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1" r:id="rId2"/>
    <p:sldId id="266" r:id="rId3"/>
    <p:sldId id="323" r:id="rId4"/>
    <p:sldId id="322" r:id="rId5"/>
    <p:sldId id="263" r:id="rId6"/>
    <p:sldId id="264" r:id="rId7"/>
    <p:sldId id="269" r:id="rId8"/>
    <p:sldId id="275" r:id="rId9"/>
    <p:sldId id="280" r:id="rId10"/>
    <p:sldId id="281" r:id="rId11"/>
    <p:sldId id="314" r:id="rId12"/>
    <p:sldId id="315" r:id="rId13"/>
    <p:sldId id="316" r:id="rId14"/>
    <p:sldId id="270" r:id="rId15"/>
    <p:sldId id="277" r:id="rId16"/>
    <p:sldId id="284" r:id="rId17"/>
    <p:sldId id="273" r:id="rId18"/>
    <p:sldId id="278" r:id="rId19"/>
    <p:sldId id="274" r:id="rId20"/>
    <p:sldId id="282" r:id="rId21"/>
    <p:sldId id="318" r:id="rId22"/>
    <p:sldId id="283" r:id="rId23"/>
    <p:sldId id="285" r:id="rId24"/>
    <p:sldId id="286" r:id="rId25"/>
    <p:sldId id="287" r:id="rId26"/>
    <p:sldId id="319" r:id="rId27"/>
    <p:sldId id="288" r:id="rId28"/>
    <p:sldId id="317" r:id="rId29"/>
    <p:sldId id="289" r:id="rId30"/>
    <p:sldId id="290" r:id="rId31"/>
    <p:sldId id="32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E0000"/>
    <a:srgbClr val="FFFF99"/>
    <a:srgbClr val="FFFF66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36" y="102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14-482B-ABA3-00B6CD83786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14-482B-ABA3-00B6CD837869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14-482B-ABA3-00B6CD837869}"/>
              </c:ext>
            </c:extLst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0.35000000000000009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14-482B-ABA3-00B6CD837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30.3.2019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986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pozitivní i negativní alely)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během jediné generace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687742" cy="23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6005383"/>
            <a:ext cx="739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continent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183" y="4331473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31813" y="711121"/>
            <a:ext cx="8422717" cy="5958518"/>
            <a:chOff x="531813" y="711121"/>
            <a:chExt cx="8422717" cy="5958518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31813" y="36370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00803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814841" y="4291381"/>
              <a:ext cx="2967709" cy="807878"/>
              <a:chOff x="814841" y="4313152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814841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631087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495199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349234" y="4687714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041731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888209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767437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386955" y="4853908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892449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démy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1001" y="3492188"/>
            <a:ext cx="5216752" cy="32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/>
          <p:nvPr/>
        </p:nvGrpSpPr>
        <p:grpSpPr>
          <a:xfrm>
            <a:off x="600075" y="307975"/>
            <a:ext cx="6699526" cy="3170099"/>
            <a:chOff x="600075" y="307975"/>
            <a:chExt cx="6699526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69952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z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pouště (Kalifornie) ... T.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83276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338513" y="459091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738024" y="1739675"/>
            <a:ext cx="1912052" cy="684323"/>
          </a:xfrm>
          <a:prstGeom prst="wedgeRectCallout">
            <a:avLst>
              <a:gd name="adj1" fmla="val -35693"/>
              <a:gd name="adj2" fmla="val 30887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7969588-9CB0-424F-9865-8FCBA3A6FAC3}"/>
              </a:ext>
            </a:extLst>
          </p:cNvPr>
          <p:cNvGrpSpPr/>
          <p:nvPr/>
        </p:nvGrpSpPr>
        <p:grpSpPr>
          <a:xfrm>
            <a:off x="531813" y="598439"/>
            <a:ext cx="7232242" cy="2757756"/>
            <a:chOff x="531813" y="598439"/>
            <a:chExt cx="7232242" cy="2757756"/>
          </a:xfrm>
        </p:grpSpPr>
        <p:pic>
          <p:nvPicPr>
            <p:cNvPr id="11" name="Obrázek 10" descr="Obráz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13" y="598439"/>
              <a:ext cx="6455131" cy="2511345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DD8CF1A-ED32-4EF3-909B-C69DF906BE1D}"/>
                </a:ext>
              </a:extLst>
            </p:cNvPr>
            <p:cNvSpPr txBox="1"/>
            <p:nvPr/>
          </p:nvSpPr>
          <p:spPr>
            <a:xfrm>
              <a:off x="1000665" y="2648309"/>
              <a:ext cx="676339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s rostoucí hustotou nebo disperzí roste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neighborhood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size</a:t>
              </a:r>
              <a:br>
                <a:rPr lang="cs-CZ" sz="2000" dirty="0">
                  <a:latin typeface="Arial" pitchFamily="34" charset="0"/>
                  <a:cs typeface="Arial" pitchFamily="34" charset="0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</a:rPr>
                <a:t>a tedy i tok genů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2587926" y="78538"/>
            <a:ext cx="2033500" cy="89412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99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99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(žádná 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244976" y="78538"/>
            <a:ext cx="1763752" cy="89412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3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3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8796" y="1990164"/>
            <a:ext cx="6515884" cy="4727393"/>
            <a:chOff x="1118796" y="1990164"/>
            <a:chExt cx="6515884" cy="4727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8796" y="1990164"/>
              <a:ext cx="6515884" cy="47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lný tvar 6"/>
            <p:cNvSpPr/>
            <p:nvPr/>
          </p:nvSpPr>
          <p:spPr>
            <a:xfrm>
              <a:off x="1935892" y="2388973"/>
              <a:ext cx="5321643" cy="3707027"/>
            </a:xfrm>
            <a:custGeom>
              <a:avLst/>
              <a:gdLst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1643" h="3707027">
                  <a:moveTo>
                    <a:pt x="0" y="3707027"/>
                  </a:moveTo>
                  <a:cubicBezTo>
                    <a:pt x="867719" y="2298357"/>
                    <a:pt x="2864020" y="864974"/>
                    <a:pt x="5321643" y="0"/>
                  </a:cubicBezTo>
                </a:path>
              </a:pathLst>
            </a:cu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531813" y="343989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Test izolace vzdáleností: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Mantelův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test: korelace mezi maticí genetických vzdáleností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/(1-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), případně genetické distance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3021214" y="1927654"/>
            <a:ext cx="1781446" cy="956468"/>
          </a:xfrm>
          <a:prstGeom prst="wedgeRectCallout">
            <a:avLst>
              <a:gd name="adj1" fmla="val 39949"/>
              <a:gd name="adj2" fmla="val 906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5793246" y="4563762"/>
            <a:ext cx="2312786" cy="100177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někdy se geografické distance logaritmují </a:t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linearizace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vztahu)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heterozygotů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618217"/>
            <a:ext cx="8202887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0,2025 (</a:t>
            </a:r>
            <a:r>
              <a:rPr lang="cs-CZ" sz="2000" u="sng">
                <a:latin typeface="Arial" pitchFamily="34" charset="0"/>
                <a:cs typeface="Arial" pitchFamily="34" charset="0"/>
                <a:sym typeface="Symbol"/>
              </a:rPr>
              <a:t>ve skutečnosti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265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</a:t>
            </a: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40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25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35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80138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poměr skutečného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rozptylu k teoretické maximální hodnotě: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24" y="31050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65403" y="41382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maximální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*)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34711" y="28325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skutečný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309" y="54864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dirty="0" err="1">
                <a:latin typeface="Arial" charset="0"/>
              </a:rPr>
              <a:t>démovým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6266235" y="5854702"/>
            <a:ext cx="2163141" cy="684323"/>
          </a:xfrm>
          <a:prstGeom prst="wedgeRectCallout">
            <a:avLst>
              <a:gd name="adj1" fmla="val -29712"/>
              <a:gd name="adj2" fmla="val -21679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je symetrický,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zůstává stejné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23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0161" y="590095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39860" y="1357883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49" y="4856287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371349" y="5857102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očekávaná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695316" y="4901513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skutečná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>
                <a:latin typeface="Arial" charset="0"/>
              </a:rPr>
              <a:t>odchylka od HW způsobenou rozdělením populace měřená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   nebo pomocí vztahu skutečné a očekávané </a:t>
            </a:r>
            <a:r>
              <a:rPr lang="cs-CZ" sz="2000" dirty="0" err="1">
                <a:latin typeface="Arial" charset="0"/>
              </a:rPr>
              <a:t>heterozygotnosti</a:t>
            </a:r>
            <a:r>
              <a:rPr lang="cs-CZ" sz="2000" dirty="0">
                <a:latin typeface="Arial" charset="0"/>
              </a:rPr>
              <a:t>: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žádné rozdělení populace,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S</a:t>
            </a:r>
            <a:r>
              <a:rPr lang="cs-CZ" sz="1600" dirty="0">
                <a:latin typeface="Arial" charset="0"/>
              </a:rPr>
              <a:t> =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populace rozdělena,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je </a:t>
            </a:r>
            <a:r>
              <a:rPr lang="cs-CZ" sz="1600" u="sng" dirty="0">
                <a:latin typeface="Arial" charset="0"/>
              </a:rPr>
              <a:t>nižší</a:t>
            </a:r>
            <a:r>
              <a:rPr lang="cs-CZ" sz="1600" dirty="0">
                <a:latin typeface="Arial" charset="0"/>
              </a:rPr>
              <a:t>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vybranými ze stejné subpopulace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), nebo ze 2 různých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5" y="2027625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4733" y="3636790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platí pro malá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</a:p>
          <a:p>
            <a:pPr algn="ctr"/>
            <a:r>
              <a:rPr lang="cs-CZ" dirty="0">
                <a:latin typeface="Arial" charset="0"/>
              </a:rPr>
              <a:t>(tj.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 </a:t>
            </a:r>
            <a:r>
              <a:rPr lang="cs-CZ" i="1" dirty="0">
                <a:latin typeface="Arial" charset="0"/>
                <a:sym typeface="Symbol"/>
              </a:rPr>
              <a:t>m</a:t>
            </a:r>
            <a:r>
              <a:rPr lang="cs-CZ" baseline="30000" dirty="0">
                <a:latin typeface="Arial" charset="0"/>
                <a:sym typeface="Symbol"/>
              </a:rPr>
              <a:t>2</a:t>
            </a:r>
            <a:r>
              <a:rPr lang="cs-CZ" dirty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řádově  1/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eF</a:t>
            </a:r>
            <a:r>
              <a:rPr lang="cs-CZ" dirty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6100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(tj. 1 efektivní migrant za generaci) představuje významné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855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nezávisí na míře toku genů, ale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id="{64A70AA8-D1B8-471D-A2D7-AA1B8B97F3F8}"/>
              </a:ext>
            </a:extLst>
          </p:cNvPr>
          <p:cNvSpPr/>
          <p:nvPr/>
        </p:nvSpPr>
        <p:spPr>
          <a:xfrm>
            <a:off x="5593124" y="4725011"/>
            <a:ext cx="85710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6E4561F-917C-4A48-9BBF-4BDEF0E6DF97}"/>
              </a:ext>
            </a:extLst>
          </p:cNvPr>
          <p:cNvSpPr/>
          <p:nvPr/>
        </p:nvSpPr>
        <p:spPr>
          <a:xfrm>
            <a:off x="5602048" y="2935313"/>
            <a:ext cx="589116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1ACA636-A6B9-4635-B050-3349B6B4D064}"/>
              </a:ext>
            </a:extLst>
          </p:cNvPr>
          <p:cNvSpPr/>
          <p:nvPr/>
        </p:nvSpPr>
        <p:spPr>
          <a:xfrm>
            <a:off x="2457828" y="4729256"/>
            <a:ext cx="1591661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7DADEAD-6CC2-413D-9D3D-E92DA5E868BA}"/>
              </a:ext>
            </a:extLst>
          </p:cNvPr>
          <p:cNvSpPr/>
          <p:nvPr/>
        </p:nvSpPr>
        <p:spPr>
          <a:xfrm>
            <a:off x="2466751" y="2936216"/>
            <a:ext cx="184051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E4FFC1E5-64C4-49D9-B282-9B8DD01BABA8}"/>
              </a:ext>
            </a:extLst>
          </p:cNvPr>
          <p:cNvSpPr/>
          <p:nvPr/>
        </p:nvSpPr>
        <p:spPr>
          <a:xfrm>
            <a:off x="4049489" y="5687859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eva 44">
            <a:extLst>
              <a:ext uri="{FF2B5EF4-FFF2-40B4-BE49-F238E27FC236}">
                <a16:creationId xmlns:a16="http://schemas.microsoft.com/office/drawing/2014/main" id="{8E824DE3-DB6B-453F-9EAF-AC0C41B52B70}"/>
              </a:ext>
            </a:extLst>
          </p:cNvPr>
          <p:cNvSpPr/>
          <p:nvPr/>
        </p:nvSpPr>
        <p:spPr>
          <a:xfrm flipH="1">
            <a:off x="6247725" y="5687858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než počet jedinců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isolation</a:t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snižuje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ALE protože v démech jsou náhodně fixovány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různé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alely, celková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032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52823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při poměru pohlaví 1:1: 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F2DFECB-73DD-495A-8104-7A48D1B80EA7}"/>
              </a:ext>
            </a:extLst>
          </p:cNvPr>
          <p:cNvGrpSpPr/>
          <p:nvPr/>
        </p:nvGrpSpPr>
        <p:grpSpPr>
          <a:xfrm>
            <a:off x="2294736" y="4160803"/>
            <a:ext cx="3130287" cy="1145618"/>
            <a:chOff x="2294736" y="4160803"/>
            <a:chExt cx="3130287" cy="1145618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CDD2B660-E466-405B-9216-BCCBE99C7848}"/>
                </a:ext>
              </a:extLst>
            </p:cNvPr>
            <p:cNvCxnSpPr/>
            <p:nvPr/>
          </p:nvCxnSpPr>
          <p:spPr>
            <a:xfrm>
              <a:off x="3597232" y="4160803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9B1B91C4-7896-4551-818C-6B4DDC0D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4510" y="4244196"/>
              <a:ext cx="1099401" cy="6075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9F049D26-5A1D-41C8-8870-98789C3CB7ED}"/>
                </a:ext>
              </a:extLst>
            </p:cNvPr>
            <p:cNvCxnSpPr/>
            <p:nvPr/>
          </p:nvCxnSpPr>
          <p:spPr>
            <a:xfrm>
              <a:off x="2294736" y="5306421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... liší se způsobem odhadu parametrů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čas rozdělení populace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619443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>
                <a:latin typeface="Arial" pitchFamily="34" charset="0"/>
                <a:cs typeface="Arial" pitchFamily="34" charset="0"/>
              </a:rPr>
              <a:t>v rovnováze</a:t>
            </a:r>
            <a:r>
              <a:rPr lang="cs-CZ" sz="2000">
                <a:latin typeface="Arial" pitchFamily="34" charset="0"/>
                <a:cs typeface="Arial" pitchFamily="34" charset="0"/>
              </a:rPr>
              <a:t>!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u="sng" dirty="0">
                <a:latin typeface="Arial" pitchFamily="34" charset="0"/>
                <a:cs typeface="Arial" pitchFamily="34" charset="0"/>
              </a:rPr>
              <a:t>nenáhodným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způsobem: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9111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velmi nízká  genový tok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může být nízký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 vysoký</a:t>
            </a: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234061"/>
            <a:ext cx="7782900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vazebná nerovnováha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mutace: LD jen mezi mutantním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jeho okolím, kde není rekombinace).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1679</Words>
  <Application>Microsoft Office PowerPoint</Application>
  <PresentationFormat>Předvádění na obrazovce (4:3)</PresentationFormat>
  <Paragraphs>555</Paragraphs>
  <Slides>54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Arial Black</vt:lpstr>
      <vt:lpstr>Calibri</vt:lpstr>
      <vt:lpstr>Symbol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160</cp:revision>
  <dcterms:created xsi:type="dcterms:W3CDTF">2014-09-23T15:47:53Z</dcterms:created>
  <dcterms:modified xsi:type="dcterms:W3CDTF">2019-03-30T14:17:06Z</dcterms:modified>
</cp:coreProperties>
</file>