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51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E8786A-E49A-4AAC-AA92-F5A7FC9F53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36FF093-EB43-4074-9724-B1FF34683F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B30A8D-B729-41A8-8417-B114D1F78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74F1-599D-496C-87C9-572F9CCCB34E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49D4A6-E21C-46F7-8DFF-A2ACED641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68D631-BA91-4202-A13B-F5C9ECFA2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7B19B-A804-42D1-8CFE-B2F73ABB5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3327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7F401F-D6AA-423B-B903-5CBA40752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199B77E-A141-4452-A769-07BFA3B5A8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D75B48-6A2D-4FCA-AD2C-9AF02A0F7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74F1-599D-496C-87C9-572F9CCCB34E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EC6303-0A89-43B4-8E15-3A224FD33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7A6B72B-1F25-452B-ACC9-655C75E36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7B19B-A804-42D1-8CFE-B2F73ABB5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382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E9F1BE8-2559-4866-B7B3-8C554585BA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AF0EFB2-BE37-4F47-BF3F-767F66F959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EF73A2A-C9E4-4131-A221-CC693F357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74F1-599D-496C-87C9-572F9CCCB34E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7249EE9-A896-47C2-B969-AC88EE536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BAA007B-828B-4528-955B-4B647C480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7B19B-A804-42D1-8CFE-B2F73ABB5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5441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81D9C9-81B8-42A8-9DAA-6065CBC99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247597-19D1-42B7-A273-1C5006D4F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4BBADD-EAF3-4FE5-972B-E73DB3AAA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74F1-599D-496C-87C9-572F9CCCB34E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5B13CE-83BB-4807-AD20-C4F38C968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386A14-EE21-46AB-88E6-8E7ADEA1D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7B19B-A804-42D1-8CFE-B2F73ABB5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573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582054-E234-4598-93DB-6C8B77857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E442F0-76E4-4837-8FD4-B3D4ACBA31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649347D-648B-4C96-92F2-6C2B41119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74F1-599D-496C-87C9-572F9CCCB34E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114BE1-9E47-4BC5-A3A6-CC5E61B3D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3FE0B1-83E8-4478-829C-5A6496A8D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7B19B-A804-42D1-8CFE-B2F73ABB5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745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9A5C66-F8A5-433D-8751-AF575107E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B76ECF-35A6-471A-8770-4113B47126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1E20FF3-FFB0-4E13-BA38-31BCEFA232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4C62C2F-4E93-458B-8475-4955FB7A8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74F1-599D-496C-87C9-572F9CCCB34E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C7658FF-B669-4CEA-815E-C575341A0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6275809-8981-46AD-A87B-4C67E8487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7B19B-A804-42D1-8CFE-B2F73ABB5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577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5F3C08-1566-4DAE-9DF8-3A1205094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78DF463-F8BC-4486-8CAE-5A232D649E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19D032E-D628-44C3-B824-80086A3241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69F27E3-33A0-4CD4-8E94-F525C269A1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601F68A-461F-4BFD-BFB1-4BCF184A6D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2CDD24C-247D-4366-81DE-F18C84041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74F1-599D-496C-87C9-572F9CCCB34E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A6DB222-993C-4383-9F49-64A191143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468F7E9-1077-4E62-8DB4-17D560D26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7B19B-A804-42D1-8CFE-B2F73ABB5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1061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6BBADD-ADEB-4429-9B97-BB05CE68D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385AB77-5E6F-4713-9DE5-2A1BB3132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74F1-599D-496C-87C9-572F9CCCB34E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ADF789D-F608-42CF-9547-11F3F4D5D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BD1DE0B-2B1B-40E9-AC6B-DB33B4BA1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7B19B-A804-42D1-8CFE-B2F73ABB5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402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8E0A646-F20C-4B68-90AE-C52930F93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74F1-599D-496C-87C9-572F9CCCB34E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2599F20-808B-4FCF-99A7-D2154065A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6DC9F7E-000B-4703-A96E-CD0A3E4BC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7B19B-A804-42D1-8CFE-B2F73ABB5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20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C02E6E-1E26-4183-8187-7FA8857BB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D30847-3F63-47A4-B75C-D90F55D6CA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3753670-B3BE-455F-91A3-EBDAE811A2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6F2BB94-65F6-4E9D-ADF9-B9BAD8296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74F1-599D-496C-87C9-572F9CCCB34E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5383565-352B-43DC-847E-9D4C4F0C8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3B6683B-9878-40E1-AC10-57C27565C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7B19B-A804-42D1-8CFE-B2F73ABB5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3691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E8B779-1B16-46A2-B2C8-5973AA12C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94731AE-0895-43DF-8892-CA43B4DF7C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FEDF6C7-6423-415C-A606-573AC8EFE2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C32A077-127A-427B-A021-6E578C652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74F1-599D-496C-87C9-572F9CCCB34E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B655F07-03BA-41B5-9502-50D41DA45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A7963AC-FB98-4680-99AE-855AF546F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7B19B-A804-42D1-8CFE-B2F73ABB5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7728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FD18BFE-1180-4274-82D6-B3173E9DC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0E43483-2416-4A0B-9005-346BE1E82E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D94B24-4D2F-47A1-8180-5E4DE16877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374F1-599D-496C-87C9-572F9CCCB34E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0BC60F4-1BA4-498F-BA22-25F2F1A9D8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2AE782-4950-48DE-852F-3F6D9BC9AA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7B19B-A804-42D1-8CFE-B2F73ABB5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695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" name="Tabulka 35">
            <a:extLst>
              <a:ext uri="{FF2B5EF4-FFF2-40B4-BE49-F238E27FC236}">
                <a16:creationId xmlns:a16="http://schemas.microsoft.com/office/drawing/2014/main" id="{1C54ED6D-DDFE-4F44-9893-3DD1A91C08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658808"/>
              </p:ext>
            </p:extLst>
          </p:nvPr>
        </p:nvGraphicFramePr>
        <p:xfrm>
          <a:off x="6013521" y="659476"/>
          <a:ext cx="5652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3000">
                  <a:extLst>
                    <a:ext uri="{9D8B030D-6E8A-4147-A177-3AD203B41FA5}">
                      <a16:colId xmlns:a16="http://schemas.microsoft.com/office/drawing/2014/main" val="3151656074"/>
                    </a:ext>
                  </a:extLst>
                </a:gridCol>
                <a:gridCol w="1413000">
                  <a:extLst>
                    <a:ext uri="{9D8B030D-6E8A-4147-A177-3AD203B41FA5}">
                      <a16:colId xmlns:a16="http://schemas.microsoft.com/office/drawing/2014/main" val="479044579"/>
                    </a:ext>
                  </a:extLst>
                </a:gridCol>
                <a:gridCol w="1413000">
                  <a:extLst>
                    <a:ext uri="{9D8B030D-6E8A-4147-A177-3AD203B41FA5}">
                      <a16:colId xmlns:a16="http://schemas.microsoft.com/office/drawing/2014/main" val="1305781872"/>
                    </a:ext>
                  </a:extLst>
                </a:gridCol>
                <a:gridCol w="1413000">
                  <a:extLst>
                    <a:ext uri="{9D8B030D-6E8A-4147-A177-3AD203B41FA5}">
                      <a16:colId xmlns:a16="http://schemas.microsoft.com/office/drawing/2014/main" val="262992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cs-CZ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i="1" dirty="0"/>
                        <a:t>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 dirty="0" err="1"/>
                        <a:t>Aa</a:t>
                      </a:r>
                      <a:endParaRPr lang="cs-CZ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 dirty="0" err="1"/>
                        <a:t>aa</a:t>
                      </a:r>
                      <a:endParaRPr lang="cs-CZ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132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i="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 dirty="0"/>
                        <a:t>81 000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/>
                        <a:t>18 000</a:t>
                      </a:r>
                      <a:endParaRPr lang="cs-CZ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/>
                        <a:t>1 000</a:t>
                      </a:r>
                      <a:endParaRPr lang="cs-CZ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694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i="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/>
                        <a:t>64 000</a:t>
                      </a:r>
                      <a:endParaRPr lang="cs-CZ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/>
                        <a:t>32 000</a:t>
                      </a:r>
                      <a:endParaRPr lang="cs-CZ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/>
                        <a:t>4 000</a:t>
                      </a:r>
                      <a:endParaRPr lang="cs-CZ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1687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i="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/>
                        <a:t>25 000</a:t>
                      </a:r>
                      <a:endParaRPr lang="cs-CZ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/>
                        <a:t>50 000</a:t>
                      </a:r>
                      <a:endParaRPr lang="cs-CZ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/>
                        <a:t>25 000</a:t>
                      </a:r>
                      <a:endParaRPr lang="cs-CZ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4921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i="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/>
                        <a:t>16 000</a:t>
                      </a:r>
                      <a:endParaRPr lang="cs-CZ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/>
                        <a:t>48 000</a:t>
                      </a:r>
                      <a:endParaRPr lang="cs-CZ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/>
                        <a:t>36 000 </a:t>
                      </a:r>
                      <a:endParaRPr lang="cs-CZ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9306345"/>
                  </a:ext>
                </a:extLst>
              </a:tr>
            </a:tbl>
          </a:graphicData>
        </a:graphic>
      </p:graphicFrame>
      <p:sp>
        <p:nvSpPr>
          <p:cNvPr id="45" name="TextovéPole 44">
            <a:extLst>
              <a:ext uri="{FF2B5EF4-FFF2-40B4-BE49-F238E27FC236}">
                <a16:creationId xmlns:a16="http://schemas.microsoft.com/office/drawing/2014/main" id="{3A0363F3-0F89-44FD-9D63-2D45CF43296E}"/>
              </a:ext>
            </a:extLst>
          </p:cNvPr>
          <p:cNvSpPr txBox="1"/>
          <p:nvPr/>
        </p:nvSpPr>
        <p:spPr>
          <a:xfrm>
            <a:off x="767891" y="5356668"/>
            <a:ext cx="8921673" cy="9079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2400" dirty="0">
                <a:solidFill>
                  <a:srgbClr val="C00000"/>
                </a:solidFill>
              </a:rPr>
              <a:t>1. Jsou lokální populace A, B, C, D v </a:t>
            </a:r>
            <a:r>
              <a:rPr lang="cs-CZ" sz="2400" dirty="0" err="1">
                <a:solidFill>
                  <a:srgbClr val="C00000"/>
                </a:solidFill>
              </a:rPr>
              <a:t>Hardyho-Weinbergově</a:t>
            </a:r>
            <a:r>
              <a:rPr lang="cs-CZ" sz="2400" dirty="0">
                <a:solidFill>
                  <a:srgbClr val="C00000"/>
                </a:solidFill>
              </a:rPr>
              <a:t> rovnováze?</a:t>
            </a:r>
          </a:p>
          <a:p>
            <a:pPr>
              <a:spcAft>
                <a:spcPts val="600"/>
              </a:spcAft>
            </a:pPr>
            <a:r>
              <a:rPr lang="cs-CZ" sz="2400" dirty="0">
                <a:solidFill>
                  <a:srgbClr val="C00000"/>
                </a:solidFill>
              </a:rPr>
              <a:t>2. Jaké budou frekvence alely </a:t>
            </a:r>
            <a:r>
              <a:rPr lang="cs-CZ" sz="2400" i="1" dirty="0">
                <a:solidFill>
                  <a:srgbClr val="C00000"/>
                </a:solidFill>
              </a:rPr>
              <a:t>A</a:t>
            </a:r>
            <a:r>
              <a:rPr lang="cs-CZ" sz="2400" dirty="0">
                <a:solidFill>
                  <a:srgbClr val="C00000"/>
                </a:solidFill>
              </a:rPr>
              <a:t> v konečném (rovnovážném) stavu?</a:t>
            </a:r>
          </a:p>
        </p:txBody>
      </p:sp>
      <p:sp>
        <p:nvSpPr>
          <p:cNvPr id="46" name="TextovéPole 45">
            <a:extLst>
              <a:ext uri="{FF2B5EF4-FFF2-40B4-BE49-F238E27FC236}">
                <a16:creationId xmlns:a16="http://schemas.microsoft.com/office/drawing/2014/main" id="{919E84B2-9F52-4793-B8BC-9A6159BF20DC}"/>
              </a:ext>
            </a:extLst>
          </p:cNvPr>
          <p:cNvSpPr txBox="1"/>
          <p:nvPr/>
        </p:nvSpPr>
        <p:spPr>
          <a:xfrm>
            <a:off x="6311154" y="2781506"/>
            <a:ext cx="17459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i="1" dirty="0"/>
              <a:t>N</a:t>
            </a:r>
            <a:r>
              <a:rPr lang="cs-CZ" sz="2400" dirty="0"/>
              <a:t> = 100 000 </a:t>
            </a:r>
          </a:p>
          <a:p>
            <a:r>
              <a:rPr lang="cs-CZ" sz="2400" i="1" dirty="0"/>
              <a:t>m</a:t>
            </a:r>
            <a:r>
              <a:rPr lang="cs-CZ" sz="2400" dirty="0"/>
              <a:t> = 1,0</a:t>
            </a:r>
            <a:endParaRPr lang="cs-CZ" sz="2400" i="1" dirty="0"/>
          </a:p>
        </p:txBody>
      </p:sp>
      <p:sp>
        <p:nvSpPr>
          <p:cNvPr id="47" name="TextovéPole 46">
            <a:extLst>
              <a:ext uri="{FF2B5EF4-FFF2-40B4-BE49-F238E27FC236}">
                <a16:creationId xmlns:a16="http://schemas.microsoft.com/office/drawing/2014/main" id="{27516F2E-4438-40C5-94FE-A590A0EF10E7}"/>
              </a:ext>
            </a:extLst>
          </p:cNvPr>
          <p:cNvSpPr txBox="1"/>
          <p:nvPr/>
        </p:nvSpPr>
        <p:spPr>
          <a:xfrm>
            <a:off x="6013521" y="3809504"/>
            <a:ext cx="571066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Předpokládáme, že v každé populaci jsou jen dospělí </a:t>
            </a:r>
          </a:p>
          <a:p>
            <a:r>
              <a:rPr lang="cs-CZ" sz="2000" dirty="0"/>
              <a:t>a plodní jedinci, počet samců a samic je stejný, počty </a:t>
            </a:r>
          </a:p>
          <a:p>
            <a:r>
              <a:rPr lang="cs-CZ" sz="2000" dirty="0"/>
              <a:t>genotypů jsou pro obě pohlaví stejné</a:t>
            </a:r>
          </a:p>
        </p:txBody>
      </p:sp>
      <p:grpSp>
        <p:nvGrpSpPr>
          <p:cNvPr id="2" name="Skupina 1">
            <a:extLst>
              <a:ext uri="{FF2B5EF4-FFF2-40B4-BE49-F238E27FC236}">
                <a16:creationId xmlns:a16="http://schemas.microsoft.com/office/drawing/2014/main" id="{DA5FBEB6-643E-4CEE-BBE0-CB97E6D92EAD}"/>
              </a:ext>
            </a:extLst>
          </p:cNvPr>
          <p:cNvGrpSpPr/>
          <p:nvPr/>
        </p:nvGrpSpPr>
        <p:grpSpPr>
          <a:xfrm>
            <a:off x="526479" y="371505"/>
            <a:ext cx="4933400" cy="4139305"/>
            <a:chOff x="526479" y="371505"/>
            <a:chExt cx="4933400" cy="4139305"/>
          </a:xfrm>
        </p:grpSpPr>
        <p:grpSp>
          <p:nvGrpSpPr>
            <p:cNvPr id="31" name="Skupina 30">
              <a:extLst>
                <a:ext uri="{FF2B5EF4-FFF2-40B4-BE49-F238E27FC236}">
                  <a16:creationId xmlns:a16="http://schemas.microsoft.com/office/drawing/2014/main" id="{5FBC1351-B64F-4BBF-8DE3-9CAA7AC10E1C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054594" y="504297"/>
              <a:ext cx="3878159" cy="3877171"/>
              <a:chOff x="2143730" y="878542"/>
              <a:chExt cx="4562540" cy="4561376"/>
            </a:xfrm>
          </p:grpSpPr>
          <p:grpSp>
            <p:nvGrpSpPr>
              <p:cNvPr id="8" name="Skupina 7">
                <a:extLst>
                  <a:ext uri="{FF2B5EF4-FFF2-40B4-BE49-F238E27FC236}">
                    <a16:creationId xmlns:a16="http://schemas.microsoft.com/office/drawing/2014/main" id="{40D36D69-6856-4FC5-A339-DD062D1A60BD}"/>
                  </a:ext>
                </a:extLst>
              </p:cNvPr>
              <p:cNvGrpSpPr/>
              <p:nvPr/>
            </p:nvGrpSpPr>
            <p:grpSpPr>
              <a:xfrm>
                <a:off x="2143730" y="878542"/>
                <a:ext cx="4561376" cy="1440000"/>
                <a:chOff x="2143730" y="878542"/>
                <a:chExt cx="4561376" cy="1440000"/>
              </a:xfrm>
            </p:grpSpPr>
            <p:sp>
              <p:nvSpPr>
                <p:cNvPr id="4" name="Ovál 3">
                  <a:extLst>
                    <a:ext uri="{FF2B5EF4-FFF2-40B4-BE49-F238E27FC236}">
                      <a16:creationId xmlns:a16="http://schemas.microsoft.com/office/drawing/2014/main" id="{2B551C43-A5C8-43DD-B03B-1A5B16E01A2A}"/>
                    </a:ext>
                  </a:extLst>
                </p:cNvPr>
                <p:cNvSpPr/>
                <p:nvPr/>
              </p:nvSpPr>
              <p:spPr>
                <a:xfrm>
                  <a:off x="2143730" y="878542"/>
                  <a:ext cx="1440000" cy="1440000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6" name="Ovál 5">
                  <a:extLst>
                    <a:ext uri="{FF2B5EF4-FFF2-40B4-BE49-F238E27FC236}">
                      <a16:creationId xmlns:a16="http://schemas.microsoft.com/office/drawing/2014/main" id="{E03E9C4B-E110-42B8-8EC8-F2A9CCC089BA}"/>
                    </a:ext>
                  </a:extLst>
                </p:cNvPr>
                <p:cNvSpPr/>
                <p:nvPr/>
              </p:nvSpPr>
              <p:spPr>
                <a:xfrm>
                  <a:off x="5265106" y="878542"/>
                  <a:ext cx="1440000" cy="1440000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9" name="Skupina 8">
                <a:extLst>
                  <a:ext uri="{FF2B5EF4-FFF2-40B4-BE49-F238E27FC236}">
                    <a16:creationId xmlns:a16="http://schemas.microsoft.com/office/drawing/2014/main" id="{EA7C67FF-B0F7-49B1-A7BB-03604EDC9F9A}"/>
                  </a:ext>
                </a:extLst>
              </p:cNvPr>
              <p:cNvGrpSpPr/>
              <p:nvPr/>
            </p:nvGrpSpPr>
            <p:grpSpPr>
              <a:xfrm>
                <a:off x="2143730" y="3999918"/>
                <a:ext cx="4562540" cy="1440000"/>
                <a:chOff x="2143730" y="3999918"/>
                <a:chExt cx="4562540" cy="1440000"/>
              </a:xfrm>
            </p:grpSpPr>
            <p:sp>
              <p:nvSpPr>
                <p:cNvPr id="5" name="Ovál 4">
                  <a:extLst>
                    <a:ext uri="{FF2B5EF4-FFF2-40B4-BE49-F238E27FC236}">
                      <a16:creationId xmlns:a16="http://schemas.microsoft.com/office/drawing/2014/main" id="{8C5F218C-D376-421C-9C11-9C882EBBEFF0}"/>
                    </a:ext>
                  </a:extLst>
                </p:cNvPr>
                <p:cNvSpPr/>
                <p:nvPr/>
              </p:nvSpPr>
              <p:spPr>
                <a:xfrm>
                  <a:off x="5266270" y="3999918"/>
                  <a:ext cx="1440000" cy="1440000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7" name="Ovál 6">
                  <a:extLst>
                    <a:ext uri="{FF2B5EF4-FFF2-40B4-BE49-F238E27FC236}">
                      <a16:creationId xmlns:a16="http://schemas.microsoft.com/office/drawing/2014/main" id="{FF95F9C6-6B59-4545-B830-041455D9DCA1}"/>
                    </a:ext>
                  </a:extLst>
                </p:cNvPr>
                <p:cNvSpPr/>
                <p:nvPr/>
              </p:nvSpPr>
              <p:spPr>
                <a:xfrm>
                  <a:off x="2143730" y="3999918"/>
                  <a:ext cx="1440000" cy="1440000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15" name="Skupina 14">
                <a:extLst>
                  <a:ext uri="{FF2B5EF4-FFF2-40B4-BE49-F238E27FC236}">
                    <a16:creationId xmlns:a16="http://schemas.microsoft.com/office/drawing/2014/main" id="{8599E0AD-2B1E-4173-A7EA-A1F9E61FF0B0}"/>
                  </a:ext>
                </a:extLst>
              </p:cNvPr>
              <p:cNvGrpSpPr/>
              <p:nvPr/>
            </p:nvGrpSpPr>
            <p:grpSpPr>
              <a:xfrm>
                <a:off x="3717617" y="4607859"/>
                <a:ext cx="1414766" cy="224118"/>
                <a:chOff x="4681234" y="3204882"/>
                <a:chExt cx="1414766" cy="224118"/>
              </a:xfrm>
            </p:grpSpPr>
            <p:cxnSp>
              <p:nvCxnSpPr>
                <p:cNvPr id="11" name="Přímá spojnice se šipkou 10">
                  <a:extLst>
                    <a:ext uri="{FF2B5EF4-FFF2-40B4-BE49-F238E27FC236}">
                      <a16:creationId xmlns:a16="http://schemas.microsoft.com/office/drawing/2014/main" id="{47EC7497-A378-4C81-ACF9-D99E23E1CA6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681235" y="3204882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Přímá spojnice se šipkou 13">
                  <a:extLst>
                    <a:ext uri="{FF2B5EF4-FFF2-40B4-BE49-F238E27FC236}">
                      <a16:creationId xmlns:a16="http://schemas.microsoft.com/office/drawing/2014/main" id="{54E17FC6-52EA-416C-92DC-57920B61EC3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681234" y="3429000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Skupina 15">
                <a:extLst>
                  <a:ext uri="{FF2B5EF4-FFF2-40B4-BE49-F238E27FC236}">
                    <a16:creationId xmlns:a16="http://schemas.microsoft.com/office/drawing/2014/main" id="{6D13D65B-BC02-4295-B761-DC85B9A9CA3C}"/>
                  </a:ext>
                </a:extLst>
              </p:cNvPr>
              <p:cNvGrpSpPr/>
              <p:nvPr/>
            </p:nvGrpSpPr>
            <p:grpSpPr>
              <a:xfrm>
                <a:off x="3733306" y="1486483"/>
                <a:ext cx="1414766" cy="224118"/>
                <a:chOff x="4681234" y="3204882"/>
                <a:chExt cx="1414766" cy="224118"/>
              </a:xfrm>
            </p:grpSpPr>
            <p:cxnSp>
              <p:nvCxnSpPr>
                <p:cNvPr id="17" name="Přímá spojnice se šipkou 16">
                  <a:extLst>
                    <a:ext uri="{FF2B5EF4-FFF2-40B4-BE49-F238E27FC236}">
                      <a16:creationId xmlns:a16="http://schemas.microsoft.com/office/drawing/2014/main" id="{E5E59CC9-675C-4A98-B100-333B36C05FD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681235" y="3204882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Přímá spojnice se šipkou 17">
                  <a:extLst>
                    <a:ext uri="{FF2B5EF4-FFF2-40B4-BE49-F238E27FC236}">
                      <a16:creationId xmlns:a16="http://schemas.microsoft.com/office/drawing/2014/main" id="{97C6A403-F8FB-4A8B-A999-84A8A3599F8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681234" y="3429000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" name="Skupina 18">
                <a:extLst>
                  <a:ext uri="{FF2B5EF4-FFF2-40B4-BE49-F238E27FC236}">
                    <a16:creationId xmlns:a16="http://schemas.microsoft.com/office/drawing/2014/main" id="{3AED73B3-109B-4C22-9FBC-9B87D6844564}"/>
                  </a:ext>
                </a:extLst>
              </p:cNvPr>
              <p:cNvGrpSpPr/>
              <p:nvPr/>
            </p:nvGrpSpPr>
            <p:grpSpPr>
              <a:xfrm rot="5400000">
                <a:off x="2156347" y="3047171"/>
                <a:ext cx="1414766" cy="224118"/>
                <a:chOff x="4681234" y="3204882"/>
                <a:chExt cx="1414766" cy="224118"/>
              </a:xfrm>
            </p:grpSpPr>
            <p:cxnSp>
              <p:nvCxnSpPr>
                <p:cNvPr id="20" name="Přímá spojnice se šipkou 19">
                  <a:extLst>
                    <a:ext uri="{FF2B5EF4-FFF2-40B4-BE49-F238E27FC236}">
                      <a16:creationId xmlns:a16="http://schemas.microsoft.com/office/drawing/2014/main" id="{F2634431-3AE4-41E6-B327-4CA5BA984EC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681235" y="3204882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Přímá spojnice se šipkou 20">
                  <a:extLst>
                    <a:ext uri="{FF2B5EF4-FFF2-40B4-BE49-F238E27FC236}">
                      <a16:creationId xmlns:a16="http://schemas.microsoft.com/office/drawing/2014/main" id="{0F725596-90BC-4298-A509-05A99B8F8BC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681234" y="3429000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2" name="Skupina 21">
                <a:extLst>
                  <a:ext uri="{FF2B5EF4-FFF2-40B4-BE49-F238E27FC236}">
                    <a16:creationId xmlns:a16="http://schemas.microsoft.com/office/drawing/2014/main" id="{70881C8A-34DF-4C8C-82E9-FB01C22BF9F8}"/>
                  </a:ext>
                </a:extLst>
              </p:cNvPr>
              <p:cNvGrpSpPr/>
              <p:nvPr/>
            </p:nvGrpSpPr>
            <p:grpSpPr>
              <a:xfrm rot="5400000">
                <a:off x="5290834" y="3047171"/>
                <a:ext cx="1414766" cy="224118"/>
                <a:chOff x="4681234" y="3204882"/>
                <a:chExt cx="1414766" cy="224118"/>
              </a:xfrm>
            </p:grpSpPr>
            <p:cxnSp>
              <p:nvCxnSpPr>
                <p:cNvPr id="23" name="Přímá spojnice se šipkou 22">
                  <a:extLst>
                    <a:ext uri="{FF2B5EF4-FFF2-40B4-BE49-F238E27FC236}">
                      <a16:creationId xmlns:a16="http://schemas.microsoft.com/office/drawing/2014/main" id="{01D442DD-D56A-40A2-AC84-6EDEB19FFFD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681235" y="3204882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Přímá spojnice se šipkou 23">
                  <a:extLst>
                    <a:ext uri="{FF2B5EF4-FFF2-40B4-BE49-F238E27FC236}">
                      <a16:creationId xmlns:a16="http://schemas.microsoft.com/office/drawing/2014/main" id="{3C46347E-5F8B-48E4-8578-9C852ABA0BE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681234" y="3429000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" name="Skupina 24">
                <a:extLst>
                  <a:ext uri="{FF2B5EF4-FFF2-40B4-BE49-F238E27FC236}">
                    <a16:creationId xmlns:a16="http://schemas.microsoft.com/office/drawing/2014/main" id="{D71FAAE5-1CBD-448C-AB91-FDECADAE1869}"/>
                  </a:ext>
                </a:extLst>
              </p:cNvPr>
              <p:cNvGrpSpPr/>
              <p:nvPr/>
            </p:nvGrpSpPr>
            <p:grpSpPr>
              <a:xfrm rot="2700000">
                <a:off x="3527929" y="3041445"/>
                <a:ext cx="1895206" cy="235570"/>
                <a:chOff x="4681234" y="3204882"/>
                <a:chExt cx="1414766" cy="224118"/>
              </a:xfrm>
            </p:grpSpPr>
            <p:cxnSp>
              <p:nvCxnSpPr>
                <p:cNvPr id="26" name="Přímá spojnice se šipkou 25">
                  <a:extLst>
                    <a:ext uri="{FF2B5EF4-FFF2-40B4-BE49-F238E27FC236}">
                      <a16:creationId xmlns:a16="http://schemas.microsoft.com/office/drawing/2014/main" id="{D5CDFA28-6415-41AC-A75D-C27D1E3584F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681235" y="3204882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Přímá spojnice se šipkou 26">
                  <a:extLst>
                    <a:ext uri="{FF2B5EF4-FFF2-40B4-BE49-F238E27FC236}">
                      <a16:creationId xmlns:a16="http://schemas.microsoft.com/office/drawing/2014/main" id="{D1F2BFA0-B8EE-410F-84A0-548ECA42F45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681234" y="3429000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8" name="Skupina 27">
                <a:extLst>
                  <a:ext uri="{FF2B5EF4-FFF2-40B4-BE49-F238E27FC236}">
                    <a16:creationId xmlns:a16="http://schemas.microsoft.com/office/drawing/2014/main" id="{DFB5FD7C-2DEE-4299-9B3E-EC25785841D4}"/>
                  </a:ext>
                </a:extLst>
              </p:cNvPr>
              <p:cNvGrpSpPr/>
              <p:nvPr/>
            </p:nvGrpSpPr>
            <p:grpSpPr>
              <a:xfrm rot="18900000" flipH="1">
                <a:off x="3541463" y="3041445"/>
                <a:ext cx="1895206" cy="235570"/>
                <a:chOff x="4681234" y="3204882"/>
                <a:chExt cx="1414766" cy="224118"/>
              </a:xfrm>
            </p:grpSpPr>
            <p:cxnSp>
              <p:nvCxnSpPr>
                <p:cNvPr id="29" name="Přímá spojnice se šipkou 28">
                  <a:extLst>
                    <a:ext uri="{FF2B5EF4-FFF2-40B4-BE49-F238E27FC236}">
                      <a16:creationId xmlns:a16="http://schemas.microsoft.com/office/drawing/2014/main" id="{D6953818-2355-459F-B972-7509031961D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681235" y="3204882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Přímá spojnice se šipkou 29">
                  <a:extLst>
                    <a:ext uri="{FF2B5EF4-FFF2-40B4-BE49-F238E27FC236}">
                      <a16:creationId xmlns:a16="http://schemas.microsoft.com/office/drawing/2014/main" id="{097F08DA-40EB-4E53-95FD-F8F04C3525D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681234" y="3429000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2" name="TextovéPole 31">
              <a:extLst>
                <a:ext uri="{FF2B5EF4-FFF2-40B4-BE49-F238E27FC236}">
                  <a16:creationId xmlns:a16="http://schemas.microsoft.com/office/drawing/2014/main" id="{BD1AE18F-36D4-4A48-8514-12E755FEDD79}"/>
                </a:ext>
              </a:extLst>
            </p:cNvPr>
            <p:cNvSpPr txBox="1"/>
            <p:nvPr/>
          </p:nvSpPr>
          <p:spPr>
            <a:xfrm>
              <a:off x="1396327" y="700798"/>
              <a:ext cx="54053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4800" dirty="0"/>
                <a:t>A</a:t>
              </a:r>
              <a:endParaRPr lang="cs-CZ" dirty="0"/>
            </a:p>
          </p:txBody>
        </p:sp>
        <p:sp>
          <p:nvSpPr>
            <p:cNvPr id="33" name="TextovéPole 32">
              <a:extLst>
                <a:ext uri="{FF2B5EF4-FFF2-40B4-BE49-F238E27FC236}">
                  <a16:creationId xmlns:a16="http://schemas.microsoft.com/office/drawing/2014/main" id="{5D0DC741-C396-4FCE-B927-64D4C987B6A8}"/>
                </a:ext>
              </a:extLst>
            </p:cNvPr>
            <p:cNvSpPr txBox="1"/>
            <p:nvPr/>
          </p:nvSpPr>
          <p:spPr>
            <a:xfrm>
              <a:off x="4059917" y="700798"/>
              <a:ext cx="51969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4800" dirty="0"/>
                <a:t>B</a:t>
              </a:r>
              <a:endParaRPr lang="cs-CZ" dirty="0"/>
            </a:p>
          </p:txBody>
        </p:sp>
        <p:sp>
          <p:nvSpPr>
            <p:cNvPr id="34" name="TextovéPole 33">
              <a:extLst>
                <a:ext uri="{FF2B5EF4-FFF2-40B4-BE49-F238E27FC236}">
                  <a16:creationId xmlns:a16="http://schemas.microsoft.com/office/drawing/2014/main" id="{9485AFC0-76F1-47A4-A6B8-D852CA7EADDC}"/>
                </a:ext>
              </a:extLst>
            </p:cNvPr>
            <p:cNvSpPr txBox="1"/>
            <p:nvPr/>
          </p:nvSpPr>
          <p:spPr>
            <a:xfrm>
              <a:off x="1409952" y="3353971"/>
              <a:ext cx="51328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4800" dirty="0"/>
                <a:t>C</a:t>
              </a:r>
              <a:endParaRPr lang="cs-CZ" dirty="0"/>
            </a:p>
          </p:txBody>
        </p:sp>
        <p:sp>
          <p:nvSpPr>
            <p:cNvPr id="35" name="TextovéPole 34">
              <a:extLst>
                <a:ext uri="{FF2B5EF4-FFF2-40B4-BE49-F238E27FC236}">
                  <a16:creationId xmlns:a16="http://schemas.microsoft.com/office/drawing/2014/main" id="{7C7D814E-79E6-4D64-8482-2FA7B761FFE0}"/>
                </a:ext>
              </a:extLst>
            </p:cNvPr>
            <p:cNvSpPr txBox="1"/>
            <p:nvPr/>
          </p:nvSpPr>
          <p:spPr>
            <a:xfrm>
              <a:off x="4059917" y="3353971"/>
              <a:ext cx="56297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4800" dirty="0"/>
                <a:t>D</a:t>
              </a:r>
              <a:endParaRPr lang="cs-CZ" dirty="0"/>
            </a:p>
          </p:txBody>
        </p:sp>
        <p:sp>
          <p:nvSpPr>
            <p:cNvPr id="38" name="TextovéPole 37">
              <a:extLst>
                <a:ext uri="{FF2B5EF4-FFF2-40B4-BE49-F238E27FC236}">
                  <a16:creationId xmlns:a16="http://schemas.microsoft.com/office/drawing/2014/main" id="{A384AC70-5D41-48C1-AFD8-FBFCA2A00C4D}"/>
                </a:ext>
              </a:extLst>
            </p:cNvPr>
            <p:cNvSpPr txBox="1"/>
            <p:nvPr/>
          </p:nvSpPr>
          <p:spPr>
            <a:xfrm>
              <a:off x="926668" y="2017058"/>
              <a:ext cx="5501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600" i="1" dirty="0"/>
                <a:t>m</a:t>
              </a:r>
              <a:endParaRPr lang="cs-CZ" i="1" dirty="0"/>
            </a:p>
          </p:txBody>
        </p:sp>
        <p:sp>
          <p:nvSpPr>
            <p:cNvPr id="39" name="TextovéPole 38">
              <a:extLst>
                <a:ext uri="{FF2B5EF4-FFF2-40B4-BE49-F238E27FC236}">
                  <a16:creationId xmlns:a16="http://schemas.microsoft.com/office/drawing/2014/main" id="{16FF1EB8-B169-4FFC-8CC9-D74889B6D6A9}"/>
                </a:ext>
              </a:extLst>
            </p:cNvPr>
            <p:cNvSpPr txBox="1"/>
            <p:nvPr/>
          </p:nvSpPr>
          <p:spPr>
            <a:xfrm>
              <a:off x="4974056" y="3446301"/>
              <a:ext cx="48282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600" i="1" dirty="0"/>
                <a:t>N</a:t>
              </a:r>
              <a:endParaRPr lang="cs-CZ" i="1" dirty="0"/>
            </a:p>
          </p:txBody>
        </p:sp>
        <p:sp>
          <p:nvSpPr>
            <p:cNvPr id="40" name="TextovéPole 39">
              <a:extLst>
                <a:ext uri="{FF2B5EF4-FFF2-40B4-BE49-F238E27FC236}">
                  <a16:creationId xmlns:a16="http://schemas.microsoft.com/office/drawing/2014/main" id="{2F37DADC-2EFF-455C-8AAA-3073FF08E6A1}"/>
                </a:ext>
              </a:extLst>
            </p:cNvPr>
            <p:cNvSpPr txBox="1"/>
            <p:nvPr/>
          </p:nvSpPr>
          <p:spPr>
            <a:xfrm>
              <a:off x="530565" y="3446302"/>
              <a:ext cx="48282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600" i="1" dirty="0"/>
                <a:t>N</a:t>
              </a:r>
              <a:endParaRPr lang="cs-CZ" i="1" dirty="0"/>
            </a:p>
          </p:txBody>
        </p:sp>
        <p:sp>
          <p:nvSpPr>
            <p:cNvPr id="41" name="TextovéPole 40">
              <a:extLst>
                <a:ext uri="{FF2B5EF4-FFF2-40B4-BE49-F238E27FC236}">
                  <a16:creationId xmlns:a16="http://schemas.microsoft.com/office/drawing/2014/main" id="{DB12C671-F804-49A4-A8A4-D91704DD95BD}"/>
                </a:ext>
              </a:extLst>
            </p:cNvPr>
            <p:cNvSpPr txBox="1"/>
            <p:nvPr/>
          </p:nvSpPr>
          <p:spPr>
            <a:xfrm>
              <a:off x="4977055" y="748551"/>
              <a:ext cx="48282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600" i="1" dirty="0"/>
                <a:t>N</a:t>
              </a:r>
              <a:endParaRPr lang="cs-CZ" i="1" dirty="0"/>
            </a:p>
          </p:txBody>
        </p:sp>
        <p:sp>
          <p:nvSpPr>
            <p:cNvPr id="42" name="TextovéPole 41">
              <a:extLst>
                <a:ext uri="{FF2B5EF4-FFF2-40B4-BE49-F238E27FC236}">
                  <a16:creationId xmlns:a16="http://schemas.microsoft.com/office/drawing/2014/main" id="{F3E68B0E-BF5A-4B68-AE57-73941CD0F2EC}"/>
                </a:ext>
              </a:extLst>
            </p:cNvPr>
            <p:cNvSpPr txBox="1"/>
            <p:nvPr/>
          </p:nvSpPr>
          <p:spPr>
            <a:xfrm>
              <a:off x="526479" y="793130"/>
              <a:ext cx="48282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600" i="1" dirty="0"/>
                <a:t>N</a:t>
              </a:r>
              <a:endParaRPr lang="cs-CZ" i="1" dirty="0"/>
            </a:p>
          </p:txBody>
        </p:sp>
        <p:sp>
          <p:nvSpPr>
            <p:cNvPr id="48" name="TextovéPole 47">
              <a:extLst>
                <a:ext uri="{FF2B5EF4-FFF2-40B4-BE49-F238E27FC236}">
                  <a16:creationId xmlns:a16="http://schemas.microsoft.com/office/drawing/2014/main" id="{ACF8C570-A1E3-4FB4-AF20-96ECB41D2071}"/>
                </a:ext>
              </a:extLst>
            </p:cNvPr>
            <p:cNvSpPr txBox="1"/>
            <p:nvPr/>
          </p:nvSpPr>
          <p:spPr>
            <a:xfrm>
              <a:off x="4543429" y="2055121"/>
              <a:ext cx="5501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600" i="1" dirty="0"/>
                <a:t>m</a:t>
              </a:r>
              <a:endParaRPr lang="cs-CZ" i="1" dirty="0"/>
            </a:p>
          </p:txBody>
        </p:sp>
        <p:sp>
          <p:nvSpPr>
            <p:cNvPr id="49" name="TextovéPole 48">
              <a:extLst>
                <a:ext uri="{FF2B5EF4-FFF2-40B4-BE49-F238E27FC236}">
                  <a16:creationId xmlns:a16="http://schemas.microsoft.com/office/drawing/2014/main" id="{4910E06D-0A40-46EE-AD20-C3826FC6BABA}"/>
                </a:ext>
              </a:extLst>
            </p:cNvPr>
            <p:cNvSpPr txBox="1"/>
            <p:nvPr/>
          </p:nvSpPr>
          <p:spPr>
            <a:xfrm>
              <a:off x="2728926" y="3864479"/>
              <a:ext cx="5501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600" i="1" dirty="0"/>
                <a:t>m</a:t>
              </a:r>
              <a:endParaRPr lang="cs-CZ" i="1" dirty="0"/>
            </a:p>
          </p:txBody>
        </p:sp>
        <p:sp>
          <p:nvSpPr>
            <p:cNvPr id="50" name="TextovéPole 49">
              <a:extLst>
                <a:ext uri="{FF2B5EF4-FFF2-40B4-BE49-F238E27FC236}">
                  <a16:creationId xmlns:a16="http://schemas.microsoft.com/office/drawing/2014/main" id="{E4A9D36F-F7F7-4184-874B-B85929FECEFD}"/>
                </a:ext>
              </a:extLst>
            </p:cNvPr>
            <p:cNvSpPr txBox="1"/>
            <p:nvPr/>
          </p:nvSpPr>
          <p:spPr>
            <a:xfrm>
              <a:off x="2716084" y="371505"/>
              <a:ext cx="5501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600" i="1" dirty="0"/>
                <a:t>m</a:t>
              </a:r>
              <a:endParaRPr lang="cs-CZ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94189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" name="Tabulka 35">
            <a:extLst>
              <a:ext uri="{FF2B5EF4-FFF2-40B4-BE49-F238E27FC236}">
                <a16:creationId xmlns:a16="http://schemas.microsoft.com/office/drawing/2014/main" id="{1C54ED6D-DDFE-4F44-9893-3DD1A91C08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868644"/>
              </p:ext>
            </p:extLst>
          </p:nvPr>
        </p:nvGraphicFramePr>
        <p:xfrm>
          <a:off x="6013521" y="659476"/>
          <a:ext cx="5652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3000">
                  <a:extLst>
                    <a:ext uri="{9D8B030D-6E8A-4147-A177-3AD203B41FA5}">
                      <a16:colId xmlns:a16="http://schemas.microsoft.com/office/drawing/2014/main" val="3151656074"/>
                    </a:ext>
                  </a:extLst>
                </a:gridCol>
                <a:gridCol w="1413000">
                  <a:extLst>
                    <a:ext uri="{9D8B030D-6E8A-4147-A177-3AD203B41FA5}">
                      <a16:colId xmlns:a16="http://schemas.microsoft.com/office/drawing/2014/main" val="479044579"/>
                    </a:ext>
                  </a:extLst>
                </a:gridCol>
                <a:gridCol w="1413000">
                  <a:extLst>
                    <a:ext uri="{9D8B030D-6E8A-4147-A177-3AD203B41FA5}">
                      <a16:colId xmlns:a16="http://schemas.microsoft.com/office/drawing/2014/main" val="1305781872"/>
                    </a:ext>
                  </a:extLst>
                </a:gridCol>
                <a:gridCol w="1413000">
                  <a:extLst>
                    <a:ext uri="{9D8B030D-6E8A-4147-A177-3AD203B41FA5}">
                      <a16:colId xmlns:a16="http://schemas.microsoft.com/office/drawing/2014/main" val="262992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cs-CZ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i="1" dirty="0"/>
                        <a:t>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 dirty="0" err="1"/>
                        <a:t>Aa</a:t>
                      </a:r>
                      <a:endParaRPr lang="cs-CZ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 dirty="0" err="1"/>
                        <a:t>aa</a:t>
                      </a:r>
                      <a:endParaRPr lang="cs-CZ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132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i="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 dirty="0"/>
                        <a:t>81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 dirty="0"/>
                        <a:t>18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 dirty="0"/>
                        <a:t>1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694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i="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 dirty="0"/>
                        <a:t>64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 dirty="0"/>
                        <a:t>32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 dirty="0"/>
                        <a:t>4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1687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i="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 dirty="0"/>
                        <a:t>25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 dirty="0"/>
                        <a:t>50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 dirty="0"/>
                        <a:t>25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4921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i="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 dirty="0"/>
                        <a:t>16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 dirty="0"/>
                        <a:t>48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 dirty="0"/>
                        <a:t>36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9306345"/>
                  </a:ext>
                </a:extLst>
              </a:tr>
            </a:tbl>
          </a:graphicData>
        </a:graphic>
      </p:graphicFrame>
      <p:sp>
        <p:nvSpPr>
          <p:cNvPr id="43" name="TextovéPole 42">
            <a:extLst>
              <a:ext uri="{FF2B5EF4-FFF2-40B4-BE49-F238E27FC236}">
                <a16:creationId xmlns:a16="http://schemas.microsoft.com/office/drawing/2014/main" id="{53AEDEE3-3A62-4D6A-8E45-3141C9C60FAF}"/>
              </a:ext>
            </a:extLst>
          </p:cNvPr>
          <p:cNvSpPr txBox="1"/>
          <p:nvPr/>
        </p:nvSpPr>
        <p:spPr>
          <a:xfrm>
            <a:off x="6311154" y="2781506"/>
            <a:ext cx="12634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i="1" dirty="0"/>
              <a:t>N</a:t>
            </a:r>
            <a:r>
              <a:rPr lang="cs-CZ" sz="2400" dirty="0"/>
              <a:t> = 100 </a:t>
            </a:r>
          </a:p>
          <a:p>
            <a:r>
              <a:rPr lang="cs-CZ" sz="2400" i="1" dirty="0"/>
              <a:t>m</a:t>
            </a:r>
            <a:r>
              <a:rPr lang="cs-CZ" sz="2400" dirty="0"/>
              <a:t> = 0,02</a:t>
            </a:r>
            <a:endParaRPr lang="cs-CZ" sz="2400" i="1" dirty="0"/>
          </a:p>
        </p:txBody>
      </p:sp>
      <p:sp>
        <p:nvSpPr>
          <p:cNvPr id="44" name="TextovéPole 43">
            <a:extLst>
              <a:ext uri="{FF2B5EF4-FFF2-40B4-BE49-F238E27FC236}">
                <a16:creationId xmlns:a16="http://schemas.microsoft.com/office/drawing/2014/main" id="{0BBEE58B-5E6E-41EA-9F30-56E0B17BB343}"/>
              </a:ext>
            </a:extLst>
          </p:cNvPr>
          <p:cNvSpPr txBox="1"/>
          <p:nvPr/>
        </p:nvSpPr>
        <p:spPr>
          <a:xfrm>
            <a:off x="6013521" y="3809504"/>
            <a:ext cx="571066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Předpokládáme, že v každé populaci jsou jen dospělí </a:t>
            </a:r>
          </a:p>
          <a:p>
            <a:r>
              <a:rPr lang="cs-CZ" sz="2000" dirty="0"/>
              <a:t>a plodní jedinci, počet samců a samic je stejný, počty </a:t>
            </a:r>
          </a:p>
          <a:p>
            <a:r>
              <a:rPr lang="cs-CZ" sz="2000" dirty="0"/>
              <a:t>genotypů jsou pro obě pohlaví stejné</a:t>
            </a:r>
          </a:p>
        </p:txBody>
      </p:sp>
      <p:sp>
        <p:nvSpPr>
          <p:cNvPr id="45" name="TextovéPole 44">
            <a:extLst>
              <a:ext uri="{FF2B5EF4-FFF2-40B4-BE49-F238E27FC236}">
                <a16:creationId xmlns:a16="http://schemas.microsoft.com/office/drawing/2014/main" id="{3A0363F3-0F89-44FD-9D63-2D45CF43296E}"/>
              </a:ext>
            </a:extLst>
          </p:cNvPr>
          <p:cNvSpPr txBox="1"/>
          <p:nvPr/>
        </p:nvSpPr>
        <p:spPr>
          <a:xfrm>
            <a:off x="767891" y="5090065"/>
            <a:ext cx="8335552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2400" dirty="0">
                <a:solidFill>
                  <a:srgbClr val="C00000"/>
                </a:solidFill>
              </a:rPr>
              <a:t>3. Které evoluční síly budou na populace působit?</a:t>
            </a:r>
          </a:p>
          <a:p>
            <a:pPr>
              <a:spcAft>
                <a:spcPts val="600"/>
              </a:spcAft>
            </a:pPr>
            <a:r>
              <a:rPr lang="cs-CZ" sz="2400" dirty="0">
                <a:solidFill>
                  <a:srgbClr val="C00000"/>
                </a:solidFill>
              </a:rPr>
              <a:t>4. Pomocí jaké veličiny byste relativní vliv těchto sil kvantifikovali?</a:t>
            </a:r>
          </a:p>
          <a:p>
            <a:pPr>
              <a:spcAft>
                <a:spcPts val="600"/>
              </a:spcAft>
            </a:pPr>
            <a:r>
              <a:rPr lang="cs-CZ" sz="2400" dirty="0">
                <a:solidFill>
                  <a:srgbClr val="C00000"/>
                </a:solidFill>
              </a:rPr>
              <a:t>5. Jaká je hodnota této veličiny?</a:t>
            </a:r>
          </a:p>
        </p:txBody>
      </p:sp>
      <p:grpSp>
        <p:nvGrpSpPr>
          <p:cNvPr id="47" name="Skupina 46">
            <a:extLst>
              <a:ext uri="{FF2B5EF4-FFF2-40B4-BE49-F238E27FC236}">
                <a16:creationId xmlns:a16="http://schemas.microsoft.com/office/drawing/2014/main" id="{C78975E3-7543-4D6D-AE05-7CCD7DCFDA30}"/>
              </a:ext>
            </a:extLst>
          </p:cNvPr>
          <p:cNvGrpSpPr/>
          <p:nvPr/>
        </p:nvGrpSpPr>
        <p:grpSpPr>
          <a:xfrm>
            <a:off x="526479" y="371505"/>
            <a:ext cx="4933400" cy="4139305"/>
            <a:chOff x="526479" y="371505"/>
            <a:chExt cx="4933400" cy="4139305"/>
          </a:xfrm>
        </p:grpSpPr>
        <p:grpSp>
          <p:nvGrpSpPr>
            <p:cNvPr id="48" name="Skupina 47">
              <a:extLst>
                <a:ext uri="{FF2B5EF4-FFF2-40B4-BE49-F238E27FC236}">
                  <a16:creationId xmlns:a16="http://schemas.microsoft.com/office/drawing/2014/main" id="{EE80A157-BF48-4C32-9894-3B3715D6B314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054594" y="504297"/>
              <a:ext cx="3878159" cy="3877171"/>
              <a:chOff x="2143730" y="878542"/>
              <a:chExt cx="4562540" cy="4561376"/>
            </a:xfrm>
          </p:grpSpPr>
          <p:grpSp>
            <p:nvGrpSpPr>
              <p:cNvPr id="61" name="Skupina 60">
                <a:extLst>
                  <a:ext uri="{FF2B5EF4-FFF2-40B4-BE49-F238E27FC236}">
                    <a16:creationId xmlns:a16="http://schemas.microsoft.com/office/drawing/2014/main" id="{34CA7BC5-3151-4211-922E-676DDDF505C0}"/>
                  </a:ext>
                </a:extLst>
              </p:cNvPr>
              <p:cNvGrpSpPr/>
              <p:nvPr/>
            </p:nvGrpSpPr>
            <p:grpSpPr>
              <a:xfrm>
                <a:off x="2143730" y="878542"/>
                <a:ext cx="4561376" cy="1440000"/>
                <a:chOff x="2143730" y="878542"/>
                <a:chExt cx="4561376" cy="1440000"/>
              </a:xfrm>
            </p:grpSpPr>
            <p:sp>
              <p:nvSpPr>
                <p:cNvPr id="83" name="Ovál 82">
                  <a:extLst>
                    <a:ext uri="{FF2B5EF4-FFF2-40B4-BE49-F238E27FC236}">
                      <a16:creationId xmlns:a16="http://schemas.microsoft.com/office/drawing/2014/main" id="{9596F5FA-6182-479B-B955-3A1C7BA9EC32}"/>
                    </a:ext>
                  </a:extLst>
                </p:cNvPr>
                <p:cNvSpPr/>
                <p:nvPr/>
              </p:nvSpPr>
              <p:spPr>
                <a:xfrm>
                  <a:off x="2143730" y="878542"/>
                  <a:ext cx="1440000" cy="1440000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84" name="Ovál 83">
                  <a:extLst>
                    <a:ext uri="{FF2B5EF4-FFF2-40B4-BE49-F238E27FC236}">
                      <a16:creationId xmlns:a16="http://schemas.microsoft.com/office/drawing/2014/main" id="{395E4B7D-EDF0-4FDD-94E6-7C3844654650}"/>
                    </a:ext>
                  </a:extLst>
                </p:cNvPr>
                <p:cNvSpPr/>
                <p:nvPr/>
              </p:nvSpPr>
              <p:spPr>
                <a:xfrm>
                  <a:off x="5265106" y="878542"/>
                  <a:ext cx="1440000" cy="1440000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62" name="Skupina 61">
                <a:extLst>
                  <a:ext uri="{FF2B5EF4-FFF2-40B4-BE49-F238E27FC236}">
                    <a16:creationId xmlns:a16="http://schemas.microsoft.com/office/drawing/2014/main" id="{45B8FC44-3525-4176-9F4A-3E9F0ADEA7E3}"/>
                  </a:ext>
                </a:extLst>
              </p:cNvPr>
              <p:cNvGrpSpPr/>
              <p:nvPr/>
            </p:nvGrpSpPr>
            <p:grpSpPr>
              <a:xfrm>
                <a:off x="2143730" y="3999918"/>
                <a:ext cx="4562540" cy="1440000"/>
                <a:chOff x="2143730" y="3999918"/>
                <a:chExt cx="4562540" cy="1440000"/>
              </a:xfrm>
            </p:grpSpPr>
            <p:sp>
              <p:nvSpPr>
                <p:cNvPr id="81" name="Ovál 80">
                  <a:extLst>
                    <a:ext uri="{FF2B5EF4-FFF2-40B4-BE49-F238E27FC236}">
                      <a16:creationId xmlns:a16="http://schemas.microsoft.com/office/drawing/2014/main" id="{F26D55C2-2D76-469C-9B6C-B7F137CC3572}"/>
                    </a:ext>
                  </a:extLst>
                </p:cNvPr>
                <p:cNvSpPr/>
                <p:nvPr/>
              </p:nvSpPr>
              <p:spPr>
                <a:xfrm>
                  <a:off x="5266270" y="3999918"/>
                  <a:ext cx="1440000" cy="1440000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82" name="Ovál 81">
                  <a:extLst>
                    <a:ext uri="{FF2B5EF4-FFF2-40B4-BE49-F238E27FC236}">
                      <a16:creationId xmlns:a16="http://schemas.microsoft.com/office/drawing/2014/main" id="{476CEF9E-4A6D-4F1B-9C6E-6BF1BB8EC219}"/>
                    </a:ext>
                  </a:extLst>
                </p:cNvPr>
                <p:cNvSpPr/>
                <p:nvPr/>
              </p:nvSpPr>
              <p:spPr>
                <a:xfrm>
                  <a:off x="2143730" y="3999918"/>
                  <a:ext cx="1440000" cy="1440000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63" name="Skupina 62">
                <a:extLst>
                  <a:ext uri="{FF2B5EF4-FFF2-40B4-BE49-F238E27FC236}">
                    <a16:creationId xmlns:a16="http://schemas.microsoft.com/office/drawing/2014/main" id="{1BD85AA8-F7E6-4847-93DE-362F5A7A7DE6}"/>
                  </a:ext>
                </a:extLst>
              </p:cNvPr>
              <p:cNvGrpSpPr/>
              <p:nvPr/>
            </p:nvGrpSpPr>
            <p:grpSpPr>
              <a:xfrm>
                <a:off x="3717617" y="4607859"/>
                <a:ext cx="1414766" cy="224118"/>
                <a:chOff x="4681234" y="3204882"/>
                <a:chExt cx="1414766" cy="224118"/>
              </a:xfrm>
            </p:grpSpPr>
            <p:cxnSp>
              <p:nvCxnSpPr>
                <p:cNvPr id="79" name="Přímá spojnice se šipkou 78">
                  <a:extLst>
                    <a:ext uri="{FF2B5EF4-FFF2-40B4-BE49-F238E27FC236}">
                      <a16:creationId xmlns:a16="http://schemas.microsoft.com/office/drawing/2014/main" id="{1F4EC5B6-7A3B-4993-B048-FE9323CABC8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681235" y="3204882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Přímá spojnice se šipkou 79">
                  <a:extLst>
                    <a:ext uri="{FF2B5EF4-FFF2-40B4-BE49-F238E27FC236}">
                      <a16:creationId xmlns:a16="http://schemas.microsoft.com/office/drawing/2014/main" id="{6D58A9A2-FD47-479C-ABA4-D6C8EA5957D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681234" y="3429000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4" name="Skupina 63">
                <a:extLst>
                  <a:ext uri="{FF2B5EF4-FFF2-40B4-BE49-F238E27FC236}">
                    <a16:creationId xmlns:a16="http://schemas.microsoft.com/office/drawing/2014/main" id="{B288B097-52CD-4C08-8420-0D69B8ED3646}"/>
                  </a:ext>
                </a:extLst>
              </p:cNvPr>
              <p:cNvGrpSpPr/>
              <p:nvPr/>
            </p:nvGrpSpPr>
            <p:grpSpPr>
              <a:xfrm>
                <a:off x="3733306" y="1486483"/>
                <a:ext cx="1414766" cy="224118"/>
                <a:chOff x="4681234" y="3204882"/>
                <a:chExt cx="1414766" cy="224118"/>
              </a:xfrm>
            </p:grpSpPr>
            <p:cxnSp>
              <p:nvCxnSpPr>
                <p:cNvPr id="77" name="Přímá spojnice se šipkou 76">
                  <a:extLst>
                    <a:ext uri="{FF2B5EF4-FFF2-40B4-BE49-F238E27FC236}">
                      <a16:creationId xmlns:a16="http://schemas.microsoft.com/office/drawing/2014/main" id="{D22B2A47-6B3A-4DE3-A091-366BF8C8A9E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681235" y="3204882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Přímá spojnice se šipkou 77">
                  <a:extLst>
                    <a:ext uri="{FF2B5EF4-FFF2-40B4-BE49-F238E27FC236}">
                      <a16:creationId xmlns:a16="http://schemas.microsoft.com/office/drawing/2014/main" id="{D3193CB6-3DE6-461D-B2E0-48A1E2D4948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681234" y="3429000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5" name="Skupina 64">
                <a:extLst>
                  <a:ext uri="{FF2B5EF4-FFF2-40B4-BE49-F238E27FC236}">
                    <a16:creationId xmlns:a16="http://schemas.microsoft.com/office/drawing/2014/main" id="{BC48BF99-B846-4991-A6CD-2183BA9308C3}"/>
                  </a:ext>
                </a:extLst>
              </p:cNvPr>
              <p:cNvGrpSpPr/>
              <p:nvPr/>
            </p:nvGrpSpPr>
            <p:grpSpPr>
              <a:xfrm rot="5400000">
                <a:off x="2156347" y="3047171"/>
                <a:ext cx="1414766" cy="224118"/>
                <a:chOff x="4681234" y="3204882"/>
                <a:chExt cx="1414766" cy="224118"/>
              </a:xfrm>
            </p:grpSpPr>
            <p:cxnSp>
              <p:nvCxnSpPr>
                <p:cNvPr id="75" name="Přímá spojnice se šipkou 74">
                  <a:extLst>
                    <a:ext uri="{FF2B5EF4-FFF2-40B4-BE49-F238E27FC236}">
                      <a16:creationId xmlns:a16="http://schemas.microsoft.com/office/drawing/2014/main" id="{E90EE5DF-75EC-4FA8-BD68-EB2ADDE7B18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681235" y="3204882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Přímá spojnice se šipkou 75">
                  <a:extLst>
                    <a:ext uri="{FF2B5EF4-FFF2-40B4-BE49-F238E27FC236}">
                      <a16:creationId xmlns:a16="http://schemas.microsoft.com/office/drawing/2014/main" id="{AC714BBE-CB2D-44D7-9682-1B749406A99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681234" y="3429000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6" name="Skupina 65">
                <a:extLst>
                  <a:ext uri="{FF2B5EF4-FFF2-40B4-BE49-F238E27FC236}">
                    <a16:creationId xmlns:a16="http://schemas.microsoft.com/office/drawing/2014/main" id="{F7CC3375-5CEC-4B47-AEC6-78BA7D5B4BE0}"/>
                  </a:ext>
                </a:extLst>
              </p:cNvPr>
              <p:cNvGrpSpPr/>
              <p:nvPr/>
            </p:nvGrpSpPr>
            <p:grpSpPr>
              <a:xfrm rot="5400000">
                <a:off x="5290834" y="3047171"/>
                <a:ext cx="1414766" cy="224118"/>
                <a:chOff x="4681234" y="3204882"/>
                <a:chExt cx="1414766" cy="224118"/>
              </a:xfrm>
            </p:grpSpPr>
            <p:cxnSp>
              <p:nvCxnSpPr>
                <p:cNvPr id="73" name="Přímá spojnice se šipkou 72">
                  <a:extLst>
                    <a:ext uri="{FF2B5EF4-FFF2-40B4-BE49-F238E27FC236}">
                      <a16:creationId xmlns:a16="http://schemas.microsoft.com/office/drawing/2014/main" id="{A716DA65-C873-4295-AA3C-9BA6FB55278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681235" y="3204882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Přímá spojnice se šipkou 73">
                  <a:extLst>
                    <a:ext uri="{FF2B5EF4-FFF2-40B4-BE49-F238E27FC236}">
                      <a16:creationId xmlns:a16="http://schemas.microsoft.com/office/drawing/2014/main" id="{442C6C7B-4453-4A65-B03E-1F5D7AAEB5A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681234" y="3429000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7" name="Skupina 66">
                <a:extLst>
                  <a:ext uri="{FF2B5EF4-FFF2-40B4-BE49-F238E27FC236}">
                    <a16:creationId xmlns:a16="http://schemas.microsoft.com/office/drawing/2014/main" id="{4CE7C738-FF6C-437F-91A3-A59B6931AB99}"/>
                  </a:ext>
                </a:extLst>
              </p:cNvPr>
              <p:cNvGrpSpPr/>
              <p:nvPr/>
            </p:nvGrpSpPr>
            <p:grpSpPr>
              <a:xfrm rot="2700000">
                <a:off x="3527929" y="3041445"/>
                <a:ext cx="1895206" cy="235570"/>
                <a:chOff x="4681234" y="3204882"/>
                <a:chExt cx="1414766" cy="224118"/>
              </a:xfrm>
            </p:grpSpPr>
            <p:cxnSp>
              <p:nvCxnSpPr>
                <p:cNvPr id="71" name="Přímá spojnice se šipkou 70">
                  <a:extLst>
                    <a:ext uri="{FF2B5EF4-FFF2-40B4-BE49-F238E27FC236}">
                      <a16:creationId xmlns:a16="http://schemas.microsoft.com/office/drawing/2014/main" id="{DC5F10A9-CC35-4FCA-8354-4EA914469B5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681235" y="3204882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Přímá spojnice se šipkou 71">
                  <a:extLst>
                    <a:ext uri="{FF2B5EF4-FFF2-40B4-BE49-F238E27FC236}">
                      <a16:creationId xmlns:a16="http://schemas.microsoft.com/office/drawing/2014/main" id="{79AD288A-E78A-4624-A596-E92BB35D363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681234" y="3429000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8" name="Skupina 67">
                <a:extLst>
                  <a:ext uri="{FF2B5EF4-FFF2-40B4-BE49-F238E27FC236}">
                    <a16:creationId xmlns:a16="http://schemas.microsoft.com/office/drawing/2014/main" id="{079CA0C5-40E7-4677-AA13-80D207E792C2}"/>
                  </a:ext>
                </a:extLst>
              </p:cNvPr>
              <p:cNvGrpSpPr/>
              <p:nvPr/>
            </p:nvGrpSpPr>
            <p:grpSpPr>
              <a:xfrm rot="18900000" flipH="1">
                <a:off x="3541463" y="3041445"/>
                <a:ext cx="1895206" cy="235570"/>
                <a:chOff x="4681234" y="3204882"/>
                <a:chExt cx="1414766" cy="224118"/>
              </a:xfrm>
            </p:grpSpPr>
            <p:cxnSp>
              <p:nvCxnSpPr>
                <p:cNvPr id="69" name="Přímá spojnice se šipkou 68">
                  <a:extLst>
                    <a:ext uri="{FF2B5EF4-FFF2-40B4-BE49-F238E27FC236}">
                      <a16:creationId xmlns:a16="http://schemas.microsoft.com/office/drawing/2014/main" id="{B20A24E6-E84F-4E93-B8AD-B42A86C6EE4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681235" y="3204882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Přímá spojnice se šipkou 69">
                  <a:extLst>
                    <a:ext uri="{FF2B5EF4-FFF2-40B4-BE49-F238E27FC236}">
                      <a16:creationId xmlns:a16="http://schemas.microsoft.com/office/drawing/2014/main" id="{FA60D2D3-335F-4754-A61D-70D0EDF38A2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681234" y="3429000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9" name="TextovéPole 48">
              <a:extLst>
                <a:ext uri="{FF2B5EF4-FFF2-40B4-BE49-F238E27FC236}">
                  <a16:creationId xmlns:a16="http://schemas.microsoft.com/office/drawing/2014/main" id="{4223B2A0-E750-482D-BAA3-A90981BB1EF2}"/>
                </a:ext>
              </a:extLst>
            </p:cNvPr>
            <p:cNvSpPr txBox="1"/>
            <p:nvPr/>
          </p:nvSpPr>
          <p:spPr>
            <a:xfrm>
              <a:off x="1396327" y="700798"/>
              <a:ext cx="54053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4800" dirty="0"/>
                <a:t>A</a:t>
              </a:r>
              <a:endParaRPr lang="cs-CZ" dirty="0"/>
            </a:p>
          </p:txBody>
        </p:sp>
        <p:sp>
          <p:nvSpPr>
            <p:cNvPr id="50" name="TextovéPole 49">
              <a:extLst>
                <a:ext uri="{FF2B5EF4-FFF2-40B4-BE49-F238E27FC236}">
                  <a16:creationId xmlns:a16="http://schemas.microsoft.com/office/drawing/2014/main" id="{A3E98EFC-575F-480F-AF9A-C4698A31EB5A}"/>
                </a:ext>
              </a:extLst>
            </p:cNvPr>
            <p:cNvSpPr txBox="1"/>
            <p:nvPr/>
          </p:nvSpPr>
          <p:spPr>
            <a:xfrm>
              <a:off x="4059917" y="700798"/>
              <a:ext cx="51969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4800" dirty="0"/>
                <a:t>B</a:t>
              </a:r>
              <a:endParaRPr lang="cs-CZ" dirty="0"/>
            </a:p>
          </p:txBody>
        </p:sp>
        <p:sp>
          <p:nvSpPr>
            <p:cNvPr id="51" name="TextovéPole 50">
              <a:extLst>
                <a:ext uri="{FF2B5EF4-FFF2-40B4-BE49-F238E27FC236}">
                  <a16:creationId xmlns:a16="http://schemas.microsoft.com/office/drawing/2014/main" id="{15CD8FCD-0803-4E0E-B85E-88212EAC526A}"/>
                </a:ext>
              </a:extLst>
            </p:cNvPr>
            <p:cNvSpPr txBox="1"/>
            <p:nvPr/>
          </p:nvSpPr>
          <p:spPr>
            <a:xfrm>
              <a:off x="1409952" y="3353971"/>
              <a:ext cx="51328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4800" dirty="0"/>
                <a:t>C</a:t>
              </a:r>
              <a:endParaRPr lang="cs-CZ" dirty="0"/>
            </a:p>
          </p:txBody>
        </p:sp>
        <p:sp>
          <p:nvSpPr>
            <p:cNvPr id="52" name="TextovéPole 51">
              <a:extLst>
                <a:ext uri="{FF2B5EF4-FFF2-40B4-BE49-F238E27FC236}">
                  <a16:creationId xmlns:a16="http://schemas.microsoft.com/office/drawing/2014/main" id="{FDA2D3EB-DF10-4ACE-9A6B-A592FD97C500}"/>
                </a:ext>
              </a:extLst>
            </p:cNvPr>
            <p:cNvSpPr txBox="1"/>
            <p:nvPr/>
          </p:nvSpPr>
          <p:spPr>
            <a:xfrm>
              <a:off x="4059917" y="3353971"/>
              <a:ext cx="56297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4800" dirty="0"/>
                <a:t>D</a:t>
              </a:r>
              <a:endParaRPr lang="cs-CZ" dirty="0"/>
            </a:p>
          </p:txBody>
        </p:sp>
        <p:sp>
          <p:nvSpPr>
            <p:cNvPr id="53" name="TextovéPole 52">
              <a:extLst>
                <a:ext uri="{FF2B5EF4-FFF2-40B4-BE49-F238E27FC236}">
                  <a16:creationId xmlns:a16="http://schemas.microsoft.com/office/drawing/2014/main" id="{49DBD29D-5E3C-44D0-AE34-FC5C03A1B12D}"/>
                </a:ext>
              </a:extLst>
            </p:cNvPr>
            <p:cNvSpPr txBox="1"/>
            <p:nvPr/>
          </p:nvSpPr>
          <p:spPr>
            <a:xfrm>
              <a:off x="926668" y="2017058"/>
              <a:ext cx="5501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600" i="1" dirty="0"/>
                <a:t>m</a:t>
              </a:r>
              <a:endParaRPr lang="cs-CZ" i="1" dirty="0"/>
            </a:p>
          </p:txBody>
        </p:sp>
        <p:sp>
          <p:nvSpPr>
            <p:cNvPr id="54" name="TextovéPole 53">
              <a:extLst>
                <a:ext uri="{FF2B5EF4-FFF2-40B4-BE49-F238E27FC236}">
                  <a16:creationId xmlns:a16="http://schemas.microsoft.com/office/drawing/2014/main" id="{2CC31780-66CA-4F7F-ABFC-F535A8D4ABEA}"/>
                </a:ext>
              </a:extLst>
            </p:cNvPr>
            <p:cNvSpPr txBox="1"/>
            <p:nvPr/>
          </p:nvSpPr>
          <p:spPr>
            <a:xfrm>
              <a:off x="4974056" y="3446301"/>
              <a:ext cx="48282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600" i="1" dirty="0"/>
                <a:t>N</a:t>
              </a:r>
              <a:endParaRPr lang="cs-CZ" i="1" dirty="0"/>
            </a:p>
          </p:txBody>
        </p:sp>
        <p:sp>
          <p:nvSpPr>
            <p:cNvPr id="55" name="TextovéPole 54">
              <a:extLst>
                <a:ext uri="{FF2B5EF4-FFF2-40B4-BE49-F238E27FC236}">
                  <a16:creationId xmlns:a16="http://schemas.microsoft.com/office/drawing/2014/main" id="{F7B2E6B2-9B21-4CFB-BC34-CBC51F9206E4}"/>
                </a:ext>
              </a:extLst>
            </p:cNvPr>
            <p:cNvSpPr txBox="1"/>
            <p:nvPr/>
          </p:nvSpPr>
          <p:spPr>
            <a:xfrm>
              <a:off x="530565" y="3446302"/>
              <a:ext cx="48282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600" i="1" dirty="0"/>
                <a:t>N</a:t>
              </a:r>
              <a:endParaRPr lang="cs-CZ" i="1" dirty="0"/>
            </a:p>
          </p:txBody>
        </p:sp>
        <p:sp>
          <p:nvSpPr>
            <p:cNvPr id="56" name="TextovéPole 55">
              <a:extLst>
                <a:ext uri="{FF2B5EF4-FFF2-40B4-BE49-F238E27FC236}">
                  <a16:creationId xmlns:a16="http://schemas.microsoft.com/office/drawing/2014/main" id="{A6FD10AF-04D7-4696-8DE1-9126034065FB}"/>
                </a:ext>
              </a:extLst>
            </p:cNvPr>
            <p:cNvSpPr txBox="1"/>
            <p:nvPr/>
          </p:nvSpPr>
          <p:spPr>
            <a:xfrm>
              <a:off x="4977055" y="748551"/>
              <a:ext cx="48282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600" i="1" dirty="0"/>
                <a:t>N</a:t>
              </a:r>
              <a:endParaRPr lang="cs-CZ" i="1" dirty="0"/>
            </a:p>
          </p:txBody>
        </p:sp>
        <p:sp>
          <p:nvSpPr>
            <p:cNvPr id="57" name="TextovéPole 56">
              <a:extLst>
                <a:ext uri="{FF2B5EF4-FFF2-40B4-BE49-F238E27FC236}">
                  <a16:creationId xmlns:a16="http://schemas.microsoft.com/office/drawing/2014/main" id="{B0CCDCD3-EFE0-4913-88EC-F977D77E6295}"/>
                </a:ext>
              </a:extLst>
            </p:cNvPr>
            <p:cNvSpPr txBox="1"/>
            <p:nvPr/>
          </p:nvSpPr>
          <p:spPr>
            <a:xfrm>
              <a:off x="526479" y="793130"/>
              <a:ext cx="48282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600" i="1" dirty="0"/>
                <a:t>N</a:t>
              </a:r>
              <a:endParaRPr lang="cs-CZ" i="1" dirty="0"/>
            </a:p>
          </p:txBody>
        </p:sp>
        <p:sp>
          <p:nvSpPr>
            <p:cNvPr id="58" name="TextovéPole 57">
              <a:extLst>
                <a:ext uri="{FF2B5EF4-FFF2-40B4-BE49-F238E27FC236}">
                  <a16:creationId xmlns:a16="http://schemas.microsoft.com/office/drawing/2014/main" id="{86C525C5-8E51-4B89-8199-48C61432EFFB}"/>
                </a:ext>
              </a:extLst>
            </p:cNvPr>
            <p:cNvSpPr txBox="1"/>
            <p:nvPr/>
          </p:nvSpPr>
          <p:spPr>
            <a:xfrm>
              <a:off x="4543429" y="2055121"/>
              <a:ext cx="5501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600" i="1" dirty="0"/>
                <a:t>m</a:t>
              </a:r>
              <a:endParaRPr lang="cs-CZ" i="1" dirty="0"/>
            </a:p>
          </p:txBody>
        </p:sp>
        <p:sp>
          <p:nvSpPr>
            <p:cNvPr id="59" name="TextovéPole 58">
              <a:extLst>
                <a:ext uri="{FF2B5EF4-FFF2-40B4-BE49-F238E27FC236}">
                  <a16:creationId xmlns:a16="http://schemas.microsoft.com/office/drawing/2014/main" id="{A388A238-3E95-4607-8952-60F6B2D89A8A}"/>
                </a:ext>
              </a:extLst>
            </p:cNvPr>
            <p:cNvSpPr txBox="1"/>
            <p:nvPr/>
          </p:nvSpPr>
          <p:spPr>
            <a:xfrm>
              <a:off x="2728926" y="3864479"/>
              <a:ext cx="5501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600" i="1" dirty="0"/>
                <a:t>m</a:t>
              </a:r>
              <a:endParaRPr lang="cs-CZ" i="1" dirty="0"/>
            </a:p>
          </p:txBody>
        </p:sp>
        <p:sp>
          <p:nvSpPr>
            <p:cNvPr id="60" name="TextovéPole 59">
              <a:extLst>
                <a:ext uri="{FF2B5EF4-FFF2-40B4-BE49-F238E27FC236}">
                  <a16:creationId xmlns:a16="http://schemas.microsoft.com/office/drawing/2014/main" id="{873E07D1-AC2B-4F10-B326-2F4257B9D8DF}"/>
                </a:ext>
              </a:extLst>
            </p:cNvPr>
            <p:cNvSpPr txBox="1"/>
            <p:nvPr/>
          </p:nvSpPr>
          <p:spPr>
            <a:xfrm>
              <a:off x="2716084" y="371505"/>
              <a:ext cx="5501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600" i="1" dirty="0"/>
                <a:t>m</a:t>
              </a:r>
              <a:endParaRPr lang="cs-CZ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43816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5AFB859E-8BA2-426C-814C-0A8BD5727E60}"/>
              </a:ext>
            </a:extLst>
          </p:cNvPr>
          <p:cNvSpPr txBox="1"/>
          <p:nvPr/>
        </p:nvSpPr>
        <p:spPr>
          <a:xfrm>
            <a:off x="600635" y="545768"/>
            <a:ext cx="6322565" cy="9079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2400" dirty="0"/>
              <a:t>100 lokálních populací, ve všech </a:t>
            </a:r>
            <a:r>
              <a:rPr lang="cs-CZ" sz="2400" i="1" dirty="0"/>
              <a:t>N</a:t>
            </a:r>
            <a:r>
              <a:rPr lang="cs-CZ" sz="2400" i="1" baseline="-25000" dirty="0"/>
              <a:t>e</a:t>
            </a:r>
            <a:r>
              <a:rPr lang="cs-CZ" sz="2400" i="1" dirty="0"/>
              <a:t> </a:t>
            </a:r>
            <a:r>
              <a:rPr lang="cs-CZ" sz="2400" dirty="0"/>
              <a:t>= </a:t>
            </a:r>
            <a:r>
              <a:rPr lang="cs-CZ" sz="2400" i="1" dirty="0"/>
              <a:t>N</a:t>
            </a:r>
            <a:r>
              <a:rPr lang="cs-CZ" sz="2400" dirty="0"/>
              <a:t> = 100 000</a:t>
            </a:r>
          </a:p>
          <a:p>
            <a:pPr>
              <a:spcAft>
                <a:spcPts val="600"/>
              </a:spcAft>
            </a:pPr>
            <a:r>
              <a:rPr lang="cs-CZ" sz="2400" i="1" dirty="0" err="1"/>
              <a:t>w</a:t>
            </a:r>
            <a:r>
              <a:rPr lang="cs-CZ" sz="2400" i="1" baseline="-25000" dirty="0" err="1"/>
              <a:t>AA</a:t>
            </a:r>
            <a:r>
              <a:rPr lang="cs-CZ" sz="2400" dirty="0"/>
              <a:t> = 1,0; </a:t>
            </a:r>
            <a:r>
              <a:rPr lang="cs-CZ" sz="2400" i="1" dirty="0" err="1"/>
              <a:t>w</a:t>
            </a:r>
            <a:r>
              <a:rPr lang="cs-CZ" sz="2400" i="1" baseline="-25000" dirty="0" err="1"/>
              <a:t>Aa</a:t>
            </a:r>
            <a:r>
              <a:rPr lang="cs-CZ" sz="2400" dirty="0"/>
              <a:t> = 0,90; </a:t>
            </a:r>
            <a:r>
              <a:rPr lang="cs-CZ" sz="2400" i="1" dirty="0" err="1"/>
              <a:t>w</a:t>
            </a:r>
            <a:r>
              <a:rPr lang="cs-CZ" sz="2400" i="1" baseline="-25000" dirty="0" err="1"/>
              <a:t>aa</a:t>
            </a:r>
            <a:r>
              <a:rPr lang="cs-CZ" sz="2400" dirty="0"/>
              <a:t> = 0,95</a:t>
            </a:r>
          </a:p>
        </p:txBody>
      </p:sp>
      <p:grpSp>
        <p:nvGrpSpPr>
          <p:cNvPr id="5" name="Skupina 4">
            <a:extLst>
              <a:ext uri="{FF2B5EF4-FFF2-40B4-BE49-F238E27FC236}">
                <a16:creationId xmlns:a16="http://schemas.microsoft.com/office/drawing/2014/main" id="{1D867B48-7BB4-4251-9C04-4C0E87F84710}"/>
              </a:ext>
            </a:extLst>
          </p:cNvPr>
          <p:cNvGrpSpPr/>
          <p:nvPr/>
        </p:nvGrpSpPr>
        <p:grpSpPr>
          <a:xfrm>
            <a:off x="7828384" y="222870"/>
            <a:ext cx="4018475" cy="2940208"/>
            <a:chOff x="7446816" y="509740"/>
            <a:chExt cx="3942844" cy="2871359"/>
          </a:xfrm>
        </p:grpSpPr>
        <p:pic>
          <p:nvPicPr>
            <p:cNvPr id="2" name="Obrázek 1">
              <a:extLst>
                <a:ext uri="{FF2B5EF4-FFF2-40B4-BE49-F238E27FC236}">
                  <a16:creationId xmlns:a16="http://schemas.microsoft.com/office/drawing/2014/main" id="{CD74D96D-444E-48B2-A828-15826D668B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446816" y="509740"/>
              <a:ext cx="3942844" cy="2871359"/>
            </a:xfrm>
            <a:prstGeom prst="rect">
              <a:avLst/>
            </a:prstGeom>
          </p:spPr>
        </p:pic>
        <p:sp>
          <p:nvSpPr>
            <p:cNvPr id="4" name="Obdélník 3">
              <a:extLst>
                <a:ext uri="{FF2B5EF4-FFF2-40B4-BE49-F238E27FC236}">
                  <a16:creationId xmlns:a16="http://schemas.microsoft.com/office/drawing/2014/main" id="{E846B246-5CC3-4946-B7A9-EF80FCE1A4AD}"/>
                </a:ext>
              </a:extLst>
            </p:cNvPr>
            <p:cNvSpPr/>
            <p:nvPr/>
          </p:nvSpPr>
          <p:spPr>
            <a:xfrm>
              <a:off x="8830235" y="3074894"/>
              <a:ext cx="322730" cy="1299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6" name="TextovéPole 5">
            <a:extLst>
              <a:ext uri="{FF2B5EF4-FFF2-40B4-BE49-F238E27FC236}">
                <a16:creationId xmlns:a16="http://schemas.microsoft.com/office/drawing/2014/main" id="{EAFA6D50-FE8A-4C3A-B889-7D4830EDCC29}"/>
              </a:ext>
            </a:extLst>
          </p:cNvPr>
          <p:cNvSpPr txBox="1"/>
          <p:nvPr/>
        </p:nvSpPr>
        <p:spPr>
          <a:xfrm>
            <a:off x="744071" y="4446494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DDB1A96-754B-47BB-BEA7-266C092A8ED4}"/>
              </a:ext>
            </a:extLst>
          </p:cNvPr>
          <p:cNvSpPr txBox="1"/>
          <p:nvPr/>
        </p:nvSpPr>
        <p:spPr>
          <a:xfrm>
            <a:off x="600635" y="2321282"/>
            <a:ext cx="11298862" cy="37240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2400" dirty="0">
                <a:solidFill>
                  <a:srgbClr val="C00000"/>
                </a:solidFill>
              </a:rPr>
              <a:t>6. Kolik rovnovážných stavů existuje?</a:t>
            </a:r>
          </a:p>
          <a:p>
            <a:pPr>
              <a:spcAft>
                <a:spcPts val="600"/>
              </a:spcAft>
            </a:pPr>
            <a:r>
              <a:rPr lang="cs-CZ" sz="2400" dirty="0">
                <a:solidFill>
                  <a:srgbClr val="C00000"/>
                </a:solidFill>
              </a:rPr>
              <a:t>7. V polymorfní rovnováze platí, že průměrný</a:t>
            </a:r>
            <a:br>
              <a:rPr lang="cs-CZ" sz="2400" dirty="0">
                <a:solidFill>
                  <a:srgbClr val="C00000"/>
                </a:solidFill>
              </a:rPr>
            </a:br>
            <a:r>
              <a:rPr lang="cs-CZ" sz="2400" dirty="0">
                <a:solidFill>
                  <a:srgbClr val="C00000"/>
                </a:solidFill>
              </a:rPr>
              <a:t>    nadbytek fitness </a:t>
            </a:r>
            <a:r>
              <a:rPr lang="cs-CZ" sz="2400" i="1" dirty="0" err="1">
                <a:solidFill>
                  <a:srgbClr val="C00000"/>
                </a:solidFill>
              </a:rPr>
              <a:t>a</a:t>
            </a:r>
            <a:r>
              <a:rPr lang="cs-CZ" sz="2400" i="1" baseline="-25000" dirty="0" err="1">
                <a:solidFill>
                  <a:srgbClr val="C00000"/>
                </a:solidFill>
              </a:rPr>
              <a:t>A</a:t>
            </a:r>
            <a:r>
              <a:rPr lang="cs-CZ" sz="2400" dirty="0">
                <a:solidFill>
                  <a:srgbClr val="C00000"/>
                </a:solidFill>
              </a:rPr>
              <a:t> = </a:t>
            </a:r>
            <a:r>
              <a:rPr lang="cs-CZ" sz="2400" i="1" dirty="0" err="1">
                <a:solidFill>
                  <a:srgbClr val="C00000"/>
                </a:solidFill>
              </a:rPr>
              <a:t>a</a:t>
            </a:r>
            <a:r>
              <a:rPr lang="cs-CZ" sz="2400" i="1" baseline="-25000" dirty="0" err="1">
                <a:solidFill>
                  <a:srgbClr val="C00000"/>
                </a:solidFill>
              </a:rPr>
              <a:t>a</a:t>
            </a:r>
            <a:r>
              <a:rPr lang="cs-CZ" sz="2400" i="1" baseline="-25000" dirty="0">
                <a:solidFill>
                  <a:srgbClr val="C00000"/>
                </a:solidFill>
              </a:rPr>
              <a:t> </a:t>
            </a:r>
            <a:r>
              <a:rPr lang="cs-CZ" sz="2400" dirty="0">
                <a:solidFill>
                  <a:srgbClr val="C00000"/>
                </a:solidFill>
              </a:rPr>
              <a:t> - vypočtěte frekvenci alely </a:t>
            </a:r>
            <a:r>
              <a:rPr lang="cs-CZ" sz="2400" i="1" dirty="0">
                <a:solidFill>
                  <a:srgbClr val="C00000"/>
                </a:solidFill>
              </a:rPr>
              <a:t>A</a:t>
            </a:r>
            <a:r>
              <a:rPr lang="cs-CZ" sz="2400" dirty="0">
                <a:solidFill>
                  <a:srgbClr val="C00000"/>
                </a:solidFill>
              </a:rPr>
              <a:t> v tomto stavu.</a:t>
            </a:r>
          </a:p>
          <a:p>
            <a:pPr>
              <a:spcAft>
                <a:spcPts val="600"/>
              </a:spcAft>
            </a:pPr>
            <a:r>
              <a:rPr lang="cs-CZ" sz="2400" dirty="0">
                <a:solidFill>
                  <a:srgbClr val="C00000"/>
                </a:solidFill>
              </a:rPr>
              <a:t>8. Jestliže je míra toku genů mezi lokálními populacemi </a:t>
            </a:r>
            <a:r>
              <a:rPr lang="cs-CZ" sz="2400" i="1" dirty="0">
                <a:solidFill>
                  <a:srgbClr val="C00000"/>
                </a:solidFill>
              </a:rPr>
              <a:t>m</a:t>
            </a:r>
            <a:r>
              <a:rPr lang="cs-CZ" sz="2400" dirty="0">
                <a:solidFill>
                  <a:srgbClr val="C00000"/>
                </a:solidFill>
              </a:rPr>
              <a:t> = 0 a počáteční frekvence </a:t>
            </a:r>
            <a:r>
              <a:rPr lang="cs-CZ" sz="2400" i="1" dirty="0">
                <a:solidFill>
                  <a:srgbClr val="C00000"/>
                </a:solidFill>
              </a:rPr>
              <a:t>A</a:t>
            </a:r>
            <a:br>
              <a:rPr lang="cs-CZ" sz="2400" dirty="0">
                <a:solidFill>
                  <a:srgbClr val="C00000"/>
                </a:solidFill>
              </a:rPr>
            </a:br>
            <a:r>
              <a:rPr lang="cs-CZ" sz="2400" dirty="0">
                <a:solidFill>
                  <a:srgbClr val="C00000"/>
                </a:solidFill>
              </a:rPr>
              <a:t>    v každé z nich je </a:t>
            </a:r>
            <a:r>
              <a:rPr lang="cs-CZ" sz="2400" i="1" dirty="0">
                <a:solidFill>
                  <a:srgbClr val="C00000"/>
                </a:solidFill>
              </a:rPr>
              <a:t>p</a:t>
            </a:r>
            <a:r>
              <a:rPr lang="cs-CZ" sz="2400" baseline="-25000" dirty="0">
                <a:solidFill>
                  <a:srgbClr val="C00000"/>
                </a:solidFill>
              </a:rPr>
              <a:t>0</a:t>
            </a:r>
            <a:r>
              <a:rPr lang="cs-CZ" sz="2400" dirty="0">
                <a:solidFill>
                  <a:srgbClr val="C00000"/>
                </a:solidFill>
              </a:rPr>
              <a:t> = 0,30, jaké budou frekvence </a:t>
            </a:r>
            <a:r>
              <a:rPr lang="cs-CZ" sz="2400" i="1" dirty="0">
                <a:solidFill>
                  <a:srgbClr val="C00000"/>
                </a:solidFill>
              </a:rPr>
              <a:t>A</a:t>
            </a:r>
            <a:r>
              <a:rPr lang="cs-CZ" sz="2400" dirty="0">
                <a:solidFill>
                  <a:srgbClr val="C00000"/>
                </a:solidFill>
              </a:rPr>
              <a:t> v konečné rovnováze?</a:t>
            </a:r>
          </a:p>
          <a:p>
            <a:pPr>
              <a:spcAft>
                <a:spcPts val="600"/>
              </a:spcAft>
            </a:pPr>
            <a:r>
              <a:rPr lang="cs-CZ" sz="2400" dirty="0">
                <a:solidFill>
                  <a:srgbClr val="C00000"/>
                </a:solidFill>
              </a:rPr>
              <a:t>9. Co s výsledným stavem udělá snížení </a:t>
            </a:r>
            <a:r>
              <a:rPr lang="cs-CZ" sz="2400" i="1" dirty="0">
                <a:solidFill>
                  <a:srgbClr val="C00000"/>
                </a:solidFill>
              </a:rPr>
              <a:t>N</a:t>
            </a:r>
            <a:r>
              <a:rPr lang="cs-CZ" sz="2400" dirty="0">
                <a:solidFill>
                  <a:srgbClr val="C00000"/>
                </a:solidFill>
              </a:rPr>
              <a:t> na 100? (Všechny ostatní podmínky jsou stejné</a:t>
            </a:r>
            <a:br>
              <a:rPr lang="cs-CZ" sz="2400" dirty="0">
                <a:solidFill>
                  <a:srgbClr val="C00000"/>
                </a:solidFill>
              </a:rPr>
            </a:br>
            <a:r>
              <a:rPr lang="cs-CZ" sz="2400" dirty="0">
                <a:solidFill>
                  <a:srgbClr val="C00000"/>
                </a:solidFill>
              </a:rPr>
              <a:t>    jako v předchozím případě.)</a:t>
            </a:r>
          </a:p>
          <a:p>
            <a:pPr>
              <a:spcAft>
                <a:spcPts val="600"/>
              </a:spcAft>
            </a:pPr>
            <a:r>
              <a:rPr lang="cs-CZ" sz="2400" dirty="0">
                <a:solidFill>
                  <a:srgbClr val="C00000"/>
                </a:solidFill>
              </a:rPr>
              <a:t>10. Jestliže </a:t>
            </a:r>
            <a:r>
              <a:rPr lang="cs-CZ" sz="2400" i="1" dirty="0">
                <a:solidFill>
                  <a:srgbClr val="C00000"/>
                </a:solidFill>
              </a:rPr>
              <a:t>N</a:t>
            </a:r>
            <a:r>
              <a:rPr lang="cs-CZ" sz="2400" dirty="0">
                <a:solidFill>
                  <a:srgbClr val="C00000"/>
                </a:solidFill>
              </a:rPr>
              <a:t> = 100 a </a:t>
            </a:r>
            <a:r>
              <a:rPr lang="cs-CZ" sz="2400" i="1" dirty="0">
                <a:solidFill>
                  <a:srgbClr val="C00000"/>
                </a:solidFill>
              </a:rPr>
              <a:t>m</a:t>
            </a:r>
            <a:r>
              <a:rPr lang="cs-CZ" sz="2400" dirty="0">
                <a:solidFill>
                  <a:srgbClr val="C00000"/>
                </a:solidFill>
              </a:rPr>
              <a:t> = 0,01 (tj. součin </a:t>
            </a:r>
            <a:r>
              <a:rPr lang="cs-CZ" sz="2400" i="1" dirty="0" err="1">
                <a:solidFill>
                  <a:srgbClr val="C00000"/>
                </a:solidFill>
              </a:rPr>
              <a:t>Nm</a:t>
            </a:r>
            <a:r>
              <a:rPr lang="cs-CZ" sz="2400" dirty="0">
                <a:solidFill>
                  <a:srgbClr val="C00000"/>
                </a:solidFill>
              </a:rPr>
              <a:t> = 1), jaký bude výsledný stav? Co genový tok</a:t>
            </a:r>
            <a:br>
              <a:rPr lang="cs-CZ" sz="2400" dirty="0">
                <a:solidFill>
                  <a:srgbClr val="C00000"/>
                </a:solidFill>
              </a:rPr>
            </a:br>
            <a:r>
              <a:rPr lang="cs-CZ" sz="2400" dirty="0">
                <a:solidFill>
                  <a:srgbClr val="C00000"/>
                </a:solidFill>
              </a:rPr>
              <a:t>    způsobí v adaptivní krajině?</a:t>
            </a:r>
          </a:p>
        </p:txBody>
      </p:sp>
      <p:sp>
        <p:nvSpPr>
          <p:cNvPr id="8" name="Řečová bublina: obdélníkový bublinový popisek 7">
            <a:extLst>
              <a:ext uri="{FF2B5EF4-FFF2-40B4-BE49-F238E27FC236}">
                <a16:creationId xmlns:a16="http://schemas.microsoft.com/office/drawing/2014/main" id="{422169C4-78D4-4835-B9D0-956A1A3FFCEE}"/>
              </a:ext>
            </a:extLst>
          </p:cNvPr>
          <p:cNvSpPr/>
          <p:nvPr/>
        </p:nvSpPr>
        <p:spPr>
          <a:xfrm>
            <a:off x="9261456" y="327934"/>
            <a:ext cx="1152330" cy="671804"/>
          </a:xfrm>
          <a:prstGeom prst="wedgeRectCallout">
            <a:avLst>
              <a:gd name="adj1" fmla="val 32608"/>
              <a:gd name="adj2" fmla="val 8680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adaptivní krajina</a:t>
            </a:r>
          </a:p>
        </p:txBody>
      </p:sp>
      <p:sp>
        <p:nvSpPr>
          <p:cNvPr id="9" name="Řečová bublina: obdélníkový bublinový popisek 8">
            <a:extLst>
              <a:ext uri="{FF2B5EF4-FFF2-40B4-BE49-F238E27FC236}">
                <a16:creationId xmlns:a16="http://schemas.microsoft.com/office/drawing/2014/main" id="{EA67009A-1AA4-4375-8553-B47AF8F5F298}"/>
              </a:ext>
            </a:extLst>
          </p:cNvPr>
          <p:cNvSpPr/>
          <p:nvPr/>
        </p:nvSpPr>
        <p:spPr>
          <a:xfrm>
            <a:off x="11300604" y="663836"/>
            <a:ext cx="742248" cy="531036"/>
          </a:xfrm>
          <a:prstGeom prst="wedgeRectCallout">
            <a:avLst>
              <a:gd name="adj1" fmla="val 1359"/>
              <a:gd name="adj2" fmla="val -108128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1"/>
                </a:solidFill>
              </a:rPr>
              <a:t>vyšší vrchol</a:t>
            </a:r>
          </a:p>
        </p:txBody>
      </p:sp>
      <p:sp>
        <p:nvSpPr>
          <p:cNvPr id="10" name="Řečová bublina: obdélníkový bublinový popisek 9">
            <a:extLst>
              <a:ext uri="{FF2B5EF4-FFF2-40B4-BE49-F238E27FC236}">
                <a16:creationId xmlns:a16="http://schemas.microsoft.com/office/drawing/2014/main" id="{F70F8CDB-9F9D-484C-817E-8A0D6B9496A7}"/>
              </a:ext>
            </a:extLst>
          </p:cNvPr>
          <p:cNvSpPr/>
          <p:nvPr/>
        </p:nvSpPr>
        <p:spPr>
          <a:xfrm>
            <a:off x="7168551" y="1621978"/>
            <a:ext cx="773878" cy="531036"/>
          </a:xfrm>
          <a:prstGeom prst="wedgeRectCallout">
            <a:avLst>
              <a:gd name="adj1" fmla="val 81780"/>
              <a:gd name="adj2" fmla="val -67517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1"/>
                </a:solidFill>
              </a:rPr>
              <a:t>nižší vrchol</a:t>
            </a:r>
          </a:p>
        </p:txBody>
      </p:sp>
    </p:spTree>
    <p:extLst>
      <p:ext uri="{BB962C8B-B14F-4D97-AF65-F5344CB8AC3E}">
        <p14:creationId xmlns:p14="http://schemas.microsoft.com/office/powerpoint/2010/main" val="29188848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246</Words>
  <Application>Microsoft Office PowerPoint</Application>
  <PresentationFormat>Širokoúhlá obrazovka</PresentationFormat>
  <Paragraphs>87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Miloš</dc:creator>
  <cp:lastModifiedBy>Miloš Macholán</cp:lastModifiedBy>
  <cp:revision>16</cp:revision>
  <dcterms:created xsi:type="dcterms:W3CDTF">2019-05-11T07:57:28Z</dcterms:created>
  <dcterms:modified xsi:type="dcterms:W3CDTF">2019-06-12T07:20:42Z</dcterms:modified>
</cp:coreProperties>
</file>