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24" r:id="rId3"/>
    <p:sldId id="313" r:id="rId4"/>
    <p:sldId id="266" r:id="rId5"/>
    <p:sldId id="261" r:id="rId6"/>
    <p:sldId id="273" r:id="rId7"/>
    <p:sldId id="274" r:id="rId8"/>
    <p:sldId id="279" r:id="rId9"/>
    <p:sldId id="312" r:id="rId10"/>
    <p:sldId id="276" r:id="rId11"/>
    <p:sldId id="318" r:id="rId12"/>
    <p:sldId id="321" r:id="rId13"/>
    <p:sldId id="319" r:id="rId14"/>
    <p:sldId id="320" r:id="rId15"/>
    <p:sldId id="322" r:id="rId16"/>
    <p:sldId id="323" r:id="rId17"/>
    <p:sldId id="267" r:id="rId18"/>
    <p:sldId id="271" r:id="rId19"/>
    <p:sldId id="281" r:id="rId20"/>
    <p:sldId id="272" r:id="rId21"/>
    <p:sldId id="282" r:id="rId22"/>
    <p:sldId id="284" r:id="rId23"/>
    <p:sldId id="314" r:id="rId24"/>
    <p:sldId id="303" r:id="rId25"/>
    <p:sldId id="283" r:id="rId26"/>
    <p:sldId id="289" r:id="rId27"/>
    <p:sldId id="306" r:id="rId28"/>
    <p:sldId id="305" r:id="rId29"/>
    <p:sldId id="304" r:id="rId30"/>
    <p:sldId id="288" r:id="rId31"/>
    <p:sldId id="295" r:id="rId32"/>
    <p:sldId id="280" r:id="rId33"/>
    <p:sldId id="316" r:id="rId34"/>
    <p:sldId id="317" r:id="rId35"/>
    <p:sldId id="296" r:id="rId36"/>
    <p:sldId id="293" r:id="rId37"/>
    <p:sldId id="291" r:id="rId38"/>
    <p:sldId id="292" r:id="rId39"/>
    <p:sldId id="294" r:id="rId40"/>
    <p:sldId id="299" r:id="rId41"/>
    <p:sldId id="307" r:id="rId42"/>
    <p:sldId id="308" r:id="rId43"/>
    <p:sldId id="309" r:id="rId44"/>
    <p:sldId id="310" r:id="rId45"/>
    <p:sldId id="263" r:id="rId46"/>
    <p:sldId id="260" r:id="rId47"/>
    <p:sldId id="297" r:id="rId48"/>
    <p:sldId id="285" r:id="rId49"/>
    <p:sldId id="298" r:id="rId50"/>
    <p:sldId id="264" r:id="rId51"/>
    <p:sldId id="300" r:id="rId52"/>
    <p:sldId id="301" r:id="rId53"/>
    <p:sldId id="302" r:id="rId54"/>
    <p:sldId id="287" r:id="rId55"/>
    <p:sldId id="315" r:id="rId56"/>
    <p:sldId id="28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895" autoAdjust="0"/>
  </p:normalViewPr>
  <p:slideViewPr>
    <p:cSldViewPr>
      <p:cViewPr varScale="1">
        <p:scale>
          <a:sx n="64" d="100"/>
          <a:sy n="64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692F7-4A52-4172-85AD-3CA60360F985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6E12-1069-4B26-9C7B-A738C2E77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7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FBE08-BF7A-4A9A-A984-E829B308A07B}" type="slidenum">
              <a:rPr lang="en-US"/>
              <a:pPr/>
              <a:t>55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FF84-B5A1-4723-9F7C-12DC40D4E20E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536A-0DE8-4EC1-BFE4-4C0489916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Hľadanie robustných a klinicky relevantných podtypov vo vysokopokryvných molekulárnych dátach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3100" i="1" dirty="0" smtClean="0"/>
              <a:t>príkladová štúdia: kolorektálny karcinóm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sk-SK" dirty="0" smtClean="0"/>
              <a:t>Eva Budinská</a:t>
            </a:r>
          </a:p>
          <a:p>
            <a:r>
              <a:rPr lang="sk-SK" dirty="0" smtClean="0"/>
              <a:t>Letná škola Matematickej Biológie Mikulov, 14.9.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71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Nevýhody zhlukovania: </a:t>
            </a:r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50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 smtClean="0"/>
              <a:t>Rozdelenie </a:t>
            </a:r>
            <a:r>
              <a:rPr lang="sk-SK" sz="2800" dirty="0" smtClean="0"/>
              <a:t>dát </a:t>
            </a:r>
            <a:r>
              <a:rPr lang="en-US" sz="2800" dirty="0" smtClean="0"/>
              <a:t>do </a:t>
            </a:r>
            <a:r>
              <a:rPr lang="en-US" sz="2800" dirty="0" err="1" smtClean="0"/>
              <a:t>zhlukov</a:t>
            </a:r>
            <a:r>
              <a:rPr lang="en-US" sz="2800" dirty="0" smtClean="0"/>
              <a:t> </a:t>
            </a:r>
            <a:r>
              <a:rPr lang="sk-SK" sz="2800" dirty="0" smtClean="0"/>
              <a:t>i v prípade </a:t>
            </a:r>
            <a:r>
              <a:rPr lang="en-US" sz="2800" dirty="0" err="1" smtClean="0"/>
              <a:t>neexistenci</a:t>
            </a:r>
            <a:r>
              <a:rPr lang="cs-CZ" sz="2800" dirty="0" smtClean="0"/>
              <a:t>e</a:t>
            </a:r>
            <a:r>
              <a:rPr lang="en-US" sz="2800" dirty="0" smtClean="0"/>
              <a:t> </a:t>
            </a:r>
            <a:r>
              <a:rPr lang="sk-SK" sz="2800" dirty="0" smtClean="0"/>
              <a:t> 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</a:t>
            </a:r>
            <a:r>
              <a:rPr lang="cs-CZ" sz="2800" dirty="0" smtClean="0"/>
              <a:t>skutočnej</a:t>
            </a:r>
            <a:r>
              <a:rPr lang="sk-SK" sz="2800" dirty="0" smtClean="0"/>
              <a:t> </a:t>
            </a:r>
            <a:r>
              <a:rPr lang="en-US" sz="2800" dirty="0" err="1" smtClean="0"/>
              <a:t>vn</a:t>
            </a:r>
            <a:r>
              <a:rPr lang="cs-CZ" sz="2800" dirty="0" smtClean="0"/>
              <a:t>útornej štruktúry dát (štruktúra je </a:t>
            </a:r>
            <a:r>
              <a:rPr lang="cs-CZ" sz="2800" dirty="0" smtClean="0"/>
              <a:t>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/>
              <a:t>náhodná</a:t>
            </a:r>
            <a:r>
              <a:rPr lang="cs-CZ" sz="28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endParaRPr lang="cs-CZ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800" dirty="0" smtClean="0"/>
              <a:t>Potrebné </a:t>
            </a:r>
            <a:r>
              <a:rPr lang="cs-CZ" sz="2800" dirty="0" smtClean="0"/>
              <a:t>metódy ad hoc stanovenia správneho počtu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  <a:r>
              <a:rPr lang="cs-CZ" sz="2800" dirty="0" smtClean="0"/>
              <a:t>zhlukov</a:t>
            </a:r>
            <a:endParaRPr lang="cs-CZ" sz="2800" dirty="0" smtClean="0"/>
          </a:p>
          <a:p>
            <a:pPr marL="0" indent="0">
              <a:buFont typeface="Arial" pitchFamily="34" charset="0"/>
              <a:buNone/>
            </a:pPr>
            <a:endParaRPr lang="cs-CZ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67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dirty="0" smtClean="0"/>
              <a:t>Šum v dátach negatívne ovplyvňuje výsledok</a:t>
            </a:r>
            <a:endParaRPr lang="sk-SK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b="1" dirty="0" smtClean="0"/>
              <a:t>Jedna veľká množina génov z biologického motívu ovplyvní zásadne zhluky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9528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VÝBER PREMENNÝCH / Zmenšenie dimenzie dát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 smtClean="0"/>
              <a:t>Nezávislý výber </a:t>
            </a:r>
            <a:r>
              <a:rPr lang="sk-SK" dirty="0" smtClean="0"/>
              <a:t>– z 25 000 génov, výber podmnožiny 3025 génov s najvyššou  variabilitou v súbore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 smtClean="0"/>
              <a:t>Redukcia dimenzionality – </a:t>
            </a:r>
            <a:r>
              <a:rPr lang="sk-SK" dirty="0" smtClean="0"/>
              <a:t>práca s génovými modulmi</a:t>
            </a:r>
          </a:p>
          <a:p>
            <a:pPr marL="0" indent="0">
              <a:buNone/>
            </a:pPr>
            <a:r>
              <a:rPr lang="sk-SK" b="1" i="1" dirty="0" smtClean="0"/>
              <a:t>génový modul – </a:t>
            </a:r>
            <a:r>
              <a:rPr lang="sk-SK" dirty="0" smtClean="0"/>
              <a:t>sada génov s rovnakou génovou expresiou</a:t>
            </a:r>
          </a:p>
          <a:p>
            <a:pPr marL="0" indent="0">
              <a:buNone/>
            </a:pPr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/>
              <a:t>Jedná sa o istú formu váženia efektu biologických motívov</a:t>
            </a:r>
          </a:p>
          <a:p>
            <a:pPr marL="0" indent="0">
              <a:buNone/>
            </a:pPr>
            <a:endParaRPr lang="sk-SK" b="1" i="1" dirty="0"/>
          </a:p>
          <a:p>
            <a:pPr marL="0" indent="0">
              <a:buNone/>
            </a:pPr>
            <a:r>
              <a:rPr lang="sk-SK" b="1" i="1" dirty="0" smtClean="0"/>
              <a:t>Predpoklad: </a:t>
            </a:r>
            <a:endParaRPr lang="en-US" b="1" i="1" dirty="0" smtClean="0"/>
          </a:p>
          <a:p>
            <a:pPr marL="0" indent="0">
              <a:buNone/>
            </a:pPr>
            <a:r>
              <a:rPr lang="sk-SK" dirty="0" smtClean="0"/>
              <a:t>sada korelovaných génov </a:t>
            </a:r>
            <a:r>
              <a:rPr lang="en-US" dirty="0" smtClean="0"/>
              <a:t>~ </a:t>
            </a:r>
            <a:r>
              <a:rPr lang="en-US" dirty="0" err="1" smtClean="0"/>
              <a:t>biologick</a:t>
            </a:r>
            <a:r>
              <a:rPr lang="cs-CZ" dirty="0" smtClean="0"/>
              <a:t>ý motív</a:t>
            </a:r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b="1" i="1" dirty="0" smtClean="0"/>
              <a:t>Príklad EMT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477000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EMT – epiteliálno mesenchymálny prechod</a:t>
            </a:r>
          </a:p>
          <a:p>
            <a:r>
              <a:rPr lang="cs-CZ" sz="2800" dirty="0" smtClean="0"/>
              <a:t>Génová expresia podobná zdravému mezenchymálnemu tkanivu</a:t>
            </a:r>
          </a:p>
          <a:p>
            <a:r>
              <a:rPr lang="cs-CZ" sz="2800" dirty="0" smtClean="0"/>
              <a:t>Obvykle reprezentovaný </a:t>
            </a:r>
            <a:r>
              <a:rPr lang="cs-CZ" sz="2800" b="1" dirty="0" smtClean="0"/>
              <a:t>zmenou v stovkách génov</a:t>
            </a:r>
          </a:p>
          <a:p>
            <a:r>
              <a:rPr lang="cs-CZ" sz="2800" dirty="0" smtClean="0"/>
              <a:t>Identifikácia modulu EMT a jeho reprezentácia jedinou hodnotou (priemerom) </a:t>
            </a:r>
            <a:r>
              <a:rPr lang="cs-CZ" sz="2800" b="1" dirty="0" smtClean="0"/>
              <a:t>zmenší jeho efekt v zhlukovaní </a:t>
            </a:r>
            <a:r>
              <a:rPr lang="cs-CZ" sz="2800" dirty="0" smtClean="0"/>
              <a:t>a dá šancu </a:t>
            </a:r>
            <a:r>
              <a:rPr lang="cs-CZ" sz="2800" b="1" dirty="0" smtClean="0"/>
              <a:t>ďalším d</a:t>
            </a:r>
            <a:r>
              <a:rPr lang="sk-SK" sz="2800" b="1" dirty="0" smtClean="0"/>
              <a:t>ôležitým </a:t>
            </a:r>
            <a:r>
              <a:rPr lang="cs-CZ" sz="2800" b="1" dirty="0" smtClean="0"/>
              <a:t>procesom</a:t>
            </a:r>
            <a:r>
              <a:rPr lang="cs-CZ" sz="2800" dirty="0" smtClean="0"/>
              <a:t> reprezentovaným menším množstvom génov</a:t>
            </a:r>
            <a:endParaRPr lang="en-US" sz="2800" dirty="0"/>
          </a:p>
        </p:txBody>
      </p:sp>
      <p:pic>
        <p:nvPicPr>
          <p:cNvPr id="19458" name="Picture 2" descr="http://cnx.org/content/m36053/latest/em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6" b="13875"/>
          <a:stretch/>
        </p:blipFill>
        <p:spPr bwMode="auto">
          <a:xfrm>
            <a:off x="6477000" y="1133168"/>
            <a:ext cx="2258961" cy="42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23" y="457200"/>
            <a:ext cx="3974177" cy="22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8189" y="228600"/>
            <a:ext cx="2362200" cy="63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3025 génov</a:t>
            </a:r>
          </a:p>
          <a:p>
            <a:pPr algn="ctr"/>
            <a:r>
              <a:rPr lang="sk-SK" dirty="0" smtClean="0"/>
              <a:t>Dátový súbor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8189" y="21717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150 génových modulov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2139289" y="866306"/>
            <a:ext cx="0" cy="1305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4223" y="914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Pearsonova korelácia, Hierarchické zhlukovanie</a:t>
            </a:r>
          </a:p>
          <a:p>
            <a:r>
              <a:rPr lang="sk-SK" dirty="0" smtClean="0"/>
              <a:t>Complete linkage</a:t>
            </a:r>
          </a:p>
          <a:p>
            <a:r>
              <a:rPr lang="sk-SK" dirty="0" smtClean="0"/>
              <a:t>Rezanie dendrogramu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58189" y="3505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Výber 54 modulov</a:t>
            </a:r>
          </a:p>
          <a:p>
            <a:pPr algn="ctr"/>
            <a:r>
              <a:rPr lang="sk-SK" dirty="0" smtClean="0"/>
              <a:t>(625 génov)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2"/>
            <a:endCxn id="13" idx="0"/>
          </p:cNvCxnSpPr>
          <p:nvPr/>
        </p:nvCxnSpPr>
        <p:spPr>
          <a:xfrm>
            <a:off x="2139289" y="2667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2961" y="2590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Validácia ich korelácií v </a:t>
            </a:r>
          </a:p>
          <a:p>
            <a:r>
              <a:rPr lang="sk-SK" dirty="0" smtClean="0"/>
              <a:t>4 ďalších dátových súboroch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60620" y="48768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54 Meta-génov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21" idx="0"/>
          </p:cNvCxnSpPr>
          <p:nvPr/>
        </p:nvCxnSpPr>
        <p:spPr>
          <a:xfrm>
            <a:off x="2139289" y="4114800"/>
            <a:ext cx="243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6708" y="41726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Medián génov v module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5334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Pearsonova korelácia, Hierarchické zhlukovanie</a:t>
            </a:r>
          </a:p>
          <a:p>
            <a:pPr algn="ctr"/>
            <a:r>
              <a:rPr lang="sk-SK" dirty="0" smtClean="0"/>
              <a:t>Complete linkage</a:t>
            </a:r>
          </a:p>
          <a:p>
            <a:pPr algn="ctr"/>
            <a:r>
              <a:rPr lang="sk-SK" dirty="0" smtClean="0"/>
              <a:t>Rezanie dendrogramu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791200" y="4708160"/>
            <a:ext cx="2362200" cy="86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 hlavných zhlukov</a:t>
            </a:r>
          </a:p>
          <a:p>
            <a:pPr algn="ctr"/>
            <a:r>
              <a:rPr lang="en-US" dirty="0" smtClean="0"/>
              <a:t>~ </a:t>
            </a:r>
            <a:r>
              <a:rPr lang="en-US" dirty="0" err="1" smtClean="0"/>
              <a:t>hlavn</a:t>
            </a:r>
            <a:r>
              <a:rPr lang="cs-CZ" dirty="0" smtClean="0"/>
              <a:t>é biologické motívy</a:t>
            </a:r>
            <a:endParaRPr lang="sk-SK" dirty="0" smtClean="0"/>
          </a:p>
        </p:txBody>
      </p:sp>
      <p:cxnSp>
        <p:nvCxnSpPr>
          <p:cNvPr id="30" name="Straight Arrow Connector 29"/>
          <p:cNvCxnSpPr>
            <a:stCxn id="21" idx="3"/>
            <a:endCxn id="28" idx="1"/>
          </p:cNvCxnSpPr>
          <p:nvPr/>
        </p:nvCxnSpPr>
        <p:spPr>
          <a:xfrm>
            <a:off x="3322820" y="5124450"/>
            <a:ext cx="2468380" cy="1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cs-CZ" b="1" i="1" dirty="0" smtClean="0"/>
              <a:t>Identifikácia biologických mot</a:t>
            </a:r>
            <a:r>
              <a:rPr lang="sk-SK" b="1" i="1" dirty="0" smtClean="0"/>
              <a:t>ívov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Analýza génových </a:t>
            </a:r>
          </a:p>
          <a:p>
            <a:pPr marL="0" indent="0">
              <a:buNone/>
            </a:pPr>
            <a:r>
              <a:rPr lang="sk-SK" dirty="0"/>
              <a:t>s</a:t>
            </a:r>
            <a:r>
              <a:rPr lang="sk-SK" dirty="0" smtClean="0"/>
              <a:t>ád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Biol motív:</a:t>
            </a:r>
          </a:p>
          <a:p>
            <a:pPr marL="0" indent="0">
              <a:buNone/>
            </a:pPr>
            <a:r>
              <a:rPr lang="sk-SK" dirty="0" smtClean="0"/>
              <a:t>EMT, proliferácia, </a:t>
            </a:r>
          </a:p>
          <a:p>
            <a:pPr marL="0" indent="0">
              <a:buNone/>
            </a:pPr>
            <a:r>
              <a:rPr lang="sk-SK" dirty="0" smtClean="0"/>
              <a:t>Chromozóm 20q...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847725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128831"/>
              </p:ext>
            </p:extLst>
          </p:nvPr>
        </p:nvGraphicFramePr>
        <p:xfrm>
          <a:off x="654601" y="2209800"/>
          <a:ext cx="2850599" cy="194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77"/>
                <a:gridCol w="987977"/>
                <a:gridCol w="874645"/>
              </a:tblGrid>
              <a:tr h="651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r>
                        <a:rPr lang="cs-CZ" baseline="0" dirty="0" smtClean="0"/>
                        <a:t>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 biol motíve</a:t>
                      </a:r>
                      <a:endParaRPr lang="en-US" dirty="0"/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r>
                        <a:rPr lang="cs-CZ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43375" y="847725"/>
            <a:ext cx="4848225" cy="75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Robustnosť v zhlukovaní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Consensus clustering</a:t>
            </a:r>
          </a:p>
          <a:p>
            <a:pPr marL="0" indent="0">
              <a:buNone/>
            </a:pPr>
            <a:r>
              <a:rPr lang="cs-CZ" dirty="0" smtClean="0"/>
              <a:t>Metóda založená na opakovanom prevzorkovaní (</a:t>
            </a:r>
            <a:r>
              <a:rPr lang="en-US" dirty="0" smtClean="0"/>
              <a:t>&lt;90</a:t>
            </a:r>
            <a:r>
              <a:rPr lang="cs-CZ" dirty="0" smtClean="0"/>
              <a:t>% p</a:t>
            </a:r>
            <a:r>
              <a:rPr lang="sk-SK" dirty="0" smtClean="0"/>
              <a:t>ôvodnej populácie a/alebo premenných</a:t>
            </a:r>
            <a:r>
              <a:rPr lang="cs-CZ" dirty="0" smtClean="0"/>
              <a:t>) a </a:t>
            </a:r>
            <a:r>
              <a:rPr lang="sk-SK" dirty="0" smtClean="0"/>
              <a:t>zhlukovaní, za účelom vytvorenia konsenzusu medzi viacerými opakovaniami zhlukovania.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485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184943"/>
            <a:ext cx="2251365" cy="849313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 smtClean="0"/>
              <a:t>Algoritmus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687780" y="152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 smtClean="0"/>
              <a:t>N </a:t>
            </a:r>
            <a:r>
              <a:rPr lang="sk-SK" dirty="0" smtClean="0"/>
              <a:t>x</a:t>
            </a:r>
            <a:r>
              <a:rPr lang="sk-SK" i="1" dirty="0" smtClean="0"/>
              <a:t> p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701635" y="2285999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 smtClean="0"/>
              <a:t>N</a:t>
            </a:r>
            <a:r>
              <a:rPr lang="sk-SK" i="1" baseline="-25000" dirty="0" smtClean="0"/>
              <a:t>l</a:t>
            </a:r>
            <a:r>
              <a:rPr lang="sk-SK" dirty="0" smtClean="0"/>
              <a:t> x </a:t>
            </a:r>
            <a:r>
              <a:rPr lang="sk-SK" i="1" dirty="0" smtClean="0"/>
              <a:t>p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2" idx="2"/>
            <a:endCxn id="72" idx="0"/>
          </p:cNvCxnSpPr>
          <p:nvPr/>
        </p:nvCxnSpPr>
        <p:spPr>
          <a:xfrm>
            <a:off x="3487880" y="609600"/>
            <a:ext cx="693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15634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Výber zo súboru</a:t>
            </a:r>
          </a:p>
          <a:p>
            <a:r>
              <a:rPr lang="sk-SK" dirty="0" smtClean="0"/>
              <a:t>bez opakovania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3733799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Matica prepojenia</a:t>
            </a:r>
          </a:p>
          <a:p>
            <a:pPr algn="ctr"/>
            <a:r>
              <a:rPr lang="sk-SK" i="1" dirty="0" smtClean="0"/>
              <a:t>C</a:t>
            </a:r>
            <a:r>
              <a:rPr lang="sk-SK" baseline="30000" dirty="0" smtClean="0"/>
              <a:t>l</a:t>
            </a:r>
            <a:r>
              <a:rPr lang="sk-SK" baseline="-25000" dirty="0" smtClean="0"/>
              <a:t>ij</a:t>
            </a:r>
            <a:r>
              <a:rPr lang="sk-SK" dirty="0" smtClean="0"/>
              <a:t>=1 </a:t>
            </a:r>
          </a:p>
          <a:p>
            <a:pPr algn="ctr"/>
            <a:r>
              <a:rPr lang="sk-SK" dirty="0" smtClean="0"/>
              <a:t>Ak i,j spolu v zhluku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8565" y="2971799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Zhlukovanie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8867" y="3047999"/>
            <a:ext cx="2363933" cy="928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Indexová matica</a:t>
            </a:r>
          </a:p>
          <a:p>
            <a:pPr algn="ctr"/>
            <a:r>
              <a:rPr lang="sk-SK" i="1" dirty="0" smtClean="0"/>
              <a:t>I</a:t>
            </a:r>
            <a:r>
              <a:rPr lang="sk-SK" baseline="30000" dirty="0" smtClean="0"/>
              <a:t>l</a:t>
            </a:r>
            <a:r>
              <a:rPr lang="sk-SK" baseline="-25000" dirty="0" smtClean="0"/>
              <a:t>ij</a:t>
            </a:r>
            <a:r>
              <a:rPr lang="sk-SK" dirty="0" smtClean="0"/>
              <a:t>=1</a:t>
            </a:r>
          </a:p>
          <a:p>
            <a:pPr algn="ctr"/>
            <a:r>
              <a:rPr lang="sk-SK" dirty="0" smtClean="0"/>
              <a:t>Ak i,j spolu vo výbere</a:t>
            </a:r>
          </a:p>
        </p:txBody>
      </p:sp>
      <p:cxnSp>
        <p:nvCxnSpPr>
          <p:cNvPr id="19" name="Elbow Connector 18"/>
          <p:cNvCxnSpPr>
            <a:stCxn id="4" idx="2"/>
            <a:endCxn id="12" idx="0"/>
          </p:cNvCxnSpPr>
          <p:nvPr/>
        </p:nvCxnSpPr>
        <p:spPr>
          <a:xfrm rot="16200000" flipH="1">
            <a:off x="3390900" y="2854034"/>
            <a:ext cx="228600" cy="69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3"/>
            <a:endCxn id="13" idx="0"/>
          </p:cNvCxnSpPr>
          <p:nvPr/>
        </p:nvCxnSpPr>
        <p:spPr>
          <a:xfrm>
            <a:off x="4301835" y="2514599"/>
            <a:ext cx="1678999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1" idx="0"/>
          </p:cNvCxnSpPr>
          <p:nvPr/>
        </p:nvCxnSpPr>
        <p:spPr>
          <a:xfrm flipH="1">
            <a:off x="3505200" y="3505199"/>
            <a:ext cx="346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81200" y="2161310"/>
            <a:ext cx="5410200" cy="2648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620000" y="3124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l</a:t>
            </a:r>
            <a:r>
              <a:rPr lang="sk-SK" dirty="0" smtClean="0"/>
              <a:t> = 1.. L opakovaní</a:t>
            </a:r>
            <a:endParaRPr lang="en-US" dirty="0"/>
          </a:p>
        </p:txBody>
      </p:sp>
      <p:cxnSp>
        <p:nvCxnSpPr>
          <p:cNvPr id="39" name="Elbow Connector 38"/>
          <p:cNvCxnSpPr>
            <a:stCxn id="36" idx="2"/>
            <a:endCxn id="10" idx="3"/>
          </p:cNvCxnSpPr>
          <p:nvPr/>
        </p:nvCxnSpPr>
        <p:spPr>
          <a:xfrm rot="5400000" flipH="1" flipV="1">
            <a:off x="3739178" y="2833756"/>
            <a:ext cx="2922944" cy="1028700"/>
          </a:xfrm>
          <a:prstGeom prst="bentConnector4">
            <a:avLst>
              <a:gd name="adj1" fmla="val -7821"/>
              <a:gd name="adj2" fmla="val 2851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620296" y="5240592"/>
            <a:ext cx="414251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solidFill>
                  <a:schemeClr val="tx1"/>
                </a:solidFill>
              </a:rPr>
              <a:t>Matica konsenzusu</a:t>
            </a:r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27517"/>
              </p:ext>
            </p:extLst>
          </p:nvPr>
        </p:nvGraphicFramePr>
        <p:xfrm>
          <a:off x="4894314" y="5227364"/>
          <a:ext cx="1201686" cy="118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3" imgW="850900" imgH="838200" progId="Equation.3">
                  <p:embed/>
                </p:oleObj>
              </mc:Choice>
              <mc:Fallback>
                <p:oleObj name="Equation" r:id="rId3" imgW="8509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314" y="5227364"/>
                        <a:ext cx="1201686" cy="1188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676400" y="1563468"/>
            <a:ext cx="7162800" cy="491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94710" y="800100"/>
            <a:ext cx="16002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 smtClean="0"/>
              <a:t>Výber počtu zhlukov</a:t>
            </a:r>
            <a:endParaRPr lang="en-US" i="1" dirty="0"/>
          </a:p>
        </p:txBody>
      </p:sp>
      <p:cxnSp>
        <p:nvCxnSpPr>
          <p:cNvPr id="1033" name="Straight Arrow Connector 1032"/>
          <p:cNvCxnSpPr>
            <a:stCxn id="72" idx="2"/>
            <a:endCxn id="4" idx="0"/>
          </p:cNvCxnSpPr>
          <p:nvPr/>
        </p:nvCxnSpPr>
        <p:spPr>
          <a:xfrm>
            <a:off x="3494810" y="1447800"/>
            <a:ext cx="6925" cy="838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Elbow Connector 1034"/>
          <p:cNvCxnSpPr>
            <a:stCxn id="67" idx="2"/>
            <a:endCxn id="72" idx="1"/>
          </p:cNvCxnSpPr>
          <p:nvPr/>
        </p:nvCxnSpPr>
        <p:spPr>
          <a:xfrm rot="5400000" flipH="1">
            <a:off x="1299730" y="2518930"/>
            <a:ext cx="5353050" cy="2563090"/>
          </a:xfrm>
          <a:prstGeom prst="bentConnector4">
            <a:avLst>
              <a:gd name="adj1" fmla="val -4270"/>
              <a:gd name="adj2" fmla="val 148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8600" y="297428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k = 1 .. K</a:t>
            </a:r>
          </a:p>
          <a:p>
            <a:r>
              <a:rPr lang="sk-SK" i="1" dirty="0" smtClean="0"/>
              <a:t>zhlukov</a:t>
            </a:r>
            <a:endParaRPr lang="en-US" dirty="0"/>
          </a:p>
        </p:txBody>
      </p:sp>
      <p:cxnSp>
        <p:nvCxnSpPr>
          <p:cNvPr id="1043" name="Straight Arrow Connector 1042"/>
          <p:cNvCxnSpPr>
            <a:stCxn id="36" idx="2"/>
            <a:endCxn id="52" idx="0"/>
          </p:cNvCxnSpPr>
          <p:nvPr/>
        </p:nvCxnSpPr>
        <p:spPr>
          <a:xfrm>
            <a:off x="4686300" y="4809578"/>
            <a:ext cx="5251" cy="43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sz="2400" dirty="0" smtClean="0"/>
              <a:t>Ukazuje zhlukovanie stabilné aj pri drobnom narušení štruktúry dát – zhluky sú robustné</a:t>
            </a:r>
          </a:p>
          <a:p>
            <a:pPr lvl="0"/>
            <a:r>
              <a:rPr lang="cs-CZ" sz="2400" dirty="0" smtClean="0"/>
              <a:t>Konsenzus – je nová metrika podobnosti (0,1)</a:t>
            </a:r>
          </a:p>
          <a:p>
            <a:pPr lvl="0"/>
            <a:r>
              <a:rPr lang="cs-CZ" sz="2400" dirty="0" smtClean="0"/>
              <a:t>Pomáha určiť : počet a stabilitu zhlukov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 descr="consensus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8266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onsensus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8266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906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Náhodný výber z normálneho rozloženia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Leukémia:</a:t>
            </a:r>
          </a:p>
          <a:p>
            <a:pPr algn="ctr"/>
            <a:r>
              <a:rPr lang="cs-CZ" dirty="0" smtClean="0"/>
              <a:t>ALL-T, ALL-B, 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 smtClean="0"/>
              <a:t>Odhad počtu zhlukov </a:t>
            </a:r>
            <a:r>
              <a:rPr lang="cs-CZ" sz="3200" b="1" i="1" dirty="0"/>
              <a:t>I</a:t>
            </a:r>
            <a:endParaRPr lang="en-US" sz="3200" b="1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71936"/>
              </p:ext>
            </p:extLst>
          </p:nvPr>
        </p:nvGraphicFramePr>
        <p:xfrm>
          <a:off x="2411361" y="4695107"/>
          <a:ext cx="3505200" cy="140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4" imgW="1397000" imgH="558800" progId="Equation.3">
                  <p:embed/>
                </p:oleObj>
              </mc:Choice>
              <mc:Fallback>
                <p:oleObj name="Equation" r:id="rId4" imgW="13970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361" y="4695107"/>
                        <a:ext cx="3505200" cy="1406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761" y="630198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umulatívna distribučná funkcia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2601861" y="5997181"/>
            <a:ext cx="1905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4017936"/>
            <a:ext cx="0" cy="66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02035" y="3371605"/>
            <a:ext cx="191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Konsenzus medzi dvomi vzorkami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 flipV="1">
            <a:off x="2601861" y="3371605"/>
            <a:ext cx="1200174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consensus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71" y="838200"/>
            <a:ext cx="2882129" cy="28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8" idx="1"/>
            <a:endCxn id="9" idx="3"/>
          </p:cNvCxnSpPr>
          <p:nvPr/>
        </p:nvCxnSpPr>
        <p:spPr>
          <a:xfrm flipH="1">
            <a:off x="3975871" y="2279265"/>
            <a:ext cx="1752600" cy="2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4758518" y="2895601"/>
            <a:ext cx="956482" cy="47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</p:cNvCxnSpPr>
          <p:nvPr/>
        </p:nvCxnSpPr>
        <p:spPr>
          <a:xfrm>
            <a:off x="2216536" y="3474024"/>
            <a:ext cx="480575" cy="1631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57200" y="1066800"/>
            <a:ext cx="3518671" cy="2407224"/>
            <a:chOff x="457200" y="1066800"/>
            <a:chExt cx="3518671" cy="2407224"/>
          </a:xfrm>
        </p:grpSpPr>
        <p:pic>
          <p:nvPicPr>
            <p:cNvPr id="9" name="Picture 4" descr="histogram_k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18671" cy="233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1455765" y="1066800"/>
              <a:ext cx="189703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</a:rPr>
                <a:t>Histogram miery konsenzusu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1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 smtClean="0"/>
              <a:t>Odhad počtu zhlukov II</a:t>
            </a:r>
            <a:endParaRPr lang="en-US" sz="3200" b="1" i="1" dirty="0"/>
          </a:p>
        </p:txBody>
      </p:sp>
      <p:pic>
        <p:nvPicPr>
          <p:cNvPr id="2052" name="Picture 4" descr="histogram_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8" y="1143000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istogram_k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8712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3" y="347402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6062"/>
              </p:ext>
            </p:extLst>
          </p:nvPr>
        </p:nvGraphicFramePr>
        <p:xfrm>
          <a:off x="4800600" y="1447800"/>
          <a:ext cx="35052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6" imgW="1397000" imgH="558800" progId="Equation.3">
                  <p:embed/>
                </p:oleObj>
              </mc:Choice>
              <mc:Fallback>
                <p:oleObj name="Equation" r:id="rId6" imgW="13970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5052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170793" y="2895600"/>
            <a:ext cx="1239407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2"/>
          </p:cNvCxnSpPr>
          <p:nvPr/>
        </p:nvCxnSpPr>
        <p:spPr>
          <a:xfrm flipH="1">
            <a:off x="2085397" y="3474024"/>
            <a:ext cx="485197" cy="117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819400" y="4419600"/>
            <a:ext cx="1676400" cy="65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 smtClean="0"/>
              <a:t>Odhad počtu zhlukov III</a:t>
            </a:r>
            <a:endParaRPr lang="en-US" sz="3200" b="1" i="1" dirty="0"/>
          </a:p>
        </p:txBody>
      </p:sp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onsensus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024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467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14491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Delta = relatívna zmena plochy pod CDF krivkou medzi dvoma k</a:t>
            </a:r>
            <a:endParaRPr lang="en-US" dirty="0"/>
          </a:p>
        </p:txBody>
      </p:sp>
      <p:cxnSp>
        <p:nvCxnSpPr>
          <p:cNvPr id="7" name="Straight Arrow Connector 6"/>
          <p:cNvCxnSpPr>
            <a:stCxn id="2050" idx="3"/>
            <a:endCxn id="2049" idx="1"/>
          </p:cNvCxnSpPr>
          <p:nvPr/>
        </p:nvCxnSpPr>
        <p:spPr>
          <a:xfrm>
            <a:off x="3962400" y="3695700"/>
            <a:ext cx="914400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 smtClean="0"/>
              <a:t>Odhad stability zhlukov</a:t>
            </a:r>
            <a:endParaRPr lang="en-US" sz="3200" b="1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60326"/>
              </p:ext>
            </p:extLst>
          </p:nvPr>
        </p:nvGraphicFramePr>
        <p:xfrm>
          <a:off x="4114800" y="3185652"/>
          <a:ext cx="41195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3" imgW="1650960" imgH="533160" progId="Equation.3">
                  <p:embed/>
                </p:oleObj>
              </mc:Choice>
              <mc:Fallback>
                <p:oleObj name="Equation" r:id="rId3" imgW="1650960" imgH="5331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85652"/>
                        <a:ext cx="4119563" cy="133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 descr="consensus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99471"/>
            <a:ext cx="2882129" cy="28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211480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umulatívna distribučná funkcia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Consensus clustering v hierarchickom zhlukovaní - nevýhoda</a:t>
            </a:r>
          </a:p>
          <a:p>
            <a:pPr marL="0" indent="0">
              <a:buNone/>
            </a:pPr>
            <a:r>
              <a:rPr lang="cs-CZ" dirty="0" smtClean="0"/>
              <a:t>Statické rezanie dendrogramu</a:t>
            </a:r>
          </a:p>
          <a:p>
            <a:pPr marL="0" indent="0">
              <a:buNone/>
            </a:pPr>
            <a:r>
              <a:rPr lang="cs-CZ" dirty="0" smtClean="0"/>
              <a:t>Všetky vzorky sú zaradené do zhluku  </a:t>
            </a:r>
          </a:p>
        </p:txBody>
      </p:sp>
    </p:spTree>
    <p:extLst>
      <p:ext uri="{BB962C8B-B14F-4D97-AF65-F5344CB8AC3E}">
        <p14:creationId xmlns:p14="http://schemas.microsoft.com/office/powerpoint/2010/main" val="23256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Dynamic hybrid cut</a:t>
            </a:r>
          </a:p>
          <a:p>
            <a:pPr marL="0" indent="0">
              <a:buNone/>
            </a:pPr>
            <a:r>
              <a:rPr lang="cs-CZ" dirty="0" smtClean="0"/>
              <a:t>Poskytuje dynamické rezanie dendrogramu na základe minimálnej veľkosti zhlukov, maximálnej výšky rezu a ďalších parametrov.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Ak vzorka nespĺňa kritériá, nie je zaradená do zhluku.</a:t>
            </a:r>
          </a:p>
        </p:txBody>
      </p:sp>
    </p:spTree>
    <p:extLst>
      <p:ext uri="{BB962C8B-B14F-4D97-AF65-F5344CB8AC3E}">
        <p14:creationId xmlns:p14="http://schemas.microsoft.com/office/powerpoint/2010/main" val="8196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514350" indent="-514350">
              <a:buAutoNum type="arabicParenBoth"/>
            </a:pPr>
            <a:r>
              <a:rPr lang="sk-SK" sz="2800" dirty="0" smtClean="0"/>
              <a:t>Zhluk musí mať minimálny počet členov</a:t>
            </a:r>
          </a:p>
          <a:p>
            <a:pPr marL="514350" indent="-514350">
              <a:buAutoNum type="arabicParenBoth"/>
            </a:pPr>
            <a:r>
              <a:rPr lang="sk-SK" sz="2800" dirty="0" smtClean="0"/>
              <a:t>Príliš vzdialené objekty sú zo zhluku vylúčené aj v prípade, že patria do rovnakého ramena dendrogramu</a:t>
            </a:r>
            <a:endParaRPr lang="sk-SK" sz="2800" dirty="0"/>
          </a:p>
          <a:p>
            <a:pPr marL="514350" indent="-514350">
              <a:buAutoNum type="arabicParenBoth"/>
            </a:pPr>
            <a:r>
              <a:rPr lang="sk-SK" sz="2800" dirty="0" smtClean="0"/>
              <a:t>Každý zhluk by mal byť separovaný od okolia medzerou</a:t>
            </a:r>
            <a:endParaRPr lang="sk-SK" sz="2800" dirty="0"/>
          </a:p>
          <a:p>
            <a:pPr marL="514350" indent="-514350">
              <a:buAutoNum type="arabicParenBoth"/>
            </a:pPr>
            <a:r>
              <a:rPr lang="sk-SK" sz="2800" dirty="0" smtClean="0"/>
              <a:t>Jadro (najnižšie prepojené objekty) každého zhluku musí byť silne prepojené</a:t>
            </a:r>
            <a:endParaRPr lang="cs-CZ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i="1" dirty="0" smtClean="0"/>
              <a:t>Dynamic hybrid cut - základy</a:t>
            </a:r>
          </a:p>
        </p:txBody>
      </p:sp>
    </p:spTree>
    <p:extLst>
      <p:ext uri="{BB962C8B-B14F-4D97-AF65-F5344CB8AC3E}">
        <p14:creationId xmlns:p14="http://schemas.microsoft.com/office/powerpoint/2010/main" val="3917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i="1" dirty="0" smtClean="0"/>
              <a:t>Parametre dynamic hybrid cut</a:t>
            </a:r>
            <a:r>
              <a:rPr lang="cs-CZ" b="1" i="1" dirty="0"/>
              <a:t/>
            </a:r>
            <a:br>
              <a:rPr lang="cs-CZ" b="1" i="1" dirty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1811293"/>
            <a:ext cx="9151374" cy="36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Algoritmus dynamic hybrid cut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38200"/>
            <a:ext cx="76104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1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992" y="1219200"/>
            <a:ext cx="8991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76200"/>
            <a:ext cx="2819400" cy="10274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Genomické dáta</a:t>
            </a:r>
          </a:p>
          <a:p>
            <a:pPr algn="ctr"/>
            <a:r>
              <a:rPr lang="sk-SK" dirty="0" smtClean="0"/>
              <a:t>jedného druhu nádoru</a:t>
            </a:r>
          </a:p>
          <a:p>
            <a:pPr algn="ctr"/>
            <a:r>
              <a:rPr lang="sk-SK" b="1" dirty="0" smtClean="0"/>
              <a:t>Karcinóm kolorekta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1715729"/>
            <a:ext cx="2438400" cy="8750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Medzi známymi podtypmi nádoru</a:t>
            </a:r>
          </a:p>
          <a:p>
            <a:pPr algn="ctr"/>
            <a:r>
              <a:rPr lang="sk-SK" dirty="0" smtClean="0"/>
              <a:t>(BRAFmutant / wt)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1755058"/>
            <a:ext cx="2286000" cy="72267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De novo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76200"/>
            <a:ext cx="2819400" cy="10274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Genomické dáta</a:t>
            </a:r>
          </a:p>
          <a:p>
            <a:pPr algn="ctr"/>
            <a:r>
              <a:rPr lang="sk-SK" dirty="0" smtClean="0"/>
              <a:t>Iného druhu nádoru</a:t>
            </a:r>
          </a:p>
          <a:p>
            <a:pPr algn="ctr"/>
            <a:r>
              <a:rPr lang="sk-SK" b="1" dirty="0" smtClean="0"/>
              <a:t>Karcinóm prsu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477000" y="1755058"/>
            <a:ext cx="2286000" cy="7226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Porovnanie s inými ochoreniami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1371600" y="1103671"/>
            <a:ext cx="1409700" cy="61205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>
            <a:off x="2781300" y="1103671"/>
            <a:ext cx="1943100" cy="6513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09800" y="3429000"/>
            <a:ext cx="1611876" cy="1219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Klasifikátor založený na malej skupine génov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962400" y="3581400"/>
            <a:ext cx="2410900" cy="914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Nové podtypy nádoru</a:t>
            </a:r>
          </a:p>
          <a:p>
            <a:pPr algn="ctr"/>
            <a:r>
              <a:rPr lang="sk-SK" dirty="0" smtClean="0"/>
              <a:t>a ich charakteristické gény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8600" y="3429000"/>
            <a:ext cx="1836174" cy="1219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Zoznam génov rozdielne aktívnych medzi podtypmi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6" idx="2"/>
            <a:endCxn id="23" idx="0"/>
          </p:cNvCxnSpPr>
          <p:nvPr/>
        </p:nvCxnSpPr>
        <p:spPr>
          <a:xfrm flipH="1">
            <a:off x="1146687" y="2590800"/>
            <a:ext cx="224913" cy="8382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27432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Class comparison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9" name="Straight Arrow Connector 28"/>
          <p:cNvCxnSpPr>
            <a:stCxn id="6" idx="2"/>
            <a:endCxn id="20" idx="0"/>
          </p:cNvCxnSpPr>
          <p:nvPr/>
        </p:nvCxnSpPr>
        <p:spPr>
          <a:xfrm>
            <a:off x="1371600" y="2590800"/>
            <a:ext cx="1644138" cy="8382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24150" y="27432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Class prediction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1295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KDE HĽADAŤ?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2743200"/>
            <a:ext cx="15430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Class discovery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7" idx="2"/>
            <a:endCxn id="21" idx="0"/>
          </p:cNvCxnSpPr>
          <p:nvPr/>
        </p:nvCxnSpPr>
        <p:spPr>
          <a:xfrm>
            <a:off x="4724400" y="2477729"/>
            <a:ext cx="443450" cy="110367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94654" y="5058214"/>
            <a:ext cx="1836174" cy="84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Biologická a klinická interpretácia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9" idx="2"/>
            <a:endCxn id="10" idx="0"/>
          </p:cNvCxnSpPr>
          <p:nvPr/>
        </p:nvCxnSpPr>
        <p:spPr>
          <a:xfrm>
            <a:off x="7581900" y="1103671"/>
            <a:ext cx="38100" cy="651387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82369" y="5137552"/>
            <a:ext cx="1645061" cy="5137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Klinické dáta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105401" y="5568393"/>
            <a:ext cx="1714500" cy="5039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Histopatológia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215340" y="5029200"/>
            <a:ext cx="1568861" cy="472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Prežitie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10" idx="2"/>
            <a:endCxn id="37" idx="0"/>
          </p:cNvCxnSpPr>
          <p:nvPr/>
        </p:nvCxnSpPr>
        <p:spPr>
          <a:xfrm>
            <a:off x="7620000" y="2477729"/>
            <a:ext cx="495300" cy="120127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7" idx="3"/>
            <a:endCxn id="42" idx="1"/>
          </p:cNvCxnSpPr>
          <p:nvPr/>
        </p:nvCxnSpPr>
        <p:spPr>
          <a:xfrm>
            <a:off x="1927430" y="5394420"/>
            <a:ext cx="767224" cy="87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8" idx="1"/>
            <a:endCxn id="42" idx="3"/>
          </p:cNvCxnSpPr>
          <p:nvPr/>
        </p:nvCxnSpPr>
        <p:spPr>
          <a:xfrm flipH="1" flipV="1">
            <a:off x="4530828" y="5482231"/>
            <a:ext cx="574573" cy="33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9" idx="1"/>
            <a:endCxn id="42" idx="3"/>
          </p:cNvCxnSpPr>
          <p:nvPr/>
        </p:nvCxnSpPr>
        <p:spPr>
          <a:xfrm flipH="1">
            <a:off x="4530828" y="5265668"/>
            <a:ext cx="2684512" cy="216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1" idx="2"/>
            <a:endCxn id="42" idx="0"/>
          </p:cNvCxnSpPr>
          <p:nvPr/>
        </p:nvCxnSpPr>
        <p:spPr>
          <a:xfrm rot="5400000">
            <a:off x="4109089" y="3999452"/>
            <a:ext cx="562415" cy="15551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229" y="1981200"/>
            <a:ext cx="3495675" cy="2362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EVA BUDINSKA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Hľadanie robustných a klinicky relevantných podtypov vo vysokopokryvných molekulárnych dátach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1400" y="3678999"/>
            <a:ext cx="1447800" cy="7226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Korelácie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ndrogram_groups_cutHeigh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73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i="1" dirty="0" smtClean="0"/>
              <a:t>Porovnanie statického rezu s dynamickým rezom</a:t>
            </a:r>
            <a:endParaRPr lang="en-US" sz="32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314136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Cieľ: </a:t>
            </a:r>
          </a:p>
          <a:p>
            <a:pPr marL="0" indent="0">
              <a:buNone/>
            </a:pPr>
            <a:r>
              <a:rPr lang="cs-CZ" i="1" dirty="0" smtClean="0"/>
              <a:t>Nájsť skupiny nádorov kolorekta s podobnou expresiou génov (podobným génovým profilom) </a:t>
            </a:r>
            <a:r>
              <a:rPr lang="en-US" i="1" dirty="0" smtClean="0"/>
              <a:t>~ </a:t>
            </a:r>
            <a:r>
              <a:rPr lang="cs-CZ" i="1" dirty="0" smtClean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>
                <a:solidFill>
                  <a:schemeClr val="bg2"/>
                </a:solidFill>
              </a:rPr>
              <a:t>Charakterizovať tieto podtypy pomocou klinických a známych molekulárnych parametrov.</a:t>
            </a: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5" y="2360821"/>
            <a:ext cx="3746695" cy="41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847725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Motívy génovej expresie v podtypoch</a:t>
            </a:r>
            <a:endParaRPr lang="en-US" sz="3200" b="1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1905" y="1447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latin typeface="+mn-lt"/>
              </a:rPr>
              <a:t>Hierarchické zhlukovanie na matici konsenzusu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5" y="847725"/>
            <a:ext cx="5810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10972" y="304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>
                <a:latin typeface="+mn-lt"/>
              </a:rPr>
              <a:t>Analýza génových sád</a:t>
            </a:r>
            <a:endParaRPr lang="en-US" sz="20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8600" y="990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i="1" dirty="0" smtClean="0"/>
              <a:t>Expresné profily pre jednotlivé podtypy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Klasifikátor LDA (linear discriminant analysis)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77551"/>
            <a:ext cx="4495800" cy="46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sk-SK" b="1" i="1" dirty="0" smtClean="0"/>
              <a:t>Minimálna génová sada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Selekcia génov pomocou </a:t>
            </a:r>
            <a:r>
              <a:rPr lang="sk-SK" sz="2400" b="1" i="1" dirty="0" smtClean="0"/>
              <a:t>elastic net –</a:t>
            </a:r>
            <a:r>
              <a:rPr lang="sk-SK" sz="2400" dirty="0" smtClean="0"/>
              <a:t> počíta s korelovanými génmi (neodstraňuje len jeden gén, ale všetky korelované)</a:t>
            </a:r>
          </a:p>
          <a:p>
            <a:r>
              <a:rPr lang="sk-SK" sz="2400" dirty="0" smtClean="0"/>
              <a:t>Klasifikátor vytvorený na selektovaných génoch (shrunken centroids)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2333"/>
              </p:ext>
            </p:extLst>
          </p:nvPr>
        </p:nvGraphicFramePr>
        <p:xfrm>
          <a:off x="762000" y="2667000"/>
          <a:ext cx="75438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233"/>
                <a:gridCol w="6542567"/>
              </a:tblGrid>
              <a:tr h="238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Subtype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Minimálna</a:t>
                      </a:r>
                      <a:r>
                        <a:rPr lang="cs-CZ" sz="1400" b="1" baseline="0" dirty="0" smtClean="0">
                          <a:effectLst/>
                        </a:rPr>
                        <a:t> génová sada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  <a:tr h="477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CLCA1, PADI2, ADTRP, RETNLB, TIMP3, MUC2, FNDC1, NR3C2, SULF1, B3GNT7, STYK1, CHI3L1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  <a:tr h="955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FARP1, ALOX5, FSCN1, HNF4A, RARRES3, MYRIP,  GPSM2, TSPAN6, CCDC113, CDHR1, KCTD12, SGK1, BASP1, MT1E, GPX8, RPS6KA3, SOCS3, SLC5A6, PRR15, PLAGL2, IHH, CREB3L1, TP53RK, YAE1D1, EPB41L3, QPRT, KCNK5, RNF43, VAV3, CXCR4, ITPRIP, GRM8, GFPT2, KCNMA1, KIAA0226L,RNASE1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  <a:tr h="527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TFAP2A, ATP9A, RAB27B, ANP32E, CXCL14, IDO1,RARRES3, EGLN3, KIAA0226L,C10orf99,RPL22L1, PLK2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  <a:tr h="617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PRICKLE1, RBM47, TAGLN, BOC, HOOK1, C7, ANK2, DCHS1, DDR2, CRYAB, GEM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  <a:tr h="536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REG4, IL6, CXCL5, RAB27B, CEACAM6, PI15, MRPS31, RAP2A, UQCC, AGR3, HSD11B1, IL1B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Cieľ: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bg2"/>
                </a:solidFill>
              </a:rPr>
              <a:t>Nájsť skupiny nádorov kolorekta s podobnou expresiou génov (podobným génovým profilom) </a:t>
            </a:r>
            <a:r>
              <a:rPr lang="en-US" i="1" dirty="0" smtClean="0">
                <a:solidFill>
                  <a:schemeClr val="bg2"/>
                </a:solidFill>
              </a:rPr>
              <a:t>~ </a:t>
            </a:r>
            <a:r>
              <a:rPr lang="cs-CZ" i="1" dirty="0" smtClean="0">
                <a:solidFill>
                  <a:schemeClr val="bg2"/>
                </a:solidFill>
              </a:rPr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88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05713" cy="5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Vzor expresie biologických motívov</a:t>
            </a:r>
            <a:endParaRPr lang="en-US" sz="32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94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Analýza génových sád pomocou KS testu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7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" y="1551059"/>
            <a:ext cx="9115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Rozdiely v prežití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Kaplan-Meierove krivky prežitia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Coxov model proporcionálnych rizík (efekt štádia vs podtypov)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" y="1290770"/>
            <a:ext cx="8991118" cy="42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Rozdiel od populačnej baseline u každého podtypu pomocou Fisherovho exaktného testu, FDR úprava p-hodn</a:t>
            </a:r>
            <a:r>
              <a:rPr lang="sk-SK" sz="2000" dirty="0" smtClean="0">
                <a:latin typeface="+mn-lt"/>
              </a:rPr>
              <a:t>ôt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Charakterizácia podtypov klinickými a molekulárnymi premennými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5737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 smtClean="0"/>
              <a:t>Histologické rozdiely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944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 smtClean="0">
                <a:latin typeface="+mn-lt"/>
              </a:rPr>
              <a:t>Fisherov test, adjustácia na FDR</a:t>
            </a:r>
            <a:endParaRPr lang="en-US" sz="20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3" y="3486962"/>
            <a:ext cx="4233863" cy="33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3" y="1048562"/>
            <a:ext cx="5243513" cy="27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encrypted-tbn0.google.com/images?q=tbn:ANd9GcQx9PDcYUFLmoVlWSFJUtjiLVnpUW2ZmgIhnIVLmvvo9uYSUKP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35336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Kolorektálny karcinóm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Podtyp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b="1" dirty="0"/>
              <a:t>Surface crypt like</a:t>
            </a:r>
            <a:r>
              <a:rPr lang="en-US" sz="2000" b="1" i="1" dirty="0"/>
              <a:t> </a:t>
            </a:r>
            <a:r>
              <a:rPr lang="sk-SK" sz="2000" dirty="0" smtClean="0"/>
              <a:t>- </a:t>
            </a:r>
            <a:r>
              <a:rPr lang="en-US" sz="2000" i="1" dirty="0" smtClean="0"/>
              <a:t>KRAS</a:t>
            </a:r>
            <a:r>
              <a:rPr lang="en-US" sz="2000" dirty="0" smtClean="0"/>
              <a:t> mutant</a:t>
            </a:r>
            <a:r>
              <a:rPr lang="sk-SK" sz="2000" dirty="0" smtClean="0"/>
              <a:t>i</a:t>
            </a:r>
            <a:r>
              <a:rPr lang="en-US" sz="2000" dirty="0" smtClean="0"/>
              <a:t>, papillary </a:t>
            </a:r>
            <a:r>
              <a:rPr lang="sk-SK" sz="2000" dirty="0" smtClean="0"/>
              <a:t>a </a:t>
            </a:r>
            <a:r>
              <a:rPr lang="en-US" sz="2000" dirty="0" smtClean="0"/>
              <a:t>serrated </a:t>
            </a:r>
            <a:r>
              <a:rPr lang="sk-SK" sz="2000" dirty="0" smtClean="0"/>
              <a:t>morfotyp</a:t>
            </a:r>
            <a:r>
              <a:rPr lang="en-US" sz="2000" dirty="0" smtClean="0"/>
              <a:t>, </a:t>
            </a:r>
            <a:r>
              <a:rPr lang="sk-SK" sz="2000" dirty="0" smtClean="0"/>
              <a:t>najviac diferencovaný</a:t>
            </a:r>
            <a:r>
              <a:rPr lang="en-US" sz="2000" dirty="0" smtClean="0"/>
              <a:t>, </a:t>
            </a:r>
            <a:r>
              <a:rPr lang="sk-SK" sz="2000" dirty="0" smtClean="0"/>
              <a:t>bez aktívnej Wnt signálnej dráhy</a:t>
            </a:r>
            <a:r>
              <a:rPr lang="en-US" sz="2000" dirty="0" smtClean="0"/>
              <a:t>. </a:t>
            </a:r>
            <a:r>
              <a:rPr lang="sk-SK" sz="2000" dirty="0" smtClean="0"/>
              <a:t>Dobrý </a:t>
            </a:r>
            <a:r>
              <a:rPr lang="en-US" sz="2000" dirty="0" smtClean="0"/>
              <a:t> </a:t>
            </a:r>
            <a:r>
              <a:rPr lang="en-US" sz="2000" dirty="0"/>
              <a:t>OS </a:t>
            </a:r>
            <a:r>
              <a:rPr lang="en-US" sz="2000" dirty="0" smtClean="0"/>
              <a:t>a </a:t>
            </a:r>
            <a:r>
              <a:rPr lang="en-US" sz="2000" dirty="0"/>
              <a:t>RFS.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6"/>
          <a:stretch/>
        </p:blipFill>
        <p:spPr bwMode="auto">
          <a:xfrm>
            <a:off x="0" y="990600"/>
            <a:ext cx="6858000" cy="8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b="50000"/>
          <a:stretch/>
        </p:blipFill>
        <p:spPr bwMode="auto">
          <a:xfrm>
            <a:off x="2209800" y="2002287"/>
            <a:ext cx="3513036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33695" b="49092"/>
          <a:stretch/>
        </p:blipFill>
        <p:spPr bwMode="auto">
          <a:xfrm>
            <a:off x="4114800" y="35919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58000" y="1066800"/>
            <a:ext cx="2001786" cy="5705475"/>
            <a:chOff x="4322814" y="847725"/>
            <a:chExt cx="2001786" cy="5705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4322814" y="847725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7" r="63172"/>
            <a:stretch/>
          </p:blipFill>
          <p:spPr bwMode="auto">
            <a:xfrm>
              <a:off x="5574890" y="847725"/>
              <a:ext cx="353962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5960806" y="847725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781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5"/>
          <a:stretch/>
        </p:blipFill>
        <p:spPr bwMode="auto">
          <a:xfrm>
            <a:off x="457200" y="3505200"/>
            <a:ext cx="3173489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 smtClean="0"/>
              <a:t>Podtyp </a:t>
            </a:r>
            <a:r>
              <a:rPr lang="en-US" sz="2000" b="1" dirty="0" smtClean="0"/>
              <a:t>B</a:t>
            </a:r>
            <a:r>
              <a:rPr lang="en-US" sz="2000" dirty="0" smtClean="0"/>
              <a:t> – </a:t>
            </a:r>
            <a:r>
              <a:rPr lang="en-US" sz="2000" b="1" dirty="0" smtClean="0"/>
              <a:t>Lower crypt like </a:t>
            </a:r>
            <a:r>
              <a:rPr lang="sk-SK" sz="2000" dirty="0" smtClean="0"/>
              <a:t>– diferencované ale bez sekrečných buniek, proliferujúce, a aktívnou Wnt signálnou dráhou</a:t>
            </a:r>
            <a:r>
              <a:rPr lang="en-US" sz="2000" dirty="0" smtClean="0"/>
              <a:t>. </a:t>
            </a:r>
            <a:r>
              <a:rPr lang="sk-SK" sz="2000" dirty="0" smtClean="0"/>
              <a:t>Komplexný  tubulárny morfotyp</a:t>
            </a:r>
            <a:r>
              <a:rPr lang="en-US" sz="2000" dirty="0" smtClean="0"/>
              <a:t>. </a:t>
            </a:r>
            <a:r>
              <a:rPr lang="sk-SK" sz="2000" dirty="0" smtClean="0"/>
              <a:t> Časo MSS, BRAFwt, nižšieho grádu, dobré prežitie v OS, RFS i SAR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52400" y="1388808"/>
            <a:ext cx="7010400" cy="784122"/>
            <a:chOff x="0" y="3183194"/>
            <a:chExt cx="8991118" cy="10495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9" b="61562"/>
            <a:stretch/>
          </p:blipFill>
          <p:spPr bwMode="auto">
            <a:xfrm>
              <a:off x="0" y="3701845"/>
              <a:ext cx="8991118" cy="5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183194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2971800" y="2438399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685014" y="1019021"/>
            <a:ext cx="2458986" cy="5705475"/>
            <a:chOff x="6400800" y="1019021"/>
            <a:chExt cx="2458986" cy="57054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6400800" y="1019021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5" r="38196"/>
            <a:stretch/>
          </p:blipFill>
          <p:spPr bwMode="auto">
            <a:xfrm>
              <a:off x="7675767" y="1019021"/>
              <a:ext cx="782433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8495992" y="1019021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6781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r="-254" b="49092"/>
          <a:stretch/>
        </p:blipFill>
        <p:spPr bwMode="auto">
          <a:xfrm>
            <a:off x="4191000" y="3973412"/>
            <a:ext cx="2684206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r="32932"/>
          <a:stretch/>
        </p:blipFill>
        <p:spPr bwMode="auto">
          <a:xfrm>
            <a:off x="422787" y="3830699"/>
            <a:ext cx="2944761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76200"/>
            <a:ext cx="91439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 smtClean="0"/>
              <a:t>Podtyp </a:t>
            </a:r>
            <a:r>
              <a:rPr lang="en-US" sz="2000" b="1" dirty="0" smtClean="0"/>
              <a:t>C – CIMP-H like </a:t>
            </a:r>
            <a:r>
              <a:rPr lang="sk-SK" sz="2000" dirty="0" smtClean="0"/>
              <a:t>- časo</a:t>
            </a:r>
            <a:r>
              <a:rPr lang="en-US" sz="2000" dirty="0" smtClean="0"/>
              <a:t> MSI, </a:t>
            </a:r>
            <a:r>
              <a:rPr lang="en-US" sz="2000" i="1" dirty="0" smtClean="0"/>
              <a:t>BRAF-</a:t>
            </a:r>
            <a:r>
              <a:rPr lang="en-US" sz="2000" dirty="0" smtClean="0"/>
              <a:t>mutant</a:t>
            </a:r>
            <a:r>
              <a:rPr lang="sk-SK" sz="2000" dirty="0" smtClean="0"/>
              <a:t>né</a:t>
            </a:r>
            <a:r>
              <a:rPr lang="en-US" sz="2000" dirty="0" smtClean="0"/>
              <a:t>, </a:t>
            </a:r>
            <a:r>
              <a:rPr lang="en-US" sz="2000" dirty="0" err="1" smtClean="0"/>
              <a:t>hypermut</a:t>
            </a:r>
            <a:r>
              <a:rPr lang="sk-SK" sz="2000" dirty="0" smtClean="0"/>
              <a:t>ované, z pravej časti hrubého čreva</a:t>
            </a:r>
            <a:r>
              <a:rPr lang="en-US" sz="2000" dirty="0" smtClean="0"/>
              <a:t>. </a:t>
            </a:r>
            <a:r>
              <a:rPr lang="sk-SK" sz="2000" dirty="0" smtClean="0"/>
              <a:t>Histologicky  - horšie diferencované, solídno-trabekulárne s mucínovéým morfotypom</a:t>
            </a:r>
            <a:r>
              <a:rPr lang="en-US" sz="2000" dirty="0" smtClean="0"/>
              <a:t>.</a:t>
            </a:r>
            <a:r>
              <a:rPr lang="sk-SK" sz="2000" dirty="0" smtClean="0"/>
              <a:t> Aktívne proliferujú a majú silnú imunitnú reakciu</a:t>
            </a:r>
            <a:r>
              <a:rPr lang="en-US" sz="2000" dirty="0" smtClean="0"/>
              <a:t>. </a:t>
            </a:r>
            <a:r>
              <a:rPr lang="sk-SK" sz="2000" dirty="0" smtClean="0"/>
              <a:t>                    Dobrý RFS, ale zlý</a:t>
            </a:r>
            <a:r>
              <a:rPr lang="en-US" sz="2000" dirty="0" smtClean="0"/>
              <a:t> OS and SAR</a:t>
            </a:r>
            <a:r>
              <a:rPr lang="sk-SK" sz="2000" dirty="0" smtClean="0"/>
              <a:t>.</a:t>
            </a: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505342"/>
            <a:ext cx="7086600" cy="837278"/>
            <a:chOff x="0" y="3764525"/>
            <a:chExt cx="8991118" cy="1112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" t="38884" b="48241"/>
            <a:stretch/>
          </p:blipFill>
          <p:spPr bwMode="auto">
            <a:xfrm>
              <a:off x="324464" y="4326807"/>
              <a:ext cx="8666653" cy="54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764525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3714"/>
          <a:stretch/>
        </p:blipFill>
        <p:spPr bwMode="auto">
          <a:xfrm>
            <a:off x="2633585" y="2438400"/>
            <a:ext cx="3475703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781800" y="1066800"/>
            <a:ext cx="2362200" cy="5705475"/>
            <a:chOff x="6781800" y="1066800"/>
            <a:chExt cx="2362200" cy="5705475"/>
          </a:xfrm>
        </p:grpSpPr>
        <p:grpSp>
          <p:nvGrpSpPr>
            <p:cNvPr id="14" name="Group 13"/>
            <p:cNvGrpSpPr/>
            <p:nvPr/>
          </p:nvGrpSpPr>
          <p:grpSpPr>
            <a:xfrm>
              <a:off x="6934200" y="1066800"/>
              <a:ext cx="2209800" cy="5705475"/>
              <a:chOff x="6934200" y="1066800"/>
              <a:chExt cx="2209800" cy="5705475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28"/>
              <a:stretch/>
            </p:blipFill>
            <p:spPr bwMode="auto">
              <a:xfrm>
                <a:off x="6934200" y="1066800"/>
                <a:ext cx="1239786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39" r="25722"/>
              <a:stretch/>
            </p:blipFill>
            <p:spPr bwMode="auto">
              <a:xfrm>
                <a:off x="8229600" y="1066800"/>
                <a:ext cx="486697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96"/>
              <a:stretch/>
            </p:blipFill>
            <p:spPr bwMode="auto">
              <a:xfrm>
                <a:off x="8780206" y="1066800"/>
                <a:ext cx="363794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7818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50000" r="65948" b="-908"/>
          <a:stretch/>
        </p:blipFill>
        <p:spPr bwMode="auto">
          <a:xfrm>
            <a:off x="4371437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0" r="-315"/>
          <a:stretch/>
        </p:blipFill>
        <p:spPr bwMode="auto">
          <a:xfrm>
            <a:off x="1295400" y="3810000"/>
            <a:ext cx="2993923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0"/>
            <a:ext cx="870400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 smtClean="0"/>
              <a:t>Podtyp </a:t>
            </a:r>
            <a:r>
              <a:rPr lang="en-US" sz="2000" b="1" dirty="0" smtClean="0"/>
              <a:t>D – </a:t>
            </a:r>
            <a:r>
              <a:rPr lang="en-US" sz="2000" b="1" dirty="0" err="1" smtClean="0"/>
              <a:t>Mesenchymal</a:t>
            </a:r>
            <a:r>
              <a:rPr lang="en-US" sz="2000" b="1" dirty="0" smtClean="0"/>
              <a:t> –</a:t>
            </a:r>
            <a:r>
              <a:rPr lang="sk-SK" sz="2000" b="1" dirty="0" smtClean="0"/>
              <a:t> </a:t>
            </a:r>
            <a:r>
              <a:rPr lang="sk-SK" sz="2000" dirty="0" smtClean="0"/>
              <a:t>markery kmeňových buniek, veľa mezenchymálnych buniek, ktoré sa prejavujú expresiou </a:t>
            </a:r>
            <a:r>
              <a:rPr lang="en-US" sz="2000" dirty="0" smtClean="0"/>
              <a:t>EMT</a:t>
            </a:r>
            <a:r>
              <a:rPr lang="sk-SK" sz="2000" dirty="0" smtClean="0"/>
              <a:t> génov</a:t>
            </a:r>
            <a:r>
              <a:rPr lang="en-US" sz="2000" dirty="0" smtClean="0"/>
              <a:t>. </a:t>
            </a:r>
            <a:r>
              <a:rPr lang="sk-SK" sz="2000" dirty="0" smtClean="0"/>
              <a:t> </a:t>
            </a:r>
            <a:r>
              <a:rPr lang="en-US" sz="2000" dirty="0" err="1" smtClean="0"/>
              <a:t>Wnt</a:t>
            </a:r>
            <a:r>
              <a:rPr lang="en-US" sz="2000" dirty="0" smtClean="0"/>
              <a:t> </a:t>
            </a:r>
            <a:r>
              <a:rPr lang="sk-SK" sz="2000" dirty="0" smtClean="0"/>
              <a:t>signálna dráha je neaktívna a proliferácia nízka</a:t>
            </a:r>
            <a:r>
              <a:rPr lang="en-US" sz="2000" dirty="0" smtClean="0"/>
              <a:t>. </a:t>
            </a:r>
            <a:r>
              <a:rPr lang="sk-SK" sz="2000" dirty="0" smtClean="0"/>
              <a:t>Klinické a mutačné charakteristiky sa nelíšia od populačnej baseline.  Majú najkratšie prežitie do relapsu, zlý OS a SAR.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52401" y="1295400"/>
            <a:ext cx="7086600" cy="1049592"/>
            <a:chOff x="123385" y="2303207"/>
            <a:chExt cx="8991118" cy="11257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52478" b="34057"/>
            <a:stretch/>
          </p:blipFill>
          <p:spPr bwMode="auto">
            <a:xfrm>
              <a:off x="457199" y="2853814"/>
              <a:ext cx="8657303" cy="57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0" t="50000"/>
          <a:stretch/>
        </p:blipFill>
        <p:spPr bwMode="auto">
          <a:xfrm>
            <a:off x="3048000" y="2514600"/>
            <a:ext cx="179484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8"/>
          <a:stretch/>
        </p:blipFill>
        <p:spPr bwMode="auto">
          <a:xfrm>
            <a:off x="6934200" y="1066800"/>
            <a:ext cx="1239786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5" r="11728"/>
          <a:stretch/>
        </p:blipFill>
        <p:spPr bwMode="auto">
          <a:xfrm>
            <a:off x="8180438" y="1066800"/>
            <a:ext cx="58256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6"/>
          <a:stretch/>
        </p:blipFill>
        <p:spPr bwMode="auto">
          <a:xfrm>
            <a:off x="8780206" y="1066800"/>
            <a:ext cx="363794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81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50000" r="33152" b="-908"/>
          <a:stretch/>
        </p:blipFill>
        <p:spPr bwMode="auto">
          <a:xfrm>
            <a:off x="4438035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185" b="-7323"/>
          <a:stretch/>
        </p:blipFill>
        <p:spPr bwMode="auto">
          <a:xfrm>
            <a:off x="609600" y="3832143"/>
            <a:ext cx="3173489" cy="32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200" y="76200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 smtClean="0"/>
              <a:t>Podtyp </a:t>
            </a:r>
            <a:r>
              <a:rPr lang="en-US" sz="2000" b="1" dirty="0" smtClean="0"/>
              <a:t>E</a:t>
            </a:r>
            <a:r>
              <a:rPr lang="en-US" sz="2000" dirty="0" smtClean="0"/>
              <a:t> – </a:t>
            </a:r>
            <a:r>
              <a:rPr lang="en-US" sz="2000" b="1" dirty="0" smtClean="0"/>
              <a:t>Mixed</a:t>
            </a:r>
            <a:r>
              <a:rPr lang="en-US" sz="2000" dirty="0" smtClean="0"/>
              <a:t> – </a:t>
            </a:r>
            <a:r>
              <a:rPr lang="sk-SK" sz="2000" dirty="0" smtClean="0"/>
              <a:t>často </a:t>
            </a:r>
            <a:r>
              <a:rPr lang="en-US" sz="2000" dirty="0" smtClean="0"/>
              <a:t>MSS, </a:t>
            </a:r>
            <a:r>
              <a:rPr lang="en-US" sz="2000" i="1" dirty="0" err="1" smtClean="0"/>
              <a:t>BRAF</a:t>
            </a:r>
            <a:r>
              <a:rPr lang="en-US" sz="2000" dirty="0" err="1" smtClean="0"/>
              <a:t>wt</a:t>
            </a:r>
            <a:r>
              <a:rPr lang="sk-SK" sz="2000" dirty="0" smtClean="0"/>
              <a:t>, z ľavej strany hrubého čreva</a:t>
            </a:r>
            <a:r>
              <a:rPr lang="en-US" sz="2000" dirty="0" smtClean="0"/>
              <a:t>. </a:t>
            </a:r>
            <a:r>
              <a:rPr lang="sk-SK" sz="2000" dirty="0" smtClean="0"/>
              <a:t>Podobne ako podtyp D exprimuje gény kmeňových buniek a EMT procesu, avšak podobne s B má vysokú aktiviu kanonickej Wnt</a:t>
            </a:r>
            <a:r>
              <a:rPr lang="en-US" sz="2000" dirty="0" smtClean="0"/>
              <a:t> </a:t>
            </a:r>
            <a:r>
              <a:rPr lang="sk-SK" sz="2000" dirty="0" smtClean="0"/>
              <a:t>dráhy a vyzerá viac diferenciovaný</a:t>
            </a:r>
            <a:r>
              <a:rPr lang="en-US" sz="2000" dirty="0" smtClean="0"/>
              <a:t>. </a:t>
            </a:r>
            <a:r>
              <a:rPr lang="sk-SK" sz="2000" dirty="0" smtClean="0"/>
              <a:t> Je podobný B – komplexný tubulárny, len častejšie obsahuje mutáciu</a:t>
            </a:r>
            <a:r>
              <a:rPr lang="sk-SK" sz="2000" i="1" dirty="0" smtClean="0"/>
              <a:t> p53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3385" y="1447800"/>
            <a:ext cx="6810815" cy="787194"/>
            <a:chOff x="123385" y="2303207"/>
            <a:chExt cx="8991118" cy="10581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65167" b="22145"/>
            <a:stretch/>
          </p:blipFill>
          <p:spPr bwMode="auto">
            <a:xfrm>
              <a:off x="457199" y="2819400"/>
              <a:ext cx="8657303" cy="54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3429000" y="2362200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239000" y="1066800"/>
            <a:ext cx="1905000" cy="5705475"/>
            <a:chOff x="7239000" y="1066800"/>
            <a:chExt cx="1905000" cy="57054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7239000" y="1066800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6"/>
            <a:stretch/>
          </p:blipFill>
          <p:spPr bwMode="auto">
            <a:xfrm>
              <a:off x="8534400" y="1066800"/>
              <a:ext cx="609600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152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50777" b="-1685"/>
          <a:stretch/>
        </p:blipFill>
        <p:spPr bwMode="auto">
          <a:xfrm>
            <a:off x="4523837" y="3962400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r="-209"/>
          <a:stretch/>
        </p:blipFill>
        <p:spPr bwMode="auto">
          <a:xfrm>
            <a:off x="1219200" y="3835474"/>
            <a:ext cx="2964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3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Validácia v zhlukovaní molekulárnych dát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/>
              <a:t>Validácia algoritmu a parametrov </a:t>
            </a:r>
            <a:r>
              <a:rPr lang="sk-SK" dirty="0"/>
              <a:t>modelu na testovacom súbore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 smtClean="0"/>
              <a:t>Keď zopakujem celú procedúru na inom súbore, dostanem podobné skupiny?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0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551"/>
            <a:ext cx="5638800" cy="47080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06491"/>
              </p:ext>
            </p:extLst>
          </p:nvPr>
        </p:nvGraphicFramePr>
        <p:xfrm>
          <a:off x="1066800" y="4846320"/>
          <a:ext cx="5133977" cy="171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2"/>
                <a:gridCol w="639763"/>
                <a:gridCol w="427037"/>
                <a:gridCol w="752475"/>
                <a:gridCol w="639763"/>
                <a:gridCol w="576171"/>
                <a:gridCol w="955766"/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Subtypes from training set most correlated to validation subtypes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First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Second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&lt;1.0E-15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94511"/>
              </p:ext>
            </p:extLst>
          </p:nvPr>
        </p:nvGraphicFramePr>
        <p:xfrm>
          <a:off x="5716172" y="1219200"/>
          <a:ext cx="3364228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245"/>
                <a:gridCol w="383222"/>
                <a:gridCol w="383222"/>
                <a:gridCol w="383222"/>
                <a:gridCol w="383222"/>
                <a:gridCol w="311785"/>
                <a:gridCol w="448310"/>
              </a:tblGrid>
              <a:tr h="608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LDA assignment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99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64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Non-core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8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dirty="0"/>
              <a:t>Validácia konceptu </a:t>
            </a:r>
            <a:r>
              <a:rPr lang="sk-SK" dirty="0"/>
              <a:t>pomocou klinických, molekulárnych a histologických charakteristík objavených </a:t>
            </a:r>
            <a:r>
              <a:rPr lang="sk-SK" dirty="0" smtClean="0"/>
              <a:t>skupín</a:t>
            </a: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/>
              <a:t>Majú objavené skupiny biologickú podstatu / odrážajú známe vedecké </a:t>
            </a:r>
            <a:r>
              <a:rPr lang="sk-SK" dirty="0" smtClean="0"/>
              <a:t>poznatky?</a:t>
            </a:r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dirty="0"/>
              <a:t>Je rozloženie týchto charakteristík medzi podtypmi porovnateľné vo validačnom </a:t>
            </a:r>
            <a:r>
              <a:rPr lang="sk-SK" dirty="0" smtClean="0"/>
              <a:t>súbore?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1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i="1" dirty="0"/>
              <a:t>Majú objavené skupiny biologickú podstatu / odrážajú známe vedecké poznatky</a:t>
            </a:r>
            <a:r>
              <a:rPr lang="cs-CZ" b="1" i="1" dirty="0" smtClean="0"/>
              <a:t>?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7311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od.cz/graph/?sessid=61i5m59sfegpf475nq008cr8e2&amp;typ=incmor&amp;diag=C18&amp;pohl=&amp;kraj=&amp;vek_od=1&amp;vek_do=18&amp;zobrazeni=graph&amp;incidence=1&amp;mortalita=1&amp;mi=0&amp;vypocet=w&amp;obdobi_od=1977&amp;obdobi_do=2009&amp;stadium=&amp;t=&amp;n=&amp;m=&amp;pt=&amp;pn=&amp;pm=&amp;t=&amp;n=&amp;zije=&amp;umrti=&amp;lecba=#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09600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2.bp.blogspot.com/-IZzLWFUVOsE/TV_v_Vb55cI/AAAAAAAAA3o/KZ2ONi0jG5E/s1600/colon-cancer.p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2.bp.blogspot.com/-IZzLWFUVOsE/TV_v_Vb55cI/AAAAAAAAA3o/KZ2ONi0jG5E/s320/colon-cancer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7255"/>
            <a:ext cx="3048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686800" cy="251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 smtClean="0"/>
              <a:t>Heterogénne ochorenie s rozdielnou odpoveďou na terapiu.</a:t>
            </a:r>
          </a:p>
          <a:p>
            <a:pPr marL="0" indent="0">
              <a:buNone/>
            </a:pPr>
            <a:r>
              <a:rPr lang="sk-SK" i="1" dirty="0" smtClean="0"/>
              <a:t>Len niekoľko klinicky používaných markerov:</a:t>
            </a:r>
          </a:p>
          <a:p>
            <a:pPr>
              <a:buFontTx/>
              <a:buChar char="-"/>
            </a:pPr>
            <a:r>
              <a:rPr lang="sk-SK" i="1" dirty="0" smtClean="0"/>
              <a:t>BRAF/KRAS mutácia – pre kvalifikáciu na antiEGFR terapiu (u štádia s metastázami)</a:t>
            </a:r>
          </a:p>
          <a:p>
            <a:pPr>
              <a:buFontTx/>
              <a:buChar char="-"/>
            </a:pPr>
            <a:r>
              <a:rPr lang="sk-SK" i="1" dirty="0" smtClean="0"/>
              <a:t>MSI – mikrosatelitová nestabilita – všeobecne považovaná za dobrý marker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24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sz="2000" b="1" dirty="0" smtClean="0"/>
              <a:t>Podtyp C</a:t>
            </a:r>
            <a:r>
              <a:rPr lang="sk-SK" sz="2000" dirty="0" smtClean="0"/>
              <a:t> – pravostranné, BRAFm, MSI nádory, ktoré sú </a:t>
            </a:r>
            <a:r>
              <a:rPr lang="sk-SK" sz="2000" b="1" dirty="0" smtClean="0"/>
              <a:t>známe zlým prežitím po relapse</a:t>
            </a:r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2000" dirty="0" smtClean="0"/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2000" dirty="0" smtClean="0"/>
          </a:p>
          <a:p>
            <a:pPr marL="457200" lvl="1" indent="0">
              <a:buNone/>
            </a:pPr>
            <a:endParaRPr lang="sk-SK" sz="24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90663"/>
            <a:ext cx="3971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sz="2000" b="1" dirty="0"/>
              <a:t>Zvýšená expresia génov chr. 20q </a:t>
            </a:r>
            <a:r>
              <a:rPr lang="sk-SK" sz="2000" b="1" dirty="0" smtClean="0"/>
              <a:t> </a:t>
            </a:r>
            <a:r>
              <a:rPr lang="sk-SK" sz="2000" dirty="0" smtClean="0"/>
              <a:t>v podtype B by mohla znamenať</a:t>
            </a:r>
            <a:r>
              <a:rPr lang="en-US" sz="2000" dirty="0" smtClean="0"/>
              <a:t> </a:t>
            </a:r>
            <a:r>
              <a:rPr lang="en-US" sz="2000" dirty="0" err="1"/>
              <a:t>amplifik</a:t>
            </a:r>
            <a:r>
              <a:rPr lang="cs-CZ" sz="2000" dirty="0" smtClean="0"/>
              <a:t>áciu chr20q regiónu.</a:t>
            </a:r>
            <a:endParaRPr lang="sk-SK" sz="2000" dirty="0"/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2000" dirty="0" smtClean="0"/>
          </a:p>
          <a:p>
            <a:pPr marL="457200" lvl="1" indent="0">
              <a:buNone/>
            </a:pPr>
            <a:endParaRPr lang="sk-SK" sz="24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6723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1"/>
            <a:ext cx="8153400" cy="91440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cs-CZ" sz="2000" b="1" dirty="0" smtClean="0"/>
              <a:t>Podtyp </a:t>
            </a:r>
            <a:r>
              <a:rPr lang="cs-CZ" sz="2000" b="1" dirty="0"/>
              <a:t>D – mezenchymálny </a:t>
            </a:r>
            <a:r>
              <a:rPr lang="cs-CZ" sz="2000" dirty="0"/>
              <a:t>– histologické vyhodnotenie: v nádore prítomná silná desmoplastická reakcia (mezenchymálne tkanivo)</a:t>
            </a:r>
            <a:endParaRPr lang="sk-SK" sz="2000" dirty="0"/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2000" dirty="0" smtClean="0"/>
          </a:p>
          <a:p>
            <a:pPr marL="0" lvl="2" indent="0">
              <a:buNone/>
            </a:pPr>
            <a:endParaRPr lang="sk-SK" sz="2000" dirty="0"/>
          </a:p>
          <a:p>
            <a:pPr marL="0" lvl="2" indent="0">
              <a:buNone/>
            </a:pPr>
            <a:endParaRPr lang="sk-SK" sz="2000" dirty="0" smtClean="0"/>
          </a:p>
          <a:p>
            <a:pPr marL="457200" lvl="1" indent="0">
              <a:buNone/>
            </a:pPr>
            <a:endParaRPr lang="sk-SK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"/>
          <a:stretch/>
        </p:blipFill>
        <p:spPr bwMode="auto">
          <a:xfrm>
            <a:off x="1905000" y="1905000"/>
            <a:ext cx="5329313" cy="40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43400" y="11430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3042240"/>
            <a:ext cx="12573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sk-SK" sz="2000" dirty="0" smtClean="0"/>
              <a:t>Nádor</a:t>
            </a:r>
            <a:endParaRPr lang="sk-SK" sz="2400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6800" y="3352800"/>
            <a:ext cx="1371600" cy="58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1" dirty="0"/>
              <a:t>Je rozloženie </a:t>
            </a:r>
            <a:r>
              <a:rPr lang="sk-SK" b="1" i="1" dirty="0" smtClean="0"/>
              <a:t>klinických charakteristík </a:t>
            </a:r>
            <a:r>
              <a:rPr lang="sk-SK" b="1" i="1" dirty="0"/>
              <a:t>medzi podtypmi porovnateľné vo validačnom súbore?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795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42" y="0"/>
            <a:ext cx="6161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04640" y="76328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1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41440" y="76328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2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83200" y="77769"/>
            <a:ext cx="829440" cy="7517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N</a:t>
            </a: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rot="16200000">
            <a:off x="4069429" y="-414622"/>
            <a:ext cx="207382" cy="269568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651041" y="1199647"/>
            <a:ext cx="527040" cy="48533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1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310560" y="1322059"/>
            <a:ext cx="396000" cy="364359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3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443041" y="1686418"/>
            <a:ext cx="659520" cy="606303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4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78081" y="2668601"/>
            <a:ext cx="242064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cs-CZ" sz="1300" b="1" dirty="0" smtClean="0"/>
              <a:t>Definícia podtypov karcin</a:t>
            </a:r>
            <a:r>
              <a:rPr lang="sk-SK" sz="1300" b="1" dirty="0" smtClean="0"/>
              <a:t>ómu</a:t>
            </a:r>
            <a:endParaRPr lang="en-US" sz="1300" b="1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7920" y="1451673"/>
            <a:ext cx="14515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 smtClean="0"/>
              <a:t>Klinické dáta</a:t>
            </a:r>
            <a:endParaRPr lang="en-US" sz="1300" b="1" dirty="0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2783521" y="1807391"/>
            <a:ext cx="527040" cy="3643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7360" y="3940254"/>
            <a:ext cx="24883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 smtClean="0"/>
              <a:t>Prežitie</a:t>
            </a:r>
            <a:endParaRPr lang="en-US" sz="1300" b="1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842880" y="2559149"/>
            <a:ext cx="2488320" cy="4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sk-SK" sz="1300" b="1" dirty="0" smtClean="0"/>
              <a:t>Iné zdroje dát </a:t>
            </a:r>
          </a:p>
          <a:p>
            <a:r>
              <a:rPr lang="sk-SK" sz="1300" b="1" dirty="0" smtClean="0"/>
              <a:t>(CNV, metylácia...)</a:t>
            </a:r>
            <a:endParaRPr lang="en-US" sz="1300" b="1" dirty="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135680" y="589023"/>
            <a:ext cx="865440" cy="1440"/>
          </a:xfrm>
          <a:prstGeom prst="line">
            <a:avLst/>
          </a:prstGeom>
          <a:noFill/>
          <a:ln w="54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02241" y="2281199"/>
            <a:ext cx="277920" cy="27795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136801" y="2942229"/>
            <a:ext cx="20880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66240" y="3200016"/>
            <a:ext cx="348480" cy="347077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102241" y="2638357"/>
            <a:ext cx="277920" cy="2088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1657441" y="1659054"/>
            <a:ext cx="8323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325600" y="4115952"/>
            <a:ext cx="2126880" cy="2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Font typeface="Wingdings" charset="2"/>
              <a:buNone/>
            </a:pPr>
            <a:r>
              <a:rPr lang="cs-CZ" sz="1300" b="1" dirty="0" smtClean="0"/>
              <a:t>Molekulárny profil</a:t>
            </a:r>
            <a:endParaRPr lang="en-US" sz="1300" b="1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1864800" y="2942229"/>
            <a:ext cx="1643759" cy="1205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4331975"/>
            <a:ext cx="186624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0" y="4355018"/>
            <a:ext cx="2479680" cy="1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3731041" y="3318109"/>
            <a:ext cx="210240" cy="6221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184000" y="5129819"/>
            <a:ext cx="186624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cs-CZ" sz="1300" b="1" dirty="0" smtClean="0"/>
              <a:t>Rezistencia na liečbu</a:t>
            </a:r>
            <a:endParaRPr lang="en-US" sz="1300" b="1" dirty="0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6144480" y="5599308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5598720" y="5806689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6144480" y="6014071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5729760" y="6221453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5663520" y="5708759"/>
            <a:ext cx="20736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6144480" y="5599308"/>
            <a:ext cx="207360" cy="207382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5729760" y="6221453"/>
            <a:ext cx="207360" cy="2073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6144480" y="6014071"/>
            <a:ext cx="207360" cy="207382"/>
          </a:xfrm>
          <a:prstGeom prst="ellipse">
            <a:avLst/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705024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7322400" y="6135044"/>
            <a:ext cx="622080" cy="207382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787968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8087040" y="6221453"/>
            <a:ext cx="622080" cy="207382"/>
          </a:xfrm>
          <a:prstGeom prst="can">
            <a:avLst>
              <a:gd name="adj" fmla="val 50000"/>
            </a:avLst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5184000" y="3318108"/>
            <a:ext cx="622080" cy="16590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806080" y="2903345"/>
            <a:ext cx="8294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80" y="992265"/>
            <a:ext cx="2574720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61" y="3110727"/>
            <a:ext cx="2365920" cy="8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8916480" y="3174093"/>
            <a:ext cx="123840" cy="62214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8916480" y="4035304"/>
            <a:ext cx="123840" cy="622145"/>
          </a:xfrm>
          <a:prstGeom prst="rect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01" y="3973378"/>
            <a:ext cx="236448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117" name="Group 45"/>
          <p:cNvGraphicFramePr>
            <a:graphicFrameLocks noGrp="1"/>
          </p:cNvGraphicFramePr>
          <p:nvPr/>
        </p:nvGraphicFramePr>
        <p:xfrm>
          <a:off x="447840" y="1915401"/>
          <a:ext cx="1882080" cy="1607210"/>
        </p:xfrm>
        <a:graphic>
          <a:graphicData uri="http://schemas.openxmlformats.org/drawingml/2006/table">
            <a:tbl>
              <a:tblPr/>
              <a:tblGrid>
                <a:gridCol w="476640"/>
                <a:gridCol w="469440"/>
                <a:gridCol w="468000"/>
                <a:gridCol w="468000"/>
              </a:tblGrid>
              <a:tr h="3211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Right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MSI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KRAS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BRAF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765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sk-SK" b="1" i="1" dirty="0" smtClean="0"/>
              <a:t>Zhrnutie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cs-CZ" dirty="0" smtClean="0"/>
              <a:t>Konsenzusové zhlukovanie</a:t>
            </a:r>
          </a:p>
          <a:p>
            <a:r>
              <a:rPr lang="cs-CZ" dirty="0" smtClean="0"/>
              <a:t>Dynamické rezanie stromu</a:t>
            </a:r>
          </a:p>
          <a:p>
            <a:r>
              <a:rPr lang="cs-CZ" dirty="0" smtClean="0"/>
              <a:t>Validácia neznámej pravdy – medzi dátovými súbormi</a:t>
            </a:r>
          </a:p>
          <a:p>
            <a:r>
              <a:rPr lang="cs-CZ" dirty="0" smtClean="0"/>
              <a:t>Množstvo metód v rámci jednej štúdie</a:t>
            </a:r>
          </a:p>
          <a:p>
            <a:r>
              <a:rPr lang="cs-CZ" dirty="0" smtClean="0"/>
              <a:t>Je to úžasné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Cieľ: </a:t>
            </a:r>
          </a:p>
          <a:p>
            <a:pPr marL="0" indent="0">
              <a:buNone/>
            </a:pPr>
            <a:r>
              <a:rPr lang="cs-CZ" i="1" dirty="0" smtClean="0"/>
              <a:t>Nájsť skupiny nádorov kolorekta s podobnou expresiou génov (podobným génovým profilom) </a:t>
            </a:r>
            <a:r>
              <a:rPr lang="en-US" i="1" dirty="0" smtClean="0"/>
              <a:t>~ </a:t>
            </a:r>
            <a:r>
              <a:rPr lang="cs-CZ" i="1" dirty="0" smtClean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13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</a:t>
            </a:r>
            <a:r>
              <a:rPr lang="cs-CZ" dirty="0" smtClean="0"/>
              <a:t>átové súbory: </a:t>
            </a:r>
          </a:p>
          <a:p>
            <a:pPr marL="0" indent="0">
              <a:buNone/>
            </a:pPr>
            <a:r>
              <a:rPr lang="cs-CZ" i="1" dirty="0" smtClean="0"/>
              <a:t>Matica obsahujúca kvantitatívnu expresiu génovej aktivity nádorov</a:t>
            </a:r>
            <a:endParaRPr lang="cs-CZ" dirty="0" smtClean="0"/>
          </a:p>
          <a:p>
            <a:pPr marL="0" indent="0">
              <a:buNone/>
            </a:pPr>
            <a:r>
              <a:rPr lang="sk-SK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   N </a:t>
            </a:r>
            <a:r>
              <a:rPr lang="sk-SK" dirty="0"/>
              <a:t>x p, k=1..</a:t>
            </a:r>
            <a:r>
              <a:rPr lang="sk-SK" dirty="0" smtClean="0"/>
              <a:t>5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i="1" dirty="0" smtClean="0"/>
              <a:t>Matica klinických a molekulárnych parametrov ku každej nádorovej vzorke, vrátane prežitia pacienta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1905000"/>
            <a:ext cx="4419600" cy="1911698"/>
            <a:chOff x="1752600" y="3269902"/>
            <a:chExt cx="4419600" cy="1911698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471993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 smtClean="0"/>
                <a:t>Vzorky nádorov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3269902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G</a:t>
              </a:r>
              <a:r>
                <a:rPr lang="cs-CZ" sz="2400" dirty="0" smtClean="0"/>
                <a:t>ény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V="1">
              <a:off x="3200400" y="4491335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4419600" y="3731567"/>
              <a:ext cx="304800" cy="302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763000" cy="178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Podtypy: </a:t>
            </a:r>
          </a:p>
          <a:p>
            <a:pPr marL="0" indent="0">
              <a:buNone/>
            </a:pPr>
            <a:r>
              <a:rPr lang="sk-SK" dirty="0" smtClean="0"/>
              <a:t>Neznáma pravda =</a:t>
            </a:r>
            <a:r>
              <a:rPr lang="en-US" dirty="0" smtClean="0"/>
              <a:t>&gt;</a:t>
            </a:r>
            <a:r>
              <a:rPr lang="sk-SK" dirty="0" smtClean="0"/>
              <a:t> Snaha </a:t>
            </a:r>
            <a:r>
              <a:rPr lang="sk-SK" dirty="0"/>
              <a:t>o čo najobjektívnejšiu a najvšeobecnejšiu identifikáciu skutočnosti</a:t>
            </a:r>
            <a:endParaRPr lang="cs-CZ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33800"/>
            <a:ext cx="87630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b="1" i="1" dirty="0" smtClean="0"/>
              <a:t>Prístup:</a:t>
            </a:r>
            <a:r>
              <a:rPr lang="cs-CZ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cs-CZ" b="1" dirty="0" smtClean="0"/>
              <a:t>Zhlukovanie</a:t>
            </a:r>
            <a:r>
              <a:rPr lang="cs-CZ" dirty="0" smtClean="0"/>
              <a:t> – class discovery</a:t>
            </a:r>
          </a:p>
        </p:txBody>
      </p:sp>
    </p:spTree>
    <p:extLst>
      <p:ext uri="{BB962C8B-B14F-4D97-AF65-F5344CB8AC3E}">
        <p14:creationId xmlns:p14="http://schemas.microsoft.com/office/powerpoint/2010/main" val="27448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833"/>
            <a:ext cx="8229600" cy="6178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 smtClean="0"/>
              <a:t>(</a:t>
            </a:r>
            <a:r>
              <a:rPr lang="sk-SK" sz="2800" dirty="0"/>
              <a:t>Ne) reprezentatívnosť populácie v </a:t>
            </a:r>
            <a:r>
              <a:rPr lang="sk-SK" sz="2800" dirty="0" smtClean="0"/>
              <a:t>dátach</a:t>
            </a:r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32704"/>
            <a:ext cx="8229600" cy="56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- </a:t>
            </a:r>
            <a:r>
              <a:rPr lang="sk-SK" sz="2800" dirty="0" smtClean="0"/>
              <a:t> </a:t>
            </a:r>
            <a:r>
              <a:rPr lang="sk-SK" sz="2800" dirty="0" smtClean="0"/>
              <a:t> Technické </a:t>
            </a:r>
            <a:r>
              <a:rPr lang="sk-SK" sz="2800" dirty="0" smtClean="0"/>
              <a:t>možnosti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19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dirty="0" smtClean="0"/>
              <a:t>Typ dát určuje uhol pohľadu – génová expresia, epidemiológia, histológia, DNA mutácie... 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733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dirty="0" smtClean="0"/>
              <a:t>Odchýlky v dátach môžu podstatne ovplyvniť </a:t>
            </a:r>
            <a:r>
              <a:rPr lang="sk-SK" sz="2800" dirty="0" smtClean="0"/>
              <a:t>výsledok</a:t>
            </a:r>
          </a:p>
          <a:p>
            <a:pPr marL="0" indent="0">
              <a:buNone/>
            </a:pPr>
            <a:endParaRPr lang="sk-SK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43000"/>
            <a:ext cx="8229600" cy="5718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b="1" i="1" dirty="0" smtClean="0"/>
              <a:t>Obmedzenia</a:t>
            </a:r>
            <a:r>
              <a:rPr lang="cs-CZ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588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1701</Words>
  <Application>Microsoft Office PowerPoint</Application>
  <PresentationFormat>On-screen Show (4:3)</PresentationFormat>
  <Paragraphs>409</Paragraphs>
  <Slides>56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Hľadanie robustných a klinicky relevantných podtypov vo vysokopokryvných molekulárnych dátach  príkladová štúdia: kolorektálny karcinóm</vt:lpstr>
      <vt:lpstr>PowerPoint Presentation</vt:lpstr>
      <vt:lpstr>PowerPoint Presentation</vt:lpstr>
      <vt:lpstr>Kolorektálny karcinóm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VÝBER PREMENNÝCH / Zmenšenie dimenzie dát</vt:lpstr>
      <vt:lpstr>PowerPoint Presentation</vt:lpstr>
      <vt:lpstr>PowerPoint Presentation</vt:lpstr>
      <vt:lpstr>Príklad EMT</vt:lpstr>
      <vt:lpstr>PowerPoint Presentation</vt:lpstr>
      <vt:lpstr>Identifikácia biologických motívov</vt:lpstr>
      <vt:lpstr>Robustnosť v zhlukovaní</vt:lpstr>
      <vt:lpstr>PowerPoint Presentation</vt:lpstr>
      <vt:lpstr>PowerPoint Presentation</vt:lpstr>
      <vt:lpstr>PowerPoint Presentation</vt:lpstr>
      <vt:lpstr>Odhad počtu zhlukov I</vt:lpstr>
      <vt:lpstr>Odhad počtu zhlukov II</vt:lpstr>
      <vt:lpstr>Odhad počtu zhlukov III</vt:lpstr>
      <vt:lpstr>Odhad stability zhlukov</vt:lpstr>
      <vt:lpstr>PowerPoint Presentation</vt:lpstr>
      <vt:lpstr>PowerPoint Presentation</vt:lpstr>
      <vt:lpstr>PowerPoint Presentation</vt:lpstr>
      <vt:lpstr>Parametre dynamic hybrid cut </vt:lpstr>
      <vt:lpstr>PowerPoint Presentation</vt:lpstr>
      <vt:lpstr>PowerPoint Presentation</vt:lpstr>
      <vt:lpstr>PowerPoint Presentation</vt:lpstr>
      <vt:lpstr>Motívy génovej expresie v podtypoch</vt:lpstr>
      <vt:lpstr>Expresné profily pre jednotlivé podtypy</vt:lpstr>
      <vt:lpstr>Minimálna génová sada</vt:lpstr>
      <vt:lpstr>PowerPoint Presentation</vt:lpstr>
      <vt:lpstr>Vzor expresie biologických motívov</vt:lpstr>
      <vt:lpstr>Rozdiely v prežití</vt:lpstr>
      <vt:lpstr>Charakterizácia podtypov klinickými a molekulárnymi premennými</vt:lpstr>
      <vt:lpstr>Histologické rozdiely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Validácia v zhlukovaní molekulárnych dát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Zhrnutie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Hľadanie robustných a klinicky relevantných podtypov vo vysokopokryvných molekulárnych dátach</dc:title>
  <dc:creator>eva</dc:creator>
  <cp:lastModifiedBy>eva</cp:lastModifiedBy>
  <cp:revision>267</cp:revision>
  <dcterms:created xsi:type="dcterms:W3CDTF">2012-09-10T10:47:48Z</dcterms:created>
  <dcterms:modified xsi:type="dcterms:W3CDTF">2012-09-14T09:01:15Z</dcterms:modified>
</cp:coreProperties>
</file>