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305" r:id="rId15"/>
    <p:sldId id="306" r:id="rId16"/>
    <p:sldId id="307" r:id="rId17"/>
    <p:sldId id="296" r:id="rId18"/>
    <p:sldId id="297" r:id="rId19"/>
    <p:sldId id="298" r:id="rId20"/>
    <p:sldId id="302" r:id="rId21"/>
    <p:sldId id="303" r:id="rId22"/>
    <p:sldId id="304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48" y="66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Graf ceny vs. prodeje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náklady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List1!$A$2:$A$6</c:f>
              <c:numCache>
                <c:formatCode>General</c:formatCode>
                <c:ptCount val="5"/>
              </c:numCache>
            </c:numRef>
          </c:xVal>
          <c:yVal>
            <c:numRef>
              <c:f>List1!$C$2:$C$6</c:f>
              <c:numCache>
                <c:formatCode>General</c:formatCode>
                <c:ptCount val="5"/>
                <c:pt idx="0">
                  <c:v>5000</c:v>
                </c:pt>
                <c:pt idx="1">
                  <c:v>1240</c:v>
                </c:pt>
                <c:pt idx="2">
                  <c:v>0</c:v>
                </c:pt>
                <c:pt idx="3">
                  <c:v>14522</c:v>
                </c:pt>
                <c:pt idx="4">
                  <c:v>3210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02-4038-A24D-9F0EA1751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1013416"/>
        <c:axId val="481013744"/>
      </c:scatterChart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List1!$A$2:$A$6</c:f>
              <c:numCache>
                <c:formatCode>General</c:formatCode>
                <c:ptCount val="5"/>
              </c:numCache>
            </c:numRef>
          </c:xVal>
          <c:yVal>
            <c:numRef>
              <c:f>List1!$B$2:$B$6</c:f>
              <c:numCache>
                <c:formatCode>General</c:formatCode>
                <c:ptCount val="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902-4038-A24D-9F0EA1751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6810216"/>
        <c:axId val="476816776"/>
      </c:scatterChart>
      <c:valAx>
        <c:axId val="481013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1013744"/>
        <c:crosses val="autoZero"/>
        <c:crossBetween val="midCat"/>
      </c:valAx>
      <c:valAx>
        <c:axId val="481013744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81013416"/>
        <c:crosses val="autoZero"/>
        <c:crossBetween val="midCat"/>
      </c:valAx>
      <c:valAx>
        <c:axId val="476816776"/>
        <c:scaling>
          <c:orientation val="minMax"/>
          <c:min val="35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6810216"/>
        <c:crosses val="max"/>
        <c:crossBetween val="midCat"/>
      </c:valAx>
      <c:valAx>
        <c:axId val="476810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68167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Graf s lineární spojnicí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2857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forward val="1"/>
            <c:backward val="1"/>
            <c:dispRSqr val="0"/>
            <c:dispEq val="0"/>
          </c:trendline>
          <c:xVal>
            <c:numRef>
              <c:f>List1!$A$1:$A$13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xVal>
          <c:yVal>
            <c:numRef>
              <c:f>List1!$B$1:$B$13</c:f>
              <c:numCache>
                <c:formatCode>General</c:formatCode>
                <c:ptCount val="13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14</c:v>
                </c:pt>
                <c:pt idx="4">
                  <c:v>12</c:v>
                </c:pt>
                <c:pt idx="5">
                  <c:v>14</c:v>
                </c:pt>
                <c:pt idx="6">
                  <c:v>14</c:v>
                </c:pt>
                <c:pt idx="7">
                  <c:v>15</c:v>
                </c:pt>
                <c:pt idx="8">
                  <c:v>13</c:v>
                </c:pt>
                <c:pt idx="9">
                  <c:v>16</c:v>
                </c:pt>
                <c:pt idx="10">
                  <c:v>17</c:v>
                </c:pt>
                <c:pt idx="11">
                  <c:v>15</c:v>
                </c:pt>
                <c:pt idx="12">
                  <c:v>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9C3-4BAC-BD98-66CD063F0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1744600"/>
        <c:axId val="591743944"/>
      </c:scatterChart>
      <c:valAx>
        <c:axId val="591744600"/>
        <c:scaling>
          <c:orientation val="minMax"/>
          <c:min val="200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1743944"/>
        <c:crosses val="autoZero"/>
        <c:crossBetween val="midCat"/>
      </c:valAx>
      <c:valAx>
        <c:axId val="591743944"/>
        <c:scaling>
          <c:orientation val="minMax"/>
          <c:min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17446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15.10.2018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15.10.2018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</a:t>
            </a:r>
            <a:r>
              <a:rPr lang="cs-CZ" i="1" dirty="0" err="1" smtClean="0"/>
              <a:t>Cvanová</a:t>
            </a:r>
            <a:r>
              <a:rPr lang="cs-CZ" i="1" dirty="0" smtClean="0"/>
              <a:t>, J. Kalina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15.10.2018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15.10.2018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15.10.2018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911622"/>
            <a:ext cx="7772400" cy="1077218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4. Vzorce v Excelu</a:t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Kontingenční 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tabulky v Excelu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využití seznamu vzorců</a:t>
            </a: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395288" y="2565400"/>
          <a:ext cx="22479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Image" r:id="rId3" imgW="2247619" imgH="2095238" progId="">
                  <p:embed/>
                </p:oleObj>
              </mc:Choice>
              <mc:Fallback>
                <p:oleObj name="Image" r:id="rId3" imgW="2247619" imgH="209523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565400"/>
                        <a:ext cx="224790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2916238" y="2997200"/>
          <a:ext cx="403225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Image" r:id="rId5" imgW="5193651" imgH="4368254" progId="">
                  <p:embed/>
                </p:oleObj>
              </mc:Choice>
              <mc:Fallback>
                <p:oleObj name="Image" r:id="rId5" imgW="5193651" imgH="4368254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997200"/>
                        <a:ext cx="403225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195513" y="4005263"/>
            <a:ext cx="574675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15" name="AutoShape 7"/>
          <p:cNvSpPr>
            <a:spLocks noChangeArrowheads="1"/>
          </p:cNvSpPr>
          <p:nvPr/>
        </p:nvSpPr>
        <p:spPr bwMode="auto">
          <a:xfrm rot="5400000">
            <a:off x="2986881" y="3861594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>
            <a:off x="2051050" y="5013325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H="1" flipV="1">
            <a:off x="2051050" y="5516563"/>
            <a:ext cx="100806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74650" y="5229225"/>
            <a:ext cx="2109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Funkce a její stručný popis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3708400" y="3789363"/>
            <a:ext cx="2303463" cy="20161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3178175" y="1917700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Kategorie vzorců</a:t>
            </a:r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 flipH="1" flipV="1">
            <a:off x="4716463" y="2420938"/>
            <a:ext cx="73025" cy="13684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45422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155733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423" name="AutoShape 15"/>
          <p:cNvSpPr>
            <a:spLocks noChangeArrowheads="1"/>
          </p:cNvSpPr>
          <p:nvPr/>
        </p:nvSpPr>
        <p:spPr bwMode="auto">
          <a:xfrm rot="5400000" flipH="1">
            <a:off x="6840538" y="3465512"/>
            <a:ext cx="935038" cy="100806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7612063" y="4149725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/>
              <a:t>průvodce funkcí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</a:t>
            </a:r>
            <a:r>
              <a:rPr lang="cs-CZ" dirty="0" smtClean="0"/>
              <a:t>užitečné funkce</a:t>
            </a:r>
            <a:endParaRPr lang="cs-CZ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05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b="1" dirty="0" smtClean="0"/>
              <a:t>Celkem 408 funkcí ve verzi MS Excel 2010, ve verzi 2013 přidáno 50 nových funkcí, ve verzi 2016 přibude 5 nových funkcí.</a:t>
            </a:r>
          </a:p>
          <a:p>
            <a:pPr>
              <a:spcAft>
                <a:spcPts val="300"/>
              </a:spcAft>
            </a:pPr>
            <a:endParaRPr lang="cs-CZ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SUMA – </a:t>
            </a:r>
            <a:r>
              <a:rPr lang="cs-CZ" b="1" dirty="0" smtClean="0"/>
              <a:t>součet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SUMIF – </a:t>
            </a:r>
            <a:r>
              <a:rPr lang="cs-CZ" b="1" dirty="0" smtClean="0"/>
              <a:t>podmíněný součet (podmínky v doplňkové oblasti);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PRŮMĚR – </a:t>
            </a:r>
            <a:r>
              <a:rPr lang="cs-CZ" b="1" dirty="0" smtClean="0"/>
              <a:t>aritmetický průměr číselných hodnot oblasti;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GEOMEAN – </a:t>
            </a:r>
            <a:r>
              <a:rPr lang="cs-CZ" b="1" dirty="0" smtClean="0"/>
              <a:t>geometrický průměr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KDYŽ – </a:t>
            </a:r>
            <a:r>
              <a:rPr lang="cs-CZ" b="1" dirty="0" smtClean="0"/>
              <a:t>logická podmínka (</a:t>
            </a:r>
            <a:r>
              <a:rPr lang="cs-CZ" b="1" dirty="0" err="1" smtClean="0"/>
              <a:t>if</a:t>
            </a:r>
            <a:r>
              <a:rPr lang="cs-CZ" b="1" dirty="0" smtClean="0"/>
              <a:t>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MAX, MIN – </a:t>
            </a:r>
            <a:r>
              <a:rPr lang="cs-CZ" b="1" dirty="0" smtClean="0"/>
              <a:t>maximum/minimum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MEDIAN – </a:t>
            </a:r>
            <a:r>
              <a:rPr lang="cs-CZ" b="1" dirty="0" smtClean="0"/>
              <a:t>výpočet mediánu;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PERCENTILE – </a:t>
            </a:r>
            <a:r>
              <a:rPr lang="cs-CZ" b="1" dirty="0" smtClean="0"/>
              <a:t>výpočet percentilů;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DATUM (ROK, MĚSÍC, DEN) – </a:t>
            </a:r>
            <a:r>
              <a:rPr lang="cs-CZ" b="1" dirty="0" smtClean="0"/>
              <a:t>práce s kalendářními daty;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ABS – </a:t>
            </a:r>
            <a:r>
              <a:rPr lang="cs-CZ" b="1" dirty="0" smtClean="0"/>
              <a:t>absolutní hodnota;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Statistické funkce v MS Excel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b="1" dirty="0" smtClean="0"/>
              <a:t>Od verze 2007 obsahuje MS Excel některé pokročilé statistické funkce</a:t>
            </a:r>
          </a:p>
          <a:p>
            <a:pPr>
              <a:spcAft>
                <a:spcPts val="300"/>
              </a:spcAft>
            </a:pPr>
            <a:endParaRPr lang="cs-CZ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ZLEVA, ZPRAVA, ČÁST – </a:t>
            </a:r>
            <a:r>
              <a:rPr lang="cs-CZ" b="1" dirty="0" smtClean="0"/>
              <a:t>funkce pro ořezávání textových řetězců;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STANDARDNÍ MATEMATICKÉ FUNKCE (SIN, COS, LOG, LOGZ, EXP) – </a:t>
            </a:r>
            <a:r>
              <a:rPr lang="cs-CZ" b="1" dirty="0" smtClean="0"/>
              <a:t>a mnoho dalších.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CONFIDENCE – </a:t>
            </a:r>
            <a:r>
              <a:rPr lang="cs-CZ" b="1" dirty="0" smtClean="0"/>
              <a:t>výpočet intervalu spolehlivosti (při normálním rozdělení);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CORREL, PEARSON – </a:t>
            </a:r>
            <a:r>
              <a:rPr lang="cs-CZ" b="1" dirty="0" smtClean="0"/>
              <a:t>výpočet </a:t>
            </a:r>
            <a:r>
              <a:rPr lang="cs-CZ" b="1" dirty="0" err="1" smtClean="0"/>
              <a:t>Pearsonova</a:t>
            </a:r>
            <a:r>
              <a:rPr lang="cs-CZ" b="1" dirty="0" smtClean="0"/>
              <a:t> korelačního koeficientu;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COVAR – </a:t>
            </a:r>
            <a:r>
              <a:rPr lang="cs-CZ" b="1" dirty="0" smtClean="0"/>
              <a:t>výpočet kovariance dvou množin dat;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DEVSQ – </a:t>
            </a:r>
            <a:r>
              <a:rPr lang="cs-CZ" b="1" dirty="0" smtClean="0"/>
              <a:t>součet čtverců odchylek od výběrového průměru;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FDIST, GAMMADIST, CHIDIST, TDIST, NORMDIST aj. – </a:t>
            </a:r>
            <a:r>
              <a:rPr lang="cs-CZ" b="1" dirty="0" smtClean="0"/>
              <a:t>různá rozdělení pravděpodobnosti;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PRŮMODCHYLKA – </a:t>
            </a:r>
            <a:r>
              <a:rPr lang="cs-CZ" b="1" dirty="0" smtClean="0"/>
              <a:t>průměrná hodnota absolutních odchylek;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SLOPE – </a:t>
            </a:r>
            <a:r>
              <a:rPr lang="cs-CZ" b="1" dirty="0" smtClean="0"/>
              <a:t>směrnice lineárního modelu;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TTEST, ZTEST, CHITEST – </a:t>
            </a:r>
            <a:r>
              <a:rPr lang="cs-CZ" b="1" dirty="0" smtClean="0"/>
              <a:t>statistické testy shodnosti;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6BA42C"/>
                </a:solidFill>
              </a:rPr>
              <a:t>ŘADU DALŠÍCH FUNKCÍ VŠAK EXCEL POSTRÁDÁ A JE TŘEBA VYUŽÍT SILNĚJŠÍHO NÁSTROJE</a:t>
            </a:r>
            <a:r>
              <a:rPr lang="cs-CZ" b="1" dirty="0" smtClean="0"/>
              <a:t>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Kopírování / Vkládání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542" t="36040" r="80708" b="30361"/>
          <a:stretch>
            <a:fillRect/>
          </a:stretch>
        </p:blipFill>
        <p:spPr bwMode="auto">
          <a:xfrm>
            <a:off x="827584" y="2276872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vzorců, textů, celých sloupců (zkopírování pomocí CTRL+C; dále „Vložit jinak...“)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grafů z Excelu do Wordu:</a:t>
            </a:r>
            <a:br>
              <a:rPr lang="cs-CZ" dirty="0" smtClean="0"/>
            </a:br>
            <a:r>
              <a:rPr lang="cs-CZ" dirty="0" smtClean="0"/>
              <a:t>Vložit jinak → Typ: Obrázek (rozšířený </a:t>
            </a:r>
            <a:r>
              <a:rPr lang="cs-CZ" dirty="0" err="1" smtClean="0"/>
              <a:t>metasoubor</a:t>
            </a:r>
            <a:r>
              <a:rPr lang="cs-CZ" dirty="0" smtClean="0"/>
              <a:t>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1190222" y="269543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62474" t="56279" r="11017" b="5921"/>
          <a:stretch>
            <a:fillRect/>
          </a:stretch>
        </p:blipFill>
        <p:spPr bwMode="auto">
          <a:xfrm>
            <a:off x="4176464" y="2276872"/>
            <a:ext cx="36358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3491904" y="4222006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236296" y="4437112"/>
            <a:ext cx="11337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cs-CZ" b="1" dirty="0" smtClean="0"/>
              <a:t>Vyzkoušej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04664"/>
            <a:ext cx="8534400" cy="582761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Graf se dvěma osami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2089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V případě grafu se dvěma různými zobrazovanými veličinami lze nastavit jedné řadě zobrazování na vedlejší ose (svislé).</a:t>
            </a:r>
          </a:p>
          <a:p>
            <a:r>
              <a:rPr lang="cs-CZ" sz="2400" dirty="0" smtClean="0"/>
              <a:t>Vedlejší osa má hodnoty nezávislé na hlavní ose – rozsah je optimalizován podle velikosti grafu.</a:t>
            </a:r>
          </a:p>
          <a:p>
            <a:r>
              <a:rPr lang="cs-CZ" sz="2400" dirty="0" smtClean="0"/>
              <a:t>MS Excel umožňuje vložit pouze jednu hlavní a jednu vedlejší osu.</a:t>
            </a:r>
            <a:endParaRPr lang="cs-CZ" sz="17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/>
          </p:nvPr>
        </p:nvGraphicFramePr>
        <p:xfrm>
          <a:off x="2411760" y="35126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86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04664"/>
            <a:ext cx="8534400" cy="582761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Spojnice trendu v grafu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2089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/>
          </p:nvPr>
        </p:nvGraphicFramePr>
        <p:xfrm>
          <a:off x="395536" y="3452724"/>
          <a:ext cx="4289114" cy="2645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7936" y="1565176"/>
            <a:ext cx="575225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2400" dirty="0" smtClean="0"/>
              <a:t>Do bodového grafu lze přidat spojnici definovanou matematickým vztahem veličin na osách x a y</a:t>
            </a:r>
            <a:endParaRPr lang="cs-CZ" sz="1700" dirty="0" smtClean="0"/>
          </a:p>
          <a:p>
            <a:endParaRPr lang="cs-CZ" sz="2400" dirty="0" smtClean="0"/>
          </a:p>
          <a:p>
            <a:endParaRPr lang="cs-CZ" sz="1400" dirty="0" smtClean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6484540" y="1268760"/>
          <a:ext cx="2511896" cy="5176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Image" r:id="rId4" imgW="3923640" imgH="8101440" progId="Photoshop.Image.12">
                  <p:embed/>
                </p:oleObj>
              </mc:Choice>
              <mc:Fallback>
                <p:oleObj name="Image" r:id="rId4" imgW="3923640" imgH="8101440" progId="Photoshop.Image.12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84540" y="1268760"/>
                        <a:ext cx="2511896" cy="5176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11"/>
          <p:cNvSpPr>
            <a:spLocks noChangeArrowheads="1"/>
          </p:cNvSpPr>
          <p:nvPr/>
        </p:nvSpPr>
        <p:spPr bwMode="auto">
          <a:xfrm rot="2893936" flipH="1" flipV="1">
            <a:off x="6139385" y="2748177"/>
            <a:ext cx="242831" cy="1251167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684650" y="3139518"/>
            <a:ext cx="13713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Výběr matematického vztahu</a:t>
            </a:r>
            <a:endParaRPr lang="cs-CZ" sz="1400" dirty="0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5400000" flipH="1" flipV="1">
            <a:off x="6097509" y="5322270"/>
            <a:ext cx="242831" cy="10111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684650" y="5458532"/>
            <a:ext cx="1371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Zobrazení dalších parametrů spojnice</a:t>
            </a:r>
            <a:endParaRPr lang="cs-CZ" sz="1400" dirty="0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5400000" flipH="1" flipV="1">
            <a:off x="6097510" y="4690854"/>
            <a:ext cx="242831" cy="10111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4684650" y="4814420"/>
            <a:ext cx="1371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Extrapolace trendu</a:t>
            </a:r>
            <a:endParaRPr lang="cs-CZ" sz="1400" dirty="0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rot="6291194" flipH="1" flipV="1">
            <a:off x="6090931" y="4044593"/>
            <a:ext cx="242831" cy="10111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684650" y="4020956"/>
            <a:ext cx="1264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Název </a:t>
            </a:r>
            <a:br>
              <a:rPr lang="cs-CZ" sz="1400" dirty="0" smtClean="0"/>
            </a:br>
            <a:r>
              <a:rPr lang="cs-CZ" sz="1400" dirty="0" smtClean="0"/>
              <a:t>spojnice </a:t>
            </a:r>
            <a:br>
              <a:rPr lang="cs-CZ" sz="1400" dirty="0" smtClean="0"/>
            </a:br>
            <a:r>
              <a:rPr lang="cs-CZ" sz="1400" dirty="0" smtClean="0"/>
              <a:t>trendu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6279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04664"/>
            <a:ext cx="8534400" cy="582761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err="1" smtClean="0">
                <a:solidFill>
                  <a:schemeClr val="accent1"/>
                </a:solidFill>
                <a:latin typeface="Arial" pitchFamily="34" charset="0"/>
              </a:rPr>
              <a:t>Minigrafy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2089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err="1" smtClean="0"/>
              <a:t>Minigrafy</a:t>
            </a:r>
            <a:r>
              <a:rPr lang="cs-CZ" sz="2400" dirty="0" smtClean="0"/>
              <a:t> jsou od verze MS Excel 2016 novým typem obsahu buňky. Jde o jednoduché (trendové) grafy se základními možnostmi formátování.</a:t>
            </a:r>
          </a:p>
          <a:p>
            <a:r>
              <a:rPr lang="cs-CZ" sz="2400" dirty="0" err="1" smtClean="0"/>
              <a:t>Minigraf</a:t>
            </a:r>
            <a:r>
              <a:rPr lang="cs-CZ" sz="2400" dirty="0" smtClean="0"/>
              <a:t> se zobrazuje na pozadí buňky, lze tedy přes něj psát text a nastavovat formát buňky.</a:t>
            </a:r>
          </a:p>
          <a:p>
            <a:r>
              <a:rPr lang="cs-CZ" sz="2400" dirty="0" smtClean="0"/>
              <a:t>Vložení </a:t>
            </a:r>
            <a:r>
              <a:rPr lang="cs-CZ" sz="2400" dirty="0" err="1" smtClean="0"/>
              <a:t>minigrafu</a:t>
            </a:r>
            <a:r>
              <a:rPr lang="cs-CZ" sz="2400" dirty="0" smtClean="0"/>
              <a:t>:</a:t>
            </a:r>
            <a:endParaRPr lang="cs-CZ" sz="1700" dirty="0" smtClean="0"/>
          </a:p>
          <a:p>
            <a:endParaRPr lang="cs-CZ" sz="2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539552" y="4005064"/>
          <a:ext cx="24130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r:id="rId3" imgW="2412360" imgH="1180800" progId="">
                  <p:embed/>
                </p:oleObj>
              </mc:Choice>
              <mc:Fallback>
                <p:oleObj r:id="rId3" imgW="2412360" imgH="1180800" progId="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4005064"/>
                        <a:ext cx="24130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95536" y="5531167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 MS Excel 2016 jsou na výběr 3 typy </a:t>
            </a:r>
            <a:r>
              <a:rPr lang="cs-CZ" sz="1400" dirty="0" err="1" smtClean="0"/>
              <a:t>minigrafů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2893936" flipH="1" flipV="1">
            <a:off x="745644" y="4909758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4633664" y="3718437"/>
          <a:ext cx="41148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r:id="rId5" imgW="4114080" imgH="2437920" progId="">
                  <p:embed/>
                </p:oleObj>
              </mc:Choice>
              <mc:Fallback>
                <p:oleObj r:id="rId5" imgW="4114080" imgH="2437920" progId="">
                  <p:embed/>
                  <p:pic>
                    <p:nvPicPr>
                      <p:cNvPr id="5" name="Objek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33664" y="3718437"/>
                        <a:ext cx="4114800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11"/>
          <p:cNvSpPr>
            <a:spLocks noChangeArrowheads="1"/>
          </p:cNvSpPr>
          <p:nvPr/>
        </p:nvSpPr>
        <p:spPr bwMode="auto">
          <a:xfrm rot="2893936" flipH="1" flipV="1">
            <a:off x="4133957" y="4174803"/>
            <a:ext cx="242831" cy="1251167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7132" y="3965234"/>
            <a:ext cx="1256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Oblast zdrojových dat (řádek) pro </a:t>
            </a:r>
            <a:r>
              <a:rPr lang="cs-CZ" sz="1400" dirty="0" err="1" smtClean="0"/>
              <a:t>minigraf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2893936" flipH="1" flipV="1">
            <a:off x="4160950" y="5067847"/>
            <a:ext cx="242831" cy="1251167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2380817" y="5642235"/>
            <a:ext cx="1803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Buňka, do které bude </a:t>
            </a:r>
            <a:r>
              <a:rPr lang="cs-CZ" sz="1400" dirty="0" err="1" smtClean="0"/>
              <a:t>minigraf</a:t>
            </a:r>
            <a:r>
              <a:rPr lang="cs-CZ" sz="1400" dirty="0" smtClean="0"/>
              <a:t> umístěn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0931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987425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Kontingenční tabulky v Excelu, 1. část </a:t>
            </a:r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264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 + d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 + 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 + c + d = N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92224" y="4417596"/>
          <a:ext cx="7475503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 1</a:t>
                      </a:r>
                      <a:r>
                        <a:rPr lang="cs-CZ" baseline="0" dirty="0" smtClean="0"/>
                        <a:t> týdne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r>
                        <a:rPr lang="cs-CZ" baseline="0" dirty="0" smtClean="0"/>
                        <a:t> – 2 týdny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nad 2 týdny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Základní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Středoškolské</a:t>
                      </a:r>
                      <a:r>
                        <a:rPr lang="cs-CZ" baseline="0" dirty="0" smtClean="0"/>
                        <a:t>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Vysokoškolské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2224" y="3933056"/>
            <a:ext cx="7668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Hodnocení </a:t>
            </a:r>
            <a:r>
              <a:rPr lang="cs-CZ" b="1" dirty="0" smtClean="0"/>
              <a:t>nesmyslného</a:t>
            </a:r>
            <a:r>
              <a:rPr lang="cs-CZ" dirty="0" smtClean="0"/>
              <a:t> vztahu: dosažené vzdělání a doba strávená v nemocnici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59309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800" dirty="0"/>
              <a:t> </a:t>
            </a:r>
            <a:r>
              <a:rPr lang="cs-CZ" sz="1800" dirty="0" smtClean="0"/>
              <a:t>Import dat z webu / MS Word pomocí schránky Windows.</a:t>
            </a:r>
          </a:p>
          <a:p>
            <a:r>
              <a:rPr lang="cs-CZ" sz="1800" dirty="0" smtClean="0"/>
              <a:t>Excel umožňuje připojit externí zdroje dat.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800" dirty="0" smtClean="0"/>
          </a:p>
          <a:p>
            <a:r>
              <a:rPr lang="cs-CZ" sz="1800" dirty="0" smtClean="0"/>
              <a:t>Propojení lze aktualizovat ručně/nastavit interval.</a:t>
            </a:r>
          </a:p>
          <a:p>
            <a:r>
              <a:rPr lang="cs-CZ" sz="1800" dirty="0" smtClean="0"/>
              <a:t>Po zrušení propojení je třeba soubor odpojit.</a:t>
            </a:r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 rot="9722304">
            <a:off x="5995189" y="3285981"/>
            <a:ext cx="215900" cy="1325083"/>
          </a:xfrm>
          <a:prstGeom prst="downArrow">
            <a:avLst>
              <a:gd name="adj1" fmla="val 47343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6578293" y="2321000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 rot="11602083">
            <a:off x="4915466" y="4023183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5" name="AutoShape 13"/>
          <p:cNvSpPr>
            <a:spLocks noChangeArrowheads="1"/>
          </p:cNvSpPr>
          <p:nvPr/>
        </p:nvSpPr>
        <p:spPr bwMode="auto">
          <a:xfrm flipH="1" flipV="1">
            <a:off x="2627784" y="378904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7325" t="38320" r="52751" b="27240"/>
          <a:stretch>
            <a:fillRect/>
          </a:stretch>
        </p:blipFill>
        <p:spPr bwMode="auto">
          <a:xfrm>
            <a:off x="3491880" y="213285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</a:t>
            </a:r>
            <a:r>
              <a:rPr lang="cs-CZ" dirty="0" smtClean="0"/>
              <a:t>tabulky</a:t>
            </a:r>
            <a:endParaRPr lang="cs-CZ" dirty="0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596336" y="2492896"/>
            <a:ext cx="147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948636" y="245549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691680" y="4005064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Graf nebo tabulka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7956376" y="3212976"/>
            <a:ext cx="1115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11984753">
            <a:off x="7339969" y="3133135"/>
            <a:ext cx="647700" cy="288000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7596336" y="3700264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 smtClean="0"/>
              <a:t>Umístění tabulky </a:t>
            </a:r>
            <a:endParaRPr lang="cs-CZ" sz="1400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2075" t="14280" r="67450" b="68080"/>
          <a:stretch>
            <a:fillRect/>
          </a:stretch>
        </p:blipFill>
        <p:spPr bwMode="auto">
          <a:xfrm>
            <a:off x="251520" y="2132856"/>
            <a:ext cx="2808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411760" y="2996952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295712" y="2168896"/>
            <a:ext cx="684000" cy="288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3811098">
            <a:off x="1196125" y="3619226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10800000">
            <a:off x="6948636" y="3679626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796136" y="4581160"/>
            <a:ext cx="756000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50924" t="32760" r="31226" b="21881"/>
          <a:stretch>
            <a:fillRect/>
          </a:stretch>
        </p:blipFill>
        <p:spPr bwMode="auto">
          <a:xfrm>
            <a:off x="6516216" y="2420888"/>
            <a:ext cx="2448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</a:t>
            </a:r>
            <a:endParaRPr lang="cs-CZ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6749" t="29400" r="27551" b="5921"/>
          <a:stretch>
            <a:fillRect/>
          </a:stretch>
        </p:blipFill>
        <p:spPr bwMode="auto">
          <a:xfrm>
            <a:off x="159346" y="1313384"/>
            <a:ext cx="48965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23778" y="5842917"/>
            <a:ext cx="972000" cy="515938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2231840" y="5949280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471605" y="5949280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dat</a:t>
            </a: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 rot="10800000">
            <a:off x="4499993" y="5986715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471605" y="4941168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ve sloupcích</a:t>
            </a:r>
            <a:endParaRPr lang="cs-CZ" sz="1400" dirty="0"/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 rot="10800000">
            <a:off x="4499993" y="5085214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76056" y="1844824"/>
            <a:ext cx="2647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</a:t>
            </a:r>
            <a:r>
              <a:rPr lang="cs-CZ" sz="1400" dirty="0" smtClean="0"/>
              <a:t>v kontingenční tabulce</a:t>
            </a:r>
            <a:endParaRPr lang="cs-CZ" sz="1400" dirty="0"/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 rot="10800000">
            <a:off x="4464484" y="1594228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 rot="7658442">
            <a:off x="3398567" y="4472222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139952" y="3913311"/>
            <a:ext cx="468000" cy="307777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filtr</a:t>
            </a:r>
            <a:endParaRPr lang="cs-CZ" sz="1400" dirty="0"/>
          </a:p>
        </p:txBody>
      </p:sp>
      <p:sp>
        <p:nvSpPr>
          <p:cNvPr id="36" name="Obdélník 35"/>
          <p:cNvSpPr/>
          <p:nvPr/>
        </p:nvSpPr>
        <p:spPr>
          <a:xfrm>
            <a:off x="6624850" y="317699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6624304" y="386107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8316416" y="4365104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7308850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8388424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 l="26250" t="31080" r="13376" b="52960"/>
          <a:stretch>
            <a:fillRect/>
          </a:stretch>
        </p:blipFill>
        <p:spPr bwMode="auto">
          <a:xfrm>
            <a:off x="539552" y="5301208"/>
            <a:ext cx="82809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nastavení</a:t>
            </a:r>
            <a:endParaRPr lang="cs-CZ" dirty="0"/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 rot="20667707">
            <a:off x="3568050" y="4026186"/>
            <a:ext cx="1800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3" name="AutoShape 25"/>
          <p:cNvSpPr>
            <a:spLocks noChangeArrowheads="1"/>
          </p:cNvSpPr>
          <p:nvPr/>
        </p:nvSpPr>
        <p:spPr bwMode="auto">
          <a:xfrm rot="8910888">
            <a:off x="7484223" y="5357096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 l="72449" t="38639" r="4459" b="18019"/>
          <a:stretch>
            <a:fillRect/>
          </a:stretch>
        </p:blipFill>
        <p:spPr bwMode="auto">
          <a:xfrm>
            <a:off x="179512" y="1412776"/>
            <a:ext cx="3167336" cy="37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491880" y="4777988"/>
            <a:ext cx="1008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Aktualizace dat</a:t>
            </a:r>
            <a:endParaRPr lang="cs-CZ" sz="1400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/>
          <a:srcRect l="28350" t="56279" r="45925" b="27761"/>
          <a:stretch>
            <a:fillRect/>
          </a:stretch>
        </p:blipFill>
        <p:spPr bwMode="auto">
          <a:xfrm>
            <a:off x="2699792" y="1556792"/>
            <a:ext cx="3528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004048" y="1340800"/>
            <a:ext cx="1728000" cy="28800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tabulka</a:t>
            </a:r>
            <a:endParaRPr lang="cs-CZ" sz="14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 l="48824" t="44519" r="25976" b="18521"/>
          <a:stretch>
            <a:fillRect/>
          </a:stretch>
        </p:blipFill>
        <p:spPr bwMode="auto">
          <a:xfrm>
            <a:off x="5508104" y="1844824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bdélník 29"/>
          <p:cNvSpPr/>
          <p:nvPr/>
        </p:nvSpPr>
        <p:spPr>
          <a:xfrm>
            <a:off x="5652120" y="2672944"/>
            <a:ext cx="1728192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812360" y="3501008"/>
            <a:ext cx="1008000" cy="7560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Způsob sumarizace položky</a:t>
            </a:r>
            <a:endParaRPr lang="cs-CZ" sz="1400" dirty="0"/>
          </a:p>
        </p:txBody>
      </p:sp>
      <p:sp>
        <p:nvSpPr>
          <p:cNvPr id="140315" name="AutoShape 27"/>
          <p:cNvSpPr>
            <a:spLocks noChangeArrowheads="1"/>
          </p:cNvSpPr>
          <p:nvPr/>
        </p:nvSpPr>
        <p:spPr bwMode="auto">
          <a:xfrm rot="11732176">
            <a:off x="7668344" y="2963527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8100488" y="4633972"/>
            <a:ext cx="864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Možnosti tabulky</a:t>
            </a:r>
            <a:endParaRPr lang="cs-CZ" sz="1400" dirty="0"/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436096" y="4777988"/>
            <a:ext cx="1152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graf</a:t>
            </a:r>
            <a:endParaRPr lang="cs-CZ" sz="1400" dirty="0"/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 rot="3149393">
            <a:off x="6216908" y="5385628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4" name="AutoShape 26"/>
          <p:cNvSpPr>
            <a:spLocks noChangeArrowheads="1"/>
          </p:cNvSpPr>
          <p:nvPr/>
        </p:nvSpPr>
        <p:spPr bwMode="auto">
          <a:xfrm rot="3149393">
            <a:off x="4137236" y="5533401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8018453" y="548935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Obrázek 9" descr="import_dat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8640000" cy="4579200"/>
          </a:xfrm>
          <a:prstGeom prst="rect">
            <a:avLst/>
          </a:prstGeom>
        </p:spPr>
      </p:pic>
      <p:sp>
        <p:nvSpPr>
          <p:cNvPr id="141322" name="AutoShape 10"/>
          <p:cNvSpPr>
            <a:spLocks noChangeArrowheads="1"/>
          </p:cNvSpPr>
          <p:nvPr/>
        </p:nvSpPr>
        <p:spPr bwMode="auto">
          <a:xfrm rot="9722304" flipV="1">
            <a:off x="1695985" y="1473285"/>
            <a:ext cx="230834" cy="1932434"/>
          </a:xfrm>
          <a:prstGeom prst="downArrow">
            <a:avLst>
              <a:gd name="adj1" fmla="val 47343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38884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Žlutý čtverec se        šipkou u každé HTML tabulky.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8018453" y="548935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9" name="Obrázek 8" descr="import_da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30120"/>
            <a:ext cx="8640000" cy="4579200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49685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Načtou se veškerá data v tabulce, často včetně</a:t>
            </a:r>
            <a:r>
              <a:rPr kumimoji="0" lang="cs-CZ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balastu.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Vzorce </a:t>
            </a:r>
            <a:r>
              <a:rPr lang="cs-CZ" sz="3600" dirty="0">
                <a:solidFill>
                  <a:schemeClr val="accent1"/>
                </a:solidFill>
                <a:latin typeface="Arial" pitchFamily="34" charset="0"/>
              </a:rPr>
              <a:t>v listu 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800" dirty="0" smtClean="0"/>
              <a:t>vpisují </a:t>
            </a:r>
            <a:r>
              <a:rPr lang="cs-CZ" sz="1800" dirty="0"/>
              <a:t>se do buněk sešitu</a:t>
            </a:r>
          </a:p>
          <a:p>
            <a:r>
              <a:rPr lang="cs-CZ" sz="1800" dirty="0"/>
              <a:t>vzorce jsou vždy </a:t>
            </a:r>
            <a:r>
              <a:rPr lang="cs-CZ" sz="1800" dirty="0" err="1" smtClean="0"/>
              <a:t>uvozeny</a:t>
            </a:r>
            <a:r>
              <a:rPr lang="cs-CZ" sz="1800" dirty="0" smtClean="0"/>
              <a:t> </a:t>
            </a:r>
            <a:r>
              <a:rPr lang="cs-CZ" sz="1800" b="1" dirty="0">
                <a:solidFill>
                  <a:srgbClr val="0000FF"/>
                </a:solidFill>
              </a:rPr>
              <a:t>= </a:t>
            </a:r>
            <a:r>
              <a:rPr lang="cs-CZ" sz="1800" dirty="0"/>
              <a:t>(lze též</a:t>
            </a:r>
            <a:r>
              <a:rPr lang="cs-CZ" sz="1800" b="1" dirty="0">
                <a:solidFill>
                  <a:srgbClr val="0000FF"/>
                </a:solidFill>
              </a:rPr>
              <a:t> </a:t>
            </a:r>
            <a:r>
              <a:rPr lang="cs-CZ" sz="1800" b="1" dirty="0" smtClean="0">
                <a:solidFill>
                  <a:srgbClr val="0000FF"/>
                </a:solidFill>
              </a:rPr>
              <a:t>+</a:t>
            </a:r>
            <a:r>
              <a:rPr lang="cs-CZ" sz="1800" dirty="0" smtClean="0"/>
              <a:t>,</a:t>
            </a:r>
            <a:r>
              <a:rPr lang="cs-CZ" sz="1800" b="1" dirty="0" smtClean="0">
                <a:solidFill>
                  <a:srgbClr val="0000FF"/>
                </a:solidFill>
              </a:rPr>
              <a:t> -</a:t>
            </a:r>
            <a:r>
              <a:rPr lang="cs-CZ" sz="1800" dirty="0" smtClean="0"/>
              <a:t>).</a:t>
            </a:r>
            <a:endParaRPr lang="cs-CZ" sz="1800" dirty="0"/>
          </a:p>
          <a:p>
            <a:r>
              <a:rPr lang="cs-CZ" sz="1800" dirty="0" smtClean="0"/>
              <a:t>aritmetické </a:t>
            </a:r>
            <a:r>
              <a:rPr lang="cs-CZ" sz="1800" dirty="0"/>
              <a:t>operátory + zabudované funkce Excelu</a:t>
            </a:r>
          </a:p>
          <a:p>
            <a:r>
              <a:rPr lang="cs-CZ" sz="1800" dirty="0" smtClean="0"/>
              <a:t>pro logické sčítání </a:t>
            </a:r>
            <a:r>
              <a:rPr lang="cs-CZ" sz="1800" dirty="0"/>
              <a:t>nečíselných položek se používá </a:t>
            </a:r>
            <a:r>
              <a:rPr lang="en-US" sz="1800" dirty="0">
                <a:solidFill>
                  <a:srgbClr val="0000FF"/>
                </a:solidFill>
              </a:rPr>
              <a:t>&amp;</a:t>
            </a:r>
          </a:p>
          <a:p>
            <a:r>
              <a:rPr lang="cs-CZ" sz="1800" dirty="0" smtClean="0"/>
              <a:t>výpočet je založen </a:t>
            </a:r>
            <a:r>
              <a:rPr lang="cs-CZ" sz="1800" dirty="0"/>
              <a:t>buď na číselných konstantách nebo odkazech na </a:t>
            </a:r>
            <a:r>
              <a:rPr lang="cs-CZ" sz="1800" dirty="0" smtClean="0"/>
              <a:t>buňky</a:t>
            </a:r>
            <a:endParaRPr lang="cs-CZ" sz="1800" dirty="0"/>
          </a:p>
          <a:p>
            <a:endParaRPr lang="cs-CZ" sz="1400" dirty="0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484438" y="4238848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dirty="0" smtClean="0">
                <a:solidFill>
                  <a:srgbClr val="0000FF"/>
                </a:solidFill>
              </a:rPr>
              <a:t>3*odmocnina(A1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900113" y="498021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uvození vzorce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2339752" y="3467323"/>
            <a:ext cx="1101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00" dirty="0"/>
              <a:t>konstanta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4838402" y="3538760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zabudovaný vzorec Excelu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5583262" y="5294535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odkaz na buňku</a:t>
            </a:r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>
            <a:off x="2790602" y="3807048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4478833" y="3780854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 rot="-7409376">
            <a:off x="2124076" y="4475385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5" name="AutoShape 13"/>
          <p:cNvSpPr>
            <a:spLocks noChangeArrowheads="1"/>
          </p:cNvSpPr>
          <p:nvPr/>
        </p:nvSpPr>
        <p:spPr bwMode="auto">
          <a:xfrm flipH="1" flipV="1">
            <a:off x="5727725" y="481511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– odkaz na buňku stylu A1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776"/>
            <a:ext cx="8229600" cy="47133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cs-CZ" sz="1600" b="1" dirty="0"/>
              <a:t>Relativní odkazy</a:t>
            </a:r>
          </a:p>
          <a:p>
            <a:r>
              <a:rPr lang="cs-CZ" sz="1800" dirty="0" smtClean="0"/>
              <a:t> </a:t>
            </a:r>
            <a:r>
              <a:rPr lang="cs-CZ" sz="1800" b="1" dirty="0">
                <a:solidFill>
                  <a:srgbClr val="0000FF"/>
                </a:solidFill>
              </a:rPr>
              <a:t>A1</a:t>
            </a:r>
            <a:r>
              <a:rPr lang="cs-CZ" sz="1800" dirty="0"/>
              <a:t> = buňka 1. řádku sloupci A</a:t>
            </a:r>
          </a:p>
          <a:p>
            <a:r>
              <a:rPr lang="cs-CZ" sz="1800" b="1" dirty="0"/>
              <a:t> </a:t>
            </a:r>
            <a:r>
              <a:rPr lang="cs-CZ" sz="1800" b="1" dirty="0">
                <a:solidFill>
                  <a:srgbClr val="0000FF"/>
                </a:solidFill>
              </a:rPr>
              <a:t>A1:B6</a:t>
            </a:r>
            <a:r>
              <a:rPr lang="cs-CZ" sz="1800" dirty="0"/>
              <a:t> = blok buněk – levý horní roh je v 1. řádku, sloupec A,pravý dolní na řádku 6, sloupec </a:t>
            </a:r>
            <a:r>
              <a:rPr lang="cs-CZ" sz="1800" dirty="0" smtClean="0"/>
              <a:t>B</a:t>
            </a:r>
            <a:br>
              <a:rPr lang="cs-CZ" sz="1800" dirty="0" smtClean="0"/>
            </a:br>
            <a:r>
              <a:rPr lang="cs-CZ" sz="1800" dirty="0" smtClean="0"/>
              <a:t>blok lze pojmenovat vepsáním názvu do pole názvů:</a:t>
            </a:r>
          </a:p>
          <a:p>
            <a:r>
              <a:rPr lang="cs-CZ" sz="1800" b="1" dirty="0" smtClean="0">
                <a:solidFill>
                  <a:srgbClr val="0000FF"/>
                </a:solidFill>
              </a:rPr>
              <a:t>A:A</a:t>
            </a:r>
            <a:r>
              <a:rPr lang="cs-CZ" sz="1800" dirty="0" smtClean="0"/>
              <a:t> = blok sloupců</a:t>
            </a:r>
          </a:p>
          <a:p>
            <a:r>
              <a:rPr lang="cs-CZ" sz="1800" b="1" dirty="0" smtClean="0">
                <a:solidFill>
                  <a:srgbClr val="0000FF"/>
                </a:solidFill>
              </a:rPr>
              <a:t>11:11</a:t>
            </a:r>
            <a:r>
              <a:rPr lang="cs-CZ" sz="1800" dirty="0" smtClean="0"/>
              <a:t> = blok řádků</a:t>
            </a:r>
            <a:br>
              <a:rPr lang="cs-CZ" sz="18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800" dirty="0" smtClean="0"/>
              <a:t>relativní odkaz se při automatickém vyplnění buněk vzorcem posune</a:t>
            </a:r>
          </a:p>
          <a:p>
            <a:pPr>
              <a:buNone/>
            </a:pPr>
            <a:r>
              <a:rPr lang="cs-CZ" sz="1600" b="1" dirty="0" smtClean="0"/>
              <a:t>Absolutní odkazy</a:t>
            </a:r>
            <a:endParaRPr lang="cs-CZ" sz="1600" dirty="0" smtClean="0"/>
          </a:p>
          <a:p>
            <a:r>
              <a:rPr lang="cs-CZ" sz="1400" dirty="0" smtClean="0"/>
              <a:t> </a:t>
            </a:r>
            <a:r>
              <a:rPr lang="cs-CZ" sz="1800" dirty="0" smtClean="0"/>
              <a:t>odkaz na buňku  je pevně dán</a:t>
            </a:r>
            <a:r>
              <a:rPr lang="en-US" sz="1800" dirty="0" smtClean="0"/>
              <a:t>, p</a:t>
            </a:r>
            <a:r>
              <a:rPr lang="cs-CZ" sz="1800" dirty="0" err="1" smtClean="0"/>
              <a:t>ři</a:t>
            </a:r>
            <a:r>
              <a:rPr lang="cs-CZ" sz="1800" dirty="0" smtClean="0"/>
              <a:t> kopírování nebo automatickém vyplnění se nemění, lze uzamknout jak řádky, tak sloupce samostatně</a:t>
            </a:r>
          </a:p>
          <a:p>
            <a:endParaRPr lang="cs-CZ" sz="1400" dirty="0"/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5876627" y="5883994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/>
              <a:t> 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A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1</a:t>
            </a:r>
            <a:endParaRPr lang="cs-CZ" sz="2400"/>
          </a:p>
        </p:txBody>
      </p:sp>
      <p:sp>
        <p:nvSpPr>
          <p:cNvPr id="142341" name="AutoShape 5"/>
          <p:cNvSpPr>
            <a:spLocks noChangeArrowheads="1"/>
          </p:cNvSpPr>
          <p:nvPr/>
        </p:nvSpPr>
        <p:spPr bwMode="auto">
          <a:xfrm rot="16200000">
            <a:off x="5589290" y="5955307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3131840" y="6047383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uzamčení sloupce</a:t>
            </a:r>
          </a:p>
        </p:txBody>
      </p:sp>
      <p:sp>
        <p:nvSpPr>
          <p:cNvPr id="142343" name="AutoShape 7"/>
          <p:cNvSpPr>
            <a:spLocks noChangeArrowheads="1"/>
          </p:cNvSpPr>
          <p:nvPr/>
        </p:nvSpPr>
        <p:spPr bwMode="auto">
          <a:xfrm rot="4169552">
            <a:off x="7029153" y="566638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7338715" y="5667970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uzamčení řádku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039813"/>
            <a:ext cx="4293661" cy="154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 rot="16200000">
            <a:off x="2484216" y="4191495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 descr="vzorc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996952"/>
            <a:ext cx="3797300" cy="1079500"/>
          </a:xfrm>
          <a:prstGeom prst="rect">
            <a:avLst/>
          </a:prstGeom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/>
              <a:t>Závislosti vzorců – </a:t>
            </a:r>
            <a:r>
              <a:rPr lang="cs-CZ" sz="1800" b="1" dirty="0" smtClean="0"/>
              <a:t>karta Vzorce</a:t>
            </a:r>
            <a:endParaRPr lang="cs-CZ" sz="1800" dirty="0"/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3347864" y="4509120"/>
            <a:ext cx="160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kontrola  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587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označení a odznačení předchozích a následných vzorců</a:t>
            </a:r>
          </a:p>
        </p:txBody>
      </p:sp>
      <p:sp>
        <p:nvSpPr>
          <p:cNvPr id="144393" name="AutoShape 9"/>
          <p:cNvSpPr>
            <a:spLocks noChangeArrowheads="1"/>
          </p:cNvSpPr>
          <p:nvPr/>
        </p:nvSpPr>
        <p:spPr bwMode="auto">
          <a:xfrm>
            <a:off x="2339752" y="2924944"/>
            <a:ext cx="1368152" cy="115212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 flipV="1">
            <a:off x="1475654" y="2492896"/>
            <a:ext cx="864097" cy="57606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5" name="AutoShape 11"/>
          <p:cNvSpPr>
            <a:spLocks noChangeArrowheads="1"/>
          </p:cNvSpPr>
          <p:nvPr/>
        </p:nvSpPr>
        <p:spPr bwMode="auto">
          <a:xfrm>
            <a:off x="5436097" y="2996952"/>
            <a:ext cx="720080" cy="93610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 flipH="1" flipV="1">
            <a:off x="6156325" y="3578225"/>
            <a:ext cx="503238" cy="4333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5754688" y="4084638"/>
            <a:ext cx="25617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800" dirty="0"/>
              <a:t>sledování </a:t>
            </a:r>
            <a:r>
              <a:rPr lang="cs-CZ" sz="1800" dirty="0" smtClean="0"/>
              <a:t>změn</a:t>
            </a:r>
          </a:p>
          <a:p>
            <a:r>
              <a:rPr lang="cs-CZ" sz="1800" dirty="0" smtClean="0"/>
              <a:t>hodnot i ve skrytých</a:t>
            </a:r>
          </a:p>
          <a:p>
            <a:r>
              <a:rPr lang="cs-CZ" sz="1800" dirty="0" smtClean="0"/>
              <a:t>a neviditelných sloupcích</a:t>
            </a:r>
            <a:endParaRPr lang="cs-CZ" sz="1800" dirty="0"/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>
            <a:off x="3995936" y="3501009"/>
            <a:ext cx="648072" cy="93610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>
            <a:off x="4067944" y="3212976"/>
            <a:ext cx="1512168" cy="216024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403" name="Text Box 19"/>
          <p:cNvSpPr txBox="1">
            <a:spLocks noChangeArrowheads="1"/>
          </p:cNvSpPr>
          <p:nvPr/>
        </p:nvSpPr>
        <p:spPr bwMode="auto">
          <a:xfrm>
            <a:off x="411162" y="4941168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/>
              <a:t>Zpřehlednění vzorců</a:t>
            </a:r>
            <a:endParaRPr lang="cs-CZ" sz="1800"/>
          </a:p>
        </p:txBody>
      </p:sp>
      <p:sp>
        <p:nvSpPr>
          <p:cNvPr id="144404" name="Text Box 20"/>
          <p:cNvSpPr txBox="1">
            <a:spLocks noChangeArrowheads="1"/>
          </p:cNvSpPr>
          <p:nvPr/>
        </p:nvSpPr>
        <p:spPr bwMode="auto">
          <a:xfrm>
            <a:off x="611188" y="5524500"/>
            <a:ext cx="348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Vložit tabulátor CTRL+ALT+TAB</a:t>
            </a:r>
          </a:p>
          <a:p>
            <a:r>
              <a:rPr lang="cs-CZ" sz="1800"/>
              <a:t>Vložit konec řádku ALT+ENTER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508104" y="5373216"/>
            <a:ext cx="25419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zobrazení vzorců namísto</a:t>
            </a:r>
          </a:p>
          <a:p>
            <a:r>
              <a:rPr lang="cs-CZ" sz="1800" dirty="0" smtClean="0"/>
              <a:t>hodnot v buňkách</a:t>
            </a:r>
            <a:endParaRPr lang="cs-CZ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koment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780928"/>
            <a:ext cx="4851400" cy="1079500"/>
          </a:xfrm>
          <a:prstGeom prst="rect">
            <a:avLst/>
          </a:prstGeom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 smtClean="0"/>
              <a:t>Vkládání komentářů, změny listu – karta Revize</a:t>
            </a:r>
            <a:endParaRPr lang="cs-CZ" sz="1800" dirty="0"/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587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označení a odznačení předchozích a následných vzorců</a:t>
            </a:r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 flipV="1">
            <a:off x="1475654" y="2492896"/>
            <a:ext cx="2" cy="50405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9" name="Obrázek 18" descr="vzorc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149080"/>
            <a:ext cx="4660900" cy="1079500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51520" y="5661248"/>
            <a:ext cx="4293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možnost zamknout list či sešit dvojicí hesel</a:t>
            </a:r>
            <a:endParaRPr lang="cs-CZ" sz="18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3779912" y="4869160"/>
            <a:ext cx="2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3779912" y="4869160"/>
            <a:ext cx="720080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56176" y="5661248"/>
            <a:ext cx="264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sledování změn a jejich</a:t>
            </a:r>
          </a:p>
          <a:p>
            <a:r>
              <a:rPr lang="cs-CZ" sz="1800" dirty="0" smtClean="0"/>
              <a:t>schvalování nebo zamítání</a:t>
            </a:r>
            <a:endParaRPr lang="cs-CZ" sz="1800" dirty="0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5724128" y="4869160"/>
            <a:ext cx="432048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III.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7069906" y="3245644"/>
            <a:ext cx="15281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K</a:t>
            </a:r>
            <a:r>
              <a:rPr lang="cs-CZ" sz="1800" dirty="0" smtClean="0"/>
              <a:t>ontrola  </a:t>
            </a:r>
            <a:r>
              <a:rPr lang="cs-CZ" sz="1800" dirty="0"/>
              <a:t>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3856402"/>
            <a:ext cx="2470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Výběr funkce z knihoven</a:t>
            </a:r>
            <a:endParaRPr lang="cs-CZ" sz="18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4462" t="36119" r="29134" b="50441"/>
          <a:stretch>
            <a:fillRect/>
          </a:stretch>
        </p:blipFill>
        <p:spPr bwMode="auto">
          <a:xfrm>
            <a:off x="179512" y="2029672"/>
            <a:ext cx="8784976" cy="11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Šipka doprava 22"/>
          <p:cNvSpPr/>
          <p:nvPr/>
        </p:nvSpPr>
        <p:spPr>
          <a:xfrm rot="7532543">
            <a:off x="2985273" y="175933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7532543">
            <a:off x="320977" y="204736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1187625" y="2276872"/>
            <a:ext cx="3456384" cy="64807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rot="5400000" flipH="1" flipV="1">
            <a:off x="989837" y="3051095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264384" y="2277120"/>
            <a:ext cx="1043920" cy="64782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rot="5400000" flipH="1" flipV="1">
            <a:off x="5741994" y="3051094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203848" y="3856402"/>
            <a:ext cx="5336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O</a:t>
            </a:r>
            <a:r>
              <a:rPr lang="cs-CZ" sz="1800" dirty="0" smtClean="0"/>
              <a:t>značení </a:t>
            </a:r>
            <a:r>
              <a:rPr lang="cs-CZ" sz="1800" dirty="0"/>
              <a:t>a odznačení předchozích a následných vzorců</a:t>
            </a:r>
          </a:p>
        </p:txBody>
      </p:sp>
      <p:sp>
        <p:nvSpPr>
          <p:cNvPr id="31" name="Šipka doprava 30"/>
          <p:cNvSpPr/>
          <p:nvPr/>
        </p:nvSpPr>
        <p:spPr>
          <a:xfrm rot="16200000">
            <a:off x="7632364" y="281690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l="18242" t="36119" r="55508" b="51281"/>
          <a:stretch>
            <a:fillRect/>
          </a:stretch>
        </p:blipFill>
        <p:spPr bwMode="auto">
          <a:xfrm>
            <a:off x="2987824" y="4891226"/>
            <a:ext cx="36004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Šipka doprava 32"/>
          <p:cNvSpPr/>
          <p:nvPr/>
        </p:nvSpPr>
        <p:spPr>
          <a:xfrm rot="7532543">
            <a:off x="5073506" y="458971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prava 33"/>
          <p:cNvSpPr/>
          <p:nvPr/>
        </p:nvSpPr>
        <p:spPr>
          <a:xfrm>
            <a:off x="2627832" y="525126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79512" y="5169966"/>
            <a:ext cx="26877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Vkládání komentářů a</a:t>
            </a:r>
          </a:p>
          <a:p>
            <a:r>
              <a:rPr lang="cs-CZ" sz="1800" dirty="0" smtClean="0"/>
              <a:t>poznámek do vytvořeného</a:t>
            </a:r>
          </a:p>
          <a:p>
            <a:r>
              <a:rPr lang="cs-CZ" dirty="0" smtClean="0"/>
              <a:t>souboru se vzorci</a:t>
            </a:r>
            <a:endParaRPr lang="cs-CZ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1035</Words>
  <Application>Microsoft Office PowerPoint</Application>
  <PresentationFormat>Předvádění na obrazovce (4:3)</PresentationFormat>
  <Paragraphs>246</Paragraphs>
  <Slides>22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Wingdings</vt:lpstr>
      <vt:lpstr>Wingdings 2</vt:lpstr>
      <vt:lpstr>Administrativní</vt:lpstr>
      <vt:lpstr>Image</vt:lpstr>
      <vt:lpstr>4. Vzorce v Excelu Kontingenční tabulky v Excelu</vt:lpstr>
      <vt:lpstr>Zdroje dat Excelu</vt:lpstr>
      <vt:lpstr>Zdroje dat Excelu</vt:lpstr>
      <vt:lpstr>Zdroje dat Excelu</vt:lpstr>
      <vt:lpstr>Vzorce v listu Excelu</vt:lpstr>
      <vt:lpstr>Vzorce – odkaz na buňku stylu A1</vt:lpstr>
      <vt:lpstr> Vzorce – tipy a triky I.</vt:lpstr>
      <vt:lpstr> Vzorce – tipy a triky II.</vt:lpstr>
      <vt:lpstr> Vzorce – tipy a triky III.</vt:lpstr>
      <vt:lpstr>   Vzorce – využití seznamu vzorců</vt:lpstr>
      <vt:lpstr>   Vzorce – užitečné funkce</vt:lpstr>
      <vt:lpstr>Statistické funkce v MS Excel</vt:lpstr>
      <vt:lpstr>Kopírování / Vkládání</vt:lpstr>
      <vt:lpstr>Graf se dvěma osami</vt:lpstr>
      <vt:lpstr>Spojnice trendu v grafu</vt:lpstr>
      <vt:lpstr>Minigrafy</vt:lpstr>
      <vt:lpstr>Kontingenční tabulky v Excelu, 1. část Ukázka kontingenční tabulky</vt:lpstr>
      <vt:lpstr>Ukázka kontingenční tabulky</vt:lpstr>
      <vt:lpstr>Ukázka kontingenční tabulky</vt:lpstr>
      <vt:lpstr>Kontingenční tabulky</vt:lpstr>
      <vt:lpstr>Kontingenční tabulky – rozvržení</vt:lpstr>
      <vt:lpstr>Kontingenční tabulky – nastavení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Příprava dat</dc:title>
  <dc:creator>cvanova</dc:creator>
  <cp:lastModifiedBy>Jiří Kalina</cp:lastModifiedBy>
  <cp:revision>58</cp:revision>
  <dcterms:created xsi:type="dcterms:W3CDTF">2011-03-03T07:28:24Z</dcterms:created>
  <dcterms:modified xsi:type="dcterms:W3CDTF">2018-10-15T12:31:05Z</dcterms:modified>
</cp:coreProperties>
</file>