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6"/>
  </p:notesMasterIdLst>
  <p:sldIdLst>
    <p:sldId id="292" r:id="rId2"/>
    <p:sldId id="257" r:id="rId3"/>
    <p:sldId id="294" r:id="rId4"/>
    <p:sldId id="293" r:id="rId5"/>
    <p:sldId id="261" r:id="rId6"/>
    <p:sldId id="265" r:id="rId7"/>
    <p:sldId id="296" r:id="rId8"/>
    <p:sldId id="297" r:id="rId9"/>
    <p:sldId id="298" r:id="rId10"/>
    <p:sldId id="263" r:id="rId11"/>
    <p:sldId id="288" r:id="rId12"/>
    <p:sldId id="287" r:id="rId13"/>
    <p:sldId id="260" r:id="rId14"/>
    <p:sldId id="299" r:id="rId15"/>
    <p:sldId id="295" r:id="rId16"/>
    <p:sldId id="281" r:id="rId17"/>
    <p:sldId id="286" r:id="rId18"/>
    <p:sldId id="282" r:id="rId19"/>
    <p:sldId id="283" r:id="rId20"/>
    <p:sldId id="289" r:id="rId21"/>
    <p:sldId id="301" r:id="rId22"/>
    <p:sldId id="302" r:id="rId23"/>
    <p:sldId id="303" r:id="rId24"/>
    <p:sldId id="304" r:id="rId25"/>
    <p:sldId id="306" r:id="rId26"/>
    <p:sldId id="348" r:id="rId27"/>
    <p:sldId id="307" r:id="rId28"/>
    <p:sldId id="308" r:id="rId29"/>
    <p:sldId id="349" r:id="rId30"/>
    <p:sldId id="309" r:id="rId31"/>
    <p:sldId id="310" r:id="rId32"/>
    <p:sldId id="311" r:id="rId33"/>
    <p:sldId id="305" r:id="rId34"/>
    <p:sldId id="312" r:id="rId35"/>
    <p:sldId id="313" r:id="rId36"/>
    <p:sldId id="314" r:id="rId37"/>
    <p:sldId id="315" r:id="rId38"/>
    <p:sldId id="316" r:id="rId39"/>
    <p:sldId id="350" r:id="rId40"/>
    <p:sldId id="317" r:id="rId41"/>
    <p:sldId id="318" r:id="rId42"/>
    <p:sldId id="319" r:id="rId43"/>
    <p:sldId id="320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51" r:id="rId52"/>
    <p:sldId id="329" r:id="rId53"/>
    <p:sldId id="352" r:id="rId54"/>
    <p:sldId id="330" r:id="rId55"/>
    <p:sldId id="354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47" r:id="rId69"/>
    <p:sldId id="343" r:id="rId70"/>
    <p:sldId id="344" r:id="rId71"/>
    <p:sldId id="355" r:id="rId72"/>
    <p:sldId id="361" r:id="rId73"/>
    <p:sldId id="345" r:id="rId74"/>
    <p:sldId id="346" r:id="rId75"/>
    <p:sldId id="359" r:id="rId76"/>
    <p:sldId id="360" r:id="rId77"/>
    <p:sldId id="362" r:id="rId78"/>
    <p:sldId id="363" r:id="rId79"/>
    <p:sldId id="364" r:id="rId80"/>
    <p:sldId id="356" r:id="rId81"/>
    <p:sldId id="365" r:id="rId82"/>
    <p:sldId id="357" r:id="rId83"/>
    <p:sldId id="258" r:id="rId84"/>
    <p:sldId id="358" r:id="rId8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32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0000"/>
    <a:srgbClr val="003399"/>
    <a:srgbClr val="FFFFCC"/>
    <a:srgbClr val="FFFF66"/>
    <a:srgbClr val="FFFF99"/>
    <a:srgbClr val="FF00FF"/>
    <a:srgbClr val="FFC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10" autoAdjust="0"/>
    <p:restoredTop sz="94664" autoAdjust="0"/>
  </p:normalViewPr>
  <p:slideViewPr>
    <p:cSldViewPr snapToGrid="0" showGuides="1">
      <p:cViewPr varScale="1">
        <p:scale>
          <a:sx n="111" d="100"/>
          <a:sy n="111" d="100"/>
        </p:scale>
        <p:origin x="618" y="102"/>
      </p:cViewPr>
      <p:guideLst>
        <p:guide orient="horz" pos="532"/>
        <p:guide pos="3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notesViewPr>
    <p:cSldViewPr snapToGrid="0" showGuides="1">
      <p:cViewPr varScale="1">
        <p:scale>
          <a:sx n="56" d="100"/>
          <a:sy n="56" d="100"/>
        </p:scale>
        <p:origin x="-180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CB965743-C34C-42AC-AA82-C3828CF792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766795-6789-40D1-B87D-45632CB5CA64}" type="slidenum">
              <a:rPr lang="cs-CZ"/>
              <a:pPr>
                <a:defRPr/>
              </a:pPr>
              <a:t>13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4B19EB-1694-409B-BE22-7E1E64E488D0}" type="slidenum">
              <a:rPr lang="cs-CZ"/>
              <a:pPr>
                <a:defRPr/>
              </a:pPr>
              <a:t>14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36D459-C91F-4E16-9FED-24972450E5E3}" type="slidenum">
              <a:rPr lang="cs-CZ"/>
              <a:pPr>
                <a:defRPr/>
              </a:pPr>
              <a:t>41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985D6-C8EC-4702-AE34-A519BBB57B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7D5CD-FEFA-4494-90A9-0E9DAE50D6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A770F-AB35-4693-9DE0-129F1C6182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64B27-B9EA-4A51-BC44-45EA1F203F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51155-0F5C-4F81-8D59-63C44095B1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B943E-77D5-423C-8718-85D879C47C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254CF-350D-41E2-99E0-D6C2E57DF4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84022-96D8-4BCE-9739-4509074266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28DEC-2C72-4925-A048-AD79D316CF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C25FA-D10F-49F3-8E07-DCB78AECAA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9D81A-C85E-4E8B-AD9E-EE96F83E7A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D8FD6-B40E-4A4D-BB31-BB94A8E9A4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effectLst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effectLst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ffectLst/>
                <a:cs typeface="+mn-cs"/>
              </a:defRPr>
            </a:lvl1pPr>
          </a:lstStyle>
          <a:p>
            <a:pPr>
              <a:defRPr/>
            </a:pPr>
            <a:fld id="{7B75FB95-2CA1-4728-8208-8F42AAAE2A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50.jpeg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9.wmf"/><Relationship Id="rId5" Type="http://schemas.openxmlformats.org/officeDocument/2006/relationships/image" Target="../media/image46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48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6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9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://life.bio.sunysb.edu/morph/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0" y="5554663"/>
            <a:ext cx="9144000" cy="130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</p:txBody>
      </p:sp>
      <p:pic>
        <p:nvPicPr>
          <p:cNvPr id="2051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9075" y="5672138"/>
            <a:ext cx="6281738" cy="1057275"/>
          </a:xfrm>
          <a:prstGeom prst="rect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1249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1687513" y="381000"/>
            <a:ext cx="5892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cs-CZ" sz="1400" b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MODULARIZACE VÝUKY EVOLUČNÍ A EKOLOGICKÉ BIOLOGIE</a:t>
            </a:r>
          </a:p>
          <a:p>
            <a:pPr algn="ctr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cs-CZ" sz="14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CZ.1.07/2.2.00/15.0204</a:t>
            </a: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V="1">
            <a:off x="1336675" y="865188"/>
            <a:ext cx="648017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 flipV="1">
            <a:off x="1336675" y="900113"/>
            <a:ext cx="6480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056" name="Picture 15" descr="PF_72_100_grey_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8" y="133350"/>
            <a:ext cx="10112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6" descr="ubz_cz_black_transpa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2738" y="130175"/>
            <a:ext cx="10080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1209962" y="1145308"/>
            <a:ext cx="680898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4400" dirty="0">
                <a:ln w="3175">
                  <a:solidFill>
                    <a:schemeClr val="tx1"/>
                  </a:solidFill>
                </a:ln>
                <a:solidFill>
                  <a:srgbClr val="EB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  <a:cs typeface="+mn-cs"/>
              </a:rPr>
              <a:t>ANALÝZA FENOTYPU</a:t>
            </a:r>
          </a:p>
        </p:txBody>
      </p:sp>
      <p:pic>
        <p:nvPicPr>
          <p:cNvPr id="3" name="Picture 18" descr="http://ars.els-cdn.com/content/image/1-s2.0-S1360138510000981-gr2.jpg"/>
          <p:cNvPicPr>
            <a:picLocks noChangeAspect="1" noChangeArrowheads="1"/>
          </p:cNvPicPr>
          <p:nvPr/>
        </p:nvPicPr>
        <p:blipFill>
          <a:blip r:embed="rId5" cstate="print"/>
          <a:srcRect l="18816" t="1036" r="18488" b="1787"/>
          <a:stretch>
            <a:fillRect/>
          </a:stretch>
        </p:blipFill>
        <p:spPr bwMode="auto">
          <a:xfrm>
            <a:off x="2576513" y="1978025"/>
            <a:ext cx="26987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2" descr="http://www.flywings.org.uk/MorphoMeet12/images/skull_lm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5500" y="2862263"/>
            <a:ext cx="164782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4" descr="http://2.bp.blogspot.com/-QQBb7pH-BFU/UBzc53AZIaI/AAAAAAAAFL4/-SA2VMszaL4/s1600/zuttiye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5425" y="2016125"/>
            <a:ext cx="2239963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0" descr="http://host.uniroma3.it/laboratori/paleontologia/rhino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638" y="3822700"/>
            <a:ext cx="2789237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32" descr="http://www.pnas.org/content/104/42/16604/F2.lar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41425" y="4470400"/>
            <a:ext cx="251142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20" descr="http://www.flywings.org.uk/images/smallCPKSign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4038" y="2279650"/>
            <a:ext cx="2068512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387350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Epigenetické znaky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838" y="1658938"/>
            <a:ext cx="4330700" cy="3032125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sz="2400">
                <a:solidFill>
                  <a:srgbClr val="003399"/>
                </a:solidFill>
                <a:latin typeface="Arial" charset="0"/>
                <a:cs typeface="Arial" charset="0"/>
              </a:rPr>
              <a:t>Epigeneze</a:t>
            </a:r>
            <a:r>
              <a:rPr lang="cs-CZ" sz="2400">
                <a:latin typeface="Arial" charset="0"/>
                <a:cs typeface="Arial" charset="0"/>
              </a:rPr>
              <a:t> = vývojové interakce nad úrovní akce genů</a:t>
            </a:r>
            <a:endParaRPr lang="en-US" sz="2400">
              <a:latin typeface="Arial" charset="0"/>
              <a:cs typeface="Arial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cs-CZ" sz="2400">
              <a:latin typeface="Arial" charset="0"/>
              <a:cs typeface="Arial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sz="2400">
                <a:latin typeface="Arial" charset="0"/>
                <a:cs typeface="Arial" charset="0"/>
              </a:rPr>
              <a:t>výběr znaků: základním kritériem absence korelace mezi znakem a jeho velikostí</a:t>
            </a:r>
          </a:p>
        </p:txBody>
      </p:sp>
      <p:pic>
        <p:nvPicPr>
          <p:cNvPr id="11268" name="Picture 6" descr="E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9988" y="398463"/>
            <a:ext cx="3832225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 descr="1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81793" y="3276226"/>
            <a:ext cx="4413250" cy="316388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387350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Epigenetické znaky</a:t>
            </a:r>
          </a:p>
        </p:txBody>
      </p:sp>
      <p:sp>
        <p:nvSpPr>
          <p:cNvPr id="12291" name="TextovéPole 4"/>
          <p:cNvSpPr txBox="1">
            <a:spLocks noChangeArrowheads="1"/>
          </p:cNvSpPr>
          <p:nvPr/>
        </p:nvSpPr>
        <p:spPr bwMode="auto">
          <a:xfrm>
            <a:off x="477838" y="1597025"/>
            <a:ext cx="8963025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cs-CZ" sz="2400" b="0">
                <a:solidFill>
                  <a:srgbClr val="EB0000"/>
                </a:solidFill>
                <a:latin typeface="Arial" charset="0"/>
              </a:rPr>
              <a:t>rozdíly mezi populacemi</a:t>
            </a:r>
            <a:r>
              <a:rPr lang="cs-CZ" sz="2400" b="0">
                <a:latin typeface="Arial" charset="0"/>
              </a:rPr>
              <a:t>: </a:t>
            </a: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latin typeface="Arial" charset="0"/>
              </a:rPr>
              <a:t>index MMD (mean measure of divergence):</a:t>
            </a: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latin typeface="Arial" charset="0"/>
              </a:rPr>
              <a:t>    </a:t>
            </a:r>
            <a:r>
              <a:rPr lang="cs-CZ" sz="2400" b="0" i="1">
                <a:latin typeface="Arial" charset="0"/>
              </a:rPr>
              <a:t>MMD</a:t>
            </a:r>
            <a:r>
              <a:rPr lang="cs-CZ" sz="2400" b="0">
                <a:latin typeface="Arial" charset="0"/>
              </a:rPr>
              <a:t> = 1/</a:t>
            </a:r>
            <a:r>
              <a:rPr lang="cs-CZ" sz="2400" b="0" i="1">
                <a:latin typeface="Arial" charset="0"/>
              </a:rPr>
              <a:t>r</a:t>
            </a:r>
            <a:r>
              <a:rPr lang="en-US" sz="2400" b="0">
                <a:latin typeface="Arial" charset="0"/>
              </a:rPr>
              <a:t>Σ[(</a:t>
            </a:r>
            <a:r>
              <a:rPr lang="en-US" sz="2400" b="0" i="1">
                <a:latin typeface="Arial" charset="0"/>
              </a:rPr>
              <a:t>θ</a:t>
            </a:r>
            <a:r>
              <a:rPr lang="en-US" sz="2400" b="0" baseline="-25000">
                <a:latin typeface="Arial" charset="0"/>
              </a:rPr>
              <a:t>1</a:t>
            </a:r>
            <a:r>
              <a:rPr lang="en-US" sz="2400" b="0">
                <a:latin typeface="Arial" charset="0"/>
              </a:rPr>
              <a:t>-</a:t>
            </a:r>
            <a:r>
              <a:rPr lang="en-US" sz="2400" b="0" i="1">
                <a:latin typeface="Arial" charset="0"/>
              </a:rPr>
              <a:t>θ</a:t>
            </a:r>
            <a:r>
              <a:rPr lang="en-US" sz="2400" b="0" baseline="-25000">
                <a:latin typeface="Arial" charset="0"/>
              </a:rPr>
              <a:t>2</a:t>
            </a:r>
            <a:r>
              <a:rPr lang="en-US" sz="2400" b="0">
                <a:latin typeface="Arial" charset="0"/>
              </a:rPr>
              <a:t>)</a:t>
            </a:r>
            <a:r>
              <a:rPr lang="en-US" sz="2400" b="0" baseline="30000">
                <a:latin typeface="Arial" charset="0"/>
              </a:rPr>
              <a:t>2</a:t>
            </a:r>
            <a:r>
              <a:rPr lang="en-US" sz="2400" b="0">
                <a:latin typeface="Arial" charset="0"/>
              </a:rPr>
              <a:t> - </a:t>
            </a:r>
            <a:r>
              <a:rPr lang="en-US" sz="2400" b="0" i="1">
                <a:latin typeface="Arial" charset="0"/>
              </a:rPr>
              <a:t>V</a:t>
            </a:r>
            <a:r>
              <a:rPr lang="en-US" sz="2400" b="0">
                <a:latin typeface="Arial" charset="0"/>
              </a:rPr>
              <a:t>]    </a:t>
            </a:r>
            <a:r>
              <a:rPr lang="en-US" sz="2000" b="0" i="1">
                <a:latin typeface="Arial" charset="0"/>
              </a:rPr>
              <a:t>θ </a:t>
            </a:r>
            <a:r>
              <a:rPr lang="en-US" sz="2000" b="0">
                <a:latin typeface="Arial" charset="0"/>
              </a:rPr>
              <a:t>= arcsin (1-2</a:t>
            </a:r>
            <a:r>
              <a:rPr lang="en-US" sz="2000" b="0" i="1">
                <a:latin typeface="Arial" charset="0"/>
              </a:rPr>
              <a:t>p</a:t>
            </a:r>
            <a:r>
              <a:rPr lang="en-US" sz="2000" b="0">
                <a:latin typeface="Arial" charset="0"/>
              </a:rPr>
              <a:t>), </a:t>
            </a:r>
            <a:r>
              <a:rPr lang="en-US" sz="2000" b="0" i="1">
                <a:latin typeface="Arial" charset="0"/>
              </a:rPr>
              <a:t>r</a:t>
            </a:r>
            <a:r>
              <a:rPr lang="en-US" sz="2000" b="0">
                <a:latin typeface="Arial" charset="0"/>
              </a:rPr>
              <a:t> </a:t>
            </a:r>
            <a:r>
              <a:rPr lang="cs-CZ" sz="2000" b="0">
                <a:latin typeface="Arial" charset="0"/>
              </a:rPr>
              <a:t>= počet znaků</a:t>
            </a:r>
            <a:endParaRPr lang="en-US" sz="2000" b="0">
              <a:latin typeface="Arial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en-US" sz="2000" b="0">
                <a:latin typeface="Arial" charset="0"/>
              </a:rPr>
              <a:t>	</a:t>
            </a:r>
            <a:r>
              <a:rPr lang="cs-CZ" sz="2000" b="0">
                <a:latin typeface="Arial" charset="0"/>
              </a:rPr>
              <a:t>				</a:t>
            </a:r>
            <a:r>
              <a:rPr lang="en-US" sz="2000" b="0" i="1">
                <a:latin typeface="Arial" charset="0"/>
              </a:rPr>
              <a:t>V</a:t>
            </a:r>
            <a:r>
              <a:rPr lang="en-US" sz="2000" b="0">
                <a:latin typeface="Arial" charset="0"/>
              </a:rPr>
              <a:t> = 1/(</a:t>
            </a:r>
            <a:r>
              <a:rPr lang="en-US" sz="2000" b="0" i="1">
                <a:latin typeface="Arial" charset="0"/>
              </a:rPr>
              <a:t>n</a:t>
            </a:r>
            <a:r>
              <a:rPr lang="en-US" sz="2000" b="0" baseline="-25000">
                <a:latin typeface="Arial" charset="0"/>
              </a:rPr>
              <a:t>1</a:t>
            </a:r>
            <a:r>
              <a:rPr lang="en-US" sz="2000" b="0">
                <a:latin typeface="Arial" charset="0"/>
              </a:rPr>
              <a:t>+1/2)+1/(</a:t>
            </a:r>
            <a:r>
              <a:rPr lang="en-US" sz="2000" b="0" i="1">
                <a:latin typeface="Arial" charset="0"/>
              </a:rPr>
              <a:t>n</a:t>
            </a:r>
            <a:r>
              <a:rPr lang="en-US" sz="2000" b="0" baseline="-25000">
                <a:latin typeface="Arial" charset="0"/>
              </a:rPr>
              <a:t>2</a:t>
            </a:r>
            <a:r>
              <a:rPr lang="en-US" sz="2000" b="0">
                <a:latin typeface="Arial" charset="0"/>
              </a:rPr>
              <a:t>+1/2)</a:t>
            </a:r>
            <a:br>
              <a:rPr lang="cs-CZ" sz="2400" b="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solidFill>
                  <a:srgbClr val="EB0000"/>
                </a:solidFill>
                <a:latin typeface="Arial" charset="0"/>
              </a:rPr>
              <a:t>statistická významnost </a:t>
            </a:r>
            <a:r>
              <a:rPr lang="cs-CZ" sz="2400" b="0">
                <a:latin typeface="Arial" charset="0"/>
              </a:rPr>
              <a:t>měřena jako </a:t>
            </a:r>
            <a:r>
              <a:rPr lang="cs-CZ" sz="2400" b="0">
                <a:solidFill>
                  <a:srgbClr val="EB0000"/>
                </a:solidFill>
                <a:latin typeface="Arial" charset="0"/>
              </a:rPr>
              <a:t>standardní odchylka </a:t>
            </a:r>
            <a:r>
              <a:rPr lang="cs-CZ" sz="2400" b="0" i="1">
                <a:latin typeface="Arial" charset="0"/>
              </a:rPr>
              <a:t>MMD</a:t>
            </a:r>
            <a:r>
              <a:rPr lang="cs-CZ" sz="2400" b="0">
                <a:latin typeface="Arial" charset="0"/>
              </a:rPr>
              <a:t>:  </a:t>
            </a:r>
          </a:p>
          <a:p>
            <a:pPr eaLnBrk="0" hangingPunct="0">
              <a:lnSpc>
                <a:spcPct val="110000"/>
              </a:lnSpc>
            </a:pPr>
            <a:r>
              <a:rPr lang="cs-CZ" sz="2400" b="0" i="1">
                <a:latin typeface="Arial" charset="0"/>
              </a:rPr>
              <a:t>SD</a:t>
            </a:r>
            <a:r>
              <a:rPr lang="cs-CZ" sz="2400" b="0">
                <a:latin typeface="Arial" charset="0"/>
              </a:rPr>
              <a:t> = (</a:t>
            </a:r>
            <a:r>
              <a:rPr lang="cs-CZ" sz="2400" b="0" i="1">
                <a:latin typeface="Arial" charset="0"/>
              </a:rPr>
              <a:t>varMMD</a:t>
            </a:r>
            <a:r>
              <a:rPr lang="cs-CZ" sz="2400" b="0">
                <a:latin typeface="Arial" charset="0"/>
              </a:rPr>
              <a:t>)</a:t>
            </a:r>
            <a:r>
              <a:rPr lang="cs-CZ" sz="2400" b="0" baseline="30000">
                <a:latin typeface="Arial" charset="0"/>
              </a:rPr>
              <a:t>-1/2</a:t>
            </a:r>
            <a:r>
              <a:rPr lang="cs-CZ" sz="2400" b="0">
                <a:latin typeface="Arial" charset="0"/>
              </a:rPr>
              <a:t> = </a:t>
            </a:r>
            <a:r>
              <a:rPr lang="en-US" sz="2400" b="0">
                <a:latin typeface="Arial" charset="0"/>
              </a:rPr>
              <a:t>[4/</a:t>
            </a:r>
            <a:r>
              <a:rPr lang="en-US" sz="2400" b="0" i="1">
                <a:latin typeface="Arial" charset="0"/>
              </a:rPr>
              <a:t>r</a:t>
            </a:r>
            <a:r>
              <a:rPr lang="en-US" sz="2400" b="0">
                <a:latin typeface="Arial" charset="0"/>
              </a:rPr>
              <a:t>(1/</a:t>
            </a:r>
            <a:r>
              <a:rPr lang="en-US" sz="2400" b="0" i="1">
                <a:latin typeface="Arial" charset="0"/>
              </a:rPr>
              <a:t>n</a:t>
            </a:r>
            <a:r>
              <a:rPr lang="en-US" sz="2400" b="0" baseline="-25000">
                <a:latin typeface="Arial" charset="0"/>
              </a:rPr>
              <a:t>1</a:t>
            </a:r>
            <a:r>
              <a:rPr lang="en-US" sz="2400" b="0">
                <a:latin typeface="Arial" charset="0"/>
              </a:rPr>
              <a:t>+1/</a:t>
            </a:r>
            <a:r>
              <a:rPr lang="en-US" sz="2400" b="0" i="1">
                <a:latin typeface="Arial" charset="0"/>
              </a:rPr>
              <a:t>n</a:t>
            </a:r>
            <a:r>
              <a:rPr lang="en-US" sz="2400" b="0" baseline="-25000">
                <a:latin typeface="Arial" charset="0"/>
              </a:rPr>
              <a:t>2</a:t>
            </a:r>
            <a:r>
              <a:rPr lang="en-US" sz="2400" b="0">
                <a:latin typeface="Arial" charset="0"/>
              </a:rPr>
              <a:t>)]</a:t>
            </a:r>
            <a:r>
              <a:rPr lang="en-US" sz="2400" b="0" baseline="30000">
                <a:latin typeface="Arial" charset="0"/>
              </a:rPr>
              <a:t>-1/2</a:t>
            </a:r>
            <a:br>
              <a:rPr lang="cs-CZ" sz="2400" b="0" baseline="3000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solidFill>
                  <a:srgbClr val="EB0000"/>
                </a:solidFill>
                <a:latin typeface="Arial" charset="0"/>
              </a:rPr>
              <a:t>výstupy:</a:t>
            </a:r>
            <a:r>
              <a:rPr lang="cs-CZ" sz="2400" b="0">
                <a:latin typeface="Arial" charset="0"/>
              </a:rPr>
              <a:t> symetrická matice rozdílů </a:t>
            </a:r>
            <a:r>
              <a:rPr lang="cs-CZ" sz="2400" b="0">
                <a:latin typeface="Arial" charset="0"/>
                <a:sym typeface="Symbol" pitchFamily="18" charset="2"/>
              </a:rPr>
              <a:t></a:t>
            </a:r>
            <a:r>
              <a:rPr lang="cs-CZ" sz="2400" b="0">
                <a:latin typeface="Arial" charset="0"/>
              </a:rPr>
              <a:t> korelace mezi maticemi </a:t>
            </a: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latin typeface="Arial" charset="0"/>
              </a:rPr>
              <a:t>(Mantelův test, prostorová autokorelace), shluková analýza, </a:t>
            </a: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latin typeface="Arial" charset="0"/>
              </a:rPr>
              <a:t>minimum spanning tree (MST)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838" y="1371600"/>
            <a:ext cx="7772400" cy="4738688"/>
          </a:xfrm>
        </p:spPr>
        <p:txBody>
          <a:bodyPr/>
          <a:lstStyle/>
          <a:p>
            <a:pPr>
              <a:buFontTx/>
              <a:buNone/>
            </a:pPr>
            <a:r>
              <a:rPr lang="cs-CZ">
                <a:solidFill>
                  <a:srgbClr val="EB0000"/>
                </a:solidFill>
                <a:latin typeface="Arial" charset="0"/>
                <a:cs typeface="Arial" charset="0"/>
              </a:rPr>
              <a:t>Vztah genotypu a fenotypu: </a:t>
            </a:r>
            <a:br>
              <a:rPr lang="cs-CZ">
                <a:solidFill>
                  <a:srgbClr val="EB0000"/>
                </a:solidFill>
                <a:latin typeface="Arial" charset="0"/>
                <a:cs typeface="Arial" charset="0"/>
              </a:rPr>
            </a:br>
            <a:endParaRPr lang="cs-CZ">
              <a:solidFill>
                <a:srgbClr val="EB0000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cs-CZ" i="1">
                <a:latin typeface="Arial" charset="0"/>
                <a:cs typeface="Arial" charset="0"/>
              </a:rPr>
              <a:t>V</a:t>
            </a:r>
            <a:r>
              <a:rPr lang="cs-CZ" i="1" baseline="-25000">
                <a:latin typeface="Arial" charset="0"/>
                <a:cs typeface="Arial" charset="0"/>
              </a:rPr>
              <a:t>P</a:t>
            </a:r>
            <a:r>
              <a:rPr lang="cs-CZ">
                <a:latin typeface="Arial" charset="0"/>
                <a:cs typeface="Arial" charset="0"/>
              </a:rPr>
              <a:t> = </a:t>
            </a:r>
            <a:r>
              <a:rPr lang="cs-CZ" i="1">
                <a:latin typeface="Arial" charset="0"/>
                <a:cs typeface="Arial" charset="0"/>
              </a:rPr>
              <a:t>V</a:t>
            </a:r>
            <a:r>
              <a:rPr lang="cs-CZ" i="1" baseline="-25000">
                <a:latin typeface="Arial" charset="0"/>
                <a:cs typeface="Arial" charset="0"/>
              </a:rPr>
              <a:t>G</a:t>
            </a:r>
            <a:r>
              <a:rPr lang="cs-CZ">
                <a:latin typeface="Arial" charset="0"/>
                <a:cs typeface="Arial" charset="0"/>
              </a:rPr>
              <a:t> + </a:t>
            </a:r>
            <a:r>
              <a:rPr lang="cs-CZ" i="1">
                <a:latin typeface="Arial" charset="0"/>
                <a:cs typeface="Arial" charset="0"/>
              </a:rPr>
              <a:t>V</a:t>
            </a:r>
            <a:r>
              <a:rPr lang="cs-CZ" i="1" baseline="-25000">
                <a:latin typeface="Arial" charset="0"/>
                <a:cs typeface="Arial" charset="0"/>
              </a:rPr>
              <a:t>E</a:t>
            </a:r>
            <a:br>
              <a:rPr lang="cs-CZ" baseline="-25000">
                <a:latin typeface="Arial" charset="0"/>
                <a:cs typeface="Arial" charset="0"/>
              </a:rPr>
            </a:br>
            <a:endParaRPr lang="cs-CZ" baseline="-25000">
              <a:latin typeface="Arial" charset="0"/>
              <a:cs typeface="Arial" charset="0"/>
            </a:endParaRPr>
          </a:p>
          <a:p>
            <a:pPr lvl="1">
              <a:buFontTx/>
              <a:buNone/>
            </a:pPr>
            <a:r>
              <a:rPr lang="cs-CZ" i="1">
                <a:latin typeface="Arial" charset="0"/>
                <a:cs typeface="Arial" charset="0"/>
              </a:rPr>
              <a:t>V</a:t>
            </a:r>
            <a:r>
              <a:rPr lang="cs-CZ" i="1" baseline="-25000">
                <a:latin typeface="Arial" charset="0"/>
                <a:cs typeface="Arial" charset="0"/>
              </a:rPr>
              <a:t>P</a:t>
            </a:r>
            <a:r>
              <a:rPr lang="cs-CZ">
                <a:latin typeface="Arial" charset="0"/>
                <a:cs typeface="Arial" charset="0"/>
              </a:rPr>
              <a:t> = celková fenotypová variance</a:t>
            </a:r>
          </a:p>
          <a:p>
            <a:pPr lvl="1">
              <a:buFontTx/>
              <a:buNone/>
            </a:pPr>
            <a:r>
              <a:rPr lang="cs-CZ" i="1">
                <a:latin typeface="Arial" charset="0"/>
                <a:cs typeface="Arial" charset="0"/>
              </a:rPr>
              <a:t>V</a:t>
            </a:r>
            <a:r>
              <a:rPr lang="cs-CZ" i="1" baseline="-25000">
                <a:latin typeface="Arial" charset="0"/>
                <a:cs typeface="Arial" charset="0"/>
              </a:rPr>
              <a:t>G </a:t>
            </a:r>
            <a:r>
              <a:rPr lang="cs-CZ" baseline="-25000">
                <a:latin typeface="Arial" charset="0"/>
                <a:cs typeface="Arial" charset="0"/>
              </a:rPr>
              <a:t> </a:t>
            </a:r>
            <a:r>
              <a:rPr lang="cs-CZ">
                <a:latin typeface="Arial" charset="0"/>
                <a:cs typeface="Arial" charset="0"/>
              </a:rPr>
              <a:t>= variance genotypu</a:t>
            </a:r>
          </a:p>
          <a:p>
            <a:pPr lvl="1">
              <a:spcAft>
                <a:spcPts val="1200"/>
              </a:spcAft>
              <a:buFontTx/>
              <a:buNone/>
            </a:pPr>
            <a:r>
              <a:rPr lang="cs-CZ" i="1">
                <a:latin typeface="Arial" charset="0"/>
                <a:cs typeface="Arial" charset="0"/>
              </a:rPr>
              <a:t>V</a:t>
            </a:r>
            <a:r>
              <a:rPr lang="cs-CZ" i="1" baseline="-25000">
                <a:latin typeface="Arial" charset="0"/>
                <a:cs typeface="Arial" charset="0"/>
              </a:rPr>
              <a:t>E</a:t>
            </a:r>
            <a:r>
              <a:rPr lang="cs-CZ" baseline="-25000">
                <a:latin typeface="Arial" charset="0"/>
                <a:cs typeface="Arial" charset="0"/>
              </a:rPr>
              <a:t> </a:t>
            </a:r>
            <a:r>
              <a:rPr lang="cs-CZ">
                <a:latin typeface="Arial" charset="0"/>
                <a:cs typeface="Arial" charset="0"/>
              </a:rPr>
              <a:t>= variance způsobená vlivem prostředí</a:t>
            </a:r>
          </a:p>
          <a:p>
            <a:pPr lvl="1">
              <a:buFontTx/>
              <a:buNone/>
            </a:pPr>
            <a:r>
              <a:rPr lang="cs-CZ" i="1">
                <a:latin typeface="Arial" charset="0"/>
                <a:cs typeface="Arial" charset="0"/>
              </a:rPr>
              <a:t>V</a:t>
            </a:r>
            <a:r>
              <a:rPr lang="cs-CZ" i="1" baseline="-25000">
                <a:latin typeface="Arial" charset="0"/>
                <a:cs typeface="Arial" charset="0"/>
              </a:rPr>
              <a:t>G</a:t>
            </a:r>
            <a:r>
              <a:rPr lang="cs-CZ" i="1">
                <a:latin typeface="Arial" charset="0"/>
                <a:cs typeface="Arial" charset="0"/>
              </a:rPr>
              <a:t> = V</a:t>
            </a:r>
            <a:r>
              <a:rPr lang="cs-CZ" i="1" baseline="-25000">
                <a:latin typeface="Arial" charset="0"/>
                <a:cs typeface="Arial" charset="0"/>
              </a:rPr>
              <a:t>A</a:t>
            </a:r>
            <a:r>
              <a:rPr lang="cs-CZ" i="1">
                <a:latin typeface="Arial" charset="0"/>
                <a:cs typeface="Arial" charset="0"/>
              </a:rPr>
              <a:t> + V</a:t>
            </a:r>
            <a:r>
              <a:rPr lang="cs-CZ" i="1" baseline="-25000">
                <a:latin typeface="Arial" charset="0"/>
                <a:cs typeface="Arial" charset="0"/>
              </a:rPr>
              <a:t>D </a:t>
            </a:r>
            <a:r>
              <a:rPr lang="cs-CZ" i="1">
                <a:latin typeface="Arial" charset="0"/>
                <a:cs typeface="Arial" charset="0"/>
              </a:rPr>
              <a:t>+ V</a:t>
            </a:r>
            <a:r>
              <a:rPr lang="cs-CZ" i="1" baseline="-25000">
                <a:latin typeface="Arial" charset="0"/>
                <a:cs typeface="Arial" charset="0"/>
              </a:rPr>
              <a:t>I</a:t>
            </a:r>
            <a:r>
              <a:rPr lang="cs-CZ" i="1">
                <a:latin typeface="Arial" charset="0"/>
                <a:cs typeface="Arial" charset="0"/>
              </a:rPr>
              <a:t> </a:t>
            </a:r>
            <a:r>
              <a:rPr lang="cs-CZ">
                <a:latin typeface="Arial" charset="0"/>
                <a:cs typeface="Arial" charset="0"/>
              </a:rPr>
              <a:t>	</a:t>
            </a:r>
            <a:br>
              <a:rPr lang="cs-CZ">
                <a:latin typeface="Arial" charset="0"/>
                <a:cs typeface="Arial" charset="0"/>
              </a:rPr>
            </a:br>
            <a:r>
              <a:rPr lang="cs-CZ">
                <a:latin typeface="Arial" charset="0"/>
                <a:cs typeface="Arial" charset="0"/>
              </a:rPr>
              <a:t>A = aditivita; D = dominance; I = epistáze</a:t>
            </a:r>
          </a:p>
          <a:p>
            <a:pPr lvl="1">
              <a:buFontTx/>
              <a:buNone/>
            </a:pPr>
            <a:endParaRPr lang="cs-CZ" baseline="-25000">
              <a:latin typeface="Arial" charset="0"/>
              <a:cs typeface="Arial" charset="0"/>
            </a:endParaRP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13316" name="Rectangle 25"/>
          <p:cNvSpPr>
            <a:spLocks noChangeArrowheads="1"/>
          </p:cNvSpPr>
          <p:nvPr/>
        </p:nvSpPr>
        <p:spPr bwMode="auto">
          <a:xfrm>
            <a:off x="0" y="461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227263" y="365125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Kvantitativní znaky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27263" y="365125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Kvantitativní znaky</a:t>
            </a:r>
          </a:p>
        </p:txBody>
      </p:sp>
      <p:sp>
        <p:nvSpPr>
          <p:cNvPr id="14339" name="TextovéPole 8"/>
          <p:cNvSpPr txBox="1">
            <a:spLocks noChangeArrowheads="1"/>
          </p:cNvSpPr>
          <p:nvPr/>
        </p:nvSpPr>
        <p:spPr bwMode="auto">
          <a:xfrm>
            <a:off x="477838" y="1646238"/>
            <a:ext cx="7423150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Dědivost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(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heritabilita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), </a:t>
            </a:r>
            <a:r>
              <a:rPr lang="cs-CZ" sz="2800" b="0" i="1" dirty="0">
                <a:solidFill>
                  <a:srgbClr val="EB0000"/>
                </a:solidFill>
                <a:latin typeface="Arial" charset="0"/>
              </a:rPr>
              <a:t>h</a:t>
            </a:r>
            <a:r>
              <a:rPr lang="cs-CZ" sz="2800" b="0" baseline="30000" dirty="0">
                <a:solidFill>
                  <a:srgbClr val="EB0000"/>
                </a:solidFill>
                <a:latin typeface="Arial" charset="0"/>
              </a:rPr>
              <a:t>2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:</a:t>
            </a:r>
          </a:p>
          <a:p>
            <a:pPr eaLnBrk="0" hangingPunct="0"/>
            <a:r>
              <a:rPr lang="cs-CZ" sz="2400" b="0" dirty="0">
                <a:latin typeface="Arial" charset="0"/>
              </a:rPr>
              <a:t>= míra dědičné složky fenotypové proměnlivosti</a:t>
            </a:r>
          </a:p>
          <a:p>
            <a:pPr eaLnBrk="0" hangingPunct="0"/>
            <a:endParaRPr lang="cs-CZ" sz="2400" b="0" dirty="0"/>
          </a:p>
          <a:p>
            <a:pPr eaLnBrk="0" hangingPunct="0"/>
            <a:r>
              <a:rPr lang="cs-CZ" sz="2400" b="0" dirty="0">
                <a:latin typeface="Arial" charset="0"/>
              </a:rPr>
              <a:t>udává, do jaké míry lze varianci v rozložení fenotypu </a:t>
            </a:r>
          </a:p>
          <a:p>
            <a:pPr eaLnBrk="0" hangingPunct="0"/>
            <a:r>
              <a:rPr lang="cs-CZ" sz="2400" b="0" dirty="0">
                <a:latin typeface="Arial" charset="0"/>
              </a:rPr>
              <a:t>přičíst na vrub genetických příčin</a:t>
            </a:r>
          </a:p>
          <a:p>
            <a:pPr eaLnBrk="0" hangingPunct="0"/>
            <a:endParaRPr lang="cs-CZ" sz="2400" b="0" dirty="0">
              <a:latin typeface="Arial" charset="0"/>
            </a:endParaRPr>
          </a:p>
          <a:p>
            <a:pPr eaLnBrk="0" hangingPunct="0"/>
            <a:endParaRPr lang="cs-CZ" sz="2400" b="0" dirty="0">
              <a:latin typeface="Arial" charset="0"/>
            </a:endParaRPr>
          </a:p>
          <a:p>
            <a:pPr eaLnBrk="0" hangingPunct="0"/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Skutečná </a:t>
            </a:r>
            <a:r>
              <a:rPr lang="cs-CZ" sz="2400" b="0" dirty="0" err="1">
                <a:solidFill>
                  <a:srgbClr val="EB0000"/>
                </a:solidFill>
                <a:latin typeface="Arial" charset="0"/>
              </a:rPr>
              <a:t>dědivost</a:t>
            </a:r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:</a:t>
            </a:r>
          </a:p>
          <a:p>
            <a:pPr eaLnBrk="0" hangingPunct="0"/>
            <a:r>
              <a:rPr lang="cs-CZ" sz="2400" b="0" dirty="0">
                <a:latin typeface="Arial" charset="0"/>
              </a:rPr>
              <a:t>	v užším smyslu </a:t>
            </a:r>
            <a:r>
              <a:rPr lang="cs-CZ" sz="2400" b="0" i="1" dirty="0">
                <a:latin typeface="Arial" charset="0"/>
              </a:rPr>
              <a:t>h</a:t>
            </a:r>
            <a:r>
              <a:rPr lang="cs-CZ" sz="2400" b="0" baseline="30000" dirty="0">
                <a:latin typeface="Arial" charset="0"/>
              </a:rPr>
              <a:t>2</a:t>
            </a:r>
            <a:r>
              <a:rPr lang="cs-CZ" sz="2400" b="0" dirty="0">
                <a:latin typeface="Arial" charset="0"/>
              </a:rPr>
              <a:t> = </a:t>
            </a:r>
            <a:r>
              <a:rPr lang="cs-CZ" sz="2400" b="0" i="1" dirty="0">
                <a:latin typeface="Arial" charset="0"/>
              </a:rPr>
              <a:t>V</a:t>
            </a:r>
            <a:r>
              <a:rPr lang="cs-CZ" sz="2400" b="0" i="1" baseline="-25000" dirty="0">
                <a:latin typeface="Arial" charset="0"/>
              </a:rPr>
              <a:t>A </a:t>
            </a:r>
            <a:r>
              <a:rPr lang="cs-CZ" sz="2400" b="0" i="1" dirty="0">
                <a:latin typeface="Arial" charset="0"/>
              </a:rPr>
              <a:t>/ V</a:t>
            </a:r>
            <a:r>
              <a:rPr lang="cs-CZ" sz="2400" b="0" i="1" baseline="-25000" dirty="0">
                <a:latin typeface="Arial" charset="0"/>
              </a:rPr>
              <a:t>P</a:t>
            </a:r>
            <a:br>
              <a:rPr lang="cs-CZ" sz="2400" b="0" i="1" dirty="0">
                <a:latin typeface="Arial" charset="0"/>
              </a:rPr>
            </a:br>
            <a:r>
              <a:rPr lang="cs-CZ" sz="2400" b="0" i="1" dirty="0">
                <a:latin typeface="Arial" charset="0"/>
              </a:rPr>
              <a:t>	</a:t>
            </a:r>
            <a:r>
              <a:rPr lang="cs-CZ" sz="2400" b="0" dirty="0">
                <a:latin typeface="Arial" charset="0"/>
              </a:rPr>
              <a:t>v širším smyslu</a:t>
            </a:r>
            <a:r>
              <a:rPr lang="cs-CZ" sz="2400" b="0" i="1" dirty="0">
                <a:latin typeface="Arial" charset="0"/>
              </a:rPr>
              <a:t> h</a:t>
            </a:r>
            <a:r>
              <a:rPr lang="cs-CZ" sz="2400" b="0" baseline="30000" dirty="0">
                <a:latin typeface="Arial" charset="0"/>
              </a:rPr>
              <a:t>2</a:t>
            </a:r>
            <a:r>
              <a:rPr lang="cs-CZ" sz="2400" b="0" i="1" dirty="0">
                <a:latin typeface="Arial" charset="0"/>
              </a:rPr>
              <a:t> = V</a:t>
            </a:r>
            <a:r>
              <a:rPr lang="cs-CZ" sz="2400" b="0" i="1" baseline="-25000" dirty="0">
                <a:latin typeface="Arial" charset="0"/>
              </a:rPr>
              <a:t>G </a:t>
            </a:r>
            <a:r>
              <a:rPr lang="cs-CZ" sz="2400" b="0" i="1" dirty="0">
                <a:latin typeface="Arial" charset="0"/>
              </a:rPr>
              <a:t>/ V</a:t>
            </a:r>
            <a:r>
              <a:rPr lang="cs-CZ" sz="2400" b="0" i="1" baseline="-25000" dirty="0">
                <a:latin typeface="Arial" charset="0"/>
              </a:rPr>
              <a:t>P</a:t>
            </a:r>
            <a:endParaRPr lang="cs-CZ" sz="2400" b="0" baseline="-25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27263" y="365125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Kvantitativní znaky</a:t>
            </a:r>
          </a:p>
        </p:txBody>
      </p:sp>
      <p:sp>
        <p:nvSpPr>
          <p:cNvPr id="15363" name="TextovéPole 8"/>
          <p:cNvSpPr txBox="1">
            <a:spLocks noChangeArrowheads="1"/>
          </p:cNvSpPr>
          <p:nvPr/>
        </p:nvSpPr>
        <p:spPr bwMode="auto">
          <a:xfrm>
            <a:off x="477838" y="1376363"/>
            <a:ext cx="6894512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Realizovaná dědivost:</a:t>
            </a:r>
            <a:r>
              <a:rPr lang="cs-CZ" sz="2400" b="0">
                <a:latin typeface="Arial" charset="0"/>
              </a:rPr>
              <a:t> </a:t>
            </a:r>
            <a:r>
              <a:rPr lang="cs-CZ" sz="2400" b="0" i="1">
                <a:latin typeface="Arial" charset="0"/>
              </a:rPr>
              <a:t>h</a:t>
            </a:r>
            <a:r>
              <a:rPr lang="cs-CZ" sz="2400" b="0" baseline="30000">
                <a:latin typeface="Arial" charset="0"/>
              </a:rPr>
              <a:t>2</a:t>
            </a:r>
            <a:r>
              <a:rPr lang="cs-CZ" sz="2400" b="0">
                <a:latin typeface="Arial" charset="0"/>
              </a:rPr>
              <a:t> = </a:t>
            </a:r>
            <a:r>
              <a:rPr lang="cs-CZ" sz="2400" b="0" i="1">
                <a:latin typeface="Arial" charset="0"/>
              </a:rPr>
              <a:t>R/S</a:t>
            </a:r>
          </a:p>
          <a:p>
            <a:pPr eaLnBrk="0" hangingPunct="0"/>
            <a:endParaRPr lang="cs-CZ" sz="2400" b="0">
              <a:solidFill>
                <a:srgbClr val="EB0000"/>
              </a:solidFill>
              <a:latin typeface="Arial" charset="0"/>
            </a:endParaRPr>
          </a:p>
          <a:p>
            <a:pPr eaLnBrk="0" hangingPunct="0"/>
            <a:r>
              <a:rPr lang="en-US" sz="2000" b="0" i="1">
                <a:latin typeface="Arial" charset="0"/>
              </a:rPr>
              <a:t>R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>
                <a:solidFill>
                  <a:srgbClr val="EB0000"/>
                </a:solidFill>
                <a:latin typeface="Arial" charset="0"/>
              </a:rPr>
              <a:t>selekční odpověď (s. efekt)</a:t>
            </a:r>
            <a:r>
              <a:rPr lang="cs-CZ" sz="2000" b="0">
                <a:latin typeface="Arial" charset="0"/>
              </a:rPr>
              <a:t>: </a:t>
            </a:r>
            <a:r>
              <a:rPr lang="cs-CZ" sz="2000" b="0" i="1">
                <a:latin typeface="Arial" charset="0"/>
              </a:rPr>
              <a:t>X</a:t>
            </a:r>
            <a:r>
              <a:rPr lang="cs-CZ" sz="2000" b="0" baseline="-25000">
                <a:latin typeface="Arial" charset="0"/>
              </a:rPr>
              <a:t>f</a:t>
            </a:r>
            <a:r>
              <a:rPr lang="cs-CZ" sz="2000" b="0">
                <a:latin typeface="Arial" charset="0"/>
              </a:rPr>
              <a:t> – </a:t>
            </a:r>
            <a:r>
              <a:rPr lang="cs-CZ" sz="2000" b="0" i="1">
                <a:latin typeface="Arial" charset="0"/>
              </a:rPr>
              <a:t>X</a:t>
            </a:r>
            <a:r>
              <a:rPr lang="cs-CZ" sz="2000" b="0">
                <a:latin typeface="Arial" charset="0"/>
              </a:rPr>
              <a:t> </a:t>
            </a:r>
          </a:p>
          <a:p>
            <a:pPr eaLnBrk="0" hangingPunct="0"/>
            <a:r>
              <a:rPr lang="cs-CZ" sz="2000" b="0" i="1">
                <a:latin typeface="Arial" charset="0"/>
              </a:rPr>
              <a:t>S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>
                <a:solidFill>
                  <a:srgbClr val="EB0000"/>
                </a:solidFill>
                <a:latin typeface="Arial" charset="0"/>
              </a:rPr>
              <a:t>selekční diferenc</a:t>
            </a:r>
            <a:r>
              <a:rPr lang="en-US" sz="2000" b="0">
                <a:solidFill>
                  <a:srgbClr val="EB0000"/>
                </a:solidFill>
                <a:latin typeface="Arial" charset="0"/>
              </a:rPr>
              <a:t>e</a:t>
            </a:r>
            <a:r>
              <a:rPr lang="cs-CZ" sz="2000" b="0">
                <a:latin typeface="Arial" charset="0"/>
              </a:rPr>
              <a:t>:</a:t>
            </a:r>
            <a:r>
              <a:rPr lang="en-US" sz="2000" b="0">
                <a:latin typeface="Arial" charset="0"/>
              </a:rPr>
              <a:t> </a:t>
            </a:r>
            <a:r>
              <a:rPr lang="cs-CZ" sz="2000" b="0" i="1">
                <a:latin typeface="Arial" charset="0"/>
              </a:rPr>
              <a:t>X</a:t>
            </a:r>
            <a:r>
              <a:rPr lang="cs-CZ" sz="2000" b="0" baseline="-25000">
                <a:latin typeface="Arial" charset="0"/>
              </a:rPr>
              <a:t>p</a:t>
            </a:r>
            <a:r>
              <a:rPr lang="cs-CZ" sz="2000" b="0">
                <a:latin typeface="Arial" charset="0"/>
              </a:rPr>
              <a:t>-</a:t>
            </a:r>
            <a:r>
              <a:rPr lang="cs-CZ" sz="2000" b="0" i="1">
                <a:latin typeface="Arial" charset="0"/>
              </a:rPr>
              <a:t>X</a:t>
            </a:r>
            <a:r>
              <a:rPr lang="cs-CZ" sz="2000" b="0">
                <a:latin typeface="Arial" charset="0"/>
              </a:rPr>
              <a:t> </a:t>
            </a:r>
          </a:p>
          <a:p>
            <a:pPr eaLnBrk="0" hangingPunct="0"/>
            <a:r>
              <a:rPr lang="cs-CZ" sz="2000" b="0">
                <a:latin typeface="Arial" charset="0"/>
              </a:rPr>
              <a:t>   = zlepšení nad průměr populace </a:t>
            </a:r>
          </a:p>
          <a:p>
            <a:pPr eaLnBrk="0" hangingPunct="0"/>
            <a:r>
              <a:rPr lang="cs-CZ" sz="2000" b="0">
                <a:latin typeface="Arial" charset="0"/>
              </a:rPr>
              <a:t>      vzhledem k rozdílu mezi rodiči </a:t>
            </a:r>
          </a:p>
          <a:p>
            <a:pPr eaLnBrk="0" hangingPunct="0"/>
            <a:r>
              <a:rPr lang="cs-CZ" sz="2000" b="0">
                <a:latin typeface="Arial" charset="0"/>
              </a:rPr>
              <a:t>      a průměrem populace</a:t>
            </a:r>
          </a:p>
          <a:p>
            <a:pPr eaLnBrk="0" hangingPunct="0"/>
            <a:endParaRPr lang="cs-CZ" sz="2000" b="0">
              <a:latin typeface="Arial" charset="0"/>
            </a:endParaRPr>
          </a:p>
          <a:p>
            <a:pPr eaLnBrk="0" hangingPunct="0"/>
            <a:r>
              <a:rPr lang="cs-CZ" sz="2000" b="0" i="1">
                <a:latin typeface="Arial" charset="0"/>
              </a:rPr>
              <a:t>X</a:t>
            </a:r>
            <a:r>
              <a:rPr lang="cs-CZ" sz="2000" b="0" baseline="-25000">
                <a:latin typeface="Arial" charset="0"/>
              </a:rPr>
              <a:t>f</a:t>
            </a:r>
            <a:r>
              <a:rPr lang="cs-CZ" sz="2000" b="0">
                <a:latin typeface="Arial" charset="0"/>
              </a:rPr>
              <a:t> = hodnota znaku u potomstva</a:t>
            </a:r>
          </a:p>
          <a:p>
            <a:pPr eaLnBrk="0" hangingPunct="0"/>
            <a:r>
              <a:rPr lang="cs-CZ" sz="2000" b="0" i="1">
                <a:latin typeface="Arial" charset="0"/>
              </a:rPr>
              <a:t>X</a:t>
            </a:r>
            <a:r>
              <a:rPr lang="cs-CZ" sz="2000" b="0" baseline="-25000">
                <a:latin typeface="Arial" charset="0"/>
              </a:rPr>
              <a:t>p</a:t>
            </a:r>
            <a:r>
              <a:rPr lang="cs-CZ" sz="2000" b="0">
                <a:latin typeface="Arial" charset="0"/>
              </a:rPr>
              <a:t> = hodnota znaku u rodičů</a:t>
            </a:r>
          </a:p>
          <a:p>
            <a:pPr eaLnBrk="0" hangingPunct="0"/>
            <a:r>
              <a:rPr lang="cs-CZ" sz="2000" b="0" i="1">
                <a:latin typeface="Arial" charset="0"/>
              </a:rPr>
              <a:t>X</a:t>
            </a:r>
            <a:r>
              <a:rPr lang="cs-CZ" sz="2000" b="0">
                <a:latin typeface="Arial" charset="0"/>
              </a:rPr>
              <a:t> = průměrná hodnota znaku</a:t>
            </a:r>
          </a:p>
          <a:p>
            <a:pPr eaLnBrk="0" hangingPunct="0"/>
            <a:endParaRPr lang="cs-CZ" sz="2000" b="0">
              <a:latin typeface="Arial" charset="0"/>
            </a:endParaRPr>
          </a:p>
          <a:p>
            <a:pPr eaLnBrk="0" hangingPunct="0"/>
            <a:endParaRPr lang="cs-CZ" sz="2000" b="0">
              <a:latin typeface="Arial" charset="0"/>
            </a:endParaRPr>
          </a:p>
          <a:p>
            <a:pPr eaLnBrk="0" hangingPunct="0"/>
            <a:endParaRPr lang="cs-CZ" sz="2000" b="0">
              <a:latin typeface="Arial" charset="0"/>
            </a:endParaRPr>
          </a:p>
          <a:p>
            <a:pPr eaLnBrk="0" hangingPunct="0"/>
            <a:r>
              <a:rPr lang="cs-CZ" sz="2000" b="0">
                <a:latin typeface="Arial" charset="0"/>
              </a:rPr>
              <a:t>Měření dědivosti nejčastěji jako podobnost mezi příbuznými</a:t>
            </a:r>
          </a:p>
        </p:txBody>
      </p:sp>
      <p:pic>
        <p:nvPicPr>
          <p:cNvPr id="15364" name="Obrázek 4" descr="9.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8963" y="1193800"/>
            <a:ext cx="3074987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44738" y="290513"/>
            <a:ext cx="4475162" cy="688975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Tradiční morfometrie</a:t>
            </a:r>
          </a:p>
        </p:txBody>
      </p: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477838" y="1196975"/>
            <a:ext cx="8321675" cy="5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kvantitativní (metrické i </a:t>
            </a: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meristické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) znaky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měření vzdáleností, úhlů, ploch atd.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vstup: posunová měřítka, měřicí okulár, měřicí mikroskop, analýza digitálního obrazu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výstupy: ordinační analýza, shluková a., fylogenetická a., </a:t>
            </a:r>
            <a:br>
              <a:rPr lang="cs-CZ" sz="2400" b="0" kern="0" dirty="0">
                <a:latin typeface="Arial" pitchFamily="34" charset="0"/>
                <a:cs typeface="Arial" pitchFamily="34" charset="0"/>
              </a:rPr>
            </a:br>
            <a:r>
              <a:rPr lang="cs-CZ" sz="2400" b="0" kern="0" dirty="0">
                <a:latin typeface="Arial" pitchFamily="34" charset="0"/>
                <a:cs typeface="Arial" pitchFamily="34" charset="0"/>
              </a:rPr>
              <a:t>alometrie, srovnávací analýzy atd.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systematika, studium fylogeneze, morfologie, srovnání morfologické evoluce s molekulární, behaviorální studie atd.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software: STATISTICA, SPSS, JMP, NT-SYS, MATLAB, SPLUS, programy v R atd.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61"/>
          <p:cNvGrpSpPr>
            <a:grpSpLocks/>
          </p:cNvGrpSpPr>
          <p:nvPr/>
        </p:nvGrpSpPr>
        <p:grpSpPr bwMode="auto">
          <a:xfrm>
            <a:off x="4872038" y="965200"/>
            <a:ext cx="3679825" cy="4862513"/>
            <a:chOff x="3062" y="926"/>
            <a:chExt cx="2318" cy="3063"/>
          </a:xfrm>
        </p:grpSpPr>
        <p:pic>
          <p:nvPicPr>
            <p:cNvPr id="17432" name="Picture 17" descr="V92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62" y="926"/>
              <a:ext cx="2315" cy="3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0" name="Line 18"/>
            <p:cNvSpPr>
              <a:spLocks noChangeShapeType="1"/>
            </p:cNvSpPr>
            <p:nvPr/>
          </p:nvSpPr>
          <p:spPr bwMode="auto">
            <a:xfrm>
              <a:off x="4026" y="1272"/>
              <a:ext cx="108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1" name="Line 19"/>
            <p:cNvSpPr>
              <a:spLocks noChangeShapeType="1"/>
            </p:cNvSpPr>
            <p:nvPr/>
          </p:nvSpPr>
          <p:spPr bwMode="auto">
            <a:xfrm>
              <a:off x="3916" y="3628"/>
              <a:ext cx="1176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2" name="Line 20"/>
            <p:cNvSpPr>
              <a:spLocks noChangeShapeType="1"/>
            </p:cNvSpPr>
            <p:nvPr/>
          </p:nvSpPr>
          <p:spPr bwMode="auto">
            <a:xfrm rot="-5400000">
              <a:off x="3883" y="2449"/>
              <a:ext cx="235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36" name="Text Box 21"/>
            <p:cNvSpPr txBox="1">
              <a:spLocks noChangeArrowheads="1"/>
            </p:cNvSpPr>
            <p:nvPr/>
          </p:nvSpPr>
          <p:spPr bwMode="auto">
            <a:xfrm rot="-5400000">
              <a:off x="4986" y="2337"/>
              <a:ext cx="34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CBL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16" name="Line 24"/>
            <p:cNvSpPr>
              <a:spLocks noChangeShapeType="1"/>
            </p:cNvSpPr>
            <p:nvPr/>
          </p:nvSpPr>
          <p:spPr bwMode="auto">
            <a:xfrm>
              <a:off x="4268" y="2114"/>
              <a:ext cx="54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7" name="Line 25"/>
            <p:cNvSpPr>
              <a:spLocks noChangeShapeType="1"/>
            </p:cNvSpPr>
            <p:nvPr/>
          </p:nvSpPr>
          <p:spPr bwMode="auto">
            <a:xfrm>
              <a:off x="3414" y="2058"/>
              <a:ext cx="76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8" name="Line 26"/>
            <p:cNvSpPr>
              <a:spLocks noChangeShapeType="1"/>
            </p:cNvSpPr>
            <p:nvPr/>
          </p:nvSpPr>
          <p:spPr bwMode="auto">
            <a:xfrm rot="-5400000">
              <a:off x="4482" y="2388"/>
              <a:ext cx="576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40" name="Text Box 44"/>
            <p:cNvSpPr txBox="1">
              <a:spLocks noChangeArrowheads="1"/>
            </p:cNvSpPr>
            <p:nvPr/>
          </p:nvSpPr>
          <p:spPr bwMode="auto">
            <a:xfrm rot="-5400000">
              <a:off x="4690" y="2311"/>
              <a:ext cx="3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UTL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37" name="Line 45"/>
            <p:cNvSpPr>
              <a:spLocks noChangeShapeType="1"/>
            </p:cNvSpPr>
            <p:nvPr/>
          </p:nvSpPr>
          <p:spPr bwMode="auto">
            <a:xfrm>
              <a:off x="3414" y="1656"/>
              <a:ext cx="7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8" name="Line 46"/>
            <p:cNvSpPr>
              <a:spLocks noChangeShapeType="1"/>
            </p:cNvSpPr>
            <p:nvPr/>
          </p:nvSpPr>
          <p:spPr bwMode="auto">
            <a:xfrm rot="-5400000">
              <a:off x="3849" y="1239"/>
              <a:ext cx="19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9" name="Line 47"/>
            <p:cNvSpPr>
              <a:spLocks noChangeShapeType="1"/>
            </p:cNvSpPr>
            <p:nvPr/>
          </p:nvSpPr>
          <p:spPr bwMode="auto">
            <a:xfrm>
              <a:off x="4258" y="2674"/>
              <a:ext cx="54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0" name="Line 48"/>
            <p:cNvSpPr>
              <a:spLocks noChangeShapeType="1"/>
            </p:cNvSpPr>
            <p:nvPr/>
          </p:nvSpPr>
          <p:spPr bwMode="auto">
            <a:xfrm rot="-5400000">
              <a:off x="4093" y="1243"/>
              <a:ext cx="19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1" name="Line 49"/>
            <p:cNvSpPr>
              <a:spLocks noChangeShapeType="1"/>
            </p:cNvSpPr>
            <p:nvPr/>
          </p:nvSpPr>
          <p:spPr bwMode="auto">
            <a:xfrm rot="-5400000">
              <a:off x="3214" y="1846"/>
              <a:ext cx="42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2" name="Line 50"/>
            <p:cNvSpPr>
              <a:spLocks noChangeShapeType="1"/>
            </p:cNvSpPr>
            <p:nvPr/>
          </p:nvSpPr>
          <p:spPr bwMode="auto">
            <a:xfrm rot="-10800000">
              <a:off x="3956" y="1154"/>
              <a:ext cx="2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47" name="Text Box 51"/>
            <p:cNvSpPr txBox="1">
              <a:spLocks noChangeArrowheads="1"/>
            </p:cNvSpPr>
            <p:nvPr/>
          </p:nvSpPr>
          <p:spPr bwMode="auto">
            <a:xfrm rot="-5400000">
              <a:off x="3195" y="1745"/>
              <a:ext cx="2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FIL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17448" name="Text Box 52"/>
            <p:cNvSpPr txBox="1">
              <a:spLocks noChangeArrowheads="1"/>
            </p:cNvSpPr>
            <p:nvPr/>
          </p:nvSpPr>
          <p:spPr bwMode="auto">
            <a:xfrm>
              <a:off x="3940" y="933"/>
              <a:ext cx="2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IW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45" name="Line 53"/>
            <p:cNvSpPr>
              <a:spLocks noChangeShapeType="1"/>
            </p:cNvSpPr>
            <p:nvPr/>
          </p:nvSpPr>
          <p:spPr bwMode="auto">
            <a:xfrm>
              <a:off x="3658" y="2110"/>
              <a:ext cx="29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6" name="Line 54"/>
            <p:cNvSpPr>
              <a:spLocks noChangeShapeType="1"/>
            </p:cNvSpPr>
            <p:nvPr/>
          </p:nvSpPr>
          <p:spPr bwMode="auto">
            <a:xfrm>
              <a:off x="3674" y="2384"/>
              <a:ext cx="29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7" name="Line 55"/>
            <p:cNvSpPr>
              <a:spLocks noChangeShapeType="1"/>
            </p:cNvSpPr>
            <p:nvPr/>
          </p:nvSpPr>
          <p:spPr bwMode="auto">
            <a:xfrm rot="-5400000">
              <a:off x="3563" y="2245"/>
              <a:ext cx="26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52" name="Text Box 56"/>
            <p:cNvSpPr txBox="1">
              <a:spLocks noChangeArrowheads="1"/>
            </p:cNvSpPr>
            <p:nvPr/>
          </p:nvSpPr>
          <p:spPr bwMode="auto">
            <a:xfrm rot="-5400000">
              <a:off x="3405" y="2146"/>
              <a:ext cx="3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M1L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49" name="Rectangle 57"/>
            <p:cNvSpPr>
              <a:spLocks noChangeArrowheads="1"/>
            </p:cNvSpPr>
            <p:nvPr/>
          </p:nvSpPr>
          <p:spPr bwMode="auto">
            <a:xfrm>
              <a:off x="3064" y="931"/>
              <a:ext cx="2316" cy="305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7411" name="Group 60"/>
          <p:cNvGrpSpPr>
            <a:grpSpLocks/>
          </p:cNvGrpSpPr>
          <p:nvPr/>
        </p:nvGrpSpPr>
        <p:grpSpPr bwMode="auto">
          <a:xfrm>
            <a:off x="620713" y="922338"/>
            <a:ext cx="3676650" cy="4905375"/>
            <a:chOff x="384" y="899"/>
            <a:chExt cx="2316" cy="3090"/>
          </a:xfrm>
        </p:grpSpPr>
        <p:pic>
          <p:nvPicPr>
            <p:cNvPr id="17412" name="Picture 16" descr="D92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926"/>
              <a:ext cx="2315" cy="3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5" name="Line 23"/>
            <p:cNvSpPr>
              <a:spLocks noChangeShapeType="1"/>
            </p:cNvSpPr>
            <p:nvPr/>
          </p:nvSpPr>
          <p:spPr bwMode="auto">
            <a:xfrm rot="3477649">
              <a:off x="1467" y="2392"/>
              <a:ext cx="775" cy="115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9" name="Line 27"/>
            <p:cNvSpPr>
              <a:spLocks noChangeShapeType="1"/>
            </p:cNvSpPr>
            <p:nvPr/>
          </p:nvSpPr>
          <p:spPr bwMode="auto">
            <a:xfrm rot="-5400000">
              <a:off x="-17" y="3226"/>
              <a:ext cx="1521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0" name="Line 28"/>
            <p:cNvSpPr>
              <a:spLocks noChangeShapeType="1"/>
            </p:cNvSpPr>
            <p:nvPr/>
          </p:nvSpPr>
          <p:spPr bwMode="auto">
            <a:xfrm rot="-5400000">
              <a:off x="1324" y="3220"/>
              <a:ext cx="1535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1" name="Line 29"/>
            <p:cNvSpPr>
              <a:spLocks noChangeShapeType="1"/>
            </p:cNvSpPr>
            <p:nvPr/>
          </p:nvSpPr>
          <p:spPr bwMode="auto">
            <a:xfrm rot="-10800000">
              <a:off x="739" y="3934"/>
              <a:ext cx="13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2" name="Line 30"/>
            <p:cNvSpPr>
              <a:spLocks noChangeShapeType="1"/>
            </p:cNvSpPr>
            <p:nvPr/>
          </p:nvSpPr>
          <p:spPr bwMode="auto">
            <a:xfrm rot="-5400000">
              <a:off x="636" y="3558"/>
              <a:ext cx="44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3" name="Line 31"/>
            <p:cNvSpPr>
              <a:spLocks noChangeShapeType="1"/>
            </p:cNvSpPr>
            <p:nvPr/>
          </p:nvSpPr>
          <p:spPr bwMode="auto">
            <a:xfrm rot="-5400000">
              <a:off x="1774" y="3568"/>
              <a:ext cx="44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4" name="Line 32"/>
            <p:cNvSpPr>
              <a:spLocks noChangeShapeType="1"/>
            </p:cNvSpPr>
            <p:nvPr/>
          </p:nvSpPr>
          <p:spPr bwMode="auto">
            <a:xfrm rot="-10800000">
              <a:off x="851" y="3758"/>
              <a:ext cx="112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20" name="Text Box 33"/>
            <p:cNvSpPr txBox="1">
              <a:spLocks noChangeArrowheads="1"/>
            </p:cNvSpPr>
            <p:nvPr/>
          </p:nvSpPr>
          <p:spPr bwMode="auto">
            <a:xfrm>
              <a:off x="1286" y="3757"/>
              <a:ext cx="2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ZW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17421" name="Text Box 34"/>
            <p:cNvSpPr txBox="1">
              <a:spLocks noChangeArrowheads="1"/>
            </p:cNvSpPr>
            <p:nvPr/>
          </p:nvSpPr>
          <p:spPr bwMode="auto">
            <a:xfrm>
              <a:off x="1242" y="3575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BCW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17422" name="Text Box 35"/>
            <p:cNvSpPr txBox="1">
              <a:spLocks noChangeArrowheads="1"/>
            </p:cNvSpPr>
            <p:nvPr/>
          </p:nvSpPr>
          <p:spPr bwMode="auto">
            <a:xfrm>
              <a:off x="1830" y="2297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OL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28" name="Line 36"/>
            <p:cNvSpPr>
              <a:spLocks noChangeShapeType="1"/>
            </p:cNvSpPr>
            <p:nvPr/>
          </p:nvSpPr>
          <p:spPr bwMode="auto">
            <a:xfrm rot="5400000" flipH="1">
              <a:off x="745" y="1477"/>
              <a:ext cx="864" cy="6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9" name="Line 37"/>
            <p:cNvSpPr>
              <a:spLocks noChangeShapeType="1"/>
            </p:cNvSpPr>
            <p:nvPr/>
          </p:nvSpPr>
          <p:spPr bwMode="auto">
            <a:xfrm rot="5400000" flipH="1">
              <a:off x="1205" y="1469"/>
              <a:ext cx="864" cy="6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0" name="Line 38"/>
            <p:cNvSpPr>
              <a:spLocks noChangeShapeType="1"/>
            </p:cNvSpPr>
            <p:nvPr/>
          </p:nvSpPr>
          <p:spPr bwMode="auto">
            <a:xfrm rot="-10800000">
              <a:off x="1185" y="1080"/>
              <a:ext cx="4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26" name="Text Box 39"/>
            <p:cNvSpPr txBox="1">
              <a:spLocks noChangeArrowheads="1"/>
            </p:cNvSpPr>
            <p:nvPr/>
          </p:nvSpPr>
          <p:spPr bwMode="auto">
            <a:xfrm>
              <a:off x="1266" y="899"/>
              <a:ext cx="3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RW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32" name="Line 40"/>
            <p:cNvSpPr>
              <a:spLocks noChangeShapeType="1"/>
            </p:cNvSpPr>
            <p:nvPr/>
          </p:nvSpPr>
          <p:spPr bwMode="auto">
            <a:xfrm rot="-5400000">
              <a:off x="1054" y="2320"/>
              <a:ext cx="34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3" name="Line 41"/>
            <p:cNvSpPr>
              <a:spLocks noChangeShapeType="1"/>
            </p:cNvSpPr>
            <p:nvPr/>
          </p:nvSpPr>
          <p:spPr bwMode="auto">
            <a:xfrm rot="-5400000">
              <a:off x="1436" y="2324"/>
              <a:ext cx="34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4" name="Line 42"/>
            <p:cNvSpPr>
              <a:spLocks noChangeShapeType="1"/>
            </p:cNvSpPr>
            <p:nvPr/>
          </p:nvSpPr>
          <p:spPr bwMode="auto">
            <a:xfrm rot="-10800000">
              <a:off x="1219" y="2326"/>
              <a:ext cx="38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30" name="Text Box 43"/>
            <p:cNvSpPr txBox="1">
              <a:spLocks noChangeArrowheads="1"/>
            </p:cNvSpPr>
            <p:nvPr/>
          </p:nvSpPr>
          <p:spPr bwMode="auto">
            <a:xfrm>
              <a:off x="1213" y="2121"/>
              <a:ext cx="4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IOC</a:t>
              </a:r>
              <a:r>
                <a:rPr lang="cs-CZ" sz="1400">
                  <a:solidFill>
                    <a:srgbClr val="00CCFF"/>
                  </a:solidFill>
                  <a:latin typeface="Arial" charset="0"/>
                </a:rPr>
                <a:t>W</a:t>
              </a:r>
            </a:p>
          </p:txBody>
        </p:sp>
        <p:sp>
          <p:nvSpPr>
            <p:cNvPr id="33850" name="Rectangle 58"/>
            <p:cNvSpPr>
              <a:spLocks noChangeArrowheads="1"/>
            </p:cNvSpPr>
            <p:nvPr/>
          </p:nvSpPr>
          <p:spPr bwMode="auto">
            <a:xfrm>
              <a:off x="384" y="931"/>
              <a:ext cx="2316" cy="305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7988" y="369888"/>
            <a:ext cx="5862637" cy="985837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cs-CZ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Analýza hlavních komponent </a:t>
            </a:r>
          </a:p>
          <a:p>
            <a:pPr algn="ctr">
              <a:buFontTx/>
              <a:buNone/>
              <a:defRPr/>
            </a:pPr>
            <a:r>
              <a:rPr lang="cs-CZ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cs-CZ" sz="2400" b="1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Principal</a:t>
            </a:r>
            <a:r>
              <a:rPr lang="cs-CZ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</a:t>
            </a:r>
            <a:r>
              <a:rPr lang="en-US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cs-CZ" sz="2400" b="1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ponents</a:t>
            </a:r>
            <a:r>
              <a:rPr lang="cs-CZ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analysis</a:t>
            </a:r>
            <a:r>
              <a:rPr lang="cs-CZ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PCA)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77838" y="5149850"/>
            <a:ext cx="680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i="1">
                <a:latin typeface="Arial" charset="0"/>
              </a:rPr>
              <a:t>Z</a:t>
            </a:r>
            <a:r>
              <a:rPr lang="cs-CZ" sz="2400" b="0" i="1" baseline="-25000">
                <a:latin typeface="Arial" charset="0"/>
              </a:rPr>
              <a:t>i</a:t>
            </a:r>
            <a:r>
              <a:rPr lang="cs-CZ" sz="2400" b="0">
                <a:latin typeface="Arial" charset="0"/>
              </a:rPr>
              <a:t> = </a:t>
            </a:r>
            <a:r>
              <a:rPr lang="cs-CZ" sz="2400" b="0" i="1">
                <a:latin typeface="Arial" charset="0"/>
              </a:rPr>
              <a:t>a</a:t>
            </a:r>
            <a:r>
              <a:rPr lang="cs-CZ" sz="2400" b="0" i="1" baseline="-25000">
                <a:latin typeface="Arial" charset="0"/>
              </a:rPr>
              <a:t>i</a:t>
            </a:r>
            <a:r>
              <a:rPr lang="cs-CZ" sz="2400" b="0" baseline="-25000">
                <a:latin typeface="Arial" charset="0"/>
              </a:rPr>
              <a:t>1</a:t>
            </a:r>
            <a:r>
              <a:rPr lang="cs-CZ" sz="2400" b="0" i="1">
                <a:latin typeface="Arial" charset="0"/>
              </a:rPr>
              <a:t>X</a:t>
            </a:r>
            <a:r>
              <a:rPr lang="cs-CZ" sz="2400" b="0" baseline="-25000">
                <a:latin typeface="Arial" charset="0"/>
              </a:rPr>
              <a:t>1</a:t>
            </a:r>
            <a:r>
              <a:rPr lang="cs-CZ" sz="2400" b="0">
                <a:latin typeface="Arial" charset="0"/>
              </a:rPr>
              <a:t> + </a:t>
            </a:r>
            <a:r>
              <a:rPr lang="cs-CZ" sz="2400" b="0" i="1">
                <a:latin typeface="Arial" charset="0"/>
              </a:rPr>
              <a:t>a</a:t>
            </a:r>
            <a:r>
              <a:rPr lang="cs-CZ" sz="2400" b="0" i="1" baseline="-25000">
                <a:latin typeface="Arial" charset="0"/>
              </a:rPr>
              <a:t>i</a:t>
            </a:r>
            <a:r>
              <a:rPr lang="cs-CZ" sz="2400" b="0" baseline="-25000">
                <a:latin typeface="Arial" charset="0"/>
              </a:rPr>
              <a:t>2</a:t>
            </a:r>
            <a:r>
              <a:rPr lang="cs-CZ" sz="2400" b="0" i="1">
                <a:latin typeface="Arial" charset="0"/>
              </a:rPr>
              <a:t>X</a:t>
            </a:r>
            <a:r>
              <a:rPr lang="cs-CZ" sz="2400" b="0" baseline="-25000">
                <a:latin typeface="Arial" charset="0"/>
              </a:rPr>
              <a:t>2</a:t>
            </a:r>
            <a:r>
              <a:rPr lang="cs-CZ" sz="2400" b="0">
                <a:latin typeface="Arial" charset="0"/>
              </a:rPr>
              <a:t> + … + </a:t>
            </a:r>
            <a:r>
              <a:rPr lang="cs-CZ" sz="2400" b="0" i="1">
                <a:latin typeface="Arial" charset="0"/>
              </a:rPr>
              <a:t>a</a:t>
            </a:r>
            <a:r>
              <a:rPr lang="cs-CZ" sz="2400" b="0" i="1" baseline="-25000">
                <a:latin typeface="Arial" charset="0"/>
              </a:rPr>
              <a:t>ip</a:t>
            </a:r>
            <a:r>
              <a:rPr lang="cs-CZ" sz="2400" b="0" i="1">
                <a:latin typeface="Arial" charset="0"/>
              </a:rPr>
              <a:t>X</a:t>
            </a:r>
            <a:r>
              <a:rPr lang="cs-CZ" sz="2400" b="0" i="1" baseline="-25000">
                <a:latin typeface="Arial" charset="0"/>
              </a:rPr>
              <a:t>p</a:t>
            </a:r>
            <a:r>
              <a:rPr lang="cs-CZ" sz="2400" b="0">
                <a:latin typeface="Arial" charset="0"/>
              </a:rPr>
              <a:t>            … </a:t>
            </a:r>
            <a:r>
              <a:rPr lang="cs-CZ" sz="2400" b="0" i="1">
                <a:latin typeface="Arial" charset="0"/>
              </a:rPr>
              <a:t>a</a:t>
            </a:r>
            <a:r>
              <a:rPr lang="cs-CZ" sz="2400" b="0" i="1" baseline="-25000">
                <a:latin typeface="Arial" charset="0"/>
              </a:rPr>
              <a:t>i</a:t>
            </a:r>
            <a:r>
              <a:rPr lang="cs-CZ" sz="2400" b="0">
                <a:latin typeface="Arial" charset="0"/>
              </a:rPr>
              <a:t> = cos </a:t>
            </a:r>
            <a:r>
              <a:rPr lang="cs-CZ" sz="2400" b="0">
                <a:latin typeface="Arial" charset="0"/>
                <a:sym typeface="Symbol" pitchFamily="18" charset="2"/>
              </a:rPr>
              <a:t></a:t>
            </a:r>
            <a:endParaRPr lang="cs-CZ" sz="2400" b="0">
              <a:latin typeface="Arial" charset="0"/>
            </a:endParaRPr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477838" y="4651375"/>
            <a:ext cx="3648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0" i="1">
                <a:latin typeface="Arial" charset="0"/>
              </a:rPr>
              <a:t>n</a:t>
            </a:r>
            <a:r>
              <a:rPr lang="cs-CZ" sz="2400" b="0" i="1">
                <a:latin typeface="Arial" charset="0"/>
              </a:rPr>
              <a:t> </a:t>
            </a:r>
            <a:r>
              <a:rPr lang="cs-CZ" sz="2400" b="0">
                <a:latin typeface="Arial" charset="0"/>
              </a:rPr>
              <a:t>jedinců, </a:t>
            </a:r>
            <a:r>
              <a:rPr lang="cs-CZ" sz="2400" b="0" i="1">
                <a:latin typeface="Arial" charset="0"/>
              </a:rPr>
              <a:t>p </a:t>
            </a:r>
            <a:r>
              <a:rPr lang="cs-CZ" sz="2400" b="0">
                <a:latin typeface="Arial" charset="0"/>
              </a:rPr>
              <a:t>proměnných</a:t>
            </a: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477838" y="5827713"/>
            <a:ext cx="49514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 dirty="0">
                <a:latin typeface="Arial" charset="0"/>
              </a:rPr>
              <a:t>latentní kořen (</a:t>
            </a:r>
            <a:r>
              <a:rPr lang="cs-CZ" sz="2000" b="0" i="1" dirty="0" err="1">
                <a:latin typeface="Arial" charset="0"/>
              </a:rPr>
              <a:t>eigenvalue</a:t>
            </a:r>
            <a:r>
              <a:rPr lang="cs-CZ" sz="2000" b="0" dirty="0">
                <a:latin typeface="Arial" charset="0"/>
              </a:rPr>
              <a:t>, </a:t>
            </a:r>
            <a:r>
              <a:rPr lang="cs-CZ" sz="2000" b="0" i="1" dirty="0" err="1">
                <a:latin typeface="Arial" charset="0"/>
              </a:rPr>
              <a:t>latent</a:t>
            </a:r>
            <a:r>
              <a:rPr lang="cs-CZ" sz="2000" b="0" dirty="0">
                <a:latin typeface="Arial" charset="0"/>
              </a:rPr>
              <a:t> </a:t>
            </a:r>
            <a:r>
              <a:rPr lang="cs-CZ" sz="2000" b="0" i="1" dirty="0" err="1">
                <a:latin typeface="Arial" charset="0"/>
              </a:rPr>
              <a:t>root</a:t>
            </a:r>
            <a:r>
              <a:rPr lang="cs-CZ" sz="2000" b="0" dirty="0">
                <a:latin typeface="Arial" charset="0"/>
              </a:rPr>
              <a:t>)</a:t>
            </a:r>
          </a:p>
          <a:p>
            <a:pPr eaLnBrk="0" hangingPunct="0"/>
            <a:r>
              <a:rPr lang="cs-CZ" sz="2000" b="0" dirty="0">
                <a:latin typeface="Arial" charset="0"/>
              </a:rPr>
              <a:t>latentní vektor (</a:t>
            </a:r>
            <a:r>
              <a:rPr lang="cs-CZ" sz="2000" b="0" i="1" dirty="0" err="1">
                <a:latin typeface="Arial" charset="0"/>
              </a:rPr>
              <a:t>eigenvector</a:t>
            </a:r>
            <a:r>
              <a:rPr lang="cs-CZ" sz="2000" b="0" dirty="0">
                <a:latin typeface="Arial" charset="0"/>
              </a:rPr>
              <a:t>, </a:t>
            </a:r>
            <a:r>
              <a:rPr lang="cs-CZ" sz="2000" b="0" i="1" dirty="0" err="1">
                <a:latin typeface="Arial" charset="0"/>
              </a:rPr>
              <a:t>latent</a:t>
            </a:r>
            <a:r>
              <a:rPr lang="cs-CZ" sz="2000" b="0" dirty="0">
                <a:latin typeface="Arial" charset="0"/>
              </a:rPr>
              <a:t> </a:t>
            </a:r>
            <a:r>
              <a:rPr lang="cs-CZ" sz="2000" b="0" i="1" dirty="0" err="1">
                <a:latin typeface="Arial" charset="0"/>
              </a:rPr>
              <a:t>vector</a:t>
            </a:r>
            <a:r>
              <a:rPr lang="cs-CZ" sz="2000" b="0" dirty="0">
                <a:latin typeface="Arial" charset="0"/>
              </a:rPr>
              <a:t>)</a:t>
            </a:r>
          </a:p>
        </p:txBody>
      </p:sp>
      <p:pic>
        <p:nvPicPr>
          <p:cNvPr id="18438" name="Obrázek 11" descr="Obrázek1.jpg"/>
          <p:cNvPicPr>
            <a:picLocks noChangeAspect="1"/>
          </p:cNvPicPr>
          <p:nvPr/>
        </p:nvPicPr>
        <p:blipFill>
          <a:blip r:embed="rId2" cstate="print"/>
          <a:srcRect t="9637"/>
          <a:stretch>
            <a:fillRect/>
          </a:stretch>
        </p:blipFill>
        <p:spPr bwMode="auto">
          <a:xfrm>
            <a:off x="477838" y="1677988"/>
            <a:ext cx="8201025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64"/>
          <p:cNvGrpSpPr>
            <a:grpSpLocks/>
          </p:cNvGrpSpPr>
          <p:nvPr/>
        </p:nvGrpSpPr>
        <p:grpSpPr bwMode="auto">
          <a:xfrm>
            <a:off x="477838" y="484188"/>
            <a:ext cx="6167437" cy="3676650"/>
            <a:chOff x="384" y="468"/>
            <a:chExt cx="3885" cy="2316"/>
          </a:xfrm>
        </p:grpSpPr>
        <p:grpSp>
          <p:nvGrpSpPr>
            <p:cNvPr id="19518" name="Group 9"/>
            <p:cNvGrpSpPr>
              <a:grpSpLocks/>
            </p:cNvGrpSpPr>
            <p:nvPr/>
          </p:nvGrpSpPr>
          <p:grpSpPr bwMode="auto">
            <a:xfrm>
              <a:off x="384" y="468"/>
              <a:ext cx="3885" cy="2316"/>
              <a:chOff x="888" y="1056"/>
              <a:chExt cx="3873" cy="2196"/>
            </a:xfrm>
          </p:grpSpPr>
          <p:sp>
            <p:nvSpPr>
              <p:cNvPr id="34824" name="Rectangle 8"/>
              <p:cNvSpPr>
                <a:spLocks noChangeArrowheads="1"/>
              </p:cNvSpPr>
              <p:nvPr/>
            </p:nvSpPr>
            <p:spPr bwMode="auto">
              <a:xfrm>
                <a:off x="888" y="1056"/>
                <a:ext cx="3396" cy="21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graphicFrame>
            <p:nvGraphicFramePr>
              <p:cNvPr id="19521" name="Object 7"/>
              <p:cNvGraphicFramePr>
                <a:graphicFrameLocks noChangeAspect="1"/>
              </p:cNvGraphicFramePr>
              <p:nvPr/>
            </p:nvGraphicFramePr>
            <p:xfrm>
              <a:off x="998" y="1180"/>
              <a:ext cx="3763" cy="19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36" name="dokument" r:id="rId3" imgW="5974080" imgH="3108960" progId="">
                      <p:embed/>
                    </p:oleObj>
                  </mc:Choice>
                  <mc:Fallback>
                    <p:oleObj name="dokument" r:id="rId3" imgW="5974080" imgH="3108960" progId="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8" y="1180"/>
                            <a:ext cx="3763" cy="195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9519" name="Text Box 13"/>
            <p:cNvSpPr txBox="1">
              <a:spLocks noChangeArrowheads="1"/>
            </p:cNvSpPr>
            <p:nvPr/>
          </p:nvSpPr>
          <p:spPr bwMode="auto">
            <a:xfrm>
              <a:off x="2558" y="2364"/>
              <a:ext cx="12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>
                  <a:solidFill>
                    <a:srgbClr val="003399"/>
                  </a:solidFill>
                  <a:latin typeface="Arial" charset="0"/>
                </a:rPr>
                <a:t>zátěže (loadings)</a:t>
              </a:r>
            </a:p>
          </p:txBody>
        </p:sp>
      </p:grpSp>
      <p:grpSp>
        <p:nvGrpSpPr>
          <p:cNvPr id="19459" name="Group 65"/>
          <p:cNvGrpSpPr>
            <a:grpSpLocks/>
          </p:cNvGrpSpPr>
          <p:nvPr/>
        </p:nvGrpSpPr>
        <p:grpSpPr bwMode="auto">
          <a:xfrm>
            <a:off x="6040438" y="484188"/>
            <a:ext cx="4405312" cy="3910012"/>
            <a:chOff x="3888" y="468"/>
            <a:chExt cx="2775" cy="2463"/>
          </a:xfrm>
        </p:grpSpPr>
        <p:grpSp>
          <p:nvGrpSpPr>
            <p:cNvPr id="19514" name="Group 12"/>
            <p:cNvGrpSpPr>
              <a:grpSpLocks/>
            </p:cNvGrpSpPr>
            <p:nvPr/>
          </p:nvGrpSpPr>
          <p:grpSpPr bwMode="auto">
            <a:xfrm>
              <a:off x="3888" y="468"/>
              <a:ext cx="2775" cy="2304"/>
              <a:chOff x="3888" y="396"/>
              <a:chExt cx="2079" cy="1200"/>
            </a:xfrm>
          </p:grpSpPr>
          <p:sp>
            <p:nvSpPr>
              <p:cNvPr id="34827" name="Rectangle 11"/>
              <p:cNvSpPr>
                <a:spLocks noChangeArrowheads="1"/>
              </p:cNvSpPr>
              <p:nvPr/>
            </p:nvSpPr>
            <p:spPr bwMode="auto">
              <a:xfrm>
                <a:off x="3888" y="396"/>
                <a:ext cx="1128" cy="1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graphicFrame>
            <p:nvGraphicFramePr>
              <p:cNvPr id="19517" name="Object 10"/>
              <p:cNvGraphicFramePr>
                <a:graphicFrameLocks noChangeAspect="1"/>
              </p:cNvGraphicFramePr>
              <p:nvPr/>
            </p:nvGraphicFramePr>
            <p:xfrm>
              <a:off x="3945" y="479"/>
              <a:ext cx="2022" cy="10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37" name="dokument" r:id="rId5" imgW="5974080" imgH="3054096" progId="">
                      <p:embed/>
                    </p:oleObj>
                  </mc:Choice>
                  <mc:Fallback>
                    <p:oleObj name="dokument" r:id="rId5" imgW="5974080" imgH="3054096" progId="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45" y="479"/>
                            <a:ext cx="2022" cy="10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9515" name="Text Box 63"/>
            <p:cNvSpPr txBox="1">
              <a:spLocks noChangeArrowheads="1"/>
            </p:cNvSpPr>
            <p:nvPr/>
          </p:nvSpPr>
          <p:spPr bwMode="auto">
            <a:xfrm>
              <a:off x="4987" y="2698"/>
              <a:ext cx="714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>
                  <a:solidFill>
                    <a:srgbClr val="003399"/>
                  </a:solidFill>
                  <a:latin typeface="Arial" charset="0"/>
                </a:rPr>
                <a:t>PC skóre</a:t>
              </a:r>
            </a:p>
          </p:txBody>
        </p:sp>
      </p:grpSp>
      <p:grpSp>
        <p:nvGrpSpPr>
          <p:cNvPr id="34877" name="Group 61"/>
          <p:cNvGrpSpPr>
            <a:grpSpLocks/>
          </p:cNvGrpSpPr>
          <p:nvPr/>
        </p:nvGrpSpPr>
        <p:grpSpPr bwMode="auto">
          <a:xfrm>
            <a:off x="4906963" y="4411663"/>
            <a:ext cx="3295650" cy="2305050"/>
            <a:chOff x="2136" y="2664"/>
            <a:chExt cx="2076" cy="1452"/>
          </a:xfrm>
        </p:grpSpPr>
        <p:sp>
          <p:nvSpPr>
            <p:cNvPr id="34831" name="Rectangle 15"/>
            <p:cNvSpPr>
              <a:spLocks noChangeArrowheads="1"/>
            </p:cNvSpPr>
            <p:nvPr/>
          </p:nvSpPr>
          <p:spPr bwMode="auto">
            <a:xfrm>
              <a:off x="2136" y="2664"/>
              <a:ext cx="2076" cy="145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34832" name="Line 16"/>
            <p:cNvSpPr>
              <a:spLocks noChangeShapeType="1"/>
            </p:cNvSpPr>
            <p:nvPr/>
          </p:nvSpPr>
          <p:spPr bwMode="auto">
            <a:xfrm>
              <a:off x="2964" y="2664"/>
              <a:ext cx="0" cy="14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>
              <a:off x="2136" y="3408"/>
              <a:ext cx="20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473" name="Text Box 20"/>
            <p:cNvSpPr txBox="1">
              <a:spLocks noChangeArrowheads="1"/>
            </p:cNvSpPr>
            <p:nvPr/>
          </p:nvSpPr>
          <p:spPr bwMode="auto">
            <a:xfrm>
              <a:off x="3890" y="3407"/>
              <a:ext cx="3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PC1</a:t>
              </a:r>
            </a:p>
          </p:txBody>
        </p:sp>
        <p:sp>
          <p:nvSpPr>
            <p:cNvPr id="19474" name="Text Box 21"/>
            <p:cNvSpPr txBox="1">
              <a:spLocks noChangeArrowheads="1"/>
            </p:cNvSpPr>
            <p:nvPr/>
          </p:nvSpPr>
          <p:spPr bwMode="auto">
            <a:xfrm>
              <a:off x="2966" y="2667"/>
              <a:ext cx="3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PC2</a:t>
              </a:r>
            </a:p>
          </p:txBody>
        </p:sp>
        <p:sp>
          <p:nvSpPr>
            <p:cNvPr id="34838" name="Oval 22"/>
            <p:cNvSpPr>
              <a:spLocks noChangeAspect="1" noChangeArrowheads="1"/>
            </p:cNvSpPr>
            <p:nvPr/>
          </p:nvSpPr>
          <p:spPr bwMode="auto">
            <a:xfrm>
              <a:off x="2816" y="2912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39" name="Oval 23"/>
            <p:cNvSpPr>
              <a:spLocks noChangeAspect="1" noChangeArrowheads="1"/>
            </p:cNvSpPr>
            <p:nvPr/>
          </p:nvSpPr>
          <p:spPr bwMode="auto">
            <a:xfrm>
              <a:off x="2688" y="3080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0" name="Oval 24"/>
            <p:cNvSpPr>
              <a:spLocks noChangeAspect="1" noChangeArrowheads="1"/>
            </p:cNvSpPr>
            <p:nvPr/>
          </p:nvSpPr>
          <p:spPr bwMode="auto">
            <a:xfrm>
              <a:off x="2880" y="2992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1" name="Oval 25"/>
            <p:cNvSpPr>
              <a:spLocks noChangeAspect="1" noChangeArrowheads="1"/>
            </p:cNvSpPr>
            <p:nvPr/>
          </p:nvSpPr>
          <p:spPr bwMode="auto">
            <a:xfrm>
              <a:off x="3020" y="2940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2" name="Oval 26"/>
            <p:cNvSpPr>
              <a:spLocks noChangeAspect="1" noChangeArrowheads="1"/>
            </p:cNvSpPr>
            <p:nvPr/>
          </p:nvSpPr>
          <p:spPr bwMode="auto">
            <a:xfrm>
              <a:off x="2996" y="2984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3" name="Oval 27"/>
            <p:cNvSpPr>
              <a:spLocks noChangeAspect="1" noChangeArrowheads="1"/>
            </p:cNvSpPr>
            <p:nvPr/>
          </p:nvSpPr>
          <p:spPr bwMode="auto">
            <a:xfrm>
              <a:off x="2900" y="3084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4" name="Oval 28"/>
            <p:cNvSpPr>
              <a:spLocks noChangeAspect="1" noChangeArrowheads="1"/>
            </p:cNvSpPr>
            <p:nvPr/>
          </p:nvSpPr>
          <p:spPr bwMode="auto">
            <a:xfrm>
              <a:off x="3124" y="2988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5" name="Oval 29"/>
            <p:cNvSpPr>
              <a:spLocks noChangeAspect="1" noChangeArrowheads="1"/>
            </p:cNvSpPr>
            <p:nvPr/>
          </p:nvSpPr>
          <p:spPr bwMode="auto">
            <a:xfrm>
              <a:off x="3048" y="3084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6" name="Oval 30"/>
            <p:cNvSpPr>
              <a:spLocks noChangeAspect="1" noChangeArrowheads="1"/>
            </p:cNvSpPr>
            <p:nvPr/>
          </p:nvSpPr>
          <p:spPr bwMode="auto">
            <a:xfrm>
              <a:off x="3060" y="3256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7" name="Oval 31"/>
            <p:cNvSpPr>
              <a:spLocks noChangeAspect="1" noChangeArrowheads="1"/>
            </p:cNvSpPr>
            <p:nvPr/>
          </p:nvSpPr>
          <p:spPr bwMode="auto">
            <a:xfrm>
              <a:off x="3188" y="3136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8" name="Oval 32"/>
            <p:cNvSpPr>
              <a:spLocks noChangeAspect="1" noChangeArrowheads="1"/>
            </p:cNvSpPr>
            <p:nvPr/>
          </p:nvSpPr>
          <p:spPr bwMode="auto">
            <a:xfrm>
              <a:off x="3252" y="3056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9" name="Oval 33"/>
            <p:cNvSpPr>
              <a:spLocks noChangeAspect="1" noChangeArrowheads="1"/>
            </p:cNvSpPr>
            <p:nvPr/>
          </p:nvSpPr>
          <p:spPr bwMode="auto">
            <a:xfrm>
              <a:off x="3464" y="2988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0" name="Oval 34"/>
            <p:cNvSpPr>
              <a:spLocks noChangeAspect="1" noChangeArrowheads="1"/>
            </p:cNvSpPr>
            <p:nvPr/>
          </p:nvSpPr>
          <p:spPr bwMode="auto">
            <a:xfrm>
              <a:off x="3416" y="3076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1" name="Oval 35"/>
            <p:cNvSpPr>
              <a:spLocks noChangeAspect="1" noChangeArrowheads="1"/>
            </p:cNvSpPr>
            <p:nvPr/>
          </p:nvSpPr>
          <p:spPr bwMode="auto">
            <a:xfrm>
              <a:off x="3328" y="2972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2" name="Oval 36"/>
            <p:cNvSpPr>
              <a:spLocks noChangeAspect="1" noChangeArrowheads="1"/>
            </p:cNvSpPr>
            <p:nvPr/>
          </p:nvSpPr>
          <p:spPr bwMode="auto">
            <a:xfrm>
              <a:off x="3360" y="3128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3" name="Oval 37"/>
            <p:cNvSpPr>
              <a:spLocks noChangeAspect="1" noChangeArrowheads="1"/>
            </p:cNvSpPr>
            <p:nvPr/>
          </p:nvSpPr>
          <p:spPr bwMode="auto">
            <a:xfrm>
              <a:off x="3460" y="3180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4" name="Oval 38"/>
            <p:cNvSpPr>
              <a:spLocks noChangeAspect="1" noChangeArrowheads="1"/>
            </p:cNvSpPr>
            <p:nvPr/>
          </p:nvSpPr>
          <p:spPr bwMode="auto">
            <a:xfrm>
              <a:off x="3496" y="3124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5" name="Oval 39"/>
            <p:cNvSpPr>
              <a:spLocks noChangeAspect="1" noChangeArrowheads="1"/>
            </p:cNvSpPr>
            <p:nvPr/>
          </p:nvSpPr>
          <p:spPr bwMode="auto">
            <a:xfrm>
              <a:off x="3184" y="3060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6" name="Oval 40"/>
            <p:cNvSpPr>
              <a:spLocks noChangeAspect="1" noChangeArrowheads="1"/>
            </p:cNvSpPr>
            <p:nvPr/>
          </p:nvSpPr>
          <p:spPr bwMode="auto">
            <a:xfrm>
              <a:off x="3620" y="3068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7" name="Oval 41"/>
            <p:cNvSpPr>
              <a:spLocks noChangeAspect="1" noChangeArrowheads="1"/>
            </p:cNvSpPr>
            <p:nvPr/>
          </p:nvSpPr>
          <p:spPr bwMode="auto">
            <a:xfrm>
              <a:off x="3576" y="3196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8" name="Oval 42"/>
            <p:cNvSpPr>
              <a:spLocks noChangeAspect="1" noChangeArrowheads="1"/>
            </p:cNvSpPr>
            <p:nvPr/>
          </p:nvSpPr>
          <p:spPr bwMode="auto">
            <a:xfrm>
              <a:off x="3388" y="3224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9" name="Oval 43"/>
            <p:cNvSpPr>
              <a:spLocks noChangeAspect="1" noChangeArrowheads="1"/>
            </p:cNvSpPr>
            <p:nvPr/>
          </p:nvSpPr>
          <p:spPr bwMode="auto">
            <a:xfrm>
              <a:off x="3560" y="3084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0" name="Oval 44"/>
            <p:cNvSpPr>
              <a:spLocks noChangeAspect="1" noChangeArrowheads="1"/>
            </p:cNvSpPr>
            <p:nvPr/>
          </p:nvSpPr>
          <p:spPr bwMode="auto">
            <a:xfrm>
              <a:off x="3656" y="3180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1" name="Oval 45"/>
            <p:cNvSpPr>
              <a:spLocks noChangeAspect="1" noChangeArrowheads="1"/>
            </p:cNvSpPr>
            <p:nvPr/>
          </p:nvSpPr>
          <p:spPr bwMode="auto">
            <a:xfrm>
              <a:off x="3692" y="2996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2" name="Oval 46"/>
            <p:cNvSpPr>
              <a:spLocks noChangeAspect="1" noChangeArrowheads="1"/>
            </p:cNvSpPr>
            <p:nvPr/>
          </p:nvSpPr>
          <p:spPr bwMode="auto">
            <a:xfrm>
              <a:off x="2672" y="347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3" name="Oval 47"/>
            <p:cNvSpPr>
              <a:spLocks noChangeAspect="1" noChangeArrowheads="1"/>
            </p:cNvSpPr>
            <p:nvPr/>
          </p:nvSpPr>
          <p:spPr bwMode="auto">
            <a:xfrm>
              <a:off x="2768" y="3572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4" name="Oval 48"/>
            <p:cNvSpPr>
              <a:spLocks noChangeAspect="1" noChangeArrowheads="1"/>
            </p:cNvSpPr>
            <p:nvPr/>
          </p:nvSpPr>
          <p:spPr bwMode="auto">
            <a:xfrm>
              <a:off x="2648" y="361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5" name="Oval 49"/>
            <p:cNvSpPr>
              <a:spLocks noChangeAspect="1" noChangeArrowheads="1"/>
            </p:cNvSpPr>
            <p:nvPr/>
          </p:nvSpPr>
          <p:spPr bwMode="auto">
            <a:xfrm>
              <a:off x="2896" y="3552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6" name="Oval 50"/>
            <p:cNvSpPr>
              <a:spLocks noChangeAspect="1" noChangeArrowheads="1"/>
            </p:cNvSpPr>
            <p:nvPr/>
          </p:nvSpPr>
          <p:spPr bwMode="auto">
            <a:xfrm>
              <a:off x="2876" y="365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7" name="Oval 51"/>
            <p:cNvSpPr>
              <a:spLocks noChangeAspect="1" noChangeArrowheads="1"/>
            </p:cNvSpPr>
            <p:nvPr/>
          </p:nvSpPr>
          <p:spPr bwMode="auto">
            <a:xfrm>
              <a:off x="3420" y="360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8" name="Oval 52"/>
            <p:cNvSpPr>
              <a:spLocks noChangeAspect="1" noChangeArrowheads="1"/>
            </p:cNvSpPr>
            <p:nvPr/>
          </p:nvSpPr>
          <p:spPr bwMode="auto">
            <a:xfrm>
              <a:off x="2856" y="3460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9" name="Oval 53"/>
            <p:cNvSpPr>
              <a:spLocks noChangeAspect="1" noChangeArrowheads="1"/>
            </p:cNvSpPr>
            <p:nvPr/>
          </p:nvSpPr>
          <p:spPr bwMode="auto">
            <a:xfrm>
              <a:off x="2864" y="366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0" name="Oval 54"/>
            <p:cNvSpPr>
              <a:spLocks noChangeAspect="1" noChangeArrowheads="1"/>
            </p:cNvSpPr>
            <p:nvPr/>
          </p:nvSpPr>
          <p:spPr bwMode="auto">
            <a:xfrm>
              <a:off x="3028" y="360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1" name="Oval 55"/>
            <p:cNvSpPr>
              <a:spLocks noChangeAspect="1" noChangeArrowheads="1"/>
            </p:cNvSpPr>
            <p:nvPr/>
          </p:nvSpPr>
          <p:spPr bwMode="auto">
            <a:xfrm>
              <a:off x="3120" y="359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2" name="Oval 56"/>
            <p:cNvSpPr>
              <a:spLocks noChangeAspect="1" noChangeArrowheads="1"/>
            </p:cNvSpPr>
            <p:nvPr/>
          </p:nvSpPr>
          <p:spPr bwMode="auto">
            <a:xfrm>
              <a:off x="3048" y="364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3" name="Oval 57"/>
            <p:cNvSpPr>
              <a:spLocks noChangeAspect="1" noChangeArrowheads="1"/>
            </p:cNvSpPr>
            <p:nvPr/>
          </p:nvSpPr>
          <p:spPr bwMode="auto">
            <a:xfrm>
              <a:off x="3036" y="349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4" name="Oval 58"/>
            <p:cNvSpPr>
              <a:spLocks noChangeAspect="1" noChangeArrowheads="1"/>
            </p:cNvSpPr>
            <p:nvPr/>
          </p:nvSpPr>
          <p:spPr bwMode="auto">
            <a:xfrm>
              <a:off x="2960" y="3764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5" name="Oval 59"/>
            <p:cNvSpPr>
              <a:spLocks noChangeAspect="1" noChangeArrowheads="1"/>
            </p:cNvSpPr>
            <p:nvPr/>
          </p:nvSpPr>
          <p:spPr bwMode="auto">
            <a:xfrm>
              <a:off x="3236" y="351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6" name="Oval 60"/>
            <p:cNvSpPr>
              <a:spLocks noChangeAspect="1" noChangeArrowheads="1"/>
            </p:cNvSpPr>
            <p:nvPr/>
          </p:nvSpPr>
          <p:spPr bwMode="auto">
            <a:xfrm>
              <a:off x="3184" y="3640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4878" name="AutoShape 62"/>
          <p:cNvSpPr>
            <a:spLocks noChangeArrowheads="1"/>
          </p:cNvSpPr>
          <p:nvPr/>
        </p:nvSpPr>
        <p:spPr bwMode="auto">
          <a:xfrm>
            <a:off x="6838950" y="3983038"/>
            <a:ext cx="781050" cy="7429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34884" name="Group 68"/>
          <p:cNvGrpSpPr>
            <a:grpSpLocks/>
          </p:cNvGrpSpPr>
          <p:nvPr/>
        </p:nvGrpSpPr>
        <p:grpSpPr bwMode="auto">
          <a:xfrm>
            <a:off x="312738" y="4367213"/>
            <a:ext cx="4398962" cy="2312987"/>
            <a:chOff x="301" y="2861"/>
            <a:chExt cx="2580" cy="1256"/>
          </a:xfrm>
        </p:grpSpPr>
        <p:pic>
          <p:nvPicPr>
            <p:cNvPr id="19468" name="Picture 66" descr="scre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1" y="2861"/>
              <a:ext cx="1386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9" name="Text Box 67"/>
            <p:cNvSpPr txBox="1">
              <a:spLocks noChangeArrowheads="1"/>
            </p:cNvSpPr>
            <p:nvPr/>
          </p:nvSpPr>
          <p:spPr bwMode="auto">
            <a:xfrm>
              <a:off x="1480" y="3199"/>
              <a:ext cx="140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>
                  <a:latin typeface="Arial" charset="0"/>
                </a:rPr>
                <a:t> Kaiserovo kritérium</a:t>
              </a:r>
            </a:p>
            <a:p>
              <a:pPr eaLnBrk="0" hangingPunct="0"/>
              <a:r>
                <a:rPr lang="cs-CZ" sz="1800" b="0">
                  <a:latin typeface="Arial" charset="0"/>
                </a:rPr>
                <a:t> suťový graf</a:t>
              </a:r>
            </a:p>
          </p:txBody>
        </p:sp>
      </p:grpSp>
      <p:grpSp>
        <p:nvGrpSpPr>
          <p:cNvPr id="63" name="Skupina 62"/>
          <p:cNvGrpSpPr>
            <a:grpSpLocks/>
          </p:cNvGrpSpPr>
          <p:nvPr/>
        </p:nvGrpSpPr>
        <p:grpSpPr bwMode="auto">
          <a:xfrm>
            <a:off x="1125538" y="554038"/>
            <a:ext cx="3297237" cy="2947987"/>
            <a:chOff x="1126273" y="553843"/>
            <a:chExt cx="3297044" cy="2947640"/>
          </a:xfrm>
        </p:grpSpPr>
        <p:sp>
          <p:nvSpPr>
            <p:cNvPr id="61" name="Obdélník 60"/>
            <p:cNvSpPr/>
            <p:nvPr/>
          </p:nvSpPr>
          <p:spPr bwMode="auto">
            <a:xfrm>
              <a:off x="1126273" y="568128"/>
              <a:ext cx="612739" cy="280002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" name="Obdélník 61"/>
            <p:cNvSpPr/>
            <p:nvPr/>
          </p:nvSpPr>
          <p:spPr bwMode="auto">
            <a:xfrm>
              <a:off x="3810578" y="553843"/>
              <a:ext cx="612739" cy="294764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4" name="Text Box 63"/>
          <p:cNvSpPr txBox="1">
            <a:spLocks noChangeArrowheads="1"/>
          </p:cNvSpPr>
          <p:nvPr/>
        </p:nvSpPr>
        <p:spPr bwMode="auto">
          <a:xfrm>
            <a:off x="1927225" y="241300"/>
            <a:ext cx="1697038" cy="3683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b="0">
                <a:solidFill>
                  <a:srgbClr val="003399"/>
                </a:solidFill>
                <a:latin typeface="Arial" charset="0"/>
              </a:rPr>
              <a:t>vektor velikosti</a:t>
            </a:r>
          </a:p>
        </p:txBody>
      </p:sp>
      <p:sp>
        <p:nvSpPr>
          <p:cNvPr id="65" name="Text Box 63"/>
          <p:cNvSpPr txBox="1">
            <a:spLocks noChangeArrowheads="1"/>
          </p:cNvSpPr>
          <p:nvPr/>
        </p:nvSpPr>
        <p:spPr bwMode="auto">
          <a:xfrm>
            <a:off x="1670050" y="4445000"/>
            <a:ext cx="19812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b="0">
                <a:solidFill>
                  <a:srgbClr val="EB0000"/>
                </a:solidFill>
                <a:latin typeface="Arial" charset="0"/>
              </a:rPr>
              <a:t>kolik komponent?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78" grpId="0" animBg="1"/>
      <p:bldP spid="64" grpId="0" animBg="1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838" y="296863"/>
            <a:ext cx="7772400" cy="1381125"/>
          </a:xfrm>
        </p:spPr>
        <p:txBody>
          <a:bodyPr/>
          <a:lstStyle/>
          <a:p>
            <a:pPr>
              <a:buFontTx/>
              <a:buNone/>
            </a:pPr>
            <a:r>
              <a:rPr lang="cs-CZ" sz="2400">
                <a:solidFill>
                  <a:srgbClr val="EB0000"/>
                </a:solidFill>
                <a:latin typeface="Arial" charset="0"/>
                <a:cs typeface="Arial" charset="0"/>
              </a:rPr>
              <a:t>Problém více vzorků: </a:t>
            </a:r>
          </a:p>
          <a:p>
            <a:pPr>
              <a:buFontTx/>
              <a:buNone/>
            </a:pPr>
            <a:r>
              <a:rPr lang="cs-CZ" sz="2400">
                <a:latin typeface="Arial" charset="0"/>
                <a:cs typeface="Arial" charset="0"/>
              </a:rPr>
              <a:t>MGPCA (multiple-group PCA)</a:t>
            </a:r>
          </a:p>
          <a:p>
            <a:pPr>
              <a:buFontTx/>
              <a:buNone/>
            </a:pPr>
            <a:r>
              <a:rPr lang="cs-CZ" sz="2400">
                <a:latin typeface="Arial" charset="0"/>
                <a:cs typeface="Arial" charset="0"/>
              </a:rPr>
              <a:t>CPCA (common PCA)</a:t>
            </a:r>
          </a:p>
        </p:txBody>
      </p:sp>
      <p:pic>
        <p:nvPicPr>
          <p:cNvPr id="20483" name="Picture 5" descr="1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0538" y="2855913"/>
            <a:ext cx="440055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4" name="Group 56"/>
          <p:cNvGrpSpPr>
            <a:grpSpLocks/>
          </p:cNvGrpSpPr>
          <p:nvPr/>
        </p:nvGrpSpPr>
        <p:grpSpPr bwMode="auto">
          <a:xfrm>
            <a:off x="4711700" y="623888"/>
            <a:ext cx="4092575" cy="1525587"/>
            <a:chOff x="3034" y="1913"/>
            <a:chExt cx="2578" cy="961"/>
          </a:xfrm>
        </p:grpSpPr>
        <p:pic>
          <p:nvPicPr>
            <p:cNvPr id="20531" name="Picture 6" descr="1xxx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34" y="1913"/>
              <a:ext cx="2578" cy="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32" name="Text Box 7"/>
            <p:cNvSpPr txBox="1">
              <a:spLocks noChangeArrowheads="1"/>
            </p:cNvSpPr>
            <p:nvPr/>
          </p:nvSpPr>
          <p:spPr bwMode="auto">
            <a:xfrm>
              <a:off x="4202" y="2680"/>
              <a:ext cx="4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 b="0">
                  <a:latin typeface="Arial" charset="0"/>
                </a:rPr>
                <a:t>CPCA</a:t>
              </a:r>
            </a:p>
          </p:txBody>
        </p:sp>
        <p:sp>
          <p:nvSpPr>
            <p:cNvPr id="20533" name="Text Box 8"/>
            <p:cNvSpPr txBox="1">
              <a:spLocks noChangeArrowheads="1"/>
            </p:cNvSpPr>
            <p:nvPr/>
          </p:nvSpPr>
          <p:spPr bwMode="auto">
            <a:xfrm>
              <a:off x="4946" y="2680"/>
              <a:ext cx="5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 b="0">
                  <a:latin typeface="Arial" charset="0"/>
                </a:rPr>
                <a:t>MGPCA</a:t>
              </a:r>
            </a:p>
          </p:txBody>
        </p:sp>
      </p:grpSp>
      <p:grpSp>
        <p:nvGrpSpPr>
          <p:cNvPr id="20485" name="Group 55"/>
          <p:cNvGrpSpPr>
            <a:grpSpLocks/>
          </p:cNvGrpSpPr>
          <p:nvPr/>
        </p:nvGrpSpPr>
        <p:grpSpPr bwMode="auto">
          <a:xfrm>
            <a:off x="477838" y="3987800"/>
            <a:ext cx="3522662" cy="2247900"/>
            <a:chOff x="3204" y="2952"/>
            <a:chExt cx="1752" cy="1152"/>
          </a:xfrm>
        </p:grpSpPr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3204" y="2952"/>
              <a:ext cx="1752" cy="115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35851" name="Line 11"/>
            <p:cNvSpPr>
              <a:spLocks noChangeShapeType="1"/>
            </p:cNvSpPr>
            <p:nvPr/>
          </p:nvSpPr>
          <p:spPr bwMode="auto">
            <a:xfrm>
              <a:off x="3903" y="2952"/>
              <a:ext cx="0" cy="1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2" name="Line 12"/>
            <p:cNvSpPr>
              <a:spLocks noChangeShapeType="1"/>
            </p:cNvSpPr>
            <p:nvPr/>
          </p:nvSpPr>
          <p:spPr bwMode="auto">
            <a:xfrm>
              <a:off x="3204" y="3542"/>
              <a:ext cx="17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490" name="Text Box 13"/>
            <p:cNvSpPr txBox="1">
              <a:spLocks noChangeArrowheads="1"/>
            </p:cNvSpPr>
            <p:nvPr/>
          </p:nvSpPr>
          <p:spPr bwMode="auto">
            <a:xfrm>
              <a:off x="4684" y="3541"/>
              <a:ext cx="253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PC1</a:t>
              </a:r>
            </a:p>
          </p:txBody>
        </p:sp>
        <p:sp>
          <p:nvSpPr>
            <p:cNvPr id="20491" name="Text Box 14"/>
            <p:cNvSpPr txBox="1">
              <a:spLocks noChangeArrowheads="1"/>
            </p:cNvSpPr>
            <p:nvPr/>
          </p:nvSpPr>
          <p:spPr bwMode="auto">
            <a:xfrm>
              <a:off x="3904" y="2954"/>
              <a:ext cx="254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PC2</a:t>
              </a:r>
            </a:p>
          </p:txBody>
        </p:sp>
        <p:sp>
          <p:nvSpPr>
            <p:cNvPr id="35855" name="Oval 15"/>
            <p:cNvSpPr>
              <a:spLocks noChangeAspect="1" noChangeArrowheads="1"/>
            </p:cNvSpPr>
            <p:nvPr/>
          </p:nvSpPr>
          <p:spPr bwMode="auto">
            <a:xfrm>
              <a:off x="4253" y="3547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6" name="Oval 16"/>
            <p:cNvSpPr>
              <a:spLocks noChangeAspect="1" noChangeArrowheads="1"/>
            </p:cNvSpPr>
            <p:nvPr/>
          </p:nvSpPr>
          <p:spPr bwMode="auto">
            <a:xfrm>
              <a:off x="4127" y="319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7" name="Oval 17"/>
            <p:cNvSpPr>
              <a:spLocks noChangeAspect="1" noChangeArrowheads="1"/>
            </p:cNvSpPr>
            <p:nvPr/>
          </p:nvSpPr>
          <p:spPr bwMode="auto">
            <a:xfrm>
              <a:off x="3857" y="3216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8" name="Oval 18"/>
            <p:cNvSpPr>
              <a:spLocks noChangeAspect="1" noChangeArrowheads="1"/>
            </p:cNvSpPr>
            <p:nvPr/>
          </p:nvSpPr>
          <p:spPr bwMode="auto">
            <a:xfrm>
              <a:off x="3878" y="326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9" name="Oval 19"/>
            <p:cNvSpPr>
              <a:spLocks noChangeAspect="1" noChangeArrowheads="1"/>
            </p:cNvSpPr>
            <p:nvPr/>
          </p:nvSpPr>
          <p:spPr bwMode="auto">
            <a:xfrm>
              <a:off x="4163" y="3679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0" name="Oval 20"/>
            <p:cNvSpPr>
              <a:spLocks noChangeAspect="1" noChangeArrowheads="1"/>
            </p:cNvSpPr>
            <p:nvPr/>
          </p:nvSpPr>
          <p:spPr bwMode="auto">
            <a:xfrm>
              <a:off x="3760" y="340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1" name="Oval 21"/>
            <p:cNvSpPr>
              <a:spLocks noChangeAspect="1" noChangeArrowheads="1"/>
            </p:cNvSpPr>
            <p:nvPr/>
          </p:nvSpPr>
          <p:spPr bwMode="auto">
            <a:xfrm>
              <a:off x="3981" y="3311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2" name="Oval 22"/>
            <p:cNvSpPr>
              <a:spLocks noChangeAspect="1" noChangeArrowheads="1"/>
            </p:cNvSpPr>
            <p:nvPr/>
          </p:nvSpPr>
          <p:spPr bwMode="auto">
            <a:xfrm>
              <a:off x="3906" y="340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3" name="Oval 23"/>
            <p:cNvSpPr>
              <a:spLocks noChangeAspect="1" noChangeArrowheads="1"/>
            </p:cNvSpPr>
            <p:nvPr/>
          </p:nvSpPr>
          <p:spPr bwMode="auto">
            <a:xfrm>
              <a:off x="3918" y="3573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4" name="Oval 24"/>
            <p:cNvSpPr>
              <a:spLocks noChangeAspect="1" noChangeArrowheads="1"/>
            </p:cNvSpPr>
            <p:nvPr/>
          </p:nvSpPr>
          <p:spPr bwMode="auto">
            <a:xfrm>
              <a:off x="4044" y="3455"/>
              <a:ext cx="57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5" name="Oval 25"/>
            <p:cNvSpPr>
              <a:spLocks noChangeAspect="1" noChangeArrowheads="1"/>
            </p:cNvSpPr>
            <p:nvPr/>
          </p:nvSpPr>
          <p:spPr bwMode="auto">
            <a:xfrm>
              <a:off x="4108" y="3377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6" name="Oval 26"/>
            <p:cNvSpPr>
              <a:spLocks noChangeAspect="1" noChangeArrowheads="1"/>
            </p:cNvSpPr>
            <p:nvPr/>
          </p:nvSpPr>
          <p:spPr bwMode="auto">
            <a:xfrm>
              <a:off x="3999" y="3394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7" name="Oval 27"/>
            <p:cNvSpPr>
              <a:spLocks noChangeAspect="1" noChangeArrowheads="1"/>
            </p:cNvSpPr>
            <p:nvPr/>
          </p:nvSpPr>
          <p:spPr bwMode="auto">
            <a:xfrm>
              <a:off x="4387" y="3298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8" name="Oval 28"/>
            <p:cNvSpPr>
              <a:spLocks noChangeAspect="1" noChangeArrowheads="1"/>
            </p:cNvSpPr>
            <p:nvPr/>
          </p:nvSpPr>
          <p:spPr bwMode="auto">
            <a:xfrm>
              <a:off x="3820" y="3472"/>
              <a:ext cx="56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9" name="Oval 29"/>
            <p:cNvSpPr>
              <a:spLocks noChangeAspect="1" noChangeArrowheads="1"/>
            </p:cNvSpPr>
            <p:nvPr/>
          </p:nvSpPr>
          <p:spPr bwMode="auto">
            <a:xfrm>
              <a:off x="4332" y="3349"/>
              <a:ext cx="56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0" name="Oval 30"/>
            <p:cNvSpPr>
              <a:spLocks noChangeAspect="1" noChangeArrowheads="1"/>
            </p:cNvSpPr>
            <p:nvPr/>
          </p:nvSpPr>
          <p:spPr bwMode="auto">
            <a:xfrm>
              <a:off x="3980" y="3198"/>
              <a:ext cx="57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1" name="Oval 31"/>
            <p:cNvSpPr>
              <a:spLocks noChangeAspect="1" noChangeArrowheads="1"/>
            </p:cNvSpPr>
            <p:nvPr/>
          </p:nvSpPr>
          <p:spPr bwMode="auto">
            <a:xfrm>
              <a:off x="4030" y="3527"/>
              <a:ext cx="57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2" name="Oval 32"/>
            <p:cNvSpPr>
              <a:spLocks noChangeAspect="1" noChangeArrowheads="1"/>
            </p:cNvSpPr>
            <p:nvPr/>
          </p:nvSpPr>
          <p:spPr bwMode="auto">
            <a:xfrm>
              <a:off x="4157" y="3283"/>
              <a:ext cx="58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3" name="Oval 33"/>
            <p:cNvSpPr>
              <a:spLocks noChangeAspect="1" noChangeArrowheads="1"/>
            </p:cNvSpPr>
            <p:nvPr/>
          </p:nvSpPr>
          <p:spPr bwMode="auto">
            <a:xfrm>
              <a:off x="4152" y="3473"/>
              <a:ext cx="58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4" name="Oval 34"/>
            <p:cNvSpPr>
              <a:spLocks noChangeAspect="1" noChangeArrowheads="1"/>
            </p:cNvSpPr>
            <p:nvPr/>
          </p:nvSpPr>
          <p:spPr bwMode="auto">
            <a:xfrm>
              <a:off x="4109" y="3597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5" name="Oval 35"/>
            <p:cNvSpPr>
              <a:spLocks noChangeAspect="1" noChangeArrowheads="1"/>
            </p:cNvSpPr>
            <p:nvPr/>
          </p:nvSpPr>
          <p:spPr bwMode="auto">
            <a:xfrm>
              <a:off x="4285" y="3482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6" name="Oval 36"/>
            <p:cNvSpPr>
              <a:spLocks noChangeAspect="1" noChangeArrowheads="1"/>
            </p:cNvSpPr>
            <p:nvPr/>
          </p:nvSpPr>
          <p:spPr bwMode="auto">
            <a:xfrm>
              <a:off x="4094" y="3488"/>
              <a:ext cx="56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7" name="Oval 37"/>
            <p:cNvSpPr>
              <a:spLocks noChangeAspect="1" noChangeArrowheads="1"/>
            </p:cNvSpPr>
            <p:nvPr/>
          </p:nvSpPr>
          <p:spPr bwMode="auto">
            <a:xfrm>
              <a:off x="4189" y="3581"/>
              <a:ext cx="55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8" name="Oval 38"/>
            <p:cNvSpPr>
              <a:spLocks noChangeAspect="1" noChangeArrowheads="1"/>
            </p:cNvSpPr>
            <p:nvPr/>
          </p:nvSpPr>
          <p:spPr bwMode="auto">
            <a:xfrm>
              <a:off x="4224" y="3402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9" name="Oval 39"/>
            <p:cNvSpPr>
              <a:spLocks noChangeAspect="1" noChangeArrowheads="1"/>
            </p:cNvSpPr>
            <p:nvPr/>
          </p:nvSpPr>
          <p:spPr bwMode="auto">
            <a:xfrm>
              <a:off x="3711" y="3452"/>
              <a:ext cx="57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0" name="Oval 40"/>
            <p:cNvSpPr>
              <a:spLocks noChangeAspect="1" noChangeArrowheads="1"/>
            </p:cNvSpPr>
            <p:nvPr/>
          </p:nvSpPr>
          <p:spPr bwMode="auto">
            <a:xfrm>
              <a:off x="3806" y="3546"/>
              <a:ext cx="58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1" name="Oval 41"/>
            <p:cNvSpPr>
              <a:spLocks noChangeAspect="1" noChangeArrowheads="1"/>
            </p:cNvSpPr>
            <p:nvPr/>
          </p:nvSpPr>
          <p:spPr bwMode="auto">
            <a:xfrm>
              <a:off x="3688" y="3589"/>
              <a:ext cx="56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2" name="Oval 42"/>
            <p:cNvSpPr>
              <a:spLocks noChangeAspect="1" noChangeArrowheads="1"/>
            </p:cNvSpPr>
            <p:nvPr/>
          </p:nvSpPr>
          <p:spPr bwMode="auto">
            <a:xfrm>
              <a:off x="3853" y="3655"/>
              <a:ext cx="58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3" name="Oval 43"/>
            <p:cNvSpPr>
              <a:spLocks noChangeAspect="1" noChangeArrowheads="1"/>
            </p:cNvSpPr>
            <p:nvPr/>
          </p:nvSpPr>
          <p:spPr bwMode="auto">
            <a:xfrm>
              <a:off x="4075" y="3305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4" name="Oval 44"/>
            <p:cNvSpPr>
              <a:spLocks noChangeAspect="1" noChangeArrowheads="1"/>
            </p:cNvSpPr>
            <p:nvPr/>
          </p:nvSpPr>
          <p:spPr bwMode="auto">
            <a:xfrm>
              <a:off x="4420" y="3404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5" name="Oval 45"/>
            <p:cNvSpPr>
              <a:spLocks noChangeAspect="1" noChangeArrowheads="1"/>
            </p:cNvSpPr>
            <p:nvPr/>
          </p:nvSpPr>
          <p:spPr bwMode="auto">
            <a:xfrm>
              <a:off x="3894" y="3437"/>
              <a:ext cx="57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6" name="Oval 46"/>
            <p:cNvSpPr>
              <a:spLocks noChangeAspect="1" noChangeArrowheads="1"/>
            </p:cNvSpPr>
            <p:nvPr/>
          </p:nvSpPr>
          <p:spPr bwMode="auto">
            <a:xfrm>
              <a:off x="3878" y="3760"/>
              <a:ext cx="57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7" name="Oval 47"/>
            <p:cNvSpPr>
              <a:spLocks noChangeAspect="1" noChangeArrowheads="1"/>
            </p:cNvSpPr>
            <p:nvPr/>
          </p:nvSpPr>
          <p:spPr bwMode="auto">
            <a:xfrm>
              <a:off x="3985" y="3709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8" name="Oval 48"/>
            <p:cNvSpPr>
              <a:spLocks noChangeAspect="1" noChangeArrowheads="1"/>
            </p:cNvSpPr>
            <p:nvPr/>
          </p:nvSpPr>
          <p:spPr bwMode="auto">
            <a:xfrm>
              <a:off x="4075" y="3697"/>
              <a:ext cx="57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9" name="Oval 49"/>
            <p:cNvSpPr>
              <a:spLocks noChangeAspect="1" noChangeArrowheads="1"/>
            </p:cNvSpPr>
            <p:nvPr/>
          </p:nvSpPr>
          <p:spPr bwMode="auto">
            <a:xfrm>
              <a:off x="4052" y="3444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0" name="Oval 50"/>
            <p:cNvSpPr>
              <a:spLocks noChangeAspect="1" noChangeArrowheads="1"/>
            </p:cNvSpPr>
            <p:nvPr/>
          </p:nvSpPr>
          <p:spPr bwMode="auto">
            <a:xfrm>
              <a:off x="4035" y="3698"/>
              <a:ext cx="55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1" name="Oval 51"/>
            <p:cNvSpPr>
              <a:spLocks noChangeAspect="1" noChangeArrowheads="1"/>
            </p:cNvSpPr>
            <p:nvPr/>
          </p:nvSpPr>
          <p:spPr bwMode="auto">
            <a:xfrm>
              <a:off x="3964" y="3557"/>
              <a:ext cx="57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2" name="Oval 52"/>
            <p:cNvSpPr>
              <a:spLocks noChangeAspect="1" noChangeArrowheads="1"/>
            </p:cNvSpPr>
            <p:nvPr/>
          </p:nvSpPr>
          <p:spPr bwMode="auto">
            <a:xfrm>
              <a:off x="4209" y="3728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3" name="Oval 53"/>
            <p:cNvSpPr>
              <a:spLocks noChangeAspect="1" noChangeArrowheads="1"/>
            </p:cNvSpPr>
            <p:nvPr/>
          </p:nvSpPr>
          <p:spPr bwMode="auto">
            <a:xfrm>
              <a:off x="4185" y="3435"/>
              <a:ext cx="58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8" name="Rectangle 3"/>
          <p:cNvSpPr txBox="1">
            <a:spLocks noChangeArrowheads="1"/>
          </p:cNvSpPr>
          <p:nvPr/>
        </p:nvSpPr>
        <p:spPr bwMode="auto">
          <a:xfrm>
            <a:off x="477838" y="2290763"/>
            <a:ext cx="7772400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b="0" kern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Problém velikosti: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vyřazení PC1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Burnabyho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 metoda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3075" name="Rectangle 56"/>
          <p:cNvSpPr>
            <a:spLocks noChangeArrowheads="1"/>
          </p:cNvSpPr>
          <p:nvPr/>
        </p:nvSpPr>
        <p:spPr bwMode="auto">
          <a:xfrm>
            <a:off x="0" y="461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35" name="TextovéPole 34"/>
          <p:cNvSpPr txBox="1"/>
          <p:nvPr/>
        </p:nvSpPr>
        <p:spPr>
          <a:xfrm>
            <a:off x="1652588" y="471488"/>
            <a:ext cx="5538787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Genetické metody a morfologie</a:t>
            </a:r>
          </a:p>
        </p:txBody>
      </p:sp>
      <p:sp>
        <p:nvSpPr>
          <p:cNvPr id="3077" name="TextovéPole 36"/>
          <p:cNvSpPr txBox="1">
            <a:spLocks noChangeArrowheads="1"/>
          </p:cNvSpPr>
          <p:nvPr/>
        </p:nvSpPr>
        <p:spPr bwMode="auto">
          <a:xfrm>
            <a:off x="574675" y="2114550"/>
            <a:ext cx="70659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jaká je genetická podstata morfologického znaku? </a:t>
            </a:r>
            <a:br>
              <a:rPr lang="cs-CZ" sz="2400" b="0">
                <a:latin typeface="Arial" charset="0"/>
              </a:rPr>
            </a:br>
            <a:r>
              <a:rPr lang="cs-CZ" sz="2400" b="0">
                <a:latin typeface="Arial" charset="0"/>
              </a:rPr>
              <a:t>(quantitative trait loci = QTL)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proměnlivost znaku v čase (fylogeneze)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proměnlivost znaku v závislosti na jiných faktorech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některé metody společné (např. PCA)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838" y="525463"/>
            <a:ext cx="8372475" cy="6097587"/>
          </a:xfrm>
        </p:spPr>
        <p:txBody>
          <a:bodyPr/>
          <a:lstStyle/>
          <a:p>
            <a:pPr>
              <a:buFontTx/>
              <a:buNone/>
            </a:pP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Analýza hlavních koordinát (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Principal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coordinates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analysis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,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PCoA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): </a:t>
            </a:r>
            <a:b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</a:br>
            <a:r>
              <a:rPr lang="cs-CZ" sz="2400" dirty="0">
                <a:latin typeface="Arial" charset="0"/>
                <a:cs typeface="Arial" charset="0"/>
              </a:rPr>
              <a:t>matice distancí/podobností</a:t>
            </a:r>
          </a:p>
          <a:p>
            <a:pPr>
              <a:buFontTx/>
              <a:buNone/>
            </a:pPr>
            <a:endParaRPr lang="cs-CZ" sz="2400" dirty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Faktorová analýza (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Factor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analysis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, FA): </a:t>
            </a:r>
            <a:b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</a:br>
            <a:r>
              <a:rPr lang="cs-CZ" sz="2400" dirty="0">
                <a:latin typeface="Arial" charset="0"/>
                <a:cs typeface="Arial" charset="0"/>
              </a:rPr>
              <a:t>speciální model; společné faktory + specifický faktor</a:t>
            </a:r>
          </a:p>
          <a:p>
            <a:pPr>
              <a:buFontTx/>
              <a:buNone/>
            </a:pPr>
            <a:endParaRPr lang="cs-CZ" sz="2400" dirty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Diskriminační analýza (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Discriminant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function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analysis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, DFA) a kanonická analýza (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Canonical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a., CVA): </a:t>
            </a:r>
            <a:b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</a:br>
            <a:r>
              <a:rPr lang="cs-CZ" sz="2400" dirty="0" err="1">
                <a:latin typeface="Arial" charset="0"/>
                <a:cs typeface="Arial" charset="0"/>
              </a:rPr>
              <a:t>Mahalanobisovy</a:t>
            </a:r>
            <a:r>
              <a:rPr lang="cs-CZ" sz="2400" dirty="0">
                <a:latin typeface="Arial" charset="0"/>
                <a:cs typeface="Arial" charset="0"/>
              </a:rPr>
              <a:t> (generalizované) vzdálenosti</a:t>
            </a:r>
            <a:br>
              <a:rPr lang="en-US" sz="2400" dirty="0">
                <a:latin typeface="Arial" charset="0"/>
                <a:cs typeface="Arial" charset="0"/>
              </a:rPr>
            </a:br>
            <a:r>
              <a:rPr lang="en-US" sz="2400" dirty="0">
                <a:latin typeface="Arial" charset="0"/>
                <a:cs typeface="Arial" charset="0"/>
              </a:rPr>
              <a:t>MANOVA (Wilk’s Lambda, </a:t>
            </a:r>
            <a:r>
              <a:rPr lang="en-US" sz="2400" dirty="0" err="1">
                <a:latin typeface="Arial" charset="0"/>
                <a:cs typeface="Arial" charset="0"/>
              </a:rPr>
              <a:t>Pilai’s</a:t>
            </a:r>
            <a:r>
              <a:rPr lang="en-US" sz="2400" dirty="0">
                <a:latin typeface="Arial" charset="0"/>
                <a:cs typeface="Arial" charset="0"/>
              </a:rPr>
              <a:t> trace) </a:t>
            </a:r>
            <a:br>
              <a:rPr lang="cs-CZ" sz="2400" dirty="0">
                <a:latin typeface="Arial" charset="0"/>
                <a:cs typeface="Arial" charset="0"/>
              </a:rPr>
            </a:br>
            <a:r>
              <a:rPr lang="cs-CZ" sz="2400" dirty="0" err="1">
                <a:latin typeface="Arial" charset="0"/>
                <a:cs typeface="Arial" charset="0"/>
              </a:rPr>
              <a:t>Hotellingův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i="1" dirty="0">
                <a:latin typeface="Arial" charset="0"/>
                <a:cs typeface="Arial" charset="0"/>
              </a:rPr>
              <a:t>T</a:t>
            </a:r>
            <a:r>
              <a:rPr lang="cs-CZ" sz="2400" baseline="30000" dirty="0">
                <a:latin typeface="Arial" charset="0"/>
                <a:cs typeface="Arial" charset="0"/>
              </a:rPr>
              <a:t>2</a:t>
            </a:r>
            <a:r>
              <a:rPr lang="cs-CZ" sz="2400" dirty="0">
                <a:latin typeface="Arial" charset="0"/>
                <a:cs typeface="Arial" charset="0"/>
              </a:rPr>
              <a:t> test</a:t>
            </a:r>
            <a:br>
              <a:rPr lang="cs-CZ" sz="2400" dirty="0">
                <a:latin typeface="Arial" charset="0"/>
                <a:cs typeface="Arial" charset="0"/>
              </a:rPr>
            </a:br>
            <a:r>
              <a:rPr lang="cs-CZ" sz="2400" dirty="0">
                <a:latin typeface="Arial" charset="0"/>
                <a:cs typeface="Arial" charset="0"/>
              </a:rPr>
              <a:t>kroková DFA</a:t>
            </a:r>
          </a:p>
          <a:p>
            <a:pPr>
              <a:buFontTx/>
              <a:buNone/>
            </a:pPr>
            <a:endParaRPr lang="cs-CZ" sz="2400" dirty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Shluková analýza (Cluster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analysis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)</a:t>
            </a:r>
            <a:endParaRPr lang="cs-CZ" sz="24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838" y="471488"/>
            <a:ext cx="8105775" cy="911225"/>
          </a:xfrm>
        </p:spPr>
        <p:txBody>
          <a:bodyPr/>
          <a:lstStyle/>
          <a:p>
            <a:pPr>
              <a:buFontTx/>
              <a:buNone/>
            </a:pPr>
            <a:r>
              <a:rPr lang="cs-CZ" sz="2400">
                <a:solidFill>
                  <a:srgbClr val="EB0000"/>
                </a:solidFill>
                <a:latin typeface="Arial" charset="0"/>
                <a:cs typeface="Arial" charset="0"/>
              </a:rPr>
              <a:t>Diskriminační analýza (Discriminant function analysis, DFA) a kanonická analýza (Canonical a., CVA): </a:t>
            </a:r>
            <a:br>
              <a:rPr lang="cs-CZ" sz="2400">
                <a:solidFill>
                  <a:srgbClr val="EB0000"/>
                </a:solidFill>
                <a:latin typeface="Arial" charset="0"/>
                <a:cs typeface="Arial" charset="0"/>
              </a:rPr>
            </a:br>
            <a:endParaRPr lang="cs-CZ" sz="2400">
              <a:solidFill>
                <a:srgbClr val="EB0000"/>
              </a:solidFill>
              <a:latin typeface="Arial" charset="0"/>
              <a:cs typeface="Arial" charset="0"/>
            </a:endParaRPr>
          </a:p>
        </p:txBody>
      </p:sp>
      <p:pic>
        <p:nvPicPr>
          <p:cNvPr id="22532" name="Picture 32" descr="1_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4507" y="3635375"/>
            <a:ext cx="4308475" cy="3009900"/>
          </a:xfrm>
        </p:spPr>
      </p:pic>
      <p:sp>
        <p:nvSpPr>
          <p:cNvPr id="22533" name="TextovéPole 31"/>
          <p:cNvSpPr txBox="1">
            <a:spLocks noChangeArrowheads="1"/>
          </p:cNvSpPr>
          <p:nvPr/>
        </p:nvSpPr>
        <p:spPr bwMode="auto">
          <a:xfrm>
            <a:off x="4816475" y="2243138"/>
            <a:ext cx="4327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Minimum spanning tree (MST)</a:t>
            </a:r>
          </a:p>
        </p:txBody>
      </p:sp>
      <p:grpSp>
        <p:nvGrpSpPr>
          <p:cNvPr id="22531" name="Group 34"/>
          <p:cNvGrpSpPr>
            <a:grpSpLocks noChangeAspect="1"/>
          </p:cNvGrpSpPr>
          <p:nvPr/>
        </p:nvGrpSpPr>
        <p:grpSpPr bwMode="auto">
          <a:xfrm>
            <a:off x="325438" y="1636713"/>
            <a:ext cx="4398962" cy="3322637"/>
            <a:chOff x="3108" y="2316"/>
            <a:chExt cx="2508" cy="1824"/>
          </a:xfrm>
        </p:grpSpPr>
        <p:grpSp>
          <p:nvGrpSpPr>
            <p:cNvPr id="22534" name="Group 31"/>
            <p:cNvGrpSpPr>
              <a:grpSpLocks/>
            </p:cNvGrpSpPr>
            <p:nvPr/>
          </p:nvGrpSpPr>
          <p:grpSpPr bwMode="auto">
            <a:xfrm>
              <a:off x="3108" y="2316"/>
              <a:ext cx="2508" cy="1824"/>
              <a:chOff x="3108" y="2316"/>
              <a:chExt cx="2508" cy="1824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3108" y="2316"/>
                <a:ext cx="2508" cy="1824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endParaRPr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>
                <a:off x="4200" y="2316"/>
                <a:ext cx="0" cy="18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3108" y="3204"/>
                <a:ext cx="250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18"/>
              <p:cNvSpPr>
                <a:spLocks/>
              </p:cNvSpPr>
              <p:nvPr/>
            </p:nvSpPr>
            <p:spPr bwMode="auto">
              <a:xfrm>
                <a:off x="3576" y="2682"/>
                <a:ext cx="408" cy="7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8" y="48"/>
                  </a:cxn>
                  <a:cxn ang="0">
                    <a:pos x="174" y="774"/>
                  </a:cxn>
                </a:cxnLst>
                <a:rect l="0" t="0" r="r" b="b"/>
                <a:pathLst>
                  <a:path w="408" h="774">
                    <a:moveTo>
                      <a:pt x="0" y="0"/>
                    </a:moveTo>
                    <a:lnTo>
                      <a:pt x="408" y="48"/>
                    </a:lnTo>
                    <a:lnTo>
                      <a:pt x="174" y="774"/>
                    </a:ln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19"/>
              <p:cNvSpPr>
                <a:spLocks/>
              </p:cNvSpPr>
              <p:nvPr/>
            </p:nvSpPr>
            <p:spPr bwMode="auto">
              <a:xfrm>
                <a:off x="3984" y="2724"/>
                <a:ext cx="1332" cy="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8" y="12"/>
                  </a:cxn>
                  <a:cxn ang="0">
                    <a:pos x="1212" y="108"/>
                  </a:cxn>
                  <a:cxn ang="0">
                    <a:pos x="1332" y="750"/>
                  </a:cxn>
                </a:cxnLst>
                <a:rect l="0" t="0" r="r" b="b"/>
                <a:pathLst>
                  <a:path w="1332" h="750">
                    <a:moveTo>
                      <a:pt x="0" y="0"/>
                    </a:moveTo>
                    <a:lnTo>
                      <a:pt x="468" y="12"/>
                    </a:lnTo>
                    <a:lnTo>
                      <a:pt x="1212" y="108"/>
                    </a:lnTo>
                    <a:lnTo>
                      <a:pt x="1332" y="750"/>
                    </a:ln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3" name="Line 20"/>
              <p:cNvSpPr>
                <a:spLocks noChangeShapeType="1"/>
              </p:cNvSpPr>
              <p:nvPr/>
            </p:nvSpPr>
            <p:spPr bwMode="auto">
              <a:xfrm>
                <a:off x="4446" y="2736"/>
                <a:ext cx="138" cy="11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" name="Line 21"/>
              <p:cNvSpPr>
                <a:spLocks noChangeShapeType="1"/>
              </p:cNvSpPr>
              <p:nvPr/>
            </p:nvSpPr>
            <p:spPr bwMode="auto">
              <a:xfrm flipH="1" flipV="1">
                <a:off x="4068" y="2586"/>
                <a:ext cx="384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" name="Oval 10"/>
              <p:cNvSpPr>
                <a:spLocks noChangeArrowheads="1"/>
              </p:cNvSpPr>
              <p:nvPr/>
            </p:nvSpPr>
            <p:spPr bwMode="auto">
              <a:xfrm>
                <a:off x="3528" y="263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" name="Oval 11"/>
              <p:cNvSpPr>
                <a:spLocks noChangeArrowheads="1"/>
              </p:cNvSpPr>
              <p:nvPr/>
            </p:nvSpPr>
            <p:spPr bwMode="auto">
              <a:xfrm>
                <a:off x="4026" y="2538"/>
                <a:ext cx="96" cy="96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7" name="Oval 12"/>
              <p:cNvSpPr>
                <a:spLocks noChangeArrowheads="1"/>
              </p:cNvSpPr>
              <p:nvPr/>
            </p:nvSpPr>
            <p:spPr bwMode="auto">
              <a:xfrm>
                <a:off x="3702" y="3402"/>
                <a:ext cx="96" cy="96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8" name="Oval 13"/>
              <p:cNvSpPr>
                <a:spLocks noChangeArrowheads="1"/>
              </p:cNvSpPr>
              <p:nvPr/>
            </p:nvSpPr>
            <p:spPr bwMode="auto">
              <a:xfrm>
                <a:off x="3936" y="2682"/>
                <a:ext cx="96" cy="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" name="Oval 14"/>
              <p:cNvSpPr>
                <a:spLocks noChangeArrowheads="1"/>
              </p:cNvSpPr>
              <p:nvPr/>
            </p:nvSpPr>
            <p:spPr bwMode="auto">
              <a:xfrm>
                <a:off x="4398" y="2688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0" name="Oval 15"/>
              <p:cNvSpPr>
                <a:spLocks noChangeArrowheads="1"/>
              </p:cNvSpPr>
              <p:nvPr/>
            </p:nvSpPr>
            <p:spPr bwMode="auto">
              <a:xfrm>
                <a:off x="5268" y="342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" name="Oval 16"/>
              <p:cNvSpPr>
                <a:spLocks noChangeArrowheads="1"/>
              </p:cNvSpPr>
              <p:nvPr/>
            </p:nvSpPr>
            <p:spPr bwMode="auto">
              <a:xfrm>
                <a:off x="4536" y="3804"/>
                <a:ext cx="96" cy="97"/>
              </a:xfrm>
              <a:prstGeom prst="ellipse">
                <a:avLst/>
              </a:prstGeom>
              <a:solidFill>
                <a:srgbClr val="99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" name="Oval 17"/>
              <p:cNvSpPr>
                <a:spLocks noChangeArrowheads="1"/>
              </p:cNvSpPr>
              <p:nvPr/>
            </p:nvSpPr>
            <p:spPr bwMode="auto">
              <a:xfrm>
                <a:off x="5142" y="2784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552" name="Text Box 23"/>
              <p:cNvSpPr txBox="1">
                <a:spLocks noChangeArrowheads="1"/>
              </p:cNvSpPr>
              <p:nvPr/>
            </p:nvSpPr>
            <p:spPr bwMode="auto">
              <a:xfrm>
                <a:off x="3386" y="2472"/>
                <a:ext cx="127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1</a:t>
                </a:r>
              </a:p>
            </p:txBody>
          </p:sp>
          <p:sp>
            <p:nvSpPr>
              <p:cNvPr id="22553" name="Text Box 24"/>
              <p:cNvSpPr txBox="1">
                <a:spLocks noChangeArrowheads="1"/>
              </p:cNvSpPr>
              <p:nvPr/>
            </p:nvSpPr>
            <p:spPr bwMode="auto">
              <a:xfrm>
                <a:off x="3524" y="3396"/>
                <a:ext cx="128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3</a:t>
                </a:r>
              </a:p>
            </p:txBody>
          </p:sp>
          <p:sp>
            <p:nvSpPr>
              <p:cNvPr id="22554" name="Text Box 25"/>
              <p:cNvSpPr txBox="1">
                <a:spLocks noChangeArrowheads="1"/>
              </p:cNvSpPr>
              <p:nvPr/>
            </p:nvSpPr>
            <p:spPr bwMode="auto">
              <a:xfrm>
                <a:off x="3950" y="2778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2</a:t>
                </a:r>
              </a:p>
            </p:txBody>
          </p:sp>
          <p:sp>
            <p:nvSpPr>
              <p:cNvPr id="22555" name="Text Box 26"/>
              <p:cNvSpPr txBox="1">
                <a:spLocks noChangeArrowheads="1"/>
              </p:cNvSpPr>
              <p:nvPr/>
            </p:nvSpPr>
            <p:spPr bwMode="auto">
              <a:xfrm>
                <a:off x="3902" y="2364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6</a:t>
                </a:r>
              </a:p>
            </p:txBody>
          </p:sp>
          <p:sp>
            <p:nvSpPr>
              <p:cNvPr id="22556" name="Text Box 27"/>
              <p:cNvSpPr txBox="1">
                <a:spLocks noChangeArrowheads="1"/>
              </p:cNvSpPr>
              <p:nvPr/>
            </p:nvSpPr>
            <p:spPr bwMode="auto">
              <a:xfrm>
                <a:off x="4412" y="2490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4</a:t>
                </a:r>
              </a:p>
            </p:txBody>
          </p:sp>
          <p:sp>
            <p:nvSpPr>
              <p:cNvPr id="22557" name="Text Box 28"/>
              <p:cNvSpPr txBox="1">
                <a:spLocks noChangeArrowheads="1"/>
              </p:cNvSpPr>
              <p:nvPr/>
            </p:nvSpPr>
            <p:spPr bwMode="auto">
              <a:xfrm>
                <a:off x="4622" y="3684"/>
                <a:ext cx="128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8</a:t>
                </a:r>
              </a:p>
            </p:txBody>
          </p:sp>
          <p:sp>
            <p:nvSpPr>
              <p:cNvPr id="22558" name="Text Box 29"/>
              <p:cNvSpPr txBox="1">
                <a:spLocks noChangeArrowheads="1"/>
              </p:cNvSpPr>
              <p:nvPr/>
            </p:nvSpPr>
            <p:spPr bwMode="auto">
              <a:xfrm>
                <a:off x="5204" y="2592"/>
                <a:ext cx="127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7</a:t>
                </a:r>
              </a:p>
            </p:txBody>
          </p:sp>
          <p:sp>
            <p:nvSpPr>
              <p:cNvPr id="22559" name="Text Box 30"/>
              <p:cNvSpPr txBox="1">
                <a:spLocks noChangeArrowheads="1"/>
              </p:cNvSpPr>
              <p:nvPr/>
            </p:nvSpPr>
            <p:spPr bwMode="auto">
              <a:xfrm>
                <a:off x="5348" y="3372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5</a:t>
                </a:r>
              </a:p>
            </p:txBody>
          </p:sp>
        </p:grpSp>
        <p:sp>
          <p:nvSpPr>
            <p:cNvPr id="22535" name="Text Box 32"/>
            <p:cNvSpPr txBox="1">
              <a:spLocks noChangeArrowheads="1"/>
            </p:cNvSpPr>
            <p:nvPr/>
          </p:nvSpPr>
          <p:spPr bwMode="auto">
            <a:xfrm>
              <a:off x="3122" y="3216"/>
              <a:ext cx="268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>
                  <a:solidFill>
                    <a:srgbClr val="0033CC"/>
                  </a:solidFill>
                </a:rPr>
                <a:t>CV1</a:t>
              </a:r>
            </a:p>
          </p:txBody>
        </p:sp>
        <p:sp>
          <p:nvSpPr>
            <p:cNvPr id="22536" name="Text Box 33"/>
            <p:cNvSpPr txBox="1">
              <a:spLocks noChangeArrowheads="1"/>
            </p:cNvSpPr>
            <p:nvPr/>
          </p:nvSpPr>
          <p:spPr bwMode="auto">
            <a:xfrm>
              <a:off x="3794" y="3900"/>
              <a:ext cx="268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>
                  <a:solidFill>
                    <a:srgbClr val="0033CC"/>
                  </a:solidFill>
                </a:rPr>
                <a:t>CV2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1878013" y="6048375"/>
            <a:ext cx="5797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b="0">
                <a:solidFill>
                  <a:srgbClr val="003300"/>
                </a:solidFill>
                <a:latin typeface="Arial" charset="0"/>
              </a:rPr>
              <a:t>A. D</a:t>
            </a:r>
            <a:r>
              <a:rPr lang="de-DE" sz="1800" b="0">
                <a:solidFill>
                  <a:srgbClr val="003300"/>
                </a:solidFill>
                <a:latin typeface="Arial" charset="0"/>
              </a:rPr>
              <a:t>ü</a:t>
            </a:r>
            <a:r>
              <a:rPr lang="cs-CZ" sz="1800" b="0">
                <a:solidFill>
                  <a:srgbClr val="003300"/>
                </a:solidFill>
                <a:latin typeface="Arial" charset="0"/>
              </a:rPr>
              <a:t>rer (1524): Vier B</a:t>
            </a:r>
            <a:r>
              <a:rPr lang="de-DE" sz="1800" b="0">
                <a:solidFill>
                  <a:srgbClr val="003300"/>
                </a:solidFill>
                <a:latin typeface="Arial" charset="0"/>
              </a:rPr>
              <a:t>ü</a:t>
            </a:r>
            <a:r>
              <a:rPr lang="cs-CZ" sz="1800" b="0">
                <a:solidFill>
                  <a:srgbClr val="003300"/>
                </a:solidFill>
                <a:latin typeface="Arial" charset="0"/>
              </a:rPr>
              <a:t>cher von Menlicher Proportion.</a:t>
            </a:r>
          </a:p>
        </p:txBody>
      </p:sp>
      <p:pic>
        <p:nvPicPr>
          <p:cNvPr id="23555" name="Picture 6" descr="Du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7938" y="942975"/>
            <a:ext cx="4157662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17688" y="322263"/>
            <a:ext cx="5508625" cy="68897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cs-CZ" sz="2800" kern="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Geometrická morfometrie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Darc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150" y="1273175"/>
            <a:ext cx="3992563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477838" y="5830888"/>
            <a:ext cx="4964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800" b="0">
                <a:solidFill>
                  <a:srgbClr val="003300"/>
                </a:solidFill>
                <a:latin typeface="Arial" charset="0"/>
              </a:rPr>
              <a:t>W. A. Thompson (1917):</a:t>
            </a:r>
            <a:r>
              <a:rPr lang="en-US" sz="1800" b="0">
                <a:solidFill>
                  <a:srgbClr val="003300"/>
                </a:solidFill>
                <a:latin typeface="Arial" charset="0"/>
              </a:rPr>
              <a:t> </a:t>
            </a:r>
            <a:r>
              <a:rPr lang="cs-CZ" sz="1800" b="0">
                <a:solidFill>
                  <a:srgbClr val="003300"/>
                </a:solidFill>
                <a:latin typeface="Arial" charset="0"/>
              </a:rPr>
              <a:t>On Growth and Form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985838" y="3298825"/>
            <a:ext cx="30781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400" b="0">
                <a:solidFill>
                  <a:srgbClr val="003399"/>
                </a:solidFill>
                <a:latin typeface="Arial" charset="0"/>
              </a:rPr>
              <a:t>Absence kvantifikace</a:t>
            </a:r>
            <a:endParaRPr lang="en-US" sz="2400" b="0">
              <a:solidFill>
                <a:srgbClr val="003399"/>
              </a:solidFill>
              <a:latin typeface="Arial" charset="0"/>
            </a:endParaRPr>
          </a:p>
          <a:p>
            <a:pPr algn="ctr" eaLnBrk="0" hangingPunct="0"/>
            <a:r>
              <a:rPr lang="cs-CZ" sz="2400" b="0">
                <a:solidFill>
                  <a:srgbClr val="003399"/>
                </a:solidFill>
                <a:latin typeface="Arial" charset="0"/>
              </a:rPr>
              <a:t>tvarových změn!</a:t>
            </a:r>
          </a:p>
        </p:txBody>
      </p:sp>
      <p:sp>
        <p:nvSpPr>
          <p:cNvPr id="24581" name="TextovéPole 6"/>
          <p:cNvSpPr txBox="1">
            <a:spLocks noChangeArrowheads="1"/>
          </p:cNvSpPr>
          <p:nvPr/>
        </p:nvSpPr>
        <p:spPr bwMode="auto">
          <a:xfrm>
            <a:off x="300038" y="457200"/>
            <a:ext cx="8705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V historii zkoumání tvaru biologických objektů existovaly 2 odlišné strategie: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41350" y="1425575"/>
            <a:ext cx="36195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W. D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en-US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Arcy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Thompson</a:t>
            </a:r>
            <a:endParaRPr lang="cs-CZ" sz="24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ovéPole 3"/>
          <p:cNvSpPr txBox="1">
            <a:spLocks noChangeArrowheads="1"/>
          </p:cNvSpPr>
          <p:nvPr/>
        </p:nvSpPr>
        <p:spPr bwMode="auto">
          <a:xfrm>
            <a:off x="300038" y="457200"/>
            <a:ext cx="8705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V historii zkoumání tvaru biologických objektů existovaly 2 odlišné strategie: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7838" y="1643063"/>
            <a:ext cx="8247062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Tradi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č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í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morfometrie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eaLnBrk="0" hangingPunct="0">
              <a:defRPr/>
            </a:pPr>
            <a:endParaRPr lang="cs-CZ" sz="24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F.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Galton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, K.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Pearson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, R.A.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Fisher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, S.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Wright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, H.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Hotelling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...</a:t>
            </a:r>
            <a:br>
              <a:rPr lang="cs-CZ" sz="2400" b="0" dirty="0">
                <a:latin typeface="Arial" pitchFamily="34" charset="0"/>
                <a:cs typeface="Arial" pitchFamily="34" charset="0"/>
              </a:rPr>
            </a:b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rozměry, váhy, úhly, plochy...</a:t>
            </a:r>
          </a:p>
          <a:p>
            <a:pPr eaLnBrk="0" hangingPunct="0">
              <a:defRPr/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PCA, DFA, CVA, FA,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PCoA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, shluková a.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506538" y="5432425"/>
            <a:ext cx="5934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400" b="0" dirty="0">
                <a:solidFill>
                  <a:srgbClr val="003399"/>
                </a:solidFill>
                <a:latin typeface="Arial" charset="0"/>
              </a:rPr>
              <a:t>Absence informace o tvaru (</a:t>
            </a:r>
            <a:r>
              <a:rPr lang="cs-CZ" sz="2400" b="0" u="sng" dirty="0">
                <a:solidFill>
                  <a:srgbClr val="003399"/>
                </a:solidFill>
                <a:latin typeface="Arial" charset="0"/>
              </a:rPr>
              <a:t>morfo</a:t>
            </a:r>
            <a:r>
              <a:rPr lang="cs-CZ" sz="2400" b="0" dirty="0">
                <a:solidFill>
                  <a:srgbClr val="003399"/>
                </a:solidFill>
                <a:latin typeface="Arial" charset="0"/>
              </a:rPr>
              <a:t>metrie)!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914525" y="500063"/>
            <a:ext cx="4857750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Geometrická morfometrie I.</a:t>
            </a:r>
          </a:p>
          <a:p>
            <a:pPr algn="ctr"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Analýza uzavřených křivek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Zu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525" y="361950"/>
            <a:ext cx="5322888" cy="616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4352925" y="1006475"/>
            <a:ext cx="139700" cy="469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1988" name="Oval 4"/>
          <p:cNvSpPr>
            <a:spLocks noChangeAspect="1" noChangeArrowheads="1"/>
          </p:cNvSpPr>
          <p:nvPr/>
        </p:nvSpPr>
        <p:spPr bwMode="auto">
          <a:xfrm>
            <a:off x="4333875" y="1092200"/>
            <a:ext cx="179388" cy="1809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ourie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788" y="420688"/>
            <a:ext cx="73136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Skupina 14"/>
          <p:cNvGrpSpPr>
            <a:grpSpLocks/>
          </p:cNvGrpSpPr>
          <p:nvPr/>
        </p:nvGrpSpPr>
        <p:grpSpPr bwMode="auto">
          <a:xfrm>
            <a:off x="465138" y="3614738"/>
            <a:ext cx="8348662" cy="2911475"/>
            <a:chOff x="464519" y="3614738"/>
            <a:chExt cx="8349315" cy="2911475"/>
          </a:xfrm>
        </p:grpSpPr>
        <p:grpSp>
          <p:nvGrpSpPr>
            <p:cNvPr id="28677" name="Skupina 13"/>
            <p:cNvGrpSpPr>
              <a:grpSpLocks/>
            </p:cNvGrpSpPr>
            <p:nvPr/>
          </p:nvGrpSpPr>
          <p:grpSpPr bwMode="auto">
            <a:xfrm>
              <a:off x="464519" y="3614738"/>
              <a:ext cx="5486400" cy="2911475"/>
              <a:chOff x="1100138" y="3714750"/>
              <a:chExt cx="5486400" cy="2911475"/>
            </a:xfrm>
          </p:grpSpPr>
          <p:grpSp>
            <p:nvGrpSpPr>
              <p:cNvPr id="28681" name="Group 15"/>
              <p:cNvGrpSpPr>
                <a:grpSpLocks/>
              </p:cNvGrpSpPr>
              <p:nvPr/>
            </p:nvGrpSpPr>
            <p:grpSpPr bwMode="auto">
              <a:xfrm>
                <a:off x="1100138" y="3740150"/>
                <a:ext cx="5346700" cy="2886075"/>
                <a:chOff x="693" y="2356"/>
                <a:chExt cx="3368" cy="1818"/>
              </a:xfrm>
            </p:grpSpPr>
            <p:pic>
              <p:nvPicPr>
                <p:cNvPr id="28683" name="Picture 4" descr="sin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717" y="2375"/>
                  <a:ext cx="3344" cy="8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684" name="Picture 5" descr="cos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53" y="3276"/>
                  <a:ext cx="2867" cy="8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294" name="Rectangle 6" descr="Balicí papír"/>
                <p:cNvSpPr>
                  <a:spLocks noChangeArrowheads="1"/>
                </p:cNvSpPr>
                <p:nvPr/>
              </p:nvSpPr>
              <p:spPr bwMode="auto">
                <a:xfrm>
                  <a:off x="693" y="2356"/>
                  <a:ext cx="126" cy="181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12296" name="Rectangle 8" descr="Balicí papír"/>
              <p:cNvSpPr>
                <a:spLocks noChangeArrowheads="1"/>
              </p:cNvSpPr>
              <p:nvPr/>
            </p:nvSpPr>
            <p:spPr bwMode="auto">
              <a:xfrm>
                <a:off x="5739176" y="3714750"/>
                <a:ext cx="847791" cy="28733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28678" name="Text Box 11"/>
            <p:cNvSpPr txBox="1">
              <a:spLocks noChangeArrowheads="1"/>
            </p:cNvSpPr>
            <p:nvPr/>
          </p:nvSpPr>
          <p:spPr bwMode="auto">
            <a:xfrm>
              <a:off x="5106872" y="5756607"/>
              <a:ext cx="66396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>
                  <a:latin typeface="Arial" charset="0"/>
                </a:rPr>
                <a:t>cos</a:t>
              </a:r>
              <a:endParaRPr lang="cs-CZ" sz="2400" b="0">
                <a:latin typeface="Arial" charset="0"/>
              </a:endParaRPr>
            </a:p>
          </p:txBody>
        </p:sp>
        <p:sp>
          <p:nvSpPr>
            <p:cNvPr id="28679" name="Text Box 12"/>
            <p:cNvSpPr txBox="1">
              <a:spLocks noChangeArrowheads="1"/>
            </p:cNvSpPr>
            <p:nvPr/>
          </p:nvSpPr>
          <p:spPr bwMode="auto">
            <a:xfrm>
              <a:off x="5095721" y="4100038"/>
              <a:ext cx="57900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>
                  <a:latin typeface="Arial" charset="0"/>
                </a:rPr>
                <a:t>sin</a:t>
              </a:r>
              <a:endParaRPr lang="cs-CZ" sz="2400" b="0">
                <a:latin typeface="Arial" charset="0"/>
              </a:endParaRPr>
            </a:p>
          </p:txBody>
        </p:sp>
        <p:sp>
          <p:nvSpPr>
            <p:cNvPr id="28680" name="Text Box 14"/>
            <p:cNvSpPr txBox="1">
              <a:spLocks noChangeArrowheads="1"/>
            </p:cNvSpPr>
            <p:nvPr/>
          </p:nvSpPr>
          <p:spPr bwMode="auto">
            <a:xfrm>
              <a:off x="5376675" y="4697369"/>
              <a:ext cx="3437159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2400" b="0">
                  <a:latin typeface="Arial" charset="0"/>
                </a:rPr>
                <a:t>harmonické složky</a:t>
              </a:r>
            </a:p>
            <a:p>
              <a:pPr algn="ctr" eaLnBrk="0" hangingPunct="0"/>
              <a:r>
                <a:rPr lang="cs-CZ" sz="2400" b="0">
                  <a:latin typeface="Arial" charset="0"/>
                </a:rPr>
                <a:t>(harmonics), koeficienty</a:t>
              </a:r>
            </a:p>
          </p:txBody>
        </p:sp>
      </p:grpSp>
      <p:sp>
        <p:nvSpPr>
          <p:cNvPr id="28676" name="TextovéPole 12"/>
          <p:cNvSpPr txBox="1">
            <a:spLocks noChangeArrowheads="1"/>
          </p:cNvSpPr>
          <p:nvPr/>
        </p:nvSpPr>
        <p:spPr bwMode="auto">
          <a:xfrm>
            <a:off x="2732088" y="282575"/>
            <a:ext cx="3246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Fourierova analýza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ourier2"/>
          <p:cNvPicPr>
            <a:picLocks noChangeAspect="1" noChangeArrowheads="1"/>
          </p:cNvPicPr>
          <p:nvPr/>
        </p:nvPicPr>
        <p:blipFill>
          <a:blip r:embed="rId3" cstate="print"/>
          <a:srcRect r="64958"/>
          <a:stretch>
            <a:fillRect/>
          </a:stretch>
        </p:blipFill>
        <p:spPr bwMode="auto">
          <a:xfrm>
            <a:off x="1189038" y="301625"/>
            <a:ext cx="2914650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0" name="Object 5"/>
          <p:cNvGraphicFramePr>
            <a:graphicFrameLocks noChangeAspect="1"/>
          </p:cNvGraphicFramePr>
          <p:nvPr/>
        </p:nvGraphicFramePr>
        <p:xfrm>
          <a:off x="4016375" y="3136900"/>
          <a:ext cx="4652963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5" name="Rovnice" r:id="rId4" imgW="1866900" imgH="431800" progId="Equation.3">
                  <p:embed/>
                </p:oleObj>
              </mc:Choice>
              <mc:Fallback>
                <p:oleObj name="Rovnice" r:id="rId4" imgW="1866900" imgH="431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375" y="3136900"/>
                        <a:ext cx="4652963" cy="1068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2" name="Object 7"/>
          <p:cNvGraphicFramePr>
            <a:graphicFrameLocks noChangeAspect="1"/>
          </p:cNvGraphicFramePr>
          <p:nvPr/>
        </p:nvGraphicFramePr>
        <p:xfrm>
          <a:off x="3106738" y="4887913"/>
          <a:ext cx="2590800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6" name="Rovnice" r:id="rId6" imgW="1206500" imgH="457200" progId="Equation.3">
                  <p:embed/>
                </p:oleObj>
              </mc:Choice>
              <mc:Fallback>
                <p:oleObj name="Rovnice" r:id="rId6" imgW="120650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6738" y="4887913"/>
                        <a:ext cx="2590800" cy="979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4" name="Object 9"/>
          <p:cNvGraphicFramePr>
            <a:graphicFrameLocks noChangeAspect="1"/>
          </p:cNvGraphicFramePr>
          <p:nvPr/>
        </p:nvGraphicFramePr>
        <p:xfrm>
          <a:off x="871538" y="4887913"/>
          <a:ext cx="1878012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7" name="Rovnice" r:id="rId8" imgW="876300" imgH="457200" progId="Equation.3">
                  <p:embed/>
                </p:oleObj>
              </mc:Choice>
              <mc:Fallback>
                <p:oleObj name="Rovnice" r:id="rId8" imgW="876300" imgH="457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8" y="4887913"/>
                        <a:ext cx="1878012" cy="979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6" name="Object 11"/>
          <p:cNvGraphicFramePr>
            <a:graphicFrameLocks noChangeAspect="1"/>
          </p:cNvGraphicFramePr>
          <p:nvPr/>
        </p:nvGraphicFramePr>
        <p:xfrm>
          <a:off x="5995988" y="4887913"/>
          <a:ext cx="2468562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8" name="Rovnice" r:id="rId10" imgW="1155700" imgH="457200" progId="Equation.3">
                  <p:embed/>
                </p:oleObj>
              </mc:Choice>
              <mc:Fallback>
                <p:oleObj name="Rovnice" r:id="rId10" imgW="1155700" imgH="457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5988" y="4887913"/>
                        <a:ext cx="2468562" cy="979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7" name="TextovéPole 11"/>
          <p:cNvSpPr txBox="1">
            <a:spLocks noChangeArrowheads="1"/>
          </p:cNvSpPr>
          <p:nvPr/>
        </p:nvSpPr>
        <p:spPr bwMode="auto">
          <a:xfrm>
            <a:off x="4529138" y="838200"/>
            <a:ext cx="369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Tradiční Fourierova a.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893888"/>
            <a:ext cx="8710613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4099" name="Rectangle 56"/>
          <p:cNvSpPr>
            <a:spLocks noChangeArrowheads="1"/>
          </p:cNvSpPr>
          <p:nvPr/>
        </p:nvSpPr>
        <p:spPr bwMode="auto">
          <a:xfrm>
            <a:off x="0" y="461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35" name="TextovéPole 34"/>
          <p:cNvSpPr txBox="1"/>
          <p:nvPr/>
        </p:nvSpPr>
        <p:spPr>
          <a:xfrm>
            <a:off x="1589088" y="295275"/>
            <a:ext cx="62372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Molekulární vs. morfologické znaky</a:t>
            </a:r>
          </a:p>
        </p:txBody>
      </p:sp>
      <p:sp>
        <p:nvSpPr>
          <p:cNvPr id="4101" name="TextovéPole 36"/>
          <p:cNvSpPr txBox="1">
            <a:spLocks noChangeArrowheads="1"/>
          </p:cNvSpPr>
          <p:nvPr/>
        </p:nvSpPr>
        <p:spPr bwMode="auto">
          <a:xfrm>
            <a:off x="574675" y="1265238"/>
            <a:ext cx="79708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množství (10</a:t>
            </a:r>
            <a:r>
              <a:rPr lang="cs-CZ" sz="2400" b="0" baseline="30000">
                <a:latin typeface="Arial" charset="0"/>
              </a:rPr>
              <a:t>3</a:t>
            </a:r>
            <a:r>
              <a:rPr lang="cs-CZ" sz="2400" b="0">
                <a:latin typeface="Arial" charset="0"/>
              </a:rPr>
              <a:t> - </a:t>
            </a:r>
            <a:r>
              <a:rPr lang="en-US" sz="2400" b="0">
                <a:latin typeface="Arial" charset="0"/>
              </a:rPr>
              <a:t>&gt;</a:t>
            </a:r>
            <a:r>
              <a:rPr lang="cs-CZ" sz="2400" b="0">
                <a:latin typeface="Arial" charset="0"/>
              </a:rPr>
              <a:t>10</a:t>
            </a:r>
            <a:r>
              <a:rPr lang="cs-CZ" sz="2400" b="0" baseline="30000">
                <a:latin typeface="Arial" charset="0"/>
              </a:rPr>
              <a:t>6</a:t>
            </a:r>
            <a:r>
              <a:rPr lang="cs-CZ" sz="2400" b="0">
                <a:latin typeface="Arial" charset="0"/>
              </a:rPr>
              <a:t> vs. 10</a:t>
            </a:r>
            <a:r>
              <a:rPr lang="cs-CZ" sz="2400" b="0" baseline="30000">
                <a:latin typeface="Arial" charset="0"/>
              </a:rPr>
              <a:t>2</a:t>
            </a:r>
            <a:r>
              <a:rPr lang="cs-CZ" sz="2400" b="0">
                <a:latin typeface="Arial" charset="0"/>
              </a:rPr>
              <a:t>)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nezávislost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fylogenetická škála</a:t>
            </a:r>
            <a:br>
              <a:rPr lang="cs-CZ" sz="2400" b="0">
                <a:latin typeface="Arial" charset="0"/>
              </a:rPr>
            </a:br>
            <a:r>
              <a:rPr lang="cs-CZ" sz="2000" b="0">
                <a:latin typeface="Arial" charset="0"/>
              </a:rPr>
              <a:t>(v případě mol. znaků můžeme srovnávat např. bakterie s obratlovci)</a:t>
            </a:r>
            <a:br>
              <a:rPr lang="cs-CZ" sz="2400" b="0">
                <a:latin typeface="Arial" charset="0"/>
              </a:rPr>
            </a:b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větší počet taxonů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znaky většinou reprezentují mnoho genů</a:t>
            </a:r>
          </a:p>
          <a:p>
            <a:pPr eaLnBrk="0" hangingPunct="0"/>
            <a:r>
              <a:rPr lang="cs-CZ" sz="2000" b="0">
                <a:latin typeface="Arial" charset="0"/>
              </a:rPr>
              <a:t>(vs. např. mtDNA, cpDNA)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možnost studovat muzejní/fosilní materiál</a:t>
            </a:r>
          </a:p>
        </p:txBody>
      </p:sp>
      <p:cxnSp>
        <p:nvCxnSpPr>
          <p:cNvPr id="4102" name="Přímá spojovací čára 6"/>
          <p:cNvCxnSpPr>
            <a:cxnSpLocks noChangeShapeType="1"/>
          </p:cNvCxnSpPr>
          <p:nvPr/>
        </p:nvCxnSpPr>
        <p:spPr bwMode="auto">
          <a:xfrm>
            <a:off x="1704975" y="844550"/>
            <a:ext cx="1973263" cy="0"/>
          </a:xfrm>
          <a:prstGeom prst="line">
            <a:avLst/>
          </a:prstGeom>
          <a:noFill/>
          <a:ln w="5715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4103" name="Přímá spojovací čára 7"/>
          <p:cNvCxnSpPr>
            <a:cxnSpLocks noChangeShapeType="1"/>
          </p:cNvCxnSpPr>
          <p:nvPr/>
        </p:nvCxnSpPr>
        <p:spPr bwMode="auto">
          <a:xfrm>
            <a:off x="4375150" y="844550"/>
            <a:ext cx="2241550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4104" name="Přímá spojovací čára 9"/>
          <p:cNvCxnSpPr>
            <a:cxnSpLocks noChangeShapeType="1"/>
          </p:cNvCxnSpPr>
          <p:nvPr/>
        </p:nvCxnSpPr>
        <p:spPr bwMode="auto">
          <a:xfrm flipH="1">
            <a:off x="431800" y="1323975"/>
            <a:ext cx="7938" cy="2262188"/>
          </a:xfrm>
          <a:prstGeom prst="line">
            <a:avLst/>
          </a:prstGeom>
          <a:noFill/>
          <a:ln w="5715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4105" name="Přímá spojovací čára 11"/>
          <p:cNvCxnSpPr>
            <a:cxnSpLocks noChangeShapeType="1"/>
          </p:cNvCxnSpPr>
          <p:nvPr/>
        </p:nvCxnSpPr>
        <p:spPr bwMode="auto">
          <a:xfrm rot="5400000">
            <a:off x="-668338" y="5240338"/>
            <a:ext cx="2200275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Zu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350" y="347663"/>
            <a:ext cx="5322888" cy="616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Oval 4"/>
          <p:cNvSpPr>
            <a:spLocks noChangeAspect="1" noChangeArrowheads="1"/>
          </p:cNvSpPr>
          <p:nvPr/>
        </p:nvSpPr>
        <p:spPr bwMode="auto">
          <a:xfrm>
            <a:off x="4338638" y="10969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7" name="Oval 5"/>
          <p:cNvSpPr>
            <a:spLocks noChangeAspect="1" noChangeArrowheads="1"/>
          </p:cNvSpPr>
          <p:nvPr/>
        </p:nvSpPr>
        <p:spPr bwMode="auto">
          <a:xfrm>
            <a:off x="4483100" y="11223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8" name="Oval 6"/>
          <p:cNvSpPr>
            <a:spLocks noChangeAspect="1" noChangeArrowheads="1"/>
          </p:cNvSpPr>
          <p:nvPr/>
        </p:nvSpPr>
        <p:spPr bwMode="auto">
          <a:xfrm>
            <a:off x="4630738" y="11842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9" name="Oval 7"/>
          <p:cNvSpPr>
            <a:spLocks noChangeAspect="1" noChangeArrowheads="1"/>
          </p:cNvSpPr>
          <p:nvPr/>
        </p:nvSpPr>
        <p:spPr bwMode="auto">
          <a:xfrm>
            <a:off x="4751388" y="12890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0" name="Oval 8"/>
          <p:cNvSpPr>
            <a:spLocks noChangeAspect="1" noChangeArrowheads="1"/>
          </p:cNvSpPr>
          <p:nvPr/>
        </p:nvSpPr>
        <p:spPr bwMode="auto">
          <a:xfrm>
            <a:off x="4840288" y="14128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1" name="Oval 9"/>
          <p:cNvSpPr>
            <a:spLocks noChangeAspect="1" noChangeArrowheads="1"/>
          </p:cNvSpPr>
          <p:nvPr/>
        </p:nvSpPr>
        <p:spPr bwMode="auto">
          <a:xfrm>
            <a:off x="4906963" y="15605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2" name="Oval 10"/>
          <p:cNvSpPr>
            <a:spLocks noChangeAspect="1" noChangeArrowheads="1"/>
          </p:cNvSpPr>
          <p:nvPr/>
        </p:nvSpPr>
        <p:spPr bwMode="auto">
          <a:xfrm>
            <a:off x="4973638" y="17081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3" name="Oval 11"/>
          <p:cNvSpPr>
            <a:spLocks noChangeAspect="1" noChangeArrowheads="1"/>
          </p:cNvSpPr>
          <p:nvPr/>
        </p:nvSpPr>
        <p:spPr bwMode="auto">
          <a:xfrm>
            <a:off x="5026025" y="186531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4" name="Oval 12"/>
          <p:cNvSpPr>
            <a:spLocks noChangeAspect="1" noChangeArrowheads="1"/>
          </p:cNvSpPr>
          <p:nvPr/>
        </p:nvSpPr>
        <p:spPr bwMode="auto">
          <a:xfrm>
            <a:off x="5106988" y="20081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5" name="Oval 13"/>
          <p:cNvSpPr>
            <a:spLocks noChangeAspect="1" noChangeArrowheads="1"/>
          </p:cNvSpPr>
          <p:nvPr/>
        </p:nvSpPr>
        <p:spPr bwMode="auto">
          <a:xfrm>
            <a:off x="5187950" y="214630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6" name="Oval 14"/>
          <p:cNvSpPr>
            <a:spLocks noChangeAspect="1" noChangeArrowheads="1"/>
          </p:cNvSpPr>
          <p:nvPr/>
        </p:nvSpPr>
        <p:spPr bwMode="auto">
          <a:xfrm>
            <a:off x="5287963" y="22701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7" name="Oval 15"/>
          <p:cNvSpPr>
            <a:spLocks noChangeAspect="1" noChangeArrowheads="1"/>
          </p:cNvSpPr>
          <p:nvPr/>
        </p:nvSpPr>
        <p:spPr bwMode="auto">
          <a:xfrm>
            <a:off x="5397500" y="238918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8" name="Oval 16"/>
          <p:cNvSpPr>
            <a:spLocks noChangeAspect="1" noChangeArrowheads="1"/>
          </p:cNvSpPr>
          <p:nvPr/>
        </p:nvSpPr>
        <p:spPr bwMode="auto">
          <a:xfrm>
            <a:off x="5521325" y="248920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9" name="Oval 17"/>
          <p:cNvSpPr>
            <a:spLocks noChangeAspect="1" noChangeArrowheads="1"/>
          </p:cNvSpPr>
          <p:nvPr/>
        </p:nvSpPr>
        <p:spPr bwMode="auto">
          <a:xfrm>
            <a:off x="5635625" y="26082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0" name="Oval 18"/>
          <p:cNvSpPr>
            <a:spLocks noChangeAspect="1" noChangeArrowheads="1"/>
          </p:cNvSpPr>
          <p:nvPr/>
        </p:nvSpPr>
        <p:spPr bwMode="auto">
          <a:xfrm>
            <a:off x="5722938" y="27432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1" name="Oval 19"/>
          <p:cNvSpPr>
            <a:spLocks noChangeAspect="1" noChangeArrowheads="1"/>
          </p:cNvSpPr>
          <p:nvPr/>
        </p:nvSpPr>
        <p:spPr bwMode="auto">
          <a:xfrm>
            <a:off x="5789613" y="28813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2" name="Oval 20"/>
          <p:cNvSpPr>
            <a:spLocks noChangeAspect="1" noChangeArrowheads="1"/>
          </p:cNvSpPr>
          <p:nvPr/>
        </p:nvSpPr>
        <p:spPr bwMode="auto">
          <a:xfrm>
            <a:off x="5818188" y="30480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3" name="Oval 21"/>
          <p:cNvSpPr>
            <a:spLocks noChangeAspect="1" noChangeArrowheads="1"/>
          </p:cNvSpPr>
          <p:nvPr/>
        </p:nvSpPr>
        <p:spPr bwMode="auto">
          <a:xfrm>
            <a:off x="5799138" y="32051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4" name="Oval 22"/>
          <p:cNvSpPr>
            <a:spLocks noChangeAspect="1" noChangeArrowheads="1"/>
          </p:cNvSpPr>
          <p:nvPr/>
        </p:nvSpPr>
        <p:spPr bwMode="auto">
          <a:xfrm>
            <a:off x="5770563" y="33623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5" name="Oval 23"/>
          <p:cNvSpPr>
            <a:spLocks noChangeAspect="1" noChangeArrowheads="1"/>
          </p:cNvSpPr>
          <p:nvPr/>
        </p:nvSpPr>
        <p:spPr bwMode="auto">
          <a:xfrm>
            <a:off x="5780088" y="35242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3337" name="Oval 25"/>
          <p:cNvSpPr>
            <a:spLocks noChangeAspect="1" noChangeArrowheads="1"/>
          </p:cNvSpPr>
          <p:nvPr/>
        </p:nvSpPr>
        <p:spPr bwMode="auto">
          <a:xfrm>
            <a:off x="5803900" y="368617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8" name="Oval 26"/>
          <p:cNvSpPr>
            <a:spLocks noChangeAspect="1" noChangeArrowheads="1"/>
          </p:cNvSpPr>
          <p:nvPr/>
        </p:nvSpPr>
        <p:spPr bwMode="auto">
          <a:xfrm>
            <a:off x="5824538" y="38449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9" name="Oval 27"/>
          <p:cNvSpPr>
            <a:spLocks noChangeAspect="1" noChangeArrowheads="1"/>
          </p:cNvSpPr>
          <p:nvPr/>
        </p:nvSpPr>
        <p:spPr bwMode="auto">
          <a:xfrm>
            <a:off x="5849938" y="40084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0" name="Oval 28"/>
          <p:cNvSpPr>
            <a:spLocks noChangeAspect="1" noChangeArrowheads="1"/>
          </p:cNvSpPr>
          <p:nvPr/>
        </p:nvSpPr>
        <p:spPr bwMode="auto">
          <a:xfrm>
            <a:off x="5816600" y="41703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1" name="Oval 29"/>
          <p:cNvSpPr>
            <a:spLocks noChangeAspect="1" noChangeArrowheads="1"/>
          </p:cNvSpPr>
          <p:nvPr/>
        </p:nvSpPr>
        <p:spPr bwMode="auto">
          <a:xfrm>
            <a:off x="5721350" y="430847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2" name="Oval 30"/>
          <p:cNvSpPr>
            <a:spLocks noChangeAspect="1" noChangeArrowheads="1"/>
          </p:cNvSpPr>
          <p:nvPr/>
        </p:nvSpPr>
        <p:spPr bwMode="auto">
          <a:xfrm>
            <a:off x="5621338" y="44370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3" name="Oval 31"/>
          <p:cNvSpPr>
            <a:spLocks noChangeAspect="1" noChangeArrowheads="1"/>
          </p:cNvSpPr>
          <p:nvPr/>
        </p:nvSpPr>
        <p:spPr bwMode="auto">
          <a:xfrm>
            <a:off x="5511800" y="456088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4" name="Oval 32"/>
          <p:cNvSpPr>
            <a:spLocks noChangeAspect="1" noChangeArrowheads="1"/>
          </p:cNvSpPr>
          <p:nvPr/>
        </p:nvSpPr>
        <p:spPr bwMode="auto">
          <a:xfrm>
            <a:off x="5421313" y="47037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5" name="Oval 33"/>
          <p:cNvSpPr>
            <a:spLocks noChangeAspect="1" noChangeArrowheads="1"/>
          </p:cNvSpPr>
          <p:nvPr/>
        </p:nvSpPr>
        <p:spPr bwMode="auto">
          <a:xfrm>
            <a:off x="5316538" y="48275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6" name="Oval 34"/>
          <p:cNvSpPr>
            <a:spLocks noChangeAspect="1" noChangeArrowheads="1"/>
          </p:cNvSpPr>
          <p:nvPr/>
        </p:nvSpPr>
        <p:spPr bwMode="auto">
          <a:xfrm>
            <a:off x="5216525" y="496570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7" name="Oval 35"/>
          <p:cNvSpPr>
            <a:spLocks noChangeAspect="1" noChangeArrowheads="1"/>
          </p:cNvSpPr>
          <p:nvPr/>
        </p:nvSpPr>
        <p:spPr bwMode="auto">
          <a:xfrm>
            <a:off x="5106988" y="50847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8" name="Oval 36"/>
          <p:cNvSpPr>
            <a:spLocks noChangeAspect="1" noChangeArrowheads="1"/>
          </p:cNvSpPr>
          <p:nvPr/>
        </p:nvSpPr>
        <p:spPr bwMode="auto">
          <a:xfrm>
            <a:off x="4987925" y="51990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9" name="Oval 37"/>
          <p:cNvSpPr>
            <a:spLocks noChangeAspect="1" noChangeArrowheads="1"/>
          </p:cNvSpPr>
          <p:nvPr/>
        </p:nvSpPr>
        <p:spPr bwMode="auto">
          <a:xfrm>
            <a:off x="4859338" y="53038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0" name="Oval 38"/>
          <p:cNvSpPr>
            <a:spLocks noChangeAspect="1" noChangeArrowheads="1"/>
          </p:cNvSpPr>
          <p:nvPr/>
        </p:nvSpPr>
        <p:spPr bwMode="auto">
          <a:xfrm>
            <a:off x="4716463" y="53943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1" name="Oval 39"/>
          <p:cNvSpPr>
            <a:spLocks noChangeAspect="1" noChangeArrowheads="1"/>
          </p:cNvSpPr>
          <p:nvPr/>
        </p:nvSpPr>
        <p:spPr bwMode="auto">
          <a:xfrm>
            <a:off x="4564063" y="54467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2" name="Oval 40"/>
          <p:cNvSpPr>
            <a:spLocks noChangeAspect="1" noChangeArrowheads="1"/>
          </p:cNvSpPr>
          <p:nvPr/>
        </p:nvSpPr>
        <p:spPr bwMode="auto">
          <a:xfrm>
            <a:off x="4402138" y="54562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3" name="Oval 41"/>
          <p:cNvSpPr>
            <a:spLocks noChangeAspect="1" noChangeArrowheads="1"/>
          </p:cNvSpPr>
          <p:nvPr/>
        </p:nvSpPr>
        <p:spPr bwMode="auto">
          <a:xfrm>
            <a:off x="4230688" y="54514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4" name="Oval 42"/>
          <p:cNvSpPr>
            <a:spLocks noChangeAspect="1" noChangeArrowheads="1"/>
          </p:cNvSpPr>
          <p:nvPr/>
        </p:nvSpPr>
        <p:spPr bwMode="auto">
          <a:xfrm>
            <a:off x="4075113" y="54244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5" name="Oval 43"/>
          <p:cNvSpPr>
            <a:spLocks noChangeAspect="1" noChangeArrowheads="1"/>
          </p:cNvSpPr>
          <p:nvPr/>
        </p:nvSpPr>
        <p:spPr bwMode="auto">
          <a:xfrm>
            <a:off x="3919538" y="53784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6" name="Oval 44"/>
          <p:cNvSpPr>
            <a:spLocks noChangeAspect="1" noChangeArrowheads="1"/>
          </p:cNvSpPr>
          <p:nvPr/>
        </p:nvSpPr>
        <p:spPr bwMode="auto">
          <a:xfrm>
            <a:off x="3767138" y="53165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7" name="Oval 45"/>
          <p:cNvSpPr>
            <a:spLocks noChangeAspect="1" noChangeArrowheads="1"/>
          </p:cNvSpPr>
          <p:nvPr/>
        </p:nvSpPr>
        <p:spPr bwMode="auto">
          <a:xfrm>
            <a:off x="3619500" y="52498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8" name="Oval 46"/>
          <p:cNvSpPr>
            <a:spLocks noChangeAspect="1" noChangeArrowheads="1"/>
          </p:cNvSpPr>
          <p:nvPr/>
        </p:nvSpPr>
        <p:spPr bwMode="auto">
          <a:xfrm>
            <a:off x="3476625" y="51641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9" name="Oval 47"/>
          <p:cNvSpPr>
            <a:spLocks noChangeAspect="1" noChangeArrowheads="1"/>
          </p:cNvSpPr>
          <p:nvPr/>
        </p:nvSpPr>
        <p:spPr bwMode="auto">
          <a:xfrm>
            <a:off x="3363913" y="50323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0" name="Oval 48"/>
          <p:cNvSpPr>
            <a:spLocks noChangeAspect="1" noChangeArrowheads="1"/>
          </p:cNvSpPr>
          <p:nvPr/>
        </p:nvSpPr>
        <p:spPr bwMode="auto">
          <a:xfrm>
            <a:off x="3302000" y="48847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1" name="Oval 49"/>
          <p:cNvSpPr>
            <a:spLocks noChangeAspect="1" noChangeArrowheads="1"/>
          </p:cNvSpPr>
          <p:nvPr/>
        </p:nvSpPr>
        <p:spPr bwMode="auto">
          <a:xfrm>
            <a:off x="3268663" y="47180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2" name="Oval 50"/>
          <p:cNvSpPr>
            <a:spLocks noChangeAspect="1" noChangeArrowheads="1"/>
          </p:cNvSpPr>
          <p:nvPr/>
        </p:nvSpPr>
        <p:spPr bwMode="auto">
          <a:xfrm>
            <a:off x="3249613" y="45561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3" name="Oval 51"/>
          <p:cNvSpPr>
            <a:spLocks noChangeAspect="1" noChangeArrowheads="1"/>
          </p:cNvSpPr>
          <p:nvPr/>
        </p:nvSpPr>
        <p:spPr bwMode="auto">
          <a:xfrm>
            <a:off x="3287713" y="43942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4" name="Oval 52"/>
          <p:cNvSpPr>
            <a:spLocks noChangeAspect="1" noChangeArrowheads="1"/>
          </p:cNvSpPr>
          <p:nvPr/>
        </p:nvSpPr>
        <p:spPr bwMode="auto">
          <a:xfrm>
            <a:off x="3311525" y="423227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5" name="Oval 53"/>
          <p:cNvSpPr>
            <a:spLocks noChangeAspect="1" noChangeArrowheads="1"/>
          </p:cNvSpPr>
          <p:nvPr/>
        </p:nvSpPr>
        <p:spPr bwMode="auto">
          <a:xfrm>
            <a:off x="3340100" y="406558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6" name="Oval 54"/>
          <p:cNvSpPr>
            <a:spLocks noChangeAspect="1" noChangeArrowheads="1"/>
          </p:cNvSpPr>
          <p:nvPr/>
        </p:nvSpPr>
        <p:spPr bwMode="auto">
          <a:xfrm>
            <a:off x="3344863" y="38989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7" name="Oval 55"/>
          <p:cNvSpPr>
            <a:spLocks noChangeAspect="1" noChangeArrowheads="1"/>
          </p:cNvSpPr>
          <p:nvPr/>
        </p:nvSpPr>
        <p:spPr bwMode="auto">
          <a:xfrm>
            <a:off x="3265488" y="37623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8" name="Oval 56"/>
          <p:cNvSpPr>
            <a:spLocks noChangeAspect="1" noChangeArrowheads="1"/>
          </p:cNvSpPr>
          <p:nvPr/>
        </p:nvSpPr>
        <p:spPr bwMode="auto">
          <a:xfrm>
            <a:off x="3141663" y="36385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9" name="Oval 57"/>
          <p:cNvSpPr>
            <a:spLocks noChangeAspect="1" noChangeArrowheads="1"/>
          </p:cNvSpPr>
          <p:nvPr/>
        </p:nvSpPr>
        <p:spPr bwMode="auto">
          <a:xfrm>
            <a:off x="3117850" y="347662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0" name="Oval 58"/>
          <p:cNvSpPr>
            <a:spLocks noChangeAspect="1" noChangeArrowheads="1"/>
          </p:cNvSpPr>
          <p:nvPr/>
        </p:nvSpPr>
        <p:spPr bwMode="auto">
          <a:xfrm>
            <a:off x="3155950" y="33194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1" name="Oval 59"/>
          <p:cNvSpPr>
            <a:spLocks noChangeAspect="1" noChangeArrowheads="1"/>
          </p:cNvSpPr>
          <p:nvPr/>
        </p:nvSpPr>
        <p:spPr bwMode="auto">
          <a:xfrm>
            <a:off x="3194050" y="31575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2" name="Oval 60"/>
          <p:cNvSpPr>
            <a:spLocks noChangeAspect="1" noChangeArrowheads="1"/>
          </p:cNvSpPr>
          <p:nvPr/>
        </p:nvSpPr>
        <p:spPr bwMode="auto">
          <a:xfrm>
            <a:off x="3246438" y="30003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3" name="Oval 61"/>
          <p:cNvSpPr>
            <a:spLocks noChangeAspect="1" noChangeArrowheads="1"/>
          </p:cNvSpPr>
          <p:nvPr/>
        </p:nvSpPr>
        <p:spPr bwMode="auto">
          <a:xfrm>
            <a:off x="3252788" y="28448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4" name="Oval 62"/>
          <p:cNvSpPr>
            <a:spLocks noChangeAspect="1" noChangeArrowheads="1"/>
          </p:cNvSpPr>
          <p:nvPr/>
        </p:nvSpPr>
        <p:spPr bwMode="auto">
          <a:xfrm>
            <a:off x="3209925" y="267811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5" name="Oval 63"/>
          <p:cNvSpPr>
            <a:spLocks noChangeAspect="1" noChangeArrowheads="1"/>
          </p:cNvSpPr>
          <p:nvPr/>
        </p:nvSpPr>
        <p:spPr bwMode="auto">
          <a:xfrm>
            <a:off x="3176588" y="25161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6" name="Oval 64"/>
          <p:cNvSpPr>
            <a:spLocks noChangeAspect="1" noChangeArrowheads="1"/>
          </p:cNvSpPr>
          <p:nvPr/>
        </p:nvSpPr>
        <p:spPr bwMode="auto">
          <a:xfrm>
            <a:off x="3167063" y="23495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7" name="Oval 65"/>
          <p:cNvSpPr>
            <a:spLocks noChangeAspect="1" noChangeArrowheads="1"/>
          </p:cNvSpPr>
          <p:nvPr/>
        </p:nvSpPr>
        <p:spPr bwMode="auto">
          <a:xfrm>
            <a:off x="3167063" y="22018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8" name="Oval 66"/>
          <p:cNvSpPr>
            <a:spLocks noChangeAspect="1" noChangeArrowheads="1"/>
          </p:cNvSpPr>
          <p:nvPr/>
        </p:nvSpPr>
        <p:spPr bwMode="auto">
          <a:xfrm>
            <a:off x="3233738" y="20589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9" name="Oval 67"/>
          <p:cNvSpPr>
            <a:spLocks noChangeAspect="1" noChangeArrowheads="1"/>
          </p:cNvSpPr>
          <p:nvPr/>
        </p:nvSpPr>
        <p:spPr bwMode="auto">
          <a:xfrm>
            <a:off x="3314700" y="191135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0" name="Oval 68"/>
          <p:cNvSpPr>
            <a:spLocks noChangeAspect="1" noChangeArrowheads="1"/>
          </p:cNvSpPr>
          <p:nvPr/>
        </p:nvSpPr>
        <p:spPr bwMode="auto">
          <a:xfrm>
            <a:off x="3395663" y="17780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1" name="Oval 69"/>
          <p:cNvSpPr>
            <a:spLocks noChangeAspect="1" noChangeArrowheads="1"/>
          </p:cNvSpPr>
          <p:nvPr/>
        </p:nvSpPr>
        <p:spPr bwMode="auto">
          <a:xfrm>
            <a:off x="3505200" y="16589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2" name="Oval 70"/>
          <p:cNvSpPr>
            <a:spLocks noChangeAspect="1" noChangeArrowheads="1"/>
          </p:cNvSpPr>
          <p:nvPr/>
        </p:nvSpPr>
        <p:spPr bwMode="auto">
          <a:xfrm>
            <a:off x="3605213" y="15303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3" name="Oval 71"/>
          <p:cNvSpPr>
            <a:spLocks noChangeAspect="1" noChangeArrowheads="1"/>
          </p:cNvSpPr>
          <p:nvPr/>
        </p:nvSpPr>
        <p:spPr bwMode="auto">
          <a:xfrm>
            <a:off x="3719513" y="14112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4" name="Oval 72"/>
          <p:cNvSpPr>
            <a:spLocks noChangeAspect="1" noChangeArrowheads="1"/>
          </p:cNvSpPr>
          <p:nvPr/>
        </p:nvSpPr>
        <p:spPr bwMode="auto">
          <a:xfrm>
            <a:off x="3843338" y="13065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5" name="Oval 73"/>
          <p:cNvSpPr>
            <a:spLocks noChangeAspect="1" noChangeArrowheads="1"/>
          </p:cNvSpPr>
          <p:nvPr/>
        </p:nvSpPr>
        <p:spPr bwMode="auto">
          <a:xfrm>
            <a:off x="3976688" y="12112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1881188" y="695325"/>
            <a:ext cx="2982912" cy="5829300"/>
            <a:chOff x="1185" y="438"/>
            <a:chExt cx="1879" cy="3672"/>
          </a:xfrm>
        </p:grpSpPr>
        <p:sp>
          <p:nvSpPr>
            <p:cNvPr id="13388" name="Line 76"/>
            <p:cNvSpPr>
              <a:spLocks noChangeShapeType="1"/>
            </p:cNvSpPr>
            <p:nvPr/>
          </p:nvSpPr>
          <p:spPr bwMode="auto">
            <a:xfrm flipH="1">
              <a:off x="1185" y="741"/>
              <a:ext cx="159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3389" name="Line 77"/>
            <p:cNvSpPr>
              <a:spLocks noChangeShapeType="1"/>
            </p:cNvSpPr>
            <p:nvPr/>
          </p:nvSpPr>
          <p:spPr bwMode="auto">
            <a:xfrm>
              <a:off x="2784" y="738"/>
              <a:ext cx="6" cy="33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822" name="Text Box 79"/>
            <p:cNvSpPr txBox="1">
              <a:spLocks noChangeArrowheads="1"/>
            </p:cNvSpPr>
            <p:nvPr/>
          </p:nvSpPr>
          <p:spPr bwMode="auto">
            <a:xfrm>
              <a:off x="1847" y="43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 i="1">
                  <a:latin typeface="Arial" charset="0"/>
                </a:rPr>
                <a:t>x</a:t>
              </a:r>
              <a:endParaRPr lang="cs-CZ" sz="2400" b="0" i="1">
                <a:latin typeface="Arial" charset="0"/>
              </a:endParaRPr>
            </a:p>
          </p:txBody>
        </p:sp>
        <p:sp>
          <p:nvSpPr>
            <p:cNvPr id="31823" name="Text Box 80"/>
            <p:cNvSpPr txBox="1">
              <a:spLocks noChangeArrowheads="1"/>
            </p:cNvSpPr>
            <p:nvPr/>
          </p:nvSpPr>
          <p:spPr bwMode="auto">
            <a:xfrm>
              <a:off x="2851" y="2126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 i="1">
                  <a:latin typeface="Arial" charset="0"/>
                </a:rPr>
                <a:t>y</a:t>
              </a:r>
              <a:endParaRPr lang="cs-CZ" sz="2400" b="0" i="1">
                <a:latin typeface="Arial" charset="0"/>
              </a:endParaRPr>
            </a:p>
          </p:txBody>
        </p:sp>
      </p:grpSp>
      <p:sp>
        <p:nvSpPr>
          <p:cNvPr id="13386" name="Oval 74"/>
          <p:cNvSpPr>
            <a:spLocks noChangeAspect="1" noChangeArrowheads="1"/>
          </p:cNvSpPr>
          <p:nvPr/>
        </p:nvSpPr>
        <p:spPr bwMode="auto">
          <a:xfrm>
            <a:off x="4110038" y="11398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7" name="Oval 75"/>
          <p:cNvSpPr>
            <a:spLocks noChangeAspect="1" noChangeArrowheads="1"/>
          </p:cNvSpPr>
          <p:nvPr/>
        </p:nvSpPr>
        <p:spPr bwMode="auto">
          <a:xfrm>
            <a:off x="4238625" y="111125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819" name="TextovéPole 79"/>
          <p:cNvSpPr txBox="1">
            <a:spLocks noChangeArrowheads="1"/>
          </p:cNvSpPr>
          <p:nvPr/>
        </p:nvSpPr>
        <p:spPr bwMode="auto">
          <a:xfrm>
            <a:off x="5203825" y="206375"/>
            <a:ext cx="3743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Eliptická Fourierova 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3329" grpId="0" animBg="1"/>
      <p:bldP spid="13330" grpId="0" animBg="1"/>
      <p:bldP spid="13331" grpId="0" animBg="1"/>
      <p:bldP spid="13332" grpId="0" animBg="1"/>
      <p:bldP spid="13333" grpId="0" animBg="1"/>
      <p:bldP spid="13334" grpId="0" animBg="1"/>
      <p:bldP spid="13335" grpId="0" animBg="1"/>
      <p:bldP spid="13337" grpId="0" animBg="1"/>
      <p:bldP spid="13338" grpId="0" animBg="1"/>
      <p:bldP spid="13339" grpId="0" animBg="1"/>
      <p:bldP spid="13340" grpId="0" animBg="1"/>
      <p:bldP spid="13341" grpId="0" animBg="1"/>
      <p:bldP spid="13342" grpId="0" animBg="1"/>
      <p:bldP spid="13343" grpId="0" animBg="1"/>
      <p:bldP spid="13344" grpId="0" animBg="1"/>
      <p:bldP spid="13345" grpId="0" animBg="1"/>
      <p:bldP spid="13346" grpId="0" animBg="1"/>
      <p:bldP spid="13347" grpId="0" animBg="1"/>
      <p:bldP spid="13348" grpId="0" animBg="1"/>
      <p:bldP spid="13349" grpId="0" animBg="1"/>
      <p:bldP spid="13350" grpId="0" animBg="1"/>
      <p:bldP spid="13351" grpId="0" animBg="1"/>
      <p:bldP spid="13352" grpId="0" animBg="1"/>
      <p:bldP spid="13353" grpId="0" animBg="1"/>
      <p:bldP spid="13354" grpId="0" animBg="1"/>
      <p:bldP spid="13355" grpId="0" animBg="1"/>
      <p:bldP spid="13356" grpId="0" animBg="1"/>
      <p:bldP spid="13357" grpId="0" animBg="1"/>
      <p:bldP spid="13358" grpId="0" animBg="1"/>
      <p:bldP spid="13359" grpId="0" animBg="1"/>
      <p:bldP spid="13360" grpId="0" animBg="1"/>
      <p:bldP spid="13361" grpId="0" animBg="1"/>
      <p:bldP spid="13362" grpId="0" animBg="1"/>
      <p:bldP spid="13363" grpId="0" animBg="1"/>
      <p:bldP spid="13364" grpId="0" animBg="1"/>
      <p:bldP spid="13365" grpId="0" animBg="1"/>
      <p:bldP spid="13366" grpId="0" animBg="1"/>
      <p:bldP spid="13367" grpId="0" animBg="1"/>
      <p:bldP spid="13368" grpId="0" animBg="1"/>
      <p:bldP spid="13369" grpId="0" animBg="1"/>
      <p:bldP spid="13370" grpId="0" animBg="1"/>
      <p:bldP spid="13371" grpId="0" animBg="1"/>
      <p:bldP spid="13372" grpId="0" animBg="1"/>
      <p:bldP spid="13373" grpId="0" animBg="1"/>
      <p:bldP spid="13374" grpId="0" animBg="1"/>
      <p:bldP spid="13375" grpId="0" animBg="1"/>
      <p:bldP spid="13376" grpId="0" animBg="1"/>
      <p:bldP spid="13377" grpId="0" animBg="1"/>
      <p:bldP spid="13378" grpId="0" animBg="1"/>
      <p:bldP spid="13379" grpId="0" animBg="1"/>
      <p:bldP spid="13380" grpId="0" animBg="1"/>
      <p:bldP spid="13381" grpId="0" animBg="1"/>
      <p:bldP spid="13382" grpId="0" animBg="1"/>
      <p:bldP spid="13383" grpId="0" animBg="1"/>
      <p:bldP spid="13384" grpId="0" animBg="1"/>
      <p:bldP spid="13385" grpId="0" animBg="1"/>
      <p:bldP spid="13386" grpId="0" animBg="1"/>
      <p:bldP spid="1338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4910138" y="433388"/>
            <a:ext cx="3233737" cy="6067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7025" y="433388"/>
            <a:ext cx="1277938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875" y="433388"/>
            <a:ext cx="124777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9238" y="852488"/>
            <a:ext cx="11128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F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1950" y="949325"/>
            <a:ext cx="90646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F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3063" y="2678113"/>
            <a:ext cx="881062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F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0525" y="2652713"/>
            <a:ext cx="912813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1" descr="F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54650" y="4451350"/>
            <a:ext cx="22479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1081088"/>
            <a:ext cx="7750175" cy="47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8"/>
          <p:cNvSpPr txBox="1">
            <a:spLocks noChangeArrowheads="1"/>
          </p:cNvSpPr>
          <p:nvPr/>
        </p:nvSpPr>
        <p:spPr bwMode="auto">
          <a:xfrm>
            <a:off x="565150" y="1454150"/>
            <a:ext cx="8339138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význačné body (landmarks)</a:t>
            </a:r>
          </a:p>
          <a:p>
            <a:pPr eaLnBrk="0" hangingPunct="0"/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kvantifikace tvaru pomocí tvarových koordinát odlišení různých tvarových složek</a:t>
            </a:r>
          </a:p>
          <a:p>
            <a:pPr eaLnBrk="0" hangingPunct="0"/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informace o tvaru zachována po celou dobu matematické analýzy</a:t>
            </a:r>
          </a:p>
          <a:p>
            <a:pPr eaLnBrk="0" hangingPunct="0"/>
            <a:endParaRPr lang="en-US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velikostní standardizace a možnost samostatné práce s vektorem velikosti</a:t>
            </a:r>
          </a:p>
          <a:p>
            <a:pPr eaLnBrk="0" hangingPunct="0"/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možnost zpracování dat pomocí tradičního morfometrického aparátu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060575" y="261938"/>
            <a:ext cx="4957763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Geometrická morfometrie II.</a:t>
            </a:r>
          </a:p>
          <a:p>
            <a:pPr algn="ctr"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Analýza význačných bodů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4"/>
          <p:cNvGrpSpPr>
            <a:grpSpLocks/>
          </p:cNvGrpSpPr>
          <p:nvPr/>
        </p:nvGrpSpPr>
        <p:grpSpPr bwMode="auto">
          <a:xfrm>
            <a:off x="919163" y="2306638"/>
            <a:ext cx="7391400" cy="3805237"/>
            <a:chOff x="528" y="1207"/>
            <a:chExt cx="4656" cy="2397"/>
          </a:xfrm>
        </p:grpSpPr>
        <p:pic>
          <p:nvPicPr>
            <p:cNvPr id="3584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" y="1207"/>
              <a:ext cx="4656" cy="2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0" name="Oval 6"/>
            <p:cNvSpPr>
              <a:spLocks noChangeArrowheads="1"/>
            </p:cNvSpPr>
            <p:nvPr/>
          </p:nvSpPr>
          <p:spPr bwMode="auto">
            <a:xfrm>
              <a:off x="1056" y="1920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1" name="Oval 7"/>
            <p:cNvSpPr>
              <a:spLocks noChangeArrowheads="1"/>
            </p:cNvSpPr>
            <p:nvPr/>
          </p:nvSpPr>
          <p:spPr bwMode="auto">
            <a:xfrm>
              <a:off x="1803" y="2585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2" name="Oval 8"/>
            <p:cNvSpPr>
              <a:spLocks noChangeArrowheads="1"/>
            </p:cNvSpPr>
            <p:nvPr/>
          </p:nvSpPr>
          <p:spPr bwMode="auto">
            <a:xfrm>
              <a:off x="1680" y="2208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3" name="Oval 9"/>
            <p:cNvSpPr>
              <a:spLocks noChangeArrowheads="1"/>
            </p:cNvSpPr>
            <p:nvPr/>
          </p:nvSpPr>
          <p:spPr bwMode="auto">
            <a:xfrm>
              <a:off x="2258" y="2383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4" name="Oval 10"/>
            <p:cNvSpPr>
              <a:spLocks noChangeArrowheads="1"/>
            </p:cNvSpPr>
            <p:nvPr/>
          </p:nvSpPr>
          <p:spPr bwMode="auto">
            <a:xfrm>
              <a:off x="2259" y="2794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5" name="Oval 11"/>
            <p:cNvSpPr>
              <a:spLocks noChangeArrowheads="1"/>
            </p:cNvSpPr>
            <p:nvPr/>
          </p:nvSpPr>
          <p:spPr bwMode="auto">
            <a:xfrm>
              <a:off x="2707" y="2831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6" name="Oval 12"/>
            <p:cNvSpPr>
              <a:spLocks noChangeArrowheads="1"/>
            </p:cNvSpPr>
            <p:nvPr/>
          </p:nvSpPr>
          <p:spPr bwMode="auto">
            <a:xfrm>
              <a:off x="2416" y="2129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7" name="Oval 13"/>
            <p:cNvSpPr>
              <a:spLocks noChangeArrowheads="1"/>
            </p:cNvSpPr>
            <p:nvPr/>
          </p:nvSpPr>
          <p:spPr bwMode="auto">
            <a:xfrm>
              <a:off x="2954" y="2009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8" name="Oval 14"/>
            <p:cNvSpPr>
              <a:spLocks noChangeArrowheads="1"/>
            </p:cNvSpPr>
            <p:nvPr/>
          </p:nvSpPr>
          <p:spPr bwMode="auto">
            <a:xfrm>
              <a:off x="3545" y="1501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9" name="Oval 15"/>
            <p:cNvSpPr>
              <a:spLocks noChangeArrowheads="1"/>
            </p:cNvSpPr>
            <p:nvPr/>
          </p:nvSpPr>
          <p:spPr bwMode="auto">
            <a:xfrm>
              <a:off x="3918" y="1702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400" name="Oval 16"/>
            <p:cNvSpPr>
              <a:spLocks noChangeArrowheads="1"/>
            </p:cNvSpPr>
            <p:nvPr/>
          </p:nvSpPr>
          <p:spPr bwMode="auto">
            <a:xfrm>
              <a:off x="4382" y="1874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401" name="Oval 17"/>
            <p:cNvSpPr>
              <a:spLocks noChangeArrowheads="1"/>
            </p:cNvSpPr>
            <p:nvPr/>
          </p:nvSpPr>
          <p:spPr bwMode="auto">
            <a:xfrm>
              <a:off x="3956" y="2331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402" name="Oval 18"/>
            <p:cNvSpPr>
              <a:spLocks noChangeArrowheads="1"/>
            </p:cNvSpPr>
            <p:nvPr/>
          </p:nvSpPr>
          <p:spPr bwMode="auto">
            <a:xfrm>
              <a:off x="3478" y="1665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403" name="Oval 19"/>
            <p:cNvSpPr>
              <a:spLocks noChangeArrowheads="1"/>
            </p:cNvSpPr>
            <p:nvPr/>
          </p:nvSpPr>
          <p:spPr bwMode="auto">
            <a:xfrm>
              <a:off x="4359" y="2719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404" name="Oval 20"/>
            <p:cNvSpPr>
              <a:spLocks noChangeArrowheads="1"/>
            </p:cNvSpPr>
            <p:nvPr/>
          </p:nvSpPr>
          <p:spPr bwMode="auto">
            <a:xfrm>
              <a:off x="3327" y="2659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  <p:sp>
        <p:nvSpPr>
          <p:cNvPr id="35843" name="Text Box 21"/>
          <p:cNvSpPr txBox="1">
            <a:spLocks noChangeArrowheads="1"/>
          </p:cNvSpPr>
          <p:nvPr/>
        </p:nvSpPr>
        <p:spPr bwMode="auto">
          <a:xfrm>
            <a:off x="565150" y="635000"/>
            <a:ext cx="7853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význačné body (landmarks) </a:t>
            </a:r>
            <a:r>
              <a:rPr lang="cs-CZ" sz="2400" b="0">
                <a:latin typeface="Arial" charset="0"/>
              </a:rPr>
              <a:t>= body, které lze přesně </a:t>
            </a:r>
          </a:p>
          <a:p>
            <a:pPr eaLnBrk="0" hangingPunct="0"/>
            <a:r>
              <a:rPr lang="cs-CZ" sz="2400" b="0">
                <a:latin typeface="Arial" charset="0"/>
              </a:rPr>
              <a:t>lokalizovat a které jsou alespoň v geometrickém smyslu </a:t>
            </a:r>
          </a:p>
          <a:p>
            <a:pPr eaLnBrk="0" hangingPunct="0"/>
            <a:r>
              <a:rPr lang="cs-CZ" sz="2400" b="0">
                <a:latin typeface="Arial" charset="0"/>
              </a:rPr>
              <a:t>mezi objekty homologické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728663" y="1963738"/>
          <a:ext cx="3152775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3" name="CorelDRAW" r:id="rId3" imgW="1861200" imgH="2220120" progId="CorelDRAW.Grafika.9">
                  <p:embed/>
                </p:oleObj>
              </mc:Choice>
              <mc:Fallback>
                <p:oleObj name="CorelDRAW" r:id="rId3" imgW="1861200" imgH="2220120" progId="CorelDRAW.Grafika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1963738"/>
                        <a:ext cx="3152775" cy="375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39775" y="1978025"/>
            <a:ext cx="3041650" cy="3756025"/>
            <a:chOff x="379" y="930"/>
            <a:chExt cx="1916" cy="2366"/>
          </a:xfrm>
        </p:grpSpPr>
        <p:grpSp>
          <p:nvGrpSpPr>
            <p:cNvPr id="36887" name="Group 4"/>
            <p:cNvGrpSpPr>
              <a:grpSpLocks/>
            </p:cNvGrpSpPr>
            <p:nvPr/>
          </p:nvGrpSpPr>
          <p:grpSpPr bwMode="auto">
            <a:xfrm>
              <a:off x="379" y="930"/>
              <a:ext cx="1916" cy="2366"/>
              <a:chOff x="379" y="930"/>
              <a:chExt cx="1916" cy="2366"/>
            </a:xfrm>
          </p:grpSpPr>
          <p:sp>
            <p:nvSpPr>
              <p:cNvPr id="43013" name="Oval 5"/>
              <p:cNvSpPr>
                <a:spLocks noChangeAspect="1" noChangeArrowheads="1"/>
              </p:cNvSpPr>
              <p:nvPr/>
            </p:nvSpPr>
            <p:spPr bwMode="auto">
              <a:xfrm>
                <a:off x="379" y="234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4" name="Oval 6"/>
              <p:cNvSpPr>
                <a:spLocks noChangeAspect="1" noChangeArrowheads="1"/>
              </p:cNvSpPr>
              <p:nvPr/>
            </p:nvSpPr>
            <p:spPr bwMode="auto">
              <a:xfrm>
                <a:off x="1018" y="233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5" name="Oval 7"/>
              <p:cNvSpPr>
                <a:spLocks noChangeAspect="1" noChangeArrowheads="1"/>
              </p:cNvSpPr>
              <p:nvPr/>
            </p:nvSpPr>
            <p:spPr bwMode="auto">
              <a:xfrm>
                <a:off x="647" y="126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6" name="Oval 8"/>
              <p:cNvSpPr>
                <a:spLocks noChangeAspect="1" noChangeArrowheads="1"/>
              </p:cNvSpPr>
              <p:nvPr/>
            </p:nvSpPr>
            <p:spPr bwMode="auto">
              <a:xfrm>
                <a:off x="1231" y="188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7" name="Oval 9"/>
              <p:cNvSpPr>
                <a:spLocks noChangeAspect="1" noChangeArrowheads="1"/>
              </p:cNvSpPr>
              <p:nvPr/>
            </p:nvSpPr>
            <p:spPr bwMode="auto">
              <a:xfrm>
                <a:off x="1136" y="93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8" name="Oval 10"/>
              <p:cNvSpPr>
                <a:spLocks noChangeAspect="1" noChangeArrowheads="1"/>
              </p:cNvSpPr>
              <p:nvPr/>
            </p:nvSpPr>
            <p:spPr bwMode="auto">
              <a:xfrm>
                <a:off x="1507" y="182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9" name="Oval 11"/>
              <p:cNvSpPr>
                <a:spLocks noChangeAspect="1" noChangeArrowheads="1"/>
              </p:cNvSpPr>
              <p:nvPr/>
            </p:nvSpPr>
            <p:spPr bwMode="auto">
              <a:xfrm>
                <a:off x="1696" y="93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0" name="Oval 12"/>
              <p:cNvSpPr>
                <a:spLocks noChangeAspect="1" noChangeArrowheads="1"/>
              </p:cNvSpPr>
              <p:nvPr/>
            </p:nvSpPr>
            <p:spPr bwMode="auto">
              <a:xfrm>
                <a:off x="1824" y="185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1" name="Oval 13"/>
              <p:cNvSpPr>
                <a:spLocks noChangeAspect="1" noChangeArrowheads="1"/>
              </p:cNvSpPr>
              <p:nvPr/>
            </p:nvSpPr>
            <p:spPr bwMode="auto">
              <a:xfrm>
                <a:off x="2162" y="118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2" name="Oval 14"/>
              <p:cNvSpPr>
                <a:spLocks noChangeAspect="1" noChangeArrowheads="1"/>
              </p:cNvSpPr>
              <p:nvPr/>
            </p:nvSpPr>
            <p:spPr bwMode="auto">
              <a:xfrm>
                <a:off x="2035" y="28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3" name="Oval 15"/>
              <p:cNvSpPr>
                <a:spLocks noChangeAspect="1" noChangeArrowheads="1"/>
              </p:cNvSpPr>
              <p:nvPr/>
            </p:nvSpPr>
            <p:spPr bwMode="auto">
              <a:xfrm>
                <a:off x="2083" y="2997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4" name="Oval 16"/>
              <p:cNvSpPr>
                <a:spLocks noChangeAspect="1" noChangeArrowheads="1"/>
              </p:cNvSpPr>
              <p:nvPr/>
            </p:nvSpPr>
            <p:spPr bwMode="auto">
              <a:xfrm>
                <a:off x="1500" y="31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5" name="Oval 17"/>
              <p:cNvSpPr>
                <a:spLocks noChangeAspect="1" noChangeArrowheads="1"/>
              </p:cNvSpPr>
              <p:nvPr/>
            </p:nvSpPr>
            <p:spPr bwMode="auto">
              <a:xfrm>
                <a:off x="1436" y="2974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43026" name="Oval 18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aphicFrame>
        <p:nvGraphicFramePr>
          <p:cNvPr id="43027" name="Object 19"/>
          <p:cNvGraphicFramePr>
            <a:graphicFrameLocks noChangeAspect="1"/>
          </p:cNvGraphicFramePr>
          <p:nvPr/>
        </p:nvGraphicFramePr>
        <p:xfrm>
          <a:off x="4711700" y="2179638"/>
          <a:ext cx="3419475" cy="337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4" name="CorelDRAW" r:id="rId5" imgW="2126160" imgH="2097000" progId="CorelDRAW.Grafika.9">
                  <p:embed/>
                </p:oleObj>
              </mc:Choice>
              <mc:Fallback>
                <p:oleObj name="CorelDRAW" r:id="rId5" imgW="2126160" imgH="2097000" progId="CorelDRAW.Grafika.9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1700" y="2179638"/>
                        <a:ext cx="3419475" cy="337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729163" y="2168525"/>
            <a:ext cx="3386137" cy="3382963"/>
            <a:chOff x="2892" y="1050"/>
            <a:chExt cx="2133" cy="2131"/>
          </a:xfrm>
        </p:grpSpPr>
        <p:sp>
          <p:nvSpPr>
            <p:cNvPr id="43029" name="Oval 21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0" name="Oval 22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1" name="Oval 23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2" name="Oval 24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3" name="Oval 25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4" name="Oval 26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5" name="Oval 27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6" name="Oval 28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7" name="Oval 29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8" name="Oval 30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9" name="Oval 31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40" name="Oval 32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41" name="Oval 33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42" name="Oval 34"/>
            <p:cNvSpPr>
              <a:spLocks noChangeAspect="1" noChangeArrowheads="1"/>
            </p:cNvSpPr>
            <p:nvPr/>
          </p:nvSpPr>
          <p:spPr bwMode="auto">
            <a:xfrm>
              <a:off x="3773" y="229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3047" name="Text Box 39"/>
          <p:cNvSpPr txBox="1">
            <a:spLocks noChangeArrowheads="1"/>
          </p:cNvSpPr>
          <p:nvPr/>
        </p:nvSpPr>
        <p:spPr bwMode="auto">
          <a:xfrm>
            <a:off x="488950" y="6007100"/>
            <a:ext cx="8142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 b="0">
                <a:latin typeface="Arial" charset="0"/>
              </a:rPr>
              <a:t>OBRAZOVÝ PROSTOR: </a:t>
            </a:r>
            <a:r>
              <a:rPr lang="en-US" sz="2000" b="0" i="1">
                <a:latin typeface="Arial" charset="0"/>
              </a:rPr>
              <a:t>p</a:t>
            </a:r>
            <a:r>
              <a:rPr lang="en-US" sz="2000" b="0">
                <a:latin typeface="Arial" charset="0"/>
              </a:rPr>
              <a:t> –</a:t>
            </a:r>
            <a:r>
              <a:rPr lang="cs-CZ" sz="2000" b="0">
                <a:latin typeface="Arial" charset="0"/>
              </a:rPr>
              <a:t> rozměrů, </a:t>
            </a:r>
            <a:r>
              <a:rPr lang="cs-CZ" sz="2000" b="0" i="1">
                <a:latin typeface="Arial" charset="0"/>
              </a:rPr>
              <a:t>k</a:t>
            </a:r>
            <a:r>
              <a:rPr lang="cs-CZ" sz="2000" b="0">
                <a:latin typeface="Arial" charset="0"/>
              </a:rPr>
              <a:t> – bodů; </a:t>
            </a:r>
            <a:r>
              <a:rPr lang="cs-CZ" sz="2000" b="0" i="1">
                <a:latin typeface="Arial" charset="0"/>
              </a:rPr>
              <a:t>n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pk</a:t>
            </a:r>
          </a:p>
        </p:txBody>
      </p:sp>
      <p:sp>
        <p:nvSpPr>
          <p:cNvPr id="36871" name="Text Box 40"/>
          <p:cNvSpPr txBox="1">
            <a:spLocks noChangeArrowheads="1"/>
          </p:cNvSpPr>
          <p:nvPr/>
        </p:nvSpPr>
        <p:spPr bwMode="auto">
          <a:xfrm>
            <a:off x="171450" y="1182688"/>
            <a:ext cx="8972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tvar = vše kromě informace o velikosti, pozici a orientaci objektu 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1989138" y="228600"/>
            <a:ext cx="530383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</a:t>
            </a:r>
          </a:p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GLS (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Generalized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Least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Squares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728663" y="1963738"/>
          <a:ext cx="3152775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7" name="CorelDRAW" r:id="rId3" imgW="1861200" imgH="2220120" progId="CorelDRAW.Grafika.9">
                  <p:embed/>
                </p:oleObj>
              </mc:Choice>
              <mc:Fallback>
                <p:oleObj name="CorelDRAW" r:id="rId3" imgW="1861200" imgH="2220120" progId="CorelDRAW.Grafika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1963738"/>
                        <a:ext cx="3152775" cy="375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39775" y="1978025"/>
            <a:ext cx="3041650" cy="3756025"/>
            <a:chOff x="379" y="930"/>
            <a:chExt cx="1916" cy="2366"/>
          </a:xfrm>
        </p:grpSpPr>
        <p:grpSp>
          <p:nvGrpSpPr>
            <p:cNvPr id="37914" name="Group 4"/>
            <p:cNvGrpSpPr>
              <a:grpSpLocks/>
            </p:cNvGrpSpPr>
            <p:nvPr/>
          </p:nvGrpSpPr>
          <p:grpSpPr bwMode="auto">
            <a:xfrm>
              <a:off x="379" y="930"/>
              <a:ext cx="1916" cy="2366"/>
              <a:chOff x="379" y="930"/>
              <a:chExt cx="1916" cy="2366"/>
            </a:xfrm>
          </p:grpSpPr>
          <p:sp>
            <p:nvSpPr>
              <p:cNvPr id="61445" name="Oval 5"/>
              <p:cNvSpPr>
                <a:spLocks noChangeAspect="1" noChangeArrowheads="1"/>
              </p:cNvSpPr>
              <p:nvPr/>
            </p:nvSpPr>
            <p:spPr bwMode="auto">
              <a:xfrm>
                <a:off x="379" y="234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6" name="Oval 6"/>
              <p:cNvSpPr>
                <a:spLocks noChangeAspect="1" noChangeArrowheads="1"/>
              </p:cNvSpPr>
              <p:nvPr/>
            </p:nvSpPr>
            <p:spPr bwMode="auto">
              <a:xfrm>
                <a:off x="1018" y="233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7" name="Oval 7"/>
              <p:cNvSpPr>
                <a:spLocks noChangeAspect="1" noChangeArrowheads="1"/>
              </p:cNvSpPr>
              <p:nvPr/>
            </p:nvSpPr>
            <p:spPr bwMode="auto">
              <a:xfrm>
                <a:off x="647" y="126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8" name="Oval 8"/>
              <p:cNvSpPr>
                <a:spLocks noChangeAspect="1" noChangeArrowheads="1"/>
              </p:cNvSpPr>
              <p:nvPr/>
            </p:nvSpPr>
            <p:spPr bwMode="auto">
              <a:xfrm>
                <a:off x="1231" y="188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9" name="Oval 9"/>
              <p:cNvSpPr>
                <a:spLocks noChangeAspect="1" noChangeArrowheads="1"/>
              </p:cNvSpPr>
              <p:nvPr/>
            </p:nvSpPr>
            <p:spPr bwMode="auto">
              <a:xfrm>
                <a:off x="1136" y="93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0" name="Oval 10"/>
              <p:cNvSpPr>
                <a:spLocks noChangeAspect="1" noChangeArrowheads="1"/>
              </p:cNvSpPr>
              <p:nvPr/>
            </p:nvSpPr>
            <p:spPr bwMode="auto">
              <a:xfrm>
                <a:off x="1507" y="182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1" name="Oval 11"/>
              <p:cNvSpPr>
                <a:spLocks noChangeAspect="1" noChangeArrowheads="1"/>
              </p:cNvSpPr>
              <p:nvPr/>
            </p:nvSpPr>
            <p:spPr bwMode="auto">
              <a:xfrm>
                <a:off x="1696" y="93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2" name="Oval 12"/>
              <p:cNvSpPr>
                <a:spLocks noChangeAspect="1" noChangeArrowheads="1"/>
              </p:cNvSpPr>
              <p:nvPr/>
            </p:nvSpPr>
            <p:spPr bwMode="auto">
              <a:xfrm>
                <a:off x="1824" y="185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3" name="Oval 13"/>
              <p:cNvSpPr>
                <a:spLocks noChangeAspect="1" noChangeArrowheads="1"/>
              </p:cNvSpPr>
              <p:nvPr/>
            </p:nvSpPr>
            <p:spPr bwMode="auto">
              <a:xfrm>
                <a:off x="2162" y="118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4" name="Oval 14"/>
              <p:cNvSpPr>
                <a:spLocks noChangeAspect="1" noChangeArrowheads="1"/>
              </p:cNvSpPr>
              <p:nvPr/>
            </p:nvSpPr>
            <p:spPr bwMode="auto">
              <a:xfrm>
                <a:off x="2035" y="28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5" name="Oval 15"/>
              <p:cNvSpPr>
                <a:spLocks noChangeAspect="1" noChangeArrowheads="1"/>
              </p:cNvSpPr>
              <p:nvPr/>
            </p:nvSpPr>
            <p:spPr bwMode="auto">
              <a:xfrm>
                <a:off x="2083" y="2997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6" name="Oval 16"/>
              <p:cNvSpPr>
                <a:spLocks noChangeAspect="1" noChangeArrowheads="1"/>
              </p:cNvSpPr>
              <p:nvPr/>
            </p:nvSpPr>
            <p:spPr bwMode="auto">
              <a:xfrm>
                <a:off x="1500" y="31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7" name="Oval 17"/>
              <p:cNvSpPr>
                <a:spLocks noChangeAspect="1" noChangeArrowheads="1"/>
              </p:cNvSpPr>
              <p:nvPr/>
            </p:nvSpPr>
            <p:spPr bwMode="auto">
              <a:xfrm>
                <a:off x="1436" y="2974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1458" name="Oval 18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aphicFrame>
        <p:nvGraphicFramePr>
          <p:cNvPr id="37892" name="Object 19"/>
          <p:cNvGraphicFramePr>
            <a:graphicFrameLocks noChangeAspect="1"/>
          </p:cNvGraphicFramePr>
          <p:nvPr/>
        </p:nvGraphicFramePr>
        <p:xfrm>
          <a:off x="4711700" y="2179638"/>
          <a:ext cx="3419475" cy="337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8" name="CorelDRAW" r:id="rId5" imgW="2126160" imgH="2097000" progId="CorelDRAW.Grafika.9">
                  <p:embed/>
                </p:oleObj>
              </mc:Choice>
              <mc:Fallback>
                <p:oleObj name="CorelDRAW" r:id="rId5" imgW="2126160" imgH="2097000" progId="CorelDRAW.Grafika.9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1700" y="2179638"/>
                        <a:ext cx="3419475" cy="337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893" name="Group 20"/>
          <p:cNvGrpSpPr>
            <a:grpSpLocks/>
          </p:cNvGrpSpPr>
          <p:nvPr/>
        </p:nvGrpSpPr>
        <p:grpSpPr bwMode="auto">
          <a:xfrm>
            <a:off x="4729163" y="2168525"/>
            <a:ext cx="3386137" cy="3382963"/>
            <a:chOff x="2892" y="1050"/>
            <a:chExt cx="2133" cy="2131"/>
          </a:xfrm>
        </p:grpSpPr>
        <p:sp>
          <p:nvSpPr>
            <p:cNvPr id="61461" name="Oval 21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2" name="Oval 22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3" name="Oval 23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4" name="Oval 24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5" name="Oval 25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6" name="Oval 26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7" name="Oval 27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8" name="Oval 28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9" name="Oval 29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0" name="Oval 30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1" name="Oval 31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2" name="Oval 32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3" name="Oval 33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4" name="Oval 34"/>
            <p:cNvSpPr>
              <a:spLocks noChangeAspect="1" noChangeArrowheads="1"/>
            </p:cNvSpPr>
            <p:nvPr/>
          </p:nvSpPr>
          <p:spPr bwMode="auto">
            <a:xfrm>
              <a:off x="3773" y="229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7894" name="Group 38"/>
          <p:cNvGrpSpPr>
            <a:grpSpLocks/>
          </p:cNvGrpSpPr>
          <p:nvPr/>
        </p:nvGrpSpPr>
        <p:grpSpPr bwMode="auto">
          <a:xfrm>
            <a:off x="4198938" y="1300163"/>
            <a:ext cx="4573587" cy="4694237"/>
            <a:chOff x="1399" y="697"/>
            <a:chExt cx="2881" cy="3027"/>
          </a:xfrm>
        </p:grpSpPr>
        <p:sp>
          <p:nvSpPr>
            <p:cNvPr id="61479" name="AutoShape 39"/>
            <p:cNvSpPr>
              <a:spLocks noChangeArrowheads="1"/>
            </p:cNvSpPr>
            <p:nvPr/>
          </p:nvSpPr>
          <p:spPr bwMode="auto">
            <a:xfrm>
              <a:off x="4024" y="2011"/>
              <a:ext cx="256" cy="48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80" name="AutoShape 40"/>
            <p:cNvSpPr>
              <a:spLocks noChangeArrowheads="1"/>
            </p:cNvSpPr>
            <p:nvPr/>
          </p:nvSpPr>
          <p:spPr bwMode="auto">
            <a:xfrm flipH="1">
              <a:off x="1399" y="2001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81" name="AutoShape 41"/>
            <p:cNvSpPr>
              <a:spLocks noChangeArrowheads="1"/>
            </p:cNvSpPr>
            <p:nvPr/>
          </p:nvSpPr>
          <p:spPr bwMode="auto">
            <a:xfrm rot="-5400000">
              <a:off x="2866" y="533"/>
              <a:ext cx="1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82" name="AutoShape 42"/>
            <p:cNvSpPr>
              <a:spLocks noChangeArrowheads="1"/>
            </p:cNvSpPr>
            <p:nvPr/>
          </p:nvSpPr>
          <p:spPr bwMode="auto">
            <a:xfrm rot="5400000">
              <a:off x="2898" y="3354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2" name="TextovéPole 41"/>
          <p:cNvSpPr txBox="1"/>
          <p:nvPr/>
        </p:nvSpPr>
        <p:spPr>
          <a:xfrm>
            <a:off x="2366963" y="228600"/>
            <a:ext cx="4546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 1.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728663" y="1963738"/>
          <a:ext cx="3152775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2" name="CorelDRAW" r:id="rId3" imgW="1861200" imgH="2220120" progId="CorelDRAW.Grafika.9">
                  <p:embed/>
                </p:oleObj>
              </mc:Choice>
              <mc:Fallback>
                <p:oleObj name="CorelDRAW" r:id="rId3" imgW="1861200" imgH="2220120" progId="CorelDRAW.Grafika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1963738"/>
                        <a:ext cx="3152775" cy="375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39775" y="1978025"/>
            <a:ext cx="3041650" cy="3756025"/>
            <a:chOff x="379" y="930"/>
            <a:chExt cx="1916" cy="2366"/>
          </a:xfrm>
        </p:grpSpPr>
        <p:grpSp>
          <p:nvGrpSpPr>
            <p:cNvPr id="38940" name="Group 4"/>
            <p:cNvGrpSpPr>
              <a:grpSpLocks/>
            </p:cNvGrpSpPr>
            <p:nvPr/>
          </p:nvGrpSpPr>
          <p:grpSpPr bwMode="auto">
            <a:xfrm>
              <a:off x="379" y="930"/>
              <a:ext cx="1916" cy="2366"/>
              <a:chOff x="379" y="930"/>
              <a:chExt cx="1916" cy="2366"/>
            </a:xfrm>
          </p:grpSpPr>
          <p:sp>
            <p:nvSpPr>
              <p:cNvPr id="62469" name="Oval 5"/>
              <p:cNvSpPr>
                <a:spLocks noChangeAspect="1" noChangeArrowheads="1"/>
              </p:cNvSpPr>
              <p:nvPr/>
            </p:nvSpPr>
            <p:spPr bwMode="auto">
              <a:xfrm>
                <a:off x="379" y="234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0" name="Oval 6"/>
              <p:cNvSpPr>
                <a:spLocks noChangeAspect="1" noChangeArrowheads="1"/>
              </p:cNvSpPr>
              <p:nvPr/>
            </p:nvSpPr>
            <p:spPr bwMode="auto">
              <a:xfrm>
                <a:off x="1018" y="233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1" name="Oval 7"/>
              <p:cNvSpPr>
                <a:spLocks noChangeAspect="1" noChangeArrowheads="1"/>
              </p:cNvSpPr>
              <p:nvPr/>
            </p:nvSpPr>
            <p:spPr bwMode="auto">
              <a:xfrm>
                <a:off x="647" y="126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2" name="Oval 8"/>
              <p:cNvSpPr>
                <a:spLocks noChangeAspect="1" noChangeArrowheads="1"/>
              </p:cNvSpPr>
              <p:nvPr/>
            </p:nvSpPr>
            <p:spPr bwMode="auto">
              <a:xfrm>
                <a:off x="1231" y="188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3" name="Oval 9"/>
              <p:cNvSpPr>
                <a:spLocks noChangeAspect="1" noChangeArrowheads="1"/>
              </p:cNvSpPr>
              <p:nvPr/>
            </p:nvSpPr>
            <p:spPr bwMode="auto">
              <a:xfrm>
                <a:off x="1136" y="93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4" name="Oval 10"/>
              <p:cNvSpPr>
                <a:spLocks noChangeAspect="1" noChangeArrowheads="1"/>
              </p:cNvSpPr>
              <p:nvPr/>
            </p:nvSpPr>
            <p:spPr bwMode="auto">
              <a:xfrm>
                <a:off x="1507" y="182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5" name="Oval 11"/>
              <p:cNvSpPr>
                <a:spLocks noChangeAspect="1" noChangeArrowheads="1"/>
              </p:cNvSpPr>
              <p:nvPr/>
            </p:nvSpPr>
            <p:spPr bwMode="auto">
              <a:xfrm>
                <a:off x="1696" y="93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6" name="Oval 12"/>
              <p:cNvSpPr>
                <a:spLocks noChangeAspect="1" noChangeArrowheads="1"/>
              </p:cNvSpPr>
              <p:nvPr/>
            </p:nvSpPr>
            <p:spPr bwMode="auto">
              <a:xfrm>
                <a:off x="1824" y="185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7" name="Oval 13"/>
              <p:cNvSpPr>
                <a:spLocks noChangeAspect="1" noChangeArrowheads="1"/>
              </p:cNvSpPr>
              <p:nvPr/>
            </p:nvSpPr>
            <p:spPr bwMode="auto">
              <a:xfrm>
                <a:off x="2162" y="118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8" name="Oval 14"/>
              <p:cNvSpPr>
                <a:spLocks noChangeAspect="1" noChangeArrowheads="1"/>
              </p:cNvSpPr>
              <p:nvPr/>
            </p:nvSpPr>
            <p:spPr bwMode="auto">
              <a:xfrm>
                <a:off x="2035" y="28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9" name="Oval 15"/>
              <p:cNvSpPr>
                <a:spLocks noChangeAspect="1" noChangeArrowheads="1"/>
              </p:cNvSpPr>
              <p:nvPr/>
            </p:nvSpPr>
            <p:spPr bwMode="auto">
              <a:xfrm>
                <a:off x="2083" y="2997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0" name="Oval 16"/>
              <p:cNvSpPr>
                <a:spLocks noChangeAspect="1" noChangeArrowheads="1"/>
              </p:cNvSpPr>
              <p:nvPr/>
            </p:nvSpPr>
            <p:spPr bwMode="auto">
              <a:xfrm>
                <a:off x="1500" y="31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1" name="Oval 17"/>
              <p:cNvSpPr>
                <a:spLocks noChangeAspect="1" noChangeArrowheads="1"/>
              </p:cNvSpPr>
              <p:nvPr/>
            </p:nvSpPr>
            <p:spPr bwMode="auto">
              <a:xfrm>
                <a:off x="1436" y="2974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2482" name="Oval 18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8916" name="Group 50"/>
          <p:cNvGrpSpPr>
            <a:grpSpLocks/>
          </p:cNvGrpSpPr>
          <p:nvPr/>
        </p:nvGrpSpPr>
        <p:grpSpPr bwMode="auto">
          <a:xfrm>
            <a:off x="4611688" y="1819275"/>
            <a:ext cx="3698875" cy="3746500"/>
            <a:chOff x="2843" y="1137"/>
            <a:chExt cx="2330" cy="2360"/>
          </a:xfrm>
        </p:grpSpPr>
        <p:sp>
          <p:nvSpPr>
            <p:cNvPr id="62511" name="Freeform 47"/>
            <p:cNvSpPr>
              <a:spLocks noEditPoints="1"/>
            </p:cNvSpPr>
            <p:nvPr/>
          </p:nvSpPr>
          <p:spPr bwMode="auto">
            <a:xfrm>
              <a:off x="2844" y="1159"/>
              <a:ext cx="2316" cy="2322"/>
            </a:xfrm>
            <a:custGeom>
              <a:avLst/>
              <a:gdLst/>
              <a:ahLst/>
              <a:cxnLst>
                <a:cxn ang="0">
                  <a:pos x="29" y="123"/>
                </a:cxn>
                <a:cxn ang="0">
                  <a:pos x="0" y="59"/>
                </a:cxn>
                <a:cxn ang="0">
                  <a:pos x="22" y="56"/>
                </a:cxn>
                <a:cxn ang="0">
                  <a:pos x="40" y="79"/>
                </a:cxn>
                <a:cxn ang="0">
                  <a:pos x="55" y="77"/>
                </a:cxn>
                <a:cxn ang="0">
                  <a:pos x="62" y="7"/>
                </a:cxn>
                <a:cxn ang="0">
                  <a:pos x="76" y="1"/>
                </a:cxn>
                <a:cxn ang="0">
                  <a:pos x="85" y="69"/>
                </a:cxn>
                <a:cxn ang="0">
                  <a:pos x="110" y="5"/>
                </a:cxn>
                <a:cxn ang="0">
                  <a:pos x="130" y="12"/>
                </a:cxn>
                <a:cxn ang="0">
                  <a:pos x="110" y="76"/>
                </a:cxn>
                <a:cxn ang="0">
                  <a:pos x="159" y="28"/>
                </a:cxn>
                <a:cxn ang="0">
                  <a:pos x="165" y="44"/>
                </a:cxn>
                <a:cxn ang="0">
                  <a:pos x="131" y="93"/>
                </a:cxn>
                <a:cxn ang="0">
                  <a:pos x="178" y="65"/>
                </a:cxn>
                <a:cxn ang="0">
                  <a:pos x="185" y="79"/>
                </a:cxn>
                <a:cxn ang="0">
                  <a:pos x="141" y="117"/>
                </a:cxn>
                <a:cxn ang="0">
                  <a:pos x="111" y="165"/>
                </a:cxn>
                <a:cxn ang="0">
                  <a:pos x="93" y="184"/>
                </a:cxn>
                <a:cxn ang="0">
                  <a:pos x="39" y="164"/>
                </a:cxn>
                <a:cxn ang="0">
                  <a:pos x="51" y="148"/>
                </a:cxn>
                <a:cxn ang="0">
                  <a:pos x="66" y="174"/>
                </a:cxn>
                <a:cxn ang="0">
                  <a:pos x="92" y="169"/>
                </a:cxn>
                <a:cxn ang="0">
                  <a:pos x="132" y="128"/>
                </a:cxn>
                <a:cxn ang="0">
                  <a:pos x="172" y="85"/>
                </a:cxn>
                <a:cxn ang="0">
                  <a:pos x="180" y="73"/>
                </a:cxn>
                <a:cxn ang="0">
                  <a:pos x="166" y="75"/>
                </a:cxn>
                <a:cxn ang="0">
                  <a:pos x="120" y="96"/>
                </a:cxn>
                <a:cxn ang="0">
                  <a:pos x="160" y="42"/>
                </a:cxn>
                <a:cxn ang="0">
                  <a:pos x="157" y="33"/>
                </a:cxn>
                <a:cxn ang="0">
                  <a:pos x="110" y="86"/>
                </a:cxn>
                <a:cxn ang="0">
                  <a:pos x="121" y="28"/>
                </a:cxn>
                <a:cxn ang="0">
                  <a:pos x="124" y="14"/>
                </a:cxn>
                <a:cxn ang="0">
                  <a:pos x="113" y="11"/>
                </a:cxn>
                <a:cxn ang="0">
                  <a:pos x="106" y="24"/>
                </a:cxn>
                <a:cxn ang="0">
                  <a:pos x="79" y="73"/>
                </a:cxn>
                <a:cxn ang="0">
                  <a:pos x="74" y="7"/>
                </a:cxn>
                <a:cxn ang="0">
                  <a:pos x="67" y="12"/>
                </a:cxn>
                <a:cxn ang="0">
                  <a:pos x="61" y="79"/>
                </a:cxn>
                <a:cxn ang="0">
                  <a:pos x="47" y="93"/>
                </a:cxn>
                <a:cxn ang="0">
                  <a:pos x="29" y="69"/>
                </a:cxn>
                <a:cxn ang="0">
                  <a:pos x="9" y="62"/>
                </a:cxn>
                <a:cxn ang="0">
                  <a:pos x="33" y="119"/>
                </a:cxn>
              </a:cxnLst>
              <a:rect l="0" t="0" r="r" b="b"/>
              <a:pathLst>
                <a:path w="186" h="184">
                  <a:moveTo>
                    <a:pt x="45" y="149"/>
                  </a:moveTo>
                  <a:cubicBezTo>
                    <a:pt x="40" y="142"/>
                    <a:pt x="34" y="134"/>
                    <a:pt x="29" y="123"/>
                  </a:cubicBezTo>
                  <a:lnTo>
                    <a:pt x="17" y="90"/>
                  </a:lnTo>
                  <a:lnTo>
                    <a:pt x="0" y="59"/>
                  </a:lnTo>
                  <a:lnTo>
                    <a:pt x="3" y="58"/>
                  </a:lnTo>
                  <a:cubicBezTo>
                    <a:pt x="11" y="55"/>
                    <a:pt x="18" y="55"/>
                    <a:pt x="22" y="56"/>
                  </a:cubicBezTo>
                  <a:cubicBezTo>
                    <a:pt x="27" y="58"/>
                    <a:pt x="31" y="61"/>
                    <a:pt x="34" y="65"/>
                  </a:cubicBezTo>
                  <a:cubicBezTo>
                    <a:pt x="36" y="68"/>
                    <a:pt x="39" y="73"/>
                    <a:pt x="40" y="79"/>
                  </a:cubicBezTo>
                  <a:cubicBezTo>
                    <a:pt x="44" y="82"/>
                    <a:pt x="47" y="85"/>
                    <a:pt x="49" y="87"/>
                  </a:cubicBezTo>
                  <a:cubicBezTo>
                    <a:pt x="51" y="82"/>
                    <a:pt x="53" y="79"/>
                    <a:pt x="55" y="77"/>
                  </a:cubicBezTo>
                  <a:lnTo>
                    <a:pt x="59" y="20"/>
                  </a:lnTo>
                  <a:cubicBezTo>
                    <a:pt x="60" y="15"/>
                    <a:pt x="60" y="11"/>
                    <a:pt x="62" y="7"/>
                  </a:cubicBezTo>
                  <a:cubicBezTo>
                    <a:pt x="63" y="4"/>
                    <a:pt x="65" y="2"/>
                    <a:pt x="67" y="1"/>
                  </a:cubicBezTo>
                  <a:cubicBezTo>
                    <a:pt x="69" y="0"/>
                    <a:pt x="72" y="0"/>
                    <a:pt x="76" y="1"/>
                  </a:cubicBezTo>
                  <a:cubicBezTo>
                    <a:pt x="82" y="4"/>
                    <a:pt x="85" y="11"/>
                    <a:pt x="85" y="24"/>
                  </a:cubicBezTo>
                  <a:lnTo>
                    <a:pt x="85" y="69"/>
                  </a:lnTo>
                  <a:lnTo>
                    <a:pt x="102" y="18"/>
                  </a:lnTo>
                  <a:cubicBezTo>
                    <a:pt x="104" y="12"/>
                    <a:pt x="107" y="7"/>
                    <a:pt x="110" y="5"/>
                  </a:cubicBezTo>
                  <a:cubicBezTo>
                    <a:pt x="114" y="3"/>
                    <a:pt x="117" y="2"/>
                    <a:pt x="121" y="4"/>
                  </a:cubicBezTo>
                  <a:cubicBezTo>
                    <a:pt x="126" y="5"/>
                    <a:pt x="128" y="8"/>
                    <a:pt x="130" y="12"/>
                  </a:cubicBezTo>
                  <a:cubicBezTo>
                    <a:pt x="131" y="15"/>
                    <a:pt x="130" y="20"/>
                    <a:pt x="128" y="25"/>
                  </a:cubicBezTo>
                  <a:lnTo>
                    <a:pt x="110" y="76"/>
                  </a:lnTo>
                  <a:lnTo>
                    <a:pt x="140" y="36"/>
                  </a:lnTo>
                  <a:cubicBezTo>
                    <a:pt x="146" y="28"/>
                    <a:pt x="152" y="26"/>
                    <a:pt x="159" y="28"/>
                  </a:cubicBezTo>
                  <a:cubicBezTo>
                    <a:pt x="162" y="29"/>
                    <a:pt x="165" y="31"/>
                    <a:pt x="166" y="34"/>
                  </a:cubicBezTo>
                  <a:cubicBezTo>
                    <a:pt x="167" y="36"/>
                    <a:pt x="167" y="40"/>
                    <a:pt x="165" y="44"/>
                  </a:cubicBezTo>
                  <a:cubicBezTo>
                    <a:pt x="165" y="46"/>
                    <a:pt x="163" y="49"/>
                    <a:pt x="159" y="54"/>
                  </a:cubicBezTo>
                  <a:lnTo>
                    <a:pt x="131" y="93"/>
                  </a:lnTo>
                  <a:lnTo>
                    <a:pt x="162" y="70"/>
                  </a:lnTo>
                  <a:cubicBezTo>
                    <a:pt x="169" y="65"/>
                    <a:pt x="174" y="63"/>
                    <a:pt x="178" y="65"/>
                  </a:cubicBezTo>
                  <a:cubicBezTo>
                    <a:pt x="181" y="66"/>
                    <a:pt x="183" y="68"/>
                    <a:pt x="185" y="70"/>
                  </a:cubicBezTo>
                  <a:cubicBezTo>
                    <a:pt x="186" y="73"/>
                    <a:pt x="186" y="76"/>
                    <a:pt x="185" y="79"/>
                  </a:cubicBezTo>
                  <a:cubicBezTo>
                    <a:pt x="184" y="82"/>
                    <a:pt x="181" y="86"/>
                    <a:pt x="175" y="90"/>
                  </a:cubicBezTo>
                  <a:lnTo>
                    <a:pt x="141" y="117"/>
                  </a:lnTo>
                  <a:lnTo>
                    <a:pt x="137" y="130"/>
                  </a:lnTo>
                  <a:cubicBezTo>
                    <a:pt x="129" y="145"/>
                    <a:pt x="121" y="157"/>
                    <a:pt x="111" y="165"/>
                  </a:cubicBezTo>
                  <a:lnTo>
                    <a:pt x="97" y="172"/>
                  </a:lnTo>
                  <a:lnTo>
                    <a:pt x="93" y="184"/>
                  </a:lnTo>
                  <a:cubicBezTo>
                    <a:pt x="83" y="184"/>
                    <a:pt x="74" y="183"/>
                    <a:pt x="65" y="180"/>
                  </a:cubicBezTo>
                  <a:cubicBezTo>
                    <a:pt x="56" y="176"/>
                    <a:pt x="48" y="171"/>
                    <a:pt x="39" y="164"/>
                  </a:cubicBezTo>
                  <a:lnTo>
                    <a:pt x="45" y="149"/>
                  </a:lnTo>
                  <a:moveTo>
                    <a:pt x="51" y="148"/>
                  </a:moveTo>
                  <a:lnTo>
                    <a:pt x="46" y="162"/>
                  </a:lnTo>
                  <a:cubicBezTo>
                    <a:pt x="53" y="168"/>
                    <a:pt x="59" y="171"/>
                    <a:pt x="66" y="174"/>
                  </a:cubicBezTo>
                  <a:cubicBezTo>
                    <a:pt x="73" y="176"/>
                    <a:pt x="81" y="178"/>
                    <a:pt x="88" y="178"/>
                  </a:cubicBezTo>
                  <a:lnTo>
                    <a:pt x="92" y="169"/>
                  </a:lnTo>
                  <a:lnTo>
                    <a:pt x="106" y="161"/>
                  </a:lnTo>
                  <a:cubicBezTo>
                    <a:pt x="116" y="153"/>
                    <a:pt x="124" y="142"/>
                    <a:pt x="132" y="128"/>
                  </a:cubicBezTo>
                  <a:lnTo>
                    <a:pt x="135" y="113"/>
                  </a:lnTo>
                  <a:lnTo>
                    <a:pt x="172" y="85"/>
                  </a:lnTo>
                  <a:cubicBezTo>
                    <a:pt x="176" y="82"/>
                    <a:pt x="179" y="79"/>
                    <a:pt x="180" y="77"/>
                  </a:cubicBezTo>
                  <a:cubicBezTo>
                    <a:pt x="180" y="75"/>
                    <a:pt x="180" y="74"/>
                    <a:pt x="180" y="73"/>
                  </a:cubicBezTo>
                  <a:cubicBezTo>
                    <a:pt x="179" y="72"/>
                    <a:pt x="178" y="71"/>
                    <a:pt x="177" y="70"/>
                  </a:cubicBezTo>
                  <a:cubicBezTo>
                    <a:pt x="174" y="70"/>
                    <a:pt x="171" y="71"/>
                    <a:pt x="166" y="75"/>
                  </a:cubicBezTo>
                  <a:lnTo>
                    <a:pt x="127" y="103"/>
                  </a:lnTo>
                  <a:lnTo>
                    <a:pt x="120" y="96"/>
                  </a:lnTo>
                  <a:lnTo>
                    <a:pt x="155" y="50"/>
                  </a:lnTo>
                  <a:cubicBezTo>
                    <a:pt x="158" y="46"/>
                    <a:pt x="159" y="43"/>
                    <a:pt x="160" y="42"/>
                  </a:cubicBezTo>
                  <a:cubicBezTo>
                    <a:pt x="161" y="40"/>
                    <a:pt x="161" y="38"/>
                    <a:pt x="160" y="36"/>
                  </a:cubicBezTo>
                  <a:cubicBezTo>
                    <a:pt x="160" y="35"/>
                    <a:pt x="158" y="34"/>
                    <a:pt x="157" y="33"/>
                  </a:cubicBezTo>
                  <a:cubicBezTo>
                    <a:pt x="152" y="32"/>
                    <a:pt x="147" y="35"/>
                    <a:pt x="142" y="43"/>
                  </a:cubicBezTo>
                  <a:lnTo>
                    <a:pt x="110" y="86"/>
                  </a:lnTo>
                  <a:lnTo>
                    <a:pt x="101" y="81"/>
                  </a:lnTo>
                  <a:lnTo>
                    <a:pt x="121" y="28"/>
                  </a:lnTo>
                  <a:lnTo>
                    <a:pt x="123" y="21"/>
                  </a:lnTo>
                  <a:cubicBezTo>
                    <a:pt x="124" y="18"/>
                    <a:pt x="125" y="16"/>
                    <a:pt x="124" y="14"/>
                  </a:cubicBezTo>
                  <a:cubicBezTo>
                    <a:pt x="123" y="11"/>
                    <a:pt x="122" y="10"/>
                    <a:pt x="120" y="9"/>
                  </a:cubicBezTo>
                  <a:cubicBezTo>
                    <a:pt x="117" y="8"/>
                    <a:pt x="115" y="9"/>
                    <a:pt x="113" y="11"/>
                  </a:cubicBezTo>
                  <a:cubicBezTo>
                    <a:pt x="111" y="13"/>
                    <a:pt x="109" y="16"/>
                    <a:pt x="107" y="20"/>
                  </a:cubicBezTo>
                  <a:lnTo>
                    <a:pt x="106" y="24"/>
                  </a:lnTo>
                  <a:lnTo>
                    <a:pt x="88" y="77"/>
                  </a:lnTo>
                  <a:lnTo>
                    <a:pt x="79" y="73"/>
                  </a:lnTo>
                  <a:lnTo>
                    <a:pt x="79" y="21"/>
                  </a:lnTo>
                  <a:cubicBezTo>
                    <a:pt x="79" y="13"/>
                    <a:pt x="77" y="8"/>
                    <a:pt x="74" y="7"/>
                  </a:cubicBezTo>
                  <a:cubicBezTo>
                    <a:pt x="72" y="6"/>
                    <a:pt x="71" y="7"/>
                    <a:pt x="70" y="7"/>
                  </a:cubicBezTo>
                  <a:cubicBezTo>
                    <a:pt x="68" y="8"/>
                    <a:pt x="67" y="9"/>
                    <a:pt x="67" y="12"/>
                  </a:cubicBezTo>
                  <a:cubicBezTo>
                    <a:pt x="66" y="14"/>
                    <a:pt x="65" y="18"/>
                    <a:pt x="65" y="23"/>
                  </a:cubicBezTo>
                  <a:lnTo>
                    <a:pt x="61" y="79"/>
                  </a:lnTo>
                  <a:cubicBezTo>
                    <a:pt x="58" y="83"/>
                    <a:pt x="55" y="87"/>
                    <a:pt x="53" y="92"/>
                  </a:cubicBezTo>
                  <a:lnTo>
                    <a:pt x="47" y="93"/>
                  </a:lnTo>
                  <a:cubicBezTo>
                    <a:pt x="43" y="89"/>
                    <a:pt x="39" y="85"/>
                    <a:pt x="34" y="82"/>
                  </a:cubicBezTo>
                  <a:cubicBezTo>
                    <a:pt x="33" y="76"/>
                    <a:pt x="32" y="72"/>
                    <a:pt x="29" y="69"/>
                  </a:cubicBezTo>
                  <a:cubicBezTo>
                    <a:pt x="27" y="65"/>
                    <a:pt x="24" y="63"/>
                    <a:pt x="20" y="62"/>
                  </a:cubicBezTo>
                  <a:cubicBezTo>
                    <a:pt x="17" y="60"/>
                    <a:pt x="13" y="61"/>
                    <a:pt x="9" y="62"/>
                  </a:cubicBezTo>
                  <a:lnTo>
                    <a:pt x="23" y="88"/>
                  </a:lnTo>
                  <a:lnTo>
                    <a:pt x="33" y="119"/>
                  </a:lnTo>
                  <a:cubicBezTo>
                    <a:pt x="38" y="127"/>
                    <a:pt x="44" y="137"/>
                    <a:pt x="51" y="148"/>
                  </a:cubicBezTo>
                </a:path>
              </a:pathLst>
            </a:custGeom>
            <a:solidFill>
              <a:srgbClr val="25221E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38925" name="Group 20"/>
            <p:cNvGrpSpPr>
              <a:grpSpLocks/>
            </p:cNvGrpSpPr>
            <p:nvPr/>
          </p:nvGrpSpPr>
          <p:grpSpPr bwMode="auto">
            <a:xfrm>
              <a:off x="2843" y="1137"/>
              <a:ext cx="2330" cy="2360"/>
              <a:chOff x="2892" y="1050"/>
              <a:chExt cx="2133" cy="2131"/>
            </a:xfrm>
          </p:grpSpPr>
          <p:sp>
            <p:nvSpPr>
              <p:cNvPr id="62485" name="Oval 21"/>
              <p:cNvSpPr>
                <a:spLocks noChangeAspect="1" noChangeArrowheads="1"/>
              </p:cNvSpPr>
              <p:nvPr/>
            </p:nvSpPr>
            <p:spPr bwMode="auto">
              <a:xfrm rot="1927099">
                <a:off x="2892" y="169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6" name="Oval 22"/>
              <p:cNvSpPr>
                <a:spLocks noChangeAspect="1" noChangeArrowheads="1"/>
              </p:cNvSpPr>
              <p:nvPr/>
            </p:nvSpPr>
            <p:spPr bwMode="auto">
              <a:xfrm rot="1927099">
                <a:off x="3397" y="2040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7" name="Oval 23"/>
              <p:cNvSpPr>
                <a:spLocks noChangeAspect="1" noChangeArrowheads="1"/>
              </p:cNvSpPr>
              <p:nvPr/>
            </p:nvSpPr>
            <p:spPr bwMode="auto">
              <a:xfrm rot="1927099">
                <a:off x="3646" y="105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8" name="Oval 24"/>
              <p:cNvSpPr>
                <a:spLocks noChangeAspect="1" noChangeArrowheads="1"/>
              </p:cNvSpPr>
              <p:nvPr/>
            </p:nvSpPr>
            <p:spPr bwMode="auto">
              <a:xfrm rot="1927099">
                <a:off x="3809" y="181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9" name="Oval 25"/>
              <p:cNvSpPr>
                <a:spLocks noChangeAspect="1" noChangeArrowheads="1"/>
              </p:cNvSpPr>
              <p:nvPr/>
            </p:nvSpPr>
            <p:spPr bwMode="auto">
              <a:xfrm rot="1927099">
                <a:off x="4216" y="1069"/>
                <a:ext cx="134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0" name="Oval 26"/>
              <p:cNvSpPr>
                <a:spLocks noChangeAspect="1" noChangeArrowheads="1"/>
              </p:cNvSpPr>
              <p:nvPr/>
            </p:nvSpPr>
            <p:spPr bwMode="auto">
              <a:xfrm rot="1927099">
                <a:off x="4053" y="1897"/>
                <a:ext cx="134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1" name="Oval 27"/>
              <p:cNvSpPr>
                <a:spLocks noChangeAspect="1" noChangeArrowheads="1"/>
              </p:cNvSpPr>
              <p:nvPr/>
            </p:nvSpPr>
            <p:spPr bwMode="auto">
              <a:xfrm rot="1927099">
                <a:off x="4656" y="1376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2" name="Oval 28"/>
              <p:cNvSpPr>
                <a:spLocks noChangeAspect="1" noChangeArrowheads="1"/>
              </p:cNvSpPr>
              <p:nvPr/>
            </p:nvSpPr>
            <p:spPr bwMode="auto">
              <a:xfrm rot="1927099">
                <a:off x="4274" y="2115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3" name="Oval 29"/>
              <p:cNvSpPr>
                <a:spLocks noChangeAspect="1" noChangeArrowheads="1"/>
              </p:cNvSpPr>
              <p:nvPr/>
            </p:nvSpPr>
            <p:spPr bwMode="auto">
              <a:xfrm rot="1927099">
                <a:off x="4892" y="1807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4" name="Oval 30"/>
              <p:cNvSpPr>
                <a:spLocks noChangeAspect="1" noChangeArrowheads="1"/>
              </p:cNvSpPr>
              <p:nvPr/>
            </p:nvSpPr>
            <p:spPr bwMode="auto">
              <a:xfrm rot="1927099">
                <a:off x="3899" y="2956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5" name="Oval 31"/>
              <p:cNvSpPr>
                <a:spLocks noChangeAspect="1" noChangeArrowheads="1"/>
              </p:cNvSpPr>
              <p:nvPr/>
            </p:nvSpPr>
            <p:spPr bwMode="auto">
              <a:xfrm rot="1927099">
                <a:off x="3860" y="3048"/>
                <a:ext cx="134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6" name="Oval 32"/>
              <p:cNvSpPr>
                <a:spLocks noChangeAspect="1" noChangeArrowheads="1"/>
              </p:cNvSpPr>
              <p:nvPr/>
            </p:nvSpPr>
            <p:spPr bwMode="auto">
              <a:xfrm rot="1927099">
                <a:off x="3302" y="287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7" name="Oval 33"/>
              <p:cNvSpPr>
                <a:spLocks noChangeAspect="1" noChangeArrowheads="1"/>
              </p:cNvSpPr>
              <p:nvPr/>
            </p:nvSpPr>
            <p:spPr bwMode="auto">
              <a:xfrm rot="1927099">
                <a:off x="3380" y="2709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8" name="Oval 34"/>
              <p:cNvSpPr>
                <a:spLocks noChangeAspect="1" noChangeArrowheads="1"/>
              </p:cNvSpPr>
              <p:nvPr/>
            </p:nvSpPr>
            <p:spPr bwMode="auto">
              <a:xfrm>
                <a:off x="3773" y="2291"/>
                <a:ext cx="199" cy="199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grpSp>
        <p:nvGrpSpPr>
          <p:cNvPr id="38917" name="Group 37"/>
          <p:cNvGrpSpPr>
            <a:grpSpLocks/>
          </p:cNvGrpSpPr>
          <p:nvPr/>
        </p:nvGrpSpPr>
        <p:grpSpPr bwMode="auto">
          <a:xfrm>
            <a:off x="4198938" y="1300163"/>
            <a:ext cx="4573587" cy="4694237"/>
            <a:chOff x="1399" y="697"/>
            <a:chExt cx="2881" cy="3027"/>
          </a:xfrm>
        </p:grpSpPr>
        <p:sp>
          <p:nvSpPr>
            <p:cNvPr id="62502" name="AutoShape 38"/>
            <p:cNvSpPr>
              <a:spLocks noChangeArrowheads="1"/>
            </p:cNvSpPr>
            <p:nvPr/>
          </p:nvSpPr>
          <p:spPr bwMode="auto">
            <a:xfrm>
              <a:off x="4024" y="2011"/>
              <a:ext cx="256" cy="48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503" name="AutoShape 39"/>
            <p:cNvSpPr>
              <a:spLocks noChangeArrowheads="1"/>
            </p:cNvSpPr>
            <p:nvPr/>
          </p:nvSpPr>
          <p:spPr bwMode="auto">
            <a:xfrm flipH="1">
              <a:off x="1399" y="2001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504" name="AutoShape 40"/>
            <p:cNvSpPr>
              <a:spLocks noChangeArrowheads="1"/>
            </p:cNvSpPr>
            <p:nvPr/>
          </p:nvSpPr>
          <p:spPr bwMode="auto">
            <a:xfrm rot="-5400000">
              <a:off x="2866" y="533"/>
              <a:ext cx="1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505" name="AutoShape 41"/>
            <p:cNvSpPr>
              <a:spLocks noChangeArrowheads="1"/>
            </p:cNvSpPr>
            <p:nvPr/>
          </p:nvSpPr>
          <p:spPr bwMode="auto">
            <a:xfrm rot="5400000">
              <a:off x="2898" y="3354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2509" name="AutoShape 45"/>
          <p:cNvSpPr>
            <a:spLocks noChangeAspect="1" noChangeArrowheads="1" noTextEdit="1"/>
          </p:cNvSpPr>
          <p:nvPr/>
        </p:nvSpPr>
        <p:spPr bwMode="auto">
          <a:xfrm>
            <a:off x="4895850" y="1851025"/>
            <a:ext cx="3808413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2366963" y="228600"/>
            <a:ext cx="4546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 1.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2770188" y="1512888"/>
            <a:ext cx="3152775" cy="3770312"/>
            <a:chOff x="372" y="921"/>
            <a:chExt cx="1986" cy="2375"/>
          </a:xfrm>
        </p:grpSpPr>
        <p:grpSp>
          <p:nvGrpSpPr>
            <p:cNvPr id="39955" name="Group 3"/>
            <p:cNvGrpSpPr>
              <a:grpSpLocks/>
            </p:cNvGrpSpPr>
            <p:nvPr/>
          </p:nvGrpSpPr>
          <p:grpSpPr bwMode="auto">
            <a:xfrm>
              <a:off x="372" y="921"/>
              <a:ext cx="1986" cy="2375"/>
              <a:chOff x="372" y="921"/>
              <a:chExt cx="1986" cy="2375"/>
            </a:xfrm>
          </p:grpSpPr>
          <p:graphicFrame>
            <p:nvGraphicFramePr>
              <p:cNvPr id="39957" name="Object 4"/>
              <p:cNvGraphicFramePr>
                <a:graphicFrameLocks noChangeAspect="1"/>
              </p:cNvGraphicFramePr>
              <p:nvPr/>
            </p:nvGraphicFramePr>
            <p:xfrm>
              <a:off x="372" y="921"/>
              <a:ext cx="1986" cy="23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972" name="CorelDRAW" r:id="rId3" imgW="1861200" imgH="2220120" progId="CorelDRAW.Grafika.9">
                      <p:embed/>
                    </p:oleObj>
                  </mc:Choice>
                  <mc:Fallback>
                    <p:oleObj name="CorelDRAW" r:id="rId3" imgW="1861200" imgH="2220120" progId="CorelDRAW.Grafika.9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2" y="921"/>
                            <a:ext cx="1986" cy="23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9958" name="Group 5"/>
              <p:cNvGrpSpPr>
                <a:grpSpLocks/>
              </p:cNvGrpSpPr>
              <p:nvPr/>
            </p:nvGrpSpPr>
            <p:grpSpPr bwMode="auto">
              <a:xfrm>
                <a:off x="379" y="930"/>
                <a:ext cx="1916" cy="2366"/>
                <a:chOff x="379" y="930"/>
                <a:chExt cx="1916" cy="2366"/>
              </a:xfrm>
            </p:grpSpPr>
            <p:sp>
              <p:nvSpPr>
                <p:cNvPr id="44038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379" y="234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39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1018" y="233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0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647" y="1261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1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231" y="188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2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136" y="938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3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507" y="182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4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696" y="930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5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824" y="185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6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62" y="118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7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035" y="28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083" y="2997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500" y="31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50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36" y="2974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</p:grpSp>
        <p:sp>
          <p:nvSpPr>
            <p:cNvPr id="44051" name="Oval 19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9939" name="Group 20"/>
          <p:cNvGrpSpPr>
            <a:grpSpLocks/>
          </p:cNvGrpSpPr>
          <p:nvPr/>
        </p:nvGrpSpPr>
        <p:grpSpPr bwMode="auto">
          <a:xfrm>
            <a:off x="3182938" y="1704975"/>
            <a:ext cx="3419475" cy="3382963"/>
            <a:chOff x="2881" y="1050"/>
            <a:chExt cx="2154" cy="2131"/>
          </a:xfrm>
        </p:grpSpPr>
        <p:graphicFrame>
          <p:nvGraphicFramePr>
            <p:cNvPr id="39941" name="Object 21"/>
            <p:cNvGraphicFramePr>
              <a:graphicFrameLocks noChangeAspect="1"/>
            </p:cNvGraphicFramePr>
            <p:nvPr/>
          </p:nvGraphicFramePr>
          <p:xfrm>
            <a:off x="2881" y="1057"/>
            <a:ext cx="2154" cy="2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73" name="CorelDRAW" r:id="rId5" imgW="2126160" imgH="2097000" progId="CorelDRAW.Grafika.9">
                    <p:embed/>
                  </p:oleObj>
                </mc:Choice>
                <mc:Fallback>
                  <p:oleObj name="CorelDRAW" r:id="rId5" imgW="2126160" imgH="2097000" progId="CorelDRAW.Grafika.9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1" y="1057"/>
                          <a:ext cx="2154" cy="2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54" name="Oval 22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5" name="Oval 23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6" name="Oval 24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7" name="Oval 25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8" name="Oval 26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9" name="Oval 27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0" name="Oval 28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1" name="Oval 29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2" name="Oval 30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3" name="Oval 31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4" name="Oval 32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5" name="Oval 33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6" name="Oval 34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9" name="TextovéPole 38"/>
          <p:cNvSpPr txBox="1"/>
          <p:nvPr/>
        </p:nvSpPr>
        <p:spPr>
          <a:xfrm>
            <a:off x="2366963" y="228600"/>
            <a:ext cx="4546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 2.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2770188" y="1512888"/>
            <a:ext cx="3152775" cy="3770312"/>
            <a:chOff x="372" y="921"/>
            <a:chExt cx="1986" cy="2375"/>
          </a:xfrm>
        </p:grpSpPr>
        <p:grpSp>
          <p:nvGrpSpPr>
            <p:cNvPr id="40982" name="Group 3"/>
            <p:cNvGrpSpPr>
              <a:grpSpLocks/>
            </p:cNvGrpSpPr>
            <p:nvPr/>
          </p:nvGrpSpPr>
          <p:grpSpPr bwMode="auto">
            <a:xfrm>
              <a:off x="372" y="921"/>
              <a:ext cx="1986" cy="2375"/>
              <a:chOff x="372" y="921"/>
              <a:chExt cx="1986" cy="2375"/>
            </a:xfrm>
          </p:grpSpPr>
          <p:graphicFrame>
            <p:nvGraphicFramePr>
              <p:cNvPr id="40984" name="Object 4"/>
              <p:cNvGraphicFramePr>
                <a:graphicFrameLocks noChangeAspect="1"/>
              </p:cNvGraphicFramePr>
              <p:nvPr/>
            </p:nvGraphicFramePr>
            <p:xfrm>
              <a:off x="372" y="921"/>
              <a:ext cx="1986" cy="23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999" name="CorelDRAW" r:id="rId3" imgW="1861200" imgH="2220120" progId="CorelDRAW.Grafika.9">
                      <p:embed/>
                    </p:oleObj>
                  </mc:Choice>
                  <mc:Fallback>
                    <p:oleObj name="CorelDRAW" r:id="rId3" imgW="1861200" imgH="2220120" progId="CorelDRAW.Grafika.9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2" y="921"/>
                            <a:ext cx="1986" cy="23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0985" name="Group 5"/>
              <p:cNvGrpSpPr>
                <a:grpSpLocks/>
              </p:cNvGrpSpPr>
              <p:nvPr/>
            </p:nvGrpSpPr>
            <p:grpSpPr bwMode="auto">
              <a:xfrm>
                <a:off x="379" y="930"/>
                <a:ext cx="1916" cy="2366"/>
                <a:chOff x="379" y="930"/>
                <a:chExt cx="1916" cy="2366"/>
              </a:xfrm>
            </p:grpSpPr>
            <p:sp>
              <p:nvSpPr>
                <p:cNvPr id="44038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379" y="234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39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1018" y="233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0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647" y="1261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1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231" y="188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2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136" y="938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3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507" y="182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4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696" y="930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5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824" y="185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6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62" y="118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7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035" y="28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083" y="2997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500" y="31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50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36" y="2974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</p:grpSp>
        <p:sp>
          <p:nvSpPr>
            <p:cNvPr id="44051" name="Oval 19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0963" name="Group 20"/>
          <p:cNvGrpSpPr>
            <a:grpSpLocks/>
          </p:cNvGrpSpPr>
          <p:nvPr/>
        </p:nvGrpSpPr>
        <p:grpSpPr bwMode="auto">
          <a:xfrm>
            <a:off x="3182938" y="1704975"/>
            <a:ext cx="3419475" cy="3382963"/>
            <a:chOff x="2881" y="1050"/>
            <a:chExt cx="2154" cy="2131"/>
          </a:xfrm>
        </p:grpSpPr>
        <p:graphicFrame>
          <p:nvGraphicFramePr>
            <p:cNvPr id="40968" name="Object 21"/>
            <p:cNvGraphicFramePr>
              <a:graphicFrameLocks noChangeAspect="1"/>
            </p:cNvGraphicFramePr>
            <p:nvPr/>
          </p:nvGraphicFramePr>
          <p:xfrm>
            <a:off x="2881" y="1057"/>
            <a:ext cx="2154" cy="2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0" name="CorelDRAW" r:id="rId5" imgW="2126160" imgH="2097000" progId="CorelDRAW.Grafika.9">
                    <p:embed/>
                  </p:oleObj>
                </mc:Choice>
                <mc:Fallback>
                  <p:oleObj name="CorelDRAW" r:id="rId5" imgW="2126160" imgH="2097000" progId="CorelDRAW.Grafika.9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1" y="1057"/>
                          <a:ext cx="2154" cy="2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54" name="Oval 22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5" name="Oval 23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6" name="Oval 24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7" name="Oval 25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8" name="Oval 26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9" name="Oval 27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0" name="Oval 28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1" name="Oval 29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2" name="Oval 30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3" name="Oval 31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4" name="Oval 32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5" name="Oval 33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6" name="Oval 34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0964" name="Group 36"/>
          <p:cNvGrpSpPr>
            <a:grpSpLocks/>
          </p:cNvGrpSpPr>
          <p:nvPr/>
        </p:nvGrpSpPr>
        <p:grpSpPr bwMode="auto">
          <a:xfrm>
            <a:off x="2325688" y="1530350"/>
            <a:ext cx="4513262" cy="2311400"/>
            <a:chOff x="1465" y="964"/>
            <a:chExt cx="2843" cy="1456"/>
          </a:xfrm>
        </p:grpSpPr>
        <p:sp>
          <p:nvSpPr>
            <p:cNvPr id="44069" name="AutoShape 37"/>
            <p:cNvSpPr>
              <a:spLocks noChangeArrowheads="1"/>
            </p:cNvSpPr>
            <p:nvPr/>
          </p:nvSpPr>
          <p:spPr bwMode="auto">
            <a:xfrm rot="17747249">
              <a:off x="1264" y="1951"/>
              <a:ext cx="671" cy="268"/>
            </a:xfrm>
            <a:prstGeom prst="rightArrow">
              <a:avLst>
                <a:gd name="adj1" fmla="val 50000"/>
                <a:gd name="adj2" fmla="val 62593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70" name="AutoShape 38"/>
            <p:cNvSpPr>
              <a:spLocks noChangeArrowheads="1"/>
            </p:cNvSpPr>
            <p:nvPr/>
          </p:nvSpPr>
          <p:spPr bwMode="auto">
            <a:xfrm rot="3439910" flipH="1">
              <a:off x="3838" y="1166"/>
              <a:ext cx="671" cy="268"/>
            </a:xfrm>
            <a:prstGeom prst="rightArrow">
              <a:avLst>
                <a:gd name="adj1" fmla="val 50000"/>
                <a:gd name="adj2" fmla="val 62593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9" name="TextovéPole 38"/>
          <p:cNvSpPr txBox="1"/>
          <p:nvPr/>
        </p:nvSpPr>
        <p:spPr>
          <a:xfrm>
            <a:off x="2366963" y="228600"/>
            <a:ext cx="4546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 3.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62"/>
          <p:cNvGraphicFramePr>
            <a:graphicFrameLocks noGrp="1"/>
          </p:cNvGraphicFramePr>
          <p:nvPr/>
        </p:nvGraphicFramePr>
        <p:xfrm>
          <a:off x="574675" y="990600"/>
          <a:ext cx="8135217" cy="4673523"/>
        </p:xfrm>
        <a:graphic>
          <a:graphicData uri="http://schemas.openxmlformats.org/drawingml/2006/table">
            <a:tbl>
              <a:tblPr/>
              <a:tblGrid>
                <a:gridCol w="1891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6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60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557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znaky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proměnlivost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genetické určení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kvalitativní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diskrétní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1 - málo genů s velkými účinky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7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kvantitativní – plastické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kontinuální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mnoho genů s malými účinky </a:t>
                      </a:r>
                      <a:b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negenetické vlivy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51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kvantitativní – </a:t>
                      </a:r>
                      <a:r>
                        <a:rPr kumimoji="0" 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meristické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kontinuální škála diskrétních znaků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mnoho genů s malými účinky </a:t>
                      </a:r>
                      <a:b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negenetické vlivy (prahové znaky)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7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133350" y="5713413"/>
            <a:ext cx="88741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200" b="0">
                <a:latin typeface="Arial" charset="0"/>
              </a:rPr>
              <a:t>Mnoho tzv. kvalitativních znaků má ve skutečnosti </a:t>
            </a:r>
            <a:r>
              <a:rPr lang="cs-CZ" sz="2200" b="0" i="1">
                <a:latin typeface="Arial" charset="0"/>
              </a:rPr>
              <a:t>kvantitativní</a:t>
            </a:r>
            <a:r>
              <a:rPr lang="cs-CZ" sz="2200" b="0">
                <a:latin typeface="Arial" charset="0"/>
              </a:rPr>
              <a:t> základ!</a:t>
            </a:r>
            <a:endParaRPr lang="cs-CZ" sz="2200" b="0" i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38"/>
          <p:cNvGrpSpPr>
            <a:grpSpLocks/>
          </p:cNvGrpSpPr>
          <p:nvPr/>
        </p:nvGrpSpPr>
        <p:grpSpPr bwMode="auto">
          <a:xfrm>
            <a:off x="1144588" y="1406525"/>
            <a:ext cx="6913562" cy="4770438"/>
            <a:chOff x="721" y="886"/>
            <a:chExt cx="4355" cy="3005"/>
          </a:xfrm>
        </p:grpSpPr>
        <p:grpSp>
          <p:nvGrpSpPr>
            <p:cNvPr id="41992" name="Group 2"/>
            <p:cNvGrpSpPr>
              <a:grpSpLocks/>
            </p:cNvGrpSpPr>
            <p:nvPr/>
          </p:nvGrpSpPr>
          <p:grpSpPr bwMode="auto">
            <a:xfrm>
              <a:off x="1784" y="906"/>
              <a:ext cx="2206" cy="2433"/>
              <a:chOff x="348" y="890"/>
              <a:chExt cx="2206" cy="2433"/>
            </a:xfrm>
          </p:grpSpPr>
          <p:graphicFrame>
            <p:nvGraphicFramePr>
              <p:cNvPr id="42008" name="Object 3"/>
              <p:cNvGraphicFramePr>
                <a:graphicFrameLocks noChangeAspect="1"/>
              </p:cNvGraphicFramePr>
              <p:nvPr/>
            </p:nvGraphicFramePr>
            <p:xfrm>
              <a:off x="348" y="899"/>
              <a:ext cx="2206" cy="24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23" name="CorelDRAW" r:id="rId3" imgW="2067840" imgH="2273400" progId="CorelDRAW.Grafika.9">
                      <p:embed/>
                    </p:oleObj>
                  </mc:Choice>
                  <mc:Fallback>
                    <p:oleObj name="CorelDRAW" r:id="rId3" imgW="2067840" imgH="2273400" progId="CorelDRAW.Grafika.9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8" y="899"/>
                            <a:ext cx="2206" cy="24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2009" name="Group 4"/>
              <p:cNvGrpSpPr>
                <a:grpSpLocks/>
              </p:cNvGrpSpPr>
              <p:nvPr/>
            </p:nvGrpSpPr>
            <p:grpSpPr bwMode="auto">
              <a:xfrm rot="880829">
                <a:off x="411" y="890"/>
                <a:ext cx="1916" cy="2366"/>
                <a:chOff x="379" y="930"/>
                <a:chExt cx="1916" cy="2366"/>
              </a:xfrm>
            </p:grpSpPr>
            <p:grpSp>
              <p:nvGrpSpPr>
                <p:cNvPr id="42010" name="Group 5"/>
                <p:cNvGrpSpPr>
                  <a:grpSpLocks/>
                </p:cNvGrpSpPr>
                <p:nvPr/>
              </p:nvGrpSpPr>
              <p:grpSpPr bwMode="auto">
                <a:xfrm>
                  <a:off x="379" y="930"/>
                  <a:ext cx="1916" cy="2366"/>
                  <a:chOff x="379" y="930"/>
                  <a:chExt cx="1916" cy="2366"/>
                </a:xfrm>
              </p:grpSpPr>
              <p:sp>
                <p:nvSpPr>
                  <p:cNvPr id="46086" name="Oval 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8" y="234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87" name="Oval 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17" y="2335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88" name="Oval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" y="1260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89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31" y="1885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0" name="Oval 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36" y="938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1" name="Oval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07" y="1822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2" name="Oval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95" y="930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3" name="Oval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4" y="1851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4" name="Oval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1" y="118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5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34" y="286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6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82" y="2996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7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99" y="3162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8" name="Oval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35" y="297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</p:grpSp>
            <p:sp>
              <p:nvSpPr>
                <p:cNvPr id="46099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523" y="2281"/>
                  <a:ext cx="198" cy="198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</p:grpSp>
        <p:graphicFrame>
          <p:nvGraphicFramePr>
            <p:cNvPr id="41993" name="Object 20"/>
            <p:cNvGraphicFramePr>
              <a:graphicFrameLocks noChangeAspect="1"/>
            </p:cNvGraphicFramePr>
            <p:nvPr/>
          </p:nvGraphicFramePr>
          <p:xfrm>
            <a:off x="1776" y="920"/>
            <a:ext cx="2225" cy="2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24" name="CorelDRAW" r:id="rId5" imgW="2073600" imgH="2111040" progId="CorelDRAW.Grafika.9">
                    <p:embed/>
                  </p:oleObj>
                </mc:Choice>
                <mc:Fallback>
                  <p:oleObj name="CorelDRAW" r:id="rId5" imgW="2073600" imgH="2111040" progId="CorelDRAW.Grafika.9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920"/>
                          <a:ext cx="2225" cy="23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101" name="Oval 21"/>
            <p:cNvSpPr>
              <a:spLocks noChangeAspect="1" noChangeArrowheads="1"/>
            </p:cNvSpPr>
            <p:nvPr/>
          </p:nvSpPr>
          <p:spPr bwMode="auto">
            <a:xfrm rot="753521">
              <a:off x="1793" y="2021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2" name="Oval 22"/>
            <p:cNvSpPr>
              <a:spLocks noChangeAspect="1" noChangeArrowheads="1"/>
            </p:cNvSpPr>
            <p:nvPr/>
          </p:nvSpPr>
          <p:spPr bwMode="auto">
            <a:xfrm rot="753521">
              <a:off x="2425" y="2203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3" name="Oval 23"/>
            <p:cNvSpPr>
              <a:spLocks noChangeAspect="1" noChangeArrowheads="1"/>
            </p:cNvSpPr>
            <p:nvPr/>
          </p:nvSpPr>
          <p:spPr bwMode="auto">
            <a:xfrm rot="753521">
              <a:off x="2303" y="1069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4" name="Oval 24"/>
            <p:cNvSpPr>
              <a:spLocks noChangeAspect="1" noChangeArrowheads="1"/>
            </p:cNvSpPr>
            <p:nvPr/>
          </p:nvSpPr>
          <p:spPr bwMode="auto">
            <a:xfrm rot="753521">
              <a:off x="2751" y="1814"/>
              <a:ext cx="141" cy="1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5" name="Oval 25"/>
            <p:cNvSpPr>
              <a:spLocks noChangeAspect="1" noChangeArrowheads="1"/>
            </p:cNvSpPr>
            <p:nvPr/>
          </p:nvSpPr>
          <p:spPr bwMode="auto">
            <a:xfrm rot="753521">
              <a:off x="2879" y="886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6" name="Oval 26"/>
            <p:cNvSpPr>
              <a:spLocks noChangeAspect="1" noChangeArrowheads="1"/>
            </p:cNvSpPr>
            <p:nvPr/>
          </p:nvSpPr>
          <p:spPr bwMode="auto">
            <a:xfrm rot="753521">
              <a:off x="3028" y="1819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7" name="Oval 27"/>
            <p:cNvSpPr>
              <a:spLocks noChangeAspect="1" noChangeArrowheads="1"/>
            </p:cNvSpPr>
            <p:nvPr/>
          </p:nvSpPr>
          <p:spPr bwMode="auto">
            <a:xfrm rot="753521">
              <a:off x="3434" y="1055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8" name="Oval 28"/>
            <p:cNvSpPr>
              <a:spLocks noChangeAspect="1" noChangeArrowheads="1"/>
            </p:cNvSpPr>
            <p:nvPr/>
          </p:nvSpPr>
          <p:spPr bwMode="auto">
            <a:xfrm rot="753521">
              <a:off x="3330" y="1971"/>
              <a:ext cx="141" cy="1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9" name="Oval 29"/>
            <p:cNvSpPr>
              <a:spLocks noChangeAspect="1" noChangeArrowheads="1"/>
            </p:cNvSpPr>
            <p:nvPr/>
          </p:nvSpPr>
          <p:spPr bwMode="auto">
            <a:xfrm rot="753521">
              <a:off x="3832" y="1426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0" name="Oval 30"/>
            <p:cNvSpPr>
              <a:spLocks noChangeAspect="1" noChangeArrowheads="1"/>
            </p:cNvSpPr>
            <p:nvPr/>
          </p:nvSpPr>
          <p:spPr bwMode="auto">
            <a:xfrm rot="753521">
              <a:off x="3271" y="2993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1" name="Oval 31"/>
            <p:cNvSpPr>
              <a:spLocks noChangeAspect="1" noChangeArrowheads="1"/>
            </p:cNvSpPr>
            <p:nvPr/>
          </p:nvSpPr>
          <p:spPr bwMode="auto">
            <a:xfrm rot="753521">
              <a:off x="3267" y="3104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2" name="Oval 32"/>
            <p:cNvSpPr>
              <a:spLocks noChangeAspect="1" noChangeArrowheads="1"/>
            </p:cNvSpPr>
            <p:nvPr/>
          </p:nvSpPr>
          <p:spPr bwMode="auto">
            <a:xfrm rot="753521">
              <a:off x="2643" y="3115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3" name="Oval 33"/>
            <p:cNvSpPr>
              <a:spLocks noChangeAspect="1" noChangeArrowheads="1"/>
            </p:cNvSpPr>
            <p:nvPr/>
          </p:nvSpPr>
          <p:spPr bwMode="auto">
            <a:xfrm rot="753521">
              <a:off x="2660" y="2917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007" name="Text Box 36"/>
            <p:cNvSpPr txBox="1">
              <a:spLocks noChangeArrowheads="1"/>
            </p:cNvSpPr>
            <p:nvPr/>
          </p:nvSpPr>
          <p:spPr bwMode="auto">
            <a:xfrm>
              <a:off x="721" y="3639"/>
              <a:ext cx="435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cs-CZ" sz="2000" b="0">
                  <a:latin typeface="Arial" charset="0"/>
                </a:rPr>
                <a:t>TVAROVÝ PROSTOR: </a:t>
              </a:r>
              <a:r>
                <a:rPr lang="cs-CZ" sz="2000" b="0" i="1">
                  <a:latin typeface="Arial" charset="0"/>
                </a:rPr>
                <a:t>n</a:t>
              </a:r>
              <a:r>
                <a:rPr lang="cs-CZ" sz="2000" b="0">
                  <a:latin typeface="Arial" charset="0"/>
                </a:rPr>
                <a:t> = </a:t>
              </a:r>
              <a:r>
                <a:rPr lang="cs-CZ" sz="2000" b="0" i="1">
                  <a:latin typeface="Arial" charset="0"/>
                </a:rPr>
                <a:t>pk – k – k</a:t>
              </a:r>
              <a:r>
                <a:rPr lang="cs-CZ" sz="2000" b="0">
                  <a:latin typeface="Arial" charset="0"/>
                </a:rPr>
                <a:t>(</a:t>
              </a:r>
              <a:r>
                <a:rPr lang="cs-CZ" sz="2000" b="0" i="1">
                  <a:latin typeface="Arial" charset="0"/>
                </a:rPr>
                <a:t>k</a:t>
              </a:r>
              <a:r>
                <a:rPr lang="cs-CZ" sz="2000" b="0">
                  <a:latin typeface="Arial" charset="0"/>
                </a:rPr>
                <a:t>–1)/2</a:t>
              </a:r>
              <a:r>
                <a:rPr lang="cs-CZ" sz="2000" b="0" i="1">
                  <a:latin typeface="Arial" charset="0"/>
                </a:rPr>
                <a:t> – </a:t>
              </a:r>
              <a:r>
                <a:rPr lang="cs-CZ" sz="2000" b="0">
                  <a:latin typeface="Arial" charset="0"/>
                </a:rPr>
                <a:t>1</a:t>
              </a: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2366963" y="228600"/>
            <a:ext cx="4546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 3.</a:t>
            </a:r>
          </a:p>
        </p:txBody>
      </p:sp>
      <p:sp>
        <p:nvSpPr>
          <p:cNvPr id="41988" name="TextovéPole 37"/>
          <p:cNvSpPr txBox="1">
            <a:spLocks noChangeArrowheads="1"/>
          </p:cNvSpPr>
          <p:nvPr/>
        </p:nvSpPr>
        <p:spPr bwMode="auto">
          <a:xfrm>
            <a:off x="287338" y="1119188"/>
            <a:ext cx="2803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003399"/>
                </a:solidFill>
                <a:latin typeface="Arial" charset="0"/>
              </a:rPr>
              <a:t>Tvarové koordináty</a:t>
            </a:r>
          </a:p>
        </p:txBody>
      </p:sp>
      <p:cxnSp>
        <p:nvCxnSpPr>
          <p:cNvPr id="41989" name="Přímá spojovací šipka 39"/>
          <p:cNvCxnSpPr>
            <a:cxnSpLocks noChangeShapeType="1"/>
          </p:cNvCxnSpPr>
          <p:nvPr/>
        </p:nvCxnSpPr>
        <p:spPr bwMode="auto">
          <a:xfrm>
            <a:off x="3051175" y="1408113"/>
            <a:ext cx="1397000" cy="80962"/>
          </a:xfrm>
          <a:prstGeom prst="straightConnector1">
            <a:avLst/>
          </a:prstGeom>
          <a:noFill/>
          <a:ln w="38100" algn="ctr">
            <a:solidFill>
              <a:srgbClr val="003399"/>
            </a:solidFill>
            <a:round/>
            <a:headEnd/>
            <a:tailEnd type="arrow" w="med" len="med"/>
          </a:ln>
        </p:spPr>
      </p:cxnSp>
      <p:cxnSp>
        <p:nvCxnSpPr>
          <p:cNvPr id="41990" name="Přímá spojovací šipka 41"/>
          <p:cNvCxnSpPr>
            <a:cxnSpLocks noChangeShapeType="1"/>
          </p:cNvCxnSpPr>
          <p:nvPr/>
        </p:nvCxnSpPr>
        <p:spPr bwMode="auto">
          <a:xfrm>
            <a:off x="2589213" y="1541463"/>
            <a:ext cx="277812" cy="1633537"/>
          </a:xfrm>
          <a:prstGeom prst="straightConnector1">
            <a:avLst/>
          </a:prstGeom>
          <a:noFill/>
          <a:ln w="38100" algn="ctr">
            <a:solidFill>
              <a:srgbClr val="003399"/>
            </a:solidFill>
            <a:round/>
            <a:headEnd/>
            <a:tailEnd type="arrow" w="med" len="med"/>
          </a:ln>
        </p:spPr>
      </p:cxnSp>
      <p:cxnSp>
        <p:nvCxnSpPr>
          <p:cNvPr id="41991" name="Přímá spojovací šipka 44"/>
          <p:cNvCxnSpPr>
            <a:cxnSpLocks noChangeShapeType="1"/>
          </p:cNvCxnSpPr>
          <p:nvPr/>
        </p:nvCxnSpPr>
        <p:spPr bwMode="auto">
          <a:xfrm>
            <a:off x="2905125" y="1549400"/>
            <a:ext cx="711200" cy="196850"/>
          </a:xfrm>
          <a:prstGeom prst="straightConnector1">
            <a:avLst/>
          </a:prstGeom>
          <a:noFill/>
          <a:ln w="38100" algn="ctr">
            <a:solidFill>
              <a:srgbClr val="003399"/>
            </a:solidFill>
            <a:round/>
            <a:headEnd/>
            <a:tailEnd type="arrow" w="med" len="med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0">
                <a:solidFill>
                  <a:schemeClr val="tx2"/>
                </a:solidFill>
                <a:latin typeface="Arial" charset="0"/>
              </a:rPr>
              <a:t>Extracting shape information:</a:t>
            </a:r>
            <a:br>
              <a:rPr lang="en-US" sz="2400" b="0">
                <a:solidFill>
                  <a:schemeClr val="tx2"/>
                </a:solidFill>
                <a:latin typeface="Arial" charset="0"/>
              </a:rPr>
            </a:br>
            <a:r>
              <a:rPr lang="en-US" sz="2400" b="0">
                <a:solidFill>
                  <a:schemeClr val="tx2"/>
                </a:solidFill>
                <a:latin typeface="Arial" charset="0"/>
              </a:rPr>
              <a:t> Procrustes superposition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67200" y="1614488"/>
            <a:ext cx="4800600" cy="2436812"/>
            <a:chOff x="2688" y="1017"/>
            <a:chExt cx="3024" cy="1535"/>
          </a:xfrm>
        </p:grpSpPr>
        <p:pic>
          <p:nvPicPr>
            <p:cNvPr id="4302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1416"/>
              <a:ext cx="2456" cy="1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3" name="Line 5"/>
            <p:cNvSpPr>
              <a:spLocks noChangeShapeType="1"/>
            </p:cNvSpPr>
            <p:nvPr/>
          </p:nvSpPr>
          <p:spPr bwMode="auto">
            <a:xfrm>
              <a:off x="2688" y="1272"/>
              <a:ext cx="48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25" name="Text Box 6"/>
            <p:cNvSpPr txBox="1">
              <a:spLocks noChangeArrowheads="1"/>
            </p:cNvSpPr>
            <p:nvPr/>
          </p:nvSpPr>
          <p:spPr bwMode="auto">
            <a:xfrm>
              <a:off x="2964" y="1017"/>
              <a:ext cx="274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800" b="0">
                  <a:latin typeface="Arial" charset="0"/>
                </a:rPr>
                <a:t>1. Change scale so that all configurations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have the same size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38200" y="3397250"/>
            <a:ext cx="3581400" cy="2089150"/>
            <a:chOff x="528" y="2140"/>
            <a:chExt cx="2256" cy="1316"/>
          </a:xfrm>
        </p:grpSpPr>
        <p:pic>
          <p:nvPicPr>
            <p:cNvPr id="4302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8" y="2520"/>
              <a:ext cx="1944" cy="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 flipH="1">
              <a:off x="2256" y="2184"/>
              <a:ext cx="528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22" name="Text Box 10"/>
            <p:cNvSpPr txBox="1">
              <a:spLocks noChangeArrowheads="1"/>
            </p:cNvSpPr>
            <p:nvPr/>
          </p:nvSpPr>
          <p:spPr bwMode="auto">
            <a:xfrm>
              <a:off x="528" y="2140"/>
              <a:ext cx="21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0">
                  <a:latin typeface="Arial" charset="0"/>
                </a:rPr>
                <a:t>2. Superposition of the centers 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of gravity on a single point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419600" y="4367213"/>
            <a:ext cx="4383088" cy="2146300"/>
            <a:chOff x="2784" y="2632"/>
            <a:chExt cx="2761" cy="1352"/>
          </a:xfrm>
        </p:grpSpPr>
        <p:pic>
          <p:nvPicPr>
            <p:cNvPr id="43017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24" y="3096"/>
              <a:ext cx="1912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1" name="Line 13"/>
            <p:cNvSpPr>
              <a:spLocks noChangeShapeType="1"/>
            </p:cNvSpPr>
            <p:nvPr/>
          </p:nvSpPr>
          <p:spPr bwMode="auto">
            <a:xfrm>
              <a:off x="2784" y="2760"/>
              <a:ext cx="48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19" name="Text Box 14"/>
            <p:cNvSpPr txBox="1">
              <a:spLocks noChangeArrowheads="1"/>
            </p:cNvSpPr>
            <p:nvPr/>
          </p:nvSpPr>
          <p:spPr bwMode="auto">
            <a:xfrm>
              <a:off x="3661" y="2632"/>
              <a:ext cx="188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b="0">
                  <a:latin typeface="Arial" charset="0"/>
                </a:rPr>
                <a:t>3. Rotation to minimize the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dispersion of corresponding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points </a:t>
              </a:r>
            </a:p>
          </p:txBody>
        </p:sp>
      </p:grpSp>
      <p:grpSp>
        <p:nvGrpSpPr>
          <p:cNvPr id="43014" name="Group 15"/>
          <p:cNvGrpSpPr>
            <a:grpSpLocks/>
          </p:cNvGrpSpPr>
          <p:nvPr/>
        </p:nvGrpSpPr>
        <p:grpSpPr bwMode="auto">
          <a:xfrm>
            <a:off x="609600" y="1066800"/>
            <a:ext cx="3673475" cy="2146300"/>
            <a:chOff x="384" y="672"/>
            <a:chExt cx="2314" cy="1352"/>
          </a:xfrm>
        </p:grpSpPr>
        <p:pic>
          <p:nvPicPr>
            <p:cNvPr id="4301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4" y="936"/>
              <a:ext cx="2200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6" name="Text Box 17"/>
            <p:cNvSpPr txBox="1">
              <a:spLocks noChangeArrowheads="1"/>
            </p:cNvSpPr>
            <p:nvPr/>
          </p:nvSpPr>
          <p:spPr bwMode="auto">
            <a:xfrm>
              <a:off x="518" y="672"/>
              <a:ext cx="2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0">
                  <a:latin typeface="Arial" charset="0"/>
                </a:rPr>
                <a:t>Original landmark configurations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569913" y="1655763"/>
          <a:ext cx="8061325" cy="406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2" name="CorelDRAW" r:id="rId3" imgW="2729520" imgH="1378440" progId="CorelDRAW.Grafika.9">
                  <p:embed/>
                </p:oleObj>
              </mc:Choice>
              <mc:Fallback>
                <p:oleObj name="CorelDRAW" r:id="rId3" imgW="2729520" imgH="1378440" progId="CorelDRAW.Grafika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13" y="1655763"/>
                        <a:ext cx="8061325" cy="406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7" name="Freeform 3"/>
          <p:cNvSpPr>
            <a:spLocks/>
          </p:cNvSpPr>
          <p:nvPr/>
        </p:nvSpPr>
        <p:spPr bwMode="auto">
          <a:xfrm>
            <a:off x="2074863" y="1989138"/>
            <a:ext cx="2581275" cy="3676650"/>
          </a:xfrm>
          <a:custGeom>
            <a:avLst/>
            <a:gdLst/>
            <a:ahLst/>
            <a:cxnLst>
              <a:cxn ang="0">
                <a:pos x="1626" y="2316"/>
              </a:cxn>
              <a:cxn ang="0">
                <a:pos x="0" y="502"/>
              </a:cxn>
              <a:cxn ang="0">
                <a:pos x="0" y="0"/>
              </a:cxn>
            </a:cxnLst>
            <a:rect l="0" t="0" r="r" b="b"/>
            <a:pathLst>
              <a:path w="1626" h="2316">
                <a:moveTo>
                  <a:pt x="1626" y="2316"/>
                </a:moveTo>
                <a:lnTo>
                  <a:pt x="0" y="502"/>
                </a:lnTo>
                <a:lnTo>
                  <a:pt x="0" y="0"/>
                </a:lnTo>
              </a:path>
            </a:pathLst>
          </a:custGeom>
          <a:noFill/>
          <a:ln w="76200" cmpd="sng">
            <a:solidFill>
              <a:srgbClr val="CC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60563" y="1995488"/>
            <a:ext cx="4937125" cy="944562"/>
            <a:chOff x="1235" y="1257"/>
            <a:chExt cx="3110" cy="595"/>
          </a:xfrm>
        </p:grpSpPr>
        <p:sp>
          <p:nvSpPr>
            <p:cNvPr id="47110" name="Oval 6"/>
            <p:cNvSpPr>
              <a:spLocks noChangeAspect="1" noChangeArrowheads="1"/>
            </p:cNvSpPr>
            <p:nvPr/>
          </p:nvSpPr>
          <p:spPr bwMode="auto">
            <a:xfrm>
              <a:off x="1235" y="1671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1" name="Oval 7"/>
            <p:cNvSpPr>
              <a:spLocks noChangeAspect="1" noChangeArrowheads="1"/>
            </p:cNvSpPr>
            <p:nvPr/>
          </p:nvSpPr>
          <p:spPr bwMode="auto">
            <a:xfrm>
              <a:off x="1900" y="1257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2" name="Oval 8"/>
            <p:cNvSpPr>
              <a:spLocks noChangeAspect="1" noChangeArrowheads="1"/>
            </p:cNvSpPr>
            <p:nvPr/>
          </p:nvSpPr>
          <p:spPr bwMode="auto">
            <a:xfrm>
              <a:off x="3712" y="1261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3" name="Oval 9"/>
            <p:cNvSpPr>
              <a:spLocks noChangeAspect="1" noChangeArrowheads="1"/>
            </p:cNvSpPr>
            <p:nvPr/>
          </p:nvSpPr>
          <p:spPr bwMode="auto">
            <a:xfrm>
              <a:off x="4164" y="1505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4" name="Oval 10"/>
            <p:cNvSpPr>
              <a:spLocks noChangeAspect="1" noChangeArrowheads="1"/>
            </p:cNvSpPr>
            <p:nvPr/>
          </p:nvSpPr>
          <p:spPr bwMode="auto">
            <a:xfrm>
              <a:off x="4004" y="1400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4414838" y="1023938"/>
            <a:ext cx="4778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4843463" y="5373688"/>
            <a:ext cx="500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C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1408113" y="2500313"/>
            <a:ext cx="500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1844675" y="1066800"/>
            <a:ext cx="635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A´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699125" y="703263"/>
            <a:ext cx="2211388" cy="1046162"/>
            <a:chOff x="3590" y="443"/>
            <a:chExt cx="1393" cy="659"/>
          </a:xfrm>
        </p:grpSpPr>
        <p:sp>
          <p:nvSpPr>
            <p:cNvPr id="44053" name="Text Box 16"/>
            <p:cNvSpPr txBox="1">
              <a:spLocks noChangeArrowheads="1"/>
            </p:cNvSpPr>
            <p:nvPr/>
          </p:nvSpPr>
          <p:spPr bwMode="auto">
            <a:xfrm>
              <a:off x="3590" y="443"/>
              <a:ext cx="13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1800" b="0">
                  <a:latin typeface="Arial" charset="0"/>
                </a:rPr>
                <a:t>tangenciální prostor</a:t>
              </a:r>
            </a:p>
          </p:txBody>
        </p:sp>
        <p:sp>
          <p:nvSpPr>
            <p:cNvPr id="47121" name="Line 17"/>
            <p:cNvSpPr>
              <a:spLocks noChangeShapeType="1"/>
            </p:cNvSpPr>
            <p:nvPr/>
          </p:nvSpPr>
          <p:spPr bwMode="auto">
            <a:xfrm flipH="1">
              <a:off x="4265" y="729"/>
              <a:ext cx="0" cy="37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243513" y="3649663"/>
            <a:ext cx="2424112" cy="469900"/>
            <a:chOff x="3303" y="2299"/>
            <a:chExt cx="1527" cy="296"/>
          </a:xfrm>
        </p:grpSpPr>
        <p:sp>
          <p:nvSpPr>
            <p:cNvPr id="44051" name="Text Box 19"/>
            <p:cNvSpPr txBox="1">
              <a:spLocks noChangeArrowheads="1"/>
            </p:cNvSpPr>
            <p:nvPr/>
          </p:nvSpPr>
          <p:spPr bwMode="auto">
            <a:xfrm>
              <a:off x="3303" y="2362"/>
              <a:ext cx="107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1800" b="0">
                  <a:latin typeface="Arial" charset="0"/>
                </a:rPr>
                <a:t>tvarový prostor</a:t>
              </a:r>
            </a:p>
          </p:txBody>
        </p:sp>
        <p:sp>
          <p:nvSpPr>
            <p:cNvPr id="47124" name="Line 20"/>
            <p:cNvSpPr>
              <a:spLocks noChangeShapeType="1"/>
            </p:cNvSpPr>
            <p:nvPr/>
          </p:nvSpPr>
          <p:spPr bwMode="auto">
            <a:xfrm flipV="1">
              <a:off x="4437" y="2299"/>
              <a:ext cx="393" cy="13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4043" name="Group 22"/>
          <p:cNvGrpSpPr>
            <a:grpSpLocks/>
          </p:cNvGrpSpPr>
          <p:nvPr/>
        </p:nvGrpSpPr>
        <p:grpSpPr bwMode="auto">
          <a:xfrm>
            <a:off x="984250" y="1731963"/>
            <a:ext cx="7339013" cy="3932237"/>
            <a:chOff x="620" y="1091"/>
            <a:chExt cx="4623" cy="2477"/>
          </a:xfrm>
        </p:grpSpPr>
        <p:sp>
          <p:nvSpPr>
            <p:cNvPr id="47127" name="Rectangle 23"/>
            <p:cNvSpPr>
              <a:spLocks noChangeArrowheads="1"/>
            </p:cNvSpPr>
            <p:nvPr/>
          </p:nvSpPr>
          <p:spPr bwMode="auto">
            <a:xfrm>
              <a:off x="620" y="1091"/>
              <a:ext cx="4623" cy="156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28" name="Line 24"/>
            <p:cNvSpPr>
              <a:spLocks noChangeShapeType="1"/>
            </p:cNvSpPr>
            <p:nvPr/>
          </p:nvSpPr>
          <p:spPr bwMode="auto">
            <a:xfrm>
              <a:off x="2932" y="1134"/>
              <a:ext cx="0" cy="2434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132" name="Line 28"/>
          <p:cNvSpPr>
            <a:spLocks noChangeShapeType="1"/>
          </p:cNvSpPr>
          <p:nvPr/>
        </p:nvSpPr>
        <p:spPr bwMode="auto">
          <a:xfrm flipV="1">
            <a:off x="4654550" y="2058988"/>
            <a:ext cx="0" cy="511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3" name="Oval 29"/>
          <p:cNvSpPr>
            <a:spLocks noChangeArrowheads="1"/>
          </p:cNvSpPr>
          <p:nvPr/>
        </p:nvSpPr>
        <p:spPr bwMode="auto">
          <a:xfrm>
            <a:off x="4473575" y="1668463"/>
            <a:ext cx="360363" cy="360362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4" name="Oval 30"/>
          <p:cNvSpPr>
            <a:spLocks noChangeAspect="1" noChangeArrowheads="1"/>
          </p:cNvSpPr>
          <p:nvPr/>
        </p:nvSpPr>
        <p:spPr bwMode="auto">
          <a:xfrm>
            <a:off x="1924050" y="1716088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08" name="Oval 4"/>
          <p:cNvSpPr>
            <a:spLocks noChangeAspect="1" noChangeArrowheads="1"/>
          </p:cNvSpPr>
          <p:nvPr/>
        </p:nvSpPr>
        <p:spPr bwMode="auto">
          <a:xfrm>
            <a:off x="4510088" y="5519738"/>
            <a:ext cx="287337" cy="287337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8" name="Text Box 27"/>
          <p:cNvSpPr txBox="1">
            <a:spLocks noChangeArrowheads="1"/>
          </p:cNvSpPr>
          <p:nvPr/>
        </p:nvSpPr>
        <p:spPr bwMode="auto">
          <a:xfrm>
            <a:off x="3205163" y="2420938"/>
            <a:ext cx="2878137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800" b="0">
                <a:latin typeface="Arial" charset="0"/>
              </a:rPr>
              <a:t>tangenciální (referenční,</a:t>
            </a:r>
          </a:p>
          <a:p>
            <a:pPr algn="ctr" eaLnBrk="0" hangingPunct="0"/>
            <a:r>
              <a:rPr lang="cs-CZ" sz="1800" b="0">
                <a:latin typeface="Arial" charset="0"/>
              </a:rPr>
              <a:t>konsensuální) konfigurace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5" grpId="0"/>
      <p:bldP spid="47117" grpId="0"/>
      <p:bldP spid="47118" grpId="0"/>
      <p:bldP spid="47133" grpId="0" animBg="1"/>
      <p:bldP spid="4713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1_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050" y="527050"/>
            <a:ext cx="5729288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404813" y="4994275"/>
            <a:ext cx="84058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metafora nekonečně velkého, nekonečně tenkého kovového</a:t>
            </a:r>
            <a:br>
              <a:rPr lang="cs-CZ" sz="2400" b="0">
                <a:latin typeface="Arial" charset="0"/>
              </a:rPr>
            </a:br>
            <a:r>
              <a:rPr lang="cs-CZ" sz="2400" b="0">
                <a:latin typeface="Arial" charset="0"/>
              </a:rPr>
              <a:t>plátu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320925" y="468313"/>
            <a:ext cx="457517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Deformace souřadnicové sítě</a:t>
            </a:r>
          </a:p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TPS (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-Plate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Spline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46084" name="Picture 2" descr="http://www.virtual-anthropology.com/virtual-anthropology/images/GMM_gr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1798638"/>
            <a:ext cx="28575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1749425" y="514350"/>
            <a:ext cx="5876925" cy="584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9531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Oval 3"/>
          <p:cNvSpPr>
            <a:spLocks noChangeAspect="1" noChangeArrowheads="1"/>
          </p:cNvSpPr>
          <p:nvPr/>
        </p:nvSpPr>
        <p:spPr bwMode="auto">
          <a:xfrm>
            <a:off x="2444750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48" name="Oval 4"/>
          <p:cNvSpPr>
            <a:spLocks noChangeAspect="1" noChangeArrowheads="1"/>
          </p:cNvSpPr>
          <p:nvPr/>
        </p:nvSpPr>
        <p:spPr bwMode="auto">
          <a:xfrm>
            <a:off x="2439988" y="55848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49" name="Oval 5"/>
          <p:cNvSpPr>
            <a:spLocks noChangeAspect="1" noChangeArrowheads="1"/>
          </p:cNvSpPr>
          <p:nvPr/>
        </p:nvSpPr>
        <p:spPr bwMode="auto">
          <a:xfrm>
            <a:off x="6837363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50" name="Oval 6"/>
          <p:cNvSpPr>
            <a:spLocks noChangeAspect="1" noChangeArrowheads="1"/>
          </p:cNvSpPr>
          <p:nvPr/>
        </p:nvSpPr>
        <p:spPr bwMode="auto">
          <a:xfrm>
            <a:off x="4610100" y="3392488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51" name="Oval 7"/>
          <p:cNvSpPr>
            <a:spLocks noChangeAspect="1" noChangeArrowheads="1"/>
          </p:cNvSpPr>
          <p:nvPr/>
        </p:nvSpPr>
        <p:spPr bwMode="auto">
          <a:xfrm>
            <a:off x="6838950" y="5586413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4679950" y="1365250"/>
            <a:ext cx="0" cy="19764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 rot="-2633705">
            <a:off x="4462463" y="976313"/>
            <a:ext cx="452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+</a:t>
            </a:r>
            <a:endParaRPr lang="cs-CZ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6673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Oval 3"/>
          <p:cNvSpPr>
            <a:spLocks noChangeAspect="1" noChangeArrowheads="1"/>
          </p:cNvSpPr>
          <p:nvPr/>
        </p:nvSpPr>
        <p:spPr bwMode="auto">
          <a:xfrm>
            <a:off x="2495550" y="1498600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2" name="Oval 4"/>
          <p:cNvSpPr>
            <a:spLocks noChangeAspect="1" noChangeArrowheads="1"/>
          </p:cNvSpPr>
          <p:nvPr/>
        </p:nvSpPr>
        <p:spPr bwMode="auto">
          <a:xfrm>
            <a:off x="2495550" y="5530850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3" name="Oval 5"/>
          <p:cNvSpPr>
            <a:spLocks noChangeAspect="1" noChangeArrowheads="1"/>
          </p:cNvSpPr>
          <p:nvPr/>
        </p:nvSpPr>
        <p:spPr bwMode="auto">
          <a:xfrm>
            <a:off x="6530975" y="1503363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4" name="Oval 6"/>
          <p:cNvSpPr>
            <a:spLocks noChangeAspect="1" noChangeArrowheads="1"/>
          </p:cNvSpPr>
          <p:nvPr/>
        </p:nvSpPr>
        <p:spPr bwMode="auto">
          <a:xfrm>
            <a:off x="4513263" y="14954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5" name="Oval 7"/>
          <p:cNvSpPr>
            <a:spLocks noChangeAspect="1" noChangeArrowheads="1"/>
          </p:cNvSpPr>
          <p:nvPr/>
        </p:nvSpPr>
        <p:spPr bwMode="auto">
          <a:xfrm>
            <a:off x="6527800" y="5532438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749425" y="514350"/>
            <a:ext cx="5876925" cy="584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9531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Oval 4"/>
          <p:cNvSpPr>
            <a:spLocks noChangeAspect="1" noChangeArrowheads="1"/>
          </p:cNvSpPr>
          <p:nvPr/>
        </p:nvSpPr>
        <p:spPr bwMode="auto">
          <a:xfrm>
            <a:off x="2444750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7" name="Oval 5"/>
          <p:cNvSpPr>
            <a:spLocks noChangeAspect="1" noChangeArrowheads="1"/>
          </p:cNvSpPr>
          <p:nvPr/>
        </p:nvSpPr>
        <p:spPr bwMode="auto">
          <a:xfrm>
            <a:off x="2439988" y="55848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8" name="Oval 6"/>
          <p:cNvSpPr>
            <a:spLocks noChangeAspect="1" noChangeArrowheads="1"/>
          </p:cNvSpPr>
          <p:nvPr/>
        </p:nvSpPr>
        <p:spPr bwMode="auto">
          <a:xfrm>
            <a:off x="6837363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9" name="Oval 7"/>
          <p:cNvSpPr>
            <a:spLocks noChangeAspect="1" noChangeArrowheads="1"/>
          </p:cNvSpPr>
          <p:nvPr/>
        </p:nvSpPr>
        <p:spPr bwMode="auto">
          <a:xfrm>
            <a:off x="4610100" y="3392488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0" name="Oval 8"/>
          <p:cNvSpPr>
            <a:spLocks noChangeAspect="1" noChangeArrowheads="1"/>
          </p:cNvSpPr>
          <p:nvPr/>
        </p:nvSpPr>
        <p:spPr bwMode="auto">
          <a:xfrm>
            <a:off x="6838950" y="5586413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4679950" y="3562350"/>
            <a:ext cx="0" cy="19764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2633705">
            <a:off x="4457700" y="5360988"/>
            <a:ext cx="4524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+</a:t>
            </a:r>
            <a:endParaRPr lang="cs-CZ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6673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179" name="Group 8"/>
          <p:cNvGrpSpPr>
            <a:grpSpLocks/>
          </p:cNvGrpSpPr>
          <p:nvPr/>
        </p:nvGrpSpPr>
        <p:grpSpPr bwMode="auto">
          <a:xfrm flipV="1">
            <a:off x="2509838" y="1204913"/>
            <a:ext cx="4165600" cy="4162425"/>
            <a:chOff x="1572" y="942"/>
            <a:chExt cx="2624" cy="2622"/>
          </a:xfrm>
        </p:grpSpPr>
        <p:sp>
          <p:nvSpPr>
            <p:cNvPr id="9219" name="Oval 3"/>
            <p:cNvSpPr>
              <a:spLocks noChangeAspect="1" noChangeArrowheads="1"/>
            </p:cNvSpPr>
            <p:nvPr/>
          </p:nvSpPr>
          <p:spPr bwMode="auto">
            <a:xfrm flipV="1">
              <a:off x="1572" y="944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0" name="Oval 4"/>
            <p:cNvSpPr>
              <a:spLocks noChangeAspect="1" noChangeArrowheads="1"/>
            </p:cNvSpPr>
            <p:nvPr/>
          </p:nvSpPr>
          <p:spPr bwMode="auto">
            <a:xfrm flipV="1">
              <a:off x="1572" y="3484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1" name="Oval 5"/>
            <p:cNvSpPr>
              <a:spLocks noChangeAspect="1" noChangeArrowheads="1"/>
            </p:cNvSpPr>
            <p:nvPr/>
          </p:nvSpPr>
          <p:spPr bwMode="auto">
            <a:xfrm flipV="1">
              <a:off x="4114" y="947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2" name="Oval 6"/>
            <p:cNvSpPr>
              <a:spLocks noChangeAspect="1" noChangeArrowheads="1"/>
            </p:cNvSpPr>
            <p:nvPr/>
          </p:nvSpPr>
          <p:spPr bwMode="auto">
            <a:xfrm flipV="1">
              <a:off x="2843" y="942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3" name="Oval 7"/>
            <p:cNvSpPr>
              <a:spLocks noChangeAspect="1" noChangeArrowheads="1"/>
            </p:cNvSpPr>
            <p:nvPr/>
          </p:nvSpPr>
          <p:spPr bwMode="auto">
            <a:xfrm flipV="1">
              <a:off x="4112" y="3485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565150" y="2060575"/>
            <a:ext cx="78120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energie nutná k deformaci plátu = </a:t>
            </a:r>
            <a:r>
              <a:rPr lang="cs-CZ" sz="2400" b="0">
                <a:solidFill>
                  <a:srgbClr val="EB0000"/>
                </a:solidFill>
                <a:latin typeface="Arial" charset="0"/>
              </a:rPr>
              <a:t>deformační energie</a:t>
            </a:r>
            <a:br>
              <a:rPr lang="cs-CZ" sz="2400" b="0">
                <a:latin typeface="Arial" charset="0"/>
              </a:rPr>
            </a:br>
            <a:r>
              <a:rPr lang="cs-CZ" sz="2400" b="0">
                <a:latin typeface="Arial" charset="0"/>
              </a:rPr>
              <a:t>  (bending energy)</a:t>
            </a:r>
          </a:p>
          <a:p>
            <a:pPr eaLnBrk="0" hangingPunct="0"/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odlišení afinní a neafinní změny tvaru</a:t>
            </a:r>
          </a:p>
          <a:p>
            <a:pPr eaLnBrk="0" hangingPunct="0"/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projekce latentních kořenů deformační energie </a:t>
            </a:r>
          </a:p>
          <a:p>
            <a:pPr eaLnBrk="0" hangingPunct="0"/>
            <a:r>
              <a:rPr lang="cs-CZ" sz="2400" b="0">
                <a:latin typeface="Arial" charset="0"/>
              </a:rPr>
              <a:t>do jednotlivých os = </a:t>
            </a:r>
            <a:r>
              <a:rPr lang="cs-CZ" sz="2400" b="0">
                <a:solidFill>
                  <a:srgbClr val="EB0000"/>
                </a:solidFill>
                <a:latin typeface="Arial" charset="0"/>
              </a:rPr>
              <a:t>parciální deformace (partial warps)</a:t>
            </a:r>
          </a:p>
          <a:p>
            <a:pPr eaLnBrk="0" hangingPunct="0"/>
            <a:r>
              <a:rPr lang="cs-CZ" sz="2400" b="0">
                <a:latin typeface="Arial" charset="0"/>
              </a:rPr>
              <a:t> parciální deformace 0 </a:t>
            </a:r>
            <a:r>
              <a:rPr lang="en-US" sz="2400" b="0">
                <a:latin typeface="Arial" charset="0"/>
              </a:rPr>
              <a:t>~</a:t>
            </a:r>
            <a:r>
              <a:rPr lang="cs-CZ" sz="2400" b="0">
                <a:latin typeface="Arial" charset="0"/>
              </a:rPr>
              <a:t> uniformní složce</a:t>
            </a:r>
            <a:endParaRPr lang="en-US" sz="2400" b="0">
              <a:latin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320925" y="468313"/>
            <a:ext cx="457517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Deformace souřadnicové sítě</a:t>
            </a:r>
          </a:p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TPS (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-Plate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Spline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8350" y="1609725"/>
            <a:ext cx="7772400" cy="3429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latin typeface="Arial" charset="0"/>
                <a:cs typeface="Arial" charset="0"/>
              </a:rPr>
              <a:t>kvalitativní znaky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8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latin typeface="Arial" charset="0"/>
                <a:cs typeface="Arial" charset="0"/>
              </a:rPr>
              <a:t>epigenetické znaky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8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latin typeface="Arial" charset="0"/>
                <a:cs typeface="Arial" charset="0"/>
              </a:rPr>
              <a:t>tradiční morfometrie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80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latin typeface="Arial" charset="0"/>
                <a:cs typeface="Arial" charset="0"/>
              </a:rPr>
              <a:t>geometrická morfometrie</a:t>
            </a:r>
            <a:br>
              <a:rPr lang="cs-CZ" sz="2800" dirty="0">
                <a:latin typeface="Arial" charset="0"/>
                <a:cs typeface="Arial" charset="0"/>
              </a:rPr>
            </a:br>
            <a:endParaRPr lang="cs-CZ" sz="2800" dirty="0">
              <a:latin typeface="Arial" charset="0"/>
              <a:cs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911475" y="534988"/>
            <a:ext cx="31638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Analýza fenotypu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754188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227" name="Group 22"/>
          <p:cNvGrpSpPr>
            <a:grpSpLocks/>
          </p:cNvGrpSpPr>
          <p:nvPr/>
        </p:nvGrpSpPr>
        <p:grpSpPr bwMode="auto">
          <a:xfrm>
            <a:off x="4119563" y="1271588"/>
            <a:ext cx="584200" cy="4932362"/>
            <a:chOff x="2595" y="801"/>
            <a:chExt cx="368" cy="3107"/>
          </a:xfrm>
        </p:grpSpPr>
        <p:sp>
          <p:nvSpPr>
            <p:cNvPr id="32779" name="AutoShape 11"/>
            <p:cNvSpPr>
              <a:spLocks noChangeAspect="1" noChangeArrowheads="1"/>
            </p:cNvSpPr>
            <p:nvPr/>
          </p:nvSpPr>
          <p:spPr bwMode="auto">
            <a:xfrm rot="5400000">
              <a:off x="2666" y="730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780" name="AutoShape 12"/>
            <p:cNvSpPr>
              <a:spLocks noChangeAspect="1" noChangeArrowheads="1"/>
            </p:cNvSpPr>
            <p:nvPr/>
          </p:nvSpPr>
          <p:spPr bwMode="auto">
            <a:xfrm rot="-5400000">
              <a:off x="2666" y="3611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2228" name="TextovéPole 10"/>
          <p:cNvSpPr txBox="1">
            <a:spLocks noChangeArrowheads="1"/>
          </p:cNvSpPr>
          <p:nvPr/>
        </p:nvSpPr>
        <p:spPr bwMode="auto">
          <a:xfrm>
            <a:off x="2079625" y="327025"/>
            <a:ext cx="5022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Afinní (uniformní) změna tvaru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6"/>
          <p:cNvGrpSpPr>
            <a:grpSpLocks/>
          </p:cNvGrpSpPr>
          <p:nvPr/>
        </p:nvGrpSpPr>
        <p:grpSpPr bwMode="auto">
          <a:xfrm>
            <a:off x="2432050" y="1966913"/>
            <a:ext cx="3959225" cy="3595687"/>
            <a:chOff x="1532" y="1239"/>
            <a:chExt cx="2494" cy="2265"/>
          </a:xfrm>
        </p:grpSpPr>
        <p:pic>
          <p:nvPicPr>
            <p:cNvPr id="5325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32" y="1528"/>
              <a:ext cx="2494" cy="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92" name="AutoShape 24"/>
            <p:cNvSpPr>
              <a:spLocks noChangeAspect="1" noChangeArrowheads="1"/>
            </p:cNvSpPr>
            <p:nvPr/>
          </p:nvSpPr>
          <p:spPr bwMode="auto">
            <a:xfrm rot="5400000">
              <a:off x="2666" y="1168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793" name="AutoShape 25"/>
            <p:cNvSpPr>
              <a:spLocks noChangeAspect="1" noChangeArrowheads="1"/>
            </p:cNvSpPr>
            <p:nvPr/>
          </p:nvSpPr>
          <p:spPr bwMode="auto">
            <a:xfrm rot="-5400000">
              <a:off x="2666" y="320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3251" name="TextovéPole 10"/>
          <p:cNvSpPr txBox="1">
            <a:spLocks noChangeArrowheads="1"/>
          </p:cNvSpPr>
          <p:nvPr/>
        </p:nvSpPr>
        <p:spPr bwMode="auto">
          <a:xfrm>
            <a:off x="2079625" y="327025"/>
            <a:ext cx="5022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Afinní (uniformní) změna tvaru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754188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75" name="Group 15"/>
          <p:cNvGrpSpPr>
            <a:grpSpLocks/>
          </p:cNvGrpSpPr>
          <p:nvPr/>
        </p:nvGrpSpPr>
        <p:grpSpPr bwMode="auto">
          <a:xfrm>
            <a:off x="1895475" y="1662113"/>
            <a:ext cx="4984750" cy="4141787"/>
            <a:chOff x="1194" y="1047"/>
            <a:chExt cx="3140" cy="2609"/>
          </a:xfrm>
        </p:grpSpPr>
        <p:sp>
          <p:nvSpPr>
            <p:cNvPr id="33808" name="AutoShape 16"/>
            <p:cNvSpPr>
              <a:spLocks noChangeAspect="1" noChangeArrowheads="1"/>
            </p:cNvSpPr>
            <p:nvPr/>
          </p:nvSpPr>
          <p:spPr bwMode="auto">
            <a:xfrm>
              <a:off x="4107" y="104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09" name="AutoShape 17"/>
            <p:cNvSpPr>
              <a:spLocks noChangeAspect="1" noChangeArrowheads="1"/>
            </p:cNvSpPr>
            <p:nvPr/>
          </p:nvSpPr>
          <p:spPr bwMode="auto">
            <a:xfrm flipH="1">
              <a:off x="1194" y="3288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4276" name="TextovéPole 11"/>
          <p:cNvSpPr txBox="1">
            <a:spLocks noChangeArrowheads="1"/>
          </p:cNvSpPr>
          <p:nvPr/>
        </p:nvSpPr>
        <p:spPr bwMode="auto">
          <a:xfrm>
            <a:off x="2079625" y="327025"/>
            <a:ext cx="5022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Afinní (uniformní) změna tvaru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175" y="1882775"/>
            <a:ext cx="5260975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299" name="Group 18"/>
          <p:cNvGrpSpPr>
            <a:grpSpLocks/>
          </p:cNvGrpSpPr>
          <p:nvPr/>
        </p:nvGrpSpPr>
        <p:grpSpPr bwMode="auto">
          <a:xfrm>
            <a:off x="1212850" y="1646238"/>
            <a:ext cx="6419850" cy="4140200"/>
            <a:chOff x="764" y="1037"/>
            <a:chExt cx="4044" cy="2608"/>
          </a:xfrm>
        </p:grpSpPr>
        <p:sp>
          <p:nvSpPr>
            <p:cNvPr id="33811" name="AutoShape 19"/>
            <p:cNvSpPr>
              <a:spLocks noChangeAspect="1" noChangeArrowheads="1"/>
            </p:cNvSpPr>
            <p:nvPr/>
          </p:nvSpPr>
          <p:spPr bwMode="auto">
            <a:xfrm>
              <a:off x="4581" y="103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2" name="AutoShape 20"/>
            <p:cNvSpPr>
              <a:spLocks noChangeAspect="1" noChangeArrowheads="1"/>
            </p:cNvSpPr>
            <p:nvPr/>
          </p:nvSpPr>
          <p:spPr bwMode="auto">
            <a:xfrm flipH="1">
              <a:off x="764" y="327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5300" name="TextovéPole 11"/>
          <p:cNvSpPr txBox="1">
            <a:spLocks noChangeArrowheads="1"/>
          </p:cNvSpPr>
          <p:nvPr/>
        </p:nvSpPr>
        <p:spPr bwMode="auto">
          <a:xfrm>
            <a:off x="2079625" y="327025"/>
            <a:ext cx="5022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Afinní (uniformní) změna tvaru</a:t>
            </a:r>
          </a:p>
        </p:txBody>
      </p:sp>
      <p:sp>
        <p:nvSpPr>
          <p:cNvPr id="55301" name="Text Box 21"/>
          <p:cNvSpPr txBox="1">
            <a:spLocks noChangeArrowheads="1"/>
          </p:cNvSpPr>
          <p:nvPr/>
        </p:nvSpPr>
        <p:spPr bwMode="auto">
          <a:xfrm>
            <a:off x="3651250" y="6064250"/>
            <a:ext cx="4841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 rovnoběžky zůstávají rovnoběžné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754188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ovéPole 5"/>
          <p:cNvSpPr txBox="1">
            <a:spLocks noChangeArrowheads="1"/>
          </p:cNvSpPr>
          <p:nvPr/>
        </p:nvSpPr>
        <p:spPr bwMode="auto">
          <a:xfrm>
            <a:off x="1730001" y="321330"/>
            <a:ext cx="5844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Ne</a:t>
            </a:r>
            <a:r>
              <a:rPr lang="en-US" sz="2800" b="0" dirty="0">
                <a:solidFill>
                  <a:srgbClr val="EB0000"/>
                </a:solidFill>
                <a:latin typeface="Arial" charset="0"/>
              </a:rPr>
              <a:t>a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finní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(</a:t>
            </a:r>
            <a:r>
              <a:rPr lang="en-US" sz="2800" b="0" dirty="0">
                <a:solidFill>
                  <a:srgbClr val="EB0000"/>
                </a:solidFill>
                <a:latin typeface="Arial" charset="0"/>
              </a:rPr>
              <a:t>ne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uniformní) změna tvaru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5863" y="1743075"/>
            <a:ext cx="3927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21"/>
          <p:cNvSpPr txBox="1">
            <a:spLocks noChangeArrowheads="1"/>
          </p:cNvSpPr>
          <p:nvPr/>
        </p:nvSpPr>
        <p:spPr bwMode="auto">
          <a:xfrm>
            <a:off x="3651250" y="6064250"/>
            <a:ext cx="5184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 rovnoběžky nezůstávají rovnoběžné</a:t>
            </a:r>
          </a:p>
        </p:txBody>
      </p:sp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1730001" y="321330"/>
            <a:ext cx="5844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Ne</a:t>
            </a:r>
            <a:r>
              <a:rPr lang="en-US" sz="2800" b="0" dirty="0">
                <a:solidFill>
                  <a:srgbClr val="EB0000"/>
                </a:solidFill>
                <a:latin typeface="Arial" charset="0"/>
              </a:rPr>
              <a:t>a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finní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(</a:t>
            </a:r>
            <a:r>
              <a:rPr lang="en-US" sz="2800" b="0" dirty="0">
                <a:solidFill>
                  <a:srgbClr val="EB0000"/>
                </a:solidFill>
                <a:latin typeface="Arial" charset="0"/>
              </a:rPr>
              <a:t>ne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uniformní) změna tvaru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5550" y="635000"/>
            <a:ext cx="6829425" cy="572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6673850" y="811213"/>
            <a:ext cx="1144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800" b="0" i="1">
                <a:solidFill>
                  <a:srgbClr val="003399"/>
                </a:solidFill>
                <a:latin typeface="Arial" charset="0"/>
              </a:rPr>
              <a:t>Homo</a:t>
            </a:r>
            <a:endParaRPr lang="cs-CZ" sz="2800" b="0" i="1">
              <a:solidFill>
                <a:srgbClr val="0033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415925"/>
            <a:ext cx="6862763" cy="61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ovéPole 3"/>
          <p:cNvSpPr txBox="1">
            <a:spLocks noChangeArrowheads="1"/>
          </p:cNvSpPr>
          <p:nvPr/>
        </p:nvSpPr>
        <p:spPr bwMode="auto">
          <a:xfrm>
            <a:off x="944563" y="339725"/>
            <a:ext cx="24796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referenční objekt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3" y="1214438"/>
            <a:ext cx="8329612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7043738" y="1447800"/>
            <a:ext cx="8239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cs-CZ" sz="2800" b="0" i="1">
                <a:solidFill>
                  <a:srgbClr val="003399"/>
                </a:solidFill>
                <a:latin typeface="Arial" charset="0"/>
              </a:rPr>
              <a:t>Pan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8" y="452438"/>
            <a:ext cx="76676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ovéPole 3"/>
          <p:cNvSpPr txBox="1">
            <a:spLocks noChangeArrowheads="1"/>
          </p:cNvSpPr>
          <p:nvPr/>
        </p:nvSpPr>
        <p:spPr bwMode="auto">
          <a:xfrm>
            <a:off x="944563" y="339725"/>
            <a:ext cx="36512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referenční objekt = </a:t>
            </a:r>
            <a:r>
              <a:rPr lang="cs-CZ" sz="2400" b="0" i="1">
                <a:latin typeface="Arial" charset="0"/>
              </a:rPr>
              <a:t>Homo</a:t>
            </a:r>
            <a:endParaRPr lang="cs-CZ" sz="2400" b="0"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http://www.softchalk.com/lessonchallenge09/lesson/genetics/Mendel_and_pea_plants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7538" y="144463"/>
            <a:ext cx="3290887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74675" y="1098550"/>
            <a:ext cx="78105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cs-CZ" sz="2400" b="0">
                <a:latin typeface="Arial" charset="0"/>
              </a:rPr>
              <a:t>mendelovská dědičnost, 1- málo genů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cs-CZ" sz="2400" b="0">
                <a:latin typeface="Arial" charset="0"/>
              </a:rPr>
              <a:t>mutace u </a:t>
            </a:r>
            <a:r>
              <a:rPr lang="cs-CZ" sz="2400" b="0" i="1">
                <a:latin typeface="Arial" charset="0"/>
              </a:rPr>
              <a:t>D. melanogaster</a:t>
            </a:r>
            <a:endParaRPr lang="cs-CZ" sz="2400" b="0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2400" b="0">
                <a:latin typeface="Arial" charset="0"/>
              </a:rPr>
              <a:t>mutace </a:t>
            </a:r>
            <a:r>
              <a:rPr lang="cs-CZ" sz="2400" b="0" i="1">
                <a:latin typeface="Arial" charset="0"/>
              </a:rPr>
              <a:t>Hox</a:t>
            </a:r>
            <a:r>
              <a:rPr lang="cs-CZ" sz="2400" b="0">
                <a:latin typeface="Arial" charset="0"/>
              </a:rPr>
              <a:t> genů:</a:t>
            </a:r>
            <a:br>
              <a:rPr lang="cs-CZ" sz="2400" b="0">
                <a:latin typeface="Arial" charset="0"/>
              </a:rPr>
            </a:br>
            <a:r>
              <a:rPr lang="cs-CZ" sz="2400" b="0" i="1">
                <a:latin typeface="Arial" charset="0"/>
              </a:rPr>
              <a:t>Antennapedia</a:t>
            </a:r>
            <a:r>
              <a:rPr lang="cs-CZ" sz="2400" b="0">
                <a:latin typeface="Arial" charset="0"/>
              </a:rPr>
              <a:t>, </a:t>
            </a:r>
            <a:r>
              <a:rPr lang="cs-CZ" sz="2400" b="0" i="1">
                <a:latin typeface="Arial" charset="0"/>
              </a:rPr>
              <a:t>Ultrabithorax</a:t>
            </a:r>
            <a:endParaRPr lang="cs-CZ" sz="2400" b="0">
              <a:latin typeface="Arial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136650" y="234950"/>
            <a:ext cx="32035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Kvalitativní znaky</a:t>
            </a:r>
          </a:p>
        </p:txBody>
      </p:sp>
      <p:pic>
        <p:nvPicPr>
          <p:cNvPr id="49154" name="Picture 2" descr="http://www.scielo.br/img/revistas/isz/v98n3/a09fig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2762250"/>
            <a:ext cx="5248275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AutoShape 4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58" name="AutoShape 6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60" name="AutoShape 8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62" name="AutoShape 10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7" name="Skupina 16"/>
          <p:cNvGrpSpPr>
            <a:grpSpLocks/>
          </p:cNvGrpSpPr>
          <p:nvPr/>
        </p:nvGrpSpPr>
        <p:grpSpPr bwMode="auto">
          <a:xfrm>
            <a:off x="6472238" y="3017838"/>
            <a:ext cx="2200275" cy="3546475"/>
            <a:chOff x="6472718" y="3018181"/>
            <a:chExt cx="2200133" cy="3546608"/>
          </a:xfrm>
        </p:grpSpPr>
        <p:pic>
          <p:nvPicPr>
            <p:cNvPr id="7179" name="Picture 12" descr="http://udel.edu/~mcdonald/statpix/antennaped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72718" y="3018181"/>
              <a:ext cx="2200133" cy="1734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0" name="Picture 14" descr="http://biobabel.files.wordpress.com/2012/05/ubx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83351" y="4777483"/>
              <a:ext cx="2177764" cy="1787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688" y="452438"/>
            <a:ext cx="6704012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ovéPole 3"/>
          <p:cNvSpPr txBox="1">
            <a:spLocks noChangeArrowheads="1"/>
          </p:cNvSpPr>
          <p:nvPr/>
        </p:nvSpPr>
        <p:spPr bwMode="auto">
          <a:xfrm>
            <a:off x="4787900" y="5526088"/>
            <a:ext cx="33766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referenční objekt = </a:t>
            </a:r>
            <a:r>
              <a:rPr lang="cs-CZ" sz="2400" b="0" i="1">
                <a:latin typeface="Arial" charset="0"/>
              </a:rPr>
              <a:t>Pan</a:t>
            </a:r>
            <a:endParaRPr lang="cs-CZ" sz="2400" b="0">
              <a:latin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" y="1968500"/>
            <a:ext cx="7412038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0675" y="1139825"/>
            <a:ext cx="64484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AutoShape 4"/>
          <p:cNvSpPr>
            <a:spLocks noChangeArrowheads="1"/>
          </p:cNvSpPr>
          <p:nvPr/>
        </p:nvSpPr>
        <p:spPr bwMode="auto">
          <a:xfrm rot="2299668">
            <a:off x="4062413" y="4171950"/>
            <a:ext cx="663575" cy="600075"/>
          </a:xfrm>
          <a:prstGeom prst="leftArrow">
            <a:avLst>
              <a:gd name="adj1" fmla="val 50000"/>
              <a:gd name="adj2" fmla="val 27646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63493" name="Group 7"/>
          <p:cNvGrpSpPr>
            <a:grpSpLocks/>
          </p:cNvGrpSpPr>
          <p:nvPr/>
        </p:nvGrpSpPr>
        <p:grpSpPr bwMode="auto">
          <a:xfrm>
            <a:off x="4046538" y="4132263"/>
            <a:ext cx="3667125" cy="1730375"/>
            <a:chOff x="2546" y="2146"/>
            <a:chExt cx="2310" cy="1090"/>
          </a:xfrm>
        </p:grpSpPr>
        <p:sp>
          <p:nvSpPr>
            <p:cNvPr id="54277" name="Text Box 5"/>
            <p:cNvSpPr txBox="1">
              <a:spLocks noChangeArrowheads="1"/>
            </p:cNvSpPr>
            <p:nvPr/>
          </p:nvSpPr>
          <p:spPr bwMode="auto">
            <a:xfrm>
              <a:off x="4340" y="2146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1</a:t>
              </a:r>
            </a:p>
          </p:txBody>
        </p:sp>
        <p:sp>
          <p:nvSpPr>
            <p:cNvPr id="54278" name="Text Box 6"/>
            <p:cNvSpPr txBox="1">
              <a:spLocks noChangeArrowheads="1"/>
            </p:cNvSpPr>
            <p:nvPr/>
          </p:nvSpPr>
          <p:spPr bwMode="auto">
            <a:xfrm>
              <a:off x="2546" y="2986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2</a:t>
              </a:r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549275" y="271463"/>
            <a:ext cx="795337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&gt;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vzorky: TPSRW (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-Plate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Spline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Relative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Warps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738" y="1476375"/>
            <a:ext cx="7412037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15" name="Group 14"/>
          <p:cNvGrpSpPr>
            <a:grpSpLocks/>
          </p:cNvGrpSpPr>
          <p:nvPr/>
        </p:nvGrpSpPr>
        <p:grpSpPr bwMode="auto">
          <a:xfrm>
            <a:off x="487363" y="2754313"/>
            <a:ext cx="8032750" cy="1527175"/>
            <a:chOff x="307" y="1735"/>
            <a:chExt cx="5060" cy="962"/>
          </a:xfrm>
        </p:grpSpPr>
        <p:sp>
          <p:nvSpPr>
            <p:cNvPr id="17414" name="AutoShape 6"/>
            <p:cNvSpPr>
              <a:spLocks noChangeArrowheads="1"/>
            </p:cNvSpPr>
            <p:nvPr/>
          </p:nvSpPr>
          <p:spPr bwMode="auto">
            <a:xfrm>
              <a:off x="4956" y="1735"/>
              <a:ext cx="411" cy="384"/>
            </a:xfrm>
            <a:prstGeom prst="rightArrow">
              <a:avLst>
                <a:gd name="adj1" fmla="val 50000"/>
                <a:gd name="adj2" fmla="val 26758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15" name="AutoShape 7"/>
            <p:cNvSpPr>
              <a:spLocks noChangeArrowheads="1"/>
            </p:cNvSpPr>
            <p:nvPr/>
          </p:nvSpPr>
          <p:spPr bwMode="auto">
            <a:xfrm flipH="1">
              <a:off x="307" y="2313"/>
              <a:ext cx="411" cy="384"/>
            </a:xfrm>
            <a:prstGeom prst="rightArrow">
              <a:avLst>
                <a:gd name="adj1" fmla="val 50000"/>
                <a:gd name="adj2" fmla="val 26758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4516" name="Group 8"/>
          <p:cNvGrpSpPr>
            <a:grpSpLocks/>
          </p:cNvGrpSpPr>
          <p:nvPr/>
        </p:nvGrpSpPr>
        <p:grpSpPr bwMode="auto">
          <a:xfrm>
            <a:off x="2932113" y="3640138"/>
            <a:ext cx="4776787" cy="1854200"/>
            <a:chOff x="1847" y="2146"/>
            <a:chExt cx="3009" cy="1168"/>
          </a:xfrm>
        </p:grpSpPr>
        <p:sp>
          <p:nvSpPr>
            <p:cNvPr id="17417" name="Text Box 9"/>
            <p:cNvSpPr txBox="1">
              <a:spLocks noChangeArrowheads="1"/>
            </p:cNvSpPr>
            <p:nvPr/>
          </p:nvSpPr>
          <p:spPr bwMode="auto">
            <a:xfrm>
              <a:off x="4340" y="2146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1</a:t>
              </a: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1847" y="3064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2</a:t>
              </a:r>
            </a:p>
          </p:txBody>
        </p:sp>
      </p:grpSp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1650" y="4903788"/>
            <a:ext cx="46672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650" y="642938"/>
            <a:ext cx="46672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738" y="1476375"/>
            <a:ext cx="7412037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0963" y="233363"/>
            <a:ext cx="6215062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889750" y="3640138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RW 1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932113" y="5097463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RW 2</a:t>
            </a:r>
          </a:p>
        </p:txBody>
      </p:sp>
      <p:sp>
        <p:nvSpPr>
          <p:cNvPr id="60419" name="AutoShape 3"/>
          <p:cNvSpPr>
            <a:spLocks noChangeArrowheads="1"/>
          </p:cNvSpPr>
          <p:nvPr/>
        </p:nvSpPr>
        <p:spPr bwMode="auto">
          <a:xfrm>
            <a:off x="4535488" y="2417763"/>
            <a:ext cx="652462" cy="609600"/>
          </a:xfrm>
          <a:prstGeom prst="rightArrow">
            <a:avLst>
              <a:gd name="adj1" fmla="val 50000"/>
              <a:gd name="adj2" fmla="val 26758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icrot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Oval 3"/>
          <p:cNvSpPr>
            <a:spLocks noChangeAspect="1" noChangeArrowheads="1"/>
          </p:cNvSpPr>
          <p:nvPr/>
        </p:nvSpPr>
        <p:spPr bwMode="auto">
          <a:xfrm>
            <a:off x="476250" y="32829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6" name="Oval 4"/>
          <p:cNvSpPr>
            <a:spLocks noChangeAspect="1" noChangeArrowheads="1"/>
          </p:cNvSpPr>
          <p:nvPr/>
        </p:nvSpPr>
        <p:spPr bwMode="auto">
          <a:xfrm>
            <a:off x="2635250" y="323850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7" name="Oval 5"/>
          <p:cNvSpPr>
            <a:spLocks noChangeAspect="1" noChangeArrowheads="1"/>
          </p:cNvSpPr>
          <p:nvPr/>
        </p:nvSpPr>
        <p:spPr bwMode="auto">
          <a:xfrm>
            <a:off x="5308600" y="32067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8" name="Oval 6"/>
          <p:cNvSpPr>
            <a:spLocks noChangeAspect="1" noChangeArrowheads="1"/>
          </p:cNvSpPr>
          <p:nvPr/>
        </p:nvSpPr>
        <p:spPr bwMode="auto">
          <a:xfrm>
            <a:off x="6635750" y="316230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9" name="Oval 7"/>
          <p:cNvSpPr>
            <a:spLocks noChangeAspect="1" noChangeArrowheads="1"/>
          </p:cNvSpPr>
          <p:nvPr/>
        </p:nvSpPr>
        <p:spPr bwMode="auto">
          <a:xfrm>
            <a:off x="8032750" y="31686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0" name="Oval 8"/>
          <p:cNvSpPr>
            <a:spLocks noChangeAspect="1" noChangeArrowheads="1"/>
          </p:cNvSpPr>
          <p:nvPr/>
        </p:nvSpPr>
        <p:spPr bwMode="auto">
          <a:xfrm>
            <a:off x="2098675" y="40100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1" name="Oval 9"/>
          <p:cNvSpPr>
            <a:spLocks noChangeAspect="1" noChangeArrowheads="1"/>
          </p:cNvSpPr>
          <p:nvPr/>
        </p:nvSpPr>
        <p:spPr bwMode="auto">
          <a:xfrm>
            <a:off x="2066925" y="25209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2" name="Oval 10"/>
          <p:cNvSpPr>
            <a:spLocks noChangeAspect="1" noChangeArrowheads="1"/>
          </p:cNvSpPr>
          <p:nvPr/>
        </p:nvSpPr>
        <p:spPr bwMode="auto">
          <a:xfrm>
            <a:off x="2724150" y="41878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3" name="Oval 11"/>
          <p:cNvSpPr>
            <a:spLocks noChangeAspect="1" noChangeArrowheads="1"/>
          </p:cNvSpPr>
          <p:nvPr/>
        </p:nvSpPr>
        <p:spPr bwMode="auto">
          <a:xfrm>
            <a:off x="2743200" y="2306638"/>
            <a:ext cx="203200" cy="195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4" name="Oval 12"/>
          <p:cNvSpPr>
            <a:spLocks noChangeAspect="1" noChangeArrowheads="1"/>
          </p:cNvSpPr>
          <p:nvPr/>
        </p:nvSpPr>
        <p:spPr bwMode="auto">
          <a:xfrm>
            <a:off x="3457575" y="39211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5" name="Oval 13"/>
          <p:cNvSpPr>
            <a:spLocks noChangeAspect="1" noChangeArrowheads="1"/>
          </p:cNvSpPr>
          <p:nvPr/>
        </p:nvSpPr>
        <p:spPr bwMode="auto">
          <a:xfrm>
            <a:off x="3438525" y="254000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6" name="Oval 14"/>
          <p:cNvSpPr>
            <a:spLocks noChangeAspect="1" noChangeArrowheads="1"/>
          </p:cNvSpPr>
          <p:nvPr/>
        </p:nvSpPr>
        <p:spPr bwMode="auto">
          <a:xfrm>
            <a:off x="5257800" y="54165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7" name="Oval 15"/>
          <p:cNvSpPr>
            <a:spLocks noChangeAspect="1" noChangeArrowheads="1"/>
          </p:cNvSpPr>
          <p:nvPr/>
        </p:nvSpPr>
        <p:spPr bwMode="auto">
          <a:xfrm>
            <a:off x="5076825" y="9588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8" name="Oval 16"/>
          <p:cNvSpPr>
            <a:spLocks noChangeAspect="1" noChangeArrowheads="1"/>
          </p:cNvSpPr>
          <p:nvPr/>
        </p:nvSpPr>
        <p:spPr bwMode="auto">
          <a:xfrm>
            <a:off x="7038975" y="49593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9" name="Oval 17"/>
          <p:cNvSpPr>
            <a:spLocks noChangeAspect="1" noChangeArrowheads="1"/>
          </p:cNvSpPr>
          <p:nvPr/>
        </p:nvSpPr>
        <p:spPr bwMode="auto">
          <a:xfrm>
            <a:off x="6943725" y="12922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  <p:bldP spid="3077" grpId="0" animBg="1"/>
      <p:bldP spid="3078" grpId="0" animBg="1"/>
      <p:bldP spid="3079" grpId="0" animBg="1"/>
      <p:bldP spid="3080" grpId="0" animBg="1"/>
      <p:bldP spid="3081" grpId="0" animBg="1"/>
      <p:bldP spid="3082" grpId="0" animBg="1"/>
      <p:bldP spid="3083" grpId="0" animBg="1"/>
      <p:bldP spid="3084" grpId="0" animBg="1"/>
      <p:bldP spid="3085" grpId="0" animBg="1"/>
      <p:bldP spid="3086" grpId="0" animBg="1"/>
      <p:bldP spid="3087" grpId="0" animBg="1"/>
      <p:bldP spid="3088" grpId="0" animBg="1"/>
      <p:bldP spid="308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8" descr="M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Oval 3"/>
          <p:cNvSpPr>
            <a:spLocks noChangeAspect="1" noChangeArrowheads="1"/>
          </p:cNvSpPr>
          <p:nvPr/>
        </p:nvSpPr>
        <p:spPr bwMode="auto">
          <a:xfrm>
            <a:off x="476250" y="32829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0" name="Oval 4"/>
          <p:cNvSpPr>
            <a:spLocks noChangeAspect="1" noChangeArrowheads="1"/>
          </p:cNvSpPr>
          <p:nvPr/>
        </p:nvSpPr>
        <p:spPr bwMode="auto">
          <a:xfrm>
            <a:off x="2824163" y="3224213"/>
            <a:ext cx="203200" cy="195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1" name="Oval 5"/>
          <p:cNvSpPr>
            <a:spLocks noChangeAspect="1" noChangeArrowheads="1"/>
          </p:cNvSpPr>
          <p:nvPr/>
        </p:nvSpPr>
        <p:spPr bwMode="auto">
          <a:xfrm>
            <a:off x="5308600" y="32067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2" name="Oval 6"/>
          <p:cNvSpPr>
            <a:spLocks noChangeAspect="1" noChangeArrowheads="1"/>
          </p:cNvSpPr>
          <p:nvPr/>
        </p:nvSpPr>
        <p:spPr bwMode="auto">
          <a:xfrm>
            <a:off x="6477000" y="3103563"/>
            <a:ext cx="203200" cy="195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3" name="Oval 7"/>
          <p:cNvSpPr>
            <a:spLocks noChangeAspect="1" noChangeArrowheads="1"/>
          </p:cNvSpPr>
          <p:nvPr/>
        </p:nvSpPr>
        <p:spPr bwMode="auto">
          <a:xfrm>
            <a:off x="8032750" y="31686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4" name="Oval 8"/>
          <p:cNvSpPr>
            <a:spLocks noChangeAspect="1" noChangeArrowheads="1"/>
          </p:cNvSpPr>
          <p:nvPr/>
        </p:nvSpPr>
        <p:spPr bwMode="auto">
          <a:xfrm>
            <a:off x="2098675" y="40100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5" name="Oval 9"/>
          <p:cNvSpPr>
            <a:spLocks noChangeAspect="1" noChangeArrowheads="1"/>
          </p:cNvSpPr>
          <p:nvPr/>
        </p:nvSpPr>
        <p:spPr bwMode="auto">
          <a:xfrm>
            <a:off x="2066925" y="25209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6" name="Oval 10"/>
          <p:cNvSpPr>
            <a:spLocks noChangeAspect="1" noChangeArrowheads="1"/>
          </p:cNvSpPr>
          <p:nvPr/>
        </p:nvSpPr>
        <p:spPr bwMode="auto">
          <a:xfrm>
            <a:off x="2724150" y="41878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7" name="Oval 11"/>
          <p:cNvSpPr>
            <a:spLocks noChangeAspect="1" noChangeArrowheads="1"/>
          </p:cNvSpPr>
          <p:nvPr/>
        </p:nvSpPr>
        <p:spPr bwMode="auto">
          <a:xfrm>
            <a:off x="2743200" y="2306638"/>
            <a:ext cx="203200" cy="195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8" name="Oval 12"/>
          <p:cNvSpPr>
            <a:spLocks noChangeAspect="1" noChangeArrowheads="1"/>
          </p:cNvSpPr>
          <p:nvPr/>
        </p:nvSpPr>
        <p:spPr bwMode="auto">
          <a:xfrm>
            <a:off x="3457575" y="39211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9" name="Oval 13"/>
          <p:cNvSpPr>
            <a:spLocks noChangeAspect="1" noChangeArrowheads="1"/>
          </p:cNvSpPr>
          <p:nvPr/>
        </p:nvSpPr>
        <p:spPr bwMode="auto">
          <a:xfrm>
            <a:off x="3438525" y="254000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10" name="Oval 14"/>
          <p:cNvSpPr>
            <a:spLocks noChangeAspect="1" noChangeArrowheads="1"/>
          </p:cNvSpPr>
          <p:nvPr/>
        </p:nvSpPr>
        <p:spPr bwMode="auto">
          <a:xfrm>
            <a:off x="5257800" y="54165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11" name="Oval 15"/>
          <p:cNvSpPr>
            <a:spLocks noChangeAspect="1" noChangeArrowheads="1"/>
          </p:cNvSpPr>
          <p:nvPr/>
        </p:nvSpPr>
        <p:spPr bwMode="auto">
          <a:xfrm>
            <a:off x="5076825" y="9588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12" name="Oval 16"/>
          <p:cNvSpPr>
            <a:spLocks noChangeAspect="1" noChangeArrowheads="1"/>
          </p:cNvSpPr>
          <p:nvPr/>
        </p:nvSpPr>
        <p:spPr bwMode="auto">
          <a:xfrm>
            <a:off x="7038975" y="49593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13" name="Oval 17"/>
          <p:cNvSpPr>
            <a:spLocks noChangeAspect="1" noChangeArrowheads="1"/>
          </p:cNvSpPr>
          <p:nvPr/>
        </p:nvSpPr>
        <p:spPr bwMode="auto">
          <a:xfrm>
            <a:off x="6943725" y="12922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 animBg="1"/>
      <p:bldP spid="4101" grpId="0" animBg="1"/>
      <p:bldP spid="4102" grpId="0" animBg="1"/>
      <p:bldP spid="4103" grpId="0" animBg="1"/>
      <p:bldP spid="4104" grpId="0" animBg="1"/>
      <p:bldP spid="4105" grpId="0" animBg="1"/>
      <p:bldP spid="4106" grpId="0" animBg="1"/>
      <p:bldP spid="4107" grpId="0" animBg="1"/>
      <p:bldP spid="4108" grpId="0" animBg="1"/>
      <p:bldP spid="4109" grpId="0" animBg="1"/>
      <p:bldP spid="4110" grpId="0" animBg="1"/>
      <p:bldP spid="4111" grpId="0" animBg="1"/>
      <p:bldP spid="4112" grpId="0" animBg="1"/>
      <p:bldP spid="41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icrotusM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46075" y="5405438"/>
            <a:ext cx="8418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40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2"/>
              </a:rPr>
              <a:t>http://life.bio.sunysb.edu/morph/</a:t>
            </a:r>
            <a:endParaRPr lang="cs-CZ" sz="40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44513" y="595313"/>
            <a:ext cx="8280400" cy="4278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Software:</a:t>
            </a:r>
          </a:p>
          <a:p>
            <a:pPr eaLnBrk="0" hangingPunct="0">
              <a:defRPr/>
            </a:pPr>
            <a:endParaRPr lang="cs-CZ" sz="2800" b="0" dirty="0">
              <a:solidFill>
                <a:srgbClr val="EB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tpsDig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úprava obrázků, digitalizace bodů, měření rozměrů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tpsSplin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TPS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tpsRelw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TPS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Relative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Warps</a:t>
            </a: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tpsRegr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regrese na nezávislou proměnnou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tpsPLS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metoda parciálních nejmenších čtverců </a:t>
            </a:r>
          </a:p>
          <a:p>
            <a:pPr eaLnBrk="0" hangingPunct="0">
              <a:defRPr/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(např. korelace 2 sad bodů)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tpsSuper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deformace obrázků („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unwarping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“)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tpsTree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analýza tvarových změn podél větví fylogenetického</a:t>
            </a:r>
            <a:endParaRPr lang="cs-CZ" sz="2400" b="0" dirty="0">
              <a:solidFill>
                <a:srgbClr val="EB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98" name="Picture 2" descr="http://www.flywings.org.uk/MorphoJ_page_files/MorphoJ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6232" y="3441926"/>
            <a:ext cx="1905000" cy="2019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Obrázek 2" descr="9.17.jpg"/>
          <p:cNvPicPr>
            <a:picLocks noChangeAspect="1"/>
          </p:cNvPicPr>
          <p:nvPr/>
        </p:nvPicPr>
        <p:blipFill>
          <a:blip r:embed="rId2" cstate="print"/>
          <a:srcRect l="1311" t="1868" r="1328"/>
          <a:stretch>
            <a:fillRect/>
          </a:stretch>
        </p:blipFill>
        <p:spPr bwMode="auto">
          <a:xfrm>
            <a:off x="244475" y="1366838"/>
            <a:ext cx="4214813" cy="397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Obrázek 3" descr="9.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325" y="3128963"/>
            <a:ext cx="3810000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2455863" y="349250"/>
            <a:ext cx="38957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Morfometrie a fylogeneze</a:t>
            </a:r>
          </a:p>
        </p:txBody>
      </p:sp>
      <p:sp>
        <p:nvSpPr>
          <p:cNvPr id="70661" name="TextovéPole 11"/>
          <p:cNvSpPr txBox="1">
            <a:spLocks noChangeArrowheads="1"/>
          </p:cNvSpPr>
          <p:nvPr/>
        </p:nvSpPr>
        <p:spPr bwMode="auto">
          <a:xfrm>
            <a:off x="4613275" y="1417638"/>
            <a:ext cx="1216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tpsTree</a:t>
            </a:r>
          </a:p>
        </p:txBody>
      </p:sp>
      <p:sp>
        <p:nvSpPr>
          <p:cNvPr id="70662" name="TextovéPole 12"/>
          <p:cNvSpPr txBox="1">
            <a:spLocks noChangeArrowheads="1"/>
          </p:cNvSpPr>
          <p:nvPr/>
        </p:nvSpPr>
        <p:spPr bwMode="auto">
          <a:xfrm>
            <a:off x="5214938" y="2360613"/>
            <a:ext cx="3778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mapování tvarových změn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273175" y="347663"/>
            <a:ext cx="63055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Metody založené na význačných bodech</a:t>
            </a:r>
          </a:p>
          <a:p>
            <a:pPr algn="ctr" eaLnBrk="0" hangingPunct="0">
              <a:defRPr/>
            </a:pPr>
            <a:r>
              <a:rPr lang="cs-CZ" sz="24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bez landmarků – „sliding semilandmarks“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569913" y="1655763"/>
          <a:ext cx="8061325" cy="406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1" name="CorelDRAW" r:id="rId3" imgW="2729520" imgH="1378440" progId="CorelDRAW.Grafika.9">
                  <p:embed/>
                </p:oleObj>
              </mc:Choice>
              <mc:Fallback>
                <p:oleObj name="CorelDRAW" r:id="rId3" imgW="2729520" imgH="1378440" progId="CorelDRAW.Grafika.9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13" y="1655763"/>
                        <a:ext cx="8061325" cy="406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8" name="Oval 4"/>
          <p:cNvSpPr>
            <a:spLocks noChangeAspect="1" noChangeArrowheads="1"/>
          </p:cNvSpPr>
          <p:nvPr/>
        </p:nvSpPr>
        <p:spPr bwMode="auto">
          <a:xfrm>
            <a:off x="1958975" y="2598738"/>
            <a:ext cx="396875" cy="39687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 flipH="1">
            <a:off x="1538288" y="2922588"/>
            <a:ext cx="454025" cy="4730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 flipV="1">
            <a:off x="2324100" y="2362200"/>
            <a:ext cx="400050" cy="2952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15938" y="1538288"/>
            <a:ext cx="4171950" cy="4208462"/>
            <a:chOff x="325" y="969"/>
            <a:chExt cx="2628" cy="2651"/>
          </a:xfrm>
        </p:grpSpPr>
        <p:sp>
          <p:nvSpPr>
            <p:cNvPr id="57352" name="Oval 8"/>
            <p:cNvSpPr>
              <a:spLocks noChangeAspect="1" noChangeArrowheads="1"/>
            </p:cNvSpPr>
            <p:nvPr/>
          </p:nvSpPr>
          <p:spPr bwMode="auto">
            <a:xfrm>
              <a:off x="2837" y="3504"/>
              <a:ext cx="116" cy="116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71689" name="Group 10"/>
            <p:cNvGrpSpPr>
              <a:grpSpLocks/>
            </p:cNvGrpSpPr>
            <p:nvPr/>
          </p:nvGrpSpPr>
          <p:grpSpPr bwMode="auto">
            <a:xfrm>
              <a:off x="325" y="969"/>
              <a:ext cx="2570" cy="2593"/>
              <a:chOff x="325" y="969"/>
              <a:chExt cx="2570" cy="2593"/>
            </a:xfrm>
          </p:grpSpPr>
          <p:sp>
            <p:nvSpPr>
              <p:cNvPr id="57353" name="Line 9"/>
              <p:cNvSpPr>
                <a:spLocks noChangeShapeType="1"/>
              </p:cNvSpPr>
              <p:nvPr/>
            </p:nvSpPr>
            <p:spPr bwMode="auto">
              <a:xfrm flipH="1" flipV="1">
                <a:off x="1335" y="1755"/>
                <a:ext cx="1560" cy="180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57351" name="Line 7"/>
              <p:cNvSpPr>
                <a:spLocks noChangeShapeType="1"/>
              </p:cNvSpPr>
              <p:nvPr/>
            </p:nvSpPr>
            <p:spPr bwMode="auto">
              <a:xfrm flipV="1">
                <a:off x="325" y="969"/>
                <a:ext cx="1964" cy="1689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136650" y="234950"/>
            <a:ext cx="32035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Kvalitativní znaky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77838" y="1301750"/>
            <a:ext cx="8332787" cy="34210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mutace zbarvení: </a:t>
            </a:r>
            <a:br>
              <a:rPr lang="cs-CZ" sz="2400" b="0" kern="0" dirty="0">
                <a:latin typeface="Arial" pitchFamily="34" charset="0"/>
                <a:cs typeface="Arial" pitchFamily="34" charset="0"/>
              </a:rPr>
            </a:br>
            <a:r>
              <a:rPr lang="cs-CZ" sz="2000" b="0" kern="0" dirty="0">
                <a:latin typeface="Arial" pitchFamily="34" charset="0"/>
                <a:cs typeface="Arial" pitchFamily="34" charset="0"/>
              </a:rPr>
              <a:t>přástevník hluchavkový (</a:t>
            </a:r>
            <a:r>
              <a:rPr lang="en-US" sz="2000" b="0" i="1" kern="0" dirty="0" err="1">
                <a:latin typeface="Arial" pitchFamily="34" charset="0"/>
                <a:cs typeface="Arial" pitchFamily="34" charset="0"/>
              </a:rPr>
              <a:t>Callimorpha</a:t>
            </a:r>
            <a:r>
              <a:rPr lang="en-US" sz="2000" b="0" i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i="1" kern="0" dirty="0" err="1">
                <a:latin typeface="Arial" pitchFamily="34" charset="0"/>
                <a:cs typeface="Arial" pitchFamily="34" charset="0"/>
              </a:rPr>
              <a:t>dominula</a:t>
            </a:r>
            <a:r>
              <a:rPr lang="cs-CZ" sz="2000" b="0" kern="0" dirty="0">
                <a:latin typeface="Arial" pitchFamily="34" charset="0"/>
                <a:cs typeface="Arial" pitchFamily="34" charset="0"/>
              </a:rPr>
              <a:t>), páskovka hajní (</a:t>
            </a:r>
            <a:r>
              <a:rPr lang="cs-CZ" sz="2000" b="0" i="1" kern="0" dirty="0">
                <a:latin typeface="Arial" pitchFamily="34" charset="0"/>
                <a:cs typeface="Arial" pitchFamily="34" charset="0"/>
              </a:rPr>
              <a:t>Cep</a:t>
            </a:r>
            <a:r>
              <a:rPr lang="en-US" sz="2000" b="0" i="1" kern="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="0" i="1" kern="0" dirty="0" err="1">
                <a:latin typeface="Arial" pitchFamily="34" charset="0"/>
                <a:cs typeface="Arial" pitchFamily="34" charset="0"/>
              </a:rPr>
              <a:t>ea</a:t>
            </a:r>
            <a:r>
              <a:rPr lang="cs-CZ" sz="2000" b="0" i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kern="0" dirty="0" err="1">
                <a:latin typeface="Arial" pitchFamily="34" charset="0"/>
                <a:cs typeface="Arial" pitchFamily="34" charset="0"/>
              </a:rPr>
              <a:t>nemoralis</a:t>
            </a:r>
            <a:r>
              <a:rPr lang="cs-CZ" sz="2000" b="0" kern="0" dirty="0">
                <a:latin typeface="Arial" pitchFamily="34" charset="0"/>
                <a:cs typeface="Arial" pitchFamily="34" charset="0"/>
              </a:rPr>
              <a:t>), krovky brouků</a:t>
            </a:r>
            <a:br>
              <a:rPr lang="cs-CZ" sz="2000" b="0" kern="0" dirty="0">
                <a:latin typeface="Arial" pitchFamily="34" charset="0"/>
                <a:cs typeface="Arial" pitchFamily="34" charset="0"/>
              </a:rPr>
            </a:br>
            <a:br>
              <a:rPr lang="en-US" sz="2000" b="0" kern="0" dirty="0">
                <a:latin typeface="Arial" pitchFamily="34" charset="0"/>
                <a:cs typeface="Arial" pitchFamily="34" charset="0"/>
              </a:rPr>
            </a:br>
            <a:r>
              <a:rPr lang="cs-CZ" sz="2000" b="0" u="sng" kern="0" dirty="0">
                <a:latin typeface="Arial" pitchFamily="34" charset="0"/>
                <a:cs typeface="Arial" pitchFamily="34" charset="0"/>
              </a:rPr>
              <a:t>savci</a:t>
            </a:r>
            <a:r>
              <a:rPr lang="cs-CZ" sz="2000" b="0" kern="0" dirty="0">
                <a:latin typeface="Arial" pitchFamily="34" charset="0"/>
                <a:cs typeface="Arial" pitchFamily="34" charset="0"/>
              </a:rPr>
              <a:t>: asi 15 domácích a laboratorních druhů - kočka, myš, morče; kolčava, levhart, norek, kůň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cs-CZ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cs-CZ" sz="24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cs-CZ" sz="24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pigmentová barviva: </a:t>
            </a:r>
            <a:br>
              <a:rPr lang="cs-CZ" sz="2400" b="0" kern="0" dirty="0">
                <a:latin typeface="Arial" pitchFamily="34" charset="0"/>
                <a:cs typeface="Arial" pitchFamily="34" charset="0"/>
              </a:rPr>
            </a:b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eumelanin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phaeomelanin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, karoteny, </a:t>
            </a:r>
            <a:br>
              <a:rPr lang="en-US" sz="2400" b="0" kern="0" dirty="0">
                <a:latin typeface="Arial" pitchFamily="34" charset="0"/>
                <a:cs typeface="Arial" pitchFamily="34" charset="0"/>
              </a:rPr>
            </a:br>
            <a:r>
              <a:rPr lang="cs-CZ" sz="2400" b="0" kern="0" dirty="0">
                <a:latin typeface="Arial" pitchFamily="34" charset="0"/>
                <a:cs typeface="Arial" pitchFamily="34" charset="0"/>
              </a:rPr>
              <a:t>hemoglobin, </a:t>
            </a: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trichosiderin</a:t>
            </a:r>
            <a:endParaRPr lang="cs-CZ" sz="2800" b="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2" descr="Callimorpha dominula - přástevník hluchavkov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6038" y="0"/>
            <a:ext cx="246538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Cepaea nemoralis - páskovka hajn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088" y="2967038"/>
            <a:ext cx="2384425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http://www.vivarium.cz/Image/Savci/Zvirata/morc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716463"/>
            <a:ext cx="2543175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8" descr="http://4.bp.blogspot.com/-hGrfB8jGHYY/TgLC9U1OxbI/AAAAAAAAAkk/uIeGa5mLMXY/s400/IMG_6370.JPG"/>
          <p:cNvPicPr>
            <a:picLocks noChangeAspect="1" noChangeArrowheads="1"/>
          </p:cNvPicPr>
          <p:nvPr/>
        </p:nvPicPr>
        <p:blipFill>
          <a:blip r:embed="rId5" cstate="print"/>
          <a:srcRect l="11060" t="20190" r="31512" b="20763"/>
          <a:stretch>
            <a:fillRect/>
          </a:stretch>
        </p:blipFill>
        <p:spPr bwMode="auto">
          <a:xfrm>
            <a:off x="3697288" y="3214688"/>
            <a:ext cx="21939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0" descr="http://www.chovatelka.cz/system/files/photos/2001/images/original.jpg?13220755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875" y="3265488"/>
            <a:ext cx="2506663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5" y="298450"/>
            <a:ext cx="3933825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00038"/>
            <a:ext cx="424815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715963" y="4943475"/>
            <a:ext cx="2490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Bookstein et al.,</a:t>
            </a:r>
          </a:p>
          <a:p>
            <a:pPr eaLnBrk="0" hangingPunct="0"/>
            <a:r>
              <a:rPr lang="cs-CZ" sz="2000" b="0">
                <a:latin typeface="Arial" charset="0"/>
              </a:rPr>
              <a:t>Anat. Record (1999)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811" y="3117850"/>
            <a:ext cx="3933825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3813" y="298450"/>
            <a:ext cx="3402012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056" y="141514"/>
            <a:ext cx="378092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233261" y="1039132"/>
            <a:ext cx="6667500" cy="4267200"/>
            <a:chOff x="1233261" y="1039132"/>
            <a:chExt cx="6667500" cy="4267200"/>
          </a:xfrm>
        </p:grpSpPr>
        <p:pic>
          <p:nvPicPr>
            <p:cNvPr id="117762" name="Picture 2" descr="http://www.redwoods.edu/Instruct/AGarwin/images/craniallandmarkslateral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33261" y="1039132"/>
              <a:ext cx="6667500" cy="4267200"/>
            </a:xfrm>
            <a:prstGeom prst="rect">
              <a:avLst/>
            </a:prstGeom>
            <a:noFill/>
          </p:spPr>
        </p:pic>
        <p:sp>
          <p:nvSpPr>
            <p:cNvPr id="3" name="Elipsa 2"/>
            <p:cNvSpPr>
              <a:spLocks noChangeAspect="1"/>
            </p:cNvSpPr>
            <p:nvPr/>
          </p:nvSpPr>
          <p:spPr bwMode="auto">
            <a:xfrm>
              <a:off x="4075000" y="3768499"/>
              <a:ext cx="152400" cy="152400"/>
            </a:xfrm>
            <a:prstGeom prst="ellipse">
              <a:avLst/>
            </a:prstGeom>
            <a:solidFill>
              <a:srgbClr val="EB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5332300" y="3773261"/>
              <a:ext cx="152400" cy="152400"/>
            </a:xfrm>
            <a:prstGeom prst="ellipse">
              <a:avLst/>
            </a:prstGeom>
            <a:solidFill>
              <a:srgbClr val="EB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crease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5988" y="4108450"/>
            <a:ext cx="3871912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38" y="1520825"/>
            <a:ext cx="35814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1154113" y="982663"/>
            <a:ext cx="2241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400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corpus callosum</a:t>
            </a:r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2017713" y="1419225"/>
            <a:ext cx="409575" cy="1435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7334250" y="1585913"/>
            <a:ext cx="1141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 i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splenium</a:t>
            </a:r>
          </a:p>
        </p:txBody>
      </p:sp>
      <p:pic>
        <p:nvPicPr>
          <p:cNvPr id="74759" name="Picture 12" descr="crease2"/>
          <p:cNvPicPr>
            <a:picLocks noChangeAspect="1" noChangeArrowheads="1"/>
          </p:cNvPicPr>
          <p:nvPr/>
        </p:nvPicPr>
        <p:blipFill>
          <a:blip r:embed="rId4" cstate="print"/>
          <a:srcRect r="2695"/>
          <a:stretch>
            <a:fillRect/>
          </a:stretch>
        </p:blipFill>
        <p:spPr bwMode="auto">
          <a:xfrm>
            <a:off x="4708525" y="241300"/>
            <a:ext cx="3798888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0" name="TextovéPole 10"/>
          <p:cNvSpPr txBox="1">
            <a:spLocks noChangeArrowheads="1"/>
          </p:cNvSpPr>
          <p:nvPr/>
        </p:nvSpPr>
        <p:spPr bwMode="auto">
          <a:xfrm>
            <a:off x="4294188" y="257175"/>
            <a:ext cx="954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crease</a:t>
            </a:r>
          </a:p>
        </p:txBody>
      </p:sp>
      <p:cxnSp>
        <p:nvCxnSpPr>
          <p:cNvPr id="74761" name="Přímá spojovací šipka 12"/>
          <p:cNvCxnSpPr>
            <a:cxnSpLocks noChangeShapeType="1"/>
          </p:cNvCxnSpPr>
          <p:nvPr/>
        </p:nvCxnSpPr>
        <p:spPr bwMode="auto">
          <a:xfrm>
            <a:off x="5353050" y="544513"/>
            <a:ext cx="1858963" cy="360362"/>
          </a:xfrm>
          <a:prstGeom prst="straightConnector1">
            <a:avLst/>
          </a:prstGeom>
          <a:noFill/>
          <a:ln w="38100" algn="ctr">
            <a:solidFill>
              <a:srgbClr val="EB0000"/>
            </a:solidFill>
            <a:round/>
            <a:headEnd/>
            <a:tailEnd type="arrow" w="med" len="med"/>
          </a:ln>
        </p:spPr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crease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8438" y="0"/>
            <a:ext cx="5773737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4" descr="creas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9950" y="3365500"/>
            <a:ext cx="4754563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38.media.tumblr.com/407876e87b323fb462fc358fb659f7a0/tumblr_n3qyuoyjB41r46foao1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431" y="192541"/>
            <a:ext cx="7553325" cy="2571751"/>
          </a:xfrm>
          <a:prstGeom prst="rect">
            <a:avLst/>
          </a:prstGeom>
          <a:noFill/>
        </p:spPr>
      </p:pic>
      <p:pic>
        <p:nvPicPr>
          <p:cNvPr id="108548" name="Picture 4" descr="http://40.media.tumblr.com/afc72807c1db7dc44ae5b05414789b20/tumblr_n3qyuoyjB41r46foao3_5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547" y="3912960"/>
            <a:ext cx="4762500" cy="2038350"/>
          </a:xfrm>
          <a:prstGeom prst="rect">
            <a:avLst/>
          </a:prstGeom>
          <a:noFill/>
        </p:spPr>
      </p:pic>
      <p:pic>
        <p:nvPicPr>
          <p:cNvPr id="108550" name="Picture 6" descr="http://a.fsdn.com/con/app/proj/morpho-rpackage/screenshots/pcaplo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0976" y="2742747"/>
            <a:ext cx="3312439" cy="3690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2" name="Picture 8" descr="http://www-personal.umich.edu/~emarquez/img/w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685" y="491625"/>
            <a:ext cx="4223657" cy="2259967"/>
          </a:xfrm>
          <a:prstGeom prst="rect">
            <a:avLst/>
          </a:prstGeom>
          <a:noFill/>
        </p:spPr>
      </p:pic>
      <p:pic>
        <p:nvPicPr>
          <p:cNvPr id="108554" name="Picture 10" descr="https://encrypted-tbn2.gstatic.com/images?q=tbn:ANd9GcSjf-wNfmNE0tlSGfMSIs6dK8C14XjH1rTPRZ3_4b1txaGTrA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7290" y="323169"/>
            <a:ext cx="2819400" cy="1619251"/>
          </a:xfrm>
          <a:prstGeom prst="rect">
            <a:avLst/>
          </a:prstGeom>
          <a:noFill/>
        </p:spPr>
      </p:pic>
      <p:pic>
        <p:nvPicPr>
          <p:cNvPr id="116740" name="Picture 4" descr="http://www.biologicalpsychiatryjournal.com/cms/attachment/863924/6318619/gr1_l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3115" y="3065704"/>
            <a:ext cx="3298370" cy="3474826"/>
          </a:xfrm>
          <a:prstGeom prst="rect">
            <a:avLst/>
          </a:prstGeom>
          <a:noFill/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 rot="5460000">
            <a:off x="4896012" y="3108395"/>
            <a:ext cx="4713511" cy="241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5882783-AD4F-4A57-9700-EB664A5BF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68" y="746185"/>
            <a:ext cx="6397446" cy="53656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080C44D-EDFE-4068-B8BD-9D827016B0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358332" y="2691442"/>
            <a:ext cx="2709574" cy="282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491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7D04A95-AC30-44EF-B075-58509D66E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511"/>
            <a:ext cx="9144000" cy="292890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D088531-8DCD-43F2-9723-56F2DE82346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280030" y="3949605"/>
            <a:ext cx="3242868" cy="240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03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D3DCC96-E5C0-4151-A071-C3E7A961E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773"/>
            <a:ext cx="9144000" cy="503622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4C9A338-4101-4114-B128-5CEB2B763D1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834116" y="4669201"/>
            <a:ext cx="3343726" cy="205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04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136650" y="234950"/>
            <a:ext cx="32035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Kvalitativní znaky</a:t>
            </a:r>
          </a:p>
        </p:txBody>
      </p:sp>
      <p:sp>
        <p:nvSpPr>
          <p:cNvPr id="9219" name="Rectangle 3"/>
          <p:cNvSpPr txBox="1">
            <a:spLocks noChangeArrowheads="1"/>
          </p:cNvSpPr>
          <p:nvPr/>
        </p:nvSpPr>
        <p:spPr bwMode="auto">
          <a:xfrm>
            <a:off x="477838" y="966788"/>
            <a:ext cx="8332787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cs-CZ" sz="2400" b="0">
                <a:latin typeface="Arial" charset="0"/>
              </a:rPr>
              <a:t>hlavní alelické série: </a:t>
            </a:r>
          </a:p>
          <a:p>
            <a:pPr eaLnBrk="0" hangingPunct="0">
              <a:lnSpc>
                <a:spcPct val="90000"/>
              </a:lnSpc>
            </a:pPr>
            <a:endParaRPr lang="cs-CZ" sz="2400" b="0">
              <a:latin typeface="Arial" charset="0"/>
            </a:endParaRP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cs-CZ" sz="2000" b="0" i="1">
                <a:latin typeface="Arial" charset="0"/>
              </a:rPr>
              <a:t>A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agouti</a:t>
            </a:r>
            <a:r>
              <a:rPr lang="cs-CZ" sz="2000" b="0">
                <a:latin typeface="Arial" charset="0"/>
              </a:rPr>
              <a:t> (podélná struktura zbarvení chlupu)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cs-CZ" sz="2000" b="0" i="1">
                <a:latin typeface="Arial" charset="0"/>
              </a:rPr>
              <a:t>B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brown</a:t>
            </a:r>
            <a:r>
              <a:rPr lang="cs-CZ" sz="2000" b="0">
                <a:latin typeface="Arial" charset="0"/>
              </a:rPr>
              <a:t> (proteinová složka pigmentových granulí)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cs-CZ" sz="2000" b="0" i="1">
                <a:latin typeface="Arial" charset="0"/>
              </a:rPr>
              <a:t>C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albino</a:t>
            </a:r>
            <a:r>
              <a:rPr lang="cs-CZ" sz="2000" b="0">
                <a:latin typeface="Arial" charset="0"/>
              </a:rPr>
              <a:t> (snížení počtu pigmentových skvrn)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cs-CZ" sz="2000" b="0" i="1">
                <a:latin typeface="Arial" charset="0"/>
              </a:rPr>
              <a:t>D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dilute</a:t>
            </a:r>
            <a:r>
              <a:rPr lang="cs-CZ" sz="2000" b="0">
                <a:latin typeface="Arial" charset="0"/>
              </a:rPr>
              <a:t> (shlukování pigmentových skvrn)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cs-CZ" sz="2000" b="0" i="1">
                <a:latin typeface="Arial" charset="0"/>
              </a:rPr>
              <a:t>E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extension</a:t>
            </a:r>
            <a:r>
              <a:rPr lang="cs-CZ" sz="2000" b="0">
                <a:latin typeface="Arial" charset="0"/>
              </a:rPr>
              <a:t> (změny množství eumelaninu)</a:t>
            </a:r>
            <a:br>
              <a:rPr lang="cs-CZ" sz="2000" b="0">
                <a:latin typeface="Arial" charset="0"/>
              </a:rPr>
            </a:br>
            <a:br>
              <a:rPr lang="cs-CZ" sz="2000" b="0">
                <a:latin typeface="Arial" charset="0"/>
              </a:rPr>
            </a:br>
            <a:br>
              <a:rPr lang="cs-CZ" sz="2000" b="0">
                <a:latin typeface="Arial" charset="0"/>
              </a:rPr>
            </a:br>
            <a:endParaRPr lang="cs-CZ" sz="2000" b="0">
              <a:latin typeface="Arial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 b="13075"/>
          <a:stretch>
            <a:fillRect/>
          </a:stretch>
        </p:blipFill>
        <p:spPr bwMode="auto">
          <a:xfrm>
            <a:off x="3130550" y="4162425"/>
            <a:ext cx="29321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ovéPole 4"/>
          <p:cNvSpPr txBox="1">
            <a:spLocks noChangeArrowheads="1"/>
          </p:cNvSpPr>
          <p:nvPr/>
        </p:nvSpPr>
        <p:spPr bwMode="auto">
          <a:xfrm>
            <a:off x="3108325" y="6135688"/>
            <a:ext cx="4024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DBA = </a:t>
            </a:r>
            <a:r>
              <a:rPr lang="cs-CZ" sz="2000" b="0" i="1">
                <a:solidFill>
                  <a:srgbClr val="003399"/>
                </a:solidFill>
                <a:latin typeface="Arial" charset="0"/>
              </a:rPr>
              <a:t>d</a:t>
            </a:r>
            <a:r>
              <a:rPr lang="cs-CZ" sz="2000" b="0">
                <a:latin typeface="Arial" charset="0"/>
              </a:rPr>
              <a:t>ilute – </a:t>
            </a:r>
            <a:r>
              <a:rPr lang="cs-CZ" sz="2000" b="0" i="1">
                <a:solidFill>
                  <a:srgbClr val="003399"/>
                </a:solidFill>
                <a:latin typeface="Arial" charset="0"/>
              </a:rPr>
              <a:t>b</a:t>
            </a:r>
            <a:r>
              <a:rPr lang="cs-CZ" sz="2000" b="0">
                <a:latin typeface="Arial" charset="0"/>
              </a:rPr>
              <a:t>rown - non-</a:t>
            </a:r>
            <a:r>
              <a:rPr lang="en-US" sz="2000" b="0" i="1">
                <a:solidFill>
                  <a:srgbClr val="003399"/>
                </a:solidFill>
                <a:latin typeface="Arial" charset="0"/>
              </a:rPr>
              <a:t>a</a:t>
            </a:r>
            <a:r>
              <a:rPr lang="cs-CZ" sz="2000" b="0">
                <a:latin typeface="Arial" charset="0"/>
              </a:rPr>
              <a:t>gouti</a:t>
            </a:r>
          </a:p>
        </p:txBody>
      </p:sp>
      <p:pic>
        <p:nvPicPr>
          <p:cNvPr id="9222" name="Picture 3" descr="musculus"/>
          <p:cNvPicPr>
            <a:picLocks noChangeAspect="1" noChangeArrowheads="1"/>
          </p:cNvPicPr>
          <p:nvPr/>
        </p:nvPicPr>
        <p:blipFill>
          <a:blip r:embed="rId3" cstate="print"/>
          <a:srcRect r="6343"/>
          <a:stretch>
            <a:fillRect/>
          </a:stretch>
        </p:blipFill>
        <p:spPr bwMode="auto">
          <a:xfrm>
            <a:off x="6734175" y="968375"/>
            <a:ext cx="2065338" cy="1846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223" name="Picture 2" descr="http://images.sciencedaily.com/2008/08/080815140250-large.jpg"/>
          <p:cNvPicPr>
            <a:picLocks noChangeAspect="1" noChangeArrowheads="1"/>
          </p:cNvPicPr>
          <p:nvPr/>
        </p:nvPicPr>
        <p:blipFill>
          <a:blip r:embed="rId4" cstate="print"/>
          <a:srcRect l="25104" t="16891" r="11275" b="16422"/>
          <a:stretch>
            <a:fillRect/>
          </a:stretch>
        </p:blipFill>
        <p:spPr bwMode="auto">
          <a:xfrm>
            <a:off x="6292850" y="3603625"/>
            <a:ext cx="26797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Obrázek 9" descr="merle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838" y="3568700"/>
            <a:ext cx="2341562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TextovéPole 10"/>
          <p:cNvSpPr txBox="1">
            <a:spLocks noChangeArrowheads="1"/>
          </p:cNvSpPr>
          <p:nvPr/>
        </p:nvSpPr>
        <p:spPr bwMode="auto">
          <a:xfrm>
            <a:off x="477838" y="6135688"/>
            <a:ext cx="798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dilute</a:t>
            </a:r>
          </a:p>
        </p:txBody>
      </p:sp>
      <p:sp>
        <p:nvSpPr>
          <p:cNvPr id="9226" name="TextovéPole 11"/>
          <p:cNvSpPr txBox="1">
            <a:spLocks noChangeArrowheads="1"/>
          </p:cNvSpPr>
          <p:nvPr/>
        </p:nvSpPr>
        <p:spPr bwMode="auto">
          <a:xfrm>
            <a:off x="7708900" y="5470525"/>
            <a:ext cx="869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albino</a:t>
            </a:r>
          </a:p>
        </p:txBody>
      </p:sp>
      <p:sp>
        <p:nvSpPr>
          <p:cNvPr id="9227" name="TextovéPole 12"/>
          <p:cNvSpPr txBox="1">
            <a:spLocks noChangeArrowheads="1"/>
          </p:cNvSpPr>
          <p:nvPr/>
        </p:nvSpPr>
        <p:spPr bwMode="auto">
          <a:xfrm>
            <a:off x="7848600" y="2824163"/>
            <a:ext cx="884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agouti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Obrázek 4" descr="9.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063" y="1220788"/>
            <a:ext cx="4165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9.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6719" y="3431007"/>
            <a:ext cx="5703888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9.2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6050" y="1304925"/>
            <a:ext cx="3465513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2455863" y="307975"/>
            <a:ext cx="388143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Komparativní analýza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Obrázek 7" descr="9.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0535" y="2172580"/>
            <a:ext cx="3325962" cy="277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TextovéPole 13"/>
          <p:cNvSpPr txBox="1">
            <a:spLocks noChangeArrowheads="1"/>
          </p:cNvSpPr>
          <p:nvPr/>
        </p:nvSpPr>
        <p:spPr bwMode="auto">
          <a:xfrm>
            <a:off x="5190197" y="4549159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 dirty="0">
                <a:latin typeface="Arial" charset="0"/>
              </a:rPr>
              <a:t>2n(n-1)</a:t>
            </a:r>
            <a:r>
              <a:rPr lang="en-US" sz="2000" b="0" dirty="0">
                <a:latin typeface="Arial" charset="0"/>
              </a:rPr>
              <a:t> &gt; n (!)</a:t>
            </a:r>
            <a:endParaRPr lang="cs-CZ" sz="2000" b="0" dirty="0">
              <a:latin typeface="Arial" charset="0"/>
            </a:endParaRPr>
          </a:p>
        </p:txBody>
      </p:sp>
      <p:sp>
        <p:nvSpPr>
          <p:cNvPr id="10" name="TextovéPole 11">
            <a:extLst>
              <a:ext uri="{FF2B5EF4-FFF2-40B4-BE49-F238E27FC236}">
                <a16:creationId xmlns:a16="http://schemas.microsoft.com/office/drawing/2014/main" id="{4D0090EE-D582-48B6-84F5-01C817FF8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382588"/>
            <a:ext cx="6264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>
                <a:latin typeface="Arial" charset="0"/>
              </a:rPr>
              <a:t>fylogenetická korelace (</a:t>
            </a:r>
            <a:r>
              <a:rPr lang="cs-CZ" sz="2400" b="0" dirty="0" err="1">
                <a:latin typeface="Arial" charset="0"/>
              </a:rPr>
              <a:t>phylogenetic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inertia</a:t>
            </a:r>
            <a:r>
              <a:rPr lang="cs-CZ" sz="2400" b="0" dirty="0">
                <a:latin typeface="Arial" charset="0"/>
              </a:rPr>
              <a:t>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C6BDE70-E502-4E91-B371-BF10454C3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1326357"/>
            <a:ext cx="80602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>
                <a:latin typeface="Arial" charset="0"/>
              </a:rPr>
              <a:t>inference změn podél větví stromu – zpravidla </a:t>
            </a:r>
            <a:r>
              <a:rPr lang="cs-CZ" sz="2400" b="0" dirty="0" err="1">
                <a:latin typeface="Arial" charset="0"/>
              </a:rPr>
              <a:t>parsimonie</a:t>
            </a:r>
            <a:endParaRPr lang="cs-CZ" sz="2400" b="0" dirty="0">
              <a:latin typeface="Arial" charset="0"/>
            </a:endParaRPr>
          </a:p>
        </p:txBody>
      </p:sp>
      <p:sp>
        <p:nvSpPr>
          <p:cNvPr id="14" name="TextovéPole 11">
            <a:extLst>
              <a:ext uri="{FF2B5EF4-FFF2-40B4-BE49-F238E27FC236}">
                <a16:creationId xmlns:a16="http://schemas.microsoft.com/office/drawing/2014/main" id="{71250F47-3797-4693-B0FA-0F77B5E94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5560548"/>
            <a:ext cx="8310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>
                <a:latin typeface="Arial" charset="0"/>
                <a:sym typeface="Symbol" panose="05050102010706020507" pitchFamily="18" charset="2"/>
              </a:rPr>
              <a:t> ve skutečnosti neřeší problém fylogenetické nezávislosti!</a:t>
            </a:r>
            <a:endParaRPr lang="cs-CZ" sz="24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52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9.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2475" y="1225760"/>
            <a:ext cx="3822700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1598972" y="202405"/>
            <a:ext cx="6175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Nezávislé kontrasty (independent </a:t>
            </a:r>
            <a:r>
              <a:rPr lang="cs-CZ" sz="2400" b="0" dirty="0" err="1">
                <a:solidFill>
                  <a:srgbClr val="EB0000"/>
                </a:solidFill>
                <a:latin typeface="Arial" charset="0"/>
              </a:rPr>
              <a:t>contrasts</a:t>
            </a:r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)</a:t>
            </a:r>
          </a:p>
        </p:txBody>
      </p:sp>
      <p:sp>
        <p:nvSpPr>
          <p:cNvPr id="15" name="TextovéPole 14"/>
          <p:cNvSpPr txBox="1">
            <a:spLocks noChangeArrowheads="1"/>
          </p:cNvSpPr>
          <p:nvPr/>
        </p:nvSpPr>
        <p:spPr bwMode="auto">
          <a:xfrm>
            <a:off x="1095315" y="4748632"/>
            <a:ext cx="408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>
                <a:latin typeface="Arial" charset="0"/>
              </a:rPr>
              <a:t>předpoklad: Brownův pohyb!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C77A1F-6282-445F-B2F1-CABF77F4D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788" y="5541005"/>
            <a:ext cx="82317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>
                <a:latin typeface="Arial" charset="0"/>
              </a:rPr>
              <a:t>Alternativy: PGLS (</a:t>
            </a:r>
            <a:r>
              <a:rPr lang="cs-CZ" sz="2400" b="0" i="1" dirty="0" err="1">
                <a:latin typeface="Arial" charset="0"/>
              </a:rPr>
              <a:t>phylogenetic</a:t>
            </a:r>
            <a:r>
              <a:rPr lang="cs-CZ" sz="2400" b="0" i="1" dirty="0">
                <a:latin typeface="Arial" charset="0"/>
              </a:rPr>
              <a:t> </a:t>
            </a:r>
            <a:r>
              <a:rPr lang="cs-CZ" sz="2400" b="0" i="1" dirty="0" err="1">
                <a:latin typeface="Arial" charset="0"/>
              </a:rPr>
              <a:t>generalized</a:t>
            </a:r>
            <a:r>
              <a:rPr lang="cs-CZ" sz="2400" b="0" i="1" dirty="0">
                <a:latin typeface="Arial" charset="0"/>
              </a:rPr>
              <a:t> least </a:t>
            </a:r>
            <a:r>
              <a:rPr lang="cs-CZ" sz="2400" b="0" i="1" dirty="0" err="1">
                <a:latin typeface="Arial" charset="0"/>
              </a:rPr>
              <a:t>squares</a:t>
            </a:r>
            <a:r>
              <a:rPr lang="cs-CZ" sz="2400" b="0" dirty="0">
                <a:latin typeface="Arial" charset="0"/>
              </a:rPr>
              <a:t>)</a:t>
            </a:r>
          </a:p>
          <a:p>
            <a:pPr eaLnBrk="0" hangingPunct="0"/>
            <a:r>
              <a:rPr lang="cs-CZ" sz="2400" b="0" dirty="0">
                <a:latin typeface="Arial" charset="0"/>
              </a:rPr>
              <a:t>     lze využít i jiné modely než Brownův pohyb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Obrázek 2" descr="9.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1857375"/>
            <a:ext cx="4992688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Obrázek 3" descr="9.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2275" y="1828800"/>
            <a:ext cx="3268663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ovéPole 4"/>
          <p:cNvSpPr txBox="1">
            <a:spLocks noChangeArrowheads="1"/>
          </p:cNvSpPr>
          <p:nvPr/>
        </p:nvSpPr>
        <p:spPr bwMode="auto">
          <a:xfrm>
            <a:off x="2455863" y="349250"/>
            <a:ext cx="35766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Model Brownova pohybu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ovéPole 4"/>
          <p:cNvSpPr txBox="1">
            <a:spLocks noChangeArrowheads="1"/>
          </p:cNvSpPr>
          <p:nvPr/>
        </p:nvSpPr>
        <p:spPr bwMode="auto">
          <a:xfrm>
            <a:off x="2455863" y="349250"/>
            <a:ext cx="415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Ornstein-Uhlenbeckův model</a:t>
            </a:r>
          </a:p>
        </p:txBody>
      </p:sp>
      <p:pic>
        <p:nvPicPr>
          <p:cNvPr id="79875" name="Obrázek 5" descr="9.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850" y="1289050"/>
            <a:ext cx="59563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136650" y="234950"/>
            <a:ext cx="32035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Kvalitativní znaky</a:t>
            </a:r>
          </a:p>
        </p:txBody>
      </p:sp>
      <p:sp>
        <p:nvSpPr>
          <p:cNvPr id="10243" name="Rectangle 3"/>
          <p:cNvSpPr txBox="1">
            <a:spLocks noChangeArrowheads="1"/>
          </p:cNvSpPr>
          <p:nvPr/>
        </p:nvSpPr>
        <p:spPr bwMode="auto">
          <a:xfrm>
            <a:off x="477838" y="1085850"/>
            <a:ext cx="8332787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cs-CZ" sz="2400" b="0">
                <a:latin typeface="Arial" charset="0"/>
              </a:rPr>
              <a:t>hlavní alelické série: </a:t>
            </a:r>
          </a:p>
          <a:p>
            <a:pPr lvl="1" eaLnBrk="0" hangingPunct="0">
              <a:lnSpc>
                <a:spcPct val="90000"/>
              </a:lnSpc>
            </a:pPr>
            <a:endParaRPr lang="cs-CZ" sz="2000" b="0">
              <a:latin typeface="Arial" charset="0"/>
            </a:endParaRPr>
          </a:p>
          <a:p>
            <a:pPr eaLnBrk="0" hangingPunct="0">
              <a:lnSpc>
                <a:spcPct val="90000"/>
              </a:lnSpc>
            </a:pPr>
            <a:r>
              <a:rPr lang="cs-CZ" sz="2400" b="0">
                <a:latin typeface="Arial" charset="0"/>
              </a:rPr>
              <a:t>kočka domácí: </a:t>
            </a:r>
            <a:r>
              <a:rPr lang="cs-CZ" sz="2000" b="0" i="1">
                <a:latin typeface="Arial" charset="0"/>
              </a:rPr>
              <a:t>A-agouti, T-tabby, B-brown, </a:t>
            </a:r>
          </a:p>
          <a:p>
            <a:pPr eaLnBrk="0" hangingPunct="0">
              <a:lnSpc>
                <a:spcPct val="90000"/>
              </a:lnSpc>
            </a:pPr>
            <a:r>
              <a:rPr lang="cs-CZ" sz="2000" b="0" i="1">
                <a:latin typeface="Arial" charset="0"/>
              </a:rPr>
              <a:t>O-orange, S-white spotting, W-white, L-long hairs</a:t>
            </a:r>
            <a:endParaRPr lang="cs-CZ" sz="2400" b="0">
              <a:latin typeface="Arial" charset="0"/>
            </a:endParaRPr>
          </a:p>
        </p:txBody>
      </p:sp>
      <p:pic>
        <p:nvPicPr>
          <p:cNvPr id="10244" name="Picture 4" descr="http://4.bp.blogspot.com/_cOYt1cVgkNw/S8TUZeKsoSI/AAAAAAAAABY/_thmaLA31YQ/s1600/normal_whiskas_cat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6213" y="3840163"/>
            <a:ext cx="319246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http://loyalsnowclan.webs.com/Cinderco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25" y="681038"/>
            <a:ext cx="23876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8" descr="http://i3.squidoocdn.com/resize/squidoo_images/250/draft_lens2340444module13089432photo_1229573686blackc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7550" y="4265613"/>
            <a:ext cx="1912938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0" descr="http://i2.squidoocdn.com/resize/squidoo_images/250/draft_lens2340444module13275619photo_1230904300orangec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0275" y="3448050"/>
            <a:ext cx="216535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2" descr="http://i2.squidoocdn.com/resize/squidoo_images/250/draft_lens2340444module13089240photo_1229572704whiteca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863" y="2525713"/>
            <a:ext cx="2163762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2944</TotalTime>
  <Words>1147</Words>
  <Application>Microsoft Office PowerPoint</Application>
  <PresentationFormat>Předvádění na obrazovce (4:3)</PresentationFormat>
  <Paragraphs>312</Paragraphs>
  <Slides>84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84</vt:i4>
      </vt:variant>
    </vt:vector>
  </HeadingPairs>
  <TitlesOfParts>
    <vt:vector size="91" baseType="lpstr">
      <vt:lpstr>Arial</vt:lpstr>
      <vt:lpstr>Arial Black</vt:lpstr>
      <vt:lpstr>Times New Roman</vt:lpstr>
      <vt:lpstr>Výchozí návrh</vt:lpstr>
      <vt:lpstr>dokument</vt:lpstr>
      <vt:lpstr>Rovnice</vt:lpstr>
      <vt:lpstr>CorelDRAW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Epigenetické znaky</vt:lpstr>
      <vt:lpstr>Epigenetické znaky</vt:lpstr>
      <vt:lpstr>Kvantitativní znaky</vt:lpstr>
      <vt:lpstr>Kvantitativní znaky</vt:lpstr>
      <vt:lpstr>Kvantitativní znaky</vt:lpstr>
      <vt:lpstr>Tradiční morfometrie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GENETICKÉ METODY  V ZOOLOGII</dc:title>
  <dc:creator>Miloš Macholán</dc:creator>
  <cp:lastModifiedBy>Miloš Macholán</cp:lastModifiedBy>
  <cp:revision>119</cp:revision>
  <dcterms:created xsi:type="dcterms:W3CDTF">2001-04-09T07:08:00Z</dcterms:created>
  <dcterms:modified xsi:type="dcterms:W3CDTF">2019-03-06T16:29:07Z</dcterms:modified>
</cp:coreProperties>
</file>