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258" r:id="rId5"/>
    <p:sldId id="275" r:id="rId6"/>
    <p:sldId id="279" r:id="rId7"/>
    <p:sldId id="259" r:id="rId8"/>
    <p:sldId id="262" r:id="rId9"/>
    <p:sldId id="263" r:id="rId10"/>
    <p:sldId id="294" r:id="rId11"/>
    <p:sldId id="264" r:id="rId12"/>
    <p:sldId id="265" r:id="rId13"/>
    <p:sldId id="266" r:id="rId14"/>
    <p:sldId id="267" r:id="rId15"/>
    <p:sldId id="261" r:id="rId16"/>
    <p:sldId id="272" r:id="rId17"/>
    <p:sldId id="274" r:id="rId18"/>
    <p:sldId id="268" r:id="rId19"/>
    <p:sldId id="269" r:id="rId20"/>
    <p:sldId id="270" r:id="rId21"/>
    <p:sldId id="271" r:id="rId22"/>
    <p:sldId id="281" r:id="rId23"/>
    <p:sldId id="282" r:id="rId24"/>
    <p:sldId id="283" r:id="rId25"/>
    <p:sldId id="284" r:id="rId26"/>
    <p:sldId id="296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276456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EKOLOGIE MIKROORGANISMŮ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FFFF00"/>
                </a:solidFill>
              </a:rPr>
              <a:t>1.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4725144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Iva Buriánková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11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Podmínky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prostředí – „nevyčerpatelné“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Zdroje – „vyčerpatelné“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</a:t>
            </a:r>
            <a:r>
              <a:rPr lang="cs-CZ" altLang="en-US" sz="1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ovlivňují</a:t>
            </a:r>
            <a:endParaRPr lang="cs-CZ" altLang="en-US" sz="18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dirty="0" smtClean="0"/>
              <a:t>.“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3350830"/>
            <a:ext cx="2696729" cy="31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91518"/>
            <a:ext cx="3408611" cy="19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A co předmět studia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ekologie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- „organismus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“?</a:t>
            </a:r>
            <a:r>
              <a:rPr lang="cs-CZ" altLang="en-US" sz="1800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Ekofyziologie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– ekologie 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norský,sarančata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interakcím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biocenózách!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- žádný organismus není evolučně selektován aby konal k prospěchu druhu (byť vlastního). Přírodní sekce favorizuje jedince nesoucí geny s cílem být maximálně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 smtClean="0">
                <a:latin typeface="Calibri" panose="020F0502020204030204" pitchFamily="34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Autekologie – ekologie organismů a „druhů“.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black</a:t>
            </a:r>
            <a:r>
              <a:rPr lang="cs-CZ" altLang="en-US" sz="1600" dirty="0" smtClean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Dnes je (už) možná kombinace.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Hygienické aspekty 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SPW 7.1 Graph" r:id="rId3" imgW="5114880" imgH="2745720" progId="SigmaPlotGraphicObject.6">
                  <p:embed/>
                </p:oleObj>
              </mc:Choice>
              <mc:Fallback>
                <p:oleObj name="SPW 7.1 Graph" r:id="rId3" imgW="5114880" imgH="2745720" progId="SigmaPlotGraphicObjec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dirty="0" smtClean="0">
                <a:latin typeface="Calibri" panose="020F0502020204030204" pitchFamily="34" charset="0"/>
              </a:rPr>
              <a:t>Mikroorganismy -  definice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686800" cy="5903912"/>
          </a:xfrm>
        </p:spPr>
        <p:txBody>
          <a:bodyPr/>
          <a:lstStyle/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archea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800" dirty="0" smtClean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řasy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 prvoci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Procaryota</a:t>
            </a:r>
            <a:r>
              <a:rPr lang="cs-CZ" altLang="en-US" sz="1800" dirty="0" smtClean="0">
                <a:latin typeface="Calibri" panose="020F0502020204030204" pitchFamily="34" charset="0"/>
              </a:rPr>
              <a:t> –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Bacteria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800" dirty="0" smtClean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Archea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Eucaryota</a:t>
            </a:r>
            <a:r>
              <a:rPr lang="cs-CZ" altLang="en-US" sz="1800" dirty="0" smtClean="0">
                <a:latin typeface="Calibri" panose="020F0502020204030204" pitchFamily="34" charset="0"/>
              </a:rPr>
              <a:t> -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Eucarya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48641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4838" y="908720"/>
            <a:ext cx="4864100" cy="25545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Mikroorganismus </a:t>
            </a:r>
            <a:r>
              <a:rPr lang="cs-CZ" altLang="en-US" sz="1600" dirty="0" smtClean="0">
                <a:latin typeface="Calibri" panose="020F0502020204030204" pitchFamily="34" charset="0"/>
              </a:rPr>
              <a:t>je </a:t>
            </a:r>
            <a:r>
              <a:rPr lang="cs-CZ" altLang="en-US" sz="1600" dirty="0">
                <a:latin typeface="Calibri" panose="020F0502020204030204" pitchFamily="34" charset="0"/>
              </a:rPr>
              <a:t>jednobuněčný, </a:t>
            </a:r>
            <a:r>
              <a:rPr lang="cs-CZ" altLang="en-US" sz="1600" dirty="0" smtClean="0">
                <a:latin typeface="Calibri" panose="020F0502020204030204" pitchFamily="34" charset="0"/>
              </a:rPr>
              <a:t>pouze mikroskopicky</a:t>
            </a:r>
            <a:r>
              <a:rPr lang="cs-CZ" altLang="en-US" sz="1600" dirty="0">
                <a:latin typeface="Calibri" panose="020F0502020204030204" pitchFamily="34" charset="0"/>
              </a:rPr>
              <a:t> pozorovatelný organismus. Často tvoří různé kolonie, shluky, případně i symbiotická společenstva s jinými organismy. Řadí se mezi 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(bakterie, 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archea</a:t>
            </a:r>
            <a:r>
              <a:rPr lang="cs-CZ" altLang="en-US" sz="1600" dirty="0" smtClean="0">
                <a:latin typeface="Calibri" panose="020F0502020204030204" pitchFamily="34" charset="0"/>
              </a:rPr>
              <a:t>, ale </a:t>
            </a:r>
            <a:r>
              <a:rPr lang="cs-CZ" altLang="en-US" sz="1600" dirty="0">
                <a:latin typeface="Calibri" panose="020F0502020204030204" pitchFamily="34" charset="0"/>
              </a:rPr>
              <a:t>patří k nim také např. plísně, kvasinky, některé řasy a </a:t>
            </a:r>
            <a:r>
              <a:rPr lang="cs-CZ" altLang="en-US" sz="1600" dirty="0" smtClean="0">
                <a:latin typeface="Calibri" panose="020F0502020204030204" pitchFamily="34" charset="0"/>
              </a:rPr>
              <a:t>prvoci).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Díky široké rozmanitosti metabolických drah, rychlosti rozmnožování a schopnosti dlouho přežívat nepříznivé podmínky se mikroorganizmy vyskytují téměř všude. </a:t>
            </a:r>
          </a:p>
        </p:txBody>
      </p:sp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 smtClean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dirty="0" err="1" smtClean="0">
                <a:latin typeface="Calibri" panose="020F0502020204030204" pitchFamily="34" charset="0"/>
              </a:rPr>
              <a:t>Prokaryot</a:t>
            </a:r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97033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Jaderný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Složení buňky (sušina): 3% jádro, 40%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Plasmidy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Stěna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peptidoglykan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Jiné - „bičíky“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atd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600" dirty="0" err="1" smtClean="0">
                <a:latin typeface="Calibri" panose="020F0502020204030204" pitchFamily="34" charset="0"/>
              </a:rPr>
              <a:t>Netvoří</a:t>
            </a:r>
            <a:r>
              <a:rPr lang="en-GB" altLang="en-US" sz="1600" dirty="0" smtClean="0">
                <a:latin typeface="Calibri" panose="020F0502020204030204" pitchFamily="34" charset="0"/>
              </a:rPr>
              <a:t>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tkáně</a:t>
            </a:r>
            <a:r>
              <a:rPr lang="en-GB" altLang="en-US" sz="1600" dirty="0" smtClean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konsorcia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b="1" dirty="0" err="1">
                <a:latin typeface="Calibri" panose="020F0502020204030204" pitchFamily="34" charset="0"/>
              </a:rPr>
              <a:t>Prokaryot</a:t>
            </a:r>
            <a:r>
              <a:rPr lang="cs-CZ" altLang="en-US" sz="2000" b="1" dirty="0">
                <a:latin typeface="Calibri" panose="020F0502020204030204" pitchFamily="34" charset="0"/>
              </a:rPr>
              <a:t> (funkční):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Často anaerobióza, fixace 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Absence fagocytózy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Absence sterolů v membránách (vzácně Cyanobakterie a </a:t>
            </a:r>
            <a:r>
              <a:rPr lang="cs-CZ" altLang="en-US" sz="1600" dirty="0" err="1">
                <a:latin typeface="Calibri" panose="020F0502020204030204" pitchFamily="34" charset="0"/>
              </a:rPr>
              <a:t>Mykoplasmy</a:t>
            </a:r>
            <a:r>
              <a:rPr lang="cs-CZ" altLang="en-US" sz="16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Fotosyntéza 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O):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i="1" dirty="0" err="1">
                <a:latin typeface="Calibri" panose="020F0502020204030204" pitchFamily="34" charset="0"/>
              </a:rPr>
              <a:t>oxygenní</a:t>
            </a:r>
            <a:r>
              <a:rPr lang="cs-CZ" altLang="en-US" sz="1600" i="1" dirty="0">
                <a:latin typeface="Calibri" panose="020F0502020204030204" pitchFamily="34" charset="0"/>
              </a:rPr>
              <a:t> Cyanobaktérie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dirty="0" err="1">
                <a:latin typeface="Calibri" panose="020F0502020204030204" pitchFamily="34" charset="0"/>
              </a:rPr>
              <a:t>anoxygenní</a:t>
            </a:r>
            <a:r>
              <a:rPr lang="cs-CZ" altLang="en-US" sz="1600" dirty="0">
                <a:latin typeface="Calibri" panose="020F0502020204030204" pitchFamily="34" charset="0"/>
              </a:rPr>
              <a:t> – ostatní (občas)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 err="1">
                <a:latin typeface="Calibri" panose="020F0502020204030204" pitchFamily="34" charset="0"/>
              </a:rPr>
              <a:t>Chemolitotrofie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Neschopnost tvořit </a:t>
            </a:r>
            <a:r>
              <a:rPr lang="cs-CZ" altLang="en-US" sz="1600" dirty="0" smtClean="0">
                <a:latin typeface="Calibri" panose="020F0502020204030204" pitchFamily="34" charset="0"/>
              </a:rPr>
              <a:t>tkáně, </a:t>
            </a:r>
            <a:r>
              <a:rPr lang="cs-CZ" altLang="en-US" sz="1600" dirty="0">
                <a:latin typeface="Calibri" panose="020F0502020204030204" pitchFamily="34" charset="0"/>
              </a:rPr>
              <a:t>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Struktura přednášek</a:t>
            </a:r>
            <a:endParaRPr lang="en-GB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Diverzita mikroorganismů – bakterie,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, protista (</a:t>
            </a:r>
            <a:r>
              <a:rPr lang="cs-CZ" sz="1600" dirty="0" err="1" smtClean="0"/>
              <a:t>eukarya</a:t>
            </a:r>
            <a:r>
              <a:rPr lang="cs-CZ" sz="1600" dirty="0" smtClean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 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mikrobi  - </a:t>
            </a:r>
            <a:r>
              <a:rPr lang="cs-CZ" sz="1600" dirty="0" err="1" smtClean="0"/>
              <a:t>neutralismus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komenzálismus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kompetice</a:t>
            </a:r>
            <a:r>
              <a:rPr lang="cs-CZ" sz="1600" dirty="0" smtClean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</a:t>
            </a:r>
            <a:r>
              <a:rPr lang="cs-CZ" sz="1600" dirty="0" err="1" smtClean="0"/>
              <a:t>mezi</a:t>
            </a:r>
            <a:r>
              <a:rPr lang="cs-CZ" sz="1600" dirty="0" smtClean="0"/>
              <a:t> mikrobi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Dekompozice </a:t>
            </a:r>
            <a:r>
              <a:rPr lang="cs-CZ" sz="1600" dirty="0" err="1" smtClean="0"/>
              <a:t>org.látek</a:t>
            </a:r>
            <a:r>
              <a:rPr lang="cs-CZ" sz="1600" dirty="0" smtClean="0"/>
              <a:t> – čistírny odpadních vod, bioplynové stanice, </a:t>
            </a:r>
            <a:r>
              <a:rPr lang="cs-CZ" sz="1600" dirty="0" err="1" smtClean="0"/>
              <a:t>bioremediace</a:t>
            </a:r>
            <a:r>
              <a:rPr lang="cs-CZ" sz="1600" dirty="0" smtClean="0"/>
              <a:t> (</a:t>
            </a:r>
            <a:r>
              <a:rPr lang="en-GB" sz="1600" dirty="0" err="1" smtClean="0"/>
              <a:t>přemě</a:t>
            </a:r>
            <a:r>
              <a:rPr lang="cs-CZ" sz="1600" dirty="0" smtClean="0"/>
              <a:t>na </a:t>
            </a:r>
            <a:r>
              <a:rPr lang="en-GB" sz="1600" dirty="0" err="1" smtClean="0"/>
              <a:t>rizikové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netoxické</a:t>
            </a:r>
            <a:r>
              <a:rPr lang="cs-CZ" sz="1600" dirty="0" smtClean="0"/>
              <a:t> </a:t>
            </a:r>
            <a:r>
              <a:rPr lang="cs-CZ" sz="1600" dirty="0"/>
              <a:t>) 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Metody </a:t>
            </a:r>
            <a:r>
              <a:rPr lang="cs-CZ" sz="1600" dirty="0"/>
              <a:t>studia mikroorganismů (vzorkování, kultivace, mikroskopie, molekulární přístupy – </a:t>
            </a:r>
            <a:r>
              <a:rPr lang="cs-CZ" sz="1600" dirty="0" err="1"/>
              <a:t>metagenomika</a:t>
            </a:r>
            <a:r>
              <a:rPr lang="cs-CZ" sz="1600" dirty="0"/>
              <a:t>, </a:t>
            </a:r>
            <a:r>
              <a:rPr lang="cs-CZ" sz="1600" dirty="0" err="1"/>
              <a:t>proteomika</a:t>
            </a:r>
            <a:r>
              <a:rPr lang="cs-CZ" sz="1600" dirty="0"/>
              <a:t>, stabilní izotopy…)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Zakončení –ústní ZK / </a:t>
            </a:r>
            <a:r>
              <a:rPr lang="cs-CZ" sz="1600" dirty="0" err="1" smtClean="0"/>
              <a:t>ppt</a:t>
            </a:r>
            <a:r>
              <a:rPr lang="cs-CZ" sz="1600" dirty="0" smtClean="0"/>
              <a:t> – text?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138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Prokaryotická vs. Eukaryotická buňka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4572000" y="2133600"/>
            <a:ext cx="233045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Comic Sans MS" pitchFamily="66" charset="0"/>
              </a:rPr>
              <a:t>Diagram of procaryote</a:t>
            </a:r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2124075" y="2781300"/>
            <a:ext cx="22352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Comic Sans MS" pitchFamily="66" charset="0"/>
              </a:rPr>
              <a:t>Diagram of eucaryote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289020" cy="60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7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cs-CZ" sz="3200" dirty="0" smtClean="0"/>
              <a:t>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Inter(</a:t>
            </a:r>
            <a:r>
              <a:rPr lang="cs-CZ" sz="1600" dirty="0" err="1" smtClean="0"/>
              <a:t>multi</a:t>
            </a:r>
            <a:r>
              <a:rPr lang="cs-CZ" sz="1600" dirty="0" smtClean="0"/>
              <a:t>)disciplinární obor, vztahy,  původ a evoluce života</a:t>
            </a:r>
          </a:p>
          <a:p>
            <a:endParaRPr lang="cs-CZ" sz="1600" dirty="0" smtClean="0"/>
          </a:p>
          <a:p>
            <a:r>
              <a:rPr lang="cs-CZ" sz="1600" dirty="0" smtClean="0"/>
              <a:t>Klasifikace </a:t>
            </a:r>
            <a:r>
              <a:rPr lang="cs-CZ" sz="1600" dirty="0" err="1" smtClean="0"/>
              <a:t>prokaryot</a:t>
            </a:r>
            <a:r>
              <a:rPr lang="cs-CZ" sz="1600" dirty="0" smtClean="0"/>
              <a:t>  (biochemie, fyziologie,  morfologie)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Bacteria</a:t>
            </a:r>
            <a:r>
              <a:rPr lang="cs-CZ" sz="1600" dirty="0" smtClean="0"/>
              <a:t> vs.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komplikovaná klasifikace, nejasná definice </a:t>
            </a:r>
            <a:r>
              <a:rPr lang="cs-CZ" sz="1600" dirty="0" err="1" smtClean="0"/>
              <a:t>prokaryot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Těží z klasické mikrobiologie založené na přímé </a:t>
            </a:r>
            <a:r>
              <a:rPr lang="cs-CZ" sz="1600" dirty="0" smtClean="0"/>
              <a:t>identifikaci</a:t>
            </a:r>
          </a:p>
          <a:p>
            <a:endParaRPr lang="cs-CZ" sz="1600" dirty="0"/>
          </a:p>
          <a:p>
            <a:r>
              <a:rPr lang="cs-CZ" sz="1600" dirty="0" smtClean="0"/>
              <a:t>Exponenciální nárůst dat díky molekulární biologii</a:t>
            </a:r>
          </a:p>
          <a:p>
            <a:endParaRPr lang="cs-CZ" sz="1600" dirty="0" smtClean="0"/>
          </a:p>
          <a:p>
            <a:r>
              <a:rPr lang="cs-CZ" sz="1600" dirty="0" smtClean="0"/>
              <a:t>Z toho vyplývající změny „stromu života“</a:t>
            </a:r>
          </a:p>
          <a:p>
            <a:endParaRPr lang="cs-CZ" sz="1600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25459"/>
            <a:ext cx="5125469" cy="168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3672408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smtClean="0"/>
              <a:t>od jednotlivé buňky po studium ekosystémů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typy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přístupy a metody</a:t>
            </a:r>
          </a:p>
          <a:p>
            <a:endParaRPr lang="cs-CZ" sz="1600" dirty="0" smtClean="0"/>
          </a:p>
          <a:p>
            <a:r>
              <a:rPr lang="cs-CZ" sz="1600" dirty="0" smtClean="0"/>
              <a:t>vychází ze studií různých přírodovědných oborů</a:t>
            </a:r>
          </a:p>
          <a:p>
            <a:endParaRPr lang="cs-CZ" sz="1600" dirty="0" smtClean="0"/>
          </a:p>
          <a:p>
            <a:r>
              <a:rPr lang="cs-CZ" sz="1600" dirty="0" smtClean="0"/>
              <a:t>v současnosti kladen důraz na pochopení struktury  mikrobiální komunity v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klíč k pochopení je identifikace – kultivace vs. molekulární přístupy</a:t>
            </a:r>
          </a:p>
          <a:p>
            <a:endParaRPr lang="cs-CZ" sz="1600" dirty="0" smtClean="0"/>
          </a:p>
          <a:p>
            <a:r>
              <a:rPr lang="cs-CZ" sz="1600" dirty="0" smtClean="0"/>
              <a:t>studium enzymatické aktivity i adaptace mikroorganismů na prostředí přispívají k poznání fyziologie i ekologie mikroorganismů</a:t>
            </a:r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3915"/>
            <a:ext cx="6048672" cy="200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Hlavní otázky v mikrobiální ekologii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</a:t>
            </a:r>
            <a:r>
              <a:rPr lang="cs-CZ" sz="1600" dirty="0" smtClean="0"/>
              <a:t>teré mikroorganismy jsou přítomné?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aká je role jednotlivých „druhů“?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aké interakce se vyskytují v mikrobiálním prostředí?</a:t>
            </a:r>
          </a:p>
          <a:p>
            <a:endParaRPr lang="cs-CZ" sz="1600" dirty="0" smtClean="0"/>
          </a:p>
          <a:p>
            <a:r>
              <a:rPr lang="cs-CZ" sz="1600" dirty="0" smtClean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K</a:t>
            </a:r>
            <a:r>
              <a:rPr lang="cs-CZ" sz="3200" dirty="0" smtClean="0"/>
              <a:t>ořeny 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hluboko v historii lidstva, před poznáním vlastních bakterií lidé hledali způsob, jak uchovat potraviny</a:t>
            </a:r>
          </a:p>
          <a:p>
            <a:r>
              <a:rPr lang="cs-CZ" sz="1600" dirty="0" smtClean="0"/>
              <a:t>častá fermentace mléka, zeleniny, ovoce</a:t>
            </a:r>
          </a:p>
          <a:p>
            <a:r>
              <a:rPr lang="en-GB" altLang="en-US" sz="1600" dirty="0" err="1" smtClean="0"/>
              <a:t>fermentace</a:t>
            </a:r>
            <a:r>
              <a:rPr lang="en-GB" altLang="en-US" sz="1600" dirty="0" smtClean="0"/>
              <a:t> </a:t>
            </a:r>
            <a:r>
              <a:rPr lang="en-GB" altLang="en-US" sz="1600" dirty="0" err="1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/>
              <a:t> </a:t>
            </a:r>
            <a:r>
              <a:rPr lang="en-GB" altLang="en-US" sz="1600" dirty="0" err="1"/>
              <a:t>nakládání</a:t>
            </a:r>
            <a:r>
              <a:rPr lang="en-GB" altLang="en-US" sz="1600" dirty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127327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5019360"/>
            <a:ext cx="3376500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 smtClean="0"/>
              <a:t>Pickles</a:t>
            </a:r>
            <a:endParaRPr lang="cs-CZ" sz="1200" u="sng" dirty="0" smtClean="0"/>
          </a:p>
          <a:p>
            <a:r>
              <a:rPr lang="en-GB" sz="1200" dirty="0" smtClean="0"/>
              <a:t>1 </a:t>
            </a:r>
            <a:r>
              <a:rPr lang="en-GB" sz="1200" dirty="0"/>
              <a:t>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 smtClean="0"/>
              <a:t>(</a:t>
            </a:r>
            <a:r>
              <a:rPr lang="en-GB" sz="1200" dirty="0" smtClean="0"/>
              <a:t>500 </a:t>
            </a:r>
            <a:r>
              <a:rPr lang="en-GB" sz="1200" dirty="0"/>
              <a:t>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/>
              <a:t>mrkve</a:t>
            </a:r>
            <a:r>
              <a:rPr lang="en-GB" sz="1200" dirty="0"/>
              <a:t> a 200 g </a:t>
            </a:r>
            <a:r>
              <a:rPr lang="en-GB" sz="1200" dirty="0" err="1" smtClean="0"/>
              <a:t>cibule</a:t>
            </a:r>
            <a:r>
              <a:rPr lang="cs-CZ" sz="1200" dirty="0" smtClean="0"/>
              <a:t>)</a:t>
            </a:r>
          </a:p>
          <a:p>
            <a:r>
              <a:rPr lang="en-GB" sz="1200" dirty="0" smtClean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 smtClean="0"/>
              <a:t>keramiky</a:t>
            </a:r>
            <a:endParaRPr lang="cs-CZ" sz="1200" dirty="0" smtClean="0"/>
          </a:p>
          <a:p>
            <a:endParaRPr lang="cs-CZ" sz="1200" dirty="0"/>
          </a:p>
          <a:p>
            <a:r>
              <a:rPr lang="cs-CZ" sz="1200" dirty="0" smtClean="0"/>
              <a:t>Nakrouhat, smíchat, zatížit, kvasit 2-6 dní v pokojové teplotě </a:t>
            </a:r>
            <a:r>
              <a:rPr lang="cs-CZ" sz="1200" dirty="0" smtClean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</a:t>
            </a:r>
            <a:r>
              <a:rPr lang="cs-CZ" sz="1600" dirty="0" smtClean="0">
                <a:solidFill>
                  <a:prstClr val="black"/>
                </a:solidFill>
              </a:rPr>
              <a:t>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</a:t>
            </a:r>
            <a:r>
              <a:rPr lang="cs-CZ" sz="1600" dirty="0" smtClean="0">
                <a:solidFill>
                  <a:prstClr val="black"/>
                </a:solidFill>
              </a:rPr>
              <a:t>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 smtClean="0">
                <a:solidFill>
                  <a:prstClr val="black"/>
                </a:solidFill>
              </a:rPr>
              <a:t>eukaryota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</a:t>
            </a:r>
            <a:r>
              <a:rPr lang="cs-CZ" sz="1600" dirty="0" smtClean="0">
                <a:solidFill>
                  <a:prstClr val="black"/>
                </a:solidFill>
              </a:rPr>
              <a:t>jednotlivce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000" b="1" dirty="0" smtClean="0"/>
              <a:t>Antony van Leeuwenhoek (1632-1723)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obchodník</a:t>
            </a:r>
            <a:r>
              <a:rPr lang="en-GB" sz="2000" dirty="0" smtClean="0"/>
              <a:t> s </a:t>
            </a:r>
            <a:r>
              <a:rPr lang="en-GB" sz="2000" dirty="0" err="1" smtClean="0"/>
              <a:t>textilem</a:t>
            </a:r>
            <a:r>
              <a:rPr lang="en-GB" sz="2000" dirty="0" smtClean="0"/>
              <a:t> v </a:t>
            </a:r>
            <a:r>
              <a:rPr lang="en-GB" sz="2000" dirty="0" err="1" smtClean="0"/>
              <a:t>Delftu</a:t>
            </a:r>
            <a:r>
              <a:rPr lang="en-GB" sz="2000" dirty="0" smtClean="0"/>
              <a:t> v </a:t>
            </a:r>
            <a:r>
              <a:rPr lang="en-GB" sz="2000" dirty="0" err="1" smtClean="0"/>
              <a:t>Holandsku</a:t>
            </a:r>
            <a:r>
              <a:rPr lang="en-GB" sz="2000" dirty="0" smtClean="0"/>
              <a:t> (</a:t>
            </a:r>
            <a:r>
              <a:rPr lang="en-GB" sz="2000" dirty="0" err="1" smtClean="0"/>
              <a:t>nebyl</a:t>
            </a:r>
            <a:r>
              <a:rPr lang="en-GB" sz="2000" dirty="0" smtClean="0"/>
              <a:t> </a:t>
            </a:r>
            <a:r>
              <a:rPr lang="en-GB" sz="2000" dirty="0" err="1" smtClean="0"/>
              <a:t>bohatý</a:t>
            </a:r>
            <a:r>
              <a:rPr lang="en-GB" sz="2000" dirty="0" smtClean="0"/>
              <a:t>), </a:t>
            </a:r>
            <a:r>
              <a:rPr lang="en-GB" sz="2000" dirty="0" err="1" smtClean="0"/>
              <a:t>nezískal</a:t>
            </a:r>
            <a:r>
              <a:rPr lang="en-GB" sz="2000" dirty="0" smtClean="0"/>
              <a:t> </a:t>
            </a:r>
            <a:r>
              <a:rPr lang="en-GB" sz="2000" dirty="0" err="1" smtClean="0"/>
              <a:t>žádné</a:t>
            </a:r>
            <a:r>
              <a:rPr lang="en-GB" sz="2000" dirty="0" smtClean="0"/>
              <a:t> </a:t>
            </a: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vzdělání</a:t>
            </a:r>
            <a:endParaRPr lang="en-GB" sz="2000" dirty="0" smtClean="0"/>
          </a:p>
          <a:p>
            <a:r>
              <a:rPr lang="en-GB" sz="2000" dirty="0" err="1" smtClean="0"/>
              <a:t>zručný</a:t>
            </a:r>
            <a:r>
              <a:rPr lang="en-GB" sz="2000" dirty="0" smtClean="0"/>
              <a:t>, </a:t>
            </a:r>
            <a:r>
              <a:rPr lang="en-GB" sz="2000" dirty="0" err="1" smtClean="0"/>
              <a:t>zvídavý</a:t>
            </a:r>
            <a:r>
              <a:rPr lang="en-GB" sz="2000" dirty="0" smtClean="0"/>
              <a:t> s </a:t>
            </a:r>
            <a:r>
              <a:rPr lang="en-GB" sz="2000" dirty="0" err="1" smtClean="0"/>
              <a:t>otevřenou</a:t>
            </a:r>
            <a:r>
              <a:rPr lang="en-GB" sz="2000" dirty="0" smtClean="0"/>
              <a:t> </a:t>
            </a:r>
            <a:r>
              <a:rPr lang="en-GB" sz="2000" dirty="0" err="1" smtClean="0"/>
              <a:t>myslí</a:t>
            </a:r>
            <a:r>
              <a:rPr lang="en-GB" sz="2000" dirty="0" smtClean="0"/>
              <a:t> </a:t>
            </a:r>
            <a:r>
              <a:rPr lang="en-GB" sz="2000" dirty="0" err="1" smtClean="0"/>
              <a:t>nezatíženou</a:t>
            </a:r>
            <a:r>
              <a:rPr lang="en-GB" sz="2000" dirty="0" smtClean="0"/>
              <a:t> </a:t>
            </a:r>
            <a:r>
              <a:rPr lang="en-GB" sz="2000" dirty="0" err="1" smtClean="0"/>
              <a:t>vědeckými</a:t>
            </a:r>
            <a:r>
              <a:rPr lang="en-GB" sz="2000" dirty="0" smtClean="0"/>
              <a:t> </a:t>
            </a:r>
            <a:r>
              <a:rPr lang="en-GB" sz="2000" dirty="0" err="1" smtClean="0"/>
              <a:t>dogmaty</a:t>
            </a:r>
            <a:r>
              <a:rPr lang="en-GB" sz="2000" dirty="0" smtClean="0"/>
              <a:t> </a:t>
            </a:r>
            <a:r>
              <a:rPr lang="en-GB" sz="2000" dirty="0" err="1" smtClean="0"/>
              <a:t>jeho</a:t>
            </a:r>
            <a:r>
              <a:rPr lang="en-GB" sz="2000" dirty="0" smtClean="0"/>
              <a:t> </a:t>
            </a:r>
            <a:r>
              <a:rPr lang="en-GB" sz="2000" dirty="0" err="1" smtClean="0"/>
              <a:t>doby</a:t>
            </a:r>
            <a:endParaRPr lang="en-GB" sz="2000" dirty="0" smtClean="0"/>
          </a:p>
          <a:p>
            <a:r>
              <a:rPr lang="en-GB" sz="2000" dirty="0" err="1" smtClean="0"/>
              <a:t>zdokonalil</a:t>
            </a:r>
            <a:r>
              <a:rPr lang="en-GB" sz="2000" dirty="0" smtClean="0"/>
              <a:t> </a:t>
            </a:r>
            <a:r>
              <a:rPr lang="en-GB" sz="2000" dirty="0" err="1" smtClean="0"/>
              <a:t>metodu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mikroskopování</a:t>
            </a:r>
            <a:r>
              <a:rPr lang="en-GB" sz="2000" dirty="0" smtClean="0"/>
              <a:t> (</a:t>
            </a:r>
            <a:r>
              <a:rPr lang="en-GB" sz="2000" dirty="0" err="1" smtClean="0"/>
              <a:t>své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mikroskopy</a:t>
            </a:r>
            <a:r>
              <a:rPr lang="en-GB" sz="2000" dirty="0" smtClean="0"/>
              <a:t> </a:t>
            </a:r>
            <a:r>
              <a:rPr lang="en-GB" sz="2000" dirty="0" err="1" smtClean="0"/>
              <a:t>si</a:t>
            </a:r>
            <a:r>
              <a:rPr lang="en-GB" sz="2000" dirty="0" smtClean="0"/>
              <a:t> </a:t>
            </a:r>
            <a:r>
              <a:rPr lang="en-GB" sz="2000" dirty="0" err="1" smtClean="0"/>
              <a:t>sám</a:t>
            </a:r>
            <a:r>
              <a:rPr lang="en-GB" sz="2000" dirty="0" smtClean="0"/>
              <a:t> </a:t>
            </a:r>
            <a:r>
              <a:rPr lang="en-GB" sz="2000" dirty="0" err="1" smtClean="0"/>
              <a:t>vyráběl</a:t>
            </a:r>
            <a:r>
              <a:rPr lang="en-GB" sz="2000" dirty="0" smtClean="0"/>
              <a:t> a </a:t>
            </a:r>
            <a:r>
              <a:rPr lang="en-GB" sz="2000" dirty="0" err="1" smtClean="0"/>
              <a:t>zároveň</a:t>
            </a:r>
            <a:r>
              <a:rPr lang="en-GB" sz="2000" dirty="0" smtClean="0"/>
              <a:t> </a:t>
            </a:r>
            <a:r>
              <a:rPr lang="en-GB" sz="2000" dirty="0" err="1" smtClean="0"/>
              <a:t>uměl</a:t>
            </a:r>
            <a:r>
              <a:rPr lang="en-GB" sz="2000" dirty="0" smtClean="0"/>
              <a:t> </a:t>
            </a:r>
            <a:r>
              <a:rPr lang="en-GB" sz="2000" dirty="0" err="1" smtClean="0"/>
              <a:t>vyrobit</a:t>
            </a:r>
            <a:r>
              <a:rPr lang="en-GB" sz="2000" dirty="0" smtClean="0"/>
              <a:t> </a:t>
            </a:r>
            <a:r>
              <a:rPr lang="en-GB" sz="2000" dirty="0" err="1" smtClean="0"/>
              <a:t>přesné</a:t>
            </a:r>
            <a:r>
              <a:rPr lang="en-GB" sz="2000" dirty="0" smtClean="0"/>
              <a:t> </a:t>
            </a:r>
            <a:r>
              <a:rPr lang="en-GB" sz="2000" dirty="0" err="1" smtClean="0"/>
              <a:t>skleněné</a:t>
            </a:r>
            <a:r>
              <a:rPr lang="en-GB" sz="2000" dirty="0" smtClean="0"/>
              <a:t> </a:t>
            </a:r>
            <a:r>
              <a:rPr lang="en-GB" sz="2000" dirty="0" err="1" smtClean="0"/>
              <a:t>kuličky</a:t>
            </a:r>
            <a:r>
              <a:rPr lang="en-GB" sz="2000" dirty="0" smtClean="0"/>
              <a:t>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používal</a:t>
            </a:r>
            <a:r>
              <a:rPr lang="en-GB" sz="2000" dirty="0" smtClean="0"/>
              <a:t> </a:t>
            </a:r>
            <a:r>
              <a:rPr lang="en-GB" sz="2000" dirty="0" err="1" smtClean="0"/>
              <a:t>jako</a:t>
            </a:r>
            <a:r>
              <a:rPr lang="en-GB" sz="2000" dirty="0" smtClean="0"/>
              <a:t> </a:t>
            </a:r>
            <a:r>
              <a:rPr lang="en-GB" sz="2000" dirty="0" err="1" smtClean="0"/>
              <a:t>čočky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r>
              <a:rPr lang="en-GB" sz="2000" b="1" dirty="0" smtClean="0"/>
              <a:t>167</a:t>
            </a:r>
            <a:r>
              <a:rPr lang="cs-CZ" sz="2000" b="1" dirty="0" smtClean="0"/>
              <a:t>5</a:t>
            </a:r>
            <a:r>
              <a:rPr lang="en-GB" sz="2000" b="1" dirty="0" smtClean="0"/>
              <a:t> – </a:t>
            </a:r>
            <a:r>
              <a:rPr lang="en-GB" sz="2000" b="1" u="sng" dirty="0" err="1" smtClean="0"/>
              <a:t>první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pozorování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jednobuněčných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organismů</a:t>
            </a:r>
            <a:r>
              <a:rPr lang="cs-CZ" sz="2000" b="1" u="sng" dirty="0" smtClean="0"/>
              <a:t> - </a:t>
            </a:r>
            <a:r>
              <a:rPr lang="cs-CZ" sz="2000" b="1" u="sng" dirty="0" err="1" smtClean="0"/>
              <a:t>animacules</a:t>
            </a:r>
            <a:endParaRPr lang="en-GB" sz="2000" b="1" u="sng" dirty="0" smtClean="0"/>
          </a:p>
          <a:p>
            <a:r>
              <a:rPr lang="en-GB" sz="2000" b="1" dirty="0" err="1" smtClean="0"/>
              <a:t>spermie</a:t>
            </a:r>
            <a:r>
              <a:rPr lang="en-GB" sz="2000" b="1" dirty="0" smtClean="0"/>
              <a:t> </a:t>
            </a:r>
            <a:r>
              <a:rPr lang="cs-CZ" sz="2000" b="1" dirty="0" smtClean="0"/>
              <a:t>,</a:t>
            </a:r>
            <a:r>
              <a:rPr lang="en-GB" sz="2000" b="1" dirty="0" err="1" smtClean="0"/>
              <a:t>bakterie</a:t>
            </a:r>
            <a:r>
              <a:rPr lang="en-GB" sz="2000" b="1" dirty="0" smtClean="0"/>
              <a:t>, </a:t>
            </a:r>
            <a:r>
              <a:rPr lang="en-GB" sz="2000" b="1" dirty="0" err="1" smtClean="0"/>
              <a:t>kvasinky</a:t>
            </a:r>
            <a:r>
              <a:rPr lang="en-GB" sz="2000" dirty="0" smtClean="0"/>
              <a:t>, </a:t>
            </a:r>
            <a:r>
              <a:rPr lang="en-GB" sz="2000" dirty="0" err="1" smtClean="0"/>
              <a:t>volně</a:t>
            </a:r>
            <a:r>
              <a:rPr lang="en-GB" sz="2000" dirty="0" smtClean="0"/>
              <a:t> </a:t>
            </a:r>
            <a:r>
              <a:rPr lang="en-GB" sz="2000" dirty="0" err="1" smtClean="0"/>
              <a:t>žijící</a:t>
            </a:r>
            <a:r>
              <a:rPr lang="en-GB" sz="2000" dirty="0" smtClean="0"/>
              <a:t> a </a:t>
            </a:r>
            <a:r>
              <a:rPr lang="en-GB" sz="2000" dirty="0" err="1" smtClean="0"/>
              <a:t>parazitické</a:t>
            </a:r>
            <a:r>
              <a:rPr lang="en-GB" sz="2000" dirty="0" smtClean="0"/>
              <a:t> </a:t>
            </a:r>
            <a:r>
              <a:rPr lang="en-GB" sz="2000" b="1" dirty="0" err="1" smtClean="0"/>
              <a:t>protista</a:t>
            </a:r>
            <a:r>
              <a:rPr lang="en-GB" sz="2000" dirty="0" smtClean="0"/>
              <a:t>, </a:t>
            </a:r>
            <a:r>
              <a:rPr lang="en-GB" sz="2000" dirty="0" err="1" smtClean="0"/>
              <a:t>mikroskopická</a:t>
            </a:r>
            <a:r>
              <a:rPr lang="en-GB" sz="2000" dirty="0" smtClean="0"/>
              <a:t> </a:t>
            </a:r>
            <a:r>
              <a:rPr lang="en-GB" sz="2000" dirty="0" err="1" smtClean="0"/>
              <a:t>nematoda</a:t>
            </a:r>
            <a:r>
              <a:rPr lang="en-GB" sz="2000" dirty="0" smtClean="0"/>
              <a:t> a </a:t>
            </a:r>
            <a:r>
              <a:rPr lang="en-GB" sz="2000" dirty="0" err="1" smtClean="0"/>
              <a:t>rotifery</a:t>
            </a:r>
            <a:endParaRPr lang="en-GB" sz="2000" dirty="0" smtClean="0"/>
          </a:p>
          <a:p>
            <a:r>
              <a:rPr lang="en-GB" sz="2000" dirty="0" err="1" smtClean="0"/>
              <a:t>popsal</a:t>
            </a:r>
            <a:r>
              <a:rPr lang="en-GB" sz="2000" dirty="0" smtClean="0"/>
              <a:t> </a:t>
            </a:r>
            <a:r>
              <a:rPr lang="en-GB" sz="2000" b="1" dirty="0" err="1" smtClean="0"/>
              <a:t>krevní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buňky</a:t>
            </a:r>
            <a:r>
              <a:rPr lang="en-GB" sz="2000" b="1" dirty="0" smtClean="0"/>
              <a:t> </a:t>
            </a:r>
            <a:r>
              <a:rPr lang="en-GB" sz="2000" dirty="0" smtClean="0"/>
              <a:t>a </a:t>
            </a:r>
            <a:r>
              <a:rPr lang="en-GB" sz="2000" dirty="0" err="1" smtClean="0"/>
              <a:t>objevil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vlásečnice</a:t>
            </a:r>
            <a:r>
              <a:rPr lang="en-GB" sz="2000" dirty="0" smtClean="0"/>
              <a:t> (</a:t>
            </a:r>
            <a:r>
              <a:rPr lang="en-GB" sz="2000" dirty="0" err="1" smtClean="0"/>
              <a:t>kapilár</a:t>
            </a:r>
            <a:r>
              <a:rPr lang="en-GB" sz="2000" dirty="0" smtClean="0"/>
              <a:t>), </a:t>
            </a:r>
            <a:r>
              <a:rPr lang="en-GB" sz="2000" dirty="0" err="1" smtClean="0"/>
              <a:t>svalová</a:t>
            </a:r>
            <a:r>
              <a:rPr lang="en-GB" sz="2000" dirty="0" smtClean="0"/>
              <a:t> </a:t>
            </a:r>
            <a:r>
              <a:rPr lang="en-GB" sz="2000" dirty="0" err="1" smtClean="0"/>
              <a:t>vlákna</a:t>
            </a:r>
            <a:r>
              <a:rPr lang="en-GB" sz="2000" dirty="0" smtClean="0"/>
              <a:t>, </a:t>
            </a:r>
            <a:r>
              <a:rPr lang="en-GB" sz="2000" dirty="0" err="1" smtClean="0"/>
              <a:t>krvinky</a:t>
            </a:r>
            <a:r>
              <a:rPr lang="en-GB" sz="2000" dirty="0" smtClean="0"/>
              <a:t> </a:t>
            </a:r>
          </a:p>
          <a:p>
            <a:r>
              <a:rPr lang="en-GB" sz="2000" dirty="0" err="1" smtClean="0"/>
              <a:t>poprvé</a:t>
            </a:r>
            <a:r>
              <a:rPr lang="en-GB" sz="2000" dirty="0" smtClean="0"/>
              <a:t> </a:t>
            </a:r>
            <a:r>
              <a:rPr lang="en-GB" sz="2000" dirty="0" err="1" smtClean="0"/>
              <a:t>uviděl</a:t>
            </a:r>
            <a:r>
              <a:rPr lang="en-GB" sz="2000" dirty="0" smtClean="0"/>
              <a:t> 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 v </a:t>
            </a:r>
            <a:r>
              <a:rPr lang="en-GB" sz="2000" dirty="0" err="1" smtClean="0"/>
              <a:t>zubním</a:t>
            </a:r>
            <a:r>
              <a:rPr lang="en-GB" sz="2000" dirty="0" smtClean="0"/>
              <a:t> </a:t>
            </a:r>
            <a:r>
              <a:rPr lang="en-GB" sz="2000" dirty="0" err="1" smtClean="0"/>
              <a:t>hlenu</a:t>
            </a:r>
            <a:r>
              <a:rPr lang="en-GB" sz="2000" dirty="0" smtClean="0"/>
              <a:t> (1683)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Uveden</a:t>
            </a:r>
            <a:r>
              <a:rPr lang="en-GB" sz="2000" dirty="0" smtClean="0"/>
              <a:t> do Royal Society </a:t>
            </a:r>
            <a:r>
              <a:rPr lang="en-GB" sz="2000" dirty="0" err="1" smtClean="0"/>
              <a:t>ho</a:t>
            </a:r>
            <a:r>
              <a:rPr lang="en-GB" sz="2000" dirty="0" smtClean="0"/>
              <a:t> </a:t>
            </a:r>
            <a:r>
              <a:rPr lang="en-GB" sz="2000" dirty="0" err="1" smtClean="0"/>
              <a:t>uvedl</a:t>
            </a:r>
            <a:r>
              <a:rPr lang="en-GB" sz="2000" dirty="0" smtClean="0"/>
              <a:t> </a:t>
            </a:r>
            <a:r>
              <a:rPr lang="en-GB" sz="2000" dirty="0" err="1" smtClean="0"/>
              <a:t>Reinier</a:t>
            </a:r>
            <a:r>
              <a:rPr lang="en-GB" sz="2000" dirty="0" smtClean="0"/>
              <a:t> de </a:t>
            </a:r>
            <a:r>
              <a:rPr lang="en-GB" sz="2000" dirty="0" err="1" smtClean="0"/>
              <a:t>Graaf</a:t>
            </a:r>
            <a:r>
              <a:rPr lang="en-GB" sz="2000" dirty="0" smtClean="0"/>
              <a:t> (</a:t>
            </a:r>
            <a:r>
              <a:rPr lang="en-GB" sz="2000" dirty="0" err="1" smtClean="0"/>
              <a:t>fyzik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-1673 </a:t>
            </a:r>
            <a:r>
              <a:rPr lang="en-GB" sz="2000" dirty="0" err="1" smtClean="0"/>
              <a:t>první</a:t>
            </a:r>
            <a:r>
              <a:rPr lang="en-GB" sz="2000" dirty="0" smtClean="0"/>
              <a:t> </a:t>
            </a:r>
            <a:r>
              <a:rPr lang="en-GB" sz="2000" dirty="0" err="1" smtClean="0"/>
              <a:t>publikace</a:t>
            </a:r>
            <a:r>
              <a:rPr lang="en-GB" sz="2000" dirty="0" smtClean="0"/>
              <a:t> v Philosophical Transactions (Royal Society)</a:t>
            </a:r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300" dirty="0" smtClean="0"/>
              <a:t>          </a:t>
            </a:r>
            <a:endParaRPr lang="cs-CZ" sz="23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</a:t>
            </a:r>
            <a:r>
              <a:rPr lang="en-GB" sz="2000" dirty="0" smtClean="0"/>
              <a:t>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  <a:r>
              <a:rPr lang="cs-CZ" sz="2000" dirty="0" smtClean="0"/>
              <a:t>                       </a:t>
            </a:r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</a:t>
            </a:r>
            <a:r>
              <a:rPr lang="en-GB" sz="2000" dirty="0" smtClean="0"/>
              <a:t>... </a:t>
            </a:r>
            <a:r>
              <a:rPr lang="en-GB" sz="2000" dirty="0" err="1" smtClean="0"/>
              <a:t>po</a:t>
            </a:r>
            <a:r>
              <a:rPr lang="en-GB" sz="2000" dirty="0" smtClean="0"/>
              <a:t> </a:t>
            </a:r>
            <a:r>
              <a:rPr lang="en-GB" sz="2000" dirty="0" err="1" smtClean="0"/>
              <a:t>Leeuwenhoekovi</a:t>
            </a:r>
            <a:r>
              <a:rPr lang="en-GB" sz="2000" dirty="0" smtClean="0"/>
              <a:t> </a:t>
            </a:r>
            <a:r>
              <a:rPr lang="en-GB" sz="2000" dirty="0" err="1" smtClean="0"/>
              <a:t>málo</a:t>
            </a:r>
            <a:r>
              <a:rPr lang="en-GB" sz="2000" dirty="0" smtClean="0"/>
              <a:t> </a:t>
            </a:r>
            <a:r>
              <a:rPr lang="en-GB" sz="2000" dirty="0" err="1" smtClean="0"/>
              <a:t>pokroku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</a:t>
            </a:r>
            <a:r>
              <a:rPr lang="en-GB" sz="2000" dirty="0" smtClean="0"/>
              <a:t> </a:t>
            </a:r>
            <a:r>
              <a:rPr lang="en-GB" sz="2000" dirty="0" err="1" smtClean="0"/>
              <a:t>ekologii</a:t>
            </a:r>
            <a:r>
              <a:rPr lang="en-GB" sz="2000" dirty="0" smtClean="0"/>
              <a:t>...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600399" cy="25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8911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smtClean="0"/>
              <a:t>Louis Pasteur (1822-1895)</a:t>
            </a:r>
            <a:endParaRPr lang="cs-CZ" sz="1400" b="1" dirty="0" smtClean="0"/>
          </a:p>
          <a:p>
            <a:endParaRPr lang="en-GB" sz="1400" dirty="0" smtClean="0"/>
          </a:p>
          <a:p>
            <a:r>
              <a:rPr lang="en-GB" sz="1400" dirty="0" smtClean="0"/>
              <a:t>Pasteur </a:t>
            </a:r>
            <a:r>
              <a:rPr lang="en-GB" sz="1400" dirty="0" err="1" smtClean="0"/>
              <a:t>objevil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mikroorganismy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jako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původce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chorob</a:t>
            </a:r>
            <a:endParaRPr lang="en-GB" sz="1400" b="1" dirty="0" smtClean="0"/>
          </a:p>
          <a:p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vakcíny</a:t>
            </a:r>
            <a:r>
              <a:rPr lang="en-GB" sz="1400" dirty="0" smtClean="0"/>
              <a:t>, </a:t>
            </a:r>
            <a:r>
              <a:rPr lang="en-GB" sz="1400" dirty="0" err="1" smtClean="0"/>
              <a:t>vyvolávající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infekční</a:t>
            </a:r>
            <a:r>
              <a:rPr lang="en-GB" sz="1400" dirty="0" smtClean="0"/>
              <a:t> </a:t>
            </a:r>
            <a:r>
              <a:rPr lang="en-GB" sz="1400" dirty="0" err="1" smtClean="0"/>
              <a:t>imunitu</a:t>
            </a:r>
            <a:r>
              <a:rPr lang="en-GB" sz="1400" dirty="0" smtClean="0"/>
              <a:t> (</a:t>
            </a:r>
            <a:r>
              <a:rPr lang="en-GB" sz="1400" dirty="0" err="1" smtClean="0"/>
              <a:t>obrannou</a:t>
            </a:r>
            <a:r>
              <a:rPr lang="en-GB" sz="1400" dirty="0" smtClean="0"/>
              <a:t> </a:t>
            </a:r>
            <a:r>
              <a:rPr lang="en-GB" sz="1400" dirty="0" err="1" smtClean="0"/>
              <a:t>schopnost</a:t>
            </a:r>
            <a:r>
              <a:rPr lang="en-GB" sz="1400" dirty="0" smtClean="0"/>
              <a:t> </a:t>
            </a:r>
            <a:r>
              <a:rPr lang="en-GB" sz="1400" dirty="0" err="1" smtClean="0"/>
              <a:t>organismu</a:t>
            </a:r>
            <a:r>
              <a:rPr lang="en-GB" sz="1400" dirty="0" smtClean="0"/>
              <a:t>)</a:t>
            </a:r>
            <a:endParaRPr lang="cs-CZ" sz="1400" dirty="0" smtClean="0"/>
          </a:p>
          <a:p>
            <a:r>
              <a:rPr lang="en-GB" sz="1400" dirty="0" smtClean="0"/>
              <a:t>u </a:t>
            </a:r>
            <a:r>
              <a:rPr lang="en-GB" sz="1400" b="1" dirty="0" err="1" smtClean="0"/>
              <a:t>cholery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drůbeže</a:t>
            </a:r>
            <a:r>
              <a:rPr lang="en-GB" sz="1400" b="1" dirty="0" smtClean="0"/>
              <a:t> </a:t>
            </a:r>
            <a:r>
              <a:rPr lang="cs-CZ" sz="1400" b="1" dirty="0" smtClean="0"/>
              <a:t> - </a:t>
            </a:r>
            <a:r>
              <a:rPr lang="en-GB" sz="1400" dirty="0" smtClean="0"/>
              <a:t>v </a:t>
            </a:r>
            <a:r>
              <a:rPr lang="en-GB" sz="1400" dirty="0" err="1"/>
              <a:t>pokusech</a:t>
            </a:r>
            <a:r>
              <a:rPr lang="en-GB" sz="1400" dirty="0"/>
              <a:t> </a:t>
            </a:r>
            <a:r>
              <a:rPr lang="en-GB" sz="1400" dirty="0" err="1"/>
              <a:t>omylem</a:t>
            </a:r>
            <a:r>
              <a:rPr lang="en-GB" sz="1400" dirty="0"/>
              <a:t> </a:t>
            </a:r>
            <a:r>
              <a:rPr lang="en-GB" sz="1400" dirty="0" err="1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/>
              <a:t>kulturu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</a:t>
            </a:r>
            <a:r>
              <a:rPr lang="en-GB" sz="1400" dirty="0" err="1"/>
              <a:t>nezpůsobila</a:t>
            </a:r>
            <a:r>
              <a:rPr lang="en-GB" sz="1400" dirty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a</a:t>
            </a:r>
            <a:r>
              <a:rPr lang="en-GB" sz="1400" dirty="0" smtClean="0"/>
              <a:t> </a:t>
            </a:r>
            <a:r>
              <a:rPr lang="en-GB" sz="1400" dirty="0"/>
              <a:t>se mu </a:t>
            </a:r>
            <a:r>
              <a:rPr lang="en-GB" sz="1400" dirty="0" err="1"/>
              <a:t>ani</a:t>
            </a:r>
            <a:r>
              <a:rPr lang="en-GB" sz="1400" dirty="0"/>
              <a:t> </a:t>
            </a:r>
            <a:r>
              <a:rPr lang="en-GB" sz="1400" dirty="0" err="1"/>
              <a:t>později</a:t>
            </a:r>
            <a:r>
              <a:rPr lang="en-GB" sz="1400" dirty="0"/>
              <a:t> </a:t>
            </a:r>
            <a:r>
              <a:rPr lang="en-GB" sz="1400" dirty="0" err="1"/>
              <a:t>nepodařilo</a:t>
            </a:r>
            <a:r>
              <a:rPr lang="en-GB" sz="1400" dirty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 smtClean="0"/>
              <a:t>bakterií</a:t>
            </a:r>
            <a:endParaRPr lang="cs-CZ" sz="1400" b="1" dirty="0" err="1"/>
          </a:p>
          <a:p>
            <a:r>
              <a:rPr lang="en-GB" sz="1400" b="1" dirty="0" smtClean="0"/>
              <a:t>u </a:t>
            </a:r>
            <a:r>
              <a:rPr lang="en-GB" sz="1400" b="1" dirty="0" err="1" smtClean="0"/>
              <a:t>vztekliny</a:t>
            </a:r>
            <a:r>
              <a:rPr lang="en-GB" sz="1400" b="1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vakcína</a:t>
            </a:r>
            <a:r>
              <a:rPr lang="en-GB" sz="1400" dirty="0" smtClean="0"/>
              <a:t> </a:t>
            </a:r>
            <a:r>
              <a:rPr lang="en-GB" sz="1400" dirty="0" err="1" smtClean="0"/>
              <a:t>připravena</a:t>
            </a:r>
            <a:r>
              <a:rPr lang="en-GB" sz="1400" dirty="0" smtClean="0"/>
              <a:t> z </a:t>
            </a:r>
            <a:r>
              <a:rPr lang="en-GB" sz="1400" dirty="0" err="1" smtClean="0"/>
              <a:t>vysušené</a:t>
            </a:r>
            <a:r>
              <a:rPr lang="en-GB" sz="1400" dirty="0" smtClean="0"/>
              <a:t> </a:t>
            </a:r>
            <a:r>
              <a:rPr lang="en-GB" sz="1400" dirty="0" err="1" smtClean="0"/>
              <a:t>míchy</a:t>
            </a:r>
            <a:r>
              <a:rPr lang="en-GB" sz="1400" dirty="0" smtClean="0"/>
              <a:t> </a:t>
            </a:r>
            <a:r>
              <a:rPr lang="en-GB" sz="1400" dirty="0" err="1" smtClean="0"/>
              <a:t>nakažených</a:t>
            </a:r>
            <a:r>
              <a:rPr lang="en-GB" sz="1400" dirty="0" smtClean="0"/>
              <a:t> </a:t>
            </a:r>
            <a:r>
              <a:rPr lang="en-GB" sz="1400" dirty="0" err="1" smtClean="0"/>
              <a:t>králíků</a:t>
            </a:r>
            <a:r>
              <a:rPr lang="en-GB" sz="1400" dirty="0" smtClean="0"/>
              <a:t>, </a:t>
            </a:r>
            <a:r>
              <a:rPr lang="en-GB" sz="1400" dirty="0" err="1" smtClean="0"/>
              <a:t>vyzkoušena</a:t>
            </a:r>
            <a:r>
              <a:rPr lang="en-GB" sz="1400" dirty="0" smtClean="0"/>
              <a:t> </a:t>
            </a:r>
            <a:r>
              <a:rPr lang="en-GB" sz="1400" dirty="0" err="1" smtClean="0"/>
              <a:t>jen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11 </a:t>
            </a:r>
            <a:r>
              <a:rPr lang="en-GB" sz="1400" dirty="0" err="1" smtClean="0"/>
              <a:t>psech</a:t>
            </a:r>
            <a:r>
              <a:rPr lang="en-GB" sz="1400" dirty="0" smtClean="0"/>
              <a:t>, 1885 </a:t>
            </a:r>
            <a:r>
              <a:rPr lang="en-GB" sz="1400" dirty="0" err="1" smtClean="0"/>
              <a:t>aplikace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dítěti</a:t>
            </a:r>
            <a:r>
              <a:rPr lang="en-GB" sz="1400" dirty="0" smtClean="0"/>
              <a:t> </a:t>
            </a:r>
            <a:r>
              <a:rPr lang="en-GB" sz="1400" dirty="0" err="1" smtClean="0"/>
              <a:t>po</a:t>
            </a:r>
            <a:r>
              <a:rPr lang="en-GB" sz="1400" dirty="0" smtClean="0"/>
              <a:t> </a:t>
            </a:r>
            <a:r>
              <a:rPr lang="en-GB" sz="1400" dirty="0" err="1" smtClean="0"/>
              <a:t>pokousání</a:t>
            </a:r>
            <a:r>
              <a:rPr lang="en-GB" sz="1400" dirty="0" smtClean="0"/>
              <a:t> </a:t>
            </a:r>
            <a:r>
              <a:rPr lang="en-GB" sz="1400" dirty="0" err="1" smtClean="0"/>
              <a:t>vzteklým</a:t>
            </a:r>
            <a:r>
              <a:rPr lang="en-GB" sz="1400" dirty="0" smtClean="0"/>
              <a:t> </a:t>
            </a:r>
            <a:r>
              <a:rPr lang="en-GB" sz="1400" dirty="0" err="1" smtClean="0"/>
              <a:t>psem</a:t>
            </a:r>
            <a:r>
              <a:rPr lang="en-GB" sz="1400" dirty="0" smtClean="0"/>
              <a:t>, </a:t>
            </a:r>
            <a:r>
              <a:rPr lang="en-GB" sz="1400" dirty="0" err="1" smtClean="0"/>
              <a:t>nemoc</a:t>
            </a:r>
            <a:r>
              <a:rPr lang="en-GB" sz="1400" dirty="0" smtClean="0"/>
              <a:t> se </a:t>
            </a:r>
            <a:r>
              <a:rPr lang="en-GB" sz="1400" dirty="0" err="1" smtClean="0"/>
              <a:t>neprojevila</a:t>
            </a:r>
            <a:r>
              <a:rPr lang="en-GB" sz="1400" dirty="0" smtClean="0"/>
              <a:t> – </a:t>
            </a:r>
            <a:r>
              <a:rPr lang="en-GB" sz="1400" dirty="0" err="1" smtClean="0"/>
              <a:t>riziko</a:t>
            </a:r>
            <a:r>
              <a:rPr lang="en-GB" sz="1400" dirty="0" smtClean="0"/>
              <a:t> </a:t>
            </a:r>
            <a:r>
              <a:rPr lang="en-GB" sz="1400" dirty="0" err="1" smtClean="0"/>
              <a:t>nákazy</a:t>
            </a:r>
            <a:r>
              <a:rPr lang="en-GB" sz="1400" dirty="0" smtClean="0"/>
              <a:t> je </a:t>
            </a:r>
            <a:r>
              <a:rPr lang="en-GB" sz="1400" dirty="0" err="1" smtClean="0"/>
              <a:t>cca</a:t>
            </a:r>
            <a:r>
              <a:rPr lang="en-GB" sz="1400" dirty="0" smtClean="0"/>
              <a:t> 15%)</a:t>
            </a:r>
            <a:endParaRPr lang="cs-CZ" sz="1400" dirty="0" smtClean="0"/>
          </a:p>
          <a:p>
            <a:r>
              <a:rPr lang="cs-CZ" sz="1400" dirty="0"/>
              <a:t>a</a:t>
            </a:r>
            <a:r>
              <a:rPr lang="en-GB" sz="1400" dirty="0" err="1" smtClean="0"/>
              <a:t>ntrax</a:t>
            </a:r>
            <a:r>
              <a:rPr lang="en-GB" sz="1400" dirty="0" smtClean="0"/>
              <a:t> </a:t>
            </a:r>
            <a:r>
              <a:rPr lang="cs-CZ" sz="1400" dirty="0" smtClean="0"/>
              <a:t>(</a:t>
            </a:r>
            <a:r>
              <a:rPr lang="en-GB" sz="1400" i="1" dirty="0"/>
              <a:t>Bacillus anthracis </a:t>
            </a:r>
            <a:r>
              <a:rPr lang="cs-CZ" sz="1400" i="1" dirty="0" smtClean="0"/>
              <a:t>)</a:t>
            </a:r>
            <a:r>
              <a:rPr lang="en-GB" sz="1400" dirty="0" smtClean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, </a:t>
            </a:r>
            <a:r>
              <a:rPr lang="en-GB" sz="1400" dirty="0" err="1" smtClean="0"/>
              <a:t>původce</a:t>
            </a:r>
            <a:r>
              <a:rPr lang="en-GB" sz="1400" dirty="0" smtClean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/>
              <a:t>založení</a:t>
            </a:r>
            <a:r>
              <a:rPr lang="en-GB" sz="1400" dirty="0"/>
              <a:t> </a:t>
            </a:r>
            <a:r>
              <a:rPr lang="en-GB" sz="1400" dirty="0" err="1"/>
              <a:t>prvního</a:t>
            </a:r>
            <a:r>
              <a:rPr lang="en-GB" sz="1400" dirty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u="sng" dirty="0" smtClean="0"/>
              <a:t>1857 - </a:t>
            </a:r>
            <a:r>
              <a:rPr lang="en-GB" sz="1400" b="1" u="sng" dirty="0" err="1" smtClean="0"/>
              <a:t>důkaz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že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kvašení</a:t>
            </a:r>
            <a:r>
              <a:rPr lang="en-GB" sz="1400" b="1" u="sng" dirty="0" smtClean="0"/>
              <a:t> je </a:t>
            </a:r>
            <a:r>
              <a:rPr lang="en-GB" sz="1400" b="1" u="sng" dirty="0" err="1" smtClean="0"/>
              <a:t>biologický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proces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vázaný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na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živé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mikroorganismy</a:t>
            </a:r>
            <a:r>
              <a:rPr lang="cs-CZ" sz="1400" b="1" u="sng" dirty="0"/>
              <a:t> </a:t>
            </a:r>
            <a:r>
              <a:rPr lang="cs-CZ" sz="1400" b="1" u="sng" dirty="0" smtClean="0"/>
              <a:t>= </a:t>
            </a:r>
            <a:r>
              <a:rPr lang="en-GB" sz="1400" b="1" dirty="0" err="1" smtClean="0"/>
              <a:t>Pasteurův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efekt</a:t>
            </a:r>
            <a:r>
              <a:rPr lang="en-GB" sz="1400" b="1" dirty="0" smtClean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 smtClean="0"/>
              <a:t>        (</a:t>
            </a:r>
            <a:r>
              <a:rPr lang="en-GB" sz="1400" dirty="0" err="1" smtClean="0"/>
              <a:t>někteří</a:t>
            </a:r>
            <a:r>
              <a:rPr lang="en-GB" sz="1400" dirty="0" smtClean="0"/>
              <a:t> </a:t>
            </a:r>
            <a:r>
              <a:rPr lang="en-GB" sz="1400" dirty="0" err="1" smtClean="0"/>
              <a:t>mikrobi</a:t>
            </a:r>
            <a:r>
              <a:rPr lang="en-GB" sz="1400" dirty="0" smtClean="0"/>
              <a:t> se </a:t>
            </a:r>
            <a:r>
              <a:rPr lang="en-GB" sz="1400" dirty="0" err="1" smtClean="0"/>
              <a:t>mohou</a:t>
            </a:r>
            <a:r>
              <a:rPr lang="en-GB" sz="1400" dirty="0" smtClean="0"/>
              <a:t> </a:t>
            </a:r>
            <a:r>
              <a:rPr lang="en-GB" sz="1400" dirty="0" err="1" smtClean="0"/>
              <a:t>vyvíjet</a:t>
            </a:r>
            <a:r>
              <a:rPr lang="en-GB" sz="1400" dirty="0" smtClean="0"/>
              <a:t> a </a:t>
            </a:r>
            <a:r>
              <a:rPr lang="en-GB" sz="1400" dirty="0" err="1" smtClean="0"/>
              <a:t>žít</a:t>
            </a:r>
            <a:r>
              <a:rPr lang="en-GB" sz="1400" dirty="0" smtClean="0"/>
              <a:t> bez </a:t>
            </a:r>
            <a:r>
              <a:rPr lang="en-GB" sz="1400" dirty="0" err="1" smtClean="0"/>
              <a:t>kyslíku</a:t>
            </a:r>
            <a:r>
              <a:rPr lang="cs-CZ" sz="1400" dirty="0" smtClean="0"/>
              <a:t>)</a:t>
            </a:r>
          </a:p>
          <a:p>
            <a:r>
              <a:rPr lang="en-GB" sz="1400" dirty="0" err="1" smtClean="0"/>
              <a:t>vypracoval</a:t>
            </a:r>
            <a:r>
              <a:rPr lang="en-GB" sz="1400" dirty="0" smtClean="0"/>
              <a:t> </a:t>
            </a:r>
            <a:r>
              <a:rPr lang="en-GB" sz="1400" dirty="0" err="1" smtClean="0"/>
              <a:t>postup</a:t>
            </a:r>
            <a:r>
              <a:rPr lang="en-GB" sz="1400" dirty="0" smtClean="0"/>
              <a:t> pro </a:t>
            </a:r>
            <a:r>
              <a:rPr lang="en-GB" sz="1400" dirty="0" err="1" smtClean="0"/>
              <a:t>ochranu</a:t>
            </a:r>
            <a:r>
              <a:rPr lang="en-GB" sz="1400" dirty="0" smtClean="0"/>
              <a:t> </a:t>
            </a:r>
            <a:r>
              <a:rPr lang="en-GB" sz="1400" dirty="0" err="1" smtClean="0"/>
              <a:t>potravinářských</a:t>
            </a:r>
            <a:r>
              <a:rPr lang="en-GB" sz="1400" dirty="0" smtClean="0"/>
              <a:t> </a:t>
            </a:r>
            <a:r>
              <a:rPr lang="en-GB" sz="1400" dirty="0" err="1" smtClean="0"/>
              <a:t>tekutin</a:t>
            </a:r>
            <a:r>
              <a:rPr lang="en-GB" sz="1400" dirty="0" smtClean="0"/>
              <a:t>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znehodnocení</a:t>
            </a:r>
            <a:r>
              <a:rPr lang="en-GB" sz="1400" dirty="0" smtClean="0"/>
              <a:t> </a:t>
            </a:r>
            <a:r>
              <a:rPr lang="en-GB" sz="1400" dirty="0" err="1" smtClean="0"/>
              <a:t>dalším</a:t>
            </a:r>
            <a:r>
              <a:rPr lang="en-GB" sz="1400" dirty="0" smtClean="0"/>
              <a:t> </a:t>
            </a:r>
            <a:r>
              <a:rPr lang="en-GB" sz="1400" dirty="0" err="1" smtClean="0"/>
              <a:t>kvašením</a:t>
            </a:r>
            <a:endParaRPr lang="en-GB" sz="1400" dirty="0" smtClean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4520908"/>
            <a:ext cx="4355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aerace</a:t>
            </a:r>
            <a:r>
              <a:rPr lang="en-GB" sz="1400" dirty="0"/>
              <a:t> </a:t>
            </a:r>
            <a:r>
              <a:rPr lang="en-GB" sz="1400" dirty="0" err="1"/>
              <a:t>kultury</a:t>
            </a:r>
            <a:r>
              <a:rPr lang="en-GB" sz="1400" dirty="0"/>
              <a:t> </a:t>
            </a:r>
            <a:r>
              <a:rPr lang="en-GB" sz="1400" dirty="0" err="1"/>
              <a:t>kvasinek</a:t>
            </a:r>
            <a:r>
              <a:rPr lang="en-GB" sz="1400" dirty="0"/>
              <a:t> </a:t>
            </a:r>
            <a:r>
              <a:rPr lang="en-GB" sz="1400" dirty="0" err="1"/>
              <a:t>zvýší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/>
              <a:t>biomasy</a:t>
            </a:r>
            <a:r>
              <a:rPr lang="en-GB" sz="1400" dirty="0"/>
              <a:t>, ale </a:t>
            </a:r>
            <a:r>
              <a:rPr lang="en-GB" sz="1400" dirty="0" err="1"/>
              <a:t>sníží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 smtClean="0"/>
              <a:t>alkoholu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spotřeba</a:t>
            </a:r>
            <a:r>
              <a:rPr lang="en-GB" sz="1400" dirty="0"/>
              <a:t> </a:t>
            </a:r>
            <a:r>
              <a:rPr lang="en-GB" sz="1400" dirty="0" err="1"/>
              <a:t>glukosy</a:t>
            </a:r>
            <a:r>
              <a:rPr lang="en-GB" sz="1400" dirty="0"/>
              <a:t> u </a:t>
            </a:r>
            <a:r>
              <a:rPr lang="en-GB" sz="1400" dirty="0" err="1"/>
              <a:t>fakultativně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buněk</a:t>
            </a:r>
            <a:r>
              <a:rPr lang="en-GB" sz="1400" dirty="0"/>
              <a:t> je </a:t>
            </a:r>
            <a:r>
              <a:rPr lang="en-GB" sz="1400" dirty="0" err="1"/>
              <a:t>podstatně</a:t>
            </a:r>
            <a:r>
              <a:rPr lang="en-GB" sz="1400" dirty="0"/>
              <a:t> </a:t>
            </a:r>
            <a:r>
              <a:rPr lang="en-GB" sz="1400" dirty="0" err="1"/>
              <a:t>vyšší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(</a:t>
            </a:r>
            <a:r>
              <a:rPr lang="en-GB" sz="1400" dirty="0" err="1"/>
              <a:t>glykolýza</a:t>
            </a:r>
            <a:r>
              <a:rPr lang="en-GB" sz="1400" dirty="0"/>
              <a:t> – 2ATP) </a:t>
            </a:r>
            <a:r>
              <a:rPr lang="en-GB" sz="1400" dirty="0" err="1"/>
              <a:t>než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</a:t>
            </a:r>
            <a:r>
              <a:rPr lang="en-GB" sz="1400" dirty="0" err="1"/>
              <a:t>aerobních</a:t>
            </a:r>
            <a:r>
              <a:rPr lang="en-GB" sz="1400" dirty="0"/>
              <a:t> (</a:t>
            </a:r>
            <a:r>
              <a:rPr lang="en-GB" sz="1400" dirty="0" err="1"/>
              <a:t>citrátový</a:t>
            </a:r>
            <a:r>
              <a:rPr lang="en-GB" sz="1400" dirty="0"/>
              <a:t> </a:t>
            </a:r>
            <a:r>
              <a:rPr lang="en-GB" sz="1400" dirty="0" err="1"/>
              <a:t>cyklus</a:t>
            </a:r>
            <a:r>
              <a:rPr lang="en-GB" sz="1400" dirty="0"/>
              <a:t> a </a:t>
            </a:r>
            <a:r>
              <a:rPr lang="en-GB" sz="1400" dirty="0" err="1"/>
              <a:t>dýchací</a:t>
            </a:r>
            <a:r>
              <a:rPr lang="en-GB" sz="1400" dirty="0"/>
              <a:t> </a:t>
            </a:r>
            <a:r>
              <a:rPr lang="en-GB" sz="1400" dirty="0" err="1"/>
              <a:t>řetězec</a:t>
            </a:r>
            <a:r>
              <a:rPr lang="en-GB" sz="1400" dirty="0"/>
              <a:t> – 38 ATP)</a:t>
            </a:r>
          </a:p>
        </p:txBody>
      </p:sp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err="1" smtClean="0"/>
              <a:t>Sergei</a:t>
            </a:r>
            <a:r>
              <a:rPr lang="cs-CZ" sz="1400" b="1" dirty="0" smtClean="0"/>
              <a:t> </a:t>
            </a:r>
            <a:r>
              <a:rPr lang="cs-CZ" sz="1400" b="1" dirty="0"/>
              <a:t>W</a:t>
            </a:r>
            <a:r>
              <a:rPr lang="en-GB" sz="1400" b="1" dirty="0" err="1" smtClean="0"/>
              <a:t>inogradsky</a:t>
            </a:r>
            <a:r>
              <a:rPr lang="en-GB" sz="1400" b="1" dirty="0" smtClean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 smtClean="0"/>
              <a:t>chemolitotrofie</a:t>
            </a:r>
            <a:r>
              <a:rPr lang="cs-CZ" sz="1400" b="1" dirty="0" smtClean="0"/>
              <a:t>, </a:t>
            </a:r>
            <a:r>
              <a:rPr lang="cs-CZ" sz="1400" dirty="0" smtClean="0"/>
              <a:t>role mikroorganismů v koloběhu živin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považován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zakladatele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půdní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mikrobiologie</a:t>
            </a:r>
            <a:endParaRPr lang="en-GB" sz="1400" b="1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dirty="0" smtClean="0"/>
              <a:t>1890 </a:t>
            </a:r>
            <a:r>
              <a:rPr lang="cs-CZ" sz="1400" b="1" dirty="0" smtClean="0"/>
              <a:t> </a:t>
            </a:r>
            <a:r>
              <a:rPr lang="en-GB" sz="1400" b="1" dirty="0" err="1" smtClean="0"/>
              <a:t>izolace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nitrifikačních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bakterií</a:t>
            </a:r>
            <a:endParaRPr lang="en-GB" sz="1400" b="1" dirty="0" smtClean="0"/>
          </a:p>
          <a:p>
            <a:r>
              <a:rPr lang="en-GB" sz="1400" dirty="0" err="1" smtClean="0"/>
              <a:t>anaerobní</a:t>
            </a:r>
            <a:r>
              <a:rPr lang="en-GB" sz="1400" dirty="0" smtClean="0"/>
              <a:t> N-</a:t>
            </a:r>
            <a:r>
              <a:rPr lang="en-GB" sz="1400" dirty="0" err="1" smtClean="0"/>
              <a:t>fixující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cs-CZ" sz="1400" dirty="0" smtClean="0"/>
              <a:t> </a:t>
            </a:r>
            <a:r>
              <a:rPr lang="en-GB" altLang="en-US" sz="1400" dirty="0" smtClean="0"/>
              <a:t>Clostridium </a:t>
            </a:r>
            <a:r>
              <a:rPr lang="en-GB" altLang="en-US" sz="1400" dirty="0" err="1" smtClean="0"/>
              <a:t>pasteurianum</a:t>
            </a:r>
            <a:endParaRPr lang="en-GB" sz="1400" dirty="0" smtClean="0"/>
          </a:p>
          <a:p>
            <a:r>
              <a:rPr lang="en-GB" sz="1400" dirty="0" err="1" smtClean="0"/>
              <a:t>přispěl</a:t>
            </a:r>
            <a:r>
              <a:rPr lang="en-GB" sz="1400" dirty="0" smtClean="0"/>
              <a:t> k </a:t>
            </a:r>
            <a:r>
              <a:rPr lang="en-GB" sz="1400" dirty="0" err="1" smtClean="0"/>
              <a:t>studiu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nitrátu</a:t>
            </a:r>
            <a:r>
              <a:rPr lang="en-GB" sz="1400" dirty="0" smtClean="0"/>
              <a:t> a </a:t>
            </a:r>
            <a:r>
              <a:rPr lang="en-GB" sz="1400" dirty="0" err="1" smtClean="0"/>
              <a:t>symbiotické</a:t>
            </a:r>
            <a:r>
              <a:rPr lang="en-GB" sz="1400" dirty="0" smtClean="0"/>
              <a:t> </a:t>
            </a:r>
            <a:r>
              <a:rPr lang="en-GB" sz="1400" dirty="0" err="1" smtClean="0"/>
              <a:t>fixace</a:t>
            </a:r>
            <a:r>
              <a:rPr lang="en-GB" sz="1400" dirty="0" smtClean="0"/>
              <a:t> </a:t>
            </a:r>
            <a:r>
              <a:rPr lang="en-GB" sz="1400" dirty="0" err="1" smtClean="0"/>
              <a:t>dusíku</a:t>
            </a:r>
            <a:endParaRPr lang="en-GB" sz="1400" dirty="0" smtClean="0"/>
          </a:p>
          <a:p>
            <a:r>
              <a:rPr lang="en-GB" sz="1400" dirty="0" err="1" smtClean="0"/>
              <a:t>izoloval</a:t>
            </a:r>
            <a:r>
              <a:rPr lang="en-GB" sz="1400" dirty="0" smtClean="0"/>
              <a:t> a </a:t>
            </a:r>
            <a:r>
              <a:rPr lang="en-GB" sz="1400" dirty="0" err="1" smtClean="0"/>
              <a:t>popsal</a:t>
            </a:r>
            <a:r>
              <a:rPr lang="en-GB" sz="1400" dirty="0" smtClean="0"/>
              <a:t> </a:t>
            </a:r>
            <a:r>
              <a:rPr lang="en-GB" sz="1400" dirty="0" err="1" smtClean="0"/>
              <a:t>nitrifikační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včetně</a:t>
            </a:r>
            <a:r>
              <a:rPr lang="en-GB" sz="1400" dirty="0" smtClean="0"/>
              <a:t> </a:t>
            </a:r>
            <a:r>
              <a:rPr lang="en-GB" sz="1400" dirty="0" err="1" smtClean="0"/>
              <a:t>významu</a:t>
            </a:r>
            <a:r>
              <a:rPr lang="en-GB" sz="1400" dirty="0" smtClean="0"/>
              <a:t> </a:t>
            </a:r>
            <a:r>
              <a:rPr lang="en-GB" sz="1400" dirty="0" err="1" smtClean="0"/>
              <a:t>přeměny</a:t>
            </a:r>
            <a:r>
              <a:rPr lang="en-GB" sz="1400" dirty="0" smtClean="0"/>
              <a:t> </a:t>
            </a:r>
            <a:r>
              <a:rPr lang="en-GB" sz="1400" dirty="0" err="1" smtClean="0"/>
              <a:t>amonného</a:t>
            </a:r>
            <a:r>
              <a:rPr lang="en-GB" sz="1400" dirty="0" smtClean="0"/>
              <a:t> </a:t>
            </a:r>
            <a:r>
              <a:rPr lang="en-GB" sz="1400" dirty="0" err="1" smtClean="0"/>
              <a:t>kationu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nitrátový</a:t>
            </a:r>
            <a:r>
              <a:rPr lang="en-GB" sz="1400" dirty="0" smtClean="0"/>
              <a:t> anion, </a:t>
            </a:r>
            <a:r>
              <a:rPr lang="en-GB" sz="1400" dirty="0" err="1" smtClean="0"/>
              <a:t>který</a:t>
            </a:r>
            <a:r>
              <a:rPr lang="en-GB" sz="1400" dirty="0" smtClean="0"/>
              <a:t> se </a:t>
            </a:r>
            <a:r>
              <a:rPr lang="en-GB" sz="1400" dirty="0" err="1" smtClean="0"/>
              <a:t>lehce</a:t>
            </a:r>
            <a:r>
              <a:rPr lang="en-GB" sz="1400" dirty="0" smtClean="0"/>
              <a:t> </a:t>
            </a:r>
            <a:r>
              <a:rPr lang="en-GB" sz="1400" dirty="0" err="1" smtClean="0"/>
              <a:t>vyplaví</a:t>
            </a:r>
            <a:r>
              <a:rPr lang="en-GB" sz="1400" dirty="0" smtClean="0"/>
              <a:t> z </a:t>
            </a:r>
            <a:r>
              <a:rPr lang="en-GB" sz="1400" dirty="0" err="1" smtClean="0"/>
              <a:t>pudy</a:t>
            </a:r>
            <a:endParaRPr lang="cs-CZ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sirovodíku</a:t>
            </a:r>
            <a:r>
              <a:rPr lang="en-GB" sz="1400" dirty="0" smtClean="0"/>
              <a:t> a </a:t>
            </a:r>
            <a:r>
              <a:rPr lang="en-GB" sz="1400" dirty="0" err="1" smtClean="0"/>
              <a:t>síry</a:t>
            </a:r>
            <a:r>
              <a:rPr lang="cs-CZ" sz="1400" dirty="0" smtClean="0"/>
              <a:t>,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dvojmocného</a:t>
            </a:r>
            <a:r>
              <a:rPr lang="en-GB" sz="1400" dirty="0" smtClean="0"/>
              <a:t> </a:t>
            </a:r>
            <a:r>
              <a:rPr lang="en-GB" sz="1400" dirty="0" err="1" smtClean="0"/>
              <a:t>železa</a:t>
            </a:r>
            <a:endParaRPr lang="cs-CZ" sz="1400" dirty="0" smtClean="0"/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sz="1400" dirty="0" err="1" smtClean="0"/>
              <a:t>započal</a:t>
            </a:r>
            <a:r>
              <a:rPr lang="en-GB" sz="1400" dirty="0" smtClean="0"/>
              <a:t> </a:t>
            </a:r>
            <a:r>
              <a:rPr lang="en-GB" sz="1400" dirty="0" err="1" smtClean="0"/>
              <a:t>nutriční</a:t>
            </a:r>
            <a:r>
              <a:rPr lang="en-GB" sz="1400" dirty="0" smtClean="0"/>
              <a:t> </a:t>
            </a:r>
            <a:r>
              <a:rPr lang="en-GB" sz="1400" dirty="0" err="1" smtClean="0"/>
              <a:t>dělení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půdních</a:t>
            </a:r>
            <a:r>
              <a:rPr lang="en-GB" sz="1400" dirty="0" smtClean="0"/>
              <a:t> </a:t>
            </a:r>
            <a:r>
              <a:rPr lang="en-GB" sz="1400" dirty="0" err="1" smtClean="0"/>
              <a:t>mikroorganismu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autochtonní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využívající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humus,rostoucí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</a:t>
            </a:r>
            <a:r>
              <a:rPr lang="en-GB" sz="1400" dirty="0" smtClean="0"/>
              <a:t> org.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) a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zymogenn</a:t>
            </a:r>
            <a:r>
              <a:rPr lang="cs-CZ" sz="1400" dirty="0" smtClean="0"/>
              <a:t>í/</a:t>
            </a:r>
            <a:r>
              <a:rPr lang="cs-CZ" sz="1400" b="1" dirty="0" smtClean="0"/>
              <a:t>alochtonní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oportunní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listech</a:t>
            </a:r>
            <a:r>
              <a:rPr lang="en-GB" sz="1400" dirty="0" smtClean="0"/>
              <a:t> a </a:t>
            </a:r>
            <a:r>
              <a:rPr lang="en-GB" sz="1400" dirty="0" err="1" smtClean="0"/>
              <a:t>jiné</a:t>
            </a:r>
            <a:r>
              <a:rPr lang="en-GB" sz="1400" dirty="0" smtClean="0"/>
              <a:t> </a:t>
            </a:r>
            <a:r>
              <a:rPr lang="en-GB" sz="1400" dirty="0" err="1" smtClean="0"/>
              <a:t>rostl</a:t>
            </a:r>
            <a:r>
              <a:rPr lang="en-GB" sz="1400" dirty="0" smtClean="0"/>
              <a:t>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 a </a:t>
            </a:r>
            <a:r>
              <a:rPr lang="en-GB" sz="1400" dirty="0" err="1" smtClean="0"/>
              <a:t>živočišných</a:t>
            </a:r>
            <a:r>
              <a:rPr lang="en-GB" sz="1400" dirty="0" smtClean="0"/>
              <a:t> </a:t>
            </a:r>
            <a:r>
              <a:rPr lang="en-GB" sz="1400" dirty="0" err="1" smtClean="0"/>
              <a:t>odpadech</a:t>
            </a:r>
            <a:r>
              <a:rPr lang="en-GB" sz="1400" dirty="0" smtClean="0"/>
              <a:t> </a:t>
            </a:r>
            <a:r>
              <a:rPr lang="en-GB" sz="1400" dirty="0" err="1" smtClean="0"/>
              <a:t>přicházejících</a:t>
            </a:r>
            <a:r>
              <a:rPr lang="en-GB" sz="1400" dirty="0" smtClean="0"/>
              <a:t> do </a:t>
            </a:r>
            <a:r>
              <a:rPr lang="en-GB" sz="1400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5" y="4184758"/>
            <a:ext cx="3203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Chemolitotrofní</a:t>
            </a:r>
            <a:r>
              <a:rPr lang="en-GB" sz="1400" dirty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 smtClean="0"/>
              <a:t>bakterií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smtClean="0"/>
              <a:t>Doporučená literatura</a:t>
            </a:r>
            <a:endParaRPr lang="en-GB" altLang="en-US" sz="280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r>
              <a:rPr lang="en-GB" b="1" dirty="0" err="1" smtClean="0"/>
              <a:t>Němec</a:t>
            </a:r>
            <a:r>
              <a:rPr lang="en-GB" b="1" dirty="0" smtClean="0"/>
              <a:t> </a:t>
            </a:r>
            <a:r>
              <a:rPr lang="en-GB" b="1" dirty="0"/>
              <a:t>(1986): </a:t>
            </a:r>
            <a:r>
              <a:rPr lang="en-GB" b="1" dirty="0" err="1"/>
              <a:t>Ekologie</a:t>
            </a:r>
            <a:r>
              <a:rPr lang="en-GB" b="1" dirty="0"/>
              <a:t> </a:t>
            </a:r>
            <a:r>
              <a:rPr lang="en-GB" b="1" dirty="0" err="1"/>
              <a:t>mikroorganismů</a:t>
            </a: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 smtClean="0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92277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 smtClean="0"/>
              <a:t>Martinus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Beijerink</a:t>
            </a:r>
            <a:r>
              <a:rPr lang="en-GB" sz="1400" b="1" dirty="0" smtClean="0"/>
              <a:t> (1851-1931)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transformac</a:t>
            </a:r>
            <a:r>
              <a:rPr lang="cs-CZ" sz="1400" dirty="0" smtClean="0"/>
              <a:t>e</a:t>
            </a:r>
            <a:r>
              <a:rPr lang="en-GB" sz="1400" dirty="0" smtClean="0"/>
              <a:t>, </a:t>
            </a:r>
            <a:r>
              <a:rPr lang="en-GB" sz="1400" dirty="0" err="1" smtClean="0"/>
              <a:t>reakc</a:t>
            </a:r>
            <a:r>
              <a:rPr lang="cs-CZ" sz="1400" dirty="0" smtClean="0"/>
              <a:t>e</a:t>
            </a:r>
            <a:r>
              <a:rPr lang="en-GB" sz="1400" dirty="0" smtClean="0"/>
              <a:t> </a:t>
            </a:r>
            <a:r>
              <a:rPr lang="en-GB" sz="1400" dirty="0" err="1" smtClean="0"/>
              <a:t>biochemických</a:t>
            </a:r>
            <a:r>
              <a:rPr lang="en-GB" sz="1400" dirty="0" smtClean="0"/>
              <a:t> </a:t>
            </a:r>
            <a:r>
              <a:rPr lang="en-GB" sz="1400" dirty="0" err="1" smtClean="0"/>
              <a:t>cykl</a:t>
            </a:r>
            <a:r>
              <a:rPr lang="cs-CZ" sz="1400" dirty="0" smtClean="0"/>
              <a:t>ů</a:t>
            </a:r>
            <a:r>
              <a:rPr lang="en-GB" sz="1400" dirty="0" smtClean="0"/>
              <a:t> a </a:t>
            </a:r>
            <a:r>
              <a:rPr lang="en-GB" sz="1400" dirty="0" err="1" smtClean="0"/>
              <a:t>kritické</a:t>
            </a:r>
            <a:r>
              <a:rPr lang="en-GB" sz="1400" dirty="0" smtClean="0"/>
              <a:t> </a:t>
            </a:r>
            <a:r>
              <a:rPr lang="en-GB" sz="1400" b="1" dirty="0" smtClean="0"/>
              <a:t>role </a:t>
            </a:r>
            <a:r>
              <a:rPr lang="en-GB" sz="1400" b="1" dirty="0" err="1" smtClean="0"/>
              <a:t>mikrob</a:t>
            </a:r>
            <a:r>
              <a:rPr lang="cs-CZ" sz="1400" b="1" dirty="0" smtClean="0"/>
              <a:t>ů</a:t>
            </a:r>
            <a:r>
              <a:rPr lang="en-GB" sz="1400" b="1" dirty="0" smtClean="0"/>
              <a:t> pro </a:t>
            </a:r>
            <a:r>
              <a:rPr lang="en-GB" sz="1400" b="1" dirty="0" err="1" smtClean="0"/>
              <a:t>přeměnu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prvk</a:t>
            </a:r>
            <a:r>
              <a:rPr lang="cs-CZ" sz="1400" b="1" dirty="0" smtClean="0"/>
              <a:t>ů</a:t>
            </a:r>
            <a:r>
              <a:rPr lang="en-GB" sz="1400" b="1" dirty="0" smtClean="0"/>
              <a:t> </a:t>
            </a:r>
            <a:r>
              <a:rPr lang="en-GB" sz="1400" dirty="0" smtClean="0"/>
              <a:t>v </a:t>
            </a:r>
            <a:r>
              <a:rPr lang="en-GB" sz="1400" dirty="0" err="1" smtClean="0"/>
              <a:t>globálním</a:t>
            </a:r>
            <a:r>
              <a:rPr lang="en-GB" sz="1400" dirty="0" smtClean="0"/>
              <a:t> </a:t>
            </a:r>
            <a:r>
              <a:rPr lang="en-GB" sz="1400" dirty="0" err="1" smtClean="0"/>
              <a:t>měřítku</a:t>
            </a:r>
            <a:endParaRPr lang="en-GB" sz="1400" dirty="0" smtClean="0"/>
          </a:p>
          <a:p>
            <a:r>
              <a:rPr lang="cs-CZ" sz="1400" dirty="0" err="1"/>
              <a:t>n</a:t>
            </a:r>
            <a:r>
              <a:rPr lang="en-GB" sz="1400" dirty="0" err="1" smtClean="0"/>
              <a:t>epříjemná</a:t>
            </a:r>
            <a:r>
              <a:rPr lang="en-GB" sz="1400" dirty="0" smtClean="0"/>
              <a:t> </a:t>
            </a:r>
            <a:r>
              <a:rPr lang="en-GB" sz="1400" dirty="0" err="1" smtClean="0"/>
              <a:t>osoba</a:t>
            </a:r>
            <a:r>
              <a:rPr lang="en-GB" sz="1400" dirty="0" smtClean="0"/>
              <a:t> (</a:t>
            </a:r>
            <a:r>
              <a:rPr lang="en-GB" sz="1400" dirty="0" err="1" smtClean="0"/>
              <a:t>botanik</a:t>
            </a:r>
            <a:r>
              <a:rPr lang="en-GB" sz="1400" dirty="0" smtClean="0"/>
              <a:t>, </a:t>
            </a:r>
            <a:r>
              <a:rPr lang="en-GB" sz="1400" dirty="0" err="1" smtClean="0"/>
              <a:t>lihovar</a:t>
            </a:r>
            <a:r>
              <a:rPr lang="en-GB" sz="1400" dirty="0" smtClean="0"/>
              <a:t>, Technical University of Delft, </a:t>
            </a:r>
            <a:r>
              <a:rPr lang="en-GB" sz="1400" dirty="0" err="1" smtClean="0"/>
              <a:t>svobodný</a:t>
            </a:r>
            <a:r>
              <a:rPr lang="en-GB" sz="1400" dirty="0" smtClean="0"/>
              <a:t>) </a:t>
            </a:r>
            <a:endParaRPr lang="cs-CZ" sz="1400" dirty="0" smtClean="0"/>
          </a:p>
          <a:p>
            <a:r>
              <a:rPr lang="en-GB" sz="1400" dirty="0" err="1" smtClean="0"/>
              <a:t>znám</a:t>
            </a:r>
            <a:r>
              <a:rPr lang="en-GB" sz="1400" dirty="0" smtClean="0"/>
              <a:t> pro </a:t>
            </a:r>
            <a:r>
              <a:rPr lang="en-GB" sz="1400" dirty="0" err="1" smtClean="0"/>
              <a:t>svůj</a:t>
            </a:r>
            <a:r>
              <a:rPr lang="en-GB" sz="1400" dirty="0" smtClean="0"/>
              <a:t> </a:t>
            </a:r>
            <a:r>
              <a:rPr lang="en-GB" sz="1400" dirty="0" err="1" smtClean="0"/>
              <a:t>asketický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životní</a:t>
            </a:r>
            <a:r>
              <a:rPr lang="en-GB" sz="1400" dirty="0" smtClean="0"/>
              <a:t> </a:t>
            </a:r>
            <a:r>
              <a:rPr lang="en-GB" sz="1400" dirty="0" err="1" smtClean="0"/>
              <a:t>styl</a:t>
            </a:r>
            <a:r>
              <a:rPr lang="en-GB" sz="1400" dirty="0" smtClean="0"/>
              <a:t> a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pohled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vědu</a:t>
            </a:r>
            <a:r>
              <a:rPr lang="en-GB" sz="1400" dirty="0" smtClean="0"/>
              <a:t> a </a:t>
            </a:r>
            <a:r>
              <a:rPr lang="en-GB" sz="1400" dirty="0" err="1" smtClean="0"/>
              <a:t>manželství</a:t>
            </a:r>
            <a:r>
              <a:rPr lang="en-GB" sz="1400" dirty="0" smtClean="0"/>
              <a:t> </a:t>
            </a:r>
            <a:r>
              <a:rPr lang="en-GB" sz="1400" dirty="0" err="1" smtClean="0"/>
              <a:t>byl</a:t>
            </a:r>
            <a:r>
              <a:rPr lang="en-GB" sz="1400" dirty="0" smtClean="0"/>
              <a:t> </a:t>
            </a:r>
            <a:r>
              <a:rPr lang="en-GB" sz="1400" dirty="0" err="1" smtClean="0"/>
              <a:t>značně</a:t>
            </a:r>
            <a:r>
              <a:rPr lang="en-GB" sz="1400" dirty="0" smtClean="0"/>
              <a:t> </a:t>
            </a:r>
            <a:r>
              <a:rPr lang="en-GB" sz="1400" dirty="0" err="1" smtClean="0"/>
              <a:t>neslučitelný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s </a:t>
            </a:r>
            <a:r>
              <a:rPr lang="cs-CZ" sz="1400" dirty="0" err="1"/>
              <a:t>W</a:t>
            </a:r>
            <a:r>
              <a:rPr lang="en-GB" sz="1400" dirty="0" err="1" smtClean="0"/>
              <a:t>inogradskym</a:t>
            </a:r>
            <a:r>
              <a:rPr lang="en-GB" sz="1400" dirty="0" smtClean="0"/>
              <a:t> </a:t>
            </a:r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dirty="0" err="1" smtClean="0"/>
              <a:t>techniku</a:t>
            </a:r>
            <a:r>
              <a:rPr lang="en-GB" sz="1400" dirty="0" smtClean="0"/>
              <a:t> </a:t>
            </a:r>
            <a:r>
              <a:rPr lang="en-GB" sz="1400" dirty="0" err="1" smtClean="0"/>
              <a:t>obohacovací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 (</a:t>
            </a:r>
            <a:r>
              <a:rPr lang="en-GB" sz="1400" b="1" dirty="0" err="1" smtClean="0"/>
              <a:t>živné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symbioticke</a:t>
            </a:r>
            <a:r>
              <a:rPr lang="en-GB" sz="1400" dirty="0" smtClean="0"/>
              <a:t> a </a:t>
            </a:r>
            <a:r>
              <a:rPr lang="en-GB" sz="1400" dirty="0" err="1" smtClean="0"/>
              <a:t>nesymbiotick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b="1" dirty="0" err="1" smtClean="0"/>
              <a:t>fixace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dusíku</a:t>
            </a:r>
            <a:r>
              <a:rPr lang="en-GB" sz="1400" b="1" dirty="0" smtClean="0"/>
              <a:t> </a:t>
            </a: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/>
              <a:t> </a:t>
            </a:r>
            <a:r>
              <a:rPr lang="cs-CZ" sz="1400" b="1" dirty="0" smtClean="0"/>
              <a:t>       </a:t>
            </a:r>
            <a:r>
              <a:rPr lang="cs-CZ" sz="1400" dirty="0" smtClean="0"/>
              <a:t>- </a:t>
            </a:r>
            <a:r>
              <a:rPr lang="en-GB" sz="1400" dirty="0" err="1" smtClean="0"/>
              <a:t>Azobacter</a:t>
            </a:r>
            <a:r>
              <a:rPr lang="cs-CZ" sz="1400" dirty="0" smtClean="0"/>
              <a:t>, </a:t>
            </a:r>
            <a:r>
              <a:rPr lang="cs-CZ" sz="1400" dirty="0" err="1" smtClean="0"/>
              <a:t>Rhizobium</a:t>
            </a:r>
            <a:endParaRPr lang="cs-CZ" sz="1400" dirty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sulfátů</a:t>
            </a:r>
            <a:r>
              <a:rPr lang="cs-CZ" sz="1400" dirty="0" smtClean="0"/>
              <a:t> </a:t>
            </a:r>
            <a:r>
              <a:rPr lang="cs-CZ" sz="1400" dirty="0" err="1" smtClean="0"/>
              <a:t>Desulfovibrio</a:t>
            </a:r>
            <a:endParaRPr lang="cs-CZ" sz="1400" dirty="0" smtClean="0"/>
          </a:p>
          <a:p>
            <a:r>
              <a:rPr lang="cs-CZ" sz="1400" dirty="0" smtClean="0"/>
              <a:t> </a:t>
            </a:r>
            <a:r>
              <a:rPr lang="cs-CZ" sz="1400" dirty="0" err="1" smtClean="0"/>
              <a:t>Lactobacillus</a:t>
            </a:r>
            <a:endParaRPr lang="en-GB" sz="1400" dirty="0" smtClean="0"/>
          </a:p>
          <a:p>
            <a:r>
              <a:rPr lang="en-GB" sz="1400" dirty="0" smtClean="0"/>
              <a:t>1898 </a:t>
            </a:r>
            <a:r>
              <a:rPr lang="cs-CZ" sz="1400" dirty="0" smtClean="0"/>
              <a:t>- </a:t>
            </a:r>
            <a:r>
              <a:rPr lang="en-GB" sz="1400" dirty="0" err="1" smtClean="0"/>
              <a:t>jako</a:t>
            </a:r>
            <a:r>
              <a:rPr lang="en-GB" sz="1400" dirty="0" smtClean="0"/>
              <a:t> </a:t>
            </a:r>
            <a:r>
              <a:rPr lang="en-GB" sz="1400" dirty="0" err="1" smtClean="0"/>
              <a:t>první</a:t>
            </a:r>
            <a:r>
              <a:rPr lang="en-GB" sz="1400" dirty="0" smtClean="0"/>
              <a:t> </a:t>
            </a:r>
            <a:r>
              <a:rPr lang="en-GB" sz="1400" dirty="0" err="1" smtClean="0"/>
              <a:t>používá</a:t>
            </a:r>
            <a:r>
              <a:rPr lang="en-GB" sz="1400" dirty="0" smtClean="0"/>
              <a:t> </a:t>
            </a:r>
            <a:r>
              <a:rPr lang="en-GB" sz="1400" b="1" dirty="0" err="1" smtClean="0"/>
              <a:t>termín</a:t>
            </a:r>
            <a:r>
              <a:rPr lang="en-GB" sz="1400" b="1" dirty="0" smtClean="0"/>
              <a:t> "virus" </a:t>
            </a:r>
            <a:r>
              <a:rPr lang="en-GB" sz="1400" dirty="0" err="1" smtClean="0"/>
              <a:t>při</a:t>
            </a:r>
            <a:r>
              <a:rPr lang="en-GB" sz="1400" dirty="0" smtClean="0"/>
              <a:t>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experimentech</a:t>
            </a:r>
            <a:r>
              <a:rPr lang="en-GB" sz="1400" dirty="0" smtClean="0"/>
              <a:t>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</a:t>
            </a:r>
            <a:r>
              <a:rPr lang="en-GB" sz="1400" dirty="0" smtClean="0"/>
              <a:t>s </a:t>
            </a:r>
            <a:r>
              <a:rPr lang="en-GB" sz="1400" dirty="0" err="1" smtClean="0"/>
              <a:t>tabákovou</a:t>
            </a:r>
            <a:r>
              <a:rPr lang="en-GB" sz="1400" dirty="0" smtClean="0"/>
              <a:t> </a:t>
            </a:r>
            <a:r>
              <a:rPr lang="en-GB" sz="1400" dirty="0" err="1" smtClean="0"/>
              <a:t>mozaikou</a:t>
            </a:r>
            <a:endParaRPr lang="en-GB" sz="1400" dirty="0" smtClean="0"/>
          </a:p>
          <a:p>
            <a:endParaRPr lang="cs-CZ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69160"/>
            <a:ext cx="4824536" cy="18526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000" b="1" dirty="0" err="1" smtClean="0"/>
              <a:t>Badatelé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významní</a:t>
            </a:r>
            <a:r>
              <a:rPr lang="en-GB" sz="2000" b="1" dirty="0" smtClean="0"/>
              <a:t> pro </a:t>
            </a:r>
            <a:r>
              <a:rPr lang="en-GB" sz="2000" b="1" dirty="0" err="1" smtClean="0"/>
              <a:t>další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pochopení</a:t>
            </a:r>
            <a:r>
              <a:rPr lang="en-GB" sz="2000" b="1" dirty="0" smtClean="0"/>
              <a:t> role </a:t>
            </a:r>
            <a:r>
              <a:rPr lang="en-GB" sz="2000" b="1" dirty="0" err="1" smtClean="0"/>
              <a:t>mikrobů</a:t>
            </a:r>
            <a:r>
              <a:rPr lang="en-GB" sz="2000" b="1" dirty="0" smtClean="0"/>
              <a:t> v </a:t>
            </a:r>
            <a:r>
              <a:rPr lang="en-GB" sz="2000" b="1" dirty="0" err="1" smtClean="0"/>
              <a:t>cyklických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procesech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087" y="579274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Roger </a:t>
            </a:r>
            <a:r>
              <a:rPr lang="en-GB" sz="5600" b="1" dirty="0" err="1" smtClean="0"/>
              <a:t>Stanier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u="sng" dirty="0" err="1" smtClean="0"/>
              <a:t>katabolickými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procesy</a:t>
            </a:r>
            <a:r>
              <a:rPr lang="en-GB" sz="5600" dirty="0" smtClean="0"/>
              <a:t>, </a:t>
            </a:r>
            <a:r>
              <a:rPr lang="en-GB" sz="5600" dirty="0" err="1" smtClean="0"/>
              <a:t>sinicemi</a:t>
            </a:r>
            <a:r>
              <a:rPr lang="en-GB" sz="5600" dirty="0" smtClean="0"/>
              <a:t> a </a:t>
            </a:r>
            <a:r>
              <a:rPr lang="en-GB" sz="5600" dirty="0" err="1" smtClean="0"/>
              <a:t>ostatními</a:t>
            </a:r>
            <a:r>
              <a:rPr lang="en-GB" sz="5600" dirty="0" smtClean="0"/>
              <a:t> </a:t>
            </a:r>
            <a:r>
              <a:rPr lang="en-GB" sz="5600" dirty="0" err="1" smtClean="0"/>
              <a:t>fotosyntetizujícími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bakteriemi</a:t>
            </a:r>
            <a:endParaRPr lang="cs-CZ" sz="5600" dirty="0" smtClean="0"/>
          </a:p>
          <a:p>
            <a:r>
              <a:rPr lang="en-GB" sz="5600" dirty="0" err="1" smtClean="0"/>
              <a:t>vysvětlil</a:t>
            </a:r>
            <a:r>
              <a:rPr lang="en-GB" sz="5600" dirty="0" smtClean="0"/>
              <a:t> </a:t>
            </a:r>
            <a:r>
              <a:rPr lang="en-GB" sz="5600" dirty="0" err="1" smtClean="0"/>
              <a:t>způsob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účinku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streptomycinu</a:t>
            </a:r>
            <a:r>
              <a:rPr lang="en-GB" sz="5600" u="sng" dirty="0" smtClean="0"/>
              <a:t> </a:t>
            </a:r>
            <a:r>
              <a:rPr lang="en-GB" sz="5600" dirty="0" smtClean="0"/>
              <a:t>a </a:t>
            </a:r>
            <a:r>
              <a:rPr lang="en-GB" sz="5600" dirty="0" err="1" smtClean="0"/>
              <a:t>odhalil</a:t>
            </a:r>
            <a:r>
              <a:rPr lang="en-GB" sz="5600" dirty="0" smtClean="0"/>
              <a:t> </a:t>
            </a:r>
            <a:r>
              <a:rPr lang="en-GB" sz="5600" dirty="0" err="1" smtClean="0"/>
              <a:t>detaily</a:t>
            </a:r>
            <a:r>
              <a:rPr lang="en-GB" sz="5600" dirty="0" smtClean="0"/>
              <a:t> </a:t>
            </a:r>
            <a:r>
              <a:rPr lang="en-GB" sz="5600" dirty="0" err="1" smtClean="0"/>
              <a:t>buněčné</a:t>
            </a:r>
            <a:r>
              <a:rPr lang="en-GB" sz="5600" dirty="0" smtClean="0"/>
              <a:t> </a:t>
            </a:r>
            <a:r>
              <a:rPr lang="en-GB" sz="5600" dirty="0" err="1" smtClean="0"/>
              <a:t>diferenciace</a:t>
            </a:r>
            <a:r>
              <a:rPr lang="en-GB" sz="5600" dirty="0" smtClean="0"/>
              <a:t> </a:t>
            </a:r>
            <a:r>
              <a:rPr lang="en-GB" sz="5600" dirty="0" err="1" smtClean="0"/>
              <a:t>zvláštních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</a:t>
            </a:r>
            <a:r>
              <a:rPr lang="cs-CZ" sz="5600" dirty="0" smtClean="0"/>
              <a:t>í</a:t>
            </a:r>
          </a:p>
          <a:p>
            <a:pPr marL="0" indent="0">
              <a:buNone/>
            </a:pPr>
            <a:r>
              <a:rPr lang="cs-CZ" sz="5600" i="1" dirty="0" smtClean="0"/>
              <a:t>         </a:t>
            </a:r>
            <a:r>
              <a:rPr lang="en-GB" sz="5600" i="1" dirty="0" err="1" smtClean="0"/>
              <a:t>Caulobacter</a:t>
            </a:r>
            <a:r>
              <a:rPr lang="en-GB" sz="5600" dirty="0" smtClean="0"/>
              <a:t>, </a:t>
            </a:r>
            <a:r>
              <a:rPr lang="en-GB" sz="5600" dirty="0" err="1" smtClean="0"/>
              <a:t>zkoumal</a:t>
            </a:r>
            <a:r>
              <a:rPr lang="en-GB" sz="5600" dirty="0" smtClean="0"/>
              <a:t> </a:t>
            </a:r>
            <a:r>
              <a:rPr lang="en-GB" sz="5600" dirty="0" err="1" smtClean="0"/>
              <a:t>pseudomonády</a:t>
            </a:r>
            <a:endParaRPr lang="cs-CZ" sz="5600" dirty="0" smtClean="0"/>
          </a:p>
          <a:p>
            <a:r>
              <a:rPr lang="en-GB" sz="5600" dirty="0" err="1" smtClean="0"/>
              <a:t>také</a:t>
            </a:r>
            <a:r>
              <a:rPr lang="en-GB" sz="5600" dirty="0" smtClean="0"/>
              <a:t> </a:t>
            </a:r>
            <a:r>
              <a:rPr lang="en-GB" sz="5600" dirty="0" err="1" smtClean="0"/>
              <a:t>obhajoval</a:t>
            </a:r>
            <a:r>
              <a:rPr lang="en-GB" sz="5600" dirty="0" smtClean="0"/>
              <a:t> </a:t>
            </a:r>
            <a:r>
              <a:rPr lang="en-GB" sz="5600" dirty="0" err="1" smtClean="0"/>
              <a:t>dělení</a:t>
            </a:r>
            <a:r>
              <a:rPr lang="en-GB" sz="5600" dirty="0" smtClean="0"/>
              <a:t> </a:t>
            </a:r>
            <a:r>
              <a:rPr lang="en-GB" sz="5600" dirty="0" err="1" smtClean="0"/>
              <a:t>života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eukaryota</a:t>
            </a:r>
            <a:r>
              <a:rPr lang="en-GB" sz="5600" dirty="0" smtClean="0"/>
              <a:t> a </a:t>
            </a:r>
            <a:r>
              <a:rPr lang="en-GB" sz="5600" dirty="0" err="1" smtClean="0"/>
              <a:t>prokaryota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Albert </a:t>
            </a:r>
            <a:r>
              <a:rPr lang="en-GB" sz="5600" b="1" dirty="0" err="1" smtClean="0"/>
              <a:t>Kluyver</a:t>
            </a:r>
            <a:endParaRPr lang="en-GB" sz="5600" b="1" dirty="0" smtClean="0"/>
          </a:p>
          <a:p>
            <a:r>
              <a:rPr lang="en-GB" sz="5600" u="sng" dirty="0" err="1" smtClean="0"/>
              <a:t>mikrobiální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fyziologie</a:t>
            </a:r>
            <a:r>
              <a:rPr lang="cs-CZ" sz="5600" dirty="0" smtClean="0"/>
              <a:t>, </a:t>
            </a:r>
            <a:r>
              <a:rPr lang="en-GB" sz="5600" dirty="0" err="1" smtClean="0"/>
              <a:t>různé</a:t>
            </a:r>
            <a:r>
              <a:rPr lang="en-GB" sz="5600" dirty="0" smtClean="0"/>
              <a:t> </a:t>
            </a:r>
            <a:r>
              <a:rPr lang="en-GB" sz="5600" dirty="0" err="1" smtClean="0"/>
              <a:t>oxidativní</a:t>
            </a:r>
            <a:r>
              <a:rPr lang="en-GB" sz="5600" dirty="0" smtClean="0"/>
              <a:t>, </a:t>
            </a:r>
            <a:r>
              <a:rPr lang="en-GB" sz="5600" dirty="0" err="1" smtClean="0"/>
              <a:t>fermentativní</a:t>
            </a:r>
            <a:r>
              <a:rPr lang="en-GB" sz="5600" dirty="0" smtClean="0"/>
              <a:t> a </a:t>
            </a:r>
            <a:r>
              <a:rPr lang="en-GB" sz="5600" dirty="0" err="1" smtClean="0"/>
              <a:t>chemoautotrofní</a:t>
            </a:r>
            <a:r>
              <a:rPr lang="en-GB" sz="5600" dirty="0" smtClean="0"/>
              <a:t> </a:t>
            </a:r>
            <a:r>
              <a:rPr lang="en-GB" sz="5600" dirty="0" err="1" smtClean="0"/>
              <a:t>mikroorganismy</a:t>
            </a:r>
            <a:endParaRPr lang="en-GB" sz="5600" dirty="0" smtClean="0"/>
          </a:p>
          <a:p>
            <a:r>
              <a:rPr lang="en-GB" sz="5600" dirty="0" err="1" smtClean="0"/>
              <a:t>srovnávací</a:t>
            </a:r>
            <a:r>
              <a:rPr lang="en-GB" sz="5600" dirty="0" smtClean="0"/>
              <a:t> </a:t>
            </a:r>
            <a:r>
              <a:rPr lang="en-GB" sz="5600" dirty="0" err="1" smtClean="0"/>
              <a:t>přístup</a:t>
            </a:r>
            <a:r>
              <a:rPr lang="en-GB" sz="5600" dirty="0" smtClean="0"/>
              <a:t> – </a:t>
            </a:r>
            <a:r>
              <a:rPr lang="en-GB" sz="5600" dirty="0" err="1" smtClean="0"/>
              <a:t>sjednocující</a:t>
            </a:r>
            <a:r>
              <a:rPr lang="en-GB" sz="5600" dirty="0" smtClean="0"/>
              <a:t> </a:t>
            </a:r>
            <a:r>
              <a:rPr lang="en-GB" sz="5600" dirty="0" err="1" smtClean="0"/>
              <a:t>rysy</a:t>
            </a:r>
            <a:r>
              <a:rPr lang="en-GB" sz="5600" dirty="0" smtClean="0"/>
              <a:t> v </a:t>
            </a:r>
            <a:r>
              <a:rPr lang="en-GB" sz="5600" dirty="0" err="1" smtClean="0"/>
              <a:t>různorodém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mikrobiálním</a:t>
            </a:r>
            <a:r>
              <a:rPr lang="en-GB" sz="5600" dirty="0" smtClean="0"/>
              <a:t> </a:t>
            </a:r>
            <a:r>
              <a:rPr lang="en-GB" sz="5600" dirty="0" err="1" smtClean="0"/>
              <a:t>světě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Cornelius </a:t>
            </a:r>
            <a:r>
              <a:rPr lang="en-GB" sz="5600" b="1" dirty="0" err="1" smtClean="0"/>
              <a:t>Bernardus</a:t>
            </a:r>
            <a:r>
              <a:rPr lang="en-GB" sz="5600" b="1" dirty="0" smtClean="0"/>
              <a:t> van </a:t>
            </a:r>
            <a:r>
              <a:rPr lang="en-GB" sz="5600" b="1" dirty="0" err="1" smtClean="0"/>
              <a:t>Niel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dirty="0" smtClean="0"/>
              <a:t> </a:t>
            </a:r>
            <a:r>
              <a:rPr lang="en-GB" sz="5600" dirty="0" err="1"/>
              <a:t>směřoval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dirty="0" err="1"/>
              <a:t>chemie</a:t>
            </a:r>
            <a:r>
              <a:rPr lang="en-GB" sz="5600" dirty="0"/>
              <a:t> </a:t>
            </a:r>
            <a:r>
              <a:rPr lang="en-GB" sz="5600" u="sng" dirty="0" err="1" smtClean="0"/>
              <a:t>fotosyntézy</a:t>
            </a:r>
            <a:endParaRPr lang="en-GB" sz="5600" u="sng" dirty="0" smtClean="0"/>
          </a:p>
          <a:p>
            <a:r>
              <a:rPr lang="en-GB" sz="5600" dirty="0" err="1" smtClean="0"/>
              <a:t>zvláště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významné</a:t>
            </a:r>
            <a:r>
              <a:rPr lang="en-GB" sz="5600" dirty="0" smtClean="0"/>
              <a:t> </a:t>
            </a:r>
            <a:r>
              <a:rPr lang="en-GB" sz="5600" dirty="0" err="1" smtClean="0"/>
              <a:t>práce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fototrofii</a:t>
            </a:r>
            <a:endParaRPr lang="en-GB" sz="5600" u="sng" dirty="0" smtClean="0"/>
          </a:p>
          <a:p>
            <a:r>
              <a:rPr lang="en-GB" sz="5600" dirty="0" err="1" smtClean="0"/>
              <a:t>upozornil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významnou</a:t>
            </a:r>
            <a:r>
              <a:rPr lang="en-GB" sz="5600" dirty="0" smtClean="0"/>
              <a:t> </a:t>
            </a:r>
            <a:r>
              <a:rPr lang="en-GB" sz="5600" dirty="0" err="1" smtClean="0"/>
              <a:t>podobnost</a:t>
            </a:r>
            <a:r>
              <a:rPr lang="en-GB" sz="5600" dirty="0" smtClean="0"/>
              <a:t> H2S a H2O </a:t>
            </a:r>
            <a:r>
              <a:rPr lang="en-GB" sz="5600" dirty="0" err="1" smtClean="0"/>
              <a:t>ve</a:t>
            </a:r>
            <a:r>
              <a:rPr lang="en-GB" sz="5600" dirty="0" smtClean="0"/>
              <a:t> </a:t>
            </a:r>
            <a:r>
              <a:rPr lang="en-GB" sz="5600" dirty="0" err="1" smtClean="0"/>
              <a:t>fotoprocesech</a:t>
            </a:r>
            <a:r>
              <a:rPr lang="en-GB" sz="5600" dirty="0" smtClean="0"/>
              <a:t> </a:t>
            </a:r>
            <a:r>
              <a:rPr lang="en-GB" sz="5600" dirty="0" err="1" smtClean="0"/>
              <a:t>fototrofních</a:t>
            </a:r>
            <a:endParaRPr lang="en-GB" sz="5600" dirty="0" smtClean="0"/>
          </a:p>
          <a:p>
            <a:pPr marL="0" indent="0">
              <a:buNone/>
            </a:pPr>
            <a:r>
              <a:rPr lang="cs-CZ" sz="5600" dirty="0" smtClean="0"/>
              <a:t>       </a:t>
            </a:r>
            <a:r>
              <a:rPr lang="en-GB" sz="5600" dirty="0" err="1" smtClean="0"/>
              <a:t>sirných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bakterií</a:t>
            </a:r>
            <a:r>
              <a:rPr lang="en-GB" sz="5600" dirty="0" smtClean="0"/>
              <a:t> a </a:t>
            </a:r>
            <a:r>
              <a:rPr lang="en-GB" sz="5600" dirty="0" err="1" smtClean="0"/>
              <a:t>fotosyntetizujících</a:t>
            </a:r>
            <a:r>
              <a:rPr lang="en-GB" sz="5600" dirty="0" smtClean="0"/>
              <a:t> </a:t>
            </a:r>
            <a:r>
              <a:rPr lang="en-GB" sz="5600" dirty="0" err="1" smtClean="0"/>
              <a:t>rostlin</a:t>
            </a:r>
            <a:endParaRPr lang="en-GB" sz="5600" dirty="0" smtClean="0"/>
          </a:p>
          <a:p>
            <a:r>
              <a:rPr lang="en-GB" sz="5600" dirty="0" err="1" smtClean="0"/>
              <a:t>založil</a:t>
            </a:r>
            <a:r>
              <a:rPr lang="en-GB" sz="5600" dirty="0" smtClean="0"/>
              <a:t> </a:t>
            </a:r>
            <a:r>
              <a:rPr lang="en-GB" sz="5600" dirty="0" err="1" smtClean="0"/>
              <a:t>tradici</a:t>
            </a:r>
            <a:r>
              <a:rPr lang="en-GB" sz="5600" dirty="0" smtClean="0"/>
              <a:t> </a:t>
            </a:r>
            <a:r>
              <a:rPr lang="en-GB" sz="5600" dirty="0" err="1" smtClean="0"/>
              <a:t>letních</a:t>
            </a:r>
            <a:r>
              <a:rPr lang="en-GB" sz="5600" dirty="0" smtClean="0"/>
              <a:t> </a:t>
            </a:r>
            <a:r>
              <a:rPr lang="en-GB" sz="5600" dirty="0" err="1" smtClean="0"/>
              <a:t>kurzů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</a:t>
            </a:r>
            <a:r>
              <a:rPr lang="en-GB" sz="5600" dirty="0" smtClean="0"/>
              <a:t> </a:t>
            </a:r>
            <a:r>
              <a:rPr lang="en-GB" sz="5600" dirty="0" err="1" smtClean="0"/>
              <a:t>ekologie</a:t>
            </a:r>
            <a:r>
              <a:rPr lang="en-GB" sz="5600" dirty="0" smtClean="0"/>
              <a:t> </a:t>
            </a:r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Alexander Fleming</a:t>
            </a:r>
          </a:p>
          <a:p>
            <a:r>
              <a:rPr lang="en-GB" sz="5600" dirty="0" smtClean="0"/>
              <a:t>1929– </a:t>
            </a:r>
            <a:r>
              <a:rPr lang="en-GB" sz="5600" u="sng" dirty="0" err="1" smtClean="0"/>
              <a:t>Penicillium</a:t>
            </a:r>
            <a:r>
              <a:rPr lang="en-GB" sz="5600" u="sng" dirty="0" smtClean="0"/>
              <a:t> x Staphylococcus </a:t>
            </a:r>
            <a:r>
              <a:rPr lang="en-GB" sz="5600" dirty="0" smtClean="0"/>
              <a:t>– </a:t>
            </a:r>
            <a:r>
              <a:rPr lang="en-GB" sz="5600" dirty="0" err="1" smtClean="0"/>
              <a:t>ekologie</a:t>
            </a:r>
            <a:endParaRPr lang="en-GB" sz="5600" dirty="0" smtClean="0"/>
          </a:p>
          <a:p>
            <a:r>
              <a:rPr lang="en-GB" sz="5600" dirty="0" err="1" smtClean="0"/>
              <a:t>dodnes</a:t>
            </a:r>
            <a:r>
              <a:rPr lang="en-GB" sz="5600" dirty="0" smtClean="0"/>
              <a:t> </a:t>
            </a:r>
            <a:r>
              <a:rPr lang="en-GB" sz="5600" dirty="0" err="1" smtClean="0"/>
              <a:t>velký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</a:t>
            </a:r>
            <a:r>
              <a:rPr lang="en-GB" sz="5600" dirty="0" smtClean="0"/>
              <a:t> </a:t>
            </a:r>
            <a:r>
              <a:rPr lang="en-GB" sz="5600" dirty="0" err="1" smtClean="0"/>
              <a:t>pozorování</a:t>
            </a:r>
            <a:r>
              <a:rPr lang="en-GB" sz="5600" dirty="0" smtClean="0"/>
              <a:t> </a:t>
            </a:r>
            <a:r>
              <a:rPr lang="en-GB" sz="5600" dirty="0" err="1" smtClean="0"/>
              <a:t>interakcí</a:t>
            </a:r>
            <a:r>
              <a:rPr lang="en-GB" sz="5600" dirty="0" smtClean="0"/>
              <a:t> 2 </a:t>
            </a:r>
            <a:r>
              <a:rPr lang="en-GB" sz="5600" dirty="0" err="1" smtClean="0"/>
              <a:t>organismů</a:t>
            </a:r>
            <a:endParaRPr lang="en-GB" sz="5600" dirty="0" smtClean="0"/>
          </a:p>
          <a:p>
            <a:r>
              <a:rPr lang="en-GB" sz="5600" dirty="0" err="1" smtClean="0"/>
              <a:t>důležité</a:t>
            </a:r>
            <a:r>
              <a:rPr lang="en-GB" sz="5600" dirty="0" smtClean="0"/>
              <a:t> </a:t>
            </a:r>
            <a:r>
              <a:rPr lang="en-GB" sz="5600" dirty="0" err="1" smtClean="0"/>
              <a:t>i</a:t>
            </a:r>
            <a:r>
              <a:rPr lang="en-GB" sz="5600" dirty="0" smtClean="0"/>
              <a:t> pro </a:t>
            </a:r>
            <a:r>
              <a:rPr lang="en-GB" sz="5600" dirty="0" err="1" smtClean="0"/>
              <a:t>ekologii</a:t>
            </a:r>
            <a:endParaRPr lang="cs-CZ" sz="5600" dirty="0" smtClean="0"/>
          </a:p>
          <a:p>
            <a:pPr marL="0" indent="0">
              <a:buNone/>
            </a:pPr>
            <a:r>
              <a:rPr lang="cs-CZ" sz="5600" dirty="0" smtClean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 smtClean="0"/>
          </a:p>
          <a:p>
            <a:pPr marL="0" indent="0">
              <a:buNone/>
            </a:pPr>
            <a:r>
              <a:rPr lang="cs-CZ" sz="64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99439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05942"/>
            <a:ext cx="15176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20272" y="508518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3200" dirty="0"/>
              <a:t>V</a:t>
            </a:r>
            <a:r>
              <a:rPr lang="cs-CZ" sz="3200" dirty="0" smtClean="0"/>
              <a:t>zestup ekologie ve 20. století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500" dirty="0" smtClean="0"/>
              <a:t>60. </a:t>
            </a:r>
            <a:r>
              <a:rPr lang="en-GB" sz="1500" dirty="0" err="1" smtClean="0"/>
              <a:t>léta</a:t>
            </a:r>
            <a:r>
              <a:rPr lang="en-GB" sz="1500" dirty="0" smtClean="0"/>
              <a:t> 20. </a:t>
            </a:r>
            <a:r>
              <a:rPr lang="en-GB" sz="1500" dirty="0" err="1" smtClean="0"/>
              <a:t>století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důsledek</a:t>
            </a:r>
            <a:r>
              <a:rPr lang="en-GB" sz="1500" dirty="0" smtClean="0"/>
              <a:t> 2. </a:t>
            </a:r>
            <a:r>
              <a:rPr lang="en-GB" sz="1500" dirty="0" err="1" smtClean="0"/>
              <a:t>světové</a:t>
            </a:r>
            <a:r>
              <a:rPr lang="en-GB" sz="1500" dirty="0" smtClean="0"/>
              <a:t> </a:t>
            </a:r>
            <a:r>
              <a:rPr lang="en-GB" sz="1500" dirty="0" err="1" smtClean="0"/>
              <a:t>války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obrovsky</a:t>
            </a:r>
            <a:r>
              <a:rPr lang="en-GB" sz="1500" dirty="0" smtClean="0"/>
              <a:t> </a:t>
            </a:r>
            <a:r>
              <a:rPr lang="en-GB" sz="1500" dirty="0" err="1" smtClean="0"/>
              <a:t>technologick</a:t>
            </a:r>
            <a:r>
              <a:rPr lang="cs-CZ" sz="1500" dirty="0" smtClean="0"/>
              <a:t>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</a:t>
            </a:r>
            <a:r>
              <a:rPr lang="cs-CZ" sz="1500" dirty="0" smtClean="0"/>
              <a:t>ý</a:t>
            </a:r>
            <a:r>
              <a:rPr lang="en-GB" sz="1500" dirty="0" smtClean="0"/>
              <a:t> </a:t>
            </a:r>
            <a:r>
              <a:rPr lang="en-GB" sz="1500" dirty="0" err="1" smtClean="0"/>
              <a:t>rozvoj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 smtClean="0"/>
              <a:t>larm</a:t>
            </a:r>
            <a:r>
              <a:rPr lang="en-GB" sz="1500" dirty="0" smtClean="0"/>
              <a:t> - </a:t>
            </a:r>
            <a:r>
              <a:rPr lang="en-GB" sz="1500" dirty="0" err="1" smtClean="0"/>
              <a:t>populační</a:t>
            </a:r>
            <a:r>
              <a:rPr lang="en-GB" sz="1500" dirty="0" smtClean="0"/>
              <a:t> </a:t>
            </a:r>
            <a:r>
              <a:rPr lang="en-GB" sz="1500" dirty="0" err="1" smtClean="0"/>
              <a:t>exploze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zhoršován</a:t>
            </a:r>
            <a:r>
              <a:rPr lang="cs-CZ" sz="1500" dirty="0" smtClean="0"/>
              <a:t>í kvality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vyčerpání</a:t>
            </a:r>
            <a:r>
              <a:rPr lang="en-GB" sz="1500" dirty="0" smtClean="0"/>
              <a:t> </a:t>
            </a:r>
            <a:r>
              <a:rPr lang="en-GB" sz="1500" dirty="0" err="1" smtClean="0"/>
              <a:t>neobnovitelných</a:t>
            </a:r>
            <a:r>
              <a:rPr lang="en-GB" sz="1500" dirty="0" smtClean="0"/>
              <a:t> </a:t>
            </a:r>
            <a:r>
              <a:rPr lang="en-GB" sz="1500" dirty="0" err="1" smtClean="0"/>
              <a:t>zdrojů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téměř</a:t>
            </a:r>
            <a:r>
              <a:rPr lang="en-GB" sz="1500" dirty="0" smtClean="0"/>
              <a:t> </a:t>
            </a:r>
            <a:r>
              <a:rPr lang="en-GB" sz="1500" dirty="0" err="1" smtClean="0"/>
              <a:t>neomezená</a:t>
            </a:r>
            <a:r>
              <a:rPr lang="en-GB" sz="1500" dirty="0" smtClean="0"/>
              <a:t> </a:t>
            </a:r>
            <a:r>
              <a:rPr lang="en-GB" sz="1500" dirty="0" err="1" smtClean="0"/>
              <a:t>možnost</a:t>
            </a:r>
            <a:r>
              <a:rPr lang="en-GB" sz="1500" dirty="0" smtClean="0"/>
              <a:t> </a:t>
            </a:r>
            <a:r>
              <a:rPr lang="en-GB" sz="1500" dirty="0" err="1" smtClean="0"/>
              <a:t>podmanit</a:t>
            </a:r>
            <a:r>
              <a:rPr lang="en-GB" sz="1500" dirty="0" smtClean="0"/>
              <a:t> </a:t>
            </a:r>
            <a:r>
              <a:rPr lang="en-GB" sz="1500" dirty="0" err="1" smtClean="0"/>
              <a:t>si</a:t>
            </a:r>
            <a:r>
              <a:rPr lang="en-GB" sz="1500" dirty="0" smtClean="0"/>
              <a:t> a </a:t>
            </a:r>
            <a:r>
              <a:rPr lang="en-GB" sz="1500" dirty="0" err="1" smtClean="0"/>
              <a:t>využít</a:t>
            </a:r>
            <a:r>
              <a:rPr lang="en-GB" sz="1500" dirty="0" smtClean="0"/>
              <a:t> </a:t>
            </a:r>
            <a:r>
              <a:rPr lang="en-GB" sz="1500" dirty="0" err="1" smtClean="0"/>
              <a:t>Zemi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zároveň</a:t>
            </a:r>
            <a:r>
              <a:rPr lang="en-GB" sz="1500" dirty="0" smtClean="0"/>
              <a:t> </a:t>
            </a:r>
            <a:r>
              <a:rPr lang="en-GB" sz="1500" dirty="0" err="1" smtClean="0"/>
              <a:t>neschopnost</a:t>
            </a:r>
            <a:r>
              <a:rPr lang="en-GB" sz="1500" dirty="0" smtClean="0"/>
              <a:t> </a:t>
            </a:r>
            <a:r>
              <a:rPr lang="en-GB" sz="1500" dirty="0" err="1" smtClean="0"/>
              <a:t>regulovat</a:t>
            </a:r>
            <a:r>
              <a:rPr lang="en-GB" sz="1500" dirty="0" smtClean="0"/>
              <a:t> </a:t>
            </a:r>
            <a:r>
              <a:rPr lang="en-GB" sz="1500" dirty="0" err="1" smtClean="0"/>
              <a:t>populaci</a:t>
            </a:r>
            <a:endParaRPr lang="en-GB" sz="15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sz="1500" dirty="0" smtClean="0"/>
              <a:t>        </a:t>
            </a:r>
            <a:r>
              <a:rPr lang="en-GB" sz="1500" dirty="0" smtClean="0"/>
              <a:t>a </a:t>
            </a:r>
            <a:r>
              <a:rPr lang="cs-CZ" sz="1500" dirty="0" smtClean="0"/>
              <a:t>rozumně </a:t>
            </a:r>
            <a:r>
              <a:rPr lang="en-GB" sz="1500" dirty="0" err="1" smtClean="0"/>
              <a:t>obhospodařovat</a:t>
            </a:r>
            <a:r>
              <a:rPr lang="en-GB" sz="1500" dirty="0" smtClean="0"/>
              <a:t> </a:t>
            </a:r>
            <a:r>
              <a:rPr lang="en-GB" sz="1500" dirty="0" err="1" smtClean="0"/>
              <a:t>omezené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 </a:t>
            </a:r>
            <a:r>
              <a:rPr lang="en-GB" sz="1500" dirty="0" err="1" smtClean="0"/>
              <a:t>Země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 smtClean="0"/>
              <a:t>utná</a:t>
            </a:r>
            <a:r>
              <a:rPr lang="en-GB" sz="1500" dirty="0" smtClean="0"/>
              <a:t> </a:t>
            </a:r>
            <a:r>
              <a:rPr lang="en-GB" sz="1500" dirty="0" err="1" smtClean="0"/>
              <a:t>regulace</a:t>
            </a:r>
            <a:r>
              <a:rPr lang="en-GB" sz="1500" dirty="0" smtClean="0"/>
              <a:t> populace</a:t>
            </a:r>
            <a:endParaRPr lang="cs-CZ" sz="1500" dirty="0" smtClean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limity</a:t>
            </a:r>
            <a:r>
              <a:rPr lang="en-GB" sz="1500" dirty="0" smtClean="0"/>
              <a:t> pro </a:t>
            </a:r>
            <a:r>
              <a:rPr lang="en-GB" sz="1500" dirty="0" err="1" smtClean="0"/>
              <a:t>technologický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ekonomický</a:t>
            </a:r>
            <a:r>
              <a:rPr lang="en-GB" sz="1500" dirty="0" smtClean="0"/>
              <a:t> </a:t>
            </a:r>
            <a:r>
              <a:rPr lang="en-GB" sz="1500" dirty="0" err="1" smtClean="0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omezení</a:t>
            </a:r>
            <a:r>
              <a:rPr lang="en-GB" sz="1500" dirty="0" smtClean="0"/>
              <a:t> </a:t>
            </a:r>
            <a:r>
              <a:rPr lang="en-GB" sz="1500" dirty="0" err="1" smtClean="0"/>
              <a:t>znečišťování</a:t>
            </a:r>
            <a:r>
              <a:rPr lang="en-GB" sz="1500" dirty="0" smtClean="0"/>
              <a:t>, </a:t>
            </a:r>
            <a:r>
              <a:rPr lang="en-GB" sz="1500" dirty="0" err="1" smtClean="0"/>
              <a:t>obnovitelné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646"/>
            <a:ext cx="4187309" cy="361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18"/>
            <a:ext cx="2513755" cy="164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1905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14289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38763"/>
            <a:ext cx="2632198" cy="19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10" y="171264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DDT – </a:t>
            </a:r>
            <a:r>
              <a:rPr lang="cs-CZ" sz="1400" dirty="0" err="1" smtClean="0"/>
              <a:t>bioakumulace</a:t>
            </a:r>
            <a:r>
              <a:rPr lang="cs-CZ" sz="1400" dirty="0" smtClean="0"/>
              <a:t>, hormonální </a:t>
            </a:r>
            <a:r>
              <a:rPr lang="cs-CZ" sz="1400" dirty="0" err="1" smtClean="0"/>
              <a:t>disruptor</a:t>
            </a:r>
            <a:r>
              <a:rPr lang="cs-CZ" sz="1400" dirty="0" smtClean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300" dirty="0" smtClean="0"/>
              <a:t>Od </a:t>
            </a:r>
            <a:r>
              <a:rPr lang="en-GB" sz="2300" dirty="0" smtClean="0"/>
              <a:t>1970s</a:t>
            </a:r>
            <a:r>
              <a:rPr lang="cs-CZ" sz="2300" dirty="0" smtClean="0"/>
              <a:t>….</a:t>
            </a:r>
            <a:endParaRPr lang="en-GB" sz="3400" dirty="0" smtClean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naha</a:t>
            </a:r>
            <a:r>
              <a:rPr lang="en-GB" sz="1500" dirty="0" smtClean="0"/>
              <a:t> o </a:t>
            </a:r>
            <a:r>
              <a:rPr lang="en-GB" sz="1500" dirty="0" err="1" smtClean="0"/>
              <a:t>spojení</a:t>
            </a:r>
            <a:r>
              <a:rPr lang="en-GB" sz="1500" dirty="0" smtClean="0"/>
              <a:t> </a:t>
            </a:r>
            <a:r>
              <a:rPr lang="en-GB" sz="1500" dirty="0" err="1" smtClean="0"/>
              <a:t>porozumění</a:t>
            </a:r>
            <a:r>
              <a:rPr lang="en-GB" sz="1500" dirty="0" smtClean="0"/>
              <a:t> </a:t>
            </a:r>
            <a:r>
              <a:rPr lang="en-GB" sz="1500" dirty="0" err="1" smtClean="0"/>
              <a:t>přirozené</a:t>
            </a:r>
            <a:r>
              <a:rPr lang="en-GB" sz="1500" dirty="0" smtClean="0"/>
              <a:t> role </a:t>
            </a:r>
            <a:r>
              <a:rPr lang="en-GB" sz="1500" dirty="0" err="1" smtClean="0"/>
              <a:t>mikrobů</a:t>
            </a:r>
            <a:r>
              <a:rPr lang="en-GB" sz="1500" dirty="0" smtClean="0"/>
              <a:t> v </a:t>
            </a:r>
            <a:r>
              <a:rPr lang="en-GB" sz="1500" dirty="0" err="1" smtClean="0"/>
              <a:t>životním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r>
              <a:rPr lang="en-GB" sz="1500" dirty="0" smtClean="0"/>
              <a:t> s </a:t>
            </a:r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využitím</a:t>
            </a:r>
            <a:r>
              <a:rPr lang="en-GB" sz="1500" dirty="0" smtClean="0"/>
              <a:t> pro </a:t>
            </a:r>
            <a:r>
              <a:rPr lang="en-GB" sz="1500" dirty="0" err="1" smtClean="0"/>
              <a:t>udržování</a:t>
            </a:r>
            <a:r>
              <a:rPr lang="en-GB" sz="1500" dirty="0" smtClean="0"/>
              <a:t> a </a:t>
            </a:r>
            <a:r>
              <a:rPr lang="en-GB" sz="1500" dirty="0" err="1" smtClean="0"/>
              <a:t>zlepšování</a:t>
            </a:r>
            <a:r>
              <a:rPr lang="en-GB" sz="1500" dirty="0" smtClean="0"/>
              <a:t> </a:t>
            </a:r>
            <a:r>
              <a:rPr lang="en-GB" sz="1500" dirty="0" err="1" smtClean="0"/>
              <a:t>kvality</a:t>
            </a:r>
            <a:r>
              <a:rPr lang="en-GB" sz="1500" dirty="0" smtClean="0"/>
              <a:t>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cs-CZ" sz="1500" dirty="0" smtClean="0"/>
          </a:p>
          <a:p>
            <a:pPr marL="0" indent="0">
              <a:buNone/>
            </a:pP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bioremediace</a:t>
            </a:r>
            <a:endParaRPr lang="en-GB" sz="1500" dirty="0" smtClean="0"/>
          </a:p>
          <a:p>
            <a:r>
              <a:rPr lang="en-GB" sz="1500" dirty="0" err="1" smtClean="0"/>
              <a:t>zemědělské</a:t>
            </a:r>
            <a:r>
              <a:rPr lang="en-GB" sz="1500" dirty="0" smtClean="0"/>
              <a:t> </a:t>
            </a:r>
            <a:r>
              <a:rPr lang="en-GB" sz="1500" dirty="0" err="1" smtClean="0"/>
              <a:t>praktiky</a:t>
            </a:r>
            <a:r>
              <a:rPr lang="en-GB" sz="1500" dirty="0" smtClean="0"/>
              <a:t> (</a:t>
            </a:r>
            <a:r>
              <a:rPr lang="en-GB" sz="1500" dirty="0" err="1" smtClean="0"/>
              <a:t>hnojeni</a:t>
            </a:r>
            <a:r>
              <a:rPr lang="en-GB" sz="1500" dirty="0" smtClean="0"/>
              <a:t>, </a:t>
            </a:r>
            <a:r>
              <a:rPr lang="en-GB" sz="1500" dirty="0" err="1" smtClean="0"/>
              <a:t>škůdci</a:t>
            </a:r>
            <a:r>
              <a:rPr lang="en-GB" sz="1500" dirty="0" smtClean="0"/>
              <a:t>,…)</a:t>
            </a:r>
          </a:p>
          <a:p>
            <a:r>
              <a:rPr lang="en-GB" sz="1500" dirty="0" err="1" smtClean="0"/>
              <a:t>modifikace</a:t>
            </a:r>
            <a:r>
              <a:rPr lang="en-GB" sz="1500" dirty="0" smtClean="0"/>
              <a:t> </a:t>
            </a:r>
            <a:r>
              <a:rPr lang="en-GB" sz="1500" dirty="0" err="1" smtClean="0"/>
              <a:t>průmyslových</a:t>
            </a:r>
            <a:r>
              <a:rPr lang="en-GB" sz="1500" dirty="0" smtClean="0"/>
              <a:t> </a:t>
            </a:r>
            <a:r>
              <a:rPr lang="en-GB" sz="1500" dirty="0" err="1" smtClean="0"/>
              <a:t>procesů</a:t>
            </a:r>
            <a:r>
              <a:rPr lang="en-GB" sz="1500" dirty="0" smtClean="0"/>
              <a:t> – </a:t>
            </a:r>
            <a:r>
              <a:rPr lang="en-GB" sz="1500" dirty="0" err="1" smtClean="0"/>
              <a:t>redukce</a:t>
            </a:r>
            <a:r>
              <a:rPr lang="en-GB" sz="1500" dirty="0" smtClean="0"/>
              <a:t> </a:t>
            </a:r>
            <a:r>
              <a:rPr lang="en-GB" sz="1500" dirty="0" err="1" smtClean="0"/>
              <a:t>polutantů</a:t>
            </a:r>
            <a:r>
              <a:rPr lang="en-GB" sz="1500" dirty="0" smtClean="0"/>
              <a:t> </a:t>
            </a:r>
            <a:r>
              <a:rPr lang="en-GB" sz="1500" dirty="0" err="1" smtClean="0"/>
              <a:t>biodegradovatelné</a:t>
            </a:r>
            <a:r>
              <a:rPr lang="en-GB" sz="1500" dirty="0" smtClean="0"/>
              <a:t> </a:t>
            </a:r>
            <a:r>
              <a:rPr lang="en-GB" sz="1500" dirty="0" err="1" smtClean="0"/>
              <a:t>materiály</a:t>
            </a:r>
            <a:endParaRPr lang="cs-CZ" sz="1500" dirty="0" smtClean="0"/>
          </a:p>
          <a:p>
            <a:endParaRPr lang="en-GB" sz="1500" dirty="0" smtClean="0"/>
          </a:p>
          <a:p>
            <a:r>
              <a:rPr lang="en-GB" sz="1500" dirty="0" smtClean="0"/>
              <a:t>1972 International Symposium on Modern Methods in Microbial Ecology in Uppsala, Sweden </a:t>
            </a:r>
            <a:endParaRPr lang="cs-CZ" sz="1500" dirty="0" smtClean="0"/>
          </a:p>
          <a:p>
            <a:endParaRPr lang="en-GB" sz="1500" dirty="0" smtClean="0"/>
          </a:p>
          <a:p>
            <a:pPr marL="0" indent="0">
              <a:buNone/>
            </a:pPr>
            <a:r>
              <a:rPr lang="en-GB" sz="1500" dirty="0" err="1" smtClean="0"/>
              <a:t>Vztah</a:t>
            </a:r>
            <a:r>
              <a:rPr lang="en-GB" sz="1500" dirty="0" smtClean="0"/>
              <a:t> </a:t>
            </a:r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a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(</a:t>
            </a:r>
            <a:r>
              <a:rPr lang="en-GB" sz="1500" dirty="0" err="1" smtClean="0"/>
              <a:t>všeobecné</a:t>
            </a:r>
            <a:r>
              <a:rPr lang="en-GB" sz="1500" dirty="0" smtClean="0"/>
              <a:t>) a </a:t>
            </a:r>
            <a:r>
              <a:rPr lang="en-GB" sz="1500" dirty="0" err="1" smtClean="0"/>
              <a:t>environmentálních</a:t>
            </a:r>
            <a:r>
              <a:rPr lang="en-GB" sz="1500" dirty="0" smtClean="0"/>
              <a:t> </a:t>
            </a:r>
            <a:r>
              <a:rPr lang="en-GB" sz="1500" dirty="0" err="1" smtClean="0"/>
              <a:t>věd</a:t>
            </a:r>
            <a:endParaRPr lang="en-GB" sz="1500" dirty="0" smtClean="0"/>
          </a:p>
          <a:p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oddělení</a:t>
            </a:r>
            <a:r>
              <a:rPr lang="en-GB" sz="1500" dirty="0" smtClean="0"/>
              <a:t> </a:t>
            </a:r>
            <a:r>
              <a:rPr lang="en-GB" sz="1500" dirty="0" err="1" smtClean="0"/>
              <a:t>plyne</a:t>
            </a:r>
            <a:r>
              <a:rPr lang="en-GB" sz="1500" dirty="0" smtClean="0"/>
              <a:t> z </a:t>
            </a:r>
            <a:r>
              <a:rPr lang="en-GB" sz="1500" dirty="0" err="1" smtClean="0"/>
              <a:t>rozdílných</a:t>
            </a:r>
            <a:r>
              <a:rPr lang="en-GB" sz="1500" dirty="0" smtClean="0"/>
              <a:t> </a:t>
            </a:r>
            <a:r>
              <a:rPr lang="en-GB" sz="1500" dirty="0" err="1" smtClean="0"/>
              <a:t>přístupů</a:t>
            </a:r>
            <a:endParaRPr lang="en-GB" sz="1500" dirty="0" smtClean="0"/>
          </a:p>
          <a:p>
            <a:r>
              <a:rPr lang="en-GB" sz="1500" dirty="0" err="1" smtClean="0"/>
              <a:t>makroekolog</a:t>
            </a:r>
            <a:r>
              <a:rPr lang="en-GB" sz="1500" dirty="0" smtClean="0"/>
              <a:t> </a:t>
            </a:r>
            <a:r>
              <a:rPr lang="en-GB" sz="1500" dirty="0" err="1" smtClean="0"/>
              <a:t>pracuje</a:t>
            </a:r>
            <a:r>
              <a:rPr lang="en-GB" sz="1500" dirty="0" smtClean="0"/>
              <a:t> </a:t>
            </a:r>
            <a:r>
              <a:rPr lang="en-GB" sz="1500" dirty="0" err="1" smtClean="0"/>
              <a:t>venku</a:t>
            </a:r>
            <a:endParaRPr lang="en-GB" sz="1500" dirty="0" smtClean="0"/>
          </a:p>
          <a:p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</a:t>
            </a:r>
            <a:r>
              <a:rPr lang="en-GB" sz="1500" dirty="0" smtClean="0"/>
              <a:t> v </a:t>
            </a:r>
            <a:r>
              <a:rPr lang="en-GB" sz="1500" dirty="0" err="1" smtClean="0"/>
              <a:t>laboratoři</a:t>
            </a:r>
            <a:endParaRPr lang="en-GB" sz="1500" dirty="0" smtClean="0"/>
          </a:p>
          <a:p>
            <a:endParaRPr lang="en-GB" sz="21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14734"/>
            <a:ext cx="2001458" cy="276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104"/>
            <a:ext cx="2100005" cy="28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58652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5304" y="4660610"/>
            <a:ext cx="1581433" cy="103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3200" dirty="0" smtClean="0"/>
              <a:t>Současná perspektiva ME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 smtClean="0"/>
              <a:t>studium vlivu prostředí na růst a rozvoj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selekce vlivem nejen fyzikálních a chemických změn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biologické adaptace bakterií a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optimalizace využití dostupných zdrojů živin pro vlastní růst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prokaryota</a:t>
            </a:r>
            <a:r>
              <a:rPr lang="cs-CZ" sz="1600" dirty="0" smtClean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 smtClean="0"/>
          </a:p>
          <a:p>
            <a:r>
              <a:rPr lang="cs-CZ" sz="1600" dirty="0" smtClean="0"/>
              <a:t>paradox biologie - chybějící fosilie mikroorganismů přes jejich evoluční úspěch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v koloběhu prvků</a:t>
            </a:r>
          </a:p>
          <a:p>
            <a:r>
              <a:rPr lang="cs-CZ" sz="1600" dirty="0" smtClean="0"/>
              <a:t>ve struktuře společenstev</a:t>
            </a:r>
          </a:p>
          <a:p>
            <a:r>
              <a:rPr lang="cs-CZ" sz="1600" dirty="0" smtClean="0"/>
              <a:t>v interakcích s jinými formami života</a:t>
            </a:r>
          </a:p>
          <a:p>
            <a:pPr marL="0" indent="0">
              <a:buNone/>
            </a:pPr>
            <a:endParaRPr lang="cs-CZ" sz="1600" dirty="0" smtClean="0"/>
          </a:p>
          <a:p>
            <a:endParaRPr lang="cs-CZ" sz="14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637052" y="5388219"/>
            <a:ext cx="7776864" cy="11264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cs-C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Mikrobi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člověk jsou dvě extrémní formy jedné živé hmoty. 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Život na této planetě se obejde bez lidí, nikoliv však bez mikrobů.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Adolf Branald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6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smtClean="0">
                <a:solidFill>
                  <a:srgbClr val="FFFF00"/>
                </a:solidFill>
              </a:rPr>
              <a:t>Děkuji za pozornost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78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09900"/>
            <a:ext cx="370522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1574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5" y="2055317"/>
            <a:ext cx="2708836" cy="38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6" y="146815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7704" y="608489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http://www.cts.cuni.cz/~storch/publications/Storch_&amp;_Mihulka_1997.pdf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9582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smtClean="0"/>
              <a:t>Since 1974…</a:t>
            </a:r>
            <a:endParaRPr lang="en-GB" altLang="en-US" sz="2800" smtClean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700213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07950" y="188640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79512" y="920385"/>
            <a:ext cx="3744540" cy="3693319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prostředí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</a:t>
            </a:r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2584759" cy="3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7" y="940197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26029"/>
            <a:ext cx="3322137" cy="29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58" y="739032"/>
            <a:ext cx="2894036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85525" y="260648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Haeckel</a:t>
            </a:r>
            <a:r>
              <a:rPr lang="cs-CZ" sz="1400" dirty="0" smtClean="0"/>
              <a:t> - </a:t>
            </a:r>
            <a:r>
              <a:rPr lang="en-GB" sz="1400" dirty="0" err="1" smtClean="0"/>
              <a:t>biogenetický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zákon</a:t>
            </a:r>
            <a:r>
              <a:rPr lang="cs-CZ" sz="1400" dirty="0"/>
              <a:t> </a:t>
            </a:r>
            <a:r>
              <a:rPr lang="cs-CZ" sz="1400" dirty="0" smtClean="0"/>
              <a:t>-</a:t>
            </a:r>
            <a:r>
              <a:rPr lang="en-GB" sz="1400" dirty="0"/>
              <a:t>  </a:t>
            </a:r>
            <a:r>
              <a:rPr lang="en-GB" sz="1400" dirty="0" err="1"/>
              <a:t>ontogeneze</a:t>
            </a:r>
            <a:r>
              <a:rPr lang="en-GB" sz="1400" dirty="0"/>
              <a:t> je </a:t>
            </a:r>
            <a:r>
              <a:rPr lang="en-GB" sz="1400" dirty="0" err="1"/>
              <a:t>zkráceným</a:t>
            </a:r>
            <a:r>
              <a:rPr lang="en-GB" sz="1400" dirty="0"/>
              <a:t> </a:t>
            </a:r>
            <a:r>
              <a:rPr lang="en-GB" sz="1400" dirty="0" err="1"/>
              <a:t>opakováním</a:t>
            </a:r>
            <a:r>
              <a:rPr lang="en-GB" sz="1400" dirty="0"/>
              <a:t> </a:t>
            </a:r>
            <a:r>
              <a:rPr lang="en-GB" sz="1400" dirty="0" err="1"/>
              <a:t>fylogeneze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2406</Words>
  <Application>Microsoft Office PowerPoint</Application>
  <PresentationFormat>Předvádění na obrazovce (4:3)</PresentationFormat>
  <Paragraphs>337</Paragraphs>
  <Slides>36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Motiv systému Office</vt:lpstr>
      <vt:lpstr>SPW 7.1 Graph</vt:lpstr>
      <vt:lpstr>EKOLOGIE MIKROORGANISMŮ 1.</vt:lpstr>
      <vt:lpstr>Struktura přednášek</vt:lpstr>
      <vt:lpstr>Doporučená literatura</vt:lpstr>
      <vt:lpstr>Prezentace aplikace PowerPoint</vt:lpstr>
      <vt:lpstr>Prezentace aplikace PowerPoint</vt:lpstr>
      <vt:lpstr>Prezentace aplikace PowerPoint</vt:lpstr>
      <vt:lpstr>Since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 – úhly pohledu</vt:lpstr>
      <vt:lpstr>Mikroorganismy -  definice</vt:lpstr>
      <vt:lpstr>Charakteristické rysy Prokaryot</vt:lpstr>
      <vt:lpstr>Prezentace aplikace PowerPoint</vt:lpstr>
      <vt:lpstr>Prezentace aplikace PowerPoint</vt:lpstr>
      <vt:lpstr>Prezentace aplikace PowerPoint</vt:lpstr>
      <vt:lpstr>Mikrobiální ekologie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Badatelé významní pro další pochopení role mikrobů v cyklických procesech 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29</cp:revision>
  <dcterms:created xsi:type="dcterms:W3CDTF">2017-02-20T09:59:37Z</dcterms:created>
  <dcterms:modified xsi:type="dcterms:W3CDTF">2019-03-25T09:45:07Z</dcterms:modified>
</cp:coreProperties>
</file>