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362" r:id="rId20"/>
    <p:sldId id="275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3" r:id="rId37"/>
    <p:sldId id="292" r:id="rId38"/>
    <p:sldId id="294" r:id="rId39"/>
    <p:sldId id="358" r:id="rId40"/>
    <p:sldId id="360" r:id="rId41"/>
    <p:sldId id="366" r:id="rId42"/>
    <p:sldId id="365" r:id="rId43"/>
    <p:sldId id="361" r:id="rId44"/>
    <p:sldId id="295" r:id="rId45"/>
    <p:sldId id="297" r:id="rId46"/>
    <p:sldId id="306" r:id="rId47"/>
    <p:sldId id="367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50" r:id="rId99"/>
    <p:sldId id="351" r:id="rId100"/>
    <p:sldId id="352" r:id="rId101"/>
    <p:sldId id="353" r:id="rId102"/>
    <p:sldId id="354" r:id="rId103"/>
    <p:sldId id="355" r:id="rId104"/>
    <p:sldId id="356" r:id="rId105"/>
    <p:sldId id="357" r:id="rId106"/>
    <p:sldId id="363" r:id="rId107"/>
    <p:sldId id="364" r:id="rId10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2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49B17C-B9F0-449A-B7BD-0F086DEEDAB0}" type="datetimeFigureOut">
              <a:rPr lang="en-GB" smtClean="0"/>
              <a:t>01/04/2019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2BDFB-CB4F-4481-8438-81B95D393C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6197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A841E-9CBA-4918-9EE3-B8D69AEA92B9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2927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2BDFB-CB4F-4481-8438-81B95D393CAA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5293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t>01/04/2019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3752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t>01/04/2019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408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t>01/04/2019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027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t>01/04/2019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298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t>01/04/2019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322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t>01/04/2019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40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t>01/04/2019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945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t>01/04/2019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294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t>01/04/2019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1003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t>01/04/2019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6458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t>01/04/2019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047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86211-0E73-4898-981D-E00ABF1295B4}" type="datetimeFigureOut">
              <a:rPr lang="en-GB" smtClean="0"/>
              <a:t>01/04/2019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2AF44-EC9E-483E-B6B3-B87DBC944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916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7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0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wmf"/><Relationship Id="rId2" Type="http://schemas.openxmlformats.org/officeDocument/2006/relationships/image" Target="../media/image125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w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en-US" b="1" dirty="0" smtClean="0">
                <a:latin typeface="Calibri" panose="020F0502020204030204" pitchFamily="34" charset="0"/>
              </a:rPr>
              <a:t>EKOLOGIE MIKROORGANISMŮ</a:t>
            </a:r>
            <a:br>
              <a:rPr lang="cs-CZ" altLang="en-US" b="1" dirty="0" smtClean="0">
                <a:latin typeface="Calibri" panose="020F0502020204030204" pitchFamily="34" charset="0"/>
              </a:rPr>
            </a:br>
            <a:r>
              <a:rPr lang="cs-CZ" altLang="en-US" b="1" dirty="0">
                <a:latin typeface="Calibri" panose="020F0502020204030204" pitchFamily="34" charset="0"/>
              </a:rPr>
              <a:t>3</a:t>
            </a:r>
            <a:endParaRPr lang="en-GB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054968"/>
          </a:xfrm>
        </p:spPr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Habitaty mikroorganismů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61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260648"/>
            <a:ext cx="8928992" cy="65973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 err="1" smtClean="0"/>
              <a:t>autochtonní</a:t>
            </a:r>
            <a:r>
              <a:rPr lang="en-GB" sz="1600" b="1" dirty="0" smtClean="0"/>
              <a:t> </a:t>
            </a:r>
            <a:r>
              <a:rPr lang="en-GB" sz="1600" dirty="0" err="1"/>
              <a:t>mikroorganismy</a:t>
            </a:r>
            <a:r>
              <a:rPr lang="en-GB" sz="1600" dirty="0"/>
              <a:t> </a:t>
            </a:r>
            <a:endParaRPr lang="cs-CZ" sz="1600" dirty="0" smtClean="0"/>
          </a:p>
          <a:p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původní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 smtClean="0"/>
              <a:t>daném</a:t>
            </a:r>
            <a:r>
              <a:rPr lang="cs-CZ" sz="1600" dirty="0"/>
              <a:t> </a:t>
            </a:r>
            <a:r>
              <a:rPr lang="en-GB" sz="1600" dirty="0" err="1" smtClean="0"/>
              <a:t>habitatu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přežijí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, </a:t>
            </a:r>
            <a:r>
              <a:rPr lang="en-GB" sz="1600" dirty="0" err="1"/>
              <a:t>rostou</a:t>
            </a:r>
            <a:r>
              <a:rPr lang="en-GB" sz="1600" dirty="0"/>
              <a:t> a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metabolicky</a:t>
            </a:r>
            <a:r>
              <a:rPr lang="en-GB" sz="1600" dirty="0"/>
              <a:t> </a:t>
            </a:r>
            <a:r>
              <a:rPr lang="en-GB" sz="1600" dirty="0" err="1" smtClean="0"/>
              <a:t>aktivní</a:t>
            </a:r>
            <a:endParaRPr lang="en-GB" sz="1600" dirty="0"/>
          </a:p>
          <a:p>
            <a:r>
              <a:rPr lang="en-GB" sz="1600" dirty="0" err="1"/>
              <a:t>fyziologicky</a:t>
            </a:r>
            <a:r>
              <a:rPr lang="en-GB" sz="1600" dirty="0"/>
              <a:t> se </a:t>
            </a:r>
            <a:r>
              <a:rPr lang="en-GB" sz="1600" dirty="0" err="1"/>
              <a:t>adaptovat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fyzikální</a:t>
            </a:r>
            <a:r>
              <a:rPr lang="en-GB" sz="1600" dirty="0"/>
              <a:t> a </a:t>
            </a:r>
            <a:r>
              <a:rPr lang="en-GB" sz="1600" dirty="0" err="1"/>
              <a:t>chemické</a:t>
            </a:r>
            <a:r>
              <a:rPr lang="en-GB" sz="1600" dirty="0"/>
              <a:t> </a:t>
            </a:r>
            <a:r>
              <a:rPr lang="en-GB" sz="1600" dirty="0" err="1" smtClean="0"/>
              <a:t>podmínky</a:t>
            </a:r>
            <a:r>
              <a:rPr lang="cs-CZ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zvýší</a:t>
            </a:r>
            <a:r>
              <a:rPr lang="en-GB" sz="1600" dirty="0"/>
              <a:t> to </a:t>
            </a:r>
            <a:r>
              <a:rPr lang="en-GB" sz="1600" dirty="0" err="1"/>
              <a:t>jeho</a:t>
            </a:r>
            <a:r>
              <a:rPr lang="en-GB" sz="1600" dirty="0"/>
              <a:t> </a:t>
            </a:r>
            <a:r>
              <a:rPr lang="en-GB" sz="1600" dirty="0" err="1"/>
              <a:t>šanci</a:t>
            </a:r>
            <a:r>
              <a:rPr lang="en-GB" sz="1600" dirty="0"/>
              <a:t> </a:t>
            </a:r>
            <a:r>
              <a:rPr lang="en-GB" sz="1600" dirty="0" err="1"/>
              <a:t>přežití</a:t>
            </a:r>
            <a:r>
              <a:rPr lang="en-GB" sz="1600" dirty="0"/>
              <a:t>, </a:t>
            </a:r>
            <a:r>
              <a:rPr lang="en-GB" sz="1600" dirty="0" err="1"/>
              <a:t>schopnost</a:t>
            </a:r>
            <a:r>
              <a:rPr lang="en-GB" sz="1600" dirty="0"/>
              <a:t> </a:t>
            </a:r>
            <a:r>
              <a:rPr lang="en-GB" sz="1600" dirty="0" err="1" smtClean="0"/>
              <a:t>uniknout</a:t>
            </a:r>
            <a:r>
              <a:rPr lang="cs-CZ" sz="1600" dirty="0" smtClean="0"/>
              <a:t> </a:t>
            </a:r>
            <a:r>
              <a:rPr lang="en-GB" sz="1600" dirty="0" err="1" smtClean="0"/>
              <a:t>predaci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kompetitivnímu</a:t>
            </a:r>
            <a:r>
              <a:rPr lang="en-GB" sz="1600" dirty="0"/>
              <a:t> </a:t>
            </a:r>
            <a:r>
              <a:rPr lang="en-GB" sz="1600" dirty="0" err="1" smtClean="0"/>
              <a:t>tlaku</a:t>
            </a:r>
            <a:endParaRPr lang="cs-CZ" sz="1600" dirty="0" smtClean="0"/>
          </a:p>
          <a:p>
            <a:r>
              <a:rPr lang="en-GB" sz="1600" dirty="0" err="1" smtClean="0"/>
              <a:t>úspěšně</a:t>
            </a:r>
            <a:r>
              <a:rPr lang="en-GB" sz="1600" dirty="0" smtClean="0"/>
              <a:t> </a:t>
            </a:r>
            <a:r>
              <a:rPr lang="en-GB" sz="1600" dirty="0" err="1"/>
              <a:t>soutěží</a:t>
            </a:r>
            <a:r>
              <a:rPr lang="en-GB" sz="1600" dirty="0"/>
              <a:t> s </a:t>
            </a:r>
            <a:r>
              <a:rPr lang="en-GB" sz="1600" dirty="0" err="1"/>
              <a:t>ostatními</a:t>
            </a:r>
            <a:r>
              <a:rPr lang="en-GB" sz="1600" dirty="0"/>
              <a:t> </a:t>
            </a:r>
            <a:r>
              <a:rPr lang="en-GB" sz="1600" dirty="0" err="1"/>
              <a:t>autochtonními</a:t>
            </a:r>
            <a:r>
              <a:rPr lang="en-GB" sz="1600" dirty="0"/>
              <a:t> </a:t>
            </a:r>
            <a:r>
              <a:rPr lang="en-GB" sz="1600" dirty="0" err="1" smtClean="0"/>
              <a:t>mikroby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všichni</a:t>
            </a:r>
            <a:r>
              <a:rPr lang="en-GB" sz="1600" dirty="0" smtClean="0"/>
              <a:t> </a:t>
            </a:r>
            <a:r>
              <a:rPr lang="en-GB" sz="1600" dirty="0" err="1"/>
              <a:t>vykazují</a:t>
            </a:r>
            <a:r>
              <a:rPr lang="en-GB" sz="1600" dirty="0"/>
              <a:t> </a:t>
            </a:r>
            <a:r>
              <a:rPr lang="en-GB" sz="1600" dirty="0" err="1"/>
              <a:t>určitou</a:t>
            </a:r>
            <a:r>
              <a:rPr lang="en-GB" sz="1600" dirty="0"/>
              <a:t> </a:t>
            </a:r>
            <a:r>
              <a:rPr lang="en-GB" sz="1600" dirty="0" err="1"/>
              <a:t>adaptaci</a:t>
            </a:r>
            <a:r>
              <a:rPr lang="en-GB" sz="1600" dirty="0"/>
              <a:t>, </a:t>
            </a:r>
            <a:r>
              <a:rPr lang="en-GB" sz="1600" dirty="0" err="1"/>
              <a:t>která</a:t>
            </a:r>
            <a:r>
              <a:rPr lang="en-GB" sz="1600" dirty="0"/>
              <a:t> </a:t>
            </a:r>
            <a:r>
              <a:rPr lang="en-GB" sz="1600" dirty="0" err="1"/>
              <a:t>jim</a:t>
            </a:r>
            <a:r>
              <a:rPr lang="en-GB" sz="1600" dirty="0"/>
              <a:t> </a:t>
            </a:r>
            <a:r>
              <a:rPr lang="en-GB" sz="1600" dirty="0" err="1" smtClean="0"/>
              <a:t>umožňuje</a:t>
            </a:r>
            <a:r>
              <a:rPr lang="cs-CZ" sz="1600" dirty="0"/>
              <a:t> </a:t>
            </a:r>
            <a:r>
              <a:rPr lang="en-GB" sz="1600" dirty="0" err="1" smtClean="0"/>
              <a:t>být</a:t>
            </a:r>
            <a:r>
              <a:rPr lang="en-GB" sz="1600" dirty="0" smtClean="0"/>
              <a:t> </a:t>
            </a:r>
            <a:r>
              <a:rPr lang="en-GB" sz="1600" dirty="0" err="1"/>
              <a:t>fyziologicky</a:t>
            </a:r>
            <a:r>
              <a:rPr lang="en-GB" sz="1600" dirty="0"/>
              <a:t> </a:t>
            </a:r>
            <a:r>
              <a:rPr lang="en-GB" sz="1600" dirty="0" err="1"/>
              <a:t>kompatibilní</a:t>
            </a:r>
            <a:r>
              <a:rPr lang="en-GB" sz="1600" dirty="0"/>
              <a:t> s </a:t>
            </a:r>
            <a:r>
              <a:rPr lang="en-GB" sz="1600" dirty="0" err="1"/>
              <a:t>jejich</a:t>
            </a:r>
            <a:r>
              <a:rPr lang="en-GB" sz="1600" dirty="0"/>
              <a:t> </a:t>
            </a:r>
            <a:r>
              <a:rPr lang="en-GB" sz="1600" dirty="0" err="1"/>
              <a:t>fyzikálním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 smtClean="0"/>
              <a:t>chemickým</a:t>
            </a:r>
            <a:r>
              <a:rPr lang="cs-CZ" sz="1600" dirty="0" smtClean="0"/>
              <a:t> </a:t>
            </a:r>
            <a:r>
              <a:rPr lang="cs-CZ" sz="1600" dirty="0" smtClean="0"/>
              <a:t>prostředím)</a:t>
            </a:r>
            <a:endParaRPr lang="cs-CZ" sz="1600" dirty="0" smtClean="0"/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1600" b="1" dirty="0" err="1"/>
              <a:t>alochtonní</a:t>
            </a:r>
            <a:r>
              <a:rPr lang="en-GB" sz="1600" b="1" dirty="0"/>
              <a:t> </a:t>
            </a:r>
            <a:r>
              <a:rPr lang="en-GB" sz="1600" dirty="0"/>
              <a:t>- </a:t>
            </a:r>
            <a:r>
              <a:rPr lang="cs-CZ" sz="1600" dirty="0"/>
              <a:t>c</a:t>
            </a:r>
            <a:r>
              <a:rPr lang="en-GB" sz="1600" dirty="0" err="1"/>
              <a:t>izí</a:t>
            </a:r>
            <a:r>
              <a:rPr lang="en-GB" sz="1600" dirty="0"/>
              <a:t> </a:t>
            </a:r>
            <a:r>
              <a:rPr lang="en-GB" sz="1600" dirty="0" err="1"/>
              <a:t>mikrobi</a:t>
            </a:r>
            <a:r>
              <a:rPr lang="en-GB" sz="1600" dirty="0"/>
              <a:t> –</a:t>
            </a:r>
            <a:r>
              <a:rPr lang="en-GB" sz="1600" dirty="0" err="1"/>
              <a:t>přechodní</a:t>
            </a:r>
            <a:r>
              <a:rPr lang="en-GB" sz="1600" dirty="0"/>
              <a:t> </a:t>
            </a:r>
            <a:r>
              <a:rPr lang="en-GB" sz="1600" dirty="0" err="1"/>
              <a:t>členové</a:t>
            </a:r>
            <a:r>
              <a:rPr lang="en-GB" sz="1600" dirty="0"/>
              <a:t> </a:t>
            </a:r>
            <a:r>
              <a:rPr lang="en-GB" sz="1600" dirty="0" err="1"/>
              <a:t>habitatu</a:t>
            </a:r>
            <a:endParaRPr lang="en-GB" sz="1600" dirty="0"/>
          </a:p>
          <a:p>
            <a:r>
              <a:rPr lang="en-GB" sz="1600" dirty="0" err="1"/>
              <a:t>nezabírají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žádnou</a:t>
            </a:r>
            <a:r>
              <a:rPr lang="en-GB" sz="1600" dirty="0"/>
              <a:t> </a:t>
            </a:r>
            <a:r>
              <a:rPr lang="en-GB" sz="1600" dirty="0" err="1"/>
              <a:t>ekologickou</a:t>
            </a:r>
            <a:r>
              <a:rPr lang="en-GB" sz="1600" dirty="0"/>
              <a:t> </a:t>
            </a:r>
            <a:r>
              <a:rPr lang="en-GB" sz="1600" dirty="0" err="1"/>
              <a:t>niku</a:t>
            </a:r>
            <a:endParaRPr lang="en-GB" sz="1600" dirty="0"/>
          </a:p>
          <a:p>
            <a:r>
              <a:rPr lang="en-GB" sz="1600" dirty="0" err="1"/>
              <a:t>vyrostli</a:t>
            </a:r>
            <a:r>
              <a:rPr lang="en-GB" sz="1600" dirty="0"/>
              <a:t> </a:t>
            </a:r>
            <a:r>
              <a:rPr lang="en-GB" sz="1600" dirty="0" err="1"/>
              <a:t>jinde</a:t>
            </a:r>
            <a:r>
              <a:rPr lang="en-GB" sz="1600" dirty="0"/>
              <a:t> a </a:t>
            </a:r>
            <a:r>
              <a:rPr lang="en-GB" sz="1600" dirty="0" err="1"/>
              <a:t>byli</a:t>
            </a:r>
            <a:r>
              <a:rPr lang="en-GB" sz="1600" dirty="0"/>
              <a:t> </a:t>
            </a:r>
            <a:r>
              <a:rPr lang="en-GB" sz="1600" dirty="0" err="1"/>
              <a:t>sem</a:t>
            </a:r>
            <a:r>
              <a:rPr lang="en-GB" sz="1600" dirty="0"/>
              <a:t> </a:t>
            </a:r>
            <a:r>
              <a:rPr lang="en-GB" sz="1600" dirty="0" err="1"/>
              <a:t>nějak</a:t>
            </a:r>
            <a:r>
              <a:rPr lang="en-GB" sz="1600" dirty="0"/>
              <a:t> </a:t>
            </a:r>
            <a:r>
              <a:rPr lang="en-GB" sz="1600" dirty="0" err="1"/>
              <a:t>přineseni</a:t>
            </a:r>
            <a:endParaRPr lang="en-GB" sz="1600" dirty="0"/>
          </a:p>
          <a:p>
            <a:r>
              <a:rPr lang="en-GB" sz="1600" dirty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přežít</a:t>
            </a:r>
            <a:r>
              <a:rPr lang="en-GB" sz="1600" dirty="0"/>
              <a:t> </a:t>
            </a:r>
            <a:r>
              <a:rPr lang="en-GB" sz="1600" dirty="0" err="1"/>
              <a:t>různě</a:t>
            </a:r>
            <a:r>
              <a:rPr lang="en-GB" sz="1600" dirty="0"/>
              <a:t> </a:t>
            </a:r>
            <a:r>
              <a:rPr lang="en-GB" sz="1600" dirty="0" err="1"/>
              <a:t>dlouho</a:t>
            </a:r>
            <a:endParaRPr lang="en-GB" sz="1600" dirty="0"/>
          </a:p>
          <a:p>
            <a:r>
              <a:rPr lang="en-GB" sz="1600" dirty="0" err="1"/>
              <a:t>tvorba</a:t>
            </a:r>
            <a:r>
              <a:rPr lang="en-GB" sz="1600" dirty="0"/>
              <a:t> </a:t>
            </a:r>
            <a:r>
              <a:rPr lang="en-GB" sz="1600" dirty="0" err="1"/>
              <a:t>spor</a:t>
            </a:r>
            <a:r>
              <a:rPr lang="cs-CZ" sz="1600" dirty="0"/>
              <a:t> nebo </a:t>
            </a:r>
            <a:r>
              <a:rPr lang="en-GB" sz="1600" dirty="0"/>
              <a:t> </a:t>
            </a:r>
            <a:r>
              <a:rPr lang="en-GB" sz="1600" dirty="0" err="1"/>
              <a:t>rychle</a:t>
            </a:r>
            <a:r>
              <a:rPr lang="en-GB" sz="1600" dirty="0"/>
              <a:t> </a:t>
            </a:r>
            <a:r>
              <a:rPr lang="en-GB" sz="1600" dirty="0" err="1"/>
              <a:t>zmizí</a:t>
            </a:r>
            <a:r>
              <a:rPr lang="en-GB" sz="1600" dirty="0"/>
              <a:t> – </a:t>
            </a:r>
            <a:r>
              <a:rPr lang="en-GB" sz="1600" i="1" dirty="0"/>
              <a:t>E. coli </a:t>
            </a:r>
            <a:r>
              <a:rPr lang="en-GB" sz="1600" dirty="0"/>
              <a:t>v </a:t>
            </a:r>
            <a:r>
              <a:rPr lang="en-GB" sz="1600" dirty="0" err="1"/>
              <a:t>mořském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r>
              <a:rPr lang="cs-CZ" sz="1600" dirty="0"/>
              <a:t> </a:t>
            </a:r>
            <a:r>
              <a:rPr lang="en-GB" sz="1600" dirty="0" err="1"/>
              <a:t>nepřežije</a:t>
            </a:r>
            <a:r>
              <a:rPr lang="en-GB" sz="1600" dirty="0"/>
              <a:t> 24 </a:t>
            </a:r>
            <a:r>
              <a:rPr lang="en-GB" sz="1600" dirty="0" err="1"/>
              <a:t>hodin</a:t>
            </a:r>
            <a:endParaRPr lang="en-GB" sz="1600" dirty="0"/>
          </a:p>
          <a:p>
            <a:endParaRPr lang="cs-CZ" sz="1600" dirty="0"/>
          </a:p>
          <a:p>
            <a:endParaRPr lang="cs-CZ" sz="1600" dirty="0" smtClean="0"/>
          </a:p>
          <a:p>
            <a:r>
              <a:rPr lang="cs-CZ" sz="1600" dirty="0" smtClean="0"/>
              <a:t>někdy</a:t>
            </a:r>
            <a:r>
              <a:rPr lang="en-GB" sz="1600" dirty="0" smtClean="0"/>
              <a:t> </a:t>
            </a:r>
            <a:r>
              <a:rPr lang="cs-CZ" sz="1600" dirty="0" smtClean="0"/>
              <a:t>nejasné</a:t>
            </a:r>
            <a:r>
              <a:rPr lang="en-GB" sz="1600" dirty="0" smtClean="0"/>
              <a:t>, </a:t>
            </a:r>
            <a:r>
              <a:rPr lang="en-GB" sz="1600" dirty="0" err="1"/>
              <a:t>kdo</a:t>
            </a:r>
            <a:r>
              <a:rPr lang="en-GB" sz="1600" dirty="0"/>
              <a:t> je </a:t>
            </a:r>
            <a:r>
              <a:rPr lang="en-GB" sz="1600" dirty="0" err="1"/>
              <a:t>autochtonní</a:t>
            </a:r>
            <a:r>
              <a:rPr lang="en-GB" sz="1600" dirty="0"/>
              <a:t> a </a:t>
            </a:r>
            <a:r>
              <a:rPr lang="en-GB" sz="1600" dirty="0" err="1" smtClean="0"/>
              <a:t>kdo</a:t>
            </a:r>
            <a:r>
              <a:rPr lang="cs-CZ" sz="1600" dirty="0" smtClean="0"/>
              <a:t> </a:t>
            </a:r>
            <a:r>
              <a:rPr lang="en-GB" sz="1600" dirty="0" err="1" smtClean="0"/>
              <a:t>alochtonní</a:t>
            </a:r>
            <a:endParaRPr lang="en-GB" sz="1600" dirty="0"/>
          </a:p>
          <a:p>
            <a:r>
              <a:rPr lang="en-GB" sz="1600" dirty="0" err="1" smtClean="0"/>
              <a:t>ekosystémy</a:t>
            </a:r>
            <a:r>
              <a:rPr lang="en-GB" sz="1600" dirty="0" smtClean="0"/>
              <a:t> </a:t>
            </a:r>
            <a:r>
              <a:rPr lang="en-GB" sz="1600" dirty="0" err="1"/>
              <a:t>dynamické</a:t>
            </a:r>
            <a:r>
              <a:rPr lang="en-GB" sz="1600" dirty="0"/>
              <a:t> a </a:t>
            </a:r>
            <a:r>
              <a:rPr lang="en-GB" sz="1600" dirty="0" err="1"/>
              <a:t>stále</a:t>
            </a:r>
            <a:r>
              <a:rPr lang="en-GB" sz="1600" dirty="0"/>
              <a:t> se </a:t>
            </a:r>
            <a:r>
              <a:rPr lang="en-GB" sz="1600" dirty="0" err="1" smtClean="0"/>
              <a:t>mění</a:t>
            </a:r>
            <a:r>
              <a:rPr lang="cs-CZ" sz="1600" dirty="0" smtClean="0"/>
              <a:t>, </a:t>
            </a:r>
            <a:r>
              <a:rPr lang="en-GB" sz="1600" dirty="0" err="1" smtClean="0"/>
              <a:t>autochtonní</a:t>
            </a:r>
            <a:r>
              <a:rPr lang="en-GB" sz="1600" dirty="0" smtClean="0"/>
              <a:t> </a:t>
            </a:r>
            <a:r>
              <a:rPr lang="en-GB" sz="1600" dirty="0" err="1"/>
              <a:t>organismy</a:t>
            </a:r>
            <a:r>
              <a:rPr lang="en-GB" sz="1600" dirty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/>
              <a:t>aktivní</a:t>
            </a:r>
            <a:r>
              <a:rPr lang="en-GB" sz="1600" dirty="0"/>
              <a:t> </a:t>
            </a:r>
            <a:r>
              <a:rPr lang="en-GB" sz="1600" dirty="0" err="1"/>
              <a:t>během</a:t>
            </a:r>
            <a:r>
              <a:rPr lang="en-GB" sz="1600" dirty="0"/>
              <a:t> </a:t>
            </a:r>
            <a:r>
              <a:rPr lang="en-GB" sz="1600" dirty="0" err="1" smtClean="0"/>
              <a:t>určitého</a:t>
            </a:r>
            <a:r>
              <a:rPr lang="cs-CZ" sz="1600" dirty="0" smtClean="0"/>
              <a:t> </a:t>
            </a:r>
            <a:r>
              <a:rPr lang="en-GB" sz="1600" dirty="0" err="1" smtClean="0"/>
              <a:t>období</a:t>
            </a:r>
            <a:r>
              <a:rPr lang="en-GB" sz="1600" dirty="0"/>
              <a:t>, v </a:t>
            </a:r>
            <a:r>
              <a:rPr lang="en-GB" sz="1600" dirty="0" err="1"/>
              <a:t>jiném</a:t>
            </a:r>
            <a:r>
              <a:rPr lang="en-GB" sz="1600" dirty="0"/>
              <a:t> </a:t>
            </a:r>
            <a:r>
              <a:rPr lang="en-GB" sz="1600" dirty="0" err="1"/>
              <a:t>období</a:t>
            </a:r>
            <a:r>
              <a:rPr lang="en-GB" sz="1600" dirty="0"/>
              <a:t> </a:t>
            </a:r>
            <a:r>
              <a:rPr lang="en-GB" sz="1600" dirty="0" err="1"/>
              <a:t>pak</a:t>
            </a:r>
            <a:r>
              <a:rPr lang="en-GB" sz="1600" dirty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/>
              <a:t>dormantní</a:t>
            </a:r>
            <a:endParaRPr lang="en-GB" sz="1600" dirty="0"/>
          </a:p>
          <a:p>
            <a:r>
              <a:rPr lang="en-GB" sz="1600" dirty="0" err="1" smtClean="0"/>
              <a:t>třeba</a:t>
            </a:r>
            <a:r>
              <a:rPr lang="en-GB" sz="1600" dirty="0" smtClean="0"/>
              <a:t> </a:t>
            </a:r>
            <a:r>
              <a:rPr lang="en-GB" sz="1600" dirty="0" err="1"/>
              <a:t>zvážit</a:t>
            </a:r>
            <a:r>
              <a:rPr lang="en-GB" sz="1600" dirty="0"/>
              <a:t>, </a:t>
            </a:r>
            <a:r>
              <a:rPr lang="en-GB" sz="1600" dirty="0" err="1"/>
              <a:t>zda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 </a:t>
            </a:r>
            <a:r>
              <a:rPr lang="en-GB" sz="1600" dirty="0" err="1"/>
              <a:t>vykazuje</a:t>
            </a:r>
            <a:r>
              <a:rPr lang="en-GB" sz="1600" dirty="0"/>
              <a:t> </a:t>
            </a:r>
            <a:r>
              <a:rPr lang="en-GB" sz="1600" dirty="0" err="1"/>
              <a:t>cyklické</a:t>
            </a:r>
            <a:r>
              <a:rPr lang="en-GB" sz="1600" dirty="0"/>
              <a:t> </a:t>
            </a:r>
            <a:r>
              <a:rPr lang="en-GB" sz="1600" dirty="0" err="1" smtClean="0"/>
              <a:t>změny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které</a:t>
            </a:r>
            <a:r>
              <a:rPr lang="en-GB" sz="1600" dirty="0" smtClean="0"/>
              <a:t> </a:t>
            </a:r>
            <a:r>
              <a:rPr lang="en-GB" sz="1600" dirty="0" err="1"/>
              <a:t>umožní</a:t>
            </a:r>
            <a:r>
              <a:rPr lang="en-GB" sz="1600" dirty="0"/>
              <a:t> </a:t>
            </a:r>
            <a:r>
              <a:rPr lang="en-GB" sz="1600" dirty="0" err="1"/>
              <a:t>růst</a:t>
            </a:r>
            <a:r>
              <a:rPr lang="en-GB" sz="1600" dirty="0"/>
              <a:t> </a:t>
            </a:r>
            <a:r>
              <a:rPr lang="en-GB" sz="1600" dirty="0" err="1"/>
              <a:t>mikroba</a:t>
            </a:r>
            <a:r>
              <a:rPr lang="en-GB" sz="1600" dirty="0"/>
              <a:t> v </a:t>
            </a:r>
            <a:r>
              <a:rPr lang="en-GB" sz="1600" dirty="0" err="1"/>
              <a:t>určitém</a:t>
            </a:r>
            <a:r>
              <a:rPr lang="en-GB" sz="1600" dirty="0"/>
              <a:t> </a:t>
            </a:r>
            <a:r>
              <a:rPr lang="en-GB" sz="1600" dirty="0" err="1"/>
              <a:t>období</a:t>
            </a:r>
            <a:endParaRPr lang="en-GB" sz="1600" dirty="0"/>
          </a:p>
          <a:p>
            <a:r>
              <a:rPr lang="en-GB" sz="1600" dirty="0" err="1" smtClean="0"/>
              <a:t>zda</a:t>
            </a:r>
            <a:r>
              <a:rPr lang="en-GB" sz="1600" dirty="0" smtClean="0"/>
              <a:t> </a:t>
            </a:r>
            <a:r>
              <a:rPr lang="en-GB" sz="1600" dirty="0"/>
              <a:t>je </a:t>
            </a:r>
            <a:r>
              <a:rPr lang="en-GB" sz="1600" dirty="0" err="1"/>
              <a:t>mikrob</a:t>
            </a:r>
            <a:r>
              <a:rPr lang="en-GB" sz="1600" dirty="0"/>
              <a:t> </a:t>
            </a:r>
            <a:r>
              <a:rPr lang="en-GB" sz="1600" dirty="0" err="1"/>
              <a:t>schopný</a:t>
            </a:r>
            <a:r>
              <a:rPr lang="en-GB" sz="1600" dirty="0"/>
              <a:t> </a:t>
            </a:r>
            <a:r>
              <a:rPr lang="en-GB" sz="1600" dirty="0" err="1" smtClean="0"/>
              <a:t>přežít</a:t>
            </a:r>
            <a:r>
              <a:rPr lang="cs-CZ" sz="1600" dirty="0" smtClean="0"/>
              <a:t> </a:t>
            </a:r>
            <a:r>
              <a:rPr lang="en-GB" sz="1600" dirty="0" err="1" smtClean="0"/>
              <a:t>nepříznivé</a:t>
            </a:r>
            <a:r>
              <a:rPr lang="en-GB" sz="1600" dirty="0" smtClean="0"/>
              <a:t> </a:t>
            </a:r>
            <a:r>
              <a:rPr lang="en-GB" sz="1600" dirty="0" err="1"/>
              <a:t>období</a:t>
            </a:r>
            <a:endParaRPr lang="en-GB" sz="1600" dirty="0"/>
          </a:p>
          <a:p>
            <a:r>
              <a:rPr lang="en-GB" sz="1600" dirty="0" err="1" smtClean="0"/>
              <a:t>úspěch</a:t>
            </a:r>
            <a:r>
              <a:rPr lang="en-GB" sz="1600" dirty="0" smtClean="0"/>
              <a:t> </a:t>
            </a:r>
            <a:r>
              <a:rPr lang="en-GB" sz="1600" dirty="0" err="1"/>
              <a:t>alochtonního</a:t>
            </a:r>
            <a:r>
              <a:rPr lang="en-GB" sz="1600" dirty="0"/>
              <a:t> </a:t>
            </a:r>
            <a:r>
              <a:rPr lang="en-GB" sz="1600" dirty="0" err="1"/>
              <a:t>mikroba</a:t>
            </a:r>
            <a:r>
              <a:rPr lang="en-GB" sz="1600" dirty="0"/>
              <a:t> – </a:t>
            </a:r>
            <a:r>
              <a:rPr lang="en-GB" sz="1600" dirty="0" err="1"/>
              <a:t>především</a:t>
            </a:r>
            <a:r>
              <a:rPr lang="en-GB" sz="1600" dirty="0"/>
              <a:t> v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kde</a:t>
            </a:r>
            <a:r>
              <a:rPr lang="en-GB" sz="1600" dirty="0" smtClean="0"/>
              <a:t> </a:t>
            </a:r>
            <a:r>
              <a:rPr lang="en-GB" sz="1600" dirty="0" err="1"/>
              <a:t>dochází</a:t>
            </a:r>
            <a:r>
              <a:rPr lang="en-GB" sz="1600" dirty="0"/>
              <a:t> k </a:t>
            </a:r>
            <a:r>
              <a:rPr lang="en-GB" sz="1600" dirty="0" err="1"/>
              <a:t>nějaké</a:t>
            </a:r>
            <a:r>
              <a:rPr lang="en-GB" sz="1600" dirty="0"/>
              <a:t> </a:t>
            </a:r>
            <a:r>
              <a:rPr lang="en-GB" sz="1600" dirty="0" err="1"/>
              <a:t>změně</a:t>
            </a:r>
            <a:r>
              <a:rPr lang="en-GB" sz="1600" dirty="0"/>
              <a:t>, </a:t>
            </a:r>
            <a:r>
              <a:rPr lang="en-GB" sz="1600" dirty="0" err="1"/>
              <a:t>či</a:t>
            </a:r>
            <a:r>
              <a:rPr lang="en-GB" sz="1600" dirty="0"/>
              <a:t> </a:t>
            </a:r>
            <a:r>
              <a:rPr lang="en-GB" sz="1600" dirty="0" err="1"/>
              <a:t>kde</a:t>
            </a:r>
            <a:r>
              <a:rPr lang="en-GB" sz="1600" dirty="0"/>
              <a:t> </a:t>
            </a:r>
            <a:r>
              <a:rPr lang="en-GB" sz="1600" dirty="0" err="1"/>
              <a:t>působí</a:t>
            </a:r>
            <a:r>
              <a:rPr lang="en-GB" sz="1600" dirty="0"/>
              <a:t> </a:t>
            </a:r>
            <a:r>
              <a:rPr lang="en-GB" sz="1600" dirty="0" err="1"/>
              <a:t>nějaký</a:t>
            </a:r>
            <a:r>
              <a:rPr lang="en-GB" sz="1600" dirty="0"/>
              <a:t> </a:t>
            </a:r>
            <a:r>
              <a:rPr lang="en-GB" sz="1600" dirty="0" err="1" smtClean="0"/>
              <a:t>stres</a:t>
            </a:r>
            <a:r>
              <a:rPr lang="cs-CZ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narušení</a:t>
            </a:r>
            <a:endParaRPr lang="en-GB" sz="1600" dirty="0"/>
          </a:p>
          <a:p>
            <a:endParaRPr lang="cs-CZ" sz="1600" dirty="0"/>
          </a:p>
          <a:p>
            <a:pPr marL="0" indent="0">
              <a:buNone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20644778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scan0098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908050"/>
            <a:ext cx="4548188" cy="5910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4932363" y="1038225"/>
            <a:ext cx="4103687" cy="32035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/>
        </p:spPr>
        <p:txBody>
          <a:bodyPr anchor="ctr">
            <a:spAutoFit/>
          </a:bodyPr>
          <a:lstStyle/>
          <a:p>
            <a:r>
              <a:rPr lang="cs-CZ" altLang="en-US" dirty="0">
                <a:latin typeface="Tahoma" pitchFamily="34" charset="0"/>
              </a:rPr>
              <a:t>Rybí pach, typický pro vodní květy a řasy obývající příbřežní pás (</a:t>
            </a:r>
            <a:r>
              <a:rPr lang="cs-CZ" altLang="en-US" i="1" dirty="0" err="1">
                <a:latin typeface="Tahoma" pitchFamily="34" charset="0"/>
              </a:rPr>
              <a:t>Pandorina</a:t>
            </a:r>
            <a:r>
              <a:rPr lang="cs-CZ" altLang="en-US" i="1" dirty="0">
                <a:latin typeface="Tahoma" pitchFamily="34" charset="0"/>
              </a:rPr>
              <a:t>, </a:t>
            </a:r>
            <a:r>
              <a:rPr lang="cs-CZ" altLang="en-US" i="1" dirty="0" err="1">
                <a:latin typeface="Tahoma" pitchFamily="34" charset="0"/>
              </a:rPr>
              <a:t>Volvox</a:t>
            </a:r>
            <a:r>
              <a:rPr lang="cs-CZ" altLang="en-US" i="1" dirty="0">
                <a:latin typeface="Tahoma" pitchFamily="34" charset="0"/>
              </a:rPr>
              <a:t>, </a:t>
            </a:r>
            <a:r>
              <a:rPr lang="cs-CZ" altLang="en-US" i="1" dirty="0" err="1">
                <a:latin typeface="Tahoma" pitchFamily="34" charset="0"/>
              </a:rPr>
              <a:t>Gonium</a:t>
            </a:r>
            <a:r>
              <a:rPr lang="cs-CZ" altLang="en-US" i="1" dirty="0">
                <a:latin typeface="Tahoma" pitchFamily="34" charset="0"/>
              </a:rPr>
              <a:t>, </a:t>
            </a:r>
            <a:r>
              <a:rPr lang="cs-CZ" altLang="en-US" i="1" dirty="0" err="1">
                <a:latin typeface="Tahoma" pitchFamily="34" charset="0"/>
              </a:rPr>
              <a:t>Eudorina</a:t>
            </a:r>
            <a:r>
              <a:rPr lang="cs-CZ" altLang="en-US" i="1" dirty="0">
                <a:latin typeface="Tahoma" pitchFamily="34" charset="0"/>
              </a:rPr>
              <a:t>, </a:t>
            </a:r>
            <a:r>
              <a:rPr lang="cs-CZ" altLang="en-US" i="1" dirty="0" err="1">
                <a:latin typeface="Tahoma" pitchFamily="34" charset="0"/>
              </a:rPr>
              <a:t>Mallomonas</a:t>
            </a:r>
            <a:r>
              <a:rPr lang="cs-CZ" altLang="en-US" i="1" dirty="0">
                <a:latin typeface="Tahoma" pitchFamily="34" charset="0"/>
              </a:rPr>
              <a:t>, </a:t>
            </a:r>
            <a:r>
              <a:rPr lang="cs-CZ" altLang="en-US" i="1" dirty="0" err="1">
                <a:latin typeface="Tahoma" pitchFamily="34" charset="0"/>
              </a:rPr>
              <a:t>Euglena</a:t>
            </a:r>
            <a:r>
              <a:rPr lang="cs-CZ" altLang="en-US" i="1" dirty="0">
                <a:latin typeface="Tahoma" pitchFamily="34" charset="0"/>
              </a:rPr>
              <a:t>, </a:t>
            </a:r>
            <a:r>
              <a:rPr lang="cs-CZ" altLang="en-US" i="1" dirty="0" err="1">
                <a:latin typeface="Tahoma" pitchFamily="34" charset="0"/>
              </a:rPr>
              <a:t>Ceratium</a:t>
            </a:r>
            <a:r>
              <a:rPr lang="cs-CZ" altLang="en-US" i="1" dirty="0">
                <a:latin typeface="Tahoma" pitchFamily="34" charset="0"/>
              </a:rPr>
              <a:t>, </a:t>
            </a:r>
            <a:r>
              <a:rPr lang="cs-CZ" altLang="en-US" i="1" dirty="0" err="1">
                <a:latin typeface="Tahoma" pitchFamily="34" charset="0"/>
              </a:rPr>
              <a:t>Tribonema</a:t>
            </a:r>
            <a:r>
              <a:rPr lang="cs-CZ" altLang="en-US" dirty="0">
                <a:latin typeface="Tahoma" pitchFamily="34" charset="0"/>
              </a:rPr>
              <a:t>), se připisuje různým aminům. Bylo zjištěno, že každý druh řasy produkuje charakteristické aminy. Výskyt aminů z hlediska škodlivosti (organoleptické vlastnosti) je hygienicky významný, neboť aminy jsou fyziologicky velmi účinné látky</a:t>
            </a:r>
            <a:r>
              <a:rPr lang="cs-CZ" altLang="en-US" sz="2400" dirty="0">
                <a:latin typeface="Times New Roman" pitchFamily="18" charset="0"/>
              </a:rPr>
              <a:t> </a:t>
            </a: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4932363" y="4652963"/>
            <a:ext cx="4159250" cy="131445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1600">
                <a:latin typeface="Tahoma" pitchFamily="34" charset="0"/>
              </a:rPr>
              <a:t>400 až 800 buněk </a:t>
            </a:r>
            <a:r>
              <a:rPr lang="cs-CZ" altLang="en-US" sz="1600" i="1">
                <a:latin typeface="Tahoma" pitchFamily="34" charset="0"/>
              </a:rPr>
              <a:t>Asterionella formosa </a:t>
            </a:r>
            <a:r>
              <a:rPr lang="cs-CZ" altLang="en-US" sz="1600">
                <a:latin typeface="Tahoma" pitchFamily="34" charset="0"/>
              </a:rPr>
              <a:t>vyvolá zemitoaromatický pach vody, do 1600 jedinců v 1 ml vody vyvolá aromatický pach po kakostu (pelargóniích) a masový výskyt vede k odpornému rybímu zápachu </a:t>
            </a: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179388" y="188913"/>
            <a:ext cx="4537075" cy="7016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000">
                <a:latin typeface="Tahoma" pitchFamily="34" charset="0"/>
              </a:rPr>
              <a:t>Řasy způsobující pachové závady  pitné vody</a:t>
            </a:r>
          </a:p>
        </p:txBody>
      </p:sp>
    </p:spTree>
    <p:extLst>
      <p:ext uri="{BB962C8B-B14F-4D97-AF65-F5344CB8AC3E}">
        <p14:creationId xmlns:p14="http://schemas.microsoft.com/office/powerpoint/2010/main" val="285838607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BIOFILT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844925"/>
            <a:ext cx="4724400" cy="289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 descr="BIOFILT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93775"/>
            <a:ext cx="4267200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4" descr="BIOFILTR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03300"/>
            <a:ext cx="43434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3132138" y="981075"/>
            <a:ext cx="2922587" cy="45720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en-US" sz="2400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Skrápěné biofiltry</a:t>
            </a:r>
          </a:p>
        </p:txBody>
      </p:sp>
      <p:sp>
        <p:nvSpPr>
          <p:cNvPr id="51206" name="AutoShape 8"/>
          <p:cNvSpPr>
            <a:spLocks noChangeArrowheads="1"/>
          </p:cNvSpPr>
          <p:nvPr/>
        </p:nvSpPr>
        <p:spPr bwMode="auto">
          <a:xfrm>
            <a:off x="7127875" y="4652963"/>
            <a:ext cx="2016125" cy="360362"/>
          </a:xfrm>
          <a:prstGeom prst="wedgeRoundRectCallout">
            <a:avLst>
              <a:gd name="adj1" fmla="val -96380"/>
              <a:gd name="adj2" fmla="val 132819"/>
              <a:gd name="adj3" fmla="val 16667"/>
            </a:avLst>
          </a:prstGeom>
          <a:solidFill>
            <a:schemeClr val="hlink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sz="1600">
                <a:latin typeface="Tahoma" pitchFamily="34" charset="0"/>
              </a:rPr>
              <a:t>Povrchová blána</a:t>
            </a:r>
          </a:p>
        </p:txBody>
      </p:sp>
      <p:sp>
        <p:nvSpPr>
          <p:cNvPr id="51207" name="AutoShape 9"/>
          <p:cNvSpPr>
            <a:spLocks noChangeArrowheads="1"/>
          </p:cNvSpPr>
          <p:nvPr/>
        </p:nvSpPr>
        <p:spPr bwMode="auto">
          <a:xfrm>
            <a:off x="0" y="4076700"/>
            <a:ext cx="2627313" cy="719138"/>
          </a:xfrm>
          <a:prstGeom prst="wedgeRoundRectCallout">
            <a:avLst>
              <a:gd name="adj1" fmla="val 62264"/>
              <a:gd name="adj2" fmla="val -280023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sz="1600">
                <a:latin typeface="Tahoma" pitchFamily="34" charset="0"/>
              </a:rPr>
              <a:t>směsná kultura v biofilmových reaktorech </a:t>
            </a:r>
          </a:p>
        </p:txBody>
      </p:sp>
      <p:sp>
        <p:nvSpPr>
          <p:cNvPr id="71690" name="Text Box 10"/>
          <p:cNvSpPr txBox="1">
            <a:spLocks noChangeArrowheads="1"/>
          </p:cNvSpPr>
          <p:nvPr/>
        </p:nvSpPr>
        <p:spPr bwMode="auto">
          <a:xfrm>
            <a:off x="2771775" y="188913"/>
            <a:ext cx="3705225" cy="4619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en-US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SEKUNDÁRNÍ ČIŠTĚNÍ</a:t>
            </a:r>
          </a:p>
        </p:txBody>
      </p:sp>
    </p:spTree>
    <p:extLst>
      <p:ext uri="{BB962C8B-B14F-4D97-AF65-F5344CB8AC3E}">
        <p14:creationId xmlns:p14="http://schemas.microsoft.com/office/powerpoint/2010/main" val="3388591296"/>
      </p:ext>
    </p:extLst>
  </p:cSld>
  <p:clrMapOvr>
    <a:masterClrMapping/>
  </p:clrMapOvr>
  <p:transition>
    <p:blinds dir="vert"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sejmout01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00438"/>
            <a:ext cx="4398963" cy="31051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7" name="Picture 4" descr="scan01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773238"/>
            <a:ext cx="3263900" cy="355758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8" name="Text Box 5"/>
          <p:cNvSpPr txBox="1">
            <a:spLocks noChangeArrowheads="1"/>
          </p:cNvSpPr>
          <p:nvPr/>
        </p:nvSpPr>
        <p:spPr bwMode="auto">
          <a:xfrm>
            <a:off x="447675" y="322263"/>
            <a:ext cx="4451350" cy="39687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2000">
                <a:latin typeface="Tahoma" pitchFamily="34" charset="0"/>
              </a:rPr>
              <a:t>Rotační biodisky (biodiskové reaktory)</a:t>
            </a:r>
          </a:p>
        </p:txBody>
      </p:sp>
      <p:sp>
        <p:nvSpPr>
          <p:cNvPr id="52229" name="Text Box 6"/>
          <p:cNvSpPr txBox="1">
            <a:spLocks noChangeArrowheads="1"/>
          </p:cNvSpPr>
          <p:nvPr/>
        </p:nvSpPr>
        <p:spPr bwMode="auto">
          <a:xfrm>
            <a:off x="2247900" y="803275"/>
            <a:ext cx="57642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1600">
                <a:solidFill>
                  <a:srgbClr val="FF3300"/>
                </a:solidFill>
                <a:latin typeface="Tahoma" pitchFamily="34" charset="0"/>
              </a:rPr>
              <a:t>princip skrápěných biofiltrů = přisedlé biofilmové společenstvo</a:t>
            </a:r>
          </a:p>
        </p:txBody>
      </p:sp>
      <p:sp>
        <p:nvSpPr>
          <p:cNvPr id="52230" name="AutoShape 7"/>
          <p:cNvSpPr>
            <a:spLocks noChangeArrowheads="1"/>
          </p:cNvSpPr>
          <p:nvPr/>
        </p:nvSpPr>
        <p:spPr bwMode="auto">
          <a:xfrm>
            <a:off x="1763713" y="765175"/>
            <a:ext cx="287337" cy="287338"/>
          </a:xfrm>
          <a:prstGeom prst="curvedRightArrow">
            <a:avLst>
              <a:gd name="adj1" fmla="val 20000"/>
              <a:gd name="adj2" fmla="val 40000"/>
              <a:gd name="adj3" fmla="val 3333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2231" name="Line 8"/>
          <p:cNvSpPr>
            <a:spLocks noChangeShapeType="1"/>
          </p:cNvSpPr>
          <p:nvPr/>
        </p:nvSpPr>
        <p:spPr bwMode="auto">
          <a:xfrm>
            <a:off x="6443663" y="1196975"/>
            <a:ext cx="0" cy="180022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52232" name="Picture 9" descr="Rotating_Biological_Contac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4681538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92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Grafika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11200"/>
            <a:ext cx="4081463" cy="26416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1" name="Picture 3" descr="Grafika2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717550"/>
            <a:ext cx="4056063" cy="26352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4" descr="Grafika3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17900"/>
            <a:ext cx="4191000" cy="27447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441325" y="109538"/>
            <a:ext cx="1304925" cy="457200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400">
                <a:latin typeface="Tahoma" pitchFamily="34" charset="0"/>
              </a:rPr>
              <a:t>Aktivace</a:t>
            </a: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5272088" y="38814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53255" name="AutoShape 7"/>
          <p:cNvSpPr>
            <a:spLocks noChangeArrowheads="1"/>
          </p:cNvSpPr>
          <p:nvPr/>
        </p:nvSpPr>
        <p:spPr bwMode="auto">
          <a:xfrm>
            <a:off x="5148263" y="4149725"/>
            <a:ext cx="3455987" cy="1008063"/>
          </a:xfrm>
          <a:prstGeom prst="wedgeRoundRectCallout">
            <a:avLst>
              <a:gd name="adj1" fmla="val -66125"/>
              <a:gd name="adj2" fmla="val -103227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sz="2400">
                <a:latin typeface="Times New Roman" pitchFamily="18" charset="0"/>
              </a:rPr>
              <a:t>Aerobní čištění směsnou kulturou ve vznosu </a:t>
            </a:r>
          </a:p>
        </p:txBody>
      </p:sp>
    </p:spTree>
    <p:extLst>
      <p:ext uri="{BB962C8B-B14F-4D97-AF65-F5344CB8AC3E}">
        <p14:creationId xmlns:p14="http://schemas.microsoft.com/office/powerpoint/2010/main" val="241877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2"/>
          <p:cNvGrpSpPr>
            <a:grpSpLocks/>
          </p:cNvGrpSpPr>
          <p:nvPr/>
        </p:nvGrpSpPr>
        <p:grpSpPr bwMode="auto">
          <a:xfrm>
            <a:off x="304800" y="381000"/>
            <a:ext cx="8686800" cy="4648200"/>
            <a:chOff x="192" y="240"/>
            <a:chExt cx="5472" cy="2928"/>
          </a:xfrm>
        </p:grpSpPr>
        <p:sp>
          <p:nvSpPr>
            <p:cNvPr id="54275" name="Rectangle 3"/>
            <p:cNvSpPr>
              <a:spLocks noChangeArrowheads="1"/>
            </p:cNvSpPr>
            <p:nvPr/>
          </p:nvSpPr>
          <p:spPr bwMode="auto">
            <a:xfrm>
              <a:off x="192" y="240"/>
              <a:ext cx="5472" cy="292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54276" name="Group 4"/>
            <p:cNvGrpSpPr>
              <a:grpSpLocks/>
            </p:cNvGrpSpPr>
            <p:nvPr/>
          </p:nvGrpSpPr>
          <p:grpSpPr bwMode="auto">
            <a:xfrm>
              <a:off x="295" y="663"/>
              <a:ext cx="5261" cy="2404"/>
              <a:chOff x="295" y="663"/>
              <a:chExt cx="5261" cy="2404"/>
            </a:xfrm>
          </p:grpSpPr>
          <p:sp>
            <p:nvSpPr>
              <p:cNvPr id="54278" name="Rectangle 5"/>
              <p:cNvSpPr>
                <a:spLocks noChangeArrowheads="1"/>
              </p:cNvSpPr>
              <p:nvPr/>
            </p:nvSpPr>
            <p:spPr bwMode="auto">
              <a:xfrm>
                <a:off x="295" y="663"/>
                <a:ext cx="5261" cy="1814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54279" name="Group 6"/>
              <p:cNvGrpSpPr>
                <a:grpSpLocks/>
              </p:cNvGrpSpPr>
              <p:nvPr/>
            </p:nvGrpSpPr>
            <p:grpSpPr bwMode="auto">
              <a:xfrm>
                <a:off x="431" y="753"/>
                <a:ext cx="4944" cy="1361"/>
                <a:chOff x="431" y="300"/>
                <a:chExt cx="4944" cy="1361"/>
              </a:xfrm>
            </p:grpSpPr>
            <p:grpSp>
              <p:nvGrpSpPr>
                <p:cNvPr id="54312" name="Group 7"/>
                <p:cNvGrpSpPr>
                  <a:grpSpLocks/>
                </p:cNvGrpSpPr>
                <p:nvPr/>
              </p:nvGrpSpPr>
              <p:grpSpPr bwMode="auto">
                <a:xfrm>
                  <a:off x="431" y="891"/>
                  <a:ext cx="498" cy="725"/>
                  <a:chOff x="657" y="709"/>
                  <a:chExt cx="272" cy="362"/>
                </a:xfrm>
              </p:grpSpPr>
              <p:sp>
                <p:nvSpPr>
                  <p:cNvPr id="54475" name="Oval 8"/>
                  <p:cNvSpPr>
                    <a:spLocks noChangeArrowheads="1"/>
                  </p:cNvSpPr>
                  <p:nvPr/>
                </p:nvSpPr>
                <p:spPr bwMode="auto">
                  <a:xfrm>
                    <a:off x="748" y="709"/>
                    <a:ext cx="45" cy="9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54476" name="Oval 9"/>
                  <p:cNvSpPr>
                    <a:spLocks noChangeArrowheads="1"/>
                  </p:cNvSpPr>
                  <p:nvPr/>
                </p:nvSpPr>
                <p:spPr bwMode="auto">
                  <a:xfrm>
                    <a:off x="884" y="845"/>
                    <a:ext cx="45" cy="9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54477" name="Oval 10"/>
                  <p:cNvSpPr>
                    <a:spLocks noChangeArrowheads="1"/>
                  </p:cNvSpPr>
                  <p:nvPr/>
                </p:nvSpPr>
                <p:spPr bwMode="auto">
                  <a:xfrm>
                    <a:off x="657" y="799"/>
                    <a:ext cx="45" cy="9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54478" name="Oval 11"/>
                  <p:cNvSpPr>
                    <a:spLocks noChangeArrowheads="1"/>
                  </p:cNvSpPr>
                  <p:nvPr/>
                </p:nvSpPr>
                <p:spPr bwMode="auto">
                  <a:xfrm>
                    <a:off x="839" y="709"/>
                    <a:ext cx="45" cy="9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54479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748" y="890"/>
                    <a:ext cx="45" cy="9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54480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839" y="981"/>
                    <a:ext cx="45" cy="9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54313" name="Group 14"/>
                <p:cNvGrpSpPr>
                  <a:grpSpLocks/>
                </p:cNvGrpSpPr>
                <p:nvPr/>
              </p:nvGrpSpPr>
              <p:grpSpPr bwMode="auto">
                <a:xfrm>
                  <a:off x="2880" y="754"/>
                  <a:ext cx="942" cy="907"/>
                  <a:chOff x="1565" y="1207"/>
                  <a:chExt cx="715" cy="590"/>
                </a:xfrm>
              </p:grpSpPr>
              <p:grpSp>
                <p:nvGrpSpPr>
                  <p:cNvPr id="54423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1791" y="1390"/>
                    <a:ext cx="227" cy="361"/>
                    <a:chOff x="1791" y="1390"/>
                    <a:chExt cx="227" cy="361"/>
                  </a:xfrm>
                </p:grpSpPr>
                <p:sp>
                  <p:nvSpPr>
                    <p:cNvPr id="54461" name="Oval 16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60" y="150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62" name="Oval 17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05" y="1638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63" name="Oval 18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15" y="1547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64" name="Oval 19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15" y="1456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65" name="Oval 20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15" y="1638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66" name="Oval 21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05" y="1456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67" name="Oval 22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60" y="159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68" name="Oval 23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05" y="1547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 algn="ctr"/>
                      <a:endParaRPr lang="en-US" alt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54469" name="Oval 24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51" y="150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70" name="Oval 25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51" y="159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71" name="Oval 26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769" y="150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72" name="Oval 27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769" y="159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73" name="Oval 28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60" y="141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74" name="Oval 29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60" y="1683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4424" name="Group 30"/>
                  <p:cNvGrpSpPr>
                    <a:grpSpLocks/>
                  </p:cNvGrpSpPr>
                  <p:nvPr/>
                </p:nvGrpSpPr>
                <p:grpSpPr bwMode="auto">
                  <a:xfrm rot="5400000">
                    <a:off x="1861" y="1354"/>
                    <a:ext cx="283" cy="59"/>
                    <a:chOff x="2245" y="3657"/>
                    <a:chExt cx="451" cy="116"/>
                  </a:xfrm>
                </p:grpSpPr>
                <p:sp>
                  <p:nvSpPr>
                    <p:cNvPr id="54459" name="Oval 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5" y="3657"/>
                      <a:ext cx="136" cy="91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60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2385" y="3686"/>
                      <a:ext cx="311" cy="87"/>
                    </a:xfrm>
                    <a:custGeom>
                      <a:avLst/>
                      <a:gdLst>
                        <a:gd name="T0" fmla="*/ 0 w 311"/>
                        <a:gd name="T1" fmla="*/ 12 h 87"/>
                        <a:gd name="T2" fmla="*/ 126 w 311"/>
                        <a:gd name="T3" fmla="*/ 0 h 87"/>
                        <a:gd name="T4" fmla="*/ 219 w 311"/>
                        <a:gd name="T5" fmla="*/ 70 h 87"/>
                        <a:gd name="T6" fmla="*/ 311 w 311"/>
                        <a:gd name="T7" fmla="*/ 81 h 87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0" t="0" r="r" b="b"/>
                      <a:pathLst>
                        <a:path w="311" h="87">
                          <a:moveTo>
                            <a:pt x="0" y="12"/>
                          </a:moveTo>
                          <a:cubicBezTo>
                            <a:pt x="42" y="8"/>
                            <a:pt x="84" y="0"/>
                            <a:pt x="126" y="0"/>
                          </a:cubicBezTo>
                          <a:cubicBezTo>
                            <a:pt x="185" y="0"/>
                            <a:pt x="156" y="50"/>
                            <a:pt x="219" y="70"/>
                          </a:cubicBezTo>
                          <a:cubicBezTo>
                            <a:pt x="271" y="87"/>
                            <a:pt x="241" y="81"/>
                            <a:pt x="311" y="81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4425" name="Group 33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997" y="1490"/>
                    <a:ext cx="283" cy="59"/>
                    <a:chOff x="2245" y="3657"/>
                    <a:chExt cx="451" cy="116"/>
                  </a:xfrm>
                </p:grpSpPr>
                <p:sp>
                  <p:nvSpPr>
                    <p:cNvPr id="54457" name="Oval 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5" y="3657"/>
                      <a:ext cx="136" cy="91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58" name="Freeform 35"/>
                    <p:cNvSpPr>
                      <a:spLocks/>
                    </p:cNvSpPr>
                    <p:nvPr/>
                  </p:nvSpPr>
                  <p:spPr bwMode="auto">
                    <a:xfrm>
                      <a:off x="2385" y="3686"/>
                      <a:ext cx="311" cy="87"/>
                    </a:xfrm>
                    <a:custGeom>
                      <a:avLst/>
                      <a:gdLst>
                        <a:gd name="T0" fmla="*/ 0 w 311"/>
                        <a:gd name="T1" fmla="*/ 12 h 87"/>
                        <a:gd name="T2" fmla="*/ 126 w 311"/>
                        <a:gd name="T3" fmla="*/ 0 h 87"/>
                        <a:gd name="T4" fmla="*/ 219 w 311"/>
                        <a:gd name="T5" fmla="*/ 70 h 87"/>
                        <a:gd name="T6" fmla="*/ 311 w 311"/>
                        <a:gd name="T7" fmla="*/ 81 h 87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0" t="0" r="r" b="b"/>
                      <a:pathLst>
                        <a:path w="311" h="87">
                          <a:moveTo>
                            <a:pt x="0" y="12"/>
                          </a:moveTo>
                          <a:cubicBezTo>
                            <a:pt x="42" y="8"/>
                            <a:pt x="84" y="0"/>
                            <a:pt x="126" y="0"/>
                          </a:cubicBezTo>
                          <a:cubicBezTo>
                            <a:pt x="185" y="0"/>
                            <a:pt x="156" y="50"/>
                            <a:pt x="219" y="70"/>
                          </a:cubicBezTo>
                          <a:cubicBezTo>
                            <a:pt x="271" y="87"/>
                            <a:pt x="241" y="81"/>
                            <a:pt x="311" y="81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4426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1565" y="1525"/>
                    <a:ext cx="283" cy="59"/>
                    <a:chOff x="2245" y="3657"/>
                    <a:chExt cx="451" cy="116"/>
                  </a:xfrm>
                </p:grpSpPr>
                <p:sp>
                  <p:nvSpPr>
                    <p:cNvPr id="54455" name="Oval 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5" y="3657"/>
                      <a:ext cx="136" cy="91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56" name="Freeform 38"/>
                    <p:cNvSpPr>
                      <a:spLocks/>
                    </p:cNvSpPr>
                    <p:nvPr/>
                  </p:nvSpPr>
                  <p:spPr bwMode="auto">
                    <a:xfrm>
                      <a:off x="2385" y="3686"/>
                      <a:ext cx="311" cy="87"/>
                    </a:xfrm>
                    <a:custGeom>
                      <a:avLst/>
                      <a:gdLst>
                        <a:gd name="T0" fmla="*/ 0 w 311"/>
                        <a:gd name="T1" fmla="*/ 12 h 87"/>
                        <a:gd name="T2" fmla="*/ 126 w 311"/>
                        <a:gd name="T3" fmla="*/ 0 h 87"/>
                        <a:gd name="T4" fmla="*/ 219 w 311"/>
                        <a:gd name="T5" fmla="*/ 70 h 87"/>
                        <a:gd name="T6" fmla="*/ 311 w 311"/>
                        <a:gd name="T7" fmla="*/ 81 h 87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0" t="0" r="r" b="b"/>
                      <a:pathLst>
                        <a:path w="311" h="87">
                          <a:moveTo>
                            <a:pt x="0" y="12"/>
                          </a:moveTo>
                          <a:cubicBezTo>
                            <a:pt x="42" y="8"/>
                            <a:pt x="84" y="0"/>
                            <a:pt x="126" y="0"/>
                          </a:cubicBezTo>
                          <a:cubicBezTo>
                            <a:pt x="185" y="0"/>
                            <a:pt x="156" y="50"/>
                            <a:pt x="219" y="70"/>
                          </a:cubicBezTo>
                          <a:cubicBezTo>
                            <a:pt x="271" y="87"/>
                            <a:pt x="241" y="81"/>
                            <a:pt x="311" y="81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4427" name="Group 39"/>
                  <p:cNvGrpSpPr>
                    <a:grpSpLocks/>
                  </p:cNvGrpSpPr>
                  <p:nvPr/>
                </p:nvGrpSpPr>
                <p:grpSpPr bwMode="auto">
                  <a:xfrm rot="5400000">
                    <a:off x="1711" y="1319"/>
                    <a:ext cx="283" cy="59"/>
                    <a:chOff x="2245" y="3657"/>
                    <a:chExt cx="451" cy="116"/>
                  </a:xfrm>
                </p:grpSpPr>
                <p:sp>
                  <p:nvSpPr>
                    <p:cNvPr id="54453" name="Oval 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5" y="3657"/>
                      <a:ext cx="136" cy="91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54" name="Freeform 41"/>
                    <p:cNvSpPr>
                      <a:spLocks/>
                    </p:cNvSpPr>
                    <p:nvPr/>
                  </p:nvSpPr>
                  <p:spPr bwMode="auto">
                    <a:xfrm>
                      <a:off x="2385" y="3686"/>
                      <a:ext cx="311" cy="87"/>
                    </a:xfrm>
                    <a:custGeom>
                      <a:avLst/>
                      <a:gdLst>
                        <a:gd name="T0" fmla="*/ 0 w 311"/>
                        <a:gd name="T1" fmla="*/ 12 h 87"/>
                        <a:gd name="T2" fmla="*/ 126 w 311"/>
                        <a:gd name="T3" fmla="*/ 0 h 87"/>
                        <a:gd name="T4" fmla="*/ 219 w 311"/>
                        <a:gd name="T5" fmla="*/ 70 h 87"/>
                        <a:gd name="T6" fmla="*/ 311 w 311"/>
                        <a:gd name="T7" fmla="*/ 81 h 87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0" t="0" r="r" b="b"/>
                      <a:pathLst>
                        <a:path w="311" h="87">
                          <a:moveTo>
                            <a:pt x="0" y="12"/>
                          </a:moveTo>
                          <a:cubicBezTo>
                            <a:pt x="42" y="8"/>
                            <a:pt x="84" y="0"/>
                            <a:pt x="126" y="0"/>
                          </a:cubicBezTo>
                          <a:cubicBezTo>
                            <a:pt x="185" y="0"/>
                            <a:pt x="156" y="50"/>
                            <a:pt x="219" y="70"/>
                          </a:cubicBezTo>
                          <a:cubicBezTo>
                            <a:pt x="271" y="87"/>
                            <a:pt x="241" y="81"/>
                            <a:pt x="311" y="81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4428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1610" y="1570"/>
                    <a:ext cx="317" cy="227"/>
                    <a:chOff x="1429" y="2931"/>
                    <a:chExt cx="317" cy="227"/>
                  </a:xfrm>
                </p:grpSpPr>
                <p:sp>
                  <p:nvSpPr>
                    <p:cNvPr id="54446" name="Oval 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9" y="3022"/>
                      <a:ext cx="182" cy="91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47" name="Line 4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565" y="2931"/>
                      <a:ext cx="45" cy="9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48" name="Line 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55" y="3067"/>
                      <a:ext cx="9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49" name="Line 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10" y="3113"/>
                      <a:ext cx="45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50" name="Line 4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74" y="3113"/>
                      <a:ext cx="91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51" name="Line 48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429" y="3022"/>
                      <a:ext cx="90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52" name="Line 4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55" y="2976"/>
                      <a:ext cx="46" cy="4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4429" name="Group 50"/>
                  <p:cNvGrpSpPr>
                    <a:grpSpLocks/>
                  </p:cNvGrpSpPr>
                  <p:nvPr/>
                </p:nvGrpSpPr>
                <p:grpSpPr bwMode="auto">
                  <a:xfrm>
                    <a:off x="1610" y="1344"/>
                    <a:ext cx="317" cy="227"/>
                    <a:chOff x="1429" y="2931"/>
                    <a:chExt cx="317" cy="227"/>
                  </a:xfrm>
                </p:grpSpPr>
                <p:sp>
                  <p:nvSpPr>
                    <p:cNvPr id="54439" name="Oval 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9" y="3022"/>
                      <a:ext cx="182" cy="91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40" name="Line 52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565" y="2931"/>
                      <a:ext cx="45" cy="9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41" name="Line 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55" y="3067"/>
                      <a:ext cx="9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42" name="Line 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10" y="3113"/>
                      <a:ext cx="45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43" name="Line 5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74" y="3113"/>
                      <a:ext cx="91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44" name="Line 5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429" y="3022"/>
                      <a:ext cx="90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45" name="Line 5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55" y="2976"/>
                      <a:ext cx="46" cy="4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4430" name="Group 58"/>
                  <p:cNvGrpSpPr>
                    <a:grpSpLocks/>
                  </p:cNvGrpSpPr>
                  <p:nvPr/>
                </p:nvGrpSpPr>
                <p:grpSpPr bwMode="auto">
                  <a:xfrm>
                    <a:off x="1882" y="1525"/>
                    <a:ext cx="317" cy="227"/>
                    <a:chOff x="1429" y="2931"/>
                    <a:chExt cx="317" cy="227"/>
                  </a:xfrm>
                </p:grpSpPr>
                <p:sp>
                  <p:nvSpPr>
                    <p:cNvPr id="54432" name="Oval 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9" y="3022"/>
                      <a:ext cx="182" cy="91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33" name="Line 6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565" y="2931"/>
                      <a:ext cx="45" cy="9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34" name="Line 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55" y="3067"/>
                      <a:ext cx="9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35" name="Line 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10" y="3113"/>
                      <a:ext cx="45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36" name="Line 6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74" y="3113"/>
                      <a:ext cx="91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37" name="Line 6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429" y="3022"/>
                      <a:ext cx="90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38" name="Line 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55" y="2976"/>
                      <a:ext cx="46" cy="4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sp>
                <p:nvSpPr>
                  <p:cNvPr id="54431" name="Freeform 66"/>
                  <p:cNvSpPr>
                    <a:spLocks/>
                  </p:cNvSpPr>
                  <p:nvPr/>
                </p:nvSpPr>
                <p:spPr bwMode="auto">
                  <a:xfrm>
                    <a:off x="1837" y="1302"/>
                    <a:ext cx="181" cy="268"/>
                  </a:xfrm>
                  <a:custGeom>
                    <a:avLst/>
                    <a:gdLst>
                      <a:gd name="T0" fmla="*/ 35 w 247"/>
                      <a:gd name="T1" fmla="*/ 78 h 357"/>
                      <a:gd name="T2" fmla="*/ 47 w 247"/>
                      <a:gd name="T3" fmla="*/ 59 h 357"/>
                      <a:gd name="T4" fmla="*/ 53 w 247"/>
                      <a:gd name="T5" fmla="*/ 7 h 357"/>
                      <a:gd name="T6" fmla="*/ 59 w 247"/>
                      <a:gd name="T7" fmla="*/ 52 h 357"/>
                      <a:gd name="T8" fmla="*/ 116 w 247"/>
                      <a:gd name="T9" fmla="*/ 71 h 357"/>
                      <a:gd name="T10" fmla="*/ 103 w 247"/>
                      <a:gd name="T11" fmla="*/ 98 h 357"/>
                      <a:gd name="T12" fmla="*/ 128 w 247"/>
                      <a:gd name="T13" fmla="*/ 162 h 357"/>
                      <a:gd name="T14" fmla="*/ 122 w 247"/>
                      <a:gd name="T15" fmla="*/ 182 h 357"/>
                      <a:gd name="T16" fmla="*/ 91 w 247"/>
                      <a:gd name="T17" fmla="*/ 149 h 357"/>
                      <a:gd name="T18" fmla="*/ 59 w 247"/>
                      <a:gd name="T19" fmla="*/ 201 h 357"/>
                      <a:gd name="T20" fmla="*/ 41 w 247"/>
                      <a:gd name="T21" fmla="*/ 143 h 357"/>
                      <a:gd name="T22" fmla="*/ 23 w 247"/>
                      <a:gd name="T23" fmla="*/ 130 h 357"/>
                      <a:gd name="T24" fmla="*/ 10 w 247"/>
                      <a:gd name="T25" fmla="*/ 116 h 357"/>
                      <a:gd name="T26" fmla="*/ 4 w 247"/>
                      <a:gd name="T27" fmla="*/ 98 h 357"/>
                      <a:gd name="T28" fmla="*/ 35 w 247"/>
                      <a:gd name="T29" fmla="*/ 78 h 357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0" t="0" r="r" b="b"/>
                    <a:pathLst>
                      <a:path w="247" h="357">
                        <a:moveTo>
                          <a:pt x="65" y="138"/>
                        </a:moveTo>
                        <a:cubicBezTo>
                          <a:pt x="73" y="127"/>
                          <a:pt x="84" y="117"/>
                          <a:pt x="88" y="104"/>
                        </a:cubicBezTo>
                        <a:cubicBezTo>
                          <a:pt x="96" y="74"/>
                          <a:pt x="73" y="26"/>
                          <a:pt x="100" y="12"/>
                        </a:cubicBezTo>
                        <a:cubicBezTo>
                          <a:pt x="124" y="0"/>
                          <a:pt x="100" y="67"/>
                          <a:pt x="111" y="92"/>
                        </a:cubicBezTo>
                        <a:cubicBezTo>
                          <a:pt x="124" y="121"/>
                          <a:pt x="202" y="125"/>
                          <a:pt x="215" y="127"/>
                        </a:cubicBezTo>
                        <a:cubicBezTo>
                          <a:pt x="247" y="226"/>
                          <a:pt x="220" y="103"/>
                          <a:pt x="192" y="173"/>
                        </a:cubicBezTo>
                        <a:cubicBezTo>
                          <a:pt x="181" y="202"/>
                          <a:pt x="229" y="261"/>
                          <a:pt x="238" y="288"/>
                        </a:cubicBezTo>
                        <a:cubicBezTo>
                          <a:pt x="234" y="300"/>
                          <a:pt x="238" y="320"/>
                          <a:pt x="226" y="323"/>
                        </a:cubicBezTo>
                        <a:cubicBezTo>
                          <a:pt x="204" y="329"/>
                          <a:pt x="175" y="274"/>
                          <a:pt x="169" y="265"/>
                        </a:cubicBezTo>
                        <a:cubicBezTo>
                          <a:pt x="113" y="284"/>
                          <a:pt x="126" y="301"/>
                          <a:pt x="111" y="357"/>
                        </a:cubicBezTo>
                        <a:cubicBezTo>
                          <a:pt x="84" y="277"/>
                          <a:pt x="95" y="311"/>
                          <a:pt x="77" y="254"/>
                        </a:cubicBezTo>
                        <a:cubicBezTo>
                          <a:pt x="73" y="241"/>
                          <a:pt x="53" y="240"/>
                          <a:pt x="42" y="231"/>
                        </a:cubicBezTo>
                        <a:cubicBezTo>
                          <a:pt x="33" y="224"/>
                          <a:pt x="27" y="215"/>
                          <a:pt x="19" y="207"/>
                        </a:cubicBezTo>
                        <a:cubicBezTo>
                          <a:pt x="15" y="196"/>
                          <a:pt x="0" y="181"/>
                          <a:pt x="8" y="173"/>
                        </a:cubicBezTo>
                        <a:cubicBezTo>
                          <a:pt x="73" y="108"/>
                          <a:pt x="65" y="201"/>
                          <a:pt x="65" y="138"/>
                        </a:cubicBezTo>
                        <a:close/>
                      </a:path>
                    </a:pathLst>
                  </a:custGeom>
                  <a:solidFill>
                    <a:srgbClr val="FF33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54314" name="Group 67"/>
                <p:cNvGrpSpPr>
                  <a:grpSpLocks/>
                </p:cNvGrpSpPr>
                <p:nvPr/>
              </p:nvGrpSpPr>
              <p:grpSpPr bwMode="auto">
                <a:xfrm>
                  <a:off x="1610" y="845"/>
                  <a:ext cx="726" cy="771"/>
                  <a:chOff x="1791" y="1842"/>
                  <a:chExt cx="544" cy="545"/>
                </a:xfrm>
              </p:grpSpPr>
              <p:grpSp>
                <p:nvGrpSpPr>
                  <p:cNvPr id="54382" name="Group 68"/>
                  <p:cNvGrpSpPr>
                    <a:grpSpLocks/>
                  </p:cNvGrpSpPr>
                  <p:nvPr/>
                </p:nvGrpSpPr>
                <p:grpSpPr bwMode="auto">
                  <a:xfrm>
                    <a:off x="1927" y="1980"/>
                    <a:ext cx="227" cy="361"/>
                    <a:chOff x="1791" y="1390"/>
                    <a:chExt cx="227" cy="361"/>
                  </a:xfrm>
                </p:grpSpPr>
                <p:sp>
                  <p:nvSpPr>
                    <p:cNvPr id="54409" name="Oval 69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60" y="150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10" name="Oval 70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05" y="1638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11" name="Oval 71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15" y="1547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12" name="Oval 72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15" y="1456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13" name="Oval 73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15" y="1638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14" name="Oval 74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05" y="1456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15" name="Oval 75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60" y="159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16" name="Oval 76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05" y="1547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 algn="ctr"/>
                      <a:endParaRPr lang="en-US" alt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54417" name="Oval 77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51" y="150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18" name="Oval 78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51" y="159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19" name="Oval 79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769" y="150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20" name="Oval 80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769" y="159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21" name="Oval 81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60" y="141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22" name="Oval 82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60" y="1683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4383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018" y="2069"/>
                    <a:ext cx="317" cy="227"/>
                    <a:chOff x="1429" y="2931"/>
                    <a:chExt cx="317" cy="227"/>
                  </a:xfrm>
                </p:grpSpPr>
                <p:sp>
                  <p:nvSpPr>
                    <p:cNvPr id="54402" name="Oval 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9" y="3022"/>
                      <a:ext cx="182" cy="91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03" name="Line 8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565" y="2931"/>
                      <a:ext cx="45" cy="9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04" name="Line 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55" y="3067"/>
                      <a:ext cx="9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05" name="Line 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10" y="3113"/>
                      <a:ext cx="45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06" name="Line 8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74" y="3113"/>
                      <a:ext cx="91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07" name="Line 89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429" y="3022"/>
                      <a:ext cx="90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08" name="Line 9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55" y="2976"/>
                      <a:ext cx="46" cy="4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4384" name="Group 91"/>
                  <p:cNvGrpSpPr>
                    <a:grpSpLocks/>
                  </p:cNvGrpSpPr>
                  <p:nvPr/>
                </p:nvGrpSpPr>
                <p:grpSpPr bwMode="auto">
                  <a:xfrm>
                    <a:off x="1791" y="1842"/>
                    <a:ext cx="317" cy="227"/>
                    <a:chOff x="1429" y="2931"/>
                    <a:chExt cx="317" cy="227"/>
                  </a:xfrm>
                </p:grpSpPr>
                <p:sp>
                  <p:nvSpPr>
                    <p:cNvPr id="54395" name="Oval 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9" y="3022"/>
                      <a:ext cx="182" cy="91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396" name="Line 93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565" y="2931"/>
                      <a:ext cx="45" cy="9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97" name="Line 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55" y="3067"/>
                      <a:ext cx="9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98" name="Line 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10" y="3113"/>
                      <a:ext cx="45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99" name="Line 9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74" y="3113"/>
                      <a:ext cx="91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00" name="Line 97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429" y="3022"/>
                      <a:ext cx="90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01" name="Line 9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55" y="2976"/>
                      <a:ext cx="46" cy="4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4385" name="Group 99"/>
                  <p:cNvGrpSpPr>
                    <a:grpSpLocks/>
                  </p:cNvGrpSpPr>
                  <p:nvPr/>
                </p:nvGrpSpPr>
                <p:grpSpPr bwMode="auto">
                  <a:xfrm>
                    <a:off x="1791" y="2160"/>
                    <a:ext cx="317" cy="227"/>
                    <a:chOff x="1429" y="2931"/>
                    <a:chExt cx="317" cy="227"/>
                  </a:xfrm>
                </p:grpSpPr>
                <p:sp>
                  <p:nvSpPr>
                    <p:cNvPr id="54388" name="Oval 1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9" y="3022"/>
                      <a:ext cx="182" cy="91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389" name="Line 10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565" y="2931"/>
                      <a:ext cx="45" cy="9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90" name="Line 10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55" y="3067"/>
                      <a:ext cx="9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91" name="Line 1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10" y="3113"/>
                      <a:ext cx="45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92" name="Line 10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74" y="3113"/>
                      <a:ext cx="91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93" name="Line 10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429" y="3022"/>
                      <a:ext cx="90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94" name="Line 10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55" y="2976"/>
                      <a:ext cx="46" cy="4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sp>
                <p:nvSpPr>
                  <p:cNvPr id="54386" name="Freeform 107"/>
                  <p:cNvSpPr>
                    <a:spLocks/>
                  </p:cNvSpPr>
                  <p:nvPr/>
                </p:nvSpPr>
                <p:spPr bwMode="auto">
                  <a:xfrm>
                    <a:off x="2019" y="1933"/>
                    <a:ext cx="181" cy="268"/>
                  </a:xfrm>
                  <a:custGeom>
                    <a:avLst/>
                    <a:gdLst>
                      <a:gd name="T0" fmla="*/ 35 w 247"/>
                      <a:gd name="T1" fmla="*/ 78 h 357"/>
                      <a:gd name="T2" fmla="*/ 47 w 247"/>
                      <a:gd name="T3" fmla="*/ 59 h 357"/>
                      <a:gd name="T4" fmla="*/ 53 w 247"/>
                      <a:gd name="T5" fmla="*/ 7 h 357"/>
                      <a:gd name="T6" fmla="*/ 59 w 247"/>
                      <a:gd name="T7" fmla="*/ 52 h 357"/>
                      <a:gd name="T8" fmla="*/ 116 w 247"/>
                      <a:gd name="T9" fmla="*/ 71 h 357"/>
                      <a:gd name="T10" fmla="*/ 103 w 247"/>
                      <a:gd name="T11" fmla="*/ 98 h 357"/>
                      <a:gd name="T12" fmla="*/ 128 w 247"/>
                      <a:gd name="T13" fmla="*/ 162 h 357"/>
                      <a:gd name="T14" fmla="*/ 122 w 247"/>
                      <a:gd name="T15" fmla="*/ 182 h 357"/>
                      <a:gd name="T16" fmla="*/ 91 w 247"/>
                      <a:gd name="T17" fmla="*/ 149 h 357"/>
                      <a:gd name="T18" fmla="*/ 59 w 247"/>
                      <a:gd name="T19" fmla="*/ 201 h 357"/>
                      <a:gd name="T20" fmla="*/ 41 w 247"/>
                      <a:gd name="T21" fmla="*/ 143 h 357"/>
                      <a:gd name="T22" fmla="*/ 23 w 247"/>
                      <a:gd name="T23" fmla="*/ 130 h 357"/>
                      <a:gd name="T24" fmla="*/ 10 w 247"/>
                      <a:gd name="T25" fmla="*/ 116 h 357"/>
                      <a:gd name="T26" fmla="*/ 4 w 247"/>
                      <a:gd name="T27" fmla="*/ 98 h 357"/>
                      <a:gd name="T28" fmla="*/ 35 w 247"/>
                      <a:gd name="T29" fmla="*/ 78 h 357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0" t="0" r="r" b="b"/>
                    <a:pathLst>
                      <a:path w="247" h="357">
                        <a:moveTo>
                          <a:pt x="65" y="138"/>
                        </a:moveTo>
                        <a:cubicBezTo>
                          <a:pt x="73" y="127"/>
                          <a:pt x="84" y="117"/>
                          <a:pt x="88" y="104"/>
                        </a:cubicBezTo>
                        <a:cubicBezTo>
                          <a:pt x="96" y="74"/>
                          <a:pt x="73" y="26"/>
                          <a:pt x="100" y="12"/>
                        </a:cubicBezTo>
                        <a:cubicBezTo>
                          <a:pt x="124" y="0"/>
                          <a:pt x="100" y="67"/>
                          <a:pt x="111" y="92"/>
                        </a:cubicBezTo>
                        <a:cubicBezTo>
                          <a:pt x="124" y="121"/>
                          <a:pt x="202" y="125"/>
                          <a:pt x="215" y="127"/>
                        </a:cubicBezTo>
                        <a:cubicBezTo>
                          <a:pt x="247" y="226"/>
                          <a:pt x="220" y="103"/>
                          <a:pt x="192" y="173"/>
                        </a:cubicBezTo>
                        <a:cubicBezTo>
                          <a:pt x="181" y="202"/>
                          <a:pt x="229" y="261"/>
                          <a:pt x="238" y="288"/>
                        </a:cubicBezTo>
                        <a:cubicBezTo>
                          <a:pt x="234" y="300"/>
                          <a:pt x="238" y="320"/>
                          <a:pt x="226" y="323"/>
                        </a:cubicBezTo>
                        <a:cubicBezTo>
                          <a:pt x="204" y="329"/>
                          <a:pt x="175" y="274"/>
                          <a:pt x="169" y="265"/>
                        </a:cubicBezTo>
                        <a:cubicBezTo>
                          <a:pt x="113" y="284"/>
                          <a:pt x="126" y="301"/>
                          <a:pt x="111" y="357"/>
                        </a:cubicBezTo>
                        <a:cubicBezTo>
                          <a:pt x="84" y="277"/>
                          <a:pt x="95" y="311"/>
                          <a:pt x="77" y="254"/>
                        </a:cubicBezTo>
                        <a:cubicBezTo>
                          <a:pt x="73" y="241"/>
                          <a:pt x="53" y="240"/>
                          <a:pt x="42" y="231"/>
                        </a:cubicBezTo>
                        <a:cubicBezTo>
                          <a:pt x="33" y="224"/>
                          <a:pt x="27" y="215"/>
                          <a:pt x="19" y="207"/>
                        </a:cubicBezTo>
                        <a:cubicBezTo>
                          <a:pt x="15" y="196"/>
                          <a:pt x="0" y="181"/>
                          <a:pt x="8" y="173"/>
                        </a:cubicBezTo>
                        <a:cubicBezTo>
                          <a:pt x="73" y="108"/>
                          <a:pt x="65" y="201"/>
                          <a:pt x="65" y="138"/>
                        </a:cubicBezTo>
                        <a:close/>
                      </a:path>
                    </a:pathLst>
                  </a:custGeom>
                  <a:solidFill>
                    <a:srgbClr val="FF33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54387" name="Freeform 108"/>
                  <p:cNvSpPr>
                    <a:spLocks/>
                  </p:cNvSpPr>
                  <p:nvPr/>
                </p:nvSpPr>
                <p:spPr bwMode="auto">
                  <a:xfrm>
                    <a:off x="1791" y="1979"/>
                    <a:ext cx="181" cy="268"/>
                  </a:xfrm>
                  <a:custGeom>
                    <a:avLst/>
                    <a:gdLst>
                      <a:gd name="T0" fmla="*/ 35 w 247"/>
                      <a:gd name="T1" fmla="*/ 78 h 357"/>
                      <a:gd name="T2" fmla="*/ 47 w 247"/>
                      <a:gd name="T3" fmla="*/ 59 h 357"/>
                      <a:gd name="T4" fmla="*/ 53 w 247"/>
                      <a:gd name="T5" fmla="*/ 7 h 357"/>
                      <a:gd name="T6" fmla="*/ 59 w 247"/>
                      <a:gd name="T7" fmla="*/ 52 h 357"/>
                      <a:gd name="T8" fmla="*/ 116 w 247"/>
                      <a:gd name="T9" fmla="*/ 71 h 357"/>
                      <a:gd name="T10" fmla="*/ 103 w 247"/>
                      <a:gd name="T11" fmla="*/ 98 h 357"/>
                      <a:gd name="T12" fmla="*/ 128 w 247"/>
                      <a:gd name="T13" fmla="*/ 162 h 357"/>
                      <a:gd name="T14" fmla="*/ 122 w 247"/>
                      <a:gd name="T15" fmla="*/ 182 h 357"/>
                      <a:gd name="T16" fmla="*/ 91 w 247"/>
                      <a:gd name="T17" fmla="*/ 149 h 357"/>
                      <a:gd name="T18" fmla="*/ 59 w 247"/>
                      <a:gd name="T19" fmla="*/ 201 h 357"/>
                      <a:gd name="T20" fmla="*/ 41 w 247"/>
                      <a:gd name="T21" fmla="*/ 143 h 357"/>
                      <a:gd name="T22" fmla="*/ 23 w 247"/>
                      <a:gd name="T23" fmla="*/ 130 h 357"/>
                      <a:gd name="T24" fmla="*/ 10 w 247"/>
                      <a:gd name="T25" fmla="*/ 116 h 357"/>
                      <a:gd name="T26" fmla="*/ 4 w 247"/>
                      <a:gd name="T27" fmla="*/ 98 h 357"/>
                      <a:gd name="T28" fmla="*/ 35 w 247"/>
                      <a:gd name="T29" fmla="*/ 78 h 357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0" t="0" r="r" b="b"/>
                    <a:pathLst>
                      <a:path w="247" h="357">
                        <a:moveTo>
                          <a:pt x="65" y="138"/>
                        </a:moveTo>
                        <a:cubicBezTo>
                          <a:pt x="73" y="127"/>
                          <a:pt x="84" y="117"/>
                          <a:pt x="88" y="104"/>
                        </a:cubicBezTo>
                        <a:cubicBezTo>
                          <a:pt x="96" y="74"/>
                          <a:pt x="73" y="26"/>
                          <a:pt x="100" y="12"/>
                        </a:cubicBezTo>
                        <a:cubicBezTo>
                          <a:pt x="124" y="0"/>
                          <a:pt x="100" y="67"/>
                          <a:pt x="111" y="92"/>
                        </a:cubicBezTo>
                        <a:cubicBezTo>
                          <a:pt x="124" y="121"/>
                          <a:pt x="202" y="125"/>
                          <a:pt x="215" y="127"/>
                        </a:cubicBezTo>
                        <a:cubicBezTo>
                          <a:pt x="247" y="226"/>
                          <a:pt x="220" y="103"/>
                          <a:pt x="192" y="173"/>
                        </a:cubicBezTo>
                        <a:cubicBezTo>
                          <a:pt x="181" y="202"/>
                          <a:pt x="229" y="261"/>
                          <a:pt x="238" y="288"/>
                        </a:cubicBezTo>
                        <a:cubicBezTo>
                          <a:pt x="234" y="300"/>
                          <a:pt x="238" y="320"/>
                          <a:pt x="226" y="323"/>
                        </a:cubicBezTo>
                        <a:cubicBezTo>
                          <a:pt x="204" y="329"/>
                          <a:pt x="175" y="274"/>
                          <a:pt x="169" y="265"/>
                        </a:cubicBezTo>
                        <a:cubicBezTo>
                          <a:pt x="113" y="284"/>
                          <a:pt x="126" y="301"/>
                          <a:pt x="111" y="357"/>
                        </a:cubicBezTo>
                        <a:cubicBezTo>
                          <a:pt x="84" y="277"/>
                          <a:pt x="95" y="311"/>
                          <a:pt x="77" y="254"/>
                        </a:cubicBezTo>
                        <a:cubicBezTo>
                          <a:pt x="73" y="241"/>
                          <a:pt x="53" y="240"/>
                          <a:pt x="42" y="231"/>
                        </a:cubicBezTo>
                        <a:cubicBezTo>
                          <a:pt x="33" y="224"/>
                          <a:pt x="27" y="215"/>
                          <a:pt x="19" y="207"/>
                        </a:cubicBezTo>
                        <a:cubicBezTo>
                          <a:pt x="15" y="196"/>
                          <a:pt x="0" y="181"/>
                          <a:pt x="8" y="173"/>
                        </a:cubicBezTo>
                        <a:cubicBezTo>
                          <a:pt x="73" y="108"/>
                          <a:pt x="65" y="201"/>
                          <a:pt x="65" y="138"/>
                        </a:cubicBezTo>
                        <a:close/>
                      </a:path>
                    </a:pathLst>
                  </a:custGeom>
                  <a:solidFill>
                    <a:srgbClr val="FF33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54315" name="Group 109"/>
                <p:cNvGrpSpPr>
                  <a:grpSpLocks/>
                </p:cNvGrpSpPr>
                <p:nvPr/>
              </p:nvGrpSpPr>
              <p:grpSpPr bwMode="auto">
                <a:xfrm>
                  <a:off x="4388" y="799"/>
                  <a:ext cx="987" cy="817"/>
                  <a:chOff x="2880" y="845"/>
                  <a:chExt cx="715" cy="590"/>
                </a:xfrm>
              </p:grpSpPr>
              <p:grpSp>
                <p:nvGrpSpPr>
                  <p:cNvPr id="54323" name="Group 110"/>
                  <p:cNvGrpSpPr>
                    <a:grpSpLocks/>
                  </p:cNvGrpSpPr>
                  <p:nvPr/>
                </p:nvGrpSpPr>
                <p:grpSpPr bwMode="auto">
                  <a:xfrm>
                    <a:off x="2880" y="845"/>
                    <a:ext cx="715" cy="590"/>
                    <a:chOff x="1565" y="1207"/>
                    <a:chExt cx="715" cy="590"/>
                  </a:xfrm>
                </p:grpSpPr>
                <p:grpSp>
                  <p:nvGrpSpPr>
                    <p:cNvPr id="54330" name="Group 11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791" y="1390"/>
                      <a:ext cx="227" cy="361"/>
                      <a:chOff x="1791" y="1390"/>
                      <a:chExt cx="227" cy="361"/>
                    </a:xfrm>
                  </p:grpSpPr>
                  <p:sp>
                    <p:nvSpPr>
                      <p:cNvPr id="54368" name="Oval 112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860" y="1502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69" name="Oval 113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905" y="1638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70" name="Oval 114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815" y="1547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71" name="Oval 115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815" y="1456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72" name="Oval 116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815" y="1638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73" name="Oval 117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905" y="1456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74" name="Oval 118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860" y="1592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75" name="Oval 119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905" y="1547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algn="ctr"/>
                        <a:endParaRPr lang="en-US" altLang="en-US" sz="2400">
                          <a:latin typeface="Times New Roman" pitchFamily="18" charset="0"/>
                        </a:endParaRPr>
                      </a:p>
                    </p:txBody>
                  </p:sp>
                  <p:sp>
                    <p:nvSpPr>
                      <p:cNvPr id="54376" name="Oval 120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951" y="1502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77" name="Oval 121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951" y="1592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78" name="Oval 122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769" y="1502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79" name="Oval 123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769" y="1592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80" name="Oval 124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860" y="1412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81" name="Oval 125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860" y="1683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54331" name="Group 126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861" y="1354"/>
                      <a:ext cx="283" cy="59"/>
                      <a:chOff x="2245" y="3657"/>
                      <a:chExt cx="451" cy="116"/>
                    </a:xfrm>
                  </p:grpSpPr>
                  <p:sp>
                    <p:nvSpPr>
                      <p:cNvPr id="54366" name="Oval 12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45" y="3657"/>
                        <a:ext cx="136" cy="91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67" name="Freeform 12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85" y="3686"/>
                        <a:ext cx="311" cy="87"/>
                      </a:xfrm>
                      <a:custGeom>
                        <a:avLst/>
                        <a:gdLst>
                          <a:gd name="T0" fmla="*/ 0 w 311"/>
                          <a:gd name="T1" fmla="*/ 12 h 87"/>
                          <a:gd name="T2" fmla="*/ 126 w 311"/>
                          <a:gd name="T3" fmla="*/ 0 h 87"/>
                          <a:gd name="T4" fmla="*/ 219 w 311"/>
                          <a:gd name="T5" fmla="*/ 70 h 87"/>
                          <a:gd name="T6" fmla="*/ 311 w 311"/>
                          <a:gd name="T7" fmla="*/ 81 h 87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0" t="0" r="r" b="b"/>
                        <a:pathLst>
                          <a:path w="311" h="87">
                            <a:moveTo>
                              <a:pt x="0" y="12"/>
                            </a:moveTo>
                            <a:cubicBezTo>
                              <a:pt x="42" y="8"/>
                              <a:pt x="84" y="0"/>
                              <a:pt x="126" y="0"/>
                            </a:cubicBezTo>
                            <a:cubicBezTo>
                              <a:pt x="185" y="0"/>
                              <a:pt x="156" y="50"/>
                              <a:pt x="219" y="70"/>
                            </a:cubicBezTo>
                            <a:cubicBezTo>
                              <a:pt x="271" y="87"/>
                              <a:pt x="241" y="81"/>
                              <a:pt x="311" y="81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54332" name="Group 129"/>
                    <p:cNvGrpSpPr>
                      <a:grpSpLocks/>
                    </p:cNvGrpSpPr>
                    <p:nvPr/>
                  </p:nvGrpSpPr>
                  <p:grpSpPr bwMode="auto">
                    <a:xfrm rot="10800000">
                      <a:off x="1997" y="1490"/>
                      <a:ext cx="283" cy="59"/>
                      <a:chOff x="2245" y="3657"/>
                      <a:chExt cx="451" cy="116"/>
                    </a:xfrm>
                  </p:grpSpPr>
                  <p:sp>
                    <p:nvSpPr>
                      <p:cNvPr id="54364" name="Oval 1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45" y="3657"/>
                        <a:ext cx="136" cy="91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65" name="Freeform 13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85" y="3686"/>
                        <a:ext cx="311" cy="87"/>
                      </a:xfrm>
                      <a:custGeom>
                        <a:avLst/>
                        <a:gdLst>
                          <a:gd name="T0" fmla="*/ 0 w 311"/>
                          <a:gd name="T1" fmla="*/ 12 h 87"/>
                          <a:gd name="T2" fmla="*/ 126 w 311"/>
                          <a:gd name="T3" fmla="*/ 0 h 87"/>
                          <a:gd name="T4" fmla="*/ 219 w 311"/>
                          <a:gd name="T5" fmla="*/ 70 h 87"/>
                          <a:gd name="T6" fmla="*/ 311 w 311"/>
                          <a:gd name="T7" fmla="*/ 81 h 87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0" t="0" r="r" b="b"/>
                        <a:pathLst>
                          <a:path w="311" h="87">
                            <a:moveTo>
                              <a:pt x="0" y="12"/>
                            </a:moveTo>
                            <a:cubicBezTo>
                              <a:pt x="42" y="8"/>
                              <a:pt x="84" y="0"/>
                              <a:pt x="126" y="0"/>
                            </a:cubicBezTo>
                            <a:cubicBezTo>
                              <a:pt x="185" y="0"/>
                              <a:pt x="156" y="50"/>
                              <a:pt x="219" y="70"/>
                            </a:cubicBezTo>
                            <a:cubicBezTo>
                              <a:pt x="271" y="87"/>
                              <a:pt x="241" y="81"/>
                              <a:pt x="311" y="81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54333" name="Group 13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65" y="1525"/>
                      <a:ext cx="283" cy="59"/>
                      <a:chOff x="2245" y="3657"/>
                      <a:chExt cx="451" cy="116"/>
                    </a:xfrm>
                  </p:grpSpPr>
                  <p:sp>
                    <p:nvSpPr>
                      <p:cNvPr id="54362" name="Oval 13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45" y="3657"/>
                        <a:ext cx="136" cy="91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63" name="Freeform 13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85" y="3686"/>
                        <a:ext cx="311" cy="87"/>
                      </a:xfrm>
                      <a:custGeom>
                        <a:avLst/>
                        <a:gdLst>
                          <a:gd name="T0" fmla="*/ 0 w 311"/>
                          <a:gd name="T1" fmla="*/ 12 h 87"/>
                          <a:gd name="T2" fmla="*/ 126 w 311"/>
                          <a:gd name="T3" fmla="*/ 0 h 87"/>
                          <a:gd name="T4" fmla="*/ 219 w 311"/>
                          <a:gd name="T5" fmla="*/ 70 h 87"/>
                          <a:gd name="T6" fmla="*/ 311 w 311"/>
                          <a:gd name="T7" fmla="*/ 81 h 87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0" t="0" r="r" b="b"/>
                        <a:pathLst>
                          <a:path w="311" h="87">
                            <a:moveTo>
                              <a:pt x="0" y="12"/>
                            </a:moveTo>
                            <a:cubicBezTo>
                              <a:pt x="42" y="8"/>
                              <a:pt x="84" y="0"/>
                              <a:pt x="126" y="0"/>
                            </a:cubicBezTo>
                            <a:cubicBezTo>
                              <a:pt x="185" y="0"/>
                              <a:pt x="156" y="50"/>
                              <a:pt x="219" y="70"/>
                            </a:cubicBezTo>
                            <a:cubicBezTo>
                              <a:pt x="271" y="87"/>
                              <a:pt x="241" y="81"/>
                              <a:pt x="311" y="81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54334" name="Group 13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11" y="1319"/>
                      <a:ext cx="283" cy="59"/>
                      <a:chOff x="2245" y="3657"/>
                      <a:chExt cx="451" cy="116"/>
                    </a:xfrm>
                  </p:grpSpPr>
                  <p:sp>
                    <p:nvSpPr>
                      <p:cNvPr id="54360" name="Oval 13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45" y="3657"/>
                        <a:ext cx="136" cy="91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61" name="Freeform 13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85" y="3686"/>
                        <a:ext cx="311" cy="87"/>
                      </a:xfrm>
                      <a:custGeom>
                        <a:avLst/>
                        <a:gdLst>
                          <a:gd name="T0" fmla="*/ 0 w 311"/>
                          <a:gd name="T1" fmla="*/ 12 h 87"/>
                          <a:gd name="T2" fmla="*/ 126 w 311"/>
                          <a:gd name="T3" fmla="*/ 0 h 87"/>
                          <a:gd name="T4" fmla="*/ 219 w 311"/>
                          <a:gd name="T5" fmla="*/ 70 h 87"/>
                          <a:gd name="T6" fmla="*/ 311 w 311"/>
                          <a:gd name="T7" fmla="*/ 81 h 87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0" t="0" r="r" b="b"/>
                        <a:pathLst>
                          <a:path w="311" h="87">
                            <a:moveTo>
                              <a:pt x="0" y="12"/>
                            </a:moveTo>
                            <a:cubicBezTo>
                              <a:pt x="42" y="8"/>
                              <a:pt x="84" y="0"/>
                              <a:pt x="126" y="0"/>
                            </a:cubicBezTo>
                            <a:cubicBezTo>
                              <a:pt x="185" y="0"/>
                              <a:pt x="156" y="50"/>
                              <a:pt x="219" y="70"/>
                            </a:cubicBezTo>
                            <a:cubicBezTo>
                              <a:pt x="271" y="87"/>
                              <a:pt x="241" y="81"/>
                              <a:pt x="311" y="81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54335" name="Group 13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10" y="1570"/>
                      <a:ext cx="317" cy="227"/>
                      <a:chOff x="1429" y="2931"/>
                      <a:chExt cx="317" cy="227"/>
                    </a:xfrm>
                  </p:grpSpPr>
                  <p:sp>
                    <p:nvSpPr>
                      <p:cNvPr id="54353" name="Oval 1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19" y="3022"/>
                        <a:ext cx="182" cy="91"/>
                      </a:xfrm>
                      <a:prstGeom prst="ellipse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54" name="Line 140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1565" y="2931"/>
                        <a:ext cx="45" cy="9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55" name="Line 14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55" y="3067"/>
                        <a:ext cx="91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56" name="Line 14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10" y="3113"/>
                        <a:ext cx="45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57" name="Line 14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474" y="3113"/>
                        <a:ext cx="91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58" name="Line 144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1429" y="3022"/>
                        <a:ext cx="90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59" name="Line 145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655" y="2976"/>
                        <a:ext cx="46" cy="4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54336" name="Group 14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10" y="1344"/>
                      <a:ext cx="317" cy="227"/>
                      <a:chOff x="1429" y="2931"/>
                      <a:chExt cx="317" cy="227"/>
                    </a:xfrm>
                  </p:grpSpPr>
                  <p:sp>
                    <p:nvSpPr>
                      <p:cNvPr id="54346" name="Oval 14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19" y="3022"/>
                        <a:ext cx="182" cy="91"/>
                      </a:xfrm>
                      <a:prstGeom prst="ellipse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47" name="Line 148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1565" y="2931"/>
                        <a:ext cx="45" cy="9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48" name="Line 14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55" y="3067"/>
                        <a:ext cx="91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49" name="Line 15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10" y="3113"/>
                        <a:ext cx="45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50" name="Line 15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474" y="3113"/>
                        <a:ext cx="91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51" name="Line 152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1429" y="3022"/>
                        <a:ext cx="90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52" name="Line 153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655" y="2976"/>
                        <a:ext cx="46" cy="4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54337" name="Group 15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882" y="1525"/>
                      <a:ext cx="317" cy="227"/>
                      <a:chOff x="1429" y="2931"/>
                      <a:chExt cx="317" cy="227"/>
                    </a:xfrm>
                  </p:grpSpPr>
                  <p:sp>
                    <p:nvSpPr>
                      <p:cNvPr id="54339" name="Oval 15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19" y="3022"/>
                        <a:ext cx="182" cy="91"/>
                      </a:xfrm>
                      <a:prstGeom prst="ellipse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40" name="Line 156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1565" y="2931"/>
                        <a:ext cx="45" cy="9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41" name="Line 15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55" y="3067"/>
                        <a:ext cx="91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42" name="Line 15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10" y="3113"/>
                        <a:ext cx="45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43" name="Line 15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474" y="3113"/>
                        <a:ext cx="91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44" name="Line 160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1429" y="3022"/>
                        <a:ext cx="90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45" name="Line 161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655" y="2976"/>
                        <a:ext cx="46" cy="4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  <p:sp>
                  <p:nvSpPr>
                    <p:cNvPr id="54338" name="Freeform 162"/>
                    <p:cNvSpPr>
                      <a:spLocks/>
                    </p:cNvSpPr>
                    <p:nvPr/>
                  </p:nvSpPr>
                  <p:spPr bwMode="auto">
                    <a:xfrm>
                      <a:off x="1837" y="1302"/>
                      <a:ext cx="181" cy="268"/>
                    </a:xfrm>
                    <a:custGeom>
                      <a:avLst/>
                      <a:gdLst>
                        <a:gd name="T0" fmla="*/ 35 w 247"/>
                        <a:gd name="T1" fmla="*/ 78 h 357"/>
                        <a:gd name="T2" fmla="*/ 47 w 247"/>
                        <a:gd name="T3" fmla="*/ 59 h 357"/>
                        <a:gd name="T4" fmla="*/ 53 w 247"/>
                        <a:gd name="T5" fmla="*/ 7 h 357"/>
                        <a:gd name="T6" fmla="*/ 59 w 247"/>
                        <a:gd name="T7" fmla="*/ 52 h 357"/>
                        <a:gd name="T8" fmla="*/ 116 w 247"/>
                        <a:gd name="T9" fmla="*/ 71 h 357"/>
                        <a:gd name="T10" fmla="*/ 103 w 247"/>
                        <a:gd name="T11" fmla="*/ 98 h 357"/>
                        <a:gd name="T12" fmla="*/ 128 w 247"/>
                        <a:gd name="T13" fmla="*/ 162 h 357"/>
                        <a:gd name="T14" fmla="*/ 122 w 247"/>
                        <a:gd name="T15" fmla="*/ 182 h 357"/>
                        <a:gd name="T16" fmla="*/ 91 w 247"/>
                        <a:gd name="T17" fmla="*/ 149 h 357"/>
                        <a:gd name="T18" fmla="*/ 59 w 247"/>
                        <a:gd name="T19" fmla="*/ 201 h 357"/>
                        <a:gd name="T20" fmla="*/ 41 w 247"/>
                        <a:gd name="T21" fmla="*/ 143 h 357"/>
                        <a:gd name="T22" fmla="*/ 23 w 247"/>
                        <a:gd name="T23" fmla="*/ 130 h 357"/>
                        <a:gd name="T24" fmla="*/ 10 w 247"/>
                        <a:gd name="T25" fmla="*/ 116 h 357"/>
                        <a:gd name="T26" fmla="*/ 4 w 247"/>
                        <a:gd name="T27" fmla="*/ 98 h 357"/>
                        <a:gd name="T28" fmla="*/ 35 w 247"/>
                        <a:gd name="T29" fmla="*/ 78 h 357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0" t="0" r="r" b="b"/>
                      <a:pathLst>
                        <a:path w="247" h="357">
                          <a:moveTo>
                            <a:pt x="65" y="138"/>
                          </a:moveTo>
                          <a:cubicBezTo>
                            <a:pt x="73" y="127"/>
                            <a:pt x="84" y="117"/>
                            <a:pt x="88" y="104"/>
                          </a:cubicBezTo>
                          <a:cubicBezTo>
                            <a:pt x="96" y="74"/>
                            <a:pt x="73" y="26"/>
                            <a:pt x="100" y="12"/>
                          </a:cubicBezTo>
                          <a:cubicBezTo>
                            <a:pt x="124" y="0"/>
                            <a:pt x="100" y="67"/>
                            <a:pt x="111" y="92"/>
                          </a:cubicBezTo>
                          <a:cubicBezTo>
                            <a:pt x="124" y="121"/>
                            <a:pt x="202" y="125"/>
                            <a:pt x="215" y="127"/>
                          </a:cubicBezTo>
                          <a:cubicBezTo>
                            <a:pt x="247" y="226"/>
                            <a:pt x="220" y="103"/>
                            <a:pt x="192" y="173"/>
                          </a:cubicBezTo>
                          <a:cubicBezTo>
                            <a:pt x="181" y="202"/>
                            <a:pt x="229" y="261"/>
                            <a:pt x="238" y="288"/>
                          </a:cubicBezTo>
                          <a:cubicBezTo>
                            <a:pt x="234" y="300"/>
                            <a:pt x="238" y="320"/>
                            <a:pt x="226" y="323"/>
                          </a:cubicBezTo>
                          <a:cubicBezTo>
                            <a:pt x="204" y="329"/>
                            <a:pt x="175" y="274"/>
                            <a:pt x="169" y="265"/>
                          </a:cubicBezTo>
                          <a:cubicBezTo>
                            <a:pt x="113" y="284"/>
                            <a:pt x="126" y="301"/>
                            <a:pt x="111" y="357"/>
                          </a:cubicBezTo>
                          <a:cubicBezTo>
                            <a:pt x="84" y="277"/>
                            <a:pt x="95" y="311"/>
                            <a:pt x="77" y="254"/>
                          </a:cubicBezTo>
                          <a:cubicBezTo>
                            <a:pt x="73" y="241"/>
                            <a:pt x="53" y="240"/>
                            <a:pt x="42" y="231"/>
                          </a:cubicBezTo>
                          <a:cubicBezTo>
                            <a:pt x="33" y="224"/>
                            <a:pt x="27" y="215"/>
                            <a:pt x="19" y="207"/>
                          </a:cubicBezTo>
                          <a:cubicBezTo>
                            <a:pt x="15" y="196"/>
                            <a:pt x="0" y="181"/>
                            <a:pt x="8" y="173"/>
                          </a:cubicBezTo>
                          <a:cubicBezTo>
                            <a:pt x="73" y="108"/>
                            <a:pt x="65" y="201"/>
                            <a:pt x="65" y="138"/>
                          </a:cubicBezTo>
                          <a:close/>
                        </a:path>
                      </a:pathLst>
                    </a:custGeom>
                    <a:solidFill>
                      <a:srgbClr val="FF33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4324" name="Group 163"/>
                  <p:cNvGrpSpPr>
                    <a:grpSpLocks/>
                  </p:cNvGrpSpPr>
                  <p:nvPr/>
                </p:nvGrpSpPr>
                <p:grpSpPr bwMode="auto">
                  <a:xfrm>
                    <a:off x="3288" y="1027"/>
                    <a:ext cx="181" cy="226"/>
                    <a:chOff x="431" y="3612"/>
                    <a:chExt cx="181" cy="226"/>
                  </a:xfrm>
                </p:grpSpPr>
                <p:sp>
                  <p:nvSpPr>
                    <p:cNvPr id="54328" name="AutoShape 1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6" y="3657"/>
                      <a:ext cx="45" cy="181"/>
                    </a:xfrm>
                    <a:custGeom>
                      <a:avLst/>
                      <a:gdLst>
                        <a:gd name="T0" fmla="*/ 0 w 21600"/>
                        <a:gd name="T1" fmla="*/ 1 h 21600"/>
                        <a:gd name="T2" fmla="*/ 0 w 21600"/>
                        <a:gd name="T3" fmla="*/ 2 h 21600"/>
                        <a:gd name="T4" fmla="*/ 0 w 21600"/>
                        <a:gd name="T5" fmla="*/ 1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320 w 21600"/>
                        <a:gd name="T13" fmla="*/ 4535 h 21600"/>
                        <a:gd name="T14" fmla="*/ 17280 w 21600"/>
                        <a:gd name="T15" fmla="*/ 17065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66FF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29" name="AutoShape 1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1" y="3612"/>
                      <a:ext cx="181" cy="136"/>
                    </a:xfrm>
                    <a:prstGeom prst="sun">
                      <a:avLst>
                        <a:gd name="adj" fmla="val 25000"/>
                      </a:avLst>
                    </a:prstGeom>
                    <a:solidFill>
                      <a:srgbClr val="0066FF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4325" name="Group 166"/>
                  <p:cNvGrpSpPr>
                    <a:grpSpLocks/>
                  </p:cNvGrpSpPr>
                  <p:nvPr/>
                </p:nvGrpSpPr>
                <p:grpSpPr bwMode="auto">
                  <a:xfrm rot="-1879547">
                    <a:off x="2971" y="891"/>
                    <a:ext cx="181" cy="226"/>
                    <a:chOff x="431" y="3612"/>
                    <a:chExt cx="181" cy="226"/>
                  </a:xfrm>
                </p:grpSpPr>
                <p:sp>
                  <p:nvSpPr>
                    <p:cNvPr id="54326" name="AutoShape 1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6" y="3657"/>
                      <a:ext cx="45" cy="181"/>
                    </a:xfrm>
                    <a:custGeom>
                      <a:avLst/>
                      <a:gdLst>
                        <a:gd name="T0" fmla="*/ 0 w 21600"/>
                        <a:gd name="T1" fmla="*/ 1 h 21600"/>
                        <a:gd name="T2" fmla="*/ 0 w 21600"/>
                        <a:gd name="T3" fmla="*/ 2 h 21600"/>
                        <a:gd name="T4" fmla="*/ 0 w 21600"/>
                        <a:gd name="T5" fmla="*/ 1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320 w 21600"/>
                        <a:gd name="T13" fmla="*/ 4535 h 21600"/>
                        <a:gd name="T14" fmla="*/ 17280 w 21600"/>
                        <a:gd name="T15" fmla="*/ 17065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66FF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27" name="AutoShape 1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1" y="3612"/>
                      <a:ext cx="181" cy="136"/>
                    </a:xfrm>
                    <a:prstGeom prst="sun">
                      <a:avLst>
                        <a:gd name="adj" fmla="val 25000"/>
                      </a:avLst>
                    </a:prstGeom>
                    <a:solidFill>
                      <a:srgbClr val="0066FF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</p:grpSp>
            <p:sp>
              <p:nvSpPr>
                <p:cNvPr id="54316" name="AutoShape 169"/>
                <p:cNvSpPr>
                  <a:spLocks noChangeArrowheads="1"/>
                </p:cNvSpPr>
                <p:nvPr/>
              </p:nvSpPr>
              <p:spPr bwMode="auto">
                <a:xfrm>
                  <a:off x="1111" y="1207"/>
                  <a:ext cx="318" cy="136"/>
                </a:xfrm>
                <a:prstGeom prst="rightArrow">
                  <a:avLst>
                    <a:gd name="adj1" fmla="val 50000"/>
                    <a:gd name="adj2" fmla="val 5845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4317" name="AutoShape 170"/>
                <p:cNvSpPr>
                  <a:spLocks noChangeArrowheads="1"/>
                </p:cNvSpPr>
                <p:nvPr/>
              </p:nvSpPr>
              <p:spPr bwMode="auto">
                <a:xfrm>
                  <a:off x="2426" y="1207"/>
                  <a:ext cx="318" cy="136"/>
                </a:xfrm>
                <a:prstGeom prst="rightArrow">
                  <a:avLst>
                    <a:gd name="adj1" fmla="val 50000"/>
                    <a:gd name="adj2" fmla="val 5845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4318" name="AutoShape 171"/>
                <p:cNvSpPr>
                  <a:spLocks noChangeArrowheads="1"/>
                </p:cNvSpPr>
                <p:nvPr/>
              </p:nvSpPr>
              <p:spPr bwMode="auto">
                <a:xfrm>
                  <a:off x="3968" y="1207"/>
                  <a:ext cx="318" cy="136"/>
                </a:xfrm>
                <a:prstGeom prst="rightArrow">
                  <a:avLst>
                    <a:gd name="adj1" fmla="val 50000"/>
                    <a:gd name="adj2" fmla="val 5845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4319" name="Text Box 172"/>
                <p:cNvSpPr txBox="1">
                  <a:spLocks noChangeArrowheads="1"/>
                </p:cNvSpPr>
                <p:nvPr/>
              </p:nvSpPr>
              <p:spPr bwMode="auto">
                <a:xfrm>
                  <a:off x="645" y="313"/>
                  <a:ext cx="266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 sz="2000" b="1">
                      <a:latin typeface="Tahoma" pitchFamily="34" charset="0"/>
                    </a:rPr>
                    <a:t>1</a:t>
                  </a:r>
                  <a:r>
                    <a:rPr lang="cs-CZ" altLang="en-US" sz="2400">
                      <a:latin typeface="Times New Roman" pitchFamily="18" charset="0"/>
                    </a:rPr>
                    <a:t>.</a:t>
                  </a:r>
                </a:p>
              </p:txBody>
            </p:sp>
            <p:sp>
              <p:nvSpPr>
                <p:cNvPr id="54320" name="Text Box 173"/>
                <p:cNvSpPr txBox="1">
                  <a:spLocks noChangeArrowheads="1"/>
                </p:cNvSpPr>
                <p:nvPr/>
              </p:nvSpPr>
              <p:spPr bwMode="auto">
                <a:xfrm>
                  <a:off x="1713" y="300"/>
                  <a:ext cx="266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 sz="2000" b="1">
                      <a:latin typeface="Tahoma" pitchFamily="34" charset="0"/>
                    </a:rPr>
                    <a:t>2</a:t>
                  </a:r>
                  <a:r>
                    <a:rPr lang="cs-CZ" altLang="en-US" sz="2400">
                      <a:latin typeface="Times New Roman" pitchFamily="18" charset="0"/>
                    </a:rPr>
                    <a:t>.</a:t>
                  </a:r>
                </a:p>
              </p:txBody>
            </p:sp>
            <p:sp>
              <p:nvSpPr>
                <p:cNvPr id="54321" name="Text Box 174"/>
                <p:cNvSpPr txBox="1">
                  <a:spLocks noChangeArrowheads="1"/>
                </p:cNvSpPr>
                <p:nvPr/>
              </p:nvSpPr>
              <p:spPr bwMode="auto">
                <a:xfrm>
                  <a:off x="3119" y="300"/>
                  <a:ext cx="266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 sz="2000" b="1">
                      <a:latin typeface="Tahoma" pitchFamily="34" charset="0"/>
                    </a:rPr>
                    <a:t>3</a:t>
                  </a:r>
                  <a:r>
                    <a:rPr lang="cs-CZ" altLang="en-US" sz="2400">
                      <a:latin typeface="Times New Roman" pitchFamily="18" charset="0"/>
                    </a:rPr>
                    <a:t>.</a:t>
                  </a:r>
                </a:p>
              </p:txBody>
            </p:sp>
            <p:sp>
              <p:nvSpPr>
                <p:cNvPr id="54322" name="Text Box 175"/>
                <p:cNvSpPr txBox="1">
                  <a:spLocks noChangeArrowheads="1"/>
                </p:cNvSpPr>
                <p:nvPr/>
              </p:nvSpPr>
              <p:spPr bwMode="auto">
                <a:xfrm>
                  <a:off x="4661" y="300"/>
                  <a:ext cx="266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 sz="2000" b="1">
                      <a:latin typeface="Tahoma" pitchFamily="34" charset="0"/>
                    </a:rPr>
                    <a:t>4</a:t>
                  </a:r>
                  <a:r>
                    <a:rPr lang="cs-CZ" altLang="en-US" sz="2400">
                      <a:latin typeface="Times New Roman" pitchFamily="18" charset="0"/>
                    </a:rPr>
                    <a:t>.</a:t>
                  </a:r>
                </a:p>
              </p:txBody>
            </p:sp>
          </p:grpSp>
          <p:grpSp>
            <p:nvGrpSpPr>
              <p:cNvPr id="54280" name="Group 176"/>
              <p:cNvGrpSpPr>
                <a:grpSpLocks/>
              </p:cNvGrpSpPr>
              <p:nvPr/>
            </p:nvGrpSpPr>
            <p:grpSpPr bwMode="auto">
              <a:xfrm>
                <a:off x="628" y="2546"/>
                <a:ext cx="4293" cy="283"/>
                <a:chOff x="340" y="2093"/>
                <a:chExt cx="4293" cy="283"/>
              </a:xfrm>
            </p:grpSpPr>
            <p:grpSp>
              <p:nvGrpSpPr>
                <p:cNvPr id="54297" name="Group 177"/>
                <p:cNvGrpSpPr>
                  <a:grpSpLocks/>
                </p:cNvGrpSpPr>
                <p:nvPr/>
              </p:nvGrpSpPr>
              <p:grpSpPr bwMode="auto">
                <a:xfrm>
                  <a:off x="1338" y="2115"/>
                  <a:ext cx="317" cy="227"/>
                  <a:chOff x="1429" y="2931"/>
                  <a:chExt cx="317" cy="227"/>
                </a:xfrm>
              </p:grpSpPr>
              <p:sp>
                <p:nvSpPr>
                  <p:cNvPr id="54305" name="Oval 178"/>
                  <p:cNvSpPr>
                    <a:spLocks noChangeArrowheads="1"/>
                  </p:cNvSpPr>
                  <p:nvPr/>
                </p:nvSpPr>
                <p:spPr bwMode="auto">
                  <a:xfrm>
                    <a:off x="1519" y="3022"/>
                    <a:ext cx="182" cy="91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54306" name="Line 179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565" y="2931"/>
                    <a:ext cx="45" cy="9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54307" name="Line 180"/>
                  <p:cNvSpPr>
                    <a:spLocks noChangeShapeType="1"/>
                  </p:cNvSpPr>
                  <p:nvPr/>
                </p:nvSpPr>
                <p:spPr bwMode="auto">
                  <a:xfrm>
                    <a:off x="1655" y="3067"/>
                    <a:ext cx="91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54308" name="Line 181"/>
                  <p:cNvSpPr>
                    <a:spLocks noChangeShapeType="1"/>
                  </p:cNvSpPr>
                  <p:nvPr/>
                </p:nvSpPr>
                <p:spPr bwMode="auto">
                  <a:xfrm>
                    <a:off x="1610" y="3113"/>
                    <a:ext cx="45" cy="4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54309" name="Line 18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3113"/>
                    <a:ext cx="91" cy="4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54310" name="Line 18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429" y="3022"/>
                    <a:ext cx="90" cy="4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54311" name="Line 18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55" y="2976"/>
                    <a:ext cx="46" cy="4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54298" name="Group 185"/>
                <p:cNvGrpSpPr>
                  <a:grpSpLocks/>
                </p:cNvGrpSpPr>
                <p:nvPr/>
              </p:nvGrpSpPr>
              <p:grpSpPr bwMode="auto">
                <a:xfrm rot="5400000">
                  <a:off x="3222" y="2205"/>
                  <a:ext cx="283" cy="59"/>
                  <a:chOff x="2245" y="3657"/>
                  <a:chExt cx="451" cy="116"/>
                </a:xfrm>
              </p:grpSpPr>
              <p:sp>
                <p:nvSpPr>
                  <p:cNvPr id="54303" name="Oval 186"/>
                  <p:cNvSpPr>
                    <a:spLocks noChangeArrowheads="1"/>
                  </p:cNvSpPr>
                  <p:nvPr/>
                </p:nvSpPr>
                <p:spPr bwMode="auto">
                  <a:xfrm>
                    <a:off x="2245" y="3657"/>
                    <a:ext cx="136" cy="91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54304" name="Freeform 187"/>
                  <p:cNvSpPr>
                    <a:spLocks/>
                  </p:cNvSpPr>
                  <p:nvPr/>
                </p:nvSpPr>
                <p:spPr bwMode="auto">
                  <a:xfrm>
                    <a:off x="2385" y="3686"/>
                    <a:ext cx="311" cy="87"/>
                  </a:xfrm>
                  <a:custGeom>
                    <a:avLst/>
                    <a:gdLst>
                      <a:gd name="T0" fmla="*/ 0 w 311"/>
                      <a:gd name="T1" fmla="*/ 12 h 87"/>
                      <a:gd name="T2" fmla="*/ 126 w 311"/>
                      <a:gd name="T3" fmla="*/ 0 h 87"/>
                      <a:gd name="T4" fmla="*/ 219 w 311"/>
                      <a:gd name="T5" fmla="*/ 70 h 87"/>
                      <a:gd name="T6" fmla="*/ 311 w 311"/>
                      <a:gd name="T7" fmla="*/ 81 h 8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311" h="87">
                        <a:moveTo>
                          <a:pt x="0" y="12"/>
                        </a:moveTo>
                        <a:cubicBezTo>
                          <a:pt x="42" y="8"/>
                          <a:pt x="84" y="0"/>
                          <a:pt x="126" y="0"/>
                        </a:cubicBezTo>
                        <a:cubicBezTo>
                          <a:pt x="185" y="0"/>
                          <a:pt x="156" y="50"/>
                          <a:pt x="219" y="70"/>
                        </a:cubicBezTo>
                        <a:cubicBezTo>
                          <a:pt x="271" y="87"/>
                          <a:pt x="241" y="81"/>
                          <a:pt x="311" y="81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sp>
              <p:nvSpPr>
                <p:cNvPr id="54299" name="Oval 188"/>
                <p:cNvSpPr>
                  <a:spLocks noChangeArrowheads="1"/>
                </p:cNvSpPr>
                <p:nvPr/>
              </p:nvSpPr>
              <p:spPr bwMode="auto">
                <a:xfrm>
                  <a:off x="340" y="2202"/>
                  <a:ext cx="45" cy="9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4300" name="Text Box 189"/>
                <p:cNvSpPr txBox="1">
                  <a:spLocks noChangeArrowheads="1"/>
                </p:cNvSpPr>
                <p:nvPr/>
              </p:nvSpPr>
              <p:spPr bwMode="auto">
                <a:xfrm>
                  <a:off x="385" y="2115"/>
                  <a:ext cx="629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>
                      <a:latin typeface="Tahoma" pitchFamily="34" charset="0"/>
                    </a:rPr>
                    <a:t>bakterie</a:t>
                  </a:r>
                </a:p>
              </p:txBody>
            </p:sp>
            <p:sp>
              <p:nvSpPr>
                <p:cNvPr id="54301" name="Text Box 190"/>
                <p:cNvSpPr txBox="1">
                  <a:spLocks noChangeArrowheads="1"/>
                </p:cNvSpPr>
                <p:nvPr/>
              </p:nvSpPr>
              <p:spPr bwMode="auto">
                <a:xfrm>
                  <a:off x="1655" y="2115"/>
                  <a:ext cx="1378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>
                      <a:latin typeface="Tahoma" pitchFamily="34" charset="0"/>
                    </a:rPr>
                    <a:t>Volně žijící nálevníci</a:t>
                  </a:r>
                </a:p>
              </p:txBody>
            </p:sp>
            <p:sp>
              <p:nvSpPr>
                <p:cNvPr id="54302" name="Text Box 191"/>
                <p:cNvSpPr txBox="1">
                  <a:spLocks noChangeArrowheads="1"/>
                </p:cNvSpPr>
                <p:nvPr/>
              </p:nvSpPr>
              <p:spPr bwMode="auto">
                <a:xfrm>
                  <a:off x="3424" y="2115"/>
                  <a:ext cx="1209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>
                      <a:latin typeface="Tahoma" pitchFamily="34" charset="0"/>
                    </a:rPr>
                    <a:t>stopkatí nálevníci</a:t>
                  </a:r>
                </a:p>
              </p:txBody>
            </p:sp>
          </p:grpSp>
          <p:sp>
            <p:nvSpPr>
              <p:cNvPr id="54281" name="Oval 192"/>
              <p:cNvSpPr>
                <a:spLocks noChangeArrowheads="1"/>
              </p:cNvSpPr>
              <p:nvPr/>
            </p:nvSpPr>
            <p:spPr bwMode="auto">
              <a:xfrm>
                <a:off x="1746" y="1797"/>
                <a:ext cx="91" cy="45"/>
              </a:xfrm>
              <a:prstGeom prst="ellipse">
                <a:avLst/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4282" name="Oval 193"/>
              <p:cNvSpPr>
                <a:spLocks noChangeArrowheads="1"/>
              </p:cNvSpPr>
              <p:nvPr/>
            </p:nvSpPr>
            <p:spPr bwMode="auto">
              <a:xfrm>
                <a:off x="3152" y="1797"/>
                <a:ext cx="91" cy="45"/>
              </a:xfrm>
              <a:prstGeom prst="ellipse">
                <a:avLst/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4283" name="Oval 194"/>
              <p:cNvSpPr>
                <a:spLocks noChangeArrowheads="1"/>
              </p:cNvSpPr>
              <p:nvPr/>
            </p:nvSpPr>
            <p:spPr bwMode="auto">
              <a:xfrm>
                <a:off x="3424" y="1797"/>
                <a:ext cx="91" cy="45"/>
              </a:xfrm>
              <a:prstGeom prst="ellipse">
                <a:avLst/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4284" name="Oval 195"/>
              <p:cNvSpPr>
                <a:spLocks noChangeArrowheads="1"/>
              </p:cNvSpPr>
              <p:nvPr/>
            </p:nvSpPr>
            <p:spPr bwMode="auto">
              <a:xfrm>
                <a:off x="1973" y="1887"/>
                <a:ext cx="91" cy="45"/>
              </a:xfrm>
              <a:prstGeom prst="ellipse">
                <a:avLst/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4285" name="Oval 196"/>
              <p:cNvSpPr>
                <a:spLocks noChangeArrowheads="1"/>
              </p:cNvSpPr>
              <p:nvPr/>
            </p:nvSpPr>
            <p:spPr bwMode="auto">
              <a:xfrm>
                <a:off x="1746" y="1570"/>
                <a:ext cx="91" cy="45"/>
              </a:xfrm>
              <a:prstGeom prst="ellipse">
                <a:avLst/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4286" name="Oval 197"/>
              <p:cNvSpPr>
                <a:spLocks noChangeArrowheads="1"/>
              </p:cNvSpPr>
              <p:nvPr/>
            </p:nvSpPr>
            <p:spPr bwMode="auto">
              <a:xfrm>
                <a:off x="3152" y="1524"/>
                <a:ext cx="91" cy="45"/>
              </a:xfrm>
              <a:prstGeom prst="ellipse">
                <a:avLst/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4287" name="Oval 198"/>
              <p:cNvSpPr>
                <a:spLocks noChangeArrowheads="1"/>
              </p:cNvSpPr>
              <p:nvPr/>
            </p:nvSpPr>
            <p:spPr bwMode="auto">
              <a:xfrm>
                <a:off x="4649" y="1751"/>
                <a:ext cx="91" cy="45"/>
              </a:xfrm>
              <a:prstGeom prst="ellipse">
                <a:avLst/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54288" name="Group 199"/>
              <p:cNvGrpSpPr>
                <a:grpSpLocks/>
              </p:cNvGrpSpPr>
              <p:nvPr/>
            </p:nvGrpSpPr>
            <p:grpSpPr bwMode="auto">
              <a:xfrm>
                <a:off x="975" y="2799"/>
                <a:ext cx="4264" cy="268"/>
                <a:chOff x="612" y="2346"/>
                <a:chExt cx="4264" cy="268"/>
              </a:xfrm>
            </p:grpSpPr>
            <p:sp>
              <p:nvSpPr>
                <p:cNvPr id="54289" name="Freeform 200"/>
                <p:cNvSpPr>
                  <a:spLocks/>
                </p:cNvSpPr>
                <p:nvPr/>
              </p:nvSpPr>
              <p:spPr bwMode="auto">
                <a:xfrm>
                  <a:off x="2472" y="2346"/>
                  <a:ext cx="181" cy="268"/>
                </a:xfrm>
                <a:custGeom>
                  <a:avLst/>
                  <a:gdLst>
                    <a:gd name="T0" fmla="*/ 35 w 247"/>
                    <a:gd name="T1" fmla="*/ 78 h 357"/>
                    <a:gd name="T2" fmla="*/ 47 w 247"/>
                    <a:gd name="T3" fmla="*/ 59 h 357"/>
                    <a:gd name="T4" fmla="*/ 53 w 247"/>
                    <a:gd name="T5" fmla="*/ 7 h 357"/>
                    <a:gd name="T6" fmla="*/ 59 w 247"/>
                    <a:gd name="T7" fmla="*/ 52 h 357"/>
                    <a:gd name="T8" fmla="*/ 116 w 247"/>
                    <a:gd name="T9" fmla="*/ 71 h 357"/>
                    <a:gd name="T10" fmla="*/ 103 w 247"/>
                    <a:gd name="T11" fmla="*/ 98 h 357"/>
                    <a:gd name="T12" fmla="*/ 128 w 247"/>
                    <a:gd name="T13" fmla="*/ 162 h 357"/>
                    <a:gd name="T14" fmla="*/ 122 w 247"/>
                    <a:gd name="T15" fmla="*/ 182 h 357"/>
                    <a:gd name="T16" fmla="*/ 91 w 247"/>
                    <a:gd name="T17" fmla="*/ 149 h 357"/>
                    <a:gd name="T18" fmla="*/ 59 w 247"/>
                    <a:gd name="T19" fmla="*/ 201 h 357"/>
                    <a:gd name="T20" fmla="*/ 41 w 247"/>
                    <a:gd name="T21" fmla="*/ 143 h 357"/>
                    <a:gd name="T22" fmla="*/ 23 w 247"/>
                    <a:gd name="T23" fmla="*/ 130 h 357"/>
                    <a:gd name="T24" fmla="*/ 10 w 247"/>
                    <a:gd name="T25" fmla="*/ 116 h 357"/>
                    <a:gd name="T26" fmla="*/ 4 w 247"/>
                    <a:gd name="T27" fmla="*/ 98 h 357"/>
                    <a:gd name="T28" fmla="*/ 35 w 247"/>
                    <a:gd name="T29" fmla="*/ 78 h 357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247" h="357">
                      <a:moveTo>
                        <a:pt x="65" y="138"/>
                      </a:moveTo>
                      <a:cubicBezTo>
                        <a:pt x="73" y="127"/>
                        <a:pt x="84" y="117"/>
                        <a:pt x="88" y="104"/>
                      </a:cubicBezTo>
                      <a:cubicBezTo>
                        <a:pt x="96" y="74"/>
                        <a:pt x="73" y="26"/>
                        <a:pt x="100" y="12"/>
                      </a:cubicBezTo>
                      <a:cubicBezTo>
                        <a:pt x="124" y="0"/>
                        <a:pt x="100" y="67"/>
                        <a:pt x="111" y="92"/>
                      </a:cubicBezTo>
                      <a:cubicBezTo>
                        <a:pt x="124" y="121"/>
                        <a:pt x="202" y="125"/>
                        <a:pt x="215" y="127"/>
                      </a:cubicBezTo>
                      <a:cubicBezTo>
                        <a:pt x="247" y="226"/>
                        <a:pt x="220" y="103"/>
                        <a:pt x="192" y="173"/>
                      </a:cubicBezTo>
                      <a:cubicBezTo>
                        <a:pt x="181" y="202"/>
                        <a:pt x="229" y="261"/>
                        <a:pt x="238" y="288"/>
                      </a:cubicBezTo>
                      <a:cubicBezTo>
                        <a:pt x="234" y="300"/>
                        <a:pt x="238" y="320"/>
                        <a:pt x="226" y="323"/>
                      </a:cubicBezTo>
                      <a:cubicBezTo>
                        <a:pt x="204" y="329"/>
                        <a:pt x="175" y="274"/>
                        <a:pt x="169" y="265"/>
                      </a:cubicBezTo>
                      <a:cubicBezTo>
                        <a:pt x="113" y="284"/>
                        <a:pt x="126" y="301"/>
                        <a:pt x="111" y="357"/>
                      </a:cubicBezTo>
                      <a:cubicBezTo>
                        <a:pt x="84" y="277"/>
                        <a:pt x="95" y="311"/>
                        <a:pt x="77" y="254"/>
                      </a:cubicBezTo>
                      <a:cubicBezTo>
                        <a:pt x="73" y="241"/>
                        <a:pt x="53" y="240"/>
                        <a:pt x="42" y="231"/>
                      </a:cubicBezTo>
                      <a:cubicBezTo>
                        <a:pt x="33" y="224"/>
                        <a:pt x="27" y="215"/>
                        <a:pt x="19" y="207"/>
                      </a:cubicBezTo>
                      <a:cubicBezTo>
                        <a:pt x="15" y="196"/>
                        <a:pt x="0" y="181"/>
                        <a:pt x="8" y="173"/>
                      </a:cubicBezTo>
                      <a:cubicBezTo>
                        <a:pt x="73" y="108"/>
                        <a:pt x="65" y="201"/>
                        <a:pt x="65" y="138"/>
                      </a:cubicBezTo>
                      <a:close/>
                    </a:path>
                  </a:pathLst>
                </a:custGeom>
                <a:solidFill>
                  <a:srgbClr val="FF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grpSp>
              <p:nvGrpSpPr>
                <p:cNvPr id="54290" name="Group 201"/>
                <p:cNvGrpSpPr>
                  <a:grpSpLocks/>
                </p:cNvGrpSpPr>
                <p:nvPr/>
              </p:nvGrpSpPr>
              <p:grpSpPr bwMode="auto">
                <a:xfrm>
                  <a:off x="4196" y="2387"/>
                  <a:ext cx="181" cy="226"/>
                  <a:chOff x="431" y="3612"/>
                  <a:chExt cx="181" cy="226"/>
                </a:xfrm>
              </p:grpSpPr>
              <p:sp>
                <p:nvSpPr>
                  <p:cNvPr id="54295" name="AutoShape 202"/>
                  <p:cNvSpPr>
                    <a:spLocks noChangeArrowheads="1"/>
                  </p:cNvSpPr>
                  <p:nvPr/>
                </p:nvSpPr>
                <p:spPr bwMode="auto">
                  <a:xfrm>
                    <a:off x="476" y="3657"/>
                    <a:ext cx="45" cy="181"/>
                  </a:xfrm>
                  <a:custGeom>
                    <a:avLst/>
                    <a:gdLst>
                      <a:gd name="T0" fmla="*/ 0 w 21600"/>
                      <a:gd name="T1" fmla="*/ 1 h 21600"/>
                      <a:gd name="T2" fmla="*/ 0 w 21600"/>
                      <a:gd name="T3" fmla="*/ 2 h 21600"/>
                      <a:gd name="T4" fmla="*/ 0 w 21600"/>
                      <a:gd name="T5" fmla="*/ 1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4320 w 21600"/>
                      <a:gd name="T13" fmla="*/ 4535 h 21600"/>
                      <a:gd name="T14" fmla="*/ 17280 w 21600"/>
                      <a:gd name="T15" fmla="*/ 17065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54296" name="AutoShape 203"/>
                  <p:cNvSpPr>
                    <a:spLocks noChangeArrowheads="1"/>
                  </p:cNvSpPr>
                  <p:nvPr/>
                </p:nvSpPr>
                <p:spPr bwMode="auto">
                  <a:xfrm>
                    <a:off x="431" y="3612"/>
                    <a:ext cx="181" cy="136"/>
                  </a:xfrm>
                  <a:prstGeom prst="sun">
                    <a:avLst>
                      <a:gd name="adj" fmla="val 25000"/>
                    </a:avLst>
                  </a:prstGeom>
                  <a:solidFill>
                    <a:srgbClr val="0066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sp>
              <p:nvSpPr>
                <p:cNvPr id="54291" name="Text Box 204"/>
                <p:cNvSpPr txBox="1">
                  <a:spLocks noChangeArrowheads="1"/>
                </p:cNvSpPr>
                <p:nvPr/>
              </p:nvSpPr>
              <p:spPr bwMode="auto">
                <a:xfrm>
                  <a:off x="2649" y="2383"/>
                  <a:ext cx="685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>
                      <a:latin typeface="Tahoma" pitchFamily="34" charset="0"/>
                    </a:rPr>
                    <a:t>měňavky</a:t>
                  </a:r>
                </a:p>
              </p:txBody>
            </p:sp>
            <p:sp>
              <p:nvSpPr>
                <p:cNvPr id="54292" name="Oval 205"/>
                <p:cNvSpPr>
                  <a:spLocks noChangeArrowheads="1"/>
                </p:cNvSpPr>
                <p:nvPr/>
              </p:nvSpPr>
              <p:spPr bwMode="auto">
                <a:xfrm>
                  <a:off x="612" y="2478"/>
                  <a:ext cx="91" cy="45"/>
                </a:xfrm>
                <a:prstGeom prst="ellipse">
                  <a:avLst/>
                </a:prstGeom>
                <a:solidFill>
                  <a:srgbClr val="FF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4293" name="Text Box 206"/>
                <p:cNvSpPr txBox="1">
                  <a:spLocks noChangeArrowheads="1"/>
                </p:cNvSpPr>
                <p:nvPr/>
              </p:nvSpPr>
              <p:spPr bwMode="auto">
                <a:xfrm>
                  <a:off x="703" y="2383"/>
                  <a:ext cx="1227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>
                      <a:latin typeface="Tahoma" pitchFamily="34" charset="0"/>
                    </a:rPr>
                    <a:t>bezbarví bičíkovci</a:t>
                  </a:r>
                </a:p>
              </p:txBody>
            </p:sp>
            <p:sp>
              <p:nvSpPr>
                <p:cNvPr id="54294" name="Text Box 207"/>
                <p:cNvSpPr txBox="1">
                  <a:spLocks noChangeArrowheads="1"/>
                </p:cNvSpPr>
                <p:nvPr/>
              </p:nvSpPr>
              <p:spPr bwMode="auto">
                <a:xfrm>
                  <a:off x="4391" y="2383"/>
                  <a:ext cx="485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>
                      <a:latin typeface="Tahoma" pitchFamily="34" charset="0"/>
                    </a:rPr>
                    <a:t>vířníci</a:t>
                  </a:r>
                </a:p>
              </p:txBody>
            </p:sp>
          </p:grpSp>
        </p:grpSp>
        <p:sp>
          <p:nvSpPr>
            <p:cNvPr id="54277" name="Text Box 208"/>
            <p:cNvSpPr txBox="1">
              <a:spLocks noChangeArrowheads="1"/>
            </p:cNvSpPr>
            <p:nvPr/>
          </p:nvSpPr>
          <p:spPr bwMode="auto">
            <a:xfrm>
              <a:off x="1392" y="320"/>
              <a:ext cx="3142" cy="25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en-US" sz="2000" b="1">
                  <a:solidFill>
                    <a:schemeClr val="accent2"/>
                  </a:solidFill>
                  <a:latin typeface="Tahoma" pitchFamily="34" charset="0"/>
                </a:rPr>
                <a:t>Fáze vzniku vločky aktivovaného kalu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943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152400"/>
            <a:ext cx="4191000" cy="3200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55299" name="Picture 3" descr="scan005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09600"/>
            <a:ext cx="3959225" cy="265588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339725" y="228600"/>
            <a:ext cx="3622675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1600" b="1">
                <a:latin typeface="Tahoma" pitchFamily="34" charset="0"/>
              </a:rPr>
              <a:t>Typická vločka aktivovaného kalu</a:t>
            </a:r>
          </a:p>
        </p:txBody>
      </p:sp>
      <p:grpSp>
        <p:nvGrpSpPr>
          <p:cNvPr id="55301" name="Group 5"/>
          <p:cNvGrpSpPr>
            <a:grpSpLocks/>
          </p:cNvGrpSpPr>
          <p:nvPr/>
        </p:nvGrpSpPr>
        <p:grpSpPr bwMode="auto">
          <a:xfrm>
            <a:off x="3657600" y="1601788"/>
            <a:ext cx="5486400" cy="5256212"/>
            <a:chOff x="1152" y="482"/>
            <a:chExt cx="3456" cy="3311"/>
          </a:xfrm>
        </p:grpSpPr>
        <p:sp>
          <p:nvSpPr>
            <p:cNvPr id="55305" name="Rectangle 6"/>
            <p:cNvSpPr>
              <a:spLocks noChangeArrowheads="1"/>
            </p:cNvSpPr>
            <p:nvPr/>
          </p:nvSpPr>
          <p:spPr bwMode="auto">
            <a:xfrm>
              <a:off x="1152" y="482"/>
              <a:ext cx="3456" cy="331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400">
                <a:latin typeface="Times New Roman" pitchFamily="18" charset="0"/>
              </a:endParaRPr>
            </a:p>
          </p:txBody>
        </p:sp>
        <p:grpSp>
          <p:nvGrpSpPr>
            <p:cNvPr id="55306" name="Group 7"/>
            <p:cNvGrpSpPr>
              <a:grpSpLocks/>
            </p:cNvGrpSpPr>
            <p:nvPr/>
          </p:nvGrpSpPr>
          <p:grpSpPr bwMode="auto">
            <a:xfrm>
              <a:off x="1248" y="935"/>
              <a:ext cx="3264" cy="2790"/>
              <a:chOff x="960" y="935"/>
              <a:chExt cx="3840" cy="2790"/>
            </a:xfrm>
          </p:grpSpPr>
          <p:sp>
            <p:nvSpPr>
              <p:cNvPr id="55308" name="Rectangle 8"/>
              <p:cNvSpPr>
                <a:spLocks noChangeArrowheads="1"/>
              </p:cNvSpPr>
              <p:nvPr/>
            </p:nvSpPr>
            <p:spPr bwMode="auto">
              <a:xfrm>
                <a:off x="2880" y="3213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endParaRPr lang="en-US" altLang="en-US"/>
              </a:p>
            </p:txBody>
          </p:sp>
          <p:sp>
            <p:nvSpPr>
              <p:cNvPr id="55309" name="Rectangle 9"/>
              <p:cNvSpPr>
                <a:spLocks noChangeArrowheads="1"/>
              </p:cNvSpPr>
              <p:nvPr/>
            </p:nvSpPr>
            <p:spPr bwMode="auto">
              <a:xfrm>
                <a:off x="960" y="3213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Corynebacterium</a:t>
                </a:r>
              </a:p>
            </p:txBody>
          </p:sp>
          <p:sp>
            <p:nvSpPr>
              <p:cNvPr id="55310" name="Rectangle 10"/>
              <p:cNvSpPr>
                <a:spLocks noChangeArrowheads="1"/>
              </p:cNvSpPr>
              <p:nvPr/>
            </p:nvSpPr>
            <p:spPr bwMode="auto">
              <a:xfrm>
                <a:off x="2880" y="3469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endParaRPr lang="en-US" altLang="en-US"/>
              </a:p>
            </p:txBody>
          </p:sp>
          <p:sp>
            <p:nvSpPr>
              <p:cNvPr id="55311" name="Rectangle 11"/>
              <p:cNvSpPr>
                <a:spLocks noChangeArrowheads="1"/>
              </p:cNvSpPr>
              <p:nvPr/>
            </p:nvSpPr>
            <p:spPr bwMode="auto">
              <a:xfrm>
                <a:off x="960" y="3469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Sphaerotilus</a:t>
                </a:r>
              </a:p>
            </p:txBody>
          </p:sp>
          <p:sp>
            <p:nvSpPr>
              <p:cNvPr id="55312" name="Rectangle 12"/>
              <p:cNvSpPr>
                <a:spLocks noChangeArrowheads="1"/>
              </p:cNvSpPr>
              <p:nvPr/>
            </p:nvSpPr>
            <p:spPr bwMode="auto">
              <a:xfrm>
                <a:off x="2880" y="2957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Hyphomicrobium</a:t>
                </a:r>
              </a:p>
            </p:txBody>
          </p:sp>
          <p:sp>
            <p:nvSpPr>
              <p:cNvPr id="55313" name="Rectangle 13"/>
              <p:cNvSpPr>
                <a:spLocks noChangeArrowheads="1"/>
              </p:cNvSpPr>
              <p:nvPr/>
            </p:nvSpPr>
            <p:spPr bwMode="auto">
              <a:xfrm>
                <a:off x="960" y="2957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Achromobacr</a:t>
                </a:r>
              </a:p>
            </p:txBody>
          </p:sp>
          <p:sp>
            <p:nvSpPr>
              <p:cNvPr id="55314" name="Rectangle 14"/>
              <p:cNvSpPr>
                <a:spLocks noChangeArrowheads="1"/>
              </p:cNvSpPr>
              <p:nvPr/>
            </p:nvSpPr>
            <p:spPr bwMode="auto">
              <a:xfrm>
                <a:off x="2880" y="2701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Cytophaga</a:t>
                </a:r>
              </a:p>
            </p:txBody>
          </p:sp>
          <p:sp>
            <p:nvSpPr>
              <p:cNvPr id="55315" name="Rectangle 15"/>
              <p:cNvSpPr>
                <a:spLocks noChangeArrowheads="1"/>
              </p:cNvSpPr>
              <p:nvPr/>
            </p:nvSpPr>
            <p:spPr bwMode="auto">
              <a:xfrm>
                <a:off x="960" y="2701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Bacillus</a:t>
                </a:r>
              </a:p>
            </p:txBody>
          </p:sp>
          <p:sp>
            <p:nvSpPr>
              <p:cNvPr id="55316" name="Rectangle 16"/>
              <p:cNvSpPr>
                <a:spLocks noChangeArrowheads="1"/>
              </p:cNvSpPr>
              <p:nvPr/>
            </p:nvSpPr>
            <p:spPr bwMode="auto">
              <a:xfrm>
                <a:off x="2880" y="2445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Gluconobacter</a:t>
                </a:r>
              </a:p>
            </p:txBody>
          </p:sp>
          <p:sp>
            <p:nvSpPr>
              <p:cNvPr id="55317" name="Rectangle 17"/>
              <p:cNvSpPr>
                <a:spLocks noChangeArrowheads="1"/>
              </p:cNvSpPr>
              <p:nvPr/>
            </p:nvSpPr>
            <p:spPr bwMode="auto">
              <a:xfrm>
                <a:off x="960" y="2445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Brevibacterium</a:t>
                </a:r>
              </a:p>
            </p:txBody>
          </p:sp>
          <p:sp>
            <p:nvSpPr>
              <p:cNvPr id="55318" name="Rectangle 18"/>
              <p:cNvSpPr>
                <a:spLocks noChangeArrowheads="1"/>
              </p:cNvSpPr>
              <p:nvPr/>
            </p:nvSpPr>
            <p:spPr bwMode="auto">
              <a:xfrm>
                <a:off x="2880" y="2189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Acinetobacter</a:t>
                </a:r>
              </a:p>
            </p:txBody>
          </p:sp>
          <p:sp>
            <p:nvSpPr>
              <p:cNvPr id="55319" name="Rectangle 19"/>
              <p:cNvSpPr>
                <a:spLocks noChangeArrowheads="1"/>
              </p:cNvSpPr>
              <p:nvPr/>
            </p:nvSpPr>
            <p:spPr bwMode="auto">
              <a:xfrm>
                <a:off x="960" y="2189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Alcaligenes</a:t>
                </a:r>
              </a:p>
            </p:txBody>
          </p:sp>
          <p:sp>
            <p:nvSpPr>
              <p:cNvPr id="55320" name="Rectangle 20"/>
              <p:cNvSpPr>
                <a:spLocks noChangeArrowheads="1"/>
              </p:cNvSpPr>
              <p:nvPr/>
            </p:nvSpPr>
            <p:spPr bwMode="auto">
              <a:xfrm>
                <a:off x="2880" y="1933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Spirillum</a:t>
                </a:r>
              </a:p>
            </p:txBody>
          </p:sp>
          <p:sp>
            <p:nvSpPr>
              <p:cNvPr id="55321" name="Rectangle 21"/>
              <p:cNvSpPr>
                <a:spLocks noChangeArrowheads="1"/>
              </p:cNvSpPr>
              <p:nvPr/>
            </p:nvSpPr>
            <p:spPr bwMode="auto">
              <a:xfrm>
                <a:off x="960" y="1933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Flavobacterium</a:t>
                </a:r>
              </a:p>
            </p:txBody>
          </p:sp>
          <p:sp>
            <p:nvSpPr>
              <p:cNvPr id="55322" name="Rectangle 22"/>
              <p:cNvSpPr>
                <a:spLocks noChangeArrowheads="1"/>
              </p:cNvSpPr>
              <p:nvPr/>
            </p:nvSpPr>
            <p:spPr bwMode="auto">
              <a:xfrm>
                <a:off x="2880" y="1677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Micrococcus</a:t>
                </a:r>
              </a:p>
            </p:txBody>
          </p:sp>
          <p:sp>
            <p:nvSpPr>
              <p:cNvPr id="55323" name="Rectangle 23"/>
              <p:cNvSpPr>
                <a:spLocks noChangeArrowheads="1"/>
              </p:cNvSpPr>
              <p:nvPr/>
            </p:nvSpPr>
            <p:spPr bwMode="auto">
              <a:xfrm>
                <a:off x="960" y="1677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Commomonas</a:t>
                </a:r>
              </a:p>
            </p:txBody>
          </p:sp>
          <p:sp>
            <p:nvSpPr>
              <p:cNvPr id="55324" name="Rectangle 24"/>
              <p:cNvSpPr>
                <a:spLocks noChangeArrowheads="1"/>
              </p:cNvSpPr>
              <p:nvPr/>
            </p:nvSpPr>
            <p:spPr bwMode="auto">
              <a:xfrm>
                <a:off x="2880" y="1421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Aerobacter</a:t>
                </a:r>
              </a:p>
            </p:txBody>
          </p:sp>
          <p:sp>
            <p:nvSpPr>
              <p:cNvPr id="55325" name="Rectangle 25"/>
              <p:cNvSpPr>
                <a:spLocks noChangeArrowheads="1"/>
              </p:cNvSpPr>
              <p:nvPr/>
            </p:nvSpPr>
            <p:spPr bwMode="auto">
              <a:xfrm>
                <a:off x="960" y="1421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Pseudomonas</a:t>
                </a:r>
              </a:p>
            </p:txBody>
          </p:sp>
          <p:sp>
            <p:nvSpPr>
              <p:cNvPr id="55326" name="Rectangle 26"/>
              <p:cNvSpPr>
                <a:spLocks noChangeArrowheads="1"/>
              </p:cNvSpPr>
              <p:nvPr/>
            </p:nvSpPr>
            <p:spPr bwMode="auto">
              <a:xfrm>
                <a:off x="2880" y="1165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Aeromonas</a:t>
                </a:r>
              </a:p>
            </p:txBody>
          </p:sp>
          <p:sp>
            <p:nvSpPr>
              <p:cNvPr id="55327" name="Rectangle 27"/>
              <p:cNvSpPr>
                <a:spLocks noChangeArrowheads="1"/>
              </p:cNvSpPr>
              <p:nvPr/>
            </p:nvSpPr>
            <p:spPr bwMode="auto">
              <a:xfrm>
                <a:off x="960" y="1165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Zooglea</a:t>
                </a:r>
              </a:p>
            </p:txBody>
          </p:sp>
          <p:sp>
            <p:nvSpPr>
              <p:cNvPr id="55328" name="Rectangle 28"/>
              <p:cNvSpPr>
                <a:spLocks noChangeArrowheads="1"/>
              </p:cNvSpPr>
              <p:nvPr/>
            </p:nvSpPr>
            <p:spPr bwMode="auto">
              <a:xfrm>
                <a:off x="2880" y="935"/>
                <a:ext cx="1920" cy="23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b="1"/>
                  <a:t>Akcesorické rody</a:t>
                </a:r>
              </a:p>
            </p:txBody>
          </p:sp>
          <p:sp>
            <p:nvSpPr>
              <p:cNvPr id="55329" name="Rectangle 29"/>
              <p:cNvSpPr>
                <a:spLocks noChangeArrowheads="1"/>
              </p:cNvSpPr>
              <p:nvPr/>
            </p:nvSpPr>
            <p:spPr bwMode="auto">
              <a:xfrm>
                <a:off x="960" y="935"/>
                <a:ext cx="1920" cy="23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b="1"/>
                  <a:t>Dominantní rody</a:t>
                </a:r>
              </a:p>
            </p:txBody>
          </p:sp>
          <p:sp>
            <p:nvSpPr>
              <p:cNvPr id="55330" name="Line 30"/>
              <p:cNvSpPr>
                <a:spLocks noChangeShapeType="1"/>
              </p:cNvSpPr>
              <p:nvPr/>
            </p:nvSpPr>
            <p:spPr bwMode="auto">
              <a:xfrm>
                <a:off x="960" y="935"/>
                <a:ext cx="38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1" name="Line 31"/>
              <p:cNvSpPr>
                <a:spLocks noChangeShapeType="1"/>
              </p:cNvSpPr>
              <p:nvPr/>
            </p:nvSpPr>
            <p:spPr bwMode="auto">
              <a:xfrm>
                <a:off x="960" y="3725"/>
                <a:ext cx="38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2" name="Line 32"/>
              <p:cNvSpPr>
                <a:spLocks noChangeShapeType="1"/>
              </p:cNvSpPr>
              <p:nvPr/>
            </p:nvSpPr>
            <p:spPr bwMode="auto">
              <a:xfrm>
                <a:off x="960" y="935"/>
                <a:ext cx="0" cy="230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3" name="Line 33"/>
              <p:cNvSpPr>
                <a:spLocks noChangeShapeType="1"/>
              </p:cNvSpPr>
              <p:nvPr/>
            </p:nvSpPr>
            <p:spPr bwMode="auto">
              <a:xfrm>
                <a:off x="4800" y="935"/>
                <a:ext cx="0" cy="230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4" name="Line 34"/>
              <p:cNvSpPr>
                <a:spLocks noChangeShapeType="1"/>
              </p:cNvSpPr>
              <p:nvPr/>
            </p:nvSpPr>
            <p:spPr bwMode="auto">
              <a:xfrm>
                <a:off x="960" y="1165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5" name="Line 35"/>
              <p:cNvSpPr>
                <a:spLocks noChangeShapeType="1"/>
              </p:cNvSpPr>
              <p:nvPr/>
            </p:nvSpPr>
            <p:spPr bwMode="auto">
              <a:xfrm>
                <a:off x="4800" y="1165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6" name="Line 36"/>
              <p:cNvSpPr>
                <a:spLocks noChangeShapeType="1"/>
              </p:cNvSpPr>
              <p:nvPr/>
            </p:nvSpPr>
            <p:spPr bwMode="auto">
              <a:xfrm>
                <a:off x="960" y="1421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7" name="Line 37"/>
              <p:cNvSpPr>
                <a:spLocks noChangeShapeType="1"/>
              </p:cNvSpPr>
              <p:nvPr/>
            </p:nvSpPr>
            <p:spPr bwMode="auto">
              <a:xfrm>
                <a:off x="4800" y="1421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8" name="Line 38"/>
              <p:cNvSpPr>
                <a:spLocks noChangeShapeType="1"/>
              </p:cNvSpPr>
              <p:nvPr/>
            </p:nvSpPr>
            <p:spPr bwMode="auto">
              <a:xfrm>
                <a:off x="960" y="1677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9" name="Line 39"/>
              <p:cNvSpPr>
                <a:spLocks noChangeShapeType="1"/>
              </p:cNvSpPr>
              <p:nvPr/>
            </p:nvSpPr>
            <p:spPr bwMode="auto">
              <a:xfrm>
                <a:off x="4800" y="1677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0" name="Line 40"/>
              <p:cNvSpPr>
                <a:spLocks noChangeShapeType="1"/>
              </p:cNvSpPr>
              <p:nvPr/>
            </p:nvSpPr>
            <p:spPr bwMode="auto">
              <a:xfrm>
                <a:off x="960" y="1933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1" name="Line 41"/>
              <p:cNvSpPr>
                <a:spLocks noChangeShapeType="1"/>
              </p:cNvSpPr>
              <p:nvPr/>
            </p:nvSpPr>
            <p:spPr bwMode="auto">
              <a:xfrm>
                <a:off x="4800" y="1933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2" name="Line 42"/>
              <p:cNvSpPr>
                <a:spLocks noChangeShapeType="1"/>
              </p:cNvSpPr>
              <p:nvPr/>
            </p:nvSpPr>
            <p:spPr bwMode="auto">
              <a:xfrm>
                <a:off x="960" y="2189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3" name="Line 43"/>
              <p:cNvSpPr>
                <a:spLocks noChangeShapeType="1"/>
              </p:cNvSpPr>
              <p:nvPr/>
            </p:nvSpPr>
            <p:spPr bwMode="auto">
              <a:xfrm>
                <a:off x="4800" y="2189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4" name="Line 44"/>
              <p:cNvSpPr>
                <a:spLocks noChangeShapeType="1"/>
              </p:cNvSpPr>
              <p:nvPr/>
            </p:nvSpPr>
            <p:spPr bwMode="auto">
              <a:xfrm>
                <a:off x="960" y="2445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5" name="Line 45"/>
              <p:cNvSpPr>
                <a:spLocks noChangeShapeType="1"/>
              </p:cNvSpPr>
              <p:nvPr/>
            </p:nvSpPr>
            <p:spPr bwMode="auto">
              <a:xfrm>
                <a:off x="4800" y="2445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6" name="Line 46"/>
              <p:cNvSpPr>
                <a:spLocks noChangeShapeType="1"/>
              </p:cNvSpPr>
              <p:nvPr/>
            </p:nvSpPr>
            <p:spPr bwMode="auto">
              <a:xfrm>
                <a:off x="960" y="2701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7" name="Line 47"/>
              <p:cNvSpPr>
                <a:spLocks noChangeShapeType="1"/>
              </p:cNvSpPr>
              <p:nvPr/>
            </p:nvSpPr>
            <p:spPr bwMode="auto">
              <a:xfrm>
                <a:off x="4800" y="2701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8" name="Line 48"/>
              <p:cNvSpPr>
                <a:spLocks noChangeShapeType="1"/>
              </p:cNvSpPr>
              <p:nvPr/>
            </p:nvSpPr>
            <p:spPr bwMode="auto">
              <a:xfrm>
                <a:off x="960" y="2957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9" name="Line 49"/>
              <p:cNvSpPr>
                <a:spLocks noChangeShapeType="1"/>
              </p:cNvSpPr>
              <p:nvPr/>
            </p:nvSpPr>
            <p:spPr bwMode="auto">
              <a:xfrm>
                <a:off x="4800" y="2957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50" name="Line 50"/>
              <p:cNvSpPr>
                <a:spLocks noChangeShapeType="1"/>
              </p:cNvSpPr>
              <p:nvPr/>
            </p:nvSpPr>
            <p:spPr bwMode="auto">
              <a:xfrm>
                <a:off x="960" y="3213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51" name="Line 51"/>
              <p:cNvSpPr>
                <a:spLocks noChangeShapeType="1"/>
              </p:cNvSpPr>
              <p:nvPr/>
            </p:nvSpPr>
            <p:spPr bwMode="auto">
              <a:xfrm>
                <a:off x="4800" y="3213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52" name="Line 52"/>
              <p:cNvSpPr>
                <a:spLocks noChangeShapeType="1"/>
              </p:cNvSpPr>
              <p:nvPr/>
            </p:nvSpPr>
            <p:spPr bwMode="auto">
              <a:xfrm>
                <a:off x="960" y="3469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53" name="Line 53"/>
              <p:cNvSpPr>
                <a:spLocks noChangeShapeType="1"/>
              </p:cNvSpPr>
              <p:nvPr/>
            </p:nvSpPr>
            <p:spPr bwMode="auto">
              <a:xfrm>
                <a:off x="4800" y="3469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54" name="Line 54"/>
              <p:cNvSpPr>
                <a:spLocks noChangeShapeType="1"/>
              </p:cNvSpPr>
              <p:nvPr/>
            </p:nvSpPr>
            <p:spPr bwMode="auto">
              <a:xfrm>
                <a:off x="960" y="1165"/>
                <a:ext cx="38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5307" name="Text Box 55"/>
            <p:cNvSpPr txBox="1">
              <a:spLocks noChangeArrowheads="1"/>
            </p:cNvSpPr>
            <p:nvPr/>
          </p:nvSpPr>
          <p:spPr bwMode="auto">
            <a:xfrm>
              <a:off x="1248" y="633"/>
              <a:ext cx="3262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en-US">
                  <a:latin typeface="Tahoma" pitchFamily="34" charset="0"/>
                </a:rPr>
                <a:t>Bakteriální rody vyskytující se v aktivovaném kalu</a:t>
              </a:r>
            </a:p>
          </p:txBody>
        </p:sp>
      </p:grpSp>
      <p:sp>
        <p:nvSpPr>
          <p:cNvPr id="55302" name="Text Box 56"/>
          <p:cNvSpPr txBox="1">
            <a:spLocks noChangeArrowheads="1"/>
          </p:cNvSpPr>
          <p:nvPr/>
        </p:nvSpPr>
        <p:spPr bwMode="auto">
          <a:xfrm>
            <a:off x="447675" y="3900488"/>
            <a:ext cx="2563813" cy="581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1600">
                <a:solidFill>
                  <a:schemeClr val="accent2"/>
                </a:solidFill>
                <a:latin typeface="Tahoma" pitchFamily="34" charset="0"/>
              </a:rPr>
              <a:t>Bytnění kalu</a:t>
            </a:r>
          </a:p>
          <a:p>
            <a:pPr eaLnBrk="1" hangingPunct="1"/>
            <a:r>
              <a:rPr lang="cs-CZ" altLang="en-US" sz="1600">
                <a:latin typeface="Tahoma" pitchFamily="34" charset="0"/>
              </a:rPr>
              <a:t>= velký objem pro usazení</a:t>
            </a:r>
          </a:p>
        </p:txBody>
      </p:sp>
      <p:sp>
        <p:nvSpPr>
          <p:cNvPr id="55303" name="AutoShape 57"/>
          <p:cNvSpPr>
            <a:spLocks noChangeArrowheads="1"/>
          </p:cNvSpPr>
          <p:nvPr/>
        </p:nvSpPr>
        <p:spPr bwMode="auto">
          <a:xfrm>
            <a:off x="1476375" y="4581525"/>
            <a:ext cx="215900" cy="287338"/>
          </a:xfrm>
          <a:prstGeom prst="downArrow">
            <a:avLst>
              <a:gd name="adj1" fmla="val 50000"/>
              <a:gd name="adj2" fmla="val 332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5304" name="Text Box 58"/>
          <p:cNvSpPr txBox="1">
            <a:spLocks noChangeArrowheads="1"/>
          </p:cNvSpPr>
          <p:nvPr/>
        </p:nvSpPr>
        <p:spPr bwMode="auto">
          <a:xfrm>
            <a:off x="323850" y="5013325"/>
            <a:ext cx="2684463" cy="82550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1600">
                <a:latin typeface="Tahoma" pitchFamily="34" charset="0"/>
              </a:rPr>
              <a:t>Nadměrný rozvoj vláknitých organismů (</a:t>
            </a:r>
            <a:r>
              <a:rPr lang="cs-CZ" altLang="en-US" sz="1600" i="1">
                <a:latin typeface="Tahoma" pitchFamily="34" charset="0"/>
              </a:rPr>
              <a:t>Sphaerotilus</a:t>
            </a:r>
            <a:r>
              <a:rPr lang="cs-CZ" altLang="en-US" sz="1600">
                <a:latin typeface="Tahoma" pitchFamily="34" charset="0"/>
              </a:rPr>
              <a:t> apod.)</a:t>
            </a:r>
          </a:p>
        </p:txBody>
      </p:sp>
    </p:spTree>
    <p:extLst>
      <p:ext uri="{BB962C8B-B14F-4D97-AF65-F5344CB8AC3E}">
        <p14:creationId xmlns:p14="http://schemas.microsoft.com/office/powerpoint/2010/main" val="389199416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547664" y="5229200"/>
            <a:ext cx="6030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http://moviesonline.mx/watch/zGeaPlGb-a-plastic-ocean.html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339752" y="548680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/>
              <a:t>DĚKUJI ZA POZORNOST</a:t>
            </a:r>
            <a:endParaRPr lang="en-GB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576" y="1556791"/>
            <a:ext cx="5010696" cy="3398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Šipka dolů 3"/>
          <p:cNvSpPr/>
          <p:nvPr/>
        </p:nvSpPr>
        <p:spPr>
          <a:xfrm>
            <a:off x="4388910" y="5805264"/>
            <a:ext cx="252028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804411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23528" y="692696"/>
            <a:ext cx="828092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err="1" smtClean="0"/>
              <a:t>Japonští</a:t>
            </a:r>
            <a:r>
              <a:rPr lang="en-GB" sz="1400" dirty="0" smtClean="0"/>
              <a:t> </a:t>
            </a:r>
            <a:r>
              <a:rPr lang="en-GB" sz="1400" dirty="0" err="1"/>
              <a:t>vědci</a:t>
            </a:r>
            <a:r>
              <a:rPr lang="en-GB" sz="1400" dirty="0"/>
              <a:t> </a:t>
            </a:r>
            <a:r>
              <a:rPr lang="en-GB" sz="1400" dirty="0" err="1"/>
              <a:t>objevili</a:t>
            </a:r>
            <a:r>
              <a:rPr lang="en-GB" sz="1400" dirty="0"/>
              <a:t> </a:t>
            </a:r>
            <a:r>
              <a:rPr lang="en-GB" sz="1400" dirty="0" err="1"/>
              <a:t>bakterii</a:t>
            </a:r>
            <a:r>
              <a:rPr lang="en-GB" sz="1400" dirty="0"/>
              <a:t>, </a:t>
            </a:r>
            <a:r>
              <a:rPr lang="en-GB" sz="1400" dirty="0" err="1"/>
              <a:t>která</a:t>
            </a:r>
            <a:r>
              <a:rPr lang="en-GB" sz="1400" dirty="0"/>
              <a:t> je </a:t>
            </a:r>
            <a:r>
              <a:rPr lang="en-GB" sz="1400" dirty="0" err="1"/>
              <a:t>schopná</a:t>
            </a:r>
            <a:r>
              <a:rPr lang="en-GB" sz="1400" dirty="0"/>
              <a:t> </a:t>
            </a:r>
            <a:r>
              <a:rPr lang="en-GB" sz="1400" dirty="0" err="1"/>
              <a:t>rozrušit</a:t>
            </a:r>
            <a:r>
              <a:rPr lang="en-GB" sz="1400" dirty="0"/>
              <a:t> </a:t>
            </a:r>
            <a:r>
              <a:rPr lang="en-GB" sz="1400" dirty="0" err="1"/>
              <a:t>strukturu</a:t>
            </a:r>
            <a:r>
              <a:rPr lang="en-GB" sz="1400" dirty="0"/>
              <a:t> </a:t>
            </a:r>
            <a:r>
              <a:rPr lang="en-GB" sz="1400" dirty="0" err="1"/>
              <a:t>plastových</a:t>
            </a:r>
            <a:r>
              <a:rPr lang="en-GB" sz="1400" dirty="0"/>
              <a:t> </a:t>
            </a:r>
            <a:r>
              <a:rPr lang="en-GB" sz="1400" dirty="0" err="1"/>
              <a:t>lahví</a:t>
            </a:r>
            <a:r>
              <a:rPr lang="en-GB" sz="1400" dirty="0"/>
              <a:t>, </a:t>
            </a:r>
            <a:r>
              <a:rPr lang="en-GB" sz="1400" dirty="0" err="1"/>
              <a:t>až</a:t>
            </a:r>
            <a:r>
              <a:rPr lang="en-GB" sz="1400" dirty="0"/>
              <a:t> </a:t>
            </a:r>
            <a:r>
              <a:rPr lang="en-GB" sz="1400" dirty="0" err="1"/>
              <a:t>postupně</a:t>
            </a:r>
            <a:r>
              <a:rPr lang="en-GB" sz="1400" dirty="0"/>
              <a:t> </a:t>
            </a:r>
            <a:r>
              <a:rPr lang="en-GB" sz="1400" dirty="0" err="1"/>
              <a:t>dojde</a:t>
            </a:r>
            <a:r>
              <a:rPr lang="en-GB" sz="1400" dirty="0"/>
              <a:t> k </a:t>
            </a:r>
            <a:r>
              <a:rPr lang="en-GB" sz="1400" dirty="0" err="1"/>
              <a:t>jejich</a:t>
            </a:r>
            <a:r>
              <a:rPr lang="en-GB" sz="1400" dirty="0"/>
              <a:t> </a:t>
            </a:r>
            <a:r>
              <a:rPr lang="en-GB" sz="1400" dirty="0" err="1"/>
              <a:t>úplnému</a:t>
            </a:r>
            <a:r>
              <a:rPr lang="en-GB" sz="1400" dirty="0"/>
              <a:t> </a:t>
            </a:r>
            <a:r>
              <a:rPr lang="en-GB" sz="1400" dirty="0" err="1"/>
              <a:t>zničení</a:t>
            </a:r>
            <a:r>
              <a:rPr lang="en-GB" sz="1400" dirty="0"/>
              <a:t>. V </a:t>
            </a:r>
            <a:r>
              <a:rPr lang="en-GB" sz="1400" dirty="0" err="1"/>
              <a:t>době</a:t>
            </a:r>
            <a:r>
              <a:rPr lang="en-GB" sz="1400" dirty="0"/>
              <a:t>, </a:t>
            </a:r>
            <a:r>
              <a:rPr lang="en-GB" sz="1400" dirty="0" err="1"/>
              <a:t>kdy</a:t>
            </a:r>
            <a:r>
              <a:rPr lang="en-GB" sz="1400" dirty="0"/>
              <a:t> </a:t>
            </a:r>
            <a:r>
              <a:rPr lang="en-GB" sz="1400" dirty="0" err="1"/>
              <a:t>firmy</a:t>
            </a:r>
            <a:r>
              <a:rPr lang="en-GB" sz="1400" dirty="0"/>
              <a:t> </a:t>
            </a:r>
            <a:r>
              <a:rPr lang="en-GB" sz="1400" dirty="0" err="1"/>
              <a:t>ročně</a:t>
            </a:r>
            <a:r>
              <a:rPr lang="en-GB" sz="1400" dirty="0"/>
              <a:t> </a:t>
            </a:r>
            <a:r>
              <a:rPr lang="en-GB" sz="1400" dirty="0" err="1"/>
              <a:t>produkují</a:t>
            </a:r>
            <a:r>
              <a:rPr lang="en-GB" sz="1400" dirty="0"/>
              <a:t> </a:t>
            </a:r>
            <a:r>
              <a:rPr lang="en-GB" sz="1400" dirty="0" err="1"/>
              <a:t>přes</a:t>
            </a:r>
            <a:r>
              <a:rPr lang="en-GB" sz="1400" dirty="0"/>
              <a:t> 45 </a:t>
            </a:r>
            <a:r>
              <a:rPr lang="en-GB" sz="1400" dirty="0" err="1"/>
              <a:t>miliónů</a:t>
            </a:r>
            <a:r>
              <a:rPr lang="en-GB" sz="1400" dirty="0"/>
              <a:t> </a:t>
            </a:r>
            <a:r>
              <a:rPr lang="en-GB" sz="1400" dirty="0" err="1"/>
              <a:t>tun</a:t>
            </a:r>
            <a:r>
              <a:rPr lang="en-GB" sz="1400" dirty="0"/>
              <a:t> </a:t>
            </a:r>
            <a:r>
              <a:rPr lang="en-GB" sz="1400" dirty="0" err="1"/>
              <a:t>výrobků</a:t>
            </a:r>
            <a:r>
              <a:rPr lang="en-GB" sz="1400" dirty="0"/>
              <a:t> z </a:t>
            </a:r>
            <a:r>
              <a:rPr lang="en-GB" sz="1400" dirty="0" err="1"/>
              <a:t>polyethylentereftalátu</a:t>
            </a:r>
            <a:r>
              <a:rPr lang="en-GB" sz="1400" dirty="0"/>
              <a:t> (PET), </a:t>
            </a:r>
            <a:r>
              <a:rPr lang="en-GB" sz="1400" dirty="0" err="1"/>
              <a:t>jejichž</a:t>
            </a:r>
            <a:r>
              <a:rPr lang="en-GB" sz="1400" dirty="0"/>
              <a:t> </a:t>
            </a:r>
            <a:r>
              <a:rPr lang="en-GB" sz="1400" dirty="0" err="1"/>
              <a:t>zbytky</a:t>
            </a:r>
            <a:r>
              <a:rPr lang="en-GB" sz="1400" dirty="0"/>
              <a:t> </a:t>
            </a:r>
            <a:r>
              <a:rPr lang="en-GB" sz="1400" dirty="0" err="1"/>
              <a:t>efektivně</a:t>
            </a:r>
            <a:r>
              <a:rPr lang="en-GB" sz="1400" dirty="0"/>
              <a:t> </a:t>
            </a:r>
            <a:r>
              <a:rPr lang="en-GB" sz="1400" dirty="0" err="1"/>
              <a:t>devastují</a:t>
            </a:r>
            <a:r>
              <a:rPr lang="en-GB" sz="1400" dirty="0"/>
              <a:t> </a:t>
            </a:r>
            <a:r>
              <a:rPr lang="en-GB" sz="1400" dirty="0" err="1"/>
              <a:t>životní</a:t>
            </a:r>
            <a:r>
              <a:rPr lang="en-GB" sz="1400" dirty="0"/>
              <a:t> </a:t>
            </a:r>
            <a:r>
              <a:rPr lang="en-GB" sz="1400" dirty="0" err="1"/>
              <a:t>prostředí</a:t>
            </a:r>
            <a:r>
              <a:rPr lang="en-GB" sz="1400" dirty="0"/>
              <a:t>, </a:t>
            </a:r>
            <a:r>
              <a:rPr lang="en-GB" sz="1400" dirty="0" err="1"/>
              <a:t>jde</a:t>
            </a:r>
            <a:r>
              <a:rPr lang="en-GB" sz="1400" dirty="0"/>
              <a:t> o </a:t>
            </a:r>
            <a:r>
              <a:rPr lang="en-GB" sz="1400" dirty="0" err="1"/>
              <a:t>významný</a:t>
            </a:r>
            <a:r>
              <a:rPr lang="en-GB" sz="1400" dirty="0"/>
              <a:t> </a:t>
            </a:r>
            <a:r>
              <a:rPr lang="en-GB" sz="1400" dirty="0" err="1"/>
              <a:t>objev</a:t>
            </a:r>
            <a:r>
              <a:rPr lang="en-GB" sz="1400" dirty="0"/>
              <a:t>. </a:t>
            </a:r>
            <a:r>
              <a:rPr lang="en-GB" sz="1400" dirty="0" err="1"/>
              <a:t>Studie</a:t>
            </a:r>
            <a:r>
              <a:rPr lang="en-GB" sz="1400" dirty="0"/>
              <a:t> </a:t>
            </a:r>
            <a:r>
              <a:rPr lang="en-GB" sz="1400" dirty="0" err="1"/>
              <a:t>byla</a:t>
            </a:r>
            <a:r>
              <a:rPr lang="en-GB" sz="1400" dirty="0"/>
              <a:t> </a:t>
            </a:r>
            <a:r>
              <a:rPr lang="en-GB" sz="1400" dirty="0" err="1"/>
              <a:t>zveřejněna</a:t>
            </a:r>
            <a:r>
              <a:rPr lang="en-GB" sz="1400" dirty="0"/>
              <a:t> v </a:t>
            </a:r>
            <a:r>
              <a:rPr lang="en-GB" sz="1400" dirty="0" err="1"/>
              <a:t>magazínu</a:t>
            </a:r>
            <a:r>
              <a:rPr lang="en-GB" sz="1400" dirty="0"/>
              <a:t> Science.</a:t>
            </a:r>
          </a:p>
          <a:p>
            <a:r>
              <a:rPr lang="en-GB" sz="1400" dirty="0" err="1"/>
              <a:t>Tým</a:t>
            </a:r>
            <a:r>
              <a:rPr lang="en-GB" sz="1400" dirty="0"/>
              <a:t> </a:t>
            </a:r>
            <a:r>
              <a:rPr lang="en-GB" sz="1400" dirty="0" err="1"/>
              <a:t>vědců</a:t>
            </a:r>
            <a:r>
              <a:rPr lang="en-GB" sz="1400" dirty="0"/>
              <a:t> pod </a:t>
            </a:r>
            <a:r>
              <a:rPr lang="en-GB" sz="1400" dirty="0" err="1"/>
              <a:t>vedením</a:t>
            </a:r>
            <a:r>
              <a:rPr lang="en-GB" sz="1400" dirty="0"/>
              <a:t> </a:t>
            </a:r>
            <a:r>
              <a:rPr lang="en-GB" sz="1400" dirty="0" err="1"/>
              <a:t>Šosukeho</a:t>
            </a:r>
            <a:r>
              <a:rPr lang="en-GB" sz="1400" dirty="0"/>
              <a:t> </a:t>
            </a:r>
            <a:r>
              <a:rPr lang="en-GB" sz="1400" dirty="0" err="1"/>
              <a:t>Yošidy</a:t>
            </a:r>
            <a:r>
              <a:rPr lang="en-GB" sz="1400" dirty="0"/>
              <a:t> z </a:t>
            </a:r>
            <a:r>
              <a:rPr lang="en-GB" sz="1400" dirty="0" err="1"/>
              <a:t>technologického</a:t>
            </a:r>
            <a:r>
              <a:rPr lang="en-GB" sz="1400" dirty="0"/>
              <a:t> </a:t>
            </a:r>
            <a:r>
              <a:rPr lang="en-GB" sz="1400" dirty="0" err="1"/>
              <a:t>institutu</a:t>
            </a:r>
            <a:r>
              <a:rPr lang="en-GB" sz="1400" dirty="0"/>
              <a:t> v </a:t>
            </a:r>
            <a:r>
              <a:rPr lang="en-GB" sz="1400" dirty="0" err="1"/>
              <a:t>Kjótu</a:t>
            </a:r>
            <a:r>
              <a:rPr lang="en-GB" sz="1400" dirty="0"/>
              <a:t> </a:t>
            </a:r>
            <a:r>
              <a:rPr lang="en-GB" sz="1400" dirty="0" err="1"/>
              <a:t>objevil</a:t>
            </a:r>
            <a:r>
              <a:rPr lang="en-GB" sz="1400" dirty="0"/>
              <a:t> </a:t>
            </a:r>
            <a:r>
              <a:rPr lang="en-GB" sz="1400" dirty="0" err="1"/>
              <a:t>novou</a:t>
            </a:r>
            <a:r>
              <a:rPr lang="en-GB" sz="1400" dirty="0"/>
              <a:t> </a:t>
            </a:r>
            <a:r>
              <a:rPr lang="en-GB" sz="1400" dirty="0" err="1"/>
              <a:t>bakterii</a:t>
            </a:r>
            <a:r>
              <a:rPr lang="en-GB" sz="1400" dirty="0"/>
              <a:t> </a:t>
            </a:r>
            <a:r>
              <a:rPr lang="en-GB" sz="1400" dirty="0" err="1"/>
              <a:t>při</a:t>
            </a:r>
            <a:r>
              <a:rPr lang="en-GB" sz="1400" dirty="0"/>
              <a:t> </a:t>
            </a:r>
            <a:r>
              <a:rPr lang="en-GB" sz="1400" dirty="0" err="1"/>
              <a:t>analýze</a:t>
            </a:r>
            <a:r>
              <a:rPr lang="en-GB" sz="1400" dirty="0"/>
              <a:t> 250 </a:t>
            </a:r>
            <a:r>
              <a:rPr lang="en-GB" sz="1400" dirty="0" err="1"/>
              <a:t>vzorků</a:t>
            </a:r>
            <a:r>
              <a:rPr lang="en-GB" sz="1400" dirty="0"/>
              <a:t> </a:t>
            </a:r>
            <a:r>
              <a:rPr lang="en-GB" sz="1400" dirty="0" err="1"/>
              <a:t>ze</a:t>
            </a:r>
            <a:r>
              <a:rPr lang="en-GB" sz="1400" dirty="0"/>
              <a:t> </a:t>
            </a:r>
            <a:r>
              <a:rPr lang="en-GB" sz="1400" dirty="0" err="1"/>
              <a:t>zařízení</a:t>
            </a:r>
            <a:r>
              <a:rPr lang="en-GB" sz="1400" dirty="0"/>
              <a:t>, </a:t>
            </a:r>
            <a:r>
              <a:rPr lang="en-GB" sz="1400" dirty="0" err="1"/>
              <a:t>kde</a:t>
            </a:r>
            <a:r>
              <a:rPr lang="en-GB" sz="1400" dirty="0"/>
              <a:t> se </a:t>
            </a:r>
            <a:r>
              <a:rPr lang="en-GB" sz="1400" dirty="0" err="1"/>
              <a:t>recyklují</a:t>
            </a:r>
            <a:r>
              <a:rPr lang="en-GB" sz="1400" dirty="0"/>
              <a:t> </a:t>
            </a:r>
            <a:r>
              <a:rPr lang="en-GB" sz="1400" dirty="0" err="1"/>
              <a:t>výrobky</a:t>
            </a:r>
            <a:r>
              <a:rPr lang="en-GB" sz="1400" dirty="0"/>
              <a:t> z PET.</a:t>
            </a:r>
          </a:p>
          <a:p>
            <a:r>
              <a:rPr lang="en-GB" sz="1400" dirty="0" err="1"/>
              <a:t>Vědci</a:t>
            </a:r>
            <a:r>
              <a:rPr lang="en-GB" sz="1400" dirty="0"/>
              <a:t> </a:t>
            </a:r>
            <a:r>
              <a:rPr lang="en-GB" sz="1400" dirty="0" err="1"/>
              <a:t>zjistili</a:t>
            </a:r>
            <a:r>
              <a:rPr lang="en-GB" sz="1400" dirty="0"/>
              <a:t>, </a:t>
            </a:r>
            <a:r>
              <a:rPr lang="en-GB" sz="1400" dirty="0" err="1"/>
              <a:t>že</a:t>
            </a:r>
            <a:r>
              <a:rPr lang="en-GB" sz="1400" dirty="0"/>
              <a:t> </a:t>
            </a:r>
            <a:r>
              <a:rPr lang="en-GB" sz="1400" dirty="0" err="1"/>
              <a:t>bakterie</a:t>
            </a:r>
            <a:r>
              <a:rPr lang="en-GB" sz="1400" dirty="0"/>
              <a:t>, </a:t>
            </a:r>
            <a:r>
              <a:rPr lang="en-GB" sz="1400" dirty="0" err="1"/>
              <a:t>kterou</a:t>
            </a:r>
            <a:r>
              <a:rPr lang="en-GB" sz="1400" dirty="0"/>
              <a:t> </a:t>
            </a:r>
            <a:r>
              <a:rPr lang="en-GB" sz="1400" dirty="0" err="1"/>
              <a:t>nazvali</a:t>
            </a:r>
            <a:r>
              <a:rPr lang="en-GB" sz="1400" dirty="0"/>
              <a:t> </a:t>
            </a:r>
            <a:r>
              <a:rPr lang="en-GB" sz="1400" dirty="0" err="1"/>
              <a:t>Ideonella</a:t>
            </a:r>
            <a:r>
              <a:rPr lang="en-GB" sz="1400" dirty="0"/>
              <a:t> </a:t>
            </a:r>
            <a:r>
              <a:rPr lang="en-GB" sz="1400" dirty="0" err="1"/>
              <a:t>sakaiensis</a:t>
            </a:r>
            <a:r>
              <a:rPr lang="en-GB" sz="1400" dirty="0"/>
              <a:t>, </a:t>
            </a:r>
            <a:r>
              <a:rPr lang="en-GB" sz="1400" dirty="0" err="1"/>
              <a:t>využívá</a:t>
            </a:r>
            <a:r>
              <a:rPr lang="en-GB" sz="1400" dirty="0"/>
              <a:t> k </a:t>
            </a:r>
            <a:r>
              <a:rPr lang="en-GB" sz="1400" dirty="0" err="1"/>
              <a:t>degradaci</a:t>
            </a:r>
            <a:r>
              <a:rPr lang="en-GB" sz="1400" dirty="0"/>
              <a:t> </a:t>
            </a:r>
            <a:r>
              <a:rPr lang="en-GB" sz="1400" dirty="0" err="1"/>
              <a:t>plastu</a:t>
            </a:r>
            <a:r>
              <a:rPr lang="en-GB" sz="1400" dirty="0"/>
              <a:t> </a:t>
            </a:r>
            <a:r>
              <a:rPr lang="en-GB" sz="1400" dirty="0" err="1"/>
              <a:t>dvou</a:t>
            </a:r>
            <a:r>
              <a:rPr lang="en-GB" sz="1400" dirty="0"/>
              <a:t> </a:t>
            </a:r>
            <a:r>
              <a:rPr lang="en-GB" sz="1400" dirty="0" err="1"/>
              <a:t>enzymů</a:t>
            </a:r>
            <a:r>
              <a:rPr lang="en-GB" sz="1400" dirty="0"/>
              <a:t>. </a:t>
            </a:r>
            <a:r>
              <a:rPr lang="en-GB" sz="1400" dirty="0" err="1"/>
              <a:t>Pomocí</a:t>
            </a:r>
            <a:r>
              <a:rPr lang="en-GB" sz="1400" dirty="0"/>
              <a:t> </a:t>
            </a:r>
            <a:r>
              <a:rPr lang="en-GB" sz="1400" dirty="0" err="1"/>
              <a:t>nich</a:t>
            </a:r>
            <a:r>
              <a:rPr lang="en-GB" sz="1400" dirty="0"/>
              <a:t> </a:t>
            </a:r>
            <a:r>
              <a:rPr lang="en-GB" sz="1400" dirty="0" err="1"/>
              <a:t>rozkládá</a:t>
            </a:r>
            <a:r>
              <a:rPr lang="en-GB" sz="1400" dirty="0"/>
              <a:t> </a:t>
            </a:r>
            <a:r>
              <a:rPr lang="en-GB" sz="1400" dirty="0" err="1"/>
              <a:t>molekulární</a:t>
            </a:r>
            <a:r>
              <a:rPr lang="en-GB" sz="1400" dirty="0"/>
              <a:t> </a:t>
            </a:r>
            <a:r>
              <a:rPr lang="en-GB" sz="1400" dirty="0" err="1"/>
              <a:t>vazbu</a:t>
            </a:r>
            <a:r>
              <a:rPr lang="en-GB" sz="1400" dirty="0"/>
              <a:t> </a:t>
            </a:r>
            <a:r>
              <a:rPr lang="en-GB" sz="1400" dirty="0" err="1"/>
              <a:t>hlavních</a:t>
            </a:r>
            <a:r>
              <a:rPr lang="en-GB" sz="1400" dirty="0"/>
              <a:t> </a:t>
            </a:r>
            <a:r>
              <a:rPr lang="en-GB" sz="1400" dirty="0" err="1"/>
              <a:t>složek</a:t>
            </a:r>
            <a:r>
              <a:rPr lang="en-GB" sz="1400" dirty="0"/>
              <a:t> PET, </a:t>
            </a:r>
            <a:r>
              <a:rPr lang="en-GB" sz="1400" dirty="0" err="1"/>
              <a:t>tedy</a:t>
            </a:r>
            <a:r>
              <a:rPr lang="en-GB" sz="1400" dirty="0"/>
              <a:t> </a:t>
            </a:r>
            <a:r>
              <a:rPr lang="en-GB" sz="1400" dirty="0" err="1"/>
              <a:t>ethylenglykolu</a:t>
            </a:r>
            <a:r>
              <a:rPr lang="en-GB" sz="1400" dirty="0"/>
              <a:t> a </a:t>
            </a:r>
            <a:r>
              <a:rPr lang="en-GB" sz="1400" dirty="0" err="1"/>
              <a:t>kyseliny</a:t>
            </a:r>
            <a:r>
              <a:rPr lang="en-GB" sz="1400" dirty="0"/>
              <a:t> </a:t>
            </a:r>
            <a:r>
              <a:rPr lang="en-GB" sz="1400" dirty="0" err="1"/>
              <a:t>tereftalové</a:t>
            </a:r>
            <a:r>
              <a:rPr lang="en-GB" sz="1400" dirty="0"/>
              <a:t>, a </a:t>
            </a:r>
            <a:r>
              <a:rPr lang="en-GB" sz="1400" dirty="0" err="1"/>
              <a:t>využívá</a:t>
            </a:r>
            <a:r>
              <a:rPr lang="en-GB" sz="1400" dirty="0"/>
              <a:t> je </a:t>
            </a:r>
            <a:r>
              <a:rPr lang="en-GB" sz="1400" dirty="0" err="1"/>
              <a:t>jako</a:t>
            </a:r>
            <a:r>
              <a:rPr lang="en-GB" sz="1400" dirty="0"/>
              <a:t> </a:t>
            </a:r>
            <a:r>
              <a:rPr lang="en-GB" sz="1400" dirty="0" err="1"/>
              <a:t>potravu</a:t>
            </a:r>
            <a:r>
              <a:rPr lang="en-GB" sz="1400" dirty="0"/>
              <a:t> </a:t>
            </a:r>
            <a:r>
              <a:rPr lang="en-GB" sz="1400" dirty="0" err="1"/>
              <a:t>zdroj</a:t>
            </a:r>
            <a:r>
              <a:rPr lang="en-GB" sz="1400" dirty="0"/>
              <a:t> </a:t>
            </a:r>
            <a:r>
              <a:rPr lang="en-GB" sz="1400" dirty="0" err="1"/>
              <a:t>energie</a:t>
            </a:r>
            <a:r>
              <a:rPr lang="en-GB" sz="1400" dirty="0"/>
              <a:t>. Tato </a:t>
            </a:r>
            <a:r>
              <a:rPr lang="en-GB" sz="1400" dirty="0" err="1"/>
              <a:t>bakterie</a:t>
            </a:r>
            <a:r>
              <a:rPr lang="en-GB" sz="1400" dirty="0"/>
              <a:t> je </a:t>
            </a:r>
            <a:r>
              <a:rPr lang="en-GB" sz="1400" dirty="0" err="1"/>
              <a:t>schopná</a:t>
            </a:r>
            <a:r>
              <a:rPr lang="en-GB" sz="1400" dirty="0"/>
              <a:t> </a:t>
            </a:r>
            <a:r>
              <a:rPr lang="en-GB" sz="1400" dirty="0" err="1"/>
              <a:t>úplně</a:t>
            </a:r>
            <a:r>
              <a:rPr lang="en-GB" sz="1400" dirty="0"/>
              <a:t> </a:t>
            </a:r>
            <a:r>
              <a:rPr lang="en-GB" sz="1400" dirty="0" err="1"/>
              <a:t>zničit</a:t>
            </a:r>
            <a:r>
              <a:rPr lang="en-GB" sz="1400" dirty="0"/>
              <a:t> </a:t>
            </a:r>
            <a:r>
              <a:rPr lang="en-GB" sz="1400" dirty="0" err="1"/>
              <a:t>výrobek</a:t>
            </a:r>
            <a:r>
              <a:rPr lang="en-GB" sz="1400" dirty="0"/>
              <a:t> z PET </a:t>
            </a:r>
            <a:r>
              <a:rPr lang="en-GB" sz="1400" dirty="0" err="1"/>
              <a:t>během</a:t>
            </a:r>
            <a:r>
              <a:rPr lang="en-GB" sz="1400" dirty="0"/>
              <a:t> </a:t>
            </a:r>
            <a:r>
              <a:rPr lang="en-GB" sz="1400" dirty="0" err="1"/>
              <a:t>šesti</a:t>
            </a:r>
            <a:r>
              <a:rPr lang="en-GB" sz="1400" dirty="0"/>
              <a:t> </a:t>
            </a:r>
            <a:r>
              <a:rPr lang="en-GB" sz="1400" dirty="0" err="1"/>
              <a:t>týdnů</a:t>
            </a:r>
            <a:r>
              <a:rPr lang="en-GB" sz="1400" dirty="0"/>
              <a:t>, </a:t>
            </a:r>
            <a:r>
              <a:rPr lang="en-GB" sz="1400" dirty="0" err="1"/>
              <a:t>týká</a:t>
            </a:r>
            <a:r>
              <a:rPr lang="en-GB" sz="1400" dirty="0"/>
              <a:t> se to </a:t>
            </a:r>
            <a:r>
              <a:rPr lang="en-GB" sz="1400" dirty="0" err="1"/>
              <a:t>však</a:t>
            </a:r>
            <a:r>
              <a:rPr lang="en-GB" sz="1400" dirty="0"/>
              <a:t> </a:t>
            </a:r>
            <a:r>
              <a:rPr lang="en-GB" sz="1400" dirty="0" err="1"/>
              <a:t>pouze</a:t>
            </a:r>
            <a:r>
              <a:rPr lang="en-GB" sz="1400" dirty="0"/>
              <a:t> </a:t>
            </a:r>
            <a:r>
              <a:rPr lang="en-GB" sz="1400" dirty="0" err="1"/>
              <a:t>méně</a:t>
            </a:r>
            <a:r>
              <a:rPr lang="en-GB" sz="1400" dirty="0"/>
              <a:t> </a:t>
            </a:r>
            <a:r>
              <a:rPr lang="en-GB" sz="1400" dirty="0" err="1"/>
              <a:t>kvalitních</a:t>
            </a:r>
            <a:r>
              <a:rPr lang="en-GB" sz="1400" dirty="0"/>
              <a:t> </a:t>
            </a:r>
            <a:r>
              <a:rPr lang="en-GB" sz="1400" dirty="0" err="1"/>
              <a:t>produktů</a:t>
            </a:r>
            <a:r>
              <a:rPr lang="en-GB" sz="1400" dirty="0"/>
              <a:t>. K </a:t>
            </a:r>
            <a:r>
              <a:rPr lang="en-GB" sz="1400" dirty="0" err="1"/>
              <a:t>likvidaci</a:t>
            </a:r>
            <a:r>
              <a:rPr lang="en-GB" sz="1400" dirty="0"/>
              <a:t> PET </a:t>
            </a:r>
            <a:r>
              <a:rPr lang="en-GB" sz="1400" dirty="0" err="1"/>
              <a:t>lahví</a:t>
            </a:r>
            <a:r>
              <a:rPr lang="en-GB" sz="1400" dirty="0"/>
              <a:t>, </a:t>
            </a:r>
            <a:r>
              <a:rPr lang="en-GB" sz="1400" dirty="0" err="1"/>
              <a:t>které</a:t>
            </a:r>
            <a:r>
              <a:rPr lang="en-GB" sz="1400" dirty="0"/>
              <a:t> se </a:t>
            </a:r>
            <a:r>
              <a:rPr lang="en-GB" sz="1400" dirty="0" err="1"/>
              <a:t>řadí</a:t>
            </a:r>
            <a:r>
              <a:rPr lang="en-GB" sz="1400" dirty="0"/>
              <a:t> </a:t>
            </a:r>
            <a:r>
              <a:rPr lang="en-GB" sz="1400" dirty="0" err="1"/>
              <a:t>mezi</a:t>
            </a:r>
            <a:r>
              <a:rPr lang="en-GB" sz="1400" dirty="0"/>
              <a:t> </a:t>
            </a:r>
            <a:r>
              <a:rPr lang="en-GB" sz="1400" dirty="0" err="1"/>
              <a:t>výrobky</a:t>
            </a:r>
            <a:r>
              <a:rPr lang="en-GB" sz="1400" dirty="0"/>
              <a:t> </a:t>
            </a:r>
            <a:r>
              <a:rPr lang="en-GB" sz="1400" dirty="0" err="1"/>
              <a:t>kvalitnější</a:t>
            </a:r>
            <a:r>
              <a:rPr lang="en-GB" sz="1400" dirty="0"/>
              <a:t>, by </a:t>
            </a:r>
            <a:r>
              <a:rPr lang="en-GB" sz="1400" dirty="0" err="1"/>
              <a:t>bylo</a:t>
            </a:r>
            <a:r>
              <a:rPr lang="en-GB" sz="1400" dirty="0"/>
              <a:t> </a:t>
            </a:r>
            <a:r>
              <a:rPr lang="en-GB" sz="1400" dirty="0" err="1"/>
              <a:t>zapotřebí</a:t>
            </a:r>
            <a:r>
              <a:rPr lang="en-GB" sz="1400" dirty="0"/>
              <a:t> </a:t>
            </a:r>
            <a:r>
              <a:rPr lang="en-GB" sz="1400" dirty="0" err="1"/>
              <a:t>bakterii</a:t>
            </a:r>
            <a:r>
              <a:rPr lang="en-GB" sz="1400" dirty="0"/>
              <a:t> </a:t>
            </a:r>
            <a:r>
              <a:rPr lang="en-GB" sz="1400" dirty="0" err="1"/>
              <a:t>zušlechtit</a:t>
            </a:r>
            <a:r>
              <a:rPr lang="en-GB" sz="1400" dirty="0"/>
              <a:t>, </a:t>
            </a:r>
            <a:r>
              <a:rPr lang="en-GB" sz="1400" dirty="0" err="1"/>
              <a:t>tedy</a:t>
            </a:r>
            <a:r>
              <a:rPr lang="en-GB" sz="1400" dirty="0"/>
              <a:t> </a:t>
            </a:r>
            <a:r>
              <a:rPr lang="en-GB" sz="1400" dirty="0" err="1"/>
              <a:t>pokud</a:t>
            </a:r>
            <a:r>
              <a:rPr lang="en-GB" sz="1400" dirty="0"/>
              <a:t> se </a:t>
            </a:r>
            <a:r>
              <a:rPr lang="en-GB" sz="1400" dirty="0" err="1"/>
              <a:t>uvažuje</a:t>
            </a:r>
            <a:r>
              <a:rPr lang="en-GB" sz="1400" dirty="0"/>
              <a:t> o </a:t>
            </a:r>
            <a:r>
              <a:rPr lang="en-GB" sz="1400" dirty="0" err="1"/>
              <a:t>masovém</a:t>
            </a:r>
            <a:r>
              <a:rPr lang="en-GB" sz="1400" dirty="0"/>
              <a:t> </a:t>
            </a:r>
            <a:r>
              <a:rPr lang="en-GB" sz="1400" dirty="0" err="1"/>
              <a:t>ekologickém</a:t>
            </a:r>
            <a:r>
              <a:rPr lang="en-GB" sz="1400" dirty="0"/>
              <a:t> </a:t>
            </a:r>
            <a:r>
              <a:rPr lang="en-GB" sz="1400" dirty="0" err="1"/>
              <a:t>využití</a:t>
            </a:r>
            <a:r>
              <a:rPr lang="en-GB" sz="1400" dirty="0"/>
              <a:t>, </a:t>
            </a:r>
            <a:r>
              <a:rPr lang="en-GB" sz="1400" dirty="0" err="1"/>
              <a:t>protože</a:t>
            </a:r>
            <a:r>
              <a:rPr lang="en-GB" sz="1400" dirty="0"/>
              <a:t> </a:t>
            </a:r>
            <a:r>
              <a:rPr lang="en-GB" sz="1400" dirty="0" err="1"/>
              <a:t>jejich</a:t>
            </a:r>
            <a:r>
              <a:rPr lang="en-GB" sz="1400" dirty="0"/>
              <a:t> </a:t>
            </a:r>
            <a:r>
              <a:rPr lang="en-GB" sz="1400" dirty="0" err="1"/>
              <a:t>zničení</a:t>
            </a:r>
            <a:r>
              <a:rPr lang="en-GB" sz="1400" dirty="0"/>
              <a:t> </a:t>
            </a:r>
            <a:r>
              <a:rPr lang="en-GB" sz="1400" dirty="0" err="1"/>
              <a:t>trvá</a:t>
            </a:r>
            <a:r>
              <a:rPr lang="en-GB" sz="1400" dirty="0"/>
              <a:t> </a:t>
            </a:r>
            <a:r>
              <a:rPr lang="en-GB" sz="1400" dirty="0" err="1"/>
              <a:t>Ideonelle</a:t>
            </a:r>
            <a:r>
              <a:rPr lang="en-GB" sz="1400" dirty="0"/>
              <a:t> </a:t>
            </a:r>
            <a:r>
              <a:rPr lang="en-GB" sz="1400" dirty="0" err="1"/>
              <a:t>mnohem</a:t>
            </a:r>
            <a:r>
              <a:rPr lang="en-GB" sz="1400" dirty="0"/>
              <a:t> </a:t>
            </a:r>
            <a:r>
              <a:rPr lang="en-GB" sz="1400" dirty="0" err="1"/>
              <a:t>déle</a:t>
            </a:r>
            <a:r>
              <a:rPr lang="en-GB" sz="1400" dirty="0"/>
              <a:t>.</a:t>
            </a:r>
          </a:p>
          <a:p>
            <a:r>
              <a:rPr lang="en-GB" sz="1400" dirty="0"/>
              <a:t>S </a:t>
            </a:r>
            <a:r>
              <a:rPr lang="en-GB" sz="1400" dirty="0" err="1"/>
              <a:t>výrobou</a:t>
            </a:r>
            <a:r>
              <a:rPr lang="en-GB" sz="1400" dirty="0"/>
              <a:t> </a:t>
            </a:r>
            <a:r>
              <a:rPr lang="en-GB" sz="1400" dirty="0" err="1"/>
              <a:t>předmětů</a:t>
            </a:r>
            <a:r>
              <a:rPr lang="en-GB" sz="1400" dirty="0"/>
              <a:t> z PET se </a:t>
            </a:r>
            <a:r>
              <a:rPr lang="en-GB" sz="1400" dirty="0" err="1"/>
              <a:t>začalo</a:t>
            </a:r>
            <a:r>
              <a:rPr lang="en-GB" sz="1400" dirty="0"/>
              <a:t> </a:t>
            </a:r>
            <a:r>
              <a:rPr lang="en-GB" sz="1400" dirty="0" err="1"/>
              <a:t>před</a:t>
            </a:r>
            <a:r>
              <a:rPr lang="en-GB" sz="1400" dirty="0"/>
              <a:t> 70 </a:t>
            </a:r>
            <a:r>
              <a:rPr lang="en-GB" sz="1400" dirty="0" err="1"/>
              <a:t>lety</a:t>
            </a:r>
            <a:r>
              <a:rPr lang="en-GB" sz="1400" dirty="0"/>
              <a:t>, </a:t>
            </a:r>
            <a:r>
              <a:rPr lang="en-GB" sz="1400" dirty="0" err="1"/>
              <a:t>předpokládá</a:t>
            </a:r>
            <a:r>
              <a:rPr lang="en-GB" sz="1400" dirty="0"/>
              <a:t> se proto, </a:t>
            </a:r>
            <a:r>
              <a:rPr lang="en-GB" sz="1400" dirty="0" err="1"/>
              <a:t>že</a:t>
            </a:r>
            <a:r>
              <a:rPr lang="en-GB" sz="1400" dirty="0"/>
              <a:t> </a:t>
            </a:r>
            <a:r>
              <a:rPr lang="en-GB" sz="1400" dirty="0" err="1"/>
              <a:t>bakterie</a:t>
            </a:r>
            <a:r>
              <a:rPr lang="en-GB" sz="1400" dirty="0"/>
              <a:t> se </a:t>
            </a:r>
            <a:r>
              <a:rPr lang="en-GB" sz="1400" dirty="0" err="1"/>
              <a:t>vyvinula</a:t>
            </a:r>
            <a:r>
              <a:rPr lang="en-GB" sz="1400" dirty="0"/>
              <a:t> </a:t>
            </a:r>
            <a:r>
              <a:rPr lang="en-GB" sz="1400" dirty="0" err="1"/>
              <a:t>relativně</a:t>
            </a:r>
            <a:r>
              <a:rPr lang="en-GB" sz="1400" dirty="0"/>
              <a:t> </a:t>
            </a:r>
            <a:r>
              <a:rPr lang="en-GB" sz="1400" dirty="0" err="1"/>
              <a:t>nedávno</a:t>
            </a:r>
            <a:r>
              <a:rPr lang="en-GB" sz="1400" dirty="0"/>
              <a:t>. </a:t>
            </a:r>
            <a:r>
              <a:rPr lang="en-GB" sz="1400" dirty="0" err="1"/>
              <a:t>Dřívější</a:t>
            </a:r>
            <a:r>
              <a:rPr lang="en-GB" sz="1400" dirty="0"/>
              <a:t> </a:t>
            </a:r>
            <a:r>
              <a:rPr lang="en-GB" sz="1400" dirty="0" err="1"/>
              <a:t>výzkumy</a:t>
            </a:r>
            <a:r>
              <a:rPr lang="en-GB" sz="1400" dirty="0"/>
              <a:t> </a:t>
            </a:r>
            <a:r>
              <a:rPr lang="en-GB" sz="1400" dirty="0" err="1"/>
              <a:t>odhalily</a:t>
            </a:r>
            <a:r>
              <a:rPr lang="en-GB" sz="1400" dirty="0"/>
              <a:t> </a:t>
            </a:r>
            <a:r>
              <a:rPr lang="en-GB" sz="1400" dirty="0" err="1"/>
              <a:t>existenci</a:t>
            </a:r>
            <a:r>
              <a:rPr lang="en-GB" sz="1400" dirty="0"/>
              <a:t> </a:t>
            </a:r>
            <a:r>
              <a:rPr lang="en-GB" sz="1400" dirty="0" err="1"/>
              <a:t>houby</a:t>
            </a:r>
            <a:r>
              <a:rPr lang="en-GB" sz="1400" dirty="0"/>
              <a:t> Fusarium </a:t>
            </a:r>
            <a:r>
              <a:rPr lang="en-GB" sz="1400" dirty="0" err="1"/>
              <a:t>oxysporum</a:t>
            </a:r>
            <a:r>
              <a:rPr lang="en-GB" sz="1400" dirty="0"/>
              <a:t> </a:t>
            </a:r>
            <a:r>
              <a:rPr lang="en-GB" sz="1400" dirty="0" err="1"/>
              <a:t>cutinase</a:t>
            </a:r>
            <a:r>
              <a:rPr lang="en-GB" sz="1400" dirty="0"/>
              <a:t>, </a:t>
            </a:r>
            <a:r>
              <a:rPr lang="en-GB" sz="1400" dirty="0" err="1"/>
              <a:t>která</a:t>
            </a:r>
            <a:r>
              <a:rPr lang="en-GB" sz="1400" dirty="0"/>
              <a:t> PET </a:t>
            </a:r>
            <a:r>
              <a:rPr lang="en-GB" sz="1400" dirty="0" err="1"/>
              <a:t>likviduje</a:t>
            </a:r>
            <a:r>
              <a:rPr lang="en-GB" sz="1400" dirty="0"/>
              <a:t>, v </a:t>
            </a:r>
            <a:r>
              <a:rPr lang="en-GB" sz="1400" dirty="0" err="1"/>
              <a:t>případě</a:t>
            </a:r>
            <a:r>
              <a:rPr lang="en-GB" sz="1400" dirty="0"/>
              <a:t> </a:t>
            </a:r>
            <a:r>
              <a:rPr lang="en-GB" sz="1400" dirty="0" err="1"/>
              <a:t>bakterie</a:t>
            </a:r>
            <a:r>
              <a:rPr lang="en-GB" sz="1400" dirty="0"/>
              <a:t> </a:t>
            </a:r>
            <a:r>
              <a:rPr lang="en-GB" sz="1400" dirty="0" err="1"/>
              <a:t>však</a:t>
            </a:r>
            <a:r>
              <a:rPr lang="en-GB" sz="1400" dirty="0"/>
              <a:t> </a:t>
            </a:r>
            <a:r>
              <a:rPr lang="en-GB" sz="1400" dirty="0" err="1"/>
              <a:t>Ideonella</a:t>
            </a:r>
            <a:r>
              <a:rPr lang="en-GB" sz="1400" dirty="0"/>
              <a:t> </a:t>
            </a:r>
            <a:r>
              <a:rPr lang="en-GB" sz="1400" dirty="0" err="1"/>
              <a:t>drží</a:t>
            </a:r>
            <a:r>
              <a:rPr lang="en-GB" sz="1400" dirty="0"/>
              <a:t> </a:t>
            </a:r>
            <a:r>
              <a:rPr lang="en-GB" sz="1400" dirty="0" err="1"/>
              <a:t>prvenství</a:t>
            </a:r>
            <a:r>
              <a:rPr lang="en-GB" sz="1400" dirty="0"/>
              <a:t>.</a:t>
            </a:r>
          </a:p>
          <a:p>
            <a:r>
              <a:rPr lang="en-GB" sz="1400" dirty="0"/>
              <a:t>V </a:t>
            </a:r>
            <a:r>
              <a:rPr lang="en-GB" sz="1400" dirty="0" err="1"/>
              <a:t>moři</a:t>
            </a:r>
            <a:r>
              <a:rPr lang="en-GB" sz="1400" dirty="0"/>
              <a:t> </a:t>
            </a:r>
            <a:r>
              <a:rPr lang="en-GB" sz="1400" dirty="0" err="1"/>
              <a:t>podle</a:t>
            </a:r>
            <a:r>
              <a:rPr lang="en-GB" sz="1400" dirty="0"/>
              <a:t> </a:t>
            </a:r>
            <a:r>
              <a:rPr lang="en-GB" sz="1400" dirty="0" err="1"/>
              <a:t>listu</a:t>
            </a:r>
            <a:r>
              <a:rPr lang="en-GB" sz="1400" dirty="0"/>
              <a:t> The Guardian </a:t>
            </a:r>
            <a:r>
              <a:rPr lang="en-GB" sz="1400" dirty="0" err="1"/>
              <a:t>ročně</a:t>
            </a:r>
            <a:r>
              <a:rPr lang="en-GB" sz="1400" dirty="0"/>
              <a:t> </a:t>
            </a:r>
            <a:r>
              <a:rPr lang="en-GB" sz="1400" dirty="0" err="1"/>
              <a:t>končí</a:t>
            </a:r>
            <a:r>
              <a:rPr lang="en-GB" sz="1400" dirty="0"/>
              <a:t> </a:t>
            </a:r>
            <a:r>
              <a:rPr lang="en-GB" sz="1400" dirty="0" err="1"/>
              <a:t>zhruba</a:t>
            </a:r>
            <a:r>
              <a:rPr lang="en-GB" sz="1400" dirty="0"/>
              <a:t> </a:t>
            </a:r>
            <a:r>
              <a:rPr lang="en-GB" sz="1400" dirty="0" err="1"/>
              <a:t>osm</a:t>
            </a:r>
            <a:r>
              <a:rPr lang="en-GB" sz="1400" dirty="0"/>
              <a:t> </a:t>
            </a:r>
            <a:r>
              <a:rPr lang="en-GB" sz="1400" dirty="0" err="1"/>
              <a:t>miliónů</a:t>
            </a:r>
            <a:r>
              <a:rPr lang="en-GB" sz="1400" dirty="0"/>
              <a:t> </a:t>
            </a:r>
            <a:r>
              <a:rPr lang="en-GB" sz="1400" dirty="0" err="1"/>
              <a:t>tun</a:t>
            </a:r>
            <a:r>
              <a:rPr lang="en-GB" sz="1400" dirty="0"/>
              <a:t> </a:t>
            </a:r>
            <a:r>
              <a:rPr lang="en-GB" sz="1400" dirty="0" err="1"/>
              <a:t>plastu</a:t>
            </a:r>
            <a:r>
              <a:rPr lang="en-GB" sz="1400" dirty="0"/>
              <a:t>, </a:t>
            </a:r>
            <a:r>
              <a:rPr lang="en-GB" sz="1400" dirty="0" err="1"/>
              <a:t>podstatná</a:t>
            </a:r>
            <a:r>
              <a:rPr lang="en-GB" sz="1400" dirty="0"/>
              <a:t> </a:t>
            </a:r>
            <a:r>
              <a:rPr lang="en-GB" sz="1400" dirty="0" err="1"/>
              <a:t>část</a:t>
            </a:r>
            <a:r>
              <a:rPr lang="en-GB" sz="1400" dirty="0"/>
              <a:t> z </a:t>
            </a:r>
            <a:r>
              <a:rPr lang="en-GB" sz="1400" dirty="0" err="1"/>
              <a:t>toho</a:t>
            </a:r>
            <a:r>
              <a:rPr lang="en-GB" sz="1400" dirty="0"/>
              <a:t> </a:t>
            </a:r>
            <a:r>
              <a:rPr lang="en-GB" sz="1400" dirty="0" err="1"/>
              <a:t>jsou</a:t>
            </a:r>
            <a:r>
              <a:rPr lang="en-GB" sz="1400" dirty="0"/>
              <a:t> </a:t>
            </a:r>
            <a:r>
              <a:rPr lang="en-GB" sz="1400" dirty="0" err="1"/>
              <a:t>produkty</a:t>
            </a:r>
            <a:r>
              <a:rPr lang="en-GB" sz="1400" dirty="0"/>
              <a:t> z PET. </a:t>
            </a:r>
            <a:r>
              <a:rPr lang="en-GB" sz="1400" dirty="0" err="1"/>
              <a:t>Využití</a:t>
            </a:r>
            <a:r>
              <a:rPr lang="en-GB" sz="1400" dirty="0"/>
              <a:t> </a:t>
            </a:r>
            <a:r>
              <a:rPr lang="en-GB" sz="1400" dirty="0" err="1"/>
              <a:t>nově</a:t>
            </a:r>
            <a:r>
              <a:rPr lang="en-GB" sz="1400" dirty="0"/>
              <a:t> </a:t>
            </a:r>
            <a:r>
              <a:rPr lang="en-GB" sz="1400" dirty="0" err="1"/>
              <a:t>objevené</a:t>
            </a:r>
            <a:r>
              <a:rPr lang="en-GB" sz="1400" dirty="0"/>
              <a:t> </a:t>
            </a:r>
            <a:r>
              <a:rPr lang="en-GB" sz="1400" dirty="0" err="1"/>
              <a:t>bakterie</a:t>
            </a:r>
            <a:r>
              <a:rPr lang="en-GB" sz="1400" dirty="0"/>
              <a:t> k </a:t>
            </a:r>
            <a:r>
              <a:rPr lang="en-GB" sz="1400" dirty="0" err="1"/>
              <a:t>likvidaci</a:t>
            </a:r>
            <a:r>
              <a:rPr lang="en-GB" sz="1400" dirty="0"/>
              <a:t> </a:t>
            </a:r>
            <a:r>
              <a:rPr lang="en-GB" sz="1400" dirty="0" err="1"/>
              <a:t>plovoucího</a:t>
            </a:r>
            <a:r>
              <a:rPr lang="en-GB" sz="1400" dirty="0"/>
              <a:t> </a:t>
            </a:r>
            <a:r>
              <a:rPr lang="en-GB" sz="1400" dirty="0" err="1"/>
              <a:t>odpadu</a:t>
            </a:r>
            <a:r>
              <a:rPr lang="en-GB" sz="1400" dirty="0"/>
              <a:t> je </a:t>
            </a:r>
            <a:r>
              <a:rPr lang="en-GB" sz="1400" dirty="0" err="1"/>
              <a:t>zatím</a:t>
            </a:r>
            <a:r>
              <a:rPr lang="en-GB" sz="1400" dirty="0"/>
              <a:t> </a:t>
            </a:r>
            <a:r>
              <a:rPr lang="en-GB" sz="1400" dirty="0" err="1"/>
              <a:t>nejasné</a:t>
            </a:r>
            <a:r>
              <a:rPr lang="en-GB" sz="1400" dirty="0"/>
              <a:t>, </a:t>
            </a:r>
            <a:r>
              <a:rPr lang="en-GB" sz="1400" dirty="0" err="1"/>
              <a:t>podle</a:t>
            </a:r>
            <a:r>
              <a:rPr lang="en-GB" sz="1400" dirty="0"/>
              <a:t> </a:t>
            </a:r>
            <a:r>
              <a:rPr lang="en-GB" sz="1400" dirty="0" err="1"/>
              <a:t>odborníků</a:t>
            </a:r>
            <a:r>
              <a:rPr lang="en-GB" sz="1400" dirty="0"/>
              <a:t> by </a:t>
            </a:r>
            <a:r>
              <a:rPr lang="en-GB" sz="1400" dirty="0" err="1"/>
              <a:t>však</a:t>
            </a:r>
            <a:r>
              <a:rPr lang="en-GB" sz="1400" dirty="0"/>
              <a:t> </a:t>
            </a:r>
            <a:r>
              <a:rPr lang="en-GB" sz="1400" dirty="0" err="1"/>
              <a:t>její</a:t>
            </a:r>
            <a:r>
              <a:rPr lang="en-GB" sz="1400" dirty="0"/>
              <a:t> </a:t>
            </a:r>
            <a:r>
              <a:rPr lang="en-GB" sz="1400" dirty="0" err="1"/>
              <a:t>výzkum</a:t>
            </a:r>
            <a:r>
              <a:rPr lang="en-GB" sz="1400" dirty="0"/>
              <a:t> </a:t>
            </a:r>
            <a:r>
              <a:rPr lang="en-GB" sz="1400" dirty="0" err="1"/>
              <a:t>mohl</a:t>
            </a:r>
            <a:r>
              <a:rPr lang="en-GB" sz="1400" dirty="0"/>
              <a:t> </a:t>
            </a:r>
            <a:r>
              <a:rPr lang="en-GB" sz="1400" dirty="0" err="1"/>
              <a:t>vést</a:t>
            </a:r>
            <a:r>
              <a:rPr lang="en-GB" sz="1400" dirty="0"/>
              <a:t> k </a:t>
            </a:r>
            <a:r>
              <a:rPr lang="en-GB" sz="1400" dirty="0" err="1"/>
              <a:t>výrobě</a:t>
            </a:r>
            <a:r>
              <a:rPr lang="en-GB" sz="1400" dirty="0"/>
              <a:t> </a:t>
            </a:r>
            <a:r>
              <a:rPr lang="en-GB" sz="1400" dirty="0" err="1"/>
              <a:t>biologických</a:t>
            </a:r>
            <a:r>
              <a:rPr lang="en-GB" sz="1400" dirty="0"/>
              <a:t> </a:t>
            </a:r>
            <a:r>
              <a:rPr lang="en-GB" sz="1400" dirty="0" err="1"/>
              <a:t>přípravků</a:t>
            </a:r>
            <a:r>
              <a:rPr lang="en-GB" sz="1400" dirty="0"/>
              <a:t>, </a:t>
            </a:r>
            <a:r>
              <a:rPr lang="en-GB" sz="1400" dirty="0" err="1"/>
              <a:t>které</a:t>
            </a:r>
            <a:r>
              <a:rPr lang="en-GB" sz="1400" dirty="0"/>
              <a:t> by to </a:t>
            </a:r>
            <a:r>
              <a:rPr lang="en-GB" sz="1400" dirty="0" err="1"/>
              <a:t>umožnily</a:t>
            </a:r>
            <a:r>
              <a:rPr lang="en-GB" sz="1400" dirty="0" smtClean="0"/>
              <a:t>.</a:t>
            </a:r>
            <a:endParaRPr lang="cs-CZ" sz="1400" dirty="0" smtClean="0"/>
          </a:p>
          <a:p>
            <a:endParaRPr lang="cs-CZ" sz="1400" dirty="0"/>
          </a:p>
          <a:p>
            <a:endParaRPr lang="en-GB" sz="1400" dirty="0"/>
          </a:p>
          <a:p>
            <a:r>
              <a:rPr lang="en-GB" sz="1400" dirty="0"/>
              <a:t>ZDROJ: </a:t>
            </a:r>
            <a:r>
              <a:rPr lang="en-GB" sz="1400" dirty="0" err="1"/>
              <a:t>EnviWeb</a:t>
            </a:r>
            <a:endParaRPr lang="en-GB" sz="1400" dirty="0"/>
          </a:p>
          <a:p>
            <a:r>
              <a:rPr lang="en-GB" sz="1400" dirty="0"/>
              <a:t>http://www.kovosteel.cz/nove-objevenym-bakteriim-slouzi-pet-lahve-jako-potrava/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843808" y="11964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PET jako potrava bakterií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4106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cs-CZ" altLang="en-US" sz="2800" dirty="0">
                <a:latin typeface="Calibri" pitchFamily="34" charset="0"/>
                <a:cs typeface="Calibri" pitchFamily="34" charset="0"/>
              </a:rPr>
              <a:t>Rozdělení podle environmentálních adaptací 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82" y="1412875"/>
            <a:ext cx="9144000" cy="594995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podmínky prostředí:</a:t>
            </a:r>
          </a:p>
          <a:p>
            <a:pPr>
              <a:buFontTx/>
              <a:buNone/>
            </a:pPr>
            <a:endParaRPr lang="cs-CZ" altLang="en-US" sz="2000" dirty="0">
              <a:latin typeface="Calibri" pitchFamily="34" charset="0"/>
              <a:cs typeface="Calibri" pitchFamily="34" charset="0"/>
            </a:endParaRPr>
          </a:p>
          <a:p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teplota</a:t>
            </a:r>
          </a:p>
          <a:p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tlak</a:t>
            </a:r>
          </a:p>
          <a:p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salinita</a:t>
            </a:r>
          </a:p>
          <a:p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pH</a:t>
            </a:r>
          </a:p>
          <a:p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kyslík</a:t>
            </a:r>
          </a:p>
          <a:p>
            <a:pPr>
              <a:buFontTx/>
              <a:buNone/>
            </a:pPr>
            <a:endParaRPr lang="cs-CZ" altLang="en-US" sz="2000" dirty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cs-CZ" altLang="en-US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9028" name="Picture 4" descr="sejmout008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412875"/>
            <a:ext cx="6194425" cy="5256213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866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09422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Toleranční</a:t>
            </a:r>
            <a:r>
              <a:rPr lang="en-GB" sz="2400" dirty="0"/>
              <a:t> </a:t>
            </a:r>
            <a:r>
              <a:rPr lang="en-GB" sz="2400" dirty="0" err="1" smtClean="0"/>
              <a:t>rozsah</a:t>
            </a:r>
            <a:r>
              <a:rPr lang="cs-CZ" sz="2400" dirty="0" smtClean="0"/>
              <a:t> -</a:t>
            </a:r>
            <a:r>
              <a:rPr lang="en-GB" sz="2400" dirty="0" smtClean="0"/>
              <a:t> </a:t>
            </a:r>
            <a:r>
              <a:rPr lang="cs-CZ" altLang="en-US" sz="2400" dirty="0" smtClean="0">
                <a:latin typeface="Calibri" pitchFamily="34" charset="0"/>
                <a:cs typeface="Calibri" pitchFamily="34" charset="0"/>
              </a:rPr>
              <a:t>teplota</a:t>
            </a:r>
            <a:r>
              <a:rPr lang="cs-CZ" altLang="en-US" sz="2400" dirty="0">
                <a:latin typeface="Calibri" pitchFamily="34" charset="0"/>
                <a:cs typeface="Calibri" pitchFamily="34" charset="0"/>
              </a:rPr>
              <a:t/>
            </a:r>
            <a:br>
              <a:rPr lang="cs-CZ" altLang="en-US" sz="2400" dirty="0">
                <a:latin typeface="Calibri" pitchFamily="34" charset="0"/>
                <a:cs typeface="Calibri" pitchFamily="34" charset="0"/>
              </a:rPr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620688"/>
            <a:ext cx="8784976" cy="6237312"/>
          </a:xfrm>
        </p:spPr>
        <p:txBody>
          <a:bodyPr>
            <a:noAutofit/>
          </a:bodyPr>
          <a:lstStyle/>
          <a:p>
            <a:r>
              <a:rPr lang="en-GB" sz="1600" dirty="0" err="1" smtClean="0"/>
              <a:t>velký</a:t>
            </a:r>
            <a:r>
              <a:rPr lang="en-GB" sz="1600" dirty="0" smtClean="0"/>
              <a:t> </a:t>
            </a:r>
            <a:r>
              <a:rPr lang="en-GB" sz="1600" dirty="0" err="1"/>
              <a:t>vliv</a:t>
            </a:r>
            <a:r>
              <a:rPr lang="en-GB" sz="1600" dirty="0"/>
              <a:t>, </a:t>
            </a:r>
            <a:r>
              <a:rPr lang="en-GB" sz="1600" dirty="0" err="1"/>
              <a:t>dobře</a:t>
            </a:r>
            <a:r>
              <a:rPr lang="en-GB" sz="1600" dirty="0"/>
              <a:t> </a:t>
            </a:r>
            <a:r>
              <a:rPr lang="en-GB" sz="1600" dirty="0" err="1"/>
              <a:t>prostudovaná</a:t>
            </a:r>
            <a:endParaRPr lang="en-GB" sz="1600" dirty="0"/>
          </a:p>
          <a:p>
            <a:r>
              <a:rPr lang="cs-CZ" sz="1600" dirty="0" smtClean="0"/>
              <a:t>optimum: </a:t>
            </a:r>
            <a:r>
              <a:rPr lang="en-GB" sz="1600" dirty="0" smtClean="0"/>
              <a:t>12oC</a:t>
            </a:r>
            <a:r>
              <a:rPr lang="cs-CZ" sz="1600" dirty="0" smtClean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houby</a:t>
            </a:r>
            <a:r>
              <a:rPr lang="en-GB" sz="1600" dirty="0"/>
              <a:t>, </a:t>
            </a:r>
            <a:r>
              <a:rPr lang="en-GB" sz="1600" dirty="0" err="1"/>
              <a:t>bakterie</a:t>
            </a:r>
            <a:r>
              <a:rPr lang="en-GB" sz="1600" dirty="0"/>
              <a:t>) -104oC (</a:t>
            </a:r>
            <a:r>
              <a:rPr lang="en-GB" sz="1600" dirty="0" err="1"/>
              <a:t>bakterie</a:t>
            </a:r>
            <a:r>
              <a:rPr lang="en-GB" sz="1600" dirty="0"/>
              <a:t> –</a:t>
            </a:r>
            <a:r>
              <a:rPr lang="en-GB" sz="1600" dirty="0" err="1"/>
              <a:t>redukce</a:t>
            </a:r>
            <a:r>
              <a:rPr lang="en-GB" sz="1600" dirty="0"/>
              <a:t> </a:t>
            </a:r>
            <a:r>
              <a:rPr lang="en-GB" sz="1600" dirty="0" err="1" smtClean="0"/>
              <a:t>síranů</a:t>
            </a:r>
            <a:r>
              <a:rPr lang="cs-CZ" sz="1600" dirty="0" smtClean="0"/>
              <a:t>, </a:t>
            </a:r>
            <a:r>
              <a:rPr lang="cs-CZ" sz="1600" dirty="0" err="1" smtClean="0"/>
              <a:t>archaea</a:t>
            </a:r>
            <a:r>
              <a:rPr lang="en-GB" sz="1600" dirty="0" smtClean="0"/>
              <a:t>)</a:t>
            </a:r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/>
              <a:t>půdě</a:t>
            </a:r>
            <a:r>
              <a:rPr lang="en-GB" sz="1600" dirty="0"/>
              <a:t> se </a:t>
            </a:r>
            <a:r>
              <a:rPr lang="en-GB" sz="1600" dirty="0" err="1"/>
              <a:t>mění</a:t>
            </a:r>
            <a:r>
              <a:rPr lang="en-GB" sz="1600" dirty="0"/>
              <a:t> </a:t>
            </a:r>
            <a:r>
              <a:rPr lang="en-GB" sz="1600" dirty="0" err="1"/>
              <a:t>více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vodném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 (den/</a:t>
            </a:r>
            <a:r>
              <a:rPr lang="en-GB" sz="1600" dirty="0" err="1"/>
              <a:t>noc</a:t>
            </a:r>
            <a:r>
              <a:rPr lang="en-GB" sz="1600" dirty="0"/>
              <a:t>, </a:t>
            </a:r>
            <a:r>
              <a:rPr lang="en-GB" sz="1600" dirty="0" err="1"/>
              <a:t>léto</a:t>
            </a:r>
            <a:r>
              <a:rPr lang="en-GB" sz="1600" dirty="0"/>
              <a:t>/</a:t>
            </a:r>
            <a:r>
              <a:rPr lang="en-GB" sz="1600" dirty="0" err="1"/>
              <a:t>zima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mikroorganismy</a:t>
            </a:r>
            <a:r>
              <a:rPr lang="en-GB" sz="1600" dirty="0"/>
              <a:t> </a:t>
            </a:r>
            <a:r>
              <a:rPr lang="en-GB" sz="1600" dirty="0" err="1"/>
              <a:t>nemají</a:t>
            </a:r>
            <a:r>
              <a:rPr lang="en-GB" sz="1600" dirty="0"/>
              <a:t> </a:t>
            </a:r>
            <a:r>
              <a:rPr lang="en-GB" sz="1600" dirty="0" err="1"/>
              <a:t>autoregulaci</a:t>
            </a:r>
            <a:r>
              <a:rPr lang="en-GB" sz="1600" dirty="0"/>
              <a:t>, ale populace s </a:t>
            </a:r>
            <a:r>
              <a:rPr lang="en-GB" sz="1600" dirty="0" err="1" smtClean="0"/>
              <a:t>velkou</a:t>
            </a:r>
            <a:r>
              <a:rPr lang="cs-CZ" sz="1600" dirty="0"/>
              <a:t> </a:t>
            </a:r>
            <a:r>
              <a:rPr lang="en-GB" sz="1600" dirty="0" err="1" smtClean="0"/>
              <a:t>hustotou</a:t>
            </a:r>
            <a:r>
              <a:rPr lang="en-GB" sz="1600" dirty="0" smtClean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ovlivnit</a:t>
            </a:r>
            <a:r>
              <a:rPr lang="en-GB" sz="1600" dirty="0"/>
              <a:t> </a:t>
            </a:r>
            <a:r>
              <a:rPr lang="en-GB" sz="1600" dirty="0" err="1"/>
              <a:t>teplotu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 (</a:t>
            </a:r>
            <a:r>
              <a:rPr lang="en-GB" sz="1600" dirty="0" err="1"/>
              <a:t>kompost</a:t>
            </a:r>
            <a:r>
              <a:rPr lang="en-GB" sz="1600" dirty="0" smtClean="0"/>
              <a:t>….)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většina</a:t>
            </a:r>
            <a:r>
              <a:rPr lang="en-GB" sz="1600" dirty="0"/>
              <a:t> </a:t>
            </a:r>
            <a:r>
              <a:rPr lang="en-GB" sz="1600" dirty="0" err="1"/>
              <a:t>mikrobů</a:t>
            </a:r>
            <a:r>
              <a:rPr lang="en-GB" sz="1600" dirty="0"/>
              <a:t> </a:t>
            </a:r>
            <a:r>
              <a:rPr lang="en-GB" sz="1600" dirty="0" err="1"/>
              <a:t>schopna</a:t>
            </a:r>
            <a:r>
              <a:rPr lang="en-GB" sz="1600" dirty="0"/>
              <a:t> </a:t>
            </a:r>
            <a:r>
              <a:rPr lang="en-GB" sz="1600" dirty="0" err="1"/>
              <a:t>růst</a:t>
            </a:r>
            <a:r>
              <a:rPr lang="en-GB" sz="1600" dirty="0"/>
              <a:t> </a:t>
            </a:r>
            <a:r>
              <a:rPr lang="en-GB" sz="1600" dirty="0" err="1"/>
              <a:t>při</a:t>
            </a:r>
            <a:r>
              <a:rPr lang="en-GB" sz="1600" dirty="0"/>
              <a:t> </a:t>
            </a:r>
            <a:r>
              <a:rPr lang="en-GB" sz="1600" dirty="0" err="1"/>
              <a:t>nízké</a:t>
            </a:r>
            <a:r>
              <a:rPr lang="en-GB" sz="1600" dirty="0"/>
              <a:t> </a:t>
            </a:r>
            <a:r>
              <a:rPr lang="en-GB" sz="1600" dirty="0" err="1"/>
              <a:t>teplotě</a:t>
            </a:r>
            <a:r>
              <a:rPr lang="en-GB" sz="1600" dirty="0"/>
              <a:t> 10oC – optimum </a:t>
            </a:r>
            <a:r>
              <a:rPr lang="en-GB" sz="1600" dirty="0" err="1"/>
              <a:t>jinde</a:t>
            </a:r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/>
              <a:t>35-40oC – </a:t>
            </a:r>
            <a:r>
              <a:rPr lang="en-GB" sz="1600" dirty="0" err="1"/>
              <a:t>teplokrevní</a:t>
            </a:r>
            <a:r>
              <a:rPr lang="en-GB" sz="1600" dirty="0"/>
              <a:t> </a:t>
            </a:r>
            <a:r>
              <a:rPr lang="en-GB" sz="1600" dirty="0" err="1"/>
              <a:t>živočichové</a:t>
            </a:r>
            <a:r>
              <a:rPr lang="en-GB" sz="1600" dirty="0"/>
              <a:t> – </a:t>
            </a:r>
            <a:r>
              <a:rPr lang="en-GB" sz="1600" dirty="0" err="1"/>
              <a:t>mikrobi</a:t>
            </a:r>
            <a:r>
              <a:rPr lang="en-GB" sz="1600" dirty="0"/>
              <a:t> s </a:t>
            </a:r>
            <a:r>
              <a:rPr lang="en-GB" sz="1600" dirty="0" err="1"/>
              <a:t>touto</a:t>
            </a:r>
            <a:r>
              <a:rPr lang="en-GB" sz="1600" dirty="0"/>
              <a:t> </a:t>
            </a:r>
            <a:r>
              <a:rPr lang="en-GB" sz="1600" dirty="0" err="1"/>
              <a:t>optimální</a:t>
            </a:r>
            <a:r>
              <a:rPr lang="en-GB" sz="1600" dirty="0"/>
              <a:t> </a:t>
            </a:r>
            <a:r>
              <a:rPr lang="en-GB" sz="1600" dirty="0" err="1" smtClean="0"/>
              <a:t>teplotou</a:t>
            </a:r>
            <a:r>
              <a:rPr lang="cs-CZ" sz="1600" dirty="0"/>
              <a:t> </a:t>
            </a:r>
            <a:r>
              <a:rPr lang="en-GB" sz="1600" dirty="0" err="1" smtClean="0"/>
              <a:t>většinou</a:t>
            </a:r>
            <a:r>
              <a:rPr lang="en-GB" sz="1600" dirty="0" smtClean="0"/>
              <a:t> </a:t>
            </a:r>
            <a:r>
              <a:rPr lang="en-GB" sz="1600" dirty="0" err="1"/>
              <a:t>nerostou</a:t>
            </a:r>
            <a:r>
              <a:rPr lang="en-GB" sz="1600" dirty="0"/>
              <a:t> </a:t>
            </a:r>
            <a:r>
              <a:rPr lang="en-GB" sz="1600" dirty="0" err="1"/>
              <a:t>při</a:t>
            </a:r>
            <a:r>
              <a:rPr lang="en-GB" sz="1600" dirty="0"/>
              <a:t> </a:t>
            </a:r>
            <a:r>
              <a:rPr lang="en-GB" sz="1600" dirty="0" err="1"/>
              <a:t>nižších</a:t>
            </a:r>
            <a:r>
              <a:rPr lang="en-GB" sz="1600" dirty="0"/>
              <a:t>/</a:t>
            </a:r>
            <a:r>
              <a:rPr lang="en-GB" sz="1600" dirty="0" err="1"/>
              <a:t>vyšších</a:t>
            </a:r>
            <a:r>
              <a:rPr lang="en-GB" sz="1600" dirty="0"/>
              <a:t> </a:t>
            </a:r>
            <a:r>
              <a:rPr lang="en-GB" sz="1600" dirty="0" err="1"/>
              <a:t>teplotách</a:t>
            </a:r>
            <a:r>
              <a:rPr lang="en-GB" sz="1600" dirty="0"/>
              <a:t> – </a:t>
            </a:r>
            <a:r>
              <a:rPr lang="en-GB" sz="1600" dirty="0" err="1"/>
              <a:t>bakterie</a:t>
            </a:r>
            <a:r>
              <a:rPr lang="en-GB" sz="1600" dirty="0"/>
              <a:t> se </a:t>
            </a:r>
            <a:r>
              <a:rPr lang="en-GB" sz="1600" dirty="0" err="1" smtClean="0"/>
              <a:t>lépe</a:t>
            </a:r>
            <a:r>
              <a:rPr lang="cs-CZ" sz="1600" dirty="0"/>
              <a:t> </a:t>
            </a:r>
            <a:r>
              <a:rPr lang="en-GB" sz="1600" dirty="0" err="1" smtClean="0"/>
              <a:t>adaptují</a:t>
            </a:r>
            <a:r>
              <a:rPr lang="en-GB" sz="1600" dirty="0" smtClean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jinou</a:t>
            </a:r>
            <a:r>
              <a:rPr lang="en-GB" sz="1600" dirty="0"/>
              <a:t> </a:t>
            </a:r>
            <a:r>
              <a:rPr lang="en-GB" sz="1600" dirty="0" err="1"/>
              <a:t>teplotu</a:t>
            </a:r>
            <a:r>
              <a:rPr lang="en-GB" sz="1600" dirty="0"/>
              <a:t>, </a:t>
            </a:r>
            <a:r>
              <a:rPr lang="en-GB" sz="1600" dirty="0" err="1"/>
              <a:t>houby</a:t>
            </a:r>
            <a:r>
              <a:rPr lang="en-GB" sz="1600" dirty="0"/>
              <a:t> se </a:t>
            </a:r>
            <a:r>
              <a:rPr lang="en-GB" sz="1600" dirty="0" err="1"/>
              <a:t>téměř</a:t>
            </a:r>
            <a:r>
              <a:rPr lang="en-GB" sz="1600" dirty="0"/>
              <a:t> </a:t>
            </a:r>
            <a:r>
              <a:rPr lang="en-GB" sz="1600" dirty="0" err="1"/>
              <a:t>neadaptují</a:t>
            </a:r>
            <a:endParaRPr lang="en-GB" sz="1600" dirty="0"/>
          </a:p>
          <a:p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/>
              <a:t>s </a:t>
            </a:r>
            <a:r>
              <a:rPr lang="en-GB" sz="1600" dirty="0" err="1"/>
              <a:t>vysokými</a:t>
            </a:r>
            <a:r>
              <a:rPr lang="en-GB" sz="1600" dirty="0"/>
              <a:t> </a:t>
            </a:r>
            <a:r>
              <a:rPr lang="en-GB" sz="1600" dirty="0" err="1"/>
              <a:t>teplotami</a:t>
            </a:r>
            <a:r>
              <a:rPr lang="en-GB" sz="1600" dirty="0"/>
              <a:t> </a:t>
            </a:r>
            <a:r>
              <a:rPr lang="en-GB" sz="1600" dirty="0" err="1"/>
              <a:t>téměř</a:t>
            </a:r>
            <a:r>
              <a:rPr lang="en-GB" sz="1600" dirty="0"/>
              <a:t> </a:t>
            </a:r>
            <a:r>
              <a:rPr lang="en-GB" sz="1600" dirty="0" err="1" smtClean="0"/>
              <a:t>sterilní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nejvyšší</a:t>
            </a:r>
            <a:r>
              <a:rPr lang="en-GB" sz="1600" dirty="0" smtClean="0"/>
              <a:t> </a:t>
            </a:r>
            <a:r>
              <a:rPr lang="en-GB" sz="1600" dirty="0" err="1"/>
              <a:t>teplota</a:t>
            </a:r>
            <a:r>
              <a:rPr lang="en-GB" sz="1600" dirty="0"/>
              <a:t>, </a:t>
            </a:r>
            <a:r>
              <a:rPr lang="en-GB" sz="1600" dirty="0" err="1"/>
              <a:t>při</a:t>
            </a:r>
            <a:r>
              <a:rPr lang="en-GB" sz="1600" dirty="0"/>
              <a:t> </a:t>
            </a:r>
            <a:r>
              <a:rPr lang="en-GB" sz="1600" dirty="0" err="1"/>
              <a:t>které</a:t>
            </a:r>
            <a:r>
              <a:rPr lang="en-GB" sz="1600" dirty="0"/>
              <a:t> </a:t>
            </a:r>
            <a:r>
              <a:rPr lang="en-GB" sz="1600" dirty="0" err="1"/>
              <a:t>mikroorganismy</a:t>
            </a:r>
            <a:r>
              <a:rPr lang="en-GB" sz="1600" dirty="0"/>
              <a:t> </a:t>
            </a:r>
            <a:r>
              <a:rPr lang="en-GB" sz="1600" dirty="0" err="1"/>
              <a:t>zachovají</a:t>
            </a:r>
            <a:r>
              <a:rPr lang="en-GB" sz="1600" dirty="0"/>
              <a:t> </a:t>
            </a:r>
            <a:r>
              <a:rPr lang="en-GB" sz="1600" dirty="0" err="1"/>
              <a:t>své</a:t>
            </a:r>
            <a:r>
              <a:rPr lang="en-GB" sz="1600" dirty="0"/>
              <a:t> </a:t>
            </a:r>
            <a:r>
              <a:rPr lang="en-GB" sz="1600" dirty="0" err="1" smtClean="0"/>
              <a:t>životní</a:t>
            </a:r>
            <a:r>
              <a:rPr lang="cs-CZ" sz="1600" dirty="0" smtClean="0"/>
              <a:t> </a:t>
            </a:r>
            <a:r>
              <a:rPr lang="en-GB" sz="1600" dirty="0" err="1" smtClean="0"/>
              <a:t>funkce</a:t>
            </a:r>
            <a:r>
              <a:rPr lang="en-GB" sz="1600" dirty="0" smtClean="0"/>
              <a:t> </a:t>
            </a:r>
            <a:r>
              <a:rPr lang="en-GB" sz="1600" dirty="0"/>
              <a:t>je </a:t>
            </a:r>
            <a:r>
              <a:rPr lang="en-GB" sz="1600" dirty="0" err="1"/>
              <a:t>ovlivňováno</a:t>
            </a:r>
            <a:r>
              <a:rPr lang="en-GB" sz="1600" dirty="0"/>
              <a:t> pH a </a:t>
            </a:r>
            <a:r>
              <a:rPr lang="en-GB" sz="1600" dirty="0" err="1"/>
              <a:t>dalšími</a:t>
            </a:r>
            <a:r>
              <a:rPr lang="en-GB" sz="1600" dirty="0"/>
              <a:t> </a:t>
            </a:r>
            <a:r>
              <a:rPr lang="en-GB" sz="1600" dirty="0" err="1"/>
              <a:t>faktory</a:t>
            </a:r>
            <a:r>
              <a:rPr lang="en-GB" sz="1600" dirty="0"/>
              <a:t> </a:t>
            </a:r>
            <a:r>
              <a:rPr lang="en-GB" sz="1600" dirty="0" err="1"/>
              <a:t>vnějšího</a:t>
            </a:r>
            <a:r>
              <a:rPr lang="en-GB" sz="1600" dirty="0"/>
              <a:t> </a:t>
            </a:r>
            <a:r>
              <a:rPr lang="en-GB" sz="1600" dirty="0" err="1" smtClean="0"/>
              <a:t>prostředí</a:t>
            </a:r>
            <a:r>
              <a:rPr lang="cs-CZ" sz="1600" dirty="0" smtClean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zvl</a:t>
            </a:r>
            <a:r>
              <a:rPr lang="en-GB" sz="1600" dirty="0"/>
              <a:t>. u </a:t>
            </a:r>
            <a:r>
              <a:rPr lang="en-GB" sz="1600" dirty="0" err="1"/>
              <a:t>vyšších</a:t>
            </a:r>
            <a:r>
              <a:rPr lang="en-GB" sz="1600" dirty="0"/>
              <a:t> </a:t>
            </a:r>
            <a:r>
              <a:rPr lang="en-GB" sz="1600" dirty="0" err="1"/>
              <a:t>teplot</a:t>
            </a:r>
            <a:r>
              <a:rPr lang="en-GB" sz="1600" dirty="0"/>
              <a:t>) :</a:t>
            </a:r>
          </a:p>
          <a:p>
            <a:pPr marL="0" indent="0">
              <a:buNone/>
            </a:pPr>
            <a:r>
              <a:rPr lang="en-GB" sz="1600" dirty="0"/>
              <a:t>- </a:t>
            </a:r>
            <a:r>
              <a:rPr lang="en-GB" sz="1600" dirty="0" err="1"/>
              <a:t>termofilní</a:t>
            </a:r>
            <a:r>
              <a:rPr lang="en-GB" sz="1600" dirty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 – 85-88oC</a:t>
            </a:r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/>
              <a:t>řasy</a:t>
            </a:r>
            <a:r>
              <a:rPr lang="en-GB" sz="1600" dirty="0"/>
              <a:t> -73-75oC</a:t>
            </a:r>
          </a:p>
          <a:p>
            <a:pPr marL="0" indent="0">
              <a:buNone/>
            </a:pPr>
            <a:r>
              <a:rPr lang="en-GB" sz="1600" dirty="0"/>
              <a:t>- </a:t>
            </a:r>
            <a:r>
              <a:rPr lang="en-GB" sz="1600" dirty="0" err="1"/>
              <a:t>houby</a:t>
            </a:r>
            <a:r>
              <a:rPr lang="en-GB" sz="1600" dirty="0"/>
              <a:t> 56-60oC</a:t>
            </a:r>
          </a:p>
          <a:p>
            <a:pPr>
              <a:buFontTx/>
              <a:buChar char="-"/>
            </a:pPr>
            <a:r>
              <a:rPr lang="en-GB" sz="1600" dirty="0" smtClean="0"/>
              <a:t>protozoa </a:t>
            </a:r>
            <a:r>
              <a:rPr lang="en-GB" sz="1600" dirty="0"/>
              <a:t>– </a:t>
            </a:r>
            <a:r>
              <a:rPr lang="en-GB" sz="1600" dirty="0" smtClean="0"/>
              <a:t>51oC</a:t>
            </a:r>
            <a:endParaRPr lang="cs-CZ" sz="1600" dirty="0" smtClean="0"/>
          </a:p>
          <a:p>
            <a:pPr>
              <a:buFontTx/>
              <a:buChar char="-"/>
            </a:pPr>
            <a:endParaRPr lang="en-GB" sz="1600" dirty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yšší</a:t>
            </a:r>
            <a:r>
              <a:rPr lang="en-GB" sz="1600" dirty="0" smtClean="0"/>
              <a:t> </a:t>
            </a:r>
            <a:r>
              <a:rPr lang="en-GB" sz="1600" dirty="0" err="1"/>
              <a:t>teploty</a:t>
            </a:r>
            <a:r>
              <a:rPr lang="en-GB" sz="1600" dirty="0"/>
              <a:t> – </a:t>
            </a:r>
            <a:r>
              <a:rPr lang="en-GB" sz="1600" dirty="0" err="1"/>
              <a:t>změny</a:t>
            </a:r>
            <a:r>
              <a:rPr lang="en-GB" sz="1600" dirty="0"/>
              <a:t> </a:t>
            </a:r>
            <a:r>
              <a:rPr lang="en-GB" sz="1600" dirty="0" err="1"/>
              <a:t>enzymat</a:t>
            </a:r>
            <a:r>
              <a:rPr lang="en-GB" sz="1600" dirty="0"/>
              <a:t>. </a:t>
            </a:r>
            <a:r>
              <a:rPr lang="en-GB" sz="1600" dirty="0" err="1"/>
              <a:t>pochodů</a:t>
            </a:r>
            <a:r>
              <a:rPr lang="en-GB" sz="1600" dirty="0"/>
              <a:t>, </a:t>
            </a:r>
            <a:r>
              <a:rPr lang="en-GB" sz="1600" dirty="0" err="1"/>
              <a:t>požadavků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živiny</a:t>
            </a:r>
            <a:endParaRPr lang="cs-CZ" sz="1600" dirty="0" smtClean="0"/>
          </a:p>
        </p:txBody>
      </p:sp>
    </p:spTree>
    <p:extLst>
      <p:ext uri="{BB962C8B-B14F-4D97-AF65-F5344CB8AC3E}">
        <p14:creationId xmlns:p14="http://schemas.microsoft.com/office/powerpoint/2010/main" val="729938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skenovat0064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801688"/>
            <a:ext cx="7134225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744538" y="115888"/>
            <a:ext cx="7653337" cy="584775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en-US" sz="1600" dirty="0"/>
              <a:t>Rozpětí teplot a rychlost </a:t>
            </a:r>
            <a:r>
              <a:rPr lang="cs-CZ" altLang="en-US" sz="1600" dirty="0" smtClean="0"/>
              <a:t>množení </a:t>
            </a:r>
            <a:r>
              <a:rPr lang="cs-CZ" altLang="en-US" sz="1600" dirty="0"/>
              <a:t>(počet generací/h) u psychrofilních, mesofilních a termofilních baktérií</a:t>
            </a:r>
          </a:p>
        </p:txBody>
      </p:sp>
    </p:spTree>
    <p:extLst>
      <p:ext uri="{BB962C8B-B14F-4D97-AF65-F5344CB8AC3E}">
        <p14:creationId xmlns:p14="http://schemas.microsoft.com/office/powerpoint/2010/main" val="3128050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skenovat004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333375"/>
            <a:ext cx="672465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19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skenovat011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0"/>
            <a:ext cx="6911975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900113" y="4437063"/>
            <a:ext cx="4679950" cy="215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3635375" y="5805488"/>
            <a:ext cx="2089150" cy="8636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01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ChangeArrowheads="1"/>
          </p:cNvSpPr>
          <p:nvPr/>
        </p:nvSpPr>
        <p:spPr bwMode="auto">
          <a:xfrm>
            <a:off x="107505" y="172953"/>
            <a:ext cx="4968552" cy="603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cs-CZ" altLang="en-US" sz="1600" b="1" dirty="0" err="1"/>
              <a:t>Termofilové</a:t>
            </a:r>
            <a:endParaRPr lang="cs-CZ" altLang="en-US" sz="16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/>
              <a:t>snáší </a:t>
            </a:r>
            <a:r>
              <a:rPr lang="cs-CZ" altLang="en-US" sz="1600" dirty="0" err="1"/>
              <a:t>rel</a:t>
            </a:r>
            <a:r>
              <a:rPr lang="cs-CZ" altLang="en-US" sz="1600" dirty="0"/>
              <a:t>. </a:t>
            </a:r>
            <a:r>
              <a:rPr lang="cs-CZ" altLang="en-US" sz="1600" dirty="0" err="1"/>
              <a:t>vys</a:t>
            </a:r>
            <a:r>
              <a:rPr lang="cs-CZ" altLang="en-US" sz="1600" dirty="0"/>
              <a:t>. teploty, kolem  </a:t>
            </a:r>
            <a:r>
              <a:rPr lang="en-US" altLang="en-US" sz="1600" dirty="0"/>
              <a:t>45 °C</a:t>
            </a:r>
            <a:r>
              <a:rPr lang="cs-CZ" altLang="en-US" sz="1600" dirty="0"/>
              <a:t> ( 50 - 70 </a:t>
            </a:r>
            <a:r>
              <a:rPr lang="en-US" altLang="en-US" sz="1600" dirty="0"/>
              <a:t>°C</a:t>
            </a:r>
            <a:r>
              <a:rPr lang="cs-CZ" altLang="en-US" sz="1600" dirty="0"/>
              <a:t> 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/>
              <a:t>převážně </a:t>
            </a:r>
            <a:r>
              <a:rPr lang="cs-CZ" altLang="en-US" sz="1600" dirty="0" err="1" smtClean="0"/>
              <a:t>Archaea</a:t>
            </a:r>
            <a:endParaRPr lang="cs-CZ" alt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/>
              <a:t>geotermálně </a:t>
            </a:r>
            <a:r>
              <a:rPr lang="cs-CZ" altLang="en-US" sz="1600" dirty="0"/>
              <a:t>aktivní místa na Zemi - </a:t>
            </a:r>
            <a:r>
              <a:rPr lang="en-US" altLang="en-US" sz="1600" dirty="0"/>
              <a:t> </a:t>
            </a:r>
            <a:r>
              <a:rPr lang="cs-CZ" altLang="en-US" sz="1600" dirty="0"/>
              <a:t>horké prameny, hlubokomořské horké vývěry atd.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/>
              <a:t>obsahují </a:t>
            </a:r>
            <a:r>
              <a:rPr lang="cs-CZ" altLang="en-US" sz="1600" dirty="0" err="1"/>
              <a:t>spec</a:t>
            </a:r>
            <a:r>
              <a:rPr lang="cs-CZ" altLang="en-US" sz="1600" dirty="0"/>
              <a:t>. enzymy, které fungují za </a:t>
            </a:r>
            <a:r>
              <a:rPr lang="cs-CZ" altLang="en-US" sz="1600" dirty="0" err="1"/>
              <a:t>vys</a:t>
            </a:r>
            <a:r>
              <a:rPr lang="cs-CZ" altLang="en-US" sz="1600" dirty="0"/>
              <a:t>. teploty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/>
              <a:t>některé </a:t>
            </a:r>
            <a:r>
              <a:rPr lang="cs-CZ" altLang="en-US" sz="1600" dirty="0"/>
              <a:t>enzymy se používají v </a:t>
            </a:r>
            <a:r>
              <a:rPr lang="cs-CZ" altLang="en-US" sz="1600" dirty="0" err="1"/>
              <a:t>molek</a:t>
            </a:r>
            <a:r>
              <a:rPr lang="cs-CZ" altLang="en-US" sz="1600" dirty="0"/>
              <a:t>. biologii (termo stabilní </a:t>
            </a:r>
            <a:r>
              <a:rPr lang="cs-CZ" altLang="en-US" sz="1600" dirty="0" err="1"/>
              <a:t>taq</a:t>
            </a:r>
            <a:r>
              <a:rPr lang="cs-CZ" altLang="en-US" sz="1600" dirty="0"/>
              <a:t> DNA polymeráza pro PCR), nebo jako součást mycích přípravků</a:t>
            </a:r>
          </a:p>
          <a:p>
            <a:endParaRPr lang="cs-CZ" altLang="en-US" sz="1600" dirty="0"/>
          </a:p>
          <a:p>
            <a:r>
              <a:rPr lang="cs-CZ" altLang="en-US" sz="1600" b="1" dirty="0" err="1" smtClean="0"/>
              <a:t>Extremní</a:t>
            </a:r>
            <a:r>
              <a:rPr lang="cs-CZ" altLang="en-US" sz="1600" b="1" dirty="0" smtClean="0"/>
              <a:t> </a:t>
            </a:r>
            <a:r>
              <a:rPr lang="cs-CZ" altLang="en-US" sz="1600" b="1" dirty="0" err="1" smtClean="0"/>
              <a:t>termofilové</a:t>
            </a:r>
            <a:endParaRPr lang="cs-CZ" altLang="en-US" sz="16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altLang="en-US" sz="1600" dirty="0" smtClean="0"/>
              <a:t>80 </a:t>
            </a:r>
            <a:r>
              <a:rPr lang="en-US" altLang="en-US" sz="1600" dirty="0"/>
              <a:t>°C to 105 °C</a:t>
            </a:r>
            <a:r>
              <a:rPr lang="cs-CZ" altLang="en-US" sz="1600" dirty="0"/>
              <a:t> pro růst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 membrány a proteiny neobvykle stabilní vůči </a:t>
            </a:r>
            <a:r>
              <a:rPr lang="cs-CZ" altLang="en-US" sz="1600" dirty="0" err="1"/>
              <a:t>vys</a:t>
            </a:r>
            <a:r>
              <a:rPr lang="cs-CZ" altLang="en-US" sz="1600" dirty="0"/>
              <a:t>. teplotě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 často </a:t>
            </a:r>
            <a:r>
              <a:rPr lang="cs-CZ" altLang="en-US" sz="1600" dirty="0" err="1" smtClean="0"/>
              <a:t>Archaea</a:t>
            </a:r>
            <a:r>
              <a:rPr lang="cs-CZ" altLang="en-US" sz="1600" dirty="0"/>
              <a:t>, vyžadující k růstu elementární síru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 některé anaerobní – využívají S jako el. akceptor při dýchání místo kyslíku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 některé</a:t>
            </a:r>
            <a:r>
              <a:rPr lang="en-US" altLang="en-US" sz="1600" dirty="0"/>
              <a:t> </a:t>
            </a:r>
            <a:r>
              <a:rPr lang="en-US" altLang="en-US" sz="1600" dirty="0" err="1"/>
              <a:t>lithotro</a:t>
            </a:r>
            <a:r>
              <a:rPr lang="cs-CZ" altLang="en-US" sz="1600" dirty="0" err="1"/>
              <a:t>fní</a:t>
            </a:r>
            <a:r>
              <a:rPr lang="cs-CZ" altLang="en-US" sz="1600" dirty="0"/>
              <a:t> – oxidují S na kyseliny jako zdroj energie ( stejně jako acidofilní b.)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en-US" sz="1600" dirty="0"/>
              <a:t> </a:t>
            </a:r>
            <a:r>
              <a:rPr lang="cs-CZ" altLang="en-US" sz="1600" dirty="0"/>
              <a:t>obývají horké, na S bohaté prostředí – horké prameny, gejzíry, fumaroly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 často jsou barevné – obsahují barevné fotosyntetické pigmenty</a:t>
            </a:r>
          </a:p>
          <a:p>
            <a:endParaRPr lang="en-US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87" y="536013"/>
            <a:ext cx="2031597" cy="2244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156176" y="3084869"/>
            <a:ext cx="23178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 err="1"/>
              <a:t>M</a:t>
            </a:r>
            <a:r>
              <a:rPr lang="cs-CZ" sz="1400" dirty="0" err="1" smtClean="0"/>
              <a:t>ethanosarcina</a:t>
            </a:r>
            <a:r>
              <a:rPr lang="cs-CZ" sz="1400" dirty="0" smtClean="0"/>
              <a:t> </a:t>
            </a:r>
            <a:r>
              <a:rPr lang="cs-CZ" sz="1400" dirty="0" err="1"/>
              <a:t>thermophila</a:t>
            </a:r>
            <a:endParaRPr lang="cs-CZ" sz="14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028" y="3789040"/>
            <a:ext cx="3100805" cy="1920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351339" y="6381328"/>
            <a:ext cx="31114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w.chem.cst.nihon-u.ac.jp/bikou/page01-e.html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362028" y="5805264"/>
            <a:ext cx="36024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 smtClean="0"/>
              <a:t>Pyrobaculum</a:t>
            </a:r>
            <a:r>
              <a:rPr lang="cs-CZ" sz="1400" dirty="0" smtClean="0"/>
              <a:t> </a:t>
            </a:r>
            <a:r>
              <a:rPr lang="cs-CZ" sz="1400" dirty="0" err="1" smtClean="0"/>
              <a:t>islandicum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05171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skenovat0118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8140700" cy="652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79" name="AutoShape 3"/>
          <p:cNvSpPr>
            <a:spLocks noChangeArrowheads="1"/>
          </p:cNvSpPr>
          <p:nvPr/>
        </p:nvSpPr>
        <p:spPr bwMode="auto">
          <a:xfrm>
            <a:off x="73025" y="1196975"/>
            <a:ext cx="395288" cy="5113338"/>
          </a:xfrm>
          <a:prstGeom prst="downArrow">
            <a:avLst>
              <a:gd name="adj1" fmla="val 50000"/>
              <a:gd name="adj2" fmla="val 323393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29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226742" y="692150"/>
            <a:ext cx="859340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altLang="en-US" dirty="0" smtClean="0"/>
              <a:t>hlubokomořské </a:t>
            </a:r>
            <a:r>
              <a:rPr lang="cs-CZ" altLang="en-US" dirty="0"/>
              <a:t>prostředí – vysoký tlak + nízké/ (</a:t>
            </a:r>
            <a:r>
              <a:rPr lang="cs-CZ" altLang="en-US" dirty="0" err="1"/>
              <a:t>extr.vysoké</a:t>
            </a:r>
            <a:r>
              <a:rPr lang="cs-CZ" altLang="en-US" dirty="0"/>
              <a:t>) teploty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dirty="0" err="1"/>
              <a:t>spec</a:t>
            </a:r>
            <a:r>
              <a:rPr lang="cs-CZ" altLang="en-US" dirty="0"/>
              <a:t>. struktury, umožňující život a růst při </a:t>
            </a:r>
            <a:r>
              <a:rPr lang="cs-CZ" altLang="en-US" dirty="0" err="1"/>
              <a:t>extrem</a:t>
            </a:r>
            <a:r>
              <a:rPr lang="cs-CZ" altLang="en-US" dirty="0"/>
              <a:t>. tlaku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dirty="0"/>
              <a:t> </a:t>
            </a:r>
            <a:r>
              <a:rPr lang="cs-CZ" altLang="en-US" dirty="0" smtClean="0"/>
              <a:t>výzkumy </a:t>
            </a:r>
            <a:r>
              <a:rPr lang="cs-CZ" altLang="en-US" dirty="0"/>
              <a:t>fyziologie a </a:t>
            </a:r>
            <a:r>
              <a:rPr lang="cs-CZ" altLang="en-US" dirty="0" err="1"/>
              <a:t>molek</a:t>
            </a:r>
            <a:r>
              <a:rPr lang="cs-CZ" altLang="en-US" dirty="0"/>
              <a:t>. biologie hlubokomořských </a:t>
            </a:r>
            <a:r>
              <a:rPr lang="cs-CZ" altLang="en-US" dirty="0" err="1"/>
              <a:t>barofilních</a:t>
            </a:r>
            <a:r>
              <a:rPr lang="cs-CZ" altLang="en-US" dirty="0"/>
              <a:t> bakterií -tlak-regulující operony a ukazují, že růst je závislý vztahu mezi tlakem a teplotou prostředí</a:t>
            </a: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2010549" y="72515"/>
            <a:ext cx="51943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sz="2400" dirty="0" err="1"/>
              <a:t>Toleranční</a:t>
            </a:r>
            <a:r>
              <a:rPr lang="en-GB" sz="2400" dirty="0"/>
              <a:t> </a:t>
            </a:r>
            <a:r>
              <a:rPr lang="en-GB" sz="2400" dirty="0" err="1"/>
              <a:t>rozsah</a:t>
            </a:r>
            <a:r>
              <a:rPr lang="cs-CZ" sz="2400" dirty="0"/>
              <a:t> </a:t>
            </a:r>
            <a:r>
              <a:rPr lang="cs-CZ" sz="2400" dirty="0" smtClean="0"/>
              <a:t>–</a:t>
            </a:r>
            <a:r>
              <a:rPr lang="en-GB" sz="2400" dirty="0" smtClean="0"/>
              <a:t> </a:t>
            </a:r>
            <a:r>
              <a:rPr lang="cs-CZ" sz="2400" dirty="0" smtClean="0"/>
              <a:t>atmosférický tlak</a:t>
            </a:r>
            <a:endParaRPr lang="cs-CZ" altLang="en-US" sz="2400" dirty="0"/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226742" y="2157413"/>
            <a:ext cx="80645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altLang="en-US" dirty="0" err="1"/>
              <a:t>barotolerantní</a:t>
            </a:r>
            <a:r>
              <a:rPr lang="cs-CZ" altLang="en-US" dirty="0"/>
              <a:t> b. – schopnost růstu při vyšším tlaku než atmosférickém</a:t>
            </a:r>
          </a:p>
          <a:p>
            <a:endParaRPr lang="cs-CZ" alt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dirty="0" err="1"/>
              <a:t>barofilní</a:t>
            </a:r>
            <a:r>
              <a:rPr lang="cs-CZ" altLang="en-US" dirty="0"/>
              <a:t> b.- </a:t>
            </a:r>
            <a:r>
              <a:rPr lang="cs-CZ" altLang="en-US" dirty="0" err="1"/>
              <a:t>opt</a:t>
            </a:r>
            <a:r>
              <a:rPr lang="cs-CZ" altLang="en-US" dirty="0"/>
              <a:t>. růst při tlaku menším než 40 </a:t>
            </a:r>
            <a:r>
              <a:rPr lang="cs-CZ" altLang="en-US" dirty="0" err="1"/>
              <a:t>MPa</a:t>
            </a:r>
            <a:r>
              <a:rPr lang="cs-CZ" altLang="en-US" dirty="0"/>
              <a:t> </a:t>
            </a:r>
          </a:p>
          <a:p>
            <a:r>
              <a:rPr lang="cs-CZ" altLang="en-US" dirty="0"/>
              <a:t>                               - jsou schopny růst i při </a:t>
            </a:r>
            <a:r>
              <a:rPr lang="cs-CZ" altLang="en-US" dirty="0" smtClean="0"/>
              <a:t>atmosférickém</a:t>
            </a:r>
            <a:endParaRPr lang="cs-CZ" altLang="en-US" dirty="0"/>
          </a:p>
          <a:p>
            <a:endParaRPr lang="cs-CZ" alt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dirty="0" err="1"/>
              <a:t>extremně</a:t>
            </a:r>
            <a:r>
              <a:rPr lang="cs-CZ" altLang="en-US" dirty="0"/>
              <a:t> </a:t>
            </a:r>
            <a:r>
              <a:rPr lang="cs-CZ" altLang="en-US" dirty="0" err="1"/>
              <a:t>barofilní</a:t>
            </a:r>
            <a:r>
              <a:rPr lang="cs-CZ" altLang="en-US" dirty="0"/>
              <a:t> b. – optimální tlak pro růst více než 40 </a:t>
            </a:r>
            <a:r>
              <a:rPr lang="cs-CZ" altLang="en-US" dirty="0" err="1"/>
              <a:t>MPa</a:t>
            </a:r>
            <a:r>
              <a:rPr lang="cs-CZ" altLang="en-US" dirty="0"/>
              <a:t>. </a:t>
            </a:r>
          </a:p>
          <a:p>
            <a:endParaRPr lang="cs-CZ" altLang="en-US" dirty="0"/>
          </a:p>
        </p:txBody>
      </p:sp>
      <p:sp>
        <p:nvSpPr>
          <p:cNvPr id="2" name="Obdélník 1"/>
          <p:cNvSpPr/>
          <p:nvPr/>
        </p:nvSpPr>
        <p:spPr>
          <a:xfrm>
            <a:off x="2374368" y="6349139"/>
            <a:ext cx="4824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 </a:t>
            </a:r>
            <a:r>
              <a:rPr lang="cs-CZ" i="1" dirty="0" err="1"/>
              <a:t>Halomonas</a:t>
            </a:r>
            <a:r>
              <a:rPr lang="cs-CZ" i="1" dirty="0"/>
              <a:t> </a:t>
            </a:r>
            <a:r>
              <a:rPr lang="cs-CZ" i="1" dirty="0" err="1" smtClean="0"/>
              <a:t>salaria</a:t>
            </a:r>
            <a:r>
              <a:rPr lang="cs-CZ" dirty="0"/>
              <a:t> </a:t>
            </a:r>
            <a:r>
              <a:rPr lang="cs-CZ" dirty="0" smtClean="0"/>
              <a:t>vyžaduje tlak 1000</a:t>
            </a:r>
            <a:r>
              <a:rPr lang="cs-CZ" dirty="0"/>
              <a:t> </a:t>
            </a:r>
            <a:r>
              <a:rPr lang="cs-CZ" dirty="0" err="1"/>
              <a:t>atm</a:t>
            </a:r>
            <a:r>
              <a:rPr lang="cs-CZ" dirty="0"/>
              <a:t> 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234573"/>
            <a:ext cx="2874525" cy="19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9455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71116" y="620688"/>
            <a:ext cx="85213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vysoké </a:t>
            </a:r>
            <a:r>
              <a:rPr lang="cs-CZ" dirty="0"/>
              <a:t>tlaky </a:t>
            </a:r>
            <a:r>
              <a:rPr lang="cs-CZ" dirty="0" smtClean="0"/>
              <a:t>- normální </a:t>
            </a:r>
            <a:r>
              <a:rPr lang="cs-CZ" dirty="0"/>
              <a:t>membrána </a:t>
            </a:r>
            <a:r>
              <a:rPr lang="cs-CZ" dirty="0" smtClean="0"/>
              <a:t>buněk </a:t>
            </a:r>
            <a:r>
              <a:rPr lang="cs-CZ" dirty="0"/>
              <a:t>se stane voskovitou a relativně nepropustnou pro </a:t>
            </a:r>
            <a:r>
              <a:rPr lang="cs-CZ" dirty="0" smtClean="0"/>
              <a:t>živiny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</a:t>
            </a:r>
            <a:r>
              <a:rPr lang="cs-CZ" dirty="0" smtClean="0"/>
              <a:t>ysoký </a:t>
            </a:r>
            <a:r>
              <a:rPr lang="cs-CZ" dirty="0"/>
              <a:t>tlak </a:t>
            </a:r>
            <a:r>
              <a:rPr lang="cs-CZ" dirty="0" smtClean="0"/>
              <a:t>snižuje funkčnost proteinů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 smtClean="0"/>
              <a:t>piezofilní</a:t>
            </a:r>
            <a:r>
              <a:rPr lang="cs-CZ" dirty="0" smtClean="0"/>
              <a:t> </a:t>
            </a:r>
            <a:r>
              <a:rPr lang="cs-CZ" dirty="0"/>
              <a:t>bakterie mají ve své cytoplazmatické membráně vysoký podíl mastných kyselin, což umožňuje, aby membrány zůstaly funkční a udržovaly se od gelování při vysokých </a:t>
            </a:r>
            <a:r>
              <a:rPr lang="cs-CZ" dirty="0" smtClean="0"/>
              <a:t>tlacích</a:t>
            </a:r>
            <a:r>
              <a:rPr lang="cs-CZ" dirty="0"/>
              <a:t/>
            </a:r>
            <a:br>
              <a:rPr lang="cs-CZ" dirty="0"/>
            </a:b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</a:t>
            </a:r>
            <a:r>
              <a:rPr lang="cs-CZ" dirty="0" smtClean="0"/>
              <a:t>ětšina </a:t>
            </a:r>
            <a:r>
              <a:rPr lang="cs-CZ" dirty="0" err="1"/>
              <a:t>piezofilů</a:t>
            </a:r>
            <a:r>
              <a:rPr lang="cs-CZ" dirty="0"/>
              <a:t> roste v tmě a obvykle je velmi citlivá na UV záření; postrádají mnoho mechanismů </a:t>
            </a:r>
            <a:r>
              <a:rPr lang="cs-CZ" dirty="0" smtClean="0"/>
              <a:t>reparace DNA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Př</a:t>
            </a:r>
            <a:r>
              <a:rPr lang="cs-CZ" dirty="0"/>
              <a:t>. </a:t>
            </a:r>
            <a:r>
              <a:rPr lang="cs-CZ" dirty="0" err="1" smtClean="0"/>
              <a:t>xenophyophore</a:t>
            </a:r>
            <a:r>
              <a:rPr lang="cs-CZ" dirty="0"/>
              <a:t>, byl nalezen v nejhlubším oceánském </a:t>
            </a:r>
            <a:r>
              <a:rPr lang="cs-CZ" dirty="0" smtClean="0"/>
              <a:t>výkopu 10,541 m </a:t>
            </a:r>
            <a:r>
              <a:rPr lang="cs-CZ" dirty="0"/>
              <a:t>pod povrchem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760009"/>
            <a:ext cx="47625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218978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/>
              <a:t>https://www.youtube.com/watch?v=szIcnSIlrDE</a:t>
            </a:r>
          </a:p>
        </p:txBody>
      </p:sp>
    </p:spTree>
    <p:extLst>
      <p:ext uri="{BB962C8B-B14F-4D97-AF65-F5344CB8AC3E}">
        <p14:creationId xmlns:p14="http://schemas.microsoft.com/office/powerpoint/2010/main" val="1534273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Autofit/>
          </a:bodyPr>
          <a:lstStyle/>
          <a:p>
            <a:r>
              <a:rPr lang="cs-CZ" sz="2400" dirty="0" err="1" smtClean="0"/>
              <a:t>S</a:t>
            </a:r>
            <a:r>
              <a:rPr lang="en-GB" sz="2400" dirty="0" err="1" smtClean="0"/>
              <a:t>tupně</a:t>
            </a:r>
            <a:r>
              <a:rPr lang="en-GB" sz="2400" dirty="0" smtClean="0"/>
              <a:t> </a:t>
            </a:r>
            <a:r>
              <a:rPr lang="en-GB" sz="2400" dirty="0" err="1" smtClean="0"/>
              <a:t>organizace</a:t>
            </a:r>
            <a:r>
              <a:rPr lang="cs-CZ" sz="2400" dirty="0" smtClean="0"/>
              <a:t> </a:t>
            </a:r>
            <a:r>
              <a:rPr lang="en-GB" sz="2400" dirty="0" err="1" smtClean="0"/>
              <a:t>živé</a:t>
            </a:r>
            <a:r>
              <a:rPr lang="en-GB" sz="2400" dirty="0" smtClean="0"/>
              <a:t> </a:t>
            </a:r>
            <a:r>
              <a:rPr lang="en-GB" sz="2400" dirty="0" err="1" smtClean="0"/>
              <a:t>hmoty</a:t>
            </a:r>
            <a:r>
              <a:rPr lang="cs-CZ" sz="2400" dirty="0" smtClean="0"/>
              <a:t> 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737320"/>
            <a:ext cx="4968552" cy="6120680"/>
          </a:xfrm>
        </p:spPr>
        <p:txBody>
          <a:bodyPr>
            <a:normAutofit/>
          </a:bodyPr>
          <a:lstStyle/>
          <a:p>
            <a:endParaRPr lang="cs-CZ" sz="1600" dirty="0" smtClean="0"/>
          </a:p>
          <a:p>
            <a:r>
              <a:rPr lang="en-GB" sz="1600" b="1" dirty="0" err="1" smtClean="0"/>
              <a:t>Organismus</a:t>
            </a:r>
            <a:r>
              <a:rPr lang="en-GB" sz="1600" b="1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jedinec</a:t>
            </a:r>
            <a:r>
              <a:rPr lang="en-GB" sz="1600" dirty="0"/>
              <a:t>, </a:t>
            </a:r>
            <a:r>
              <a:rPr lang="en-GB" sz="1600" dirty="0" err="1"/>
              <a:t>zástupce</a:t>
            </a:r>
            <a:r>
              <a:rPr lang="en-GB" sz="1600" dirty="0"/>
              <a:t> </a:t>
            </a:r>
            <a:r>
              <a:rPr lang="en-GB" sz="1600" dirty="0" err="1"/>
              <a:t>daného</a:t>
            </a:r>
            <a:r>
              <a:rPr lang="en-GB" sz="1600" dirty="0"/>
              <a:t> </a:t>
            </a:r>
            <a:r>
              <a:rPr lang="en-GB" sz="1600" dirty="0" err="1"/>
              <a:t>druhu</a:t>
            </a:r>
            <a:endParaRPr lang="en-GB" sz="1600" dirty="0"/>
          </a:p>
          <a:p>
            <a:r>
              <a:rPr lang="en-GB" sz="1600" b="1" dirty="0"/>
              <a:t>Populace </a:t>
            </a:r>
            <a:r>
              <a:rPr lang="en-GB" sz="1600" dirty="0"/>
              <a:t>– </a:t>
            </a:r>
            <a:r>
              <a:rPr lang="en-GB" sz="1600" dirty="0" err="1"/>
              <a:t>zástupci</a:t>
            </a:r>
            <a:r>
              <a:rPr lang="en-GB" sz="1600" dirty="0"/>
              <a:t> </a:t>
            </a:r>
            <a:r>
              <a:rPr lang="en-GB" sz="1600" dirty="0" err="1"/>
              <a:t>jednoho</a:t>
            </a:r>
            <a:r>
              <a:rPr lang="en-GB" sz="1600" dirty="0"/>
              <a:t> </a:t>
            </a:r>
            <a:r>
              <a:rPr lang="en-GB" sz="1600" dirty="0" err="1"/>
              <a:t>druhu</a:t>
            </a:r>
            <a:r>
              <a:rPr lang="en-GB" sz="1600" dirty="0"/>
              <a:t> </a:t>
            </a:r>
            <a:r>
              <a:rPr lang="en-GB" sz="1600" dirty="0" err="1"/>
              <a:t>žijící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určitém</a:t>
            </a:r>
            <a:r>
              <a:rPr lang="en-GB" sz="1600" dirty="0"/>
              <a:t> </a:t>
            </a:r>
            <a:r>
              <a:rPr lang="en-GB" sz="1600" dirty="0" err="1" smtClean="0"/>
              <a:t>místě</a:t>
            </a:r>
            <a:endParaRPr lang="cs-CZ" sz="1600" dirty="0" smtClean="0"/>
          </a:p>
          <a:p>
            <a:r>
              <a:rPr lang="cs-CZ" sz="1600" b="1" dirty="0" smtClean="0"/>
              <a:t>Společenství- </a:t>
            </a:r>
            <a:r>
              <a:rPr lang="en-GB" sz="1600" dirty="0" err="1" smtClean="0"/>
              <a:t>druh</a:t>
            </a:r>
            <a:r>
              <a:rPr lang="cs-CZ" sz="1600" dirty="0" smtClean="0"/>
              <a:t>y</a:t>
            </a:r>
            <a:r>
              <a:rPr lang="en-GB" sz="1600" dirty="0" smtClean="0"/>
              <a:t> </a:t>
            </a:r>
            <a:r>
              <a:rPr lang="en-GB" sz="1600" dirty="0" err="1"/>
              <a:t>žijící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určitém</a:t>
            </a:r>
            <a:r>
              <a:rPr lang="en-GB" sz="1600" dirty="0"/>
              <a:t> </a:t>
            </a:r>
            <a:r>
              <a:rPr lang="en-GB" sz="1600" dirty="0" err="1"/>
              <a:t>místě</a:t>
            </a:r>
            <a:endParaRPr lang="cs-CZ" sz="1600" dirty="0"/>
          </a:p>
          <a:p>
            <a:pPr marL="0" indent="0">
              <a:buNone/>
            </a:pPr>
            <a:endParaRPr lang="cs-CZ" sz="1600" b="1" dirty="0" smtClean="0"/>
          </a:p>
          <a:p>
            <a:pPr marL="0" indent="0">
              <a:buNone/>
            </a:pPr>
            <a:r>
              <a:rPr lang="cs-CZ" sz="1600" b="1" dirty="0" smtClean="0"/>
              <a:t>gilda</a:t>
            </a:r>
            <a:r>
              <a:rPr lang="cs-CZ" sz="1600" dirty="0"/>
              <a:t> –skupiny druhů organismů, které využívají stejné zdroje (zejména potravní), např. bezobratlí potravně vázaní na dub, společenstva velkých býložravých savců, či společenstva velkých savčích predátorů</a:t>
            </a:r>
          </a:p>
          <a:p>
            <a:pPr marL="0" indent="0">
              <a:buNone/>
            </a:pPr>
            <a:endParaRPr lang="en-GB" sz="1600" dirty="0"/>
          </a:p>
          <a:p>
            <a:r>
              <a:rPr lang="en-GB" sz="1600" b="1" dirty="0" err="1"/>
              <a:t>Biocenóza</a:t>
            </a:r>
            <a:r>
              <a:rPr lang="en-GB" sz="1600" b="1" dirty="0"/>
              <a:t> </a:t>
            </a:r>
            <a:r>
              <a:rPr lang="en-GB" sz="1600" dirty="0"/>
              <a:t>– </a:t>
            </a:r>
            <a:r>
              <a:rPr lang="en-GB" sz="1600" dirty="0" err="1"/>
              <a:t>soubor</a:t>
            </a:r>
            <a:r>
              <a:rPr lang="en-GB" sz="1600" dirty="0"/>
              <a:t>/</a:t>
            </a:r>
            <a:r>
              <a:rPr lang="en-GB" sz="1600" dirty="0" err="1"/>
              <a:t>společenství</a:t>
            </a:r>
            <a:r>
              <a:rPr lang="en-GB" sz="1600" dirty="0"/>
              <a:t> </a:t>
            </a:r>
            <a:r>
              <a:rPr lang="en-GB" sz="1600" dirty="0" err="1"/>
              <a:t>populací</a:t>
            </a:r>
            <a:r>
              <a:rPr lang="en-GB" sz="1600" dirty="0"/>
              <a:t> </a:t>
            </a:r>
            <a:r>
              <a:rPr lang="en-GB" sz="1600" dirty="0" err="1"/>
              <a:t>všech</a:t>
            </a:r>
            <a:r>
              <a:rPr lang="en-GB" sz="1600" dirty="0"/>
              <a:t> </a:t>
            </a:r>
            <a:r>
              <a:rPr lang="en-GB" sz="1600" dirty="0" err="1"/>
              <a:t>druhů</a:t>
            </a:r>
            <a:endParaRPr lang="en-GB" sz="1600" dirty="0"/>
          </a:p>
          <a:p>
            <a:r>
              <a:rPr lang="pl-PL" sz="1600" dirty="0"/>
              <a:t>žijících na určitém prostoru - biotopu –</a:t>
            </a:r>
          </a:p>
          <a:p>
            <a:r>
              <a:rPr lang="en-GB" sz="1600" dirty="0"/>
              <a:t>se </a:t>
            </a:r>
            <a:r>
              <a:rPr lang="en-GB" sz="1600" dirty="0" err="1"/>
              <a:t>všemi</a:t>
            </a:r>
            <a:r>
              <a:rPr lang="en-GB" sz="1600" dirty="0"/>
              <a:t> </a:t>
            </a:r>
            <a:r>
              <a:rPr lang="en-GB" sz="1600" dirty="0" err="1"/>
              <a:t>vzájemnými</a:t>
            </a:r>
            <a:r>
              <a:rPr lang="en-GB" sz="1600" dirty="0"/>
              <a:t> </a:t>
            </a:r>
            <a:r>
              <a:rPr lang="en-GB" sz="1600" dirty="0" err="1"/>
              <a:t>vazbami</a:t>
            </a:r>
            <a:endParaRPr lang="en-GB" sz="1600" dirty="0"/>
          </a:p>
          <a:p>
            <a:r>
              <a:rPr lang="en-GB" sz="1600" dirty="0"/>
              <a:t>-</a:t>
            </a:r>
            <a:r>
              <a:rPr lang="en-GB" sz="1600" dirty="0" err="1"/>
              <a:t>živá</a:t>
            </a:r>
            <a:r>
              <a:rPr lang="en-GB" sz="1600" dirty="0"/>
              <a:t> </a:t>
            </a:r>
            <a:r>
              <a:rPr lang="en-GB" sz="1600" dirty="0" err="1"/>
              <a:t>část</a:t>
            </a:r>
            <a:r>
              <a:rPr lang="en-GB" sz="1600" dirty="0"/>
              <a:t> </a:t>
            </a:r>
            <a:r>
              <a:rPr lang="en-GB" sz="1600" dirty="0" err="1"/>
              <a:t>ekosystému</a:t>
            </a:r>
            <a:r>
              <a:rPr lang="en-GB" sz="1600" dirty="0"/>
              <a:t> </a:t>
            </a:r>
            <a:r>
              <a:rPr lang="en-GB" sz="1600" dirty="0" err="1"/>
              <a:t>schopná</a:t>
            </a:r>
            <a:r>
              <a:rPr lang="en-GB" sz="1600" dirty="0"/>
              <a:t> </a:t>
            </a:r>
            <a:r>
              <a:rPr lang="en-GB" sz="1600" dirty="0" err="1"/>
              <a:t>autoregulace</a:t>
            </a:r>
            <a:endParaRPr lang="en-GB" sz="1600" dirty="0"/>
          </a:p>
          <a:p>
            <a:r>
              <a:rPr lang="en-GB" sz="1600" dirty="0"/>
              <a:t>(</a:t>
            </a:r>
            <a:r>
              <a:rPr lang="en-GB" sz="1600" dirty="0" err="1"/>
              <a:t>mikrobiální</a:t>
            </a:r>
            <a:r>
              <a:rPr lang="en-GB" sz="1600" dirty="0"/>
              <a:t> </a:t>
            </a:r>
            <a:r>
              <a:rPr lang="en-GB" sz="1600" dirty="0" err="1"/>
              <a:t>společenstvo</a:t>
            </a:r>
            <a:r>
              <a:rPr lang="en-GB" sz="1600" dirty="0" smtClean="0"/>
              <a:t>)</a:t>
            </a:r>
            <a:endParaRPr lang="cs-CZ" sz="1600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72406"/>
            <a:ext cx="3676532" cy="3169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3190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sejmout003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47800"/>
            <a:ext cx="4760913" cy="3808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1600200" y="457200"/>
            <a:ext cx="54260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2000">
                <a:solidFill>
                  <a:schemeClr val="accent2"/>
                </a:solidFill>
              </a:rPr>
              <a:t>Růst barotolerantních, středně barofilních a extrémně barofilních baktérií</a:t>
            </a:r>
          </a:p>
        </p:txBody>
      </p:sp>
      <p:sp>
        <p:nvSpPr>
          <p:cNvPr id="62468" name="AutoShape 4"/>
          <p:cNvSpPr>
            <a:spLocks noChangeArrowheads="1"/>
          </p:cNvSpPr>
          <p:nvPr/>
        </p:nvSpPr>
        <p:spPr bwMode="auto">
          <a:xfrm>
            <a:off x="6553200" y="4038600"/>
            <a:ext cx="2286000" cy="1447800"/>
          </a:xfrm>
          <a:prstGeom prst="wedgeRoundRectCallout">
            <a:avLst>
              <a:gd name="adj1" fmla="val -140417"/>
              <a:gd name="adj2" fmla="val -85963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>
                <a:latin typeface="Arial" pitchFamily="34" charset="0"/>
              </a:rPr>
              <a:t>Mnohem pomalejší růst extremobarofilních baktérií</a:t>
            </a:r>
          </a:p>
        </p:txBody>
      </p:sp>
      <p:sp>
        <p:nvSpPr>
          <p:cNvPr id="62469" name="AutoShape 5"/>
          <p:cNvSpPr>
            <a:spLocks noChangeArrowheads="1"/>
          </p:cNvSpPr>
          <p:nvPr/>
        </p:nvSpPr>
        <p:spPr bwMode="auto">
          <a:xfrm>
            <a:off x="1752600" y="5410200"/>
            <a:ext cx="2286000" cy="1295400"/>
          </a:xfrm>
          <a:prstGeom prst="wedgeRoundRectCallout">
            <a:avLst>
              <a:gd name="adj1" fmla="val 43125"/>
              <a:gd name="adj2" fmla="val -108213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>
                <a:latin typeface="Arial" pitchFamily="34" charset="0"/>
              </a:rPr>
              <a:t>Neschopnost extremobarofilních baktérií růst při nízkém tlaku</a:t>
            </a:r>
          </a:p>
        </p:txBody>
      </p:sp>
    </p:spTree>
    <p:extLst>
      <p:ext uri="{BB962C8B-B14F-4D97-AF65-F5344CB8AC3E}">
        <p14:creationId xmlns:p14="http://schemas.microsoft.com/office/powerpoint/2010/main" val="3769914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sz="2700" dirty="0" smtClean="0"/>
              <a:t/>
            </a:r>
            <a:br>
              <a:rPr lang="cs-CZ" sz="2700" dirty="0" smtClean="0"/>
            </a:br>
            <a:r>
              <a:rPr lang="cs-CZ" sz="2700" dirty="0"/>
              <a:t>E</a:t>
            </a:r>
            <a:r>
              <a:rPr lang="en-GB" sz="2700" dirty="0" err="1" smtClean="0"/>
              <a:t>kologická</a:t>
            </a:r>
            <a:r>
              <a:rPr lang="en-GB" sz="2700" dirty="0" smtClean="0"/>
              <a:t> </a:t>
            </a:r>
            <a:r>
              <a:rPr lang="en-GB" sz="2700" dirty="0" err="1" smtClean="0"/>
              <a:t>amplituda</a:t>
            </a:r>
            <a:r>
              <a:rPr lang="en-GB" sz="2700" dirty="0" err="1"/>
              <a:t>-osmotický</a:t>
            </a:r>
            <a:r>
              <a:rPr lang="en-GB" sz="2700" dirty="0"/>
              <a:t> </a:t>
            </a:r>
            <a:r>
              <a:rPr lang="en-GB" sz="2700" dirty="0" err="1" smtClean="0"/>
              <a:t>tlak</a:t>
            </a:r>
            <a:r>
              <a:rPr lang="cs-CZ" sz="2700" dirty="0" smtClean="0"/>
              <a:t>,</a:t>
            </a:r>
            <a:r>
              <a:rPr lang="en-GB" sz="2700" dirty="0" smtClean="0"/>
              <a:t> </a:t>
            </a:r>
            <a:r>
              <a:rPr lang="en-GB" sz="2700" dirty="0" err="1"/>
              <a:t>salinita</a:t>
            </a:r>
            <a:r>
              <a:rPr lang="en-GB" sz="2700" dirty="0"/>
              <a:t/>
            </a:r>
            <a:br>
              <a:rPr lang="en-GB" sz="2700" dirty="0"/>
            </a:b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764704"/>
            <a:ext cx="8496944" cy="4525963"/>
          </a:xfrm>
        </p:spPr>
        <p:txBody>
          <a:bodyPr>
            <a:normAutofit/>
          </a:bodyPr>
          <a:lstStyle/>
          <a:p>
            <a:r>
              <a:rPr lang="en-GB" sz="1700" dirty="0" err="1" smtClean="0"/>
              <a:t>ovlivňována</a:t>
            </a:r>
            <a:r>
              <a:rPr lang="en-GB" sz="1700" dirty="0" smtClean="0"/>
              <a:t> </a:t>
            </a:r>
            <a:r>
              <a:rPr lang="en-GB" sz="1700" dirty="0" err="1"/>
              <a:t>více</a:t>
            </a:r>
            <a:r>
              <a:rPr lang="en-GB" sz="1700" dirty="0"/>
              <a:t> </a:t>
            </a:r>
            <a:r>
              <a:rPr lang="en-GB" sz="1700" dirty="0" err="1" smtClean="0"/>
              <a:t>faktory</a:t>
            </a:r>
            <a:endParaRPr lang="cs-CZ" sz="1700" dirty="0" smtClean="0"/>
          </a:p>
          <a:p>
            <a:endParaRPr lang="en-GB" sz="1700" dirty="0"/>
          </a:p>
          <a:p>
            <a:r>
              <a:rPr lang="en-GB" sz="1700" dirty="0" err="1" smtClean="0"/>
              <a:t>dominantní</a:t>
            </a:r>
            <a:r>
              <a:rPr lang="en-GB" sz="1700" dirty="0" smtClean="0"/>
              <a:t> </a:t>
            </a:r>
            <a:r>
              <a:rPr lang="en-GB" sz="1700" dirty="0" err="1"/>
              <a:t>vliv</a:t>
            </a:r>
            <a:r>
              <a:rPr lang="en-GB" sz="1700" dirty="0"/>
              <a:t> </a:t>
            </a:r>
            <a:r>
              <a:rPr lang="en-GB" sz="1700" dirty="0" err="1"/>
              <a:t>má</a:t>
            </a:r>
            <a:r>
              <a:rPr lang="en-GB" sz="1700" dirty="0"/>
              <a:t> </a:t>
            </a:r>
            <a:r>
              <a:rPr lang="en-GB" sz="1700" dirty="0" err="1"/>
              <a:t>koncentrace</a:t>
            </a:r>
            <a:r>
              <a:rPr lang="en-GB" sz="1700" dirty="0"/>
              <a:t> </a:t>
            </a:r>
            <a:r>
              <a:rPr lang="en-GB" sz="1700" dirty="0" err="1"/>
              <a:t>jednotlivých</a:t>
            </a:r>
            <a:r>
              <a:rPr lang="en-GB" sz="1700" dirty="0"/>
              <a:t> </a:t>
            </a:r>
            <a:r>
              <a:rPr lang="en-GB" sz="1700" dirty="0" err="1"/>
              <a:t>iontů</a:t>
            </a:r>
            <a:r>
              <a:rPr lang="en-GB" sz="1700" dirty="0"/>
              <a:t> v </a:t>
            </a:r>
            <a:r>
              <a:rPr lang="en-GB" sz="1700" dirty="0" err="1" smtClean="0"/>
              <a:t>prostředí</a:t>
            </a:r>
            <a:endParaRPr lang="cs-CZ" sz="1700" dirty="0" smtClean="0"/>
          </a:p>
          <a:p>
            <a:pPr marL="0" indent="0">
              <a:buNone/>
            </a:pPr>
            <a:endParaRPr lang="en-GB" sz="1700" dirty="0"/>
          </a:p>
          <a:p>
            <a:r>
              <a:rPr lang="en-GB" sz="1700" dirty="0" smtClean="0"/>
              <a:t>u </a:t>
            </a:r>
            <a:r>
              <a:rPr lang="en-GB" sz="1700" dirty="0" err="1"/>
              <a:t>vod</a:t>
            </a:r>
            <a:r>
              <a:rPr lang="en-GB" sz="1700" dirty="0"/>
              <a:t> se </a:t>
            </a:r>
            <a:r>
              <a:rPr lang="en-GB" sz="1700" dirty="0" err="1"/>
              <a:t>mění</a:t>
            </a:r>
            <a:r>
              <a:rPr lang="en-GB" sz="1700" dirty="0"/>
              <a:t> </a:t>
            </a:r>
            <a:r>
              <a:rPr lang="en-GB" sz="1700" dirty="0" err="1"/>
              <a:t>salinita</a:t>
            </a:r>
            <a:r>
              <a:rPr lang="en-GB" sz="1700" dirty="0"/>
              <a:t> </a:t>
            </a:r>
            <a:r>
              <a:rPr lang="en-GB" sz="1700" dirty="0" err="1"/>
              <a:t>jen</a:t>
            </a:r>
            <a:r>
              <a:rPr lang="en-GB" sz="1700" dirty="0"/>
              <a:t> </a:t>
            </a:r>
            <a:r>
              <a:rPr lang="en-GB" sz="1700" dirty="0" err="1"/>
              <a:t>příležitostně</a:t>
            </a:r>
            <a:r>
              <a:rPr lang="en-GB" sz="1700" dirty="0"/>
              <a:t> </a:t>
            </a:r>
            <a:r>
              <a:rPr lang="en-GB" sz="1700" dirty="0" err="1"/>
              <a:t>nebo</a:t>
            </a:r>
            <a:r>
              <a:rPr lang="en-GB" sz="1700" dirty="0"/>
              <a:t> </a:t>
            </a:r>
            <a:r>
              <a:rPr lang="en-GB" sz="1700" dirty="0" err="1" smtClean="0"/>
              <a:t>sezónně</a:t>
            </a:r>
            <a:endParaRPr lang="cs-CZ" sz="1700" dirty="0" smtClean="0"/>
          </a:p>
          <a:p>
            <a:endParaRPr lang="en-GB" sz="1700" dirty="0"/>
          </a:p>
          <a:p>
            <a:r>
              <a:rPr lang="en-GB" sz="1700" dirty="0" smtClean="0"/>
              <a:t>u </a:t>
            </a:r>
            <a:r>
              <a:rPr lang="en-GB" sz="1700" dirty="0" err="1"/>
              <a:t>půdy</a:t>
            </a:r>
            <a:r>
              <a:rPr lang="en-GB" sz="1700" dirty="0"/>
              <a:t> – </a:t>
            </a:r>
            <a:r>
              <a:rPr lang="en-GB" sz="1700" dirty="0" err="1"/>
              <a:t>srážky</a:t>
            </a:r>
            <a:r>
              <a:rPr lang="en-GB" sz="1700" dirty="0"/>
              <a:t>, </a:t>
            </a:r>
            <a:r>
              <a:rPr lang="en-GB" sz="1700" dirty="0" err="1"/>
              <a:t>sucho</a:t>
            </a:r>
            <a:r>
              <a:rPr lang="en-GB" sz="1700" dirty="0"/>
              <a:t>, ale </a:t>
            </a:r>
            <a:r>
              <a:rPr lang="en-GB" sz="1700" dirty="0" err="1"/>
              <a:t>i</a:t>
            </a:r>
            <a:r>
              <a:rPr lang="en-GB" sz="1700" dirty="0"/>
              <a:t> </a:t>
            </a:r>
            <a:r>
              <a:rPr lang="en-GB" sz="1700" dirty="0" err="1"/>
              <a:t>výměna</a:t>
            </a:r>
            <a:r>
              <a:rPr lang="en-GB" sz="1700" dirty="0"/>
              <a:t> </a:t>
            </a:r>
            <a:r>
              <a:rPr lang="en-GB" sz="1700" dirty="0" err="1" smtClean="0"/>
              <a:t>iontů</a:t>
            </a:r>
            <a:r>
              <a:rPr lang="cs-CZ" sz="1700" dirty="0"/>
              <a:t> </a:t>
            </a:r>
            <a:r>
              <a:rPr lang="en-GB" sz="1700" dirty="0" err="1" smtClean="0"/>
              <a:t>organismů</a:t>
            </a:r>
            <a:r>
              <a:rPr lang="en-GB" sz="1700" dirty="0" smtClean="0"/>
              <a:t> </a:t>
            </a:r>
            <a:r>
              <a:rPr lang="en-GB" sz="1700" dirty="0"/>
              <a:t>(pro </a:t>
            </a:r>
            <a:r>
              <a:rPr lang="en-GB" sz="1700" dirty="0" err="1"/>
              <a:t>patogeny</a:t>
            </a:r>
            <a:r>
              <a:rPr lang="en-GB" sz="1700" dirty="0"/>
              <a:t> </a:t>
            </a:r>
            <a:r>
              <a:rPr lang="en-GB" sz="1700" dirty="0" err="1"/>
              <a:t>atd</a:t>
            </a:r>
            <a:r>
              <a:rPr lang="en-GB" sz="1700" dirty="0"/>
              <a:t>) – </a:t>
            </a:r>
            <a:r>
              <a:rPr lang="en-GB" sz="1700" dirty="0" err="1"/>
              <a:t>stálé</a:t>
            </a:r>
            <a:r>
              <a:rPr lang="en-GB" sz="1700" dirty="0"/>
              <a:t> </a:t>
            </a:r>
            <a:r>
              <a:rPr lang="en-GB" sz="1700" dirty="0" err="1" smtClean="0"/>
              <a:t>podmínky</a:t>
            </a:r>
            <a:endParaRPr lang="cs-CZ" sz="1700" dirty="0" smtClean="0"/>
          </a:p>
          <a:p>
            <a:endParaRPr lang="en-GB" sz="1700" dirty="0"/>
          </a:p>
          <a:p>
            <a:r>
              <a:rPr lang="en-GB" sz="1700" dirty="0" err="1" smtClean="0"/>
              <a:t>mořské</a:t>
            </a:r>
            <a:r>
              <a:rPr lang="en-GB" sz="1700" dirty="0" smtClean="0"/>
              <a:t> </a:t>
            </a:r>
            <a:r>
              <a:rPr lang="en-GB" sz="1700" dirty="0" err="1"/>
              <a:t>organismy</a:t>
            </a:r>
            <a:r>
              <a:rPr lang="en-GB" sz="1700" dirty="0"/>
              <a:t> -3,5% </a:t>
            </a:r>
            <a:r>
              <a:rPr lang="en-GB" sz="1700" dirty="0" err="1" smtClean="0"/>
              <a:t>NaCl</a:t>
            </a:r>
            <a:endParaRPr lang="cs-CZ" sz="1700" dirty="0" smtClean="0"/>
          </a:p>
          <a:p>
            <a:endParaRPr lang="en-GB" sz="1700" dirty="0"/>
          </a:p>
          <a:p>
            <a:r>
              <a:rPr lang="en-GB" sz="1700" dirty="0" smtClean="0"/>
              <a:t>Na </a:t>
            </a:r>
            <a:r>
              <a:rPr lang="en-GB" sz="1700" dirty="0" err="1"/>
              <a:t>ionty</a:t>
            </a:r>
            <a:r>
              <a:rPr lang="en-GB" sz="1700" dirty="0"/>
              <a:t> – </a:t>
            </a:r>
            <a:r>
              <a:rPr lang="en-GB" sz="1700" dirty="0" err="1"/>
              <a:t>stabilizace</a:t>
            </a:r>
            <a:r>
              <a:rPr lang="en-GB" sz="1700" dirty="0"/>
              <a:t> </a:t>
            </a:r>
            <a:r>
              <a:rPr lang="en-GB" sz="1700" dirty="0" err="1"/>
              <a:t>nebo</a:t>
            </a:r>
            <a:r>
              <a:rPr lang="en-GB" sz="1700" dirty="0"/>
              <a:t> </a:t>
            </a:r>
            <a:r>
              <a:rPr lang="en-GB" sz="1700" dirty="0" err="1"/>
              <a:t>aktivace</a:t>
            </a:r>
            <a:r>
              <a:rPr lang="en-GB" sz="1700" dirty="0"/>
              <a:t> </a:t>
            </a:r>
            <a:r>
              <a:rPr lang="en-GB" sz="1700" dirty="0" err="1"/>
              <a:t>enzymů</a:t>
            </a:r>
            <a:r>
              <a:rPr lang="en-GB" sz="1700" dirty="0"/>
              <a:t>, </a:t>
            </a:r>
            <a:r>
              <a:rPr lang="en-GB" sz="1700" dirty="0" err="1"/>
              <a:t>udržení</a:t>
            </a:r>
            <a:r>
              <a:rPr lang="en-GB" sz="1700" dirty="0"/>
              <a:t> </a:t>
            </a:r>
            <a:r>
              <a:rPr lang="en-GB" sz="1700" dirty="0" err="1" smtClean="0"/>
              <a:t>kulovitého</a:t>
            </a:r>
            <a:r>
              <a:rPr lang="cs-CZ" sz="1700" dirty="0" smtClean="0"/>
              <a:t> </a:t>
            </a:r>
            <a:r>
              <a:rPr lang="en-GB" sz="1700" dirty="0" err="1" smtClean="0"/>
              <a:t>tvaru</a:t>
            </a:r>
            <a:r>
              <a:rPr lang="en-GB" sz="1700" dirty="0" smtClean="0"/>
              <a:t> </a:t>
            </a:r>
            <a:r>
              <a:rPr lang="en-GB" sz="1700" dirty="0" err="1" smtClean="0"/>
              <a:t>buňky</a:t>
            </a:r>
            <a:endParaRPr lang="cs-CZ" sz="1700" dirty="0" smtClean="0"/>
          </a:p>
          <a:p>
            <a:endParaRPr lang="en-GB" sz="1700" dirty="0"/>
          </a:p>
          <a:p>
            <a:r>
              <a:rPr lang="en-GB" sz="1700" dirty="0" err="1" smtClean="0"/>
              <a:t>nehalofilní</a:t>
            </a:r>
            <a:r>
              <a:rPr lang="en-GB" sz="1700" dirty="0" smtClean="0"/>
              <a:t> </a:t>
            </a:r>
            <a:r>
              <a:rPr lang="en-GB" sz="1700" dirty="0" err="1"/>
              <a:t>organismy</a:t>
            </a:r>
            <a:r>
              <a:rPr lang="en-GB" sz="1700" dirty="0"/>
              <a:t> se </a:t>
            </a:r>
            <a:r>
              <a:rPr lang="en-GB" sz="1700" dirty="0" err="1"/>
              <a:t>mohou</a:t>
            </a:r>
            <a:r>
              <a:rPr lang="en-GB" sz="1700" dirty="0"/>
              <a:t> </a:t>
            </a:r>
            <a:r>
              <a:rPr lang="en-GB" sz="1700" dirty="0" err="1"/>
              <a:t>přizpůsobit</a:t>
            </a:r>
            <a:r>
              <a:rPr lang="en-GB" sz="1700" dirty="0"/>
              <a:t> – </a:t>
            </a:r>
            <a:r>
              <a:rPr lang="en-GB" sz="1700" dirty="0" err="1"/>
              <a:t>fyziologická</a:t>
            </a:r>
            <a:r>
              <a:rPr lang="en-GB" sz="1700" dirty="0"/>
              <a:t> </a:t>
            </a:r>
            <a:r>
              <a:rPr lang="en-GB" sz="1700" dirty="0" err="1" smtClean="0"/>
              <a:t>adaptace</a:t>
            </a:r>
            <a:endParaRPr lang="cs-CZ" sz="1700" dirty="0" smtClean="0"/>
          </a:p>
          <a:p>
            <a:endParaRPr lang="en-GB" sz="1700" dirty="0"/>
          </a:p>
        </p:txBody>
      </p:sp>
    </p:spTree>
    <p:extLst>
      <p:ext uri="{BB962C8B-B14F-4D97-AF65-F5344CB8AC3E}">
        <p14:creationId xmlns:p14="http://schemas.microsoft.com/office/powerpoint/2010/main" val="17864083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0" y="455186"/>
            <a:ext cx="8964612" cy="578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/>
              <a:t>prostředí </a:t>
            </a:r>
            <a:r>
              <a:rPr lang="cs-CZ" altLang="en-US" sz="1600" dirty="0"/>
              <a:t>s vysokou koncentrací solí (0,2 až 5,5 M – moře 0,3 M)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/>
              <a:t>slaniska</a:t>
            </a:r>
            <a:r>
              <a:rPr lang="cs-CZ" altLang="en-US" sz="1600" dirty="0"/>
              <a:t>, moře, slaná jezera, Mrtvé moře</a:t>
            </a:r>
            <a:r>
              <a:rPr lang="cs-CZ" altLang="en-US" sz="1600" dirty="0" smtClean="0"/>
              <a:t>…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/>
              <a:t>vysoká </a:t>
            </a:r>
            <a:r>
              <a:rPr lang="cs-CZ" altLang="en-US" sz="1600" dirty="0"/>
              <a:t>salinita – extrémní prostředí, jen málo organismů schopno akceptovat</a:t>
            </a:r>
          </a:p>
          <a:p>
            <a:endParaRPr lang="cs-CZ" alt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organismy schopné udržet iontové složení a osmotický tlak proti vysokému spádu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/>
              <a:t>převážně </a:t>
            </a:r>
            <a:r>
              <a:rPr lang="cs-CZ" altLang="en-US" sz="1600" dirty="0" err="1" smtClean="0"/>
              <a:t>Archea</a:t>
            </a:r>
            <a:endParaRPr lang="cs-CZ" alt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některé druhy (bakterie) mají červenou barvu díky obsahu </a:t>
            </a:r>
            <a:r>
              <a:rPr lang="cs-CZ" altLang="en-US" sz="1600" dirty="0" err="1"/>
              <a:t>karoteinodů</a:t>
            </a:r>
            <a:r>
              <a:rPr lang="cs-CZ" altLang="en-US" sz="1600" dirty="0"/>
              <a:t> – </a:t>
            </a:r>
            <a:r>
              <a:rPr lang="cs-CZ" altLang="en-US" sz="1600" dirty="0" err="1"/>
              <a:t>fotosyntet</a:t>
            </a:r>
            <a:r>
              <a:rPr lang="cs-CZ" altLang="en-US" sz="1600" dirty="0"/>
              <a:t>. piment </a:t>
            </a:r>
            <a:r>
              <a:rPr lang="cs-CZ" altLang="en-US" sz="1600" dirty="0" err="1" smtClean="0"/>
              <a:t>bakteriorhodopsin</a:t>
            </a:r>
            <a:endParaRPr lang="cs-CZ" altLang="en-US" sz="1600" dirty="0" smtClean="0"/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/>
              <a:t>většina </a:t>
            </a:r>
            <a:r>
              <a:rPr lang="cs-CZ" altLang="en-US" sz="1600" dirty="0" err="1"/>
              <a:t>halofilních</a:t>
            </a:r>
            <a:r>
              <a:rPr lang="cs-CZ" altLang="en-US" sz="1600" dirty="0"/>
              <a:t> a </a:t>
            </a:r>
            <a:r>
              <a:rPr lang="cs-CZ" altLang="en-US" sz="1600" dirty="0" err="1" smtClean="0"/>
              <a:t>halotolerantních</a:t>
            </a:r>
            <a:r>
              <a:rPr lang="cs-CZ" altLang="en-US" sz="1600" dirty="0" smtClean="0"/>
              <a:t> </a:t>
            </a:r>
            <a:r>
              <a:rPr lang="cs-CZ" altLang="en-US" sz="1600" dirty="0"/>
              <a:t>organismů vynakládá E na vyloučení solí z cytoplazmy pomocí proteinových agregátů (‘</a:t>
            </a:r>
            <a:r>
              <a:rPr lang="cs-CZ" altLang="en-US" sz="1600" dirty="0" err="1"/>
              <a:t>salting</a:t>
            </a:r>
            <a:r>
              <a:rPr lang="cs-CZ" altLang="en-US" sz="1600" dirty="0"/>
              <a:t> </a:t>
            </a:r>
            <a:r>
              <a:rPr lang="cs-CZ" altLang="en-US" sz="1600" dirty="0" err="1"/>
              <a:t>out</a:t>
            </a:r>
            <a:r>
              <a:rPr lang="cs-CZ" altLang="en-US" sz="1600" dirty="0"/>
              <a:t>’)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/>
              <a:t>další  </a:t>
            </a:r>
            <a:r>
              <a:rPr lang="cs-CZ" altLang="en-US" sz="1600" dirty="0"/>
              <a:t>strategie </a:t>
            </a:r>
            <a:r>
              <a:rPr lang="cs-CZ" altLang="en-US" sz="1600" dirty="0" smtClean="0"/>
              <a:t>:</a:t>
            </a:r>
          </a:p>
          <a:p>
            <a:r>
              <a:rPr lang="cs-CZ" altLang="en-US" sz="1600" dirty="0" smtClean="0"/>
              <a:t>1) akumulace </a:t>
            </a:r>
            <a:r>
              <a:rPr lang="cs-CZ" altLang="en-US" sz="1600" dirty="0"/>
              <a:t>anorganických solí v </a:t>
            </a:r>
            <a:r>
              <a:rPr lang="cs-CZ" altLang="en-US" sz="1600" dirty="0" smtClean="0"/>
              <a:t>cytoplazmě</a:t>
            </a:r>
          </a:p>
          <a:p>
            <a:r>
              <a:rPr lang="cs-CZ" altLang="en-US" sz="1600" dirty="0" smtClean="0"/>
              <a:t>2) udržování </a:t>
            </a:r>
            <a:r>
              <a:rPr lang="cs-CZ" altLang="en-US" sz="1600" dirty="0"/>
              <a:t>cytoplazmy s nízkou koncentrací solí + </a:t>
            </a:r>
            <a:r>
              <a:rPr lang="cs-CZ" altLang="en-US" sz="1600" dirty="0" err="1"/>
              <a:t>vys</a:t>
            </a:r>
            <a:r>
              <a:rPr lang="cs-CZ" altLang="en-US" sz="1600" dirty="0"/>
              <a:t>. </a:t>
            </a:r>
            <a:r>
              <a:rPr lang="cs-CZ" altLang="en-US" sz="1600" dirty="0" err="1"/>
              <a:t>konc</a:t>
            </a:r>
            <a:r>
              <a:rPr lang="cs-CZ" altLang="en-US" sz="1600" dirty="0"/>
              <a:t>. </a:t>
            </a:r>
            <a:r>
              <a:rPr lang="cs-CZ" altLang="en-US" sz="1600" dirty="0" smtClean="0"/>
              <a:t>jiných</a:t>
            </a:r>
          </a:p>
          <a:p>
            <a:r>
              <a:rPr lang="cs-CZ" altLang="en-US" sz="1600" dirty="0" smtClean="0"/>
              <a:t>   roztoků (glycerol aj.) – </a:t>
            </a:r>
            <a:r>
              <a:rPr lang="cs-CZ" altLang="en-US" sz="1600" dirty="0" err="1" smtClean="0"/>
              <a:t>intracel</a:t>
            </a:r>
            <a:r>
              <a:rPr lang="cs-CZ" altLang="en-US" sz="1600" dirty="0" smtClean="0"/>
              <a:t>. </a:t>
            </a:r>
            <a:r>
              <a:rPr lang="cs-CZ" altLang="en-US" sz="1600" dirty="0" err="1" smtClean="0"/>
              <a:t>konc</a:t>
            </a:r>
            <a:r>
              <a:rPr lang="cs-CZ" altLang="en-US" sz="1600" dirty="0" smtClean="0"/>
              <a:t>. regulována podle externí </a:t>
            </a:r>
            <a:r>
              <a:rPr lang="cs-CZ" altLang="en-US" sz="1600" dirty="0" err="1" smtClean="0"/>
              <a:t>konc</a:t>
            </a:r>
            <a:r>
              <a:rPr lang="cs-CZ" altLang="en-US" sz="1600" dirty="0" smtClean="0"/>
              <a:t> solí – chrání proteiny 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/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/>
          </a:p>
          <a:p>
            <a:pPr>
              <a:buFontTx/>
              <a:buChar char="-"/>
            </a:pPr>
            <a:endParaRPr lang="cs-CZ" alt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fakultativně </a:t>
            </a:r>
            <a:r>
              <a:rPr lang="cs-CZ" altLang="en-US" sz="1600" dirty="0" err="1"/>
              <a:t>halofilní</a:t>
            </a:r>
            <a:r>
              <a:rPr lang="cs-CZ" altLang="en-US" sz="1600" dirty="0"/>
              <a:t> b.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 obligátně </a:t>
            </a:r>
            <a:r>
              <a:rPr lang="cs-CZ" altLang="en-US" sz="1600" dirty="0" err="1"/>
              <a:t>halofilní</a:t>
            </a:r>
            <a:r>
              <a:rPr lang="cs-CZ" altLang="en-US" sz="1600" dirty="0"/>
              <a:t> b.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 extrémně </a:t>
            </a:r>
            <a:r>
              <a:rPr lang="cs-CZ" altLang="en-US" sz="1600" dirty="0" err="1"/>
              <a:t>halofilní</a:t>
            </a:r>
            <a:r>
              <a:rPr lang="cs-CZ" altLang="en-US" sz="1600" dirty="0"/>
              <a:t> b.</a:t>
            </a:r>
          </a:p>
          <a:p>
            <a:pPr>
              <a:buFontTx/>
              <a:buChar char="-"/>
            </a:pPr>
            <a:endParaRPr lang="en-US" altLang="en-US" dirty="0"/>
          </a:p>
        </p:txBody>
      </p:sp>
      <p:grpSp>
        <p:nvGrpSpPr>
          <p:cNvPr id="65539" name="Group 3"/>
          <p:cNvGrpSpPr>
            <a:grpSpLocks/>
          </p:cNvGrpSpPr>
          <p:nvPr/>
        </p:nvGrpSpPr>
        <p:grpSpPr bwMode="auto">
          <a:xfrm>
            <a:off x="3563888" y="4941167"/>
            <a:ext cx="3891521" cy="1605599"/>
            <a:chOff x="1655" y="2205"/>
            <a:chExt cx="4591" cy="1905"/>
          </a:xfrm>
        </p:grpSpPr>
        <p:pic>
          <p:nvPicPr>
            <p:cNvPr id="65540" name="Picture 4" descr="200px-Halobacteri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" y="2205"/>
              <a:ext cx="2115" cy="1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541" name="Text Box 5"/>
            <p:cNvSpPr txBox="1">
              <a:spLocks noChangeArrowheads="1"/>
            </p:cNvSpPr>
            <p:nvPr/>
          </p:nvSpPr>
          <p:spPr bwMode="auto">
            <a:xfrm>
              <a:off x="3770" y="2452"/>
              <a:ext cx="2476" cy="51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cs-CZ" altLang="en-US" dirty="0" err="1">
                  <a:latin typeface="Arial" pitchFamily="34" charset="0"/>
                </a:rPr>
                <a:t>Halobacteria</a:t>
              </a:r>
              <a:endParaRPr lang="cs-CZ" altLang="en-US" dirty="0"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07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sejmout0029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/>
          <a:stretch>
            <a:fillRect/>
          </a:stretch>
        </p:blipFill>
        <p:spPr bwMode="auto">
          <a:xfrm>
            <a:off x="2133600" y="1066800"/>
            <a:ext cx="5257800" cy="5437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251520" y="228600"/>
            <a:ext cx="86409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en-US" sz="2000" dirty="0">
                <a:solidFill>
                  <a:schemeClr val="accent2"/>
                </a:solidFill>
              </a:rPr>
              <a:t>Vliv koncentrace sodného iontu na růst mikroorganismů rozdílné tolerance soli</a:t>
            </a: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3505200" y="6019800"/>
            <a:ext cx="25146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en-US" sz="1600">
                <a:latin typeface="Arial" pitchFamily="34" charset="0"/>
              </a:rPr>
              <a:t>Koncentrace iontů sodíku</a:t>
            </a: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 rot="-5400000">
            <a:off x="1600200" y="3429000"/>
            <a:ext cx="17526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en-US" sz="1600">
                <a:latin typeface="Arial" pitchFamily="34" charset="0"/>
              </a:rPr>
              <a:t>Růstová rychlost</a:t>
            </a:r>
          </a:p>
        </p:txBody>
      </p:sp>
    </p:spTree>
    <p:extLst>
      <p:ext uri="{BB962C8B-B14F-4D97-AF65-F5344CB8AC3E}">
        <p14:creationId xmlns:p14="http://schemas.microsoft.com/office/powerpoint/2010/main" val="1941989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sejmout0198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8915400" cy="27908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7" name="Picture 3" descr="sejmout0006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73400"/>
            <a:ext cx="3810000" cy="3708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8" name="AutoShape 4"/>
          <p:cNvSpPr>
            <a:spLocks noChangeArrowheads="1"/>
          </p:cNvSpPr>
          <p:nvPr/>
        </p:nvSpPr>
        <p:spPr bwMode="auto">
          <a:xfrm>
            <a:off x="5181600" y="3429000"/>
            <a:ext cx="2971800" cy="914400"/>
          </a:xfrm>
          <a:prstGeom prst="wedgeRoundRectCallout">
            <a:avLst>
              <a:gd name="adj1" fmla="val -99838"/>
              <a:gd name="adj2" fmla="val 101218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sz="2400"/>
              <a:t>Saliny s různou koncentrací solí</a:t>
            </a:r>
          </a:p>
        </p:txBody>
      </p:sp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5257800" y="4876800"/>
            <a:ext cx="35814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/>
              <a:t>Červená barva je způsobena halofilními baktériemi s obsahem bakteriorodopsinu, jehož základem je červeně zbarvený pigment retinal</a:t>
            </a:r>
          </a:p>
        </p:txBody>
      </p:sp>
    </p:spTree>
    <p:extLst>
      <p:ext uri="{BB962C8B-B14F-4D97-AF65-F5344CB8AC3E}">
        <p14:creationId xmlns:p14="http://schemas.microsoft.com/office/powerpoint/2010/main" val="799534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549275"/>
          </a:xfrm>
        </p:spPr>
        <p:txBody>
          <a:bodyPr/>
          <a:lstStyle/>
          <a:p>
            <a:r>
              <a:rPr lang="cs-CZ" altLang="en-US" sz="2800" dirty="0" smtClean="0">
                <a:latin typeface="+mn-lt"/>
              </a:rPr>
              <a:t>Ekologické rozpětí - pH</a:t>
            </a:r>
            <a:endParaRPr lang="cs-CZ" altLang="en-US" sz="2800" dirty="0">
              <a:latin typeface="+mn-lt"/>
            </a:endParaRP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6613"/>
            <a:ext cx="6892652" cy="5289550"/>
          </a:xfrm>
        </p:spPr>
        <p:txBody>
          <a:bodyPr/>
          <a:lstStyle/>
          <a:p>
            <a:r>
              <a:rPr lang="cs-CZ" altLang="en-US" sz="1800" dirty="0"/>
              <a:t>schopnost udržovat vnitrobuněčné pH v určitém rozmezí, někdy odlišném od vnějšího prostředí </a:t>
            </a:r>
            <a:endParaRPr lang="cs-CZ" altLang="en-US" sz="1800" dirty="0" smtClean="0"/>
          </a:p>
          <a:p>
            <a:endParaRPr lang="cs-CZ" altLang="en-US" sz="1800" dirty="0"/>
          </a:p>
          <a:p>
            <a:r>
              <a:rPr lang="cs-CZ" altLang="en-US" sz="1800" dirty="0" smtClean="0"/>
              <a:t>acidofilní </a:t>
            </a:r>
            <a:r>
              <a:rPr lang="cs-CZ" altLang="en-US" sz="1800" dirty="0"/>
              <a:t>b. - (pH 1- 5,2) – bakterie produkující silné kyseliny </a:t>
            </a:r>
          </a:p>
          <a:p>
            <a:pPr>
              <a:buFontTx/>
              <a:buNone/>
            </a:pPr>
            <a:r>
              <a:rPr lang="cs-CZ" altLang="en-US" sz="1800" dirty="0"/>
              <a:t>                                                           (</a:t>
            </a:r>
            <a:r>
              <a:rPr lang="cs-CZ" altLang="en-US" sz="1800" dirty="0" err="1"/>
              <a:t>Thiobacillus</a:t>
            </a:r>
            <a:r>
              <a:rPr lang="cs-CZ" altLang="en-US" sz="1800" dirty="0"/>
              <a:t> x </a:t>
            </a:r>
            <a:r>
              <a:rPr lang="cs-CZ" altLang="en-US" sz="1800" dirty="0" err="1"/>
              <a:t>Nitrobacter</a:t>
            </a:r>
            <a:r>
              <a:rPr lang="cs-CZ" altLang="en-US" sz="1800" dirty="0"/>
              <a:t>)</a:t>
            </a:r>
          </a:p>
          <a:p>
            <a:endParaRPr lang="cs-CZ" altLang="en-US" sz="1800" dirty="0"/>
          </a:p>
          <a:p>
            <a:r>
              <a:rPr lang="cs-CZ" altLang="en-US" sz="1800" dirty="0"/>
              <a:t>neutrofilní b. - (pH 5,2 - 9) – </a:t>
            </a:r>
            <a:r>
              <a:rPr lang="cs-CZ" altLang="en-US" sz="1800" dirty="0" err="1"/>
              <a:t>Escherichia</a:t>
            </a:r>
            <a:r>
              <a:rPr lang="cs-CZ" altLang="en-US" sz="1800" dirty="0"/>
              <a:t> coli</a:t>
            </a:r>
          </a:p>
          <a:p>
            <a:pPr>
              <a:buFontTx/>
              <a:buNone/>
            </a:pPr>
            <a:endParaRPr lang="cs-CZ" altLang="en-US" sz="1800" dirty="0"/>
          </a:p>
          <a:p>
            <a:r>
              <a:rPr lang="cs-CZ" altLang="en-US" sz="1800" dirty="0" err="1"/>
              <a:t>alkalofilní</a:t>
            </a:r>
            <a:r>
              <a:rPr lang="cs-CZ" altLang="en-US" sz="1800" dirty="0"/>
              <a:t> b. - (pH 9 – 11,5)</a:t>
            </a:r>
          </a:p>
          <a:p>
            <a:pPr>
              <a:buFontTx/>
              <a:buNone/>
            </a:pPr>
            <a:r>
              <a:rPr lang="cs-CZ" altLang="en-US" sz="1800" dirty="0"/>
              <a:t>       </a:t>
            </a:r>
            <a:r>
              <a:rPr lang="cs-CZ" altLang="en-US" sz="1800" dirty="0" smtClean="0"/>
              <a:t>  </a:t>
            </a:r>
            <a:r>
              <a:rPr lang="cs-CZ" altLang="en-US" sz="1800" dirty="0"/>
              <a:t>- </a:t>
            </a:r>
            <a:r>
              <a:rPr lang="cs-CZ" altLang="en-US" sz="1800" dirty="0" err="1"/>
              <a:t>fotosynt</a:t>
            </a:r>
            <a:r>
              <a:rPr lang="cs-CZ" altLang="en-US" sz="1800" dirty="0"/>
              <a:t>. </a:t>
            </a:r>
            <a:r>
              <a:rPr lang="cs-CZ" altLang="en-US" sz="1800" dirty="0" err="1"/>
              <a:t>halofilní</a:t>
            </a:r>
            <a:r>
              <a:rPr lang="cs-CZ" altLang="en-US" sz="1800" dirty="0"/>
              <a:t> b. – </a:t>
            </a:r>
            <a:r>
              <a:rPr lang="cs-CZ" altLang="en-US" sz="1800" dirty="0" err="1"/>
              <a:t>Halobacterum</a:t>
            </a:r>
            <a:r>
              <a:rPr lang="cs-CZ" altLang="en-US" sz="1800" dirty="0"/>
              <a:t> pH 9-10  </a:t>
            </a:r>
          </a:p>
          <a:p>
            <a:pPr>
              <a:buFontTx/>
              <a:buNone/>
            </a:pPr>
            <a:r>
              <a:rPr lang="cs-CZ" altLang="en-US" sz="1800" dirty="0"/>
              <a:t>       </a:t>
            </a:r>
            <a:r>
              <a:rPr lang="cs-CZ" altLang="en-US" sz="1800" dirty="0" smtClean="0"/>
              <a:t> </a:t>
            </a:r>
            <a:r>
              <a:rPr lang="cs-CZ" altLang="en-US" sz="1800" dirty="0"/>
              <a:t>-  b. zvyšující pH  okolí (</a:t>
            </a:r>
            <a:r>
              <a:rPr lang="cs-CZ" altLang="en-US" sz="1800" dirty="0" err="1"/>
              <a:t>Arthrobacter</a:t>
            </a:r>
            <a:r>
              <a:rPr lang="cs-CZ" altLang="en-US" sz="1800" dirty="0"/>
              <a:t> – odštěpuje amoniak)</a:t>
            </a:r>
          </a:p>
          <a:p>
            <a:pPr>
              <a:buFontTx/>
              <a:buNone/>
            </a:pPr>
            <a:r>
              <a:rPr lang="cs-CZ" altLang="en-US" sz="1800" dirty="0"/>
              <a:t>       </a:t>
            </a:r>
            <a:r>
              <a:rPr lang="cs-CZ" altLang="en-US" sz="1800" dirty="0" smtClean="0"/>
              <a:t>- </a:t>
            </a:r>
            <a:r>
              <a:rPr lang="cs-CZ" altLang="en-US" sz="1800" dirty="0" err="1"/>
              <a:t>alkalotolerantní</a:t>
            </a:r>
            <a:r>
              <a:rPr lang="cs-CZ" altLang="en-US" sz="1800" dirty="0"/>
              <a:t> řasy a sinice – vodní květ</a:t>
            </a:r>
          </a:p>
          <a:p>
            <a:pPr>
              <a:buFontTx/>
              <a:buNone/>
            </a:pPr>
            <a:r>
              <a:rPr lang="cs-CZ" altLang="en-US" sz="1800" dirty="0"/>
              <a:t>            </a:t>
            </a:r>
            <a:r>
              <a:rPr lang="cs-CZ" altLang="en-US" sz="1800" dirty="0" smtClean="0"/>
              <a:t>( </a:t>
            </a:r>
            <a:r>
              <a:rPr lang="cs-CZ" altLang="en-US" sz="1800" dirty="0" err="1"/>
              <a:t>intenz</a:t>
            </a:r>
            <a:r>
              <a:rPr lang="cs-CZ" altLang="en-US" sz="1800" dirty="0"/>
              <a:t>. </a:t>
            </a:r>
            <a:r>
              <a:rPr lang="cs-CZ" altLang="en-US" sz="1800" dirty="0" smtClean="0"/>
              <a:t>fotosyntéza  </a:t>
            </a:r>
            <a:r>
              <a:rPr lang="cs-CZ" altLang="en-US" sz="1800" dirty="0"/>
              <a:t>– </a:t>
            </a:r>
            <a:r>
              <a:rPr lang="cs-CZ" altLang="en-US" sz="1800" dirty="0" smtClean="0"/>
              <a:t> zvýšení  </a:t>
            </a:r>
            <a:r>
              <a:rPr lang="cs-CZ" altLang="en-US" sz="1800" dirty="0"/>
              <a:t>pH i nad </a:t>
            </a:r>
            <a:r>
              <a:rPr lang="cs-CZ" altLang="en-US" sz="1800" dirty="0" smtClean="0"/>
              <a:t>10)</a:t>
            </a:r>
            <a:endParaRPr lang="cs-CZ" altLang="en-US" sz="1800" dirty="0"/>
          </a:p>
          <a:p>
            <a:pPr>
              <a:buFontTx/>
              <a:buNone/>
            </a:pPr>
            <a:endParaRPr lang="cs-CZ" altLang="en-US" sz="1800" dirty="0"/>
          </a:p>
          <a:p>
            <a:endParaRPr lang="cs-CZ" altLang="en-US" sz="1800" dirty="0"/>
          </a:p>
          <a:p>
            <a:endParaRPr lang="cs-CZ" altLang="en-US" sz="1800" dirty="0"/>
          </a:p>
          <a:p>
            <a:endParaRPr lang="cs-CZ" altLang="en-US" sz="1800" dirty="0">
              <a:latin typeface="Comic Sans MS" pitchFamily="66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013176"/>
            <a:ext cx="19050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 descr="Výsledek obrázku pro Thiobacil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624" y="2838248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Přímá spojnice se šipkou 3"/>
          <p:cNvCxnSpPr/>
          <p:nvPr/>
        </p:nvCxnSpPr>
        <p:spPr>
          <a:xfrm>
            <a:off x="4164337" y="2447925"/>
            <a:ext cx="2376264" cy="6063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/>
          <p:cNvCxnSpPr/>
          <p:nvPr/>
        </p:nvCxnSpPr>
        <p:spPr>
          <a:xfrm>
            <a:off x="3861149" y="4363730"/>
            <a:ext cx="2679452" cy="7447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036" y="1157502"/>
            <a:ext cx="2004541" cy="1290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Přímá spojnice se šipkou 7"/>
          <p:cNvCxnSpPr/>
          <p:nvPr/>
        </p:nvCxnSpPr>
        <p:spPr>
          <a:xfrm>
            <a:off x="5770449" y="2281599"/>
            <a:ext cx="741187" cy="18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13824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skenovat012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7705725" cy="622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32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skenovat0068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492375"/>
            <a:ext cx="5832475" cy="296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395288" y="5667375"/>
            <a:ext cx="84804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en-US" dirty="0"/>
              <a:t>Různé typy bakterií inkubované v kultivačním mediu se kumulují v různých zónách podle jejich citlivosti k volnému molekulárnímu kyslíku</a:t>
            </a:r>
          </a:p>
        </p:txBody>
      </p:sp>
      <p:grpSp>
        <p:nvGrpSpPr>
          <p:cNvPr id="56325" name="Group 5"/>
          <p:cNvGrpSpPr>
            <a:grpSpLocks/>
          </p:cNvGrpSpPr>
          <p:nvPr/>
        </p:nvGrpSpPr>
        <p:grpSpPr bwMode="auto">
          <a:xfrm>
            <a:off x="1979613" y="1628775"/>
            <a:ext cx="512762" cy="792163"/>
            <a:chOff x="975" y="663"/>
            <a:chExt cx="323" cy="499"/>
          </a:xfrm>
        </p:grpSpPr>
        <p:sp>
          <p:nvSpPr>
            <p:cNvPr id="56326" name="Line 6"/>
            <p:cNvSpPr>
              <a:spLocks noChangeShapeType="1"/>
            </p:cNvSpPr>
            <p:nvPr/>
          </p:nvSpPr>
          <p:spPr bwMode="auto">
            <a:xfrm>
              <a:off x="975" y="663"/>
              <a:ext cx="0" cy="499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6327" name="Text Box 7"/>
            <p:cNvSpPr txBox="1">
              <a:spLocks noChangeArrowheads="1"/>
            </p:cNvSpPr>
            <p:nvPr/>
          </p:nvSpPr>
          <p:spPr bwMode="auto">
            <a:xfrm>
              <a:off x="1008" y="724"/>
              <a:ext cx="29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/>
                <a:t>O</a:t>
              </a:r>
              <a:r>
                <a:rPr lang="cs-CZ" altLang="en-US" baseline="-25000"/>
                <a:t>2</a:t>
              </a:r>
            </a:p>
          </p:txBody>
        </p:sp>
      </p:grpSp>
      <p:grpSp>
        <p:nvGrpSpPr>
          <p:cNvPr id="56328" name="Group 8"/>
          <p:cNvGrpSpPr>
            <a:grpSpLocks/>
          </p:cNvGrpSpPr>
          <p:nvPr/>
        </p:nvGrpSpPr>
        <p:grpSpPr bwMode="auto">
          <a:xfrm>
            <a:off x="4211638" y="1628775"/>
            <a:ext cx="512762" cy="792163"/>
            <a:chOff x="975" y="663"/>
            <a:chExt cx="323" cy="499"/>
          </a:xfrm>
        </p:grpSpPr>
        <p:sp>
          <p:nvSpPr>
            <p:cNvPr id="56329" name="Line 9"/>
            <p:cNvSpPr>
              <a:spLocks noChangeShapeType="1"/>
            </p:cNvSpPr>
            <p:nvPr/>
          </p:nvSpPr>
          <p:spPr bwMode="auto">
            <a:xfrm>
              <a:off x="975" y="663"/>
              <a:ext cx="0" cy="499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6330" name="Text Box 10"/>
            <p:cNvSpPr txBox="1">
              <a:spLocks noChangeArrowheads="1"/>
            </p:cNvSpPr>
            <p:nvPr/>
          </p:nvSpPr>
          <p:spPr bwMode="auto">
            <a:xfrm>
              <a:off x="1008" y="724"/>
              <a:ext cx="29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/>
                <a:t>O</a:t>
              </a:r>
              <a:r>
                <a:rPr lang="cs-CZ" altLang="en-US" baseline="-25000"/>
                <a:t>2</a:t>
              </a:r>
            </a:p>
          </p:txBody>
        </p:sp>
      </p:grpSp>
      <p:grpSp>
        <p:nvGrpSpPr>
          <p:cNvPr id="56331" name="Group 11"/>
          <p:cNvGrpSpPr>
            <a:grpSpLocks/>
          </p:cNvGrpSpPr>
          <p:nvPr/>
        </p:nvGrpSpPr>
        <p:grpSpPr bwMode="auto">
          <a:xfrm>
            <a:off x="6300788" y="1700213"/>
            <a:ext cx="512762" cy="792162"/>
            <a:chOff x="975" y="663"/>
            <a:chExt cx="323" cy="499"/>
          </a:xfrm>
        </p:grpSpPr>
        <p:sp>
          <p:nvSpPr>
            <p:cNvPr id="56332" name="Line 12"/>
            <p:cNvSpPr>
              <a:spLocks noChangeShapeType="1"/>
            </p:cNvSpPr>
            <p:nvPr/>
          </p:nvSpPr>
          <p:spPr bwMode="auto">
            <a:xfrm>
              <a:off x="975" y="663"/>
              <a:ext cx="0" cy="499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6333" name="Text Box 13"/>
            <p:cNvSpPr txBox="1">
              <a:spLocks noChangeArrowheads="1"/>
            </p:cNvSpPr>
            <p:nvPr/>
          </p:nvSpPr>
          <p:spPr bwMode="auto">
            <a:xfrm>
              <a:off x="1008" y="724"/>
              <a:ext cx="29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/>
                <a:t>O</a:t>
              </a:r>
              <a:r>
                <a:rPr lang="cs-CZ" altLang="en-US" baseline="-25000"/>
                <a:t>2</a:t>
              </a:r>
            </a:p>
          </p:txBody>
        </p:sp>
      </p:grpSp>
      <p:sp>
        <p:nvSpPr>
          <p:cNvPr id="56335" name="Rectangle 1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17512"/>
          </a:xfrm>
        </p:spPr>
        <p:txBody>
          <a:bodyPr>
            <a:normAutofit fontScale="90000"/>
          </a:bodyPr>
          <a:lstStyle/>
          <a:p>
            <a:r>
              <a:rPr lang="cs-CZ" altLang="en-US" sz="2800" dirty="0"/>
              <a:t>Ekologické rozpětí </a:t>
            </a:r>
            <a:r>
              <a:rPr lang="cs-CZ" altLang="en-US" sz="2800" dirty="0" smtClean="0"/>
              <a:t>- </a:t>
            </a:r>
            <a:r>
              <a:rPr lang="cs-CZ" altLang="en-US" sz="2800" dirty="0" smtClean="0">
                <a:latin typeface="Comic Sans MS" pitchFamily="66" charset="0"/>
              </a:rPr>
              <a:t>kyslík</a:t>
            </a:r>
            <a:endParaRPr lang="cs-CZ" altLang="en-US" sz="28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44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s-CZ" sz="3200" b="1" dirty="0" smtClean="0"/>
              <a:t>HYDROSFÉRA</a:t>
            </a:r>
            <a:endParaRPr lang="en-GB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836712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v</a:t>
            </a:r>
            <a:r>
              <a:rPr lang="en-GB" sz="1600" dirty="0" err="1" smtClean="0"/>
              <a:t>hodnější</a:t>
            </a:r>
            <a:r>
              <a:rPr lang="en-GB" sz="1600" dirty="0" smtClean="0"/>
              <a:t> </a:t>
            </a:r>
            <a:r>
              <a:rPr lang="en-GB" sz="1600" dirty="0"/>
              <a:t>pro </a:t>
            </a:r>
            <a:r>
              <a:rPr lang="en-GB" sz="1600" dirty="0" err="1"/>
              <a:t>mikroby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</a:t>
            </a:r>
            <a:r>
              <a:rPr lang="en-GB" sz="1600" dirty="0" err="1"/>
              <a:t>atmosféra</a:t>
            </a:r>
            <a:r>
              <a:rPr lang="en-GB" sz="1600" dirty="0"/>
              <a:t> – </a:t>
            </a:r>
            <a:r>
              <a:rPr lang="en-GB" sz="1600" dirty="0" err="1" smtClean="0"/>
              <a:t>voda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j</a:t>
            </a:r>
            <a:r>
              <a:rPr lang="en-GB" sz="1600" dirty="0" err="1" smtClean="0"/>
              <a:t>sou</a:t>
            </a:r>
            <a:r>
              <a:rPr lang="en-GB" sz="1600" dirty="0" smtClean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tedy</a:t>
            </a:r>
            <a:r>
              <a:rPr lang="en-GB" sz="1600" dirty="0"/>
              <a:t> </a:t>
            </a:r>
            <a:r>
              <a:rPr lang="cs-CZ" sz="1600" dirty="0" smtClean="0"/>
              <a:t>převážně</a:t>
            </a:r>
            <a:r>
              <a:rPr lang="en-GB" sz="1600" dirty="0" smtClean="0"/>
              <a:t> </a:t>
            </a:r>
            <a:r>
              <a:rPr lang="en-GB" sz="1600" dirty="0" err="1"/>
              <a:t>autochtonní</a:t>
            </a:r>
            <a:r>
              <a:rPr lang="en-GB" sz="1600" dirty="0"/>
              <a:t> </a:t>
            </a:r>
            <a:r>
              <a:rPr lang="en-GB" sz="1600" dirty="0" err="1" smtClean="0"/>
              <a:t>mikrobi</a:t>
            </a:r>
            <a:endParaRPr lang="cs-CZ" sz="1600" dirty="0"/>
          </a:p>
          <a:p>
            <a:endParaRPr lang="en-GB" sz="1600" dirty="0"/>
          </a:p>
          <a:p>
            <a:r>
              <a:rPr lang="en-GB" sz="1600" dirty="0" err="1" smtClean="0"/>
              <a:t>schopní</a:t>
            </a:r>
            <a:r>
              <a:rPr lang="en-GB" sz="1600" dirty="0" smtClean="0"/>
              <a:t> </a:t>
            </a:r>
            <a:r>
              <a:rPr lang="en-GB" sz="1600" dirty="0" err="1"/>
              <a:t>růst</a:t>
            </a:r>
            <a:r>
              <a:rPr lang="en-GB" sz="1600" dirty="0"/>
              <a:t> </a:t>
            </a:r>
            <a:r>
              <a:rPr lang="en-GB" sz="1600" dirty="0" err="1"/>
              <a:t>při</a:t>
            </a:r>
            <a:r>
              <a:rPr lang="en-GB" sz="1600" dirty="0"/>
              <a:t> </a:t>
            </a:r>
            <a:r>
              <a:rPr lang="en-GB" sz="1600" dirty="0" err="1"/>
              <a:t>nízké</a:t>
            </a:r>
            <a:r>
              <a:rPr lang="en-GB" sz="1600" dirty="0"/>
              <a:t> </a:t>
            </a:r>
            <a:r>
              <a:rPr lang="en-GB" sz="1600" dirty="0" err="1"/>
              <a:t>koncentraci</a:t>
            </a:r>
            <a:r>
              <a:rPr lang="en-GB" sz="1600" dirty="0"/>
              <a:t> </a:t>
            </a:r>
            <a:r>
              <a:rPr lang="en-GB" sz="1600" dirty="0" err="1" smtClean="0"/>
              <a:t>živin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většina</a:t>
            </a:r>
            <a:r>
              <a:rPr lang="en-GB" sz="1600" dirty="0" smtClean="0"/>
              <a:t> </a:t>
            </a:r>
            <a:r>
              <a:rPr lang="en-GB" sz="1600" dirty="0"/>
              <a:t>je </a:t>
            </a:r>
            <a:r>
              <a:rPr lang="en-GB" sz="1600" dirty="0" err="1"/>
              <a:t>pohyblivá</a:t>
            </a:r>
            <a:r>
              <a:rPr lang="en-GB" sz="1600" dirty="0"/>
              <a:t> (</a:t>
            </a:r>
            <a:r>
              <a:rPr lang="en-GB" sz="1600" dirty="0" err="1"/>
              <a:t>bičíky</a:t>
            </a:r>
            <a:r>
              <a:rPr lang="en-GB" sz="1600" dirty="0"/>
              <a:t> a pod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některé</a:t>
            </a:r>
            <a:r>
              <a:rPr lang="en-GB" sz="1600" dirty="0" smtClean="0"/>
              <a:t> </a:t>
            </a:r>
            <a:r>
              <a:rPr lang="en-GB" sz="1600" dirty="0"/>
              <a:t>(</a:t>
            </a:r>
            <a:r>
              <a:rPr lang="en-GB" sz="1600" dirty="0" err="1"/>
              <a:t>prosthecates</a:t>
            </a:r>
            <a:r>
              <a:rPr lang="en-GB" sz="1600" dirty="0"/>
              <a:t> </a:t>
            </a:r>
            <a:r>
              <a:rPr lang="en-GB" sz="1600" dirty="0" smtClean="0"/>
              <a:t>–s </a:t>
            </a:r>
            <a:r>
              <a:rPr lang="en-GB" sz="1600" dirty="0" err="1"/>
              <a:t>výběžky</a:t>
            </a:r>
            <a:r>
              <a:rPr lang="en-GB" sz="1600" dirty="0"/>
              <a:t>) </a:t>
            </a:r>
            <a:r>
              <a:rPr lang="en-GB" sz="1600" dirty="0" err="1"/>
              <a:t>mají</a:t>
            </a:r>
            <a:r>
              <a:rPr lang="en-GB" sz="1600" dirty="0"/>
              <a:t> </a:t>
            </a:r>
            <a:r>
              <a:rPr lang="en-GB" sz="1600" dirty="0" err="1"/>
              <a:t>nezvyklý</a:t>
            </a:r>
            <a:r>
              <a:rPr lang="en-GB" sz="1600" dirty="0"/>
              <a:t> </a:t>
            </a:r>
            <a:r>
              <a:rPr lang="en-GB" sz="1600" dirty="0" err="1"/>
              <a:t>tvar</a:t>
            </a:r>
            <a:endParaRPr lang="en-GB" sz="1600" dirty="0"/>
          </a:p>
          <a:p>
            <a:r>
              <a:rPr lang="en-GB" sz="1600" dirty="0" err="1" smtClean="0"/>
              <a:t>zvyšuje</a:t>
            </a:r>
            <a:r>
              <a:rPr lang="en-GB" sz="1600" dirty="0" smtClean="0"/>
              <a:t> </a:t>
            </a:r>
            <a:r>
              <a:rPr lang="en-GB" sz="1600" dirty="0" err="1"/>
              <a:t>poměr</a:t>
            </a:r>
            <a:r>
              <a:rPr lang="en-GB" sz="1600" dirty="0"/>
              <a:t> </a:t>
            </a:r>
            <a:r>
              <a:rPr lang="en-GB" sz="1600" dirty="0" err="1"/>
              <a:t>plochy</a:t>
            </a:r>
            <a:r>
              <a:rPr lang="en-GB" sz="1600" dirty="0"/>
              <a:t> </a:t>
            </a:r>
            <a:r>
              <a:rPr lang="en-GB" sz="1600" dirty="0" err="1"/>
              <a:t>povrchu</a:t>
            </a:r>
            <a:r>
              <a:rPr lang="en-GB" sz="1600" dirty="0"/>
              <a:t> k </a:t>
            </a:r>
            <a:r>
              <a:rPr lang="en-GB" sz="1600" dirty="0" err="1"/>
              <a:t>objemu</a:t>
            </a:r>
            <a:r>
              <a:rPr lang="en-GB" sz="1600" dirty="0"/>
              <a:t> </a:t>
            </a:r>
            <a:endParaRPr lang="cs-CZ" sz="1600" dirty="0"/>
          </a:p>
          <a:p>
            <a:r>
              <a:rPr lang="cs-CZ" sz="1600" dirty="0" err="1"/>
              <a:t>ú</a:t>
            </a:r>
            <a:r>
              <a:rPr lang="en-GB" sz="1600" dirty="0" err="1" smtClean="0"/>
              <a:t>činnější</a:t>
            </a:r>
            <a:r>
              <a:rPr lang="cs-CZ" sz="1600" dirty="0" smtClean="0"/>
              <a:t> </a:t>
            </a:r>
            <a:r>
              <a:rPr lang="en-GB" sz="1600" dirty="0" err="1" smtClean="0"/>
              <a:t>příjem</a:t>
            </a:r>
            <a:r>
              <a:rPr lang="en-GB" sz="1600" dirty="0" smtClean="0"/>
              <a:t> </a:t>
            </a:r>
            <a:r>
              <a:rPr lang="en-GB" sz="1600" dirty="0" err="1"/>
              <a:t>nízkých</a:t>
            </a:r>
            <a:r>
              <a:rPr lang="en-GB" sz="1600" dirty="0"/>
              <a:t> </a:t>
            </a:r>
            <a:r>
              <a:rPr lang="en-GB" sz="1600" dirty="0" err="1"/>
              <a:t>koncentrací</a:t>
            </a:r>
            <a:r>
              <a:rPr lang="en-GB" sz="1600" dirty="0"/>
              <a:t> </a:t>
            </a:r>
            <a:r>
              <a:rPr lang="en-GB" sz="1600" dirty="0" err="1" smtClean="0"/>
              <a:t>živin</a:t>
            </a:r>
            <a:endParaRPr lang="en-GB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117" y="1268760"/>
            <a:ext cx="2095500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435" y="4149079"/>
            <a:ext cx="5100196" cy="244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259632" y="6596390"/>
            <a:ext cx="68219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http://www.biologydiscussion.com/bacteria/bacterial-cells/top-9-features-of-a-bacterial-cell-microbiology/49761</a:t>
            </a:r>
          </a:p>
        </p:txBody>
      </p:sp>
    </p:spTree>
    <p:extLst>
      <p:ext uri="{BB962C8B-B14F-4D97-AF65-F5344CB8AC3E}">
        <p14:creationId xmlns:p14="http://schemas.microsoft.com/office/powerpoint/2010/main" val="2014458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3195715" y="287982"/>
            <a:ext cx="24842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400" b="1" dirty="0">
                <a:latin typeface="+mn-lt"/>
              </a:rPr>
              <a:t>Vodní ekosystémy</a:t>
            </a: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1331913" y="1700213"/>
            <a:ext cx="11423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400" b="1">
                <a:solidFill>
                  <a:schemeClr val="accent2"/>
                </a:solidFill>
                <a:latin typeface="+mn-lt"/>
              </a:rPr>
              <a:t>Mořské</a:t>
            </a:r>
          </a:p>
        </p:txBody>
      </p:sp>
      <p:sp>
        <p:nvSpPr>
          <p:cNvPr id="3076" name="Text Box 6"/>
          <p:cNvSpPr txBox="1">
            <a:spLocks noChangeArrowheads="1"/>
          </p:cNvSpPr>
          <p:nvPr/>
        </p:nvSpPr>
        <p:spPr bwMode="auto">
          <a:xfrm>
            <a:off x="5795963" y="1700213"/>
            <a:ext cx="17399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400" b="1">
                <a:solidFill>
                  <a:schemeClr val="folHlink"/>
                </a:solidFill>
                <a:latin typeface="+mn-lt"/>
              </a:rPr>
              <a:t>Sladkovodní</a:t>
            </a:r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6227763" y="2997200"/>
            <a:ext cx="7591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>
                <a:latin typeface="+mn-lt"/>
              </a:rPr>
              <a:t>Jezera</a:t>
            </a:r>
          </a:p>
        </p:txBody>
      </p:sp>
      <p:sp>
        <p:nvSpPr>
          <p:cNvPr id="3078" name="Text Box 8"/>
          <p:cNvSpPr txBox="1">
            <a:spLocks noChangeArrowheads="1"/>
          </p:cNvSpPr>
          <p:nvPr/>
        </p:nvSpPr>
        <p:spPr bwMode="auto">
          <a:xfrm>
            <a:off x="6300788" y="3357563"/>
            <a:ext cx="6294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>
                <a:latin typeface="+mn-lt"/>
              </a:rPr>
              <a:t>Řeky</a:t>
            </a:r>
          </a:p>
        </p:txBody>
      </p:sp>
      <p:sp>
        <p:nvSpPr>
          <p:cNvPr id="3079" name="Text Box 9"/>
          <p:cNvSpPr txBox="1">
            <a:spLocks noChangeArrowheads="1"/>
          </p:cNvSpPr>
          <p:nvPr/>
        </p:nvSpPr>
        <p:spPr bwMode="auto">
          <a:xfrm>
            <a:off x="3773946" y="5084763"/>
            <a:ext cx="10214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400" b="1" dirty="0">
                <a:solidFill>
                  <a:srgbClr val="FF3300"/>
                </a:solidFill>
                <a:latin typeface="+mn-lt"/>
              </a:rPr>
              <a:t>Umělé</a:t>
            </a:r>
          </a:p>
        </p:txBody>
      </p:sp>
      <p:sp>
        <p:nvSpPr>
          <p:cNvPr id="3080" name="Text Box 10"/>
          <p:cNvSpPr txBox="1">
            <a:spLocks noChangeArrowheads="1"/>
          </p:cNvSpPr>
          <p:nvPr/>
        </p:nvSpPr>
        <p:spPr bwMode="auto">
          <a:xfrm>
            <a:off x="3722892" y="3068638"/>
            <a:ext cx="1179104" cy="70788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en-US" sz="2000">
                <a:latin typeface="+mn-lt"/>
              </a:rPr>
              <a:t>Extrémní </a:t>
            </a:r>
          </a:p>
          <a:p>
            <a:pPr algn="ctr" eaLnBrk="1" hangingPunct="1"/>
            <a:r>
              <a:rPr lang="cs-CZ" altLang="en-US" sz="2000">
                <a:latin typeface="+mn-lt"/>
              </a:rPr>
              <a:t>prostředí</a:t>
            </a:r>
          </a:p>
        </p:txBody>
      </p:sp>
      <p:sp>
        <p:nvSpPr>
          <p:cNvPr id="3081" name="Text Box 11"/>
          <p:cNvSpPr txBox="1">
            <a:spLocks noChangeArrowheads="1"/>
          </p:cNvSpPr>
          <p:nvPr/>
        </p:nvSpPr>
        <p:spPr bwMode="auto">
          <a:xfrm>
            <a:off x="5940425" y="2276475"/>
            <a:ext cx="16058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>
                <a:latin typeface="+mn-lt"/>
              </a:rPr>
              <a:t>Podzemní vody</a:t>
            </a:r>
          </a:p>
        </p:txBody>
      </p:sp>
      <p:sp>
        <p:nvSpPr>
          <p:cNvPr id="3082" name="Text Box 12"/>
          <p:cNvSpPr txBox="1">
            <a:spLocks noChangeArrowheads="1"/>
          </p:cNvSpPr>
          <p:nvPr/>
        </p:nvSpPr>
        <p:spPr bwMode="auto">
          <a:xfrm>
            <a:off x="5508625" y="4221163"/>
            <a:ext cx="20580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>
                <a:latin typeface="+mn-lt"/>
              </a:rPr>
              <a:t>Led (Zamrzlá jezera)</a:t>
            </a:r>
          </a:p>
        </p:txBody>
      </p:sp>
      <p:sp>
        <p:nvSpPr>
          <p:cNvPr id="3083" name="Text Box 13"/>
          <p:cNvSpPr txBox="1">
            <a:spLocks noChangeArrowheads="1"/>
          </p:cNvSpPr>
          <p:nvPr/>
        </p:nvSpPr>
        <p:spPr bwMode="auto">
          <a:xfrm>
            <a:off x="6011863" y="3789363"/>
            <a:ext cx="11830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dirty="0" smtClean="0">
                <a:latin typeface="+mn-lt"/>
              </a:rPr>
              <a:t>Rašeliniště</a:t>
            </a:r>
            <a:endParaRPr lang="cs-CZ" altLang="en-US" dirty="0">
              <a:latin typeface="+mn-lt"/>
            </a:endParaRPr>
          </a:p>
        </p:txBody>
      </p:sp>
      <p:sp>
        <p:nvSpPr>
          <p:cNvPr id="3084" name="Text Box 14"/>
          <p:cNvSpPr txBox="1">
            <a:spLocks noChangeArrowheads="1"/>
          </p:cNvSpPr>
          <p:nvPr/>
        </p:nvSpPr>
        <p:spPr bwMode="auto">
          <a:xfrm>
            <a:off x="1331913" y="2708275"/>
            <a:ext cx="8988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>
                <a:latin typeface="+mn-lt"/>
              </a:rPr>
              <a:t>Ústí řek</a:t>
            </a:r>
          </a:p>
        </p:txBody>
      </p:sp>
      <p:sp>
        <p:nvSpPr>
          <p:cNvPr id="3085" name="Text Box 16"/>
          <p:cNvSpPr txBox="1">
            <a:spLocks noChangeArrowheads="1"/>
          </p:cNvSpPr>
          <p:nvPr/>
        </p:nvSpPr>
        <p:spPr bwMode="auto">
          <a:xfrm>
            <a:off x="827088" y="3068638"/>
            <a:ext cx="24253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>
                <a:latin typeface="+mn-lt"/>
              </a:rPr>
              <a:t>Hydrotermální prameny</a:t>
            </a:r>
            <a:endParaRPr lang="cs-CZ" altLang="en-US">
              <a:latin typeface="+mn-lt"/>
            </a:endParaRPr>
          </a:p>
        </p:txBody>
      </p:sp>
      <p:sp>
        <p:nvSpPr>
          <p:cNvPr id="3086" name="Text Box 17"/>
          <p:cNvSpPr txBox="1">
            <a:spLocks noChangeArrowheads="1"/>
          </p:cNvSpPr>
          <p:nvPr/>
        </p:nvSpPr>
        <p:spPr bwMode="auto">
          <a:xfrm>
            <a:off x="2484438" y="5589588"/>
            <a:ext cx="348781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dirty="0">
                <a:latin typeface="+mn-lt"/>
              </a:rPr>
              <a:t>Kalová voda čističek odpadních vod</a:t>
            </a:r>
          </a:p>
        </p:txBody>
      </p:sp>
      <p:sp>
        <p:nvSpPr>
          <p:cNvPr id="3087" name="Text Box 18"/>
          <p:cNvSpPr txBox="1">
            <a:spLocks noChangeArrowheads="1"/>
          </p:cNvSpPr>
          <p:nvPr/>
        </p:nvSpPr>
        <p:spPr bwMode="auto">
          <a:xfrm>
            <a:off x="2627313" y="6092825"/>
            <a:ext cx="30240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dirty="0">
                <a:latin typeface="+mn-lt"/>
              </a:rPr>
              <a:t>Pitná voda úpravny pitné vody</a:t>
            </a:r>
          </a:p>
        </p:txBody>
      </p:sp>
      <p:sp>
        <p:nvSpPr>
          <p:cNvPr id="3088" name="Text Box 19"/>
          <p:cNvSpPr txBox="1">
            <a:spLocks noChangeArrowheads="1"/>
          </p:cNvSpPr>
          <p:nvPr/>
        </p:nvSpPr>
        <p:spPr bwMode="auto">
          <a:xfrm>
            <a:off x="6156325" y="2636838"/>
            <a:ext cx="10107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>
                <a:latin typeface="+mn-lt"/>
              </a:rPr>
              <a:t>Prameny</a:t>
            </a:r>
          </a:p>
        </p:txBody>
      </p:sp>
      <p:sp>
        <p:nvSpPr>
          <p:cNvPr id="3089" name="Text Box 20"/>
          <p:cNvSpPr txBox="1">
            <a:spLocks noChangeArrowheads="1"/>
          </p:cNvSpPr>
          <p:nvPr/>
        </p:nvSpPr>
        <p:spPr bwMode="auto">
          <a:xfrm>
            <a:off x="1331913" y="2276475"/>
            <a:ext cx="16112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>
                <a:latin typeface="+mn-lt"/>
              </a:rPr>
              <a:t>Otevřené moře</a:t>
            </a:r>
            <a:endParaRPr lang="cs-CZ" altLang="en-US">
              <a:latin typeface="+mn-lt"/>
            </a:endParaRPr>
          </a:p>
        </p:txBody>
      </p:sp>
      <p:sp>
        <p:nvSpPr>
          <p:cNvPr id="3090" name="Line 21"/>
          <p:cNvSpPr>
            <a:spLocks noChangeShapeType="1"/>
          </p:cNvSpPr>
          <p:nvPr/>
        </p:nvSpPr>
        <p:spPr bwMode="auto">
          <a:xfrm>
            <a:off x="2555875" y="2133600"/>
            <a:ext cx="936625" cy="790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91" name="Line 22"/>
          <p:cNvSpPr>
            <a:spLocks noChangeShapeType="1"/>
          </p:cNvSpPr>
          <p:nvPr/>
        </p:nvSpPr>
        <p:spPr bwMode="auto">
          <a:xfrm flipH="1">
            <a:off x="5076825" y="2276475"/>
            <a:ext cx="574675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92" name="Line 23"/>
          <p:cNvSpPr>
            <a:spLocks noChangeShapeType="1"/>
          </p:cNvSpPr>
          <p:nvPr/>
        </p:nvSpPr>
        <p:spPr bwMode="auto">
          <a:xfrm flipV="1">
            <a:off x="4284663" y="3860800"/>
            <a:ext cx="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93" name="AutoShape 24"/>
          <p:cNvSpPr>
            <a:spLocks noChangeArrowheads="1"/>
          </p:cNvSpPr>
          <p:nvPr/>
        </p:nvSpPr>
        <p:spPr bwMode="auto">
          <a:xfrm rot="2941857">
            <a:off x="2530476" y="773112"/>
            <a:ext cx="215900" cy="936625"/>
          </a:xfrm>
          <a:prstGeom prst="downArrow">
            <a:avLst>
              <a:gd name="adj1" fmla="val 50000"/>
              <a:gd name="adj2" fmla="val 1084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94" name="AutoShape 25"/>
          <p:cNvSpPr>
            <a:spLocks noChangeArrowheads="1"/>
          </p:cNvSpPr>
          <p:nvPr/>
        </p:nvSpPr>
        <p:spPr bwMode="auto">
          <a:xfrm rot="-2821859">
            <a:off x="5988225" y="763479"/>
            <a:ext cx="215900" cy="936625"/>
          </a:xfrm>
          <a:prstGeom prst="downArrow">
            <a:avLst>
              <a:gd name="adj1" fmla="val 50000"/>
              <a:gd name="adj2" fmla="val 1084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854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260648"/>
            <a:ext cx="8640960" cy="6120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Biotop</a:t>
            </a:r>
            <a:r>
              <a:rPr lang="cs-CZ" sz="1600" dirty="0"/>
              <a:t> </a:t>
            </a:r>
            <a:endParaRPr lang="cs-CZ" sz="1600" dirty="0"/>
          </a:p>
          <a:p>
            <a:r>
              <a:rPr lang="cs-CZ" sz="1600" dirty="0" smtClean="0"/>
              <a:t>jednotné </a:t>
            </a:r>
            <a:r>
              <a:rPr lang="cs-CZ" sz="1600" dirty="0"/>
              <a:t>prostředí poskytující životní prostor pro </a:t>
            </a:r>
            <a:r>
              <a:rPr lang="cs-CZ" sz="1600" dirty="0" smtClean="0"/>
              <a:t>specifické společenství organismů</a:t>
            </a:r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</a:t>
            </a:r>
            <a:r>
              <a:rPr lang="cs-CZ" sz="1600" dirty="0" smtClean="0"/>
              <a:t> </a:t>
            </a:r>
            <a:r>
              <a:rPr lang="cs-CZ" sz="1600" dirty="0"/>
              <a:t>(bio- život, </a:t>
            </a:r>
            <a:r>
              <a:rPr lang="cs-CZ" sz="1600" dirty="0" err="1"/>
              <a:t>topos</a:t>
            </a:r>
            <a:r>
              <a:rPr lang="cs-CZ" sz="1600" dirty="0"/>
              <a:t> – </a:t>
            </a:r>
            <a:r>
              <a:rPr lang="cs-CZ" sz="1600" dirty="0" smtClean="0"/>
              <a:t>místo)</a:t>
            </a:r>
          </a:p>
          <a:p>
            <a:r>
              <a:rPr lang="cs-CZ" sz="1600" dirty="0"/>
              <a:t>společné prostředí určitých složek biocenózy, tedy soubor všech vlivů, které vytvářejí životní  prostředí všech zde žijících organismů (např. biotop přehradní nádrže</a:t>
            </a:r>
            <a:r>
              <a:rPr lang="cs-CZ" sz="1600" dirty="0" smtClean="0"/>
              <a:t>)</a:t>
            </a:r>
            <a:endParaRPr lang="cs-CZ" sz="1600" dirty="0"/>
          </a:p>
          <a:p>
            <a:r>
              <a:rPr lang="cs-CZ" sz="1600" b="1" dirty="0" smtClean="0"/>
              <a:t>habitat</a:t>
            </a:r>
            <a:r>
              <a:rPr lang="cs-CZ" sz="1600" dirty="0" smtClean="0"/>
              <a:t> </a:t>
            </a:r>
            <a:r>
              <a:rPr lang="cs-CZ" sz="1600" dirty="0"/>
              <a:t>nebo </a:t>
            </a:r>
            <a:r>
              <a:rPr lang="cs-CZ" sz="1600" dirty="0" smtClean="0"/>
              <a:t>stanoviště, abiotické </a:t>
            </a:r>
            <a:r>
              <a:rPr lang="cs-CZ" sz="1600" dirty="0"/>
              <a:t>(neživé) prostředí, ovlivněné a pozměněné </a:t>
            </a:r>
            <a:r>
              <a:rPr lang="cs-CZ" sz="1600" dirty="0" smtClean="0"/>
              <a:t>živou</a:t>
            </a:r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    </a:t>
            </a:r>
            <a:r>
              <a:rPr lang="cs-CZ" sz="1600" dirty="0" smtClean="0"/>
              <a:t>složkou </a:t>
            </a:r>
            <a:r>
              <a:rPr lang="cs-CZ" sz="1600" dirty="0"/>
              <a:t>přírody</a:t>
            </a:r>
          </a:p>
          <a:p>
            <a:endParaRPr lang="cs-CZ" sz="1600" dirty="0"/>
          </a:p>
          <a:p>
            <a:pPr marL="0" indent="0">
              <a:buNone/>
            </a:pPr>
            <a:r>
              <a:rPr lang="cs-CZ" sz="1600" b="1" dirty="0"/>
              <a:t>Ekosystém</a:t>
            </a:r>
            <a:r>
              <a:rPr lang="cs-CZ" sz="1600" dirty="0"/>
              <a:t> </a:t>
            </a:r>
            <a:r>
              <a:rPr lang="cs-CZ" sz="1600" dirty="0" smtClean="0"/>
              <a:t>– tvořený biocenózou </a:t>
            </a:r>
            <a:r>
              <a:rPr lang="cs-CZ" sz="1600" dirty="0"/>
              <a:t>+ </a:t>
            </a:r>
            <a:r>
              <a:rPr lang="cs-CZ" sz="1600" dirty="0" smtClean="0"/>
              <a:t>biotopem - </a:t>
            </a:r>
            <a:r>
              <a:rPr lang="cs-CZ" sz="1600" dirty="0"/>
              <a:t>dynamický systém – neustálá výměna hmoty a </a:t>
            </a:r>
            <a:r>
              <a:rPr lang="cs-CZ" sz="1600" dirty="0" smtClean="0"/>
              <a:t>energie</a:t>
            </a:r>
          </a:p>
          <a:p>
            <a:endParaRPr lang="cs-CZ" sz="1600" dirty="0"/>
          </a:p>
          <a:p>
            <a:pPr marL="0" indent="0">
              <a:buNone/>
            </a:pPr>
            <a:r>
              <a:rPr lang="cs-CZ" sz="1600" b="1" dirty="0"/>
              <a:t>Biom</a:t>
            </a:r>
            <a:r>
              <a:rPr lang="cs-CZ" sz="1600" dirty="0"/>
              <a:t> – společenstvo organismů osidlující velké celky a ovlivňované</a:t>
            </a:r>
          </a:p>
          <a:p>
            <a:r>
              <a:rPr lang="cs-CZ" sz="1600" dirty="0"/>
              <a:t>makroklimatem (step, poušť, savana…)</a:t>
            </a:r>
          </a:p>
          <a:p>
            <a:r>
              <a:rPr lang="cs-CZ" sz="1600" dirty="0" smtClean="0"/>
              <a:t>část </a:t>
            </a:r>
            <a:r>
              <a:rPr lang="cs-CZ" sz="1600" dirty="0"/>
              <a:t>biosféry charakterizovaná určitým typem biotických </a:t>
            </a:r>
            <a:r>
              <a:rPr lang="cs-CZ" sz="1600" dirty="0" smtClean="0"/>
              <a:t>a abiotických podmínek</a:t>
            </a:r>
          </a:p>
          <a:p>
            <a:endParaRPr lang="cs-CZ" sz="1600" dirty="0"/>
          </a:p>
          <a:p>
            <a:pPr marL="0" indent="0">
              <a:buNone/>
            </a:pPr>
            <a:r>
              <a:rPr lang="cs-CZ" sz="1600" b="1" dirty="0"/>
              <a:t>Biosféra </a:t>
            </a:r>
            <a:endParaRPr lang="cs-CZ" sz="1600" dirty="0"/>
          </a:p>
          <a:p>
            <a:r>
              <a:rPr lang="cs-CZ" sz="1600" dirty="0" smtClean="0"/>
              <a:t> </a:t>
            </a:r>
            <a:r>
              <a:rPr lang="cs-CZ" sz="1600" dirty="0"/>
              <a:t>největší heterogenní systém živých organismů na Zemi</a:t>
            </a:r>
          </a:p>
          <a:p>
            <a:r>
              <a:rPr lang="cs-CZ" sz="1600" dirty="0" smtClean="0"/>
              <a:t> část </a:t>
            </a:r>
            <a:r>
              <a:rPr lang="cs-CZ" sz="1600" dirty="0"/>
              <a:t>Země, kde se vyskytují nějaké formy života</a:t>
            </a:r>
          </a:p>
        </p:txBody>
      </p:sp>
    </p:spTree>
    <p:extLst>
      <p:ext uri="{BB962C8B-B14F-4D97-AF65-F5344CB8AC3E}">
        <p14:creationId xmlns:p14="http://schemas.microsoft.com/office/powerpoint/2010/main" val="42666597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Voda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228600"/>
            <a:ext cx="5657850" cy="6477000"/>
          </a:xfrm>
          <a:prstGeom prst="rect">
            <a:avLst/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468313" y="404813"/>
            <a:ext cx="21494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cs-CZ" altLang="en-US" sz="2400" b="1">
                <a:solidFill>
                  <a:srgbClr val="FF3300"/>
                </a:solidFill>
              </a:rPr>
              <a:t>Světové vody</a:t>
            </a:r>
          </a:p>
        </p:txBody>
      </p:sp>
      <p:sp>
        <p:nvSpPr>
          <p:cNvPr id="194564" name="Rectangle 4"/>
          <p:cNvSpPr>
            <a:spLocks noChangeArrowheads="1"/>
          </p:cNvSpPr>
          <p:nvPr/>
        </p:nvSpPr>
        <p:spPr bwMode="auto">
          <a:xfrm>
            <a:off x="7543800" y="533400"/>
            <a:ext cx="1371600" cy="533400"/>
          </a:xfrm>
          <a:prstGeom prst="rect">
            <a:avLst/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4565" name="Rectangle 5"/>
          <p:cNvSpPr>
            <a:spLocks noChangeArrowheads="1"/>
          </p:cNvSpPr>
          <p:nvPr/>
        </p:nvSpPr>
        <p:spPr bwMode="auto">
          <a:xfrm>
            <a:off x="7543800" y="1066800"/>
            <a:ext cx="1371600" cy="533400"/>
          </a:xfrm>
          <a:prstGeom prst="rect">
            <a:avLst/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4566" name="Rectangle 6"/>
          <p:cNvSpPr>
            <a:spLocks noChangeArrowheads="1"/>
          </p:cNvSpPr>
          <p:nvPr/>
        </p:nvSpPr>
        <p:spPr bwMode="auto">
          <a:xfrm>
            <a:off x="7543800" y="1905000"/>
            <a:ext cx="1371600" cy="381000"/>
          </a:xfrm>
          <a:prstGeom prst="rect">
            <a:avLst/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3635375" y="5949950"/>
            <a:ext cx="4105275" cy="43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194569" name="Group 9"/>
          <p:cNvGrpSpPr>
            <a:grpSpLocks/>
          </p:cNvGrpSpPr>
          <p:nvPr/>
        </p:nvGrpSpPr>
        <p:grpSpPr bwMode="auto">
          <a:xfrm>
            <a:off x="3635375" y="406400"/>
            <a:ext cx="3313113" cy="574675"/>
            <a:chOff x="113" y="210"/>
            <a:chExt cx="1996" cy="362"/>
          </a:xfrm>
        </p:grpSpPr>
        <p:sp>
          <p:nvSpPr>
            <p:cNvPr id="21515" name="Rectangle 10"/>
            <p:cNvSpPr>
              <a:spLocks noChangeArrowheads="1"/>
            </p:cNvSpPr>
            <p:nvPr/>
          </p:nvSpPr>
          <p:spPr bwMode="auto">
            <a:xfrm>
              <a:off x="158" y="210"/>
              <a:ext cx="1951" cy="36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516" name="Text Box 11"/>
            <p:cNvSpPr txBox="1">
              <a:spLocks noChangeArrowheads="1"/>
            </p:cNvSpPr>
            <p:nvPr/>
          </p:nvSpPr>
          <p:spPr bwMode="auto">
            <a:xfrm>
              <a:off x="113" y="255"/>
              <a:ext cx="1996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FF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cs-CZ" altLang="en-US" sz="2400" b="1">
                  <a:solidFill>
                    <a:srgbClr val="000099"/>
                  </a:solidFill>
                </a:rPr>
                <a:t>Sladká voda</a:t>
              </a:r>
              <a:r>
                <a:rPr lang="en-US" altLang="en-US" sz="2400" b="1">
                  <a:solidFill>
                    <a:srgbClr val="000099"/>
                  </a:solidFill>
                </a:rPr>
                <a:t> ~</a:t>
              </a:r>
              <a:r>
                <a:rPr lang="cs-CZ" altLang="en-US" sz="2400" b="1">
                  <a:solidFill>
                    <a:srgbClr val="000099"/>
                  </a:solidFill>
                </a:rPr>
                <a:t> </a:t>
              </a:r>
              <a:r>
                <a:rPr lang="en-US" altLang="en-US" sz="2400" b="1">
                  <a:solidFill>
                    <a:srgbClr val="000099"/>
                  </a:solidFill>
                </a:rPr>
                <a:t>0,03 %</a:t>
              </a:r>
            </a:p>
          </p:txBody>
        </p:sp>
      </p:grpSp>
      <p:sp>
        <p:nvSpPr>
          <p:cNvPr id="194572" name="AutoShape 12"/>
          <p:cNvSpPr>
            <a:spLocks/>
          </p:cNvSpPr>
          <p:nvPr/>
        </p:nvSpPr>
        <p:spPr bwMode="auto">
          <a:xfrm rot="10800000">
            <a:off x="7019925" y="549275"/>
            <a:ext cx="431800" cy="1368425"/>
          </a:xfrm>
          <a:prstGeom prst="rightBrace">
            <a:avLst>
              <a:gd name="adj1" fmla="val 26409"/>
              <a:gd name="adj2" fmla="val 73315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4" name="AutoShape 14"/>
          <p:cNvSpPr>
            <a:spLocks noChangeArrowheads="1"/>
          </p:cNvSpPr>
          <p:nvPr/>
        </p:nvSpPr>
        <p:spPr bwMode="auto">
          <a:xfrm>
            <a:off x="539750" y="4292600"/>
            <a:ext cx="2951163" cy="1368425"/>
          </a:xfrm>
          <a:prstGeom prst="wedgeRoundRectCallout">
            <a:avLst>
              <a:gd name="adj1" fmla="val 148440"/>
              <a:gd name="adj2" fmla="val -42458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dirty="0"/>
              <a:t>Část, kterou přispívají jezera a řeky k celkové zásobě sladkých vod je velmi malá. </a:t>
            </a:r>
          </a:p>
        </p:txBody>
      </p:sp>
    </p:spTree>
    <p:extLst>
      <p:ext uri="{BB962C8B-B14F-4D97-AF65-F5344CB8AC3E}">
        <p14:creationId xmlns:p14="http://schemas.microsoft.com/office/powerpoint/2010/main" val="3942500946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4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4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94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4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4" grpId="0" animBg="1"/>
      <p:bldP spid="194565" grpId="0" animBg="1"/>
      <p:bldP spid="194566" grpId="0" animBg="1"/>
      <p:bldP spid="19457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ext Box 2"/>
          <p:cNvSpPr txBox="1">
            <a:spLocks noChangeArrowheads="1"/>
          </p:cNvSpPr>
          <p:nvPr/>
        </p:nvSpPr>
        <p:spPr bwMode="auto">
          <a:xfrm>
            <a:off x="2655972" y="273644"/>
            <a:ext cx="40031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3200" b="1" dirty="0">
                <a:latin typeface="Calibri" pitchFamily="34" charset="0"/>
                <a:cs typeface="Calibri" pitchFamily="34" charset="0"/>
              </a:rPr>
              <a:t>MOŘSKÉ EKOSYSTÉMY</a:t>
            </a:r>
          </a:p>
        </p:txBody>
      </p:sp>
      <p:sp>
        <p:nvSpPr>
          <p:cNvPr id="180227" name="Rectangle 3"/>
          <p:cNvSpPr>
            <a:spLocks noChangeArrowheads="1"/>
          </p:cNvSpPr>
          <p:nvPr/>
        </p:nvSpPr>
        <p:spPr bwMode="auto">
          <a:xfrm>
            <a:off x="628985" y="1350060"/>
            <a:ext cx="7991475" cy="193899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Srovnání s typickými sladkovodními ekosystémy, koncentrace </a:t>
            </a:r>
            <a:r>
              <a:rPr lang="cs-CZ" altLang="en-US" sz="2000" dirty="0" err="1">
                <a:latin typeface="Calibri" pitchFamily="34" charset="0"/>
                <a:cs typeface="Calibri" pitchFamily="34" charset="0"/>
              </a:rPr>
              <a:t>nutrientů</a:t>
            </a:r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 v otevřeném oceánu je často velmi nízká (N, P, </a:t>
            </a:r>
            <a:r>
              <a:rPr lang="cs-CZ" altLang="en-US" sz="2000" dirty="0" err="1">
                <a:latin typeface="Calibri" pitchFamily="34" charset="0"/>
                <a:cs typeface="Calibri" pitchFamily="34" charset="0"/>
              </a:rPr>
              <a:t>Fe</a:t>
            </a:r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) a počty buněk jsou typicky nižší v oceánu než ve sladkovodních prostředích.</a:t>
            </a:r>
          </a:p>
          <a:p>
            <a:endParaRPr lang="cs-CZ" altLang="en-US" sz="2000" dirty="0">
              <a:latin typeface="Calibri" pitchFamily="34" charset="0"/>
              <a:cs typeface="Calibri" pitchFamily="34" charset="0"/>
            </a:endParaRPr>
          </a:p>
          <a:p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Ale protože jsou oceány tak rozsáhlé, celková fotosyntéza a produkce O</a:t>
            </a:r>
            <a:r>
              <a:rPr lang="cs-CZ" altLang="en-US" sz="2000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 z nich dělá největší primární producenty.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392" y="4168371"/>
            <a:ext cx="4356308" cy="221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347864" y="6412864"/>
            <a:ext cx="3215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http://marinebio.org/oceans/geography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1172659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46050"/>
          </a:xfrm>
        </p:spPr>
        <p:txBody>
          <a:bodyPr>
            <a:noAutofit/>
          </a:bodyPr>
          <a:lstStyle/>
          <a:p>
            <a:r>
              <a:rPr lang="cs-CZ" sz="2400" dirty="0" smtClean="0"/>
              <a:t>Estuária</a:t>
            </a: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620688"/>
            <a:ext cx="8229600" cy="2952328"/>
          </a:xfrm>
        </p:spPr>
        <p:txBody>
          <a:bodyPr>
            <a:normAutofit/>
          </a:bodyPr>
          <a:lstStyle/>
          <a:p>
            <a:r>
              <a:rPr lang="cs-CZ" sz="1600" dirty="0" err="1"/>
              <a:t>s</a:t>
            </a:r>
            <a:r>
              <a:rPr lang="en-GB" sz="1600" dirty="0" err="1" smtClean="0"/>
              <a:t>etkávání</a:t>
            </a:r>
            <a:r>
              <a:rPr lang="en-GB" sz="1600" dirty="0" smtClean="0"/>
              <a:t> </a:t>
            </a:r>
            <a:r>
              <a:rPr lang="en-GB" sz="1600" dirty="0" err="1"/>
              <a:t>mořské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/>
              <a:t> a </a:t>
            </a:r>
            <a:r>
              <a:rPr lang="en-GB" sz="1600" dirty="0" err="1"/>
              <a:t>sladké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/>
              <a:t> z </a:t>
            </a:r>
            <a:r>
              <a:rPr lang="en-GB" sz="1600" dirty="0" err="1"/>
              <a:t>řek</a:t>
            </a:r>
            <a:r>
              <a:rPr lang="en-GB" sz="1600" dirty="0"/>
              <a:t> a </a:t>
            </a:r>
            <a:r>
              <a:rPr lang="en-GB" sz="1600" dirty="0" err="1"/>
              <a:t>pramenů</a:t>
            </a:r>
            <a:endParaRPr lang="en-GB" sz="1600" dirty="0"/>
          </a:p>
          <a:p>
            <a:r>
              <a:rPr lang="cs-CZ" sz="1600" dirty="0" err="1"/>
              <a:t>e</a:t>
            </a:r>
            <a:r>
              <a:rPr lang="cs-CZ" sz="1600" dirty="0" err="1" smtClean="0"/>
              <a:t>koton</a:t>
            </a:r>
            <a:r>
              <a:rPr lang="cs-CZ" sz="1600" dirty="0" smtClean="0"/>
              <a:t> - ú</a:t>
            </a:r>
            <a:r>
              <a:rPr lang="en-GB" sz="1600" dirty="0" err="1" smtClean="0"/>
              <a:t>stí</a:t>
            </a:r>
            <a:r>
              <a:rPr lang="en-GB" sz="1600" dirty="0" smtClean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produktivnější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</a:t>
            </a:r>
            <a:r>
              <a:rPr lang="en-GB" sz="1600" dirty="0" err="1"/>
              <a:t>oceány</a:t>
            </a:r>
            <a:r>
              <a:rPr lang="en-GB" sz="1600" dirty="0"/>
              <a:t>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sladkovodní</a:t>
            </a:r>
            <a:endParaRPr lang="en-GB" sz="1600" dirty="0"/>
          </a:p>
          <a:p>
            <a:r>
              <a:rPr lang="en-GB" sz="1600" dirty="0" err="1"/>
              <a:t>přítoky</a:t>
            </a:r>
            <a:r>
              <a:rPr lang="en-GB" sz="1600" dirty="0"/>
              <a:t> – </a:t>
            </a:r>
            <a:r>
              <a:rPr lang="en-GB" sz="1600" dirty="0" err="1"/>
              <a:t>ukládání</a:t>
            </a:r>
            <a:r>
              <a:rPr lang="en-GB" sz="1600" dirty="0"/>
              <a:t> </a:t>
            </a:r>
            <a:r>
              <a:rPr lang="en-GB" sz="1600" dirty="0" err="1"/>
              <a:t>živin</a:t>
            </a:r>
            <a:r>
              <a:rPr lang="en-GB" sz="1600" dirty="0"/>
              <a:t> </a:t>
            </a:r>
            <a:r>
              <a:rPr lang="en-GB" sz="1600" dirty="0" err="1"/>
              <a:t>nesených</a:t>
            </a:r>
            <a:r>
              <a:rPr lang="en-GB" sz="1600" dirty="0"/>
              <a:t> </a:t>
            </a:r>
            <a:r>
              <a:rPr lang="en-GB" sz="1600" dirty="0" err="1"/>
              <a:t>řekami</a:t>
            </a:r>
            <a:endParaRPr lang="en-GB" sz="1600" dirty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elice</a:t>
            </a:r>
            <a:r>
              <a:rPr lang="en-GB" sz="1600" dirty="0" smtClean="0"/>
              <a:t> </a:t>
            </a:r>
            <a:r>
              <a:rPr lang="en-GB" sz="1600" dirty="0" err="1"/>
              <a:t>variabilní</a:t>
            </a:r>
            <a:r>
              <a:rPr lang="en-GB" sz="1600" dirty="0"/>
              <a:t> environment </a:t>
            </a:r>
            <a:r>
              <a:rPr lang="en-GB" sz="1600" dirty="0" smtClean="0"/>
              <a:t>:</a:t>
            </a:r>
            <a:r>
              <a:rPr lang="cs-CZ" sz="1600" dirty="0" smtClean="0"/>
              <a:t> </a:t>
            </a:r>
            <a:r>
              <a:rPr lang="en-GB" sz="1600" dirty="0" err="1" smtClean="0"/>
              <a:t>teplota</a:t>
            </a:r>
            <a:r>
              <a:rPr lang="cs-CZ" sz="1600" dirty="0" smtClean="0"/>
              <a:t>, </a:t>
            </a:r>
            <a:r>
              <a:rPr lang="en-GB" sz="1600" dirty="0" smtClean="0"/>
              <a:t> </a:t>
            </a:r>
            <a:r>
              <a:rPr lang="en-GB" sz="1600" dirty="0" err="1" smtClean="0"/>
              <a:t>salinita</a:t>
            </a:r>
            <a:r>
              <a:rPr lang="cs-CZ" sz="1600" dirty="0"/>
              <a:t>,</a:t>
            </a:r>
            <a:r>
              <a:rPr lang="en-GB" sz="1600" dirty="0" smtClean="0"/>
              <a:t> pH</a:t>
            </a:r>
            <a:r>
              <a:rPr lang="cs-CZ" sz="1600" dirty="0" smtClean="0"/>
              <a:t>,</a:t>
            </a:r>
            <a:r>
              <a:rPr lang="en-GB" sz="1600" dirty="0" smtClean="0"/>
              <a:t> </a:t>
            </a:r>
            <a:r>
              <a:rPr lang="en-GB" sz="1600" dirty="0" err="1"/>
              <a:t>obsah</a:t>
            </a:r>
            <a:r>
              <a:rPr lang="en-GB" sz="1600" dirty="0"/>
              <a:t> </a:t>
            </a:r>
            <a:r>
              <a:rPr lang="en-GB" sz="1600" dirty="0" err="1"/>
              <a:t>organických</a:t>
            </a:r>
            <a:r>
              <a:rPr lang="en-GB" sz="1600" dirty="0"/>
              <a:t> </a:t>
            </a:r>
            <a:r>
              <a:rPr lang="en-GB" sz="1600" dirty="0" err="1"/>
              <a:t>látek</a:t>
            </a:r>
            <a:endParaRPr lang="en-GB" sz="1600" dirty="0"/>
          </a:p>
          <a:p>
            <a:r>
              <a:rPr lang="cs-CZ" sz="1600" dirty="0"/>
              <a:t>j</a:t>
            </a:r>
            <a:r>
              <a:rPr lang="en-GB" sz="1600" dirty="0" err="1" smtClean="0"/>
              <a:t>sou</a:t>
            </a:r>
            <a:r>
              <a:rPr lang="en-GB" sz="1600" dirty="0" smtClean="0"/>
              <a:t> </a:t>
            </a:r>
            <a:r>
              <a:rPr lang="en-GB" sz="1600" dirty="0"/>
              <a:t>pod </a:t>
            </a:r>
            <a:r>
              <a:rPr lang="en-GB" sz="1600" dirty="0" err="1"/>
              <a:t>vlivem</a:t>
            </a:r>
            <a:r>
              <a:rPr lang="en-GB" sz="1600" dirty="0"/>
              <a:t> </a:t>
            </a:r>
            <a:r>
              <a:rPr lang="en-GB" sz="1600" dirty="0" err="1"/>
              <a:t>přílivu</a:t>
            </a:r>
            <a:r>
              <a:rPr lang="en-GB" sz="1600" dirty="0"/>
              <a:t> –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živiny</a:t>
            </a:r>
            <a:r>
              <a:rPr lang="en-GB" sz="1600" dirty="0"/>
              <a:t> </a:t>
            </a:r>
            <a:r>
              <a:rPr lang="en-GB" sz="1600" dirty="0" err="1"/>
              <a:t>přinesené</a:t>
            </a:r>
            <a:r>
              <a:rPr lang="en-GB" sz="1600" dirty="0"/>
              <a:t> </a:t>
            </a:r>
            <a:r>
              <a:rPr lang="en-GB" sz="1600" dirty="0" err="1"/>
              <a:t>řekami</a:t>
            </a:r>
            <a:r>
              <a:rPr lang="en-GB" sz="1600" dirty="0"/>
              <a:t> </a:t>
            </a:r>
            <a:r>
              <a:rPr lang="en-GB" sz="1600" dirty="0" err="1" smtClean="0"/>
              <a:t>oscilují</a:t>
            </a:r>
            <a:r>
              <a:rPr lang="cs-CZ" sz="1600" dirty="0"/>
              <a:t> </a:t>
            </a:r>
            <a:r>
              <a:rPr lang="en-GB" sz="1600" dirty="0" smtClean="0"/>
              <a:t>s </a:t>
            </a:r>
            <a:r>
              <a:rPr lang="en-GB" sz="1600" dirty="0" err="1"/>
              <a:t>přílivem</a:t>
            </a:r>
            <a:r>
              <a:rPr lang="en-GB" sz="1600" dirty="0"/>
              <a:t> a </a:t>
            </a:r>
            <a:r>
              <a:rPr lang="en-GB" sz="1600" dirty="0" err="1"/>
              <a:t>odlivem</a:t>
            </a:r>
            <a:r>
              <a:rPr lang="en-GB" sz="1600" dirty="0"/>
              <a:t> v </a:t>
            </a:r>
            <a:r>
              <a:rPr lang="en-GB" sz="1600" dirty="0" err="1"/>
              <a:t>ústích</a:t>
            </a:r>
            <a:r>
              <a:rPr lang="en-GB" sz="1600" dirty="0"/>
              <a:t>, </a:t>
            </a:r>
            <a:r>
              <a:rPr lang="en-GB" sz="1600" dirty="0" err="1"/>
              <a:t>výsledný</a:t>
            </a:r>
            <a:r>
              <a:rPr lang="en-GB" sz="1600" dirty="0"/>
              <a:t> </a:t>
            </a:r>
            <a:r>
              <a:rPr lang="en-GB" sz="1600" dirty="0" err="1"/>
              <a:t>pohyb</a:t>
            </a:r>
            <a:r>
              <a:rPr lang="en-GB" sz="1600" dirty="0"/>
              <a:t> je </a:t>
            </a:r>
            <a:r>
              <a:rPr lang="en-GB" sz="1600" dirty="0" smtClean="0"/>
              <a:t>ale</a:t>
            </a:r>
            <a:r>
              <a:rPr lang="cs-CZ" sz="1600" dirty="0" smtClean="0"/>
              <a:t> </a:t>
            </a:r>
            <a:r>
              <a:rPr lang="en-GB" sz="1600" dirty="0" smtClean="0"/>
              <a:t>do </a:t>
            </a:r>
            <a:r>
              <a:rPr lang="en-GB" sz="1600" dirty="0" err="1"/>
              <a:t>otevřeného</a:t>
            </a:r>
            <a:r>
              <a:rPr lang="en-GB" sz="1600" dirty="0"/>
              <a:t> </a:t>
            </a:r>
            <a:r>
              <a:rPr lang="en-GB" sz="1600" dirty="0" err="1" smtClean="0"/>
              <a:t>moře</a:t>
            </a:r>
            <a:endParaRPr lang="en-GB" sz="1600" dirty="0"/>
          </a:p>
          <a:p>
            <a:r>
              <a:rPr lang="pl-PL" sz="1600" dirty="0"/>
              <a:t>v</a:t>
            </a:r>
            <a:r>
              <a:rPr lang="pl-PL" sz="1600" dirty="0" smtClean="0"/>
              <a:t> </a:t>
            </a:r>
            <a:r>
              <a:rPr lang="pl-PL" sz="1600" dirty="0"/>
              <a:t>typickém ústí je gradient salinity od &lt;5 do &gt;25 </a:t>
            </a:r>
            <a:r>
              <a:rPr lang="pl-PL" sz="1600" dirty="0" smtClean="0"/>
              <a:t>promile</a:t>
            </a:r>
          </a:p>
          <a:p>
            <a:r>
              <a:rPr lang="cs-CZ" sz="1600" dirty="0" err="1"/>
              <a:t>r</a:t>
            </a:r>
            <a:r>
              <a:rPr lang="en-GB" sz="1600" dirty="0" err="1" smtClean="0"/>
              <a:t>ozlišení</a:t>
            </a:r>
            <a:r>
              <a:rPr lang="en-GB" sz="1600" dirty="0" smtClean="0"/>
              <a:t> </a:t>
            </a:r>
            <a:r>
              <a:rPr lang="en-GB" sz="1600" dirty="0" err="1"/>
              <a:t>mezi</a:t>
            </a:r>
            <a:r>
              <a:rPr lang="en-GB" sz="1600" dirty="0"/>
              <a:t> </a:t>
            </a:r>
            <a:r>
              <a:rPr lang="en-GB" sz="1600" dirty="0" err="1"/>
              <a:t>autochtonními</a:t>
            </a:r>
            <a:r>
              <a:rPr lang="en-GB" sz="1600" dirty="0"/>
              <a:t> a </a:t>
            </a:r>
            <a:r>
              <a:rPr lang="en-GB" sz="1600" dirty="0" err="1"/>
              <a:t>allochtonními</a:t>
            </a:r>
            <a:r>
              <a:rPr lang="en-GB" sz="1600" dirty="0"/>
              <a:t> </a:t>
            </a:r>
            <a:r>
              <a:rPr lang="en-GB" sz="1600" dirty="0" err="1" smtClean="0"/>
              <a:t>organismy</a:t>
            </a:r>
            <a:r>
              <a:rPr lang="cs-CZ" sz="1600" dirty="0"/>
              <a:t> </a:t>
            </a:r>
            <a:r>
              <a:rPr lang="en-GB" sz="1600" dirty="0" smtClean="0"/>
              <a:t>je </a:t>
            </a:r>
            <a:r>
              <a:rPr lang="en-GB" sz="1600" dirty="0" err="1"/>
              <a:t>zvlášť</a:t>
            </a:r>
            <a:r>
              <a:rPr lang="en-GB" sz="1600" dirty="0"/>
              <a:t> </a:t>
            </a:r>
            <a:r>
              <a:rPr lang="en-GB" sz="1600" dirty="0" err="1" smtClean="0"/>
              <a:t>obtížné</a:t>
            </a:r>
            <a:endParaRPr lang="en-GB" sz="16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573016"/>
            <a:ext cx="5332190" cy="299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20559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531" y="83127"/>
            <a:ext cx="9144000" cy="2808312"/>
          </a:xfrm>
        </p:spPr>
        <p:txBody>
          <a:bodyPr>
            <a:normAutofit/>
          </a:bodyPr>
          <a:lstStyle/>
          <a:p>
            <a:pPr lvl="0"/>
            <a:r>
              <a:rPr lang="cs-CZ" sz="1600" dirty="0" smtClean="0"/>
              <a:t>n</a:t>
            </a:r>
            <a:r>
              <a:rPr lang="en-GB" sz="1600" dirty="0" err="1" smtClean="0">
                <a:solidFill>
                  <a:prstClr val="black"/>
                </a:solidFill>
              </a:rPr>
              <a:t>ejlépe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adaptované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organismy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musí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být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tolerantní</a:t>
            </a:r>
            <a:r>
              <a:rPr lang="en-GB" sz="1600" dirty="0">
                <a:solidFill>
                  <a:prstClr val="black"/>
                </a:solidFill>
              </a:rPr>
              <a:t> k </a:t>
            </a:r>
            <a:r>
              <a:rPr lang="en-GB" sz="1600" dirty="0" err="1" smtClean="0">
                <a:solidFill>
                  <a:prstClr val="black"/>
                </a:solidFill>
              </a:rPr>
              <a:t>celé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řadě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environmentálních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faktorů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err="1" smtClean="0">
                <a:solidFill>
                  <a:prstClr val="black"/>
                </a:solidFill>
              </a:rPr>
              <a:t>p</a:t>
            </a:r>
            <a:r>
              <a:rPr lang="en-GB" sz="1600" dirty="0" err="1" smtClean="0">
                <a:solidFill>
                  <a:prstClr val="black"/>
                </a:solidFill>
              </a:rPr>
              <a:t>ravé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sladkovodní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mořské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organismy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jsou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jen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přechodnými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členy</a:t>
            </a:r>
            <a:r>
              <a:rPr lang="en-GB" sz="1600" dirty="0">
                <a:solidFill>
                  <a:prstClr val="black"/>
                </a:solidFill>
              </a:rPr>
              <a:t>/</a:t>
            </a:r>
            <a:r>
              <a:rPr lang="en-GB" sz="1600" dirty="0" err="1">
                <a:solidFill>
                  <a:prstClr val="black"/>
                </a:solidFill>
              </a:rPr>
              <a:t>obyvateli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ústí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řek</a:t>
            </a:r>
            <a:endParaRPr lang="cs-CZ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err="1" smtClean="0">
                <a:solidFill>
                  <a:prstClr val="black"/>
                </a:solidFill>
              </a:rPr>
              <a:t>p</a:t>
            </a:r>
            <a:r>
              <a:rPr lang="en-GB" sz="1600" dirty="0" err="1" smtClean="0">
                <a:solidFill>
                  <a:prstClr val="black"/>
                </a:solidFill>
              </a:rPr>
              <a:t>roduktivita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ústí</a:t>
            </a:r>
            <a:r>
              <a:rPr lang="en-GB" sz="1600" dirty="0">
                <a:solidFill>
                  <a:prstClr val="black"/>
                </a:solidFill>
              </a:rPr>
              <a:t> je </a:t>
            </a:r>
            <a:r>
              <a:rPr lang="en-GB" sz="1600" dirty="0" err="1">
                <a:solidFill>
                  <a:prstClr val="black"/>
                </a:solidFill>
              </a:rPr>
              <a:t>vysoká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fotosyntéza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téměř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vždy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převyšuje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respirační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aktivitu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err="1" smtClean="0">
                <a:solidFill>
                  <a:prstClr val="black"/>
                </a:solidFill>
              </a:rPr>
              <a:t>v</a:t>
            </a:r>
            <a:r>
              <a:rPr lang="en-GB" sz="1600" dirty="0" err="1" smtClean="0">
                <a:solidFill>
                  <a:prstClr val="black"/>
                </a:solidFill>
              </a:rPr>
              <a:t>elké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části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ústí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jsou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přerostlé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poloponořenými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vyššími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rostlinami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– </a:t>
            </a:r>
            <a:r>
              <a:rPr lang="en-GB" sz="1600" dirty="0" err="1">
                <a:solidFill>
                  <a:prstClr val="black"/>
                </a:solidFill>
              </a:rPr>
              <a:t>charakteristické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jsou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různé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trávy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rodu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i="1" dirty="0" err="1" smtClean="0">
                <a:solidFill>
                  <a:prstClr val="black"/>
                </a:solidFill>
              </a:rPr>
              <a:t>Spartina</a:t>
            </a:r>
            <a:r>
              <a:rPr lang="cs-CZ" sz="1600" i="1" dirty="0">
                <a:solidFill>
                  <a:prstClr val="black"/>
                </a:solidFill>
              </a:rPr>
              <a:t> </a:t>
            </a:r>
            <a:r>
              <a:rPr lang="en-GB" sz="1600" dirty="0" smtClean="0">
                <a:solidFill>
                  <a:prstClr val="black"/>
                </a:solidFill>
              </a:rPr>
              <a:t>v </a:t>
            </a:r>
            <a:r>
              <a:rPr lang="en-GB" sz="1600" dirty="0" err="1">
                <a:solidFill>
                  <a:prstClr val="black"/>
                </a:solidFill>
              </a:rPr>
              <a:t>mírném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klimatu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endParaRPr lang="cs-CZ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 smtClean="0">
                <a:solidFill>
                  <a:prstClr val="black"/>
                </a:solidFill>
              </a:rPr>
              <a:t>mangrovové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lesy</a:t>
            </a:r>
            <a:r>
              <a:rPr lang="en-GB" sz="1600" dirty="0">
                <a:solidFill>
                  <a:prstClr val="black"/>
                </a:solidFill>
              </a:rPr>
              <a:t> v </a:t>
            </a:r>
            <a:r>
              <a:rPr lang="en-GB" sz="1600" dirty="0" err="1" smtClean="0">
                <a:solidFill>
                  <a:prstClr val="black"/>
                </a:solidFill>
              </a:rPr>
              <a:t>tropických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oblastech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err="1" smtClean="0">
                <a:solidFill>
                  <a:prstClr val="black"/>
                </a:solidFill>
              </a:rPr>
              <a:t>p</a:t>
            </a:r>
            <a:r>
              <a:rPr lang="en-GB" sz="1600" dirty="0" err="1" smtClean="0">
                <a:solidFill>
                  <a:prstClr val="black"/>
                </a:solidFill>
              </a:rPr>
              <a:t>řílivové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roviny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jsou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často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zarostlé</a:t>
            </a:r>
            <a:r>
              <a:rPr lang="en-GB" sz="1600" dirty="0">
                <a:solidFill>
                  <a:prstClr val="black"/>
                </a:solidFill>
              </a:rPr>
              <a:t> - </a:t>
            </a:r>
            <a:r>
              <a:rPr lang="en-GB" sz="1600" dirty="0" err="1">
                <a:solidFill>
                  <a:prstClr val="black"/>
                </a:solidFill>
              </a:rPr>
              <a:t>vocha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mořská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smtClean="0">
                <a:solidFill>
                  <a:prstClr val="black"/>
                </a:solidFill>
              </a:rPr>
              <a:t>(</a:t>
            </a:r>
            <a:r>
              <a:rPr lang="en-GB" sz="1600" i="1" dirty="0" err="1" smtClean="0">
                <a:solidFill>
                  <a:prstClr val="black"/>
                </a:solidFill>
              </a:rPr>
              <a:t>Zostera</a:t>
            </a:r>
            <a:r>
              <a:rPr lang="en-GB" sz="1600" dirty="0">
                <a:solidFill>
                  <a:prstClr val="black"/>
                </a:solidFill>
              </a:rPr>
              <a:t>) v </a:t>
            </a:r>
            <a:r>
              <a:rPr lang="en-GB" sz="1600" dirty="0" err="1">
                <a:solidFill>
                  <a:prstClr val="black"/>
                </a:solidFill>
              </a:rPr>
              <a:t>mírných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oblastech</a:t>
            </a:r>
            <a:r>
              <a:rPr lang="en-GB" sz="1600" dirty="0">
                <a:solidFill>
                  <a:prstClr val="black"/>
                </a:solidFill>
              </a:rPr>
              <a:t> a „turtle grass“ (</a:t>
            </a:r>
            <a:r>
              <a:rPr lang="en-GB" sz="1600" i="1" dirty="0" err="1" smtClean="0">
                <a:solidFill>
                  <a:prstClr val="black"/>
                </a:solidFill>
              </a:rPr>
              <a:t>Thalassia</a:t>
            </a:r>
            <a:r>
              <a:rPr lang="en-GB" sz="1600" dirty="0" smtClean="0">
                <a:solidFill>
                  <a:prstClr val="black"/>
                </a:solidFill>
              </a:rPr>
              <a:t>)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smtClean="0">
                <a:solidFill>
                  <a:prstClr val="black"/>
                </a:solidFill>
              </a:rPr>
              <a:t>v </a:t>
            </a:r>
            <a:r>
              <a:rPr lang="en-GB" sz="1600" dirty="0" err="1">
                <a:solidFill>
                  <a:prstClr val="black"/>
                </a:solidFill>
              </a:rPr>
              <a:t>tropických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oblastech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endParaRPr lang="en-GB" sz="1500" dirty="0">
              <a:solidFill>
                <a:prstClr val="black"/>
              </a:solidFill>
            </a:endParaRPr>
          </a:p>
          <a:p>
            <a:pPr lvl="0"/>
            <a:endParaRPr lang="en-GB" sz="1500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45331"/>
            <a:ext cx="2969235" cy="1993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21636"/>
            <a:ext cx="4650171" cy="2700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874043"/>
            <a:ext cx="24638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874043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03560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7856"/>
            <a:ext cx="8229600" cy="562074"/>
          </a:xfrm>
        </p:spPr>
        <p:txBody>
          <a:bodyPr>
            <a:normAutofit/>
          </a:bodyPr>
          <a:lstStyle/>
          <a:p>
            <a:r>
              <a:rPr lang="cs-CZ" sz="2400" dirty="0" smtClean="0"/>
              <a:t>Slaniska</a:t>
            </a: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692696"/>
            <a:ext cx="9036496" cy="4525963"/>
          </a:xfrm>
        </p:spPr>
        <p:txBody>
          <a:bodyPr>
            <a:normAutofit/>
          </a:bodyPr>
          <a:lstStyle/>
          <a:p>
            <a:r>
              <a:rPr lang="cs-CZ" sz="1900" dirty="0" err="1"/>
              <a:t>s</a:t>
            </a:r>
            <a:r>
              <a:rPr lang="en-GB" sz="1900" dirty="0" err="1" smtClean="0"/>
              <a:t>lanisková</a:t>
            </a:r>
            <a:r>
              <a:rPr lang="en-GB" sz="1900" dirty="0" smtClean="0"/>
              <a:t> </a:t>
            </a:r>
            <a:r>
              <a:rPr lang="en-GB" sz="1900" dirty="0" err="1"/>
              <a:t>ústí</a:t>
            </a:r>
            <a:r>
              <a:rPr lang="en-GB" sz="1900" dirty="0"/>
              <a:t> </a:t>
            </a:r>
            <a:r>
              <a:rPr lang="en-GB" sz="1900" dirty="0" err="1"/>
              <a:t>mohou</a:t>
            </a:r>
            <a:r>
              <a:rPr lang="en-GB" sz="1900" dirty="0"/>
              <a:t> </a:t>
            </a:r>
            <a:r>
              <a:rPr lang="en-GB" sz="1900" dirty="0" err="1"/>
              <a:t>dostat</a:t>
            </a:r>
            <a:r>
              <a:rPr lang="en-GB" sz="1900" dirty="0"/>
              <a:t> </a:t>
            </a:r>
            <a:r>
              <a:rPr lang="en-GB" sz="1900" dirty="0" err="1"/>
              <a:t>živiny</a:t>
            </a:r>
            <a:r>
              <a:rPr lang="en-GB" sz="1900" dirty="0"/>
              <a:t> z </a:t>
            </a:r>
            <a:r>
              <a:rPr lang="en-GB" sz="1900" dirty="0" err="1"/>
              <a:t>výstupných</a:t>
            </a:r>
            <a:r>
              <a:rPr lang="en-GB" sz="1900" dirty="0"/>
              <a:t> </a:t>
            </a:r>
            <a:r>
              <a:rPr lang="en-GB" sz="1900" dirty="0" err="1"/>
              <a:t>pramenů</a:t>
            </a:r>
            <a:endParaRPr lang="en-GB" sz="1900" dirty="0"/>
          </a:p>
          <a:p>
            <a:r>
              <a:rPr lang="en-GB" sz="1800" dirty="0" err="1"/>
              <a:t>podél</a:t>
            </a:r>
            <a:r>
              <a:rPr lang="en-GB" sz="1800" dirty="0"/>
              <a:t> </a:t>
            </a:r>
            <a:r>
              <a:rPr lang="en-GB" sz="1800" dirty="0" err="1"/>
              <a:t>kontinentálního</a:t>
            </a:r>
            <a:r>
              <a:rPr lang="en-GB" sz="1800" dirty="0"/>
              <a:t> </a:t>
            </a:r>
            <a:r>
              <a:rPr lang="en-GB" sz="1800" dirty="0" err="1"/>
              <a:t>šelfu</a:t>
            </a:r>
            <a:r>
              <a:rPr lang="en-GB" sz="1800" dirty="0"/>
              <a:t> (</a:t>
            </a:r>
            <a:r>
              <a:rPr lang="en-GB" sz="1800" dirty="0" err="1"/>
              <a:t>prahu</a:t>
            </a:r>
            <a:r>
              <a:rPr lang="en-GB" sz="1800" dirty="0"/>
              <a:t>), ale </a:t>
            </a:r>
            <a:r>
              <a:rPr lang="en-GB" sz="1800" dirty="0" err="1"/>
              <a:t>většina</a:t>
            </a:r>
            <a:r>
              <a:rPr lang="en-GB" sz="1800" dirty="0"/>
              <a:t> </a:t>
            </a:r>
            <a:r>
              <a:rPr lang="en-GB" sz="1800" dirty="0" err="1"/>
              <a:t>živin</a:t>
            </a:r>
            <a:r>
              <a:rPr lang="en-GB" sz="1800" dirty="0"/>
              <a:t> </a:t>
            </a:r>
            <a:r>
              <a:rPr lang="en-GB" sz="1800" dirty="0" err="1" smtClean="0"/>
              <a:t>přichází</a:t>
            </a:r>
            <a:r>
              <a:rPr lang="cs-CZ" sz="1800" dirty="0"/>
              <a:t> </a:t>
            </a:r>
            <a:r>
              <a:rPr lang="en-GB" sz="1800" dirty="0" smtClean="0"/>
              <a:t>z </a:t>
            </a:r>
            <a:r>
              <a:rPr lang="en-GB" sz="1800" dirty="0" err="1"/>
              <a:t>pevniny</a:t>
            </a:r>
            <a:r>
              <a:rPr lang="en-GB" sz="1800" dirty="0"/>
              <a:t> </a:t>
            </a:r>
            <a:r>
              <a:rPr lang="en-GB" sz="1800" dirty="0" err="1"/>
              <a:t>ve</a:t>
            </a:r>
            <a:r>
              <a:rPr lang="en-GB" sz="1800" dirty="0"/>
              <a:t> </a:t>
            </a:r>
            <a:r>
              <a:rPr lang="en-GB" sz="1800" dirty="0" err="1"/>
              <a:t>formě</a:t>
            </a:r>
            <a:r>
              <a:rPr lang="en-GB" sz="1800" dirty="0"/>
              <a:t> </a:t>
            </a:r>
            <a:r>
              <a:rPr lang="en-GB" sz="1800" dirty="0" err="1"/>
              <a:t>odtoku</a:t>
            </a:r>
            <a:r>
              <a:rPr lang="en-GB" sz="1800" dirty="0"/>
              <a:t> </a:t>
            </a:r>
            <a:r>
              <a:rPr lang="en-GB" sz="1800" dirty="0" err="1"/>
              <a:t>srážkové</a:t>
            </a:r>
            <a:r>
              <a:rPr lang="en-GB" sz="1800" dirty="0"/>
              <a:t> </a:t>
            </a:r>
            <a:r>
              <a:rPr lang="en-GB" sz="1800" dirty="0" err="1" smtClean="0"/>
              <a:t>vody</a:t>
            </a:r>
            <a:endParaRPr lang="en-GB" sz="1800" dirty="0"/>
          </a:p>
          <a:p>
            <a:r>
              <a:rPr lang="cs-CZ" sz="1800" dirty="0" err="1"/>
              <a:t>f</a:t>
            </a:r>
            <a:r>
              <a:rPr lang="en-GB" sz="1800" dirty="0" err="1" smtClean="0"/>
              <a:t>yzikální</a:t>
            </a:r>
            <a:r>
              <a:rPr lang="en-GB" sz="1800" dirty="0" smtClean="0"/>
              <a:t> </a:t>
            </a:r>
            <a:r>
              <a:rPr lang="en-GB" sz="1800" dirty="0" err="1"/>
              <a:t>konstrukce</a:t>
            </a:r>
            <a:r>
              <a:rPr lang="en-GB" sz="1800" dirty="0"/>
              <a:t> </a:t>
            </a:r>
            <a:r>
              <a:rPr lang="en-GB" sz="1800" dirty="0" err="1"/>
              <a:t>ústí</a:t>
            </a:r>
            <a:r>
              <a:rPr lang="en-GB" sz="1800" dirty="0"/>
              <a:t> </a:t>
            </a:r>
            <a:r>
              <a:rPr lang="en-GB" sz="1800" dirty="0" err="1"/>
              <a:t>má</a:t>
            </a:r>
            <a:r>
              <a:rPr lang="en-GB" sz="1800" dirty="0"/>
              <a:t> </a:t>
            </a:r>
            <a:r>
              <a:rPr lang="en-GB" sz="1800" dirty="0" err="1"/>
              <a:t>za</a:t>
            </a:r>
            <a:r>
              <a:rPr lang="en-GB" sz="1800" dirty="0"/>
              <a:t> </a:t>
            </a:r>
            <a:r>
              <a:rPr lang="en-GB" sz="1800" dirty="0" err="1"/>
              <a:t>následek</a:t>
            </a:r>
            <a:r>
              <a:rPr lang="en-GB" sz="1800" dirty="0"/>
              <a:t>, </a:t>
            </a:r>
            <a:r>
              <a:rPr lang="en-GB" sz="1800" dirty="0" err="1"/>
              <a:t>že</a:t>
            </a:r>
            <a:r>
              <a:rPr lang="en-GB" sz="1800" dirty="0"/>
              <a:t> </a:t>
            </a:r>
            <a:r>
              <a:rPr lang="en-GB" sz="1800" dirty="0" err="1" smtClean="0"/>
              <a:t>živiny</a:t>
            </a:r>
            <a:r>
              <a:rPr lang="cs-CZ" sz="1800" dirty="0"/>
              <a:t> </a:t>
            </a:r>
            <a:r>
              <a:rPr lang="en-GB" sz="1800" dirty="0" err="1" smtClean="0"/>
              <a:t>vstupující</a:t>
            </a:r>
            <a:r>
              <a:rPr lang="en-GB" sz="1800" dirty="0" smtClean="0"/>
              <a:t> </a:t>
            </a:r>
            <a:r>
              <a:rPr lang="en-GB" sz="1800" dirty="0"/>
              <a:t>do </a:t>
            </a:r>
            <a:r>
              <a:rPr lang="en-GB" sz="1800" dirty="0" err="1"/>
              <a:t>ústí</a:t>
            </a:r>
            <a:r>
              <a:rPr lang="en-GB" sz="1800" dirty="0"/>
              <a:t>, </a:t>
            </a:r>
            <a:r>
              <a:rPr lang="en-GB" sz="1800" dirty="0" err="1"/>
              <a:t>nebo</a:t>
            </a:r>
            <a:r>
              <a:rPr lang="en-GB" sz="1800" dirty="0"/>
              <a:t> </a:t>
            </a:r>
            <a:r>
              <a:rPr lang="en-GB" sz="1800" dirty="0" err="1"/>
              <a:t>zde</a:t>
            </a:r>
            <a:r>
              <a:rPr lang="en-GB" sz="1800" dirty="0"/>
              <a:t> </a:t>
            </a:r>
            <a:r>
              <a:rPr lang="en-GB" sz="1800" dirty="0" err="1"/>
              <a:t>vytvořené</a:t>
            </a:r>
            <a:r>
              <a:rPr lang="en-GB" sz="1800" dirty="0"/>
              <a:t>, </a:t>
            </a:r>
            <a:r>
              <a:rPr lang="en-GB" sz="1800" dirty="0" err="1"/>
              <a:t>jsou</a:t>
            </a:r>
            <a:r>
              <a:rPr lang="en-GB" sz="1800" dirty="0"/>
              <a:t> </a:t>
            </a:r>
            <a:r>
              <a:rPr lang="en-GB" sz="1800" dirty="0" err="1"/>
              <a:t>zde</a:t>
            </a:r>
            <a:r>
              <a:rPr lang="en-GB" sz="1800" dirty="0"/>
              <a:t> „</a:t>
            </a:r>
            <a:r>
              <a:rPr lang="en-GB" sz="1800" dirty="0" err="1"/>
              <a:t>uvězněné</a:t>
            </a:r>
            <a:r>
              <a:rPr lang="en-GB" sz="1800" dirty="0" smtClean="0"/>
              <a:t>“</a:t>
            </a:r>
            <a:r>
              <a:rPr lang="cs-CZ" sz="1800" dirty="0" smtClean="0"/>
              <a:t> </a:t>
            </a:r>
            <a:r>
              <a:rPr lang="en-GB" sz="1800" dirty="0" smtClean="0"/>
              <a:t>– </a:t>
            </a:r>
            <a:r>
              <a:rPr lang="en-GB" sz="1800" dirty="0" err="1"/>
              <a:t>interní</a:t>
            </a:r>
            <a:r>
              <a:rPr lang="en-GB" sz="1800" dirty="0"/>
              <a:t> </a:t>
            </a:r>
            <a:r>
              <a:rPr lang="en-GB" sz="1800" dirty="0" err="1"/>
              <a:t>recyklace</a:t>
            </a:r>
            <a:r>
              <a:rPr lang="en-GB" sz="1800" dirty="0"/>
              <a:t> s </a:t>
            </a:r>
            <a:r>
              <a:rPr lang="en-GB" sz="1800" dirty="0" err="1"/>
              <a:t>malými</a:t>
            </a:r>
            <a:r>
              <a:rPr lang="en-GB" sz="1800" dirty="0"/>
              <a:t> </a:t>
            </a:r>
            <a:r>
              <a:rPr lang="en-GB" sz="1800" dirty="0" err="1"/>
              <a:t>relativními</a:t>
            </a:r>
            <a:r>
              <a:rPr lang="en-GB" sz="1800" dirty="0"/>
              <a:t> </a:t>
            </a:r>
            <a:r>
              <a:rPr lang="en-GB" sz="1800" dirty="0" err="1"/>
              <a:t>ztrátami</a:t>
            </a:r>
            <a:r>
              <a:rPr lang="en-GB" sz="1800" dirty="0"/>
              <a:t> do </a:t>
            </a:r>
            <a:r>
              <a:rPr lang="en-GB" sz="1800" dirty="0" err="1" smtClean="0"/>
              <a:t>hlubších</a:t>
            </a:r>
            <a:r>
              <a:rPr lang="cs-CZ" sz="1800" dirty="0"/>
              <a:t> </a:t>
            </a:r>
            <a:r>
              <a:rPr lang="en-GB" sz="1800" dirty="0" err="1" smtClean="0"/>
              <a:t>oceánů</a:t>
            </a:r>
            <a:endParaRPr lang="cs-CZ" sz="1800" dirty="0" smtClean="0"/>
          </a:p>
          <a:p>
            <a:r>
              <a:rPr lang="cs-CZ" sz="1800" dirty="0" smtClean="0"/>
              <a:t>i vnitrozemské – minerální prameny</a:t>
            </a:r>
          </a:p>
          <a:p>
            <a:endParaRPr lang="en-GB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556" y="3386513"/>
            <a:ext cx="2007209" cy="2673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781286" y="6309320"/>
            <a:ext cx="2265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PP Netřebská slaniska 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175" y="3212976"/>
            <a:ext cx="3872430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912317" y="612465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Ladakh</a:t>
            </a:r>
            <a:endParaRPr lang="cs-CZ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93601"/>
            <a:ext cx="1994570" cy="2659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539552" y="630932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Massachusetts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4444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15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sz="2700" b="1" dirty="0" err="1"/>
              <a:t>Charakteristiky</a:t>
            </a:r>
            <a:r>
              <a:rPr lang="en-GB" sz="2700" b="1" dirty="0"/>
              <a:t> a </a:t>
            </a:r>
            <a:r>
              <a:rPr lang="en-GB" sz="2700" b="1" dirty="0" err="1"/>
              <a:t>stratifikace</a:t>
            </a:r>
            <a:r>
              <a:rPr lang="en-GB" sz="2700" b="1" dirty="0"/>
              <a:t> </a:t>
            </a:r>
            <a:r>
              <a:rPr lang="en-GB" sz="2700" b="1" dirty="0" err="1"/>
              <a:t>oceánů</a:t>
            </a:r>
            <a:r>
              <a:rPr lang="en-GB" b="1" dirty="0"/>
              <a:t/>
            </a:r>
            <a:br>
              <a:rPr lang="en-GB" b="1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6237312"/>
          </a:xfrm>
        </p:spPr>
        <p:txBody>
          <a:bodyPr>
            <a:normAutofit fontScale="92500" lnSpcReduction="20000"/>
          </a:bodyPr>
          <a:lstStyle/>
          <a:p>
            <a:r>
              <a:rPr lang="en-GB" sz="1600" b="1" dirty="0" err="1" smtClean="0"/>
              <a:t>Podmínky</a:t>
            </a:r>
            <a:r>
              <a:rPr lang="en-GB" sz="1600" b="1" dirty="0" smtClean="0"/>
              <a:t> </a:t>
            </a:r>
            <a:r>
              <a:rPr lang="en-GB" sz="1600" b="1" dirty="0"/>
              <a:t>v </a:t>
            </a:r>
            <a:r>
              <a:rPr lang="en-GB" sz="1600" b="1" dirty="0" err="1"/>
              <a:t>mořských</a:t>
            </a:r>
            <a:r>
              <a:rPr lang="en-GB" sz="1600" b="1" dirty="0"/>
              <a:t> </a:t>
            </a:r>
            <a:r>
              <a:rPr lang="en-GB" sz="1600" b="1" dirty="0" err="1"/>
              <a:t>ekosystémech</a:t>
            </a:r>
            <a:r>
              <a:rPr lang="en-GB" sz="1600" b="1" dirty="0"/>
              <a:t> </a:t>
            </a:r>
            <a:r>
              <a:rPr lang="en-GB" sz="1600" b="1" dirty="0" err="1"/>
              <a:t>jsou</a:t>
            </a:r>
            <a:r>
              <a:rPr lang="en-GB" sz="1600" b="1" dirty="0"/>
              <a:t> </a:t>
            </a:r>
            <a:r>
              <a:rPr lang="en-GB" sz="1600" b="1" dirty="0" err="1"/>
              <a:t>většinou</a:t>
            </a:r>
            <a:r>
              <a:rPr lang="en-GB" sz="1600" b="1" dirty="0"/>
              <a:t> </a:t>
            </a:r>
            <a:r>
              <a:rPr lang="en-GB" sz="1600" b="1" dirty="0" err="1" smtClean="0"/>
              <a:t>velice</a:t>
            </a:r>
            <a:r>
              <a:rPr lang="cs-CZ" sz="1600" b="1" dirty="0"/>
              <a:t> </a:t>
            </a:r>
            <a:r>
              <a:rPr lang="en-GB" sz="1600" b="1" dirty="0" err="1" smtClean="0"/>
              <a:t>uniformní</a:t>
            </a:r>
            <a:r>
              <a:rPr lang="en-GB" sz="1600" b="1" dirty="0" smtClean="0"/>
              <a:t> </a:t>
            </a:r>
            <a:r>
              <a:rPr lang="en-GB" sz="1600" b="1" dirty="0"/>
              <a:t>– </a:t>
            </a:r>
            <a:r>
              <a:rPr lang="en-GB" sz="1600" b="1" dirty="0" err="1"/>
              <a:t>díky</a:t>
            </a:r>
            <a:r>
              <a:rPr lang="en-GB" sz="1600" b="1" dirty="0"/>
              <a:t> </a:t>
            </a:r>
            <a:r>
              <a:rPr lang="en-GB" sz="1600" b="1" dirty="0" err="1"/>
              <a:t>různým</a:t>
            </a:r>
            <a:r>
              <a:rPr lang="en-GB" sz="1600" b="1" dirty="0"/>
              <a:t> </a:t>
            </a:r>
            <a:r>
              <a:rPr lang="en-GB" sz="1600" b="1" dirty="0" err="1"/>
              <a:t>mechanismům</a:t>
            </a:r>
            <a:r>
              <a:rPr lang="en-GB" sz="1600" b="1" dirty="0"/>
              <a:t> </a:t>
            </a:r>
            <a:r>
              <a:rPr lang="en-GB" sz="1600" b="1" dirty="0" err="1"/>
              <a:t>mísení</a:t>
            </a:r>
            <a:r>
              <a:rPr lang="en-GB" sz="1600" b="1" dirty="0"/>
              <a:t> </a:t>
            </a:r>
            <a:r>
              <a:rPr lang="en-GB" sz="1600" b="1" dirty="0" err="1"/>
              <a:t>vodních</a:t>
            </a:r>
            <a:r>
              <a:rPr lang="en-GB" sz="1600" b="1" dirty="0"/>
              <a:t> </a:t>
            </a:r>
            <a:r>
              <a:rPr lang="en-GB" sz="1600" b="1" dirty="0" smtClean="0"/>
              <a:t>mas</a:t>
            </a:r>
            <a:endParaRPr lang="cs-CZ" sz="1600" b="1" dirty="0" smtClean="0"/>
          </a:p>
          <a:p>
            <a:endParaRPr lang="en-GB" sz="1600" b="1" dirty="0"/>
          </a:p>
          <a:p>
            <a:r>
              <a:rPr lang="en-GB" sz="1600" b="1" dirty="0" smtClean="0"/>
              <a:t> </a:t>
            </a:r>
            <a:r>
              <a:rPr lang="en-GB" sz="1600" b="1" dirty="0" err="1"/>
              <a:t>příliv</a:t>
            </a:r>
            <a:r>
              <a:rPr lang="en-GB" sz="1600" b="1" dirty="0"/>
              <a:t>, </a:t>
            </a:r>
            <a:r>
              <a:rPr lang="en-GB" sz="1600" b="1" dirty="0" err="1"/>
              <a:t>vodní</a:t>
            </a:r>
            <a:r>
              <a:rPr lang="en-GB" sz="1600" b="1" dirty="0"/>
              <a:t> </a:t>
            </a:r>
            <a:r>
              <a:rPr lang="en-GB" sz="1600" b="1" dirty="0" err="1"/>
              <a:t>proudy</a:t>
            </a:r>
            <a:r>
              <a:rPr lang="en-GB" sz="1600" b="1" dirty="0"/>
              <a:t>, a </a:t>
            </a:r>
            <a:r>
              <a:rPr lang="en-GB" sz="1600" b="1" dirty="0" err="1"/>
              <a:t>termohalinní</a:t>
            </a:r>
            <a:r>
              <a:rPr lang="en-GB" sz="1600" b="1" dirty="0"/>
              <a:t> </a:t>
            </a:r>
            <a:r>
              <a:rPr lang="en-GB" sz="1600" b="1" dirty="0" err="1"/>
              <a:t>cirkulace</a:t>
            </a:r>
            <a:r>
              <a:rPr lang="en-GB" sz="1600" b="1" dirty="0"/>
              <a:t> (</a:t>
            </a:r>
            <a:r>
              <a:rPr lang="en-GB" sz="1600" b="1" dirty="0" err="1"/>
              <a:t>teplota</a:t>
            </a:r>
            <a:r>
              <a:rPr lang="en-GB" sz="1600" b="1" dirty="0"/>
              <a:t> </a:t>
            </a:r>
            <a:r>
              <a:rPr lang="en-GB" sz="1600" b="1" dirty="0" err="1" smtClean="0"/>
              <a:t>i</a:t>
            </a:r>
            <a:r>
              <a:rPr lang="cs-CZ" sz="1600" b="1" dirty="0"/>
              <a:t> </a:t>
            </a:r>
            <a:r>
              <a:rPr lang="en-GB" sz="1600" b="1" dirty="0" err="1" smtClean="0"/>
              <a:t>slanost</a:t>
            </a:r>
            <a:r>
              <a:rPr lang="en-GB" sz="1600" b="1" dirty="0" smtClean="0"/>
              <a:t>)</a:t>
            </a:r>
            <a:endParaRPr lang="cs-CZ" sz="1600" b="1" dirty="0" smtClean="0"/>
          </a:p>
          <a:p>
            <a:endParaRPr lang="cs-CZ" sz="1600" b="1" dirty="0" smtClean="0"/>
          </a:p>
          <a:p>
            <a:pPr marL="0" indent="0">
              <a:buNone/>
            </a:pPr>
            <a:r>
              <a:rPr lang="en-GB" sz="1600" b="1" dirty="0" err="1"/>
              <a:t>Termohalinní</a:t>
            </a:r>
            <a:r>
              <a:rPr lang="en-GB" sz="1600" b="1" dirty="0"/>
              <a:t> </a:t>
            </a:r>
            <a:r>
              <a:rPr lang="en-GB" sz="1600" b="1" dirty="0" err="1"/>
              <a:t>cirkulace</a:t>
            </a:r>
            <a:r>
              <a:rPr lang="en-GB" sz="1600" b="1" dirty="0"/>
              <a:t> </a:t>
            </a:r>
            <a:endParaRPr lang="cs-CZ" sz="1600" dirty="0" smtClean="0"/>
          </a:p>
          <a:p>
            <a:r>
              <a:rPr lang="cs-CZ" sz="1600" dirty="0" err="1" smtClean="0"/>
              <a:t>p</a:t>
            </a:r>
            <a:r>
              <a:rPr lang="en-GB" sz="1600" dirty="0" err="1" smtClean="0"/>
              <a:t>očátek</a:t>
            </a:r>
            <a:r>
              <a:rPr lang="en-GB" sz="1600" dirty="0" smtClean="0"/>
              <a:t> v </a:t>
            </a:r>
            <a:r>
              <a:rPr lang="en-GB" sz="1600" dirty="0" err="1"/>
              <a:t>subtropické</a:t>
            </a:r>
            <a:r>
              <a:rPr lang="en-GB" sz="1600" dirty="0"/>
              <a:t> </a:t>
            </a:r>
            <a:r>
              <a:rPr lang="en-GB" sz="1600" dirty="0" err="1"/>
              <a:t>oblasti</a:t>
            </a:r>
            <a:r>
              <a:rPr lang="en-GB" sz="1600" dirty="0"/>
              <a:t> </a:t>
            </a:r>
            <a:r>
              <a:rPr lang="en-GB" sz="1600" dirty="0" err="1"/>
              <a:t>jižního</a:t>
            </a:r>
            <a:r>
              <a:rPr lang="en-GB" sz="1600" dirty="0"/>
              <a:t> </a:t>
            </a:r>
            <a:r>
              <a:rPr lang="en-GB" sz="1600" dirty="0" err="1"/>
              <a:t>Atlantiku</a:t>
            </a:r>
            <a:r>
              <a:rPr lang="en-GB" sz="1600" dirty="0"/>
              <a:t> –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dochází</a:t>
            </a:r>
            <a:r>
              <a:rPr lang="en-GB" sz="1600" dirty="0"/>
              <a:t> k </a:t>
            </a:r>
            <a:r>
              <a:rPr lang="en-GB" sz="1600" dirty="0" err="1"/>
              <a:t>velkému</a:t>
            </a:r>
            <a:r>
              <a:rPr lang="en-GB" sz="1600" dirty="0"/>
              <a:t> </a:t>
            </a:r>
            <a:r>
              <a:rPr lang="en-GB" sz="1600" dirty="0" err="1"/>
              <a:t>výparu</a:t>
            </a:r>
            <a:r>
              <a:rPr lang="en-GB" sz="1600" dirty="0"/>
              <a:t> a </a:t>
            </a:r>
            <a:r>
              <a:rPr lang="en-GB" sz="1600" dirty="0" err="1"/>
              <a:t>voda</a:t>
            </a:r>
            <a:r>
              <a:rPr lang="en-GB" sz="1600" dirty="0"/>
              <a:t> je </a:t>
            </a:r>
            <a:r>
              <a:rPr lang="en-GB" sz="1600" dirty="0" err="1"/>
              <a:t>nahrazována</a:t>
            </a:r>
            <a:r>
              <a:rPr lang="en-GB" sz="1600" dirty="0"/>
              <a:t> </a:t>
            </a:r>
            <a:r>
              <a:rPr lang="en-GB" sz="1600" dirty="0" err="1"/>
              <a:t>studenou</a:t>
            </a:r>
            <a:r>
              <a:rPr lang="en-GB" sz="1600" dirty="0"/>
              <a:t> </a:t>
            </a:r>
            <a:r>
              <a:rPr lang="en-GB" sz="1600" dirty="0" err="1"/>
              <a:t>vodou</a:t>
            </a:r>
            <a:r>
              <a:rPr lang="en-GB" sz="1600" dirty="0"/>
              <a:t> </a:t>
            </a:r>
            <a:r>
              <a:rPr lang="en-GB" sz="1600" dirty="0" err="1"/>
              <a:t>proudící</a:t>
            </a:r>
            <a:r>
              <a:rPr lang="en-GB" sz="1600" dirty="0"/>
              <a:t> </a:t>
            </a:r>
            <a:r>
              <a:rPr lang="en-GB" sz="1600" dirty="0" err="1"/>
              <a:t>středním</a:t>
            </a:r>
            <a:r>
              <a:rPr lang="en-GB" sz="1600" dirty="0"/>
              <a:t> </a:t>
            </a:r>
            <a:r>
              <a:rPr lang="en-GB" sz="1600" dirty="0" err="1"/>
              <a:t>patrem</a:t>
            </a:r>
            <a:r>
              <a:rPr lang="en-GB" sz="1600" dirty="0"/>
              <a:t> </a:t>
            </a:r>
            <a:r>
              <a:rPr lang="en-GB" sz="1600" dirty="0" err="1"/>
              <a:t>směrem</a:t>
            </a:r>
            <a:r>
              <a:rPr lang="en-GB" sz="1600" dirty="0"/>
              <a:t> od </a:t>
            </a:r>
            <a:r>
              <a:rPr lang="en-GB" sz="1600" dirty="0" err="1" smtClean="0"/>
              <a:t>Antarktidy</a:t>
            </a:r>
            <a:endParaRPr lang="cs-CZ" sz="1600" dirty="0" smtClean="0"/>
          </a:p>
          <a:p>
            <a:r>
              <a:rPr lang="cs-CZ" sz="1600" dirty="0" smtClean="0"/>
              <a:t>v </a:t>
            </a:r>
            <a:r>
              <a:rPr lang="en-GB" sz="1600" dirty="0" err="1" smtClean="0"/>
              <a:t>rovníkové</a:t>
            </a:r>
            <a:r>
              <a:rPr lang="en-GB" sz="1600" dirty="0" smtClean="0"/>
              <a:t> </a:t>
            </a:r>
            <a:r>
              <a:rPr lang="en-GB" sz="1600" dirty="0" err="1"/>
              <a:t>oblasti</a:t>
            </a:r>
            <a:r>
              <a:rPr lang="en-GB" sz="1600" dirty="0"/>
              <a:t> se </a:t>
            </a:r>
            <a:r>
              <a:rPr lang="en-GB" sz="1600" dirty="0" err="1"/>
              <a:t>tato</a:t>
            </a:r>
            <a:r>
              <a:rPr lang="en-GB" sz="1600" dirty="0"/>
              <a:t> </a:t>
            </a:r>
            <a:r>
              <a:rPr lang="en-GB" sz="1600" dirty="0" err="1"/>
              <a:t>voda</a:t>
            </a:r>
            <a:r>
              <a:rPr lang="en-GB" sz="1600" dirty="0"/>
              <a:t> </a:t>
            </a:r>
            <a:r>
              <a:rPr lang="en-GB" sz="1600" dirty="0" err="1"/>
              <a:t>otepluje</a:t>
            </a:r>
            <a:r>
              <a:rPr lang="en-GB" sz="1600" dirty="0"/>
              <a:t>, ale </a:t>
            </a:r>
            <a:r>
              <a:rPr lang="en-GB" sz="1600" dirty="0" err="1"/>
              <a:t>díky</a:t>
            </a:r>
            <a:r>
              <a:rPr lang="en-GB" sz="1600" dirty="0"/>
              <a:t> </a:t>
            </a:r>
            <a:r>
              <a:rPr lang="en-GB" sz="1600" dirty="0" err="1"/>
              <a:t>výparu</a:t>
            </a:r>
            <a:r>
              <a:rPr lang="en-GB" sz="1600" dirty="0"/>
              <a:t> se </a:t>
            </a:r>
            <a:r>
              <a:rPr lang="en-GB" sz="1600" dirty="0" err="1"/>
              <a:t>zvětšuje</a:t>
            </a:r>
            <a:r>
              <a:rPr lang="en-GB" sz="1600" dirty="0"/>
              <a:t> </a:t>
            </a:r>
            <a:r>
              <a:rPr lang="en-GB" sz="1600" dirty="0" err="1"/>
              <a:t>její</a:t>
            </a:r>
            <a:r>
              <a:rPr lang="en-GB" sz="1600" dirty="0"/>
              <a:t> </a:t>
            </a:r>
            <a:r>
              <a:rPr lang="en-GB" sz="1600" dirty="0" err="1" smtClean="0"/>
              <a:t>salinita</a:t>
            </a:r>
            <a:endParaRPr lang="cs-CZ" sz="1600" dirty="0" smtClean="0"/>
          </a:p>
          <a:p>
            <a:r>
              <a:rPr lang="en-GB" sz="1600" dirty="0" err="1" smtClean="0"/>
              <a:t>noří</a:t>
            </a:r>
            <a:r>
              <a:rPr lang="en-GB" sz="1600" dirty="0" smtClean="0"/>
              <a:t> </a:t>
            </a:r>
            <a:r>
              <a:rPr lang="cs-CZ" sz="1600" dirty="0" smtClean="0"/>
              <a:t>se </a:t>
            </a:r>
            <a:r>
              <a:rPr lang="en-GB" sz="1600" dirty="0" smtClean="0"/>
              <a:t>do </a:t>
            </a:r>
            <a:r>
              <a:rPr lang="en-GB" sz="1600" dirty="0" err="1"/>
              <a:t>hloubek</a:t>
            </a:r>
            <a:r>
              <a:rPr lang="en-GB" sz="1600" dirty="0"/>
              <a:t> </a:t>
            </a:r>
            <a:r>
              <a:rPr lang="en-GB" sz="1600" dirty="0" err="1"/>
              <a:t>kolem</a:t>
            </a:r>
            <a:r>
              <a:rPr lang="en-GB" sz="1600" dirty="0"/>
              <a:t> 800 m a </a:t>
            </a:r>
            <a:r>
              <a:rPr lang="en-GB" sz="1600" dirty="0" err="1"/>
              <a:t>putuje</a:t>
            </a:r>
            <a:r>
              <a:rPr lang="en-GB" sz="1600" dirty="0"/>
              <a:t> </a:t>
            </a:r>
            <a:r>
              <a:rPr lang="en-GB" sz="1600" dirty="0" err="1"/>
              <a:t>Atlantikem</a:t>
            </a:r>
            <a:r>
              <a:rPr lang="en-GB" sz="1600" dirty="0"/>
              <a:t> </a:t>
            </a:r>
            <a:r>
              <a:rPr lang="en-GB" sz="1600" dirty="0" err="1"/>
              <a:t>dál</a:t>
            </a:r>
            <a:r>
              <a:rPr lang="en-GB" sz="1600" dirty="0"/>
              <a:t> </a:t>
            </a:r>
            <a:r>
              <a:rPr lang="en-GB" sz="1600" dirty="0" err="1"/>
              <a:t>až</a:t>
            </a:r>
            <a:r>
              <a:rPr lang="en-GB" sz="1600" dirty="0"/>
              <a:t> k </a:t>
            </a:r>
            <a:r>
              <a:rPr lang="en-GB" sz="1600" dirty="0" err="1" smtClean="0"/>
              <a:t>Islandu</a:t>
            </a:r>
            <a:endParaRPr lang="cs-CZ" sz="1600" dirty="0" smtClean="0"/>
          </a:p>
          <a:p>
            <a:r>
              <a:rPr lang="cs-CZ" sz="1600" dirty="0"/>
              <a:t>t</a:t>
            </a:r>
            <a:r>
              <a:rPr lang="en-GB" sz="1600" dirty="0" err="1" smtClean="0"/>
              <a:t>eplo</a:t>
            </a:r>
            <a:r>
              <a:rPr lang="en-GB" sz="1600" dirty="0" smtClean="0"/>
              <a:t> </a:t>
            </a:r>
            <a:r>
              <a:rPr lang="en-GB" sz="1600" dirty="0" err="1"/>
              <a:t>odevzdá</a:t>
            </a:r>
            <a:r>
              <a:rPr lang="en-GB" sz="1600" dirty="0"/>
              <a:t> </a:t>
            </a:r>
            <a:r>
              <a:rPr lang="en-GB" sz="1600" dirty="0" err="1"/>
              <a:t>výměník</a:t>
            </a:r>
            <a:r>
              <a:rPr lang="en-GB" sz="1600" dirty="0"/>
              <a:t> u </a:t>
            </a:r>
            <a:r>
              <a:rPr lang="en-GB" sz="1600" dirty="0" err="1" smtClean="0"/>
              <a:t>Islandu</a:t>
            </a:r>
            <a:r>
              <a:rPr lang="cs-CZ" sz="1600" dirty="0" smtClean="0"/>
              <a:t>,</a:t>
            </a:r>
            <a:r>
              <a:rPr lang="en-GB" sz="1600" dirty="0" smtClean="0"/>
              <a:t> </a:t>
            </a:r>
            <a:r>
              <a:rPr lang="en-GB" sz="1600" dirty="0" err="1" smtClean="0"/>
              <a:t>tím</a:t>
            </a:r>
            <a:r>
              <a:rPr lang="en-GB" sz="1600" dirty="0" smtClean="0"/>
              <a:t> </a:t>
            </a:r>
            <a:r>
              <a:rPr lang="en-GB" sz="1600" dirty="0" err="1"/>
              <a:t>ztěžkne</a:t>
            </a:r>
            <a:r>
              <a:rPr lang="en-GB" sz="1600" dirty="0"/>
              <a:t> a </a:t>
            </a:r>
            <a:r>
              <a:rPr lang="en-GB" sz="1600" dirty="0" err="1"/>
              <a:t>putuje</a:t>
            </a:r>
            <a:r>
              <a:rPr lang="en-GB" sz="1600" dirty="0"/>
              <a:t> v </a:t>
            </a:r>
            <a:r>
              <a:rPr lang="en-GB" sz="1600" dirty="0" err="1"/>
              <a:t>hloubce</a:t>
            </a:r>
            <a:r>
              <a:rPr lang="en-GB" sz="1600" dirty="0"/>
              <a:t> </a:t>
            </a:r>
            <a:r>
              <a:rPr lang="en-GB" sz="1600" dirty="0" err="1"/>
              <a:t>zpět</a:t>
            </a:r>
            <a:r>
              <a:rPr lang="en-GB" sz="1600" dirty="0"/>
              <a:t> </a:t>
            </a:r>
            <a:r>
              <a:rPr lang="en-GB" sz="1600" dirty="0" err="1"/>
              <a:t>podél</a:t>
            </a:r>
            <a:r>
              <a:rPr lang="en-GB" sz="1600" dirty="0"/>
              <a:t> </a:t>
            </a:r>
            <a:r>
              <a:rPr lang="en-GB" sz="1600" dirty="0" err="1"/>
              <a:t>dna</a:t>
            </a:r>
            <a:r>
              <a:rPr lang="en-GB" sz="1600" dirty="0"/>
              <a:t> </a:t>
            </a:r>
            <a:r>
              <a:rPr lang="en-GB" sz="1600" dirty="0" err="1"/>
              <a:t>Atlantiku</a:t>
            </a:r>
            <a:r>
              <a:rPr lang="en-GB" sz="1600" dirty="0"/>
              <a:t>, </a:t>
            </a:r>
            <a:r>
              <a:rPr lang="en-GB" sz="1600" dirty="0" err="1"/>
              <a:t>až</a:t>
            </a:r>
            <a:r>
              <a:rPr lang="en-GB" sz="1600" dirty="0"/>
              <a:t> </a:t>
            </a:r>
            <a:r>
              <a:rPr lang="en-GB" sz="1600" dirty="0" err="1"/>
              <a:t>opět</a:t>
            </a:r>
            <a:r>
              <a:rPr lang="en-GB" sz="1600" dirty="0"/>
              <a:t> </a:t>
            </a:r>
            <a:r>
              <a:rPr lang="en-GB" sz="1600" dirty="0" err="1"/>
              <a:t>narazí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Cirkumantarktické</a:t>
            </a:r>
            <a:r>
              <a:rPr lang="en-GB" sz="1600" dirty="0"/>
              <a:t> </a:t>
            </a:r>
            <a:r>
              <a:rPr lang="cs-CZ" sz="1600" dirty="0" smtClean="0"/>
              <a:t>proudění</a:t>
            </a:r>
            <a:endParaRPr lang="cs-CZ" sz="1600" dirty="0" smtClean="0"/>
          </a:p>
          <a:p>
            <a:r>
              <a:rPr lang="en-GB" sz="1600" dirty="0" err="1" smtClean="0"/>
              <a:t>přenos</a:t>
            </a:r>
            <a:r>
              <a:rPr lang="en-GB" sz="1600" dirty="0" smtClean="0"/>
              <a:t> </a:t>
            </a:r>
            <a:r>
              <a:rPr lang="en-GB" sz="1600" dirty="0" err="1"/>
              <a:t>vody</a:t>
            </a:r>
            <a:r>
              <a:rPr lang="en-GB" sz="1600" dirty="0"/>
              <a:t> </a:t>
            </a:r>
            <a:r>
              <a:rPr lang="en-GB" sz="1600" dirty="0" err="1"/>
              <a:t>mezi</a:t>
            </a:r>
            <a:r>
              <a:rPr lang="en-GB" sz="1600" dirty="0"/>
              <a:t> </a:t>
            </a:r>
            <a:r>
              <a:rPr lang="en-GB" sz="1600" dirty="0" err="1" smtClean="0"/>
              <a:t>severním</a:t>
            </a:r>
            <a:r>
              <a:rPr lang="cs-CZ" sz="1600" dirty="0" smtClean="0"/>
              <a:t> </a:t>
            </a:r>
            <a:r>
              <a:rPr lang="en-GB" sz="1600" dirty="0" err="1" smtClean="0"/>
              <a:t>Atlantikem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severním</a:t>
            </a:r>
            <a:r>
              <a:rPr lang="en-GB" sz="1600" dirty="0"/>
              <a:t> </a:t>
            </a:r>
            <a:r>
              <a:rPr lang="en-GB" sz="1600" dirty="0" err="1"/>
              <a:t>Pacifikem</a:t>
            </a:r>
            <a:r>
              <a:rPr lang="en-GB" sz="1600" dirty="0"/>
              <a:t> 500–1000 let, </a:t>
            </a:r>
            <a:r>
              <a:rPr lang="en-GB" sz="1600" dirty="0" err="1"/>
              <a:t>celá</a:t>
            </a:r>
            <a:r>
              <a:rPr lang="en-GB" sz="1600" dirty="0"/>
              <a:t> </a:t>
            </a:r>
            <a:r>
              <a:rPr lang="en-GB" sz="1600" dirty="0" err="1"/>
              <a:t>globální</a:t>
            </a:r>
            <a:r>
              <a:rPr lang="en-GB" sz="1600" dirty="0"/>
              <a:t> </a:t>
            </a:r>
            <a:r>
              <a:rPr lang="en-GB" sz="1600" dirty="0" err="1"/>
              <a:t>cirkulace</a:t>
            </a:r>
            <a:r>
              <a:rPr lang="en-GB" sz="1600" dirty="0"/>
              <a:t> 1500 let</a:t>
            </a:r>
          </a:p>
          <a:p>
            <a:r>
              <a:rPr lang="en-GB" sz="1600" dirty="0" err="1" smtClean="0"/>
              <a:t>změna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/>
              <a:t>termohalinní</a:t>
            </a:r>
            <a:r>
              <a:rPr lang="en-GB" sz="1600" dirty="0"/>
              <a:t> </a:t>
            </a:r>
            <a:r>
              <a:rPr lang="en-GB" sz="1600" dirty="0" err="1"/>
              <a:t>cirkulaci</a:t>
            </a:r>
            <a:r>
              <a:rPr lang="en-GB" sz="1600" dirty="0"/>
              <a:t> </a:t>
            </a:r>
            <a:r>
              <a:rPr lang="en-GB" sz="1600" dirty="0" err="1"/>
              <a:t>může</a:t>
            </a:r>
            <a:r>
              <a:rPr lang="en-GB" sz="1600" dirty="0"/>
              <a:t> </a:t>
            </a:r>
            <a:r>
              <a:rPr lang="en-GB" sz="1600" dirty="0" err="1"/>
              <a:t>podmínit</a:t>
            </a:r>
            <a:r>
              <a:rPr lang="en-GB" sz="1600" dirty="0"/>
              <a:t> </a:t>
            </a:r>
            <a:r>
              <a:rPr lang="en-GB" sz="1600" dirty="0" err="1"/>
              <a:t>změny</a:t>
            </a:r>
            <a:r>
              <a:rPr lang="en-GB" sz="1600" dirty="0"/>
              <a:t> </a:t>
            </a:r>
            <a:r>
              <a:rPr lang="en-GB" sz="1600" dirty="0" err="1"/>
              <a:t>klimatu</a:t>
            </a:r>
            <a:r>
              <a:rPr lang="en-GB" sz="1600" dirty="0"/>
              <a:t> v </a:t>
            </a:r>
            <a:r>
              <a:rPr lang="en-GB" sz="1600" dirty="0" err="1"/>
              <a:t>měřítku</a:t>
            </a:r>
            <a:r>
              <a:rPr lang="en-GB" sz="1600" dirty="0"/>
              <a:t> </a:t>
            </a:r>
            <a:r>
              <a:rPr lang="en-GB" sz="1600" dirty="0" err="1"/>
              <a:t>století</a:t>
            </a:r>
            <a:r>
              <a:rPr lang="en-GB" sz="1600" dirty="0"/>
              <a:t> a </a:t>
            </a:r>
            <a:r>
              <a:rPr lang="en-GB" sz="1600" dirty="0" err="1"/>
              <a:t>tisíciletí</a:t>
            </a:r>
            <a:endParaRPr lang="en-GB" sz="1600" dirty="0"/>
          </a:p>
          <a:p>
            <a:r>
              <a:rPr lang="en-GB" sz="1600" dirty="0" err="1" smtClean="0"/>
              <a:t>pohlcování</a:t>
            </a:r>
            <a:r>
              <a:rPr lang="en-GB" sz="1600" dirty="0" smtClean="0"/>
              <a:t> </a:t>
            </a:r>
            <a:r>
              <a:rPr lang="en-GB" sz="1600" dirty="0" err="1"/>
              <a:t>atmosférického</a:t>
            </a:r>
            <a:r>
              <a:rPr lang="en-GB" sz="1600" dirty="0"/>
              <a:t> CO2 v </a:t>
            </a:r>
            <a:r>
              <a:rPr lang="en-GB" sz="1600" dirty="0" err="1"/>
              <a:t>oceánech</a:t>
            </a:r>
            <a:endParaRPr lang="en-GB" sz="1600" dirty="0"/>
          </a:p>
          <a:p>
            <a:r>
              <a:rPr lang="en-GB" sz="1600" dirty="0" err="1" smtClean="0"/>
              <a:t>anomálie</a:t>
            </a:r>
            <a:r>
              <a:rPr lang="en-GB" sz="1600" dirty="0" smtClean="0"/>
              <a:t> </a:t>
            </a:r>
            <a:r>
              <a:rPr lang="en-GB" sz="1600" dirty="0" err="1"/>
              <a:t>povrchových</a:t>
            </a:r>
            <a:r>
              <a:rPr lang="en-GB" sz="1600" dirty="0"/>
              <a:t> </a:t>
            </a:r>
            <a:r>
              <a:rPr lang="en-GB" sz="1600" dirty="0" err="1"/>
              <a:t>teplot</a:t>
            </a:r>
            <a:r>
              <a:rPr lang="en-GB" sz="1600" dirty="0"/>
              <a:t> </a:t>
            </a:r>
            <a:r>
              <a:rPr lang="en-GB" sz="1600" dirty="0" err="1"/>
              <a:t>oceánů</a:t>
            </a:r>
            <a:r>
              <a:rPr lang="en-GB" sz="1600" dirty="0"/>
              <a:t> (SST – sea surface temperature) </a:t>
            </a:r>
            <a:r>
              <a:rPr lang="en-GB" sz="1600" dirty="0" err="1"/>
              <a:t>významně</a:t>
            </a:r>
            <a:endParaRPr lang="en-GB" sz="1600" dirty="0"/>
          </a:p>
          <a:p>
            <a:pPr marL="0" indent="0">
              <a:buNone/>
            </a:pPr>
            <a:r>
              <a:rPr lang="cs-CZ" sz="1600" dirty="0" smtClean="0"/>
              <a:t>    </a:t>
            </a:r>
            <a:r>
              <a:rPr lang="en-GB" sz="1600" dirty="0" err="1" smtClean="0"/>
              <a:t>ovlivňují</a:t>
            </a:r>
            <a:r>
              <a:rPr lang="en-GB" sz="1600" dirty="0" smtClean="0"/>
              <a:t> </a:t>
            </a:r>
            <a:r>
              <a:rPr lang="en-GB" sz="1600" dirty="0" err="1"/>
              <a:t>klima</a:t>
            </a:r>
            <a:r>
              <a:rPr lang="en-GB" sz="1600" dirty="0"/>
              <a:t> </a:t>
            </a:r>
            <a:r>
              <a:rPr lang="en-GB" sz="1600" dirty="0" err="1"/>
              <a:t>Evropy</a:t>
            </a:r>
            <a:r>
              <a:rPr lang="en-GB" sz="1600" dirty="0"/>
              <a:t> (</a:t>
            </a:r>
            <a:r>
              <a:rPr lang="en-GB" sz="1600" dirty="0" err="1"/>
              <a:t>např</a:t>
            </a:r>
            <a:r>
              <a:rPr lang="en-GB" sz="1600" dirty="0"/>
              <a:t>. NAO - </a:t>
            </a:r>
            <a:r>
              <a:rPr lang="en-GB" sz="1600" b="1" i="1" dirty="0"/>
              <a:t>North Atlantic oscillation </a:t>
            </a:r>
            <a:r>
              <a:rPr lang="en-GB" sz="1600" dirty="0"/>
              <a:t>), </a:t>
            </a:r>
            <a:r>
              <a:rPr lang="en-GB" sz="1600" dirty="0" err="1"/>
              <a:t>Afriky</a:t>
            </a:r>
            <a:r>
              <a:rPr lang="en-GB" sz="1600" dirty="0"/>
              <a:t> a </a:t>
            </a:r>
            <a:r>
              <a:rPr lang="en-GB" sz="1600" dirty="0" err="1"/>
              <a:t>Jižní</a:t>
            </a:r>
            <a:r>
              <a:rPr lang="en-GB" sz="1600" dirty="0"/>
              <a:t> </a:t>
            </a:r>
            <a:r>
              <a:rPr lang="en-GB" sz="1600" dirty="0" err="1" smtClean="0"/>
              <a:t>Ameriky</a:t>
            </a:r>
            <a:endParaRPr lang="cs-CZ" sz="1600" dirty="0" smtClean="0"/>
          </a:p>
          <a:p>
            <a:endParaRPr lang="cs-CZ" sz="1600" dirty="0" smtClean="0"/>
          </a:p>
          <a:p>
            <a:endParaRPr lang="cs-CZ" sz="1600" dirty="0"/>
          </a:p>
          <a:p>
            <a:endParaRPr lang="cs-CZ" sz="1600" dirty="0" smtClean="0"/>
          </a:p>
          <a:p>
            <a:endParaRPr lang="cs-CZ" sz="1600" dirty="0"/>
          </a:p>
          <a:p>
            <a:endParaRPr lang="cs-CZ" sz="1600" dirty="0" smtClean="0"/>
          </a:p>
          <a:p>
            <a:endParaRPr lang="cs-CZ" sz="1600" dirty="0" smtClean="0"/>
          </a:p>
          <a:p>
            <a:endParaRPr lang="cs-CZ" sz="1600" dirty="0"/>
          </a:p>
          <a:p>
            <a:endParaRPr lang="en-GB" sz="1600" dirty="0"/>
          </a:p>
          <a:p>
            <a:endParaRPr lang="cs-CZ" sz="1600" dirty="0" smtClean="0"/>
          </a:p>
          <a:p>
            <a:r>
              <a:rPr lang="en-GB" sz="1200" dirty="0" smtClean="0"/>
              <a:t>https://www.youtube.com/watch?v=UuGrBhK2c7U</a:t>
            </a:r>
            <a:endParaRPr lang="en-GB" sz="12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139" y="4581128"/>
            <a:ext cx="3709846" cy="1854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47266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60648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p</a:t>
            </a:r>
            <a:r>
              <a:rPr lang="en-GB" sz="1600" dirty="0" err="1" smtClean="0"/>
              <a:t>říliv</a:t>
            </a:r>
            <a:r>
              <a:rPr lang="en-GB" sz="1600" dirty="0" smtClean="0"/>
              <a:t>/</a:t>
            </a:r>
            <a:r>
              <a:rPr lang="en-GB" sz="1600" dirty="0" err="1" smtClean="0"/>
              <a:t>odliv</a:t>
            </a:r>
            <a:r>
              <a:rPr lang="en-GB" sz="1600" dirty="0" smtClean="0"/>
              <a:t> </a:t>
            </a:r>
            <a:r>
              <a:rPr lang="en-GB" sz="1600" dirty="0" err="1"/>
              <a:t>má</a:t>
            </a:r>
            <a:r>
              <a:rPr lang="en-GB" sz="1600" dirty="0"/>
              <a:t> </a:t>
            </a:r>
            <a:r>
              <a:rPr lang="en-GB" sz="1600" dirty="0" err="1"/>
              <a:t>za</a:t>
            </a:r>
            <a:r>
              <a:rPr lang="en-GB" sz="1600" dirty="0"/>
              <a:t> </a:t>
            </a:r>
            <a:r>
              <a:rPr lang="en-GB" sz="1600" dirty="0" err="1"/>
              <a:t>následek</a:t>
            </a:r>
            <a:r>
              <a:rPr lang="en-GB" sz="1600" dirty="0"/>
              <a:t> </a:t>
            </a:r>
            <a:r>
              <a:rPr lang="en-GB" sz="1600" dirty="0" err="1"/>
              <a:t>pravidelné</a:t>
            </a:r>
            <a:r>
              <a:rPr lang="en-GB" sz="1600" dirty="0"/>
              <a:t> </a:t>
            </a:r>
            <a:r>
              <a:rPr lang="en-GB" sz="1600" dirty="0" err="1"/>
              <a:t>zaplavování</a:t>
            </a:r>
            <a:r>
              <a:rPr lang="en-GB" sz="1600" dirty="0"/>
              <a:t> a </a:t>
            </a:r>
            <a:r>
              <a:rPr lang="en-GB" sz="1600" dirty="0" err="1" smtClean="0"/>
              <a:t>expozic</a:t>
            </a:r>
            <a:r>
              <a:rPr lang="cs-CZ" sz="1600" dirty="0" smtClean="0"/>
              <a:t>Í </a:t>
            </a:r>
            <a:r>
              <a:rPr lang="en-GB" sz="1600" dirty="0" err="1" smtClean="0"/>
              <a:t>pobřežních</a:t>
            </a:r>
            <a:r>
              <a:rPr lang="en-GB" sz="1600" dirty="0" smtClean="0"/>
              <a:t> </a:t>
            </a:r>
            <a:r>
              <a:rPr lang="en-GB" sz="1600" dirty="0" err="1" smtClean="0"/>
              <a:t>habitatů</a:t>
            </a:r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říliv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gravitace</a:t>
            </a:r>
            <a:r>
              <a:rPr lang="en-GB" sz="1600" dirty="0"/>
              <a:t> </a:t>
            </a:r>
            <a:r>
              <a:rPr lang="en-GB" sz="1600" dirty="0" err="1"/>
              <a:t>měsíce</a:t>
            </a:r>
            <a:r>
              <a:rPr lang="en-GB" sz="1600" dirty="0"/>
              <a:t> a </a:t>
            </a:r>
            <a:r>
              <a:rPr lang="en-GB" sz="1600" dirty="0" err="1"/>
              <a:t>slunce</a:t>
            </a:r>
            <a:r>
              <a:rPr lang="en-GB" sz="1600" dirty="0"/>
              <a:t> – </a:t>
            </a:r>
            <a:r>
              <a:rPr lang="en-GB" sz="1600" dirty="0" err="1"/>
              <a:t>perioda</a:t>
            </a:r>
            <a:r>
              <a:rPr lang="en-GB" sz="1600" dirty="0"/>
              <a:t> </a:t>
            </a:r>
            <a:r>
              <a:rPr lang="en-GB" sz="1600" dirty="0" err="1"/>
              <a:t>cca</a:t>
            </a:r>
            <a:r>
              <a:rPr lang="en-GB" sz="1600" dirty="0"/>
              <a:t> 12,5 </a:t>
            </a:r>
            <a:r>
              <a:rPr lang="en-GB" sz="1600" dirty="0" err="1" smtClean="0"/>
              <a:t>hodiny</a:t>
            </a:r>
            <a:r>
              <a:rPr lang="en-GB" sz="1600" dirty="0" smtClean="0"/>
              <a:t>;</a:t>
            </a:r>
            <a:r>
              <a:rPr lang="cs-CZ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/>
              <a:t>většině</a:t>
            </a:r>
            <a:r>
              <a:rPr lang="en-GB" sz="1600" dirty="0"/>
              <a:t> </a:t>
            </a:r>
            <a:r>
              <a:rPr lang="en-GB" sz="1600" dirty="0" err="1"/>
              <a:t>míst</a:t>
            </a:r>
            <a:r>
              <a:rPr lang="en-GB" sz="1600" dirty="0"/>
              <a:t> se </a:t>
            </a:r>
            <a:r>
              <a:rPr lang="en-GB" sz="1600" dirty="0" err="1"/>
              <a:t>přiliv</a:t>
            </a:r>
            <a:r>
              <a:rPr lang="en-GB" sz="1600" dirty="0"/>
              <a:t> a </a:t>
            </a:r>
            <a:r>
              <a:rPr lang="en-GB" sz="1600" dirty="0" err="1"/>
              <a:t>odliv</a:t>
            </a:r>
            <a:r>
              <a:rPr lang="en-GB" sz="1600" dirty="0"/>
              <a:t> </a:t>
            </a:r>
            <a:r>
              <a:rPr lang="en-GB" sz="1600" dirty="0" err="1"/>
              <a:t>objevuje</a:t>
            </a:r>
            <a:r>
              <a:rPr lang="en-GB" sz="1600" dirty="0"/>
              <a:t> 2x </a:t>
            </a:r>
            <a:r>
              <a:rPr lang="en-GB" sz="1600" dirty="0" err="1" smtClean="0"/>
              <a:t>denně</a:t>
            </a:r>
            <a:endParaRPr lang="en-GB" sz="1600" dirty="0"/>
          </a:p>
          <a:p>
            <a:r>
              <a:rPr lang="cs-CZ" sz="1600" dirty="0" err="1"/>
              <a:t>o</a:t>
            </a:r>
            <a:r>
              <a:rPr lang="en-GB" sz="1600" dirty="0" err="1" smtClean="0"/>
              <a:t>ceánské</a:t>
            </a:r>
            <a:r>
              <a:rPr lang="en-GB" sz="1600" dirty="0" smtClean="0"/>
              <a:t> </a:t>
            </a:r>
            <a:r>
              <a:rPr lang="en-GB" sz="1600" dirty="0" err="1"/>
              <a:t>proudy</a:t>
            </a:r>
            <a:r>
              <a:rPr lang="en-GB" sz="1600" dirty="0"/>
              <a:t> </a:t>
            </a:r>
            <a:r>
              <a:rPr lang="en-GB" sz="1600" dirty="0" err="1"/>
              <a:t>vznikají</a:t>
            </a:r>
            <a:r>
              <a:rPr lang="en-GB" sz="1600" dirty="0"/>
              <a:t> </a:t>
            </a:r>
            <a:r>
              <a:rPr lang="en-GB" sz="1600" dirty="0" err="1"/>
              <a:t>vlivem</a:t>
            </a:r>
            <a:r>
              <a:rPr lang="en-GB" sz="1600" dirty="0"/>
              <a:t> </a:t>
            </a:r>
            <a:r>
              <a:rPr lang="en-GB" sz="1600" dirty="0" err="1"/>
              <a:t>větrů</a:t>
            </a:r>
            <a:r>
              <a:rPr lang="en-GB" sz="1600" dirty="0"/>
              <a:t> a </a:t>
            </a:r>
            <a:r>
              <a:rPr lang="en-GB" sz="1600" dirty="0" err="1"/>
              <a:t>rotace</a:t>
            </a:r>
            <a:r>
              <a:rPr lang="en-GB" sz="1600" dirty="0"/>
              <a:t> </a:t>
            </a:r>
            <a:r>
              <a:rPr lang="en-GB" sz="1600" dirty="0" err="1" smtClean="0"/>
              <a:t>země</a:t>
            </a:r>
            <a:endParaRPr lang="en-GB" sz="1600" dirty="0"/>
          </a:p>
          <a:p>
            <a:r>
              <a:rPr lang="cs-CZ" sz="1600" dirty="0" err="1"/>
              <a:t>r</a:t>
            </a:r>
            <a:r>
              <a:rPr lang="en-GB" sz="1600" dirty="0" err="1" smtClean="0"/>
              <a:t>otační</a:t>
            </a:r>
            <a:r>
              <a:rPr lang="en-GB" sz="1600" dirty="0" smtClean="0"/>
              <a:t> </a:t>
            </a:r>
            <a:r>
              <a:rPr lang="en-GB" sz="1600" dirty="0" err="1"/>
              <a:t>síla</a:t>
            </a:r>
            <a:r>
              <a:rPr lang="en-GB" sz="1600" dirty="0"/>
              <a:t> </a:t>
            </a:r>
            <a:r>
              <a:rPr lang="en-GB" sz="1600" dirty="0" err="1"/>
              <a:t>země</a:t>
            </a:r>
            <a:r>
              <a:rPr lang="en-GB" sz="1600" dirty="0"/>
              <a:t> a </a:t>
            </a:r>
            <a:r>
              <a:rPr lang="en-GB" sz="1600" dirty="0" err="1"/>
              <a:t>zemské</a:t>
            </a:r>
            <a:r>
              <a:rPr lang="en-GB" sz="1600" dirty="0"/>
              <a:t> </a:t>
            </a:r>
            <a:r>
              <a:rPr lang="en-GB" sz="1600" dirty="0" err="1"/>
              <a:t>překážky</a:t>
            </a:r>
            <a:r>
              <a:rPr lang="en-GB" sz="1600" dirty="0"/>
              <a:t> </a:t>
            </a:r>
            <a:r>
              <a:rPr lang="en-GB" sz="1600" dirty="0" err="1"/>
              <a:t>mají</a:t>
            </a:r>
            <a:r>
              <a:rPr lang="en-GB" sz="1600" dirty="0"/>
              <a:t> </a:t>
            </a:r>
            <a:r>
              <a:rPr lang="en-GB" sz="1600" dirty="0" err="1"/>
              <a:t>za</a:t>
            </a:r>
            <a:r>
              <a:rPr lang="en-GB" sz="1600" dirty="0"/>
              <a:t> </a:t>
            </a:r>
            <a:r>
              <a:rPr lang="en-GB" sz="1600" dirty="0" err="1" smtClean="0"/>
              <a:t>následek</a:t>
            </a:r>
            <a:r>
              <a:rPr lang="cs-CZ" sz="1600" dirty="0"/>
              <a:t> </a:t>
            </a:r>
            <a:r>
              <a:rPr lang="en-GB" sz="1600" dirty="0" err="1" smtClean="0"/>
              <a:t>převážně</a:t>
            </a:r>
            <a:r>
              <a:rPr lang="en-GB" sz="1600" dirty="0" smtClean="0"/>
              <a:t> </a:t>
            </a:r>
            <a:r>
              <a:rPr lang="en-GB" sz="1600" dirty="0" err="1"/>
              <a:t>cirkulární</a:t>
            </a:r>
            <a:r>
              <a:rPr lang="en-GB" sz="1600" dirty="0"/>
              <a:t> </a:t>
            </a:r>
            <a:r>
              <a:rPr lang="en-GB" sz="1600" dirty="0" err="1"/>
              <a:t>systém</a:t>
            </a:r>
            <a:r>
              <a:rPr lang="en-GB" sz="1600" dirty="0"/>
              <a:t> </a:t>
            </a:r>
            <a:r>
              <a:rPr lang="en-GB" sz="1600" dirty="0" err="1" smtClean="0"/>
              <a:t>proudů</a:t>
            </a:r>
            <a:endParaRPr lang="en-GB" sz="1600" dirty="0"/>
          </a:p>
          <a:p>
            <a:r>
              <a:rPr lang="cs-CZ" sz="1600" dirty="0" err="1"/>
              <a:t>h</a:t>
            </a:r>
            <a:r>
              <a:rPr lang="en-GB" sz="1600" dirty="0" err="1" smtClean="0"/>
              <a:t>luboké</a:t>
            </a:r>
            <a:r>
              <a:rPr lang="en-GB" sz="1600" dirty="0" smtClean="0"/>
              <a:t> </a:t>
            </a:r>
            <a:r>
              <a:rPr lang="en-GB" sz="1600" dirty="0" err="1"/>
              <a:t>proudy</a:t>
            </a:r>
            <a:r>
              <a:rPr lang="en-GB" sz="1600" dirty="0"/>
              <a:t> </a:t>
            </a:r>
            <a:r>
              <a:rPr lang="en-GB" sz="1600" dirty="0" err="1"/>
              <a:t>vznikají</a:t>
            </a:r>
            <a:r>
              <a:rPr lang="en-GB" sz="1600" dirty="0"/>
              <a:t> z </a:t>
            </a:r>
            <a:r>
              <a:rPr lang="en-GB" sz="1600" dirty="0" err="1"/>
              <a:t>rozdílů</a:t>
            </a:r>
            <a:r>
              <a:rPr lang="en-GB" sz="1600" dirty="0"/>
              <a:t> v </a:t>
            </a:r>
            <a:r>
              <a:rPr lang="en-GB" sz="1600" dirty="0" err="1"/>
              <a:t>teplotě</a:t>
            </a:r>
            <a:r>
              <a:rPr lang="en-GB" sz="1600" dirty="0"/>
              <a:t> a </a:t>
            </a:r>
            <a:r>
              <a:rPr lang="en-GB" sz="1600" dirty="0" err="1" smtClean="0"/>
              <a:t>salinitě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které</a:t>
            </a:r>
            <a:r>
              <a:rPr lang="en-GB" sz="1600" dirty="0" smtClean="0"/>
              <a:t> </a:t>
            </a:r>
            <a:r>
              <a:rPr lang="en-GB" sz="1600" dirty="0" err="1"/>
              <a:t>vytváří</a:t>
            </a:r>
            <a:r>
              <a:rPr lang="en-GB" sz="1600" dirty="0"/>
              <a:t> </a:t>
            </a:r>
            <a:r>
              <a:rPr lang="en-GB" sz="1600" dirty="0" err="1"/>
              <a:t>rozdíly</a:t>
            </a:r>
            <a:r>
              <a:rPr lang="en-GB" sz="1600" dirty="0"/>
              <a:t> v </a:t>
            </a:r>
            <a:r>
              <a:rPr lang="en-GB" sz="1600" dirty="0" err="1"/>
              <a:t>hustotě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/>
              <a:t> – </a:t>
            </a:r>
            <a:r>
              <a:rPr lang="en-GB" sz="1600" dirty="0" err="1"/>
              <a:t>hustota</a:t>
            </a:r>
            <a:r>
              <a:rPr lang="en-GB" sz="1600" dirty="0"/>
              <a:t> </a:t>
            </a:r>
            <a:r>
              <a:rPr lang="en-GB" sz="1600" dirty="0" err="1"/>
              <a:t>vodních</a:t>
            </a:r>
            <a:r>
              <a:rPr lang="en-GB" sz="1600" dirty="0"/>
              <a:t> </a:t>
            </a:r>
            <a:r>
              <a:rPr lang="en-GB" sz="1600" dirty="0" smtClean="0"/>
              <a:t>mas</a:t>
            </a:r>
            <a:r>
              <a:rPr lang="cs-CZ" sz="1600" dirty="0" smtClean="0"/>
              <a:t> </a:t>
            </a:r>
            <a:r>
              <a:rPr lang="en-GB" sz="1600" dirty="0" err="1" smtClean="0"/>
              <a:t>způsobuje</a:t>
            </a:r>
            <a:r>
              <a:rPr lang="en-GB" sz="1600" dirty="0" smtClean="0"/>
              <a:t> </a:t>
            </a:r>
            <a:r>
              <a:rPr lang="en-GB" sz="1600" dirty="0" err="1" smtClean="0"/>
              <a:t>termohalinní</a:t>
            </a:r>
            <a:r>
              <a:rPr lang="en-GB" sz="1600" dirty="0" smtClean="0"/>
              <a:t> </a:t>
            </a:r>
            <a:r>
              <a:rPr lang="en-GB" sz="1600" dirty="0" err="1"/>
              <a:t>proudy</a:t>
            </a:r>
            <a:r>
              <a:rPr lang="en-GB" sz="1600" dirty="0"/>
              <a:t>, </a:t>
            </a:r>
            <a:r>
              <a:rPr lang="en-GB" sz="1600" dirty="0" err="1"/>
              <a:t>které</a:t>
            </a:r>
            <a:r>
              <a:rPr lang="en-GB" sz="1600" dirty="0"/>
              <a:t> </a:t>
            </a:r>
            <a:r>
              <a:rPr lang="en-GB" sz="1600" dirty="0" err="1"/>
              <a:t>míchají</a:t>
            </a:r>
            <a:r>
              <a:rPr lang="en-GB" sz="1600" dirty="0"/>
              <a:t> </a:t>
            </a:r>
            <a:r>
              <a:rPr lang="en-GB" sz="1600" dirty="0" err="1"/>
              <a:t>vodní</a:t>
            </a:r>
            <a:r>
              <a:rPr lang="en-GB" sz="1600" dirty="0"/>
              <a:t> </a:t>
            </a:r>
            <a:r>
              <a:rPr lang="en-GB" sz="1600" dirty="0" err="1" smtClean="0"/>
              <a:t>masy</a:t>
            </a:r>
            <a:r>
              <a:rPr lang="cs-CZ" sz="1600" dirty="0" smtClean="0"/>
              <a:t> </a:t>
            </a:r>
            <a:r>
              <a:rPr lang="en-GB" sz="1600" dirty="0" err="1" smtClean="0"/>
              <a:t>vertikálně</a:t>
            </a:r>
            <a:endParaRPr lang="en-GB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492896"/>
            <a:ext cx="5220072" cy="3915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2168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en-GB" b="1" dirty="0"/>
              <a:t/>
            </a:r>
            <a:br>
              <a:rPr lang="en-GB" b="1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651" y="332656"/>
            <a:ext cx="6276541" cy="4525963"/>
          </a:xfrm>
        </p:spPr>
        <p:txBody>
          <a:bodyPr>
            <a:normAutofit lnSpcReduction="10000"/>
          </a:bodyPr>
          <a:lstStyle/>
          <a:p>
            <a:r>
              <a:rPr lang="en-GB" sz="1600" dirty="0" err="1" smtClean="0"/>
              <a:t>procesy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/>
              <a:t>oceánech</a:t>
            </a:r>
            <a:r>
              <a:rPr lang="en-GB" sz="1600" dirty="0"/>
              <a:t> a </a:t>
            </a:r>
            <a:r>
              <a:rPr lang="en-GB" sz="1600" dirty="0" err="1"/>
              <a:t>interakce</a:t>
            </a:r>
            <a:r>
              <a:rPr lang="en-GB" sz="1600" dirty="0"/>
              <a:t> s </a:t>
            </a:r>
            <a:r>
              <a:rPr lang="en-GB" sz="1600" dirty="0" err="1"/>
              <a:t>atmosférou</a:t>
            </a:r>
            <a:r>
              <a:rPr lang="en-GB" sz="1600" dirty="0"/>
              <a:t> </a:t>
            </a:r>
            <a:r>
              <a:rPr lang="en-GB" sz="1600" dirty="0" err="1"/>
              <a:t>podmiňují</a:t>
            </a:r>
            <a:r>
              <a:rPr lang="en-GB" sz="1600" dirty="0"/>
              <a:t> </a:t>
            </a:r>
            <a:r>
              <a:rPr lang="en-GB" sz="1600" b="1" dirty="0" err="1"/>
              <a:t>rozvrstvení</a:t>
            </a:r>
            <a:r>
              <a:rPr lang="en-GB" sz="1600" b="1" dirty="0"/>
              <a:t> </a:t>
            </a:r>
            <a:r>
              <a:rPr lang="en-GB" sz="1600" b="1" dirty="0" err="1"/>
              <a:t>oceánu</a:t>
            </a:r>
            <a:r>
              <a:rPr lang="en-GB" sz="1600" b="1" dirty="0" smtClean="0"/>
              <a:t>:</a:t>
            </a:r>
            <a:endParaRPr lang="cs-CZ" sz="1600" b="1" dirty="0" smtClean="0"/>
          </a:p>
          <a:p>
            <a:endParaRPr lang="en-GB" sz="1600" b="1" dirty="0"/>
          </a:p>
          <a:p>
            <a:pPr marL="0" indent="0">
              <a:buNone/>
            </a:pPr>
            <a:r>
              <a:rPr lang="cs-CZ" sz="1600" dirty="0" smtClean="0"/>
              <a:t>a) </a:t>
            </a:r>
            <a:r>
              <a:rPr lang="en-GB" sz="1600" b="1" dirty="0" err="1" smtClean="0"/>
              <a:t>směšovací</a:t>
            </a:r>
            <a:r>
              <a:rPr lang="en-GB" sz="1600" b="1" dirty="0" smtClean="0"/>
              <a:t> </a:t>
            </a:r>
            <a:r>
              <a:rPr lang="en-GB" sz="1600" b="1" dirty="0" err="1"/>
              <a:t>povrchová</a:t>
            </a:r>
            <a:r>
              <a:rPr lang="en-GB" sz="1600" b="1" dirty="0"/>
              <a:t> </a:t>
            </a:r>
            <a:r>
              <a:rPr lang="en-GB" sz="1600" b="1" dirty="0" err="1"/>
              <a:t>vrstva</a:t>
            </a:r>
            <a:r>
              <a:rPr lang="en-GB" sz="1600" b="1" dirty="0"/>
              <a:t> </a:t>
            </a:r>
            <a:r>
              <a:rPr lang="en-GB" sz="1600" dirty="0"/>
              <a:t>(mixed surface layer) </a:t>
            </a:r>
            <a:endParaRPr lang="cs-CZ" sz="1600" dirty="0"/>
          </a:p>
          <a:p>
            <a:r>
              <a:rPr lang="en-GB" sz="1600" dirty="0" err="1" smtClean="0"/>
              <a:t>několik</a:t>
            </a:r>
            <a:r>
              <a:rPr lang="en-GB" sz="1600" dirty="0" smtClean="0"/>
              <a:t> </a:t>
            </a:r>
            <a:r>
              <a:rPr lang="en-GB" sz="1600" dirty="0" err="1"/>
              <a:t>desítek</a:t>
            </a:r>
            <a:r>
              <a:rPr lang="en-GB" sz="1600" dirty="0"/>
              <a:t> </a:t>
            </a:r>
            <a:r>
              <a:rPr lang="en-GB" sz="1600" dirty="0" err="1"/>
              <a:t>metrů</a:t>
            </a:r>
            <a:r>
              <a:rPr lang="en-GB" sz="1600" dirty="0"/>
              <a:t> od </a:t>
            </a:r>
            <a:r>
              <a:rPr lang="en-GB" sz="1600" dirty="0" smtClean="0"/>
              <a:t>60º</a:t>
            </a:r>
            <a:r>
              <a:rPr lang="cs-CZ" sz="1600" dirty="0" smtClean="0"/>
              <a:t> </a:t>
            </a:r>
            <a:r>
              <a:rPr lang="pl-PL" sz="1600" dirty="0" smtClean="0"/>
              <a:t>z.š</a:t>
            </a:r>
            <a:r>
              <a:rPr lang="pl-PL" sz="1600" dirty="0"/>
              <a:t>. k </a:t>
            </a:r>
            <a:r>
              <a:rPr lang="pl-PL" sz="1600" dirty="0" smtClean="0"/>
              <a:t>pólům</a:t>
            </a:r>
          </a:p>
          <a:p>
            <a:r>
              <a:rPr lang="pl-PL" sz="1600" dirty="0" smtClean="0"/>
              <a:t> </a:t>
            </a:r>
            <a:r>
              <a:rPr lang="pl-PL" sz="1600" dirty="0"/>
              <a:t>400 m na 40º z.š. </a:t>
            </a:r>
            <a:endParaRPr lang="pl-PL" sz="1600" dirty="0" smtClean="0"/>
          </a:p>
          <a:p>
            <a:r>
              <a:rPr lang="pl-PL" sz="1600" dirty="0" smtClean="0"/>
              <a:t>až </a:t>
            </a:r>
            <a:r>
              <a:rPr lang="pl-PL" sz="1600" dirty="0"/>
              <a:t>100–200 m na </a:t>
            </a:r>
            <a:r>
              <a:rPr lang="pl-PL" sz="1600" dirty="0" smtClean="0"/>
              <a:t>rovníku</a:t>
            </a:r>
          </a:p>
          <a:p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směšovací</a:t>
            </a:r>
            <a:r>
              <a:rPr lang="en-GB" sz="1600" dirty="0"/>
              <a:t> </a:t>
            </a:r>
            <a:r>
              <a:rPr lang="en-GB" sz="1600" dirty="0" err="1"/>
              <a:t>povrchové</a:t>
            </a:r>
            <a:r>
              <a:rPr lang="en-GB" sz="1600" dirty="0"/>
              <a:t> </a:t>
            </a:r>
            <a:r>
              <a:rPr lang="en-GB" sz="1600" dirty="0" err="1"/>
              <a:t>vrstvě</a:t>
            </a:r>
            <a:r>
              <a:rPr lang="en-GB" sz="1600" dirty="0"/>
              <a:t> je </a:t>
            </a:r>
            <a:r>
              <a:rPr lang="en-GB" sz="1600" dirty="0" err="1"/>
              <a:t>pohyb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/>
              <a:t> </a:t>
            </a:r>
            <a:r>
              <a:rPr lang="en-GB" sz="1600" dirty="0" err="1"/>
              <a:t>podmíněn</a:t>
            </a:r>
            <a:r>
              <a:rPr lang="en-GB" sz="1600" dirty="0"/>
              <a:t> </a:t>
            </a:r>
            <a:r>
              <a:rPr lang="en-GB" sz="1600" dirty="0" err="1"/>
              <a:t>působením</a:t>
            </a:r>
            <a:r>
              <a:rPr lang="en-GB" sz="1600" dirty="0"/>
              <a:t> </a:t>
            </a:r>
            <a:r>
              <a:rPr lang="en-GB" sz="1600" dirty="0" err="1"/>
              <a:t>větru</a:t>
            </a:r>
            <a:r>
              <a:rPr lang="en-GB" sz="1600" dirty="0"/>
              <a:t> – </a:t>
            </a:r>
            <a:r>
              <a:rPr lang="en-GB" sz="1600" dirty="0" err="1"/>
              <a:t>mořské</a:t>
            </a:r>
            <a:r>
              <a:rPr lang="cs-CZ" sz="1600" dirty="0"/>
              <a:t> </a:t>
            </a:r>
            <a:r>
              <a:rPr lang="en-GB" sz="1600" dirty="0" err="1"/>
              <a:t>proudy</a:t>
            </a:r>
            <a:r>
              <a:rPr lang="en-GB" sz="1600" dirty="0"/>
              <a:t>, </a:t>
            </a:r>
            <a:r>
              <a:rPr lang="en-GB" sz="1600" dirty="0" err="1"/>
              <a:t>povrchové</a:t>
            </a:r>
            <a:r>
              <a:rPr lang="en-GB" sz="1600" dirty="0"/>
              <a:t> </a:t>
            </a:r>
            <a:r>
              <a:rPr lang="en-GB" sz="1600" dirty="0" err="1"/>
              <a:t>víry</a:t>
            </a:r>
            <a:endParaRPr lang="en-GB" sz="1600" dirty="0"/>
          </a:p>
          <a:p>
            <a:pPr marL="514350" indent="-514350">
              <a:buAutoNum type="alphaLcParenR"/>
            </a:pPr>
            <a:endParaRPr lang="pl-PL" sz="1600" dirty="0"/>
          </a:p>
          <a:p>
            <a:pPr marL="0" indent="0">
              <a:buNone/>
            </a:pPr>
            <a:r>
              <a:rPr lang="en-GB" sz="1600" dirty="0"/>
              <a:t>b) </a:t>
            </a:r>
            <a:r>
              <a:rPr lang="en-GB" sz="1600" b="1" dirty="0" err="1"/>
              <a:t>termoklinní</a:t>
            </a:r>
            <a:r>
              <a:rPr lang="en-GB" sz="1600" b="1" dirty="0"/>
              <a:t> </a:t>
            </a:r>
            <a:r>
              <a:rPr lang="en-GB" sz="1600" b="1" dirty="0" err="1"/>
              <a:t>vrstva</a:t>
            </a:r>
            <a:r>
              <a:rPr lang="en-GB" sz="1600" dirty="0"/>
              <a:t>, </a:t>
            </a:r>
            <a:r>
              <a:rPr lang="en-GB" sz="1600" dirty="0" err="1"/>
              <a:t>kde</a:t>
            </a:r>
            <a:r>
              <a:rPr lang="en-GB" sz="1600" dirty="0"/>
              <a:t> </a:t>
            </a:r>
            <a:r>
              <a:rPr lang="en-GB" sz="1600" dirty="0" err="1"/>
              <a:t>klesá</a:t>
            </a:r>
            <a:r>
              <a:rPr lang="en-GB" sz="1600" dirty="0"/>
              <a:t> </a:t>
            </a:r>
            <a:r>
              <a:rPr lang="en-GB" sz="1600" dirty="0" err="1"/>
              <a:t>teplota</a:t>
            </a:r>
            <a:r>
              <a:rPr lang="en-GB" sz="1600" dirty="0"/>
              <a:t> a </a:t>
            </a:r>
            <a:r>
              <a:rPr lang="en-GB" sz="1600" dirty="0" err="1"/>
              <a:t>roste</a:t>
            </a:r>
            <a:r>
              <a:rPr lang="en-GB" sz="1600" dirty="0"/>
              <a:t> </a:t>
            </a:r>
            <a:r>
              <a:rPr lang="en-GB" sz="1600" dirty="0" err="1"/>
              <a:t>hustota</a:t>
            </a:r>
            <a:r>
              <a:rPr lang="en-GB" sz="1600" dirty="0"/>
              <a:t> s </a:t>
            </a:r>
            <a:r>
              <a:rPr lang="en-GB" sz="1600" dirty="0" err="1" smtClean="0"/>
              <a:t>hloubkou</a:t>
            </a:r>
            <a:endParaRPr lang="cs-CZ" sz="1600" dirty="0" smtClean="0"/>
          </a:p>
          <a:p>
            <a:r>
              <a:rPr lang="en-GB" sz="1600" dirty="0" err="1" smtClean="0"/>
              <a:t>zvrstvená</a:t>
            </a:r>
            <a:r>
              <a:rPr lang="en-GB" sz="1600" dirty="0"/>
              <a:t>, </a:t>
            </a:r>
            <a:r>
              <a:rPr lang="en-GB" sz="1600" dirty="0" err="1"/>
              <a:t>působí</a:t>
            </a:r>
            <a:r>
              <a:rPr lang="en-GB" sz="1600" dirty="0"/>
              <a:t> </a:t>
            </a:r>
            <a:r>
              <a:rPr lang="en-GB" sz="1600" dirty="0" err="1"/>
              <a:t>jako</a:t>
            </a:r>
            <a:r>
              <a:rPr lang="en-GB" sz="1600" dirty="0"/>
              <a:t> </a:t>
            </a:r>
            <a:r>
              <a:rPr lang="en-GB" sz="1600" dirty="0" err="1"/>
              <a:t>bariéra</a:t>
            </a:r>
            <a:r>
              <a:rPr lang="en-GB" sz="1600" dirty="0"/>
              <a:t> </a:t>
            </a:r>
            <a:r>
              <a:rPr lang="en-GB" sz="1600" dirty="0" err="1"/>
              <a:t>mezi</a:t>
            </a:r>
            <a:r>
              <a:rPr lang="en-GB" sz="1600" dirty="0"/>
              <a:t> </a:t>
            </a:r>
            <a:r>
              <a:rPr lang="en-GB" sz="1600" dirty="0" err="1"/>
              <a:t>teplejší</a:t>
            </a:r>
            <a:r>
              <a:rPr lang="en-GB" sz="1600" dirty="0"/>
              <a:t> </a:t>
            </a:r>
            <a:r>
              <a:rPr lang="en-GB" sz="1600" dirty="0" err="1"/>
              <a:t>povrchovou</a:t>
            </a:r>
            <a:r>
              <a:rPr lang="en-GB" sz="1600" dirty="0"/>
              <a:t> a </a:t>
            </a:r>
            <a:r>
              <a:rPr lang="en-GB" sz="1600" dirty="0" err="1"/>
              <a:t>chladnější</a:t>
            </a:r>
            <a:r>
              <a:rPr lang="en-GB" sz="1600" dirty="0"/>
              <a:t> </a:t>
            </a:r>
            <a:r>
              <a:rPr lang="en-GB" sz="1600" dirty="0" err="1"/>
              <a:t>hlubší</a:t>
            </a:r>
            <a:r>
              <a:rPr lang="en-GB" sz="1600" dirty="0"/>
              <a:t> </a:t>
            </a:r>
            <a:r>
              <a:rPr lang="en-GB" sz="1600" dirty="0" err="1" smtClean="0"/>
              <a:t>vrstvou</a:t>
            </a:r>
            <a:endParaRPr lang="cs-CZ" sz="1600" dirty="0" smtClean="0"/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1600" dirty="0"/>
              <a:t>c) </a:t>
            </a:r>
            <a:r>
              <a:rPr lang="en-GB" sz="1600" b="1" dirty="0" err="1"/>
              <a:t>hluboká</a:t>
            </a:r>
            <a:r>
              <a:rPr lang="en-GB" sz="1600" b="1" dirty="0"/>
              <a:t> </a:t>
            </a:r>
            <a:r>
              <a:rPr lang="en-GB" sz="1600" b="1" dirty="0" err="1"/>
              <a:t>vrstva</a:t>
            </a:r>
            <a:r>
              <a:rPr lang="en-GB" sz="1600" dirty="0"/>
              <a:t> 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studená</a:t>
            </a:r>
            <a:r>
              <a:rPr lang="en-GB" sz="1600" dirty="0"/>
              <a:t> a </a:t>
            </a:r>
            <a:r>
              <a:rPr lang="en-GB" sz="1600" dirty="0" err="1"/>
              <a:t>hustá</a:t>
            </a:r>
            <a:r>
              <a:rPr lang="en-GB" sz="1600" dirty="0"/>
              <a:t> </a:t>
            </a:r>
            <a:r>
              <a:rPr lang="en-GB" sz="1600" dirty="0" err="1"/>
              <a:t>voda</a:t>
            </a:r>
            <a:r>
              <a:rPr lang="en-GB" sz="1600" dirty="0"/>
              <a:t> – </a:t>
            </a:r>
            <a:r>
              <a:rPr lang="en-GB" sz="1600" dirty="0" err="1"/>
              <a:t>pohyb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 smtClean="0"/>
              <a:t>souvisí</a:t>
            </a:r>
            <a:r>
              <a:rPr lang="cs-CZ" sz="1600" dirty="0"/>
              <a:t> </a:t>
            </a:r>
            <a:r>
              <a:rPr lang="en-GB" sz="1600" dirty="0" smtClean="0"/>
              <a:t>s </a:t>
            </a:r>
            <a:r>
              <a:rPr lang="en-GB" sz="1600" dirty="0" err="1"/>
              <a:t>kolísáním</a:t>
            </a:r>
            <a:r>
              <a:rPr lang="en-GB" sz="1600" dirty="0"/>
              <a:t> </a:t>
            </a:r>
            <a:r>
              <a:rPr lang="en-GB" sz="1600" dirty="0" err="1"/>
              <a:t>hustoty</a:t>
            </a:r>
            <a:r>
              <a:rPr lang="en-GB" sz="1600" dirty="0"/>
              <a:t> v </a:t>
            </a:r>
            <a:r>
              <a:rPr lang="en-GB" sz="1600" dirty="0" err="1"/>
              <a:t>důsledku</a:t>
            </a:r>
            <a:r>
              <a:rPr lang="en-GB" sz="1600" dirty="0"/>
              <a:t> </a:t>
            </a:r>
            <a:r>
              <a:rPr lang="en-GB" sz="1600" dirty="0" err="1"/>
              <a:t>rozdílů</a:t>
            </a:r>
            <a:r>
              <a:rPr lang="en-GB" sz="1600" dirty="0"/>
              <a:t> v </a:t>
            </a:r>
            <a:r>
              <a:rPr lang="en-GB" sz="1600" dirty="0" err="1"/>
              <a:t>salinitě</a:t>
            </a:r>
            <a:r>
              <a:rPr lang="en-GB" sz="1600" dirty="0"/>
              <a:t> a </a:t>
            </a:r>
            <a:r>
              <a:rPr lang="en-GB" sz="1600" dirty="0" err="1" smtClean="0"/>
              <a:t>teplotě</a:t>
            </a:r>
            <a:endParaRPr lang="en-GB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98376"/>
            <a:ext cx="1905000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8606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6316" y="116632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Minerály</a:t>
            </a:r>
            <a:r>
              <a:rPr lang="en-GB" sz="2400" dirty="0"/>
              <a:t> v </a:t>
            </a:r>
            <a:r>
              <a:rPr lang="en-GB" sz="2400" dirty="0" err="1"/>
              <a:t>oceánech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620688"/>
            <a:ext cx="8229600" cy="3600400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Oceány</a:t>
            </a:r>
            <a:r>
              <a:rPr lang="en-GB" sz="1600" dirty="0" smtClean="0"/>
              <a:t> </a:t>
            </a:r>
            <a:r>
              <a:rPr lang="en-GB" sz="1600" dirty="0" err="1"/>
              <a:t>obsahují</a:t>
            </a:r>
            <a:r>
              <a:rPr lang="en-GB" sz="1600" dirty="0"/>
              <a:t> </a:t>
            </a:r>
            <a:r>
              <a:rPr lang="en-GB" sz="1600" dirty="0" err="1"/>
              <a:t>téměř</a:t>
            </a:r>
            <a:r>
              <a:rPr lang="en-GB" sz="1600" dirty="0"/>
              <a:t> </a:t>
            </a:r>
            <a:r>
              <a:rPr lang="en-GB" sz="1600" dirty="0" err="1"/>
              <a:t>každý</a:t>
            </a:r>
            <a:r>
              <a:rPr lang="en-GB" sz="1600" dirty="0"/>
              <a:t> v </a:t>
            </a:r>
            <a:r>
              <a:rPr lang="en-GB" sz="1600" dirty="0" err="1"/>
              <a:t>přírodě</a:t>
            </a:r>
            <a:r>
              <a:rPr lang="en-GB" sz="1600" dirty="0"/>
              <a:t> se </a:t>
            </a:r>
            <a:r>
              <a:rPr lang="en-GB" sz="1600" dirty="0" err="1"/>
              <a:t>vyskytující</a:t>
            </a:r>
            <a:r>
              <a:rPr lang="en-GB" sz="1600" dirty="0"/>
              <a:t> </a:t>
            </a:r>
            <a:r>
              <a:rPr lang="en-GB" sz="1600" dirty="0" err="1" smtClean="0"/>
              <a:t>prvek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smtClean="0"/>
              <a:t>ale </a:t>
            </a:r>
            <a:r>
              <a:rPr lang="en-GB" sz="1600" dirty="0" err="1"/>
              <a:t>většina</a:t>
            </a:r>
            <a:r>
              <a:rPr lang="en-GB" sz="1600" dirty="0"/>
              <a:t> je v </a:t>
            </a:r>
            <a:r>
              <a:rPr lang="en-GB" sz="1600" dirty="0" err="1"/>
              <a:t>extrémně</a:t>
            </a:r>
            <a:r>
              <a:rPr lang="en-GB" sz="1600" dirty="0"/>
              <a:t> </a:t>
            </a:r>
            <a:r>
              <a:rPr lang="en-GB" sz="1600" dirty="0" err="1"/>
              <a:t>nízkých</a:t>
            </a:r>
            <a:r>
              <a:rPr lang="en-GB" sz="1600" dirty="0"/>
              <a:t> </a:t>
            </a:r>
            <a:r>
              <a:rPr lang="en-GB" sz="1600" dirty="0" err="1" smtClean="0"/>
              <a:t>koncentracích</a:t>
            </a:r>
            <a:endParaRPr lang="en-GB" sz="1600" dirty="0"/>
          </a:p>
          <a:p>
            <a:r>
              <a:rPr lang="en-GB" sz="1600" dirty="0"/>
              <a:t>N, P, Fe – </a:t>
            </a:r>
            <a:r>
              <a:rPr lang="en-GB" sz="1600" dirty="0" err="1"/>
              <a:t>základní</a:t>
            </a:r>
            <a:r>
              <a:rPr lang="en-GB" sz="1600" dirty="0"/>
              <a:t> pro </a:t>
            </a:r>
            <a:r>
              <a:rPr lang="en-GB" sz="1600" dirty="0" err="1"/>
              <a:t>mikrobiální</a:t>
            </a:r>
            <a:r>
              <a:rPr lang="en-GB" sz="1600" dirty="0"/>
              <a:t> </a:t>
            </a:r>
            <a:r>
              <a:rPr lang="en-GB" sz="1600" dirty="0" err="1"/>
              <a:t>růst</a:t>
            </a:r>
            <a:r>
              <a:rPr lang="en-GB" sz="1600" dirty="0"/>
              <a:t> – </a:t>
            </a:r>
            <a:r>
              <a:rPr lang="en-GB" sz="1600" dirty="0" err="1"/>
              <a:t>jen</a:t>
            </a:r>
            <a:r>
              <a:rPr lang="en-GB" sz="1600" dirty="0"/>
              <a:t> </a:t>
            </a:r>
            <a:r>
              <a:rPr lang="en-GB" sz="1600" dirty="0" err="1" smtClean="0"/>
              <a:t>stopová</a:t>
            </a:r>
            <a:r>
              <a:rPr lang="cs-CZ" sz="1600" dirty="0"/>
              <a:t> </a:t>
            </a:r>
            <a:r>
              <a:rPr lang="en-GB" sz="1600" dirty="0" err="1" smtClean="0"/>
              <a:t>množství</a:t>
            </a:r>
            <a:r>
              <a:rPr lang="en-GB" sz="1600" dirty="0" smtClean="0"/>
              <a:t> </a:t>
            </a:r>
            <a:r>
              <a:rPr lang="en-GB" sz="1600" dirty="0"/>
              <a:t>(</a:t>
            </a:r>
            <a:r>
              <a:rPr lang="en-GB" sz="1600" dirty="0" err="1"/>
              <a:t>méně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1ppm</a:t>
            </a:r>
            <a:r>
              <a:rPr lang="en-GB" sz="1600" dirty="0" smtClean="0"/>
              <a:t>)</a:t>
            </a:r>
            <a:endParaRPr lang="en-GB" sz="1600" dirty="0"/>
          </a:p>
          <a:p>
            <a:r>
              <a:rPr lang="en-GB" sz="1600" dirty="0" err="1"/>
              <a:t>Salinita</a:t>
            </a:r>
            <a:r>
              <a:rPr lang="en-GB" sz="1600" dirty="0"/>
              <a:t> – 3,3-3,7 </a:t>
            </a:r>
            <a:r>
              <a:rPr lang="en-GB" sz="1600" dirty="0" err="1" smtClean="0"/>
              <a:t>promile</a:t>
            </a:r>
            <a:endParaRPr lang="en-GB" sz="1600" dirty="0"/>
          </a:p>
          <a:p>
            <a:r>
              <a:rPr lang="en-GB" sz="1600" dirty="0"/>
              <a:t>pH 8,3 – </a:t>
            </a:r>
            <a:r>
              <a:rPr lang="en-GB" sz="1600" dirty="0" smtClean="0"/>
              <a:t>8,5</a:t>
            </a:r>
            <a:endParaRPr lang="en-GB" sz="1600" dirty="0"/>
          </a:p>
          <a:p>
            <a:r>
              <a:rPr lang="en-GB" sz="1600" dirty="0" err="1"/>
              <a:t>Teplota</a:t>
            </a:r>
            <a:r>
              <a:rPr lang="en-GB" sz="1600" dirty="0"/>
              <a:t> v </a:t>
            </a:r>
            <a:r>
              <a:rPr lang="en-GB" sz="1600" dirty="0" err="1"/>
              <a:t>hloubce</a:t>
            </a:r>
            <a:r>
              <a:rPr lang="en-GB" sz="1600" dirty="0"/>
              <a:t> 100m a </a:t>
            </a:r>
            <a:r>
              <a:rPr lang="en-GB" sz="1600" dirty="0" err="1"/>
              <a:t>níž</a:t>
            </a:r>
            <a:r>
              <a:rPr lang="en-GB" sz="1600" dirty="0"/>
              <a:t> </a:t>
            </a:r>
            <a:r>
              <a:rPr lang="en-GB" sz="1600" dirty="0" err="1"/>
              <a:t>mezi</a:t>
            </a:r>
            <a:r>
              <a:rPr lang="en-GB" sz="1600" dirty="0"/>
              <a:t> </a:t>
            </a:r>
            <a:r>
              <a:rPr lang="en-GB" sz="1600" dirty="0" smtClean="0"/>
              <a:t>5-0oC</a:t>
            </a:r>
            <a:endParaRPr lang="en-GB" sz="1600" dirty="0"/>
          </a:p>
          <a:p>
            <a:r>
              <a:rPr lang="en-GB" sz="1600" dirty="0" err="1"/>
              <a:t>Sezónní</a:t>
            </a:r>
            <a:r>
              <a:rPr lang="en-GB" sz="1600" dirty="0"/>
              <a:t> </a:t>
            </a:r>
            <a:r>
              <a:rPr lang="en-GB" sz="1600" dirty="0" err="1"/>
              <a:t>fluktuace</a:t>
            </a:r>
            <a:r>
              <a:rPr lang="en-GB" sz="1600" dirty="0"/>
              <a:t> </a:t>
            </a:r>
            <a:r>
              <a:rPr lang="en-GB" sz="1600" dirty="0" err="1"/>
              <a:t>kdekoliv</a:t>
            </a:r>
            <a:r>
              <a:rPr lang="en-GB" sz="1600" dirty="0"/>
              <a:t> </a:t>
            </a:r>
            <a:r>
              <a:rPr lang="en-GB" sz="1600" dirty="0" err="1"/>
              <a:t>není</a:t>
            </a:r>
            <a:r>
              <a:rPr lang="en-GB" sz="1600" dirty="0"/>
              <a:t> </a:t>
            </a:r>
            <a:r>
              <a:rPr lang="en-GB" sz="1600" dirty="0" err="1"/>
              <a:t>větší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20oC a </a:t>
            </a:r>
            <a:r>
              <a:rPr lang="en-GB" sz="1600" dirty="0" err="1" smtClean="0"/>
              <a:t>variace</a:t>
            </a:r>
            <a:r>
              <a:rPr lang="cs-CZ" sz="1600" dirty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/>
              <a:t>všech</a:t>
            </a:r>
            <a:r>
              <a:rPr lang="en-GB" sz="1600" dirty="0"/>
              <a:t> </a:t>
            </a:r>
            <a:r>
              <a:rPr lang="en-GB" sz="1600" dirty="0" err="1"/>
              <a:t>oceánech</a:t>
            </a:r>
            <a:r>
              <a:rPr lang="en-GB" sz="1600" dirty="0"/>
              <a:t> je do 35oC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867774"/>
            <a:ext cx="4582729" cy="3673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47825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3888432" cy="360040"/>
          </a:xfrm>
        </p:spPr>
        <p:txBody>
          <a:bodyPr>
            <a:normAutofit fontScale="90000"/>
          </a:bodyPr>
          <a:lstStyle/>
          <a:p>
            <a:r>
              <a:rPr lang="cs-CZ" sz="2400" dirty="0" smtClean="0"/>
              <a:t>Rudý příliv</a:t>
            </a: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548680"/>
            <a:ext cx="5472608" cy="5733256"/>
          </a:xfrm>
        </p:spPr>
        <p:txBody>
          <a:bodyPr>
            <a:normAutofit/>
          </a:bodyPr>
          <a:lstStyle/>
          <a:p>
            <a:r>
              <a:rPr lang="cs-CZ" sz="1600" dirty="0" smtClean="0"/>
              <a:t>vyšší koncentrace fytoplanktonu způsobuje rudou barvu moře</a:t>
            </a:r>
          </a:p>
          <a:p>
            <a:r>
              <a:rPr lang="cs-CZ" sz="1600" dirty="0" smtClean="0"/>
              <a:t>řasy  (</a:t>
            </a:r>
            <a:r>
              <a:rPr lang="en-GB" sz="1600" dirty="0" err="1" smtClean="0"/>
              <a:t>obrněnk</a:t>
            </a:r>
            <a:r>
              <a:rPr lang="cs-CZ" sz="1600" dirty="0" smtClean="0"/>
              <a:t>y</a:t>
            </a:r>
            <a:r>
              <a:rPr lang="en-GB" sz="1600" dirty="0" smtClean="0"/>
              <a:t> </a:t>
            </a:r>
            <a:r>
              <a:rPr lang="en-GB" sz="1600" i="1" dirty="0" err="1" smtClean="0"/>
              <a:t>Lingulodinium</a:t>
            </a:r>
            <a:r>
              <a:rPr lang="en-GB" sz="1600" i="1" dirty="0" smtClean="0"/>
              <a:t> </a:t>
            </a:r>
            <a:r>
              <a:rPr lang="en-GB" sz="1600" i="1" dirty="0" err="1"/>
              <a:t>polyedrum</a:t>
            </a:r>
            <a:r>
              <a:rPr lang="en-GB" sz="1600" i="1" dirty="0" smtClean="0"/>
              <a:t>)</a:t>
            </a:r>
            <a:endParaRPr lang="cs-CZ" sz="1600" dirty="0" smtClean="0"/>
          </a:p>
          <a:p>
            <a:r>
              <a:rPr lang="en-GB" sz="1600" dirty="0" smtClean="0"/>
              <a:t>v</a:t>
            </a:r>
            <a:r>
              <a:rPr lang="en-GB" sz="1600" dirty="0"/>
              <a:t> </a:t>
            </a:r>
            <a:r>
              <a:rPr lang="en-GB" sz="1600" dirty="0" err="1"/>
              <a:t>noci</a:t>
            </a:r>
            <a:r>
              <a:rPr lang="en-GB" sz="1600" dirty="0"/>
              <a:t> </a:t>
            </a:r>
            <a:r>
              <a:rPr lang="en-GB" sz="1600" dirty="0" err="1"/>
              <a:t>řasa</a:t>
            </a:r>
            <a:r>
              <a:rPr lang="en-GB" sz="1600" dirty="0"/>
              <a:t> </a:t>
            </a:r>
            <a:r>
              <a:rPr lang="en-GB" sz="1600" dirty="0" err="1"/>
              <a:t>začíná</a:t>
            </a:r>
            <a:r>
              <a:rPr lang="en-GB" sz="1600" dirty="0"/>
              <a:t> </a:t>
            </a:r>
            <a:r>
              <a:rPr lang="en-GB" sz="1600" dirty="0" err="1"/>
              <a:t>svítit</a:t>
            </a:r>
            <a:r>
              <a:rPr lang="en-GB" sz="1600" dirty="0"/>
              <a:t> </a:t>
            </a:r>
            <a:r>
              <a:rPr lang="en-GB" sz="1600" dirty="0" err="1" smtClean="0"/>
              <a:t>namodralou</a:t>
            </a:r>
            <a:r>
              <a:rPr lang="en-GB" sz="1600" dirty="0" smtClean="0"/>
              <a:t> </a:t>
            </a:r>
            <a:r>
              <a:rPr lang="en-GB" sz="1600" dirty="0" err="1" smtClean="0"/>
              <a:t>září</a:t>
            </a:r>
            <a:endParaRPr lang="cs-CZ" sz="1600" dirty="0" smtClean="0"/>
          </a:p>
          <a:p>
            <a:r>
              <a:rPr lang="en-GB" sz="1600" dirty="0" err="1" smtClean="0"/>
              <a:t>bioluminiscence</a:t>
            </a:r>
            <a:r>
              <a:rPr lang="cs-CZ" sz="1600" dirty="0" smtClean="0"/>
              <a:t> - </a:t>
            </a:r>
            <a:r>
              <a:rPr lang="en-GB" sz="1600" dirty="0" err="1" smtClean="0"/>
              <a:t>oxidace</a:t>
            </a:r>
            <a:r>
              <a:rPr lang="en-GB" sz="1600" dirty="0"/>
              <a:t> </a:t>
            </a:r>
            <a:r>
              <a:rPr lang="en-GB" sz="1600" dirty="0" err="1"/>
              <a:t>luciferinu</a:t>
            </a:r>
            <a:r>
              <a:rPr lang="en-GB" sz="1600" dirty="0"/>
              <a:t> </a:t>
            </a:r>
            <a:r>
              <a:rPr lang="en-GB" sz="1600" dirty="0" err="1"/>
              <a:t>za</a:t>
            </a:r>
            <a:r>
              <a:rPr lang="en-GB" sz="1600" dirty="0"/>
              <a:t> </a:t>
            </a:r>
            <a:r>
              <a:rPr lang="en-GB" sz="1600" dirty="0" err="1"/>
              <a:t>přítomnosti</a:t>
            </a:r>
            <a:r>
              <a:rPr lang="en-GB" sz="1600" dirty="0"/>
              <a:t> </a:t>
            </a:r>
            <a:r>
              <a:rPr lang="en-GB" sz="1600" dirty="0" err="1" smtClean="0"/>
              <a:t>enzymu</a:t>
            </a:r>
            <a:r>
              <a:rPr lang="en-GB" sz="1600" dirty="0"/>
              <a:t> </a:t>
            </a:r>
            <a:r>
              <a:rPr lang="en-GB" sz="1600" dirty="0" err="1" smtClean="0"/>
              <a:t>luciferázy</a:t>
            </a:r>
            <a:endParaRPr lang="cs-CZ" sz="1600" dirty="0" smtClean="0"/>
          </a:p>
          <a:p>
            <a:r>
              <a:rPr lang="en-GB" sz="1600" dirty="0" err="1" smtClean="0"/>
              <a:t>vyzařuje</a:t>
            </a:r>
            <a:r>
              <a:rPr lang="cs-CZ" sz="1600" dirty="0" smtClean="0"/>
              <a:t> se</a:t>
            </a:r>
            <a:r>
              <a:rPr lang="en-GB" sz="1600" dirty="0" smtClean="0"/>
              <a:t> </a:t>
            </a:r>
            <a:r>
              <a:rPr lang="en-GB" sz="1600" dirty="0" err="1"/>
              <a:t>až</a:t>
            </a:r>
            <a:r>
              <a:rPr lang="en-GB" sz="1600" dirty="0"/>
              <a:t> 96 </a:t>
            </a:r>
            <a:r>
              <a:rPr lang="en-GB" sz="1600" dirty="0" err="1"/>
              <a:t>procent</a:t>
            </a:r>
            <a:r>
              <a:rPr lang="en-GB" sz="1600" dirty="0"/>
              <a:t> </a:t>
            </a:r>
            <a:r>
              <a:rPr lang="en-GB" sz="1600" dirty="0" err="1"/>
              <a:t>světla</a:t>
            </a:r>
            <a:r>
              <a:rPr lang="en-GB" sz="1600" dirty="0"/>
              <a:t> a </a:t>
            </a:r>
            <a:r>
              <a:rPr lang="en-GB" sz="1600" dirty="0" err="1"/>
              <a:t>jen</a:t>
            </a:r>
            <a:r>
              <a:rPr lang="en-GB" sz="1600" dirty="0"/>
              <a:t> 4 </a:t>
            </a:r>
            <a:r>
              <a:rPr lang="en-GB" sz="1600" dirty="0" err="1"/>
              <a:t>procenta</a:t>
            </a:r>
            <a:r>
              <a:rPr lang="en-GB" sz="1600" dirty="0"/>
              <a:t> </a:t>
            </a:r>
            <a:r>
              <a:rPr lang="en-GB" sz="1600" dirty="0" err="1" smtClean="0"/>
              <a:t>tepla</a:t>
            </a:r>
            <a:r>
              <a:rPr lang="cs-CZ" sz="1600" dirty="0" smtClean="0"/>
              <a:t> (u</a:t>
            </a:r>
            <a:r>
              <a:rPr lang="en-GB" sz="1600" dirty="0"/>
              <a:t> </a:t>
            </a:r>
            <a:r>
              <a:rPr lang="en-GB" sz="1600" dirty="0" err="1"/>
              <a:t>moderních</a:t>
            </a:r>
            <a:r>
              <a:rPr lang="en-GB" sz="1600" dirty="0"/>
              <a:t> </a:t>
            </a:r>
            <a:r>
              <a:rPr lang="en-GB" sz="1600" dirty="0" err="1"/>
              <a:t>výbojek</a:t>
            </a:r>
            <a:r>
              <a:rPr lang="en-GB" sz="1600" dirty="0"/>
              <a:t> je </a:t>
            </a:r>
            <a:r>
              <a:rPr lang="en-GB" sz="1600" dirty="0" err="1"/>
              <a:t>efektivita</a:t>
            </a:r>
            <a:r>
              <a:rPr lang="en-GB" sz="1600" dirty="0"/>
              <a:t> </a:t>
            </a:r>
            <a:r>
              <a:rPr lang="en-GB" sz="1600" dirty="0" err="1"/>
              <a:t>jen</a:t>
            </a:r>
            <a:r>
              <a:rPr lang="en-GB" sz="1600" dirty="0"/>
              <a:t> 10 </a:t>
            </a:r>
            <a:r>
              <a:rPr lang="en-GB" sz="1600" dirty="0" err="1"/>
              <a:t>procent</a:t>
            </a:r>
            <a:r>
              <a:rPr lang="en-GB" sz="1600" dirty="0"/>
              <a:t> </a:t>
            </a:r>
            <a:r>
              <a:rPr lang="en-GB" sz="1600" dirty="0" err="1" smtClean="0"/>
              <a:t>světla</a:t>
            </a:r>
            <a:r>
              <a:rPr lang="cs-CZ" sz="1600" dirty="0" smtClean="0"/>
              <a:t>)</a:t>
            </a:r>
            <a:endParaRPr lang="en-GB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516" y="2742250"/>
            <a:ext cx="2664296" cy="3996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304" y="692696"/>
            <a:ext cx="1690719" cy="1777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62778"/>
            <a:ext cx="4320480" cy="3776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9005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7620000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14916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51520" y="116632"/>
            <a:ext cx="828092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Harmful algal blooms (HABs)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produkce</a:t>
            </a:r>
            <a:r>
              <a:rPr lang="en-GB" sz="1600" dirty="0" smtClean="0"/>
              <a:t> </a:t>
            </a:r>
            <a:r>
              <a:rPr lang="en-GB" sz="1600" dirty="0" err="1" smtClean="0"/>
              <a:t>toxinů</a:t>
            </a:r>
            <a:r>
              <a:rPr lang="cs-CZ" sz="1600" dirty="0" smtClean="0"/>
              <a:t>, </a:t>
            </a:r>
            <a:r>
              <a:rPr lang="en-GB" sz="1600" dirty="0" err="1" smtClean="0"/>
              <a:t>dříve</a:t>
            </a:r>
            <a:r>
              <a:rPr lang="en-GB" sz="1600" dirty="0" smtClean="0"/>
              <a:t> </a:t>
            </a:r>
            <a:r>
              <a:rPr lang="en-GB" sz="1600" dirty="0" err="1"/>
              <a:t>si</a:t>
            </a:r>
            <a:r>
              <a:rPr lang="en-GB" sz="1600" dirty="0"/>
              <a:t> </a:t>
            </a:r>
            <a:r>
              <a:rPr lang="en-GB" sz="1600" dirty="0" err="1"/>
              <a:t>biologové</a:t>
            </a:r>
            <a:r>
              <a:rPr lang="en-GB" sz="1600" dirty="0"/>
              <a:t> </a:t>
            </a:r>
            <a:r>
              <a:rPr lang="en-GB" sz="1600" dirty="0" err="1"/>
              <a:t>mysleli</a:t>
            </a:r>
            <a:r>
              <a:rPr lang="en-GB" sz="1600" dirty="0"/>
              <a:t>, </a:t>
            </a:r>
            <a:r>
              <a:rPr lang="en-GB" sz="1600" dirty="0" err="1"/>
              <a:t>že</a:t>
            </a:r>
            <a:r>
              <a:rPr lang="en-GB" sz="1600" dirty="0"/>
              <a:t> </a:t>
            </a:r>
            <a:r>
              <a:rPr lang="en-GB" sz="1600" dirty="0" err="1"/>
              <a:t>působení</a:t>
            </a:r>
            <a:r>
              <a:rPr lang="en-GB" sz="1600" dirty="0"/>
              <a:t> </a:t>
            </a:r>
            <a:r>
              <a:rPr lang="en-GB" sz="1600" dirty="0" smtClean="0"/>
              <a:t>je </a:t>
            </a:r>
            <a:r>
              <a:rPr lang="en-GB" sz="1600" dirty="0" err="1"/>
              <a:t>jen</a:t>
            </a:r>
            <a:r>
              <a:rPr lang="en-GB" sz="1600" dirty="0"/>
              <a:t> </a:t>
            </a:r>
            <a:r>
              <a:rPr lang="en-GB" sz="1600" dirty="0" err="1"/>
              <a:t>krátkodobé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objev</a:t>
            </a:r>
            <a:r>
              <a:rPr lang="en-GB" sz="1600" dirty="0"/>
              <a:t> </a:t>
            </a:r>
            <a:r>
              <a:rPr lang="en-GB" sz="1600" dirty="0" err="1"/>
              <a:t>tzv</a:t>
            </a:r>
            <a:r>
              <a:rPr lang="en-GB" sz="1600" dirty="0"/>
              <a:t>. </a:t>
            </a:r>
            <a:r>
              <a:rPr lang="en-GB" sz="1600" dirty="0" err="1"/>
              <a:t>brevetoxinů</a:t>
            </a:r>
            <a:r>
              <a:rPr lang="en-GB" sz="1600" dirty="0"/>
              <a:t> (2008)- </a:t>
            </a:r>
            <a:r>
              <a:rPr lang="en-GB" sz="1600" dirty="0" err="1"/>
              <a:t>nervové</a:t>
            </a:r>
            <a:r>
              <a:rPr lang="en-GB" sz="1600" dirty="0"/>
              <a:t> </a:t>
            </a:r>
            <a:r>
              <a:rPr lang="en-GB" sz="1600" dirty="0" err="1"/>
              <a:t>jedy</a:t>
            </a:r>
            <a:r>
              <a:rPr lang="en-GB" sz="1600" dirty="0"/>
              <a:t> </a:t>
            </a:r>
            <a:r>
              <a:rPr lang="en-GB" sz="1600" dirty="0" err="1"/>
              <a:t>pocházející</a:t>
            </a:r>
            <a:r>
              <a:rPr lang="en-GB" sz="1600" dirty="0"/>
              <a:t> z </a:t>
            </a:r>
            <a:r>
              <a:rPr lang="en-GB" sz="1600" dirty="0" err="1"/>
              <a:t>řasy</a:t>
            </a:r>
            <a:r>
              <a:rPr lang="en-GB" sz="1600" dirty="0"/>
              <a:t> </a:t>
            </a:r>
            <a:r>
              <a:rPr lang="en-GB" sz="1600" i="1" dirty="0" err="1"/>
              <a:t>Karenia</a:t>
            </a:r>
            <a:r>
              <a:rPr lang="en-GB" sz="1600" i="1" dirty="0"/>
              <a:t> brevis </a:t>
            </a:r>
            <a:r>
              <a:rPr lang="en-GB" sz="1600" dirty="0" err="1"/>
              <a:t>po</a:t>
            </a:r>
            <a:r>
              <a:rPr lang="en-GB" sz="1600" dirty="0"/>
              <a:t> </a:t>
            </a:r>
            <a:r>
              <a:rPr lang="en-GB" sz="1600" dirty="0" err="1"/>
              <a:t>vdechnutí</a:t>
            </a:r>
            <a:r>
              <a:rPr lang="en-GB" sz="1600" dirty="0"/>
              <a:t> do </a:t>
            </a:r>
            <a:r>
              <a:rPr lang="en-GB" sz="1600" dirty="0" err="1"/>
              <a:t>plic</a:t>
            </a:r>
            <a:r>
              <a:rPr lang="en-GB" sz="1600" dirty="0"/>
              <a:t> </a:t>
            </a:r>
            <a:r>
              <a:rPr lang="en-GB" sz="1600" dirty="0" err="1" smtClean="0"/>
              <a:t>metabolizují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vlny</a:t>
            </a:r>
            <a:r>
              <a:rPr lang="en-GB" sz="1600" dirty="0"/>
              <a:t> </a:t>
            </a:r>
            <a:r>
              <a:rPr lang="en-GB" sz="1600" dirty="0" err="1"/>
              <a:t>narážející</a:t>
            </a:r>
            <a:r>
              <a:rPr lang="en-GB" sz="1600" dirty="0"/>
              <a:t> do </a:t>
            </a:r>
            <a:r>
              <a:rPr lang="en-GB" sz="1600" dirty="0" err="1"/>
              <a:t>pobřeží</a:t>
            </a:r>
            <a:r>
              <a:rPr lang="en-GB" sz="1600" dirty="0"/>
              <a:t>  - v </a:t>
            </a:r>
            <a:r>
              <a:rPr lang="en-GB" sz="1600" dirty="0" err="1"/>
              <a:t>řasách</a:t>
            </a:r>
            <a:r>
              <a:rPr lang="en-GB" sz="1600" dirty="0"/>
              <a:t> </a:t>
            </a:r>
            <a:r>
              <a:rPr lang="en-GB" sz="1600" dirty="0" err="1"/>
              <a:t>obsažené</a:t>
            </a:r>
            <a:r>
              <a:rPr lang="en-GB" sz="1600" dirty="0"/>
              <a:t> </a:t>
            </a:r>
            <a:r>
              <a:rPr lang="en-GB" sz="1600" dirty="0" err="1"/>
              <a:t>neurotoxiny</a:t>
            </a:r>
            <a:r>
              <a:rPr lang="en-GB" sz="1600" dirty="0"/>
              <a:t> </a:t>
            </a:r>
            <a:r>
              <a:rPr lang="en-GB" sz="1600" dirty="0" err="1"/>
              <a:t>uvolňují</a:t>
            </a:r>
            <a:r>
              <a:rPr lang="en-GB" sz="1600" dirty="0"/>
              <a:t> do </a:t>
            </a:r>
            <a:r>
              <a:rPr lang="en-GB" sz="1600" dirty="0" err="1"/>
              <a:t>vzduchu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formě</a:t>
            </a:r>
            <a:r>
              <a:rPr lang="en-GB" sz="1600" dirty="0"/>
              <a:t> </a:t>
            </a:r>
            <a:r>
              <a:rPr lang="en-GB" sz="1600" dirty="0" err="1"/>
              <a:t>aerosolu</a:t>
            </a:r>
            <a:r>
              <a:rPr lang="en-GB" sz="1600" dirty="0"/>
              <a:t> se k </a:t>
            </a:r>
            <a:r>
              <a:rPr lang="en-GB" sz="1600" dirty="0" err="1"/>
              <a:t>lidem</a:t>
            </a:r>
            <a:r>
              <a:rPr lang="en-GB" sz="1600" dirty="0"/>
              <a:t> u </a:t>
            </a:r>
            <a:r>
              <a:rPr lang="en-GB" sz="1600" dirty="0" err="1"/>
              <a:t>břehu</a:t>
            </a:r>
            <a:r>
              <a:rPr lang="en-GB" sz="1600" dirty="0"/>
              <a:t> </a:t>
            </a:r>
            <a:r>
              <a:rPr lang="en-GB" sz="1600" dirty="0" err="1"/>
              <a:t>dostávají</a:t>
            </a:r>
            <a:r>
              <a:rPr lang="en-GB" sz="1600" dirty="0"/>
              <a:t> </a:t>
            </a:r>
            <a:r>
              <a:rPr lang="en-GB" sz="1600" dirty="0" err="1"/>
              <a:t>jedovaté</a:t>
            </a:r>
            <a:r>
              <a:rPr lang="en-GB" sz="1600" dirty="0"/>
              <a:t> </a:t>
            </a:r>
            <a:r>
              <a:rPr lang="en-GB" sz="1600" dirty="0" err="1"/>
              <a:t>látky</a:t>
            </a:r>
            <a:r>
              <a:rPr lang="en-GB" sz="1600" dirty="0"/>
              <a:t>, </a:t>
            </a:r>
            <a:r>
              <a:rPr lang="en-GB" sz="1600" dirty="0" err="1"/>
              <a:t>které</a:t>
            </a:r>
            <a:r>
              <a:rPr lang="en-GB" sz="1600" dirty="0"/>
              <a:t> </a:t>
            </a:r>
            <a:r>
              <a:rPr lang="en-GB" sz="1600" dirty="0" err="1"/>
              <a:t>podle</a:t>
            </a:r>
            <a:r>
              <a:rPr lang="en-GB" sz="1600" dirty="0"/>
              <a:t> </a:t>
            </a:r>
            <a:r>
              <a:rPr lang="en-GB" sz="1600" dirty="0" err="1"/>
              <a:t>posledních</a:t>
            </a:r>
            <a:r>
              <a:rPr lang="en-GB" sz="1600" dirty="0"/>
              <a:t> </a:t>
            </a:r>
            <a:r>
              <a:rPr lang="en-GB" sz="1600" dirty="0" err="1"/>
              <a:t>zjištění</a:t>
            </a:r>
            <a:r>
              <a:rPr lang="en-GB" sz="1600" dirty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vyvolávat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rakovinové</a:t>
            </a:r>
            <a:r>
              <a:rPr lang="en-GB" sz="1600" dirty="0"/>
              <a:t> </a:t>
            </a:r>
            <a:r>
              <a:rPr lang="en-GB" sz="1600" dirty="0" err="1"/>
              <a:t>bujení</a:t>
            </a:r>
            <a:endParaRPr lang="en-GB" sz="1600" dirty="0"/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zvýšená</a:t>
            </a:r>
            <a:r>
              <a:rPr lang="en-GB" sz="1600" dirty="0" smtClean="0"/>
              <a:t> </a:t>
            </a:r>
            <a:r>
              <a:rPr lang="en-GB" sz="1600" dirty="0" err="1"/>
              <a:t>koncentrace</a:t>
            </a:r>
            <a:r>
              <a:rPr lang="en-GB" sz="1600" dirty="0"/>
              <a:t> </a:t>
            </a:r>
            <a:r>
              <a:rPr lang="en-GB" sz="1600" dirty="0" err="1"/>
              <a:t>těchto</a:t>
            </a:r>
            <a:r>
              <a:rPr lang="en-GB" sz="1600" dirty="0"/>
              <a:t> </a:t>
            </a:r>
            <a:r>
              <a:rPr lang="en-GB" sz="1600" dirty="0" err="1"/>
              <a:t>jedů</a:t>
            </a:r>
            <a:r>
              <a:rPr lang="en-GB" sz="1600" dirty="0"/>
              <a:t> v </a:t>
            </a:r>
            <a:r>
              <a:rPr lang="en-GB" sz="1600" dirty="0" err="1"/>
              <a:t>organismech</a:t>
            </a:r>
            <a:r>
              <a:rPr lang="en-GB" sz="1600" dirty="0"/>
              <a:t> </a:t>
            </a:r>
            <a:r>
              <a:rPr lang="en-GB" sz="1600" dirty="0" err="1"/>
              <a:t>ryb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Novou</a:t>
            </a:r>
            <a:r>
              <a:rPr lang="en-GB" sz="1600" dirty="0" smtClean="0"/>
              <a:t> </a:t>
            </a:r>
            <a:r>
              <a:rPr lang="en-GB" sz="1600" dirty="0" err="1"/>
              <a:t>Anglii</a:t>
            </a:r>
            <a:r>
              <a:rPr lang="en-GB" sz="1600" dirty="0"/>
              <a:t> </a:t>
            </a:r>
            <a:r>
              <a:rPr lang="en-GB" sz="1600" dirty="0" err="1"/>
              <a:t>roku</a:t>
            </a:r>
            <a:r>
              <a:rPr lang="en-GB" sz="1600" dirty="0"/>
              <a:t> 2005 – </a:t>
            </a:r>
            <a:r>
              <a:rPr lang="en-GB" sz="1600" dirty="0" err="1"/>
              <a:t>důsledky</a:t>
            </a:r>
            <a:r>
              <a:rPr lang="en-GB" sz="1600" dirty="0"/>
              <a:t> </a:t>
            </a:r>
            <a:r>
              <a:rPr lang="en-GB" sz="1600" dirty="0" err="1"/>
              <a:t>byly</a:t>
            </a:r>
            <a:r>
              <a:rPr lang="en-GB" sz="1600" dirty="0"/>
              <a:t> </a:t>
            </a:r>
            <a:r>
              <a:rPr lang="en-GB" sz="1600" dirty="0" err="1"/>
              <a:t>dramatické</a:t>
            </a:r>
            <a:r>
              <a:rPr lang="en-GB" sz="1600" dirty="0"/>
              <a:t> </a:t>
            </a:r>
            <a:r>
              <a:rPr lang="en-GB" sz="1600" dirty="0" err="1"/>
              <a:t>zejména</a:t>
            </a:r>
            <a:r>
              <a:rPr lang="en-GB" sz="1600" dirty="0"/>
              <a:t> pro </a:t>
            </a:r>
            <a:r>
              <a:rPr lang="en-GB" sz="1600" dirty="0" err="1"/>
              <a:t>rybářský</a:t>
            </a:r>
            <a:r>
              <a:rPr lang="en-GB" sz="1600" dirty="0"/>
              <a:t> </a:t>
            </a:r>
            <a:r>
              <a:rPr lang="en-GB" sz="1600" dirty="0" err="1"/>
              <a:t>průmysl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řada</a:t>
            </a:r>
            <a:r>
              <a:rPr lang="en-GB" sz="1600" dirty="0"/>
              <a:t> </a:t>
            </a:r>
            <a:r>
              <a:rPr lang="en-GB" sz="1600" dirty="0" err="1"/>
              <a:t>plavců</a:t>
            </a:r>
            <a:r>
              <a:rPr lang="en-GB" sz="1600" dirty="0"/>
              <a:t> </a:t>
            </a:r>
            <a:r>
              <a:rPr lang="en-GB" sz="1600" dirty="0" err="1"/>
              <a:t>zasažených</a:t>
            </a:r>
            <a:r>
              <a:rPr lang="en-GB" sz="1600" dirty="0"/>
              <a:t> </a:t>
            </a:r>
            <a:r>
              <a:rPr lang="en-GB" sz="1600" dirty="0" err="1"/>
              <a:t>řasami</a:t>
            </a:r>
            <a:r>
              <a:rPr lang="en-GB" sz="1600" dirty="0"/>
              <a:t> </a:t>
            </a:r>
            <a:r>
              <a:rPr lang="en-GB" sz="1600" dirty="0" err="1"/>
              <a:t>dokonce</a:t>
            </a:r>
            <a:r>
              <a:rPr lang="en-GB" sz="1600" dirty="0"/>
              <a:t> </a:t>
            </a:r>
            <a:r>
              <a:rPr lang="en-GB" sz="1600" dirty="0" err="1"/>
              <a:t>hospitalizována</a:t>
            </a:r>
            <a:r>
              <a:rPr lang="en-GB" sz="1600" dirty="0"/>
              <a:t> 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16" y="3539746"/>
            <a:ext cx="4527691" cy="301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37" y="3521003"/>
            <a:ext cx="1467404" cy="152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83" y="5124345"/>
            <a:ext cx="1422277" cy="1432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94197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6632"/>
            <a:ext cx="2975106" cy="426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48680"/>
            <a:ext cx="4826999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05558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75656" y="12073"/>
            <a:ext cx="7211144" cy="706090"/>
          </a:xfrm>
        </p:spPr>
        <p:txBody>
          <a:bodyPr>
            <a:normAutofit/>
          </a:bodyPr>
          <a:lstStyle/>
          <a:p>
            <a:r>
              <a:rPr lang="en-GB" sz="1800" i="1" dirty="0" err="1"/>
              <a:t>Alexandrium</a:t>
            </a:r>
            <a:r>
              <a:rPr lang="en-GB" sz="1800" i="1" dirty="0"/>
              <a:t> </a:t>
            </a:r>
            <a:r>
              <a:rPr lang="en-GB" sz="1800" i="1" dirty="0" err="1"/>
              <a:t>tamarense</a:t>
            </a:r>
            <a:endParaRPr lang="en-GB" sz="1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419" y="908720"/>
            <a:ext cx="2129738" cy="3233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0" y="1268760"/>
            <a:ext cx="633670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produkuje</a:t>
            </a:r>
            <a:r>
              <a:rPr lang="en-GB" sz="1600" dirty="0"/>
              <a:t> </a:t>
            </a:r>
            <a:r>
              <a:rPr lang="en-GB" sz="1600" dirty="0" err="1"/>
              <a:t>hned</a:t>
            </a:r>
            <a:r>
              <a:rPr lang="en-GB" sz="1600" dirty="0"/>
              <a:t> </a:t>
            </a:r>
            <a:r>
              <a:rPr lang="en-GB" sz="1600" dirty="0" err="1"/>
              <a:t>dva</a:t>
            </a:r>
            <a:r>
              <a:rPr lang="en-GB" sz="1600" dirty="0"/>
              <a:t> </a:t>
            </a:r>
            <a:r>
              <a:rPr lang="en-GB" sz="1600" dirty="0" err="1"/>
              <a:t>smrtící</a:t>
            </a:r>
            <a:r>
              <a:rPr lang="en-GB" sz="1600" dirty="0"/>
              <a:t> </a:t>
            </a:r>
            <a:r>
              <a:rPr lang="en-GB" sz="1600" dirty="0" err="1" smtClean="0"/>
              <a:t>toxiny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c</a:t>
            </a:r>
            <a:r>
              <a:rPr lang="cs-CZ" sz="1600" dirty="0" smtClean="0"/>
              <a:t>ysty 10x toxičtější než veget. Stadia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saxitoxin</a:t>
            </a:r>
            <a:r>
              <a:rPr lang="en-GB" sz="1600" dirty="0"/>
              <a:t>, </a:t>
            </a:r>
            <a:r>
              <a:rPr lang="en-GB" sz="1600" dirty="0" err="1" smtClean="0"/>
              <a:t>blokuje</a:t>
            </a:r>
            <a:r>
              <a:rPr lang="en-GB" sz="1600" dirty="0" smtClean="0"/>
              <a:t> </a:t>
            </a:r>
            <a:r>
              <a:rPr lang="en-GB" sz="1600" dirty="0" err="1"/>
              <a:t>sodíkové</a:t>
            </a:r>
            <a:r>
              <a:rPr lang="en-GB" sz="1600" dirty="0"/>
              <a:t> </a:t>
            </a:r>
            <a:r>
              <a:rPr lang="en-GB" sz="1600" dirty="0" err="1" smtClean="0"/>
              <a:t>kanály</a:t>
            </a:r>
            <a:r>
              <a:rPr lang="cs-CZ" sz="1600" dirty="0" smtClean="0"/>
              <a:t> - </a:t>
            </a:r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/>
              <a:t>otrávit</a:t>
            </a:r>
            <a:r>
              <a:rPr lang="en-GB" sz="1600" dirty="0"/>
              <a:t> </a:t>
            </a:r>
            <a:r>
              <a:rPr lang="en-GB" sz="1600" dirty="0" err="1"/>
              <a:t>jen</a:t>
            </a:r>
            <a:r>
              <a:rPr lang="en-GB" sz="1600" dirty="0"/>
              <a:t> </a:t>
            </a:r>
            <a:r>
              <a:rPr lang="en-GB" sz="1600" dirty="0" err="1"/>
              <a:t>mnohobuněčné</a:t>
            </a:r>
            <a:r>
              <a:rPr lang="en-GB" sz="1600" dirty="0"/>
              <a:t> </a:t>
            </a:r>
            <a:r>
              <a:rPr lang="en-GB" sz="1600" dirty="0" err="1"/>
              <a:t>živočichy</a:t>
            </a:r>
            <a:r>
              <a:rPr lang="en-GB" sz="1600" dirty="0"/>
              <a:t> s </a:t>
            </a:r>
            <a:r>
              <a:rPr lang="en-GB" sz="1600" dirty="0" err="1"/>
              <a:t>centrální</a:t>
            </a:r>
            <a:r>
              <a:rPr lang="en-GB" sz="1600" dirty="0"/>
              <a:t> </a:t>
            </a:r>
            <a:r>
              <a:rPr lang="en-GB" sz="1600" dirty="0" err="1"/>
              <a:t>nervovou</a:t>
            </a:r>
            <a:r>
              <a:rPr lang="en-GB" sz="1600" dirty="0"/>
              <a:t> </a:t>
            </a:r>
            <a:r>
              <a:rPr lang="en-GB" sz="1600" dirty="0" err="1" smtClean="0"/>
              <a:t>soustavou</a:t>
            </a:r>
            <a:r>
              <a:rPr lang="cs-CZ" sz="1600" dirty="0" smtClean="0"/>
              <a:t> (zvracení, nízká tlak, znecitlivění, sval. paralýza, selhání dýchání)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 smtClean="0"/>
              <a:t>pr</a:t>
            </a:r>
            <a:r>
              <a:rPr lang="en-GB" sz="1600" dirty="0" err="1" smtClean="0"/>
              <a:t>oti</a:t>
            </a:r>
            <a:r>
              <a:rPr lang="en-GB" sz="1600" dirty="0" smtClean="0"/>
              <a:t> </a:t>
            </a:r>
            <a:r>
              <a:rPr lang="en-GB" sz="1600" dirty="0" err="1"/>
              <a:t>jednobuněčným</a:t>
            </a:r>
            <a:r>
              <a:rPr lang="en-GB" sz="1600" dirty="0"/>
              <a:t> </a:t>
            </a:r>
            <a:r>
              <a:rPr lang="en-GB" sz="1600" dirty="0" err="1"/>
              <a:t>organismům</a:t>
            </a:r>
            <a:r>
              <a:rPr lang="en-GB" sz="1600" dirty="0"/>
              <a:t> </a:t>
            </a:r>
            <a:r>
              <a:rPr lang="en-GB" sz="1600" dirty="0" err="1"/>
              <a:t>včetně</a:t>
            </a:r>
            <a:r>
              <a:rPr lang="en-GB" sz="1600" dirty="0"/>
              <a:t> </a:t>
            </a:r>
            <a:r>
              <a:rPr lang="en-GB" sz="1600" dirty="0" err="1"/>
              <a:t>jiných</a:t>
            </a:r>
            <a:r>
              <a:rPr lang="en-GB" sz="1600" dirty="0"/>
              <a:t> </a:t>
            </a:r>
            <a:r>
              <a:rPr lang="en-GB" sz="1600" dirty="0" err="1"/>
              <a:t>druhů</a:t>
            </a:r>
            <a:r>
              <a:rPr lang="en-GB" sz="1600" dirty="0"/>
              <a:t> </a:t>
            </a:r>
            <a:r>
              <a:rPr lang="en-GB" sz="1600" dirty="0" err="1"/>
              <a:t>řas</a:t>
            </a:r>
            <a:r>
              <a:rPr lang="en-GB" sz="1600" dirty="0"/>
              <a:t> </a:t>
            </a:r>
            <a:r>
              <a:rPr lang="cs-CZ" sz="1600" dirty="0" smtClean="0"/>
              <a:t>- </a:t>
            </a:r>
            <a:r>
              <a:rPr lang="en-GB" sz="1600" dirty="0" smtClean="0"/>
              <a:t>toxin </a:t>
            </a:r>
            <a:r>
              <a:rPr lang="en-GB" sz="1600" dirty="0"/>
              <a:t>s </a:t>
            </a:r>
            <a:r>
              <a:rPr lang="en-GB" sz="1600" dirty="0" err="1"/>
              <a:t>reaktivním</a:t>
            </a:r>
            <a:r>
              <a:rPr lang="en-GB" sz="1600" dirty="0"/>
              <a:t> </a:t>
            </a:r>
            <a:r>
              <a:rPr lang="en-GB" sz="1600" dirty="0" err="1" smtClean="0"/>
              <a:t>kyslíkem</a:t>
            </a:r>
            <a:r>
              <a:rPr lang="cs-CZ" sz="1600" dirty="0" smtClean="0"/>
              <a:t> - </a:t>
            </a:r>
            <a:r>
              <a:rPr lang="en-GB" sz="1600" dirty="0" err="1" smtClean="0"/>
              <a:t>buněčná</a:t>
            </a:r>
            <a:r>
              <a:rPr lang="en-GB" sz="1600" dirty="0" smtClean="0"/>
              <a:t> </a:t>
            </a:r>
            <a:r>
              <a:rPr lang="en-GB" sz="1600" dirty="0" err="1"/>
              <a:t>membrána</a:t>
            </a:r>
            <a:r>
              <a:rPr lang="en-GB" sz="1600" dirty="0"/>
              <a:t> </a:t>
            </a:r>
            <a:r>
              <a:rPr lang="en-GB" sz="1600" dirty="0" err="1" smtClean="0"/>
              <a:t>praskne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„</a:t>
            </a:r>
            <a:r>
              <a:rPr lang="en-GB" sz="1600" dirty="0" err="1"/>
              <a:t>dvojitá</a:t>
            </a:r>
            <a:r>
              <a:rPr lang="en-GB" sz="1600" dirty="0"/>
              <a:t> </a:t>
            </a:r>
            <a:r>
              <a:rPr lang="en-GB" sz="1600" dirty="0" err="1"/>
              <a:t>jedovatost</a:t>
            </a:r>
            <a:r>
              <a:rPr lang="en-GB" sz="1600" dirty="0"/>
              <a:t>“</a:t>
            </a:r>
            <a:r>
              <a:rPr lang="en-GB" sz="1600" i="1" dirty="0"/>
              <a:t> </a:t>
            </a:r>
            <a:r>
              <a:rPr lang="en-GB" sz="1600" dirty="0"/>
              <a:t>je </a:t>
            </a:r>
            <a:r>
              <a:rPr lang="en-GB" sz="1600" dirty="0" err="1"/>
              <a:t>důvodem</a:t>
            </a:r>
            <a:r>
              <a:rPr lang="en-GB" sz="1600" dirty="0"/>
              <a:t>, </a:t>
            </a:r>
            <a:r>
              <a:rPr lang="en-GB" sz="1600" dirty="0" err="1"/>
              <a:t>proč</a:t>
            </a:r>
            <a:r>
              <a:rPr lang="en-GB" sz="1600" dirty="0"/>
              <a:t> </a:t>
            </a:r>
            <a:r>
              <a:rPr lang="en-GB" sz="1600" dirty="0" err="1"/>
              <a:t>vodní</a:t>
            </a:r>
            <a:r>
              <a:rPr lang="en-GB" sz="1600" dirty="0"/>
              <a:t> </a:t>
            </a:r>
            <a:r>
              <a:rPr lang="en-GB" sz="1600" dirty="0" err="1"/>
              <a:t>květ</a:t>
            </a:r>
            <a:r>
              <a:rPr lang="en-GB" sz="1600" dirty="0"/>
              <a:t> </a:t>
            </a:r>
            <a:r>
              <a:rPr lang="en-GB" sz="1600" dirty="0" err="1"/>
              <a:t>řasy</a:t>
            </a:r>
            <a:r>
              <a:rPr lang="en-GB" sz="1600" dirty="0"/>
              <a:t> </a:t>
            </a:r>
            <a:r>
              <a:rPr lang="en-GB" sz="1600" i="1" dirty="0" err="1"/>
              <a:t>Alexandrium</a:t>
            </a:r>
            <a:r>
              <a:rPr lang="en-GB" sz="1600" i="1" dirty="0"/>
              <a:t> </a:t>
            </a:r>
            <a:r>
              <a:rPr lang="en-GB" sz="1600" i="1" dirty="0" err="1"/>
              <a:t>tamarense</a:t>
            </a:r>
            <a:r>
              <a:rPr lang="en-GB" sz="1600" i="1" dirty="0"/>
              <a:t> </a:t>
            </a:r>
            <a:r>
              <a:rPr lang="en-GB" sz="1600" dirty="0" err="1"/>
              <a:t>dokáže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velkém</a:t>
            </a:r>
            <a:r>
              <a:rPr lang="en-GB" sz="1600" dirty="0"/>
              <a:t> </a:t>
            </a:r>
            <a:r>
              <a:rPr lang="en-GB" sz="1600" dirty="0" err="1"/>
              <a:t>rozsahu</a:t>
            </a:r>
            <a:r>
              <a:rPr lang="en-GB" sz="1600" dirty="0"/>
              <a:t> </a:t>
            </a:r>
            <a:r>
              <a:rPr lang="en-GB" sz="1600" dirty="0" err="1"/>
              <a:t>narušit</a:t>
            </a:r>
            <a:r>
              <a:rPr lang="en-GB" sz="1600" dirty="0"/>
              <a:t> </a:t>
            </a:r>
            <a:r>
              <a:rPr lang="en-GB" sz="1600" dirty="0" err="1"/>
              <a:t>celý</a:t>
            </a:r>
            <a:r>
              <a:rPr lang="en-GB" sz="1600" dirty="0"/>
              <a:t> </a:t>
            </a:r>
            <a:r>
              <a:rPr lang="en-GB" sz="1600" dirty="0" err="1"/>
              <a:t>potravní</a:t>
            </a:r>
            <a:r>
              <a:rPr lang="en-GB" sz="1600" dirty="0"/>
              <a:t> </a:t>
            </a:r>
            <a:r>
              <a:rPr lang="en-GB" sz="1600" dirty="0" err="1" smtClean="0"/>
              <a:t>řetězec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8905268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753591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2267744" y="6026804"/>
            <a:ext cx="51663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https://www.youtube.com/watch?v=6zkg24dLudw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6146467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700" dirty="0" err="1"/>
              <a:t>Vertikální</a:t>
            </a:r>
            <a:r>
              <a:rPr lang="en-GB" sz="2700" dirty="0"/>
              <a:t> a </a:t>
            </a:r>
            <a:r>
              <a:rPr lang="en-GB" sz="2700" dirty="0" err="1"/>
              <a:t>horizontální</a:t>
            </a:r>
            <a:r>
              <a:rPr lang="en-GB" sz="2700" dirty="0"/>
              <a:t> </a:t>
            </a:r>
            <a:r>
              <a:rPr lang="en-GB" sz="2700" dirty="0" err="1"/>
              <a:t>zóny</a:t>
            </a:r>
            <a:r>
              <a:rPr lang="en-GB" sz="2700" dirty="0"/>
              <a:t> </a:t>
            </a:r>
            <a:r>
              <a:rPr lang="en-GB" sz="2700" dirty="0" err="1"/>
              <a:t>mořských</a:t>
            </a:r>
            <a:r>
              <a:rPr lang="en-GB" sz="2700" dirty="0"/>
              <a:t> </a:t>
            </a:r>
            <a:r>
              <a:rPr lang="en-GB" sz="2700" dirty="0" err="1"/>
              <a:t>habitatů</a:t>
            </a:r>
            <a:r>
              <a:rPr lang="en-GB" b="1" dirty="0"/>
              <a:t/>
            </a:r>
            <a:br>
              <a:rPr lang="en-GB" b="1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620688"/>
            <a:ext cx="8229600" cy="59022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600" b="1" dirty="0" smtClean="0"/>
              <a:t>I </a:t>
            </a:r>
            <a:r>
              <a:rPr lang="pt-BR" sz="1600" b="1" dirty="0"/>
              <a:t>přes vysokou uniformitu podmínek jsou patrné </a:t>
            </a:r>
            <a:r>
              <a:rPr lang="pt-BR" sz="1600" b="1" dirty="0" smtClean="0"/>
              <a:t>určité</a:t>
            </a:r>
            <a:r>
              <a:rPr lang="cs-CZ" sz="1600" b="1" dirty="0" smtClean="0"/>
              <a:t> horizontální</a:t>
            </a:r>
            <a:r>
              <a:rPr lang="pt-BR" sz="1600" b="1" dirty="0" smtClean="0"/>
              <a:t> </a:t>
            </a:r>
            <a:r>
              <a:rPr lang="pt-BR" sz="1600" b="1" dirty="0"/>
              <a:t>zóny:</a:t>
            </a:r>
          </a:p>
          <a:p>
            <a:pPr marL="0" indent="0">
              <a:buNone/>
            </a:pPr>
            <a:endParaRPr lang="en-GB" sz="1600" b="1" dirty="0"/>
          </a:p>
          <a:p>
            <a:pPr marL="0" indent="0">
              <a:buNone/>
            </a:pPr>
            <a:r>
              <a:rPr lang="en-GB" sz="1600" b="1" dirty="0" err="1"/>
              <a:t>Přílivová</a:t>
            </a:r>
            <a:r>
              <a:rPr lang="en-GB" sz="1600" b="1" dirty="0"/>
              <a:t> </a:t>
            </a:r>
            <a:r>
              <a:rPr lang="en-GB" sz="1600" b="1" dirty="0" err="1" smtClean="0"/>
              <a:t>zóna</a:t>
            </a:r>
            <a:endParaRPr lang="cs-CZ" sz="1600" b="1" dirty="0" smtClean="0"/>
          </a:p>
          <a:p>
            <a:r>
              <a:rPr lang="en-GB" sz="1600" dirty="0" err="1"/>
              <a:t>Litorální</a:t>
            </a:r>
            <a:r>
              <a:rPr lang="en-GB" sz="1600" dirty="0"/>
              <a:t> (</a:t>
            </a:r>
            <a:r>
              <a:rPr lang="en-GB" sz="1600" dirty="0" err="1"/>
              <a:t>přílivová</a:t>
            </a:r>
            <a:r>
              <a:rPr lang="en-GB" sz="1600" dirty="0"/>
              <a:t>) </a:t>
            </a:r>
            <a:r>
              <a:rPr lang="en-GB" sz="1600" dirty="0" err="1"/>
              <a:t>zóna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pobřeží</a:t>
            </a:r>
            <a:r>
              <a:rPr lang="en-GB" sz="1600" dirty="0"/>
              <a:t> – </a:t>
            </a:r>
            <a:r>
              <a:rPr lang="en-GB" sz="1600" dirty="0" err="1"/>
              <a:t>podrobena</a:t>
            </a:r>
            <a:r>
              <a:rPr lang="en-GB" sz="1600" dirty="0"/>
              <a:t> </a:t>
            </a:r>
            <a:r>
              <a:rPr lang="en-GB" sz="1600" dirty="0" err="1"/>
              <a:t>pravidelnému</a:t>
            </a:r>
            <a:r>
              <a:rPr lang="en-GB" sz="1600" dirty="0"/>
              <a:t> </a:t>
            </a:r>
            <a:r>
              <a:rPr lang="en-GB" sz="1600" dirty="0" err="1"/>
              <a:t>zaplavování</a:t>
            </a:r>
            <a:r>
              <a:rPr lang="en-GB" sz="1600" dirty="0"/>
              <a:t> a </a:t>
            </a:r>
            <a:r>
              <a:rPr lang="en-GB" sz="1600" dirty="0" err="1"/>
              <a:t>vysychání</a:t>
            </a:r>
            <a:r>
              <a:rPr lang="en-GB" sz="1600" dirty="0"/>
              <a:t> </a:t>
            </a:r>
            <a:r>
              <a:rPr lang="en-GB" sz="1600" dirty="0" err="1"/>
              <a:t>při</a:t>
            </a:r>
            <a:r>
              <a:rPr lang="en-GB" sz="1600" dirty="0"/>
              <a:t> </a:t>
            </a:r>
            <a:r>
              <a:rPr lang="en-GB" sz="1600" dirty="0" err="1"/>
              <a:t>přílivu</a:t>
            </a:r>
            <a:r>
              <a:rPr lang="en-GB" sz="1600" dirty="0"/>
              <a:t> a </a:t>
            </a:r>
            <a:r>
              <a:rPr lang="en-GB" sz="1600" dirty="0" err="1"/>
              <a:t>odlivu</a:t>
            </a:r>
            <a:endParaRPr lang="en-GB" sz="1600" dirty="0"/>
          </a:p>
          <a:p>
            <a:endParaRPr lang="en-GB" sz="1600" b="1" dirty="0"/>
          </a:p>
          <a:p>
            <a:pPr marL="0" indent="0">
              <a:buNone/>
            </a:pPr>
            <a:r>
              <a:rPr lang="en-GB" sz="1600" b="1" dirty="0" err="1"/>
              <a:t>Neritická</a:t>
            </a:r>
            <a:r>
              <a:rPr lang="en-GB" sz="1600" b="1" dirty="0"/>
              <a:t> </a:t>
            </a:r>
            <a:r>
              <a:rPr lang="en-GB" sz="1600" b="1" dirty="0" err="1"/>
              <a:t>zóna</a:t>
            </a:r>
            <a:r>
              <a:rPr lang="en-GB" sz="1600" b="1" dirty="0"/>
              <a:t> </a:t>
            </a:r>
            <a:endParaRPr lang="cs-CZ" sz="1600" dirty="0"/>
          </a:p>
          <a:p>
            <a:r>
              <a:rPr lang="en-GB" sz="1600" dirty="0" smtClean="0"/>
              <a:t> </a:t>
            </a:r>
            <a:r>
              <a:rPr lang="en-GB" sz="1600" dirty="0"/>
              <a:t>od </a:t>
            </a:r>
            <a:r>
              <a:rPr lang="en-GB" sz="1600" dirty="0" err="1"/>
              <a:t>úrovně</a:t>
            </a:r>
            <a:r>
              <a:rPr lang="en-GB" sz="1600" dirty="0"/>
              <a:t> </a:t>
            </a:r>
            <a:r>
              <a:rPr lang="en-GB" sz="1600" dirty="0" err="1" smtClean="0"/>
              <a:t>odlivu</a:t>
            </a:r>
            <a:r>
              <a:rPr lang="cs-CZ" sz="1600" dirty="0"/>
              <a:t> </a:t>
            </a:r>
            <a:r>
              <a:rPr lang="en-GB" sz="1600" dirty="0" err="1" smtClean="0"/>
              <a:t>po</a:t>
            </a:r>
            <a:r>
              <a:rPr lang="en-GB" sz="1600" dirty="0" smtClean="0"/>
              <a:t> </a:t>
            </a:r>
            <a:r>
              <a:rPr lang="en-GB" sz="1600" dirty="0" err="1"/>
              <a:t>kontinentální</a:t>
            </a:r>
            <a:r>
              <a:rPr lang="en-GB" sz="1600" dirty="0"/>
              <a:t> </a:t>
            </a:r>
            <a:r>
              <a:rPr lang="en-GB" sz="1600" dirty="0" err="1"/>
              <a:t>práh</a:t>
            </a:r>
            <a:r>
              <a:rPr lang="en-GB" sz="1600" dirty="0"/>
              <a:t> </a:t>
            </a:r>
            <a:endParaRPr lang="cs-CZ" sz="1600" dirty="0" smtClean="0"/>
          </a:p>
          <a:p>
            <a:r>
              <a:rPr lang="en-GB" sz="1600" dirty="0" smtClean="0"/>
              <a:t> </a:t>
            </a:r>
            <a:r>
              <a:rPr lang="en-GB" sz="1600" dirty="0" err="1" smtClean="0"/>
              <a:t>relativně</a:t>
            </a:r>
            <a:r>
              <a:rPr lang="cs-CZ" sz="1600" dirty="0"/>
              <a:t> </a:t>
            </a:r>
            <a:r>
              <a:rPr lang="cs-CZ" sz="1600" dirty="0" smtClean="0"/>
              <a:t>m</a:t>
            </a:r>
            <a:r>
              <a:rPr lang="pt-BR" sz="1600" dirty="0" smtClean="0"/>
              <a:t>alá </a:t>
            </a:r>
            <a:r>
              <a:rPr lang="pt-BR" sz="1600" dirty="0"/>
              <a:t>hloubka – do 200 m</a:t>
            </a:r>
          </a:p>
          <a:p>
            <a:r>
              <a:rPr lang="cs-CZ" sz="1600" dirty="0"/>
              <a:t> </a:t>
            </a:r>
            <a:r>
              <a:rPr lang="en-GB" sz="1600" dirty="0" err="1" smtClean="0"/>
              <a:t>dobře</a:t>
            </a:r>
            <a:r>
              <a:rPr lang="en-GB" sz="1600" dirty="0" smtClean="0"/>
              <a:t> </a:t>
            </a:r>
            <a:r>
              <a:rPr lang="en-GB" sz="1600" dirty="0" err="1"/>
              <a:t>okysličená</a:t>
            </a:r>
            <a:r>
              <a:rPr lang="en-GB" sz="1600" dirty="0"/>
              <a:t> </a:t>
            </a:r>
            <a:r>
              <a:rPr lang="en-GB" sz="1600" dirty="0" err="1"/>
              <a:t>voda</a:t>
            </a:r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nízký</a:t>
            </a:r>
            <a:r>
              <a:rPr lang="en-GB" sz="1600" dirty="0"/>
              <a:t> </a:t>
            </a:r>
            <a:r>
              <a:rPr lang="en-GB" sz="1600" dirty="0" err="1"/>
              <a:t>tlak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relativně</a:t>
            </a:r>
            <a:r>
              <a:rPr lang="en-GB" sz="1600" dirty="0"/>
              <a:t> </a:t>
            </a:r>
            <a:r>
              <a:rPr lang="en-GB" sz="1600" dirty="0" err="1"/>
              <a:t>stabilní</a:t>
            </a:r>
            <a:r>
              <a:rPr lang="en-GB" sz="1600" dirty="0"/>
              <a:t> </a:t>
            </a:r>
            <a:r>
              <a:rPr lang="en-GB" sz="1600" dirty="0" err="1"/>
              <a:t>teplota</a:t>
            </a:r>
            <a:r>
              <a:rPr lang="en-GB" sz="1600" dirty="0"/>
              <a:t> a </a:t>
            </a:r>
            <a:r>
              <a:rPr lang="en-GB" sz="1600" dirty="0" err="1"/>
              <a:t>salinita</a:t>
            </a:r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dostatek</a:t>
            </a:r>
            <a:r>
              <a:rPr lang="en-GB" sz="1600" dirty="0"/>
              <a:t> </a:t>
            </a:r>
            <a:r>
              <a:rPr lang="en-GB" sz="1600" dirty="0" err="1"/>
              <a:t>světla</a:t>
            </a:r>
            <a:endParaRPr lang="en-GB" sz="1600" dirty="0"/>
          </a:p>
          <a:p>
            <a:r>
              <a:rPr lang="en-GB" sz="1600" dirty="0" err="1" smtClean="0"/>
              <a:t>místo</a:t>
            </a:r>
            <a:r>
              <a:rPr lang="en-GB" sz="1600" dirty="0" smtClean="0"/>
              <a:t> </a:t>
            </a:r>
            <a:r>
              <a:rPr lang="en-GB" sz="1600" dirty="0" err="1"/>
              <a:t>většiny</a:t>
            </a:r>
            <a:r>
              <a:rPr lang="en-GB" sz="1600" dirty="0"/>
              <a:t> </a:t>
            </a:r>
            <a:r>
              <a:rPr lang="en-GB" sz="1600" dirty="0" err="1"/>
              <a:t>mořského</a:t>
            </a:r>
            <a:r>
              <a:rPr lang="en-GB" sz="1600" dirty="0"/>
              <a:t> </a:t>
            </a:r>
            <a:r>
              <a:rPr lang="en-GB" sz="1600" dirty="0" err="1" smtClean="0"/>
              <a:t>života</a:t>
            </a:r>
            <a:endParaRPr lang="cs-CZ" sz="1600" dirty="0" smtClean="0"/>
          </a:p>
          <a:p>
            <a:endParaRPr lang="en-GB" sz="1600" dirty="0"/>
          </a:p>
          <a:p>
            <a:pPr marL="0" indent="0">
              <a:buNone/>
            </a:pPr>
            <a:r>
              <a:rPr lang="en-GB" sz="1600" b="1" dirty="0" err="1" smtClean="0"/>
              <a:t>Oce</a:t>
            </a:r>
            <a:r>
              <a:rPr lang="cs-CZ" sz="1600" b="1" dirty="0" smtClean="0"/>
              <a:t>á</a:t>
            </a:r>
            <a:r>
              <a:rPr lang="en-GB" sz="1600" b="1" dirty="0" err="1" smtClean="0"/>
              <a:t>nská</a:t>
            </a:r>
            <a:r>
              <a:rPr lang="en-GB" sz="1600" b="1" dirty="0" smtClean="0"/>
              <a:t> </a:t>
            </a:r>
            <a:r>
              <a:rPr lang="en-GB" sz="1600" b="1" dirty="0" err="1"/>
              <a:t>zóna</a:t>
            </a:r>
            <a:r>
              <a:rPr lang="en-GB" sz="1600" b="1" dirty="0"/>
              <a:t> </a:t>
            </a:r>
            <a:r>
              <a:rPr lang="en-GB" sz="1600" dirty="0"/>
              <a:t>– 65% </a:t>
            </a:r>
            <a:r>
              <a:rPr lang="en-GB" sz="1600" dirty="0" err="1"/>
              <a:t>otevřené</a:t>
            </a:r>
            <a:endParaRPr lang="en-GB" sz="1600" dirty="0"/>
          </a:p>
          <a:p>
            <a:r>
              <a:rPr lang="en-GB" sz="1600" dirty="0" err="1"/>
              <a:t>plochy</a:t>
            </a:r>
            <a:r>
              <a:rPr lang="en-GB" sz="1600" dirty="0"/>
              <a:t> </a:t>
            </a:r>
            <a:r>
              <a:rPr lang="en-GB" sz="1600" dirty="0" err="1" smtClean="0"/>
              <a:t>oceánů</a:t>
            </a:r>
            <a:endParaRPr lang="cs-CZ" sz="1600" dirty="0" smtClean="0"/>
          </a:p>
          <a:p>
            <a:endParaRPr lang="cs-CZ" sz="1600" dirty="0"/>
          </a:p>
          <a:p>
            <a:pPr marL="0" indent="0">
              <a:buNone/>
            </a:pPr>
            <a:r>
              <a:rPr lang="cs-CZ" sz="1600" b="1" dirty="0"/>
              <a:t>Bentická oblast </a:t>
            </a:r>
            <a:r>
              <a:rPr lang="cs-CZ" sz="1600" dirty="0"/>
              <a:t>– dno bez ohledu na vrstvy nad ním – začíná v přílivové zóně a jde dál </a:t>
            </a:r>
          </a:p>
          <a:p>
            <a:endParaRPr lang="cs-CZ" sz="1600" dirty="0" smtClean="0"/>
          </a:p>
          <a:p>
            <a:endParaRPr lang="cs-CZ" sz="1600" dirty="0"/>
          </a:p>
          <a:p>
            <a:endParaRPr lang="cs-CZ" sz="1600" dirty="0" smtClean="0"/>
          </a:p>
          <a:p>
            <a:endParaRPr lang="cs-CZ" sz="1600" dirty="0"/>
          </a:p>
          <a:p>
            <a:endParaRPr lang="en-GB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626" y="2204864"/>
            <a:ext cx="3474627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19960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73" name="Text Box 77"/>
          <p:cNvSpPr txBox="1">
            <a:spLocks noChangeArrowheads="1"/>
          </p:cNvSpPr>
          <p:nvPr/>
        </p:nvSpPr>
        <p:spPr bwMode="auto">
          <a:xfrm>
            <a:off x="1571864" y="115887"/>
            <a:ext cx="62145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ko-KR" sz="2400" b="1" dirty="0">
                <a:solidFill>
                  <a:srgbClr val="FF3300"/>
                </a:solidFill>
              </a:rPr>
              <a:t>Hlavní místa výskytu bakterií v otevřeném moři</a:t>
            </a:r>
            <a:endParaRPr lang="en-US" altLang="ko-KR" sz="2400" b="1" dirty="0">
              <a:solidFill>
                <a:srgbClr val="FF3300"/>
              </a:solidFill>
              <a:ea typeface="굴림" pitchFamily="34" charset="-127"/>
            </a:endParaRPr>
          </a:p>
        </p:txBody>
      </p:sp>
      <p:sp>
        <p:nvSpPr>
          <p:cNvPr id="106574" name="Text Box 78"/>
          <p:cNvSpPr txBox="1">
            <a:spLocks noChangeArrowheads="1"/>
          </p:cNvSpPr>
          <p:nvPr/>
        </p:nvSpPr>
        <p:spPr bwMode="auto">
          <a:xfrm>
            <a:off x="684213" y="5978706"/>
            <a:ext cx="8013700" cy="64633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ko-KR" dirty="0">
                <a:ea typeface="굴림" pitchFamily="34" charset="-127"/>
              </a:rPr>
              <a:t>1 – </a:t>
            </a:r>
            <a:r>
              <a:rPr lang="cs-CZ" altLang="ko-KR" dirty="0"/>
              <a:t>volně suspendované ve vodním sloupci</a:t>
            </a:r>
            <a:r>
              <a:rPr lang="en-US" altLang="ko-KR" dirty="0">
                <a:ea typeface="굴림" pitchFamily="34" charset="-127"/>
              </a:rPr>
              <a:t>; 2 – </a:t>
            </a:r>
            <a:r>
              <a:rPr lang="cs-CZ" altLang="ko-KR" dirty="0"/>
              <a:t>mořský sníh</a:t>
            </a:r>
            <a:r>
              <a:rPr lang="en-US" altLang="ko-KR" dirty="0">
                <a:ea typeface="굴림" pitchFamily="34" charset="-127"/>
              </a:rPr>
              <a:t>; 3 – </a:t>
            </a:r>
            <a:r>
              <a:rPr lang="cs-CZ" altLang="ko-KR" dirty="0"/>
              <a:t>hydrotermální prameny</a:t>
            </a:r>
            <a:r>
              <a:rPr lang="en-US" altLang="ko-KR" dirty="0">
                <a:ea typeface="굴림" pitchFamily="34" charset="-127"/>
              </a:rPr>
              <a:t>; 4 – </a:t>
            </a:r>
            <a:r>
              <a:rPr lang="cs-CZ" altLang="ko-KR" dirty="0"/>
              <a:t>dnové sedimenty</a:t>
            </a:r>
            <a:r>
              <a:rPr lang="en-US" altLang="ko-KR" dirty="0">
                <a:ea typeface="굴림" pitchFamily="34" charset="-127"/>
              </a:rPr>
              <a:t>; 5 – </a:t>
            </a:r>
            <a:r>
              <a:rPr lang="cs-CZ" altLang="ko-KR" dirty="0" err="1"/>
              <a:t>vláknonošci</a:t>
            </a:r>
            <a:r>
              <a:rPr lang="en-US" altLang="ko-KR" dirty="0">
                <a:ea typeface="굴림" pitchFamily="34" charset="-127"/>
              </a:rPr>
              <a:t> (</a:t>
            </a:r>
            <a:r>
              <a:rPr lang="en-US" altLang="ko-KR" dirty="0" err="1">
                <a:ea typeface="굴림" pitchFamily="34" charset="-127"/>
              </a:rPr>
              <a:t>Pogonophora</a:t>
            </a:r>
            <a:r>
              <a:rPr lang="en-US" altLang="ko-KR" dirty="0">
                <a:ea typeface="굴림" pitchFamily="34" charset="-127"/>
              </a:rPr>
              <a:t>)</a:t>
            </a:r>
            <a:r>
              <a:rPr lang="cs-CZ" altLang="ko-KR" dirty="0"/>
              <a:t>; 6 - </a:t>
            </a:r>
            <a:r>
              <a:rPr lang="cs-CZ" altLang="ko-KR" dirty="0" err="1"/>
              <a:t>epibionti</a:t>
            </a:r>
            <a:endParaRPr lang="en-US" altLang="ko-KR" dirty="0">
              <a:ea typeface="굴림" pitchFamily="34" charset="-127"/>
            </a:endParaRPr>
          </a:p>
        </p:txBody>
      </p:sp>
      <p:grpSp>
        <p:nvGrpSpPr>
          <p:cNvPr id="106586" name="Group 90"/>
          <p:cNvGrpSpPr>
            <a:grpSpLocks/>
          </p:cNvGrpSpPr>
          <p:nvPr/>
        </p:nvGrpSpPr>
        <p:grpSpPr bwMode="auto">
          <a:xfrm>
            <a:off x="1908969" y="728984"/>
            <a:ext cx="5329238" cy="4968875"/>
            <a:chOff x="975" y="663"/>
            <a:chExt cx="3357" cy="3130"/>
          </a:xfrm>
        </p:grpSpPr>
        <p:sp>
          <p:nvSpPr>
            <p:cNvPr id="106498" name="AutoShape 2"/>
            <p:cNvSpPr>
              <a:spLocks noChangeArrowheads="1"/>
            </p:cNvSpPr>
            <p:nvPr/>
          </p:nvSpPr>
          <p:spPr bwMode="auto">
            <a:xfrm rot="5400000">
              <a:off x="1089" y="549"/>
              <a:ext cx="3130" cy="3357"/>
            </a:xfrm>
            <a:prstGeom prst="flowChartDelay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499" name="AutoShape 3"/>
            <p:cNvSpPr>
              <a:spLocks noChangeArrowheads="1"/>
            </p:cNvSpPr>
            <p:nvPr/>
          </p:nvSpPr>
          <p:spPr bwMode="auto">
            <a:xfrm rot="5400000">
              <a:off x="2540" y="2999"/>
              <a:ext cx="271" cy="1224"/>
            </a:xfrm>
            <a:prstGeom prst="flowChartDelay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00" name="Rectangle 4"/>
            <p:cNvSpPr>
              <a:spLocks noChangeArrowheads="1"/>
            </p:cNvSpPr>
            <p:nvPr/>
          </p:nvSpPr>
          <p:spPr bwMode="auto">
            <a:xfrm>
              <a:off x="2018" y="3475"/>
              <a:ext cx="182" cy="136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01" name="Rectangle 5"/>
            <p:cNvSpPr>
              <a:spLocks noChangeArrowheads="1"/>
            </p:cNvSpPr>
            <p:nvPr/>
          </p:nvSpPr>
          <p:spPr bwMode="auto">
            <a:xfrm>
              <a:off x="3197" y="3520"/>
              <a:ext cx="91" cy="136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02" name="Oval 6"/>
            <p:cNvSpPr>
              <a:spLocks noChangeArrowheads="1"/>
            </p:cNvSpPr>
            <p:nvPr/>
          </p:nvSpPr>
          <p:spPr bwMode="auto">
            <a:xfrm rot="-487806">
              <a:off x="2472" y="3475"/>
              <a:ext cx="998" cy="272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03" name="Oval 7"/>
            <p:cNvSpPr>
              <a:spLocks noChangeArrowheads="1"/>
            </p:cNvSpPr>
            <p:nvPr/>
          </p:nvSpPr>
          <p:spPr bwMode="auto">
            <a:xfrm rot="577409">
              <a:off x="1837" y="3429"/>
              <a:ext cx="998" cy="272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04" name="Oval 8"/>
            <p:cNvSpPr>
              <a:spLocks noChangeArrowheads="1"/>
            </p:cNvSpPr>
            <p:nvPr/>
          </p:nvSpPr>
          <p:spPr bwMode="auto">
            <a:xfrm>
              <a:off x="2608" y="2114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grpSp>
          <p:nvGrpSpPr>
            <p:cNvPr id="106505" name="Group 9"/>
            <p:cNvGrpSpPr>
              <a:grpSpLocks/>
            </p:cNvGrpSpPr>
            <p:nvPr/>
          </p:nvGrpSpPr>
          <p:grpSpPr bwMode="auto">
            <a:xfrm>
              <a:off x="2064" y="844"/>
              <a:ext cx="136" cy="318"/>
              <a:chOff x="2880" y="2387"/>
              <a:chExt cx="136" cy="318"/>
            </a:xfrm>
          </p:grpSpPr>
          <p:sp>
            <p:nvSpPr>
              <p:cNvPr id="106506" name="Oval 10"/>
              <p:cNvSpPr>
                <a:spLocks noChangeArrowheads="1"/>
              </p:cNvSpPr>
              <p:nvPr/>
            </p:nvSpPr>
            <p:spPr bwMode="auto">
              <a:xfrm>
                <a:off x="2880" y="2432"/>
                <a:ext cx="91" cy="22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07" name="Oval 11"/>
              <p:cNvSpPr>
                <a:spLocks noChangeArrowheads="1"/>
              </p:cNvSpPr>
              <p:nvPr/>
            </p:nvSpPr>
            <p:spPr bwMode="auto">
              <a:xfrm>
                <a:off x="2880" y="2387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08" name="Oval 12"/>
              <p:cNvSpPr>
                <a:spLocks noChangeArrowheads="1"/>
              </p:cNvSpPr>
              <p:nvPr/>
            </p:nvSpPr>
            <p:spPr bwMode="auto">
              <a:xfrm>
                <a:off x="2925" y="2478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09" name="Oval 13"/>
              <p:cNvSpPr>
                <a:spLocks noChangeArrowheads="1"/>
              </p:cNvSpPr>
              <p:nvPr/>
            </p:nvSpPr>
            <p:spPr bwMode="auto">
              <a:xfrm>
                <a:off x="2880" y="2614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6510" name="Oval 14"/>
            <p:cNvSpPr>
              <a:spLocks noChangeArrowheads="1"/>
            </p:cNvSpPr>
            <p:nvPr/>
          </p:nvSpPr>
          <p:spPr bwMode="auto">
            <a:xfrm>
              <a:off x="3107" y="2205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11" name="Oval 15"/>
            <p:cNvSpPr>
              <a:spLocks noChangeArrowheads="1"/>
            </p:cNvSpPr>
            <p:nvPr/>
          </p:nvSpPr>
          <p:spPr bwMode="auto">
            <a:xfrm>
              <a:off x="2925" y="1660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grpSp>
          <p:nvGrpSpPr>
            <p:cNvPr id="106512" name="Group 16"/>
            <p:cNvGrpSpPr>
              <a:grpSpLocks/>
            </p:cNvGrpSpPr>
            <p:nvPr/>
          </p:nvGrpSpPr>
          <p:grpSpPr bwMode="auto">
            <a:xfrm>
              <a:off x="2154" y="1479"/>
              <a:ext cx="136" cy="318"/>
              <a:chOff x="2880" y="2387"/>
              <a:chExt cx="136" cy="318"/>
            </a:xfrm>
          </p:grpSpPr>
          <p:sp>
            <p:nvSpPr>
              <p:cNvPr id="106513" name="Oval 17"/>
              <p:cNvSpPr>
                <a:spLocks noChangeArrowheads="1"/>
              </p:cNvSpPr>
              <p:nvPr/>
            </p:nvSpPr>
            <p:spPr bwMode="auto">
              <a:xfrm>
                <a:off x="2880" y="2432"/>
                <a:ext cx="91" cy="22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14" name="Oval 18"/>
              <p:cNvSpPr>
                <a:spLocks noChangeArrowheads="1"/>
              </p:cNvSpPr>
              <p:nvPr/>
            </p:nvSpPr>
            <p:spPr bwMode="auto">
              <a:xfrm>
                <a:off x="2880" y="2387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15" name="Oval 19"/>
              <p:cNvSpPr>
                <a:spLocks noChangeArrowheads="1"/>
              </p:cNvSpPr>
              <p:nvPr/>
            </p:nvSpPr>
            <p:spPr bwMode="auto">
              <a:xfrm>
                <a:off x="2925" y="2478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16" name="Oval 20"/>
              <p:cNvSpPr>
                <a:spLocks noChangeArrowheads="1"/>
              </p:cNvSpPr>
              <p:nvPr/>
            </p:nvSpPr>
            <p:spPr bwMode="auto">
              <a:xfrm>
                <a:off x="2880" y="2614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6517" name="Group 21"/>
            <p:cNvGrpSpPr>
              <a:grpSpLocks/>
            </p:cNvGrpSpPr>
            <p:nvPr/>
          </p:nvGrpSpPr>
          <p:grpSpPr bwMode="auto">
            <a:xfrm>
              <a:off x="1565" y="1614"/>
              <a:ext cx="136" cy="318"/>
              <a:chOff x="2880" y="2387"/>
              <a:chExt cx="136" cy="318"/>
            </a:xfrm>
          </p:grpSpPr>
          <p:sp>
            <p:nvSpPr>
              <p:cNvPr id="106518" name="Oval 22"/>
              <p:cNvSpPr>
                <a:spLocks noChangeArrowheads="1"/>
              </p:cNvSpPr>
              <p:nvPr/>
            </p:nvSpPr>
            <p:spPr bwMode="auto">
              <a:xfrm>
                <a:off x="2880" y="2432"/>
                <a:ext cx="91" cy="22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19" name="Oval 23"/>
              <p:cNvSpPr>
                <a:spLocks noChangeArrowheads="1"/>
              </p:cNvSpPr>
              <p:nvPr/>
            </p:nvSpPr>
            <p:spPr bwMode="auto">
              <a:xfrm>
                <a:off x="2880" y="2387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20" name="Oval 24"/>
              <p:cNvSpPr>
                <a:spLocks noChangeArrowheads="1"/>
              </p:cNvSpPr>
              <p:nvPr/>
            </p:nvSpPr>
            <p:spPr bwMode="auto">
              <a:xfrm>
                <a:off x="2925" y="2478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21" name="Oval 25"/>
              <p:cNvSpPr>
                <a:spLocks noChangeArrowheads="1"/>
              </p:cNvSpPr>
              <p:nvPr/>
            </p:nvSpPr>
            <p:spPr bwMode="auto">
              <a:xfrm>
                <a:off x="2880" y="2614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6522" name="Oval 26"/>
            <p:cNvSpPr>
              <a:spLocks noChangeArrowheads="1"/>
            </p:cNvSpPr>
            <p:nvPr/>
          </p:nvSpPr>
          <p:spPr bwMode="auto">
            <a:xfrm>
              <a:off x="3107" y="1116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23" name="Oval 27"/>
            <p:cNvSpPr>
              <a:spLocks noChangeArrowheads="1"/>
            </p:cNvSpPr>
            <p:nvPr/>
          </p:nvSpPr>
          <p:spPr bwMode="auto">
            <a:xfrm>
              <a:off x="3334" y="1479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24" name="Oval 28"/>
            <p:cNvSpPr>
              <a:spLocks noChangeArrowheads="1"/>
            </p:cNvSpPr>
            <p:nvPr/>
          </p:nvSpPr>
          <p:spPr bwMode="auto">
            <a:xfrm>
              <a:off x="1973" y="3429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25" name="Oval 29"/>
            <p:cNvSpPr>
              <a:spLocks noChangeArrowheads="1"/>
            </p:cNvSpPr>
            <p:nvPr/>
          </p:nvSpPr>
          <p:spPr bwMode="auto">
            <a:xfrm>
              <a:off x="2154" y="3384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26" name="Oval 30"/>
            <p:cNvSpPr>
              <a:spLocks noChangeArrowheads="1"/>
            </p:cNvSpPr>
            <p:nvPr/>
          </p:nvSpPr>
          <p:spPr bwMode="auto">
            <a:xfrm>
              <a:off x="2290" y="3520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27" name="AutoShape 31"/>
            <p:cNvSpPr>
              <a:spLocks noChangeArrowheads="1"/>
            </p:cNvSpPr>
            <p:nvPr/>
          </p:nvSpPr>
          <p:spPr bwMode="auto">
            <a:xfrm>
              <a:off x="3062" y="3112"/>
              <a:ext cx="181" cy="499"/>
            </a:xfrm>
            <a:prstGeom prst="can">
              <a:avLst>
                <a:gd name="adj" fmla="val 6892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28" name="AutoShape 32"/>
            <p:cNvSpPr>
              <a:spLocks noChangeArrowheads="1"/>
            </p:cNvSpPr>
            <p:nvPr/>
          </p:nvSpPr>
          <p:spPr bwMode="auto">
            <a:xfrm>
              <a:off x="3062" y="2703"/>
              <a:ext cx="499" cy="318"/>
            </a:xfrm>
            <a:prstGeom prst="cloudCallout">
              <a:avLst>
                <a:gd name="adj1" fmla="val -34167"/>
                <a:gd name="adj2" fmla="val 11226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ko-KR" altLang="en-US">
                <a:ea typeface="굴림" pitchFamily="34" charset="-127"/>
              </a:endParaRPr>
            </a:p>
          </p:txBody>
        </p:sp>
        <p:sp>
          <p:nvSpPr>
            <p:cNvPr id="106529" name="Oval 33"/>
            <p:cNvSpPr>
              <a:spLocks noChangeArrowheads="1"/>
            </p:cNvSpPr>
            <p:nvPr/>
          </p:nvSpPr>
          <p:spPr bwMode="auto">
            <a:xfrm>
              <a:off x="3152" y="3383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30" name="Oval 34"/>
            <p:cNvSpPr>
              <a:spLocks noChangeArrowheads="1"/>
            </p:cNvSpPr>
            <p:nvPr/>
          </p:nvSpPr>
          <p:spPr bwMode="auto">
            <a:xfrm>
              <a:off x="3061" y="3475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31" name="Oval 35"/>
            <p:cNvSpPr>
              <a:spLocks noChangeArrowheads="1"/>
            </p:cNvSpPr>
            <p:nvPr/>
          </p:nvSpPr>
          <p:spPr bwMode="auto">
            <a:xfrm>
              <a:off x="3243" y="2341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grpSp>
          <p:nvGrpSpPr>
            <p:cNvPr id="106532" name="Group 36"/>
            <p:cNvGrpSpPr>
              <a:grpSpLocks/>
            </p:cNvGrpSpPr>
            <p:nvPr/>
          </p:nvGrpSpPr>
          <p:grpSpPr bwMode="auto">
            <a:xfrm>
              <a:off x="3289" y="3202"/>
              <a:ext cx="226" cy="409"/>
              <a:chOff x="2835" y="3748"/>
              <a:chExt cx="226" cy="409"/>
            </a:xfrm>
          </p:grpSpPr>
          <p:grpSp>
            <p:nvGrpSpPr>
              <p:cNvPr id="106533" name="Group 37"/>
              <p:cNvGrpSpPr>
                <a:grpSpLocks/>
              </p:cNvGrpSpPr>
              <p:nvPr/>
            </p:nvGrpSpPr>
            <p:grpSpPr bwMode="auto">
              <a:xfrm>
                <a:off x="2880" y="3838"/>
                <a:ext cx="45" cy="228"/>
                <a:chOff x="2880" y="3838"/>
                <a:chExt cx="45" cy="228"/>
              </a:xfrm>
            </p:grpSpPr>
            <p:sp>
              <p:nvSpPr>
                <p:cNvPr id="106534" name="AutoShape 38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35" name="AutoShape 39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36" name="Group 40"/>
              <p:cNvGrpSpPr>
                <a:grpSpLocks/>
              </p:cNvGrpSpPr>
              <p:nvPr/>
            </p:nvGrpSpPr>
            <p:grpSpPr bwMode="auto">
              <a:xfrm>
                <a:off x="2925" y="3748"/>
                <a:ext cx="45" cy="228"/>
                <a:chOff x="2880" y="3838"/>
                <a:chExt cx="45" cy="228"/>
              </a:xfrm>
            </p:grpSpPr>
            <p:sp>
              <p:nvSpPr>
                <p:cNvPr id="106537" name="AutoShape 41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38" name="AutoShape 42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39" name="Group 43"/>
              <p:cNvGrpSpPr>
                <a:grpSpLocks/>
              </p:cNvGrpSpPr>
              <p:nvPr/>
            </p:nvGrpSpPr>
            <p:grpSpPr bwMode="auto">
              <a:xfrm>
                <a:off x="2971" y="3838"/>
                <a:ext cx="45" cy="228"/>
                <a:chOff x="2880" y="3838"/>
                <a:chExt cx="45" cy="228"/>
              </a:xfrm>
            </p:grpSpPr>
            <p:sp>
              <p:nvSpPr>
                <p:cNvPr id="106540" name="AutoShape 44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41" name="AutoShape 45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42" name="Group 46"/>
              <p:cNvGrpSpPr>
                <a:grpSpLocks/>
              </p:cNvGrpSpPr>
              <p:nvPr/>
            </p:nvGrpSpPr>
            <p:grpSpPr bwMode="auto">
              <a:xfrm>
                <a:off x="2835" y="3793"/>
                <a:ext cx="45" cy="228"/>
                <a:chOff x="2880" y="3838"/>
                <a:chExt cx="45" cy="228"/>
              </a:xfrm>
            </p:grpSpPr>
            <p:sp>
              <p:nvSpPr>
                <p:cNvPr id="106543" name="AutoShape 47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44" name="AutoShape 48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45" name="Group 49"/>
              <p:cNvGrpSpPr>
                <a:grpSpLocks/>
              </p:cNvGrpSpPr>
              <p:nvPr/>
            </p:nvGrpSpPr>
            <p:grpSpPr bwMode="auto">
              <a:xfrm>
                <a:off x="2925" y="3929"/>
                <a:ext cx="45" cy="228"/>
                <a:chOff x="2880" y="3838"/>
                <a:chExt cx="45" cy="228"/>
              </a:xfrm>
            </p:grpSpPr>
            <p:sp>
              <p:nvSpPr>
                <p:cNvPr id="106546" name="AutoShape 50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47" name="AutoShape 51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48" name="Group 52"/>
              <p:cNvGrpSpPr>
                <a:grpSpLocks/>
              </p:cNvGrpSpPr>
              <p:nvPr/>
            </p:nvGrpSpPr>
            <p:grpSpPr bwMode="auto">
              <a:xfrm>
                <a:off x="3016" y="3748"/>
                <a:ext cx="45" cy="228"/>
                <a:chOff x="2880" y="3838"/>
                <a:chExt cx="45" cy="228"/>
              </a:xfrm>
            </p:grpSpPr>
            <p:sp>
              <p:nvSpPr>
                <p:cNvPr id="106549" name="AutoShape 53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50" name="AutoShape 54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106551" name="Oval 55"/>
            <p:cNvSpPr>
              <a:spLocks noChangeArrowheads="1"/>
            </p:cNvSpPr>
            <p:nvPr/>
          </p:nvSpPr>
          <p:spPr bwMode="auto">
            <a:xfrm>
              <a:off x="3424" y="3429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52" name="Oval 56"/>
            <p:cNvSpPr>
              <a:spLocks noChangeArrowheads="1"/>
            </p:cNvSpPr>
            <p:nvPr/>
          </p:nvSpPr>
          <p:spPr bwMode="auto">
            <a:xfrm>
              <a:off x="3288" y="3339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grpSp>
          <p:nvGrpSpPr>
            <p:cNvPr id="106553" name="Group 57"/>
            <p:cNvGrpSpPr>
              <a:grpSpLocks/>
            </p:cNvGrpSpPr>
            <p:nvPr/>
          </p:nvGrpSpPr>
          <p:grpSpPr bwMode="auto">
            <a:xfrm>
              <a:off x="2789" y="3339"/>
              <a:ext cx="226" cy="409"/>
              <a:chOff x="2835" y="3748"/>
              <a:chExt cx="226" cy="409"/>
            </a:xfrm>
          </p:grpSpPr>
          <p:grpSp>
            <p:nvGrpSpPr>
              <p:cNvPr id="106554" name="Group 58"/>
              <p:cNvGrpSpPr>
                <a:grpSpLocks/>
              </p:cNvGrpSpPr>
              <p:nvPr/>
            </p:nvGrpSpPr>
            <p:grpSpPr bwMode="auto">
              <a:xfrm>
                <a:off x="2880" y="3838"/>
                <a:ext cx="45" cy="228"/>
                <a:chOff x="2880" y="3838"/>
                <a:chExt cx="45" cy="228"/>
              </a:xfrm>
            </p:grpSpPr>
            <p:sp>
              <p:nvSpPr>
                <p:cNvPr id="106555" name="AutoShape 59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56" name="AutoShape 60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57" name="Group 61"/>
              <p:cNvGrpSpPr>
                <a:grpSpLocks/>
              </p:cNvGrpSpPr>
              <p:nvPr/>
            </p:nvGrpSpPr>
            <p:grpSpPr bwMode="auto">
              <a:xfrm>
                <a:off x="2925" y="3748"/>
                <a:ext cx="45" cy="228"/>
                <a:chOff x="2880" y="3838"/>
                <a:chExt cx="45" cy="228"/>
              </a:xfrm>
            </p:grpSpPr>
            <p:sp>
              <p:nvSpPr>
                <p:cNvPr id="106558" name="AutoShape 62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59" name="AutoShape 63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60" name="Group 64"/>
              <p:cNvGrpSpPr>
                <a:grpSpLocks/>
              </p:cNvGrpSpPr>
              <p:nvPr/>
            </p:nvGrpSpPr>
            <p:grpSpPr bwMode="auto">
              <a:xfrm>
                <a:off x="2971" y="3838"/>
                <a:ext cx="45" cy="228"/>
                <a:chOff x="2880" y="3838"/>
                <a:chExt cx="45" cy="228"/>
              </a:xfrm>
            </p:grpSpPr>
            <p:sp>
              <p:nvSpPr>
                <p:cNvPr id="106561" name="AutoShape 65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62" name="AutoShape 66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63" name="Group 67"/>
              <p:cNvGrpSpPr>
                <a:grpSpLocks/>
              </p:cNvGrpSpPr>
              <p:nvPr/>
            </p:nvGrpSpPr>
            <p:grpSpPr bwMode="auto">
              <a:xfrm>
                <a:off x="2835" y="3793"/>
                <a:ext cx="45" cy="228"/>
                <a:chOff x="2880" y="3838"/>
                <a:chExt cx="45" cy="228"/>
              </a:xfrm>
            </p:grpSpPr>
            <p:sp>
              <p:nvSpPr>
                <p:cNvPr id="106564" name="AutoShape 68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65" name="AutoShape 69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66" name="Group 70"/>
              <p:cNvGrpSpPr>
                <a:grpSpLocks/>
              </p:cNvGrpSpPr>
              <p:nvPr/>
            </p:nvGrpSpPr>
            <p:grpSpPr bwMode="auto">
              <a:xfrm>
                <a:off x="2925" y="3929"/>
                <a:ext cx="45" cy="228"/>
                <a:chOff x="2880" y="3838"/>
                <a:chExt cx="45" cy="228"/>
              </a:xfrm>
            </p:grpSpPr>
            <p:sp>
              <p:nvSpPr>
                <p:cNvPr id="106567" name="AutoShape 71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68" name="AutoShape 72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69" name="Group 73"/>
              <p:cNvGrpSpPr>
                <a:grpSpLocks/>
              </p:cNvGrpSpPr>
              <p:nvPr/>
            </p:nvGrpSpPr>
            <p:grpSpPr bwMode="auto">
              <a:xfrm>
                <a:off x="3016" y="3748"/>
                <a:ext cx="45" cy="228"/>
                <a:chOff x="2880" y="3838"/>
                <a:chExt cx="45" cy="228"/>
              </a:xfrm>
            </p:grpSpPr>
            <p:sp>
              <p:nvSpPr>
                <p:cNvPr id="106570" name="AutoShape 74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71" name="AutoShape 75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106572" name="Oval 76"/>
            <p:cNvSpPr>
              <a:spLocks noChangeArrowheads="1"/>
            </p:cNvSpPr>
            <p:nvPr/>
          </p:nvSpPr>
          <p:spPr bwMode="auto">
            <a:xfrm>
              <a:off x="2835" y="3520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75" name="Text Box 79"/>
            <p:cNvSpPr txBox="1">
              <a:spLocks noChangeArrowheads="1"/>
            </p:cNvSpPr>
            <p:nvPr/>
          </p:nvSpPr>
          <p:spPr bwMode="auto">
            <a:xfrm>
              <a:off x="3062" y="1615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b="1">
                  <a:solidFill>
                    <a:schemeClr val="bg1"/>
                  </a:solidFill>
                  <a:ea typeface="굴림" pitchFamily="34" charset="-127"/>
                </a:rPr>
                <a:t>1</a:t>
              </a:r>
            </a:p>
          </p:txBody>
        </p:sp>
        <p:sp>
          <p:nvSpPr>
            <p:cNvPr id="106576" name="Text Box 80"/>
            <p:cNvSpPr txBox="1">
              <a:spLocks noChangeArrowheads="1"/>
            </p:cNvSpPr>
            <p:nvPr/>
          </p:nvSpPr>
          <p:spPr bwMode="auto">
            <a:xfrm>
              <a:off x="1837" y="1161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b="1">
                  <a:solidFill>
                    <a:schemeClr val="bg1"/>
                  </a:solidFill>
                  <a:ea typeface="굴림" pitchFamily="34" charset="-127"/>
                </a:rPr>
                <a:t>2</a:t>
              </a:r>
            </a:p>
          </p:txBody>
        </p:sp>
        <p:sp>
          <p:nvSpPr>
            <p:cNvPr id="106577" name="Text Box 81"/>
            <p:cNvSpPr txBox="1">
              <a:spLocks noChangeArrowheads="1"/>
            </p:cNvSpPr>
            <p:nvPr/>
          </p:nvSpPr>
          <p:spPr bwMode="auto">
            <a:xfrm>
              <a:off x="3047" y="3202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b="1">
                  <a:solidFill>
                    <a:schemeClr val="bg1"/>
                  </a:solidFill>
                  <a:ea typeface="굴림" pitchFamily="34" charset="-127"/>
                </a:rPr>
                <a:t>3</a:t>
              </a:r>
            </a:p>
          </p:txBody>
        </p:sp>
        <p:sp>
          <p:nvSpPr>
            <p:cNvPr id="106578" name="Text Box 82"/>
            <p:cNvSpPr txBox="1">
              <a:spLocks noChangeArrowheads="1"/>
            </p:cNvSpPr>
            <p:nvPr/>
          </p:nvSpPr>
          <p:spPr bwMode="auto">
            <a:xfrm>
              <a:off x="2245" y="3157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b="1">
                  <a:solidFill>
                    <a:schemeClr val="bg1"/>
                  </a:solidFill>
                  <a:ea typeface="굴림" pitchFamily="34" charset="-127"/>
                </a:rPr>
                <a:t>4</a:t>
              </a:r>
            </a:p>
          </p:txBody>
        </p:sp>
        <p:sp>
          <p:nvSpPr>
            <p:cNvPr id="106579" name="Text Box 83"/>
            <p:cNvSpPr txBox="1">
              <a:spLocks noChangeArrowheads="1"/>
            </p:cNvSpPr>
            <p:nvPr/>
          </p:nvSpPr>
          <p:spPr bwMode="auto">
            <a:xfrm>
              <a:off x="3515" y="3202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b="1">
                  <a:solidFill>
                    <a:schemeClr val="bg1"/>
                  </a:solidFill>
                  <a:ea typeface="굴림" pitchFamily="34" charset="-127"/>
                </a:rPr>
                <a:t>5</a:t>
              </a:r>
            </a:p>
          </p:txBody>
        </p:sp>
        <p:grpSp>
          <p:nvGrpSpPr>
            <p:cNvPr id="106585" name="Group 89"/>
            <p:cNvGrpSpPr>
              <a:grpSpLocks/>
            </p:cNvGrpSpPr>
            <p:nvPr/>
          </p:nvGrpSpPr>
          <p:grpSpPr bwMode="auto">
            <a:xfrm>
              <a:off x="2426" y="2251"/>
              <a:ext cx="961" cy="537"/>
              <a:chOff x="1474" y="2217"/>
              <a:chExt cx="961" cy="537"/>
            </a:xfrm>
          </p:grpSpPr>
          <p:pic>
            <p:nvPicPr>
              <p:cNvPr id="106581" name="Picture 85" descr="skenovat0020b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4" y="2217"/>
                <a:ext cx="961" cy="5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6582" name="Oval 86"/>
              <p:cNvSpPr>
                <a:spLocks noChangeArrowheads="1"/>
              </p:cNvSpPr>
              <p:nvPr/>
            </p:nvSpPr>
            <p:spPr bwMode="auto">
              <a:xfrm>
                <a:off x="1882" y="2341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83" name="Oval 87"/>
              <p:cNvSpPr>
                <a:spLocks noChangeArrowheads="1"/>
              </p:cNvSpPr>
              <p:nvPr/>
            </p:nvSpPr>
            <p:spPr bwMode="auto">
              <a:xfrm>
                <a:off x="1837" y="2478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6584" name="Text Box 88"/>
            <p:cNvSpPr txBox="1">
              <a:spLocks noChangeArrowheads="1"/>
            </p:cNvSpPr>
            <p:nvPr/>
          </p:nvSpPr>
          <p:spPr bwMode="auto">
            <a:xfrm>
              <a:off x="1927" y="2793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cs-CZ" altLang="ko-KR" b="1">
                  <a:solidFill>
                    <a:schemeClr val="bg1"/>
                  </a:solidFill>
                </a:rPr>
                <a:t>6</a:t>
              </a:r>
              <a:endParaRPr lang="en-US" altLang="ko-KR" b="1">
                <a:solidFill>
                  <a:schemeClr val="bg1"/>
                </a:solidFill>
                <a:ea typeface="굴림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563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2286482" y="162857"/>
            <a:ext cx="4229435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en-US" sz="2000" dirty="0" smtClean="0">
                <a:latin typeface="Calibri" pitchFamily="34" charset="0"/>
                <a:cs typeface="Calibri" pitchFamily="34" charset="0"/>
              </a:rPr>
              <a:t>Mikroorganismy </a:t>
            </a:r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v oceánech</a:t>
            </a:r>
          </a:p>
        </p:txBody>
      </p:sp>
      <p:sp>
        <p:nvSpPr>
          <p:cNvPr id="2" name="Obdélník 1"/>
          <p:cNvSpPr/>
          <p:nvPr/>
        </p:nvSpPr>
        <p:spPr>
          <a:xfrm>
            <a:off x="24580" y="793174"/>
            <a:ext cx="505147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cs-CZ" altLang="en-US" sz="140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400" dirty="0" smtClean="0">
                <a:latin typeface="Calibri" pitchFamily="34" charset="0"/>
                <a:cs typeface="Calibri" pitchFamily="34" charset="0"/>
              </a:rPr>
              <a:t>malá </a:t>
            </a:r>
            <a:r>
              <a:rPr lang="cs-CZ" altLang="en-US" sz="1400" dirty="0">
                <a:latin typeface="Calibri" pitchFamily="34" charset="0"/>
                <a:cs typeface="Calibri" pitchFamily="34" charset="0"/>
              </a:rPr>
              <a:t>produktivita (40% NPP na Zemi – nejproduktivnější korály, chaluhy), v otevřených oceánech limitace N a P (normálně je limitace </a:t>
            </a:r>
            <a:r>
              <a:rPr lang="cs-CZ" altLang="en-US" sz="1400" dirty="0" smtClean="0">
                <a:latin typeface="Calibri" pitchFamily="34" charset="0"/>
                <a:cs typeface="Calibri" pitchFamily="34" charset="0"/>
              </a:rPr>
              <a:t>C</a:t>
            </a:r>
            <a:r>
              <a:rPr lang="cs-CZ" altLang="en-US" sz="1400" dirty="0" smtClean="0">
                <a:latin typeface="Calibri" pitchFamily="34" charset="0"/>
                <a:cs typeface="Calibri" pitchFamily="34" charset="0"/>
              </a:rPr>
              <a:t>!)</a:t>
            </a:r>
          </a:p>
          <a:p>
            <a:endParaRPr lang="cs-CZ" altLang="en-US" sz="14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400" dirty="0" smtClean="0">
                <a:latin typeface="Calibri" pitchFamily="34" charset="0"/>
                <a:cs typeface="Calibri" pitchFamily="34" charset="0"/>
              </a:rPr>
              <a:t>Navzdory </a:t>
            </a:r>
            <a:r>
              <a:rPr lang="cs-CZ" altLang="en-US" sz="1400" dirty="0">
                <a:latin typeface="Calibri" pitchFamily="34" charset="0"/>
                <a:cs typeface="Calibri" pitchFamily="34" charset="0"/>
              </a:rPr>
              <a:t>nízké úrovni anorganických </a:t>
            </a:r>
            <a:r>
              <a:rPr lang="cs-CZ" altLang="en-US" sz="1400" dirty="0" err="1">
                <a:latin typeface="Calibri" pitchFamily="34" charset="0"/>
                <a:cs typeface="Calibri" pitchFamily="34" charset="0"/>
              </a:rPr>
              <a:t>nutrientů</a:t>
            </a:r>
            <a:r>
              <a:rPr lang="cs-CZ" altLang="en-US" sz="1400" dirty="0">
                <a:latin typeface="Calibri" pitchFamily="34" charset="0"/>
                <a:cs typeface="Calibri" pitchFamily="34" charset="0"/>
              </a:rPr>
              <a:t> a organického uhlíku je v oceánských vodách rozptýleno významné množství prokaryotických buněk </a:t>
            </a:r>
            <a:r>
              <a:rPr lang="cs-CZ" altLang="en-US" sz="1400" dirty="0" smtClean="0">
                <a:latin typeface="Calibri" pitchFamily="34" charset="0"/>
                <a:cs typeface="Calibri" pitchFamily="34" charset="0"/>
              </a:rPr>
              <a:t>– mezi </a:t>
            </a:r>
            <a:r>
              <a:rPr lang="cs-CZ" altLang="en-US" sz="14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10</a:t>
            </a:r>
            <a:r>
              <a:rPr lang="cs-CZ" altLang="en-US" sz="1400" b="1" baseline="30000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5</a:t>
            </a:r>
            <a:r>
              <a:rPr lang="cs-CZ" altLang="en-US" sz="14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altLang="en-US" sz="14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a 10</a:t>
            </a:r>
            <a:r>
              <a:rPr lang="cs-CZ" altLang="en-US" sz="1400" b="1" baseline="30000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6</a:t>
            </a:r>
            <a:r>
              <a:rPr lang="cs-CZ" altLang="en-US" sz="14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/ml</a:t>
            </a:r>
            <a:endParaRPr lang="cs-CZ" altLang="en-US" sz="1400" dirty="0"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endParaRPr lang="cs-CZ" altLang="en-US" sz="1400" dirty="0"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400" dirty="0">
                <a:latin typeface="Calibri" pitchFamily="34" charset="0"/>
                <a:cs typeface="Calibri" pitchFamily="34" charset="0"/>
                <a:sym typeface="Wingdings" pitchFamily="2" charset="2"/>
              </a:rPr>
              <a:t>Počet buněk </a:t>
            </a:r>
            <a:r>
              <a:rPr lang="en-US" altLang="en-US" sz="1400" dirty="0">
                <a:latin typeface="Calibri" pitchFamily="34" charset="0"/>
                <a:cs typeface="Calibri" pitchFamily="34" charset="0"/>
                <a:sym typeface="Wingdings" pitchFamily="2" charset="2"/>
              </a:rPr>
              <a:t>&gt;</a:t>
            </a:r>
            <a:r>
              <a:rPr lang="cs-CZ" altLang="en-US" sz="1400" dirty="0">
                <a:latin typeface="Calibri" pitchFamily="34" charset="0"/>
                <a:cs typeface="Calibri" pitchFamily="34" charset="0"/>
                <a:sym typeface="Wingdings" pitchFamily="2" charset="2"/>
              </a:rPr>
              <a:t> 10</a:t>
            </a:r>
            <a:r>
              <a:rPr lang="cs-CZ" altLang="en-US" sz="1400" baseline="30000" dirty="0">
                <a:latin typeface="Calibri" pitchFamily="34" charset="0"/>
                <a:cs typeface="Calibri" pitchFamily="34" charset="0"/>
                <a:sym typeface="Wingdings" pitchFamily="2" charset="2"/>
              </a:rPr>
              <a:t>5</a:t>
            </a:r>
            <a:r>
              <a:rPr lang="cs-CZ" altLang="en-US" sz="1400" dirty="0">
                <a:latin typeface="Calibri" pitchFamily="34" charset="0"/>
                <a:cs typeface="Calibri" pitchFamily="34" charset="0"/>
                <a:sym typeface="Wingdings" pitchFamily="2" charset="2"/>
              </a:rPr>
              <a:t> na ml v povrchové vodě moře znamená, že oceán poskytuje útočiště </a:t>
            </a:r>
            <a:r>
              <a:rPr lang="cs-CZ" altLang="en-US" sz="14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3.6 x 10</a:t>
            </a:r>
            <a:r>
              <a:rPr lang="cs-CZ" altLang="en-US" sz="1400" b="1" baseline="30000" dirty="0">
                <a:solidFill>
                  <a:srgbClr val="FF33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29 </a:t>
            </a:r>
            <a:r>
              <a:rPr lang="cs-CZ" altLang="en-US" sz="14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mikrobiálních buněk </a:t>
            </a:r>
            <a:r>
              <a:rPr lang="cs-CZ" altLang="en-US" sz="1400" dirty="0">
                <a:latin typeface="Calibri" pitchFamily="34" charset="0"/>
                <a:cs typeface="Calibri" pitchFamily="34" charset="0"/>
                <a:sym typeface="Wingdings" pitchFamily="2" charset="2"/>
              </a:rPr>
              <a:t>s celkovým obsahem uhlíku v buňkách ~ </a:t>
            </a:r>
            <a:r>
              <a:rPr lang="cs-CZ" altLang="en-US" sz="14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3 x 10</a:t>
            </a:r>
            <a:r>
              <a:rPr lang="cs-CZ" altLang="en-US" sz="1400" b="1" baseline="30000" dirty="0">
                <a:solidFill>
                  <a:srgbClr val="FF33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17</a:t>
            </a:r>
            <a:r>
              <a:rPr lang="cs-CZ" altLang="en-US" sz="14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cs-CZ" altLang="en-US" sz="14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g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en-US" sz="1400" b="1" dirty="0" smtClean="0">
              <a:solidFill>
                <a:srgbClr val="FF3300"/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4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v </a:t>
            </a:r>
            <a:r>
              <a:rPr lang="cs-CZ" altLang="en-US" sz="1400" dirty="0">
                <a:latin typeface="Calibri" pitchFamily="34" charset="0"/>
                <a:cs typeface="Calibri" pitchFamily="34" charset="0"/>
                <a:sym typeface="Wingdings" pitchFamily="2" charset="2"/>
              </a:rPr>
              <a:t>jednom mililitru přítomno asi  10</a:t>
            </a:r>
            <a:r>
              <a:rPr lang="cs-CZ" altLang="en-US" sz="1400" baseline="30000" dirty="0">
                <a:latin typeface="Calibri" pitchFamily="34" charset="0"/>
                <a:cs typeface="Calibri" pitchFamily="34" charset="0"/>
                <a:sym typeface="Wingdings" pitchFamily="2" charset="2"/>
              </a:rPr>
              <a:t>4 </a:t>
            </a:r>
            <a:r>
              <a:rPr lang="cs-CZ" altLang="en-US" sz="1400" dirty="0">
                <a:latin typeface="Calibri" pitchFamily="34" charset="0"/>
                <a:cs typeface="Calibri" pitchFamily="34" charset="0"/>
                <a:sym typeface="Wingdings" pitchFamily="2" charset="2"/>
              </a:rPr>
              <a:t>velmi malých </a:t>
            </a:r>
            <a:r>
              <a:rPr lang="cs-CZ" altLang="en-US" sz="14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eukaryotických buněk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en-US" sz="1400" dirty="0"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400" dirty="0" smtClean="0">
                <a:latin typeface="Calibri" pitchFamily="34" charset="0"/>
                <a:cs typeface="Calibri" pitchFamily="34" charset="0"/>
              </a:rPr>
              <a:t>odhadnuto</a:t>
            </a:r>
            <a:r>
              <a:rPr lang="cs-CZ" altLang="en-US" sz="1400" dirty="0">
                <a:latin typeface="Calibri" pitchFamily="34" charset="0"/>
                <a:cs typeface="Calibri" pitchFamily="34" charset="0"/>
              </a:rPr>
              <a:t>, že je 3.5 x 10</a:t>
            </a:r>
            <a:r>
              <a:rPr lang="cs-CZ" altLang="en-US" sz="1400" baseline="30000" dirty="0">
                <a:latin typeface="Calibri" pitchFamily="34" charset="0"/>
                <a:cs typeface="Calibri" pitchFamily="34" charset="0"/>
              </a:rPr>
              <a:t>29</a:t>
            </a:r>
            <a:r>
              <a:rPr lang="cs-CZ" altLang="en-US" sz="1400" dirty="0">
                <a:latin typeface="Calibri" pitchFamily="34" charset="0"/>
                <a:cs typeface="Calibri" pitchFamily="34" charset="0"/>
              </a:rPr>
              <a:t> (10</a:t>
            </a:r>
            <a:r>
              <a:rPr lang="cs-CZ" altLang="en-US" sz="1400" baseline="30000" dirty="0">
                <a:latin typeface="Calibri" pitchFamily="34" charset="0"/>
                <a:cs typeface="Calibri" pitchFamily="34" charset="0"/>
              </a:rPr>
              <a:t>30</a:t>
            </a:r>
            <a:r>
              <a:rPr lang="cs-CZ" altLang="en-US" sz="1400" dirty="0">
                <a:latin typeface="Calibri" pitchFamily="34" charset="0"/>
                <a:cs typeface="Calibri" pitchFamily="34" charset="0"/>
              </a:rPr>
              <a:t>) virů ve světovém </a:t>
            </a:r>
            <a:r>
              <a:rPr lang="cs-CZ" altLang="en-US" sz="1400" dirty="0" smtClean="0">
                <a:latin typeface="Calibri" pitchFamily="34" charset="0"/>
                <a:cs typeface="Calibri" pitchFamily="34" charset="0"/>
              </a:rPr>
              <a:t>oceánu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en-US" sz="1400" b="1" dirty="0">
              <a:solidFill>
                <a:srgbClr val="FF3300"/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764704"/>
            <a:ext cx="3312510" cy="311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473407"/>
            <a:ext cx="3232253" cy="214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38854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23528" y="260648"/>
            <a:ext cx="7128792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itchFamily="34" charset="0"/>
              <a:buChar char="•"/>
            </a:pPr>
            <a:r>
              <a:rPr lang="en-GB" sz="1400" b="1" dirty="0" err="1" smtClean="0"/>
              <a:t>Pelagibacterales</a:t>
            </a:r>
            <a:r>
              <a:rPr lang="cs-CZ" sz="1400" b="1" dirty="0" smtClean="0"/>
              <a:t> - </a:t>
            </a:r>
            <a:r>
              <a:rPr lang="cs-CZ" altLang="en-US" sz="14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SAR11- </a:t>
            </a:r>
            <a:r>
              <a:rPr lang="cs-CZ" altLang="en-US" sz="1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člen skupiny </a:t>
            </a:r>
            <a:r>
              <a:rPr lang="cs-CZ" altLang="en-US" sz="1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</a:t>
            </a:r>
            <a:r>
              <a:rPr lang="cs-CZ" altLang="en-US" sz="1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cs-CZ" altLang="en-US" sz="1400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proteobakterií</a:t>
            </a:r>
            <a:r>
              <a:rPr lang="cs-CZ" altLang="en-US" sz="1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altLang="en-US" sz="1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nalezen díky namnožení genů </a:t>
            </a:r>
            <a:r>
              <a:rPr lang="cs-CZ" altLang="en-US" sz="1400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rRNA</a:t>
            </a:r>
            <a:r>
              <a:rPr lang="cs-CZ" altLang="en-US" sz="1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z téměř všech vzorků otevřených oceánů na světě a pomocí techniky FISH</a:t>
            </a:r>
          </a:p>
          <a:p>
            <a:pPr marL="342900" lvl="0" indent="-342900">
              <a:buFont typeface="Arial" pitchFamily="34" charset="0"/>
              <a:buChar char="•"/>
            </a:pPr>
            <a:endParaRPr lang="cs-CZ" altLang="en-US" sz="1400" dirty="0">
              <a:solidFill>
                <a:prstClr val="black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cs-CZ" altLang="en-US" sz="1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SAR11 je pojmenovaný po Sargasovém moři, kde byl poprvé </a:t>
            </a:r>
            <a:r>
              <a:rPr lang="cs-CZ" altLang="en-US" sz="14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nalezen</a:t>
            </a:r>
          </a:p>
          <a:p>
            <a:pPr marL="342900" lvl="0" indent="-342900">
              <a:buFont typeface="Arial" pitchFamily="34" charset="0"/>
              <a:buChar char="•"/>
            </a:pPr>
            <a:endParaRPr lang="cs-CZ" altLang="en-US" sz="1400" dirty="0" smtClean="0">
              <a:solidFill>
                <a:prstClr val="black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cs-CZ" sz="1400" dirty="0" smtClean="0"/>
              <a:t>malý genom, limitovány </a:t>
            </a:r>
            <a:r>
              <a:rPr lang="en-GB" sz="1400" dirty="0" smtClean="0"/>
              <a:t>metabolic</a:t>
            </a:r>
            <a:r>
              <a:rPr lang="cs-CZ" sz="1400" dirty="0" err="1" smtClean="0"/>
              <a:t>ké</a:t>
            </a:r>
            <a:r>
              <a:rPr lang="en-GB" sz="1400" dirty="0" smtClean="0"/>
              <a:t> fun</a:t>
            </a:r>
            <a:r>
              <a:rPr lang="cs-CZ" sz="1400" dirty="0" err="1" smtClean="0"/>
              <a:t>kce</a:t>
            </a:r>
            <a:endParaRPr lang="cs-CZ" sz="1400" dirty="0" smtClean="0"/>
          </a:p>
          <a:p>
            <a:pPr marL="342900" lvl="0" indent="-342900">
              <a:buFont typeface="Arial" pitchFamily="34" charset="0"/>
              <a:buChar char="•"/>
            </a:pPr>
            <a:endParaRPr lang="cs-CZ" sz="1400" dirty="0" smtClean="0"/>
          </a:p>
          <a:p>
            <a:pPr marL="342900" lvl="0" indent="-342900">
              <a:buFont typeface="Arial" pitchFamily="34" charset="0"/>
              <a:buChar char="•"/>
            </a:pPr>
            <a:r>
              <a:rPr lang="cs-CZ" altLang="en-US" sz="14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oligotrofní, využívají rozpuštěný uhlík i dusík</a:t>
            </a:r>
            <a:endParaRPr lang="cs-CZ" altLang="en-US" sz="1400" dirty="0">
              <a:solidFill>
                <a:prstClr val="black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lvl="0" indent="-342900">
              <a:buFont typeface="Arial" pitchFamily="34" charset="0"/>
              <a:buChar char="•"/>
            </a:pPr>
            <a:endParaRPr lang="cs-CZ" altLang="en-US" sz="1400" dirty="0">
              <a:solidFill>
                <a:prstClr val="black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cs-CZ" altLang="en-US" sz="1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cs-CZ" altLang="en-US" sz="14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představuje </a:t>
            </a:r>
            <a:r>
              <a:rPr lang="cs-CZ" altLang="en-US" sz="1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celkově </a:t>
            </a:r>
            <a:r>
              <a:rPr lang="cs-CZ" altLang="en-US" sz="14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25 až 50% </a:t>
            </a:r>
            <a:r>
              <a:rPr lang="cs-CZ" altLang="en-US" sz="1400" b="1" dirty="0" err="1">
                <a:solidFill>
                  <a:srgbClr val="FF33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prokaryotního</a:t>
            </a:r>
            <a:r>
              <a:rPr lang="cs-CZ" altLang="en-US" sz="14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společenstva v povrchových mořských vodách </a:t>
            </a:r>
            <a:r>
              <a:rPr lang="cs-CZ" altLang="en-US" sz="1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v pobřežních vodách i na otevřeném </a:t>
            </a:r>
            <a:r>
              <a:rPr lang="cs-CZ" altLang="en-US" sz="14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oceánu</a:t>
            </a:r>
          </a:p>
          <a:p>
            <a:pPr marL="342900" lvl="0" indent="-342900">
              <a:buFont typeface="Arial" pitchFamily="34" charset="0"/>
              <a:buChar char="•"/>
            </a:pPr>
            <a:endParaRPr lang="cs-CZ" altLang="en-US" sz="1400" dirty="0">
              <a:solidFill>
                <a:prstClr val="black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en-GB" sz="1400" dirty="0" err="1" smtClean="0"/>
              <a:t>Pelagiphage</a:t>
            </a:r>
            <a:r>
              <a:rPr lang="cs-CZ" sz="1400" dirty="0" smtClean="0"/>
              <a:t> – nejrozšířenější virus v mořích!</a:t>
            </a:r>
            <a:endParaRPr lang="cs-CZ" altLang="en-US" sz="1400" dirty="0">
              <a:solidFill>
                <a:prstClr val="black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750" y="3213565"/>
            <a:ext cx="2665140" cy="2128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42" y="3573016"/>
            <a:ext cx="5496272" cy="17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23528" y="5517232"/>
            <a:ext cx="77048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http://www.oneworldoneocean.com/blog/entry/scientists_discover_worlds_most_abundant_virus_in_the_ocean</a:t>
            </a:r>
          </a:p>
        </p:txBody>
      </p:sp>
    </p:spTree>
    <p:extLst>
      <p:ext uri="{BB962C8B-B14F-4D97-AF65-F5344CB8AC3E}">
        <p14:creationId xmlns:p14="http://schemas.microsoft.com/office/powerpoint/2010/main" val="16793712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5400" y="116632"/>
            <a:ext cx="88924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u="sng" dirty="0" err="1"/>
              <a:t>pleuston</a:t>
            </a:r>
            <a:endParaRPr lang="en-GB" sz="16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o</a:t>
            </a:r>
            <a:r>
              <a:rPr lang="cs-CZ" sz="1600" dirty="0" smtClean="0"/>
              <a:t>rganismy </a:t>
            </a:r>
            <a:r>
              <a:rPr lang="en-GB" sz="1600" dirty="0" err="1" smtClean="0"/>
              <a:t>plovoucí</a:t>
            </a:r>
            <a:r>
              <a:rPr lang="en-GB" sz="1600" dirty="0" smtClean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povrchu</a:t>
            </a:r>
            <a:r>
              <a:rPr lang="cs-CZ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bakterie</a:t>
            </a:r>
            <a:r>
              <a:rPr lang="en-GB" sz="1600" dirty="0"/>
              <a:t> a </a:t>
            </a:r>
            <a:r>
              <a:rPr lang="en-GB" sz="1600" dirty="0" err="1"/>
              <a:t>řasy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nejvrchnější</a:t>
            </a:r>
            <a:r>
              <a:rPr lang="cs-CZ" sz="1600" dirty="0" smtClean="0"/>
              <a:t> </a:t>
            </a:r>
            <a:r>
              <a:rPr lang="en-GB" sz="1600" dirty="0" err="1"/>
              <a:t>vrstva</a:t>
            </a:r>
            <a:r>
              <a:rPr lang="en-GB" sz="1600" dirty="0"/>
              <a:t> </a:t>
            </a:r>
            <a:r>
              <a:rPr lang="en-GB" sz="1600" dirty="0" err="1"/>
              <a:t>mořské</a:t>
            </a:r>
            <a:r>
              <a:rPr lang="en-GB" sz="1600" dirty="0"/>
              <a:t> </a:t>
            </a:r>
            <a:r>
              <a:rPr lang="en-GB" sz="1600" dirty="0" err="1"/>
              <a:t>ekosféry</a:t>
            </a:r>
            <a:r>
              <a:rPr lang="en-GB" sz="1600" dirty="0"/>
              <a:t> </a:t>
            </a:r>
            <a:r>
              <a:rPr lang="cs-CZ" sz="1600" dirty="0" smtClean="0"/>
              <a:t>, </a:t>
            </a:r>
            <a:r>
              <a:rPr lang="en-GB" sz="1600" dirty="0" err="1" smtClean="0"/>
              <a:t>vrstva</a:t>
            </a:r>
            <a:r>
              <a:rPr lang="en-GB" sz="1600" dirty="0" smtClean="0"/>
              <a:t> </a:t>
            </a:r>
            <a:r>
              <a:rPr lang="en-GB" sz="1600" dirty="0" err="1"/>
              <a:t>povrchového</a:t>
            </a:r>
            <a:r>
              <a:rPr lang="en-GB" sz="1600" dirty="0"/>
              <a:t> </a:t>
            </a:r>
            <a:r>
              <a:rPr lang="en-GB" sz="1600" dirty="0" err="1"/>
              <a:t>napětí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i="1" dirty="0" smtClean="0"/>
              <a:t>Pseudomonas </a:t>
            </a:r>
            <a:r>
              <a:rPr lang="en-GB" sz="1600" dirty="0"/>
              <a:t>a </a:t>
            </a:r>
            <a:r>
              <a:rPr lang="en-GB" sz="1600" dirty="0" err="1"/>
              <a:t>různé</a:t>
            </a:r>
            <a:r>
              <a:rPr lang="en-GB" sz="1600" dirty="0"/>
              <a:t> </a:t>
            </a:r>
            <a:r>
              <a:rPr lang="en-GB" sz="1600" dirty="0" err="1"/>
              <a:t>pigmentované</a:t>
            </a:r>
            <a:r>
              <a:rPr lang="en-GB" sz="1600" dirty="0"/>
              <a:t> </a:t>
            </a:r>
            <a:r>
              <a:rPr lang="en-GB" sz="1600" dirty="0" err="1"/>
              <a:t>rody</a:t>
            </a:r>
            <a:r>
              <a:rPr lang="en-GB" sz="1600" dirty="0"/>
              <a:t> </a:t>
            </a:r>
            <a:r>
              <a:rPr lang="en-GB" sz="1600" dirty="0" err="1" smtClean="0"/>
              <a:t>jako</a:t>
            </a:r>
            <a:r>
              <a:rPr lang="cs-CZ" sz="1600" dirty="0" smtClean="0"/>
              <a:t> </a:t>
            </a:r>
            <a:r>
              <a:rPr lang="en-GB" sz="1600" i="1" dirty="0" err="1" smtClean="0"/>
              <a:t>Erythrobacter</a:t>
            </a:r>
            <a:r>
              <a:rPr lang="en-GB" sz="1600" i="1" dirty="0"/>
              <a:t>, </a:t>
            </a:r>
            <a:r>
              <a:rPr lang="en-GB" sz="1600" i="1" dirty="0" err="1" smtClean="0"/>
              <a:t>Erythromicrobium</a:t>
            </a:r>
            <a:r>
              <a:rPr lang="en-GB" sz="1600" i="1" dirty="0" smtClean="0"/>
              <a:t>, </a:t>
            </a:r>
            <a:r>
              <a:rPr lang="en-GB" sz="1600" i="1" dirty="0" err="1" smtClean="0"/>
              <a:t>Protaminobacter</a:t>
            </a:r>
            <a:r>
              <a:rPr lang="en-GB" sz="1600" i="1" dirty="0" smtClean="0"/>
              <a:t>,</a:t>
            </a:r>
            <a:r>
              <a:rPr lang="cs-CZ" sz="1600" i="1" dirty="0" smtClean="0"/>
              <a:t> </a:t>
            </a:r>
            <a:r>
              <a:rPr lang="en-GB" sz="1600" i="1" dirty="0" err="1" smtClean="0"/>
              <a:t>Roseobacter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v</a:t>
            </a:r>
            <a:r>
              <a:rPr lang="en-GB" sz="1600" dirty="0" err="1" smtClean="0"/>
              <a:t>yšší</a:t>
            </a:r>
            <a:r>
              <a:rPr lang="en-GB" sz="1600" dirty="0" smtClean="0"/>
              <a:t> </a:t>
            </a:r>
            <a:r>
              <a:rPr lang="en-GB" sz="1600" dirty="0" err="1"/>
              <a:t>podíl</a:t>
            </a:r>
            <a:r>
              <a:rPr lang="en-GB" sz="1600" dirty="0"/>
              <a:t> </a:t>
            </a:r>
            <a:r>
              <a:rPr lang="en-GB" sz="1600" dirty="0" err="1"/>
              <a:t>bakterií</a:t>
            </a:r>
            <a:r>
              <a:rPr lang="en-GB" sz="1600" dirty="0"/>
              <a:t> </a:t>
            </a:r>
            <a:r>
              <a:rPr lang="en-GB" sz="1600" dirty="0" err="1"/>
              <a:t>pleustonu</a:t>
            </a:r>
            <a:r>
              <a:rPr lang="en-GB" sz="1600" dirty="0"/>
              <a:t> </a:t>
            </a:r>
            <a:r>
              <a:rPr lang="en-GB" sz="1600" dirty="0" err="1"/>
              <a:t>využívá</a:t>
            </a:r>
            <a:r>
              <a:rPr lang="en-GB" sz="1600" dirty="0"/>
              <a:t> </a:t>
            </a:r>
            <a:r>
              <a:rPr lang="en-GB" sz="1600" dirty="0" err="1"/>
              <a:t>karbohydráty</a:t>
            </a:r>
            <a:r>
              <a:rPr lang="cs-CZ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u </a:t>
            </a:r>
            <a:r>
              <a:rPr lang="en-GB" sz="1600" dirty="0" err="1"/>
              <a:t>bakterií</a:t>
            </a:r>
            <a:r>
              <a:rPr lang="en-GB" sz="1600" dirty="0"/>
              <a:t> </a:t>
            </a:r>
            <a:r>
              <a:rPr lang="en-GB" sz="1600" dirty="0" err="1"/>
              <a:t>nižších</a:t>
            </a:r>
            <a:r>
              <a:rPr lang="en-GB" sz="1600" dirty="0"/>
              <a:t> </a:t>
            </a:r>
            <a:r>
              <a:rPr lang="en-GB" sz="1600" dirty="0" err="1"/>
              <a:t>vrstev</a:t>
            </a:r>
            <a:r>
              <a:rPr lang="en-GB" sz="1600" dirty="0"/>
              <a:t> </a:t>
            </a:r>
            <a:r>
              <a:rPr lang="cs-CZ" sz="1600" dirty="0"/>
              <a:t> </a:t>
            </a:r>
            <a:r>
              <a:rPr lang="en-GB" sz="1600" dirty="0" err="1"/>
              <a:t>vody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t</a:t>
            </a:r>
            <a:r>
              <a:rPr lang="en-GB" sz="1600" dirty="0" err="1" smtClean="0"/>
              <a:t>aké</a:t>
            </a:r>
            <a:r>
              <a:rPr lang="en-GB" sz="1600" dirty="0" smtClean="0"/>
              <a:t> </a:t>
            </a:r>
            <a:r>
              <a:rPr lang="en-GB" sz="1600" dirty="0"/>
              <a:t>populace </a:t>
            </a:r>
            <a:r>
              <a:rPr lang="en-GB" sz="1600" dirty="0" err="1"/>
              <a:t>primárních</a:t>
            </a:r>
            <a:r>
              <a:rPr lang="en-GB" sz="1600" dirty="0"/>
              <a:t> </a:t>
            </a:r>
            <a:r>
              <a:rPr lang="en-GB" sz="1600" dirty="0" err="1"/>
              <a:t>producentů</a:t>
            </a:r>
            <a:r>
              <a:rPr lang="en-GB" sz="1600" dirty="0"/>
              <a:t>, </a:t>
            </a:r>
            <a:r>
              <a:rPr lang="en-GB" sz="1600" dirty="0" err="1"/>
              <a:t>včetně</a:t>
            </a:r>
            <a:r>
              <a:rPr lang="en-GB" sz="1600" dirty="0"/>
              <a:t> </a:t>
            </a:r>
            <a:r>
              <a:rPr lang="en-GB" sz="1600" dirty="0" err="1"/>
              <a:t>sinic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i="1" dirty="0" err="1"/>
              <a:t>Trichodesmium</a:t>
            </a:r>
            <a:r>
              <a:rPr lang="en-GB" sz="1600" dirty="0" smtClean="0"/>
              <a:t>), </a:t>
            </a:r>
            <a:r>
              <a:rPr lang="en-GB" sz="1600" dirty="0" err="1"/>
              <a:t>rozsivek</a:t>
            </a:r>
            <a:r>
              <a:rPr lang="en-GB" sz="1600" dirty="0"/>
              <a:t> (</a:t>
            </a:r>
            <a:r>
              <a:rPr lang="en-GB" sz="1600" i="1" dirty="0" err="1"/>
              <a:t>Rhizosolenia</a:t>
            </a:r>
            <a:r>
              <a:rPr lang="en-GB" sz="1600" dirty="0" smtClean="0"/>
              <a:t>)</a:t>
            </a:r>
            <a:r>
              <a:rPr lang="cs-CZ" sz="1600" dirty="0" smtClean="0"/>
              <a:t> </a:t>
            </a:r>
          </a:p>
          <a:p>
            <a:r>
              <a:rPr lang="cs-CZ" sz="1600" dirty="0"/>
              <a:t> </a:t>
            </a:r>
            <a:r>
              <a:rPr lang="cs-CZ" sz="1600" dirty="0" smtClean="0"/>
              <a:t>    </a:t>
            </a:r>
            <a:r>
              <a:rPr lang="cs-CZ" sz="1600" dirty="0" smtClean="0"/>
              <a:t>/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plovoucích</a:t>
            </a:r>
            <a:r>
              <a:rPr lang="cs-CZ" sz="1600" dirty="0"/>
              <a:t> </a:t>
            </a:r>
            <a:r>
              <a:rPr lang="en-GB" sz="1600" dirty="0" err="1" smtClean="0"/>
              <a:t>Phaeophyta</a:t>
            </a:r>
            <a:r>
              <a:rPr lang="en-GB" sz="1600" dirty="0" smtClean="0"/>
              <a:t> </a:t>
            </a:r>
            <a:r>
              <a:rPr lang="en-GB" sz="1600" dirty="0"/>
              <a:t>(</a:t>
            </a:r>
            <a:r>
              <a:rPr lang="en-GB" sz="1600" i="1" dirty="0" err="1"/>
              <a:t>Sargassum</a:t>
            </a:r>
            <a:r>
              <a:rPr lang="en-GB" sz="1600" dirty="0" smtClean="0"/>
              <a:t>)</a:t>
            </a:r>
            <a:r>
              <a:rPr lang="cs-CZ" sz="1600" dirty="0" smtClean="0"/>
              <a:t>/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n</a:t>
            </a:r>
            <a:r>
              <a:rPr lang="en-GB" sz="1600" dirty="0" err="1" smtClean="0"/>
              <a:t>ezdá</a:t>
            </a:r>
            <a:r>
              <a:rPr lang="en-GB" sz="1600" dirty="0" smtClean="0"/>
              <a:t> </a:t>
            </a:r>
            <a:r>
              <a:rPr lang="en-GB" sz="1600" dirty="0"/>
              <a:t>se, </a:t>
            </a:r>
            <a:r>
              <a:rPr lang="en-GB" sz="1600" dirty="0" err="1"/>
              <a:t>že</a:t>
            </a:r>
            <a:r>
              <a:rPr lang="en-GB" sz="1600" dirty="0"/>
              <a:t> by </a:t>
            </a:r>
            <a:r>
              <a:rPr lang="en-GB" sz="1600" dirty="0" err="1"/>
              <a:t>byl</a:t>
            </a:r>
            <a:r>
              <a:rPr lang="en-GB" sz="1600" dirty="0"/>
              <a:t> </a:t>
            </a:r>
            <a:r>
              <a:rPr lang="en-GB" sz="1600" dirty="0" err="1"/>
              <a:t>některý</a:t>
            </a:r>
            <a:r>
              <a:rPr lang="en-GB" sz="1600" dirty="0"/>
              <a:t> rod </a:t>
            </a:r>
            <a:r>
              <a:rPr lang="en-GB" sz="1600" dirty="0" err="1"/>
              <a:t>řas</a:t>
            </a:r>
            <a:r>
              <a:rPr lang="en-GB" sz="1600" dirty="0"/>
              <a:t> </a:t>
            </a:r>
            <a:r>
              <a:rPr lang="en-GB" sz="1600" dirty="0" err="1"/>
              <a:t>speciálně</a:t>
            </a:r>
            <a:r>
              <a:rPr lang="en-GB" sz="1600" dirty="0"/>
              <a:t> </a:t>
            </a:r>
            <a:r>
              <a:rPr lang="en-GB" sz="1600" dirty="0" err="1"/>
              <a:t>adaptován</a:t>
            </a:r>
            <a:r>
              <a:rPr lang="cs-CZ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život</a:t>
            </a:r>
            <a:r>
              <a:rPr lang="en-GB" sz="1600" dirty="0"/>
              <a:t> v </a:t>
            </a:r>
            <a:r>
              <a:rPr lang="en-GB" sz="1600" dirty="0" err="1" smtClean="0"/>
              <a:t>pleustonu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n</a:t>
            </a:r>
            <a:r>
              <a:rPr lang="en-GB" sz="1600" dirty="0" err="1" smtClean="0"/>
              <a:t>ěkdy</a:t>
            </a:r>
            <a:r>
              <a:rPr lang="en-GB" sz="1600" dirty="0" smtClean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nalezeni</a:t>
            </a:r>
            <a:r>
              <a:rPr lang="en-GB" sz="1600" dirty="0"/>
              <a:t> </a:t>
            </a:r>
            <a:r>
              <a:rPr lang="en-GB" sz="1600" dirty="0" err="1"/>
              <a:t>reprezentanti</a:t>
            </a:r>
            <a:r>
              <a:rPr lang="en-GB" sz="1600" dirty="0"/>
              <a:t> hub a </a:t>
            </a:r>
            <a:r>
              <a:rPr lang="en-GB" sz="1600" dirty="0" err="1"/>
              <a:t>protozoí</a:t>
            </a:r>
            <a:r>
              <a:rPr lang="cs-CZ" sz="1600" dirty="0"/>
              <a:t> </a:t>
            </a:r>
            <a:r>
              <a:rPr lang="pl-PL" sz="1600" dirty="0"/>
              <a:t>spolu s různými makroskopickými bezobratlými</a:t>
            </a:r>
            <a:endParaRPr lang="cs-CZ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027084"/>
            <a:ext cx="1224136" cy="191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438" y="3203639"/>
            <a:ext cx="24098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632045" y="4221088"/>
            <a:ext cx="1506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/>
              <a:t>Erythrobacter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6222892" y="4108065"/>
            <a:ext cx="1371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>
                <a:solidFill>
                  <a:schemeClr val="bg1"/>
                </a:solidFill>
              </a:rPr>
              <a:t>Roseobacter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180769"/>
            <a:ext cx="2232248" cy="232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/>
          <p:cNvSpPr/>
          <p:nvPr/>
        </p:nvSpPr>
        <p:spPr>
          <a:xfrm>
            <a:off x="2791481" y="3944047"/>
            <a:ext cx="1643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>
                <a:solidFill>
                  <a:schemeClr val="bg1"/>
                </a:solidFill>
              </a:rPr>
              <a:t>Trichodesmium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482" y="5249060"/>
            <a:ext cx="1997382" cy="149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936" y="5249059"/>
            <a:ext cx="2937327" cy="149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27361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can006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69950"/>
            <a:ext cx="8610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4284663" y="5445125"/>
            <a:ext cx="3671887" cy="504825"/>
          </a:xfrm>
          <a:prstGeom prst="wedgeRoundRectCallout">
            <a:avLst>
              <a:gd name="adj1" fmla="val -34394"/>
              <a:gd name="adj2" fmla="val -152829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Nerovnoměrná distribuce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258888" y="260350"/>
            <a:ext cx="6439455" cy="46166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400" dirty="0">
                <a:latin typeface="+mn-lt"/>
              </a:rPr>
              <a:t>Distribuce primární produkce ve světovém oceánu</a:t>
            </a:r>
          </a:p>
        </p:txBody>
      </p:sp>
    </p:spTree>
    <p:extLst>
      <p:ext uri="{BB962C8B-B14F-4D97-AF65-F5344CB8AC3E}">
        <p14:creationId xmlns:p14="http://schemas.microsoft.com/office/powerpoint/2010/main" val="215839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en-GB" sz="2400" dirty="0" err="1"/>
              <a:t>Toleranční</a:t>
            </a:r>
            <a:r>
              <a:rPr lang="en-GB" sz="2400" dirty="0"/>
              <a:t> </a:t>
            </a:r>
            <a:r>
              <a:rPr lang="en-GB" sz="2400" dirty="0" err="1"/>
              <a:t>rozsah</a:t>
            </a:r>
            <a:r>
              <a:rPr lang="en-GB" sz="2400" dirty="0"/>
              <a:t> – </a:t>
            </a:r>
            <a:r>
              <a:rPr lang="en-GB" sz="2400" dirty="0" err="1"/>
              <a:t>ekologická</a:t>
            </a:r>
            <a:r>
              <a:rPr lang="en-GB" sz="2400" dirty="0"/>
              <a:t> </a:t>
            </a:r>
            <a:r>
              <a:rPr lang="en-GB" sz="2400" dirty="0" err="1"/>
              <a:t>amplituda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764704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smtClean="0"/>
              <a:t>k</a:t>
            </a:r>
            <a:r>
              <a:rPr lang="en-GB" sz="1600" dirty="0" err="1" smtClean="0"/>
              <a:t>aždý</a:t>
            </a:r>
            <a:r>
              <a:rPr lang="en-GB" sz="1600" dirty="0" smtClean="0"/>
              <a:t> </a:t>
            </a:r>
            <a:r>
              <a:rPr lang="cs-CZ" sz="1600" dirty="0"/>
              <a:t>(</a:t>
            </a:r>
            <a:r>
              <a:rPr lang="en-GB" sz="1600" dirty="0" err="1" smtClean="0"/>
              <a:t>mikrobiální</a:t>
            </a:r>
            <a:r>
              <a:rPr lang="cs-CZ" sz="1600" dirty="0"/>
              <a:t>)</a:t>
            </a:r>
            <a:r>
              <a:rPr lang="en-GB" sz="1600" dirty="0" smtClean="0"/>
              <a:t> </a:t>
            </a:r>
            <a:r>
              <a:rPr lang="en-GB" sz="1600" dirty="0" err="1"/>
              <a:t>druh</a:t>
            </a:r>
            <a:r>
              <a:rPr lang="en-GB" sz="1600" dirty="0"/>
              <a:t> </a:t>
            </a:r>
            <a:r>
              <a:rPr lang="en-GB" sz="1600" dirty="0" err="1"/>
              <a:t>roste</a:t>
            </a:r>
            <a:r>
              <a:rPr lang="en-GB" sz="1600" dirty="0"/>
              <a:t> a </a:t>
            </a:r>
            <a:r>
              <a:rPr lang="en-GB" sz="1600" dirty="0" err="1"/>
              <a:t>množí</a:t>
            </a:r>
            <a:r>
              <a:rPr lang="en-GB" sz="1600" dirty="0"/>
              <a:t> se v </a:t>
            </a:r>
            <a:r>
              <a:rPr lang="en-GB" sz="1600" dirty="0" err="1"/>
              <a:t>určitém</a:t>
            </a:r>
            <a:r>
              <a:rPr lang="en-GB" sz="1600" dirty="0"/>
              <a:t> </a:t>
            </a:r>
            <a:r>
              <a:rPr lang="en-GB" sz="1600" dirty="0" err="1"/>
              <a:t>definovaném</a:t>
            </a:r>
            <a:r>
              <a:rPr lang="en-GB" sz="1600" dirty="0"/>
              <a:t> </a:t>
            </a:r>
            <a:r>
              <a:rPr lang="en-GB" sz="1600" dirty="0" err="1"/>
              <a:t>spektru</a:t>
            </a:r>
            <a:endParaRPr lang="en-GB" sz="1600" dirty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nější</a:t>
            </a:r>
            <a:r>
              <a:rPr lang="cs-CZ" sz="1600" dirty="0" smtClean="0"/>
              <a:t> </a:t>
            </a:r>
            <a:r>
              <a:rPr lang="en-GB" sz="1600" dirty="0" smtClean="0"/>
              <a:t> </a:t>
            </a:r>
            <a:r>
              <a:rPr lang="en-GB" sz="1600" dirty="0" err="1" smtClean="0"/>
              <a:t>podmí</a:t>
            </a:r>
            <a:r>
              <a:rPr lang="cs-CZ" sz="1600" dirty="0" err="1" smtClean="0"/>
              <a:t>nky</a:t>
            </a:r>
            <a:endParaRPr lang="en-GB" sz="1600" dirty="0"/>
          </a:p>
          <a:p>
            <a:r>
              <a:rPr lang="cs-CZ" sz="1600" dirty="0" err="1"/>
              <a:t>a</a:t>
            </a:r>
            <a:r>
              <a:rPr lang="en-GB" sz="1600" dirty="0" err="1" smtClean="0"/>
              <a:t>biotické</a:t>
            </a:r>
            <a:r>
              <a:rPr lang="en-GB" sz="1600" dirty="0" smtClean="0"/>
              <a:t> </a:t>
            </a:r>
            <a:r>
              <a:rPr lang="en-GB" sz="1600" dirty="0" err="1"/>
              <a:t>faktory</a:t>
            </a:r>
            <a:r>
              <a:rPr lang="en-GB" sz="1600" dirty="0"/>
              <a:t> – </a:t>
            </a:r>
            <a:r>
              <a:rPr lang="en-GB" sz="1600" dirty="0" err="1"/>
              <a:t>teplota</a:t>
            </a:r>
            <a:r>
              <a:rPr lang="en-GB" sz="1600" dirty="0"/>
              <a:t>, </a:t>
            </a:r>
            <a:r>
              <a:rPr lang="en-GB" sz="1600" dirty="0" err="1"/>
              <a:t>obsah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/>
              <a:t>, </a:t>
            </a:r>
            <a:r>
              <a:rPr lang="en-GB" sz="1600" dirty="0" err="1"/>
              <a:t>intenzita</a:t>
            </a:r>
            <a:r>
              <a:rPr lang="en-GB" sz="1600" dirty="0"/>
              <a:t> </a:t>
            </a:r>
            <a:r>
              <a:rPr lang="en-GB" sz="1600" dirty="0" err="1"/>
              <a:t>světla</a:t>
            </a:r>
            <a:r>
              <a:rPr lang="en-GB" sz="1600" dirty="0"/>
              <a:t>, pH, </a:t>
            </a:r>
            <a:r>
              <a:rPr lang="en-GB" sz="1600" dirty="0" err="1"/>
              <a:t>osmotický</a:t>
            </a:r>
            <a:endParaRPr lang="en-GB" sz="1600" dirty="0"/>
          </a:p>
          <a:p>
            <a:r>
              <a:rPr lang="en-GB" sz="1600" dirty="0" err="1"/>
              <a:t>tlak</a:t>
            </a:r>
            <a:r>
              <a:rPr lang="en-GB" sz="1600" dirty="0"/>
              <a:t>, </a:t>
            </a:r>
            <a:r>
              <a:rPr lang="en-GB" sz="1600" dirty="0" err="1"/>
              <a:t>salinita</a:t>
            </a:r>
            <a:r>
              <a:rPr lang="en-GB" sz="1600" dirty="0"/>
              <a:t>, redox </a:t>
            </a:r>
            <a:r>
              <a:rPr lang="en-GB" sz="1600" dirty="0" err="1"/>
              <a:t>potenciál</a:t>
            </a:r>
            <a:r>
              <a:rPr lang="en-GB" sz="1600" dirty="0"/>
              <a:t>, hydrostat. </a:t>
            </a:r>
            <a:r>
              <a:rPr lang="en-GB" sz="1600" dirty="0" err="1"/>
              <a:t>tlak</a:t>
            </a:r>
            <a:r>
              <a:rPr lang="en-GB" sz="1600" dirty="0"/>
              <a:t>, </a:t>
            </a:r>
            <a:r>
              <a:rPr lang="en-GB" sz="1600" dirty="0" err="1" smtClean="0"/>
              <a:t>toxiny</a:t>
            </a:r>
            <a:endParaRPr lang="cs-CZ" sz="1600" dirty="0" smtClean="0"/>
          </a:p>
          <a:p>
            <a:r>
              <a:rPr lang="cs-CZ" sz="1600" dirty="0" err="1"/>
              <a:t>extremní</a:t>
            </a:r>
            <a:r>
              <a:rPr lang="cs-CZ" sz="1600" dirty="0"/>
              <a:t> prostředí – rychlejší evoluce mikroorganismů</a:t>
            </a:r>
            <a:endParaRPr lang="en-GB" sz="1600" dirty="0"/>
          </a:p>
          <a:p>
            <a:endParaRPr lang="en-GB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924944"/>
            <a:ext cx="4536504" cy="340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31734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334695" y="332656"/>
            <a:ext cx="80645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n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ejběžnějšími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rody sinic jsou </a:t>
            </a:r>
            <a:r>
              <a:rPr lang="cs-CZ" altLang="en-US" sz="1600" b="1" i="1" dirty="0" err="1">
                <a:latin typeface="Calibri" pitchFamily="34" charset="0"/>
                <a:cs typeface="Calibri" pitchFamily="34" charset="0"/>
              </a:rPr>
              <a:t>Prochlorococcus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a </a:t>
            </a:r>
            <a:r>
              <a:rPr lang="cs-CZ" altLang="en-US" sz="1600" b="1" i="1" dirty="0" err="1">
                <a:latin typeface="Calibri" pitchFamily="34" charset="0"/>
                <a:cs typeface="Calibri" pitchFamily="34" charset="0"/>
              </a:rPr>
              <a:t>Synechococcus</a:t>
            </a:r>
            <a:r>
              <a:rPr lang="cs-CZ" altLang="en-US" sz="16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(</a:t>
            </a:r>
            <a:r>
              <a:rPr lang="cs-CZ" altLang="en-US" sz="1600" dirty="0" err="1">
                <a:latin typeface="Calibri" pitchFamily="34" charset="0"/>
                <a:cs typeface="Calibri" pitchFamily="34" charset="0"/>
              </a:rPr>
              <a:t>oxygenní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en-US" sz="1600" dirty="0" err="1" smtClean="0">
                <a:latin typeface="Calibri" pitchFamily="34" charset="0"/>
                <a:cs typeface="Calibri" pitchFamily="34" charset="0"/>
              </a:rPr>
              <a:t>prokaryota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obsahující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chlorofyl </a:t>
            </a:r>
            <a:r>
              <a:rPr lang="cs-CZ" altLang="en-US" sz="1600" i="1" dirty="0">
                <a:latin typeface="Calibri" pitchFamily="34" charset="0"/>
                <a:cs typeface="Calibri" pitchFamily="34" charset="0"/>
              </a:rPr>
              <a:t>a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mohou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dosáhnout hustoty</a:t>
            </a:r>
            <a:r>
              <a:rPr lang="cs-CZ" altLang="en-US" sz="16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10</a:t>
            </a:r>
            <a:r>
              <a:rPr lang="cs-CZ" altLang="en-US" sz="1600" baseline="30000" dirty="0">
                <a:latin typeface="Calibri" pitchFamily="34" charset="0"/>
                <a:cs typeface="Calibri" pitchFamily="34" charset="0"/>
              </a:rPr>
              <a:t>4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to 10</a:t>
            </a:r>
            <a:r>
              <a:rPr lang="cs-CZ" altLang="en-US" sz="1600" baseline="30000" dirty="0">
                <a:latin typeface="Calibri" pitchFamily="34" charset="0"/>
                <a:cs typeface="Calibri" pitchFamily="34" charset="0"/>
              </a:rPr>
              <a:t>5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buněk na mililitr na povrchu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oceánů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err="1" smtClean="0">
                <a:latin typeface="Calibri" pitchFamily="34" charset="0"/>
                <a:cs typeface="Calibri" pitchFamily="34" charset="0"/>
              </a:rPr>
              <a:t>pikoplankton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(0.2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-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2.0 </a:t>
            </a:r>
            <a:r>
              <a:rPr lang="cs-CZ" altLang="en-US" sz="1600" dirty="0">
                <a:latin typeface="Calibri" pitchFamily="34" charset="0"/>
                <a:cs typeface="Calibri" pitchFamily="34" charset="0"/>
                <a:sym typeface="Symbol" pitchFamily="18" charset="2"/>
              </a:rPr>
              <a:t>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m)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může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představovat </a:t>
            </a:r>
            <a:r>
              <a:rPr lang="cs-CZ" altLang="en-US" sz="1600" b="1" dirty="0">
                <a:latin typeface="Calibri" pitchFamily="34" charset="0"/>
                <a:cs typeface="Calibri" pitchFamily="34" charset="0"/>
              </a:rPr>
              <a:t>20 až 80% celkové biomasy </a:t>
            </a:r>
            <a:r>
              <a:rPr lang="cs-CZ" altLang="en-US" sz="1600" b="1" dirty="0" err="1" smtClean="0">
                <a:latin typeface="Calibri" pitchFamily="34" charset="0"/>
                <a:cs typeface="Calibri" pitchFamily="34" charset="0"/>
              </a:rPr>
              <a:t>fykoplanktonu</a:t>
            </a:r>
            <a:endParaRPr lang="cs-CZ" altLang="en-US" sz="1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9445" name="Rectangle 5"/>
          <p:cNvSpPr>
            <a:spLocks noChangeArrowheads="1"/>
          </p:cNvSpPr>
          <p:nvPr/>
        </p:nvSpPr>
        <p:spPr bwMode="auto">
          <a:xfrm>
            <a:off x="251520" y="3717031"/>
            <a:ext cx="422526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v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tropických a subtropických oceánech jsou také rozšířené planktonní mořské sinice </a:t>
            </a:r>
            <a:r>
              <a:rPr lang="cs-CZ" altLang="en-US" sz="1600" i="1" dirty="0" err="1" smtClean="0">
                <a:latin typeface="Calibri" pitchFamily="34" charset="0"/>
                <a:cs typeface="Calibri" pitchFamily="34" charset="0"/>
              </a:rPr>
              <a:t>Trichodesmium</a:t>
            </a:r>
            <a:r>
              <a:rPr lang="cs-CZ" altLang="en-US" sz="1600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je </a:t>
            </a:r>
            <a:r>
              <a:rPr lang="cs-CZ" altLang="en-US" sz="1600" b="1" dirty="0">
                <a:latin typeface="Calibri" pitchFamily="34" charset="0"/>
                <a:cs typeface="Calibri" pitchFamily="34" charset="0"/>
              </a:rPr>
              <a:t>dusík fixující sinice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a fixace dusíku těmito mikroorganismy je hlavní vstup do koloběhu dusíku v mořském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prostředí</a:t>
            </a:r>
            <a:endParaRPr lang="cs-CZ" altLang="en-US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48" y="1556792"/>
            <a:ext cx="2448049" cy="1837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027" y="1738476"/>
            <a:ext cx="3799846" cy="4255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25" y="5061440"/>
            <a:ext cx="2480371" cy="1594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620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9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kenovat004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49275"/>
            <a:ext cx="7775575" cy="6302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684213" y="184150"/>
            <a:ext cx="7775575" cy="338554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Sezónní posloupnost dominantních skupin fytoplanktonu v různých geografických oblastech.</a:t>
            </a:r>
          </a:p>
        </p:txBody>
      </p:sp>
    </p:spTree>
    <p:extLst>
      <p:ext uri="{BB962C8B-B14F-4D97-AF65-F5344CB8AC3E}">
        <p14:creationId xmlns:p14="http://schemas.microsoft.com/office/powerpoint/2010/main" val="56695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755576" y="175782"/>
            <a:ext cx="7893699" cy="36933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dirty="0">
                <a:latin typeface="Calibri" pitchFamily="34" charset="0"/>
                <a:cs typeface="Calibri" pitchFamily="34" charset="0"/>
              </a:rPr>
              <a:t>Srovnání produktivity polární oblasti, mírného pásmu a tropů na severní polokouli.</a:t>
            </a:r>
          </a:p>
        </p:txBody>
      </p:sp>
      <p:sp>
        <p:nvSpPr>
          <p:cNvPr id="10243" name="Rectangle 7"/>
          <p:cNvSpPr>
            <a:spLocks noChangeArrowheads="1"/>
          </p:cNvSpPr>
          <p:nvPr/>
        </p:nvSpPr>
        <p:spPr bwMode="auto">
          <a:xfrm>
            <a:off x="5292725" y="981075"/>
            <a:ext cx="2808288" cy="5762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10244" name="Picture 2" descr="skenovat004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5669"/>
            <a:ext cx="8483600" cy="5949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8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m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00213"/>
            <a:ext cx="8534400" cy="4287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851189" y="421164"/>
            <a:ext cx="3449599" cy="338554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en-US" sz="1600" b="1" dirty="0" smtClean="0">
                <a:latin typeface="Calibri" pitchFamily="34" charset="0"/>
                <a:cs typeface="Calibri" pitchFamily="34" charset="0"/>
              </a:rPr>
              <a:t>Mikroorganismy </a:t>
            </a:r>
            <a:r>
              <a:rPr lang="cs-CZ" altLang="en-US" sz="1600" b="1" dirty="0">
                <a:latin typeface="Calibri" pitchFamily="34" charset="0"/>
                <a:cs typeface="Calibri" pitchFamily="34" charset="0"/>
              </a:rPr>
              <a:t>v Atlantickém oceánu</a:t>
            </a:r>
          </a:p>
        </p:txBody>
      </p:sp>
      <p:sp>
        <p:nvSpPr>
          <p:cNvPr id="104453" name="Oval 5"/>
          <p:cNvSpPr>
            <a:spLocks noChangeArrowheads="1"/>
          </p:cNvSpPr>
          <p:nvPr/>
        </p:nvSpPr>
        <p:spPr bwMode="auto">
          <a:xfrm>
            <a:off x="2484438" y="2781300"/>
            <a:ext cx="1008062" cy="1584325"/>
          </a:xfrm>
          <a:prstGeom prst="ellips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4454" name="Oval 6"/>
          <p:cNvSpPr>
            <a:spLocks noChangeArrowheads="1"/>
          </p:cNvSpPr>
          <p:nvPr/>
        </p:nvSpPr>
        <p:spPr bwMode="auto">
          <a:xfrm>
            <a:off x="6300788" y="2852738"/>
            <a:ext cx="1008062" cy="1584325"/>
          </a:xfrm>
          <a:prstGeom prst="ellips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879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4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4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3" grpId="0" animBg="1"/>
      <p:bldP spid="10445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m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2971800"/>
            <a:ext cx="3343275" cy="3849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m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2949575"/>
            <a:ext cx="3517900" cy="3832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1116013" y="692150"/>
            <a:ext cx="7315200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V pásu od 8</a:t>
            </a:r>
            <a:r>
              <a:rPr lang="cs-CZ" altLang="en-US" sz="2000" baseline="30000" dirty="0">
                <a:latin typeface="Calibri" pitchFamily="34" charset="0"/>
                <a:cs typeface="Calibri" pitchFamily="34" charset="0"/>
              </a:rPr>
              <a:t>o</a:t>
            </a:r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 severní šířky (27</a:t>
            </a:r>
            <a:r>
              <a:rPr lang="cs-CZ" altLang="en-US" sz="2000" baseline="30000" dirty="0">
                <a:latin typeface="Calibri" pitchFamily="34" charset="0"/>
                <a:cs typeface="Calibri" pitchFamily="34" charset="0"/>
              </a:rPr>
              <a:t>o</a:t>
            </a:r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C) po 20</a:t>
            </a:r>
            <a:r>
              <a:rPr lang="cs-CZ" altLang="en-US" sz="2000" baseline="30000" dirty="0">
                <a:latin typeface="Calibri" pitchFamily="34" charset="0"/>
                <a:cs typeface="Calibri" pitchFamily="34" charset="0"/>
              </a:rPr>
              <a:t>o</a:t>
            </a:r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 jižní šířky (23</a:t>
            </a:r>
            <a:r>
              <a:rPr lang="cs-CZ" altLang="en-US" sz="2000" baseline="30000" dirty="0">
                <a:latin typeface="Calibri" pitchFamily="34" charset="0"/>
                <a:cs typeface="Calibri" pitchFamily="34" charset="0"/>
              </a:rPr>
              <a:t>o</a:t>
            </a:r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C) se vyskytuje čistá heterotrofie, to znamená že, </a:t>
            </a:r>
            <a:r>
              <a:rPr lang="cs-CZ" altLang="en-US" sz="2000" b="1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bakteriální požadavky na uhlík + respirace převyšují fixaci uhlíku fytoplanktonem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To znamená, že se v těchto oblastech </a:t>
            </a:r>
            <a:r>
              <a:rPr lang="cs-CZ" altLang="en-US" sz="20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uvolňuje CO</a:t>
            </a:r>
            <a:r>
              <a:rPr lang="cs-CZ" altLang="en-US" sz="2000" b="1" baseline="-25000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cs-CZ" altLang="en-US" sz="20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 do atmosféry </a:t>
            </a:r>
            <a:r>
              <a:rPr lang="cs-CZ" altLang="en-US" sz="2000" b="1" dirty="0">
                <a:latin typeface="Calibri" pitchFamily="34" charset="0"/>
                <a:cs typeface="Calibri" pitchFamily="34" charset="0"/>
              </a:rPr>
              <a:t>(</a:t>
            </a:r>
            <a:r>
              <a:rPr lang="cs-CZ" altLang="en-US" sz="2000" dirty="0" err="1">
                <a:latin typeface="Calibri" pitchFamily="34" charset="0"/>
                <a:cs typeface="Calibri" pitchFamily="34" charset="0"/>
              </a:rPr>
              <a:t>Hoppe</a:t>
            </a:r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 et al. 2002</a:t>
            </a:r>
            <a:r>
              <a:rPr lang="cs-CZ" altLang="en-US" sz="2000" dirty="0" smtClean="0">
                <a:latin typeface="Calibri" pitchFamily="34" charset="0"/>
                <a:cs typeface="Calibri" pitchFamily="34" charset="0"/>
              </a:rPr>
              <a:t>)</a:t>
            </a:r>
            <a:endParaRPr lang="cs-CZ" altLang="en-US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293" name="AutoShape 6"/>
          <p:cNvSpPr>
            <a:spLocks noChangeArrowheads="1"/>
          </p:cNvSpPr>
          <p:nvPr/>
        </p:nvSpPr>
        <p:spPr bwMode="auto">
          <a:xfrm>
            <a:off x="395536" y="980728"/>
            <a:ext cx="518864" cy="3168352"/>
          </a:xfrm>
          <a:prstGeom prst="curvedRightArrow">
            <a:avLst>
              <a:gd name="adj1" fmla="val 100000"/>
              <a:gd name="adj2" fmla="val 200000"/>
              <a:gd name="adj3" fmla="val 3333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294" name="AutoShape 7"/>
          <p:cNvSpPr>
            <a:spLocks noChangeArrowheads="1"/>
          </p:cNvSpPr>
          <p:nvPr/>
        </p:nvSpPr>
        <p:spPr bwMode="auto">
          <a:xfrm>
            <a:off x="8382000" y="2133600"/>
            <a:ext cx="533400" cy="2209800"/>
          </a:xfrm>
          <a:prstGeom prst="curvedLeftArrow">
            <a:avLst>
              <a:gd name="adj1" fmla="val 82857"/>
              <a:gd name="adj2" fmla="val 165714"/>
              <a:gd name="adj3" fmla="val 3333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54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5"/>
          <p:cNvGrpSpPr>
            <a:grpSpLocks/>
          </p:cNvGrpSpPr>
          <p:nvPr/>
        </p:nvGrpSpPr>
        <p:grpSpPr bwMode="auto">
          <a:xfrm>
            <a:off x="250825" y="595313"/>
            <a:ext cx="4248150" cy="6146800"/>
            <a:chOff x="1429" y="86"/>
            <a:chExt cx="2676" cy="3872"/>
          </a:xfrm>
        </p:grpSpPr>
        <p:pic>
          <p:nvPicPr>
            <p:cNvPr id="1537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9" y="709"/>
              <a:ext cx="2676" cy="324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71" name="Text Box 4"/>
            <p:cNvSpPr txBox="1">
              <a:spLocks noChangeArrowheads="1"/>
            </p:cNvSpPr>
            <p:nvPr/>
          </p:nvSpPr>
          <p:spPr bwMode="auto">
            <a:xfrm>
              <a:off x="1474" y="86"/>
              <a:ext cx="2540" cy="36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ko-KR" sz="1600">
                  <a:latin typeface="Calibri" pitchFamily="34" charset="0"/>
                  <a:cs typeface="Calibri" pitchFamily="34" charset="0"/>
                </a:rPr>
                <a:t>Jednoduché zobrazení mořského sněhu a vztahu mezi různými makro a mikroorganismy.</a:t>
              </a:r>
            </a:p>
          </p:txBody>
        </p:sp>
      </p:grpSp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3492500" y="109538"/>
            <a:ext cx="139775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1600" b="1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MOŘSKÝ SNÍH</a:t>
            </a:r>
          </a:p>
        </p:txBody>
      </p:sp>
      <p:sp>
        <p:nvSpPr>
          <p:cNvPr id="15364" name="Rectangle 7"/>
          <p:cNvSpPr>
            <a:spLocks noChangeArrowheads="1"/>
          </p:cNvSpPr>
          <p:nvPr/>
        </p:nvSpPr>
        <p:spPr bwMode="auto">
          <a:xfrm>
            <a:off x="4787900" y="2543522"/>
            <a:ext cx="412432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Mořský sníh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obsahuje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mrtvé nebo živé živočichy a rostliny (plankton</a:t>
            </a:r>
            <a:r>
              <a:rPr lang="en-US" altLang="en-US" sz="1600" dirty="0">
                <a:latin typeface="Calibri" pitchFamily="34" charset="0"/>
                <a:cs typeface="Calibri" pitchFamily="34" charset="0"/>
              </a:rPr>
              <a:t>),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jednobuněčných</a:t>
            </a:r>
            <a:r>
              <a:rPr lang="en-US" altLang="en-US" sz="1600" dirty="0">
                <a:latin typeface="Calibri" pitchFamily="34" charset="0"/>
                <a:cs typeface="Calibri" pitchFamily="34" charset="0"/>
              </a:rPr>
              <a:t> (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rozsivky</a:t>
            </a:r>
            <a:r>
              <a:rPr lang="en-US" altLang="en-US" sz="1600" dirty="0">
                <a:latin typeface="Calibri" pitchFamily="34" charset="0"/>
                <a:cs typeface="Calibri" pitchFamily="34" charset="0"/>
              </a:rPr>
              <a:t>),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fekální materiál, písek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a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další anorganický materiál…</a:t>
            </a:r>
            <a:endParaRPr lang="en-US" alt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365" name="Rectangle 8"/>
          <p:cNvSpPr>
            <a:spLocks noChangeArrowheads="1"/>
          </p:cNvSpPr>
          <p:nvPr/>
        </p:nvSpPr>
        <p:spPr bwMode="auto">
          <a:xfrm>
            <a:off x="4859338" y="832118"/>
            <a:ext cx="39243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Mořský sníh je kontinuální sprcha většinou organického detritu v hlubokém oceánu padajícího z horních vrstev vodního sloupce Jeho původ je v </a:t>
            </a:r>
            <a:r>
              <a:rPr lang="cs-CZ" altLang="en-US" sz="1600" b="1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pochodech v produktivní </a:t>
            </a:r>
            <a:r>
              <a:rPr lang="cs-CZ" altLang="en-US" sz="1600" b="1" dirty="0" err="1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fotické</a:t>
            </a:r>
            <a:r>
              <a:rPr lang="cs-CZ" altLang="en-US" sz="1600" b="1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altLang="en-US" sz="16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zóně</a:t>
            </a:r>
            <a:endParaRPr lang="en-US" altLang="en-US" sz="1600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3673" name="Rectangle 9"/>
          <p:cNvSpPr>
            <a:spLocks noChangeArrowheads="1"/>
          </p:cNvSpPr>
          <p:nvPr/>
        </p:nvSpPr>
        <p:spPr bwMode="auto">
          <a:xfrm>
            <a:off x="5076825" y="5560645"/>
            <a:ext cx="34480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cs-CZ" altLang="en-US" sz="16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Hlubokomořské organismy silně závisí na mořském sněhu jako na zdroji </a:t>
            </a:r>
            <a:r>
              <a:rPr lang="cs-CZ" altLang="en-US" sz="16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energie</a:t>
            </a:r>
            <a:endParaRPr lang="en-US" alt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367" name="Rectangle 10"/>
          <p:cNvSpPr>
            <a:spLocks noChangeArrowheads="1"/>
          </p:cNvSpPr>
          <p:nvPr/>
        </p:nvSpPr>
        <p:spPr bwMode="auto">
          <a:xfrm>
            <a:off x="4932363" y="4069189"/>
            <a:ext cx="38877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Tyto agregáty rostou během času a </a:t>
            </a:r>
            <a:r>
              <a:rPr lang="cs-CZ" altLang="en-US" sz="1600" b="1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mohou dosáhnout centimetrů v průměru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, cestují týdny než dosáhnou oceánského </a:t>
            </a:r>
            <a:r>
              <a:rPr lang="cs-CZ" altLang="en-US" sz="1600" dirty="0" smtClean="0">
                <a:latin typeface="Calibri" pitchFamily="34" charset="0"/>
                <a:cs typeface="Calibri" pitchFamily="34" charset="0"/>
              </a:rPr>
              <a:t>dna</a:t>
            </a:r>
            <a:endParaRPr lang="en-US" alt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3675" name="AutoShape 11"/>
          <p:cNvSpPr>
            <a:spLocks noChangeArrowheads="1"/>
          </p:cNvSpPr>
          <p:nvPr/>
        </p:nvSpPr>
        <p:spPr bwMode="auto">
          <a:xfrm>
            <a:off x="6656387" y="5084763"/>
            <a:ext cx="288925" cy="431800"/>
          </a:xfrm>
          <a:prstGeom prst="downArrow">
            <a:avLst>
              <a:gd name="adj1" fmla="val 50000"/>
              <a:gd name="adj2" fmla="val 3736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6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369" name="Text Box 3"/>
          <p:cNvSpPr txBox="1">
            <a:spLocks noChangeArrowheads="1"/>
          </p:cNvSpPr>
          <p:nvPr/>
        </p:nvSpPr>
        <p:spPr bwMode="auto">
          <a:xfrm>
            <a:off x="3132138" y="6521450"/>
            <a:ext cx="2378075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>
                <a:latin typeface="Calibri" pitchFamily="34" charset="0"/>
                <a:cs typeface="Calibri" pitchFamily="34" charset="0"/>
              </a:rPr>
              <a:t>©</a:t>
            </a:r>
            <a:r>
              <a:rPr lang="cs-CZ" altLang="ko-KR" sz="1600">
                <a:latin typeface="Calibri" pitchFamily="34" charset="0"/>
                <a:cs typeface="Calibri" pitchFamily="34" charset="0"/>
              </a:rPr>
              <a:t> Simon et al. 2002, AME</a:t>
            </a:r>
            <a:endParaRPr lang="en-US" altLang="en-US" sz="160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97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3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3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3" grpId="0"/>
      <p:bldP spid="11367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v40n2-honjo2en_49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48680"/>
            <a:ext cx="6119813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971550" y="5045075"/>
            <a:ext cx="7488238" cy="6413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en-US"/>
              <a:t>Částečka mořského sněhu zachycená v 55 metrech v Monterey Bay, Kalifornii.</a:t>
            </a:r>
          </a:p>
        </p:txBody>
      </p:sp>
      <p:sp>
        <p:nvSpPr>
          <p:cNvPr id="2" name="Obdélník 1"/>
          <p:cNvSpPr/>
          <p:nvPr/>
        </p:nvSpPr>
        <p:spPr>
          <a:xfrm>
            <a:off x="2087365" y="6060439"/>
            <a:ext cx="55801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https://oceanservice.noaa.gov/facts/marinesnow.html</a:t>
            </a:r>
          </a:p>
        </p:txBody>
      </p:sp>
    </p:spTree>
    <p:extLst>
      <p:ext uri="{BB962C8B-B14F-4D97-AF65-F5344CB8AC3E}">
        <p14:creationId xmlns:p14="http://schemas.microsoft.com/office/powerpoint/2010/main" val="364911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179387" y="548680"/>
            <a:ext cx="867568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tabLst>
                <a:tab pos="482600" algn="l"/>
              </a:tabLst>
            </a:pPr>
            <a:r>
              <a:rPr lang="cs-CZ" altLang="ko-KR" sz="20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Organismy které osidlují hluboké moře čelí třem hlavním extrémům prostředí: </a:t>
            </a:r>
          </a:p>
          <a:p>
            <a:pPr algn="ctr">
              <a:tabLst>
                <a:tab pos="482600" algn="l"/>
              </a:tabLst>
            </a:pPr>
            <a:endParaRPr lang="cs-CZ" altLang="ko-KR" sz="2000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tabLst>
                <a:tab pos="482600" algn="l"/>
              </a:tabLst>
            </a:pPr>
            <a:r>
              <a:rPr lang="cs-CZ" altLang="ko-KR" sz="2000" dirty="0">
                <a:latin typeface="Calibri" pitchFamily="34" charset="0"/>
                <a:cs typeface="Calibri" pitchFamily="34" charset="0"/>
              </a:rPr>
              <a:t>(a) </a:t>
            </a:r>
            <a:r>
              <a:rPr lang="cs-CZ" altLang="ko-KR" sz="2000" dirty="0" smtClean="0">
                <a:latin typeface="Calibri" pitchFamily="34" charset="0"/>
                <a:cs typeface="Calibri" pitchFamily="34" charset="0"/>
              </a:rPr>
              <a:t>nízká/vysoká </a:t>
            </a:r>
            <a:r>
              <a:rPr lang="cs-CZ" altLang="ko-KR" sz="2000" dirty="0">
                <a:latin typeface="Calibri" pitchFamily="34" charset="0"/>
                <a:cs typeface="Calibri" pitchFamily="34" charset="0"/>
              </a:rPr>
              <a:t>teplota; (b) </a:t>
            </a:r>
            <a:r>
              <a:rPr lang="cs-CZ" altLang="ko-KR" sz="2000" b="1" dirty="0">
                <a:latin typeface="Calibri" pitchFamily="34" charset="0"/>
                <a:cs typeface="Calibri" pitchFamily="34" charset="0"/>
              </a:rPr>
              <a:t>vysoký tlak</a:t>
            </a:r>
            <a:r>
              <a:rPr lang="cs-CZ" altLang="ko-KR" sz="2000" dirty="0">
                <a:latin typeface="Calibri" pitchFamily="34" charset="0"/>
                <a:cs typeface="Calibri" pitchFamily="34" charset="0"/>
              </a:rPr>
              <a:t>, a (c) nízký obsah </a:t>
            </a:r>
            <a:r>
              <a:rPr lang="cs-CZ" altLang="ko-KR" sz="2000" dirty="0" smtClean="0">
                <a:latin typeface="Calibri" pitchFamily="34" charset="0"/>
                <a:cs typeface="Calibri" pitchFamily="34" charset="0"/>
              </a:rPr>
              <a:t>živin</a:t>
            </a:r>
            <a:endParaRPr lang="cs-CZ" altLang="ko-KR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611560" y="2060848"/>
            <a:ext cx="7993062" cy="1323439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Hlubokomořské mikroorganismy musí být schopné také </a:t>
            </a: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odolat enormnímu hydrostatickému tlaku spojenému s velkou hloubkou.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 </a:t>
            </a:r>
          </a:p>
          <a:p>
            <a:endParaRPr lang="cs-CZ" altLang="ko-KR" sz="1600" dirty="0">
              <a:latin typeface="Calibri" pitchFamily="34" charset="0"/>
              <a:cs typeface="Calibri" pitchFamily="34" charset="0"/>
            </a:endParaRPr>
          </a:p>
          <a:p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Tlak vzrůstá o </a:t>
            </a: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1 </a:t>
            </a:r>
            <a:r>
              <a:rPr lang="cs-CZ" altLang="ko-KR" sz="1600" b="1" dirty="0" err="1">
                <a:latin typeface="Calibri" pitchFamily="34" charset="0"/>
                <a:cs typeface="Calibri" pitchFamily="34" charset="0"/>
              </a:rPr>
              <a:t>atm</a:t>
            </a: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 na každých 10 m hloubky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. Takže organismy žijící v </a:t>
            </a: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hloubce 5000 m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 musí být schopné odolat tlaku </a:t>
            </a: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500 </a:t>
            </a:r>
            <a:r>
              <a:rPr lang="cs-CZ" altLang="ko-KR" sz="1600" b="1" dirty="0" err="1">
                <a:latin typeface="Calibri" pitchFamily="34" charset="0"/>
                <a:cs typeface="Calibri" pitchFamily="34" charset="0"/>
              </a:rPr>
              <a:t>atm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.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88" y="3699260"/>
            <a:ext cx="8025405" cy="3009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826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3490913" y="908050"/>
            <a:ext cx="5545137" cy="5797550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483" name="Picture 3" descr="sejmout02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0" y="1406525"/>
            <a:ext cx="5365750" cy="52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4343400" y="973138"/>
            <a:ext cx="3501471" cy="369332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b="1">
                <a:latin typeface="Calibri" pitchFamily="34" charset="0"/>
                <a:cs typeface="Calibri" pitchFamily="34" charset="0"/>
              </a:rPr>
              <a:t>Schéma hydrotermálního pramene</a:t>
            </a:r>
          </a:p>
        </p:txBody>
      </p:sp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2916238" y="200025"/>
            <a:ext cx="2734851" cy="4001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2000" b="1">
                <a:latin typeface="Calibri" pitchFamily="34" charset="0"/>
                <a:cs typeface="Calibri" pitchFamily="34" charset="0"/>
              </a:rPr>
              <a:t>Hydrotermální prameny</a:t>
            </a:r>
          </a:p>
        </p:txBody>
      </p:sp>
      <p:sp>
        <p:nvSpPr>
          <p:cNvPr id="20486" name="Rectangle 9"/>
          <p:cNvSpPr>
            <a:spLocks noChangeArrowheads="1"/>
          </p:cNvSpPr>
          <p:nvPr/>
        </p:nvSpPr>
        <p:spPr bwMode="auto">
          <a:xfrm>
            <a:off x="71438" y="1001663"/>
            <a:ext cx="3348037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g</a:t>
            </a:r>
            <a:r>
              <a:rPr lang="cs-CZ" altLang="ko-KR" sz="1600" dirty="0" smtClean="0">
                <a:latin typeface="Calibri" pitchFamily="34" charset="0"/>
                <a:cs typeface="Calibri" pitchFamily="34" charset="0"/>
              </a:rPr>
              <a:t>eologicky 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jsou tyto prameny spojeny s riftovými </a:t>
            </a:r>
            <a:r>
              <a:rPr lang="cs-CZ" altLang="ko-KR" sz="1600" dirty="0" smtClean="0">
                <a:latin typeface="Calibri" pitchFamily="34" charset="0"/>
                <a:cs typeface="Calibri" pitchFamily="34" charset="0"/>
              </a:rPr>
              <a:t>zónami mořského 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dna </a:t>
            </a:r>
            <a:endParaRPr lang="cs-CZ" altLang="ko-KR" sz="160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altLang="ko-KR" sz="160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ko-KR" sz="1600" dirty="0" smtClean="0">
                <a:latin typeface="Calibri" pitchFamily="34" charset="0"/>
                <a:cs typeface="Calibri" pitchFamily="34" charset="0"/>
              </a:rPr>
              <a:t>magma 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blízko mořského </a:t>
            </a:r>
            <a:r>
              <a:rPr lang="cs-CZ" altLang="ko-KR" sz="1600" dirty="0" smtClean="0">
                <a:latin typeface="Calibri" pitchFamily="34" charset="0"/>
                <a:cs typeface="Calibri" pitchFamily="34" charset="0"/>
              </a:rPr>
              <a:t>dna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altLang="ko-KR" sz="160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ko-KR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voda pronikající puklinami je míchána s horkými minerály a je vypouštěna z </a:t>
            </a:r>
            <a:r>
              <a:rPr lang="cs-CZ" altLang="ko-KR" sz="1600" dirty="0" smtClean="0">
                <a:latin typeface="Calibri" pitchFamily="34" charset="0"/>
                <a:cs typeface="Calibri" pitchFamily="34" charset="0"/>
              </a:rPr>
              <a:t>pramene</a:t>
            </a:r>
            <a:endParaRPr lang="cs-CZ" altLang="ko-KR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487" name="Rectangle 10"/>
          <p:cNvSpPr>
            <a:spLocks noChangeArrowheads="1"/>
          </p:cNvSpPr>
          <p:nvPr/>
        </p:nvSpPr>
        <p:spPr bwMode="auto">
          <a:xfrm>
            <a:off x="0" y="3501008"/>
            <a:ext cx="3170237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c</a:t>
            </a:r>
            <a:r>
              <a:rPr lang="cs-CZ" altLang="ko-KR" sz="1600" dirty="0" smtClean="0">
                <a:latin typeface="Calibri" pitchFamily="34" charset="0"/>
                <a:cs typeface="Calibri" pitchFamily="34" charset="0"/>
              </a:rPr>
              <a:t>hemická 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analýza hydrotermální kapaliny ukázala velké množství redukovaných anorganických materiálů, včetně H</a:t>
            </a:r>
            <a:r>
              <a:rPr lang="cs-CZ" altLang="ko-KR" sz="1600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S, Mn</a:t>
            </a:r>
            <a:r>
              <a:rPr lang="cs-CZ" altLang="ko-KR" sz="1600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cs-CZ" altLang="ko-KR" sz="1600" baseline="30000" dirty="0">
                <a:latin typeface="Calibri" pitchFamily="34" charset="0"/>
                <a:cs typeface="Calibri" pitchFamily="34" charset="0"/>
              </a:rPr>
              <a:t>+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, H</a:t>
            </a:r>
            <a:r>
              <a:rPr lang="cs-CZ" altLang="ko-KR" sz="1600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 a CO </a:t>
            </a:r>
          </a:p>
        </p:txBody>
      </p:sp>
      <p:sp>
        <p:nvSpPr>
          <p:cNvPr id="20488" name="Rectangle 11"/>
          <p:cNvSpPr>
            <a:spLocks noChangeArrowheads="1"/>
          </p:cNvSpPr>
          <p:nvPr/>
        </p:nvSpPr>
        <p:spPr bwMode="auto">
          <a:xfrm>
            <a:off x="49281" y="5085184"/>
            <a:ext cx="3386137" cy="106997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ž</a:t>
            </a:r>
            <a:r>
              <a:rPr lang="cs-CZ" altLang="ko-KR" sz="1600" dirty="0" smtClean="0">
                <a:latin typeface="Calibri" pitchFamily="34" charset="0"/>
                <a:cs typeface="Calibri" pitchFamily="34" charset="0"/>
              </a:rPr>
              <a:t>ivočichové 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jsou závislí na aktivitě </a:t>
            </a:r>
            <a:r>
              <a:rPr lang="cs-CZ" altLang="ko-KR" sz="1600" dirty="0" err="1">
                <a:latin typeface="Calibri" pitchFamily="34" charset="0"/>
                <a:cs typeface="Calibri" pitchFamily="34" charset="0"/>
              </a:rPr>
              <a:t>chemolitotrofních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 bakterií, které rostou na uvolněné anorganické energii z pramenů. </a:t>
            </a:r>
          </a:p>
        </p:txBody>
      </p:sp>
    </p:spTree>
    <p:extLst>
      <p:ext uri="{BB962C8B-B14F-4D97-AF65-F5344CB8AC3E}">
        <p14:creationId xmlns:p14="http://schemas.microsoft.com/office/powerpoint/2010/main" val="98903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71184" cy="274042"/>
          </a:xfrm>
        </p:spPr>
        <p:txBody>
          <a:bodyPr>
            <a:noAutofit/>
          </a:bodyPr>
          <a:lstStyle/>
          <a:p>
            <a:r>
              <a:rPr lang="en-GB" sz="2800" b="1" dirty="0" err="1" smtClean="0"/>
              <a:t>Sladkovodní</a:t>
            </a:r>
            <a:r>
              <a:rPr lang="cs-CZ" sz="2800" b="1" dirty="0" smtClean="0"/>
              <a:t> ekosystémy</a:t>
            </a:r>
            <a:endParaRPr lang="en-GB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293843"/>
            <a:ext cx="4824536" cy="4525963"/>
          </a:xfrm>
        </p:spPr>
        <p:txBody>
          <a:bodyPr>
            <a:normAutofit/>
          </a:bodyPr>
          <a:lstStyle/>
          <a:p>
            <a:r>
              <a:rPr lang="en-GB" sz="1600" b="1" dirty="0" smtClean="0"/>
              <a:t>„</a:t>
            </a:r>
            <a:r>
              <a:rPr lang="en-GB" sz="1600" b="1" dirty="0" err="1"/>
              <a:t>limnetický</a:t>
            </a:r>
            <a:r>
              <a:rPr lang="en-GB" sz="1600" b="1" dirty="0"/>
              <a:t>“ </a:t>
            </a:r>
            <a:endParaRPr lang="cs-CZ" sz="1600" b="1" dirty="0"/>
          </a:p>
          <a:p>
            <a:r>
              <a:rPr lang="en-GB" sz="1600" b="1" dirty="0" err="1" smtClean="0"/>
              <a:t>limnologie</a:t>
            </a:r>
            <a:r>
              <a:rPr lang="en-GB" sz="1600" b="1" dirty="0" smtClean="0"/>
              <a:t>:</a:t>
            </a:r>
            <a:r>
              <a:rPr lang="cs-CZ" sz="1600" b="1" dirty="0" smtClean="0"/>
              <a:t> </a:t>
            </a:r>
            <a:r>
              <a:rPr lang="en-GB" sz="1600" b="1" dirty="0" err="1" smtClean="0"/>
              <a:t>stojící</a:t>
            </a:r>
            <a:r>
              <a:rPr lang="en-GB" sz="1600" b="1" dirty="0" smtClean="0"/>
              <a:t> </a:t>
            </a:r>
            <a:r>
              <a:rPr lang="en-GB" sz="1600" b="1" dirty="0" err="1"/>
              <a:t>voda</a:t>
            </a:r>
            <a:r>
              <a:rPr lang="en-GB" sz="1600" b="1" dirty="0"/>
              <a:t> – </a:t>
            </a:r>
            <a:r>
              <a:rPr lang="en-GB" sz="1600" b="1" dirty="0" err="1"/>
              <a:t>lentický</a:t>
            </a:r>
            <a:r>
              <a:rPr lang="en-GB" sz="1600" b="1" dirty="0"/>
              <a:t> habitat</a:t>
            </a:r>
          </a:p>
          <a:p>
            <a:pPr marL="0" indent="0">
              <a:buNone/>
            </a:pPr>
            <a:r>
              <a:rPr lang="cs-CZ" sz="1600" b="1" dirty="0" smtClean="0"/>
              <a:t>                           </a:t>
            </a:r>
            <a:r>
              <a:rPr lang="en-GB" sz="1600" b="1" dirty="0" err="1" smtClean="0"/>
              <a:t>tekoucí</a:t>
            </a:r>
            <a:r>
              <a:rPr lang="en-GB" sz="1600" b="1" dirty="0" smtClean="0"/>
              <a:t> </a:t>
            </a:r>
            <a:r>
              <a:rPr lang="en-GB" sz="1600" b="1" dirty="0" err="1"/>
              <a:t>voda</a:t>
            </a:r>
            <a:r>
              <a:rPr lang="en-GB" sz="1600" b="1" dirty="0"/>
              <a:t> – </a:t>
            </a:r>
            <a:r>
              <a:rPr lang="en-GB" sz="1600" b="1" dirty="0" err="1"/>
              <a:t>lotický</a:t>
            </a:r>
            <a:r>
              <a:rPr lang="en-GB" sz="1600" b="1" dirty="0"/>
              <a:t> </a:t>
            </a:r>
            <a:r>
              <a:rPr lang="en-GB" sz="1600" b="1" dirty="0" smtClean="0"/>
              <a:t>habitat</a:t>
            </a:r>
            <a:endParaRPr lang="cs-CZ" sz="1600" b="1" dirty="0" smtClean="0"/>
          </a:p>
          <a:p>
            <a:pPr marL="0" indent="0">
              <a:buNone/>
            </a:pPr>
            <a:endParaRPr lang="cs-CZ" sz="1600" b="1" dirty="0" smtClean="0"/>
          </a:p>
          <a:p>
            <a:r>
              <a:rPr lang="cs-CZ" sz="1600" b="1" dirty="0"/>
              <a:t>n</a:t>
            </a:r>
            <a:r>
              <a:rPr lang="en-GB" sz="1600" b="1" dirty="0" err="1" smtClean="0"/>
              <a:t>ej</a:t>
            </a:r>
            <a:r>
              <a:rPr lang="cs-CZ" sz="1600" b="1" dirty="0" smtClean="0"/>
              <a:t>s</a:t>
            </a:r>
            <a:r>
              <a:rPr lang="en-GB" sz="1600" b="1" dirty="0" err="1" smtClean="0"/>
              <a:t>vrchnější</a:t>
            </a:r>
            <a:r>
              <a:rPr lang="en-GB" sz="1600" b="1" dirty="0" smtClean="0"/>
              <a:t> </a:t>
            </a:r>
            <a:r>
              <a:rPr lang="en-GB" sz="1600" b="1" dirty="0" err="1"/>
              <a:t>vrstva</a:t>
            </a:r>
            <a:r>
              <a:rPr lang="en-GB" sz="1600" b="1" dirty="0"/>
              <a:t> </a:t>
            </a:r>
            <a:r>
              <a:rPr lang="en-GB" sz="1600" b="1" dirty="0" err="1" smtClean="0"/>
              <a:t>hydrosféry</a:t>
            </a:r>
            <a:r>
              <a:rPr lang="cs-CZ" sz="1600" b="1" dirty="0" smtClean="0"/>
              <a:t>- </a:t>
            </a:r>
            <a:r>
              <a:rPr lang="en-GB" sz="1600" b="1" dirty="0" smtClean="0"/>
              <a:t> </a:t>
            </a:r>
            <a:r>
              <a:rPr lang="en-GB" sz="1600" b="1" dirty="0" err="1"/>
              <a:t>povrchová</a:t>
            </a:r>
            <a:r>
              <a:rPr lang="en-GB" sz="1600" b="1" dirty="0"/>
              <a:t> </a:t>
            </a:r>
            <a:r>
              <a:rPr lang="en-GB" sz="1600" b="1" dirty="0" err="1" smtClean="0"/>
              <a:t>mikrovrstva</a:t>
            </a:r>
            <a:endParaRPr lang="cs-CZ" sz="1600" b="1" dirty="0" smtClean="0"/>
          </a:p>
          <a:p>
            <a:endParaRPr lang="en-GB" sz="1600" b="1" dirty="0"/>
          </a:p>
          <a:p>
            <a:r>
              <a:rPr lang="en-GB" sz="1600" b="1" dirty="0"/>
              <a:t>je </a:t>
            </a:r>
            <a:r>
              <a:rPr lang="en-GB" sz="1600" b="1" dirty="0" err="1"/>
              <a:t>rozhraním</a:t>
            </a:r>
            <a:r>
              <a:rPr lang="en-GB" sz="1600" b="1" dirty="0"/>
              <a:t> </a:t>
            </a:r>
            <a:r>
              <a:rPr lang="en-GB" sz="1600" b="1" dirty="0" err="1"/>
              <a:t>mezi</a:t>
            </a:r>
            <a:r>
              <a:rPr lang="en-GB" sz="1600" b="1" dirty="0"/>
              <a:t> </a:t>
            </a:r>
            <a:r>
              <a:rPr lang="en-GB" sz="1600" b="1" dirty="0" err="1"/>
              <a:t>hydrosférou</a:t>
            </a:r>
            <a:r>
              <a:rPr lang="en-GB" sz="1600" b="1" dirty="0"/>
              <a:t> a </a:t>
            </a:r>
            <a:r>
              <a:rPr lang="en-GB" sz="1600" b="1" dirty="0" err="1" smtClean="0"/>
              <a:t>atmosférou</a:t>
            </a:r>
            <a:endParaRPr lang="cs-CZ" sz="1600" b="1" dirty="0" smtClean="0"/>
          </a:p>
          <a:p>
            <a:endParaRPr lang="en-GB" sz="1600" b="1" dirty="0"/>
          </a:p>
          <a:p>
            <a:r>
              <a:rPr lang="cs-CZ" sz="1600" b="1" dirty="0" err="1"/>
              <a:t>v</a:t>
            </a:r>
            <a:r>
              <a:rPr lang="en-GB" sz="1600" b="1" dirty="0" err="1" smtClean="0"/>
              <a:t>ysoké</a:t>
            </a:r>
            <a:r>
              <a:rPr lang="en-GB" sz="1600" b="1" dirty="0" smtClean="0"/>
              <a:t> </a:t>
            </a:r>
            <a:r>
              <a:rPr lang="en-GB" sz="1600" b="1" dirty="0" err="1"/>
              <a:t>povrchové</a:t>
            </a:r>
            <a:r>
              <a:rPr lang="en-GB" sz="1600" b="1" dirty="0"/>
              <a:t> </a:t>
            </a:r>
            <a:r>
              <a:rPr lang="en-GB" sz="1600" b="1" dirty="0" err="1" smtClean="0"/>
              <a:t>napětí</a:t>
            </a:r>
            <a:endParaRPr lang="cs-CZ" sz="1600" b="1" dirty="0" smtClean="0"/>
          </a:p>
          <a:p>
            <a:endParaRPr lang="en-GB" sz="1600" b="1" dirty="0"/>
          </a:p>
          <a:p>
            <a:r>
              <a:rPr lang="cs-CZ" sz="1600" b="1" dirty="0"/>
              <a:t>v</a:t>
            </a:r>
            <a:r>
              <a:rPr lang="en-GB" sz="1600" b="1" dirty="0" smtClean="0"/>
              <a:t> </a:t>
            </a:r>
            <a:r>
              <a:rPr lang="en-GB" sz="1600" b="1" dirty="0" err="1"/>
              <a:t>klidných</a:t>
            </a:r>
            <a:r>
              <a:rPr lang="en-GB" sz="1600" b="1" dirty="0"/>
              <a:t> </a:t>
            </a:r>
            <a:r>
              <a:rPr lang="en-GB" sz="1600" b="1" dirty="0" err="1"/>
              <a:t>podmínkách</a:t>
            </a:r>
            <a:r>
              <a:rPr lang="en-GB" sz="1600" b="1" dirty="0"/>
              <a:t> </a:t>
            </a:r>
            <a:r>
              <a:rPr lang="en-GB" sz="1600" b="1" dirty="0" err="1"/>
              <a:t>mikroorganismy</a:t>
            </a:r>
            <a:r>
              <a:rPr lang="en-GB" sz="1600" b="1" dirty="0"/>
              <a:t> </a:t>
            </a:r>
            <a:r>
              <a:rPr lang="en-GB" sz="1600" b="1" dirty="0" err="1"/>
              <a:t>tvoří</a:t>
            </a:r>
            <a:r>
              <a:rPr lang="en-GB" sz="1600" b="1" dirty="0"/>
              <a:t> </a:t>
            </a:r>
            <a:r>
              <a:rPr lang="en-GB" sz="1600" b="1" dirty="0" smtClean="0"/>
              <a:t>film</a:t>
            </a:r>
            <a:r>
              <a:rPr lang="cs-CZ" sz="1600" b="1" dirty="0" smtClean="0"/>
              <a:t> </a:t>
            </a:r>
            <a:r>
              <a:rPr lang="en-GB" sz="1600" b="1" dirty="0" err="1" smtClean="0"/>
              <a:t>nazývaný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neuston</a:t>
            </a:r>
            <a:endParaRPr lang="en-GB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242880"/>
            <a:ext cx="2049187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474111"/>
            <a:ext cx="3037211" cy="19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5122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1679" y="188640"/>
            <a:ext cx="8229600" cy="4525963"/>
          </a:xfrm>
        </p:spPr>
        <p:txBody>
          <a:bodyPr>
            <a:normAutofit/>
          </a:bodyPr>
          <a:lstStyle/>
          <a:p>
            <a:r>
              <a:rPr lang="en-GB" sz="1600" b="1" dirty="0" err="1"/>
              <a:t>Ekologická</a:t>
            </a:r>
            <a:r>
              <a:rPr lang="en-GB" sz="1600" b="1" dirty="0"/>
              <a:t> </a:t>
            </a:r>
            <a:r>
              <a:rPr lang="en-GB" sz="1600" b="1" dirty="0" err="1"/>
              <a:t>amplituda</a:t>
            </a:r>
            <a:r>
              <a:rPr lang="en-GB" sz="1600" b="1" dirty="0"/>
              <a:t> </a:t>
            </a:r>
            <a:r>
              <a:rPr lang="en-GB" sz="1600" dirty="0"/>
              <a:t>je </a:t>
            </a:r>
            <a:r>
              <a:rPr lang="en-GB" sz="1600" dirty="0" err="1"/>
              <a:t>míra</a:t>
            </a:r>
            <a:r>
              <a:rPr lang="en-GB" sz="1600" dirty="0"/>
              <a:t> tolerance </a:t>
            </a:r>
            <a:r>
              <a:rPr lang="en-GB" sz="1600" dirty="0" err="1"/>
              <a:t>organismu</a:t>
            </a:r>
            <a:r>
              <a:rPr lang="en-GB" sz="1600" dirty="0"/>
              <a:t> </a:t>
            </a:r>
            <a:r>
              <a:rPr lang="en-GB" sz="1600" dirty="0" err="1"/>
              <a:t>vůči</a:t>
            </a:r>
            <a:r>
              <a:rPr lang="en-GB" sz="1600" dirty="0"/>
              <a:t> </a:t>
            </a:r>
            <a:r>
              <a:rPr lang="en-GB" sz="1600" dirty="0" err="1"/>
              <a:t>vnějším</a:t>
            </a:r>
            <a:r>
              <a:rPr lang="en-GB" sz="1600" dirty="0"/>
              <a:t> </a:t>
            </a:r>
            <a:r>
              <a:rPr lang="en-GB" sz="1600" dirty="0" err="1" smtClean="0"/>
              <a:t>podmínkám</a:t>
            </a:r>
            <a:r>
              <a:rPr lang="cs-CZ" sz="1600" dirty="0" smtClean="0"/>
              <a:t>, </a:t>
            </a:r>
            <a:r>
              <a:rPr lang="en-GB" sz="1600" dirty="0" err="1" smtClean="0"/>
              <a:t>že</a:t>
            </a:r>
            <a:r>
              <a:rPr lang="en-GB" sz="1600" dirty="0" smtClean="0"/>
              <a:t> </a:t>
            </a:r>
            <a:r>
              <a:rPr lang="en-GB" sz="1600" dirty="0" err="1"/>
              <a:t>existuje</a:t>
            </a:r>
            <a:r>
              <a:rPr lang="en-GB" sz="1600" dirty="0"/>
              <a:t> </a:t>
            </a:r>
            <a:r>
              <a:rPr lang="en-GB" sz="1600" dirty="0" err="1"/>
              <a:t>určité</a:t>
            </a:r>
            <a:r>
              <a:rPr lang="en-GB" sz="1600" dirty="0"/>
              <a:t> optimum, pro </a:t>
            </a:r>
            <a:r>
              <a:rPr lang="en-GB" sz="1600" dirty="0" err="1"/>
              <a:t>které</a:t>
            </a:r>
            <a:r>
              <a:rPr lang="en-GB" sz="1600" dirty="0"/>
              <a:t> </a:t>
            </a:r>
            <a:r>
              <a:rPr lang="en-GB" sz="1600" dirty="0" err="1"/>
              <a:t>funguje</a:t>
            </a:r>
            <a:r>
              <a:rPr lang="en-GB" sz="1600" dirty="0"/>
              <a:t> </a:t>
            </a:r>
            <a:r>
              <a:rPr lang="en-GB" sz="1600" dirty="0" err="1"/>
              <a:t>organizmus</a:t>
            </a:r>
            <a:r>
              <a:rPr lang="en-GB" sz="1600" dirty="0"/>
              <a:t> </a:t>
            </a:r>
            <a:r>
              <a:rPr lang="en-GB" sz="1600" dirty="0" err="1" smtClean="0"/>
              <a:t>nejlépe</a:t>
            </a:r>
            <a:endParaRPr lang="cs-CZ" sz="1600" dirty="0"/>
          </a:p>
          <a:p>
            <a:endParaRPr lang="cs-CZ" sz="1600" dirty="0" smtClean="0"/>
          </a:p>
          <a:p>
            <a:r>
              <a:rPr lang="cs-CZ" sz="1600" dirty="0"/>
              <a:t>m</a:t>
            </a:r>
            <a:r>
              <a:rPr lang="en-GB" sz="1600" dirty="0" err="1" smtClean="0"/>
              <a:t>inimum</a:t>
            </a:r>
            <a:r>
              <a:rPr lang="en-GB" sz="1600" dirty="0"/>
              <a:t>, optimum a maximum – </a:t>
            </a:r>
            <a:r>
              <a:rPr lang="en-GB" sz="1600" dirty="0" err="1"/>
              <a:t>není</a:t>
            </a:r>
            <a:r>
              <a:rPr lang="en-GB" sz="1600" dirty="0"/>
              <a:t> </a:t>
            </a:r>
            <a:r>
              <a:rPr lang="en-GB" sz="1600" dirty="0" err="1"/>
              <a:t>fixní</a:t>
            </a:r>
            <a:r>
              <a:rPr lang="en-GB" sz="1600" dirty="0"/>
              <a:t> – je </a:t>
            </a:r>
            <a:r>
              <a:rPr lang="en-GB" sz="1600" dirty="0" err="1"/>
              <a:t>ovlivněno</a:t>
            </a:r>
            <a:r>
              <a:rPr lang="en-GB" sz="1600" dirty="0"/>
              <a:t> </a:t>
            </a:r>
            <a:r>
              <a:rPr lang="en-GB" sz="1600" dirty="0" err="1"/>
              <a:t>vnějšími</a:t>
            </a:r>
            <a:r>
              <a:rPr lang="cs-CZ" sz="1600" dirty="0"/>
              <a:t> </a:t>
            </a:r>
            <a:r>
              <a:rPr lang="en-GB" sz="1600" dirty="0" err="1"/>
              <a:t>podmínkami</a:t>
            </a:r>
            <a:r>
              <a:rPr lang="en-GB" sz="1600" dirty="0"/>
              <a:t> (</a:t>
            </a:r>
            <a:r>
              <a:rPr lang="en-GB" sz="1600" dirty="0" err="1"/>
              <a:t>kompenzace</a:t>
            </a:r>
            <a:r>
              <a:rPr lang="en-GB" sz="1600" dirty="0"/>
              <a:t> </a:t>
            </a:r>
            <a:r>
              <a:rPr lang="en-GB" sz="1600" dirty="0" err="1"/>
              <a:t>jinými</a:t>
            </a:r>
            <a:r>
              <a:rPr lang="en-GB" sz="1600" dirty="0"/>
              <a:t> </a:t>
            </a:r>
            <a:r>
              <a:rPr lang="en-GB" sz="1600" dirty="0" err="1"/>
              <a:t>faktory</a:t>
            </a:r>
            <a:r>
              <a:rPr lang="en-GB" sz="1600" dirty="0"/>
              <a:t>)</a:t>
            </a:r>
            <a:endParaRPr lang="cs-CZ" sz="1600" dirty="0"/>
          </a:p>
          <a:p>
            <a:pPr marL="0" indent="0">
              <a:buNone/>
            </a:pPr>
            <a:endParaRPr lang="en-GB" sz="1600" dirty="0"/>
          </a:p>
          <a:p>
            <a:r>
              <a:rPr lang="cs-CZ" sz="1600" dirty="0"/>
              <a:t>s</a:t>
            </a:r>
            <a:r>
              <a:rPr lang="en-GB" sz="1600" dirty="0" err="1" smtClean="0"/>
              <a:t>teno</a:t>
            </a:r>
            <a:r>
              <a:rPr lang="cs-CZ" sz="1600" dirty="0" err="1" smtClean="0"/>
              <a:t>ekní</a:t>
            </a:r>
            <a:r>
              <a:rPr lang="cs-CZ" sz="1600" dirty="0" smtClean="0"/>
              <a:t> </a:t>
            </a:r>
            <a:r>
              <a:rPr lang="cs-CZ" sz="1600" dirty="0" err="1" smtClean="0"/>
              <a:t>org</a:t>
            </a:r>
            <a:r>
              <a:rPr lang="cs-CZ" sz="1600" dirty="0" smtClean="0"/>
              <a:t> = </a:t>
            </a:r>
            <a:r>
              <a:rPr lang="cs-CZ" sz="1600" dirty="0"/>
              <a:t>o</a:t>
            </a:r>
            <a:r>
              <a:rPr lang="en-GB" sz="1600" dirty="0" err="1" smtClean="0"/>
              <a:t>bligátní</a:t>
            </a:r>
            <a:r>
              <a:rPr lang="en-GB" sz="1600" dirty="0" smtClean="0"/>
              <a:t> </a:t>
            </a:r>
            <a:r>
              <a:rPr lang="cs-CZ" sz="1600" dirty="0" smtClean="0"/>
              <a:t>, striktní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mající</a:t>
            </a:r>
            <a:r>
              <a:rPr lang="en-GB" sz="1600" dirty="0"/>
              <a:t> </a:t>
            </a:r>
            <a:r>
              <a:rPr lang="en-GB" sz="1600" dirty="0" err="1"/>
              <a:t>úzký</a:t>
            </a:r>
            <a:r>
              <a:rPr lang="en-GB" sz="1600" dirty="0"/>
              <a:t> </a:t>
            </a:r>
            <a:r>
              <a:rPr lang="en-GB" sz="1600" dirty="0" err="1"/>
              <a:t>toleranční</a:t>
            </a:r>
            <a:r>
              <a:rPr lang="en-GB" sz="1600" dirty="0"/>
              <a:t> </a:t>
            </a:r>
            <a:r>
              <a:rPr lang="en-GB" sz="1600" dirty="0" err="1"/>
              <a:t>rozsah</a:t>
            </a:r>
            <a:endParaRPr lang="en-GB" sz="1600" dirty="0"/>
          </a:p>
          <a:p>
            <a:r>
              <a:rPr lang="cs-CZ" sz="1600" dirty="0" err="1"/>
              <a:t>e</a:t>
            </a:r>
            <a:r>
              <a:rPr lang="en-GB" sz="1600" dirty="0" err="1" smtClean="0"/>
              <a:t>ury</a:t>
            </a:r>
            <a:r>
              <a:rPr lang="cs-CZ" sz="1600" dirty="0" err="1" smtClean="0"/>
              <a:t>ekní</a:t>
            </a:r>
            <a:r>
              <a:rPr lang="en-GB" sz="1600" dirty="0" smtClean="0"/>
              <a:t>….(</a:t>
            </a:r>
            <a:r>
              <a:rPr lang="en-GB" sz="1600" dirty="0" err="1"/>
              <a:t>termní</a:t>
            </a:r>
            <a:r>
              <a:rPr lang="en-GB" sz="1600" dirty="0"/>
              <a:t>) </a:t>
            </a:r>
            <a:r>
              <a:rPr lang="en-GB" sz="1600" dirty="0" err="1" smtClean="0"/>
              <a:t>organismy</a:t>
            </a:r>
            <a:r>
              <a:rPr lang="cs-CZ" sz="1600" dirty="0"/>
              <a:t> </a:t>
            </a:r>
            <a:r>
              <a:rPr lang="cs-CZ" sz="1600" dirty="0" smtClean="0"/>
              <a:t>= f</a:t>
            </a:r>
            <a:r>
              <a:rPr lang="en-GB" sz="1600" dirty="0" err="1" smtClean="0"/>
              <a:t>akultativní</a:t>
            </a:r>
            <a:r>
              <a:rPr lang="en-GB" sz="1600" dirty="0" smtClean="0"/>
              <a:t> –</a:t>
            </a:r>
            <a:r>
              <a:rPr lang="cs-CZ" sz="1600" dirty="0"/>
              <a:t> </a:t>
            </a:r>
            <a:r>
              <a:rPr lang="en-GB" sz="1600" dirty="0" err="1" smtClean="0"/>
              <a:t>široký</a:t>
            </a:r>
            <a:r>
              <a:rPr lang="en-GB" sz="1600" dirty="0" smtClean="0"/>
              <a:t> </a:t>
            </a:r>
            <a:r>
              <a:rPr lang="en-GB" sz="1600" dirty="0" err="1"/>
              <a:t>toleranční</a:t>
            </a:r>
            <a:r>
              <a:rPr lang="en-GB" sz="1600" dirty="0"/>
              <a:t> </a:t>
            </a:r>
            <a:r>
              <a:rPr lang="en-GB" sz="1600" dirty="0" err="1" smtClean="0"/>
              <a:t>rozsah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varianty</a:t>
            </a:r>
            <a:r>
              <a:rPr lang="en-GB" sz="1600" dirty="0" smtClean="0"/>
              <a:t>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kmeny</a:t>
            </a:r>
            <a:r>
              <a:rPr lang="en-GB" sz="1600" dirty="0"/>
              <a:t> </a:t>
            </a:r>
            <a:r>
              <a:rPr lang="en-GB" sz="1600" dirty="0" err="1"/>
              <a:t>jednoho</a:t>
            </a:r>
            <a:r>
              <a:rPr lang="en-GB" sz="1600" dirty="0"/>
              <a:t> </a:t>
            </a:r>
            <a:r>
              <a:rPr lang="en-GB" sz="1600" dirty="0" err="1"/>
              <a:t>druhu</a:t>
            </a:r>
            <a:r>
              <a:rPr lang="en-GB" sz="1600" dirty="0"/>
              <a:t> se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lišit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své</a:t>
            </a:r>
            <a:r>
              <a:rPr lang="en-GB" sz="1600" dirty="0"/>
              <a:t> </a:t>
            </a:r>
            <a:r>
              <a:rPr lang="en-GB" sz="1600" dirty="0" err="1" smtClean="0"/>
              <a:t>toleranci</a:t>
            </a:r>
            <a:r>
              <a:rPr lang="cs-CZ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/>
              <a:t>optimu</a:t>
            </a:r>
            <a:r>
              <a:rPr lang="en-GB" sz="1600" dirty="0"/>
              <a:t> u </a:t>
            </a:r>
            <a:r>
              <a:rPr lang="en-GB" sz="1600" dirty="0" err="1"/>
              <a:t>většiny</a:t>
            </a:r>
            <a:r>
              <a:rPr lang="en-GB" sz="1600" dirty="0"/>
              <a:t> </a:t>
            </a:r>
            <a:r>
              <a:rPr lang="en-GB" sz="1600" dirty="0" err="1"/>
              <a:t>faktorů</a:t>
            </a:r>
            <a:r>
              <a:rPr lang="en-GB" sz="1600" dirty="0"/>
              <a:t> – </a:t>
            </a:r>
            <a:r>
              <a:rPr lang="en-GB" sz="1600" dirty="0" err="1"/>
              <a:t>přirozená</a:t>
            </a:r>
            <a:r>
              <a:rPr lang="en-GB" sz="1600" dirty="0"/>
              <a:t> </a:t>
            </a:r>
            <a:r>
              <a:rPr lang="en-GB" sz="1600" dirty="0" err="1"/>
              <a:t>selekce</a:t>
            </a:r>
            <a:r>
              <a:rPr lang="en-GB" sz="1600" dirty="0"/>
              <a:t> </a:t>
            </a:r>
            <a:r>
              <a:rPr lang="en-GB" sz="1600" dirty="0" smtClean="0"/>
              <a:t>– </a:t>
            </a:r>
            <a:r>
              <a:rPr lang="cs-CZ" sz="1600" dirty="0" smtClean="0"/>
              <a:t>vznikají </a:t>
            </a:r>
            <a:r>
              <a:rPr lang="en-GB" sz="1600" dirty="0" err="1" smtClean="0"/>
              <a:t>ekotypy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t</a:t>
            </a:r>
            <a:r>
              <a:rPr lang="en-GB" sz="1600" dirty="0" err="1" smtClean="0"/>
              <a:t>oleranční</a:t>
            </a:r>
            <a:r>
              <a:rPr lang="en-GB" sz="1600" dirty="0" smtClean="0"/>
              <a:t> </a:t>
            </a:r>
            <a:r>
              <a:rPr lang="en-GB" sz="1600" dirty="0" err="1"/>
              <a:t>rozsah</a:t>
            </a:r>
            <a:r>
              <a:rPr lang="en-GB" sz="1600" dirty="0"/>
              <a:t> pro </a:t>
            </a:r>
            <a:r>
              <a:rPr lang="en-GB" sz="1600" dirty="0" err="1"/>
              <a:t>klidové</a:t>
            </a:r>
            <a:r>
              <a:rPr lang="en-GB" sz="1600" dirty="0"/>
              <a:t> </a:t>
            </a:r>
            <a:r>
              <a:rPr lang="en-GB" sz="1600" dirty="0" err="1"/>
              <a:t>formy</a:t>
            </a:r>
            <a:r>
              <a:rPr lang="en-GB" sz="1600" dirty="0"/>
              <a:t> </a:t>
            </a:r>
            <a:r>
              <a:rPr lang="en-GB" sz="1600" dirty="0" err="1"/>
              <a:t>širší</a:t>
            </a:r>
            <a:r>
              <a:rPr lang="en-GB" sz="1600" dirty="0"/>
              <a:t> – </a:t>
            </a:r>
            <a:r>
              <a:rPr lang="en-GB" sz="1600" dirty="0" err="1"/>
              <a:t>také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vliv</a:t>
            </a:r>
            <a:r>
              <a:rPr lang="en-GB" sz="1600" dirty="0"/>
              <a:t> </a:t>
            </a:r>
            <a:r>
              <a:rPr lang="en-GB" sz="1600" dirty="0" err="1"/>
              <a:t>vnějších</a:t>
            </a:r>
            <a:r>
              <a:rPr lang="en-GB" sz="1600" dirty="0"/>
              <a:t> </a:t>
            </a:r>
            <a:r>
              <a:rPr lang="en-GB" sz="1600" dirty="0" err="1" smtClean="0"/>
              <a:t>podm</a:t>
            </a:r>
            <a:r>
              <a:rPr lang="cs-CZ" sz="1600" dirty="0" err="1" smtClean="0"/>
              <a:t>ínek</a:t>
            </a:r>
            <a:endParaRPr lang="en-GB" sz="16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93096"/>
            <a:ext cx="4305474" cy="200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755576" y="6501889"/>
            <a:ext cx="516632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/>
              <a:t>https://eluc.kr-olomoucky.cz/verejne/lekce/160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93096"/>
            <a:ext cx="3298825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74568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0401" y="0"/>
            <a:ext cx="8229600" cy="490066"/>
          </a:xfrm>
        </p:spPr>
        <p:txBody>
          <a:bodyPr>
            <a:normAutofit/>
          </a:bodyPr>
          <a:lstStyle/>
          <a:p>
            <a:r>
              <a:rPr lang="cs-CZ" sz="2400" b="1" dirty="0" smtClean="0"/>
              <a:t>Neuston</a:t>
            </a:r>
            <a:endParaRPr lang="en-GB" sz="2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6912" y="1202674"/>
            <a:ext cx="3725008" cy="4746606"/>
          </a:xfrm>
        </p:spPr>
        <p:txBody>
          <a:bodyPr>
            <a:normAutofit/>
          </a:bodyPr>
          <a:lstStyle/>
          <a:p>
            <a:r>
              <a:rPr lang="en-GB" sz="1600" dirty="0" err="1"/>
              <a:t>kolem</a:t>
            </a:r>
            <a:r>
              <a:rPr lang="en-GB" sz="1600" dirty="0"/>
              <a:t> </a:t>
            </a:r>
            <a:r>
              <a:rPr lang="en-GB" sz="1600" dirty="0" err="1"/>
              <a:t>povrchu</a:t>
            </a:r>
            <a:r>
              <a:rPr lang="en-GB" sz="1600" dirty="0"/>
              <a:t>: </a:t>
            </a:r>
            <a:r>
              <a:rPr lang="en-GB" sz="1600" dirty="0" err="1"/>
              <a:t>více</a:t>
            </a:r>
            <a:r>
              <a:rPr lang="en-GB" sz="1600" dirty="0"/>
              <a:t> </a:t>
            </a:r>
            <a:r>
              <a:rPr lang="en-GB" sz="1600" dirty="0" smtClean="0"/>
              <a:t>světla,O2</a:t>
            </a:r>
            <a:endParaRPr lang="cs-CZ" sz="1600" dirty="0" smtClean="0"/>
          </a:p>
          <a:p>
            <a:r>
              <a:rPr lang="en-GB" sz="1600" dirty="0" err="1"/>
              <a:t>vrstva</a:t>
            </a:r>
            <a:r>
              <a:rPr lang="en-GB" sz="1600" dirty="0"/>
              <a:t> </a:t>
            </a:r>
            <a:r>
              <a:rPr lang="en-GB" sz="1600" dirty="0" err="1"/>
              <a:t>obohacená</a:t>
            </a:r>
            <a:r>
              <a:rPr lang="cs-CZ" sz="1600" dirty="0"/>
              <a:t> </a:t>
            </a:r>
            <a:r>
              <a:rPr lang="pl-PL" sz="1600" dirty="0"/>
              <a:t>o živiny (a mikroby – i spásání)</a:t>
            </a:r>
          </a:p>
          <a:p>
            <a:pPr marL="0" indent="0">
              <a:buNone/>
            </a:pPr>
            <a:endParaRPr lang="pl-PL" sz="1600" dirty="0" smtClean="0"/>
          </a:p>
          <a:p>
            <a:endParaRPr lang="en-GB" sz="1600" dirty="0"/>
          </a:p>
          <a:p>
            <a:pPr marL="0" indent="0">
              <a:buNone/>
            </a:pPr>
            <a:r>
              <a:rPr lang="en-GB" sz="1600" b="1" dirty="0" err="1"/>
              <a:t>epineuston</a:t>
            </a:r>
            <a:endParaRPr lang="en-GB" sz="1600" b="1" dirty="0"/>
          </a:p>
          <a:p>
            <a:r>
              <a:rPr lang="en-GB" sz="1600" dirty="0" err="1" smtClean="0"/>
              <a:t>hydrofobní</a:t>
            </a:r>
            <a:r>
              <a:rPr lang="en-GB" sz="1600" dirty="0" smtClean="0"/>
              <a:t> </a:t>
            </a:r>
            <a:r>
              <a:rPr lang="en-GB" sz="1600" dirty="0" err="1"/>
              <a:t>deštníček</a:t>
            </a:r>
            <a:endParaRPr lang="cs-CZ" sz="1600" dirty="0"/>
          </a:p>
          <a:p>
            <a:endParaRPr lang="pl-PL" sz="1600" dirty="0"/>
          </a:p>
          <a:p>
            <a:pPr marL="0" indent="0">
              <a:buNone/>
            </a:pPr>
            <a:r>
              <a:rPr lang="cs-CZ" sz="1600" b="1" dirty="0" err="1"/>
              <a:t>h</a:t>
            </a:r>
            <a:r>
              <a:rPr lang="en-GB" sz="1600" b="1" dirty="0" err="1" smtClean="0"/>
              <a:t>yponeuston</a:t>
            </a:r>
            <a:endParaRPr lang="cs-CZ" sz="1600" b="1" dirty="0" smtClean="0"/>
          </a:p>
          <a:p>
            <a:r>
              <a:rPr lang="en-GB" sz="1600" dirty="0" err="1"/>
              <a:t>Řasa</a:t>
            </a:r>
            <a:r>
              <a:rPr lang="en-GB" sz="1600" dirty="0"/>
              <a:t> </a:t>
            </a:r>
            <a:r>
              <a:rPr lang="en-GB" sz="1600" i="1" dirty="0" err="1"/>
              <a:t>Chromophyton</a:t>
            </a:r>
            <a:r>
              <a:rPr lang="en-GB" sz="1600" i="1" dirty="0"/>
              <a:t> </a:t>
            </a:r>
            <a:r>
              <a:rPr lang="en-GB" sz="1600" i="1" dirty="0" err="1"/>
              <a:t>rosanoffi</a:t>
            </a:r>
            <a:endParaRPr lang="en-GB" sz="1600" i="1" dirty="0"/>
          </a:p>
          <a:p>
            <a:r>
              <a:rPr lang="en-GB" sz="1600" dirty="0" err="1"/>
              <a:t>Zelené</a:t>
            </a:r>
            <a:r>
              <a:rPr lang="en-GB" sz="1600" dirty="0"/>
              <a:t> </a:t>
            </a:r>
            <a:r>
              <a:rPr lang="en-GB" sz="1600" dirty="0" err="1"/>
              <a:t>řasy</a:t>
            </a:r>
            <a:r>
              <a:rPr lang="en-GB" sz="1600" dirty="0"/>
              <a:t> </a:t>
            </a:r>
            <a:r>
              <a:rPr lang="en-GB" sz="1600" i="1" dirty="0" err="1"/>
              <a:t>Chlorophyta</a:t>
            </a:r>
            <a:endParaRPr lang="en-GB" sz="1600" i="1" dirty="0"/>
          </a:p>
          <a:p>
            <a:r>
              <a:rPr lang="en-GB" sz="1600" dirty="0" err="1"/>
              <a:t>kolem</a:t>
            </a:r>
            <a:r>
              <a:rPr lang="en-GB" sz="1600" dirty="0"/>
              <a:t> </a:t>
            </a:r>
            <a:r>
              <a:rPr lang="en-GB" sz="1600" dirty="0" err="1"/>
              <a:t>povrchu</a:t>
            </a:r>
            <a:r>
              <a:rPr lang="en-GB" sz="1600" dirty="0"/>
              <a:t>: </a:t>
            </a:r>
            <a:r>
              <a:rPr lang="en-GB" sz="1600" dirty="0" err="1"/>
              <a:t>více</a:t>
            </a:r>
            <a:r>
              <a:rPr lang="en-GB" sz="1600" dirty="0"/>
              <a:t> </a:t>
            </a:r>
            <a:r>
              <a:rPr lang="en-GB" sz="1600" dirty="0" smtClean="0"/>
              <a:t>světla,O2</a:t>
            </a:r>
            <a:endParaRPr lang="cs-CZ" sz="1600" dirty="0" smtClean="0"/>
          </a:p>
          <a:p>
            <a:endParaRPr lang="en-GB" sz="1600" dirty="0"/>
          </a:p>
          <a:p>
            <a:endParaRPr lang="en-GB" sz="1600" i="1" dirty="0" err="1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052736"/>
            <a:ext cx="4675591" cy="5415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39386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3159"/>
          </a:xfrm>
        </p:spPr>
        <p:txBody>
          <a:bodyPr>
            <a:noAutofit/>
          </a:bodyPr>
          <a:lstStyle/>
          <a:p>
            <a:r>
              <a:rPr lang="en-GB" sz="2000" b="1" dirty="0" err="1"/>
              <a:t>Neuston</a:t>
            </a:r>
            <a:r>
              <a:rPr lang="en-GB" sz="2000" b="1" dirty="0"/>
              <a:t/>
            </a:r>
            <a:br>
              <a:rPr lang="en-GB" sz="2000" b="1" dirty="0"/>
            </a:br>
            <a:endParaRPr lang="en-GB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558660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v</a:t>
            </a:r>
            <a:r>
              <a:rPr lang="en-GB" sz="1600" dirty="0" err="1" smtClean="0"/>
              <a:t>yhledávaný</a:t>
            </a:r>
            <a:r>
              <a:rPr lang="en-GB" sz="1600" dirty="0" smtClean="0"/>
              <a:t> </a:t>
            </a:r>
            <a:r>
              <a:rPr lang="en-GB" sz="1600" dirty="0"/>
              <a:t>habitat pro </a:t>
            </a:r>
            <a:r>
              <a:rPr lang="en-GB" sz="1600" dirty="0" err="1"/>
              <a:t>fotoautotrofní</a:t>
            </a:r>
            <a:r>
              <a:rPr lang="en-GB" sz="1600" dirty="0"/>
              <a:t> </a:t>
            </a:r>
            <a:r>
              <a:rPr lang="en-GB" sz="1600" dirty="0" err="1"/>
              <a:t>mikroby</a:t>
            </a:r>
            <a:r>
              <a:rPr lang="en-GB" sz="1600" dirty="0"/>
              <a:t> (CO2 a </a:t>
            </a:r>
            <a:r>
              <a:rPr lang="en-GB" sz="1600" dirty="0" err="1"/>
              <a:t>světlo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n</a:t>
            </a:r>
            <a:r>
              <a:rPr lang="en-GB" sz="1600" dirty="0" err="1" smtClean="0"/>
              <a:t>ěkteré</a:t>
            </a:r>
            <a:r>
              <a:rPr lang="en-GB" sz="1600" dirty="0" smtClean="0"/>
              <a:t> </a:t>
            </a:r>
            <a:r>
              <a:rPr lang="en-GB" sz="1600" dirty="0" err="1"/>
              <a:t>minerální</a:t>
            </a:r>
            <a:r>
              <a:rPr lang="en-GB" sz="1600" dirty="0"/>
              <a:t> </a:t>
            </a:r>
            <a:r>
              <a:rPr lang="en-GB" sz="1600" dirty="0" err="1"/>
              <a:t>živiny</a:t>
            </a:r>
            <a:r>
              <a:rPr lang="en-GB" sz="1600" dirty="0"/>
              <a:t> a </a:t>
            </a:r>
            <a:r>
              <a:rPr lang="en-GB" sz="1600" dirty="0" err="1"/>
              <a:t>kovy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obohacené</a:t>
            </a:r>
            <a:r>
              <a:rPr lang="en-GB" sz="1600" dirty="0"/>
              <a:t> v </a:t>
            </a:r>
            <a:r>
              <a:rPr lang="en-GB" sz="1600" dirty="0" err="1"/>
              <a:t>této</a:t>
            </a:r>
            <a:r>
              <a:rPr lang="en-GB" sz="1600" dirty="0"/>
              <a:t> </a:t>
            </a:r>
            <a:r>
              <a:rPr lang="en-GB" sz="1600" dirty="0" err="1" smtClean="0"/>
              <a:t>vrstvě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t</a:t>
            </a:r>
            <a:r>
              <a:rPr lang="en-GB" sz="1600" dirty="0" err="1" smtClean="0"/>
              <a:t>aké</a:t>
            </a:r>
            <a:r>
              <a:rPr lang="en-GB" sz="1600" dirty="0" smtClean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prospívají</a:t>
            </a:r>
            <a:r>
              <a:rPr lang="en-GB" sz="1600" dirty="0"/>
              <a:t> </a:t>
            </a:r>
            <a:r>
              <a:rPr lang="en-GB" sz="1600" dirty="0" err="1"/>
              <a:t>sekundární</a:t>
            </a:r>
            <a:r>
              <a:rPr lang="en-GB" sz="1600" dirty="0"/>
              <a:t> </a:t>
            </a:r>
            <a:r>
              <a:rPr lang="en-GB" sz="1600" dirty="0" err="1"/>
              <a:t>producenti</a:t>
            </a:r>
            <a:r>
              <a:rPr lang="en-GB" sz="1600" dirty="0"/>
              <a:t> </a:t>
            </a:r>
            <a:r>
              <a:rPr lang="en-GB" sz="1600" dirty="0" err="1" smtClean="0"/>
              <a:t>využívající</a:t>
            </a:r>
            <a:r>
              <a:rPr lang="cs-CZ" sz="1600" dirty="0"/>
              <a:t> </a:t>
            </a:r>
            <a:r>
              <a:rPr lang="en-GB" sz="1600" dirty="0" err="1" smtClean="0"/>
              <a:t>nepolární</a:t>
            </a:r>
            <a:r>
              <a:rPr lang="en-GB" sz="1600" dirty="0" smtClean="0"/>
              <a:t> </a:t>
            </a:r>
            <a:r>
              <a:rPr lang="en-GB" sz="1600" dirty="0" err="1"/>
              <a:t>organické</a:t>
            </a:r>
            <a:r>
              <a:rPr lang="en-GB" sz="1600" dirty="0"/>
              <a:t> </a:t>
            </a:r>
            <a:r>
              <a:rPr lang="en-GB" sz="1600" dirty="0" err="1"/>
              <a:t>látky</a:t>
            </a:r>
            <a:r>
              <a:rPr lang="en-GB" sz="1600" dirty="0"/>
              <a:t>, </a:t>
            </a:r>
            <a:r>
              <a:rPr lang="en-GB" sz="1600" dirty="0" err="1"/>
              <a:t>které</a:t>
            </a:r>
            <a:r>
              <a:rPr lang="en-GB" sz="1600" dirty="0"/>
              <a:t> se </a:t>
            </a:r>
            <a:r>
              <a:rPr lang="en-GB" sz="1600" dirty="0" err="1"/>
              <a:t>akumulují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 smtClean="0"/>
              <a:t>vrstvě</a:t>
            </a:r>
            <a:r>
              <a:rPr lang="cs-CZ" sz="1600" dirty="0"/>
              <a:t> </a:t>
            </a:r>
            <a:r>
              <a:rPr lang="en-GB" sz="1600" dirty="0" err="1" smtClean="0"/>
              <a:t>povrchového</a:t>
            </a:r>
            <a:r>
              <a:rPr lang="en-GB" sz="1600" dirty="0" smtClean="0"/>
              <a:t> </a:t>
            </a:r>
            <a:r>
              <a:rPr lang="en-GB" sz="1600" dirty="0" err="1" smtClean="0"/>
              <a:t>napětí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 smtClean="0"/>
              <a:t>kyslík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m</a:t>
            </a:r>
            <a:r>
              <a:rPr lang="en-GB" sz="1600" dirty="0" err="1" smtClean="0"/>
              <a:t>ikrobiální</a:t>
            </a:r>
            <a:r>
              <a:rPr lang="en-GB" sz="1600" dirty="0" smtClean="0"/>
              <a:t> </a:t>
            </a:r>
            <a:r>
              <a:rPr lang="en-GB" sz="1600" dirty="0" err="1"/>
              <a:t>počty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 10-100x </a:t>
            </a:r>
            <a:r>
              <a:rPr lang="en-GB" sz="1600" dirty="0" err="1"/>
              <a:t>vyšší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vodním</a:t>
            </a:r>
            <a:r>
              <a:rPr lang="en-GB" sz="1600" dirty="0"/>
              <a:t> </a:t>
            </a:r>
            <a:r>
              <a:rPr lang="en-GB" sz="1600" dirty="0" err="1" smtClean="0"/>
              <a:t>sloupci</a:t>
            </a:r>
            <a:r>
              <a:rPr lang="cs-CZ" sz="1600" dirty="0"/>
              <a:t> </a:t>
            </a:r>
            <a:r>
              <a:rPr lang="en-GB" sz="1600" dirty="0" smtClean="0"/>
              <a:t>pod </a:t>
            </a:r>
            <a:r>
              <a:rPr lang="en-GB" sz="1600" dirty="0" err="1"/>
              <a:t>touto</a:t>
            </a:r>
            <a:r>
              <a:rPr lang="en-GB" sz="1600" dirty="0"/>
              <a:t> </a:t>
            </a:r>
            <a:r>
              <a:rPr lang="en-GB" sz="1600" dirty="0" err="1" smtClean="0"/>
              <a:t>vrstvou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b</a:t>
            </a:r>
            <a:r>
              <a:rPr lang="en-GB" sz="1600" dirty="0" err="1" smtClean="0"/>
              <a:t>ubliny</a:t>
            </a:r>
            <a:r>
              <a:rPr lang="en-GB" sz="1600" dirty="0" smtClean="0"/>
              <a:t> </a:t>
            </a:r>
            <a:r>
              <a:rPr lang="en-GB" sz="1600" dirty="0" err="1"/>
              <a:t>procházející</a:t>
            </a:r>
            <a:r>
              <a:rPr lang="en-GB" sz="1600" dirty="0"/>
              <a:t> </a:t>
            </a:r>
            <a:r>
              <a:rPr lang="en-GB" sz="1600" dirty="0" err="1"/>
              <a:t>touto</a:t>
            </a:r>
            <a:r>
              <a:rPr lang="en-GB" sz="1600" dirty="0"/>
              <a:t> </a:t>
            </a:r>
            <a:r>
              <a:rPr lang="en-GB" sz="1600" dirty="0" err="1"/>
              <a:t>vrstvou</a:t>
            </a:r>
            <a:r>
              <a:rPr lang="en-GB" sz="1600" dirty="0"/>
              <a:t> a </a:t>
            </a:r>
            <a:r>
              <a:rPr lang="en-GB" sz="1600" dirty="0" err="1"/>
              <a:t>praskající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 smtClean="0"/>
              <a:t>hrají</a:t>
            </a:r>
            <a:r>
              <a:rPr lang="cs-CZ" sz="1600" dirty="0"/>
              <a:t> </a:t>
            </a:r>
            <a:r>
              <a:rPr lang="en-GB" sz="1600" dirty="0" err="1" smtClean="0"/>
              <a:t>významnou</a:t>
            </a:r>
            <a:r>
              <a:rPr lang="en-GB" sz="1600" dirty="0" smtClean="0"/>
              <a:t> </a:t>
            </a:r>
            <a:r>
              <a:rPr lang="en-GB" sz="1600" dirty="0" err="1"/>
              <a:t>roli</a:t>
            </a:r>
            <a:r>
              <a:rPr lang="en-GB" sz="1600" dirty="0"/>
              <a:t> v </a:t>
            </a:r>
            <a:r>
              <a:rPr lang="en-GB" sz="1600" dirty="0" err="1"/>
              <a:t>transportu</a:t>
            </a:r>
            <a:r>
              <a:rPr lang="en-GB" sz="1600" dirty="0"/>
              <a:t> </a:t>
            </a:r>
            <a:r>
              <a:rPr lang="en-GB" sz="1600" dirty="0" err="1"/>
              <a:t>voda-vzduch</a:t>
            </a:r>
            <a:r>
              <a:rPr lang="en-GB" sz="1600" dirty="0"/>
              <a:t> u </a:t>
            </a:r>
            <a:r>
              <a:rPr lang="en-GB" sz="1600" dirty="0" err="1"/>
              <a:t>bakterií</a:t>
            </a:r>
            <a:r>
              <a:rPr lang="en-GB" sz="1600" dirty="0"/>
              <a:t> a </a:t>
            </a:r>
            <a:r>
              <a:rPr lang="en-GB" sz="1600" dirty="0" err="1" smtClean="0"/>
              <a:t>virů</a:t>
            </a:r>
            <a:endParaRPr lang="en-GB" sz="1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697669"/>
            <a:ext cx="4782794" cy="296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013176"/>
            <a:ext cx="2597286" cy="161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17872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Autofit/>
          </a:bodyPr>
          <a:lstStyle/>
          <a:p>
            <a:r>
              <a:rPr lang="en-GB" sz="2000" b="1" dirty="0" err="1"/>
              <a:t>Neuston</a:t>
            </a:r>
            <a:r>
              <a:rPr lang="en-GB" sz="2000" b="1" dirty="0"/>
              <a:t> – </a:t>
            </a:r>
            <a:r>
              <a:rPr lang="en-GB" sz="2000" b="1" dirty="0" err="1"/>
              <a:t>pokr</a:t>
            </a:r>
            <a:r>
              <a:rPr lang="en-GB" sz="2000" b="1" dirty="0"/>
              <a:t>.</a:t>
            </a:r>
            <a:br>
              <a:rPr lang="en-GB" sz="2000" b="1" dirty="0"/>
            </a:br>
            <a:endParaRPr lang="en-GB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764704"/>
            <a:ext cx="8229600" cy="4525963"/>
          </a:xfrm>
        </p:spPr>
        <p:txBody>
          <a:bodyPr>
            <a:noAutofit/>
          </a:bodyPr>
          <a:lstStyle/>
          <a:p>
            <a:r>
              <a:rPr lang="en-GB" sz="1600" dirty="0" err="1" smtClean="0"/>
              <a:t>Charakteristická</a:t>
            </a:r>
            <a:r>
              <a:rPr lang="en-GB" sz="1600" dirty="0" smtClean="0"/>
              <a:t> </a:t>
            </a:r>
            <a:r>
              <a:rPr lang="en-GB" sz="1600" dirty="0" err="1"/>
              <a:t>autochtonní</a:t>
            </a:r>
            <a:r>
              <a:rPr lang="en-GB" sz="1600" dirty="0"/>
              <a:t> </a:t>
            </a:r>
            <a:r>
              <a:rPr lang="en-GB" sz="1600" dirty="0" err="1"/>
              <a:t>mikroflóra</a:t>
            </a:r>
            <a:r>
              <a:rPr lang="en-GB" sz="1600" dirty="0"/>
              <a:t> </a:t>
            </a:r>
            <a:r>
              <a:rPr lang="en-GB" sz="1600" dirty="0" err="1"/>
              <a:t>neustonu</a:t>
            </a:r>
            <a:r>
              <a:rPr lang="en-GB" sz="1600" dirty="0"/>
              <a:t>: </a:t>
            </a:r>
            <a:r>
              <a:rPr lang="en-GB" sz="1600" dirty="0" err="1" smtClean="0"/>
              <a:t>řasy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bakterie</a:t>
            </a:r>
            <a:r>
              <a:rPr lang="en-GB" sz="1600" dirty="0"/>
              <a:t>, </a:t>
            </a:r>
            <a:r>
              <a:rPr lang="en-GB" sz="1600" dirty="0" err="1"/>
              <a:t>houby</a:t>
            </a:r>
            <a:r>
              <a:rPr lang="en-GB" sz="1600" dirty="0"/>
              <a:t> a </a:t>
            </a:r>
            <a:r>
              <a:rPr lang="en-GB" sz="1600" dirty="0" smtClean="0"/>
              <a:t>protozoa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Bakterie</a:t>
            </a:r>
            <a:r>
              <a:rPr lang="cs-CZ" sz="1600" dirty="0" smtClean="0"/>
              <a:t> - </a:t>
            </a:r>
            <a:r>
              <a:rPr lang="en-GB" sz="1600" i="1" dirty="0" smtClean="0"/>
              <a:t>Pseudomonas</a:t>
            </a:r>
            <a:r>
              <a:rPr lang="en-GB" sz="1600" i="1" dirty="0"/>
              <a:t>, </a:t>
            </a:r>
            <a:r>
              <a:rPr lang="en-GB" sz="1600" i="1" dirty="0" err="1"/>
              <a:t>Caulobacter</a:t>
            </a:r>
            <a:r>
              <a:rPr lang="en-GB" sz="1600" i="1" dirty="0"/>
              <a:t>, </a:t>
            </a:r>
            <a:r>
              <a:rPr lang="en-GB" sz="1600" i="1" dirty="0" err="1"/>
              <a:t>Nevskia</a:t>
            </a:r>
            <a:r>
              <a:rPr lang="en-GB" sz="1600" i="1" dirty="0"/>
              <a:t>, </a:t>
            </a:r>
            <a:r>
              <a:rPr lang="en-GB" sz="1600" i="1" dirty="0" err="1" smtClean="0"/>
              <a:t>Hyphomicrobium</a:t>
            </a:r>
            <a:r>
              <a:rPr lang="en-GB" sz="1600" i="1" dirty="0" smtClean="0"/>
              <a:t>,</a:t>
            </a:r>
            <a:r>
              <a:rPr lang="cs-CZ" sz="1600" i="1" dirty="0" smtClean="0"/>
              <a:t> </a:t>
            </a:r>
            <a:r>
              <a:rPr lang="en-GB" sz="1600" i="1" dirty="0" err="1" smtClean="0"/>
              <a:t>Achromobacter</a:t>
            </a:r>
            <a:r>
              <a:rPr lang="en-GB" sz="1600" i="1" dirty="0"/>
              <a:t>, </a:t>
            </a:r>
            <a:r>
              <a:rPr lang="en-GB" sz="1600" i="1" dirty="0" err="1"/>
              <a:t>Flavobacterium</a:t>
            </a:r>
            <a:r>
              <a:rPr lang="en-GB" sz="1600" i="1" dirty="0"/>
              <a:t>, </a:t>
            </a:r>
            <a:r>
              <a:rPr lang="en-GB" sz="1600" i="1" dirty="0" err="1" smtClean="0"/>
              <a:t>Alcaligenes</a:t>
            </a:r>
            <a:r>
              <a:rPr lang="en-GB" sz="1600" i="1" dirty="0" smtClean="0"/>
              <a:t>,</a:t>
            </a:r>
            <a:r>
              <a:rPr lang="cs-CZ" sz="1600" i="1" dirty="0" smtClean="0"/>
              <a:t> </a:t>
            </a:r>
            <a:r>
              <a:rPr lang="en-GB" sz="1600" i="1" dirty="0" err="1" smtClean="0"/>
              <a:t>Brevibacterium</a:t>
            </a:r>
            <a:r>
              <a:rPr lang="en-GB" sz="1600" i="1" dirty="0"/>
              <a:t>, Micrococcus, </a:t>
            </a:r>
            <a:r>
              <a:rPr lang="en-GB" sz="1600" i="1" dirty="0" err="1" smtClean="0"/>
              <a:t>Leptotrix</a:t>
            </a:r>
            <a:endParaRPr lang="cs-CZ" sz="1600" i="1" dirty="0" smtClean="0"/>
          </a:p>
          <a:p>
            <a:endParaRPr lang="en-GB" sz="1600" i="1" dirty="0"/>
          </a:p>
          <a:p>
            <a:r>
              <a:rPr lang="en-GB" sz="1600" dirty="0" err="1" smtClean="0"/>
              <a:t>Sinice</a:t>
            </a:r>
            <a:r>
              <a:rPr lang="cs-CZ" sz="1600" dirty="0" smtClean="0"/>
              <a:t> - </a:t>
            </a:r>
            <a:r>
              <a:rPr lang="en-GB" sz="1600" i="1" dirty="0" err="1" smtClean="0"/>
              <a:t>Aphanizomenon</a:t>
            </a:r>
            <a:r>
              <a:rPr lang="en-GB" sz="1600" i="1" dirty="0"/>
              <a:t>, Anabaena, </a:t>
            </a:r>
            <a:r>
              <a:rPr lang="en-GB" sz="1600" i="1" dirty="0" err="1" smtClean="0"/>
              <a:t>Microcystis</a:t>
            </a:r>
            <a:endParaRPr lang="cs-CZ" sz="1600" i="1" dirty="0" smtClean="0"/>
          </a:p>
        </p:txBody>
      </p:sp>
      <p:sp>
        <p:nvSpPr>
          <p:cNvPr id="4" name="Obdélník 3"/>
          <p:cNvSpPr/>
          <p:nvPr/>
        </p:nvSpPr>
        <p:spPr>
          <a:xfrm>
            <a:off x="7292271" y="3861048"/>
            <a:ext cx="1830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/>
              <a:t>Hyphomicrobium</a:t>
            </a:r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794" y="2567818"/>
            <a:ext cx="2424269" cy="1818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115616" y="4596803"/>
            <a:ext cx="1040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/>
              <a:t>Leptotrix</a:t>
            </a:r>
            <a:endParaRPr lang="cs-CZ" b="1" i="1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23" y="2740276"/>
            <a:ext cx="2531209" cy="1645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720879"/>
            <a:ext cx="2681519" cy="1720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3059832" y="6464982"/>
            <a:ext cx="1742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/>
              <a:t>Aphanizomenon</a:t>
            </a:r>
            <a:endParaRPr lang="en-GB" b="1" i="1" dirty="0"/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100" y="4596803"/>
            <a:ext cx="2598274" cy="1727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/>
          <p:cNvSpPr/>
          <p:nvPr/>
        </p:nvSpPr>
        <p:spPr>
          <a:xfrm>
            <a:off x="6507351" y="6324379"/>
            <a:ext cx="1260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/>
              <a:t>Microcystis</a:t>
            </a:r>
            <a:endParaRPr lang="cs-CZ" b="1" i="1" dirty="0"/>
          </a:p>
        </p:txBody>
      </p:sp>
    </p:spTree>
    <p:extLst>
      <p:ext uri="{BB962C8B-B14F-4D97-AF65-F5344CB8AC3E}">
        <p14:creationId xmlns:p14="http://schemas.microsoft.com/office/powerpoint/2010/main" val="32499735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332656"/>
            <a:ext cx="9144000" cy="4525963"/>
          </a:xfrm>
        </p:spPr>
        <p:txBody>
          <a:bodyPr>
            <a:normAutofit fontScale="92500" lnSpcReduction="10000"/>
          </a:bodyPr>
          <a:lstStyle/>
          <a:p>
            <a:r>
              <a:rPr lang="en-GB" sz="1600" b="1" dirty="0" err="1"/>
              <a:t>Houby</a:t>
            </a:r>
            <a:r>
              <a:rPr lang="cs-CZ" sz="1600" b="1" dirty="0"/>
              <a:t> - </a:t>
            </a:r>
            <a:r>
              <a:rPr lang="en-GB" sz="1600" b="1" i="1" dirty="0" err="1"/>
              <a:t>filamentózní</a:t>
            </a:r>
            <a:r>
              <a:rPr lang="en-GB" sz="1600" b="1" i="1" dirty="0"/>
              <a:t> </a:t>
            </a:r>
            <a:r>
              <a:rPr lang="en-GB" sz="1600" b="1" i="1" dirty="0" err="1"/>
              <a:t>Cladosporium</a:t>
            </a:r>
            <a:r>
              <a:rPr lang="en-GB" sz="1600" b="1" dirty="0"/>
              <a:t>, </a:t>
            </a:r>
            <a:r>
              <a:rPr lang="en-GB" sz="1600" b="1" dirty="0" err="1"/>
              <a:t>četné</a:t>
            </a:r>
            <a:r>
              <a:rPr lang="en-GB" sz="1600" b="1" dirty="0"/>
              <a:t> </a:t>
            </a:r>
            <a:r>
              <a:rPr lang="en-GB" sz="1600" b="1" dirty="0" err="1" smtClean="0"/>
              <a:t>kvasinky</a:t>
            </a:r>
            <a:endParaRPr lang="cs-CZ" sz="1600" b="1" dirty="0" smtClean="0"/>
          </a:p>
          <a:p>
            <a:endParaRPr lang="cs-CZ" sz="1600" b="1" dirty="0"/>
          </a:p>
          <a:p>
            <a:endParaRPr lang="cs-CZ" sz="1600" b="1" dirty="0" smtClean="0"/>
          </a:p>
          <a:p>
            <a:endParaRPr lang="cs-CZ" sz="1600" b="1" dirty="0"/>
          </a:p>
          <a:p>
            <a:endParaRPr lang="cs-CZ" sz="1600" b="1" dirty="0" smtClean="0"/>
          </a:p>
          <a:p>
            <a:endParaRPr lang="cs-CZ" sz="1600" b="1" dirty="0" smtClean="0"/>
          </a:p>
          <a:p>
            <a:endParaRPr lang="cs-CZ" sz="1600" b="1" dirty="0"/>
          </a:p>
          <a:p>
            <a:endParaRPr lang="en-GB" sz="1600" b="1" dirty="0"/>
          </a:p>
          <a:p>
            <a:r>
              <a:rPr lang="en-GB" sz="1600" b="1" dirty="0" err="1"/>
              <a:t>Řasy</a:t>
            </a:r>
            <a:r>
              <a:rPr lang="cs-CZ" sz="1600" b="1" dirty="0"/>
              <a:t> - </a:t>
            </a:r>
            <a:r>
              <a:rPr lang="en-GB" sz="1600" b="1" i="1" dirty="0" err="1"/>
              <a:t>Chromulina</a:t>
            </a:r>
            <a:r>
              <a:rPr lang="en-GB" sz="1600" b="1" i="1" dirty="0"/>
              <a:t>, </a:t>
            </a:r>
            <a:r>
              <a:rPr lang="en-GB" sz="1600" b="1" i="1" dirty="0" err="1"/>
              <a:t>Botrydiopsis</a:t>
            </a:r>
            <a:r>
              <a:rPr lang="en-GB" sz="1600" b="1" i="1" dirty="0"/>
              <a:t>, </a:t>
            </a:r>
            <a:r>
              <a:rPr lang="en-GB" sz="1600" b="1" i="1" dirty="0" err="1"/>
              <a:t>Codosiga</a:t>
            </a:r>
            <a:r>
              <a:rPr lang="en-GB" sz="1600" b="1" i="1" dirty="0"/>
              <a:t>, </a:t>
            </a:r>
            <a:r>
              <a:rPr lang="en-GB" sz="1600" b="1" i="1" dirty="0" err="1"/>
              <a:t>Navicula</a:t>
            </a:r>
            <a:r>
              <a:rPr lang="en-GB" sz="1600" b="1" i="1" dirty="0"/>
              <a:t>,</a:t>
            </a:r>
            <a:r>
              <a:rPr lang="cs-CZ" sz="1600" b="1" i="1" dirty="0"/>
              <a:t> </a:t>
            </a:r>
            <a:r>
              <a:rPr lang="en-GB" sz="1600" b="1" i="1" dirty="0" err="1"/>
              <a:t>Nautococcus</a:t>
            </a:r>
            <a:r>
              <a:rPr lang="en-GB" sz="1600" b="1" i="1" dirty="0"/>
              <a:t>, </a:t>
            </a:r>
            <a:r>
              <a:rPr lang="en-GB" sz="1600" b="1" i="1" dirty="0" err="1"/>
              <a:t>Proterospongia</a:t>
            </a:r>
            <a:r>
              <a:rPr lang="en-GB" sz="1600" b="1" i="1" dirty="0"/>
              <a:t>, </a:t>
            </a:r>
            <a:r>
              <a:rPr lang="en-GB" sz="1600" b="1" i="1" dirty="0" err="1"/>
              <a:t>Sphaeroeca</a:t>
            </a:r>
            <a:r>
              <a:rPr lang="en-GB" sz="1600" b="1" i="1" dirty="0"/>
              <a:t>, </a:t>
            </a:r>
            <a:r>
              <a:rPr lang="en-GB" sz="1600" b="1" i="1" dirty="0" err="1"/>
              <a:t>Platychrisis</a:t>
            </a:r>
            <a:endParaRPr lang="cs-CZ" sz="1600" b="1" i="1" dirty="0"/>
          </a:p>
          <a:p>
            <a:endParaRPr lang="cs-CZ" sz="1600" b="1" i="1" dirty="0" smtClean="0"/>
          </a:p>
          <a:p>
            <a:endParaRPr lang="cs-CZ" sz="1600" b="1" i="1" dirty="0"/>
          </a:p>
          <a:p>
            <a:endParaRPr lang="cs-CZ" sz="1600" b="1" i="1" dirty="0" smtClean="0"/>
          </a:p>
          <a:p>
            <a:endParaRPr lang="cs-CZ" sz="1600" b="1" i="1" dirty="0"/>
          </a:p>
          <a:p>
            <a:endParaRPr lang="cs-CZ" sz="1600" b="1" i="1" dirty="0" smtClean="0"/>
          </a:p>
          <a:p>
            <a:endParaRPr lang="cs-CZ" sz="1600" b="1" i="1" dirty="0" smtClean="0"/>
          </a:p>
          <a:p>
            <a:endParaRPr lang="en-GB" sz="1600" b="1" i="1" dirty="0"/>
          </a:p>
          <a:p>
            <a:r>
              <a:rPr lang="en-GB" sz="1600" b="1" dirty="0"/>
              <a:t>Protozoa</a:t>
            </a:r>
            <a:r>
              <a:rPr lang="cs-CZ" sz="1600" b="1" dirty="0"/>
              <a:t> - </a:t>
            </a:r>
            <a:r>
              <a:rPr lang="it-IT" sz="1600" b="1" i="1" dirty="0"/>
              <a:t>Difflugia, Vorticella, Arcella, Acineta, Clathrulina,</a:t>
            </a:r>
            <a:r>
              <a:rPr lang="cs-CZ" sz="1600" b="1" i="1" dirty="0"/>
              <a:t> </a:t>
            </a:r>
            <a:r>
              <a:rPr lang="en-GB" sz="1600" b="1" i="1" dirty="0" err="1"/>
              <a:t>Stylonychia</a:t>
            </a:r>
            <a:r>
              <a:rPr lang="en-GB" sz="1600" b="1" i="1" dirty="0"/>
              <a:t>, </a:t>
            </a:r>
            <a:r>
              <a:rPr lang="en-GB" sz="1600" b="1" i="1" dirty="0" err="1"/>
              <a:t>Codonosigna</a:t>
            </a:r>
            <a:endParaRPr lang="en-GB" sz="1600" dirty="0"/>
          </a:p>
          <a:p>
            <a:endParaRPr lang="cs-C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692696"/>
            <a:ext cx="2340260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2780928"/>
            <a:ext cx="1427887" cy="1384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500" y="2788349"/>
            <a:ext cx="2192597" cy="1384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833857"/>
            <a:ext cx="1801382" cy="13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869160"/>
            <a:ext cx="2066925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130" y="4869159"/>
            <a:ext cx="2285175" cy="176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112" y="5002510"/>
            <a:ext cx="20097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0326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46050"/>
          </a:xfrm>
        </p:spPr>
        <p:txBody>
          <a:bodyPr>
            <a:noAutofit/>
          </a:bodyPr>
          <a:lstStyle/>
          <a:p>
            <a:r>
              <a:rPr lang="en-GB" sz="2800" b="1" dirty="0" err="1" smtClean="0"/>
              <a:t>Mokřady</a:t>
            </a:r>
            <a:endParaRPr lang="en-GB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380" y="548680"/>
            <a:ext cx="9020115" cy="5760640"/>
          </a:xfrm>
        </p:spPr>
        <p:txBody>
          <a:bodyPr>
            <a:noAutofit/>
          </a:bodyPr>
          <a:lstStyle/>
          <a:p>
            <a:r>
              <a:rPr lang="cs-CZ" sz="1600" dirty="0" err="1"/>
              <a:t>m</a:t>
            </a:r>
            <a:r>
              <a:rPr lang="en-GB" sz="1600" dirty="0" err="1" smtClean="0"/>
              <a:t>ělké</a:t>
            </a:r>
            <a:r>
              <a:rPr lang="en-GB" sz="1600" dirty="0" smtClean="0"/>
              <a:t> </a:t>
            </a:r>
            <a:r>
              <a:rPr lang="en-GB" sz="1600" dirty="0" err="1"/>
              <a:t>vodní</a:t>
            </a:r>
            <a:r>
              <a:rPr lang="en-GB" sz="1600" dirty="0"/>
              <a:t> </a:t>
            </a:r>
            <a:r>
              <a:rPr lang="en-GB" sz="1600" dirty="0" err="1"/>
              <a:t>environmenty</a:t>
            </a:r>
            <a:r>
              <a:rPr lang="en-GB" sz="1600" dirty="0"/>
              <a:t> </a:t>
            </a:r>
            <a:r>
              <a:rPr lang="en-GB" sz="1600" dirty="0" err="1"/>
              <a:t>dominované</a:t>
            </a:r>
            <a:r>
              <a:rPr lang="en-GB" sz="1600" dirty="0"/>
              <a:t> </a:t>
            </a:r>
            <a:r>
              <a:rPr lang="en-GB" sz="1600" dirty="0" err="1"/>
              <a:t>vynořujícími</a:t>
            </a:r>
            <a:r>
              <a:rPr lang="en-GB" sz="1600" dirty="0"/>
              <a:t> </a:t>
            </a:r>
            <a:r>
              <a:rPr lang="en-GB" sz="1600" dirty="0" smtClean="0"/>
              <a:t>se</a:t>
            </a:r>
            <a:r>
              <a:rPr lang="cs-CZ" sz="1600" dirty="0" smtClean="0"/>
              <a:t> </a:t>
            </a:r>
            <a:r>
              <a:rPr lang="en-GB" sz="1600" dirty="0" err="1" smtClean="0"/>
              <a:t>rostlinami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znik</a:t>
            </a:r>
            <a:r>
              <a:rPr lang="en-GB" sz="1600" dirty="0" smtClean="0"/>
              <a:t> </a:t>
            </a:r>
            <a:r>
              <a:rPr lang="en-GB" sz="1600" dirty="0" err="1"/>
              <a:t>za</a:t>
            </a:r>
            <a:r>
              <a:rPr lang="en-GB" sz="1600" dirty="0"/>
              <a:t> </a:t>
            </a:r>
            <a:r>
              <a:rPr lang="en-GB" sz="1600" dirty="0" err="1"/>
              <a:t>různých</a:t>
            </a:r>
            <a:r>
              <a:rPr lang="en-GB" sz="1600" dirty="0"/>
              <a:t> </a:t>
            </a:r>
            <a:r>
              <a:rPr lang="en-GB" sz="1600" dirty="0" err="1"/>
              <a:t>klimatických</a:t>
            </a:r>
            <a:r>
              <a:rPr lang="en-GB" sz="1600" dirty="0"/>
              <a:t> </a:t>
            </a:r>
            <a:r>
              <a:rPr lang="en-GB" sz="1600" dirty="0" err="1"/>
              <a:t>podmínek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 smtClean="0"/>
              <a:t>špatně</a:t>
            </a:r>
            <a:r>
              <a:rPr lang="cs-CZ" sz="1600" dirty="0"/>
              <a:t> </a:t>
            </a:r>
            <a:r>
              <a:rPr lang="en-GB" sz="1600" dirty="0" err="1" smtClean="0"/>
              <a:t>odvodněných</a:t>
            </a:r>
            <a:r>
              <a:rPr lang="en-GB" sz="1600" dirty="0" smtClean="0"/>
              <a:t> </a:t>
            </a:r>
            <a:r>
              <a:rPr lang="en-GB" sz="1600" dirty="0" err="1"/>
              <a:t>mělkých</a:t>
            </a:r>
            <a:r>
              <a:rPr lang="en-GB" sz="1600" dirty="0"/>
              <a:t> </a:t>
            </a:r>
            <a:r>
              <a:rPr lang="en-GB" sz="1600" dirty="0" err="1"/>
              <a:t>pánvích</a:t>
            </a:r>
            <a:r>
              <a:rPr lang="en-GB" sz="1600" dirty="0"/>
              <a:t>, </a:t>
            </a:r>
            <a:r>
              <a:rPr lang="en-GB" sz="1600" dirty="0" err="1"/>
              <a:t>často</a:t>
            </a:r>
            <a:r>
              <a:rPr lang="en-GB" sz="1600" dirty="0"/>
              <a:t> </a:t>
            </a:r>
            <a:r>
              <a:rPr lang="en-GB" sz="1600" dirty="0" err="1"/>
              <a:t>postupným</a:t>
            </a:r>
            <a:r>
              <a:rPr lang="en-GB" sz="1600" dirty="0"/>
              <a:t> </a:t>
            </a:r>
            <a:r>
              <a:rPr lang="en-GB" sz="1600" dirty="0" err="1" smtClean="0"/>
              <a:t>zaplnění</a:t>
            </a:r>
            <a:r>
              <a:rPr lang="cs-CZ" sz="1600" dirty="0" smtClean="0"/>
              <a:t> </a:t>
            </a:r>
            <a:r>
              <a:rPr lang="en-GB" sz="1600" dirty="0" err="1" smtClean="0"/>
              <a:t>jezer</a:t>
            </a:r>
            <a:r>
              <a:rPr lang="en-GB" sz="1600" dirty="0" smtClean="0"/>
              <a:t> </a:t>
            </a:r>
            <a:r>
              <a:rPr lang="en-GB" sz="1600" dirty="0" err="1"/>
              <a:t>nánosy</a:t>
            </a:r>
            <a:r>
              <a:rPr lang="en-GB" sz="1600" dirty="0"/>
              <a:t> a </a:t>
            </a:r>
            <a:r>
              <a:rPr lang="en-GB" sz="1600" dirty="0" err="1" smtClean="0"/>
              <a:t>rostlinami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odní</a:t>
            </a:r>
            <a:r>
              <a:rPr lang="en-GB" sz="1600" dirty="0" smtClean="0"/>
              <a:t> </a:t>
            </a:r>
            <a:r>
              <a:rPr lang="en-GB" sz="1600" dirty="0" err="1"/>
              <a:t>povrch</a:t>
            </a:r>
            <a:r>
              <a:rPr lang="en-GB" sz="1600" dirty="0"/>
              <a:t> </a:t>
            </a:r>
            <a:r>
              <a:rPr lang="en-GB" sz="1600" dirty="0" err="1"/>
              <a:t>často</a:t>
            </a:r>
            <a:r>
              <a:rPr lang="en-GB" sz="1600" dirty="0"/>
              <a:t> </a:t>
            </a:r>
            <a:r>
              <a:rPr lang="en-GB" sz="1600" dirty="0" err="1"/>
              <a:t>skryt</a:t>
            </a:r>
            <a:r>
              <a:rPr lang="en-GB" sz="1600" dirty="0"/>
              <a:t> </a:t>
            </a:r>
            <a:r>
              <a:rPr lang="en-GB" sz="1600" dirty="0" err="1"/>
              <a:t>rostlinami</a:t>
            </a:r>
            <a:r>
              <a:rPr lang="en-GB" sz="1600" dirty="0"/>
              <a:t>, </a:t>
            </a:r>
            <a:r>
              <a:rPr lang="en-GB" sz="1600" dirty="0" err="1"/>
              <a:t>které</a:t>
            </a:r>
            <a:r>
              <a:rPr lang="en-GB" sz="1600" dirty="0"/>
              <a:t> </a:t>
            </a:r>
            <a:r>
              <a:rPr lang="en-GB" sz="1600" dirty="0" err="1"/>
              <a:t>slouží</a:t>
            </a:r>
            <a:r>
              <a:rPr lang="en-GB" sz="1600" dirty="0"/>
              <a:t> </a:t>
            </a:r>
            <a:r>
              <a:rPr lang="en-GB" sz="1600" dirty="0" err="1"/>
              <a:t>jako</a:t>
            </a:r>
            <a:r>
              <a:rPr lang="en-GB" sz="1600" dirty="0"/>
              <a:t> </a:t>
            </a:r>
            <a:r>
              <a:rPr lang="en-GB" sz="1600" dirty="0" err="1" smtClean="0"/>
              <a:t>základ</a:t>
            </a:r>
            <a:r>
              <a:rPr lang="cs-CZ" sz="1600" dirty="0"/>
              <a:t> </a:t>
            </a:r>
            <a:r>
              <a:rPr lang="en-GB" sz="1600" dirty="0" smtClean="0"/>
              <a:t>pro </a:t>
            </a:r>
            <a:r>
              <a:rPr lang="en-GB" sz="1600" dirty="0" err="1"/>
              <a:t>klasifikaci</a:t>
            </a:r>
            <a:r>
              <a:rPr lang="en-GB" sz="1600" dirty="0"/>
              <a:t> </a:t>
            </a:r>
            <a:r>
              <a:rPr lang="en-GB" sz="1600" dirty="0" err="1"/>
              <a:t>těchto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:</a:t>
            </a:r>
          </a:p>
          <a:p>
            <a:pPr marL="0" indent="0">
              <a:buNone/>
            </a:pPr>
            <a:r>
              <a:rPr lang="en-GB" sz="1600" dirty="0"/>
              <a:t>– </a:t>
            </a:r>
            <a:r>
              <a:rPr lang="en-GB" sz="1600" dirty="0" err="1"/>
              <a:t>mokřady</a:t>
            </a:r>
            <a:r>
              <a:rPr lang="en-GB" sz="1600" dirty="0"/>
              <a:t> s </a:t>
            </a:r>
            <a:r>
              <a:rPr lang="en-GB" sz="1600" dirty="0" err="1"/>
              <a:t>dominancí</a:t>
            </a:r>
            <a:r>
              <a:rPr lang="en-GB" sz="1600" dirty="0"/>
              <a:t> </a:t>
            </a:r>
            <a:r>
              <a:rPr lang="en-GB" sz="1600" dirty="0" err="1"/>
              <a:t>trav</a:t>
            </a:r>
            <a:r>
              <a:rPr lang="en-GB" sz="1600" dirty="0"/>
              <a:t> (</a:t>
            </a:r>
            <a:r>
              <a:rPr lang="en-GB" sz="1600" dirty="0" err="1"/>
              <a:t>angl.</a:t>
            </a:r>
            <a:r>
              <a:rPr lang="en-GB" sz="1600" dirty="0"/>
              <a:t> marsh)</a:t>
            </a:r>
          </a:p>
          <a:p>
            <a:pPr marL="0" indent="0">
              <a:buNone/>
            </a:pPr>
            <a:r>
              <a:rPr lang="en-GB" sz="1600" dirty="0"/>
              <a:t>–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minerály</a:t>
            </a:r>
            <a:r>
              <a:rPr lang="en-GB" sz="1600" dirty="0"/>
              <a:t> </a:t>
            </a:r>
            <a:r>
              <a:rPr lang="en-GB" sz="1600" dirty="0" err="1"/>
              <a:t>bohaté</a:t>
            </a:r>
            <a:r>
              <a:rPr lang="en-GB" sz="1600" dirty="0"/>
              <a:t> </a:t>
            </a:r>
            <a:r>
              <a:rPr lang="en-GB" sz="1600" dirty="0" err="1"/>
              <a:t>mokřady</a:t>
            </a:r>
            <a:r>
              <a:rPr lang="en-GB" sz="1600" dirty="0"/>
              <a:t> s </a:t>
            </a:r>
            <a:r>
              <a:rPr lang="en-GB" sz="1600" dirty="0" err="1"/>
              <a:t>neutrálním</a:t>
            </a:r>
            <a:r>
              <a:rPr lang="en-GB" sz="1600" dirty="0"/>
              <a:t> </a:t>
            </a:r>
            <a:r>
              <a:rPr lang="en-GB" sz="1600" dirty="0" err="1"/>
              <a:t>až</a:t>
            </a:r>
            <a:r>
              <a:rPr lang="en-GB" sz="1600" dirty="0"/>
              <a:t> </a:t>
            </a:r>
            <a:r>
              <a:rPr lang="en-GB" sz="1600" dirty="0" err="1"/>
              <a:t>alkalickým</a:t>
            </a:r>
            <a:r>
              <a:rPr lang="en-GB" sz="1600" dirty="0"/>
              <a:t> pH</a:t>
            </a:r>
          </a:p>
          <a:p>
            <a:pPr marL="0" lvl="0" indent="0">
              <a:buNone/>
            </a:pPr>
            <a:r>
              <a:rPr lang="en-GB" sz="1600" dirty="0"/>
              <a:t>– dominance </a:t>
            </a:r>
            <a:r>
              <a:rPr lang="en-GB" sz="1600" dirty="0" err="1"/>
              <a:t>rákosů</a:t>
            </a:r>
            <a:r>
              <a:rPr lang="en-GB" sz="1600" dirty="0"/>
              <a:t> (</a:t>
            </a:r>
            <a:r>
              <a:rPr lang="en-GB" sz="1600" dirty="0" err="1"/>
              <a:t>angl.</a:t>
            </a:r>
            <a:r>
              <a:rPr lang="en-GB" sz="1600" dirty="0"/>
              <a:t> fens</a:t>
            </a:r>
            <a:r>
              <a:rPr lang="en-GB" sz="1600" dirty="0" smtClean="0"/>
              <a:t>)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endParaRPr lang="cs-CZ" sz="16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GB" sz="1600" dirty="0" smtClean="0">
                <a:solidFill>
                  <a:prstClr val="black"/>
                </a:solidFill>
              </a:rPr>
              <a:t>– </a:t>
            </a:r>
            <a:r>
              <a:rPr lang="en-GB" sz="1600" dirty="0" err="1">
                <a:solidFill>
                  <a:prstClr val="black"/>
                </a:solidFill>
              </a:rPr>
              <a:t>mokřady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pokryté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hustým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porostem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vrb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svíd</a:t>
            </a:r>
            <a:r>
              <a:rPr lang="en-GB" sz="1600" dirty="0">
                <a:solidFill>
                  <a:prstClr val="black"/>
                </a:solidFill>
              </a:rPr>
              <a:t> a </a:t>
            </a:r>
            <a:r>
              <a:rPr lang="en-GB" sz="1600" dirty="0" err="1">
                <a:solidFill>
                  <a:prstClr val="black"/>
                </a:solidFill>
              </a:rPr>
              <a:t>bříz</a:t>
            </a:r>
            <a:r>
              <a:rPr lang="cs-CZ" sz="1600" dirty="0">
                <a:solidFill>
                  <a:prstClr val="black"/>
                </a:solidFill>
              </a:rPr>
              <a:t>  </a:t>
            </a:r>
            <a:r>
              <a:rPr lang="en-GB" sz="1600" dirty="0">
                <a:solidFill>
                  <a:prstClr val="black"/>
                </a:solidFill>
              </a:rPr>
              <a:t>(</a:t>
            </a:r>
            <a:r>
              <a:rPr lang="en-GB" sz="1600" dirty="0" err="1">
                <a:solidFill>
                  <a:prstClr val="black"/>
                </a:solidFill>
              </a:rPr>
              <a:t>angl.</a:t>
            </a:r>
            <a:r>
              <a:rPr lang="en-GB" sz="1600" dirty="0">
                <a:solidFill>
                  <a:prstClr val="black"/>
                </a:solidFill>
              </a:rPr>
              <a:t> shrub-</a:t>
            </a:r>
            <a:r>
              <a:rPr lang="en-GB" sz="1600" dirty="0" err="1">
                <a:solidFill>
                  <a:prstClr val="black"/>
                </a:solidFill>
              </a:rPr>
              <a:t>carrs</a:t>
            </a:r>
            <a:r>
              <a:rPr lang="en-GB" sz="1600" dirty="0">
                <a:solidFill>
                  <a:prstClr val="black"/>
                </a:solidFill>
              </a:rPr>
              <a:t>)</a:t>
            </a:r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endParaRPr lang="en-GB" sz="16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97293"/>
            <a:ext cx="4698576" cy="2397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147" y="2545950"/>
            <a:ext cx="2103483" cy="1586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416840"/>
            <a:ext cx="3039587" cy="1977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03528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4525963"/>
          </a:xfrm>
        </p:spPr>
        <p:txBody>
          <a:bodyPr/>
          <a:lstStyle/>
          <a:p>
            <a:pPr marL="0" lvl="0" indent="0">
              <a:buNone/>
            </a:pPr>
            <a:r>
              <a:rPr lang="en-GB" sz="1600" dirty="0" smtClean="0">
                <a:solidFill>
                  <a:prstClr val="black"/>
                </a:solidFill>
              </a:rPr>
              <a:t>- </a:t>
            </a:r>
            <a:r>
              <a:rPr lang="en-GB" sz="1600" dirty="0" err="1">
                <a:solidFill>
                  <a:prstClr val="black"/>
                </a:solidFill>
              </a:rPr>
              <a:t>zalesněné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mokřady</a:t>
            </a:r>
            <a:r>
              <a:rPr lang="en-GB" sz="1600" dirty="0">
                <a:solidFill>
                  <a:prstClr val="black"/>
                </a:solidFill>
              </a:rPr>
              <a:t> (</a:t>
            </a:r>
            <a:r>
              <a:rPr lang="en-GB" sz="1600" dirty="0" err="1">
                <a:solidFill>
                  <a:prstClr val="black"/>
                </a:solidFill>
              </a:rPr>
              <a:t>angl.</a:t>
            </a:r>
            <a:r>
              <a:rPr lang="en-GB" sz="1600" dirty="0">
                <a:solidFill>
                  <a:prstClr val="black"/>
                </a:solidFill>
              </a:rPr>
              <a:t> swamps) – </a:t>
            </a:r>
            <a:r>
              <a:rPr lang="en-GB" sz="1600" dirty="0" err="1">
                <a:solidFill>
                  <a:prstClr val="black"/>
                </a:solidFill>
              </a:rPr>
              <a:t>vysoké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konifery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nebo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listnáče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vytváří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korunovou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klenbu</a:t>
            </a:r>
            <a:r>
              <a:rPr lang="en-GB" sz="1600" dirty="0">
                <a:solidFill>
                  <a:prstClr val="black"/>
                </a:solidFill>
              </a:rPr>
              <a:t> (canopy)</a:t>
            </a:r>
            <a:endParaRPr lang="cs-CZ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cs-CZ" sz="1600" dirty="0" err="1">
                <a:solidFill>
                  <a:prstClr val="black"/>
                </a:solidFill>
              </a:rPr>
              <a:t>p</a:t>
            </a:r>
            <a:r>
              <a:rPr lang="en-GB" sz="1600" dirty="0" err="1" smtClean="0">
                <a:solidFill>
                  <a:prstClr val="black"/>
                </a:solidFill>
              </a:rPr>
              <a:t>rodukce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mokřadních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rostlin</a:t>
            </a:r>
            <a:r>
              <a:rPr lang="en-GB" sz="1600" dirty="0">
                <a:solidFill>
                  <a:prstClr val="black"/>
                </a:solidFill>
              </a:rPr>
              <a:t> je </a:t>
            </a:r>
            <a:r>
              <a:rPr lang="en-GB" sz="1600" dirty="0" err="1">
                <a:solidFill>
                  <a:prstClr val="black"/>
                </a:solidFill>
              </a:rPr>
              <a:t>vysoká</a:t>
            </a:r>
            <a:r>
              <a:rPr lang="en-GB" sz="1600" dirty="0">
                <a:solidFill>
                  <a:prstClr val="black"/>
                </a:solidFill>
              </a:rPr>
              <a:t>, ale </a:t>
            </a:r>
            <a:r>
              <a:rPr lang="en-GB" sz="1600" dirty="0" err="1">
                <a:solidFill>
                  <a:prstClr val="black"/>
                </a:solidFill>
              </a:rPr>
              <a:t>biodegradace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rostlinných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polymerů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zvl</a:t>
            </a:r>
            <a:r>
              <a:rPr lang="en-GB" sz="1600" dirty="0">
                <a:solidFill>
                  <a:prstClr val="black"/>
                </a:solidFill>
              </a:rPr>
              <a:t>. </a:t>
            </a:r>
            <a:r>
              <a:rPr lang="en-GB" sz="1600" dirty="0" err="1">
                <a:solidFill>
                  <a:prstClr val="black"/>
                </a:solidFill>
              </a:rPr>
              <a:t>lignocelulóz</a:t>
            </a:r>
            <a:r>
              <a:rPr lang="en-GB" sz="1600" dirty="0">
                <a:solidFill>
                  <a:prstClr val="black"/>
                </a:solidFill>
              </a:rPr>
              <a:t>, je </a:t>
            </a:r>
            <a:r>
              <a:rPr lang="en-GB" sz="1600" dirty="0" err="1">
                <a:solidFill>
                  <a:prstClr val="black"/>
                </a:solidFill>
              </a:rPr>
              <a:t>inhibována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zaplavením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vodou</a:t>
            </a:r>
            <a:r>
              <a:rPr lang="en-GB" sz="1600" dirty="0">
                <a:solidFill>
                  <a:prstClr val="black"/>
                </a:solidFill>
              </a:rPr>
              <a:t> a </a:t>
            </a:r>
            <a:r>
              <a:rPr lang="en-GB" sz="1600" dirty="0" err="1">
                <a:solidFill>
                  <a:prstClr val="black"/>
                </a:solidFill>
              </a:rPr>
              <a:t>podmínkami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omezeného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přístupu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kyslíku</a:t>
            </a:r>
            <a:r>
              <a:rPr lang="en-GB" sz="1600" dirty="0">
                <a:solidFill>
                  <a:prstClr val="black"/>
                </a:solidFill>
              </a:rPr>
              <a:t> – </a:t>
            </a:r>
            <a:r>
              <a:rPr lang="en-GB" sz="1600" dirty="0" err="1">
                <a:solidFill>
                  <a:prstClr val="black"/>
                </a:solidFill>
              </a:rPr>
              <a:t>akumulace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částečně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humifikovaných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rostlinných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zbytků</a:t>
            </a:r>
            <a:r>
              <a:rPr lang="en-GB" sz="1600" dirty="0">
                <a:solidFill>
                  <a:prstClr val="black"/>
                </a:solidFill>
              </a:rPr>
              <a:t> – </a:t>
            </a:r>
            <a:r>
              <a:rPr lang="en-GB" sz="1600" dirty="0" err="1">
                <a:solidFill>
                  <a:prstClr val="black"/>
                </a:solidFill>
              </a:rPr>
              <a:t>až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tvorba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uhlí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err="1">
                <a:solidFill>
                  <a:prstClr val="black"/>
                </a:solidFill>
              </a:rPr>
              <a:t>p</a:t>
            </a:r>
            <a:r>
              <a:rPr lang="en-GB" sz="1600" dirty="0" err="1" smtClean="0">
                <a:solidFill>
                  <a:prstClr val="black"/>
                </a:solidFill>
              </a:rPr>
              <a:t>ři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poklesu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vodní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hladiny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tvorba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rašeliny</a:t>
            </a:r>
            <a:endParaRPr lang="cs-CZ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36968"/>
            <a:ext cx="5582394" cy="3721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52086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418058"/>
          </a:xfrm>
        </p:spPr>
        <p:txBody>
          <a:bodyPr>
            <a:noAutofit/>
          </a:bodyPr>
          <a:lstStyle/>
          <a:p>
            <a:r>
              <a:rPr lang="en-GB" sz="2400" b="1" dirty="0" smtClean="0"/>
              <a:t>V</a:t>
            </a:r>
            <a:r>
              <a:rPr lang="cs-CZ" sz="2400" b="1" dirty="0" smtClean="0"/>
              <a:t>r</a:t>
            </a:r>
            <a:r>
              <a:rPr lang="en-GB" sz="2400" b="1" dirty="0" err="1" smtClean="0"/>
              <a:t>choviště</a:t>
            </a:r>
            <a:r>
              <a:rPr lang="en-GB" sz="2400" b="1" dirty="0"/>
              <a:t/>
            </a:r>
            <a:br>
              <a:rPr lang="en-GB" sz="2400" b="1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692696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r</a:t>
            </a:r>
            <a:r>
              <a:rPr lang="en-GB" sz="1600" dirty="0" err="1" smtClean="0"/>
              <a:t>ašeliniště</a:t>
            </a:r>
            <a:r>
              <a:rPr lang="en-GB" sz="1600" dirty="0" smtClean="0"/>
              <a:t> </a:t>
            </a:r>
            <a:r>
              <a:rPr lang="en-GB" sz="1600" dirty="0"/>
              <a:t>s </a:t>
            </a:r>
            <a:r>
              <a:rPr lang="en-GB" sz="1600" dirty="0" err="1"/>
              <a:t>nevýznamnými</a:t>
            </a:r>
            <a:r>
              <a:rPr lang="en-GB" sz="1600" dirty="0"/>
              <a:t> </a:t>
            </a:r>
            <a:r>
              <a:rPr lang="en-GB" sz="1600" dirty="0" err="1"/>
              <a:t>přítoky</a:t>
            </a:r>
            <a:r>
              <a:rPr lang="en-GB" sz="1600" dirty="0"/>
              <a:t> a </a:t>
            </a:r>
            <a:r>
              <a:rPr lang="en-GB" sz="1600" dirty="0" err="1"/>
              <a:t>odtoky</a:t>
            </a:r>
            <a:r>
              <a:rPr lang="en-GB" sz="1600" dirty="0"/>
              <a:t> a </a:t>
            </a:r>
            <a:r>
              <a:rPr lang="en-GB" sz="1600" dirty="0" err="1"/>
              <a:t>výskytem</a:t>
            </a:r>
            <a:r>
              <a:rPr lang="en-GB" sz="1600" dirty="0"/>
              <a:t> </a:t>
            </a:r>
            <a:r>
              <a:rPr lang="en-GB" sz="1600" dirty="0" err="1" smtClean="0"/>
              <a:t>acidofilních</a:t>
            </a:r>
            <a:r>
              <a:rPr lang="cs-CZ" sz="1600" dirty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</a:t>
            </a:r>
            <a:r>
              <a:rPr lang="en-GB" sz="1600" dirty="0" err="1"/>
              <a:t>organismů</a:t>
            </a:r>
            <a:r>
              <a:rPr lang="en-GB" sz="1600" dirty="0"/>
              <a:t> (</a:t>
            </a:r>
            <a:r>
              <a:rPr lang="en-GB" sz="1600" i="1" dirty="0"/>
              <a:t>Sphagnum </a:t>
            </a:r>
            <a:r>
              <a:rPr lang="en-GB" sz="1600" dirty="0"/>
              <a:t>- </a:t>
            </a:r>
            <a:r>
              <a:rPr lang="en-GB" sz="1600" dirty="0" err="1"/>
              <a:t>rašeliník</a:t>
            </a:r>
            <a:r>
              <a:rPr lang="en-GB" sz="1600" dirty="0"/>
              <a:t>) – </a:t>
            </a:r>
            <a:r>
              <a:rPr lang="en-GB" sz="1600" dirty="0" err="1"/>
              <a:t>angl.</a:t>
            </a:r>
            <a:r>
              <a:rPr lang="en-GB" sz="1600" dirty="0"/>
              <a:t> bogs</a:t>
            </a:r>
          </a:p>
          <a:p>
            <a:pPr marL="0" indent="0">
              <a:buNone/>
            </a:pPr>
            <a:r>
              <a:rPr lang="en-GB" sz="1600" dirty="0"/>
              <a:t>– 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/>
              <a:t>chladném</a:t>
            </a:r>
            <a:r>
              <a:rPr lang="en-GB" sz="1600" dirty="0"/>
              <a:t> </a:t>
            </a:r>
            <a:r>
              <a:rPr lang="en-GB" sz="1600" dirty="0" err="1"/>
              <a:t>vlhkém</a:t>
            </a:r>
            <a:r>
              <a:rPr lang="en-GB" sz="1600" dirty="0"/>
              <a:t> </a:t>
            </a:r>
            <a:r>
              <a:rPr lang="en-GB" sz="1600" dirty="0" err="1"/>
              <a:t>klimatu</a:t>
            </a:r>
            <a:r>
              <a:rPr lang="en-GB" sz="1600" dirty="0"/>
              <a:t> </a:t>
            </a:r>
            <a:r>
              <a:rPr lang="en-GB" sz="1600" dirty="0" err="1"/>
              <a:t>obvykle</a:t>
            </a:r>
            <a:r>
              <a:rPr lang="en-GB" sz="1600" dirty="0"/>
              <a:t> v </a:t>
            </a:r>
            <a:r>
              <a:rPr lang="en-GB" sz="1600" dirty="0" err="1"/>
              <a:t>mělkých</a:t>
            </a:r>
            <a:r>
              <a:rPr lang="en-GB" sz="1600" dirty="0"/>
              <a:t> </a:t>
            </a:r>
            <a:r>
              <a:rPr lang="en-GB" sz="1600" dirty="0" err="1"/>
              <a:t>kamenných</a:t>
            </a:r>
            <a:r>
              <a:rPr lang="en-GB" sz="1600" dirty="0"/>
              <a:t> </a:t>
            </a:r>
            <a:r>
              <a:rPr lang="en-GB" sz="1600" dirty="0" err="1" smtClean="0"/>
              <a:t>pánvích</a:t>
            </a:r>
            <a:endParaRPr lang="en-GB" sz="1600" dirty="0"/>
          </a:p>
          <a:p>
            <a:pPr marL="0" indent="0">
              <a:buNone/>
            </a:pPr>
            <a:r>
              <a:rPr lang="en-GB" sz="1600" dirty="0"/>
              <a:t>– </a:t>
            </a:r>
            <a:r>
              <a:rPr lang="en-GB" sz="1600" dirty="0" err="1"/>
              <a:t>tlusté</a:t>
            </a:r>
            <a:r>
              <a:rPr lang="en-GB" sz="1600" dirty="0"/>
              <a:t> </a:t>
            </a:r>
            <a:r>
              <a:rPr lang="en-GB" sz="1600" dirty="0" err="1"/>
              <a:t>vrstvy</a:t>
            </a:r>
            <a:r>
              <a:rPr lang="en-GB" sz="1600" dirty="0"/>
              <a:t> (</a:t>
            </a:r>
            <a:r>
              <a:rPr lang="en-GB" sz="1600" dirty="0" err="1"/>
              <a:t>rohože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/>
              <a:t>- </a:t>
            </a:r>
            <a:r>
              <a:rPr lang="cs-CZ" sz="1600" dirty="0" smtClean="0"/>
              <a:t>v </a:t>
            </a:r>
            <a:r>
              <a:rPr lang="cs-CZ" sz="1600" dirty="0"/>
              <a:t>porovnání s ostatními mokřady je produktivita nízká</a:t>
            </a:r>
          </a:p>
          <a:p>
            <a:pPr marL="0" indent="0">
              <a:buNone/>
            </a:pPr>
            <a:endParaRPr lang="en-GB" sz="16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56680"/>
            <a:ext cx="5513700" cy="3699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394" y="3140968"/>
            <a:ext cx="2150487" cy="2731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84435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8640"/>
            <a:ext cx="914400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s</a:t>
            </a:r>
            <a:r>
              <a:rPr lang="en-GB" sz="1600" dirty="0" err="1" smtClean="0"/>
              <a:t>podní</a:t>
            </a:r>
            <a:r>
              <a:rPr lang="en-GB" sz="1600" dirty="0" smtClean="0"/>
              <a:t> </a:t>
            </a:r>
            <a:r>
              <a:rPr lang="en-GB" sz="1600" dirty="0" err="1"/>
              <a:t>vrstvy</a:t>
            </a:r>
            <a:r>
              <a:rPr lang="en-GB" sz="1600" dirty="0"/>
              <a:t> </a:t>
            </a:r>
            <a:r>
              <a:rPr lang="en-GB" sz="1600" dirty="0" err="1"/>
              <a:t>mechu</a:t>
            </a:r>
            <a:r>
              <a:rPr lang="en-GB" sz="1600" dirty="0"/>
              <a:t> </a:t>
            </a:r>
            <a:r>
              <a:rPr lang="en-GB" sz="1600" dirty="0" err="1"/>
              <a:t>odumírají</a:t>
            </a:r>
            <a:r>
              <a:rPr lang="en-GB" sz="1600" dirty="0"/>
              <a:t> – ale </a:t>
            </a:r>
            <a:r>
              <a:rPr lang="en-GB" sz="1600" dirty="0" err="1"/>
              <a:t>anaerobní</a:t>
            </a:r>
            <a:r>
              <a:rPr lang="en-GB" sz="1600" dirty="0"/>
              <a:t> a </a:t>
            </a:r>
            <a:r>
              <a:rPr lang="en-GB" sz="1600" dirty="0" err="1"/>
              <a:t>kyselé</a:t>
            </a:r>
            <a:r>
              <a:rPr lang="en-GB" sz="1600" dirty="0"/>
              <a:t> </a:t>
            </a:r>
            <a:r>
              <a:rPr lang="en-GB" sz="1600" dirty="0" err="1" smtClean="0"/>
              <a:t>podmínky</a:t>
            </a:r>
            <a:r>
              <a:rPr lang="cs-CZ" sz="1600" dirty="0"/>
              <a:t> </a:t>
            </a:r>
            <a:r>
              <a:rPr lang="en-GB" sz="1600" dirty="0" err="1" smtClean="0"/>
              <a:t>silně</a:t>
            </a:r>
            <a:r>
              <a:rPr lang="en-GB" sz="1600" dirty="0" smtClean="0"/>
              <a:t> </a:t>
            </a:r>
            <a:r>
              <a:rPr lang="en-GB" sz="1600" dirty="0" err="1"/>
              <a:t>omezují</a:t>
            </a:r>
            <a:r>
              <a:rPr lang="en-GB" sz="1600" dirty="0"/>
              <a:t> </a:t>
            </a:r>
            <a:r>
              <a:rPr lang="en-GB" sz="1600" dirty="0" err="1"/>
              <a:t>biodegradaci</a:t>
            </a:r>
            <a:r>
              <a:rPr lang="en-GB" sz="1600" dirty="0"/>
              <a:t> a </a:t>
            </a:r>
            <a:r>
              <a:rPr lang="en-GB" sz="1600" dirty="0" err="1"/>
              <a:t>rašelina</a:t>
            </a:r>
            <a:r>
              <a:rPr lang="en-GB" sz="1600" dirty="0"/>
              <a:t> se </a:t>
            </a:r>
            <a:r>
              <a:rPr lang="en-GB" sz="1600" dirty="0" err="1" smtClean="0"/>
              <a:t>akumuluje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i="1" dirty="0"/>
              <a:t>Sphagnum</a:t>
            </a:r>
            <a:r>
              <a:rPr lang="en-GB" sz="1600" dirty="0"/>
              <a:t> </a:t>
            </a:r>
            <a:r>
              <a:rPr lang="en-GB" sz="1600" dirty="0" err="1"/>
              <a:t>drží</a:t>
            </a:r>
            <a:r>
              <a:rPr lang="en-GB" sz="1600" dirty="0"/>
              <a:t> </a:t>
            </a:r>
            <a:r>
              <a:rPr lang="en-GB" sz="1600" dirty="0" err="1"/>
              <a:t>vodu</a:t>
            </a:r>
            <a:r>
              <a:rPr lang="en-GB" sz="1600" dirty="0"/>
              <a:t> </a:t>
            </a:r>
            <a:r>
              <a:rPr lang="en-GB" sz="1600" dirty="0" err="1"/>
              <a:t>kapilárními</a:t>
            </a:r>
            <a:r>
              <a:rPr lang="en-GB" sz="1600" dirty="0"/>
              <a:t> </a:t>
            </a:r>
            <a:r>
              <a:rPr lang="en-GB" sz="1600" dirty="0" err="1"/>
              <a:t>silami</a:t>
            </a:r>
            <a:r>
              <a:rPr lang="en-GB" sz="1600" dirty="0"/>
              <a:t> </a:t>
            </a:r>
            <a:r>
              <a:rPr lang="en-GB" sz="1600" dirty="0" err="1"/>
              <a:t>tak</a:t>
            </a:r>
            <a:r>
              <a:rPr lang="en-GB" sz="1600" dirty="0"/>
              <a:t> </a:t>
            </a:r>
            <a:r>
              <a:rPr lang="en-GB" sz="1600" dirty="0" err="1"/>
              <a:t>účinně</a:t>
            </a:r>
            <a:r>
              <a:rPr lang="en-GB" sz="1600" dirty="0"/>
              <a:t>, </a:t>
            </a:r>
            <a:r>
              <a:rPr lang="en-GB" sz="1600" dirty="0" err="1"/>
              <a:t>že</a:t>
            </a:r>
            <a:r>
              <a:rPr lang="en-GB" sz="1600" dirty="0"/>
              <a:t> </a:t>
            </a:r>
            <a:r>
              <a:rPr lang="en-GB" sz="1600" dirty="0" err="1"/>
              <a:t>může</a:t>
            </a:r>
            <a:r>
              <a:rPr lang="en-GB" sz="1600" dirty="0"/>
              <a:t> </a:t>
            </a:r>
            <a:r>
              <a:rPr lang="en-GB" sz="1600" dirty="0" err="1" smtClean="0"/>
              <a:t>vyrůst</a:t>
            </a:r>
            <a:r>
              <a:rPr lang="cs-CZ" sz="1600" dirty="0"/>
              <a:t> </a:t>
            </a:r>
            <a:r>
              <a:rPr lang="en-GB" sz="1600" dirty="0" err="1" smtClean="0"/>
              <a:t>mnohem</a:t>
            </a:r>
            <a:r>
              <a:rPr lang="en-GB" sz="1600" dirty="0" smtClean="0"/>
              <a:t> </a:t>
            </a:r>
            <a:r>
              <a:rPr lang="en-GB" sz="1600" dirty="0" err="1"/>
              <a:t>výš</a:t>
            </a:r>
            <a:r>
              <a:rPr lang="en-GB" sz="1600" dirty="0"/>
              <a:t>, </a:t>
            </a:r>
            <a:r>
              <a:rPr lang="en-GB" sz="1600" dirty="0" err="1"/>
              <a:t>než</a:t>
            </a:r>
            <a:r>
              <a:rPr lang="en-GB" sz="1600" dirty="0"/>
              <a:t> je </a:t>
            </a:r>
            <a:r>
              <a:rPr lang="en-GB" sz="1600" dirty="0" err="1"/>
              <a:t>vlastní</a:t>
            </a:r>
            <a:r>
              <a:rPr lang="en-GB" sz="1600" dirty="0"/>
              <a:t> </a:t>
            </a:r>
            <a:r>
              <a:rPr lang="en-GB" sz="1600" dirty="0" err="1"/>
              <a:t>okraj</a:t>
            </a:r>
            <a:r>
              <a:rPr lang="en-GB" sz="1600" dirty="0"/>
              <a:t> </a:t>
            </a:r>
            <a:r>
              <a:rPr lang="en-GB" sz="1600" dirty="0" err="1"/>
              <a:t>pánve</a:t>
            </a:r>
            <a:r>
              <a:rPr lang="en-GB" sz="1600" dirty="0"/>
              <a:t> 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cs-CZ" sz="1600" dirty="0" smtClean="0"/>
              <a:t>j</a:t>
            </a:r>
            <a:r>
              <a:rPr lang="en-GB" sz="1600" dirty="0" err="1" smtClean="0"/>
              <a:t>ak</a:t>
            </a:r>
            <a:r>
              <a:rPr lang="en-GB" sz="1600" dirty="0" smtClean="0"/>
              <a:t> </a:t>
            </a:r>
            <a:r>
              <a:rPr lang="en-GB" sz="1600" dirty="0" err="1"/>
              <a:t>mech</a:t>
            </a:r>
            <a:r>
              <a:rPr lang="en-GB" sz="1600" dirty="0"/>
              <a:t> </a:t>
            </a:r>
            <a:r>
              <a:rPr lang="en-GB" sz="1600" dirty="0" err="1"/>
              <a:t>roste</a:t>
            </a:r>
            <a:r>
              <a:rPr lang="en-GB" sz="1600" dirty="0"/>
              <a:t>, </a:t>
            </a:r>
            <a:r>
              <a:rPr lang="en-GB" sz="1600" dirty="0" err="1"/>
              <a:t>nemůže</a:t>
            </a:r>
            <a:r>
              <a:rPr lang="en-GB" sz="1600" dirty="0"/>
              <a:t> </a:t>
            </a:r>
            <a:r>
              <a:rPr lang="en-GB" sz="1600" dirty="0" err="1"/>
              <a:t>získávat</a:t>
            </a:r>
            <a:r>
              <a:rPr lang="en-GB" sz="1600" dirty="0"/>
              <a:t> </a:t>
            </a:r>
            <a:r>
              <a:rPr lang="en-GB" sz="1600" dirty="0" err="1"/>
              <a:t>živiny</a:t>
            </a:r>
            <a:r>
              <a:rPr lang="en-GB" sz="1600" dirty="0"/>
              <a:t> z </a:t>
            </a:r>
            <a:r>
              <a:rPr lang="en-GB" sz="1600" dirty="0" err="1"/>
              <a:t>vody</a:t>
            </a:r>
            <a:r>
              <a:rPr lang="en-GB" sz="1600" dirty="0"/>
              <a:t> </a:t>
            </a:r>
            <a:r>
              <a:rPr lang="en-GB" sz="1600" dirty="0" err="1"/>
              <a:t>tekoucí</a:t>
            </a:r>
            <a:r>
              <a:rPr lang="en-GB" sz="1600" dirty="0"/>
              <a:t> </a:t>
            </a:r>
            <a:r>
              <a:rPr lang="en-GB" sz="1600" dirty="0" err="1"/>
              <a:t>přes</a:t>
            </a:r>
            <a:r>
              <a:rPr lang="en-GB" sz="1600" dirty="0"/>
              <a:t> </a:t>
            </a:r>
            <a:r>
              <a:rPr lang="en-GB" sz="1600" dirty="0" err="1" smtClean="0"/>
              <a:t>jeho</a:t>
            </a:r>
            <a:r>
              <a:rPr lang="cs-CZ" sz="1600" dirty="0"/>
              <a:t> </a:t>
            </a:r>
            <a:r>
              <a:rPr lang="en-GB" sz="1600" dirty="0" err="1" smtClean="0"/>
              <a:t>povrch</a:t>
            </a:r>
            <a:r>
              <a:rPr lang="en-GB" sz="1600" dirty="0" smtClean="0"/>
              <a:t> </a:t>
            </a:r>
            <a:r>
              <a:rPr lang="en-GB" sz="1600" dirty="0"/>
              <a:t>a je </a:t>
            </a:r>
            <a:r>
              <a:rPr lang="en-GB" sz="1600" dirty="0" err="1"/>
              <a:t>efektivně</a:t>
            </a:r>
            <a:r>
              <a:rPr lang="en-GB" sz="1600" dirty="0"/>
              <a:t> </a:t>
            </a:r>
            <a:r>
              <a:rPr lang="en-GB" sz="1600" dirty="0" err="1"/>
              <a:t>izolován</a:t>
            </a:r>
            <a:r>
              <a:rPr lang="en-GB" sz="1600" dirty="0"/>
              <a:t> od </a:t>
            </a:r>
            <a:r>
              <a:rPr lang="en-GB" sz="1600" dirty="0" err="1"/>
              <a:t>půdy</a:t>
            </a:r>
            <a:r>
              <a:rPr lang="en-GB" sz="1600" dirty="0"/>
              <a:t> a </a:t>
            </a:r>
            <a:r>
              <a:rPr lang="en-GB" sz="1600" dirty="0" err="1"/>
              <a:t>podkladové</a:t>
            </a:r>
            <a:r>
              <a:rPr lang="en-GB" sz="1600" dirty="0"/>
              <a:t> </a:t>
            </a:r>
            <a:r>
              <a:rPr lang="en-GB" sz="1600" dirty="0" err="1"/>
              <a:t>horniny</a:t>
            </a:r>
            <a:r>
              <a:rPr lang="en-GB" sz="1600" dirty="0"/>
              <a:t> </a:t>
            </a:r>
            <a:r>
              <a:rPr lang="en-GB" sz="1600" dirty="0" err="1" smtClean="0"/>
              <a:t>silnou</a:t>
            </a:r>
            <a:r>
              <a:rPr lang="cs-CZ" sz="1600" dirty="0"/>
              <a:t> </a:t>
            </a:r>
            <a:r>
              <a:rPr lang="en-GB" sz="1600" dirty="0" err="1" smtClean="0"/>
              <a:t>vrstvou</a:t>
            </a:r>
            <a:r>
              <a:rPr lang="en-GB" sz="1600" dirty="0" smtClean="0"/>
              <a:t> </a:t>
            </a:r>
            <a:r>
              <a:rPr lang="en-GB" sz="1600" dirty="0" err="1"/>
              <a:t>rašeliny</a:t>
            </a:r>
            <a:r>
              <a:rPr lang="en-GB" sz="1600" dirty="0"/>
              <a:t> – </a:t>
            </a:r>
            <a:r>
              <a:rPr lang="en-GB" sz="1600" dirty="0" err="1"/>
              <a:t>živiny</a:t>
            </a:r>
            <a:r>
              <a:rPr lang="en-GB" sz="1600" dirty="0"/>
              <a:t> </a:t>
            </a:r>
            <a:r>
              <a:rPr lang="en-GB" sz="1600" dirty="0" err="1"/>
              <a:t>jen</a:t>
            </a:r>
            <a:r>
              <a:rPr lang="en-GB" sz="1600" dirty="0"/>
              <a:t> z </a:t>
            </a:r>
            <a:r>
              <a:rPr lang="en-GB" sz="1600" dirty="0" err="1"/>
              <a:t>atmosféry</a:t>
            </a:r>
            <a:r>
              <a:rPr lang="en-GB" sz="1600" dirty="0"/>
              <a:t> a </a:t>
            </a:r>
            <a:r>
              <a:rPr lang="en-GB" sz="1600" dirty="0" err="1"/>
              <a:t>deště</a:t>
            </a:r>
            <a:r>
              <a:rPr lang="en-GB" sz="1600" dirty="0"/>
              <a:t> – </a:t>
            </a:r>
            <a:r>
              <a:rPr lang="en-GB" sz="1600" dirty="0" err="1"/>
              <a:t>stane</a:t>
            </a:r>
            <a:r>
              <a:rPr lang="en-GB" sz="1600" dirty="0"/>
              <a:t> </a:t>
            </a:r>
            <a:r>
              <a:rPr lang="en-GB" sz="1600" dirty="0" smtClean="0"/>
              <a:t>se</a:t>
            </a:r>
            <a:r>
              <a:rPr lang="cs-CZ" sz="1600" dirty="0" smtClean="0"/>
              <a:t> </a:t>
            </a:r>
            <a:r>
              <a:rPr lang="en-GB" sz="1600" dirty="0" err="1" smtClean="0"/>
              <a:t>ombrotrofické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cs-CZ" sz="1600" dirty="0" smtClean="0"/>
              <a:t>m</a:t>
            </a:r>
            <a:r>
              <a:rPr lang="en-GB" sz="1600" dirty="0" err="1" smtClean="0"/>
              <a:t>okřady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slatiny</a:t>
            </a:r>
            <a:r>
              <a:rPr lang="en-GB" sz="1600" dirty="0"/>
              <a:t> </a:t>
            </a:r>
            <a:r>
              <a:rPr lang="en-GB" sz="1600" dirty="0" err="1"/>
              <a:t>obzvláště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zajímavé</a:t>
            </a:r>
            <a:r>
              <a:rPr lang="en-GB" sz="1600" dirty="0"/>
              <a:t> </a:t>
            </a:r>
            <a:r>
              <a:rPr lang="en-GB" sz="1600" dirty="0" err="1"/>
              <a:t>environmenty</a:t>
            </a:r>
            <a:r>
              <a:rPr lang="en-GB" sz="1600" dirty="0"/>
              <a:t> – </a:t>
            </a:r>
            <a:r>
              <a:rPr lang="en-GB" sz="1600" dirty="0" err="1"/>
              <a:t>cyklus</a:t>
            </a:r>
            <a:r>
              <a:rPr lang="en-GB" sz="1600" dirty="0"/>
              <a:t> </a:t>
            </a:r>
            <a:r>
              <a:rPr lang="en-GB" sz="1600" dirty="0" smtClean="0"/>
              <a:t>C</a:t>
            </a:r>
            <a:r>
              <a:rPr lang="cs-CZ" sz="1600" dirty="0" smtClean="0"/>
              <a:t> </a:t>
            </a:r>
            <a:r>
              <a:rPr lang="en-GB" sz="1600" dirty="0" smtClean="0"/>
              <a:t>je </a:t>
            </a:r>
            <a:r>
              <a:rPr lang="en-GB" sz="1600" dirty="0" err="1"/>
              <a:t>silně</a:t>
            </a:r>
            <a:r>
              <a:rPr lang="en-GB" sz="1600" dirty="0"/>
              <a:t> </a:t>
            </a:r>
            <a:r>
              <a:rPr lang="en-GB" sz="1600" dirty="0" err="1"/>
              <a:t>omezen</a:t>
            </a:r>
            <a:r>
              <a:rPr lang="en-GB" sz="1600" dirty="0"/>
              <a:t> </a:t>
            </a:r>
            <a:r>
              <a:rPr lang="en-GB" sz="1600" dirty="0" err="1"/>
              <a:t>částečně</a:t>
            </a:r>
            <a:r>
              <a:rPr lang="en-GB" sz="1600" dirty="0"/>
              <a:t> </a:t>
            </a:r>
            <a:r>
              <a:rPr lang="en-GB" sz="1600" dirty="0" err="1"/>
              <a:t>díky</a:t>
            </a:r>
            <a:r>
              <a:rPr lang="en-GB" sz="1600" dirty="0"/>
              <a:t> </a:t>
            </a:r>
            <a:r>
              <a:rPr lang="en-GB" sz="1600" dirty="0" err="1"/>
              <a:t>anaerobním</a:t>
            </a:r>
            <a:r>
              <a:rPr lang="en-GB" sz="1600" dirty="0"/>
              <a:t> a </a:t>
            </a:r>
            <a:r>
              <a:rPr lang="en-GB" sz="1600" dirty="0" err="1"/>
              <a:t>kyselým</a:t>
            </a:r>
            <a:r>
              <a:rPr lang="en-GB" sz="1600" dirty="0"/>
              <a:t> </a:t>
            </a:r>
            <a:r>
              <a:rPr lang="en-GB" sz="1600" dirty="0" err="1" smtClean="0"/>
              <a:t>podmínkám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d</a:t>
            </a:r>
            <a:r>
              <a:rPr lang="en-GB" sz="1600" dirty="0" err="1" smtClean="0"/>
              <a:t>alším</a:t>
            </a:r>
            <a:r>
              <a:rPr lang="en-GB" sz="1600" dirty="0" smtClean="0"/>
              <a:t> </a:t>
            </a:r>
            <a:r>
              <a:rPr lang="en-GB" sz="1600" dirty="0" err="1"/>
              <a:t>faktorem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fenolické</a:t>
            </a:r>
            <a:r>
              <a:rPr lang="en-GB" sz="1600" dirty="0"/>
              <a:t> a </a:t>
            </a:r>
            <a:r>
              <a:rPr lang="en-GB" sz="1600" dirty="0" err="1" smtClean="0"/>
              <a:t>polyfenolické</a:t>
            </a:r>
            <a:r>
              <a:rPr lang="en-GB" sz="1600" dirty="0" smtClean="0"/>
              <a:t> </a:t>
            </a:r>
            <a:r>
              <a:rPr lang="en-GB" sz="1600" dirty="0" err="1"/>
              <a:t>látky</a:t>
            </a:r>
            <a:r>
              <a:rPr lang="en-GB" sz="1600" dirty="0"/>
              <a:t> z </a:t>
            </a:r>
            <a:r>
              <a:rPr lang="en-GB" sz="1600" dirty="0" err="1" smtClean="0"/>
              <a:t>nedokonalého</a:t>
            </a:r>
            <a:r>
              <a:rPr lang="cs-CZ" sz="1600" dirty="0"/>
              <a:t> </a:t>
            </a:r>
            <a:r>
              <a:rPr lang="en-GB" sz="1600" dirty="0" err="1" smtClean="0"/>
              <a:t>rozkladu</a:t>
            </a:r>
            <a:r>
              <a:rPr lang="en-GB" sz="1600" dirty="0" smtClean="0"/>
              <a:t> </a:t>
            </a:r>
            <a:r>
              <a:rPr lang="en-GB" sz="1600" dirty="0" err="1"/>
              <a:t>rostlinných</a:t>
            </a:r>
            <a:r>
              <a:rPr lang="en-GB" sz="1600" dirty="0"/>
              <a:t> </a:t>
            </a:r>
            <a:r>
              <a:rPr lang="en-GB" sz="1600" dirty="0" err="1" smtClean="0"/>
              <a:t>tkání</a:t>
            </a:r>
            <a:endParaRPr lang="en-GB" sz="16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05064"/>
            <a:ext cx="6524625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540407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360040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Jezera</a:t>
            </a:r>
            <a:r>
              <a:rPr lang="en-GB" sz="2400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476672"/>
            <a:ext cx="5724128" cy="6192688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kombinovaná</a:t>
            </a:r>
            <a:r>
              <a:rPr lang="en-GB" sz="1600" dirty="0" smtClean="0"/>
              <a:t> </a:t>
            </a:r>
            <a:r>
              <a:rPr lang="en-GB" sz="1600" dirty="0" err="1"/>
              <a:t>litorální</a:t>
            </a:r>
            <a:r>
              <a:rPr lang="en-GB" sz="1600" dirty="0"/>
              <a:t> a </a:t>
            </a:r>
            <a:r>
              <a:rPr lang="en-GB" sz="1600" dirty="0" err="1"/>
              <a:t>limnetická</a:t>
            </a:r>
            <a:r>
              <a:rPr lang="en-GB" sz="1600" dirty="0"/>
              <a:t> </a:t>
            </a:r>
            <a:r>
              <a:rPr lang="en-GB" sz="1600" dirty="0" err="1"/>
              <a:t>zóna</a:t>
            </a:r>
            <a:r>
              <a:rPr lang="en-GB" sz="1600" dirty="0"/>
              <a:t> – </a:t>
            </a:r>
            <a:r>
              <a:rPr lang="en-GB" sz="1600" dirty="0" err="1"/>
              <a:t>euphotická</a:t>
            </a:r>
            <a:r>
              <a:rPr lang="en-GB" sz="1600" dirty="0"/>
              <a:t> zona</a:t>
            </a:r>
          </a:p>
          <a:p>
            <a:r>
              <a:rPr lang="en-GB" sz="1600" dirty="0" err="1" smtClean="0"/>
              <a:t>zde</a:t>
            </a:r>
            <a:r>
              <a:rPr lang="en-GB" sz="1600" dirty="0" smtClean="0"/>
              <a:t> </a:t>
            </a:r>
            <a:r>
              <a:rPr lang="en-GB" sz="1600" dirty="0" err="1"/>
              <a:t>dostatek</a:t>
            </a:r>
            <a:r>
              <a:rPr lang="en-GB" sz="1600" dirty="0"/>
              <a:t> </a:t>
            </a:r>
            <a:r>
              <a:rPr lang="en-GB" sz="1600" dirty="0" err="1"/>
              <a:t>světla</a:t>
            </a:r>
            <a:r>
              <a:rPr lang="en-GB" sz="1600" dirty="0"/>
              <a:t> pro </a:t>
            </a:r>
            <a:r>
              <a:rPr lang="en-GB" sz="1600" dirty="0" err="1" smtClean="0"/>
              <a:t>fotosyntézu</a:t>
            </a:r>
            <a:endParaRPr lang="cs-CZ" sz="1600" dirty="0" smtClean="0"/>
          </a:p>
          <a:p>
            <a:endParaRPr lang="en-GB" sz="1600" dirty="0"/>
          </a:p>
          <a:p>
            <a:pPr marL="0" indent="0">
              <a:buNone/>
            </a:pPr>
            <a:r>
              <a:rPr lang="en-GB" sz="1600" b="1" dirty="0" err="1"/>
              <a:t>litorální</a:t>
            </a:r>
            <a:r>
              <a:rPr lang="en-GB" sz="1600" b="1" dirty="0"/>
              <a:t> </a:t>
            </a:r>
            <a:r>
              <a:rPr lang="en-GB" sz="1600" b="1" dirty="0" err="1"/>
              <a:t>zóna</a:t>
            </a:r>
            <a:r>
              <a:rPr lang="en-GB" sz="1600" b="1" dirty="0"/>
              <a:t> </a:t>
            </a:r>
            <a:r>
              <a:rPr lang="en-GB" sz="1600" dirty="0"/>
              <a:t>(</a:t>
            </a:r>
            <a:r>
              <a:rPr lang="en-GB" sz="1600" dirty="0" err="1"/>
              <a:t>pobřežní</a:t>
            </a:r>
            <a:r>
              <a:rPr lang="en-GB" sz="1600" dirty="0"/>
              <a:t> </a:t>
            </a:r>
            <a:r>
              <a:rPr lang="en-GB" sz="1600" dirty="0" err="1"/>
              <a:t>zóna</a:t>
            </a:r>
            <a:r>
              <a:rPr lang="en-GB" sz="1600" dirty="0"/>
              <a:t>)– </a:t>
            </a:r>
            <a:r>
              <a:rPr lang="en-GB" sz="1600" dirty="0" err="1"/>
              <a:t>světlo</a:t>
            </a:r>
            <a:r>
              <a:rPr lang="en-GB" sz="1600" dirty="0"/>
              <a:t> </a:t>
            </a:r>
            <a:r>
              <a:rPr lang="en-GB" sz="1600" dirty="0" err="1"/>
              <a:t>proniká</a:t>
            </a:r>
            <a:r>
              <a:rPr lang="en-GB" sz="1600" dirty="0"/>
              <a:t> </a:t>
            </a:r>
            <a:r>
              <a:rPr lang="en-GB" sz="1600" dirty="0" err="1"/>
              <a:t>až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dno</a:t>
            </a:r>
            <a:r>
              <a:rPr lang="cs-CZ" sz="1600" dirty="0"/>
              <a:t>, </a:t>
            </a:r>
            <a:r>
              <a:rPr lang="en-GB" sz="1600" dirty="0"/>
              <a:t> dominance (</a:t>
            </a:r>
            <a:r>
              <a:rPr lang="en-GB" sz="1600" dirty="0" err="1"/>
              <a:t>částečně</a:t>
            </a:r>
            <a:r>
              <a:rPr lang="en-GB" sz="1600" dirty="0"/>
              <a:t>) </a:t>
            </a:r>
            <a:r>
              <a:rPr lang="en-GB" sz="1600" dirty="0" err="1"/>
              <a:t>ponořenými</a:t>
            </a:r>
            <a:r>
              <a:rPr lang="en-GB" sz="1600" dirty="0"/>
              <a:t> </a:t>
            </a:r>
            <a:r>
              <a:rPr lang="en-GB" sz="1600" dirty="0" err="1"/>
              <a:t>vyššími</a:t>
            </a:r>
            <a:r>
              <a:rPr lang="en-GB" sz="1600" dirty="0"/>
              <a:t> </a:t>
            </a:r>
            <a:r>
              <a:rPr lang="en-GB" sz="1600" dirty="0" err="1"/>
              <a:t>rostlinami</a:t>
            </a:r>
            <a:r>
              <a:rPr lang="en-GB" sz="1600" dirty="0"/>
              <a:t> a</a:t>
            </a:r>
            <a:r>
              <a:rPr lang="cs-CZ" sz="1600" dirty="0"/>
              <a:t> </a:t>
            </a:r>
            <a:r>
              <a:rPr lang="en-GB" sz="1600" dirty="0" err="1"/>
              <a:t>ukotvenými</a:t>
            </a:r>
            <a:r>
              <a:rPr lang="en-GB" sz="1600" dirty="0"/>
              <a:t> a </a:t>
            </a:r>
            <a:r>
              <a:rPr lang="en-GB" sz="1600" dirty="0" err="1"/>
              <a:t>vláknitými</a:t>
            </a:r>
            <a:r>
              <a:rPr lang="en-GB" sz="1600" dirty="0"/>
              <a:t> a </a:t>
            </a:r>
            <a:r>
              <a:rPr lang="en-GB" sz="1600" dirty="0" err="1"/>
              <a:t>parazitickými</a:t>
            </a:r>
            <a:r>
              <a:rPr lang="en-GB" sz="1600" dirty="0"/>
              <a:t> (epiphytic) </a:t>
            </a:r>
            <a:r>
              <a:rPr lang="en-GB" sz="1600" dirty="0" err="1" smtClean="0"/>
              <a:t>řasami</a:t>
            </a:r>
            <a:endParaRPr lang="cs-CZ" sz="1600" dirty="0" smtClean="0"/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r>
              <a:rPr lang="en-GB" sz="1600" dirty="0" smtClean="0"/>
              <a:t> </a:t>
            </a:r>
            <a:r>
              <a:rPr lang="en-GB" sz="1600" b="1" dirty="0" err="1"/>
              <a:t>limnetická</a:t>
            </a:r>
            <a:r>
              <a:rPr lang="en-GB" sz="1600" b="1" dirty="0"/>
              <a:t> </a:t>
            </a:r>
            <a:r>
              <a:rPr lang="en-GB" sz="1600" b="1" dirty="0" err="1"/>
              <a:t>zóna</a:t>
            </a:r>
            <a:r>
              <a:rPr lang="en-GB" sz="1600" b="1" dirty="0"/>
              <a:t> </a:t>
            </a:r>
            <a:r>
              <a:rPr lang="en-GB" sz="1600" dirty="0"/>
              <a:t>(</a:t>
            </a:r>
            <a:r>
              <a:rPr lang="en-GB" sz="1600" dirty="0" err="1"/>
              <a:t>volná</a:t>
            </a:r>
            <a:r>
              <a:rPr lang="en-GB" sz="1600" dirty="0"/>
              <a:t> </a:t>
            </a:r>
            <a:r>
              <a:rPr lang="en-GB" sz="1600" dirty="0" err="1" smtClean="0"/>
              <a:t>voda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r>
              <a:rPr lang="en-GB" sz="1600" dirty="0" err="1" smtClean="0"/>
              <a:t>dom</a:t>
            </a:r>
            <a:r>
              <a:rPr lang="cs-CZ" sz="1600" dirty="0" smtClean="0"/>
              <a:t>.</a:t>
            </a:r>
            <a:r>
              <a:rPr lang="en-GB" sz="1600" dirty="0" smtClean="0"/>
              <a:t> prim</a:t>
            </a:r>
            <a:r>
              <a:rPr lang="cs-CZ" sz="1600" dirty="0" smtClean="0"/>
              <a:t>.</a:t>
            </a:r>
            <a:r>
              <a:rPr lang="cs-CZ" sz="1600" dirty="0"/>
              <a:t> </a:t>
            </a:r>
            <a:r>
              <a:rPr lang="en-GB" sz="1600" dirty="0" err="1" smtClean="0"/>
              <a:t>producenty</a:t>
            </a:r>
            <a:r>
              <a:rPr lang="en-GB" sz="1600" dirty="0" smtClean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planktonické</a:t>
            </a:r>
            <a:r>
              <a:rPr lang="en-GB" sz="1600" dirty="0"/>
              <a:t> </a:t>
            </a:r>
            <a:r>
              <a:rPr lang="en-GB" sz="1600" dirty="0" err="1"/>
              <a:t>řasy</a:t>
            </a:r>
            <a:r>
              <a:rPr lang="en-GB" sz="1600" dirty="0"/>
              <a:t> – </a:t>
            </a:r>
            <a:r>
              <a:rPr lang="en-GB" sz="1600" dirty="0" err="1"/>
              <a:t>otevřená</a:t>
            </a:r>
            <a:r>
              <a:rPr lang="en-GB" sz="1600" dirty="0"/>
              <a:t> </a:t>
            </a:r>
            <a:r>
              <a:rPr lang="en-GB" sz="1600" dirty="0" err="1"/>
              <a:t>vodní</a:t>
            </a:r>
            <a:r>
              <a:rPr lang="en-GB" sz="1600" dirty="0"/>
              <a:t> </a:t>
            </a:r>
            <a:r>
              <a:rPr lang="en-GB" sz="1600" dirty="0" err="1"/>
              <a:t>plocha</a:t>
            </a:r>
            <a:endParaRPr lang="en-GB" sz="1600" dirty="0"/>
          </a:p>
          <a:p>
            <a:r>
              <a:rPr lang="en-GB" sz="1600" dirty="0" err="1" smtClean="0"/>
              <a:t>sestupuje</a:t>
            </a:r>
            <a:r>
              <a:rPr lang="en-GB" sz="1600" dirty="0" smtClean="0"/>
              <a:t> </a:t>
            </a:r>
            <a:r>
              <a:rPr lang="en-GB" sz="1600" dirty="0" err="1"/>
              <a:t>až</a:t>
            </a:r>
            <a:r>
              <a:rPr lang="en-GB" sz="1600" dirty="0"/>
              <a:t> do </a:t>
            </a:r>
            <a:r>
              <a:rPr lang="en-GB" sz="1600" dirty="0" err="1"/>
              <a:t>úrovně</a:t>
            </a:r>
            <a:r>
              <a:rPr lang="en-GB" sz="1600" dirty="0"/>
              <a:t> </a:t>
            </a:r>
            <a:r>
              <a:rPr lang="en-GB" sz="1600" dirty="0" err="1"/>
              <a:t>označované</a:t>
            </a:r>
            <a:r>
              <a:rPr lang="en-GB" sz="1600" dirty="0"/>
              <a:t> </a:t>
            </a:r>
            <a:r>
              <a:rPr lang="en-GB" sz="1600" dirty="0" err="1"/>
              <a:t>jako</a:t>
            </a:r>
            <a:r>
              <a:rPr lang="cs-CZ" sz="1600" dirty="0"/>
              <a:t> </a:t>
            </a:r>
            <a:r>
              <a:rPr lang="en-GB" sz="1600" dirty="0" err="1"/>
              <a:t>kompenzační</a:t>
            </a:r>
            <a:r>
              <a:rPr lang="en-GB" sz="1600" dirty="0"/>
              <a:t> </a:t>
            </a:r>
            <a:r>
              <a:rPr lang="en-GB" sz="1600" dirty="0" err="1"/>
              <a:t>hloubka</a:t>
            </a:r>
            <a:r>
              <a:rPr lang="en-GB" sz="1600" dirty="0"/>
              <a:t> –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ještě</a:t>
            </a:r>
            <a:r>
              <a:rPr lang="en-GB" sz="1600" dirty="0"/>
              <a:t> je </a:t>
            </a:r>
            <a:r>
              <a:rPr lang="en-GB" sz="1600" dirty="0" err="1"/>
              <a:t>fotosyntéza</a:t>
            </a:r>
            <a:r>
              <a:rPr lang="en-GB" sz="1600" dirty="0"/>
              <a:t> v </a:t>
            </a:r>
            <a:r>
              <a:rPr lang="en-GB" sz="1600" dirty="0" err="1" smtClean="0"/>
              <a:t>rovnováze</a:t>
            </a:r>
            <a:r>
              <a:rPr lang="cs-CZ" sz="1600" dirty="0" smtClean="0"/>
              <a:t> </a:t>
            </a:r>
            <a:r>
              <a:rPr lang="en-GB" sz="1600" dirty="0" smtClean="0"/>
              <a:t>s </a:t>
            </a:r>
            <a:r>
              <a:rPr lang="en-GB" sz="1600" dirty="0" err="1"/>
              <a:t>respirací</a:t>
            </a:r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všeobecně</a:t>
            </a:r>
            <a:r>
              <a:rPr lang="en-GB" sz="1600" dirty="0"/>
              <a:t> </a:t>
            </a:r>
            <a:r>
              <a:rPr lang="en-GB" sz="1600" dirty="0" err="1"/>
              <a:t>jde</a:t>
            </a:r>
            <a:r>
              <a:rPr lang="en-GB" sz="1600" dirty="0"/>
              <a:t> o </a:t>
            </a:r>
            <a:r>
              <a:rPr lang="en-GB" sz="1600" dirty="0" err="1"/>
              <a:t>hloubku</a:t>
            </a:r>
            <a:r>
              <a:rPr lang="en-GB" sz="1600" dirty="0"/>
              <a:t>, </a:t>
            </a:r>
            <a:r>
              <a:rPr lang="en-GB" sz="1600" dirty="0" err="1"/>
              <a:t>kam</a:t>
            </a:r>
            <a:r>
              <a:rPr lang="en-GB" sz="1600" dirty="0"/>
              <a:t> </a:t>
            </a:r>
            <a:r>
              <a:rPr lang="en-GB" sz="1600" dirty="0" err="1"/>
              <a:t>proniká</a:t>
            </a:r>
            <a:r>
              <a:rPr lang="en-GB" sz="1600" dirty="0"/>
              <a:t> 1% </a:t>
            </a:r>
            <a:r>
              <a:rPr lang="en-GB" sz="1600" dirty="0" err="1"/>
              <a:t>plné</a:t>
            </a:r>
            <a:r>
              <a:rPr lang="en-GB" sz="1600" dirty="0"/>
              <a:t> </a:t>
            </a:r>
            <a:r>
              <a:rPr lang="en-GB" sz="1600" dirty="0" err="1" smtClean="0"/>
              <a:t>sluneční</a:t>
            </a:r>
            <a:r>
              <a:rPr lang="cs-CZ" sz="1600" dirty="0" smtClean="0"/>
              <a:t> </a:t>
            </a:r>
            <a:r>
              <a:rPr lang="cs-CZ" sz="1600" dirty="0"/>
              <a:t>i</a:t>
            </a:r>
            <a:r>
              <a:rPr lang="en-GB" sz="1600" dirty="0" err="1" smtClean="0"/>
              <a:t>ntenzity</a:t>
            </a:r>
            <a:endParaRPr lang="cs-CZ" sz="1600" dirty="0" smtClean="0"/>
          </a:p>
          <a:p>
            <a:endParaRPr lang="en-GB" sz="1600" dirty="0"/>
          </a:p>
          <a:p>
            <a:pPr marL="0" indent="0">
              <a:buNone/>
            </a:pPr>
            <a:r>
              <a:rPr lang="en-GB" sz="1600" dirty="0" smtClean="0"/>
              <a:t> </a:t>
            </a:r>
            <a:r>
              <a:rPr lang="en-GB" sz="1600" b="1" dirty="0" err="1"/>
              <a:t>hloubková</a:t>
            </a:r>
            <a:r>
              <a:rPr lang="en-GB" sz="1600" b="1" dirty="0"/>
              <a:t> </a:t>
            </a:r>
            <a:r>
              <a:rPr lang="en-GB" sz="1600" b="1" dirty="0" err="1"/>
              <a:t>zóna</a:t>
            </a:r>
            <a:r>
              <a:rPr lang="en-GB" sz="1600" b="1" dirty="0"/>
              <a:t> </a:t>
            </a:r>
            <a:r>
              <a:rPr lang="en-GB" sz="1600" dirty="0"/>
              <a:t>(</a:t>
            </a:r>
            <a:r>
              <a:rPr lang="en-GB" sz="1600" dirty="0" err="1"/>
              <a:t>profundal</a:t>
            </a:r>
            <a:r>
              <a:rPr lang="en-GB" sz="1600" dirty="0"/>
              <a:t> zone) </a:t>
            </a:r>
            <a:r>
              <a:rPr lang="en-GB" sz="1600" dirty="0" smtClean="0"/>
              <a:t>–</a:t>
            </a:r>
            <a:endParaRPr lang="cs-CZ" sz="1600" dirty="0" smtClean="0"/>
          </a:p>
          <a:p>
            <a:r>
              <a:rPr lang="en-GB" sz="1600" dirty="0" smtClean="0"/>
              <a:t> </a:t>
            </a:r>
            <a:r>
              <a:rPr lang="en-GB" sz="1600" dirty="0" err="1"/>
              <a:t>neexistuje</a:t>
            </a:r>
            <a:r>
              <a:rPr lang="en-GB" sz="1600" dirty="0"/>
              <a:t> v </a:t>
            </a:r>
            <a:r>
              <a:rPr lang="en-GB" sz="1600" dirty="0" err="1" smtClean="0"/>
              <a:t>mělkýc</a:t>
            </a:r>
            <a:r>
              <a:rPr lang="cs-CZ" sz="1600" dirty="0" smtClean="0"/>
              <a:t>h </a:t>
            </a:r>
            <a:r>
              <a:rPr lang="en-GB" sz="1600" dirty="0" err="1" smtClean="0"/>
              <a:t>rybnících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neproniká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využitelné</a:t>
            </a:r>
            <a:r>
              <a:rPr lang="en-GB" sz="1600" dirty="0"/>
              <a:t> </a:t>
            </a:r>
            <a:r>
              <a:rPr lang="en-GB" sz="1600" dirty="0" err="1" smtClean="0"/>
              <a:t>světlo</a:t>
            </a:r>
            <a:endParaRPr lang="cs-CZ" sz="1600" dirty="0" smtClean="0"/>
          </a:p>
          <a:p>
            <a:endParaRPr lang="en-GB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772" y="5022037"/>
            <a:ext cx="3360980" cy="1707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780" y="980728"/>
            <a:ext cx="3216963" cy="3682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5301208"/>
            <a:ext cx="11906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7874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/>
          <p:cNvSpPr>
            <a:spLocks noChangeArrowheads="1"/>
          </p:cNvSpPr>
          <p:nvPr/>
        </p:nvSpPr>
        <p:spPr bwMode="auto">
          <a:xfrm rot="5400000">
            <a:off x="2914651" y="549275"/>
            <a:ext cx="2449512" cy="5761037"/>
          </a:xfrm>
          <a:prstGeom prst="flowChartDelay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3" name="Freeform 3"/>
          <p:cNvSpPr>
            <a:spLocks/>
          </p:cNvSpPr>
          <p:nvPr/>
        </p:nvSpPr>
        <p:spPr bwMode="auto">
          <a:xfrm>
            <a:off x="1187450" y="2133600"/>
            <a:ext cx="5867400" cy="2374900"/>
          </a:xfrm>
          <a:custGeom>
            <a:avLst/>
            <a:gdLst>
              <a:gd name="T0" fmla="*/ 90392673 w 3651"/>
              <a:gd name="T1" fmla="*/ 79502897 h 1161"/>
              <a:gd name="T2" fmla="*/ 113637283 w 3651"/>
              <a:gd name="T3" fmla="*/ 192479406 h 1161"/>
              <a:gd name="T4" fmla="*/ 162707454 w 3651"/>
              <a:gd name="T5" fmla="*/ 267797079 h 1161"/>
              <a:gd name="T6" fmla="*/ 493289080 w 3651"/>
              <a:gd name="T7" fmla="*/ 1569125682 h 1161"/>
              <a:gd name="T8" fmla="*/ 658579089 w 3651"/>
              <a:gd name="T9" fmla="*/ 1606784518 h 1161"/>
              <a:gd name="T10" fmla="*/ 963333549 w 3651"/>
              <a:gd name="T11" fmla="*/ 1761605088 h 1161"/>
              <a:gd name="T12" fmla="*/ 1177693729 w 3651"/>
              <a:gd name="T13" fmla="*/ 1874581597 h 1161"/>
              <a:gd name="T14" fmla="*/ 1224182950 w 3651"/>
              <a:gd name="T15" fmla="*/ 1954082448 h 1161"/>
              <a:gd name="T16" fmla="*/ 1650322361 w 3651"/>
              <a:gd name="T17" fmla="*/ 2104719839 h 1161"/>
              <a:gd name="T18" fmla="*/ 1955075213 w 3651"/>
              <a:gd name="T19" fmla="*/ 2147483647 h 1161"/>
              <a:gd name="T20" fmla="*/ 2147483647 w 3651"/>
              <a:gd name="T21" fmla="*/ 2147483647 h 1161"/>
              <a:gd name="T22" fmla="*/ 2147483647 w 3651"/>
              <a:gd name="T23" fmla="*/ 2147483647 h 1161"/>
              <a:gd name="T24" fmla="*/ 2147483647 w 3651"/>
              <a:gd name="T25" fmla="*/ 2147483647 h 1161"/>
              <a:gd name="T26" fmla="*/ 2147483647 w 3651"/>
              <a:gd name="T27" fmla="*/ 2147483647 h 1161"/>
              <a:gd name="T28" fmla="*/ 2147483647 w 3651"/>
              <a:gd name="T29" fmla="*/ 2147483647 h 1161"/>
              <a:gd name="T30" fmla="*/ 2147483647 w 3651"/>
              <a:gd name="T31" fmla="*/ 2147483647 h 1161"/>
              <a:gd name="T32" fmla="*/ 2147483647 w 3651"/>
              <a:gd name="T33" fmla="*/ 2147483647 h 1161"/>
              <a:gd name="T34" fmla="*/ 2147483647 w 3651"/>
              <a:gd name="T35" fmla="*/ 2147483647 h 1161"/>
              <a:gd name="T36" fmla="*/ 2147483647 w 3651"/>
              <a:gd name="T37" fmla="*/ 2147483647 h 1161"/>
              <a:gd name="T38" fmla="*/ 2147483647 w 3651"/>
              <a:gd name="T39" fmla="*/ 2147483647 h 1161"/>
              <a:gd name="T40" fmla="*/ 2147483647 w 3651"/>
              <a:gd name="T41" fmla="*/ 2147483647 h 1161"/>
              <a:gd name="T42" fmla="*/ 2147483647 w 3651"/>
              <a:gd name="T43" fmla="*/ 2147483647 h 1161"/>
              <a:gd name="T44" fmla="*/ 2147483647 w 3651"/>
              <a:gd name="T45" fmla="*/ 2147483647 h 1161"/>
              <a:gd name="T46" fmla="*/ 2147483647 w 3651"/>
              <a:gd name="T47" fmla="*/ 2147483647 h 1161"/>
              <a:gd name="T48" fmla="*/ 2147483647 w 3651"/>
              <a:gd name="T49" fmla="*/ 2147483647 h 1161"/>
              <a:gd name="T50" fmla="*/ 2147483647 w 3651"/>
              <a:gd name="T51" fmla="*/ 2147483647 h 1161"/>
              <a:gd name="T52" fmla="*/ 2147483647 w 3651"/>
              <a:gd name="T53" fmla="*/ 2147483647 h 1161"/>
              <a:gd name="T54" fmla="*/ 2147483647 w 3651"/>
              <a:gd name="T55" fmla="*/ 2147483647 h 1161"/>
              <a:gd name="T56" fmla="*/ 2147483647 w 3651"/>
              <a:gd name="T57" fmla="*/ 2147483647 h 1161"/>
              <a:gd name="T58" fmla="*/ 2147483647 w 3651"/>
              <a:gd name="T59" fmla="*/ 2147483647 h 1161"/>
              <a:gd name="T60" fmla="*/ 2147483647 w 3651"/>
              <a:gd name="T61" fmla="*/ 2147483647 h 1161"/>
              <a:gd name="T62" fmla="*/ 2147483647 w 3651"/>
              <a:gd name="T63" fmla="*/ 2147483647 h 1161"/>
              <a:gd name="T64" fmla="*/ 2147483647 w 3651"/>
              <a:gd name="T65" fmla="*/ 2147483647 h 1161"/>
              <a:gd name="T66" fmla="*/ 2147483647 w 3651"/>
              <a:gd name="T67" fmla="*/ 2147483647 h 1161"/>
              <a:gd name="T68" fmla="*/ 2147483647 w 3651"/>
              <a:gd name="T69" fmla="*/ 2147483647 h 1161"/>
              <a:gd name="T70" fmla="*/ 2147483647 w 3651"/>
              <a:gd name="T71" fmla="*/ 2147483647 h 1161"/>
              <a:gd name="T72" fmla="*/ 2147483647 w 3651"/>
              <a:gd name="T73" fmla="*/ 2147483647 h 1161"/>
              <a:gd name="T74" fmla="*/ 2147483647 w 3651"/>
              <a:gd name="T75" fmla="*/ 2147483647 h 1161"/>
              <a:gd name="T76" fmla="*/ 2147483647 w 3651"/>
              <a:gd name="T77" fmla="*/ 1954082448 h 1161"/>
              <a:gd name="T78" fmla="*/ 2147483647 w 3651"/>
              <a:gd name="T79" fmla="*/ 1569125682 h 1161"/>
              <a:gd name="T80" fmla="*/ 2147483647 w 3651"/>
              <a:gd name="T81" fmla="*/ 1376646276 h 1161"/>
              <a:gd name="T82" fmla="*/ 2147483647 w 3651"/>
              <a:gd name="T83" fmla="*/ 1226008885 h 1161"/>
              <a:gd name="T84" fmla="*/ 2147483647 w 3651"/>
              <a:gd name="T85" fmla="*/ 1188350048 h 1161"/>
              <a:gd name="T86" fmla="*/ 2147483647 w 3651"/>
              <a:gd name="T87" fmla="*/ 1071188315 h 1161"/>
              <a:gd name="T88" fmla="*/ 2147483647 w 3651"/>
              <a:gd name="T89" fmla="*/ 995870642 h 1161"/>
              <a:gd name="T90" fmla="*/ 2147483647 w 3651"/>
              <a:gd name="T91" fmla="*/ 841050073 h 1161"/>
              <a:gd name="T92" fmla="*/ 2147483647 w 3651"/>
              <a:gd name="T93" fmla="*/ 615097054 h 1161"/>
              <a:gd name="T94" fmla="*/ 2147483647 w 3651"/>
              <a:gd name="T95" fmla="*/ 192479406 h 1161"/>
              <a:gd name="T96" fmla="*/ 2147483647 w 3651"/>
              <a:gd name="T97" fmla="*/ 117161733 h 1161"/>
              <a:gd name="T98" fmla="*/ 2147483647 w 3651"/>
              <a:gd name="T99" fmla="*/ 0 h 116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3651" h="1161">
                <a:moveTo>
                  <a:pt x="35" y="19"/>
                </a:moveTo>
                <a:cubicBezTo>
                  <a:pt x="38" y="28"/>
                  <a:pt x="39" y="38"/>
                  <a:pt x="44" y="46"/>
                </a:cubicBezTo>
                <a:cubicBezTo>
                  <a:pt x="49" y="53"/>
                  <a:pt x="62" y="55"/>
                  <a:pt x="63" y="64"/>
                </a:cubicBezTo>
                <a:cubicBezTo>
                  <a:pt x="86" y="281"/>
                  <a:pt x="0" y="346"/>
                  <a:pt x="191" y="375"/>
                </a:cubicBezTo>
                <a:cubicBezTo>
                  <a:pt x="212" y="378"/>
                  <a:pt x="234" y="381"/>
                  <a:pt x="255" y="384"/>
                </a:cubicBezTo>
                <a:cubicBezTo>
                  <a:pt x="289" y="420"/>
                  <a:pt x="321" y="415"/>
                  <a:pt x="373" y="421"/>
                </a:cubicBezTo>
                <a:cubicBezTo>
                  <a:pt x="450" y="471"/>
                  <a:pt x="334" y="401"/>
                  <a:pt x="456" y="448"/>
                </a:cubicBezTo>
                <a:cubicBezTo>
                  <a:pt x="464" y="451"/>
                  <a:pt x="467" y="462"/>
                  <a:pt x="474" y="467"/>
                </a:cubicBezTo>
                <a:cubicBezTo>
                  <a:pt x="515" y="492"/>
                  <a:pt x="593" y="495"/>
                  <a:pt x="639" y="503"/>
                </a:cubicBezTo>
                <a:cubicBezTo>
                  <a:pt x="678" y="516"/>
                  <a:pt x="716" y="523"/>
                  <a:pt x="757" y="531"/>
                </a:cubicBezTo>
                <a:cubicBezTo>
                  <a:pt x="786" y="572"/>
                  <a:pt x="804" y="562"/>
                  <a:pt x="849" y="576"/>
                </a:cubicBezTo>
                <a:cubicBezTo>
                  <a:pt x="896" y="626"/>
                  <a:pt x="946" y="660"/>
                  <a:pt x="1013" y="677"/>
                </a:cubicBezTo>
                <a:cubicBezTo>
                  <a:pt x="1036" y="698"/>
                  <a:pt x="1056" y="714"/>
                  <a:pt x="1087" y="723"/>
                </a:cubicBezTo>
                <a:cubicBezTo>
                  <a:pt x="1111" y="730"/>
                  <a:pt x="1160" y="741"/>
                  <a:pt x="1160" y="741"/>
                </a:cubicBezTo>
                <a:cubicBezTo>
                  <a:pt x="1232" y="793"/>
                  <a:pt x="1199" y="779"/>
                  <a:pt x="1251" y="796"/>
                </a:cubicBezTo>
                <a:cubicBezTo>
                  <a:pt x="1336" y="878"/>
                  <a:pt x="1227" y="776"/>
                  <a:pt x="1306" y="841"/>
                </a:cubicBezTo>
                <a:cubicBezTo>
                  <a:pt x="1321" y="853"/>
                  <a:pt x="1326" y="877"/>
                  <a:pt x="1343" y="887"/>
                </a:cubicBezTo>
                <a:cubicBezTo>
                  <a:pt x="1355" y="894"/>
                  <a:pt x="1415" y="910"/>
                  <a:pt x="1434" y="915"/>
                </a:cubicBezTo>
                <a:cubicBezTo>
                  <a:pt x="1446" y="952"/>
                  <a:pt x="1462" y="957"/>
                  <a:pt x="1498" y="969"/>
                </a:cubicBezTo>
                <a:cubicBezTo>
                  <a:pt x="1514" y="980"/>
                  <a:pt x="1527" y="996"/>
                  <a:pt x="1544" y="1006"/>
                </a:cubicBezTo>
                <a:cubicBezTo>
                  <a:pt x="1552" y="1011"/>
                  <a:pt x="1562" y="1011"/>
                  <a:pt x="1571" y="1015"/>
                </a:cubicBezTo>
                <a:cubicBezTo>
                  <a:pt x="1581" y="1020"/>
                  <a:pt x="1590" y="1027"/>
                  <a:pt x="1599" y="1033"/>
                </a:cubicBezTo>
                <a:cubicBezTo>
                  <a:pt x="1621" y="1102"/>
                  <a:pt x="1677" y="1104"/>
                  <a:pt x="1745" y="1107"/>
                </a:cubicBezTo>
                <a:cubicBezTo>
                  <a:pt x="1842" y="1112"/>
                  <a:pt x="1940" y="1112"/>
                  <a:pt x="2037" y="1116"/>
                </a:cubicBezTo>
                <a:cubicBezTo>
                  <a:pt x="2092" y="1118"/>
                  <a:pt x="2147" y="1122"/>
                  <a:pt x="2202" y="1125"/>
                </a:cubicBezTo>
                <a:cubicBezTo>
                  <a:pt x="2387" y="1161"/>
                  <a:pt x="2589" y="1126"/>
                  <a:pt x="2778" y="1116"/>
                </a:cubicBezTo>
                <a:cubicBezTo>
                  <a:pt x="2799" y="1113"/>
                  <a:pt x="2822" y="1114"/>
                  <a:pt x="2842" y="1107"/>
                </a:cubicBezTo>
                <a:cubicBezTo>
                  <a:pt x="2850" y="1104"/>
                  <a:pt x="2853" y="1093"/>
                  <a:pt x="2860" y="1088"/>
                </a:cubicBezTo>
                <a:cubicBezTo>
                  <a:pt x="2868" y="1083"/>
                  <a:pt x="2879" y="1082"/>
                  <a:pt x="2888" y="1079"/>
                </a:cubicBezTo>
                <a:cubicBezTo>
                  <a:pt x="2927" y="1053"/>
                  <a:pt x="2952" y="1021"/>
                  <a:pt x="2997" y="1006"/>
                </a:cubicBezTo>
                <a:cubicBezTo>
                  <a:pt x="3010" y="972"/>
                  <a:pt x="3022" y="962"/>
                  <a:pt x="3052" y="942"/>
                </a:cubicBezTo>
                <a:cubicBezTo>
                  <a:pt x="3055" y="933"/>
                  <a:pt x="3056" y="923"/>
                  <a:pt x="3061" y="915"/>
                </a:cubicBezTo>
                <a:cubicBezTo>
                  <a:pt x="3066" y="907"/>
                  <a:pt x="3076" y="904"/>
                  <a:pt x="3080" y="896"/>
                </a:cubicBezTo>
                <a:cubicBezTo>
                  <a:pt x="3093" y="870"/>
                  <a:pt x="3091" y="838"/>
                  <a:pt x="3107" y="814"/>
                </a:cubicBezTo>
                <a:cubicBezTo>
                  <a:pt x="3131" y="778"/>
                  <a:pt x="3159" y="744"/>
                  <a:pt x="3189" y="713"/>
                </a:cubicBezTo>
                <a:cubicBezTo>
                  <a:pt x="3215" y="643"/>
                  <a:pt x="3177" y="734"/>
                  <a:pt x="3226" y="659"/>
                </a:cubicBezTo>
                <a:cubicBezTo>
                  <a:pt x="3261" y="606"/>
                  <a:pt x="3202" y="652"/>
                  <a:pt x="3263" y="613"/>
                </a:cubicBezTo>
                <a:cubicBezTo>
                  <a:pt x="3284" y="548"/>
                  <a:pt x="3265" y="569"/>
                  <a:pt x="3308" y="540"/>
                </a:cubicBezTo>
                <a:cubicBezTo>
                  <a:pt x="3319" y="496"/>
                  <a:pt x="3310" y="482"/>
                  <a:pt x="3354" y="467"/>
                </a:cubicBezTo>
                <a:cubicBezTo>
                  <a:pt x="3364" y="437"/>
                  <a:pt x="3367" y="403"/>
                  <a:pt x="3381" y="375"/>
                </a:cubicBezTo>
                <a:cubicBezTo>
                  <a:pt x="3395" y="348"/>
                  <a:pt x="3432" y="341"/>
                  <a:pt x="3455" y="329"/>
                </a:cubicBezTo>
                <a:cubicBezTo>
                  <a:pt x="3536" y="288"/>
                  <a:pt x="3404" y="337"/>
                  <a:pt x="3537" y="293"/>
                </a:cubicBezTo>
                <a:cubicBezTo>
                  <a:pt x="3546" y="290"/>
                  <a:pt x="3564" y="284"/>
                  <a:pt x="3564" y="284"/>
                </a:cubicBezTo>
                <a:cubicBezTo>
                  <a:pt x="3567" y="275"/>
                  <a:pt x="3568" y="264"/>
                  <a:pt x="3573" y="256"/>
                </a:cubicBezTo>
                <a:cubicBezTo>
                  <a:pt x="3578" y="249"/>
                  <a:pt x="3588" y="246"/>
                  <a:pt x="3592" y="238"/>
                </a:cubicBezTo>
                <a:cubicBezTo>
                  <a:pt x="3598" y="227"/>
                  <a:pt x="3597" y="213"/>
                  <a:pt x="3601" y="201"/>
                </a:cubicBezTo>
                <a:cubicBezTo>
                  <a:pt x="3606" y="183"/>
                  <a:pt x="3619" y="147"/>
                  <a:pt x="3619" y="147"/>
                </a:cubicBezTo>
                <a:cubicBezTo>
                  <a:pt x="3622" y="113"/>
                  <a:pt x="3620" y="79"/>
                  <a:pt x="3628" y="46"/>
                </a:cubicBezTo>
                <a:cubicBezTo>
                  <a:pt x="3630" y="38"/>
                  <a:pt x="3644" y="36"/>
                  <a:pt x="3647" y="28"/>
                </a:cubicBezTo>
                <a:cubicBezTo>
                  <a:pt x="3651" y="19"/>
                  <a:pt x="3647" y="9"/>
                  <a:pt x="3647" y="0"/>
                </a:cubicBezTo>
              </a:path>
            </a:pathLst>
          </a:custGeom>
          <a:solidFill>
            <a:srgbClr val="00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4" name="Oval 4"/>
          <p:cNvSpPr>
            <a:spLocks noChangeArrowheads="1"/>
          </p:cNvSpPr>
          <p:nvPr/>
        </p:nvSpPr>
        <p:spPr bwMode="auto">
          <a:xfrm>
            <a:off x="2697163" y="2133600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2913063" y="2133600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6" name="Oval 6"/>
          <p:cNvSpPr>
            <a:spLocks noChangeArrowheads="1"/>
          </p:cNvSpPr>
          <p:nvPr/>
        </p:nvSpPr>
        <p:spPr bwMode="auto">
          <a:xfrm>
            <a:off x="2484438" y="2133600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2700338" y="2276475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b="1">
                <a:solidFill>
                  <a:schemeClr val="bg1"/>
                </a:solidFill>
                <a:latin typeface="Calibri" pitchFamily="34" charset="0"/>
                <a:ea typeface="굴림" pitchFamily="34" charset="-127"/>
                <a:cs typeface="Calibri" pitchFamily="34" charset="0"/>
              </a:rPr>
              <a:t>1</a:t>
            </a:r>
          </a:p>
        </p:txBody>
      </p:sp>
      <p:grpSp>
        <p:nvGrpSpPr>
          <p:cNvPr id="25608" name="Group 8"/>
          <p:cNvGrpSpPr>
            <a:grpSpLocks/>
          </p:cNvGrpSpPr>
          <p:nvPr/>
        </p:nvGrpSpPr>
        <p:grpSpPr bwMode="auto">
          <a:xfrm>
            <a:off x="1042988" y="1125538"/>
            <a:ext cx="854075" cy="2005012"/>
            <a:chOff x="4251" y="618"/>
            <a:chExt cx="1344" cy="2624"/>
          </a:xfrm>
        </p:grpSpPr>
        <p:sp>
          <p:nvSpPr>
            <p:cNvPr id="25663" name="Oval 9"/>
            <p:cNvSpPr>
              <a:spLocks noChangeArrowheads="1"/>
            </p:cNvSpPr>
            <p:nvPr/>
          </p:nvSpPr>
          <p:spPr bwMode="auto">
            <a:xfrm>
              <a:off x="4740" y="1389"/>
              <a:ext cx="227" cy="18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64" name="Freeform 10"/>
            <p:cNvSpPr>
              <a:spLocks/>
            </p:cNvSpPr>
            <p:nvPr/>
          </p:nvSpPr>
          <p:spPr bwMode="auto">
            <a:xfrm>
              <a:off x="4684" y="709"/>
              <a:ext cx="563" cy="2515"/>
            </a:xfrm>
            <a:custGeom>
              <a:avLst/>
              <a:gdLst>
                <a:gd name="T0" fmla="*/ 442 w 563"/>
                <a:gd name="T1" fmla="*/ 2515 h 2515"/>
                <a:gd name="T2" fmla="*/ 488 w 563"/>
                <a:gd name="T3" fmla="*/ 1390 h 2515"/>
                <a:gd name="T4" fmla="*/ 479 w 563"/>
                <a:gd name="T5" fmla="*/ 906 h 2515"/>
                <a:gd name="T6" fmla="*/ 461 w 563"/>
                <a:gd name="T7" fmla="*/ 869 h 2515"/>
                <a:gd name="T8" fmla="*/ 296 w 563"/>
                <a:gd name="T9" fmla="*/ 604 h 2515"/>
                <a:gd name="T10" fmla="*/ 95 w 563"/>
                <a:gd name="T11" fmla="*/ 339 h 2515"/>
                <a:gd name="T12" fmla="*/ 22 w 563"/>
                <a:gd name="T13" fmla="*/ 202 h 2515"/>
                <a:gd name="T14" fmla="*/ 13 w 563"/>
                <a:gd name="T15" fmla="*/ 0 h 25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63" h="2515">
                  <a:moveTo>
                    <a:pt x="442" y="2515"/>
                  </a:moveTo>
                  <a:cubicBezTo>
                    <a:pt x="563" y="2176"/>
                    <a:pt x="427" y="1760"/>
                    <a:pt x="488" y="1390"/>
                  </a:cubicBezTo>
                  <a:cubicBezTo>
                    <a:pt x="485" y="1229"/>
                    <a:pt x="487" y="1067"/>
                    <a:pt x="479" y="906"/>
                  </a:cubicBezTo>
                  <a:cubicBezTo>
                    <a:pt x="478" y="892"/>
                    <a:pt x="466" y="882"/>
                    <a:pt x="461" y="869"/>
                  </a:cubicBezTo>
                  <a:cubicBezTo>
                    <a:pt x="400" y="728"/>
                    <a:pt x="407" y="715"/>
                    <a:pt x="296" y="604"/>
                  </a:cubicBezTo>
                  <a:cubicBezTo>
                    <a:pt x="250" y="558"/>
                    <a:pt x="127" y="403"/>
                    <a:pt x="95" y="339"/>
                  </a:cubicBezTo>
                  <a:cubicBezTo>
                    <a:pt x="71" y="292"/>
                    <a:pt x="51" y="245"/>
                    <a:pt x="22" y="202"/>
                  </a:cubicBezTo>
                  <a:cubicBezTo>
                    <a:pt x="0" y="112"/>
                    <a:pt x="13" y="178"/>
                    <a:pt x="13" y="0"/>
                  </a:cubicBezTo>
                </a:path>
              </a:pathLst>
            </a:cu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65" name="Freeform 11"/>
            <p:cNvSpPr>
              <a:spLocks/>
            </p:cNvSpPr>
            <p:nvPr/>
          </p:nvSpPr>
          <p:spPr bwMode="auto">
            <a:xfrm>
              <a:off x="4550" y="746"/>
              <a:ext cx="444" cy="2359"/>
            </a:xfrm>
            <a:custGeom>
              <a:avLst/>
              <a:gdLst>
                <a:gd name="T0" fmla="*/ 394 w 444"/>
                <a:gd name="T1" fmla="*/ 2359 h 2359"/>
                <a:gd name="T2" fmla="*/ 384 w 444"/>
                <a:gd name="T3" fmla="*/ 1326 h 2359"/>
                <a:gd name="T4" fmla="*/ 412 w 444"/>
                <a:gd name="T5" fmla="*/ 1143 h 2359"/>
                <a:gd name="T6" fmla="*/ 421 w 444"/>
                <a:gd name="T7" fmla="*/ 905 h 2359"/>
                <a:gd name="T8" fmla="*/ 366 w 444"/>
                <a:gd name="T9" fmla="*/ 814 h 2359"/>
                <a:gd name="T10" fmla="*/ 247 w 444"/>
                <a:gd name="T11" fmla="*/ 649 h 2359"/>
                <a:gd name="T12" fmla="*/ 37 w 444"/>
                <a:gd name="T13" fmla="*/ 439 h 2359"/>
                <a:gd name="T14" fmla="*/ 0 w 444"/>
                <a:gd name="T15" fmla="*/ 0 h 23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4" h="2359">
                  <a:moveTo>
                    <a:pt x="394" y="2359"/>
                  </a:moveTo>
                  <a:cubicBezTo>
                    <a:pt x="391" y="2015"/>
                    <a:pt x="384" y="1670"/>
                    <a:pt x="384" y="1326"/>
                  </a:cubicBezTo>
                  <a:cubicBezTo>
                    <a:pt x="384" y="1187"/>
                    <a:pt x="375" y="1217"/>
                    <a:pt x="412" y="1143"/>
                  </a:cubicBezTo>
                  <a:cubicBezTo>
                    <a:pt x="438" y="1040"/>
                    <a:pt x="444" y="1044"/>
                    <a:pt x="421" y="905"/>
                  </a:cubicBezTo>
                  <a:cubicBezTo>
                    <a:pt x="413" y="855"/>
                    <a:pt x="388" y="852"/>
                    <a:pt x="366" y="814"/>
                  </a:cubicBezTo>
                  <a:cubicBezTo>
                    <a:pt x="332" y="754"/>
                    <a:pt x="301" y="695"/>
                    <a:pt x="247" y="649"/>
                  </a:cubicBezTo>
                  <a:cubicBezTo>
                    <a:pt x="173" y="586"/>
                    <a:pt x="82" y="528"/>
                    <a:pt x="37" y="439"/>
                  </a:cubicBezTo>
                  <a:cubicBezTo>
                    <a:pt x="2" y="297"/>
                    <a:pt x="0" y="146"/>
                    <a:pt x="0" y="0"/>
                  </a:cubicBezTo>
                </a:path>
              </a:pathLst>
            </a:cu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66" name="Freeform 12"/>
            <p:cNvSpPr>
              <a:spLocks/>
            </p:cNvSpPr>
            <p:nvPr/>
          </p:nvSpPr>
          <p:spPr bwMode="auto">
            <a:xfrm>
              <a:off x="5186" y="700"/>
              <a:ext cx="178" cy="2542"/>
            </a:xfrm>
            <a:custGeom>
              <a:avLst/>
              <a:gdLst>
                <a:gd name="T0" fmla="*/ 59 w 178"/>
                <a:gd name="T1" fmla="*/ 2542 h 2542"/>
                <a:gd name="T2" fmla="*/ 96 w 178"/>
                <a:gd name="T3" fmla="*/ 1600 h 2542"/>
                <a:gd name="T4" fmla="*/ 160 w 178"/>
                <a:gd name="T5" fmla="*/ 1399 h 2542"/>
                <a:gd name="T6" fmla="*/ 151 w 178"/>
                <a:gd name="T7" fmla="*/ 1088 h 2542"/>
                <a:gd name="T8" fmla="*/ 132 w 178"/>
                <a:gd name="T9" fmla="*/ 1015 h 2542"/>
                <a:gd name="T10" fmla="*/ 123 w 178"/>
                <a:gd name="T11" fmla="*/ 979 h 2542"/>
                <a:gd name="T12" fmla="*/ 68 w 178"/>
                <a:gd name="T13" fmla="*/ 695 h 2542"/>
                <a:gd name="T14" fmla="*/ 87 w 178"/>
                <a:gd name="T15" fmla="*/ 137 h 2542"/>
                <a:gd name="T16" fmla="*/ 96 w 178"/>
                <a:gd name="T17" fmla="*/ 92 h 2542"/>
                <a:gd name="T18" fmla="*/ 178 w 178"/>
                <a:gd name="T19" fmla="*/ 0 h 25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8" h="2542">
                  <a:moveTo>
                    <a:pt x="59" y="2542"/>
                  </a:moveTo>
                  <a:cubicBezTo>
                    <a:pt x="65" y="2237"/>
                    <a:pt x="40" y="1903"/>
                    <a:pt x="96" y="1600"/>
                  </a:cubicBezTo>
                  <a:cubicBezTo>
                    <a:pt x="109" y="1529"/>
                    <a:pt x="143" y="1469"/>
                    <a:pt x="160" y="1399"/>
                  </a:cubicBezTo>
                  <a:cubicBezTo>
                    <a:pt x="157" y="1295"/>
                    <a:pt x="159" y="1191"/>
                    <a:pt x="151" y="1088"/>
                  </a:cubicBezTo>
                  <a:cubicBezTo>
                    <a:pt x="149" y="1063"/>
                    <a:pt x="138" y="1039"/>
                    <a:pt x="132" y="1015"/>
                  </a:cubicBezTo>
                  <a:cubicBezTo>
                    <a:pt x="129" y="1003"/>
                    <a:pt x="123" y="979"/>
                    <a:pt x="123" y="979"/>
                  </a:cubicBezTo>
                  <a:cubicBezTo>
                    <a:pt x="116" y="893"/>
                    <a:pt x="118" y="769"/>
                    <a:pt x="68" y="695"/>
                  </a:cubicBezTo>
                  <a:cubicBezTo>
                    <a:pt x="38" y="512"/>
                    <a:pt x="0" y="306"/>
                    <a:pt x="87" y="137"/>
                  </a:cubicBezTo>
                  <a:cubicBezTo>
                    <a:pt x="90" y="122"/>
                    <a:pt x="88" y="105"/>
                    <a:pt x="96" y="92"/>
                  </a:cubicBezTo>
                  <a:cubicBezTo>
                    <a:pt x="105" y="78"/>
                    <a:pt x="178" y="30"/>
                    <a:pt x="178" y="0"/>
                  </a:cubicBezTo>
                </a:path>
              </a:pathLst>
            </a:cu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67" name="Freeform 13"/>
            <p:cNvSpPr>
              <a:spLocks/>
            </p:cNvSpPr>
            <p:nvPr/>
          </p:nvSpPr>
          <p:spPr bwMode="auto">
            <a:xfrm>
              <a:off x="5254" y="1843"/>
              <a:ext cx="333" cy="814"/>
            </a:xfrm>
            <a:custGeom>
              <a:avLst/>
              <a:gdLst>
                <a:gd name="T0" fmla="*/ 55 w 333"/>
                <a:gd name="T1" fmla="*/ 412 h 814"/>
                <a:gd name="T2" fmla="*/ 83 w 333"/>
                <a:gd name="T3" fmla="*/ 256 h 814"/>
                <a:gd name="T4" fmla="*/ 101 w 333"/>
                <a:gd name="T5" fmla="*/ 137 h 814"/>
                <a:gd name="T6" fmla="*/ 256 w 333"/>
                <a:gd name="T7" fmla="*/ 0 h 814"/>
                <a:gd name="T8" fmla="*/ 311 w 333"/>
                <a:gd name="T9" fmla="*/ 119 h 814"/>
                <a:gd name="T10" fmla="*/ 293 w 333"/>
                <a:gd name="T11" fmla="*/ 146 h 814"/>
                <a:gd name="T12" fmla="*/ 174 w 333"/>
                <a:gd name="T13" fmla="*/ 293 h 814"/>
                <a:gd name="T14" fmla="*/ 119 w 333"/>
                <a:gd name="T15" fmla="*/ 375 h 814"/>
                <a:gd name="T16" fmla="*/ 101 w 333"/>
                <a:gd name="T17" fmla="*/ 402 h 814"/>
                <a:gd name="T18" fmla="*/ 92 w 333"/>
                <a:gd name="T19" fmla="*/ 558 h 814"/>
                <a:gd name="T20" fmla="*/ 37 w 333"/>
                <a:gd name="T21" fmla="*/ 686 h 814"/>
                <a:gd name="T22" fmla="*/ 10 w 333"/>
                <a:gd name="T23" fmla="*/ 768 h 814"/>
                <a:gd name="T24" fmla="*/ 0 w 333"/>
                <a:gd name="T25" fmla="*/ 814 h 8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3" h="814">
                  <a:moveTo>
                    <a:pt x="55" y="412"/>
                  </a:moveTo>
                  <a:cubicBezTo>
                    <a:pt x="71" y="361"/>
                    <a:pt x="70" y="308"/>
                    <a:pt x="83" y="256"/>
                  </a:cubicBezTo>
                  <a:cubicBezTo>
                    <a:pt x="84" y="247"/>
                    <a:pt x="86" y="164"/>
                    <a:pt x="101" y="137"/>
                  </a:cubicBezTo>
                  <a:cubicBezTo>
                    <a:pt x="130" y="85"/>
                    <a:pt x="198" y="19"/>
                    <a:pt x="256" y="0"/>
                  </a:cubicBezTo>
                  <a:cubicBezTo>
                    <a:pt x="333" y="15"/>
                    <a:pt x="332" y="26"/>
                    <a:pt x="311" y="119"/>
                  </a:cubicBezTo>
                  <a:cubicBezTo>
                    <a:pt x="309" y="130"/>
                    <a:pt x="298" y="137"/>
                    <a:pt x="293" y="146"/>
                  </a:cubicBezTo>
                  <a:cubicBezTo>
                    <a:pt x="261" y="202"/>
                    <a:pt x="211" y="240"/>
                    <a:pt x="174" y="293"/>
                  </a:cubicBezTo>
                  <a:cubicBezTo>
                    <a:pt x="155" y="320"/>
                    <a:pt x="137" y="348"/>
                    <a:pt x="119" y="375"/>
                  </a:cubicBezTo>
                  <a:cubicBezTo>
                    <a:pt x="113" y="384"/>
                    <a:pt x="101" y="402"/>
                    <a:pt x="101" y="402"/>
                  </a:cubicBezTo>
                  <a:cubicBezTo>
                    <a:pt x="98" y="454"/>
                    <a:pt x="97" y="506"/>
                    <a:pt x="92" y="558"/>
                  </a:cubicBezTo>
                  <a:cubicBezTo>
                    <a:pt x="88" y="605"/>
                    <a:pt x="55" y="644"/>
                    <a:pt x="37" y="686"/>
                  </a:cubicBezTo>
                  <a:cubicBezTo>
                    <a:pt x="26" y="712"/>
                    <a:pt x="19" y="741"/>
                    <a:pt x="10" y="768"/>
                  </a:cubicBezTo>
                  <a:cubicBezTo>
                    <a:pt x="5" y="783"/>
                    <a:pt x="0" y="814"/>
                    <a:pt x="0" y="814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68" name="Freeform 14"/>
            <p:cNvSpPr>
              <a:spLocks/>
            </p:cNvSpPr>
            <p:nvPr/>
          </p:nvSpPr>
          <p:spPr bwMode="auto">
            <a:xfrm>
              <a:off x="4569" y="1637"/>
              <a:ext cx="384" cy="1099"/>
            </a:xfrm>
            <a:custGeom>
              <a:avLst/>
              <a:gdLst>
                <a:gd name="T0" fmla="*/ 356 w 384"/>
                <a:gd name="T1" fmla="*/ 618 h 1099"/>
                <a:gd name="T2" fmla="*/ 329 w 384"/>
                <a:gd name="T3" fmla="*/ 416 h 1099"/>
                <a:gd name="T4" fmla="*/ 301 w 384"/>
                <a:gd name="T5" fmla="*/ 362 h 1099"/>
                <a:gd name="T6" fmla="*/ 283 w 384"/>
                <a:gd name="T7" fmla="*/ 307 h 1099"/>
                <a:gd name="T8" fmla="*/ 219 w 384"/>
                <a:gd name="T9" fmla="*/ 124 h 1099"/>
                <a:gd name="T10" fmla="*/ 183 w 384"/>
                <a:gd name="T11" fmla="*/ 51 h 1099"/>
                <a:gd name="T12" fmla="*/ 137 w 384"/>
                <a:gd name="T13" fmla="*/ 5 h 1099"/>
                <a:gd name="T14" fmla="*/ 45 w 384"/>
                <a:gd name="T15" fmla="*/ 14 h 1099"/>
                <a:gd name="T16" fmla="*/ 0 w 384"/>
                <a:gd name="T17" fmla="*/ 78 h 1099"/>
                <a:gd name="T18" fmla="*/ 137 w 384"/>
                <a:gd name="T19" fmla="*/ 471 h 1099"/>
                <a:gd name="T20" fmla="*/ 219 w 384"/>
                <a:gd name="T21" fmla="*/ 590 h 1099"/>
                <a:gd name="T22" fmla="*/ 256 w 384"/>
                <a:gd name="T23" fmla="*/ 645 h 1099"/>
                <a:gd name="T24" fmla="*/ 265 w 384"/>
                <a:gd name="T25" fmla="*/ 672 h 1099"/>
                <a:gd name="T26" fmla="*/ 283 w 384"/>
                <a:gd name="T27" fmla="*/ 691 h 1099"/>
                <a:gd name="T28" fmla="*/ 320 w 384"/>
                <a:gd name="T29" fmla="*/ 800 h 1099"/>
                <a:gd name="T30" fmla="*/ 347 w 384"/>
                <a:gd name="T31" fmla="*/ 1002 h 1099"/>
                <a:gd name="T32" fmla="*/ 365 w 384"/>
                <a:gd name="T33" fmla="*/ 1075 h 1099"/>
                <a:gd name="T34" fmla="*/ 384 w 384"/>
                <a:gd name="T35" fmla="*/ 1093 h 1099"/>
                <a:gd name="T36" fmla="*/ 365 w 384"/>
                <a:gd name="T37" fmla="*/ 1093 h 10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84" h="1099">
                  <a:moveTo>
                    <a:pt x="356" y="618"/>
                  </a:moveTo>
                  <a:cubicBezTo>
                    <a:pt x="377" y="552"/>
                    <a:pt x="366" y="474"/>
                    <a:pt x="329" y="416"/>
                  </a:cubicBezTo>
                  <a:cubicBezTo>
                    <a:pt x="298" y="291"/>
                    <a:pt x="343" y="445"/>
                    <a:pt x="301" y="362"/>
                  </a:cubicBezTo>
                  <a:cubicBezTo>
                    <a:pt x="292" y="345"/>
                    <a:pt x="290" y="325"/>
                    <a:pt x="283" y="307"/>
                  </a:cubicBezTo>
                  <a:cubicBezTo>
                    <a:pt x="253" y="235"/>
                    <a:pt x="238" y="201"/>
                    <a:pt x="219" y="124"/>
                  </a:cubicBezTo>
                  <a:cubicBezTo>
                    <a:pt x="213" y="98"/>
                    <a:pt x="202" y="70"/>
                    <a:pt x="183" y="51"/>
                  </a:cubicBezTo>
                  <a:cubicBezTo>
                    <a:pt x="168" y="36"/>
                    <a:pt x="137" y="5"/>
                    <a:pt x="137" y="5"/>
                  </a:cubicBezTo>
                  <a:cubicBezTo>
                    <a:pt x="106" y="8"/>
                    <a:pt x="72" y="0"/>
                    <a:pt x="45" y="14"/>
                  </a:cubicBezTo>
                  <a:cubicBezTo>
                    <a:pt x="22" y="26"/>
                    <a:pt x="0" y="78"/>
                    <a:pt x="0" y="78"/>
                  </a:cubicBezTo>
                  <a:cubicBezTo>
                    <a:pt x="15" y="244"/>
                    <a:pt x="46" y="333"/>
                    <a:pt x="137" y="471"/>
                  </a:cubicBezTo>
                  <a:cubicBezTo>
                    <a:pt x="164" y="512"/>
                    <a:pt x="189" y="552"/>
                    <a:pt x="219" y="590"/>
                  </a:cubicBezTo>
                  <a:cubicBezTo>
                    <a:pt x="233" y="607"/>
                    <a:pt x="256" y="645"/>
                    <a:pt x="256" y="645"/>
                  </a:cubicBezTo>
                  <a:cubicBezTo>
                    <a:pt x="259" y="654"/>
                    <a:pt x="260" y="664"/>
                    <a:pt x="265" y="672"/>
                  </a:cubicBezTo>
                  <a:cubicBezTo>
                    <a:pt x="269" y="680"/>
                    <a:pt x="280" y="683"/>
                    <a:pt x="283" y="691"/>
                  </a:cubicBezTo>
                  <a:cubicBezTo>
                    <a:pt x="301" y="739"/>
                    <a:pt x="291" y="759"/>
                    <a:pt x="320" y="800"/>
                  </a:cubicBezTo>
                  <a:cubicBezTo>
                    <a:pt x="327" y="867"/>
                    <a:pt x="336" y="936"/>
                    <a:pt x="347" y="1002"/>
                  </a:cubicBezTo>
                  <a:cubicBezTo>
                    <a:pt x="351" y="1027"/>
                    <a:pt x="355" y="1052"/>
                    <a:pt x="365" y="1075"/>
                  </a:cubicBezTo>
                  <a:cubicBezTo>
                    <a:pt x="368" y="1083"/>
                    <a:pt x="384" y="1084"/>
                    <a:pt x="384" y="1093"/>
                  </a:cubicBezTo>
                  <a:cubicBezTo>
                    <a:pt x="384" y="1099"/>
                    <a:pt x="371" y="1093"/>
                    <a:pt x="365" y="1093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69" name="Freeform 15"/>
            <p:cNvSpPr>
              <a:spLocks/>
            </p:cNvSpPr>
            <p:nvPr/>
          </p:nvSpPr>
          <p:spPr bwMode="auto">
            <a:xfrm>
              <a:off x="4925" y="1292"/>
              <a:ext cx="128" cy="1045"/>
            </a:xfrm>
            <a:custGeom>
              <a:avLst/>
              <a:gdLst>
                <a:gd name="T0" fmla="*/ 64 w 128"/>
                <a:gd name="T1" fmla="*/ 505 h 1045"/>
                <a:gd name="T2" fmla="*/ 37 w 128"/>
                <a:gd name="T3" fmla="*/ 368 h 1045"/>
                <a:gd name="T4" fmla="*/ 0 w 128"/>
                <a:gd name="T5" fmla="*/ 277 h 1045"/>
                <a:gd name="T6" fmla="*/ 9 w 128"/>
                <a:gd name="T7" fmla="*/ 30 h 1045"/>
                <a:gd name="T8" fmla="*/ 19 w 128"/>
                <a:gd name="T9" fmla="*/ 3 h 1045"/>
                <a:gd name="T10" fmla="*/ 46 w 128"/>
                <a:gd name="T11" fmla="*/ 21 h 1045"/>
                <a:gd name="T12" fmla="*/ 83 w 128"/>
                <a:gd name="T13" fmla="*/ 222 h 1045"/>
                <a:gd name="T14" fmla="*/ 128 w 128"/>
                <a:gd name="T15" fmla="*/ 323 h 1045"/>
                <a:gd name="T16" fmla="*/ 119 w 128"/>
                <a:gd name="T17" fmla="*/ 661 h 1045"/>
                <a:gd name="T18" fmla="*/ 92 w 128"/>
                <a:gd name="T19" fmla="*/ 725 h 1045"/>
                <a:gd name="T20" fmla="*/ 37 w 128"/>
                <a:gd name="T21" fmla="*/ 899 h 1045"/>
                <a:gd name="T22" fmla="*/ 0 w 128"/>
                <a:gd name="T23" fmla="*/ 1045 h 10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8" h="1045">
                  <a:moveTo>
                    <a:pt x="64" y="505"/>
                  </a:moveTo>
                  <a:cubicBezTo>
                    <a:pt x="55" y="461"/>
                    <a:pt x="54" y="409"/>
                    <a:pt x="37" y="368"/>
                  </a:cubicBezTo>
                  <a:cubicBezTo>
                    <a:pt x="23" y="335"/>
                    <a:pt x="9" y="313"/>
                    <a:pt x="0" y="277"/>
                  </a:cubicBezTo>
                  <a:cubicBezTo>
                    <a:pt x="3" y="195"/>
                    <a:pt x="3" y="112"/>
                    <a:pt x="9" y="30"/>
                  </a:cubicBezTo>
                  <a:cubicBezTo>
                    <a:pt x="10" y="20"/>
                    <a:pt x="10" y="5"/>
                    <a:pt x="19" y="3"/>
                  </a:cubicBezTo>
                  <a:cubicBezTo>
                    <a:pt x="30" y="0"/>
                    <a:pt x="37" y="15"/>
                    <a:pt x="46" y="21"/>
                  </a:cubicBezTo>
                  <a:cubicBezTo>
                    <a:pt x="83" y="131"/>
                    <a:pt x="61" y="23"/>
                    <a:pt x="83" y="222"/>
                  </a:cubicBezTo>
                  <a:cubicBezTo>
                    <a:pt x="87" y="259"/>
                    <a:pt x="128" y="323"/>
                    <a:pt x="128" y="323"/>
                  </a:cubicBezTo>
                  <a:cubicBezTo>
                    <a:pt x="125" y="436"/>
                    <a:pt x="127" y="549"/>
                    <a:pt x="119" y="661"/>
                  </a:cubicBezTo>
                  <a:cubicBezTo>
                    <a:pt x="117" y="684"/>
                    <a:pt x="97" y="703"/>
                    <a:pt x="92" y="725"/>
                  </a:cubicBezTo>
                  <a:cubicBezTo>
                    <a:pt x="78" y="784"/>
                    <a:pt x="56" y="841"/>
                    <a:pt x="37" y="899"/>
                  </a:cubicBezTo>
                  <a:cubicBezTo>
                    <a:pt x="35" y="913"/>
                    <a:pt x="27" y="1045"/>
                    <a:pt x="0" y="1045"/>
                  </a:cubicBezTo>
                </a:path>
              </a:pathLst>
            </a:cu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70" name="Freeform 16"/>
            <p:cNvSpPr>
              <a:spLocks/>
            </p:cNvSpPr>
            <p:nvPr/>
          </p:nvSpPr>
          <p:spPr bwMode="auto">
            <a:xfrm>
              <a:off x="5154" y="1194"/>
              <a:ext cx="146" cy="713"/>
            </a:xfrm>
            <a:custGeom>
              <a:avLst/>
              <a:gdLst>
                <a:gd name="T0" fmla="*/ 27 w 146"/>
                <a:gd name="T1" fmla="*/ 713 h 713"/>
                <a:gd name="T2" fmla="*/ 110 w 146"/>
                <a:gd name="T3" fmla="*/ 539 h 713"/>
                <a:gd name="T4" fmla="*/ 128 w 146"/>
                <a:gd name="T5" fmla="*/ 503 h 713"/>
                <a:gd name="T6" fmla="*/ 146 w 146"/>
                <a:gd name="T7" fmla="*/ 466 h 713"/>
                <a:gd name="T8" fmla="*/ 119 w 146"/>
                <a:gd name="T9" fmla="*/ 91 h 713"/>
                <a:gd name="T10" fmla="*/ 91 w 146"/>
                <a:gd name="T11" fmla="*/ 37 h 713"/>
                <a:gd name="T12" fmla="*/ 0 w 146"/>
                <a:gd name="T13" fmla="*/ 0 h 713"/>
                <a:gd name="T14" fmla="*/ 9 w 146"/>
                <a:gd name="T15" fmla="*/ 402 h 713"/>
                <a:gd name="T16" fmla="*/ 9 w 146"/>
                <a:gd name="T17" fmla="*/ 421 h 7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6" h="713">
                  <a:moveTo>
                    <a:pt x="27" y="713"/>
                  </a:moveTo>
                  <a:cubicBezTo>
                    <a:pt x="47" y="652"/>
                    <a:pt x="81" y="596"/>
                    <a:pt x="110" y="539"/>
                  </a:cubicBezTo>
                  <a:cubicBezTo>
                    <a:pt x="116" y="527"/>
                    <a:pt x="122" y="515"/>
                    <a:pt x="128" y="503"/>
                  </a:cubicBezTo>
                  <a:cubicBezTo>
                    <a:pt x="134" y="491"/>
                    <a:pt x="146" y="466"/>
                    <a:pt x="146" y="466"/>
                  </a:cubicBezTo>
                  <a:cubicBezTo>
                    <a:pt x="141" y="322"/>
                    <a:pt x="142" y="221"/>
                    <a:pt x="119" y="91"/>
                  </a:cubicBezTo>
                  <a:cubicBezTo>
                    <a:pt x="116" y="74"/>
                    <a:pt x="104" y="48"/>
                    <a:pt x="91" y="37"/>
                  </a:cubicBezTo>
                  <a:cubicBezTo>
                    <a:pt x="69" y="19"/>
                    <a:pt x="27" y="7"/>
                    <a:pt x="0" y="0"/>
                  </a:cubicBezTo>
                  <a:cubicBezTo>
                    <a:pt x="3" y="134"/>
                    <a:pt x="0" y="268"/>
                    <a:pt x="9" y="402"/>
                  </a:cubicBezTo>
                  <a:cubicBezTo>
                    <a:pt x="10" y="425"/>
                    <a:pt x="50" y="421"/>
                    <a:pt x="9" y="421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71" name="Freeform 17"/>
            <p:cNvSpPr>
              <a:spLocks/>
            </p:cNvSpPr>
            <p:nvPr/>
          </p:nvSpPr>
          <p:spPr bwMode="auto">
            <a:xfrm>
              <a:off x="5008" y="2163"/>
              <a:ext cx="180" cy="741"/>
            </a:xfrm>
            <a:custGeom>
              <a:avLst/>
              <a:gdLst>
                <a:gd name="T0" fmla="*/ 155 w 180"/>
                <a:gd name="T1" fmla="*/ 302 h 741"/>
                <a:gd name="T2" fmla="*/ 64 w 180"/>
                <a:gd name="T3" fmla="*/ 0 h 741"/>
                <a:gd name="T4" fmla="*/ 0 w 180"/>
                <a:gd name="T5" fmla="*/ 64 h 741"/>
                <a:gd name="T6" fmla="*/ 73 w 180"/>
                <a:gd name="T7" fmla="*/ 466 h 741"/>
                <a:gd name="T8" fmla="*/ 109 w 180"/>
                <a:gd name="T9" fmla="*/ 549 h 741"/>
                <a:gd name="T10" fmla="*/ 146 w 180"/>
                <a:gd name="T11" fmla="*/ 631 h 741"/>
                <a:gd name="T12" fmla="*/ 155 w 180"/>
                <a:gd name="T13" fmla="*/ 704 h 741"/>
                <a:gd name="T14" fmla="*/ 173 w 180"/>
                <a:gd name="T15" fmla="*/ 732 h 741"/>
                <a:gd name="T16" fmla="*/ 155 w 180"/>
                <a:gd name="T17" fmla="*/ 741 h 7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0" h="741">
                  <a:moveTo>
                    <a:pt x="155" y="302"/>
                  </a:moveTo>
                  <a:cubicBezTo>
                    <a:pt x="148" y="154"/>
                    <a:pt x="180" y="77"/>
                    <a:pt x="64" y="0"/>
                  </a:cubicBezTo>
                  <a:cubicBezTo>
                    <a:pt x="16" y="12"/>
                    <a:pt x="12" y="16"/>
                    <a:pt x="0" y="64"/>
                  </a:cubicBezTo>
                  <a:cubicBezTo>
                    <a:pt x="8" y="197"/>
                    <a:pt x="9" y="345"/>
                    <a:pt x="73" y="466"/>
                  </a:cubicBezTo>
                  <a:cubicBezTo>
                    <a:pt x="81" y="501"/>
                    <a:pt x="84" y="523"/>
                    <a:pt x="109" y="549"/>
                  </a:cubicBezTo>
                  <a:cubicBezTo>
                    <a:pt x="132" y="614"/>
                    <a:pt x="117" y="588"/>
                    <a:pt x="146" y="631"/>
                  </a:cubicBezTo>
                  <a:cubicBezTo>
                    <a:pt x="149" y="655"/>
                    <a:pt x="149" y="680"/>
                    <a:pt x="155" y="704"/>
                  </a:cubicBezTo>
                  <a:cubicBezTo>
                    <a:pt x="158" y="715"/>
                    <a:pt x="173" y="721"/>
                    <a:pt x="173" y="732"/>
                  </a:cubicBezTo>
                  <a:cubicBezTo>
                    <a:pt x="173" y="739"/>
                    <a:pt x="161" y="738"/>
                    <a:pt x="155" y="741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72" name="Oval 18"/>
            <p:cNvSpPr>
              <a:spLocks noChangeArrowheads="1"/>
            </p:cNvSpPr>
            <p:nvPr/>
          </p:nvSpPr>
          <p:spPr bwMode="auto">
            <a:xfrm>
              <a:off x="4251" y="618"/>
              <a:ext cx="576" cy="33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73" name="Oval 19"/>
            <p:cNvSpPr>
              <a:spLocks noChangeArrowheads="1"/>
            </p:cNvSpPr>
            <p:nvPr/>
          </p:nvSpPr>
          <p:spPr bwMode="auto">
            <a:xfrm>
              <a:off x="5019" y="618"/>
              <a:ext cx="576" cy="33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74" name="Oval 20"/>
            <p:cNvSpPr>
              <a:spLocks noChangeArrowheads="1"/>
            </p:cNvSpPr>
            <p:nvPr/>
          </p:nvSpPr>
          <p:spPr bwMode="auto">
            <a:xfrm>
              <a:off x="4539" y="810"/>
              <a:ext cx="576" cy="33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5609" name="Group 21"/>
          <p:cNvGrpSpPr>
            <a:grpSpLocks/>
          </p:cNvGrpSpPr>
          <p:nvPr/>
        </p:nvGrpSpPr>
        <p:grpSpPr bwMode="auto">
          <a:xfrm>
            <a:off x="4067175" y="2781300"/>
            <a:ext cx="215900" cy="504825"/>
            <a:chOff x="2880" y="2387"/>
            <a:chExt cx="136" cy="318"/>
          </a:xfrm>
        </p:grpSpPr>
        <p:sp>
          <p:nvSpPr>
            <p:cNvPr id="25659" name="Oval 22"/>
            <p:cNvSpPr>
              <a:spLocks noChangeArrowheads="1"/>
            </p:cNvSpPr>
            <p:nvPr/>
          </p:nvSpPr>
          <p:spPr bwMode="auto">
            <a:xfrm>
              <a:off x="2880" y="2432"/>
              <a:ext cx="91" cy="227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60" name="Oval 23"/>
            <p:cNvSpPr>
              <a:spLocks noChangeArrowheads="1"/>
            </p:cNvSpPr>
            <p:nvPr/>
          </p:nvSpPr>
          <p:spPr bwMode="auto">
            <a:xfrm>
              <a:off x="2880" y="2387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61" name="Oval 24"/>
            <p:cNvSpPr>
              <a:spLocks noChangeArrowheads="1"/>
            </p:cNvSpPr>
            <p:nvPr/>
          </p:nvSpPr>
          <p:spPr bwMode="auto">
            <a:xfrm>
              <a:off x="2925" y="2478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62" name="Oval 25"/>
            <p:cNvSpPr>
              <a:spLocks noChangeArrowheads="1"/>
            </p:cNvSpPr>
            <p:nvPr/>
          </p:nvSpPr>
          <p:spPr bwMode="auto">
            <a:xfrm>
              <a:off x="2880" y="2614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5610" name="Oval 26"/>
          <p:cNvSpPr>
            <a:spLocks noChangeArrowheads="1"/>
          </p:cNvSpPr>
          <p:nvPr/>
        </p:nvSpPr>
        <p:spPr bwMode="auto">
          <a:xfrm>
            <a:off x="5867400" y="3068638"/>
            <a:ext cx="144463" cy="1444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11" name="Oval 27"/>
          <p:cNvSpPr>
            <a:spLocks noChangeArrowheads="1"/>
          </p:cNvSpPr>
          <p:nvPr/>
        </p:nvSpPr>
        <p:spPr bwMode="auto">
          <a:xfrm>
            <a:off x="5076825" y="3213100"/>
            <a:ext cx="144463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12" name="Oval 28"/>
          <p:cNvSpPr>
            <a:spLocks noChangeArrowheads="1"/>
          </p:cNvSpPr>
          <p:nvPr/>
        </p:nvSpPr>
        <p:spPr bwMode="auto">
          <a:xfrm>
            <a:off x="5364163" y="2924175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5613" name="Group 29"/>
          <p:cNvGrpSpPr>
            <a:grpSpLocks/>
          </p:cNvGrpSpPr>
          <p:nvPr/>
        </p:nvGrpSpPr>
        <p:grpSpPr bwMode="auto">
          <a:xfrm>
            <a:off x="4356100" y="3141663"/>
            <a:ext cx="215900" cy="504825"/>
            <a:chOff x="2880" y="2387"/>
            <a:chExt cx="136" cy="318"/>
          </a:xfrm>
        </p:grpSpPr>
        <p:sp>
          <p:nvSpPr>
            <p:cNvPr id="25655" name="Oval 30"/>
            <p:cNvSpPr>
              <a:spLocks noChangeArrowheads="1"/>
            </p:cNvSpPr>
            <p:nvPr/>
          </p:nvSpPr>
          <p:spPr bwMode="auto">
            <a:xfrm>
              <a:off x="2880" y="2432"/>
              <a:ext cx="91" cy="227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56" name="Oval 31"/>
            <p:cNvSpPr>
              <a:spLocks noChangeArrowheads="1"/>
            </p:cNvSpPr>
            <p:nvPr/>
          </p:nvSpPr>
          <p:spPr bwMode="auto">
            <a:xfrm>
              <a:off x="2880" y="2387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57" name="Oval 32"/>
            <p:cNvSpPr>
              <a:spLocks noChangeArrowheads="1"/>
            </p:cNvSpPr>
            <p:nvPr/>
          </p:nvSpPr>
          <p:spPr bwMode="auto">
            <a:xfrm>
              <a:off x="2925" y="2478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58" name="Oval 33"/>
            <p:cNvSpPr>
              <a:spLocks noChangeArrowheads="1"/>
            </p:cNvSpPr>
            <p:nvPr/>
          </p:nvSpPr>
          <p:spPr bwMode="auto">
            <a:xfrm>
              <a:off x="2880" y="2614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5614" name="Oval 34"/>
          <p:cNvSpPr>
            <a:spLocks noChangeArrowheads="1"/>
          </p:cNvSpPr>
          <p:nvPr/>
        </p:nvSpPr>
        <p:spPr bwMode="auto">
          <a:xfrm>
            <a:off x="2987675" y="3860800"/>
            <a:ext cx="144463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15" name="Oval 35"/>
          <p:cNvSpPr>
            <a:spLocks noChangeArrowheads="1"/>
          </p:cNvSpPr>
          <p:nvPr/>
        </p:nvSpPr>
        <p:spPr bwMode="auto">
          <a:xfrm>
            <a:off x="3490913" y="4076700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16" name="Oval 36"/>
          <p:cNvSpPr>
            <a:spLocks noChangeArrowheads="1"/>
          </p:cNvSpPr>
          <p:nvPr/>
        </p:nvSpPr>
        <p:spPr bwMode="auto">
          <a:xfrm>
            <a:off x="3706813" y="4292600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17" name="Oval 37"/>
          <p:cNvSpPr>
            <a:spLocks noChangeArrowheads="1"/>
          </p:cNvSpPr>
          <p:nvPr/>
        </p:nvSpPr>
        <p:spPr bwMode="auto">
          <a:xfrm>
            <a:off x="1403350" y="2133600"/>
            <a:ext cx="144463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18" name="Oval 38"/>
          <p:cNvSpPr>
            <a:spLocks noChangeArrowheads="1"/>
          </p:cNvSpPr>
          <p:nvPr/>
        </p:nvSpPr>
        <p:spPr bwMode="auto">
          <a:xfrm>
            <a:off x="1619250" y="2349500"/>
            <a:ext cx="144463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5619" name="Group 39"/>
          <p:cNvGrpSpPr>
            <a:grpSpLocks/>
          </p:cNvGrpSpPr>
          <p:nvPr/>
        </p:nvGrpSpPr>
        <p:grpSpPr bwMode="auto">
          <a:xfrm>
            <a:off x="6227763" y="1052513"/>
            <a:ext cx="854075" cy="2005012"/>
            <a:chOff x="4251" y="618"/>
            <a:chExt cx="1344" cy="2624"/>
          </a:xfrm>
        </p:grpSpPr>
        <p:sp>
          <p:nvSpPr>
            <p:cNvPr id="25643" name="Oval 40"/>
            <p:cNvSpPr>
              <a:spLocks noChangeArrowheads="1"/>
            </p:cNvSpPr>
            <p:nvPr/>
          </p:nvSpPr>
          <p:spPr bwMode="auto">
            <a:xfrm>
              <a:off x="4740" y="1389"/>
              <a:ext cx="227" cy="18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44" name="Freeform 41"/>
            <p:cNvSpPr>
              <a:spLocks/>
            </p:cNvSpPr>
            <p:nvPr/>
          </p:nvSpPr>
          <p:spPr bwMode="auto">
            <a:xfrm>
              <a:off x="4684" y="709"/>
              <a:ext cx="563" cy="2515"/>
            </a:xfrm>
            <a:custGeom>
              <a:avLst/>
              <a:gdLst>
                <a:gd name="T0" fmla="*/ 442 w 563"/>
                <a:gd name="T1" fmla="*/ 2515 h 2515"/>
                <a:gd name="T2" fmla="*/ 488 w 563"/>
                <a:gd name="T3" fmla="*/ 1390 h 2515"/>
                <a:gd name="T4" fmla="*/ 479 w 563"/>
                <a:gd name="T5" fmla="*/ 906 h 2515"/>
                <a:gd name="T6" fmla="*/ 461 w 563"/>
                <a:gd name="T7" fmla="*/ 869 h 2515"/>
                <a:gd name="T8" fmla="*/ 296 w 563"/>
                <a:gd name="T9" fmla="*/ 604 h 2515"/>
                <a:gd name="T10" fmla="*/ 95 w 563"/>
                <a:gd name="T11" fmla="*/ 339 h 2515"/>
                <a:gd name="T12" fmla="*/ 22 w 563"/>
                <a:gd name="T13" fmla="*/ 202 h 2515"/>
                <a:gd name="T14" fmla="*/ 13 w 563"/>
                <a:gd name="T15" fmla="*/ 0 h 25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63" h="2515">
                  <a:moveTo>
                    <a:pt x="442" y="2515"/>
                  </a:moveTo>
                  <a:cubicBezTo>
                    <a:pt x="563" y="2176"/>
                    <a:pt x="427" y="1760"/>
                    <a:pt x="488" y="1390"/>
                  </a:cubicBezTo>
                  <a:cubicBezTo>
                    <a:pt x="485" y="1229"/>
                    <a:pt x="487" y="1067"/>
                    <a:pt x="479" y="906"/>
                  </a:cubicBezTo>
                  <a:cubicBezTo>
                    <a:pt x="478" y="892"/>
                    <a:pt x="466" y="882"/>
                    <a:pt x="461" y="869"/>
                  </a:cubicBezTo>
                  <a:cubicBezTo>
                    <a:pt x="400" y="728"/>
                    <a:pt x="407" y="715"/>
                    <a:pt x="296" y="604"/>
                  </a:cubicBezTo>
                  <a:cubicBezTo>
                    <a:pt x="250" y="558"/>
                    <a:pt x="127" y="403"/>
                    <a:pt x="95" y="339"/>
                  </a:cubicBezTo>
                  <a:cubicBezTo>
                    <a:pt x="71" y="292"/>
                    <a:pt x="51" y="245"/>
                    <a:pt x="22" y="202"/>
                  </a:cubicBezTo>
                  <a:cubicBezTo>
                    <a:pt x="0" y="112"/>
                    <a:pt x="13" y="178"/>
                    <a:pt x="13" y="0"/>
                  </a:cubicBezTo>
                </a:path>
              </a:pathLst>
            </a:cu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45" name="Freeform 42"/>
            <p:cNvSpPr>
              <a:spLocks/>
            </p:cNvSpPr>
            <p:nvPr/>
          </p:nvSpPr>
          <p:spPr bwMode="auto">
            <a:xfrm>
              <a:off x="4550" y="746"/>
              <a:ext cx="444" cy="2359"/>
            </a:xfrm>
            <a:custGeom>
              <a:avLst/>
              <a:gdLst>
                <a:gd name="T0" fmla="*/ 394 w 444"/>
                <a:gd name="T1" fmla="*/ 2359 h 2359"/>
                <a:gd name="T2" fmla="*/ 384 w 444"/>
                <a:gd name="T3" fmla="*/ 1326 h 2359"/>
                <a:gd name="T4" fmla="*/ 412 w 444"/>
                <a:gd name="T5" fmla="*/ 1143 h 2359"/>
                <a:gd name="T6" fmla="*/ 421 w 444"/>
                <a:gd name="T7" fmla="*/ 905 h 2359"/>
                <a:gd name="T8" fmla="*/ 366 w 444"/>
                <a:gd name="T9" fmla="*/ 814 h 2359"/>
                <a:gd name="T10" fmla="*/ 247 w 444"/>
                <a:gd name="T11" fmla="*/ 649 h 2359"/>
                <a:gd name="T12" fmla="*/ 37 w 444"/>
                <a:gd name="T13" fmla="*/ 439 h 2359"/>
                <a:gd name="T14" fmla="*/ 0 w 444"/>
                <a:gd name="T15" fmla="*/ 0 h 23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4" h="2359">
                  <a:moveTo>
                    <a:pt x="394" y="2359"/>
                  </a:moveTo>
                  <a:cubicBezTo>
                    <a:pt x="391" y="2015"/>
                    <a:pt x="384" y="1670"/>
                    <a:pt x="384" y="1326"/>
                  </a:cubicBezTo>
                  <a:cubicBezTo>
                    <a:pt x="384" y="1187"/>
                    <a:pt x="375" y="1217"/>
                    <a:pt x="412" y="1143"/>
                  </a:cubicBezTo>
                  <a:cubicBezTo>
                    <a:pt x="438" y="1040"/>
                    <a:pt x="444" y="1044"/>
                    <a:pt x="421" y="905"/>
                  </a:cubicBezTo>
                  <a:cubicBezTo>
                    <a:pt x="413" y="855"/>
                    <a:pt x="388" y="852"/>
                    <a:pt x="366" y="814"/>
                  </a:cubicBezTo>
                  <a:cubicBezTo>
                    <a:pt x="332" y="754"/>
                    <a:pt x="301" y="695"/>
                    <a:pt x="247" y="649"/>
                  </a:cubicBezTo>
                  <a:cubicBezTo>
                    <a:pt x="173" y="586"/>
                    <a:pt x="82" y="528"/>
                    <a:pt x="37" y="439"/>
                  </a:cubicBezTo>
                  <a:cubicBezTo>
                    <a:pt x="2" y="297"/>
                    <a:pt x="0" y="146"/>
                    <a:pt x="0" y="0"/>
                  </a:cubicBezTo>
                </a:path>
              </a:pathLst>
            </a:cu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46" name="Freeform 43"/>
            <p:cNvSpPr>
              <a:spLocks/>
            </p:cNvSpPr>
            <p:nvPr/>
          </p:nvSpPr>
          <p:spPr bwMode="auto">
            <a:xfrm>
              <a:off x="5186" y="700"/>
              <a:ext cx="178" cy="2542"/>
            </a:xfrm>
            <a:custGeom>
              <a:avLst/>
              <a:gdLst>
                <a:gd name="T0" fmla="*/ 59 w 178"/>
                <a:gd name="T1" fmla="*/ 2542 h 2542"/>
                <a:gd name="T2" fmla="*/ 96 w 178"/>
                <a:gd name="T3" fmla="*/ 1600 h 2542"/>
                <a:gd name="T4" fmla="*/ 160 w 178"/>
                <a:gd name="T5" fmla="*/ 1399 h 2542"/>
                <a:gd name="T6" fmla="*/ 151 w 178"/>
                <a:gd name="T7" fmla="*/ 1088 h 2542"/>
                <a:gd name="T8" fmla="*/ 132 w 178"/>
                <a:gd name="T9" fmla="*/ 1015 h 2542"/>
                <a:gd name="T10" fmla="*/ 123 w 178"/>
                <a:gd name="T11" fmla="*/ 979 h 2542"/>
                <a:gd name="T12" fmla="*/ 68 w 178"/>
                <a:gd name="T13" fmla="*/ 695 h 2542"/>
                <a:gd name="T14" fmla="*/ 87 w 178"/>
                <a:gd name="T15" fmla="*/ 137 h 2542"/>
                <a:gd name="T16" fmla="*/ 96 w 178"/>
                <a:gd name="T17" fmla="*/ 92 h 2542"/>
                <a:gd name="T18" fmla="*/ 178 w 178"/>
                <a:gd name="T19" fmla="*/ 0 h 25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8" h="2542">
                  <a:moveTo>
                    <a:pt x="59" y="2542"/>
                  </a:moveTo>
                  <a:cubicBezTo>
                    <a:pt x="65" y="2237"/>
                    <a:pt x="40" y="1903"/>
                    <a:pt x="96" y="1600"/>
                  </a:cubicBezTo>
                  <a:cubicBezTo>
                    <a:pt x="109" y="1529"/>
                    <a:pt x="143" y="1469"/>
                    <a:pt x="160" y="1399"/>
                  </a:cubicBezTo>
                  <a:cubicBezTo>
                    <a:pt x="157" y="1295"/>
                    <a:pt x="159" y="1191"/>
                    <a:pt x="151" y="1088"/>
                  </a:cubicBezTo>
                  <a:cubicBezTo>
                    <a:pt x="149" y="1063"/>
                    <a:pt x="138" y="1039"/>
                    <a:pt x="132" y="1015"/>
                  </a:cubicBezTo>
                  <a:cubicBezTo>
                    <a:pt x="129" y="1003"/>
                    <a:pt x="123" y="979"/>
                    <a:pt x="123" y="979"/>
                  </a:cubicBezTo>
                  <a:cubicBezTo>
                    <a:pt x="116" y="893"/>
                    <a:pt x="118" y="769"/>
                    <a:pt x="68" y="695"/>
                  </a:cubicBezTo>
                  <a:cubicBezTo>
                    <a:pt x="38" y="512"/>
                    <a:pt x="0" y="306"/>
                    <a:pt x="87" y="137"/>
                  </a:cubicBezTo>
                  <a:cubicBezTo>
                    <a:pt x="90" y="122"/>
                    <a:pt x="88" y="105"/>
                    <a:pt x="96" y="92"/>
                  </a:cubicBezTo>
                  <a:cubicBezTo>
                    <a:pt x="105" y="78"/>
                    <a:pt x="178" y="30"/>
                    <a:pt x="178" y="0"/>
                  </a:cubicBezTo>
                </a:path>
              </a:pathLst>
            </a:cu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47" name="Freeform 44"/>
            <p:cNvSpPr>
              <a:spLocks/>
            </p:cNvSpPr>
            <p:nvPr/>
          </p:nvSpPr>
          <p:spPr bwMode="auto">
            <a:xfrm>
              <a:off x="5254" y="1843"/>
              <a:ext cx="333" cy="814"/>
            </a:xfrm>
            <a:custGeom>
              <a:avLst/>
              <a:gdLst>
                <a:gd name="T0" fmla="*/ 55 w 333"/>
                <a:gd name="T1" fmla="*/ 412 h 814"/>
                <a:gd name="T2" fmla="*/ 83 w 333"/>
                <a:gd name="T3" fmla="*/ 256 h 814"/>
                <a:gd name="T4" fmla="*/ 101 w 333"/>
                <a:gd name="T5" fmla="*/ 137 h 814"/>
                <a:gd name="T6" fmla="*/ 256 w 333"/>
                <a:gd name="T7" fmla="*/ 0 h 814"/>
                <a:gd name="T8" fmla="*/ 311 w 333"/>
                <a:gd name="T9" fmla="*/ 119 h 814"/>
                <a:gd name="T10" fmla="*/ 293 w 333"/>
                <a:gd name="T11" fmla="*/ 146 h 814"/>
                <a:gd name="T12" fmla="*/ 174 w 333"/>
                <a:gd name="T13" fmla="*/ 293 h 814"/>
                <a:gd name="T14" fmla="*/ 119 w 333"/>
                <a:gd name="T15" fmla="*/ 375 h 814"/>
                <a:gd name="T16" fmla="*/ 101 w 333"/>
                <a:gd name="T17" fmla="*/ 402 h 814"/>
                <a:gd name="T18" fmla="*/ 92 w 333"/>
                <a:gd name="T19" fmla="*/ 558 h 814"/>
                <a:gd name="T20" fmla="*/ 37 w 333"/>
                <a:gd name="T21" fmla="*/ 686 h 814"/>
                <a:gd name="T22" fmla="*/ 10 w 333"/>
                <a:gd name="T23" fmla="*/ 768 h 814"/>
                <a:gd name="T24" fmla="*/ 0 w 333"/>
                <a:gd name="T25" fmla="*/ 814 h 8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3" h="814">
                  <a:moveTo>
                    <a:pt x="55" y="412"/>
                  </a:moveTo>
                  <a:cubicBezTo>
                    <a:pt x="71" y="361"/>
                    <a:pt x="70" y="308"/>
                    <a:pt x="83" y="256"/>
                  </a:cubicBezTo>
                  <a:cubicBezTo>
                    <a:pt x="84" y="247"/>
                    <a:pt x="86" y="164"/>
                    <a:pt x="101" y="137"/>
                  </a:cubicBezTo>
                  <a:cubicBezTo>
                    <a:pt x="130" y="85"/>
                    <a:pt x="198" y="19"/>
                    <a:pt x="256" y="0"/>
                  </a:cubicBezTo>
                  <a:cubicBezTo>
                    <a:pt x="333" y="15"/>
                    <a:pt x="332" y="26"/>
                    <a:pt x="311" y="119"/>
                  </a:cubicBezTo>
                  <a:cubicBezTo>
                    <a:pt x="309" y="130"/>
                    <a:pt x="298" y="137"/>
                    <a:pt x="293" y="146"/>
                  </a:cubicBezTo>
                  <a:cubicBezTo>
                    <a:pt x="261" y="202"/>
                    <a:pt x="211" y="240"/>
                    <a:pt x="174" y="293"/>
                  </a:cubicBezTo>
                  <a:cubicBezTo>
                    <a:pt x="155" y="320"/>
                    <a:pt x="137" y="348"/>
                    <a:pt x="119" y="375"/>
                  </a:cubicBezTo>
                  <a:cubicBezTo>
                    <a:pt x="113" y="384"/>
                    <a:pt x="101" y="402"/>
                    <a:pt x="101" y="402"/>
                  </a:cubicBezTo>
                  <a:cubicBezTo>
                    <a:pt x="98" y="454"/>
                    <a:pt x="97" y="506"/>
                    <a:pt x="92" y="558"/>
                  </a:cubicBezTo>
                  <a:cubicBezTo>
                    <a:pt x="88" y="605"/>
                    <a:pt x="55" y="644"/>
                    <a:pt x="37" y="686"/>
                  </a:cubicBezTo>
                  <a:cubicBezTo>
                    <a:pt x="26" y="712"/>
                    <a:pt x="19" y="741"/>
                    <a:pt x="10" y="768"/>
                  </a:cubicBezTo>
                  <a:cubicBezTo>
                    <a:pt x="5" y="783"/>
                    <a:pt x="0" y="814"/>
                    <a:pt x="0" y="814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48" name="Freeform 45"/>
            <p:cNvSpPr>
              <a:spLocks/>
            </p:cNvSpPr>
            <p:nvPr/>
          </p:nvSpPr>
          <p:spPr bwMode="auto">
            <a:xfrm>
              <a:off x="4569" y="1637"/>
              <a:ext cx="384" cy="1099"/>
            </a:xfrm>
            <a:custGeom>
              <a:avLst/>
              <a:gdLst>
                <a:gd name="T0" fmla="*/ 356 w 384"/>
                <a:gd name="T1" fmla="*/ 618 h 1099"/>
                <a:gd name="T2" fmla="*/ 329 w 384"/>
                <a:gd name="T3" fmla="*/ 416 h 1099"/>
                <a:gd name="T4" fmla="*/ 301 w 384"/>
                <a:gd name="T5" fmla="*/ 362 h 1099"/>
                <a:gd name="T6" fmla="*/ 283 w 384"/>
                <a:gd name="T7" fmla="*/ 307 h 1099"/>
                <a:gd name="T8" fmla="*/ 219 w 384"/>
                <a:gd name="T9" fmla="*/ 124 h 1099"/>
                <a:gd name="T10" fmla="*/ 183 w 384"/>
                <a:gd name="T11" fmla="*/ 51 h 1099"/>
                <a:gd name="T12" fmla="*/ 137 w 384"/>
                <a:gd name="T13" fmla="*/ 5 h 1099"/>
                <a:gd name="T14" fmla="*/ 45 w 384"/>
                <a:gd name="T15" fmla="*/ 14 h 1099"/>
                <a:gd name="T16" fmla="*/ 0 w 384"/>
                <a:gd name="T17" fmla="*/ 78 h 1099"/>
                <a:gd name="T18" fmla="*/ 137 w 384"/>
                <a:gd name="T19" fmla="*/ 471 h 1099"/>
                <a:gd name="T20" fmla="*/ 219 w 384"/>
                <a:gd name="T21" fmla="*/ 590 h 1099"/>
                <a:gd name="T22" fmla="*/ 256 w 384"/>
                <a:gd name="T23" fmla="*/ 645 h 1099"/>
                <a:gd name="T24" fmla="*/ 265 w 384"/>
                <a:gd name="T25" fmla="*/ 672 h 1099"/>
                <a:gd name="T26" fmla="*/ 283 w 384"/>
                <a:gd name="T27" fmla="*/ 691 h 1099"/>
                <a:gd name="T28" fmla="*/ 320 w 384"/>
                <a:gd name="T29" fmla="*/ 800 h 1099"/>
                <a:gd name="T30" fmla="*/ 347 w 384"/>
                <a:gd name="T31" fmla="*/ 1002 h 1099"/>
                <a:gd name="T32" fmla="*/ 365 w 384"/>
                <a:gd name="T33" fmla="*/ 1075 h 1099"/>
                <a:gd name="T34" fmla="*/ 384 w 384"/>
                <a:gd name="T35" fmla="*/ 1093 h 1099"/>
                <a:gd name="T36" fmla="*/ 365 w 384"/>
                <a:gd name="T37" fmla="*/ 1093 h 10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84" h="1099">
                  <a:moveTo>
                    <a:pt x="356" y="618"/>
                  </a:moveTo>
                  <a:cubicBezTo>
                    <a:pt x="377" y="552"/>
                    <a:pt x="366" y="474"/>
                    <a:pt x="329" y="416"/>
                  </a:cubicBezTo>
                  <a:cubicBezTo>
                    <a:pt x="298" y="291"/>
                    <a:pt x="343" y="445"/>
                    <a:pt x="301" y="362"/>
                  </a:cubicBezTo>
                  <a:cubicBezTo>
                    <a:pt x="292" y="345"/>
                    <a:pt x="290" y="325"/>
                    <a:pt x="283" y="307"/>
                  </a:cubicBezTo>
                  <a:cubicBezTo>
                    <a:pt x="253" y="235"/>
                    <a:pt x="238" y="201"/>
                    <a:pt x="219" y="124"/>
                  </a:cubicBezTo>
                  <a:cubicBezTo>
                    <a:pt x="213" y="98"/>
                    <a:pt x="202" y="70"/>
                    <a:pt x="183" y="51"/>
                  </a:cubicBezTo>
                  <a:cubicBezTo>
                    <a:pt x="168" y="36"/>
                    <a:pt x="137" y="5"/>
                    <a:pt x="137" y="5"/>
                  </a:cubicBezTo>
                  <a:cubicBezTo>
                    <a:pt x="106" y="8"/>
                    <a:pt x="72" y="0"/>
                    <a:pt x="45" y="14"/>
                  </a:cubicBezTo>
                  <a:cubicBezTo>
                    <a:pt x="22" y="26"/>
                    <a:pt x="0" y="78"/>
                    <a:pt x="0" y="78"/>
                  </a:cubicBezTo>
                  <a:cubicBezTo>
                    <a:pt x="15" y="244"/>
                    <a:pt x="46" y="333"/>
                    <a:pt x="137" y="471"/>
                  </a:cubicBezTo>
                  <a:cubicBezTo>
                    <a:pt x="164" y="512"/>
                    <a:pt x="189" y="552"/>
                    <a:pt x="219" y="590"/>
                  </a:cubicBezTo>
                  <a:cubicBezTo>
                    <a:pt x="233" y="607"/>
                    <a:pt x="256" y="645"/>
                    <a:pt x="256" y="645"/>
                  </a:cubicBezTo>
                  <a:cubicBezTo>
                    <a:pt x="259" y="654"/>
                    <a:pt x="260" y="664"/>
                    <a:pt x="265" y="672"/>
                  </a:cubicBezTo>
                  <a:cubicBezTo>
                    <a:pt x="269" y="680"/>
                    <a:pt x="280" y="683"/>
                    <a:pt x="283" y="691"/>
                  </a:cubicBezTo>
                  <a:cubicBezTo>
                    <a:pt x="301" y="739"/>
                    <a:pt x="291" y="759"/>
                    <a:pt x="320" y="800"/>
                  </a:cubicBezTo>
                  <a:cubicBezTo>
                    <a:pt x="327" y="867"/>
                    <a:pt x="336" y="936"/>
                    <a:pt x="347" y="1002"/>
                  </a:cubicBezTo>
                  <a:cubicBezTo>
                    <a:pt x="351" y="1027"/>
                    <a:pt x="355" y="1052"/>
                    <a:pt x="365" y="1075"/>
                  </a:cubicBezTo>
                  <a:cubicBezTo>
                    <a:pt x="368" y="1083"/>
                    <a:pt x="384" y="1084"/>
                    <a:pt x="384" y="1093"/>
                  </a:cubicBezTo>
                  <a:cubicBezTo>
                    <a:pt x="384" y="1099"/>
                    <a:pt x="371" y="1093"/>
                    <a:pt x="365" y="1093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49" name="Freeform 46"/>
            <p:cNvSpPr>
              <a:spLocks/>
            </p:cNvSpPr>
            <p:nvPr/>
          </p:nvSpPr>
          <p:spPr bwMode="auto">
            <a:xfrm>
              <a:off x="4925" y="1292"/>
              <a:ext cx="128" cy="1045"/>
            </a:xfrm>
            <a:custGeom>
              <a:avLst/>
              <a:gdLst>
                <a:gd name="T0" fmla="*/ 64 w 128"/>
                <a:gd name="T1" fmla="*/ 505 h 1045"/>
                <a:gd name="T2" fmla="*/ 37 w 128"/>
                <a:gd name="T3" fmla="*/ 368 h 1045"/>
                <a:gd name="T4" fmla="*/ 0 w 128"/>
                <a:gd name="T5" fmla="*/ 277 h 1045"/>
                <a:gd name="T6" fmla="*/ 9 w 128"/>
                <a:gd name="T7" fmla="*/ 30 h 1045"/>
                <a:gd name="T8" fmla="*/ 19 w 128"/>
                <a:gd name="T9" fmla="*/ 3 h 1045"/>
                <a:gd name="T10" fmla="*/ 46 w 128"/>
                <a:gd name="T11" fmla="*/ 21 h 1045"/>
                <a:gd name="T12" fmla="*/ 83 w 128"/>
                <a:gd name="T13" fmla="*/ 222 h 1045"/>
                <a:gd name="T14" fmla="*/ 128 w 128"/>
                <a:gd name="T15" fmla="*/ 323 h 1045"/>
                <a:gd name="T16" fmla="*/ 119 w 128"/>
                <a:gd name="T17" fmla="*/ 661 h 1045"/>
                <a:gd name="T18" fmla="*/ 92 w 128"/>
                <a:gd name="T19" fmla="*/ 725 h 1045"/>
                <a:gd name="T20" fmla="*/ 37 w 128"/>
                <a:gd name="T21" fmla="*/ 899 h 1045"/>
                <a:gd name="T22" fmla="*/ 0 w 128"/>
                <a:gd name="T23" fmla="*/ 1045 h 10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8" h="1045">
                  <a:moveTo>
                    <a:pt x="64" y="505"/>
                  </a:moveTo>
                  <a:cubicBezTo>
                    <a:pt x="55" y="461"/>
                    <a:pt x="54" y="409"/>
                    <a:pt x="37" y="368"/>
                  </a:cubicBezTo>
                  <a:cubicBezTo>
                    <a:pt x="23" y="335"/>
                    <a:pt x="9" y="313"/>
                    <a:pt x="0" y="277"/>
                  </a:cubicBezTo>
                  <a:cubicBezTo>
                    <a:pt x="3" y="195"/>
                    <a:pt x="3" y="112"/>
                    <a:pt x="9" y="30"/>
                  </a:cubicBezTo>
                  <a:cubicBezTo>
                    <a:pt x="10" y="20"/>
                    <a:pt x="10" y="5"/>
                    <a:pt x="19" y="3"/>
                  </a:cubicBezTo>
                  <a:cubicBezTo>
                    <a:pt x="30" y="0"/>
                    <a:pt x="37" y="15"/>
                    <a:pt x="46" y="21"/>
                  </a:cubicBezTo>
                  <a:cubicBezTo>
                    <a:pt x="83" y="131"/>
                    <a:pt x="61" y="23"/>
                    <a:pt x="83" y="222"/>
                  </a:cubicBezTo>
                  <a:cubicBezTo>
                    <a:pt x="87" y="259"/>
                    <a:pt x="128" y="323"/>
                    <a:pt x="128" y="323"/>
                  </a:cubicBezTo>
                  <a:cubicBezTo>
                    <a:pt x="125" y="436"/>
                    <a:pt x="127" y="549"/>
                    <a:pt x="119" y="661"/>
                  </a:cubicBezTo>
                  <a:cubicBezTo>
                    <a:pt x="117" y="684"/>
                    <a:pt x="97" y="703"/>
                    <a:pt x="92" y="725"/>
                  </a:cubicBezTo>
                  <a:cubicBezTo>
                    <a:pt x="78" y="784"/>
                    <a:pt x="56" y="841"/>
                    <a:pt x="37" y="899"/>
                  </a:cubicBezTo>
                  <a:cubicBezTo>
                    <a:pt x="35" y="913"/>
                    <a:pt x="27" y="1045"/>
                    <a:pt x="0" y="1045"/>
                  </a:cubicBezTo>
                </a:path>
              </a:pathLst>
            </a:cu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50" name="Freeform 47"/>
            <p:cNvSpPr>
              <a:spLocks/>
            </p:cNvSpPr>
            <p:nvPr/>
          </p:nvSpPr>
          <p:spPr bwMode="auto">
            <a:xfrm>
              <a:off x="5154" y="1194"/>
              <a:ext cx="146" cy="713"/>
            </a:xfrm>
            <a:custGeom>
              <a:avLst/>
              <a:gdLst>
                <a:gd name="T0" fmla="*/ 27 w 146"/>
                <a:gd name="T1" fmla="*/ 713 h 713"/>
                <a:gd name="T2" fmla="*/ 110 w 146"/>
                <a:gd name="T3" fmla="*/ 539 h 713"/>
                <a:gd name="T4" fmla="*/ 128 w 146"/>
                <a:gd name="T5" fmla="*/ 503 h 713"/>
                <a:gd name="T6" fmla="*/ 146 w 146"/>
                <a:gd name="T7" fmla="*/ 466 h 713"/>
                <a:gd name="T8" fmla="*/ 119 w 146"/>
                <a:gd name="T9" fmla="*/ 91 h 713"/>
                <a:gd name="T10" fmla="*/ 91 w 146"/>
                <a:gd name="T11" fmla="*/ 37 h 713"/>
                <a:gd name="T12" fmla="*/ 0 w 146"/>
                <a:gd name="T13" fmla="*/ 0 h 713"/>
                <a:gd name="T14" fmla="*/ 9 w 146"/>
                <a:gd name="T15" fmla="*/ 402 h 713"/>
                <a:gd name="T16" fmla="*/ 9 w 146"/>
                <a:gd name="T17" fmla="*/ 421 h 7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6" h="713">
                  <a:moveTo>
                    <a:pt x="27" y="713"/>
                  </a:moveTo>
                  <a:cubicBezTo>
                    <a:pt x="47" y="652"/>
                    <a:pt x="81" y="596"/>
                    <a:pt x="110" y="539"/>
                  </a:cubicBezTo>
                  <a:cubicBezTo>
                    <a:pt x="116" y="527"/>
                    <a:pt x="122" y="515"/>
                    <a:pt x="128" y="503"/>
                  </a:cubicBezTo>
                  <a:cubicBezTo>
                    <a:pt x="134" y="491"/>
                    <a:pt x="146" y="466"/>
                    <a:pt x="146" y="466"/>
                  </a:cubicBezTo>
                  <a:cubicBezTo>
                    <a:pt x="141" y="322"/>
                    <a:pt x="142" y="221"/>
                    <a:pt x="119" y="91"/>
                  </a:cubicBezTo>
                  <a:cubicBezTo>
                    <a:pt x="116" y="74"/>
                    <a:pt x="104" y="48"/>
                    <a:pt x="91" y="37"/>
                  </a:cubicBezTo>
                  <a:cubicBezTo>
                    <a:pt x="69" y="19"/>
                    <a:pt x="27" y="7"/>
                    <a:pt x="0" y="0"/>
                  </a:cubicBezTo>
                  <a:cubicBezTo>
                    <a:pt x="3" y="134"/>
                    <a:pt x="0" y="268"/>
                    <a:pt x="9" y="402"/>
                  </a:cubicBezTo>
                  <a:cubicBezTo>
                    <a:pt x="10" y="425"/>
                    <a:pt x="50" y="421"/>
                    <a:pt x="9" y="421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51" name="Freeform 48"/>
            <p:cNvSpPr>
              <a:spLocks/>
            </p:cNvSpPr>
            <p:nvPr/>
          </p:nvSpPr>
          <p:spPr bwMode="auto">
            <a:xfrm>
              <a:off x="5008" y="2163"/>
              <a:ext cx="180" cy="741"/>
            </a:xfrm>
            <a:custGeom>
              <a:avLst/>
              <a:gdLst>
                <a:gd name="T0" fmla="*/ 155 w 180"/>
                <a:gd name="T1" fmla="*/ 302 h 741"/>
                <a:gd name="T2" fmla="*/ 64 w 180"/>
                <a:gd name="T3" fmla="*/ 0 h 741"/>
                <a:gd name="T4" fmla="*/ 0 w 180"/>
                <a:gd name="T5" fmla="*/ 64 h 741"/>
                <a:gd name="T6" fmla="*/ 73 w 180"/>
                <a:gd name="T7" fmla="*/ 466 h 741"/>
                <a:gd name="T8" fmla="*/ 109 w 180"/>
                <a:gd name="T9" fmla="*/ 549 h 741"/>
                <a:gd name="T10" fmla="*/ 146 w 180"/>
                <a:gd name="T11" fmla="*/ 631 h 741"/>
                <a:gd name="T12" fmla="*/ 155 w 180"/>
                <a:gd name="T13" fmla="*/ 704 h 741"/>
                <a:gd name="T14" fmla="*/ 173 w 180"/>
                <a:gd name="T15" fmla="*/ 732 h 741"/>
                <a:gd name="T16" fmla="*/ 155 w 180"/>
                <a:gd name="T17" fmla="*/ 741 h 7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0" h="741">
                  <a:moveTo>
                    <a:pt x="155" y="302"/>
                  </a:moveTo>
                  <a:cubicBezTo>
                    <a:pt x="148" y="154"/>
                    <a:pt x="180" y="77"/>
                    <a:pt x="64" y="0"/>
                  </a:cubicBezTo>
                  <a:cubicBezTo>
                    <a:pt x="16" y="12"/>
                    <a:pt x="12" y="16"/>
                    <a:pt x="0" y="64"/>
                  </a:cubicBezTo>
                  <a:cubicBezTo>
                    <a:pt x="8" y="197"/>
                    <a:pt x="9" y="345"/>
                    <a:pt x="73" y="466"/>
                  </a:cubicBezTo>
                  <a:cubicBezTo>
                    <a:pt x="81" y="501"/>
                    <a:pt x="84" y="523"/>
                    <a:pt x="109" y="549"/>
                  </a:cubicBezTo>
                  <a:cubicBezTo>
                    <a:pt x="132" y="614"/>
                    <a:pt x="117" y="588"/>
                    <a:pt x="146" y="631"/>
                  </a:cubicBezTo>
                  <a:cubicBezTo>
                    <a:pt x="149" y="655"/>
                    <a:pt x="149" y="680"/>
                    <a:pt x="155" y="704"/>
                  </a:cubicBezTo>
                  <a:cubicBezTo>
                    <a:pt x="158" y="715"/>
                    <a:pt x="173" y="721"/>
                    <a:pt x="173" y="732"/>
                  </a:cubicBezTo>
                  <a:cubicBezTo>
                    <a:pt x="173" y="739"/>
                    <a:pt x="161" y="738"/>
                    <a:pt x="155" y="741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52" name="Oval 49"/>
            <p:cNvSpPr>
              <a:spLocks noChangeArrowheads="1"/>
            </p:cNvSpPr>
            <p:nvPr/>
          </p:nvSpPr>
          <p:spPr bwMode="auto">
            <a:xfrm>
              <a:off x="4251" y="618"/>
              <a:ext cx="576" cy="33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53" name="Oval 50"/>
            <p:cNvSpPr>
              <a:spLocks noChangeArrowheads="1"/>
            </p:cNvSpPr>
            <p:nvPr/>
          </p:nvSpPr>
          <p:spPr bwMode="auto">
            <a:xfrm>
              <a:off x="5019" y="618"/>
              <a:ext cx="576" cy="33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54" name="Oval 51"/>
            <p:cNvSpPr>
              <a:spLocks noChangeArrowheads="1"/>
            </p:cNvSpPr>
            <p:nvPr/>
          </p:nvSpPr>
          <p:spPr bwMode="auto">
            <a:xfrm>
              <a:off x="4539" y="810"/>
              <a:ext cx="576" cy="33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5620" name="Group 52"/>
          <p:cNvGrpSpPr>
            <a:grpSpLocks/>
          </p:cNvGrpSpPr>
          <p:nvPr/>
        </p:nvGrpSpPr>
        <p:grpSpPr bwMode="auto">
          <a:xfrm>
            <a:off x="4643438" y="2133600"/>
            <a:ext cx="577850" cy="360363"/>
            <a:chOff x="2925" y="1389"/>
            <a:chExt cx="364" cy="227"/>
          </a:xfrm>
        </p:grpSpPr>
        <p:sp>
          <p:nvSpPr>
            <p:cNvPr id="25637" name="Oval 53"/>
            <p:cNvSpPr>
              <a:spLocks noChangeArrowheads="1"/>
            </p:cNvSpPr>
            <p:nvPr/>
          </p:nvSpPr>
          <p:spPr bwMode="auto">
            <a:xfrm>
              <a:off x="2925" y="1434"/>
              <a:ext cx="318" cy="182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38" name="Oval 54"/>
            <p:cNvSpPr>
              <a:spLocks noChangeArrowheads="1"/>
            </p:cNvSpPr>
            <p:nvPr/>
          </p:nvSpPr>
          <p:spPr bwMode="auto">
            <a:xfrm>
              <a:off x="3107" y="1525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39" name="Oval 55"/>
            <p:cNvSpPr>
              <a:spLocks noChangeArrowheads="1"/>
            </p:cNvSpPr>
            <p:nvPr/>
          </p:nvSpPr>
          <p:spPr bwMode="auto">
            <a:xfrm>
              <a:off x="3198" y="1434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40" name="Oval 56"/>
            <p:cNvSpPr>
              <a:spLocks noChangeArrowheads="1"/>
            </p:cNvSpPr>
            <p:nvPr/>
          </p:nvSpPr>
          <p:spPr bwMode="auto">
            <a:xfrm>
              <a:off x="2925" y="1525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41" name="Oval 57"/>
            <p:cNvSpPr>
              <a:spLocks noChangeArrowheads="1"/>
            </p:cNvSpPr>
            <p:nvPr/>
          </p:nvSpPr>
          <p:spPr bwMode="auto">
            <a:xfrm>
              <a:off x="3061" y="1389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42" name="Oval 58"/>
            <p:cNvSpPr>
              <a:spLocks noChangeArrowheads="1"/>
            </p:cNvSpPr>
            <p:nvPr/>
          </p:nvSpPr>
          <p:spPr bwMode="auto">
            <a:xfrm>
              <a:off x="2925" y="1389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5621" name="Text Box 59"/>
          <p:cNvSpPr txBox="1">
            <a:spLocks noChangeArrowheads="1"/>
          </p:cNvSpPr>
          <p:nvPr/>
        </p:nvSpPr>
        <p:spPr bwMode="auto">
          <a:xfrm>
            <a:off x="1835150" y="23495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b="1">
                <a:solidFill>
                  <a:schemeClr val="bg1"/>
                </a:solidFill>
                <a:latin typeface="Calibri" pitchFamily="34" charset="0"/>
                <a:ea typeface="굴림" pitchFamily="34" charset="-127"/>
                <a:cs typeface="Calibri" pitchFamily="34" charset="0"/>
              </a:rPr>
              <a:t>2</a:t>
            </a:r>
          </a:p>
        </p:txBody>
      </p:sp>
      <p:sp>
        <p:nvSpPr>
          <p:cNvPr id="25622" name="Text Box 60"/>
          <p:cNvSpPr txBox="1">
            <a:spLocks noChangeArrowheads="1"/>
          </p:cNvSpPr>
          <p:nvPr/>
        </p:nvSpPr>
        <p:spPr bwMode="auto">
          <a:xfrm>
            <a:off x="5148263" y="23415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b="1">
                <a:solidFill>
                  <a:schemeClr val="bg1"/>
                </a:solidFill>
                <a:latin typeface="Calibri" pitchFamily="34" charset="0"/>
                <a:ea typeface="굴림" pitchFamily="34" charset="-127"/>
                <a:cs typeface="Calibri" pitchFamily="34" charset="0"/>
              </a:rPr>
              <a:t>3</a:t>
            </a:r>
          </a:p>
        </p:txBody>
      </p:sp>
      <p:sp>
        <p:nvSpPr>
          <p:cNvPr id="25623" name="Text Box 61"/>
          <p:cNvSpPr txBox="1">
            <a:spLocks noChangeArrowheads="1"/>
          </p:cNvSpPr>
          <p:nvPr/>
        </p:nvSpPr>
        <p:spPr bwMode="auto">
          <a:xfrm>
            <a:off x="5364163" y="31416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b="1">
                <a:solidFill>
                  <a:schemeClr val="bg1"/>
                </a:solidFill>
                <a:latin typeface="Calibri" pitchFamily="34" charset="0"/>
                <a:ea typeface="굴림" pitchFamily="34" charset="-127"/>
                <a:cs typeface="Calibri" pitchFamily="34" charset="0"/>
              </a:rPr>
              <a:t>4</a:t>
            </a:r>
          </a:p>
        </p:txBody>
      </p:sp>
      <p:sp>
        <p:nvSpPr>
          <p:cNvPr id="25624" name="Text Box 62"/>
          <p:cNvSpPr txBox="1">
            <a:spLocks noChangeArrowheads="1"/>
          </p:cNvSpPr>
          <p:nvPr/>
        </p:nvSpPr>
        <p:spPr bwMode="auto">
          <a:xfrm>
            <a:off x="4284663" y="263683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b="1">
                <a:solidFill>
                  <a:schemeClr val="bg1"/>
                </a:solidFill>
                <a:latin typeface="Calibri" pitchFamily="34" charset="0"/>
                <a:ea typeface="굴림" pitchFamily="34" charset="-127"/>
                <a:cs typeface="Calibri" pitchFamily="34" charset="0"/>
              </a:rPr>
              <a:t>5</a:t>
            </a:r>
          </a:p>
        </p:txBody>
      </p:sp>
      <p:sp>
        <p:nvSpPr>
          <p:cNvPr id="25625" name="Text Box 63"/>
          <p:cNvSpPr txBox="1">
            <a:spLocks noChangeArrowheads="1"/>
          </p:cNvSpPr>
          <p:nvPr/>
        </p:nvSpPr>
        <p:spPr bwMode="auto">
          <a:xfrm>
            <a:off x="3348038" y="36449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b="1">
                <a:solidFill>
                  <a:schemeClr val="bg1"/>
                </a:solidFill>
                <a:latin typeface="Calibri" pitchFamily="34" charset="0"/>
                <a:ea typeface="굴림" pitchFamily="34" charset="-127"/>
                <a:cs typeface="Calibri" pitchFamily="34" charset="0"/>
              </a:rPr>
              <a:t>6</a:t>
            </a:r>
          </a:p>
        </p:txBody>
      </p:sp>
      <p:sp>
        <p:nvSpPr>
          <p:cNvPr id="25626" name="plant"/>
          <p:cNvSpPr>
            <a:spLocks noEditPoints="1" noChangeArrowheads="1"/>
          </p:cNvSpPr>
          <p:nvPr/>
        </p:nvSpPr>
        <p:spPr bwMode="auto">
          <a:xfrm rot="-4575103">
            <a:off x="5147469" y="4006056"/>
            <a:ext cx="403225" cy="544513"/>
          </a:xfrm>
          <a:custGeom>
            <a:avLst/>
            <a:gdLst>
              <a:gd name="T0" fmla="*/ 0 w 21600"/>
              <a:gd name="T1" fmla="*/ 0 h 21600"/>
              <a:gd name="T2" fmla="*/ 3763657 w 21600"/>
              <a:gd name="T3" fmla="*/ 0 h 21600"/>
              <a:gd name="T4" fmla="*/ 7527333 w 21600"/>
              <a:gd name="T5" fmla="*/ 0 h 21600"/>
              <a:gd name="T6" fmla="*/ 7527333 w 21600"/>
              <a:gd name="T7" fmla="*/ 6863309 h 21600"/>
              <a:gd name="T8" fmla="*/ 7527333 w 21600"/>
              <a:gd name="T9" fmla="*/ 13726593 h 21600"/>
              <a:gd name="T10" fmla="*/ 3763657 w 21600"/>
              <a:gd name="T11" fmla="*/ 13726593 h 21600"/>
              <a:gd name="T12" fmla="*/ 0 w 21600"/>
              <a:gd name="T13" fmla="*/ 13726593 h 21600"/>
              <a:gd name="T14" fmla="*/ 0 w 21600"/>
              <a:gd name="T15" fmla="*/ 6863309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endParaRPr lang="cs-CZ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27" name="plant"/>
          <p:cNvSpPr>
            <a:spLocks noEditPoints="1" noChangeArrowheads="1"/>
          </p:cNvSpPr>
          <p:nvPr/>
        </p:nvSpPr>
        <p:spPr bwMode="auto">
          <a:xfrm rot="-4575103">
            <a:off x="5363369" y="3863181"/>
            <a:ext cx="403225" cy="544513"/>
          </a:xfrm>
          <a:custGeom>
            <a:avLst/>
            <a:gdLst>
              <a:gd name="T0" fmla="*/ 0 w 21600"/>
              <a:gd name="T1" fmla="*/ 0 h 21600"/>
              <a:gd name="T2" fmla="*/ 3763657 w 21600"/>
              <a:gd name="T3" fmla="*/ 0 h 21600"/>
              <a:gd name="T4" fmla="*/ 7527333 w 21600"/>
              <a:gd name="T5" fmla="*/ 0 h 21600"/>
              <a:gd name="T6" fmla="*/ 7527333 w 21600"/>
              <a:gd name="T7" fmla="*/ 6863309 h 21600"/>
              <a:gd name="T8" fmla="*/ 7527333 w 21600"/>
              <a:gd name="T9" fmla="*/ 13726593 h 21600"/>
              <a:gd name="T10" fmla="*/ 3763657 w 21600"/>
              <a:gd name="T11" fmla="*/ 13726593 h 21600"/>
              <a:gd name="T12" fmla="*/ 0 w 21600"/>
              <a:gd name="T13" fmla="*/ 13726593 h 21600"/>
              <a:gd name="T14" fmla="*/ 0 w 21600"/>
              <a:gd name="T15" fmla="*/ 6863309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endParaRPr lang="cs-CZ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28" name="Oval 66"/>
          <p:cNvSpPr>
            <a:spLocks noChangeArrowheads="1"/>
          </p:cNvSpPr>
          <p:nvPr/>
        </p:nvSpPr>
        <p:spPr bwMode="auto">
          <a:xfrm>
            <a:off x="5508625" y="4076700"/>
            <a:ext cx="144463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29" name="Oval 67"/>
          <p:cNvSpPr>
            <a:spLocks noChangeArrowheads="1"/>
          </p:cNvSpPr>
          <p:nvPr/>
        </p:nvSpPr>
        <p:spPr bwMode="auto">
          <a:xfrm>
            <a:off x="5364163" y="4292600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30" name="Text Box 68"/>
          <p:cNvSpPr txBox="1">
            <a:spLocks noChangeArrowheads="1"/>
          </p:cNvSpPr>
          <p:nvPr/>
        </p:nvSpPr>
        <p:spPr bwMode="auto">
          <a:xfrm>
            <a:off x="5003800" y="37893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b="1">
                <a:solidFill>
                  <a:schemeClr val="bg1"/>
                </a:solidFill>
                <a:latin typeface="Calibri" pitchFamily="34" charset="0"/>
                <a:ea typeface="굴림" pitchFamily="34" charset="-127"/>
                <a:cs typeface="Calibri" pitchFamily="34" charset="0"/>
              </a:rPr>
              <a:t>7</a:t>
            </a:r>
          </a:p>
        </p:txBody>
      </p:sp>
      <p:sp>
        <p:nvSpPr>
          <p:cNvPr id="25631" name="Text Box 69"/>
          <p:cNvSpPr txBox="1">
            <a:spLocks noChangeArrowheads="1"/>
          </p:cNvSpPr>
          <p:nvPr/>
        </p:nvSpPr>
        <p:spPr bwMode="auto">
          <a:xfrm>
            <a:off x="2470166" y="336012"/>
            <a:ext cx="41236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ko-KR" sz="2000" b="1" dirty="0">
                <a:latin typeface="Calibri" pitchFamily="34" charset="0"/>
                <a:cs typeface="Calibri" pitchFamily="34" charset="0"/>
              </a:rPr>
              <a:t>Hlavní místa výskytu bakterií v jezeře</a:t>
            </a:r>
          </a:p>
        </p:txBody>
      </p:sp>
      <p:sp>
        <p:nvSpPr>
          <p:cNvPr id="25632" name="Text Box 70"/>
          <p:cNvSpPr txBox="1">
            <a:spLocks noChangeArrowheads="1"/>
          </p:cNvSpPr>
          <p:nvPr/>
        </p:nvSpPr>
        <p:spPr bwMode="auto">
          <a:xfrm>
            <a:off x="323850" y="5445125"/>
            <a:ext cx="8516938" cy="91598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>
                <a:latin typeface="Calibri" pitchFamily="34" charset="0"/>
                <a:ea typeface="굴림" pitchFamily="34" charset="-127"/>
                <a:cs typeface="Calibri" pitchFamily="34" charset="0"/>
              </a:rPr>
              <a:t>1 – </a:t>
            </a:r>
            <a:r>
              <a:rPr lang="cs-CZ" altLang="ko-KR">
                <a:latin typeface="Calibri" pitchFamily="34" charset="0"/>
                <a:cs typeface="Calibri" pitchFamily="34" charset="0"/>
              </a:rPr>
              <a:t>neustonní vsrtva</a:t>
            </a:r>
            <a:r>
              <a:rPr lang="en-US" altLang="ko-KR">
                <a:latin typeface="Calibri" pitchFamily="34" charset="0"/>
                <a:ea typeface="굴림" pitchFamily="34" charset="-127"/>
                <a:cs typeface="Calibri" pitchFamily="34" charset="0"/>
              </a:rPr>
              <a:t>; 2 – </a:t>
            </a:r>
            <a:r>
              <a:rPr lang="cs-CZ" altLang="ko-KR">
                <a:latin typeface="Calibri" pitchFamily="34" charset="0"/>
                <a:cs typeface="Calibri" pitchFamily="34" charset="0"/>
              </a:rPr>
              <a:t>ponořené rostliny </a:t>
            </a:r>
            <a:r>
              <a:rPr lang="en-US" altLang="ko-KR">
                <a:latin typeface="Calibri" pitchFamily="34" charset="0"/>
                <a:ea typeface="굴림" pitchFamily="34" charset="-127"/>
                <a:cs typeface="Calibri" pitchFamily="34" charset="0"/>
              </a:rPr>
              <a:t>(epi</a:t>
            </a:r>
            <a:r>
              <a:rPr lang="cs-CZ" altLang="ko-KR">
                <a:latin typeface="Calibri" pitchFamily="34" charset="0"/>
                <a:cs typeface="Calibri" pitchFamily="34" charset="0"/>
              </a:rPr>
              <a:t>fytické bakterie</a:t>
            </a:r>
            <a:r>
              <a:rPr lang="en-US" altLang="ko-KR">
                <a:latin typeface="Calibri" pitchFamily="34" charset="0"/>
                <a:ea typeface="굴림" pitchFamily="34" charset="-127"/>
                <a:cs typeface="Calibri" pitchFamily="34" charset="0"/>
              </a:rPr>
              <a:t>); 3 – </a:t>
            </a:r>
            <a:r>
              <a:rPr lang="cs-CZ" altLang="ko-KR">
                <a:latin typeface="Calibri" pitchFamily="34" charset="0"/>
                <a:cs typeface="Calibri" pitchFamily="34" charset="0"/>
              </a:rPr>
              <a:t>plovoucí rosliny</a:t>
            </a:r>
            <a:r>
              <a:rPr lang="en-US" altLang="ko-KR">
                <a:latin typeface="Calibri" pitchFamily="34" charset="0"/>
                <a:ea typeface="굴림" pitchFamily="34" charset="-127"/>
                <a:cs typeface="Calibri" pitchFamily="34" charset="0"/>
              </a:rPr>
              <a:t>; 4 – </a:t>
            </a:r>
            <a:r>
              <a:rPr lang="cs-CZ" altLang="ko-KR">
                <a:latin typeface="Calibri" pitchFamily="34" charset="0"/>
                <a:cs typeface="Calibri" pitchFamily="34" charset="0"/>
              </a:rPr>
              <a:t>volně suspendované ve vodním sloupci</a:t>
            </a:r>
            <a:r>
              <a:rPr lang="en-US" altLang="ko-KR">
                <a:latin typeface="Calibri" pitchFamily="34" charset="0"/>
                <a:ea typeface="굴림" pitchFamily="34" charset="-127"/>
                <a:cs typeface="Calibri" pitchFamily="34" charset="0"/>
              </a:rPr>
              <a:t>; 5 – </a:t>
            </a:r>
            <a:r>
              <a:rPr lang="cs-CZ" altLang="ko-KR">
                <a:latin typeface="Calibri" pitchFamily="34" charset="0"/>
                <a:cs typeface="Calibri" pitchFamily="34" charset="0"/>
              </a:rPr>
              <a:t>jezerní sníh</a:t>
            </a:r>
            <a:r>
              <a:rPr lang="en-US" altLang="ko-KR">
                <a:latin typeface="Calibri" pitchFamily="34" charset="0"/>
                <a:ea typeface="굴림" pitchFamily="34" charset="-127"/>
                <a:cs typeface="Calibri" pitchFamily="34" charset="0"/>
              </a:rPr>
              <a:t>; 6 – </a:t>
            </a:r>
            <a:r>
              <a:rPr lang="cs-CZ" altLang="ko-KR">
                <a:latin typeface="Calibri" pitchFamily="34" charset="0"/>
                <a:cs typeface="Calibri" pitchFamily="34" charset="0"/>
              </a:rPr>
              <a:t>dnové sedimenty</a:t>
            </a:r>
            <a:r>
              <a:rPr lang="en-US" altLang="ko-KR">
                <a:latin typeface="Calibri" pitchFamily="34" charset="0"/>
                <a:ea typeface="굴림" pitchFamily="34" charset="-127"/>
                <a:cs typeface="Calibri" pitchFamily="34" charset="0"/>
              </a:rPr>
              <a:t>; 7 – </a:t>
            </a:r>
            <a:r>
              <a:rPr lang="cs-CZ" altLang="ko-KR">
                <a:latin typeface="Calibri" pitchFamily="34" charset="0"/>
                <a:cs typeface="Calibri" pitchFamily="34" charset="0"/>
              </a:rPr>
              <a:t>uvolňující se listy ponořených rostlinách; 8 - epibionti</a:t>
            </a:r>
            <a:endParaRPr lang="en-US" altLang="ko-KR">
              <a:latin typeface="Calibri" pitchFamily="34" charset="0"/>
              <a:ea typeface="굴림" pitchFamily="34" charset="-127"/>
              <a:cs typeface="Calibri" pitchFamily="34" charset="0"/>
            </a:endParaRPr>
          </a:p>
        </p:txBody>
      </p:sp>
      <p:pic>
        <p:nvPicPr>
          <p:cNvPr id="25633" name="Picture 72" descr="skenovat0020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781300"/>
            <a:ext cx="1093787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34" name="Oval 73"/>
          <p:cNvSpPr>
            <a:spLocks noChangeArrowheads="1"/>
          </p:cNvSpPr>
          <p:nvPr/>
        </p:nvSpPr>
        <p:spPr bwMode="auto">
          <a:xfrm>
            <a:off x="3059113" y="2924175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35" name="Oval 74"/>
          <p:cNvSpPr>
            <a:spLocks noChangeArrowheads="1"/>
          </p:cNvSpPr>
          <p:nvPr/>
        </p:nvSpPr>
        <p:spPr bwMode="auto">
          <a:xfrm>
            <a:off x="3276600" y="2852738"/>
            <a:ext cx="144463" cy="1444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36" name="Text Box 75"/>
          <p:cNvSpPr txBox="1">
            <a:spLocks noChangeArrowheads="1"/>
          </p:cNvSpPr>
          <p:nvPr/>
        </p:nvSpPr>
        <p:spPr bwMode="auto">
          <a:xfrm>
            <a:off x="3492500" y="24177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ko-KR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8</a:t>
            </a:r>
            <a:endParaRPr lang="en-US" altLang="ko-KR" b="1">
              <a:solidFill>
                <a:schemeClr val="bg1"/>
              </a:solidFill>
              <a:latin typeface="Calibri" pitchFamily="34" charset="0"/>
              <a:ea typeface="굴림" pitchFamily="34" charset="-127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801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6856" y="476672"/>
            <a:ext cx="8229600" cy="202034"/>
          </a:xfrm>
        </p:spPr>
        <p:txBody>
          <a:bodyPr>
            <a:normAutofit fontScale="90000"/>
          </a:bodyPr>
          <a:lstStyle/>
          <a:p>
            <a:r>
              <a:rPr lang="en-GB" sz="3100" dirty="0" err="1"/>
              <a:t>Limitující</a:t>
            </a:r>
            <a:r>
              <a:rPr lang="en-GB" sz="3100" dirty="0"/>
              <a:t> </a:t>
            </a:r>
            <a:r>
              <a:rPr lang="en-GB" sz="3100" dirty="0" err="1"/>
              <a:t>faktory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891003"/>
            <a:ext cx="8229600" cy="4525963"/>
          </a:xfrm>
        </p:spPr>
        <p:txBody>
          <a:bodyPr>
            <a:normAutofit/>
          </a:bodyPr>
          <a:lstStyle/>
          <a:p>
            <a:r>
              <a:rPr lang="en-GB" sz="1700" dirty="0" err="1" smtClean="0"/>
              <a:t>kontrolují</a:t>
            </a:r>
            <a:r>
              <a:rPr lang="en-GB" sz="1700" dirty="0" smtClean="0"/>
              <a:t> </a:t>
            </a:r>
            <a:r>
              <a:rPr lang="en-GB" sz="1700" dirty="0" err="1"/>
              <a:t>distribuci</a:t>
            </a:r>
            <a:r>
              <a:rPr lang="en-GB" sz="1700" dirty="0"/>
              <a:t> </a:t>
            </a:r>
            <a:r>
              <a:rPr lang="en-GB" sz="1700" dirty="0" err="1"/>
              <a:t>nebo</a:t>
            </a:r>
            <a:r>
              <a:rPr lang="en-GB" sz="1700" dirty="0"/>
              <a:t> </a:t>
            </a:r>
            <a:r>
              <a:rPr lang="en-GB" sz="1700" dirty="0" err="1"/>
              <a:t>hustotu</a:t>
            </a:r>
            <a:r>
              <a:rPr lang="en-GB" sz="1700" dirty="0"/>
              <a:t> populace</a:t>
            </a:r>
          </a:p>
          <a:p>
            <a:r>
              <a:rPr lang="en-GB" sz="1700" dirty="0" smtClean="0"/>
              <a:t>pH</a:t>
            </a:r>
            <a:r>
              <a:rPr lang="en-GB" sz="1700" dirty="0"/>
              <a:t>, </a:t>
            </a:r>
            <a:r>
              <a:rPr lang="en-GB" sz="1700" dirty="0" err="1"/>
              <a:t>teplota</a:t>
            </a:r>
            <a:r>
              <a:rPr lang="en-GB" sz="1700" dirty="0"/>
              <a:t>, </a:t>
            </a:r>
            <a:r>
              <a:rPr lang="en-GB" sz="1700" dirty="0" err="1"/>
              <a:t>osmotický</a:t>
            </a:r>
            <a:r>
              <a:rPr lang="en-GB" sz="1700" dirty="0"/>
              <a:t> a </a:t>
            </a:r>
            <a:r>
              <a:rPr lang="en-GB" sz="1700" dirty="0" err="1"/>
              <a:t>hydrostatický</a:t>
            </a:r>
            <a:r>
              <a:rPr lang="en-GB" sz="1700" dirty="0"/>
              <a:t> </a:t>
            </a:r>
            <a:r>
              <a:rPr lang="en-GB" sz="1700" dirty="0" err="1"/>
              <a:t>tlak</a:t>
            </a:r>
            <a:r>
              <a:rPr lang="en-GB" sz="1700" dirty="0"/>
              <a:t>, </a:t>
            </a:r>
            <a:r>
              <a:rPr lang="en-GB" sz="1700" dirty="0" err="1"/>
              <a:t>vlhkost</a:t>
            </a:r>
            <a:r>
              <a:rPr lang="en-GB" sz="1700" dirty="0"/>
              <a:t>, </a:t>
            </a:r>
            <a:r>
              <a:rPr lang="en-GB" sz="1700" dirty="0" err="1"/>
              <a:t>světlo</a:t>
            </a:r>
            <a:r>
              <a:rPr lang="en-GB" sz="1700" dirty="0"/>
              <a:t>, </a:t>
            </a:r>
            <a:r>
              <a:rPr lang="en-GB" sz="1700" dirty="0" err="1"/>
              <a:t>salinita</a:t>
            </a:r>
            <a:r>
              <a:rPr lang="en-GB" sz="1700" dirty="0"/>
              <a:t>, </a:t>
            </a:r>
            <a:r>
              <a:rPr lang="en-GB" sz="1700" dirty="0" err="1"/>
              <a:t>hydrostatický</a:t>
            </a:r>
            <a:r>
              <a:rPr lang="en-GB" sz="1700" dirty="0"/>
              <a:t> </a:t>
            </a:r>
            <a:r>
              <a:rPr lang="en-GB" sz="1700" dirty="0" err="1"/>
              <a:t>tlak</a:t>
            </a:r>
            <a:r>
              <a:rPr lang="en-GB" sz="1700" dirty="0"/>
              <a:t>, </a:t>
            </a:r>
            <a:r>
              <a:rPr lang="en-GB" sz="1700" dirty="0" err="1"/>
              <a:t>koncentrace</a:t>
            </a:r>
            <a:r>
              <a:rPr lang="en-GB" sz="1700" dirty="0"/>
              <a:t> </a:t>
            </a:r>
            <a:r>
              <a:rPr lang="en-GB" sz="1700" dirty="0" err="1"/>
              <a:t>kyslíku</a:t>
            </a:r>
            <a:r>
              <a:rPr lang="en-GB" sz="1700" dirty="0"/>
              <a:t> a </a:t>
            </a:r>
            <a:r>
              <a:rPr lang="en-GB" sz="1700" dirty="0" err="1" smtClean="0"/>
              <a:t>živin</a:t>
            </a:r>
            <a:endParaRPr lang="en-GB" sz="1700" dirty="0"/>
          </a:p>
          <a:p>
            <a:r>
              <a:rPr lang="en-GB" sz="1700" dirty="0" err="1" smtClean="0"/>
              <a:t>různé</a:t>
            </a:r>
            <a:r>
              <a:rPr lang="en-GB" sz="1700" dirty="0" smtClean="0"/>
              <a:t> </a:t>
            </a:r>
            <a:r>
              <a:rPr lang="en-GB" sz="1700" dirty="0" err="1"/>
              <a:t>působení</a:t>
            </a:r>
            <a:r>
              <a:rPr lang="en-GB" sz="1700" dirty="0"/>
              <a:t> </a:t>
            </a:r>
            <a:r>
              <a:rPr lang="en-GB" sz="1700" dirty="0" err="1"/>
              <a:t>na</a:t>
            </a:r>
            <a:r>
              <a:rPr lang="en-GB" sz="1700" dirty="0"/>
              <a:t> </a:t>
            </a:r>
            <a:r>
              <a:rPr lang="en-GB" sz="1700" dirty="0" err="1"/>
              <a:t>jeden</a:t>
            </a:r>
            <a:r>
              <a:rPr lang="en-GB" sz="1700" dirty="0"/>
              <a:t> </a:t>
            </a:r>
            <a:r>
              <a:rPr lang="en-GB" sz="1700" dirty="0" err="1"/>
              <a:t>organismus</a:t>
            </a:r>
            <a:r>
              <a:rPr lang="en-GB" sz="1700" dirty="0"/>
              <a:t> v </a:t>
            </a:r>
            <a:r>
              <a:rPr lang="en-GB" sz="1700" dirty="0" err="1"/>
              <a:t>různém</a:t>
            </a:r>
            <a:r>
              <a:rPr lang="en-GB" sz="1700" dirty="0"/>
              <a:t> </a:t>
            </a:r>
            <a:r>
              <a:rPr lang="en-GB" sz="1700" dirty="0" err="1"/>
              <a:t>prostředí</a:t>
            </a:r>
            <a:endParaRPr lang="en-GB" sz="1700" dirty="0"/>
          </a:p>
          <a:p>
            <a:r>
              <a:rPr lang="en-GB" sz="1700" dirty="0" err="1" smtClean="0"/>
              <a:t>kritický</a:t>
            </a:r>
            <a:r>
              <a:rPr lang="en-GB" sz="1700" dirty="0" smtClean="0"/>
              <a:t> </a:t>
            </a:r>
            <a:r>
              <a:rPr lang="en-GB" sz="1700" dirty="0" err="1"/>
              <a:t>faktor</a:t>
            </a:r>
            <a:r>
              <a:rPr lang="en-GB" sz="1700" dirty="0"/>
              <a:t> </a:t>
            </a:r>
            <a:r>
              <a:rPr lang="en-GB" sz="1700" dirty="0" err="1"/>
              <a:t>složení</a:t>
            </a:r>
            <a:r>
              <a:rPr lang="en-GB" sz="1700" dirty="0"/>
              <a:t> </a:t>
            </a:r>
            <a:r>
              <a:rPr lang="en-GB" sz="1700" dirty="0" err="1" smtClean="0"/>
              <a:t>společenstva</a:t>
            </a:r>
            <a:endParaRPr lang="cs-CZ" sz="1700" dirty="0" smtClean="0"/>
          </a:p>
          <a:p>
            <a:endParaRPr lang="en-GB" sz="1700" dirty="0"/>
          </a:p>
          <a:p>
            <a:r>
              <a:rPr lang="en-GB" sz="1700" dirty="0" err="1" smtClean="0"/>
              <a:t>kmeny</a:t>
            </a:r>
            <a:r>
              <a:rPr lang="en-GB" sz="1700" dirty="0" smtClean="0"/>
              <a:t> </a:t>
            </a:r>
            <a:r>
              <a:rPr lang="en-GB" sz="1700" i="1" dirty="0"/>
              <a:t>S. pneumoniae </a:t>
            </a:r>
            <a:r>
              <a:rPr lang="en-GB" sz="1700" dirty="0" err="1"/>
              <a:t>neschopné</a:t>
            </a:r>
            <a:r>
              <a:rPr lang="en-GB" sz="1700" dirty="0"/>
              <a:t> </a:t>
            </a:r>
            <a:r>
              <a:rPr lang="en-GB" sz="1700" dirty="0" err="1"/>
              <a:t>růst</a:t>
            </a:r>
            <a:r>
              <a:rPr lang="en-GB" sz="1700" dirty="0"/>
              <a:t> </a:t>
            </a:r>
            <a:r>
              <a:rPr lang="en-GB" sz="1700" dirty="0" err="1"/>
              <a:t>při</a:t>
            </a:r>
            <a:r>
              <a:rPr lang="en-GB" sz="1700" dirty="0"/>
              <a:t> 41oC – </a:t>
            </a:r>
            <a:r>
              <a:rPr lang="en-GB" sz="1700" dirty="0" err="1"/>
              <a:t>neškodné</a:t>
            </a:r>
            <a:r>
              <a:rPr lang="en-GB" sz="1700" dirty="0"/>
              <a:t> pro </a:t>
            </a:r>
            <a:r>
              <a:rPr lang="en-GB" sz="1700" dirty="0" err="1"/>
              <a:t>králíka</a:t>
            </a:r>
            <a:endParaRPr lang="en-GB" sz="1700" dirty="0"/>
          </a:p>
          <a:p>
            <a:r>
              <a:rPr lang="en-GB" sz="1700" dirty="0" err="1" smtClean="0"/>
              <a:t>termotolerantní</a:t>
            </a:r>
            <a:r>
              <a:rPr lang="en-GB" sz="1700" dirty="0" smtClean="0"/>
              <a:t> </a:t>
            </a:r>
            <a:r>
              <a:rPr lang="en-GB" sz="1700" dirty="0" err="1"/>
              <a:t>kmeny</a:t>
            </a:r>
            <a:r>
              <a:rPr lang="en-GB" sz="1700" dirty="0"/>
              <a:t> ale </a:t>
            </a:r>
            <a:r>
              <a:rPr lang="en-GB" sz="1700" dirty="0" err="1"/>
              <a:t>stále</a:t>
            </a:r>
            <a:r>
              <a:rPr lang="en-GB" sz="1700" dirty="0"/>
              <a:t> </a:t>
            </a:r>
            <a:r>
              <a:rPr lang="en-GB" sz="1700" dirty="0" err="1" smtClean="0"/>
              <a:t>patogenní</a:t>
            </a:r>
            <a:endParaRPr lang="cs-CZ" sz="1700" dirty="0" smtClean="0"/>
          </a:p>
          <a:p>
            <a:r>
              <a:rPr lang="cs-CZ" sz="1700" dirty="0" err="1"/>
              <a:t>i</a:t>
            </a:r>
            <a:r>
              <a:rPr lang="en-GB" sz="1700" dirty="0" err="1" smtClean="0"/>
              <a:t>ntenzita</a:t>
            </a:r>
            <a:r>
              <a:rPr lang="en-GB" sz="1700" dirty="0" smtClean="0"/>
              <a:t> </a:t>
            </a:r>
            <a:r>
              <a:rPr lang="en-GB" sz="1700" dirty="0" err="1"/>
              <a:t>abiotických</a:t>
            </a:r>
            <a:r>
              <a:rPr lang="en-GB" sz="1700" dirty="0"/>
              <a:t> </a:t>
            </a:r>
            <a:r>
              <a:rPr lang="en-GB" sz="1700" dirty="0" err="1"/>
              <a:t>faktorů</a:t>
            </a:r>
            <a:r>
              <a:rPr lang="en-GB" sz="1700" dirty="0"/>
              <a:t> </a:t>
            </a:r>
            <a:r>
              <a:rPr lang="en-GB" sz="1700" dirty="0" err="1"/>
              <a:t>není</a:t>
            </a:r>
            <a:r>
              <a:rPr lang="en-GB" sz="1700" dirty="0"/>
              <a:t> </a:t>
            </a:r>
            <a:r>
              <a:rPr lang="en-GB" sz="1700" dirty="0" err="1"/>
              <a:t>konstatní</a:t>
            </a:r>
            <a:r>
              <a:rPr lang="en-GB" sz="1700" dirty="0"/>
              <a:t> - </a:t>
            </a:r>
            <a:r>
              <a:rPr lang="en-GB" sz="1700" dirty="0" err="1"/>
              <a:t>gradienty</a:t>
            </a:r>
            <a:r>
              <a:rPr lang="en-GB" sz="1700" dirty="0"/>
              <a:t> </a:t>
            </a:r>
            <a:r>
              <a:rPr lang="en-GB" sz="1700" dirty="0" err="1" smtClean="0"/>
              <a:t>abiotických</a:t>
            </a:r>
            <a:r>
              <a:rPr lang="cs-CZ" sz="1700" dirty="0"/>
              <a:t> </a:t>
            </a:r>
            <a:r>
              <a:rPr lang="en-GB" sz="1700" dirty="0" err="1" smtClean="0"/>
              <a:t>faktorů</a:t>
            </a:r>
            <a:r>
              <a:rPr lang="en-GB" sz="1700" dirty="0"/>
              <a:t>– </a:t>
            </a:r>
            <a:r>
              <a:rPr lang="en-GB" sz="1700" dirty="0" err="1"/>
              <a:t>distribuce</a:t>
            </a:r>
            <a:r>
              <a:rPr lang="en-GB" sz="1700" dirty="0"/>
              <a:t> </a:t>
            </a:r>
            <a:r>
              <a:rPr lang="en-GB" sz="1700" dirty="0" err="1"/>
              <a:t>organismů</a:t>
            </a:r>
            <a:r>
              <a:rPr lang="en-GB" sz="1700" dirty="0"/>
              <a:t> (</a:t>
            </a:r>
            <a:r>
              <a:rPr lang="en-GB" sz="1700" dirty="0" err="1"/>
              <a:t>gradienty</a:t>
            </a:r>
            <a:r>
              <a:rPr lang="en-GB" sz="1700" dirty="0" smtClean="0"/>
              <a:t>)</a:t>
            </a:r>
            <a:endParaRPr lang="en-GB" sz="17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049" y="4149080"/>
            <a:ext cx="4420280" cy="262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43969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491880" y="301155"/>
            <a:ext cx="25468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2400" b="1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Ilustrace neustonu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683568" y="4170364"/>
            <a:ext cx="4274696" cy="230832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Vrstva povrchového napětí je místo na přichycení pro mikroorganismy, jejichž pozice může být nad (</a:t>
            </a:r>
            <a:r>
              <a:rPr lang="cs-CZ" altLang="ko-KR" sz="1600" dirty="0" err="1">
                <a:latin typeface="Calibri" pitchFamily="34" charset="0"/>
                <a:cs typeface="Calibri" pitchFamily="34" charset="0"/>
              </a:rPr>
              <a:t>epineuston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) nebo pod (</a:t>
            </a:r>
            <a:r>
              <a:rPr lang="cs-CZ" altLang="ko-KR" sz="1600" dirty="0" err="1">
                <a:latin typeface="Calibri" pitchFamily="34" charset="0"/>
                <a:cs typeface="Calibri" pitchFamily="34" charset="0"/>
              </a:rPr>
              <a:t>hyponeuston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) touto vrstvičkou. V obou případech mají řasy nelimitovaný přístup ke světlu a CO</a:t>
            </a:r>
            <a:r>
              <a:rPr lang="cs-CZ" altLang="ko-KR" sz="1600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. </a:t>
            </a:r>
            <a:r>
              <a:rPr lang="cs-CZ" altLang="ko-KR" sz="1600" dirty="0" err="1">
                <a:latin typeface="Calibri" pitchFamily="34" charset="0"/>
                <a:cs typeface="Calibri" pitchFamily="34" charset="0"/>
              </a:rPr>
              <a:t>Heterotrofové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 mají prospěch ze živin jako jsou hydrofobní organické látky v povrchové vrstvě a z přístupu ke kyslíku. Spásači mají zase prospěch z koncentrované biomasy.</a:t>
            </a:r>
          </a:p>
        </p:txBody>
      </p:sp>
      <p:pic>
        <p:nvPicPr>
          <p:cNvPr id="26628" name="Picture 4" descr="skenovat0124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7" r="3255" b="69574"/>
          <a:stretch>
            <a:fillRect/>
          </a:stretch>
        </p:blipFill>
        <p:spPr bwMode="auto">
          <a:xfrm>
            <a:off x="1043608" y="908720"/>
            <a:ext cx="7336910" cy="2995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23397"/>
            <a:ext cx="3210818" cy="2148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01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202034"/>
          </a:xfrm>
        </p:spPr>
        <p:txBody>
          <a:bodyPr>
            <a:noAutofit/>
          </a:bodyPr>
          <a:lstStyle/>
          <a:p>
            <a:r>
              <a:rPr lang="en-GB" sz="2400" dirty="0" err="1"/>
              <a:t>Jezera</a:t>
            </a:r>
            <a:r>
              <a:rPr lang="en-GB" sz="2400" dirty="0"/>
              <a:t> – </a:t>
            </a:r>
            <a:r>
              <a:rPr lang="en-GB" sz="2400" dirty="0" err="1"/>
              <a:t>pokr</a:t>
            </a:r>
            <a:r>
              <a:rPr lang="en-GB" sz="2400" dirty="0"/>
              <a:t>.</a:t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2699" y="476672"/>
            <a:ext cx="9036496" cy="4525963"/>
          </a:xfrm>
        </p:spPr>
        <p:txBody>
          <a:bodyPr>
            <a:noAutofit/>
          </a:bodyPr>
          <a:lstStyle/>
          <a:p>
            <a:r>
              <a:rPr lang="cs-CZ" sz="1600" dirty="0" err="1"/>
              <a:t>p</a:t>
            </a:r>
            <a:r>
              <a:rPr lang="en-GB" sz="1600" dirty="0" err="1" smtClean="0"/>
              <a:t>odmínky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/>
              <a:t>eufotické</a:t>
            </a:r>
            <a:r>
              <a:rPr lang="en-GB" sz="1600" dirty="0"/>
              <a:t> </a:t>
            </a:r>
            <a:r>
              <a:rPr lang="en-GB" sz="1600" dirty="0" err="1"/>
              <a:t>zóně</a:t>
            </a:r>
            <a:r>
              <a:rPr lang="en-GB" sz="1600" dirty="0"/>
              <a:t> </a:t>
            </a:r>
            <a:r>
              <a:rPr lang="en-GB" sz="1600" dirty="0" err="1"/>
              <a:t>přejí</a:t>
            </a:r>
            <a:r>
              <a:rPr lang="en-GB" sz="1600" dirty="0"/>
              <a:t> </a:t>
            </a:r>
            <a:r>
              <a:rPr lang="en-GB" sz="1600" dirty="0" err="1"/>
              <a:t>růstu</a:t>
            </a:r>
            <a:r>
              <a:rPr lang="en-GB" sz="1600" dirty="0"/>
              <a:t> </a:t>
            </a:r>
            <a:r>
              <a:rPr lang="en-GB" sz="1600" dirty="0" err="1" smtClean="0"/>
              <a:t>fotoautotrofů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o</a:t>
            </a:r>
            <a:r>
              <a:rPr lang="en-GB" sz="1600" dirty="0" err="1" smtClean="0"/>
              <a:t>rganismy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/>
              <a:t>hloubkové</a:t>
            </a:r>
            <a:r>
              <a:rPr lang="en-GB" sz="1600" dirty="0"/>
              <a:t> </a:t>
            </a:r>
            <a:r>
              <a:rPr lang="en-GB" sz="1600" dirty="0" err="1"/>
              <a:t>zóně</a:t>
            </a:r>
            <a:r>
              <a:rPr lang="en-GB" sz="1600" dirty="0"/>
              <a:t> – </a:t>
            </a:r>
            <a:r>
              <a:rPr lang="en-GB" sz="1600" dirty="0" err="1"/>
              <a:t>hlavně</a:t>
            </a:r>
            <a:r>
              <a:rPr lang="en-GB" sz="1600" dirty="0"/>
              <a:t> </a:t>
            </a:r>
            <a:r>
              <a:rPr lang="en-GB" sz="1600" dirty="0" err="1"/>
              <a:t>sekundární</a:t>
            </a:r>
            <a:r>
              <a:rPr lang="en-GB" sz="1600" dirty="0"/>
              <a:t> </a:t>
            </a:r>
            <a:r>
              <a:rPr lang="en-GB" sz="1600" dirty="0" err="1"/>
              <a:t>producenti</a:t>
            </a:r>
            <a:r>
              <a:rPr lang="en-GB" sz="1600" dirty="0"/>
              <a:t> </a:t>
            </a:r>
            <a:r>
              <a:rPr lang="en-GB" sz="1600" dirty="0" err="1" smtClean="0"/>
              <a:t>většinou</a:t>
            </a:r>
            <a:r>
              <a:rPr lang="cs-CZ" sz="1600" dirty="0"/>
              <a:t> </a:t>
            </a:r>
            <a:r>
              <a:rPr lang="en-GB" sz="1600" dirty="0" err="1" smtClean="0"/>
              <a:t>závislí</a:t>
            </a:r>
            <a:r>
              <a:rPr lang="en-GB" sz="1600" dirty="0" smtClean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transportu</a:t>
            </a:r>
            <a:r>
              <a:rPr lang="en-GB" sz="1600" dirty="0"/>
              <a:t> </a:t>
            </a:r>
            <a:r>
              <a:rPr lang="en-GB" sz="1600" dirty="0" err="1"/>
              <a:t>organických</a:t>
            </a:r>
            <a:r>
              <a:rPr lang="en-GB" sz="1600" dirty="0"/>
              <a:t> </a:t>
            </a:r>
            <a:r>
              <a:rPr lang="en-GB" sz="1600" dirty="0" err="1"/>
              <a:t>látek</a:t>
            </a:r>
            <a:r>
              <a:rPr lang="en-GB" sz="1600" dirty="0"/>
              <a:t> z </a:t>
            </a:r>
            <a:r>
              <a:rPr lang="en-GB" sz="1600" dirty="0" err="1"/>
              <a:t>vyšších</a:t>
            </a:r>
            <a:r>
              <a:rPr lang="en-GB" sz="1600" dirty="0"/>
              <a:t> </a:t>
            </a:r>
            <a:r>
              <a:rPr lang="en-GB" sz="1600" dirty="0" err="1" smtClean="0"/>
              <a:t>vrstev</a:t>
            </a:r>
            <a:endParaRPr lang="cs-CZ" sz="1600" dirty="0"/>
          </a:p>
          <a:p>
            <a:endParaRPr lang="en-GB" sz="1600" dirty="0"/>
          </a:p>
          <a:p>
            <a:r>
              <a:rPr lang="cs-CZ" sz="1600" dirty="0" err="1"/>
              <a:t>b</a:t>
            </a:r>
            <a:r>
              <a:rPr lang="en-GB" sz="1600" dirty="0" err="1" smtClean="0"/>
              <a:t>entický</a:t>
            </a:r>
            <a:r>
              <a:rPr lang="en-GB" sz="1600" dirty="0" smtClean="0"/>
              <a:t> </a:t>
            </a:r>
            <a:r>
              <a:rPr lang="en-GB" sz="1600" dirty="0"/>
              <a:t>habitat </a:t>
            </a:r>
            <a:r>
              <a:rPr lang="en-GB" sz="1600" dirty="0" err="1"/>
              <a:t>podporuje</a:t>
            </a:r>
            <a:r>
              <a:rPr lang="en-GB" sz="1600" dirty="0"/>
              <a:t> </a:t>
            </a:r>
            <a:r>
              <a:rPr lang="en-GB" sz="1600" dirty="0" err="1"/>
              <a:t>růst</a:t>
            </a:r>
            <a:r>
              <a:rPr lang="en-GB" sz="1600" dirty="0"/>
              <a:t> </a:t>
            </a:r>
            <a:r>
              <a:rPr lang="en-GB" sz="1600" dirty="0" err="1"/>
              <a:t>mikrobů</a:t>
            </a:r>
            <a:r>
              <a:rPr lang="en-GB" sz="1600" dirty="0"/>
              <a:t> – </a:t>
            </a:r>
            <a:r>
              <a:rPr lang="en-GB" sz="1600" dirty="0" err="1"/>
              <a:t>částice</a:t>
            </a:r>
            <a:r>
              <a:rPr lang="en-GB" sz="1600" dirty="0"/>
              <a:t> </a:t>
            </a:r>
            <a:r>
              <a:rPr lang="en-GB" sz="1600" dirty="0" err="1"/>
              <a:t>živin</a:t>
            </a:r>
            <a:r>
              <a:rPr lang="en-GB" sz="1600" dirty="0"/>
              <a:t> </a:t>
            </a:r>
            <a:r>
              <a:rPr lang="en-GB" sz="1600" dirty="0" err="1" smtClean="0"/>
              <a:t>sedimentují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koncentrují</a:t>
            </a:r>
            <a:r>
              <a:rPr lang="en-GB" sz="1600" dirty="0"/>
              <a:t> se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povrchu</a:t>
            </a:r>
            <a:r>
              <a:rPr lang="en-GB" sz="1600" dirty="0"/>
              <a:t> </a:t>
            </a:r>
            <a:r>
              <a:rPr lang="en-GB" sz="1600" dirty="0" err="1"/>
              <a:t>bentického</a:t>
            </a:r>
            <a:r>
              <a:rPr lang="en-GB" sz="1600" dirty="0"/>
              <a:t> </a:t>
            </a:r>
            <a:r>
              <a:rPr lang="en-GB" sz="1600" dirty="0" err="1" smtClean="0"/>
              <a:t>sedimentu</a:t>
            </a:r>
            <a:endParaRPr lang="cs-CZ" sz="1600" dirty="0"/>
          </a:p>
          <a:p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ovrch</a:t>
            </a:r>
            <a:r>
              <a:rPr lang="en-GB" sz="1600" dirty="0" smtClean="0"/>
              <a:t> </a:t>
            </a:r>
            <a:r>
              <a:rPr lang="en-GB" sz="1600" dirty="0" err="1"/>
              <a:t>sedimentu</a:t>
            </a:r>
            <a:r>
              <a:rPr lang="en-GB" sz="1600" dirty="0"/>
              <a:t> </a:t>
            </a:r>
            <a:r>
              <a:rPr lang="en-GB" sz="1600" dirty="0" err="1"/>
              <a:t>může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/>
              <a:t>aerobní</a:t>
            </a:r>
            <a:r>
              <a:rPr lang="en-GB" sz="1600" dirty="0"/>
              <a:t> – </a:t>
            </a:r>
            <a:r>
              <a:rPr lang="en-GB" sz="1600" dirty="0" err="1"/>
              <a:t>aerobní</a:t>
            </a:r>
            <a:r>
              <a:rPr lang="en-GB" sz="1600" dirty="0"/>
              <a:t> </a:t>
            </a:r>
            <a:r>
              <a:rPr lang="en-GB" sz="1600" dirty="0" err="1" smtClean="0"/>
              <a:t>dekompozice</a:t>
            </a:r>
            <a:r>
              <a:rPr lang="cs-CZ" sz="1600" dirty="0"/>
              <a:t> </a:t>
            </a:r>
            <a:r>
              <a:rPr lang="en-GB" sz="1600" dirty="0" err="1" smtClean="0"/>
              <a:t>akumulovaných</a:t>
            </a:r>
            <a:r>
              <a:rPr lang="en-GB" sz="1600" dirty="0" smtClean="0"/>
              <a:t> </a:t>
            </a:r>
            <a:r>
              <a:rPr lang="en-GB" sz="1600" dirty="0" err="1"/>
              <a:t>organických</a:t>
            </a:r>
            <a:r>
              <a:rPr lang="en-GB" sz="1600" dirty="0"/>
              <a:t> </a:t>
            </a:r>
            <a:r>
              <a:rPr lang="en-GB" sz="1600" dirty="0" err="1" smtClean="0"/>
              <a:t>živin</a:t>
            </a:r>
            <a:endParaRPr lang="cs-CZ" sz="1600" dirty="0"/>
          </a:p>
          <a:p>
            <a:endParaRPr lang="en-GB" sz="1600" dirty="0"/>
          </a:p>
          <a:p>
            <a:r>
              <a:rPr lang="cs-CZ" sz="1600" dirty="0" err="1"/>
              <a:t>a</a:t>
            </a:r>
            <a:r>
              <a:rPr lang="en-GB" sz="1600" dirty="0" err="1" smtClean="0"/>
              <a:t>naerobní</a:t>
            </a:r>
            <a:r>
              <a:rPr lang="en-GB" sz="1600" dirty="0" smtClean="0"/>
              <a:t> </a:t>
            </a:r>
            <a:r>
              <a:rPr lang="en-GB" sz="1600" dirty="0" err="1"/>
              <a:t>rozklad</a:t>
            </a:r>
            <a:r>
              <a:rPr lang="en-GB" sz="1600" dirty="0"/>
              <a:t> – </a:t>
            </a:r>
            <a:r>
              <a:rPr lang="en-GB" sz="1600" dirty="0" err="1"/>
              <a:t>na</a:t>
            </a:r>
            <a:r>
              <a:rPr lang="en-GB" sz="1600" dirty="0"/>
              <a:t> a pod </a:t>
            </a:r>
            <a:r>
              <a:rPr lang="en-GB" sz="1600" dirty="0" err="1"/>
              <a:t>povrchem</a:t>
            </a:r>
            <a:r>
              <a:rPr lang="en-GB" sz="1600" dirty="0"/>
              <a:t> </a:t>
            </a:r>
            <a:r>
              <a:rPr lang="en-GB" sz="1600" dirty="0" err="1"/>
              <a:t>sedimentů</a:t>
            </a:r>
            <a:r>
              <a:rPr lang="en-GB" sz="1600" dirty="0"/>
              <a:t>, </a:t>
            </a:r>
            <a:r>
              <a:rPr lang="en-GB" sz="1600" dirty="0" err="1"/>
              <a:t>kde</a:t>
            </a:r>
            <a:r>
              <a:rPr lang="en-GB" sz="1600" dirty="0"/>
              <a:t> je </a:t>
            </a:r>
            <a:r>
              <a:rPr lang="en-GB" sz="1600" dirty="0" err="1"/>
              <a:t>kyslík</a:t>
            </a:r>
            <a:r>
              <a:rPr lang="en-GB" sz="1600" dirty="0"/>
              <a:t> </a:t>
            </a:r>
            <a:r>
              <a:rPr lang="en-GB" sz="1600" dirty="0" err="1" smtClean="0"/>
              <a:t>vyčerpán</a:t>
            </a:r>
            <a:r>
              <a:rPr lang="cs-CZ" sz="1600" dirty="0"/>
              <a:t> </a:t>
            </a:r>
            <a:r>
              <a:rPr lang="en-GB" sz="1600" dirty="0" smtClean="0"/>
              <a:t>– </a:t>
            </a:r>
            <a:r>
              <a:rPr lang="en-GB" sz="1600" dirty="0" err="1"/>
              <a:t>kyslík</a:t>
            </a:r>
            <a:r>
              <a:rPr lang="en-GB" sz="1600" dirty="0"/>
              <a:t> </a:t>
            </a:r>
            <a:r>
              <a:rPr lang="en-GB" sz="1600" dirty="0" err="1"/>
              <a:t>difunduje</a:t>
            </a:r>
            <a:r>
              <a:rPr lang="en-GB" sz="1600" dirty="0"/>
              <a:t> </a:t>
            </a:r>
            <a:r>
              <a:rPr lang="en-GB" sz="1600" dirty="0" err="1"/>
              <a:t>jen</a:t>
            </a:r>
            <a:r>
              <a:rPr lang="en-GB" sz="1600" dirty="0"/>
              <a:t> </a:t>
            </a:r>
            <a:r>
              <a:rPr lang="en-GB" sz="1600" dirty="0" err="1"/>
              <a:t>velice</a:t>
            </a:r>
            <a:r>
              <a:rPr lang="en-GB" sz="1600" dirty="0"/>
              <a:t> </a:t>
            </a:r>
            <a:r>
              <a:rPr lang="en-GB" sz="1600" dirty="0" err="1"/>
              <a:t>pomalu</a:t>
            </a:r>
            <a:r>
              <a:rPr lang="en-GB" sz="1600" dirty="0"/>
              <a:t> do </a:t>
            </a:r>
            <a:r>
              <a:rPr lang="en-GB" sz="1600" dirty="0" err="1"/>
              <a:t>pórů</a:t>
            </a:r>
            <a:r>
              <a:rPr lang="en-GB" sz="1600" dirty="0"/>
              <a:t> </a:t>
            </a:r>
            <a:r>
              <a:rPr lang="en-GB" sz="1600" dirty="0" err="1"/>
              <a:t>sedimentů</a:t>
            </a:r>
            <a:r>
              <a:rPr lang="en-GB" sz="1600" dirty="0"/>
              <a:t> </a:t>
            </a:r>
            <a:r>
              <a:rPr lang="en-GB" sz="1600" dirty="0" err="1" smtClean="0"/>
              <a:t>vyplněných</a:t>
            </a:r>
            <a:r>
              <a:rPr lang="cs-CZ" sz="1600" dirty="0"/>
              <a:t> </a:t>
            </a:r>
            <a:r>
              <a:rPr lang="en-GB" sz="1600" dirty="0" err="1" smtClean="0"/>
              <a:t>vodou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oxidace</a:t>
            </a:r>
            <a:r>
              <a:rPr lang="en-GB" sz="1600" dirty="0"/>
              <a:t> </a:t>
            </a:r>
            <a:r>
              <a:rPr lang="en-GB" sz="1600" dirty="0" err="1"/>
              <a:t>organických</a:t>
            </a:r>
            <a:r>
              <a:rPr lang="en-GB" sz="1600" dirty="0"/>
              <a:t> </a:t>
            </a:r>
            <a:r>
              <a:rPr lang="en-GB" sz="1600" dirty="0" err="1"/>
              <a:t>látek</a:t>
            </a:r>
            <a:r>
              <a:rPr lang="en-GB" sz="1600" dirty="0"/>
              <a:t> </a:t>
            </a:r>
            <a:r>
              <a:rPr lang="en-GB" sz="1600" dirty="0" err="1"/>
              <a:t>rychle</a:t>
            </a:r>
            <a:r>
              <a:rPr lang="en-GB" sz="1600" dirty="0"/>
              <a:t> </a:t>
            </a:r>
            <a:r>
              <a:rPr lang="en-GB" sz="1600" dirty="0" err="1"/>
              <a:t>využije</a:t>
            </a:r>
            <a:r>
              <a:rPr lang="en-GB" sz="1600" dirty="0"/>
              <a:t> </a:t>
            </a:r>
            <a:r>
              <a:rPr lang="en-GB" sz="1600" dirty="0" err="1"/>
              <a:t>přítomný</a:t>
            </a:r>
            <a:r>
              <a:rPr lang="en-GB" sz="1600" dirty="0"/>
              <a:t> </a:t>
            </a:r>
            <a:r>
              <a:rPr lang="en-GB" sz="1600" dirty="0" err="1" smtClean="0"/>
              <a:t>kyslík</a:t>
            </a:r>
            <a:endParaRPr lang="cs-CZ" sz="1600" dirty="0"/>
          </a:p>
          <a:p>
            <a:endParaRPr lang="en-GB" sz="1600" dirty="0"/>
          </a:p>
          <a:p>
            <a:r>
              <a:rPr lang="en-GB" sz="1600" dirty="0" err="1" smtClean="0"/>
              <a:t>spodní</a:t>
            </a:r>
            <a:r>
              <a:rPr lang="en-GB" sz="1600" dirty="0" smtClean="0"/>
              <a:t> </a:t>
            </a:r>
            <a:r>
              <a:rPr lang="en-GB" sz="1600" dirty="0" err="1"/>
              <a:t>část</a:t>
            </a:r>
            <a:r>
              <a:rPr lang="en-GB" sz="1600" dirty="0"/>
              <a:t> </a:t>
            </a:r>
            <a:r>
              <a:rPr lang="en-GB" sz="1600" dirty="0" err="1"/>
              <a:t>vodního</a:t>
            </a:r>
            <a:r>
              <a:rPr lang="en-GB" sz="1600" dirty="0"/>
              <a:t> </a:t>
            </a:r>
            <a:r>
              <a:rPr lang="en-GB" sz="1600" dirty="0" err="1"/>
              <a:t>sloupce</a:t>
            </a:r>
            <a:r>
              <a:rPr lang="en-GB" sz="1600" dirty="0"/>
              <a:t> v </a:t>
            </a:r>
            <a:r>
              <a:rPr lang="en-GB" sz="1600" dirty="0" err="1"/>
              <a:t>mnohých</a:t>
            </a:r>
            <a:r>
              <a:rPr lang="en-GB" sz="1600" dirty="0"/>
              <a:t> </a:t>
            </a:r>
            <a:r>
              <a:rPr lang="en-GB" sz="1600" dirty="0" err="1" smtClean="0"/>
              <a:t>sladkovodních</a:t>
            </a:r>
            <a:r>
              <a:rPr lang="cs-CZ" sz="1600" dirty="0"/>
              <a:t> </a:t>
            </a:r>
            <a:r>
              <a:rPr lang="en-GB" sz="1600" dirty="0" err="1" smtClean="0"/>
              <a:t>jezerech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stává</a:t>
            </a:r>
            <a:r>
              <a:rPr lang="en-GB" sz="1600" dirty="0"/>
              <a:t> </a:t>
            </a:r>
            <a:r>
              <a:rPr lang="en-GB" sz="1600" dirty="0" err="1"/>
              <a:t>sezónně</a:t>
            </a:r>
            <a:r>
              <a:rPr lang="en-GB" sz="1600" dirty="0"/>
              <a:t> </a:t>
            </a:r>
            <a:r>
              <a:rPr lang="en-GB" sz="1600" dirty="0" err="1"/>
              <a:t>anaerobní</a:t>
            </a:r>
            <a:r>
              <a:rPr lang="en-GB" sz="1600" dirty="0"/>
              <a:t> – </a:t>
            </a:r>
            <a:r>
              <a:rPr lang="en-GB" sz="1600" dirty="0" err="1"/>
              <a:t>teplá</a:t>
            </a:r>
            <a:r>
              <a:rPr lang="en-GB" sz="1600" dirty="0"/>
              <a:t> </a:t>
            </a:r>
            <a:r>
              <a:rPr lang="en-GB" sz="1600" dirty="0" err="1"/>
              <a:t>voda</a:t>
            </a:r>
            <a:r>
              <a:rPr lang="en-GB" sz="1600" dirty="0"/>
              <a:t> </a:t>
            </a:r>
            <a:r>
              <a:rPr lang="en-GB" sz="1600" dirty="0" err="1"/>
              <a:t>má</a:t>
            </a:r>
            <a:r>
              <a:rPr lang="en-GB" sz="1600" dirty="0"/>
              <a:t> </a:t>
            </a:r>
            <a:r>
              <a:rPr lang="en-GB" sz="1600" dirty="0" err="1"/>
              <a:t>nižší</a:t>
            </a:r>
            <a:r>
              <a:rPr lang="en-GB" sz="1600" dirty="0"/>
              <a:t> </a:t>
            </a:r>
            <a:r>
              <a:rPr lang="en-GB" sz="1600" dirty="0" err="1" smtClean="0"/>
              <a:t>hustotu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/>
              <a:t>n</a:t>
            </a:r>
            <a:r>
              <a:rPr lang="en-GB" sz="1600" dirty="0" smtClean="0"/>
              <a:t>a </a:t>
            </a:r>
            <a:r>
              <a:rPr lang="en-GB" sz="1600" dirty="0" err="1"/>
              <a:t>jaře</a:t>
            </a:r>
            <a:r>
              <a:rPr lang="en-GB" sz="1600" dirty="0"/>
              <a:t> </a:t>
            </a:r>
            <a:r>
              <a:rPr lang="en-GB" sz="1600" dirty="0" err="1"/>
              <a:t>slunce</a:t>
            </a:r>
            <a:r>
              <a:rPr lang="en-GB" sz="1600" dirty="0"/>
              <a:t> </a:t>
            </a:r>
            <a:r>
              <a:rPr lang="en-GB" sz="1600" dirty="0" err="1"/>
              <a:t>zahřeje</a:t>
            </a:r>
            <a:r>
              <a:rPr lang="en-GB" sz="1600" dirty="0"/>
              <a:t> </a:t>
            </a:r>
            <a:r>
              <a:rPr lang="en-GB" sz="1600" dirty="0" err="1"/>
              <a:t>povrchovou</a:t>
            </a:r>
            <a:r>
              <a:rPr lang="en-GB" sz="1600" dirty="0"/>
              <a:t> </a:t>
            </a:r>
            <a:r>
              <a:rPr lang="en-GB" sz="1600" dirty="0" err="1"/>
              <a:t>vrstvu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/>
              <a:t> – </a:t>
            </a:r>
            <a:r>
              <a:rPr lang="en-GB" sz="1600" dirty="0" err="1"/>
              <a:t>vytvoří</a:t>
            </a:r>
            <a:r>
              <a:rPr lang="en-GB" sz="1600" dirty="0"/>
              <a:t> se </a:t>
            </a:r>
            <a:r>
              <a:rPr lang="en-GB" sz="1600" dirty="0" err="1"/>
              <a:t>epilimnion</a:t>
            </a:r>
            <a:r>
              <a:rPr lang="en-GB" sz="1600" dirty="0"/>
              <a:t> 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/>
              <a:t>t</a:t>
            </a:r>
            <a:r>
              <a:rPr lang="en-GB" sz="1600" dirty="0" err="1" smtClean="0"/>
              <a:t>ato</a:t>
            </a:r>
            <a:r>
              <a:rPr lang="en-GB" sz="1600" dirty="0" smtClean="0"/>
              <a:t> </a:t>
            </a:r>
            <a:r>
              <a:rPr lang="en-GB" sz="1600" dirty="0" err="1"/>
              <a:t>vrstva</a:t>
            </a:r>
            <a:r>
              <a:rPr lang="en-GB" sz="1600" dirty="0"/>
              <a:t> je </a:t>
            </a:r>
            <a:r>
              <a:rPr lang="en-GB" sz="1600" dirty="0" err="1"/>
              <a:t>oddělena</a:t>
            </a:r>
            <a:r>
              <a:rPr lang="en-GB" sz="1600" dirty="0"/>
              <a:t> od </a:t>
            </a:r>
            <a:r>
              <a:rPr lang="en-GB" sz="1600" dirty="0" err="1"/>
              <a:t>spodní</a:t>
            </a:r>
            <a:r>
              <a:rPr lang="en-GB" sz="1600" dirty="0"/>
              <a:t> </a:t>
            </a:r>
            <a:r>
              <a:rPr lang="en-GB" sz="1600" dirty="0" err="1"/>
              <a:t>studené</a:t>
            </a:r>
            <a:r>
              <a:rPr lang="en-GB" sz="1600" dirty="0"/>
              <a:t> </a:t>
            </a:r>
            <a:r>
              <a:rPr lang="en-GB" sz="1600" dirty="0" err="1"/>
              <a:t>vrstvy</a:t>
            </a:r>
            <a:r>
              <a:rPr lang="en-GB" sz="1600" dirty="0"/>
              <a:t> – </a:t>
            </a:r>
            <a:r>
              <a:rPr lang="en-GB" sz="1600" dirty="0" err="1"/>
              <a:t>hypolimnion</a:t>
            </a:r>
            <a:r>
              <a:rPr lang="en-GB" sz="1600" dirty="0"/>
              <a:t> </a:t>
            </a:r>
            <a:r>
              <a:rPr lang="en-GB" sz="1600" dirty="0" err="1" smtClean="0"/>
              <a:t>teplotním</a:t>
            </a:r>
            <a:r>
              <a:rPr lang="cs-CZ" sz="1600" dirty="0"/>
              <a:t> </a:t>
            </a:r>
            <a:r>
              <a:rPr lang="en-GB" sz="1600" dirty="0" err="1" smtClean="0"/>
              <a:t>gradientem</a:t>
            </a:r>
            <a:r>
              <a:rPr lang="en-GB" sz="1600" dirty="0" smtClean="0"/>
              <a:t> </a:t>
            </a:r>
            <a:r>
              <a:rPr lang="en-GB" sz="1600" dirty="0"/>
              <a:t>– ten </a:t>
            </a:r>
            <a:r>
              <a:rPr lang="en-GB" sz="1600" dirty="0" err="1"/>
              <a:t>charakterizován</a:t>
            </a:r>
            <a:r>
              <a:rPr lang="en-GB" sz="1600" dirty="0"/>
              <a:t> </a:t>
            </a:r>
            <a:r>
              <a:rPr lang="en-GB" sz="1600" dirty="0" err="1"/>
              <a:t>rychlým</a:t>
            </a:r>
            <a:r>
              <a:rPr lang="en-GB" sz="1600" dirty="0"/>
              <a:t> </a:t>
            </a:r>
            <a:r>
              <a:rPr lang="en-GB" sz="1600" dirty="0" err="1"/>
              <a:t>poklesem</a:t>
            </a:r>
            <a:r>
              <a:rPr lang="en-GB" sz="1600" dirty="0"/>
              <a:t> </a:t>
            </a:r>
            <a:r>
              <a:rPr lang="en-GB" sz="1600" dirty="0" err="1"/>
              <a:t>teploty</a:t>
            </a:r>
            <a:r>
              <a:rPr lang="en-GB" sz="1600" dirty="0"/>
              <a:t> – </a:t>
            </a:r>
            <a:r>
              <a:rPr lang="en-GB" sz="1600" dirty="0" err="1"/>
              <a:t>jen</a:t>
            </a:r>
            <a:r>
              <a:rPr lang="en-GB" sz="1600" dirty="0"/>
              <a:t> </a:t>
            </a:r>
            <a:r>
              <a:rPr lang="en-GB" sz="1600" dirty="0" err="1" smtClean="0"/>
              <a:t>malé</a:t>
            </a:r>
            <a:r>
              <a:rPr lang="cs-CZ" sz="1600" dirty="0"/>
              <a:t> </a:t>
            </a:r>
            <a:r>
              <a:rPr lang="en-GB" sz="1600" dirty="0" err="1" smtClean="0"/>
              <a:t>míšení</a:t>
            </a:r>
            <a:r>
              <a:rPr lang="en-GB" sz="1600" dirty="0" smtClean="0"/>
              <a:t> </a:t>
            </a:r>
            <a:r>
              <a:rPr lang="en-GB" sz="1600" dirty="0" err="1" smtClean="0"/>
              <a:t>vody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72658347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GB" sz="2700" dirty="0" err="1"/>
              <a:t>Termoklina</a:t>
            </a:r>
            <a:r>
              <a:rPr lang="en-GB" sz="2700" dirty="0"/>
              <a:t> </a:t>
            </a:r>
            <a:r>
              <a:rPr lang="en-GB" sz="1800" dirty="0"/>
              <a:t/>
            </a:r>
            <a:br>
              <a:rPr lang="en-GB" sz="1800" dirty="0"/>
            </a:br>
            <a:endParaRPr lang="en-GB" sz="1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24744"/>
            <a:ext cx="4752528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p</a:t>
            </a:r>
            <a:r>
              <a:rPr lang="en-GB" sz="1600" dirty="0" err="1" smtClean="0"/>
              <a:t>řechodná</a:t>
            </a:r>
            <a:r>
              <a:rPr lang="en-GB" sz="1600" dirty="0" smtClean="0"/>
              <a:t> </a:t>
            </a:r>
            <a:r>
              <a:rPr lang="en-GB" sz="1600" dirty="0" err="1"/>
              <a:t>vrstva</a:t>
            </a:r>
            <a:r>
              <a:rPr lang="en-GB" sz="1600" dirty="0"/>
              <a:t> </a:t>
            </a:r>
            <a:r>
              <a:rPr lang="en-GB" sz="1600" dirty="0" err="1"/>
              <a:t>mezi</a:t>
            </a:r>
            <a:r>
              <a:rPr lang="en-GB" sz="1600" dirty="0"/>
              <a:t> </a:t>
            </a:r>
            <a:r>
              <a:rPr lang="en-GB" sz="1600" dirty="0" err="1" smtClean="0"/>
              <a:t>promíchávanou</a:t>
            </a:r>
            <a:r>
              <a:rPr lang="cs-CZ" sz="1600" dirty="0"/>
              <a:t> </a:t>
            </a:r>
            <a:r>
              <a:rPr lang="en-GB" sz="1600" dirty="0" err="1" smtClean="0"/>
              <a:t>vrstvou</a:t>
            </a:r>
            <a:r>
              <a:rPr lang="en-GB" sz="1600" dirty="0" smtClean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povrchu</a:t>
            </a:r>
            <a:r>
              <a:rPr lang="en-GB" sz="1600" dirty="0"/>
              <a:t> a </a:t>
            </a:r>
            <a:r>
              <a:rPr lang="en-GB" sz="1600" dirty="0" err="1"/>
              <a:t>hlubokou</a:t>
            </a:r>
            <a:r>
              <a:rPr lang="en-GB" sz="1600" dirty="0"/>
              <a:t> </a:t>
            </a:r>
            <a:r>
              <a:rPr lang="en-GB" sz="1600" dirty="0" err="1" smtClean="0"/>
              <a:t>vodou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rstvy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definují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základě</a:t>
            </a:r>
            <a:r>
              <a:rPr lang="en-GB" sz="1600" dirty="0"/>
              <a:t> </a:t>
            </a:r>
            <a:r>
              <a:rPr lang="en-GB" sz="1600" dirty="0" err="1" smtClean="0"/>
              <a:t>teploty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romíchávaná</a:t>
            </a:r>
            <a:r>
              <a:rPr lang="en-GB" sz="1600" dirty="0" smtClean="0"/>
              <a:t> </a:t>
            </a:r>
            <a:r>
              <a:rPr lang="en-GB" sz="1600" dirty="0" err="1"/>
              <a:t>vrstva</a:t>
            </a:r>
            <a:r>
              <a:rPr lang="en-GB" sz="1600" dirty="0"/>
              <a:t> – </a:t>
            </a:r>
            <a:r>
              <a:rPr lang="en-GB" sz="1600" dirty="0" err="1"/>
              <a:t>blízko</a:t>
            </a:r>
            <a:r>
              <a:rPr lang="en-GB" sz="1600" dirty="0"/>
              <a:t> </a:t>
            </a:r>
            <a:r>
              <a:rPr lang="en-GB" sz="1600" dirty="0" err="1" smtClean="0"/>
              <a:t>povrchu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teplota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blíží</a:t>
            </a:r>
            <a:r>
              <a:rPr lang="en-GB" sz="1600" dirty="0"/>
              <a:t> </a:t>
            </a:r>
            <a:r>
              <a:rPr lang="en-GB" sz="1600" dirty="0" err="1"/>
              <a:t>povrchové</a:t>
            </a:r>
            <a:r>
              <a:rPr lang="en-GB" sz="1600" dirty="0"/>
              <a:t> </a:t>
            </a:r>
            <a:r>
              <a:rPr lang="en-GB" sz="1600" dirty="0" err="1" smtClean="0"/>
              <a:t>vrstvě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t</a:t>
            </a:r>
            <a:r>
              <a:rPr lang="en-GB" sz="1600" dirty="0" err="1" smtClean="0"/>
              <a:t>ermoklina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rychlé</a:t>
            </a:r>
            <a:r>
              <a:rPr lang="en-GB" sz="1600" dirty="0"/>
              <a:t> </a:t>
            </a:r>
            <a:r>
              <a:rPr lang="en-GB" sz="1600" dirty="0" err="1"/>
              <a:t>snižování</a:t>
            </a:r>
            <a:r>
              <a:rPr lang="en-GB" sz="1600" dirty="0"/>
              <a:t> </a:t>
            </a:r>
            <a:r>
              <a:rPr lang="en-GB" sz="1600" dirty="0" err="1" smtClean="0"/>
              <a:t>teploty</a:t>
            </a:r>
            <a:r>
              <a:rPr lang="cs-CZ" sz="1600" dirty="0"/>
              <a:t> </a:t>
            </a:r>
            <a:r>
              <a:rPr lang="en-GB" sz="1600" dirty="0" smtClean="0"/>
              <a:t>z </a:t>
            </a:r>
            <a:r>
              <a:rPr lang="en-GB" sz="1600" dirty="0" err="1"/>
              <a:t>teploty</a:t>
            </a:r>
            <a:r>
              <a:rPr lang="en-GB" sz="1600" dirty="0"/>
              <a:t> </a:t>
            </a:r>
            <a:r>
              <a:rPr lang="en-GB" sz="1600" dirty="0" err="1"/>
              <a:t>promíchávané</a:t>
            </a:r>
            <a:r>
              <a:rPr lang="en-GB" sz="1600" dirty="0"/>
              <a:t> </a:t>
            </a:r>
            <a:r>
              <a:rPr lang="en-GB" sz="1600" dirty="0" err="1"/>
              <a:t>vrstvy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teplotu</a:t>
            </a:r>
            <a:r>
              <a:rPr lang="cs-CZ" sz="1600" dirty="0"/>
              <a:t> </a:t>
            </a:r>
            <a:r>
              <a:rPr lang="en-GB" sz="1600" dirty="0" err="1" smtClean="0"/>
              <a:t>hluboké</a:t>
            </a:r>
            <a:r>
              <a:rPr lang="en-GB" sz="1600" dirty="0" smtClean="0"/>
              <a:t> </a:t>
            </a:r>
            <a:r>
              <a:rPr lang="en-GB" sz="1600" dirty="0" err="1" smtClean="0"/>
              <a:t>vody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romíchávaná</a:t>
            </a:r>
            <a:r>
              <a:rPr lang="en-GB" sz="1600" dirty="0" smtClean="0"/>
              <a:t> </a:t>
            </a:r>
            <a:r>
              <a:rPr lang="en-GB" sz="1600" dirty="0" err="1"/>
              <a:t>vrstva</a:t>
            </a:r>
            <a:r>
              <a:rPr lang="en-GB" sz="1600" dirty="0"/>
              <a:t> a </a:t>
            </a:r>
            <a:r>
              <a:rPr lang="en-GB" sz="1600" dirty="0" err="1"/>
              <a:t>hluboká</a:t>
            </a:r>
            <a:r>
              <a:rPr lang="en-GB" sz="1600" dirty="0"/>
              <a:t> </a:t>
            </a:r>
            <a:r>
              <a:rPr lang="en-GB" sz="1600" dirty="0" err="1"/>
              <a:t>voda</a:t>
            </a:r>
            <a:r>
              <a:rPr lang="en-GB" sz="1600" dirty="0"/>
              <a:t> </a:t>
            </a:r>
            <a:r>
              <a:rPr lang="en-GB" sz="1600" dirty="0" err="1" smtClean="0"/>
              <a:t>mají</a:t>
            </a:r>
            <a:r>
              <a:rPr lang="cs-CZ" sz="1600" dirty="0"/>
              <a:t> </a:t>
            </a:r>
            <a:r>
              <a:rPr lang="en-GB" sz="1600" dirty="0" err="1" smtClean="0"/>
              <a:t>relativně</a:t>
            </a:r>
            <a:r>
              <a:rPr lang="en-GB" sz="1600" dirty="0" smtClean="0"/>
              <a:t> </a:t>
            </a:r>
            <a:r>
              <a:rPr lang="en-GB" sz="1600" dirty="0" err="1"/>
              <a:t>vyrovnanou</a:t>
            </a:r>
            <a:r>
              <a:rPr lang="en-GB" sz="1600" dirty="0"/>
              <a:t> </a:t>
            </a:r>
            <a:r>
              <a:rPr lang="en-GB" sz="1600" dirty="0" err="1" smtClean="0"/>
              <a:t>teplotu</a:t>
            </a:r>
            <a:endParaRPr lang="cs-CZ" sz="1600" dirty="0"/>
          </a:p>
          <a:p>
            <a:endParaRPr lang="en-GB" sz="1600" dirty="0"/>
          </a:p>
          <a:p>
            <a:r>
              <a:rPr lang="en-GB" sz="1600" dirty="0" err="1"/>
              <a:t>termoklina</a:t>
            </a:r>
            <a:r>
              <a:rPr lang="en-GB" sz="1600" dirty="0"/>
              <a:t> </a:t>
            </a:r>
            <a:r>
              <a:rPr lang="en-GB" sz="1600" dirty="0" err="1"/>
              <a:t>představuje</a:t>
            </a:r>
            <a:r>
              <a:rPr lang="en-GB" sz="1600" dirty="0"/>
              <a:t> </a:t>
            </a:r>
            <a:r>
              <a:rPr lang="en-GB" sz="1600" dirty="0" err="1"/>
              <a:t>jejich</a:t>
            </a:r>
            <a:r>
              <a:rPr lang="en-GB" sz="1600" dirty="0"/>
              <a:t> </a:t>
            </a:r>
            <a:r>
              <a:rPr lang="en-GB" sz="1600" dirty="0" err="1" smtClean="0"/>
              <a:t>přechodnou</a:t>
            </a:r>
            <a:r>
              <a:rPr lang="cs-CZ" sz="1600" dirty="0"/>
              <a:t> </a:t>
            </a:r>
            <a:r>
              <a:rPr lang="en-GB" sz="1600" dirty="0" err="1" smtClean="0"/>
              <a:t>zónu</a:t>
            </a:r>
            <a:endParaRPr lang="en-GB" sz="16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96752"/>
            <a:ext cx="2520280" cy="412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72414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Stratifikace</a:t>
            </a:r>
            <a:r>
              <a:rPr lang="en-GB" sz="2400" dirty="0"/>
              <a:t> </a:t>
            </a:r>
            <a:r>
              <a:rPr lang="en-GB" sz="2400" dirty="0" err="1"/>
              <a:t>vody</a:t>
            </a:r>
            <a:r>
              <a:rPr lang="en-GB" sz="2400" dirty="0"/>
              <a:t> v </a:t>
            </a:r>
            <a:r>
              <a:rPr lang="en-GB" sz="2400" dirty="0" err="1"/>
              <a:t>jezerech</a:t>
            </a:r>
            <a:r>
              <a:rPr lang="en-GB" sz="2400" dirty="0"/>
              <a:t> </a:t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47667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 err="1" smtClean="0"/>
              <a:t>e</a:t>
            </a:r>
            <a:r>
              <a:rPr lang="en-GB" sz="1600" dirty="0" err="1" smtClean="0"/>
              <a:t>pilimnion</a:t>
            </a:r>
            <a:r>
              <a:rPr lang="en-GB" sz="1600" dirty="0" smtClean="0"/>
              <a:t> </a:t>
            </a:r>
            <a:endParaRPr lang="cs-CZ" sz="1600" dirty="0" smtClean="0"/>
          </a:p>
          <a:p>
            <a:r>
              <a:rPr lang="en-GB" sz="1600" dirty="0" smtClean="0"/>
              <a:t>v </a:t>
            </a:r>
            <a:r>
              <a:rPr lang="en-GB" sz="1600" dirty="0" err="1"/>
              <a:t>létě</a:t>
            </a:r>
            <a:r>
              <a:rPr lang="en-GB" sz="1600" dirty="0"/>
              <a:t> </a:t>
            </a:r>
            <a:r>
              <a:rPr lang="en-GB" sz="1600" dirty="0" err="1"/>
              <a:t>teplý</a:t>
            </a:r>
            <a:r>
              <a:rPr lang="en-GB" sz="1600" dirty="0"/>
              <a:t> a </a:t>
            </a:r>
            <a:r>
              <a:rPr lang="en-GB" sz="1600" dirty="0" err="1"/>
              <a:t>bohatý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kyslík</a:t>
            </a:r>
            <a:endParaRPr lang="en-GB" sz="1600" dirty="0"/>
          </a:p>
          <a:p>
            <a:r>
              <a:rPr lang="cs-CZ" sz="1600" dirty="0" err="1"/>
              <a:t>i</a:t>
            </a:r>
            <a:r>
              <a:rPr lang="en-GB" sz="1600" dirty="0" err="1" smtClean="0"/>
              <a:t>ntenzivní</a:t>
            </a:r>
            <a:r>
              <a:rPr lang="en-GB" sz="1600" dirty="0" smtClean="0"/>
              <a:t> </a:t>
            </a:r>
            <a:r>
              <a:rPr lang="en-GB" sz="1600" dirty="0" err="1"/>
              <a:t>fotosyntetická</a:t>
            </a:r>
            <a:r>
              <a:rPr lang="en-GB" sz="1600" dirty="0"/>
              <a:t> </a:t>
            </a:r>
            <a:r>
              <a:rPr lang="en-GB" sz="1600" dirty="0" err="1"/>
              <a:t>produkce</a:t>
            </a:r>
            <a:r>
              <a:rPr lang="en-GB" sz="1600" dirty="0"/>
              <a:t> </a:t>
            </a:r>
            <a:r>
              <a:rPr lang="en-GB" sz="1600" dirty="0" err="1"/>
              <a:t>vyčerpá</a:t>
            </a:r>
            <a:r>
              <a:rPr lang="en-GB" sz="1600" dirty="0"/>
              <a:t> </a:t>
            </a:r>
            <a:r>
              <a:rPr lang="en-GB" sz="1600" dirty="0" err="1"/>
              <a:t>minerální</a:t>
            </a:r>
            <a:r>
              <a:rPr lang="en-GB" sz="1600" dirty="0"/>
              <a:t> </a:t>
            </a:r>
            <a:r>
              <a:rPr lang="en-GB" sz="1600" dirty="0" err="1" smtClean="0"/>
              <a:t>živiny</a:t>
            </a:r>
            <a:r>
              <a:rPr lang="cs-CZ" sz="1600" dirty="0"/>
              <a:t> </a:t>
            </a:r>
            <a:r>
              <a:rPr lang="en-GB" sz="1600" dirty="0" err="1" smtClean="0"/>
              <a:t>až</a:t>
            </a:r>
            <a:r>
              <a:rPr lang="en-GB" sz="1600" dirty="0" smtClean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úroveň</a:t>
            </a:r>
            <a:r>
              <a:rPr lang="en-GB" sz="1600" dirty="0"/>
              <a:t> </a:t>
            </a:r>
            <a:r>
              <a:rPr lang="en-GB" sz="1600" dirty="0" err="1"/>
              <a:t>limitující</a:t>
            </a:r>
            <a:r>
              <a:rPr lang="en-GB" sz="1600" dirty="0"/>
              <a:t> </a:t>
            </a:r>
            <a:r>
              <a:rPr lang="en-GB" sz="1600" dirty="0" err="1"/>
              <a:t>primární</a:t>
            </a:r>
            <a:r>
              <a:rPr lang="en-GB" sz="1600" dirty="0"/>
              <a:t> </a:t>
            </a:r>
            <a:r>
              <a:rPr lang="en-GB" sz="1600" dirty="0" err="1" smtClean="0"/>
              <a:t>produkci</a:t>
            </a:r>
            <a:endParaRPr lang="cs-CZ" sz="1600" dirty="0"/>
          </a:p>
          <a:p>
            <a:endParaRPr lang="en-GB" sz="1600" dirty="0"/>
          </a:p>
          <a:p>
            <a:pPr marL="0" indent="0">
              <a:buNone/>
            </a:pPr>
            <a:r>
              <a:rPr lang="cs-CZ" sz="1600" dirty="0" err="1"/>
              <a:t>h</a:t>
            </a:r>
            <a:r>
              <a:rPr lang="en-GB" sz="1600" dirty="0" err="1" smtClean="0"/>
              <a:t>ypolimnion</a:t>
            </a:r>
            <a:r>
              <a:rPr lang="en-GB" sz="1600" dirty="0" smtClean="0"/>
              <a:t> </a:t>
            </a:r>
            <a:endParaRPr lang="cs-CZ" sz="1600" dirty="0" smtClean="0"/>
          </a:p>
          <a:p>
            <a:r>
              <a:rPr lang="en-GB" sz="1600" dirty="0" err="1" smtClean="0"/>
              <a:t>zóna</a:t>
            </a:r>
            <a:r>
              <a:rPr lang="en-GB" sz="1600" dirty="0" smtClean="0"/>
              <a:t> </a:t>
            </a:r>
            <a:r>
              <a:rPr lang="en-GB" sz="1600" dirty="0" err="1"/>
              <a:t>vody</a:t>
            </a:r>
            <a:r>
              <a:rPr lang="en-GB" sz="1600" dirty="0"/>
              <a:t> pod </a:t>
            </a:r>
            <a:r>
              <a:rPr lang="en-GB" sz="1600" dirty="0" err="1"/>
              <a:t>termoklinou</a:t>
            </a:r>
            <a:r>
              <a:rPr lang="en-GB" sz="1600" dirty="0"/>
              <a:t> – </a:t>
            </a:r>
            <a:r>
              <a:rPr lang="en-GB" sz="1600" dirty="0" err="1"/>
              <a:t>nízká</a:t>
            </a:r>
            <a:r>
              <a:rPr lang="en-GB" sz="1600" dirty="0"/>
              <a:t> </a:t>
            </a:r>
            <a:r>
              <a:rPr lang="en-GB" sz="1600" dirty="0" err="1" smtClean="0"/>
              <a:t>teplota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koncentrace</a:t>
            </a:r>
            <a:r>
              <a:rPr lang="en-GB" sz="1600" dirty="0"/>
              <a:t> </a:t>
            </a:r>
            <a:r>
              <a:rPr lang="en-GB" sz="1600" dirty="0" err="1"/>
              <a:t>kyslíku</a:t>
            </a:r>
            <a:r>
              <a:rPr lang="en-GB" sz="1600" dirty="0"/>
              <a:t> </a:t>
            </a:r>
            <a:endParaRPr lang="cs-CZ" sz="1600" dirty="0" smtClean="0"/>
          </a:p>
          <a:p>
            <a:r>
              <a:rPr lang="en-GB" sz="1600" dirty="0" smtClean="0"/>
              <a:t> </a:t>
            </a:r>
            <a:r>
              <a:rPr lang="en-GB" sz="1600" dirty="0" err="1"/>
              <a:t>špatné</a:t>
            </a:r>
            <a:r>
              <a:rPr lang="en-GB" sz="1600" dirty="0"/>
              <a:t> </a:t>
            </a:r>
            <a:r>
              <a:rPr lang="en-GB" sz="1600" dirty="0" err="1"/>
              <a:t>pronikání</a:t>
            </a:r>
            <a:r>
              <a:rPr lang="en-GB" sz="1600" dirty="0"/>
              <a:t> </a:t>
            </a:r>
            <a:r>
              <a:rPr lang="en-GB" sz="1600" dirty="0" err="1"/>
              <a:t>světla</a:t>
            </a:r>
            <a:r>
              <a:rPr lang="en-GB" sz="1600" dirty="0"/>
              <a:t> </a:t>
            </a:r>
            <a:r>
              <a:rPr lang="en-GB" sz="1600" dirty="0" err="1" smtClean="0"/>
              <a:t>limituje</a:t>
            </a:r>
            <a:r>
              <a:rPr lang="cs-CZ" sz="1600" dirty="0"/>
              <a:t> </a:t>
            </a:r>
            <a:r>
              <a:rPr lang="en-GB" sz="1600" dirty="0" err="1" smtClean="0"/>
              <a:t>fotosyntézu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respirace</a:t>
            </a:r>
            <a:r>
              <a:rPr lang="en-GB" sz="1600" dirty="0"/>
              <a:t> </a:t>
            </a:r>
            <a:r>
              <a:rPr lang="en-GB" sz="1600" dirty="0" err="1"/>
              <a:t>vyčerpá</a:t>
            </a:r>
            <a:r>
              <a:rPr lang="en-GB" sz="1600" dirty="0"/>
              <a:t> </a:t>
            </a:r>
            <a:r>
              <a:rPr lang="en-GB" sz="1600" dirty="0" err="1"/>
              <a:t>přítomný</a:t>
            </a:r>
            <a:r>
              <a:rPr lang="en-GB" sz="1600" dirty="0"/>
              <a:t> </a:t>
            </a:r>
            <a:r>
              <a:rPr lang="en-GB" sz="1600" dirty="0" err="1" smtClean="0"/>
              <a:t>kyslík</a:t>
            </a:r>
            <a:endParaRPr lang="en-GB" sz="1600" dirty="0"/>
          </a:p>
          <a:p>
            <a:r>
              <a:rPr lang="cs-CZ" sz="1600" dirty="0"/>
              <a:t>n</a:t>
            </a:r>
            <a:r>
              <a:rPr lang="cs-CZ" sz="1600" dirty="0" smtClean="0"/>
              <a:t>a m</a:t>
            </a:r>
            <a:r>
              <a:rPr lang="en-GB" sz="1600" dirty="0" err="1" smtClean="0"/>
              <a:t>inerální</a:t>
            </a:r>
            <a:r>
              <a:rPr lang="en-GB" sz="1600" dirty="0" smtClean="0"/>
              <a:t> </a:t>
            </a:r>
            <a:r>
              <a:rPr lang="en-GB" sz="1600" dirty="0" err="1"/>
              <a:t>živiny</a:t>
            </a:r>
            <a:r>
              <a:rPr lang="en-GB" sz="1600" dirty="0"/>
              <a:t> </a:t>
            </a:r>
            <a:r>
              <a:rPr lang="en-GB" sz="1600" dirty="0" smtClean="0"/>
              <a:t>dost </a:t>
            </a:r>
            <a:r>
              <a:rPr lang="en-GB" sz="1600" dirty="0" err="1" smtClean="0"/>
              <a:t>bohaté</a:t>
            </a:r>
            <a:endParaRPr lang="en-GB" sz="1600" dirty="0"/>
          </a:p>
          <a:p>
            <a:r>
              <a:rPr lang="cs-CZ" sz="1600" dirty="0"/>
              <a:t>n</a:t>
            </a:r>
            <a:r>
              <a:rPr lang="en-GB" sz="1600" dirty="0" smtClean="0"/>
              <a:t>a </a:t>
            </a:r>
            <a:r>
              <a:rPr lang="en-GB" sz="1600" dirty="0" err="1"/>
              <a:t>podzim</a:t>
            </a:r>
            <a:r>
              <a:rPr lang="en-GB" sz="1600" dirty="0"/>
              <a:t>, s </a:t>
            </a:r>
            <a:r>
              <a:rPr lang="en-GB" sz="1600" dirty="0" err="1"/>
              <a:t>ochlazováním</a:t>
            </a:r>
            <a:r>
              <a:rPr lang="en-GB" sz="1600" dirty="0"/>
              <a:t> </a:t>
            </a:r>
            <a:r>
              <a:rPr lang="en-GB" sz="1600" dirty="0" err="1"/>
              <a:t>epilimnionu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teplotu</a:t>
            </a:r>
            <a:r>
              <a:rPr lang="cs-CZ" sz="1600" dirty="0"/>
              <a:t> </a:t>
            </a:r>
            <a:r>
              <a:rPr lang="en-GB" sz="1600" dirty="0" err="1" smtClean="0"/>
              <a:t>hypolimnionu</a:t>
            </a:r>
            <a:r>
              <a:rPr lang="en-GB" sz="1600" dirty="0" smtClean="0"/>
              <a:t> </a:t>
            </a:r>
            <a:r>
              <a:rPr lang="en-GB" sz="1600" dirty="0"/>
              <a:t>, se </a:t>
            </a:r>
            <a:r>
              <a:rPr lang="en-GB" sz="1600" dirty="0" err="1"/>
              <a:t>termoklina</a:t>
            </a:r>
            <a:r>
              <a:rPr lang="en-GB" sz="1600" dirty="0"/>
              <a:t> </a:t>
            </a:r>
            <a:r>
              <a:rPr lang="en-GB" sz="1600" dirty="0" err="1"/>
              <a:t>rozpadne</a:t>
            </a:r>
            <a:r>
              <a:rPr lang="en-GB" sz="1600" dirty="0"/>
              <a:t> – </a:t>
            </a:r>
            <a:r>
              <a:rPr lang="en-GB" sz="1600" dirty="0" err="1" smtClean="0"/>
              <a:t>výsledkem</a:t>
            </a:r>
            <a:r>
              <a:rPr lang="cs-CZ" sz="1600" dirty="0"/>
              <a:t> </a:t>
            </a:r>
            <a:r>
              <a:rPr lang="en-GB" sz="1600" dirty="0" smtClean="0"/>
              <a:t>je </a:t>
            </a:r>
            <a:r>
              <a:rPr lang="en-GB" sz="1600" dirty="0" err="1"/>
              <a:t>úplné</a:t>
            </a:r>
            <a:r>
              <a:rPr lang="en-GB" sz="1600" dirty="0"/>
              <a:t> </a:t>
            </a:r>
            <a:r>
              <a:rPr lang="en-GB" sz="1600" dirty="0" err="1"/>
              <a:t>promíchání</a:t>
            </a:r>
            <a:r>
              <a:rPr lang="en-GB" sz="1600" dirty="0"/>
              <a:t> </a:t>
            </a:r>
            <a:r>
              <a:rPr lang="en-GB" sz="1600" dirty="0" err="1"/>
              <a:t>jezerní</a:t>
            </a:r>
            <a:r>
              <a:rPr lang="en-GB" sz="1600" dirty="0"/>
              <a:t> </a:t>
            </a:r>
            <a:r>
              <a:rPr lang="en-GB" sz="1600" dirty="0" err="1" smtClean="0"/>
              <a:t>vody</a:t>
            </a:r>
            <a:endParaRPr lang="en-GB" sz="1600" dirty="0"/>
          </a:p>
          <a:p>
            <a:r>
              <a:rPr lang="cs-CZ" sz="1600" dirty="0" err="1"/>
              <a:t>t</a:t>
            </a:r>
            <a:r>
              <a:rPr lang="en-GB" sz="1600" dirty="0" err="1" smtClean="0"/>
              <a:t>outo</a:t>
            </a:r>
            <a:r>
              <a:rPr lang="en-GB" sz="1600" dirty="0" smtClean="0"/>
              <a:t> </a:t>
            </a:r>
            <a:r>
              <a:rPr lang="en-GB" sz="1600" dirty="0" err="1"/>
              <a:t>cestou</a:t>
            </a:r>
            <a:r>
              <a:rPr lang="en-GB" sz="1600" dirty="0"/>
              <a:t> je </a:t>
            </a:r>
            <a:r>
              <a:rPr lang="en-GB" sz="1600" dirty="0" err="1"/>
              <a:t>hypolimnion</a:t>
            </a:r>
            <a:r>
              <a:rPr lang="en-GB" sz="1600" dirty="0"/>
              <a:t> </a:t>
            </a:r>
            <a:r>
              <a:rPr lang="en-GB" sz="1600" dirty="0" err="1"/>
              <a:t>znovu</a:t>
            </a:r>
            <a:r>
              <a:rPr lang="en-GB" sz="1600" dirty="0"/>
              <a:t> </a:t>
            </a:r>
            <a:r>
              <a:rPr lang="en-GB" sz="1600" dirty="0" err="1"/>
              <a:t>oxidován</a:t>
            </a:r>
            <a:r>
              <a:rPr lang="en-GB" sz="1600" dirty="0"/>
              <a:t> a </a:t>
            </a:r>
            <a:r>
              <a:rPr lang="en-GB" sz="1600" dirty="0" err="1" smtClean="0"/>
              <a:t>minerální</a:t>
            </a:r>
            <a:r>
              <a:rPr lang="cs-CZ" sz="1600" dirty="0"/>
              <a:t> </a:t>
            </a:r>
            <a:r>
              <a:rPr lang="en-GB" sz="1600" dirty="0" err="1" smtClean="0"/>
              <a:t>živiny</a:t>
            </a:r>
            <a:r>
              <a:rPr lang="en-GB" sz="1600" dirty="0" smtClean="0"/>
              <a:t> </a:t>
            </a:r>
            <a:r>
              <a:rPr lang="en-GB" sz="1600" dirty="0" err="1"/>
              <a:t>doplněny</a:t>
            </a:r>
            <a:r>
              <a:rPr lang="en-GB" sz="1600" dirty="0"/>
              <a:t> v </a:t>
            </a:r>
            <a:r>
              <a:rPr lang="en-GB" sz="1600" dirty="0" err="1" smtClean="0"/>
              <a:t>epilimnionu</a:t>
            </a:r>
            <a:endParaRPr lang="en-GB" sz="16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07" y="4221088"/>
            <a:ext cx="5657850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312650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688444"/>
            <a:ext cx="4114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err="1"/>
              <a:t>Stratifikace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/>
              <a:t> v </a:t>
            </a:r>
            <a:r>
              <a:rPr lang="en-GB" sz="1600" dirty="0" err="1"/>
              <a:t>jezerech</a:t>
            </a:r>
            <a:endParaRPr lang="en-GB" sz="1600" dirty="0"/>
          </a:p>
          <a:p>
            <a:r>
              <a:rPr lang="en-GB" sz="1600" dirty="0" err="1" smtClean="0"/>
              <a:t>Promíchání</a:t>
            </a:r>
            <a:r>
              <a:rPr lang="en-GB" sz="1600" dirty="0" smtClean="0"/>
              <a:t>:</a:t>
            </a:r>
            <a:r>
              <a:rPr lang="cs-CZ" sz="1600" dirty="0" smtClean="0"/>
              <a:t> </a:t>
            </a:r>
            <a:r>
              <a:rPr lang="en-GB" sz="1600" dirty="0" err="1" smtClean="0"/>
              <a:t>jaro</a:t>
            </a:r>
            <a:r>
              <a:rPr lang="cs-CZ" sz="1600" dirty="0"/>
              <a:t> </a:t>
            </a:r>
            <a:r>
              <a:rPr lang="cs-CZ" sz="1600" dirty="0" smtClean="0"/>
              <a:t>a</a:t>
            </a:r>
            <a:r>
              <a:rPr lang="en-GB" sz="1600" dirty="0" smtClean="0"/>
              <a:t> </a:t>
            </a:r>
            <a:r>
              <a:rPr lang="en-GB" sz="1600" dirty="0" err="1"/>
              <a:t>podzim</a:t>
            </a:r>
            <a:endParaRPr lang="en-GB" sz="16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3910110" cy="449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53502"/>
            <a:ext cx="295153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968047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60648"/>
            <a:ext cx="8352928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v</a:t>
            </a:r>
            <a:r>
              <a:rPr lang="en-GB" sz="1600" dirty="0" err="1" smtClean="0"/>
              <a:t>oda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termální</a:t>
            </a:r>
            <a:r>
              <a:rPr lang="en-GB" sz="1600" dirty="0"/>
              <a:t> </a:t>
            </a:r>
            <a:r>
              <a:rPr lang="en-GB" sz="1600" dirty="0" err="1"/>
              <a:t>anomálie</a:t>
            </a:r>
            <a:r>
              <a:rPr lang="en-GB" sz="1600" dirty="0"/>
              <a:t> – </a:t>
            </a:r>
            <a:r>
              <a:rPr lang="en-GB" sz="1600" dirty="0" err="1"/>
              <a:t>nejvyšší</a:t>
            </a:r>
            <a:r>
              <a:rPr lang="en-GB" sz="1600" dirty="0"/>
              <a:t> </a:t>
            </a:r>
            <a:r>
              <a:rPr lang="en-GB" sz="1600" dirty="0" err="1"/>
              <a:t>hustota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/>
              <a:t> je </a:t>
            </a:r>
            <a:r>
              <a:rPr lang="en-GB" sz="1600" dirty="0" err="1"/>
              <a:t>při</a:t>
            </a:r>
            <a:r>
              <a:rPr lang="en-GB" sz="1600" dirty="0"/>
              <a:t> </a:t>
            </a:r>
            <a:r>
              <a:rPr lang="en-GB" sz="1600" dirty="0" smtClean="0"/>
              <a:t>4oC</a:t>
            </a:r>
            <a:endParaRPr lang="en-GB" sz="1600" dirty="0"/>
          </a:p>
          <a:p>
            <a:r>
              <a:rPr lang="en-GB" sz="1600" dirty="0" err="1" smtClean="0"/>
              <a:t>jakmile</a:t>
            </a:r>
            <a:r>
              <a:rPr lang="en-GB" sz="1600" dirty="0" smtClean="0"/>
              <a:t> </a:t>
            </a:r>
            <a:r>
              <a:rPr lang="en-GB" sz="1600" dirty="0" err="1"/>
              <a:t>celé</a:t>
            </a:r>
            <a:r>
              <a:rPr lang="en-GB" sz="1600" dirty="0"/>
              <a:t> </a:t>
            </a:r>
            <a:r>
              <a:rPr lang="en-GB" sz="1600" dirty="0" err="1"/>
              <a:t>jezero</a:t>
            </a:r>
            <a:r>
              <a:rPr lang="en-GB" sz="1600" dirty="0"/>
              <a:t> </a:t>
            </a:r>
            <a:r>
              <a:rPr lang="en-GB" sz="1600" dirty="0" err="1"/>
              <a:t>dosáhne</a:t>
            </a:r>
            <a:r>
              <a:rPr lang="en-GB" sz="1600" dirty="0"/>
              <a:t> </a:t>
            </a:r>
            <a:r>
              <a:rPr lang="en-GB" sz="1600" dirty="0" err="1"/>
              <a:t>této</a:t>
            </a:r>
            <a:r>
              <a:rPr lang="en-GB" sz="1600" dirty="0"/>
              <a:t> </a:t>
            </a:r>
            <a:r>
              <a:rPr lang="en-GB" sz="1600" dirty="0" err="1"/>
              <a:t>teploty</a:t>
            </a:r>
            <a:r>
              <a:rPr lang="en-GB" sz="1600" dirty="0"/>
              <a:t>, </a:t>
            </a:r>
            <a:r>
              <a:rPr lang="en-GB" sz="1600" dirty="0" err="1"/>
              <a:t>povrchová</a:t>
            </a:r>
            <a:r>
              <a:rPr lang="en-GB" sz="1600" dirty="0"/>
              <a:t> </a:t>
            </a:r>
            <a:r>
              <a:rPr lang="en-GB" sz="1600" dirty="0" err="1" smtClean="0"/>
              <a:t>voda</a:t>
            </a:r>
            <a:r>
              <a:rPr lang="cs-CZ" sz="1600" dirty="0"/>
              <a:t> </a:t>
            </a:r>
            <a:r>
              <a:rPr lang="en-GB" sz="1600" dirty="0" err="1" smtClean="0"/>
              <a:t>ochlazená</a:t>
            </a:r>
            <a:r>
              <a:rPr lang="en-GB" sz="1600" dirty="0" smtClean="0"/>
              <a:t> </a:t>
            </a:r>
            <a:r>
              <a:rPr lang="en-GB" sz="1600" dirty="0"/>
              <a:t>pod 4o C </a:t>
            </a:r>
            <a:r>
              <a:rPr lang="en-GB" sz="1600" dirty="0" err="1" smtClean="0"/>
              <a:t>neklesne</a:t>
            </a:r>
            <a:r>
              <a:rPr lang="cs-CZ" sz="1600" dirty="0" smtClean="0"/>
              <a:t>,</a:t>
            </a:r>
            <a:r>
              <a:rPr lang="en-GB" sz="1600" dirty="0" smtClean="0"/>
              <a:t> </a:t>
            </a:r>
            <a:r>
              <a:rPr lang="en-GB" sz="1600" dirty="0"/>
              <a:t>ale </a:t>
            </a:r>
            <a:r>
              <a:rPr lang="en-GB" sz="1600" dirty="0" err="1"/>
              <a:t>zůstane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povrchu</a:t>
            </a:r>
            <a:r>
              <a:rPr lang="en-GB" sz="1600" dirty="0"/>
              <a:t> </a:t>
            </a:r>
            <a:r>
              <a:rPr lang="en-GB" sz="1600" dirty="0" smtClean="0"/>
              <a:t>a</a:t>
            </a:r>
            <a:r>
              <a:rPr lang="cs-CZ" sz="1600" dirty="0" smtClean="0"/>
              <a:t> </a:t>
            </a:r>
            <a:r>
              <a:rPr lang="en-GB" sz="1600" dirty="0" err="1" smtClean="0"/>
              <a:t>zmrzne</a:t>
            </a:r>
            <a:endParaRPr lang="en-GB" sz="1600" dirty="0"/>
          </a:p>
          <a:p>
            <a:r>
              <a:rPr lang="en-GB" sz="1600" dirty="0" err="1" smtClean="0"/>
              <a:t>izolace</a:t>
            </a:r>
            <a:r>
              <a:rPr lang="en-GB" sz="1600" dirty="0" smtClean="0"/>
              <a:t> </a:t>
            </a:r>
            <a:r>
              <a:rPr lang="en-GB" sz="1600" dirty="0" err="1"/>
              <a:t>celého</a:t>
            </a:r>
            <a:r>
              <a:rPr lang="en-GB" sz="1600" dirty="0"/>
              <a:t> </a:t>
            </a:r>
            <a:r>
              <a:rPr lang="en-GB" sz="1600" dirty="0" err="1"/>
              <a:t>jezera</a:t>
            </a:r>
            <a:r>
              <a:rPr lang="en-GB" sz="1600" dirty="0"/>
              <a:t> </a:t>
            </a:r>
            <a:r>
              <a:rPr lang="en-GB" sz="1600" dirty="0" err="1"/>
              <a:t>proti</a:t>
            </a:r>
            <a:r>
              <a:rPr lang="en-GB" sz="1600" dirty="0"/>
              <a:t> </a:t>
            </a:r>
            <a:r>
              <a:rPr lang="en-GB" sz="1600" dirty="0" err="1"/>
              <a:t>dalšímu</a:t>
            </a:r>
            <a:r>
              <a:rPr lang="en-GB" sz="1600" dirty="0"/>
              <a:t> </a:t>
            </a:r>
            <a:r>
              <a:rPr lang="en-GB" sz="1600" dirty="0" err="1"/>
              <a:t>ochlazování</a:t>
            </a:r>
            <a:r>
              <a:rPr lang="en-GB" sz="1600" dirty="0"/>
              <a:t> a </a:t>
            </a:r>
            <a:r>
              <a:rPr lang="en-GB" sz="1600" dirty="0" err="1" smtClean="0"/>
              <a:t>ochrana</a:t>
            </a:r>
            <a:r>
              <a:rPr lang="cs-CZ" sz="1600" dirty="0"/>
              <a:t> </a:t>
            </a:r>
            <a:r>
              <a:rPr lang="en-GB" sz="1600" dirty="0" err="1" smtClean="0"/>
              <a:t>vody</a:t>
            </a:r>
            <a:r>
              <a:rPr lang="en-GB" sz="1600" dirty="0" smtClean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hloubce</a:t>
            </a:r>
            <a:r>
              <a:rPr lang="en-GB" sz="1600" dirty="0"/>
              <a:t>, aby </a:t>
            </a:r>
            <a:r>
              <a:rPr lang="en-GB" sz="1600" dirty="0" err="1"/>
              <a:t>jezero</a:t>
            </a:r>
            <a:r>
              <a:rPr lang="en-GB" sz="1600" dirty="0"/>
              <a:t> </a:t>
            </a:r>
            <a:r>
              <a:rPr lang="en-GB" sz="1600" dirty="0" err="1"/>
              <a:t>nepromrzlo</a:t>
            </a:r>
            <a:r>
              <a:rPr lang="en-GB" sz="1600" dirty="0"/>
              <a:t> </a:t>
            </a:r>
            <a:r>
              <a:rPr lang="en-GB" sz="1600" dirty="0" err="1"/>
              <a:t>až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dno</a:t>
            </a:r>
            <a:endParaRPr lang="en-GB" sz="1600" dirty="0"/>
          </a:p>
          <a:p>
            <a:r>
              <a:rPr lang="cs-CZ" sz="1600" dirty="0" smtClean="0"/>
              <a:t>v </a:t>
            </a:r>
            <a:r>
              <a:rPr lang="en-GB" sz="1600" dirty="0" err="1" smtClean="0"/>
              <a:t>zimě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může</a:t>
            </a:r>
            <a:r>
              <a:rPr lang="en-GB" sz="1600" dirty="0"/>
              <a:t> </a:t>
            </a:r>
            <a:r>
              <a:rPr lang="en-GB" sz="1600" dirty="0" err="1"/>
              <a:t>vyvinout</a:t>
            </a:r>
            <a:r>
              <a:rPr lang="en-GB" sz="1600" dirty="0"/>
              <a:t> </a:t>
            </a:r>
            <a:r>
              <a:rPr lang="en-GB" sz="1600" dirty="0" err="1"/>
              <a:t>slabá</a:t>
            </a:r>
            <a:r>
              <a:rPr lang="en-GB" sz="1600" dirty="0"/>
              <a:t> </a:t>
            </a:r>
            <a:r>
              <a:rPr lang="en-GB" sz="1600" dirty="0" err="1"/>
              <a:t>stratifikace</a:t>
            </a:r>
            <a:r>
              <a:rPr lang="en-GB" sz="1600" dirty="0"/>
              <a:t> </a:t>
            </a:r>
            <a:r>
              <a:rPr lang="cs-CZ" sz="1600" dirty="0" smtClean="0"/>
              <a:t>: </a:t>
            </a:r>
            <a:r>
              <a:rPr lang="en-GB" sz="1600" dirty="0" err="1" smtClean="0"/>
              <a:t>epilimnion</a:t>
            </a:r>
            <a:r>
              <a:rPr lang="en-GB" sz="1600" dirty="0" smtClean="0"/>
              <a:t> </a:t>
            </a:r>
            <a:r>
              <a:rPr lang="en-GB" sz="1600" dirty="0"/>
              <a:t>0-4o </a:t>
            </a:r>
            <a:r>
              <a:rPr lang="en-GB" sz="1600" dirty="0" smtClean="0"/>
              <a:t>C</a:t>
            </a:r>
            <a:r>
              <a:rPr lang="cs-CZ" sz="1600" dirty="0" smtClean="0"/>
              <a:t> </a:t>
            </a:r>
            <a:r>
              <a:rPr lang="en-GB" sz="1600" dirty="0" smtClean="0"/>
              <a:t>a </a:t>
            </a:r>
            <a:r>
              <a:rPr lang="en-GB" sz="1600" dirty="0"/>
              <a:t>pod </a:t>
            </a:r>
            <a:r>
              <a:rPr lang="en-GB" sz="1600" dirty="0" err="1"/>
              <a:t>ním</a:t>
            </a:r>
            <a:r>
              <a:rPr lang="en-GB" sz="1600" dirty="0"/>
              <a:t> </a:t>
            </a:r>
            <a:r>
              <a:rPr lang="en-GB" sz="1600" dirty="0" err="1"/>
              <a:t>hypolimnion</a:t>
            </a:r>
            <a:r>
              <a:rPr lang="en-GB" sz="1600" dirty="0"/>
              <a:t> 4o C</a:t>
            </a:r>
          </a:p>
          <a:p>
            <a:r>
              <a:rPr lang="cs-CZ" sz="1600" dirty="0"/>
              <a:t>n</a:t>
            </a:r>
            <a:r>
              <a:rPr lang="en-GB" sz="1600" dirty="0" smtClean="0"/>
              <a:t>a </a:t>
            </a:r>
            <a:r>
              <a:rPr lang="en-GB" sz="1600" dirty="0" err="1"/>
              <a:t>jaře</a:t>
            </a:r>
            <a:r>
              <a:rPr lang="en-GB" sz="1600" dirty="0"/>
              <a:t> </a:t>
            </a:r>
            <a:r>
              <a:rPr lang="en-GB" sz="1600" dirty="0" err="1"/>
              <a:t>tato</a:t>
            </a:r>
            <a:r>
              <a:rPr lang="en-GB" sz="1600" dirty="0"/>
              <a:t> </a:t>
            </a:r>
            <a:r>
              <a:rPr lang="en-GB" sz="1600" dirty="0" err="1"/>
              <a:t>stratifikace</a:t>
            </a:r>
            <a:r>
              <a:rPr lang="en-GB" sz="1600" dirty="0"/>
              <a:t> </a:t>
            </a:r>
            <a:r>
              <a:rPr lang="en-GB" sz="1600" dirty="0" err="1"/>
              <a:t>zaniká</a:t>
            </a:r>
            <a:r>
              <a:rPr lang="en-GB" sz="1600" dirty="0"/>
              <a:t> a </a:t>
            </a:r>
            <a:r>
              <a:rPr lang="en-GB" sz="1600" dirty="0" err="1"/>
              <a:t>postupně</a:t>
            </a:r>
            <a:r>
              <a:rPr lang="en-GB" sz="1600" dirty="0"/>
              <a:t> se </a:t>
            </a:r>
            <a:r>
              <a:rPr lang="en-GB" sz="1600" dirty="0" err="1"/>
              <a:t>vyvíjí</a:t>
            </a:r>
            <a:r>
              <a:rPr lang="en-GB" sz="1600" dirty="0"/>
              <a:t> </a:t>
            </a:r>
            <a:r>
              <a:rPr lang="en-GB" sz="1600" dirty="0" err="1" smtClean="0"/>
              <a:t>letní</a:t>
            </a:r>
            <a:r>
              <a:rPr lang="cs-CZ" sz="1600" dirty="0"/>
              <a:t> </a:t>
            </a:r>
            <a:r>
              <a:rPr lang="en-GB" sz="1600" dirty="0" err="1" smtClean="0"/>
              <a:t>stratifikace</a:t>
            </a:r>
            <a:endParaRPr lang="en-GB" sz="1600" dirty="0"/>
          </a:p>
          <a:p>
            <a:r>
              <a:rPr lang="cs-CZ" sz="1600" dirty="0" err="1"/>
              <a:t>t</a:t>
            </a:r>
            <a:r>
              <a:rPr lang="en-GB" sz="1600" dirty="0" err="1" smtClean="0"/>
              <a:t>ermální</a:t>
            </a:r>
            <a:r>
              <a:rPr lang="en-GB" sz="1600" dirty="0" smtClean="0"/>
              <a:t> </a:t>
            </a:r>
            <a:r>
              <a:rPr lang="en-GB" sz="1600" dirty="0" err="1"/>
              <a:t>stratifikace</a:t>
            </a:r>
            <a:r>
              <a:rPr lang="en-GB" sz="1600" dirty="0"/>
              <a:t> </a:t>
            </a:r>
            <a:r>
              <a:rPr lang="en-GB" sz="1600" dirty="0" err="1"/>
              <a:t>má</a:t>
            </a:r>
            <a:r>
              <a:rPr lang="en-GB" sz="1600" dirty="0"/>
              <a:t> </a:t>
            </a:r>
            <a:r>
              <a:rPr lang="en-GB" sz="1600" dirty="0" err="1"/>
              <a:t>velký</a:t>
            </a:r>
            <a:r>
              <a:rPr lang="en-GB" sz="1600" dirty="0"/>
              <a:t> </a:t>
            </a:r>
            <a:r>
              <a:rPr lang="en-GB" sz="1600" dirty="0" err="1"/>
              <a:t>vliv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sezónní</a:t>
            </a:r>
            <a:r>
              <a:rPr lang="en-GB" sz="1600" dirty="0"/>
              <a:t> </a:t>
            </a:r>
            <a:r>
              <a:rPr lang="en-GB" sz="1600" dirty="0" err="1"/>
              <a:t>dostupnost</a:t>
            </a:r>
            <a:r>
              <a:rPr lang="en-GB" sz="1600" dirty="0"/>
              <a:t> </a:t>
            </a:r>
            <a:r>
              <a:rPr lang="en-GB" sz="1600" dirty="0" smtClean="0"/>
              <a:t>a</a:t>
            </a:r>
            <a:r>
              <a:rPr lang="cs-CZ" sz="1600" dirty="0" smtClean="0"/>
              <a:t> </a:t>
            </a:r>
            <a:r>
              <a:rPr lang="en-GB" sz="1600" dirty="0" err="1" smtClean="0"/>
              <a:t>požadavky</a:t>
            </a:r>
            <a:r>
              <a:rPr lang="en-GB" sz="1600" dirty="0" smtClean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minerální</a:t>
            </a:r>
            <a:r>
              <a:rPr lang="en-GB" sz="1600" dirty="0"/>
              <a:t> </a:t>
            </a:r>
            <a:r>
              <a:rPr lang="en-GB" sz="1600" dirty="0" err="1"/>
              <a:t>živiny</a:t>
            </a:r>
            <a:endParaRPr lang="en-GB" sz="16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924944"/>
            <a:ext cx="4994954" cy="331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774153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404664"/>
            <a:ext cx="8640960" cy="5976664"/>
          </a:xfrm>
        </p:spPr>
        <p:txBody>
          <a:bodyPr>
            <a:normAutofit/>
          </a:bodyPr>
          <a:lstStyle/>
          <a:p>
            <a:r>
              <a:rPr lang="cs-CZ" sz="1600" dirty="0" err="1"/>
              <a:t>e</a:t>
            </a:r>
            <a:r>
              <a:rPr lang="en-GB" sz="1600" dirty="0" err="1" smtClean="0"/>
              <a:t>fekt</a:t>
            </a:r>
            <a:r>
              <a:rPr lang="en-GB" sz="1600" dirty="0" smtClean="0"/>
              <a:t> </a:t>
            </a:r>
            <a:r>
              <a:rPr lang="en-GB" sz="1600" dirty="0" err="1"/>
              <a:t>stratifikace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koncentraci</a:t>
            </a:r>
            <a:r>
              <a:rPr lang="cs-CZ" sz="1600" dirty="0"/>
              <a:t> </a:t>
            </a:r>
            <a:r>
              <a:rPr lang="pt-BR" sz="1600" dirty="0" smtClean="0"/>
              <a:t>a </a:t>
            </a:r>
            <a:r>
              <a:rPr lang="pt-BR" sz="1600" dirty="0"/>
              <a:t>čas obratu (turnover) fosforu</a:t>
            </a:r>
          </a:p>
          <a:p>
            <a:pPr marL="0" indent="0">
              <a:buNone/>
            </a:pPr>
            <a:r>
              <a:rPr lang="en-GB" sz="1600" dirty="0"/>
              <a:t>- </a:t>
            </a:r>
            <a:r>
              <a:rPr lang="en-GB" sz="1600" dirty="0" err="1"/>
              <a:t>delší</a:t>
            </a:r>
            <a:r>
              <a:rPr lang="en-GB" sz="1600" dirty="0"/>
              <a:t> v </a:t>
            </a:r>
            <a:r>
              <a:rPr lang="en-GB" sz="1600" dirty="0" err="1"/>
              <a:t>zimě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v </a:t>
            </a:r>
            <a:r>
              <a:rPr lang="en-GB" sz="1600" dirty="0" err="1"/>
              <a:t>létě</a:t>
            </a:r>
            <a:endParaRPr lang="en-GB" sz="1600" dirty="0"/>
          </a:p>
          <a:p>
            <a:pPr marL="0" indent="0">
              <a:buNone/>
            </a:pPr>
            <a:r>
              <a:rPr lang="fi-FI" sz="1600" dirty="0"/>
              <a:t>- v létě v řádu minut</a:t>
            </a:r>
          </a:p>
          <a:p>
            <a:pPr>
              <a:buFontTx/>
              <a:buChar char="-"/>
            </a:pPr>
            <a:r>
              <a:rPr lang="en-GB" sz="1600" dirty="0" err="1" smtClean="0"/>
              <a:t>dostatek</a:t>
            </a:r>
            <a:r>
              <a:rPr lang="en-GB" sz="1600" dirty="0" smtClean="0"/>
              <a:t> </a:t>
            </a:r>
            <a:r>
              <a:rPr lang="en-GB" sz="1600" dirty="0" err="1"/>
              <a:t>rozpuštěného</a:t>
            </a:r>
            <a:r>
              <a:rPr lang="en-GB" sz="1600" dirty="0"/>
              <a:t> </a:t>
            </a:r>
            <a:r>
              <a:rPr lang="en-GB" sz="1600" dirty="0" err="1"/>
              <a:t>fosforu</a:t>
            </a:r>
            <a:r>
              <a:rPr lang="en-GB" sz="1600" dirty="0"/>
              <a:t> </a:t>
            </a:r>
            <a:r>
              <a:rPr lang="en-GB" sz="1600" dirty="0" smtClean="0"/>
              <a:t>je</a:t>
            </a:r>
            <a:r>
              <a:rPr lang="cs-CZ" sz="1600" dirty="0" smtClean="0"/>
              <a:t> </a:t>
            </a:r>
            <a:r>
              <a:rPr lang="pl-PL" sz="1600" dirty="0" smtClean="0"/>
              <a:t>na </a:t>
            </a:r>
            <a:r>
              <a:rPr lang="pl-PL" sz="1600" dirty="0"/>
              <a:t>jaře na počátku růstu </a:t>
            </a:r>
            <a:r>
              <a:rPr lang="pl-PL" sz="1600" dirty="0" smtClean="0"/>
              <a:t>fytoplanktonu</a:t>
            </a:r>
          </a:p>
          <a:p>
            <a:pPr>
              <a:buFontTx/>
              <a:buChar char="-"/>
            </a:pPr>
            <a:endParaRPr lang="pl-PL" sz="1600" dirty="0" smtClean="0"/>
          </a:p>
          <a:p>
            <a:r>
              <a:rPr lang="cs-CZ" sz="1600" dirty="0" smtClean="0"/>
              <a:t>v </a:t>
            </a:r>
            <a:r>
              <a:rPr lang="en-GB" sz="1600" dirty="0" err="1" smtClean="0"/>
              <a:t>některých</a:t>
            </a:r>
            <a:r>
              <a:rPr lang="en-GB" sz="1600" dirty="0" smtClean="0"/>
              <a:t> </a:t>
            </a:r>
            <a:r>
              <a:rPr lang="en-GB" sz="1600" dirty="0" err="1"/>
              <a:t>vodních</a:t>
            </a:r>
            <a:r>
              <a:rPr lang="en-GB" sz="1600" dirty="0"/>
              <a:t> </a:t>
            </a:r>
            <a:r>
              <a:rPr lang="en-GB" sz="1600" dirty="0" err="1" smtClean="0"/>
              <a:t>masách</a:t>
            </a:r>
            <a:r>
              <a:rPr lang="cs-CZ" sz="1600" dirty="0" smtClean="0"/>
              <a:t> – </a:t>
            </a:r>
            <a:r>
              <a:rPr lang="en-GB" sz="1600" dirty="0" smtClean="0"/>
              <a:t> </a:t>
            </a:r>
            <a:r>
              <a:rPr lang="en-GB" sz="1600" dirty="0" err="1"/>
              <a:t>speciální</a:t>
            </a:r>
            <a:r>
              <a:rPr lang="en-GB" sz="1600" dirty="0"/>
              <a:t> </a:t>
            </a:r>
            <a:r>
              <a:rPr lang="en-GB" sz="1600" dirty="0" err="1" smtClean="0"/>
              <a:t>hydrografické</a:t>
            </a:r>
            <a:r>
              <a:rPr lang="cs-CZ" sz="1600" dirty="0"/>
              <a:t> </a:t>
            </a:r>
            <a:r>
              <a:rPr lang="en-GB" sz="1600" dirty="0" err="1" smtClean="0"/>
              <a:t>podmínky</a:t>
            </a:r>
            <a:r>
              <a:rPr lang="en-GB" sz="1600" dirty="0" smtClean="0"/>
              <a:t> </a:t>
            </a:r>
            <a:r>
              <a:rPr lang="en-GB" sz="1600" dirty="0" err="1"/>
              <a:t>udržují</a:t>
            </a:r>
            <a:r>
              <a:rPr lang="en-GB" sz="1600" dirty="0"/>
              <a:t> </a:t>
            </a:r>
            <a:r>
              <a:rPr lang="en-GB" sz="1600" dirty="0" err="1"/>
              <a:t>stálou</a:t>
            </a:r>
            <a:r>
              <a:rPr lang="en-GB" sz="1600" dirty="0"/>
              <a:t> </a:t>
            </a:r>
            <a:r>
              <a:rPr lang="en-GB" sz="1600" dirty="0" err="1"/>
              <a:t>termoklinu</a:t>
            </a:r>
            <a:r>
              <a:rPr lang="en-GB" sz="1600" dirty="0"/>
              <a:t> bez </a:t>
            </a:r>
            <a:r>
              <a:rPr lang="en-GB" sz="1600" dirty="0" err="1"/>
              <a:t>sezónních</a:t>
            </a:r>
            <a:r>
              <a:rPr lang="en-GB" sz="1600" dirty="0"/>
              <a:t> </a:t>
            </a:r>
            <a:r>
              <a:rPr lang="en-GB" sz="1600" dirty="0" err="1" smtClean="0"/>
              <a:t>vlivů</a:t>
            </a:r>
            <a:endParaRPr lang="en-GB" sz="1600" dirty="0"/>
          </a:p>
          <a:p>
            <a:r>
              <a:rPr lang="cs-CZ" sz="1600" dirty="0"/>
              <a:t>t</a:t>
            </a:r>
            <a:r>
              <a:rPr lang="en-GB" sz="1600" dirty="0" err="1" smtClean="0"/>
              <a:t>oto</a:t>
            </a:r>
            <a:r>
              <a:rPr lang="en-GB" sz="1600" dirty="0" smtClean="0"/>
              <a:t> </a:t>
            </a:r>
            <a:r>
              <a:rPr lang="en-GB" sz="1600" dirty="0"/>
              <a:t>je </a:t>
            </a:r>
            <a:r>
              <a:rPr lang="en-GB" sz="1600" dirty="0" err="1"/>
              <a:t>časté</a:t>
            </a:r>
            <a:r>
              <a:rPr lang="en-GB" sz="1600" dirty="0"/>
              <a:t>, </a:t>
            </a:r>
            <a:r>
              <a:rPr lang="en-GB" sz="1600" dirty="0" err="1"/>
              <a:t>když</a:t>
            </a:r>
            <a:r>
              <a:rPr lang="en-GB" sz="1600" dirty="0"/>
              <a:t> je </a:t>
            </a:r>
            <a:r>
              <a:rPr lang="en-GB" sz="1600" dirty="0" err="1"/>
              <a:t>hustý</a:t>
            </a:r>
            <a:r>
              <a:rPr lang="en-GB" sz="1600" dirty="0"/>
              <a:t> </a:t>
            </a:r>
            <a:r>
              <a:rPr lang="en-GB" sz="1600" dirty="0" err="1"/>
              <a:t>slaný</a:t>
            </a:r>
            <a:r>
              <a:rPr lang="en-GB" sz="1600" dirty="0"/>
              <a:t> </a:t>
            </a:r>
            <a:r>
              <a:rPr lang="en-GB" sz="1600" dirty="0" err="1"/>
              <a:t>hypolimnion</a:t>
            </a:r>
            <a:r>
              <a:rPr lang="en-GB" sz="1600" dirty="0"/>
              <a:t> </a:t>
            </a:r>
            <a:r>
              <a:rPr lang="en-GB" sz="1600" dirty="0" err="1" smtClean="0"/>
              <a:t>převrstven</a:t>
            </a:r>
            <a:r>
              <a:rPr lang="cs-CZ" sz="1600" dirty="0"/>
              <a:t> </a:t>
            </a:r>
            <a:r>
              <a:rPr lang="en-GB" sz="1600" dirty="0" err="1" smtClean="0"/>
              <a:t>méně</a:t>
            </a:r>
            <a:r>
              <a:rPr lang="en-GB" sz="1600" dirty="0" smtClean="0"/>
              <a:t> </a:t>
            </a:r>
            <a:r>
              <a:rPr lang="en-GB" sz="1600" dirty="0" err="1"/>
              <a:t>slaným</a:t>
            </a:r>
            <a:r>
              <a:rPr lang="en-GB" sz="1600" dirty="0"/>
              <a:t> a </a:t>
            </a:r>
            <a:r>
              <a:rPr lang="en-GB" sz="1600" dirty="0" err="1"/>
              <a:t>řidším</a:t>
            </a:r>
            <a:r>
              <a:rPr lang="en-GB" sz="1600" dirty="0"/>
              <a:t> </a:t>
            </a:r>
            <a:r>
              <a:rPr lang="en-GB" sz="1600" dirty="0" err="1" smtClean="0"/>
              <a:t>epilimnionem</a:t>
            </a:r>
            <a:r>
              <a:rPr lang="cs-CZ" sz="1600" dirty="0"/>
              <a:t> </a:t>
            </a:r>
            <a:r>
              <a:rPr lang="cs-CZ" sz="1600" dirty="0" smtClean="0"/>
              <a:t>- </a:t>
            </a:r>
            <a:r>
              <a:rPr lang="pl-PL" sz="1600" b="1" dirty="0" smtClean="0"/>
              <a:t>chemoklina</a:t>
            </a:r>
            <a:endParaRPr lang="pl-PL" sz="1600" b="1" dirty="0"/>
          </a:p>
          <a:p>
            <a:r>
              <a:rPr lang="cs-CZ" sz="1600" dirty="0" err="1"/>
              <a:t>h</a:t>
            </a:r>
            <a:r>
              <a:rPr lang="en-GB" sz="1600" dirty="0" err="1" smtClean="0"/>
              <a:t>ypolimnion</a:t>
            </a:r>
            <a:r>
              <a:rPr lang="en-GB" sz="1600" dirty="0" smtClean="0"/>
              <a:t> </a:t>
            </a:r>
            <a:r>
              <a:rPr lang="en-GB" sz="1600" dirty="0"/>
              <a:t>je </a:t>
            </a:r>
            <a:r>
              <a:rPr lang="cs-CZ" sz="1600" dirty="0" smtClean="0"/>
              <a:t>pak </a:t>
            </a:r>
            <a:r>
              <a:rPr lang="en-GB" sz="1600" dirty="0" err="1" smtClean="0"/>
              <a:t>stabilně</a:t>
            </a:r>
            <a:r>
              <a:rPr lang="en-GB" sz="1600" dirty="0" smtClean="0"/>
              <a:t> </a:t>
            </a:r>
            <a:r>
              <a:rPr lang="en-GB" sz="1600" dirty="0" err="1"/>
              <a:t>anaerobní</a:t>
            </a:r>
            <a:r>
              <a:rPr lang="en-GB" sz="1600" dirty="0"/>
              <a:t> a </a:t>
            </a:r>
            <a:r>
              <a:rPr lang="en-GB" sz="1600" dirty="0" err="1"/>
              <a:t>tak</a:t>
            </a:r>
            <a:r>
              <a:rPr lang="en-GB" sz="1600" dirty="0"/>
              <a:t> </a:t>
            </a:r>
            <a:r>
              <a:rPr lang="en-GB" sz="1600" dirty="0" err="1"/>
              <a:t>nevhodný</a:t>
            </a:r>
            <a:r>
              <a:rPr lang="en-GB" sz="1600" dirty="0"/>
              <a:t> pro </a:t>
            </a:r>
            <a:r>
              <a:rPr lang="en-GB" sz="1600" dirty="0" err="1" smtClean="0"/>
              <a:t>vyšší</a:t>
            </a:r>
            <a:r>
              <a:rPr lang="cs-CZ" sz="1600" dirty="0"/>
              <a:t> </a:t>
            </a:r>
            <a:r>
              <a:rPr lang="en-GB" sz="1600" dirty="0" err="1" smtClean="0"/>
              <a:t>formy</a:t>
            </a:r>
            <a:r>
              <a:rPr lang="en-GB" sz="1600" dirty="0" smtClean="0"/>
              <a:t> </a:t>
            </a:r>
            <a:r>
              <a:rPr lang="en-GB" sz="1600" dirty="0" err="1"/>
              <a:t>života</a:t>
            </a:r>
            <a:r>
              <a:rPr lang="en-GB" sz="1600" dirty="0"/>
              <a:t>.</a:t>
            </a:r>
          </a:p>
          <a:p>
            <a:r>
              <a:rPr lang="en-GB" sz="1600" dirty="0" err="1" smtClean="0"/>
              <a:t>Černé</a:t>
            </a:r>
            <a:r>
              <a:rPr lang="en-GB" sz="1600" dirty="0" smtClean="0"/>
              <a:t> </a:t>
            </a:r>
            <a:r>
              <a:rPr lang="en-GB" sz="1600" dirty="0" err="1"/>
              <a:t>moře</a:t>
            </a:r>
            <a:r>
              <a:rPr lang="en-GB" sz="1600" dirty="0"/>
              <a:t> – </a:t>
            </a:r>
            <a:r>
              <a:rPr lang="en-GB" sz="1600" dirty="0" err="1"/>
              <a:t>jeho</a:t>
            </a:r>
            <a:r>
              <a:rPr lang="en-GB" sz="1600" dirty="0"/>
              <a:t> </a:t>
            </a:r>
            <a:r>
              <a:rPr lang="en-GB" sz="1600" dirty="0" err="1"/>
              <a:t>název</a:t>
            </a:r>
            <a:r>
              <a:rPr lang="en-GB" sz="1600" dirty="0"/>
              <a:t> </a:t>
            </a:r>
            <a:r>
              <a:rPr lang="en-GB" sz="1600" dirty="0" err="1"/>
              <a:t>asi</a:t>
            </a:r>
            <a:r>
              <a:rPr lang="en-GB" sz="1600" dirty="0"/>
              <a:t> </a:t>
            </a:r>
            <a:r>
              <a:rPr lang="en-GB" sz="1600" dirty="0" err="1" smtClean="0"/>
              <a:t>odvozen</a:t>
            </a:r>
            <a:r>
              <a:rPr lang="cs-CZ" sz="1600" dirty="0"/>
              <a:t> </a:t>
            </a:r>
            <a:r>
              <a:rPr lang="en-GB" sz="1600" dirty="0" smtClean="0"/>
              <a:t>od </a:t>
            </a:r>
            <a:r>
              <a:rPr lang="en-GB" sz="1600" dirty="0" err="1"/>
              <a:t>barvy</a:t>
            </a:r>
            <a:r>
              <a:rPr lang="en-GB" sz="1600" dirty="0"/>
              <a:t> </a:t>
            </a:r>
            <a:r>
              <a:rPr lang="en-GB" sz="1600" dirty="0" err="1" smtClean="0"/>
              <a:t>sedimentů</a:t>
            </a:r>
            <a:r>
              <a:rPr lang="en-GB" sz="1600" dirty="0" smtClean="0"/>
              <a:t> </a:t>
            </a:r>
            <a:r>
              <a:rPr lang="en-GB" sz="1600" dirty="0" err="1"/>
              <a:t>způsobené</a:t>
            </a:r>
            <a:r>
              <a:rPr lang="en-GB" sz="1600" dirty="0"/>
              <a:t> </a:t>
            </a:r>
            <a:r>
              <a:rPr lang="en-GB" sz="1600" dirty="0" err="1"/>
              <a:t>anaerobní</a:t>
            </a:r>
            <a:r>
              <a:rPr lang="en-GB" sz="1600" dirty="0"/>
              <a:t> </a:t>
            </a:r>
            <a:r>
              <a:rPr lang="en-GB" sz="1600" dirty="0" err="1"/>
              <a:t>redukcí</a:t>
            </a:r>
            <a:r>
              <a:rPr lang="en-GB" sz="1600" dirty="0"/>
              <a:t> </a:t>
            </a:r>
            <a:r>
              <a:rPr lang="en-GB" sz="1600" dirty="0" err="1" smtClean="0"/>
              <a:t>sulfátů</a:t>
            </a:r>
            <a:endParaRPr lang="en-GB" sz="16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21088"/>
            <a:ext cx="3379146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23611"/>
            <a:ext cx="3481569" cy="2611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708707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Klasifikace</a:t>
            </a:r>
            <a:r>
              <a:rPr lang="en-GB" sz="2400" dirty="0"/>
              <a:t> </a:t>
            </a:r>
            <a:r>
              <a:rPr lang="en-GB" sz="2400" dirty="0" err="1"/>
              <a:t>jezerních</a:t>
            </a:r>
            <a:r>
              <a:rPr lang="en-GB" sz="2400" dirty="0"/>
              <a:t> </a:t>
            </a:r>
            <a:r>
              <a:rPr lang="en-GB" sz="2400" dirty="0" err="1"/>
              <a:t>habitatů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oligotrofní</a:t>
            </a:r>
            <a:r>
              <a:rPr lang="en-GB" sz="2400" dirty="0"/>
              <a:t> a </a:t>
            </a:r>
            <a:r>
              <a:rPr lang="en-GB" sz="2400" dirty="0" err="1"/>
              <a:t>eutrofní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548680"/>
            <a:ext cx="9144000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založeno</a:t>
            </a:r>
            <a:r>
              <a:rPr lang="en-GB" sz="1600" dirty="0" smtClean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produktivitě</a:t>
            </a:r>
            <a:r>
              <a:rPr lang="en-GB" sz="1600" dirty="0"/>
              <a:t> a </a:t>
            </a:r>
            <a:r>
              <a:rPr lang="en-GB" sz="1600" dirty="0" err="1"/>
              <a:t>koncentraci</a:t>
            </a:r>
            <a:r>
              <a:rPr lang="en-GB" sz="1600" dirty="0"/>
              <a:t> </a:t>
            </a:r>
            <a:r>
              <a:rPr lang="en-GB" sz="1600" dirty="0" err="1" smtClean="0"/>
              <a:t>živin</a:t>
            </a:r>
            <a:endParaRPr lang="en-GB" sz="1600" dirty="0"/>
          </a:p>
          <a:p>
            <a:r>
              <a:rPr lang="en-GB" sz="1600" b="1" dirty="0" err="1"/>
              <a:t>oligotrofní</a:t>
            </a:r>
            <a:r>
              <a:rPr lang="en-GB" sz="1600" dirty="0"/>
              <a:t> – </a:t>
            </a:r>
            <a:r>
              <a:rPr lang="en-GB" sz="1600" dirty="0" err="1"/>
              <a:t>nízká</a:t>
            </a:r>
            <a:r>
              <a:rPr lang="en-GB" sz="1600" dirty="0"/>
              <a:t> </a:t>
            </a:r>
            <a:r>
              <a:rPr lang="en-GB" sz="1600" dirty="0" err="1"/>
              <a:t>koncentrace</a:t>
            </a:r>
            <a:r>
              <a:rPr lang="en-GB" sz="1600" dirty="0"/>
              <a:t> </a:t>
            </a:r>
            <a:r>
              <a:rPr lang="en-GB" sz="1600" dirty="0" err="1" smtClean="0"/>
              <a:t>živin</a:t>
            </a:r>
            <a:endParaRPr lang="en-GB" sz="1600" dirty="0"/>
          </a:p>
          <a:p>
            <a:r>
              <a:rPr lang="en-GB" sz="1600" dirty="0" err="1"/>
              <a:t>většinou</a:t>
            </a:r>
            <a:r>
              <a:rPr lang="en-GB" sz="1600" dirty="0"/>
              <a:t> </a:t>
            </a:r>
            <a:r>
              <a:rPr lang="en-GB" sz="1600" dirty="0" err="1"/>
              <a:t>hluboká</a:t>
            </a:r>
            <a:r>
              <a:rPr lang="en-GB" sz="1600" dirty="0"/>
              <a:t> </a:t>
            </a:r>
            <a:r>
              <a:rPr lang="en-GB" sz="1600" dirty="0" err="1"/>
              <a:t>jezera</a:t>
            </a:r>
            <a:r>
              <a:rPr lang="en-GB" sz="1600" dirty="0"/>
              <a:t> s </a:t>
            </a:r>
            <a:r>
              <a:rPr lang="en-GB" sz="1600" dirty="0" err="1"/>
              <a:t>větším</a:t>
            </a:r>
            <a:r>
              <a:rPr lang="en-GB" sz="1600" dirty="0"/>
              <a:t> </a:t>
            </a:r>
            <a:r>
              <a:rPr lang="en-GB" sz="1600" dirty="0" err="1" smtClean="0"/>
              <a:t>hypolimnionem</a:t>
            </a:r>
            <a:r>
              <a:rPr lang="cs-CZ" sz="1600" dirty="0"/>
              <a:t> </a:t>
            </a:r>
            <a:r>
              <a:rPr lang="en-GB" sz="1600" dirty="0" err="1" smtClean="0"/>
              <a:t>než</a:t>
            </a:r>
            <a:r>
              <a:rPr lang="en-GB" sz="1600" dirty="0" smtClean="0"/>
              <a:t> </a:t>
            </a:r>
            <a:r>
              <a:rPr lang="en-GB" sz="1600" dirty="0" err="1"/>
              <a:t>epilimnionem</a:t>
            </a:r>
            <a:r>
              <a:rPr lang="en-GB" sz="1600" dirty="0"/>
              <a:t> a </a:t>
            </a:r>
            <a:r>
              <a:rPr lang="en-GB" sz="1600" dirty="0" err="1"/>
              <a:t>relativně</a:t>
            </a:r>
            <a:r>
              <a:rPr lang="en-GB" sz="1600" dirty="0"/>
              <a:t> </a:t>
            </a:r>
            <a:r>
              <a:rPr lang="en-GB" sz="1600" dirty="0" err="1"/>
              <a:t>nízkou</a:t>
            </a:r>
            <a:r>
              <a:rPr lang="en-GB" sz="1600" dirty="0"/>
              <a:t> </a:t>
            </a:r>
            <a:r>
              <a:rPr lang="en-GB" sz="1600" dirty="0" err="1"/>
              <a:t>primární</a:t>
            </a:r>
            <a:r>
              <a:rPr lang="en-GB" sz="1600" dirty="0"/>
              <a:t> </a:t>
            </a:r>
            <a:r>
              <a:rPr lang="en-GB" sz="1600" dirty="0" err="1" smtClean="0"/>
              <a:t>produkcí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b="1" dirty="0" err="1"/>
              <a:t>eutrofická</a:t>
            </a:r>
            <a:r>
              <a:rPr lang="en-GB" sz="1600" b="1" dirty="0"/>
              <a:t> </a:t>
            </a:r>
            <a:r>
              <a:rPr lang="en-GB" sz="1600" b="1" dirty="0" err="1"/>
              <a:t>jezera</a:t>
            </a:r>
            <a:r>
              <a:rPr lang="en-GB" sz="1600" b="1" dirty="0"/>
              <a:t> </a:t>
            </a:r>
            <a:r>
              <a:rPr lang="en-GB" sz="1600" dirty="0"/>
              <a:t>– </a:t>
            </a:r>
            <a:r>
              <a:rPr lang="en-GB" sz="1600" dirty="0" err="1"/>
              <a:t>vysoká</a:t>
            </a:r>
            <a:r>
              <a:rPr lang="en-GB" sz="1600" dirty="0"/>
              <a:t> </a:t>
            </a:r>
            <a:r>
              <a:rPr lang="en-GB" sz="1600" dirty="0" err="1"/>
              <a:t>koncentrace</a:t>
            </a:r>
            <a:r>
              <a:rPr lang="en-GB" sz="1600" dirty="0"/>
              <a:t> </a:t>
            </a:r>
            <a:r>
              <a:rPr lang="en-GB" sz="1600" dirty="0" err="1"/>
              <a:t>živin</a:t>
            </a:r>
            <a:r>
              <a:rPr lang="en-GB" sz="1600" dirty="0"/>
              <a:t>, </a:t>
            </a:r>
            <a:r>
              <a:rPr lang="en-GB" sz="1600" dirty="0" err="1"/>
              <a:t>mělčí</a:t>
            </a:r>
            <a:r>
              <a:rPr lang="en-GB" sz="1600" dirty="0"/>
              <a:t>, </a:t>
            </a:r>
            <a:r>
              <a:rPr lang="en-GB" sz="1600" dirty="0" err="1" smtClean="0"/>
              <a:t>teplejší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vyšší</a:t>
            </a:r>
            <a:r>
              <a:rPr lang="en-GB" sz="1600" dirty="0"/>
              <a:t> </a:t>
            </a:r>
            <a:r>
              <a:rPr lang="en-GB" sz="1600" dirty="0" err="1"/>
              <a:t>intenzity</a:t>
            </a:r>
            <a:r>
              <a:rPr lang="en-GB" sz="1600" dirty="0"/>
              <a:t> </a:t>
            </a:r>
            <a:r>
              <a:rPr lang="en-GB" sz="1600" dirty="0" err="1"/>
              <a:t>primární</a:t>
            </a:r>
            <a:r>
              <a:rPr lang="en-GB" sz="1600" dirty="0"/>
              <a:t> </a:t>
            </a:r>
            <a:r>
              <a:rPr lang="en-GB" sz="1600" dirty="0" err="1"/>
              <a:t>produkce</a:t>
            </a:r>
            <a:r>
              <a:rPr lang="en-GB" sz="1600" dirty="0"/>
              <a:t>;</a:t>
            </a:r>
          </a:p>
          <a:p>
            <a:r>
              <a:rPr lang="en-GB" sz="1600" dirty="0" err="1"/>
              <a:t>koncentrace</a:t>
            </a:r>
            <a:r>
              <a:rPr lang="en-GB" sz="1600" dirty="0"/>
              <a:t> </a:t>
            </a:r>
            <a:r>
              <a:rPr lang="en-GB" sz="1600" dirty="0" err="1"/>
              <a:t>kyslíku</a:t>
            </a:r>
            <a:r>
              <a:rPr lang="en-GB" sz="1600" dirty="0"/>
              <a:t> </a:t>
            </a:r>
            <a:r>
              <a:rPr lang="en-GB" sz="1600" dirty="0" err="1"/>
              <a:t>vykazuje</a:t>
            </a:r>
            <a:r>
              <a:rPr lang="en-GB" sz="1600" dirty="0"/>
              <a:t> </a:t>
            </a:r>
            <a:r>
              <a:rPr lang="en-GB" sz="1600" dirty="0" err="1"/>
              <a:t>denní</a:t>
            </a:r>
            <a:r>
              <a:rPr lang="en-GB" sz="1600" dirty="0"/>
              <a:t> </a:t>
            </a:r>
            <a:r>
              <a:rPr lang="en-GB" sz="1600" dirty="0" err="1"/>
              <a:t>fluktuaci</a:t>
            </a:r>
            <a:r>
              <a:rPr lang="en-GB" sz="1600" dirty="0"/>
              <a:t> – </a:t>
            </a:r>
            <a:r>
              <a:rPr lang="en-GB" sz="1600" dirty="0" err="1" smtClean="0"/>
              <a:t>vysoká</a:t>
            </a:r>
            <a:r>
              <a:rPr lang="cs-CZ" sz="1600" dirty="0"/>
              <a:t> </a:t>
            </a:r>
            <a:r>
              <a:rPr lang="en-GB" sz="1600" dirty="0" err="1" smtClean="0"/>
              <a:t>aerobní</a:t>
            </a:r>
            <a:r>
              <a:rPr lang="en-GB" sz="1600" dirty="0" smtClean="0"/>
              <a:t> </a:t>
            </a:r>
            <a:r>
              <a:rPr lang="en-GB" sz="1600" dirty="0" err="1"/>
              <a:t>dekompozice</a:t>
            </a:r>
            <a:r>
              <a:rPr lang="en-GB" sz="1600" dirty="0"/>
              <a:t> </a:t>
            </a:r>
            <a:r>
              <a:rPr lang="en-GB" sz="1600" dirty="0" err="1"/>
              <a:t>během</a:t>
            </a:r>
            <a:r>
              <a:rPr lang="en-GB" sz="1600" dirty="0"/>
              <a:t> </a:t>
            </a:r>
            <a:r>
              <a:rPr lang="en-GB" sz="1600" dirty="0" err="1"/>
              <a:t>noci</a:t>
            </a:r>
            <a:r>
              <a:rPr lang="en-GB" sz="1600" dirty="0"/>
              <a:t>;</a:t>
            </a:r>
          </a:p>
          <a:p>
            <a:r>
              <a:rPr lang="en-GB" sz="1600" dirty="0" err="1"/>
              <a:t>mnoho</a:t>
            </a:r>
            <a:r>
              <a:rPr lang="en-GB" sz="1600" dirty="0"/>
              <a:t> </a:t>
            </a:r>
            <a:r>
              <a:rPr lang="en-GB" sz="1600" dirty="0" err="1"/>
              <a:t>lovných</a:t>
            </a:r>
            <a:r>
              <a:rPr lang="en-GB" sz="1600" dirty="0"/>
              <a:t> </a:t>
            </a:r>
            <a:r>
              <a:rPr lang="en-GB" sz="1600" dirty="0" err="1"/>
              <a:t>ryb</a:t>
            </a:r>
            <a:r>
              <a:rPr lang="en-GB" sz="1600" dirty="0"/>
              <a:t> </a:t>
            </a:r>
            <a:r>
              <a:rPr lang="en-GB" sz="1600" dirty="0" err="1"/>
              <a:t>nesnáší</a:t>
            </a:r>
            <a:r>
              <a:rPr lang="en-GB" sz="1600" dirty="0"/>
              <a:t> </a:t>
            </a:r>
            <a:r>
              <a:rPr lang="en-GB" sz="1600" dirty="0" err="1"/>
              <a:t>tuto</a:t>
            </a:r>
            <a:r>
              <a:rPr lang="en-GB" sz="1600" dirty="0"/>
              <a:t> </a:t>
            </a:r>
            <a:r>
              <a:rPr lang="en-GB" sz="1600" dirty="0" err="1"/>
              <a:t>fluktuaci</a:t>
            </a:r>
            <a:r>
              <a:rPr lang="en-GB" sz="1600" dirty="0"/>
              <a:t> a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 smtClean="0"/>
              <a:t>nahrazeny</a:t>
            </a:r>
            <a:r>
              <a:rPr lang="cs-CZ" sz="1600" dirty="0"/>
              <a:t> </a:t>
            </a:r>
            <a:r>
              <a:rPr lang="en-GB" sz="1600" dirty="0" err="1" smtClean="0"/>
              <a:t>odolnějšími</a:t>
            </a:r>
            <a:r>
              <a:rPr lang="en-GB" sz="1600" dirty="0" smtClean="0"/>
              <a:t> </a:t>
            </a:r>
            <a:r>
              <a:rPr lang="en-GB" sz="1600" dirty="0" err="1"/>
              <a:t>druhy</a:t>
            </a:r>
            <a:endParaRPr lang="en-GB" sz="1600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877177"/>
            <a:ext cx="5388561" cy="398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563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GB" sz="2000" b="1" dirty="0" err="1"/>
              <a:t>Důležité</a:t>
            </a:r>
            <a:r>
              <a:rPr lang="en-GB" sz="2000" b="1" dirty="0"/>
              <a:t> </a:t>
            </a:r>
            <a:r>
              <a:rPr lang="en-GB" sz="2000" b="1" dirty="0" err="1"/>
              <a:t>parametry</a:t>
            </a:r>
            <a:r>
              <a:rPr lang="en-GB" sz="2000" b="1" dirty="0"/>
              <a:t> </a:t>
            </a:r>
            <a:r>
              <a:rPr lang="en-GB" sz="2000" b="1" dirty="0" err="1"/>
              <a:t>jezer</a:t>
            </a:r>
            <a:r>
              <a:rPr lang="en-GB" b="1" dirty="0"/>
              <a:t/>
            </a:r>
            <a:br>
              <a:rPr lang="en-GB" b="1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476672"/>
            <a:ext cx="8229600" cy="4525963"/>
          </a:xfrm>
        </p:spPr>
        <p:txBody>
          <a:bodyPr>
            <a:normAutofit/>
          </a:bodyPr>
          <a:lstStyle/>
          <a:p>
            <a:r>
              <a:rPr lang="pl-PL" sz="1600" dirty="0" smtClean="0"/>
              <a:t>z </a:t>
            </a:r>
            <a:r>
              <a:rPr lang="pl-PL" sz="1600" dirty="0"/>
              <a:t>hlediska jejich (ne)vhodnosti pro mikroby</a:t>
            </a:r>
            <a:r>
              <a:rPr lang="pl-PL" sz="1600" dirty="0" smtClean="0"/>
              <a:t>:</a:t>
            </a:r>
          </a:p>
          <a:p>
            <a:endParaRPr lang="pl-PL" sz="1600" dirty="0" smtClean="0"/>
          </a:p>
          <a:p>
            <a:pPr>
              <a:buFontTx/>
              <a:buChar char="-"/>
            </a:pPr>
            <a:r>
              <a:rPr lang="en-GB" sz="1600" dirty="0" err="1" smtClean="0"/>
              <a:t>koncentrace</a:t>
            </a:r>
            <a:r>
              <a:rPr lang="en-GB" sz="1600" dirty="0" smtClean="0"/>
              <a:t> </a:t>
            </a:r>
            <a:r>
              <a:rPr lang="en-GB" sz="1600" dirty="0" err="1"/>
              <a:t>organických</a:t>
            </a:r>
            <a:r>
              <a:rPr lang="en-GB" sz="1600" dirty="0"/>
              <a:t> </a:t>
            </a:r>
            <a:r>
              <a:rPr lang="en-GB" sz="1600" dirty="0" err="1"/>
              <a:t>živin</a:t>
            </a:r>
            <a:r>
              <a:rPr lang="en-GB" sz="1600" dirty="0"/>
              <a:t> a </a:t>
            </a:r>
            <a:r>
              <a:rPr lang="en-GB" sz="1600" dirty="0" err="1" smtClean="0"/>
              <a:t>kyslíku</a:t>
            </a:r>
            <a:endParaRPr lang="cs-CZ" sz="1600" dirty="0" smtClean="0"/>
          </a:p>
          <a:p>
            <a:pPr>
              <a:buFontTx/>
              <a:buChar char="-"/>
            </a:pPr>
            <a:endParaRPr lang="en-GB" sz="1600" dirty="0"/>
          </a:p>
          <a:p>
            <a:pPr>
              <a:buFontTx/>
              <a:buChar char="-"/>
            </a:pPr>
            <a:r>
              <a:rPr lang="pt-BR" sz="1600" dirty="0" smtClean="0"/>
              <a:t>koncentrace </a:t>
            </a:r>
            <a:r>
              <a:rPr lang="pt-BR" sz="1600" dirty="0"/>
              <a:t>anorganických živin (zvl. N a P) – i </a:t>
            </a:r>
            <a:r>
              <a:rPr lang="pt-BR" sz="1600" dirty="0" smtClean="0"/>
              <a:t>vliv</a:t>
            </a:r>
            <a:r>
              <a:rPr lang="cs-CZ" sz="1600" dirty="0" smtClean="0"/>
              <a:t> </a:t>
            </a:r>
            <a:r>
              <a:rPr lang="en-GB" sz="1600" dirty="0" err="1" smtClean="0"/>
              <a:t>výměny</a:t>
            </a:r>
            <a:r>
              <a:rPr lang="en-GB" sz="1600" dirty="0" smtClean="0"/>
              <a:t> </a:t>
            </a:r>
            <a:r>
              <a:rPr lang="en-GB" sz="1600" dirty="0" err="1"/>
              <a:t>látek</a:t>
            </a:r>
            <a:r>
              <a:rPr lang="en-GB" sz="1600" dirty="0"/>
              <a:t> </a:t>
            </a:r>
            <a:r>
              <a:rPr lang="en-GB" sz="1600" dirty="0" err="1"/>
              <a:t>mezi</a:t>
            </a:r>
            <a:r>
              <a:rPr lang="en-GB" sz="1600" dirty="0"/>
              <a:t> </a:t>
            </a:r>
            <a:r>
              <a:rPr lang="en-GB" sz="1600" dirty="0" err="1"/>
              <a:t>okolní</a:t>
            </a:r>
            <a:r>
              <a:rPr lang="en-GB" sz="1600" dirty="0"/>
              <a:t> </a:t>
            </a:r>
            <a:r>
              <a:rPr lang="en-GB" sz="1600" dirty="0" err="1"/>
              <a:t>litosférou</a:t>
            </a:r>
            <a:r>
              <a:rPr lang="en-GB" sz="1600" dirty="0"/>
              <a:t> a </a:t>
            </a:r>
            <a:r>
              <a:rPr lang="en-GB" sz="1600" dirty="0" err="1"/>
              <a:t>vodami</a:t>
            </a:r>
            <a:r>
              <a:rPr lang="en-GB" sz="1600" dirty="0"/>
              <a:t> </a:t>
            </a:r>
            <a:r>
              <a:rPr lang="en-GB" sz="1600" dirty="0" err="1"/>
              <a:t>jezera</a:t>
            </a:r>
            <a:r>
              <a:rPr lang="en-GB" sz="1600" dirty="0"/>
              <a:t> </a:t>
            </a:r>
            <a:r>
              <a:rPr lang="en-GB" sz="1600" dirty="0" smtClean="0"/>
              <a:t>a</a:t>
            </a:r>
            <a:r>
              <a:rPr lang="cs-CZ" sz="1600" dirty="0" smtClean="0"/>
              <a:t> </a:t>
            </a:r>
            <a:r>
              <a:rPr lang="en-GB" sz="1600" dirty="0" err="1" smtClean="0"/>
              <a:t>biologických</a:t>
            </a:r>
            <a:r>
              <a:rPr lang="en-GB" sz="1600" dirty="0" smtClean="0"/>
              <a:t> </a:t>
            </a:r>
            <a:r>
              <a:rPr lang="en-GB" sz="1600" dirty="0" err="1"/>
              <a:t>aktivit</a:t>
            </a:r>
            <a:r>
              <a:rPr lang="en-GB" sz="1600" dirty="0"/>
              <a:t> (</a:t>
            </a:r>
            <a:r>
              <a:rPr lang="en-GB" sz="1600" dirty="0" err="1"/>
              <a:t>poutání</a:t>
            </a:r>
            <a:r>
              <a:rPr lang="en-GB" sz="1600" dirty="0"/>
              <a:t> a </a:t>
            </a:r>
            <a:r>
              <a:rPr lang="en-GB" sz="1600" dirty="0" err="1"/>
              <a:t>uvolňování</a:t>
            </a:r>
            <a:r>
              <a:rPr lang="en-GB" sz="1600" dirty="0"/>
              <a:t> </a:t>
            </a:r>
            <a:r>
              <a:rPr lang="en-GB" sz="1600" dirty="0" err="1"/>
              <a:t>živin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pPr>
              <a:buFontTx/>
              <a:buChar char="-"/>
            </a:pPr>
            <a:endParaRPr lang="en-GB" sz="1600" dirty="0"/>
          </a:p>
          <a:p>
            <a:pPr>
              <a:buFontTx/>
              <a:buChar char="-"/>
            </a:pPr>
            <a:r>
              <a:rPr lang="en-GB" sz="1600" dirty="0" smtClean="0"/>
              <a:t>pH </a:t>
            </a:r>
            <a:r>
              <a:rPr lang="en-GB" sz="1600" dirty="0"/>
              <a:t>– </a:t>
            </a:r>
            <a:r>
              <a:rPr lang="en-GB" sz="1600" dirty="0" err="1"/>
              <a:t>při</a:t>
            </a:r>
            <a:r>
              <a:rPr lang="en-GB" sz="1600" dirty="0"/>
              <a:t> </a:t>
            </a:r>
            <a:r>
              <a:rPr lang="en-GB" sz="1600" dirty="0" err="1"/>
              <a:t>zachování</a:t>
            </a:r>
            <a:r>
              <a:rPr lang="en-GB" sz="1600" dirty="0"/>
              <a:t> </a:t>
            </a:r>
            <a:r>
              <a:rPr lang="en-GB" sz="1600" dirty="0" err="1"/>
              <a:t>ostatních</a:t>
            </a:r>
            <a:r>
              <a:rPr lang="en-GB" sz="1600" dirty="0"/>
              <a:t> </a:t>
            </a:r>
            <a:r>
              <a:rPr lang="en-GB" sz="1600" dirty="0" err="1"/>
              <a:t>konstantních</a:t>
            </a:r>
            <a:r>
              <a:rPr lang="en-GB" sz="1600" dirty="0"/>
              <a:t> </a:t>
            </a:r>
            <a:r>
              <a:rPr lang="en-GB" sz="1600" dirty="0" err="1" smtClean="0"/>
              <a:t>podmínek</a:t>
            </a:r>
            <a:r>
              <a:rPr lang="cs-CZ" sz="1600" dirty="0"/>
              <a:t> </a:t>
            </a:r>
            <a:r>
              <a:rPr lang="cs-CZ" sz="1600" dirty="0" smtClean="0"/>
              <a:t>(</a:t>
            </a:r>
            <a:r>
              <a:rPr lang="en-GB" sz="1600" dirty="0" err="1" smtClean="0"/>
              <a:t>vyšší</a:t>
            </a:r>
            <a:r>
              <a:rPr lang="en-GB" sz="1600" dirty="0" smtClean="0"/>
              <a:t> </a:t>
            </a:r>
            <a:r>
              <a:rPr lang="en-GB" sz="1600" dirty="0"/>
              <a:t>pH </a:t>
            </a:r>
            <a:r>
              <a:rPr lang="en-GB" sz="1600" dirty="0" err="1"/>
              <a:t>podporuje</a:t>
            </a:r>
            <a:r>
              <a:rPr lang="en-GB" sz="1600" dirty="0"/>
              <a:t> </a:t>
            </a:r>
            <a:r>
              <a:rPr lang="en-GB" sz="1600" dirty="0" err="1"/>
              <a:t>vyšší</a:t>
            </a:r>
            <a:r>
              <a:rPr lang="en-GB" sz="1600" dirty="0"/>
              <a:t> </a:t>
            </a:r>
            <a:r>
              <a:rPr lang="en-GB" sz="1600" dirty="0" err="1"/>
              <a:t>primární</a:t>
            </a:r>
            <a:r>
              <a:rPr lang="en-GB" sz="1600" dirty="0"/>
              <a:t> </a:t>
            </a:r>
            <a:r>
              <a:rPr lang="en-GB" sz="1600" dirty="0" err="1" smtClean="0"/>
              <a:t>produkci</a:t>
            </a:r>
            <a:r>
              <a:rPr lang="cs-CZ" sz="1600" dirty="0" smtClean="0"/>
              <a:t>)</a:t>
            </a:r>
            <a:endParaRPr lang="cs-CZ" sz="1600" dirty="0" smtClean="0"/>
          </a:p>
          <a:p>
            <a:pPr>
              <a:buFontTx/>
              <a:buChar char="-"/>
            </a:pPr>
            <a:endParaRPr lang="cs-CZ" sz="1600" dirty="0" smtClean="0"/>
          </a:p>
          <a:p>
            <a:pPr>
              <a:buFontTx/>
              <a:buChar char="-"/>
            </a:pPr>
            <a:r>
              <a:rPr lang="en-GB" sz="1600" dirty="0" err="1" smtClean="0"/>
              <a:t>koncentrace</a:t>
            </a:r>
            <a:r>
              <a:rPr lang="en-GB" sz="1600" dirty="0" smtClean="0"/>
              <a:t> soli</a:t>
            </a:r>
            <a:endParaRPr lang="en-GB" sz="16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673391"/>
            <a:ext cx="4679910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70824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GB" sz="2400" b="1" dirty="0" err="1"/>
              <a:t>Řeky</a:t>
            </a:r>
            <a:r>
              <a:rPr lang="en-GB" sz="2400" b="1" dirty="0"/>
              <a:t/>
            </a:r>
            <a:br>
              <a:rPr lang="en-GB" sz="2400" b="1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620688"/>
            <a:ext cx="878497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err="1" smtClean="0"/>
              <a:t>Rozdílné</a:t>
            </a:r>
            <a:r>
              <a:rPr lang="en-GB" sz="1600" dirty="0" smtClean="0"/>
              <a:t> </a:t>
            </a:r>
            <a:r>
              <a:rPr lang="en-GB" sz="1600" dirty="0"/>
              <a:t>od </a:t>
            </a:r>
            <a:r>
              <a:rPr lang="en-GB" sz="1600" dirty="0" err="1"/>
              <a:t>jezer</a:t>
            </a:r>
            <a:r>
              <a:rPr lang="en-GB" sz="1600" dirty="0"/>
              <a:t>:</a:t>
            </a:r>
          </a:p>
          <a:p>
            <a:r>
              <a:rPr lang="en-GB" sz="1600" dirty="0" smtClean="0"/>
              <a:t> </a:t>
            </a:r>
            <a:r>
              <a:rPr lang="en-GB" sz="1600" dirty="0" err="1"/>
              <a:t>tekoucí</a:t>
            </a:r>
            <a:r>
              <a:rPr lang="en-GB" sz="1600" dirty="0"/>
              <a:t> </a:t>
            </a:r>
            <a:r>
              <a:rPr lang="en-GB" sz="1600" dirty="0" err="1"/>
              <a:t>voda</a:t>
            </a:r>
            <a:r>
              <a:rPr lang="en-GB" sz="1600" dirty="0"/>
              <a:t> – </a:t>
            </a:r>
            <a:r>
              <a:rPr lang="en-GB" sz="1600" dirty="0" err="1"/>
              <a:t>zóny</a:t>
            </a:r>
            <a:r>
              <a:rPr lang="en-GB" sz="1600" dirty="0"/>
              <a:t> s </a:t>
            </a:r>
            <a:r>
              <a:rPr lang="en-GB" sz="1600" dirty="0" err="1"/>
              <a:t>rychlým</a:t>
            </a:r>
            <a:r>
              <a:rPr lang="en-GB" sz="1600" dirty="0"/>
              <a:t> </a:t>
            </a:r>
            <a:r>
              <a:rPr lang="en-GB" sz="1600" dirty="0" err="1"/>
              <a:t>proudem</a:t>
            </a:r>
            <a:r>
              <a:rPr lang="en-GB" sz="1600" dirty="0"/>
              <a:t> a </a:t>
            </a:r>
            <a:r>
              <a:rPr lang="en-GB" sz="1600" dirty="0" err="1"/>
              <a:t>tůně</a:t>
            </a:r>
            <a:r>
              <a:rPr lang="en-GB" sz="1600" dirty="0"/>
              <a:t> s </a:t>
            </a:r>
            <a:r>
              <a:rPr lang="cs-CZ" sz="1600" dirty="0" smtClean="0"/>
              <a:t> </a:t>
            </a:r>
            <a:r>
              <a:rPr lang="en-GB" sz="1600" dirty="0" err="1" smtClean="0"/>
              <a:t>menším</a:t>
            </a:r>
            <a:r>
              <a:rPr lang="cs-CZ" sz="1600" dirty="0" smtClean="0"/>
              <a:t> </a:t>
            </a:r>
            <a:r>
              <a:rPr lang="en-GB" sz="1600" dirty="0" err="1" smtClean="0"/>
              <a:t>pohybem</a:t>
            </a:r>
            <a:r>
              <a:rPr lang="en-GB" sz="1600" dirty="0" smtClean="0"/>
              <a:t> </a:t>
            </a:r>
            <a:r>
              <a:rPr lang="en-GB" sz="1600" dirty="0"/>
              <a:t>(</a:t>
            </a:r>
            <a:r>
              <a:rPr lang="en-GB" sz="1600" dirty="0" err="1"/>
              <a:t>depozice</a:t>
            </a:r>
            <a:r>
              <a:rPr lang="en-GB" sz="1600" dirty="0"/>
              <a:t> </a:t>
            </a:r>
            <a:r>
              <a:rPr lang="en-GB" sz="1600" dirty="0" err="1"/>
              <a:t>sedimentů</a:t>
            </a:r>
            <a:r>
              <a:rPr lang="en-GB" sz="1600" dirty="0"/>
              <a:t>)</a:t>
            </a:r>
          </a:p>
          <a:p>
            <a:r>
              <a:rPr lang="en-GB" sz="1600" dirty="0" err="1" smtClean="0"/>
              <a:t>vysoký</a:t>
            </a:r>
            <a:r>
              <a:rPr lang="en-GB" sz="1600" dirty="0" smtClean="0"/>
              <a:t> </a:t>
            </a:r>
            <a:r>
              <a:rPr lang="en-GB" sz="1600" dirty="0" err="1"/>
              <a:t>stupeň</a:t>
            </a:r>
            <a:r>
              <a:rPr lang="en-GB" sz="1600" dirty="0"/>
              <a:t> </a:t>
            </a:r>
            <a:r>
              <a:rPr lang="en-GB" sz="1600" dirty="0" err="1"/>
              <a:t>propojení</a:t>
            </a:r>
            <a:r>
              <a:rPr lang="en-GB" sz="1600" dirty="0"/>
              <a:t> s </a:t>
            </a:r>
            <a:r>
              <a:rPr lang="en-GB" sz="1600" dirty="0" err="1"/>
              <a:t>litosférou</a:t>
            </a:r>
            <a:r>
              <a:rPr lang="en-GB" sz="1600" dirty="0"/>
              <a:t> </a:t>
            </a:r>
            <a:r>
              <a:rPr lang="en-GB" sz="1600" dirty="0" err="1"/>
              <a:t>břehů</a:t>
            </a:r>
            <a:r>
              <a:rPr lang="en-GB" sz="1600" dirty="0"/>
              <a:t> – </a:t>
            </a:r>
            <a:r>
              <a:rPr lang="en-GB" sz="1600" dirty="0" smtClean="0"/>
              <a:t>transfer</a:t>
            </a:r>
            <a:r>
              <a:rPr lang="cs-CZ" sz="1600" dirty="0" smtClean="0"/>
              <a:t> </a:t>
            </a:r>
            <a:r>
              <a:rPr lang="en-GB" sz="1600" dirty="0" err="1" smtClean="0"/>
              <a:t>chemikálií</a:t>
            </a:r>
            <a:r>
              <a:rPr lang="en-GB" sz="1600" dirty="0" smtClean="0"/>
              <a:t> </a:t>
            </a:r>
            <a:r>
              <a:rPr lang="en-GB" sz="1600" dirty="0"/>
              <a:t>z </a:t>
            </a:r>
            <a:r>
              <a:rPr lang="en-GB" sz="1600" dirty="0" err="1"/>
              <a:t>litosféry</a:t>
            </a:r>
            <a:r>
              <a:rPr lang="en-GB" sz="1600" dirty="0"/>
              <a:t> s </a:t>
            </a:r>
            <a:r>
              <a:rPr lang="en-GB" sz="1600" dirty="0" err="1"/>
              <a:t>dešťovou</a:t>
            </a:r>
            <a:r>
              <a:rPr lang="en-GB" sz="1600" dirty="0"/>
              <a:t> </a:t>
            </a:r>
            <a:r>
              <a:rPr lang="en-GB" sz="1600" dirty="0" err="1"/>
              <a:t>vodou</a:t>
            </a:r>
            <a:r>
              <a:rPr lang="en-GB" sz="1600" dirty="0"/>
              <a:t> a </a:t>
            </a:r>
            <a:r>
              <a:rPr lang="en-GB" sz="1600" dirty="0" err="1"/>
              <a:t>erozí</a:t>
            </a:r>
            <a:r>
              <a:rPr lang="en-GB" sz="1600" dirty="0"/>
              <a:t> z </a:t>
            </a:r>
            <a:r>
              <a:rPr lang="en-GB" sz="1600" dirty="0" err="1" smtClean="0"/>
              <a:t>břehů</a:t>
            </a:r>
            <a:endParaRPr lang="cs-CZ" sz="1600" dirty="0" smtClean="0"/>
          </a:p>
          <a:p>
            <a:endParaRPr lang="en-GB" sz="16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910" y="2207757"/>
            <a:ext cx="6706677" cy="3895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103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98776" cy="274042"/>
          </a:xfrm>
        </p:spPr>
        <p:txBody>
          <a:bodyPr>
            <a:normAutofit fontScale="90000"/>
          </a:bodyPr>
          <a:lstStyle/>
          <a:p>
            <a:r>
              <a:rPr lang="en-GB" sz="2800" dirty="0" err="1"/>
              <a:t>Ekosféra</a:t>
            </a:r>
            <a:r>
              <a:rPr lang="en-GB" sz="2800" dirty="0"/>
              <a:t> (</a:t>
            </a:r>
            <a:r>
              <a:rPr lang="en-GB" sz="2800" dirty="0" err="1"/>
              <a:t>biosféra</a:t>
            </a:r>
            <a:r>
              <a:rPr lang="en-GB" sz="2800" dirty="0"/>
              <a:t>)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2736"/>
            <a:ext cx="4604886" cy="5963815"/>
          </a:xfrm>
        </p:spPr>
        <p:txBody>
          <a:bodyPr>
            <a:normAutofit/>
          </a:bodyPr>
          <a:lstStyle/>
          <a:p>
            <a:r>
              <a:rPr lang="en-GB" sz="1800" dirty="0" err="1" smtClean="0"/>
              <a:t>souhrn</a:t>
            </a:r>
            <a:r>
              <a:rPr lang="en-GB" sz="1800" dirty="0" smtClean="0"/>
              <a:t> </a:t>
            </a:r>
            <a:r>
              <a:rPr lang="en-GB" sz="1800" dirty="0" err="1"/>
              <a:t>všech</a:t>
            </a:r>
            <a:r>
              <a:rPr lang="en-GB" sz="1800" dirty="0"/>
              <a:t> </a:t>
            </a:r>
            <a:r>
              <a:rPr lang="en-GB" sz="1800" dirty="0" err="1"/>
              <a:t>živých</a:t>
            </a:r>
            <a:r>
              <a:rPr lang="en-GB" sz="1800" dirty="0"/>
              <a:t> </a:t>
            </a:r>
            <a:r>
              <a:rPr lang="en-GB" sz="1800" dirty="0" err="1" smtClean="0"/>
              <a:t>organismů</a:t>
            </a:r>
            <a:r>
              <a:rPr lang="cs-CZ" sz="1800" dirty="0"/>
              <a:t> </a:t>
            </a:r>
            <a:r>
              <a:rPr lang="en-GB" sz="1800" dirty="0" err="1" smtClean="0"/>
              <a:t>na</a:t>
            </a:r>
            <a:r>
              <a:rPr lang="en-GB" sz="1800" dirty="0" smtClean="0"/>
              <a:t> </a:t>
            </a:r>
            <a:r>
              <a:rPr lang="en-GB" sz="1800" dirty="0" err="1"/>
              <a:t>Zemi</a:t>
            </a:r>
            <a:r>
              <a:rPr lang="en-GB" sz="1800" dirty="0"/>
              <a:t> s </a:t>
            </a:r>
            <a:r>
              <a:rPr lang="en-GB" sz="1800" dirty="0" err="1"/>
              <a:t>jejich</a:t>
            </a:r>
            <a:r>
              <a:rPr lang="en-GB" sz="1800" dirty="0"/>
              <a:t> </a:t>
            </a:r>
            <a:r>
              <a:rPr lang="en-GB" sz="1800" dirty="0" err="1"/>
              <a:t>neživým</a:t>
            </a:r>
            <a:r>
              <a:rPr lang="en-GB" sz="1800" dirty="0"/>
              <a:t> </a:t>
            </a:r>
            <a:r>
              <a:rPr lang="en-GB" sz="1800" dirty="0" err="1"/>
              <a:t>prostředím</a:t>
            </a:r>
            <a:r>
              <a:rPr lang="en-GB" sz="1800" dirty="0"/>
              <a:t>, </a:t>
            </a:r>
            <a:r>
              <a:rPr lang="en-GB" sz="1800" dirty="0" err="1"/>
              <a:t>které</a:t>
            </a:r>
            <a:r>
              <a:rPr lang="en-GB" sz="1800" dirty="0"/>
              <a:t> </a:t>
            </a:r>
            <a:r>
              <a:rPr lang="en-GB" sz="1800" dirty="0" err="1" smtClean="0"/>
              <a:t>obývají</a:t>
            </a:r>
            <a:endParaRPr lang="cs-CZ" sz="1800" dirty="0" smtClean="0"/>
          </a:p>
          <a:p>
            <a:endParaRPr lang="en-GB" sz="1800" dirty="0"/>
          </a:p>
          <a:p>
            <a:r>
              <a:rPr lang="en-GB" sz="1800" dirty="0" err="1"/>
              <a:t>atmo-ekosféra</a:t>
            </a:r>
            <a:endParaRPr lang="en-GB" sz="1800" dirty="0"/>
          </a:p>
          <a:p>
            <a:r>
              <a:rPr lang="en-GB" sz="1800" dirty="0"/>
              <a:t>hydro-</a:t>
            </a:r>
            <a:r>
              <a:rPr lang="en-GB" sz="1800" dirty="0" err="1"/>
              <a:t>ekosféra</a:t>
            </a:r>
            <a:endParaRPr lang="en-GB" sz="1800" dirty="0"/>
          </a:p>
          <a:p>
            <a:r>
              <a:rPr lang="en-GB" sz="1800" dirty="0" err="1" smtClean="0"/>
              <a:t>lito-ekosféra</a:t>
            </a:r>
            <a:endParaRPr lang="cs-CZ" sz="1800" dirty="0" smtClean="0"/>
          </a:p>
          <a:p>
            <a:endParaRPr lang="en-GB" sz="1800" dirty="0"/>
          </a:p>
          <a:p>
            <a:r>
              <a:rPr lang="cs-CZ" sz="1800" dirty="0" err="1"/>
              <a:t>k</a:t>
            </a:r>
            <a:r>
              <a:rPr lang="en-GB" sz="1800" dirty="0" err="1" smtClean="0"/>
              <a:t>aždé</a:t>
            </a:r>
            <a:r>
              <a:rPr lang="en-GB" sz="1800" dirty="0" smtClean="0"/>
              <a:t> </a:t>
            </a:r>
            <a:r>
              <a:rPr lang="en-GB" sz="1800" dirty="0" err="1"/>
              <a:t>prostředí</a:t>
            </a:r>
            <a:r>
              <a:rPr lang="en-GB" sz="1800" dirty="0"/>
              <a:t> je </a:t>
            </a:r>
            <a:r>
              <a:rPr lang="en-GB" sz="1800" dirty="0" err="1"/>
              <a:t>charakterizováno</a:t>
            </a:r>
            <a:r>
              <a:rPr lang="en-GB" sz="1800" dirty="0"/>
              <a:t> </a:t>
            </a:r>
            <a:r>
              <a:rPr lang="en-GB" sz="1800" dirty="0" err="1"/>
              <a:t>souhrnem</a:t>
            </a:r>
            <a:r>
              <a:rPr lang="en-GB" sz="1800" dirty="0"/>
              <a:t> </a:t>
            </a:r>
            <a:r>
              <a:rPr lang="en-GB" sz="1800" dirty="0" err="1"/>
              <a:t>fyzikálních</a:t>
            </a:r>
            <a:r>
              <a:rPr lang="en-GB" sz="1800" dirty="0"/>
              <a:t>, </a:t>
            </a:r>
            <a:r>
              <a:rPr lang="en-GB" sz="1800" dirty="0" err="1"/>
              <a:t>chemických</a:t>
            </a:r>
            <a:r>
              <a:rPr lang="en-GB" sz="1800" dirty="0"/>
              <a:t> a </a:t>
            </a:r>
            <a:r>
              <a:rPr lang="en-GB" sz="1800" dirty="0" err="1"/>
              <a:t>biologických</a:t>
            </a:r>
            <a:r>
              <a:rPr lang="en-GB" sz="1800" dirty="0"/>
              <a:t> </a:t>
            </a:r>
            <a:r>
              <a:rPr lang="en-GB" sz="1800" dirty="0" err="1" smtClean="0"/>
              <a:t>parametrů</a:t>
            </a:r>
            <a:endParaRPr lang="cs-CZ" sz="1800" dirty="0" smtClean="0"/>
          </a:p>
          <a:p>
            <a:endParaRPr lang="en-GB" sz="1800" dirty="0"/>
          </a:p>
          <a:p>
            <a:r>
              <a:rPr lang="cs-CZ" sz="1800" dirty="0"/>
              <a:t>t</a:t>
            </a:r>
            <a:r>
              <a:rPr lang="cs-CZ" sz="1800" dirty="0" smtClean="0"/>
              <a:t>y </a:t>
            </a:r>
            <a:r>
              <a:rPr lang="en-GB" sz="1800" dirty="0" err="1" smtClean="0"/>
              <a:t>určují</a:t>
            </a:r>
            <a:r>
              <a:rPr lang="cs-CZ" sz="1800" dirty="0" smtClean="0"/>
              <a:t>, </a:t>
            </a:r>
            <a:r>
              <a:rPr lang="en-GB" sz="1800" dirty="0" err="1" smtClean="0"/>
              <a:t>která</a:t>
            </a:r>
            <a:r>
              <a:rPr lang="cs-CZ" sz="1800" dirty="0" smtClean="0"/>
              <a:t> </a:t>
            </a:r>
            <a:r>
              <a:rPr lang="en-GB" sz="1800" dirty="0" err="1" smtClean="0"/>
              <a:t>mikrobiální</a:t>
            </a:r>
            <a:r>
              <a:rPr lang="en-GB" sz="1800" dirty="0" smtClean="0"/>
              <a:t> </a:t>
            </a:r>
            <a:r>
              <a:rPr lang="en-GB" sz="1800" dirty="0" err="1"/>
              <a:t>populaci</a:t>
            </a:r>
            <a:r>
              <a:rPr lang="en-GB" sz="1800" dirty="0"/>
              <a:t>, </a:t>
            </a:r>
            <a:r>
              <a:rPr lang="en-GB" sz="1800" dirty="0" err="1" smtClean="0"/>
              <a:t>zde</a:t>
            </a:r>
            <a:r>
              <a:rPr lang="en-GB" sz="1800" dirty="0" smtClean="0"/>
              <a:t> </a:t>
            </a:r>
            <a:r>
              <a:rPr lang="en-GB" sz="1800" dirty="0" err="1"/>
              <a:t>může</a:t>
            </a:r>
            <a:r>
              <a:rPr lang="en-GB" sz="1800" dirty="0"/>
              <a:t> </a:t>
            </a:r>
            <a:r>
              <a:rPr lang="en-GB" sz="1800" dirty="0" err="1" smtClean="0"/>
              <a:t>prosperovat</a:t>
            </a:r>
            <a:endParaRPr lang="cs-CZ" sz="1800" dirty="0" smtClean="0"/>
          </a:p>
          <a:p>
            <a:pPr marL="0" indent="0">
              <a:buNone/>
            </a:pPr>
            <a:endParaRPr lang="en-GB" sz="1800" dirty="0"/>
          </a:p>
          <a:p>
            <a:r>
              <a:rPr lang="cs-CZ" sz="1800" dirty="0" smtClean="0"/>
              <a:t>prostředí zpravidla určuje, zda je možná </a:t>
            </a:r>
            <a:r>
              <a:rPr lang="cs-CZ" sz="1800" dirty="0" err="1" smtClean="0"/>
              <a:t>kompetice</a:t>
            </a:r>
            <a:r>
              <a:rPr lang="cs-CZ" sz="1800" dirty="0" smtClean="0"/>
              <a:t> více skupin či nikoliv (extrémní habitaty, nutná adaptace)</a:t>
            </a:r>
            <a:endParaRPr lang="en-GB" sz="1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482" y="2931803"/>
            <a:ext cx="3496236" cy="3496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385880" y="6428039"/>
            <a:ext cx="38701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http://www.prezzybox.com/ecosphere-small.aspx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478" y="116632"/>
            <a:ext cx="3096344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399450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2843213" y="188913"/>
            <a:ext cx="25494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400" b="1" dirty="0">
                <a:latin typeface="Calibri" pitchFamily="34" charset="0"/>
                <a:cs typeface="Calibri" pitchFamily="34" charset="0"/>
              </a:rPr>
              <a:t>ŘÍČNÍ EKOSYSTÉM </a:t>
            </a:r>
          </a:p>
        </p:txBody>
      </p:sp>
      <p:sp>
        <p:nvSpPr>
          <p:cNvPr id="2" name="Obdélník 1"/>
          <p:cNvSpPr/>
          <p:nvPr/>
        </p:nvSpPr>
        <p:spPr>
          <a:xfrm>
            <a:off x="34901" y="711971"/>
            <a:ext cx="56166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1600" dirty="0"/>
              <a:t> </a:t>
            </a:r>
            <a:r>
              <a:rPr lang="en-GB" sz="1600" dirty="0" err="1"/>
              <a:t>horní</a:t>
            </a:r>
            <a:r>
              <a:rPr lang="en-GB" sz="1600" dirty="0"/>
              <a:t> </a:t>
            </a:r>
            <a:r>
              <a:rPr lang="en-GB" sz="1600" dirty="0" err="1"/>
              <a:t>tok</a:t>
            </a:r>
            <a:r>
              <a:rPr lang="en-GB" sz="1600" dirty="0"/>
              <a:t> – </a:t>
            </a:r>
            <a:r>
              <a:rPr lang="en-GB" sz="1600" dirty="0" err="1"/>
              <a:t>rychlý</a:t>
            </a:r>
            <a:r>
              <a:rPr lang="en-GB" sz="1600" dirty="0"/>
              <a:t>, dost </a:t>
            </a:r>
            <a:r>
              <a:rPr lang="en-GB" sz="1600" dirty="0" err="1"/>
              <a:t>kyslíku</a:t>
            </a:r>
            <a:r>
              <a:rPr lang="en-GB" sz="1600" dirty="0"/>
              <a:t>, </a:t>
            </a:r>
            <a:r>
              <a:rPr lang="en-GB" sz="1600" dirty="0" err="1"/>
              <a:t>nízká</a:t>
            </a:r>
            <a:r>
              <a:rPr lang="en-GB" sz="1600" dirty="0"/>
              <a:t> </a:t>
            </a:r>
            <a:r>
              <a:rPr lang="en-GB" sz="1600" dirty="0" err="1" smtClean="0"/>
              <a:t>teplota</a:t>
            </a:r>
            <a:r>
              <a:rPr lang="cs-CZ" sz="1600" dirty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zastínění</a:t>
            </a:r>
            <a:r>
              <a:rPr lang="en-GB" sz="1600" dirty="0" smtClean="0"/>
              <a:t> </a:t>
            </a:r>
            <a:r>
              <a:rPr lang="en-GB" sz="1600" dirty="0" err="1"/>
              <a:t>stromy</a:t>
            </a:r>
            <a:r>
              <a:rPr lang="en-GB" sz="1600" dirty="0"/>
              <a:t> </a:t>
            </a:r>
            <a:r>
              <a:rPr lang="en-GB" sz="1600" dirty="0" err="1"/>
              <a:t>redukuje</a:t>
            </a:r>
            <a:r>
              <a:rPr lang="en-GB" sz="1600" dirty="0"/>
              <a:t> </a:t>
            </a:r>
            <a:r>
              <a:rPr lang="en-GB" sz="1600" dirty="0" err="1"/>
              <a:t>primární</a:t>
            </a:r>
            <a:r>
              <a:rPr lang="en-GB" sz="1600" dirty="0"/>
              <a:t> </a:t>
            </a:r>
            <a:r>
              <a:rPr lang="en-GB" sz="1600" dirty="0" err="1"/>
              <a:t>produkci</a:t>
            </a:r>
            <a:r>
              <a:rPr lang="en-GB" sz="1600" dirty="0"/>
              <a:t> a </a:t>
            </a:r>
            <a:r>
              <a:rPr lang="en-GB" sz="1600" dirty="0" err="1" smtClean="0"/>
              <a:t>organický</a:t>
            </a:r>
            <a:r>
              <a:rPr lang="cs-CZ" sz="1600" dirty="0" smtClean="0"/>
              <a:t> </a:t>
            </a:r>
            <a:r>
              <a:rPr lang="en-GB" sz="1600" dirty="0" smtClean="0"/>
              <a:t>input </a:t>
            </a:r>
            <a:r>
              <a:rPr lang="en-GB" sz="1600" dirty="0"/>
              <a:t>je </a:t>
            </a:r>
            <a:r>
              <a:rPr lang="en-GB" sz="1600" dirty="0" err="1"/>
              <a:t>především</a:t>
            </a:r>
            <a:r>
              <a:rPr lang="en-GB" sz="1600" dirty="0"/>
              <a:t> z </a:t>
            </a:r>
            <a:r>
              <a:rPr lang="en-GB" sz="1600" dirty="0" err="1"/>
              <a:t>okolní</a:t>
            </a:r>
            <a:r>
              <a:rPr lang="en-GB" sz="1600" dirty="0"/>
              <a:t> </a:t>
            </a:r>
            <a:r>
              <a:rPr lang="en-GB" sz="1600" dirty="0" err="1" smtClean="0"/>
              <a:t>litosféry</a:t>
            </a:r>
            <a:endParaRPr lang="cs-CZ" sz="1600" dirty="0" smtClean="0"/>
          </a:p>
          <a:p>
            <a:pPr marL="285750" indent="-285750">
              <a:buFont typeface="Arial" pitchFamily="34" charset="0"/>
              <a:buChar char="•"/>
            </a:pPr>
            <a:endParaRPr lang="en-GB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err="1" smtClean="0"/>
              <a:t>střední</a:t>
            </a:r>
            <a:r>
              <a:rPr lang="en-GB" sz="1600" dirty="0" smtClean="0"/>
              <a:t> </a:t>
            </a:r>
            <a:r>
              <a:rPr lang="en-GB" sz="1600" dirty="0" err="1"/>
              <a:t>tok</a:t>
            </a:r>
            <a:r>
              <a:rPr lang="en-GB" sz="1600" dirty="0"/>
              <a:t> – </a:t>
            </a:r>
            <a:r>
              <a:rPr lang="en-GB" sz="1600" dirty="0" err="1"/>
              <a:t>snížená</a:t>
            </a:r>
            <a:r>
              <a:rPr lang="en-GB" sz="1600" dirty="0"/>
              <a:t> </a:t>
            </a:r>
            <a:r>
              <a:rPr lang="en-GB" sz="1600" dirty="0" err="1"/>
              <a:t>rychlost</a:t>
            </a:r>
            <a:r>
              <a:rPr lang="en-GB" sz="1600" dirty="0"/>
              <a:t> </a:t>
            </a:r>
            <a:r>
              <a:rPr lang="en-GB" sz="1600" dirty="0" err="1"/>
              <a:t>proudu</a:t>
            </a:r>
            <a:r>
              <a:rPr lang="en-GB" sz="1600" dirty="0"/>
              <a:t>, </a:t>
            </a:r>
            <a:r>
              <a:rPr lang="en-GB" sz="1600" dirty="0" err="1"/>
              <a:t>vyšší</a:t>
            </a:r>
            <a:r>
              <a:rPr lang="en-GB" sz="1600" dirty="0"/>
              <a:t> </a:t>
            </a:r>
            <a:r>
              <a:rPr lang="en-GB" sz="1600" dirty="0" err="1" smtClean="0"/>
              <a:t>teplota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méně</a:t>
            </a:r>
            <a:r>
              <a:rPr lang="en-GB" sz="1600" dirty="0" smtClean="0"/>
              <a:t> </a:t>
            </a:r>
            <a:r>
              <a:rPr lang="en-GB" sz="1600" dirty="0" err="1"/>
              <a:t>zastíněné</a:t>
            </a:r>
            <a:r>
              <a:rPr lang="en-GB" sz="1600" dirty="0"/>
              <a:t> – </a:t>
            </a:r>
            <a:r>
              <a:rPr lang="en-GB" sz="1600" dirty="0" err="1"/>
              <a:t>výrazné</a:t>
            </a:r>
            <a:r>
              <a:rPr lang="en-GB" sz="1600" dirty="0"/>
              <a:t> </a:t>
            </a:r>
            <a:r>
              <a:rPr lang="en-GB" sz="1600" dirty="0" err="1"/>
              <a:t>zvýšení</a:t>
            </a:r>
            <a:r>
              <a:rPr lang="en-GB" sz="1600" dirty="0"/>
              <a:t> </a:t>
            </a:r>
            <a:r>
              <a:rPr lang="en-GB" sz="1600" dirty="0" err="1"/>
              <a:t>primární</a:t>
            </a:r>
            <a:r>
              <a:rPr lang="en-GB" sz="1600" dirty="0"/>
              <a:t> </a:t>
            </a:r>
            <a:r>
              <a:rPr lang="en-GB" sz="1600" dirty="0" err="1" smtClean="0"/>
              <a:t>produkce</a:t>
            </a:r>
            <a:endParaRPr lang="cs-CZ" sz="1600" dirty="0" smtClean="0"/>
          </a:p>
          <a:p>
            <a:pPr marL="285750" indent="-285750">
              <a:buFont typeface="Arial" pitchFamily="34" charset="0"/>
              <a:buChar char="•"/>
            </a:pPr>
            <a:endParaRPr lang="en-GB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/>
              <a:t> </a:t>
            </a:r>
            <a:r>
              <a:rPr lang="en-GB" sz="1600" dirty="0" err="1"/>
              <a:t>spodní</a:t>
            </a:r>
            <a:r>
              <a:rPr lang="en-GB" sz="1600" dirty="0"/>
              <a:t> </a:t>
            </a:r>
            <a:r>
              <a:rPr lang="en-GB" sz="1600" dirty="0" err="1"/>
              <a:t>tok</a:t>
            </a:r>
            <a:r>
              <a:rPr lang="en-GB" sz="1600" dirty="0"/>
              <a:t> – </a:t>
            </a:r>
            <a:r>
              <a:rPr lang="en-GB" sz="1600" dirty="0" err="1"/>
              <a:t>vysoká</a:t>
            </a:r>
            <a:r>
              <a:rPr lang="en-GB" sz="1600" dirty="0"/>
              <a:t> </a:t>
            </a:r>
            <a:r>
              <a:rPr lang="en-GB" sz="1600" dirty="0" err="1"/>
              <a:t>úroveň</a:t>
            </a:r>
            <a:r>
              <a:rPr lang="en-GB" sz="1600" dirty="0"/>
              <a:t> </a:t>
            </a:r>
            <a:r>
              <a:rPr lang="en-GB" sz="1600" dirty="0" err="1"/>
              <a:t>ukládání</a:t>
            </a:r>
            <a:r>
              <a:rPr lang="en-GB" sz="1600" dirty="0"/>
              <a:t> </a:t>
            </a:r>
            <a:r>
              <a:rPr lang="en-GB" sz="1600" dirty="0" err="1" smtClean="0"/>
              <a:t>sedimentů</a:t>
            </a:r>
            <a:r>
              <a:rPr lang="en-GB" sz="1600" dirty="0" smtClean="0"/>
              <a:t>;</a:t>
            </a:r>
            <a:r>
              <a:rPr lang="cs-CZ" sz="1600" dirty="0" smtClean="0"/>
              <a:t> </a:t>
            </a:r>
            <a:r>
              <a:rPr lang="en-GB" sz="1600" dirty="0" err="1" smtClean="0"/>
              <a:t>vliv</a:t>
            </a:r>
            <a:r>
              <a:rPr lang="en-GB" sz="1600" dirty="0" smtClean="0"/>
              <a:t> </a:t>
            </a:r>
            <a:r>
              <a:rPr lang="en-GB" sz="1600" dirty="0" err="1"/>
              <a:t>přílivu</a:t>
            </a:r>
            <a:r>
              <a:rPr lang="en-GB" sz="1600" dirty="0"/>
              <a:t> – </a:t>
            </a:r>
            <a:r>
              <a:rPr lang="en-GB" sz="1600" dirty="0" err="1"/>
              <a:t>odumírání</a:t>
            </a:r>
            <a:r>
              <a:rPr lang="en-GB" sz="1600" dirty="0"/>
              <a:t> </a:t>
            </a:r>
            <a:r>
              <a:rPr lang="en-GB" sz="1600" dirty="0" err="1"/>
              <a:t>sladkovodních</a:t>
            </a:r>
            <a:r>
              <a:rPr lang="en-GB" sz="1600" dirty="0"/>
              <a:t> </a:t>
            </a:r>
            <a:r>
              <a:rPr lang="en-GB" sz="1600" dirty="0" err="1" smtClean="0"/>
              <a:t>mikroorganismů</a:t>
            </a:r>
            <a:r>
              <a:rPr lang="cs-CZ" sz="1600" dirty="0" smtClean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jejich</a:t>
            </a:r>
            <a:r>
              <a:rPr lang="en-GB" sz="1600" dirty="0"/>
              <a:t> </a:t>
            </a:r>
            <a:r>
              <a:rPr lang="en-GB" sz="1600" dirty="0" err="1"/>
              <a:t>nahrazení</a:t>
            </a:r>
            <a:r>
              <a:rPr lang="en-GB" sz="1600" dirty="0"/>
              <a:t> </a:t>
            </a:r>
            <a:r>
              <a:rPr lang="en-GB" sz="1600" dirty="0" err="1"/>
              <a:t>sůl-tolerujícími</a:t>
            </a:r>
            <a:r>
              <a:rPr lang="en-GB" sz="1600" dirty="0"/>
              <a:t> </a:t>
            </a:r>
            <a:r>
              <a:rPr lang="en-GB" sz="1600" dirty="0" err="1"/>
              <a:t>organismy</a:t>
            </a:r>
            <a:endParaRPr lang="en-GB" sz="16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088" y="3501008"/>
            <a:ext cx="3394695" cy="3150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15268"/>
            <a:ext cx="3384289" cy="5535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725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16632"/>
            <a:ext cx="8568952" cy="4525963"/>
          </a:xfrm>
        </p:spPr>
        <p:txBody>
          <a:bodyPr>
            <a:normAutofit/>
          </a:bodyPr>
          <a:lstStyle/>
          <a:p>
            <a:r>
              <a:rPr lang="en-GB" sz="1600" dirty="0" err="1"/>
              <a:t>většina</a:t>
            </a:r>
            <a:r>
              <a:rPr lang="en-GB" sz="1600" dirty="0"/>
              <a:t> </a:t>
            </a:r>
            <a:r>
              <a:rPr lang="en-GB" sz="1600" dirty="0" err="1"/>
              <a:t>mikrobů</a:t>
            </a:r>
            <a:r>
              <a:rPr lang="en-GB" sz="1600" dirty="0"/>
              <a:t> a </a:t>
            </a:r>
            <a:r>
              <a:rPr lang="en-GB" sz="1600" dirty="0" err="1"/>
              <a:t>mnoho</a:t>
            </a:r>
            <a:r>
              <a:rPr lang="en-GB" sz="1600" dirty="0"/>
              <a:t> </a:t>
            </a:r>
            <a:r>
              <a:rPr lang="en-GB" sz="1600" dirty="0" err="1"/>
              <a:t>mikroskopických</a:t>
            </a:r>
            <a:r>
              <a:rPr lang="en-GB" sz="1600" dirty="0"/>
              <a:t> </a:t>
            </a:r>
            <a:r>
              <a:rPr lang="en-GB" sz="1600" dirty="0" err="1" smtClean="0"/>
              <a:t>organismů</a:t>
            </a:r>
            <a:r>
              <a:rPr lang="cs-CZ" sz="1600" dirty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/>
              <a:t>přichycené</a:t>
            </a:r>
            <a:r>
              <a:rPr lang="en-GB" sz="1600" dirty="0"/>
              <a:t> k </a:t>
            </a:r>
            <a:r>
              <a:rPr lang="en-GB" sz="1600" dirty="0" err="1"/>
              <a:t>povrchům</a:t>
            </a:r>
            <a:endParaRPr lang="en-GB" sz="1600" dirty="0"/>
          </a:p>
          <a:p>
            <a:r>
              <a:rPr lang="en-GB" sz="1600" dirty="0" err="1" smtClean="0"/>
              <a:t>rozpuštěné</a:t>
            </a:r>
            <a:r>
              <a:rPr lang="en-GB" sz="1600" dirty="0" smtClean="0"/>
              <a:t> </a:t>
            </a:r>
            <a:r>
              <a:rPr lang="en-GB" sz="1600" dirty="0" err="1"/>
              <a:t>živiny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rychle</a:t>
            </a:r>
            <a:r>
              <a:rPr lang="en-GB" sz="1600" dirty="0"/>
              <a:t> </a:t>
            </a:r>
            <a:r>
              <a:rPr lang="en-GB" sz="1600" dirty="0" err="1"/>
              <a:t>absorbovány</a:t>
            </a:r>
            <a:r>
              <a:rPr lang="en-GB" sz="1600" dirty="0"/>
              <a:t> </a:t>
            </a:r>
            <a:r>
              <a:rPr lang="en-GB" sz="1600" dirty="0" err="1" smtClean="0"/>
              <a:t>přisedlými</a:t>
            </a:r>
            <a:r>
              <a:rPr lang="cs-CZ" sz="1600" dirty="0"/>
              <a:t> </a:t>
            </a:r>
            <a:r>
              <a:rPr lang="en-GB" sz="1600" dirty="0" err="1" smtClean="0"/>
              <a:t>organismy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uvolněny</a:t>
            </a:r>
            <a:r>
              <a:rPr lang="en-GB" sz="1600" dirty="0"/>
              <a:t> </a:t>
            </a:r>
            <a:r>
              <a:rPr lang="en-GB" sz="1600" dirty="0" err="1"/>
              <a:t>až</a:t>
            </a:r>
            <a:r>
              <a:rPr lang="en-GB" sz="1600" dirty="0"/>
              <a:t> </a:t>
            </a:r>
            <a:r>
              <a:rPr lang="en-GB" sz="1600" dirty="0" err="1"/>
              <a:t>po</a:t>
            </a:r>
            <a:r>
              <a:rPr lang="en-GB" sz="1600" dirty="0"/>
              <a:t> </a:t>
            </a:r>
            <a:r>
              <a:rPr lang="en-GB" sz="1600" dirty="0" err="1"/>
              <a:t>jejich</a:t>
            </a:r>
            <a:r>
              <a:rPr lang="en-GB" sz="1600" dirty="0"/>
              <a:t> </a:t>
            </a:r>
            <a:r>
              <a:rPr lang="en-GB" sz="1600" dirty="0" err="1"/>
              <a:t>smrti</a:t>
            </a:r>
            <a:r>
              <a:rPr lang="en-GB" sz="1600" dirty="0"/>
              <a:t> a </a:t>
            </a:r>
            <a:r>
              <a:rPr lang="en-GB" sz="1600" dirty="0" err="1" smtClean="0"/>
              <a:t>rozkladu</a:t>
            </a:r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opět</a:t>
            </a:r>
            <a:r>
              <a:rPr lang="en-GB" sz="1600" dirty="0"/>
              <a:t> </a:t>
            </a:r>
            <a:r>
              <a:rPr lang="en-GB" sz="1600" dirty="0" err="1"/>
              <a:t>rychle</a:t>
            </a:r>
            <a:r>
              <a:rPr lang="en-GB" sz="1600" dirty="0"/>
              <a:t> </a:t>
            </a:r>
            <a:r>
              <a:rPr lang="en-GB" sz="1600" dirty="0" err="1"/>
              <a:t>absorbovány</a:t>
            </a:r>
            <a:r>
              <a:rPr lang="en-GB" sz="1600" dirty="0"/>
              <a:t> o </a:t>
            </a:r>
            <a:r>
              <a:rPr lang="en-GB" sz="1600" dirty="0" err="1"/>
              <a:t>něco</a:t>
            </a:r>
            <a:r>
              <a:rPr lang="en-GB" sz="1600" dirty="0"/>
              <a:t> </a:t>
            </a:r>
            <a:r>
              <a:rPr lang="en-GB" sz="1600" dirty="0" err="1"/>
              <a:t>níže</a:t>
            </a:r>
            <a:r>
              <a:rPr lang="en-GB" sz="1600" dirty="0"/>
              <a:t> – </a:t>
            </a:r>
            <a:r>
              <a:rPr lang="en-GB" sz="1600" dirty="0" err="1"/>
              <a:t>čili</a:t>
            </a:r>
            <a:r>
              <a:rPr lang="en-GB" sz="1600" dirty="0"/>
              <a:t> </a:t>
            </a:r>
            <a:r>
              <a:rPr lang="en-GB" sz="1600" dirty="0" err="1" smtClean="0"/>
              <a:t>živiny</a:t>
            </a:r>
            <a:r>
              <a:rPr lang="cs-CZ" sz="1600" dirty="0"/>
              <a:t> </a:t>
            </a:r>
            <a:r>
              <a:rPr lang="pl-PL" sz="1600" dirty="0" smtClean="0"/>
              <a:t>se </a:t>
            </a:r>
            <a:r>
              <a:rPr lang="pl-PL" sz="1600" dirty="0"/>
              <a:t>nepohybují s proudem vody ale mnohem pomaleji</a:t>
            </a:r>
          </a:p>
          <a:p>
            <a:r>
              <a:rPr lang="pl-PL" sz="1600" dirty="0" smtClean="0"/>
              <a:t>cyklus </a:t>
            </a:r>
            <a:r>
              <a:rPr lang="pl-PL" sz="1600" dirty="0"/>
              <a:t>živin tedy ne na jednom místě, ale </a:t>
            </a:r>
            <a:r>
              <a:rPr lang="pl-PL" sz="1600" dirty="0" smtClean="0"/>
              <a:t>zahrnuje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/>
              <a:t>transport </a:t>
            </a:r>
            <a:r>
              <a:rPr lang="en-GB" sz="1600" dirty="0" err="1"/>
              <a:t>po</a:t>
            </a:r>
            <a:r>
              <a:rPr lang="en-GB" sz="1600" dirty="0"/>
              <a:t> </a:t>
            </a:r>
            <a:r>
              <a:rPr lang="en-GB" sz="1600" dirty="0" err="1"/>
              <a:t>proudu</a:t>
            </a:r>
            <a:r>
              <a:rPr lang="en-GB" sz="1600" dirty="0"/>
              <a:t> </a:t>
            </a:r>
            <a:r>
              <a:rPr lang="en-GB" sz="1600" dirty="0" err="1"/>
              <a:t>dolů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je </a:t>
            </a:r>
            <a:r>
              <a:rPr lang="en-GB" sz="1600" dirty="0" err="1"/>
              <a:t>cyklus</a:t>
            </a:r>
            <a:r>
              <a:rPr lang="en-GB" sz="1600" dirty="0"/>
              <a:t> </a:t>
            </a:r>
            <a:r>
              <a:rPr lang="en-GB" sz="1600" dirty="0" err="1" smtClean="0"/>
              <a:t>uzavřen</a:t>
            </a:r>
            <a:r>
              <a:rPr lang="cs-CZ" sz="1600" dirty="0"/>
              <a:t> </a:t>
            </a:r>
            <a:r>
              <a:rPr lang="en-GB" sz="1600" dirty="0" smtClean="0"/>
              <a:t>– </a:t>
            </a:r>
            <a:r>
              <a:rPr lang="en-GB" sz="1600" dirty="0" err="1"/>
              <a:t>čili</a:t>
            </a:r>
            <a:r>
              <a:rPr lang="en-GB" sz="1600" dirty="0"/>
              <a:t> </a:t>
            </a:r>
            <a:r>
              <a:rPr lang="en-GB" sz="1600" dirty="0" err="1"/>
              <a:t>spíš</a:t>
            </a:r>
            <a:r>
              <a:rPr lang="en-GB" sz="1600" dirty="0"/>
              <a:t> </a:t>
            </a:r>
            <a:r>
              <a:rPr lang="en-GB" sz="1600" dirty="0" err="1"/>
              <a:t>spirála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</a:t>
            </a:r>
            <a:r>
              <a:rPr lang="en-GB" sz="1600" dirty="0" err="1"/>
              <a:t>cyklus</a:t>
            </a:r>
            <a:r>
              <a:rPr lang="en-GB" sz="1600" dirty="0"/>
              <a:t> – „nutrient </a:t>
            </a:r>
            <a:r>
              <a:rPr lang="en-GB" sz="1600" dirty="0" err="1"/>
              <a:t>spiraling</a:t>
            </a:r>
            <a:r>
              <a:rPr lang="en-GB" sz="1600" dirty="0" smtClean="0"/>
              <a:t>“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často</a:t>
            </a:r>
            <a:r>
              <a:rPr lang="en-GB" sz="1600" dirty="0"/>
              <a:t> se do </a:t>
            </a:r>
            <a:r>
              <a:rPr lang="en-GB" sz="1600" dirty="0" err="1"/>
              <a:t>řek</a:t>
            </a:r>
            <a:r>
              <a:rPr lang="en-GB" sz="1600" dirty="0"/>
              <a:t> </a:t>
            </a:r>
            <a:r>
              <a:rPr lang="en-GB" sz="1600" dirty="0" err="1"/>
              <a:t>dostane</a:t>
            </a:r>
            <a:r>
              <a:rPr lang="en-GB" sz="1600" dirty="0"/>
              <a:t> </a:t>
            </a:r>
            <a:r>
              <a:rPr lang="en-GB" sz="1600" dirty="0" err="1"/>
              <a:t>hodně</a:t>
            </a:r>
            <a:r>
              <a:rPr lang="en-GB" sz="1600" dirty="0"/>
              <a:t> </a:t>
            </a:r>
            <a:r>
              <a:rPr lang="en-GB" sz="1600" dirty="0" err="1"/>
              <a:t>látek</a:t>
            </a:r>
            <a:r>
              <a:rPr lang="en-GB" sz="1600" dirty="0"/>
              <a:t> z </a:t>
            </a:r>
            <a:r>
              <a:rPr lang="en-GB" sz="1600" dirty="0" err="1" smtClean="0"/>
              <a:t>průmyslových</a:t>
            </a:r>
            <a:r>
              <a:rPr lang="cs-CZ" sz="1600" dirty="0"/>
              <a:t> </a:t>
            </a:r>
            <a:r>
              <a:rPr lang="en-GB" sz="1600" dirty="0" err="1" smtClean="0"/>
              <a:t>podniků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měst</a:t>
            </a:r>
            <a:endParaRPr lang="en-GB" sz="1600" dirty="0"/>
          </a:p>
          <a:p>
            <a:r>
              <a:rPr lang="en-GB" sz="1600" dirty="0" smtClean="0"/>
              <a:t>z </a:t>
            </a:r>
            <a:r>
              <a:rPr lang="en-GB" sz="1600" dirty="0" err="1"/>
              <a:t>čističek</a:t>
            </a:r>
            <a:r>
              <a:rPr lang="en-GB" sz="1600" dirty="0"/>
              <a:t> se do </a:t>
            </a:r>
            <a:r>
              <a:rPr lang="en-GB" sz="1600" dirty="0" err="1"/>
              <a:t>řek</a:t>
            </a:r>
            <a:r>
              <a:rPr lang="en-GB" sz="1600" dirty="0"/>
              <a:t> </a:t>
            </a:r>
            <a:r>
              <a:rPr lang="en-GB" sz="1600" dirty="0" err="1"/>
              <a:t>může</a:t>
            </a:r>
            <a:r>
              <a:rPr lang="en-GB" sz="1600" dirty="0"/>
              <a:t> </a:t>
            </a:r>
            <a:r>
              <a:rPr lang="en-GB" sz="1600" dirty="0" err="1"/>
              <a:t>dostat</a:t>
            </a:r>
            <a:r>
              <a:rPr lang="en-GB" sz="1600" dirty="0"/>
              <a:t> dost </a:t>
            </a:r>
            <a:r>
              <a:rPr lang="en-GB" sz="1600" dirty="0" err="1"/>
              <a:t>organických</a:t>
            </a:r>
            <a:r>
              <a:rPr lang="en-GB" sz="1600" dirty="0"/>
              <a:t> </a:t>
            </a:r>
            <a:r>
              <a:rPr lang="en-GB" sz="1600" dirty="0" err="1" smtClean="0"/>
              <a:t>láte</a:t>
            </a:r>
            <a:r>
              <a:rPr lang="cs-CZ" sz="1600" dirty="0" smtClean="0"/>
              <a:t>k a </a:t>
            </a:r>
            <a:r>
              <a:rPr lang="pt-BR" sz="1600" dirty="0" smtClean="0"/>
              <a:t>pak </a:t>
            </a:r>
            <a:r>
              <a:rPr lang="pt-BR" sz="1600" dirty="0"/>
              <a:t>se velice sníží koncentrace kyslíku</a:t>
            </a:r>
          </a:p>
          <a:p>
            <a:r>
              <a:rPr lang="en-GB" sz="1600" dirty="0" smtClean="0"/>
              <a:t> </a:t>
            </a:r>
            <a:r>
              <a:rPr lang="en-GB" sz="1600" dirty="0" err="1"/>
              <a:t>průmyslové</a:t>
            </a:r>
            <a:r>
              <a:rPr lang="en-GB" sz="1600" dirty="0"/>
              <a:t> </a:t>
            </a:r>
            <a:r>
              <a:rPr lang="en-GB" sz="1600" dirty="0" err="1"/>
              <a:t>odpady</a:t>
            </a:r>
            <a:r>
              <a:rPr lang="en-GB" sz="1600" dirty="0"/>
              <a:t> – </a:t>
            </a:r>
            <a:r>
              <a:rPr lang="en-GB" sz="1600" dirty="0" err="1"/>
              <a:t>toxické</a:t>
            </a:r>
            <a:r>
              <a:rPr lang="en-GB" sz="1600" dirty="0"/>
              <a:t> </a:t>
            </a:r>
            <a:r>
              <a:rPr lang="en-GB" sz="1600" dirty="0" err="1"/>
              <a:t>látky</a:t>
            </a:r>
            <a:r>
              <a:rPr lang="en-GB" sz="1600" dirty="0"/>
              <a:t> (</a:t>
            </a:r>
            <a:r>
              <a:rPr lang="en-GB" sz="1600" dirty="0" err="1"/>
              <a:t>těžké</a:t>
            </a:r>
            <a:r>
              <a:rPr lang="en-GB" sz="1600" dirty="0"/>
              <a:t> </a:t>
            </a:r>
            <a:r>
              <a:rPr lang="en-GB" sz="1600" dirty="0" err="1"/>
              <a:t>kovy</a:t>
            </a:r>
            <a:r>
              <a:rPr lang="en-GB" sz="1600" dirty="0"/>
              <a:t>)</a:t>
            </a:r>
          </a:p>
          <a:p>
            <a:r>
              <a:rPr lang="en-GB" sz="1600" dirty="0" err="1" smtClean="0"/>
              <a:t>zemědělské</a:t>
            </a:r>
            <a:r>
              <a:rPr lang="en-GB" sz="1600" dirty="0" smtClean="0"/>
              <a:t> </a:t>
            </a:r>
            <a:r>
              <a:rPr lang="en-GB" sz="1600" dirty="0" err="1"/>
              <a:t>vlivy</a:t>
            </a:r>
            <a:r>
              <a:rPr lang="en-GB" sz="1600" dirty="0"/>
              <a:t> – </a:t>
            </a:r>
            <a:r>
              <a:rPr lang="en-GB" sz="1600" dirty="0" err="1"/>
              <a:t>některé</a:t>
            </a:r>
            <a:r>
              <a:rPr lang="en-GB" sz="1600" dirty="0"/>
              <a:t> </a:t>
            </a:r>
            <a:r>
              <a:rPr lang="en-GB" sz="1600" dirty="0" err="1"/>
              <a:t>chemikálie</a:t>
            </a:r>
            <a:r>
              <a:rPr lang="en-GB" sz="1600" dirty="0"/>
              <a:t> </a:t>
            </a:r>
            <a:r>
              <a:rPr lang="en-GB" sz="1600" dirty="0" err="1"/>
              <a:t>toxické</a:t>
            </a:r>
            <a:r>
              <a:rPr lang="en-GB" sz="1600" dirty="0"/>
              <a:t>, </a:t>
            </a:r>
            <a:r>
              <a:rPr lang="en-GB" sz="1600" dirty="0" err="1"/>
              <a:t>jiné</a:t>
            </a:r>
            <a:r>
              <a:rPr lang="en-GB" sz="1600" dirty="0"/>
              <a:t> </a:t>
            </a:r>
            <a:r>
              <a:rPr lang="cs-CZ" sz="1600" dirty="0" smtClean="0"/>
              <a:t>podporují eutrofizaci</a:t>
            </a:r>
            <a:endParaRPr lang="en-GB" sz="1600" dirty="0"/>
          </a:p>
          <a:p>
            <a:r>
              <a:rPr lang="en-GB" sz="1600" dirty="0" err="1" smtClean="0"/>
              <a:t>pak</a:t>
            </a:r>
            <a:r>
              <a:rPr lang="en-GB" sz="1600" dirty="0" smtClean="0"/>
              <a:t> </a:t>
            </a:r>
            <a:r>
              <a:rPr lang="en-GB" sz="1600" dirty="0" err="1"/>
              <a:t>nekontrolované</a:t>
            </a:r>
            <a:r>
              <a:rPr lang="en-GB" sz="1600" dirty="0"/>
              <a:t> </a:t>
            </a:r>
            <a:r>
              <a:rPr lang="en-GB" sz="1600" dirty="0" err="1"/>
              <a:t>pomnožení</a:t>
            </a:r>
            <a:r>
              <a:rPr lang="en-GB" sz="1600" dirty="0"/>
              <a:t> </a:t>
            </a:r>
            <a:r>
              <a:rPr lang="en-GB" sz="1600" dirty="0" err="1" smtClean="0"/>
              <a:t>mikroorganismů</a:t>
            </a:r>
            <a:endParaRPr lang="en-GB" sz="16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149080"/>
            <a:ext cx="5934075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04937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3148013" y="62261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ko-KR">
              <a:latin typeface="+mn-lt"/>
              <a:ea typeface="굴림" pitchFamily="34" charset="-127"/>
            </a:endParaRP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827088" y="163513"/>
            <a:ext cx="6358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2400" b="1" dirty="0">
                <a:latin typeface="+mn-lt"/>
              </a:rPr>
              <a:t>Hlavní místa výskytu bakterií v tekoucích vodách</a:t>
            </a:r>
            <a:endParaRPr lang="en-US" altLang="ko-KR" sz="2400" b="1" dirty="0">
              <a:latin typeface="+mn-lt"/>
              <a:ea typeface="굴림" pitchFamily="34" charset="-127"/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331640" y="5589240"/>
            <a:ext cx="7059243" cy="83099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ko-KR" sz="1600" dirty="0">
                <a:latin typeface="+mn-lt"/>
                <a:ea typeface="굴림" pitchFamily="34" charset="-127"/>
              </a:rPr>
              <a:t>1 – </a:t>
            </a:r>
            <a:r>
              <a:rPr lang="cs-CZ" altLang="ko-KR" sz="1600" dirty="0">
                <a:latin typeface="+mn-lt"/>
              </a:rPr>
              <a:t>ponořené kořeny stromů</a:t>
            </a:r>
            <a:r>
              <a:rPr lang="en-US" altLang="ko-KR" sz="1600" dirty="0">
                <a:latin typeface="+mn-lt"/>
                <a:ea typeface="굴림" pitchFamily="34" charset="-127"/>
              </a:rPr>
              <a:t>; 2 – </a:t>
            </a:r>
            <a:r>
              <a:rPr lang="cs-CZ" altLang="ko-KR" sz="1600" dirty="0">
                <a:latin typeface="+mn-lt"/>
              </a:rPr>
              <a:t>kameny na dně (</a:t>
            </a:r>
            <a:r>
              <a:rPr lang="cs-CZ" altLang="ko-KR" sz="1600" dirty="0" err="1">
                <a:latin typeface="+mn-lt"/>
              </a:rPr>
              <a:t>epilitické</a:t>
            </a:r>
            <a:r>
              <a:rPr lang="cs-CZ" altLang="ko-KR" sz="1600" dirty="0">
                <a:latin typeface="+mn-lt"/>
              </a:rPr>
              <a:t> bakterie</a:t>
            </a:r>
            <a:r>
              <a:rPr lang="en-US" altLang="ko-KR" sz="1600" dirty="0">
                <a:latin typeface="+mn-lt"/>
                <a:ea typeface="굴림" pitchFamily="34" charset="-127"/>
              </a:rPr>
              <a:t>); </a:t>
            </a:r>
          </a:p>
          <a:p>
            <a:pPr eaLnBrk="1" hangingPunct="1"/>
            <a:r>
              <a:rPr lang="en-US" altLang="ko-KR" sz="1600" dirty="0">
                <a:latin typeface="+mn-lt"/>
                <a:ea typeface="굴림" pitchFamily="34" charset="-127"/>
              </a:rPr>
              <a:t>3 – </a:t>
            </a:r>
            <a:r>
              <a:rPr lang="cs-CZ" altLang="ko-KR" sz="1600" dirty="0" err="1">
                <a:latin typeface="+mn-lt"/>
              </a:rPr>
              <a:t>hyporeická</a:t>
            </a:r>
            <a:r>
              <a:rPr lang="cs-CZ" altLang="ko-KR" sz="1600" dirty="0">
                <a:latin typeface="+mn-lt"/>
              </a:rPr>
              <a:t> zóna</a:t>
            </a:r>
            <a:r>
              <a:rPr lang="en-US" altLang="ko-KR" sz="1600" dirty="0">
                <a:latin typeface="+mn-lt"/>
                <a:ea typeface="굴림" pitchFamily="34" charset="-127"/>
              </a:rPr>
              <a:t>; 4 – </a:t>
            </a:r>
            <a:r>
              <a:rPr lang="cs-CZ" altLang="ko-KR" sz="1600" dirty="0">
                <a:latin typeface="+mn-lt"/>
              </a:rPr>
              <a:t>uvolňující se listy</a:t>
            </a:r>
            <a:r>
              <a:rPr lang="en-US" altLang="ko-KR" sz="1600" dirty="0">
                <a:latin typeface="+mn-lt"/>
                <a:ea typeface="굴림" pitchFamily="34" charset="-127"/>
              </a:rPr>
              <a:t>; 5 – </a:t>
            </a:r>
            <a:r>
              <a:rPr lang="cs-CZ" altLang="ko-KR" sz="1600" dirty="0">
                <a:latin typeface="+mn-lt"/>
              </a:rPr>
              <a:t>volně suspendované ve vodním sloupci</a:t>
            </a:r>
            <a:r>
              <a:rPr lang="en-US" altLang="ko-KR" sz="1600" dirty="0">
                <a:latin typeface="+mn-lt"/>
                <a:ea typeface="굴림" pitchFamily="34" charset="-127"/>
              </a:rPr>
              <a:t>; 6 – </a:t>
            </a:r>
            <a:r>
              <a:rPr lang="cs-CZ" altLang="ko-KR" sz="1600" dirty="0">
                <a:latin typeface="+mn-lt"/>
              </a:rPr>
              <a:t>říční sníh</a:t>
            </a:r>
            <a:r>
              <a:rPr lang="en-US" altLang="ko-KR" sz="1600" dirty="0">
                <a:latin typeface="+mn-lt"/>
                <a:ea typeface="굴림" pitchFamily="34" charset="-127"/>
              </a:rPr>
              <a:t>; 7 – </a:t>
            </a:r>
            <a:r>
              <a:rPr lang="cs-CZ" altLang="ko-KR" sz="1600" dirty="0">
                <a:latin typeface="+mn-lt"/>
              </a:rPr>
              <a:t>submerzní rostliny</a:t>
            </a:r>
            <a:r>
              <a:rPr lang="en-US" altLang="ko-KR" sz="1600" dirty="0">
                <a:latin typeface="+mn-lt"/>
                <a:ea typeface="굴림" pitchFamily="34" charset="-127"/>
              </a:rPr>
              <a:t> (</a:t>
            </a:r>
            <a:r>
              <a:rPr lang="en-US" altLang="ko-KR" sz="1600" b="1" dirty="0" err="1">
                <a:latin typeface="+mn-lt"/>
                <a:ea typeface="굴림" pitchFamily="34" charset="-127"/>
              </a:rPr>
              <a:t>epi</a:t>
            </a:r>
            <a:r>
              <a:rPr lang="cs-CZ" altLang="ko-KR" sz="1600" b="1" dirty="0" err="1">
                <a:latin typeface="+mn-lt"/>
              </a:rPr>
              <a:t>fytické</a:t>
            </a:r>
            <a:r>
              <a:rPr lang="cs-CZ" altLang="ko-KR" sz="1600" b="1" dirty="0">
                <a:latin typeface="+mn-lt"/>
              </a:rPr>
              <a:t> bakterie</a:t>
            </a:r>
            <a:r>
              <a:rPr lang="en-US" altLang="ko-KR" sz="1600" b="1" dirty="0">
                <a:latin typeface="+mn-lt"/>
                <a:ea typeface="굴림" pitchFamily="34" charset="-127"/>
              </a:rPr>
              <a:t>)</a:t>
            </a:r>
            <a:endParaRPr lang="en-US" altLang="ko-KR" sz="1600" dirty="0">
              <a:latin typeface="+mn-lt"/>
              <a:ea typeface="굴림" pitchFamily="34" charset="-127"/>
            </a:endParaRPr>
          </a:p>
        </p:txBody>
      </p:sp>
      <p:grpSp>
        <p:nvGrpSpPr>
          <p:cNvPr id="28677" name="Group 5"/>
          <p:cNvGrpSpPr>
            <a:grpSpLocks/>
          </p:cNvGrpSpPr>
          <p:nvPr/>
        </p:nvGrpSpPr>
        <p:grpSpPr bwMode="auto">
          <a:xfrm>
            <a:off x="5076815" y="1851508"/>
            <a:ext cx="3356638" cy="2988996"/>
            <a:chOff x="930" y="663"/>
            <a:chExt cx="3265" cy="2587"/>
          </a:xfrm>
        </p:grpSpPr>
        <p:sp>
          <p:nvSpPr>
            <p:cNvPr id="28678" name="AutoShape 6"/>
            <p:cNvSpPr>
              <a:spLocks noChangeArrowheads="1"/>
            </p:cNvSpPr>
            <p:nvPr/>
          </p:nvSpPr>
          <p:spPr bwMode="auto">
            <a:xfrm rot="5400000">
              <a:off x="2133" y="1229"/>
              <a:ext cx="1314" cy="2722"/>
            </a:xfrm>
            <a:prstGeom prst="flowChartDelay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ko-KR" altLang="en-US">
                <a:ea typeface="굴림" pitchFamily="34" charset="-127"/>
              </a:endParaRPr>
            </a:p>
          </p:txBody>
        </p:sp>
        <p:sp>
          <p:nvSpPr>
            <p:cNvPr id="28679" name="AutoShape 7"/>
            <p:cNvSpPr>
              <a:spLocks noChangeArrowheads="1"/>
            </p:cNvSpPr>
            <p:nvPr/>
          </p:nvSpPr>
          <p:spPr bwMode="auto">
            <a:xfrm rot="5400000">
              <a:off x="2629" y="2092"/>
              <a:ext cx="317" cy="1905"/>
            </a:xfrm>
            <a:prstGeom prst="flowChartDelay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80" name="AutoShape 8"/>
            <p:cNvSpPr>
              <a:spLocks noChangeArrowheads="1"/>
            </p:cNvSpPr>
            <p:nvPr/>
          </p:nvSpPr>
          <p:spPr bwMode="auto">
            <a:xfrm rot="5400000">
              <a:off x="2629" y="2319"/>
              <a:ext cx="363" cy="1497"/>
            </a:xfrm>
            <a:prstGeom prst="flowChartDelay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81" name="plant"/>
            <p:cNvSpPr>
              <a:spLocks noEditPoints="1" noChangeArrowheads="1"/>
            </p:cNvSpPr>
            <p:nvPr/>
          </p:nvSpPr>
          <p:spPr bwMode="auto">
            <a:xfrm>
              <a:off x="3513" y="2658"/>
              <a:ext cx="299" cy="388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0 h 21600"/>
                <a:gd name="T4" fmla="*/ 4 w 21600"/>
                <a:gd name="T5" fmla="*/ 0 h 21600"/>
                <a:gd name="T6" fmla="*/ 4 w 21600"/>
                <a:gd name="T7" fmla="*/ 3 h 21600"/>
                <a:gd name="T8" fmla="*/ 4 w 21600"/>
                <a:gd name="T9" fmla="*/ 7 h 21600"/>
                <a:gd name="T10" fmla="*/ 2 w 21600"/>
                <a:gd name="T11" fmla="*/ 7 h 21600"/>
                <a:gd name="T12" fmla="*/ 0 w 21600"/>
                <a:gd name="T13" fmla="*/ 7 h 21600"/>
                <a:gd name="T14" fmla="*/ 0 w 21600"/>
                <a:gd name="T15" fmla="*/ 3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7080 w 21600"/>
                <a:gd name="T25" fmla="*/ 10076 h 21600"/>
                <a:gd name="T26" fmla="*/ 14520 w 21600"/>
                <a:gd name="T27" fmla="*/ 1358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2" name="plant"/>
            <p:cNvSpPr>
              <a:spLocks noEditPoints="1" noChangeArrowheads="1"/>
            </p:cNvSpPr>
            <p:nvPr/>
          </p:nvSpPr>
          <p:spPr bwMode="auto">
            <a:xfrm>
              <a:off x="3424" y="2704"/>
              <a:ext cx="299" cy="388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0 h 21600"/>
                <a:gd name="T4" fmla="*/ 4 w 21600"/>
                <a:gd name="T5" fmla="*/ 0 h 21600"/>
                <a:gd name="T6" fmla="*/ 4 w 21600"/>
                <a:gd name="T7" fmla="*/ 3 h 21600"/>
                <a:gd name="T8" fmla="*/ 4 w 21600"/>
                <a:gd name="T9" fmla="*/ 7 h 21600"/>
                <a:gd name="T10" fmla="*/ 2 w 21600"/>
                <a:gd name="T11" fmla="*/ 7 h 21600"/>
                <a:gd name="T12" fmla="*/ 0 w 21600"/>
                <a:gd name="T13" fmla="*/ 7 h 21600"/>
                <a:gd name="T14" fmla="*/ 0 w 21600"/>
                <a:gd name="T15" fmla="*/ 3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7080 w 21600"/>
                <a:gd name="T25" fmla="*/ 10076 h 21600"/>
                <a:gd name="T26" fmla="*/ 14520 w 21600"/>
                <a:gd name="T27" fmla="*/ 1358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3" name="AutoShape 11"/>
            <p:cNvSpPr>
              <a:spLocks noChangeArrowheads="1"/>
            </p:cNvSpPr>
            <p:nvPr/>
          </p:nvSpPr>
          <p:spPr bwMode="auto">
            <a:xfrm>
              <a:off x="1835" y="2840"/>
              <a:ext cx="363" cy="136"/>
            </a:xfrm>
            <a:prstGeom prst="flowChartAlternateProcess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84" name="AutoShape 12"/>
            <p:cNvSpPr>
              <a:spLocks noChangeArrowheads="1"/>
            </p:cNvSpPr>
            <p:nvPr/>
          </p:nvSpPr>
          <p:spPr bwMode="auto">
            <a:xfrm>
              <a:off x="2425" y="2840"/>
              <a:ext cx="272" cy="90"/>
            </a:xfrm>
            <a:prstGeom prst="flowChartAlternateProcess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85" name="AutoShape 13"/>
            <p:cNvSpPr>
              <a:spLocks noChangeArrowheads="1"/>
            </p:cNvSpPr>
            <p:nvPr/>
          </p:nvSpPr>
          <p:spPr bwMode="auto">
            <a:xfrm>
              <a:off x="2651" y="3021"/>
              <a:ext cx="182" cy="136"/>
            </a:xfrm>
            <a:prstGeom prst="flowChartDisplay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86" name="AutoShape 14"/>
            <p:cNvSpPr>
              <a:spLocks noChangeArrowheads="1"/>
            </p:cNvSpPr>
            <p:nvPr/>
          </p:nvSpPr>
          <p:spPr bwMode="auto">
            <a:xfrm>
              <a:off x="2969" y="2749"/>
              <a:ext cx="182" cy="136"/>
            </a:xfrm>
            <a:prstGeom prst="flowChartDisplay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87" name="Tree"/>
            <p:cNvSpPr>
              <a:spLocks noEditPoints="1" noChangeArrowheads="1"/>
            </p:cNvSpPr>
            <p:nvPr/>
          </p:nvSpPr>
          <p:spPr bwMode="auto">
            <a:xfrm>
              <a:off x="1066" y="754"/>
              <a:ext cx="636" cy="1140"/>
            </a:xfrm>
            <a:custGeom>
              <a:avLst/>
              <a:gdLst>
                <a:gd name="T0" fmla="*/ 9 w 21600"/>
                <a:gd name="T1" fmla="*/ 0 h 21600"/>
                <a:gd name="T2" fmla="*/ 5 w 21600"/>
                <a:gd name="T3" fmla="*/ 9 h 21600"/>
                <a:gd name="T4" fmla="*/ 3 w 21600"/>
                <a:gd name="T5" fmla="*/ 18 h 21600"/>
                <a:gd name="T6" fmla="*/ 0 w 21600"/>
                <a:gd name="T7" fmla="*/ 28 h 21600"/>
                <a:gd name="T8" fmla="*/ 13 w 21600"/>
                <a:gd name="T9" fmla="*/ 9 h 21600"/>
                <a:gd name="T10" fmla="*/ 16 w 21600"/>
                <a:gd name="T11" fmla="*/ 18 h 21600"/>
                <a:gd name="T12" fmla="*/ 19 w 21600"/>
                <a:gd name="T13" fmla="*/ 28 h 21600"/>
                <a:gd name="T14" fmla="*/ 17694720 60000 65536"/>
                <a:gd name="T15" fmla="*/ 11796480 60000 65536"/>
                <a:gd name="T16" fmla="*/ 11796480 60000 65536"/>
                <a:gd name="T17" fmla="*/ 11796480 60000 65536"/>
                <a:gd name="T18" fmla="*/ 0 60000 65536"/>
                <a:gd name="T19" fmla="*/ 0 60000 65536"/>
                <a:gd name="T20" fmla="*/ 0 60000 65536"/>
                <a:gd name="T21" fmla="*/ 747 w 21600"/>
                <a:gd name="T22" fmla="*/ 22453 h 21600"/>
                <a:gd name="T23" fmla="*/ 21057 w 21600"/>
                <a:gd name="T24" fmla="*/ 28288 h 21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00" h="21600">
                  <a:moveTo>
                    <a:pt x="0" y="9909"/>
                  </a:moveTo>
                  <a:lnTo>
                    <a:pt x="9257" y="9909"/>
                  </a:lnTo>
                  <a:lnTo>
                    <a:pt x="9257" y="21600"/>
                  </a:lnTo>
                  <a:lnTo>
                    <a:pt x="12343" y="21600"/>
                  </a:lnTo>
                  <a:lnTo>
                    <a:pt x="12343" y="9909"/>
                  </a:lnTo>
                  <a:lnTo>
                    <a:pt x="21600" y="9909"/>
                  </a:lnTo>
                  <a:lnTo>
                    <a:pt x="12343" y="6606"/>
                  </a:lnTo>
                  <a:lnTo>
                    <a:pt x="18514" y="6606"/>
                  </a:lnTo>
                  <a:lnTo>
                    <a:pt x="12343" y="3303"/>
                  </a:lnTo>
                  <a:lnTo>
                    <a:pt x="15429" y="3303"/>
                  </a:lnTo>
                  <a:lnTo>
                    <a:pt x="10800" y="0"/>
                  </a:lnTo>
                  <a:lnTo>
                    <a:pt x="6171" y="3303"/>
                  </a:lnTo>
                  <a:lnTo>
                    <a:pt x="9257" y="3303"/>
                  </a:lnTo>
                  <a:lnTo>
                    <a:pt x="3086" y="6606"/>
                  </a:lnTo>
                  <a:lnTo>
                    <a:pt x="9257" y="6606"/>
                  </a:lnTo>
                  <a:lnTo>
                    <a:pt x="0" y="9909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8" name="Freeform 16"/>
            <p:cNvSpPr>
              <a:spLocks/>
            </p:cNvSpPr>
            <p:nvPr/>
          </p:nvSpPr>
          <p:spPr bwMode="auto">
            <a:xfrm>
              <a:off x="1383" y="1933"/>
              <a:ext cx="378" cy="540"/>
            </a:xfrm>
            <a:custGeom>
              <a:avLst/>
              <a:gdLst>
                <a:gd name="T0" fmla="*/ 0 w 378"/>
                <a:gd name="T1" fmla="*/ 37 h 540"/>
                <a:gd name="T2" fmla="*/ 92 w 378"/>
                <a:gd name="T3" fmla="*/ 19 h 540"/>
                <a:gd name="T4" fmla="*/ 146 w 378"/>
                <a:gd name="T5" fmla="*/ 0 h 540"/>
                <a:gd name="T6" fmla="*/ 220 w 378"/>
                <a:gd name="T7" fmla="*/ 156 h 540"/>
                <a:gd name="T8" fmla="*/ 229 w 378"/>
                <a:gd name="T9" fmla="*/ 229 h 540"/>
                <a:gd name="T10" fmla="*/ 220 w 378"/>
                <a:gd name="T11" fmla="*/ 256 h 540"/>
                <a:gd name="T12" fmla="*/ 293 w 378"/>
                <a:gd name="T13" fmla="*/ 293 h 540"/>
                <a:gd name="T14" fmla="*/ 357 w 378"/>
                <a:gd name="T15" fmla="*/ 357 h 540"/>
                <a:gd name="T16" fmla="*/ 357 w 378"/>
                <a:gd name="T17" fmla="*/ 540 h 540"/>
                <a:gd name="T18" fmla="*/ 329 w 378"/>
                <a:gd name="T19" fmla="*/ 430 h 540"/>
                <a:gd name="T20" fmla="*/ 238 w 378"/>
                <a:gd name="T21" fmla="*/ 302 h 540"/>
                <a:gd name="T22" fmla="*/ 174 w 378"/>
                <a:gd name="T23" fmla="*/ 183 h 540"/>
                <a:gd name="T24" fmla="*/ 137 w 378"/>
                <a:gd name="T25" fmla="*/ 73 h 540"/>
                <a:gd name="T26" fmla="*/ 0 w 378"/>
                <a:gd name="T27" fmla="*/ 37 h 5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78" h="540">
                  <a:moveTo>
                    <a:pt x="0" y="37"/>
                  </a:moveTo>
                  <a:cubicBezTo>
                    <a:pt x="31" y="31"/>
                    <a:pt x="62" y="27"/>
                    <a:pt x="92" y="19"/>
                  </a:cubicBezTo>
                  <a:cubicBezTo>
                    <a:pt x="110" y="14"/>
                    <a:pt x="146" y="0"/>
                    <a:pt x="146" y="0"/>
                  </a:cubicBezTo>
                  <a:cubicBezTo>
                    <a:pt x="191" y="45"/>
                    <a:pt x="176" y="112"/>
                    <a:pt x="220" y="156"/>
                  </a:cubicBezTo>
                  <a:cubicBezTo>
                    <a:pt x="223" y="180"/>
                    <a:pt x="229" y="204"/>
                    <a:pt x="229" y="229"/>
                  </a:cubicBezTo>
                  <a:cubicBezTo>
                    <a:pt x="229" y="238"/>
                    <a:pt x="218" y="247"/>
                    <a:pt x="220" y="256"/>
                  </a:cubicBezTo>
                  <a:cubicBezTo>
                    <a:pt x="225" y="283"/>
                    <a:pt x="293" y="293"/>
                    <a:pt x="293" y="293"/>
                  </a:cubicBezTo>
                  <a:cubicBezTo>
                    <a:pt x="313" y="323"/>
                    <a:pt x="327" y="337"/>
                    <a:pt x="357" y="357"/>
                  </a:cubicBezTo>
                  <a:cubicBezTo>
                    <a:pt x="378" y="420"/>
                    <a:pt x="378" y="476"/>
                    <a:pt x="357" y="540"/>
                  </a:cubicBezTo>
                  <a:cubicBezTo>
                    <a:pt x="345" y="504"/>
                    <a:pt x="350" y="462"/>
                    <a:pt x="329" y="430"/>
                  </a:cubicBezTo>
                  <a:cubicBezTo>
                    <a:pt x="299" y="384"/>
                    <a:pt x="268" y="348"/>
                    <a:pt x="238" y="302"/>
                  </a:cubicBezTo>
                  <a:cubicBezTo>
                    <a:pt x="208" y="257"/>
                    <a:pt x="232" y="202"/>
                    <a:pt x="174" y="183"/>
                  </a:cubicBezTo>
                  <a:cubicBezTo>
                    <a:pt x="174" y="182"/>
                    <a:pt x="141" y="77"/>
                    <a:pt x="137" y="73"/>
                  </a:cubicBezTo>
                  <a:cubicBezTo>
                    <a:pt x="131" y="67"/>
                    <a:pt x="26" y="47"/>
                    <a:pt x="0" y="37"/>
                  </a:cubicBezTo>
                  <a:close/>
                </a:path>
              </a:pathLst>
            </a:cu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9" name="Freeform 17"/>
            <p:cNvSpPr>
              <a:spLocks/>
            </p:cNvSpPr>
            <p:nvPr/>
          </p:nvSpPr>
          <p:spPr bwMode="auto">
            <a:xfrm>
              <a:off x="1429" y="1933"/>
              <a:ext cx="272" cy="590"/>
            </a:xfrm>
            <a:custGeom>
              <a:avLst/>
              <a:gdLst>
                <a:gd name="T0" fmla="*/ 0 w 378"/>
                <a:gd name="T1" fmla="*/ 44 h 540"/>
                <a:gd name="T2" fmla="*/ 47 w 378"/>
                <a:gd name="T3" fmla="*/ 23 h 540"/>
                <a:gd name="T4" fmla="*/ 76 w 378"/>
                <a:gd name="T5" fmla="*/ 0 h 540"/>
                <a:gd name="T6" fmla="*/ 114 w 378"/>
                <a:gd name="T7" fmla="*/ 186 h 540"/>
                <a:gd name="T8" fmla="*/ 119 w 378"/>
                <a:gd name="T9" fmla="*/ 273 h 540"/>
                <a:gd name="T10" fmla="*/ 114 w 378"/>
                <a:gd name="T11" fmla="*/ 306 h 540"/>
                <a:gd name="T12" fmla="*/ 152 w 378"/>
                <a:gd name="T13" fmla="*/ 350 h 540"/>
                <a:gd name="T14" fmla="*/ 185 w 378"/>
                <a:gd name="T15" fmla="*/ 426 h 540"/>
                <a:gd name="T16" fmla="*/ 185 w 378"/>
                <a:gd name="T17" fmla="*/ 645 h 540"/>
                <a:gd name="T18" fmla="*/ 171 w 378"/>
                <a:gd name="T19" fmla="*/ 514 h 540"/>
                <a:gd name="T20" fmla="*/ 123 w 378"/>
                <a:gd name="T21" fmla="*/ 361 h 540"/>
                <a:gd name="T22" fmla="*/ 90 w 378"/>
                <a:gd name="T23" fmla="*/ 219 h 540"/>
                <a:gd name="T24" fmla="*/ 71 w 378"/>
                <a:gd name="T25" fmla="*/ 87 h 540"/>
                <a:gd name="T26" fmla="*/ 0 w 378"/>
                <a:gd name="T27" fmla="*/ 44 h 5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78" h="540">
                  <a:moveTo>
                    <a:pt x="0" y="37"/>
                  </a:moveTo>
                  <a:cubicBezTo>
                    <a:pt x="31" y="31"/>
                    <a:pt x="62" y="27"/>
                    <a:pt x="92" y="19"/>
                  </a:cubicBezTo>
                  <a:cubicBezTo>
                    <a:pt x="110" y="14"/>
                    <a:pt x="146" y="0"/>
                    <a:pt x="146" y="0"/>
                  </a:cubicBezTo>
                  <a:cubicBezTo>
                    <a:pt x="191" y="45"/>
                    <a:pt x="176" y="112"/>
                    <a:pt x="220" y="156"/>
                  </a:cubicBezTo>
                  <a:cubicBezTo>
                    <a:pt x="223" y="180"/>
                    <a:pt x="229" y="204"/>
                    <a:pt x="229" y="229"/>
                  </a:cubicBezTo>
                  <a:cubicBezTo>
                    <a:pt x="229" y="238"/>
                    <a:pt x="218" y="247"/>
                    <a:pt x="220" y="256"/>
                  </a:cubicBezTo>
                  <a:cubicBezTo>
                    <a:pt x="225" y="283"/>
                    <a:pt x="293" y="293"/>
                    <a:pt x="293" y="293"/>
                  </a:cubicBezTo>
                  <a:cubicBezTo>
                    <a:pt x="313" y="323"/>
                    <a:pt x="327" y="337"/>
                    <a:pt x="357" y="357"/>
                  </a:cubicBezTo>
                  <a:cubicBezTo>
                    <a:pt x="378" y="420"/>
                    <a:pt x="378" y="476"/>
                    <a:pt x="357" y="540"/>
                  </a:cubicBezTo>
                  <a:cubicBezTo>
                    <a:pt x="345" y="504"/>
                    <a:pt x="350" y="462"/>
                    <a:pt x="329" y="430"/>
                  </a:cubicBezTo>
                  <a:cubicBezTo>
                    <a:pt x="299" y="384"/>
                    <a:pt x="268" y="348"/>
                    <a:pt x="238" y="302"/>
                  </a:cubicBezTo>
                  <a:cubicBezTo>
                    <a:pt x="208" y="257"/>
                    <a:pt x="232" y="202"/>
                    <a:pt x="174" y="183"/>
                  </a:cubicBezTo>
                  <a:cubicBezTo>
                    <a:pt x="174" y="182"/>
                    <a:pt x="141" y="77"/>
                    <a:pt x="137" y="73"/>
                  </a:cubicBezTo>
                  <a:cubicBezTo>
                    <a:pt x="131" y="67"/>
                    <a:pt x="26" y="47"/>
                    <a:pt x="0" y="37"/>
                  </a:cubicBezTo>
                  <a:close/>
                </a:path>
              </a:pathLst>
            </a:cu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90" name="Freeform 18"/>
            <p:cNvSpPr>
              <a:spLocks/>
            </p:cNvSpPr>
            <p:nvPr/>
          </p:nvSpPr>
          <p:spPr bwMode="auto">
            <a:xfrm rot="-542933">
              <a:off x="1519" y="1888"/>
              <a:ext cx="272" cy="545"/>
            </a:xfrm>
            <a:custGeom>
              <a:avLst/>
              <a:gdLst>
                <a:gd name="T0" fmla="*/ 0 w 378"/>
                <a:gd name="T1" fmla="*/ 37 h 540"/>
                <a:gd name="T2" fmla="*/ 47 w 378"/>
                <a:gd name="T3" fmla="*/ 19 h 540"/>
                <a:gd name="T4" fmla="*/ 76 w 378"/>
                <a:gd name="T5" fmla="*/ 0 h 540"/>
                <a:gd name="T6" fmla="*/ 114 w 378"/>
                <a:gd name="T7" fmla="*/ 158 h 540"/>
                <a:gd name="T8" fmla="*/ 119 w 378"/>
                <a:gd name="T9" fmla="*/ 233 h 540"/>
                <a:gd name="T10" fmla="*/ 114 w 378"/>
                <a:gd name="T11" fmla="*/ 260 h 540"/>
                <a:gd name="T12" fmla="*/ 152 w 378"/>
                <a:gd name="T13" fmla="*/ 299 h 540"/>
                <a:gd name="T14" fmla="*/ 185 w 378"/>
                <a:gd name="T15" fmla="*/ 363 h 540"/>
                <a:gd name="T16" fmla="*/ 185 w 378"/>
                <a:gd name="T17" fmla="*/ 550 h 540"/>
                <a:gd name="T18" fmla="*/ 171 w 378"/>
                <a:gd name="T19" fmla="*/ 438 h 540"/>
                <a:gd name="T20" fmla="*/ 123 w 378"/>
                <a:gd name="T21" fmla="*/ 308 h 540"/>
                <a:gd name="T22" fmla="*/ 90 w 378"/>
                <a:gd name="T23" fmla="*/ 187 h 540"/>
                <a:gd name="T24" fmla="*/ 71 w 378"/>
                <a:gd name="T25" fmla="*/ 75 h 540"/>
                <a:gd name="T26" fmla="*/ 0 w 378"/>
                <a:gd name="T27" fmla="*/ 37 h 5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78" h="540">
                  <a:moveTo>
                    <a:pt x="0" y="37"/>
                  </a:moveTo>
                  <a:cubicBezTo>
                    <a:pt x="31" y="31"/>
                    <a:pt x="62" y="27"/>
                    <a:pt x="92" y="19"/>
                  </a:cubicBezTo>
                  <a:cubicBezTo>
                    <a:pt x="110" y="14"/>
                    <a:pt x="146" y="0"/>
                    <a:pt x="146" y="0"/>
                  </a:cubicBezTo>
                  <a:cubicBezTo>
                    <a:pt x="191" y="45"/>
                    <a:pt x="176" y="112"/>
                    <a:pt x="220" y="156"/>
                  </a:cubicBezTo>
                  <a:cubicBezTo>
                    <a:pt x="223" y="180"/>
                    <a:pt x="229" y="204"/>
                    <a:pt x="229" y="229"/>
                  </a:cubicBezTo>
                  <a:cubicBezTo>
                    <a:pt x="229" y="238"/>
                    <a:pt x="218" y="247"/>
                    <a:pt x="220" y="256"/>
                  </a:cubicBezTo>
                  <a:cubicBezTo>
                    <a:pt x="225" y="283"/>
                    <a:pt x="293" y="293"/>
                    <a:pt x="293" y="293"/>
                  </a:cubicBezTo>
                  <a:cubicBezTo>
                    <a:pt x="313" y="323"/>
                    <a:pt x="327" y="337"/>
                    <a:pt x="357" y="357"/>
                  </a:cubicBezTo>
                  <a:cubicBezTo>
                    <a:pt x="378" y="420"/>
                    <a:pt x="378" y="476"/>
                    <a:pt x="357" y="540"/>
                  </a:cubicBezTo>
                  <a:cubicBezTo>
                    <a:pt x="345" y="504"/>
                    <a:pt x="350" y="462"/>
                    <a:pt x="329" y="430"/>
                  </a:cubicBezTo>
                  <a:cubicBezTo>
                    <a:pt x="299" y="384"/>
                    <a:pt x="268" y="348"/>
                    <a:pt x="238" y="302"/>
                  </a:cubicBezTo>
                  <a:cubicBezTo>
                    <a:pt x="208" y="257"/>
                    <a:pt x="232" y="202"/>
                    <a:pt x="174" y="183"/>
                  </a:cubicBezTo>
                  <a:cubicBezTo>
                    <a:pt x="174" y="182"/>
                    <a:pt x="141" y="77"/>
                    <a:pt x="137" y="73"/>
                  </a:cubicBezTo>
                  <a:cubicBezTo>
                    <a:pt x="131" y="67"/>
                    <a:pt x="26" y="47"/>
                    <a:pt x="0" y="37"/>
                  </a:cubicBezTo>
                  <a:close/>
                </a:path>
              </a:pathLst>
            </a:cu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91" name="Tree"/>
            <p:cNvSpPr>
              <a:spLocks noEditPoints="1" noChangeArrowheads="1"/>
            </p:cNvSpPr>
            <p:nvPr/>
          </p:nvSpPr>
          <p:spPr bwMode="auto">
            <a:xfrm>
              <a:off x="930" y="663"/>
              <a:ext cx="636" cy="1140"/>
            </a:xfrm>
            <a:custGeom>
              <a:avLst/>
              <a:gdLst>
                <a:gd name="T0" fmla="*/ 9 w 21600"/>
                <a:gd name="T1" fmla="*/ 0 h 21600"/>
                <a:gd name="T2" fmla="*/ 5 w 21600"/>
                <a:gd name="T3" fmla="*/ 9 h 21600"/>
                <a:gd name="T4" fmla="*/ 3 w 21600"/>
                <a:gd name="T5" fmla="*/ 18 h 21600"/>
                <a:gd name="T6" fmla="*/ 0 w 21600"/>
                <a:gd name="T7" fmla="*/ 28 h 21600"/>
                <a:gd name="T8" fmla="*/ 13 w 21600"/>
                <a:gd name="T9" fmla="*/ 9 h 21600"/>
                <a:gd name="T10" fmla="*/ 16 w 21600"/>
                <a:gd name="T11" fmla="*/ 18 h 21600"/>
                <a:gd name="T12" fmla="*/ 19 w 21600"/>
                <a:gd name="T13" fmla="*/ 28 h 21600"/>
                <a:gd name="T14" fmla="*/ 17694720 60000 65536"/>
                <a:gd name="T15" fmla="*/ 11796480 60000 65536"/>
                <a:gd name="T16" fmla="*/ 11796480 60000 65536"/>
                <a:gd name="T17" fmla="*/ 11796480 60000 65536"/>
                <a:gd name="T18" fmla="*/ 0 60000 65536"/>
                <a:gd name="T19" fmla="*/ 0 60000 65536"/>
                <a:gd name="T20" fmla="*/ 0 60000 65536"/>
                <a:gd name="T21" fmla="*/ 747 w 21600"/>
                <a:gd name="T22" fmla="*/ 22453 h 21600"/>
                <a:gd name="T23" fmla="*/ 21057 w 21600"/>
                <a:gd name="T24" fmla="*/ 28288 h 21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00" h="21600">
                  <a:moveTo>
                    <a:pt x="0" y="9909"/>
                  </a:moveTo>
                  <a:lnTo>
                    <a:pt x="9257" y="9909"/>
                  </a:lnTo>
                  <a:lnTo>
                    <a:pt x="9257" y="21600"/>
                  </a:lnTo>
                  <a:lnTo>
                    <a:pt x="12343" y="21600"/>
                  </a:lnTo>
                  <a:lnTo>
                    <a:pt x="12343" y="9909"/>
                  </a:lnTo>
                  <a:lnTo>
                    <a:pt x="21600" y="9909"/>
                  </a:lnTo>
                  <a:lnTo>
                    <a:pt x="12343" y="6606"/>
                  </a:lnTo>
                  <a:lnTo>
                    <a:pt x="18514" y="6606"/>
                  </a:lnTo>
                  <a:lnTo>
                    <a:pt x="12343" y="3303"/>
                  </a:lnTo>
                  <a:lnTo>
                    <a:pt x="15429" y="3303"/>
                  </a:lnTo>
                  <a:lnTo>
                    <a:pt x="10800" y="0"/>
                  </a:lnTo>
                  <a:lnTo>
                    <a:pt x="6171" y="3303"/>
                  </a:lnTo>
                  <a:lnTo>
                    <a:pt x="9257" y="3303"/>
                  </a:lnTo>
                  <a:lnTo>
                    <a:pt x="3086" y="6606"/>
                  </a:lnTo>
                  <a:lnTo>
                    <a:pt x="9257" y="6606"/>
                  </a:lnTo>
                  <a:lnTo>
                    <a:pt x="0" y="9909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8692" name="Oval 20"/>
            <p:cNvSpPr>
              <a:spLocks noChangeArrowheads="1"/>
            </p:cNvSpPr>
            <p:nvPr/>
          </p:nvSpPr>
          <p:spPr bwMode="auto">
            <a:xfrm>
              <a:off x="1565" y="2205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93" name="Oval 21"/>
            <p:cNvSpPr>
              <a:spLocks noChangeArrowheads="1"/>
            </p:cNvSpPr>
            <p:nvPr/>
          </p:nvSpPr>
          <p:spPr bwMode="auto">
            <a:xfrm>
              <a:off x="1608" y="1978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94" name="Oval 22"/>
            <p:cNvSpPr>
              <a:spLocks noChangeArrowheads="1"/>
            </p:cNvSpPr>
            <p:nvPr/>
          </p:nvSpPr>
          <p:spPr bwMode="auto">
            <a:xfrm>
              <a:off x="1474" y="1933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95" name="Oval 23"/>
            <p:cNvSpPr>
              <a:spLocks noChangeArrowheads="1"/>
            </p:cNvSpPr>
            <p:nvPr/>
          </p:nvSpPr>
          <p:spPr bwMode="auto">
            <a:xfrm>
              <a:off x="1835" y="2794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96" name="Oval 24"/>
            <p:cNvSpPr>
              <a:spLocks noChangeArrowheads="1"/>
            </p:cNvSpPr>
            <p:nvPr/>
          </p:nvSpPr>
          <p:spPr bwMode="auto">
            <a:xfrm>
              <a:off x="2515" y="2749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97" name="Oval 25"/>
            <p:cNvSpPr>
              <a:spLocks noChangeArrowheads="1"/>
            </p:cNvSpPr>
            <p:nvPr/>
          </p:nvSpPr>
          <p:spPr bwMode="auto">
            <a:xfrm>
              <a:off x="2426" y="3022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98" name="Oval 26"/>
            <p:cNvSpPr>
              <a:spLocks noChangeArrowheads="1"/>
            </p:cNvSpPr>
            <p:nvPr/>
          </p:nvSpPr>
          <p:spPr bwMode="auto">
            <a:xfrm>
              <a:off x="2969" y="3021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99" name="Oval 27"/>
            <p:cNvSpPr>
              <a:spLocks noChangeArrowheads="1"/>
            </p:cNvSpPr>
            <p:nvPr/>
          </p:nvSpPr>
          <p:spPr bwMode="auto">
            <a:xfrm>
              <a:off x="3515" y="2840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700" name="Oval 28"/>
            <p:cNvSpPr>
              <a:spLocks noChangeArrowheads="1"/>
            </p:cNvSpPr>
            <p:nvPr/>
          </p:nvSpPr>
          <p:spPr bwMode="auto">
            <a:xfrm>
              <a:off x="3606" y="2795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701" name="Oval 29"/>
            <p:cNvSpPr>
              <a:spLocks noChangeArrowheads="1"/>
            </p:cNvSpPr>
            <p:nvPr/>
          </p:nvSpPr>
          <p:spPr bwMode="auto">
            <a:xfrm>
              <a:off x="3423" y="2114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702" name="Oval 30"/>
            <p:cNvSpPr>
              <a:spLocks noChangeArrowheads="1"/>
            </p:cNvSpPr>
            <p:nvPr/>
          </p:nvSpPr>
          <p:spPr bwMode="auto">
            <a:xfrm>
              <a:off x="2290" y="2432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703" name="Oval 31"/>
            <p:cNvSpPr>
              <a:spLocks noChangeArrowheads="1"/>
            </p:cNvSpPr>
            <p:nvPr/>
          </p:nvSpPr>
          <p:spPr bwMode="auto">
            <a:xfrm>
              <a:off x="3379" y="2251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704" name="Oval 32"/>
            <p:cNvSpPr>
              <a:spLocks noChangeArrowheads="1"/>
            </p:cNvSpPr>
            <p:nvPr/>
          </p:nvSpPr>
          <p:spPr bwMode="auto">
            <a:xfrm>
              <a:off x="2062" y="2386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28705" name="Group 33"/>
            <p:cNvGrpSpPr>
              <a:grpSpLocks/>
            </p:cNvGrpSpPr>
            <p:nvPr/>
          </p:nvGrpSpPr>
          <p:grpSpPr bwMode="auto">
            <a:xfrm>
              <a:off x="2969" y="2114"/>
              <a:ext cx="136" cy="318"/>
              <a:chOff x="2880" y="2387"/>
              <a:chExt cx="136" cy="318"/>
            </a:xfrm>
          </p:grpSpPr>
          <p:sp>
            <p:nvSpPr>
              <p:cNvPr id="28733" name="Oval 34"/>
              <p:cNvSpPr>
                <a:spLocks noChangeArrowheads="1"/>
              </p:cNvSpPr>
              <p:nvPr/>
            </p:nvSpPr>
            <p:spPr bwMode="auto">
              <a:xfrm>
                <a:off x="2880" y="2432"/>
                <a:ext cx="91" cy="22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34" name="Oval 35"/>
              <p:cNvSpPr>
                <a:spLocks noChangeArrowheads="1"/>
              </p:cNvSpPr>
              <p:nvPr/>
            </p:nvSpPr>
            <p:spPr bwMode="auto">
              <a:xfrm>
                <a:off x="2880" y="2387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35" name="Oval 36"/>
              <p:cNvSpPr>
                <a:spLocks noChangeArrowheads="1"/>
              </p:cNvSpPr>
              <p:nvPr/>
            </p:nvSpPr>
            <p:spPr bwMode="auto">
              <a:xfrm>
                <a:off x="2925" y="2478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36" name="Oval 37"/>
              <p:cNvSpPr>
                <a:spLocks noChangeArrowheads="1"/>
              </p:cNvSpPr>
              <p:nvPr/>
            </p:nvSpPr>
            <p:spPr bwMode="auto">
              <a:xfrm>
                <a:off x="2880" y="2614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8706" name="Group 38"/>
            <p:cNvGrpSpPr>
              <a:grpSpLocks/>
            </p:cNvGrpSpPr>
            <p:nvPr/>
          </p:nvGrpSpPr>
          <p:grpSpPr bwMode="auto">
            <a:xfrm>
              <a:off x="2744" y="2251"/>
              <a:ext cx="136" cy="318"/>
              <a:chOff x="2880" y="2387"/>
              <a:chExt cx="136" cy="318"/>
            </a:xfrm>
          </p:grpSpPr>
          <p:sp>
            <p:nvSpPr>
              <p:cNvPr id="28729" name="Oval 39"/>
              <p:cNvSpPr>
                <a:spLocks noChangeArrowheads="1"/>
              </p:cNvSpPr>
              <p:nvPr/>
            </p:nvSpPr>
            <p:spPr bwMode="auto">
              <a:xfrm>
                <a:off x="2880" y="2432"/>
                <a:ext cx="91" cy="22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30" name="Oval 40"/>
              <p:cNvSpPr>
                <a:spLocks noChangeArrowheads="1"/>
              </p:cNvSpPr>
              <p:nvPr/>
            </p:nvSpPr>
            <p:spPr bwMode="auto">
              <a:xfrm>
                <a:off x="2880" y="2387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31" name="Oval 41"/>
              <p:cNvSpPr>
                <a:spLocks noChangeArrowheads="1"/>
              </p:cNvSpPr>
              <p:nvPr/>
            </p:nvSpPr>
            <p:spPr bwMode="auto">
              <a:xfrm>
                <a:off x="2925" y="2478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32" name="Oval 42"/>
              <p:cNvSpPr>
                <a:spLocks noChangeArrowheads="1"/>
              </p:cNvSpPr>
              <p:nvPr/>
            </p:nvSpPr>
            <p:spPr bwMode="auto">
              <a:xfrm>
                <a:off x="2880" y="2614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28707" name="Text Box 43"/>
            <p:cNvSpPr txBox="1">
              <a:spLocks noChangeArrowheads="1"/>
            </p:cNvSpPr>
            <p:nvPr/>
          </p:nvSpPr>
          <p:spPr bwMode="auto">
            <a:xfrm>
              <a:off x="1429" y="2296"/>
              <a:ext cx="293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ko-KR" b="1">
                  <a:solidFill>
                    <a:schemeClr val="bg1"/>
                  </a:solidFill>
                  <a:latin typeface="+mn-lt"/>
                  <a:ea typeface="굴림" pitchFamily="34" charset="-127"/>
                </a:rPr>
                <a:t>1</a:t>
              </a:r>
            </a:p>
          </p:txBody>
        </p:sp>
        <p:sp>
          <p:nvSpPr>
            <p:cNvPr id="28708" name="Text Box 44"/>
            <p:cNvSpPr txBox="1">
              <a:spLocks noChangeArrowheads="1"/>
            </p:cNvSpPr>
            <p:nvPr/>
          </p:nvSpPr>
          <p:spPr bwMode="auto">
            <a:xfrm>
              <a:off x="1971" y="2658"/>
              <a:ext cx="293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ko-KR" b="1">
                  <a:solidFill>
                    <a:schemeClr val="bg1"/>
                  </a:solidFill>
                  <a:latin typeface="+mn-lt"/>
                  <a:ea typeface="굴림" pitchFamily="34" charset="-127"/>
                </a:rPr>
                <a:t>2</a:t>
              </a:r>
            </a:p>
          </p:txBody>
        </p:sp>
        <p:sp>
          <p:nvSpPr>
            <p:cNvPr id="28709" name="Text Box 45"/>
            <p:cNvSpPr txBox="1">
              <a:spLocks noChangeArrowheads="1"/>
            </p:cNvSpPr>
            <p:nvPr/>
          </p:nvSpPr>
          <p:spPr bwMode="auto">
            <a:xfrm>
              <a:off x="3060" y="2930"/>
              <a:ext cx="293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ko-KR" b="1">
                  <a:solidFill>
                    <a:schemeClr val="bg1"/>
                  </a:solidFill>
                  <a:latin typeface="+mn-lt"/>
                  <a:ea typeface="굴림" pitchFamily="34" charset="-127"/>
                </a:rPr>
                <a:t>3</a:t>
              </a:r>
            </a:p>
          </p:txBody>
        </p:sp>
        <p:sp>
          <p:nvSpPr>
            <p:cNvPr id="28710" name="Text Box 46"/>
            <p:cNvSpPr txBox="1">
              <a:spLocks noChangeArrowheads="1"/>
            </p:cNvSpPr>
            <p:nvPr/>
          </p:nvSpPr>
          <p:spPr bwMode="auto">
            <a:xfrm>
              <a:off x="3288" y="2659"/>
              <a:ext cx="182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ko-KR" b="1">
                  <a:solidFill>
                    <a:schemeClr val="bg1"/>
                  </a:solidFill>
                  <a:latin typeface="+mn-lt"/>
                  <a:ea typeface="굴림" pitchFamily="34" charset="-127"/>
                </a:rPr>
                <a:t>4</a:t>
              </a:r>
            </a:p>
          </p:txBody>
        </p:sp>
        <p:sp>
          <p:nvSpPr>
            <p:cNvPr id="28711" name="Text Box 47"/>
            <p:cNvSpPr txBox="1">
              <a:spLocks noChangeArrowheads="1"/>
            </p:cNvSpPr>
            <p:nvPr/>
          </p:nvSpPr>
          <p:spPr bwMode="auto">
            <a:xfrm>
              <a:off x="3513" y="2068"/>
              <a:ext cx="293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ko-KR" b="1">
                  <a:solidFill>
                    <a:schemeClr val="bg1"/>
                  </a:solidFill>
                  <a:latin typeface="+mn-lt"/>
                  <a:ea typeface="굴림" pitchFamily="34" charset="-127"/>
                </a:rPr>
                <a:t>5</a:t>
              </a:r>
            </a:p>
          </p:txBody>
        </p:sp>
        <p:sp>
          <p:nvSpPr>
            <p:cNvPr id="28712" name="Text Box 48"/>
            <p:cNvSpPr txBox="1">
              <a:spLocks noChangeArrowheads="1"/>
            </p:cNvSpPr>
            <p:nvPr/>
          </p:nvSpPr>
          <p:spPr bwMode="auto">
            <a:xfrm>
              <a:off x="2744" y="1979"/>
              <a:ext cx="293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ko-KR" b="1">
                  <a:solidFill>
                    <a:schemeClr val="bg1"/>
                  </a:solidFill>
                  <a:latin typeface="+mn-lt"/>
                  <a:ea typeface="굴림" pitchFamily="34" charset="-127"/>
                </a:rPr>
                <a:t>6</a:t>
              </a:r>
            </a:p>
          </p:txBody>
        </p:sp>
        <p:grpSp>
          <p:nvGrpSpPr>
            <p:cNvPr id="28713" name="Group 49"/>
            <p:cNvGrpSpPr>
              <a:grpSpLocks/>
            </p:cNvGrpSpPr>
            <p:nvPr/>
          </p:nvGrpSpPr>
          <p:grpSpPr bwMode="auto">
            <a:xfrm>
              <a:off x="3657" y="1668"/>
              <a:ext cx="538" cy="1263"/>
              <a:chOff x="4251" y="618"/>
              <a:chExt cx="1344" cy="2624"/>
            </a:xfrm>
          </p:grpSpPr>
          <p:sp>
            <p:nvSpPr>
              <p:cNvPr id="28717" name="Oval 50"/>
              <p:cNvSpPr>
                <a:spLocks noChangeArrowheads="1"/>
              </p:cNvSpPr>
              <p:nvPr/>
            </p:nvSpPr>
            <p:spPr bwMode="auto">
              <a:xfrm>
                <a:off x="4740" y="1389"/>
                <a:ext cx="227" cy="18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18" name="Freeform 51"/>
              <p:cNvSpPr>
                <a:spLocks/>
              </p:cNvSpPr>
              <p:nvPr/>
            </p:nvSpPr>
            <p:spPr bwMode="auto">
              <a:xfrm>
                <a:off x="4684" y="709"/>
                <a:ext cx="563" cy="2515"/>
              </a:xfrm>
              <a:custGeom>
                <a:avLst/>
                <a:gdLst>
                  <a:gd name="T0" fmla="*/ 442 w 563"/>
                  <a:gd name="T1" fmla="*/ 2515 h 2515"/>
                  <a:gd name="T2" fmla="*/ 488 w 563"/>
                  <a:gd name="T3" fmla="*/ 1390 h 2515"/>
                  <a:gd name="T4" fmla="*/ 479 w 563"/>
                  <a:gd name="T5" fmla="*/ 906 h 2515"/>
                  <a:gd name="T6" fmla="*/ 461 w 563"/>
                  <a:gd name="T7" fmla="*/ 869 h 2515"/>
                  <a:gd name="T8" fmla="*/ 296 w 563"/>
                  <a:gd name="T9" fmla="*/ 604 h 2515"/>
                  <a:gd name="T10" fmla="*/ 95 w 563"/>
                  <a:gd name="T11" fmla="*/ 339 h 2515"/>
                  <a:gd name="T12" fmla="*/ 22 w 563"/>
                  <a:gd name="T13" fmla="*/ 202 h 2515"/>
                  <a:gd name="T14" fmla="*/ 13 w 563"/>
                  <a:gd name="T15" fmla="*/ 0 h 25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63" h="2515">
                    <a:moveTo>
                      <a:pt x="442" y="2515"/>
                    </a:moveTo>
                    <a:cubicBezTo>
                      <a:pt x="563" y="2176"/>
                      <a:pt x="427" y="1760"/>
                      <a:pt x="488" y="1390"/>
                    </a:cubicBezTo>
                    <a:cubicBezTo>
                      <a:pt x="485" y="1229"/>
                      <a:pt x="487" y="1067"/>
                      <a:pt x="479" y="906"/>
                    </a:cubicBezTo>
                    <a:cubicBezTo>
                      <a:pt x="478" y="892"/>
                      <a:pt x="466" y="882"/>
                      <a:pt x="461" y="869"/>
                    </a:cubicBezTo>
                    <a:cubicBezTo>
                      <a:pt x="400" y="728"/>
                      <a:pt x="407" y="715"/>
                      <a:pt x="296" y="604"/>
                    </a:cubicBezTo>
                    <a:cubicBezTo>
                      <a:pt x="250" y="558"/>
                      <a:pt x="127" y="403"/>
                      <a:pt x="95" y="339"/>
                    </a:cubicBezTo>
                    <a:cubicBezTo>
                      <a:pt x="71" y="292"/>
                      <a:pt x="51" y="245"/>
                      <a:pt x="22" y="202"/>
                    </a:cubicBezTo>
                    <a:cubicBezTo>
                      <a:pt x="0" y="112"/>
                      <a:pt x="13" y="178"/>
                      <a:pt x="13" y="0"/>
                    </a:cubicBezTo>
                  </a:path>
                </a:pathLst>
              </a:cu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719" name="Freeform 52"/>
              <p:cNvSpPr>
                <a:spLocks/>
              </p:cNvSpPr>
              <p:nvPr/>
            </p:nvSpPr>
            <p:spPr bwMode="auto">
              <a:xfrm>
                <a:off x="4550" y="746"/>
                <a:ext cx="444" cy="2359"/>
              </a:xfrm>
              <a:custGeom>
                <a:avLst/>
                <a:gdLst>
                  <a:gd name="T0" fmla="*/ 394 w 444"/>
                  <a:gd name="T1" fmla="*/ 2359 h 2359"/>
                  <a:gd name="T2" fmla="*/ 384 w 444"/>
                  <a:gd name="T3" fmla="*/ 1326 h 2359"/>
                  <a:gd name="T4" fmla="*/ 412 w 444"/>
                  <a:gd name="T5" fmla="*/ 1143 h 2359"/>
                  <a:gd name="T6" fmla="*/ 421 w 444"/>
                  <a:gd name="T7" fmla="*/ 905 h 2359"/>
                  <a:gd name="T8" fmla="*/ 366 w 444"/>
                  <a:gd name="T9" fmla="*/ 814 h 2359"/>
                  <a:gd name="T10" fmla="*/ 247 w 444"/>
                  <a:gd name="T11" fmla="*/ 649 h 2359"/>
                  <a:gd name="T12" fmla="*/ 37 w 444"/>
                  <a:gd name="T13" fmla="*/ 439 h 2359"/>
                  <a:gd name="T14" fmla="*/ 0 w 444"/>
                  <a:gd name="T15" fmla="*/ 0 h 235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4" h="2359">
                    <a:moveTo>
                      <a:pt x="394" y="2359"/>
                    </a:moveTo>
                    <a:cubicBezTo>
                      <a:pt x="391" y="2015"/>
                      <a:pt x="384" y="1670"/>
                      <a:pt x="384" y="1326"/>
                    </a:cubicBezTo>
                    <a:cubicBezTo>
                      <a:pt x="384" y="1187"/>
                      <a:pt x="375" y="1217"/>
                      <a:pt x="412" y="1143"/>
                    </a:cubicBezTo>
                    <a:cubicBezTo>
                      <a:pt x="438" y="1040"/>
                      <a:pt x="444" y="1044"/>
                      <a:pt x="421" y="905"/>
                    </a:cubicBezTo>
                    <a:cubicBezTo>
                      <a:pt x="413" y="855"/>
                      <a:pt x="388" y="852"/>
                      <a:pt x="366" y="814"/>
                    </a:cubicBezTo>
                    <a:cubicBezTo>
                      <a:pt x="332" y="754"/>
                      <a:pt x="301" y="695"/>
                      <a:pt x="247" y="649"/>
                    </a:cubicBezTo>
                    <a:cubicBezTo>
                      <a:pt x="173" y="586"/>
                      <a:pt x="82" y="528"/>
                      <a:pt x="37" y="439"/>
                    </a:cubicBezTo>
                    <a:cubicBezTo>
                      <a:pt x="2" y="297"/>
                      <a:pt x="0" y="146"/>
                      <a:pt x="0" y="0"/>
                    </a:cubicBezTo>
                  </a:path>
                </a:pathLst>
              </a:cu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720" name="Freeform 53"/>
              <p:cNvSpPr>
                <a:spLocks/>
              </p:cNvSpPr>
              <p:nvPr/>
            </p:nvSpPr>
            <p:spPr bwMode="auto">
              <a:xfrm>
                <a:off x="5186" y="700"/>
                <a:ext cx="178" cy="2542"/>
              </a:xfrm>
              <a:custGeom>
                <a:avLst/>
                <a:gdLst>
                  <a:gd name="T0" fmla="*/ 59 w 178"/>
                  <a:gd name="T1" fmla="*/ 2542 h 2542"/>
                  <a:gd name="T2" fmla="*/ 96 w 178"/>
                  <a:gd name="T3" fmla="*/ 1600 h 2542"/>
                  <a:gd name="T4" fmla="*/ 160 w 178"/>
                  <a:gd name="T5" fmla="*/ 1399 h 2542"/>
                  <a:gd name="T6" fmla="*/ 151 w 178"/>
                  <a:gd name="T7" fmla="*/ 1088 h 2542"/>
                  <a:gd name="T8" fmla="*/ 132 w 178"/>
                  <a:gd name="T9" fmla="*/ 1015 h 2542"/>
                  <a:gd name="T10" fmla="*/ 123 w 178"/>
                  <a:gd name="T11" fmla="*/ 979 h 2542"/>
                  <a:gd name="T12" fmla="*/ 68 w 178"/>
                  <a:gd name="T13" fmla="*/ 695 h 2542"/>
                  <a:gd name="T14" fmla="*/ 87 w 178"/>
                  <a:gd name="T15" fmla="*/ 137 h 2542"/>
                  <a:gd name="T16" fmla="*/ 96 w 178"/>
                  <a:gd name="T17" fmla="*/ 92 h 2542"/>
                  <a:gd name="T18" fmla="*/ 178 w 178"/>
                  <a:gd name="T19" fmla="*/ 0 h 254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78" h="2542">
                    <a:moveTo>
                      <a:pt x="59" y="2542"/>
                    </a:moveTo>
                    <a:cubicBezTo>
                      <a:pt x="65" y="2237"/>
                      <a:pt x="40" y="1903"/>
                      <a:pt x="96" y="1600"/>
                    </a:cubicBezTo>
                    <a:cubicBezTo>
                      <a:pt x="109" y="1529"/>
                      <a:pt x="143" y="1469"/>
                      <a:pt x="160" y="1399"/>
                    </a:cubicBezTo>
                    <a:cubicBezTo>
                      <a:pt x="157" y="1295"/>
                      <a:pt x="159" y="1191"/>
                      <a:pt x="151" y="1088"/>
                    </a:cubicBezTo>
                    <a:cubicBezTo>
                      <a:pt x="149" y="1063"/>
                      <a:pt x="138" y="1039"/>
                      <a:pt x="132" y="1015"/>
                    </a:cubicBezTo>
                    <a:cubicBezTo>
                      <a:pt x="129" y="1003"/>
                      <a:pt x="123" y="979"/>
                      <a:pt x="123" y="979"/>
                    </a:cubicBezTo>
                    <a:cubicBezTo>
                      <a:pt x="116" y="893"/>
                      <a:pt x="118" y="769"/>
                      <a:pt x="68" y="695"/>
                    </a:cubicBezTo>
                    <a:cubicBezTo>
                      <a:pt x="38" y="512"/>
                      <a:pt x="0" y="306"/>
                      <a:pt x="87" y="137"/>
                    </a:cubicBezTo>
                    <a:cubicBezTo>
                      <a:pt x="90" y="122"/>
                      <a:pt x="88" y="105"/>
                      <a:pt x="96" y="92"/>
                    </a:cubicBezTo>
                    <a:cubicBezTo>
                      <a:pt x="105" y="78"/>
                      <a:pt x="178" y="30"/>
                      <a:pt x="178" y="0"/>
                    </a:cubicBezTo>
                  </a:path>
                </a:pathLst>
              </a:cu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721" name="Freeform 54"/>
              <p:cNvSpPr>
                <a:spLocks/>
              </p:cNvSpPr>
              <p:nvPr/>
            </p:nvSpPr>
            <p:spPr bwMode="auto">
              <a:xfrm>
                <a:off x="5254" y="1843"/>
                <a:ext cx="333" cy="814"/>
              </a:xfrm>
              <a:custGeom>
                <a:avLst/>
                <a:gdLst>
                  <a:gd name="T0" fmla="*/ 55 w 333"/>
                  <a:gd name="T1" fmla="*/ 412 h 814"/>
                  <a:gd name="T2" fmla="*/ 83 w 333"/>
                  <a:gd name="T3" fmla="*/ 256 h 814"/>
                  <a:gd name="T4" fmla="*/ 101 w 333"/>
                  <a:gd name="T5" fmla="*/ 137 h 814"/>
                  <a:gd name="T6" fmla="*/ 256 w 333"/>
                  <a:gd name="T7" fmla="*/ 0 h 814"/>
                  <a:gd name="T8" fmla="*/ 311 w 333"/>
                  <a:gd name="T9" fmla="*/ 119 h 814"/>
                  <a:gd name="T10" fmla="*/ 293 w 333"/>
                  <a:gd name="T11" fmla="*/ 146 h 814"/>
                  <a:gd name="T12" fmla="*/ 174 w 333"/>
                  <a:gd name="T13" fmla="*/ 293 h 814"/>
                  <a:gd name="T14" fmla="*/ 119 w 333"/>
                  <a:gd name="T15" fmla="*/ 375 h 814"/>
                  <a:gd name="T16" fmla="*/ 101 w 333"/>
                  <a:gd name="T17" fmla="*/ 402 h 814"/>
                  <a:gd name="T18" fmla="*/ 92 w 333"/>
                  <a:gd name="T19" fmla="*/ 558 h 814"/>
                  <a:gd name="T20" fmla="*/ 37 w 333"/>
                  <a:gd name="T21" fmla="*/ 686 h 814"/>
                  <a:gd name="T22" fmla="*/ 10 w 333"/>
                  <a:gd name="T23" fmla="*/ 768 h 814"/>
                  <a:gd name="T24" fmla="*/ 0 w 333"/>
                  <a:gd name="T25" fmla="*/ 814 h 8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3" h="814">
                    <a:moveTo>
                      <a:pt x="55" y="412"/>
                    </a:moveTo>
                    <a:cubicBezTo>
                      <a:pt x="71" y="361"/>
                      <a:pt x="70" y="308"/>
                      <a:pt x="83" y="256"/>
                    </a:cubicBezTo>
                    <a:cubicBezTo>
                      <a:pt x="84" y="247"/>
                      <a:pt x="86" y="164"/>
                      <a:pt x="101" y="137"/>
                    </a:cubicBezTo>
                    <a:cubicBezTo>
                      <a:pt x="130" y="85"/>
                      <a:pt x="198" y="19"/>
                      <a:pt x="256" y="0"/>
                    </a:cubicBezTo>
                    <a:cubicBezTo>
                      <a:pt x="333" y="15"/>
                      <a:pt x="332" y="26"/>
                      <a:pt x="311" y="119"/>
                    </a:cubicBezTo>
                    <a:cubicBezTo>
                      <a:pt x="309" y="130"/>
                      <a:pt x="298" y="137"/>
                      <a:pt x="293" y="146"/>
                    </a:cubicBezTo>
                    <a:cubicBezTo>
                      <a:pt x="261" y="202"/>
                      <a:pt x="211" y="240"/>
                      <a:pt x="174" y="293"/>
                    </a:cubicBezTo>
                    <a:cubicBezTo>
                      <a:pt x="155" y="320"/>
                      <a:pt x="137" y="348"/>
                      <a:pt x="119" y="375"/>
                    </a:cubicBezTo>
                    <a:cubicBezTo>
                      <a:pt x="113" y="384"/>
                      <a:pt x="101" y="402"/>
                      <a:pt x="101" y="402"/>
                    </a:cubicBezTo>
                    <a:cubicBezTo>
                      <a:pt x="98" y="454"/>
                      <a:pt x="97" y="506"/>
                      <a:pt x="92" y="558"/>
                    </a:cubicBezTo>
                    <a:cubicBezTo>
                      <a:pt x="88" y="605"/>
                      <a:pt x="55" y="644"/>
                      <a:pt x="37" y="686"/>
                    </a:cubicBezTo>
                    <a:cubicBezTo>
                      <a:pt x="26" y="712"/>
                      <a:pt x="19" y="741"/>
                      <a:pt x="10" y="768"/>
                    </a:cubicBezTo>
                    <a:cubicBezTo>
                      <a:pt x="5" y="783"/>
                      <a:pt x="0" y="814"/>
                      <a:pt x="0" y="814"/>
                    </a:cubicBezTo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722" name="Freeform 55"/>
              <p:cNvSpPr>
                <a:spLocks/>
              </p:cNvSpPr>
              <p:nvPr/>
            </p:nvSpPr>
            <p:spPr bwMode="auto">
              <a:xfrm>
                <a:off x="4569" y="1637"/>
                <a:ext cx="384" cy="1099"/>
              </a:xfrm>
              <a:custGeom>
                <a:avLst/>
                <a:gdLst>
                  <a:gd name="T0" fmla="*/ 356 w 384"/>
                  <a:gd name="T1" fmla="*/ 618 h 1099"/>
                  <a:gd name="T2" fmla="*/ 329 w 384"/>
                  <a:gd name="T3" fmla="*/ 416 h 1099"/>
                  <a:gd name="T4" fmla="*/ 301 w 384"/>
                  <a:gd name="T5" fmla="*/ 362 h 1099"/>
                  <a:gd name="T6" fmla="*/ 283 w 384"/>
                  <a:gd name="T7" fmla="*/ 307 h 1099"/>
                  <a:gd name="T8" fmla="*/ 219 w 384"/>
                  <a:gd name="T9" fmla="*/ 124 h 1099"/>
                  <a:gd name="T10" fmla="*/ 183 w 384"/>
                  <a:gd name="T11" fmla="*/ 51 h 1099"/>
                  <a:gd name="T12" fmla="*/ 137 w 384"/>
                  <a:gd name="T13" fmla="*/ 5 h 1099"/>
                  <a:gd name="T14" fmla="*/ 45 w 384"/>
                  <a:gd name="T15" fmla="*/ 14 h 1099"/>
                  <a:gd name="T16" fmla="*/ 0 w 384"/>
                  <a:gd name="T17" fmla="*/ 78 h 1099"/>
                  <a:gd name="T18" fmla="*/ 137 w 384"/>
                  <a:gd name="T19" fmla="*/ 471 h 1099"/>
                  <a:gd name="T20" fmla="*/ 219 w 384"/>
                  <a:gd name="T21" fmla="*/ 590 h 1099"/>
                  <a:gd name="T22" fmla="*/ 256 w 384"/>
                  <a:gd name="T23" fmla="*/ 645 h 1099"/>
                  <a:gd name="T24" fmla="*/ 265 w 384"/>
                  <a:gd name="T25" fmla="*/ 672 h 1099"/>
                  <a:gd name="T26" fmla="*/ 283 w 384"/>
                  <a:gd name="T27" fmla="*/ 691 h 1099"/>
                  <a:gd name="T28" fmla="*/ 320 w 384"/>
                  <a:gd name="T29" fmla="*/ 800 h 1099"/>
                  <a:gd name="T30" fmla="*/ 347 w 384"/>
                  <a:gd name="T31" fmla="*/ 1002 h 1099"/>
                  <a:gd name="T32" fmla="*/ 365 w 384"/>
                  <a:gd name="T33" fmla="*/ 1075 h 1099"/>
                  <a:gd name="T34" fmla="*/ 384 w 384"/>
                  <a:gd name="T35" fmla="*/ 1093 h 1099"/>
                  <a:gd name="T36" fmla="*/ 365 w 384"/>
                  <a:gd name="T37" fmla="*/ 1093 h 10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384" h="1099">
                    <a:moveTo>
                      <a:pt x="356" y="618"/>
                    </a:moveTo>
                    <a:cubicBezTo>
                      <a:pt x="377" y="552"/>
                      <a:pt x="366" y="474"/>
                      <a:pt x="329" y="416"/>
                    </a:cubicBezTo>
                    <a:cubicBezTo>
                      <a:pt x="298" y="291"/>
                      <a:pt x="343" y="445"/>
                      <a:pt x="301" y="362"/>
                    </a:cubicBezTo>
                    <a:cubicBezTo>
                      <a:pt x="292" y="345"/>
                      <a:pt x="290" y="325"/>
                      <a:pt x="283" y="307"/>
                    </a:cubicBezTo>
                    <a:cubicBezTo>
                      <a:pt x="253" y="235"/>
                      <a:pt x="238" y="201"/>
                      <a:pt x="219" y="124"/>
                    </a:cubicBezTo>
                    <a:cubicBezTo>
                      <a:pt x="213" y="98"/>
                      <a:pt x="202" y="70"/>
                      <a:pt x="183" y="51"/>
                    </a:cubicBezTo>
                    <a:cubicBezTo>
                      <a:pt x="168" y="36"/>
                      <a:pt x="137" y="5"/>
                      <a:pt x="137" y="5"/>
                    </a:cubicBezTo>
                    <a:cubicBezTo>
                      <a:pt x="106" y="8"/>
                      <a:pt x="72" y="0"/>
                      <a:pt x="45" y="14"/>
                    </a:cubicBezTo>
                    <a:cubicBezTo>
                      <a:pt x="22" y="26"/>
                      <a:pt x="0" y="78"/>
                      <a:pt x="0" y="78"/>
                    </a:cubicBezTo>
                    <a:cubicBezTo>
                      <a:pt x="15" y="244"/>
                      <a:pt x="46" y="333"/>
                      <a:pt x="137" y="471"/>
                    </a:cubicBezTo>
                    <a:cubicBezTo>
                      <a:pt x="164" y="512"/>
                      <a:pt x="189" y="552"/>
                      <a:pt x="219" y="590"/>
                    </a:cubicBezTo>
                    <a:cubicBezTo>
                      <a:pt x="233" y="607"/>
                      <a:pt x="256" y="645"/>
                      <a:pt x="256" y="645"/>
                    </a:cubicBezTo>
                    <a:cubicBezTo>
                      <a:pt x="259" y="654"/>
                      <a:pt x="260" y="664"/>
                      <a:pt x="265" y="672"/>
                    </a:cubicBezTo>
                    <a:cubicBezTo>
                      <a:pt x="269" y="680"/>
                      <a:pt x="280" y="683"/>
                      <a:pt x="283" y="691"/>
                    </a:cubicBezTo>
                    <a:cubicBezTo>
                      <a:pt x="301" y="739"/>
                      <a:pt x="291" y="759"/>
                      <a:pt x="320" y="800"/>
                    </a:cubicBezTo>
                    <a:cubicBezTo>
                      <a:pt x="327" y="867"/>
                      <a:pt x="336" y="936"/>
                      <a:pt x="347" y="1002"/>
                    </a:cubicBezTo>
                    <a:cubicBezTo>
                      <a:pt x="351" y="1027"/>
                      <a:pt x="355" y="1052"/>
                      <a:pt x="365" y="1075"/>
                    </a:cubicBezTo>
                    <a:cubicBezTo>
                      <a:pt x="368" y="1083"/>
                      <a:pt x="384" y="1084"/>
                      <a:pt x="384" y="1093"/>
                    </a:cubicBezTo>
                    <a:cubicBezTo>
                      <a:pt x="384" y="1099"/>
                      <a:pt x="371" y="1093"/>
                      <a:pt x="365" y="1093"/>
                    </a:cubicBezTo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723" name="Freeform 56"/>
              <p:cNvSpPr>
                <a:spLocks/>
              </p:cNvSpPr>
              <p:nvPr/>
            </p:nvSpPr>
            <p:spPr bwMode="auto">
              <a:xfrm>
                <a:off x="4925" y="1292"/>
                <a:ext cx="128" cy="1045"/>
              </a:xfrm>
              <a:custGeom>
                <a:avLst/>
                <a:gdLst>
                  <a:gd name="T0" fmla="*/ 64 w 128"/>
                  <a:gd name="T1" fmla="*/ 505 h 1045"/>
                  <a:gd name="T2" fmla="*/ 37 w 128"/>
                  <a:gd name="T3" fmla="*/ 368 h 1045"/>
                  <a:gd name="T4" fmla="*/ 0 w 128"/>
                  <a:gd name="T5" fmla="*/ 277 h 1045"/>
                  <a:gd name="T6" fmla="*/ 9 w 128"/>
                  <a:gd name="T7" fmla="*/ 30 h 1045"/>
                  <a:gd name="T8" fmla="*/ 19 w 128"/>
                  <a:gd name="T9" fmla="*/ 3 h 1045"/>
                  <a:gd name="T10" fmla="*/ 46 w 128"/>
                  <a:gd name="T11" fmla="*/ 21 h 1045"/>
                  <a:gd name="T12" fmla="*/ 83 w 128"/>
                  <a:gd name="T13" fmla="*/ 222 h 1045"/>
                  <a:gd name="T14" fmla="*/ 128 w 128"/>
                  <a:gd name="T15" fmla="*/ 323 h 1045"/>
                  <a:gd name="T16" fmla="*/ 119 w 128"/>
                  <a:gd name="T17" fmla="*/ 661 h 1045"/>
                  <a:gd name="T18" fmla="*/ 92 w 128"/>
                  <a:gd name="T19" fmla="*/ 725 h 1045"/>
                  <a:gd name="T20" fmla="*/ 37 w 128"/>
                  <a:gd name="T21" fmla="*/ 899 h 1045"/>
                  <a:gd name="T22" fmla="*/ 0 w 128"/>
                  <a:gd name="T23" fmla="*/ 1045 h 104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28" h="1045">
                    <a:moveTo>
                      <a:pt x="64" y="505"/>
                    </a:moveTo>
                    <a:cubicBezTo>
                      <a:pt x="55" y="461"/>
                      <a:pt x="54" y="409"/>
                      <a:pt x="37" y="368"/>
                    </a:cubicBezTo>
                    <a:cubicBezTo>
                      <a:pt x="23" y="335"/>
                      <a:pt x="9" y="313"/>
                      <a:pt x="0" y="277"/>
                    </a:cubicBezTo>
                    <a:cubicBezTo>
                      <a:pt x="3" y="195"/>
                      <a:pt x="3" y="112"/>
                      <a:pt x="9" y="30"/>
                    </a:cubicBezTo>
                    <a:cubicBezTo>
                      <a:pt x="10" y="20"/>
                      <a:pt x="10" y="5"/>
                      <a:pt x="19" y="3"/>
                    </a:cubicBezTo>
                    <a:cubicBezTo>
                      <a:pt x="30" y="0"/>
                      <a:pt x="37" y="15"/>
                      <a:pt x="46" y="21"/>
                    </a:cubicBezTo>
                    <a:cubicBezTo>
                      <a:pt x="83" y="131"/>
                      <a:pt x="61" y="23"/>
                      <a:pt x="83" y="222"/>
                    </a:cubicBezTo>
                    <a:cubicBezTo>
                      <a:pt x="87" y="259"/>
                      <a:pt x="128" y="323"/>
                      <a:pt x="128" y="323"/>
                    </a:cubicBezTo>
                    <a:cubicBezTo>
                      <a:pt x="125" y="436"/>
                      <a:pt x="127" y="549"/>
                      <a:pt x="119" y="661"/>
                    </a:cubicBezTo>
                    <a:cubicBezTo>
                      <a:pt x="117" y="684"/>
                      <a:pt x="97" y="703"/>
                      <a:pt x="92" y="725"/>
                    </a:cubicBezTo>
                    <a:cubicBezTo>
                      <a:pt x="78" y="784"/>
                      <a:pt x="56" y="841"/>
                      <a:pt x="37" y="899"/>
                    </a:cubicBezTo>
                    <a:cubicBezTo>
                      <a:pt x="35" y="913"/>
                      <a:pt x="27" y="1045"/>
                      <a:pt x="0" y="1045"/>
                    </a:cubicBezTo>
                  </a:path>
                </a:pathLst>
              </a:cu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724" name="Freeform 57"/>
              <p:cNvSpPr>
                <a:spLocks/>
              </p:cNvSpPr>
              <p:nvPr/>
            </p:nvSpPr>
            <p:spPr bwMode="auto">
              <a:xfrm>
                <a:off x="5154" y="1194"/>
                <a:ext cx="146" cy="713"/>
              </a:xfrm>
              <a:custGeom>
                <a:avLst/>
                <a:gdLst>
                  <a:gd name="T0" fmla="*/ 27 w 146"/>
                  <a:gd name="T1" fmla="*/ 713 h 713"/>
                  <a:gd name="T2" fmla="*/ 110 w 146"/>
                  <a:gd name="T3" fmla="*/ 539 h 713"/>
                  <a:gd name="T4" fmla="*/ 128 w 146"/>
                  <a:gd name="T5" fmla="*/ 503 h 713"/>
                  <a:gd name="T6" fmla="*/ 146 w 146"/>
                  <a:gd name="T7" fmla="*/ 466 h 713"/>
                  <a:gd name="T8" fmla="*/ 119 w 146"/>
                  <a:gd name="T9" fmla="*/ 91 h 713"/>
                  <a:gd name="T10" fmla="*/ 91 w 146"/>
                  <a:gd name="T11" fmla="*/ 37 h 713"/>
                  <a:gd name="T12" fmla="*/ 0 w 146"/>
                  <a:gd name="T13" fmla="*/ 0 h 713"/>
                  <a:gd name="T14" fmla="*/ 9 w 146"/>
                  <a:gd name="T15" fmla="*/ 402 h 713"/>
                  <a:gd name="T16" fmla="*/ 9 w 146"/>
                  <a:gd name="T17" fmla="*/ 421 h 7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6" h="713">
                    <a:moveTo>
                      <a:pt x="27" y="713"/>
                    </a:moveTo>
                    <a:cubicBezTo>
                      <a:pt x="47" y="652"/>
                      <a:pt x="81" y="596"/>
                      <a:pt x="110" y="539"/>
                    </a:cubicBezTo>
                    <a:cubicBezTo>
                      <a:pt x="116" y="527"/>
                      <a:pt x="122" y="515"/>
                      <a:pt x="128" y="503"/>
                    </a:cubicBezTo>
                    <a:cubicBezTo>
                      <a:pt x="134" y="491"/>
                      <a:pt x="146" y="466"/>
                      <a:pt x="146" y="466"/>
                    </a:cubicBezTo>
                    <a:cubicBezTo>
                      <a:pt x="141" y="322"/>
                      <a:pt x="142" y="221"/>
                      <a:pt x="119" y="91"/>
                    </a:cubicBezTo>
                    <a:cubicBezTo>
                      <a:pt x="116" y="74"/>
                      <a:pt x="104" y="48"/>
                      <a:pt x="91" y="37"/>
                    </a:cubicBezTo>
                    <a:cubicBezTo>
                      <a:pt x="69" y="19"/>
                      <a:pt x="27" y="7"/>
                      <a:pt x="0" y="0"/>
                    </a:cubicBezTo>
                    <a:cubicBezTo>
                      <a:pt x="3" y="134"/>
                      <a:pt x="0" y="268"/>
                      <a:pt x="9" y="402"/>
                    </a:cubicBezTo>
                    <a:cubicBezTo>
                      <a:pt x="10" y="425"/>
                      <a:pt x="50" y="421"/>
                      <a:pt x="9" y="421"/>
                    </a:cubicBezTo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725" name="Freeform 58"/>
              <p:cNvSpPr>
                <a:spLocks/>
              </p:cNvSpPr>
              <p:nvPr/>
            </p:nvSpPr>
            <p:spPr bwMode="auto">
              <a:xfrm>
                <a:off x="5008" y="2163"/>
                <a:ext cx="180" cy="741"/>
              </a:xfrm>
              <a:custGeom>
                <a:avLst/>
                <a:gdLst>
                  <a:gd name="T0" fmla="*/ 155 w 180"/>
                  <a:gd name="T1" fmla="*/ 302 h 741"/>
                  <a:gd name="T2" fmla="*/ 64 w 180"/>
                  <a:gd name="T3" fmla="*/ 0 h 741"/>
                  <a:gd name="T4" fmla="*/ 0 w 180"/>
                  <a:gd name="T5" fmla="*/ 64 h 741"/>
                  <a:gd name="T6" fmla="*/ 73 w 180"/>
                  <a:gd name="T7" fmla="*/ 466 h 741"/>
                  <a:gd name="T8" fmla="*/ 109 w 180"/>
                  <a:gd name="T9" fmla="*/ 549 h 741"/>
                  <a:gd name="T10" fmla="*/ 146 w 180"/>
                  <a:gd name="T11" fmla="*/ 631 h 741"/>
                  <a:gd name="T12" fmla="*/ 155 w 180"/>
                  <a:gd name="T13" fmla="*/ 704 h 741"/>
                  <a:gd name="T14" fmla="*/ 173 w 180"/>
                  <a:gd name="T15" fmla="*/ 732 h 741"/>
                  <a:gd name="T16" fmla="*/ 155 w 180"/>
                  <a:gd name="T17" fmla="*/ 741 h 7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0" h="741">
                    <a:moveTo>
                      <a:pt x="155" y="302"/>
                    </a:moveTo>
                    <a:cubicBezTo>
                      <a:pt x="148" y="154"/>
                      <a:pt x="180" y="77"/>
                      <a:pt x="64" y="0"/>
                    </a:cubicBezTo>
                    <a:cubicBezTo>
                      <a:pt x="16" y="12"/>
                      <a:pt x="12" y="16"/>
                      <a:pt x="0" y="64"/>
                    </a:cubicBezTo>
                    <a:cubicBezTo>
                      <a:pt x="8" y="197"/>
                      <a:pt x="9" y="345"/>
                      <a:pt x="73" y="466"/>
                    </a:cubicBezTo>
                    <a:cubicBezTo>
                      <a:pt x="81" y="501"/>
                      <a:pt x="84" y="523"/>
                      <a:pt x="109" y="549"/>
                    </a:cubicBezTo>
                    <a:cubicBezTo>
                      <a:pt x="132" y="614"/>
                      <a:pt x="117" y="588"/>
                      <a:pt x="146" y="631"/>
                    </a:cubicBezTo>
                    <a:cubicBezTo>
                      <a:pt x="149" y="655"/>
                      <a:pt x="149" y="680"/>
                      <a:pt x="155" y="704"/>
                    </a:cubicBezTo>
                    <a:cubicBezTo>
                      <a:pt x="158" y="715"/>
                      <a:pt x="173" y="721"/>
                      <a:pt x="173" y="732"/>
                    </a:cubicBezTo>
                    <a:cubicBezTo>
                      <a:pt x="173" y="739"/>
                      <a:pt x="161" y="738"/>
                      <a:pt x="155" y="741"/>
                    </a:cubicBezTo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726" name="Oval 59"/>
              <p:cNvSpPr>
                <a:spLocks noChangeArrowheads="1"/>
              </p:cNvSpPr>
              <p:nvPr/>
            </p:nvSpPr>
            <p:spPr bwMode="auto">
              <a:xfrm>
                <a:off x="4251" y="618"/>
                <a:ext cx="576" cy="336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27" name="Oval 60"/>
              <p:cNvSpPr>
                <a:spLocks noChangeArrowheads="1"/>
              </p:cNvSpPr>
              <p:nvPr/>
            </p:nvSpPr>
            <p:spPr bwMode="auto">
              <a:xfrm>
                <a:off x="5019" y="618"/>
                <a:ext cx="576" cy="336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28" name="Oval 61"/>
              <p:cNvSpPr>
                <a:spLocks noChangeArrowheads="1"/>
              </p:cNvSpPr>
              <p:nvPr/>
            </p:nvSpPr>
            <p:spPr bwMode="auto">
              <a:xfrm>
                <a:off x="4539" y="810"/>
                <a:ext cx="576" cy="336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28714" name="Oval 62"/>
            <p:cNvSpPr>
              <a:spLocks noChangeArrowheads="1"/>
            </p:cNvSpPr>
            <p:nvPr/>
          </p:nvSpPr>
          <p:spPr bwMode="auto">
            <a:xfrm>
              <a:off x="3878" y="2160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715" name="Oval 63"/>
            <p:cNvSpPr>
              <a:spLocks noChangeArrowheads="1"/>
            </p:cNvSpPr>
            <p:nvPr/>
          </p:nvSpPr>
          <p:spPr bwMode="auto">
            <a:xfrm>
              <a:off x="3878" y="2387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716" name="Text Box 64"/>
            <p:cNvSpPr txBox="1">
              <a:spLocks noChangeArrowheads="1"/>
            </p:cNvSpPr>
            <p:nvPr/>
          </p:nvSpPr>
          <p:spPr bwMode="auto">
            <a:xfrm>
              <a:off x="3682" y="2337"/>
              <a:ext cx="293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ko-KR" b="1">
                  <a:solidFill>
                    <a:schemeClr val="bg1"/>
                  </a:solidFill>
                  <a:latin typeface="+mn-lt"/>
                  <a:ea typeface="굴림" pitchFamily="34" charset="-127"/>
                </a:rPr>
                <a:t>7</a:t>
              </a:r>
            </a:p>
          </p:txBody>
        </p:sp>
      </p:grpSp>
      <p:sp>
        <p:nvSpPr>
          <p:cNvPr id="2" name="Obdélník 1"/>
          <p:cNvSpPr/>
          <p:nvPr/>
        </p:nvSpPr>
        <p:spPr>
          <a:xfrm>
            <a:off x="333197" y="1273041"/>
            <a:ext cx="474361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altLang="ko-KR" dirty="0"/>
              <a:t>Fotosyntetické populace kolísají od 10</a:t>
            </a:r>
            <a:r>
              <a:rPr lang="cs-CZ" altLang="ko-KR" baseline="30000" dirty="0"/>
              <a:t>0</a:t>
            </a:r>
            <a:r>
              <a:rPr lang="cs-CZ" altLang="ko-KR" dirty="0"/>
              <a:t> po 10</a:t>
            </a:r>
            <a:r>
              <a:rPr lang="cs-CZ" altLang="ko-KR" baseline="30000" dirty="0"/>
              <a:t>8</a:t>
            </a:r>
            <a:r>
              <a:rPr lang="cs-CZ" altLang="ko-KR" dirty="0"/>
              <a:t> organismů/ml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ko-KR" dirty="0" smtClean="0"/>
              <a:t> jako </a:t>
            </a:r>
            <a:r>
              <a:rPr lang="cs-CZ" altLang="ko-KR" b="1" dirty="0">
                <a:solidFill>
                  <a:srgbClr val="FF3300"/>
                </a:solidFill>
              </a:rPr>
              <a:t>přisedlá společenstva </a:t>
            </a:r>
            <a:r>
              <a:rPr lang="cs-CZ" altLang="ko-KR" dirty="0"/>
              <a:t>spojená s </a:t>
            </a:r>
            <a:r>
              <a:rPr lang="cs-CZ" altLang="ko-KR" dirty="0" err="1" smtClean="0"/>
              <a:t>biofilmy</a:t>
            </a:r>
            <a:endParaRPr lang="cs-CZ" altLang="ko-KR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ko-KR" dirty="0" smtClean="0"/>
              <a:t>proudící charakter </a:t>
            </a:r>
            <a:r>
              <a:rPr lang="cs-CZ" altLang="ko-KR" dirty="0"/>
              <a:t>vodního </a:t>
            </a:r>
            <a:r>
              <a:rPr lang="cs-CZ" altLang="ko-KR" dirty="0" smtClean="0"/>
              <a:t>sloupce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ko-KR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ko-KR" dirty="0" smtClean="0"/>
              <a:t> </a:t>
            </a:r>
            <a:r>
              <a:rPr lang="cs-CZ" altLang="ko-KR" b="1" dirty="0" err="1"/>
              <a:t>Fytoplantonní</a:t>
            </a:r>
            <a:r>
              <a:rPr lang="cs-CZ" altLang="ko-KR" b="1" dirty="0"/>
              <a:t> </a:t>
            </a:r>
            <a:r>
              <a:rPr lang="cs-CZ" altLang="ko-KR" dirty="0"/>
              <a:t>(volně žijící) společenstva také existují v </a:t>
            </a:r>
            <a:r>
              <a:rPr lang="cs-CZ" altLang="ko-KR" dirty="0" smtClean="0"/>
              <a:t>tocích</a:t>
            </a:r>
            <a:endParaRPr lang="cs-CZ" altLang="ko-KR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ko-KR" dirty="0" smtClean="0"/>
              <a:t> kvůli </a:t>
            </a:r>
            <a:r>
              <a:rPr lang="cs-CZ" altLang="ko-KR" dirty="0"/>
              <a:t>konstantnímu pohybu vody, nejsou </a:t>
            </a:r>
            <a:r>
              <a:rPr lang="cs-CZ" altLang="ko-KR" b="1" dirty="0"/>
              <a:t>prostorově </a:t>
            </a:r>
            <a:r>
              <a:rPr lang="cs-CZ" altLang="ko-KR" b="1" dirty="0" smtClean="0"/>
              <a:t>stabilní populace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ko-KR" b="1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ko-KR" dirty="0" smtClean="0"/>
              <a:t>skutečně </a:t>
            </a:r>
            <a:r>
              <a:rPr lang="cs-CZ" altLang="ko-KR" dirty="0"/>
              <a:t>stabilní populace v </a:t>
            </a:r>
            <a:r>
              <a:rPr lang="cs-CZ" altLang="ko-KR" dirty="0" err="1"/>
              <a:t>lotických</a:t>
            </a:r>
            <a:r>
              <a:rPr lang="cs-CZ" altLang="ko-KR" dirty="0"/>
              <a:t> prostředích toků a řek jsou </a:t>
            </a:r>
            <a:r>
              <a:rPr lang="cs-CZ" altLang="ko-KR" b="1" dirty="0" err="1">
                <a:solidFill>
                  <a:srgbClr val="FF3300"/>
                </a:solidFill>
              </a:rPr>
              <a:t>biofilmy</a:t>
            </a:r>
            <a:r>
              <a:rPr lang="cs-CZ" altLang="ko-KR" b="1" dirty="0">
                <a:solidFill>
                  <a:srgbClr val="FF3300"/>
                </a:solidFill>
              </a:rPr>
              <a:t> a sedimentární (</a:t>
            </a:r>
            <a:r>
              <a:rPr lang="cs-CZ" altLang="ko-KR" b="1" dirty="0" smtClean="0">
                <a:solidFill>
                  <a:srgbClr val="FF3300"/>
                </a:solidFill>
              </a:rPr>
              <a:t>bentické</a:t>
            </a:r>
            <a:r>
              <a:rPr lang="cs-CZ" altLang="ko-KR" b="1" dirty="0">
                <a:solidFill>
                  <a:srgbClr val="FF3300"/>
                </a:solidFill>
              </a:rPr>
              <a:t>) společenstva</a:t>
            </a:r>
            <a:endParaRPr lang="cs-CZ" altLang="ko-KR" dirty="0"/>
          </a:p>
        </p:txBody>
      </p:sp>
    </p:spTree>
    <p:extLst>
      <p:ext uri="{BB962C8B-B14F-4D97-AF65-F5344CB8AC3E}">
        <p14:creationId xmlns:p14="http://schemas.microsoft.com/office/powerpoint/2010/main" val="370047510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sejmout0044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2925"/>
            <a:ext cx="5791200" cy="44704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747" name="Group 4"/>
          <p:cNvGrpSpPr>
            <a:grpSpLocks/>
          </p:cNvGrpSpPr>
          <p:nvPr/>
        </p:nvGrpSpPr>
        <p:grpSpPr bwMode="auto">
          <a:xfrm>
            <a:off x="3132138" y="4724400"/>
            <a:ext cx="2349500" cy="1627188"/>
            <a:chOff x="2736" y="1104"/>
            <a:chExt cx="1480" cy="1025"/>
          </a:xfrm>
        </p:grpSpPr>
        <p:pic>
          <p:nvPicPr>
            <p:cNvPr id="31753" name="Picture 5" descr="sejmout0044b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104"/>
              <a:ext cx="1480" cy="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4" name="Picture 6" descr="sejmout0044c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6" y="1920"/>
              <a:ext cx="262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748" name="Picture 7" descr="P101017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52963"/>
            <a:ext cx="2667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Line 10"/>
          <p:cNvSpPr>
            <a:spLocks noChangeShapeType="1"/>
          </p:cNvSpPr>
          <p:nvPr/>
        </p:nvSpPr>
        <p:spPr bwMode="auto">
          <a:xfrm>
            <a:off x="2195513" y="5445125"/>
            <a:ext cx="2808287" cy="2889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50" name="Text Box 13"/>
          <p:cNvSpPr txBox="1">
            <a:spLocks noChangeArrowheads="1"/>
          </p:cNvSpPr>
          <p:nvPr/>
        </p:nvSpPr>
        <p:spPr bwMode="auto">
          <a:xfrm>
            <a:off x="566738" y="76200"/>
            <a:ext cx="31562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2400" b="1">
                <a:solidFill>
                  <a:schemeClr val="accent2"/>
                </a:solidFill>
                <a:latin typeface="+mn-lt"/>
              </a:rPr>
              <a:t>Přirozené biofilmy toků</a:t>
            </a:r>
          </a:p>
        </p:txBody>
      </p:sp>
      <p:sp>
        <p:nvSpPr>
          <p:cNvPr id="31751" name="Text Box 15"/>
          <p:cNvSpPr txBox="1">
            <a:spLocks noChangeArrowheads="1"/>
          </p:cNvSpPr>
          <p:nvPr/>
        </p:nvSpPr>
        <p:spPr bwMode="auto">
          <a:xfrm>
            <a:off x="4308475" y="595313"/>
            <a:ext cx="4178773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2400">
                <a:latin typeface="+mn-lt"/>
              </a:rPr>
              <a:t>„Hot-spot“ říčního metabolismu</a:t>
            </a:r>
          </a:p>
        </p:txBody>
      </p:sp>
      <p:pic>
        <p:nvPicPr>
          <p:cNvPr id="31752" name="Picture 4" descr="P101005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054100"/>
            <a:ext cx="4114800" cy="2590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82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spect="1" noChangeArrowheads="1"/>
          </p:cNvSpPr>
          <p:nvPr/>
        </p:nvSpPr>
        <p:spPr bwMode="auto">
          <a:xfrm>
            <a:off x="5867400" y="3284538"/>
            <a:ext cx="3276600" cy="50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b="1">
                <a:latin typeface="Calibri" pitchFamily="34" charset="0"/>
                <a:cs typeface="Calibri" pitchFamily="34" charset="0"/>
              </a:rPr>
              <a:t>Bakterie na řasách</a:t>
            </a:r>
          </a:p>
        </p:txBody>
      </p:sp>
      <p:sp>
        <p:nvSpPr>
          <p:cNvPr id="32771" name="Text Box 7"/>
          <p:cNvSpPr txBox="1">
            <a:spLocks noChangeAspect="1" noChangeArrowheads="1"/>
          </p:cNvSpPr>
          <p:nvPr/>
        </p:nvSpPr>
        <p:spPr bwMode="auto">
          <a:xfrm>
            <a:off x="539750" y="3213100"/>
            <a:ext cx="1981200" cy="533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2000" b="1">
                <a:latin typeface="Calibri" pitchFamily="34" charset="0"/>
                <a:cs typeface="Calibri" pitchFamily="34" charset="0"/>
              </a:rPr>
              <a:t>Tenký biofilm</a:t>
            </a:r>
          </a:p>
        </p:txBody>
      </p:sp>
      <p:sp>
        <p:nvSpPr>
          <p:cNvPr id="32772" name="Text Box 8"/>
          <p:cNvSpPr txBox="1">
            <a:spLocks noChangeAspect="1" noChangeArrowheads="1"/>
          </p:cNvSpPr>
          <p:nvPr/>
        </p:nvSpPr>
        <p:spPr bwMode="auto">
          <a:xfrm>
            <a:off x="3419475" y="3284538"/>
            <a:ext cx="1905000" cy="4222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b="1">
                <a:latin typeface="Calibri" pitchFamily="34" charset="0"/>
                <a:cs typeface="Calibri" pitchFamily="34" charset="0"/>
              </a:rPr>
              <a:t>Silný biofilm</a:t>
            </a:r>
          </a:p>
          <a:p>
            <a:endParaRPr lang="cs-CZ" altLang="ko-KR" b="1">
              <a:latin typeface="Calibri" pitchFamily="34" charset="0"/>
              <a:ea typeface="굴림" pitchFamily="34" charset="-127"/>
              <a:cs typeface="Calibri" pitchFamily="34" charset="0"/>
            </a:endParaRPr>
          </a:p>
        </p:txBody>
      </p:sp>
      <p:pic>
        <p:nvPicPr>
          <p:cNvPr id="32773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04988"/>
            <a:ext cx="24384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728788"/>
            <a:ext cx="2590800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652588"/>
            <a:ext cx="23622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12" descr="scan0045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437063"/>
            <a:ext cx="2671762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13" descr="scan0045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652963"/>
            <a:ext cx="258445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8" name="Line 14"/>
          <p:cNvSpPr>
            <a:spLocks noChangeShapeType="1"/>
          </p:cNvSpPr>
          <p:nvPr/>
        </p:nvSpPr>
        <p:spPr bwMode="auto">
          <a:xfrm flipH="1">
            <a:off x="4284663" y="2492375"/>
            <a:ext cx="2232025" cy="22320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779" name="Line 15"/>
          <p:cNvSpPr>
            <a:spLocks noChangeShapeType="1"/>
          </p:cNvSpPr>
          <p:nvPr/>
        </p:nvSpPr>
        <p:spPr bwMode="auto">
          <a:xfrm>
            <a:off x="4140200" y="4941888"/>
            <a:ext cx="2592388" cy="6477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780" name="Rectangle 12"/>
          <p:cNvSpPr>
            <a:spLocks noChangeArrowheads="1"/>
          </p:cNvSpPr>
          <p:nvPr/>
        </p:nvSpPr>
        <p:spPr bwMode="auto">
          <a:xfrm>
            <a:off x="1763713" y="530225"/>
            <a:ext cx="5052089" cy="4001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cs-CZ" altLang="ko-KR" sz="2000" b="1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Různé způsoby přichycení epilitických bakterií</a:t>
            </a:r>
          </a:p>
        </p:txBody>
      </p:sp>
    </p:spTree>
    <p:extLst>
      <p:ext uri="{BB962C8B-B14F-4D97-AF65-F5344CB8AC3E}">
        <p14:creationId xmlns:p14="http://schemas.microsoft.com/office/powerpoint/2010/main" val="259063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en-GB" sz="2400" b="1" dirty="0" err="1"/>
              <a:t>Složení</a:t>
            </a:r>
            <a:r>
              <a:rPr lang="en-GB" sz="2400" b="1" dirty="0"/>
              <a:t> a </a:t>
            </a:r>
            <a:r>
              <a:rPr lang="en-GB" sz="2400" b="1" dirty="0" err="1"/>
              <a:t>aktivita</a:t>
            </a:r>
            <a:r>
              <a:rPr lang="en-GB" sz="2400" b="1" dirty="0"/>
              <a:t> </a:t>
            </a:r>
            <a:r>
              <a:rPr lang="en-GB" sz="2400" b="1" dirty="0" err="1"/>
              <a:t>sladkovodních</a:t>
            </a:r>
            <a:r>
              <a:rPr lang="en-GB" sz="2400" b="1" dirty="0"/>
              <a:t> </a:t>
            </a:r>
            <a:r>
              <a:rPr lang="en-GB" sz="2400" b="1" dirty="0" err="1"/>
              <a:t>mikrobiálních</a:t>
            </a:r>
            <a:r>
              <a:rPr lang="en-GB" sz="2400" b="1" dirty="0"/>
              <a:t> </a:t>
            </a:r>
            <a:r>
              <a:rPr lang="en-GB" sz="2400" b="1" dirty="0" err="1"/>
              <a:t>komunit</a:t>
            </a:r>
            <a:r>
              <a:rPr lang="en-GB" sz="2400" b="1" dirty="0"/>
              <a:t/>
            </a:r>
            <a:br>
              <a:rPr lang="en-GB" sz="2400" b="1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836712"/>
            <a:ext cx="8964488" cy="5616624"/>
          </a:xfrm>
        </p:spPr>
        <p:txBody>
          <a:bodyPr>
            <a:normAutofit/>
          </a:bodyPr>
          <a:lstStyle/>
          <a:p>
            <a:r>
              <a:rPr lang="cs-CZ" sz="1600" dirty="0" err="1"/>
              <a:t>s</a:t>
            </a:r>
            <a:r>
              <a:rPr lang="en-GB" sz="1600" dirty="0" err="1" smtClean="0"/>
              <a:t>ložení</a:t>
            </a:r>
            <a:r>
              <a:rPr lang="en-GB" sz="1600" dirty="0" smtClean="0"/>
              <a:t> </a:t>
            </a:r>
            <a:r>
              <a:rPr lang="en-GB" sz="1600" dirty="0" err="1"/>
              <a:t>mikrobiálních</a:t>
            </a:r>
            <a:r>
              <a:rPr lang="en-GB" sz="1600" dirty="0"/>
              <a:t> </a:t>
            </a:r>
            <a:r>
              <a:rPr lang="en-GB" sz="1600" dirty="0" err="1"/>
              <a:t>komunit</a:t>
            </a:r>
            <a:r>
              <a:rPr lang="en-GB" sz="1600" dirty="0"/>
              <a:t> </a:t>
            </a:r>
            <a:r>
              <a:rPr lang="en-GB" sz="1600" dirty="0" err="1"/>
              <a:t>jezer</a:t>
            </a:r>
            <a:r>
              <a:rPr lang="en-GB" sz="1600" dirty="0"/>
              <a:t> </a:t>
            </a:r>
            <a:r>
              <a:rPr lang="en-GB" sz="1600" dirty="0" err="1"/>
              <a:t>více</a:t>
            </a:r>
            <a:r>
              <a:rPr lang="en-GB" sz="1600" dirty="0"/>
              <a:t> </a:t>
            </a:r>
            <a:r>
              <a:rPr lang="en-GB" sz="1600" dirty="0" err="1"/>
              <a:t>studováno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u </a:t>
            </a:r>
            <a:r>
              <a:rPr lang="en-GB" sz="1600" dirty="0" err="1" smtClean="0"/>
              <a:t>řek</a:t>
            </a:r>
            <a:endParaRPr lang="en-GB" sz="1600" dirty="0"/>
          </a:p>
          <a:p>
            <a:r>
              <a:rPr lang="en-GB" sz="1600" dirty="0" smtClean="0"/>
              <a:t>dost </a:t>
            </a:r>
            <a:r>
              <a:rPr lang="en-GB" sz="1600" dirty="0" err="1"/>
              <a:t>podobností</a:t>
            </a:r>
            <a:r>
              <a:rPr lang="en-GB" sz="1600" dirty="0"/>
              <a:t>, ale </a:t>
            </a:r>
            <a:r>
              <a:rPr lang="en-GB" sz="1600" dirty="0" err="1"/>
              <a:t>řeky</a:t>
            </a:r>
            <a:r>
              <a:rPr lang="en-GB" sz="1600" dirty="0"/>
              <a:t> </a:t>
            </a:r>
            <a:r>
              <a:rPr lang="en-GB" sz="1600" dirty="0" err="1"/>
              <a:t>mají</a:t>
            </a:r>
            <a:r>
              <a:rPr lang="en-GB" sz="1600" dirty="0"/>
              <a:t> </a:t>
            </a:r>
            <a:r>
              <a:rPr lang="en-GB" sz="1600" dirty="0" err="1"/>
              <a:t>vždy</a:t>
            </a:r>
            <a:r>
              <a:rPr lang="en-GB" sz="1600" dirty="0"/>
              <a:t> </a:t>
            </a:r>
            <a:r>
              <a:rPr lang="en-GB" sz="1600" dirty="0" err="1" smtClean="0"/>
              <a:t>ví</a:t>
            </a:r>
            <a:r>
              <a:rPr lang="cs-CZ" sz="1600" dirty="0" smtClean="0"/>
              <a:t>c</a:t>
            </a:r>
            <a:r>
              <a:rPr lang="en-GB" sz="1600" dirty="0" smtClean="0"/>
              <a:t>e </a:t>
            </a:r>
            <a:r>
              <a:rPr lang="en-GB" sz="1600" dirty="0" err="1" smtClean="0"/>
              <a:t>allochtonních</a:t>
            </a:r>
            <a:r>
              <a:rPr lang="cs-CZ" sz="1600" dirty="0"/>
              <a:t> </a:t>
            </a:r>
            <a:r>
              <a:rPr lang="en-GB" sz="1600" dirty="0" err="1" smtClean="0"/>
              <a:t>mikrobů</a:t>
            </a:r>
            <a:r>
              <a:rPr lang="cs-CZ" sz="1600" dirty="0" smtClean="0"/>
              <a:t>!</a:t>
            </a:r>
            <a:endParaRPr lang="cs-CZ" sz="1600" dirty="0"/>
          </a:p>
          <a:p>
            <a:endParaRPr lang="en-GB" sz="1600" dirty="0"/>
          </a:p>
          <a:p>
            <a:r>
              <a:rPr lang="cs-CZ" sz="1600" dirty="0"/>
              <a:t>d</a:t>
            </a:r>
            <a:r>
              <a:rPr lang="da-DK" sz="1600" dirty="0" smtClean="0"/>
              <a:t>ále </a:t>
            </a:r>
            <a:r>
              <a:rPr lang="da-DK" sz="1600" dirty="0"/>
              <a:t>se budeme zabývat více jezery:</a:t>
            </a:r>
          </a:p>
          <a:p>
            <a:r>
              <a:rPr lang="cs-CZ" sz="1600" dirty="0" err="1"/>
              <a:t>n</a:t>
            </a:r>
            <a:r>
              <a:rPr lang="en-GB" sz="1600" dirty="0" err="1" smtClean="0"/>
              <a:t>alezneme</a:t>
            </a:r>
            <a:r>
              <a:rPr lang="en-GB" sz="1600" dirty="0" smtClean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zástupce</a:t>
            </a:r>
            <a:r>
              <a:rPr lang="en-GB" sz="1600" dirty="0"/>
              <a:t> </a:t>
            </a:r>
            <a:r>
              <a:rPr lang="en-GB" sz="1600" i="1" dirty="0" err="1"/>
              <a:t>Achromobacter</a:t>
            </a:r>
            <a:r>
              <a:rPr lang="en-GB" sz="1600" i="1" dirty="0"/>
              <a:t>, </a:t>
            </a:r>
            <a:r>
              <a:rPr lang="en-GB" sz="1600" i="1" dirty="0" err="1"/>
              <a:t>Flavobacterium</a:t>
            </a:r>
            <a:r>
              <a:rPr lang="en-GB" sz="1600" i="1" dirty="0"/>
              <a:t>,</a:t>
            </a:r>
          </a:p>
          <a:p>
            <a:r>
              <a:rPr lang="en-GB" sz="1600" i="1" dirty="0" err="1"/>
              <a:t>Brevibacterium</a:t>
            </a:r>
            <a:r>
              <a:rPr lang="en-GB" sz="1600" i="1" dirty="0"/>
              <a:t>, Micrococcus, Bacillus, </a:t>
            </a:r>
            <a:r>
              <a:rPr lang="en-GB" sz="1600" i="1" dirty="0" smtClean="0"/>
              <a:t>Pseudomonas,</a:t>
            </a:r>
            <a:r>
              <a:rPr lang="cs-CZ" sz="1600" i="1" dirty="0" smtClean="0"/>
              <a:t> </a:t>
            </a:r>
            <a:r>
              <a:rPr lang="en-GB" sz="1600" i="1" dirty="0" err="1" smtClean="0"/>
              <a:t>Nocardia</a:t>
            </a:r>
            <a:r>
              <a:rPr lang="en-GB" sz="1600" i="1" dirty="0"/>
              <a:t>, Streptomyces, </a:t>
            </a:r>
            <a:r>
              <a:rPr lang="en-GB" sz="1600" i="1" dirty="0" err="1"/>
              <a:t>Micromonospora</a:t>
            </a:r>
            <a:r>
              <a:rPr lang="en-GB" sz="1600" i="1" dirty="0"/>
              <a:t>, </a:t>
            </a:r>
            <a:r>
              <a:rPr lang="en-GB" sz="1600" i="1" dirty="0" err="1" smtClean="0"/>
              <a:t>Cytophaga,Spirillum</a:t>
            </a:r>
            <a:r>
              <a:rPr lang="en-GB" sz="1600" i="1" dirty="0"/>
              <a:t>, </a:t>
            </a:r>
            <a:r>
              <a:rPr lang="en-GB" sz="1600" i="1" dirty="0" smtClean="0"/>
              <a:t>Vibrio</a:t>
            </a:r>
            <a:endParaRPr lang="cs-CZ" sz="1600" i="1" dirty="0" smtClean="0"/>
          </a:p>
          <a:p>
            <a:endParaRPr lang="cs-CZ" sz="1600" i="1" dirty="0" smtClean="0"/>
          </a:p>
          <a:p>
            <a:endParaRPr lang="cs-CZ" sz="1600" b="1" i="1" dirty="0" smtClean="0"/>
          </a:p>
          <a:p>
            <a:endParaRPr lang="cs-CZ" sz="1600" b="1" i="1" dirty="0"/>
          </a:p>
          <a:p>
            <a:endParaRPr lang="cs-CZ" sz="1600" b="1" i="1" dirty="0"/>
          </a:p>
          <a:p>
            <a:endParaRPr lang="cs-CZ" sz="1600" b="1" i="1" dirty="0" smtClean="0"/>
          </a:p>
          <a:p>
            <a:endParaRPr lang="cs-CZ" sz="1600" b="1" i="1" dirty="0"/>
          </a:p>
          <a:p>
            <a:endParaRPr lang="en-GB" sz="1600" b="1" i="1" dirty="0"/>
          </a:p>
          <a:p>
            <a:r>
              <a:rPr lang="cs-CZ" sz="1600" dirty="0"/>
              <a:t>n</a:t>
            </a:r>
            <a:r>
              <a:rPr lang="en-GB" sz="1600" dirty="0" smtClean="0"/>
              <a:t>a </a:t>
            </a:r>
            <a:r>
              <a:rPr lang="en-GB" sz="1600" dirty="0" err="1"/>
              <a:t>ponořených</a:t>
            </a:r>
            <a:r>
              <a:rPr lang="en-GB" sz="1600" dirty="0"/>
              <a:t> </a:t>
            </a:r>
            <a:r>
              <a:rPr lang="en-GB" sz="1600" dirty="0" err="1"/>
              <a:t>površích</a:t>
            </a:r>
            <a:r>
              <a:rPr lang="en-GB" sz="1600" dirty="0"/>
              <a:t> </a:t>
            </a:r>
            <a:r>
              <a:rPr lang="en-GB" sz="1600" i="1" dirty="0" err="1"/>
              <a:t>Caulobacter</a:t>
            </a:r>
            <a:r>
              <a:rPr lang="en-GB" sz="1600" i="1" dirty="0"/>
              <a:t>, </a:t>
            </a:r>
            <a:r>
              <a:rPr lang="en-GB" sz="1600" i="1" dirty="0" err="1"/>
              <a:t>Hyphomicrobium</a:t>
            </a:r>
            <a:endParaRPr lang="en-GB" sz="1600" i="1" dirty="0"/>
          </a:p>
          <a:p>
            <a:r>
              <a:rPr lang="cs-CZ" sz="1600" dirty="0" err="1"/>
              <a:t>a</a:t>
            </a:r>
            <a:r>
              <a:rPr lang="en-GB" sz="1600" dirty="0" err="1" smtClean="0"/>
              <a:t>utotrofní</a:t>
            </a:r>
            <a:r>
              <a:rPr lang="en-GB" sz="1600" dirty="0" smtClean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 - </a:t>
            </a:r>
            <a:r>
              <a:rPr lang="en-GB" sz="1600" dirty="0" err="1"/>
              <a:t>autochtonní</a:t>
            </a:r>
            <a:r>
              <a:rPr lang="en-GB" sz="1600" dirty="0"/>
              <a:t>– </a:t>
            </a:r>
            <a:r>
              <a:rPr lang="en-GB" sz="1600" dirty="0" err="1"/>
              <a:t>důležitá</a:t>
            </a:r>
            <a:r>
              <a:rPr lang="en-GB" sz="1600" dirty="0"/>
              <a:t> role v </a:t>
            </a:r>
            <a:r>
              <a:rPr lang="en-GB" sz="1600" dirty="0" err="1"/>
              <a:t>cyklu</a:t>
            </a:r>
            <a:r>
              <a:rPr lang="en-GB" sz="1600" dirty="0"/>
              <a:t> </a:t>
            </a:r>
            <a:r>
              <a:rPr lang="en-GB" sz="1600" dirty="0" err="1" smtClean="0"/>
              <a:t>živin</a:t>
            </a:r>
            <a:endParaRPr lang="en-GB" sz="1600" dirty="0"/>
          </a:p>
          <a:p>
            <a:r>
              <a:rPr lang="cs-CZ" sz="1600" dirty="0" err="1"/>
              <a:t>f</a:t>
            </a:r>
            <a:r>
              <a:rPr lang="en-GB" sz="1600" dirty="0" err="1" smtClean="0"/>
              <a:t>otoautotrofní</a:t>
            </a:r>
            <a:r>
              <a:rPr lang="en-GB" sz="1600" dirty="0" smtClean="0"/>
              <a:t> </a:t>
            </a:r>
            <a:r>
              <a:rPr lang="en-GB" sz="1600" dirty="0" err="1"/>
              <a:t>sinice</a:t>
            </a:r>
            <a:r>
              <a:rPr lang="en-GB" sz="1600" dirty="0"/>
              <a:t> </a:t>
            </a:r>
            <a:r>
              <a:rPr lang="cs-CZ" sz="1600" dirty="0" smtClean="0"/>
              <a:t>/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/>
              <a:t>anoxické</a:t>
            </a:r>
            <a:r>
              <a:rPr lang="en-GB" sz="1600" dirty="0"/>
              <a:t> </a:t>
            </a:r>
            <a:r>
              <a:rPr lang="en-GB" sz="1600" dirty="0" err="1"/>
              <a:t>zóně</a:t>
            </a:r>
            <a:r>
              <a:rPr lang="en-GB" sz="1600" dirty="0"/>
              <a:t> </a:t>
            </a:r>
            <a:r>
              <a:rPr lang="en-GB" sz="1600" dirty="0" err="1"/>
              <a:t>purpurové</a:t>
            </a:r>
            <a:r>
              <a:rPr lang="en-GB" sz="1600" dirty="0"/>
              <a:t> a </a:t>
            </a:r>
            <a:r>
              <a:rPr lang="en-GB" sz="1600" dirty="0" err="1" smtClean="0"/>
              <a:t>zelené</a:t>
            </a:r>
            <a:r>
              <a:rPr lang="cs-CZ" sz="1600" dirty="0"/>
              <a:t> </a:t>
            </a:r>
            <a:r>
              <a:rPr lang="en-GB" sz="1600" dirty="0" err="1" smtClean="0"/>
              <a:t>anaerobní</a:t>
            </a:r>
            <a:r>
              <a:rPr lang="en-GB" sz="1600" dirty="0" smtClean="0"/>
              <a:t> </a:t>
            </a:r>
            <a:r>
              <a:rPr lang="en-GB" sz="1600" dirty="0" err="1"/>
              <a:t>fotosyntetické</a:t>
            </a:r>
            <a:r>
              <a:rPr lang="en-GB" sz="1600" dirty="0"/>
              <a:t> </a:t>
            </a:r>
            <a:r>
              <a:rPr lang="en-GB" sz="1600" dirty="0" err="1" smtClean="0"/>
              <a:t>bakterie</a:t>
            </a:r>
            <a:endParaRPr lang="en-GB" sz="1600" dirty="0"/>
          </a:p>
          <a:p>
            <a:r>
              <a:rPr lang="cs-CZ" sz="1600" dirty="0" err="1"/>
              <a:t>s</a:t>
            </a:r>
            <a:r>
              <a:rPr lang="en-GB" sz="1600" dirty="0" err="1" smtClean="0"/>
              <a:t>inice</a:t>
            </a:r>
            <a:r>
              <a:rPr lang="en-GB" sz="1600" dirty="0" smtClean="0"/>
              <a:t> </a:t>
            </a:r>
            <a:r>
              <a:rPr lang="en-GB" sz="1600" i="1" dirty="0" err="1"/>
              <a:t>Microcystis</a:t>
            </a:r>
            <a:r>
              <a:rPr lang="en-GB" sz="1600" i="1" dirty="0"/>
              <a:t>, Anabaena a </a:t>
            </a:r>
            <a:r>
              <a:rPr lang="en-GB" sz="1600" i="1" dirty="0" err="1"/>
              <a:t>Aphanizomenon</a:t>
            </a:r>
            <a:r>
              <a:rPr lang="en-GB" sz="1600" i="1" dirty="0"/>
              <a:t> </a:t>
            </a:r>
            <a:r>
              <a:rPr lang="en-GB" sz="1600" dirty="0" err="1" smtClean="0"/>
              <a:t>mohou</a:t>
            </a:r>
            <a:r>
              <a:rPr lang="cs-CZ" sz="1600" dirty="0"/>
              <a:t> </a:t>
            </a:r>
            <a:r>
              <a:rPr lang="en-GB" sz="1600" dirty="0" err="1" smtClean="0"/>
              <a:t>dominovat</a:t>
            </a:r>
            <a:r>
              <a:rPr lang="en-GB" sz="1600" dirty="0" smtClean="0"/>
              <a:t> </a:t>
            </a:r>
            <a:r>
              <a:rPr lang="en-GB" sz="1600" dirty="0" err="1"/>
              <a:t>planktonu</a:t>
            </a:r>
            <a:r>
              <a:rPr lang="en-GB" sz="1600" dirty="0"/>
              <a:t> </a:t>
            </a:r>
            <a:r>
              <a:rPr lang="en-GB" sz="1600" dirty="0" err="1"/>
              <a:t>sladkovodních</a:t>
            </a:r>
            <a:r>
              <a:rPr lang="en-GB" sz="1600" dirty="0"/>
              <a:t> </a:t>
            </a:r>
            <a:r>
              <a:rPr lang="en-GB" sz="1600" dirty="0" err="1" smtClean="0"/>
              <a:t>habitatů</a:t>
            </a:r>
            <a:endParaRPr lang="en-GB" sz="1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053958"/>
            <a:ext cx="1728192" cy="1453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989451"/>
            <a:ext cx="2518045" cy="158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92" y="3053958"/>
            <a:ext cx="1728192" cy="197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498526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700" b="1" dirty="0" err="1"/>
              <a:t>Mikroorganismy</a:t>
            </a:r>
            <a:r>
              <a:rPr lang="en-GB" sz="2700" b="1" dirty="0"/>
              <a:t> v </a:t>
            </a:r>
            <a:r>
              <a:rPr lang="en-GB" sz="2700" b="1" dirty="0" err="1"/>
              <a:t>sedimentech</a:t>
            </a:r>
            <a:r>
              <a:rPr lang="en-GB" b="1" dirty="0"/>
              <a:t/>
            </a:r>
            <a:br>
              <a:rPr lang="en-GB" b="1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620688"/>
            <a:ext cx="8229600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obvykle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liší</a:t>
            </a:r>
            <a:r>
              <a:rPr lang="en-GB" sz="1600" dirty="0"/>
              <a:t> od </a:t>
            </a:r>
            <a:r>
              <a:rPr lang="en-GB" sz="1600" dirty="0" err="1"/>
              <a:t>organismů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vodě</a:t>
            </a:r>
            <a:r>
              <a:rPr lang="en-GB" sz="1600" dirty="0"/>
              <a:t> </a:t>
            </a:r>
            <a:r>
              <a:rPr lang="en-GB" sz="1600" dirty="0" err="1"/>
              <a:t>nad</a:t>
            </a:r>
            <a:r>
              <a:rPr lang="en-GB" sz="1600" dirty="0"/>
              <a:t> </a:t>
            </a:r>
            <a:r>
              <a:rPr lang="en-GB" sz="1600" dirty="0" err="1" smtClean="0"/>
              <a:t>sedimenty</a:t>
            </a:r>
            <a:endParaRPr lang="en-GB" sz="1600" dirty="0"/>
          </a:p>
          <a:p>
            <a:r>
              <a:rPr lang="cs-CZ" sz="1600" dirty="0" smtClean="0"/>
              <a:t>v</a:t>
            </a:r>
            <a:r>
              <a:rPr lang="en-GB" sz="1600" dirty="0" smtClean="0"/>
              <a:t> </a:t>
            </a:r>
            <a:r>
              <a:rPr lang="en-GB" sz="1600" dirty="0" err="1"/>
              <a:t>mělkých</a:t>
            </a:r>
            <a:r>
              <a:rPr lang="en-GB" sz="1600" dirty="0"/>
              <a:t> </a:t>
            </a:r>
            <a:r>
              <a:rPr lang="en-GB" sz="1600" dirty="0" err="1"/>
              <a:t>rybnících</a:t>
            </a:r>
            <a:r>
              <a:rPr lang="en-GB" sz="1600" dirty="0"/>
              <a:t> a </a:t>
            </a:r>
            <a:r>
              <a:rPr lang="en-GB" sz="1600" dirty="0" err="1"/>
              <a:t>jezerech</a:t>
            </a:r>
            <a:r>
              <a:rPr lang="en-GB" sz="1600" dirty="0"/>
              <a:t> se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povrchu</a:t>
            </a:r>
            <a:r>
              <a:rPr lang="en-GB" sz="1600" dirty="0"/>
              <a:t> </a:t>
            </a:r>
            <a:r>
              <a:rPr lang="en-GB" sz="1600" dirty="0" err="1" smtClean="0"/>
              <a:t>sedimentů</a:t>
            </a:r>
            <a:r>
              <a:rPr lang="cs-CZ" sz="1600" dirty="0"/>
              <a:t> </a:t>
            </a:r>
            <a:r>
              <a:rPr lang="en-GB" sz="1600" dirty="0" err="1" smtClean="0"/>
              <a:t>nachází</a:t>
            </a:r>
            <a:r>
              <a:rPr lang="en-GB" sz="1600" dirty="0" smtClean="0"/>
              <a:t> </a:t>
            </a:r>
            <a:r>
              <a:rPr lang="en-GB" sz="1600" dirty="0" err="1"/>
              <a:t>anaerobní</a:t>
            </a:r>
            <a:r>
              <a:rPr lang="en-GB" sz="1600" dirty="0"/>
              <a:t> </a:t>
            </a:r>
            <a:r>
              <a:rPr lang="en-GB" sz="1600" dirty="0" err="1"/>
              <a:t>fotosyntetické</a:t>
            </a:r>
            <a:r>
              <a:rPr lang="en-GB" sz="1600" dirty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, </a:t>
            </a:r>
            <a:r>
              <a:rPr lang="en-GB" sz="1600" dirty="0" err="1"/>
              <a:t>často</a:t>
            </a:r>
            <a:r>
              <a:rPr lang="en-GB" sz="1600" dirty="0"/>
              <a:t> </a:t>
            </a:r>
            <a:r>
              <a:rPr lang="en-GB" sz="1600" dirty="0" err="1" smtClean="0"/>
              <a:t>určují</a:t>
            </a:r>
            <a:r>
              <a:rPr lang="cs-CZ" sz="1600" dirty="0"/>
              <a:t> </a:t>
            </a:r>
            <a:r>
              <a:rPr lang="en-GB" sz="1600" dirty="0" err="1" smtClean="0"/>
              <a:t>barvu</a:t>
            </a:r>
            <a:r>
              <a:rPr lang="en-GB" sz="1600" dirty="0" smtClean="0"/>
              <a:t> </a:t>
            </a:r>
            <a:r>
              <a:rPr lang="en-GB" sz="1600" dirty="0" err="1"/>
              <a:t>těchto</a:t>
            </a:r>
            <a:r>
              <a:rPr lang="en-GB" sz="1600" dirty="0"/>
              <a:t> </a:t>
            </a:r>
            <a:r>
              <a:rPr lang="en-GB" sz="1600" dirty="0" err="1"/>
              <a:t>vodních</a:t>
            </a:r>
            <a:r>
              <a:rPr lang="en-GB" sz="1600" dirty="0"/>
              <a:t> </a:t>
            </a:r>
            <a:r>
              <a:rPr lang="en-GB" sz="1600" dirty="0" err="1" smtClean="0"/>
              <a:t>ploch</a:t>
            </a:r>
            <a:endParaRPr lang="en-GB" sz="1600" dirty="0"/>
          </a:p>
          <a:p>
            <a:r>
              <a:rPr lang="cs-CZ" sz="1600" dirty="0" err="1"/>
              <a:t>b</a:t>
            </a:r>
            <a:r>
              <a:rPr lang="en-GB" sz="1600" dirty="0" err="1" smtClean="0"/>
              <a:t>akterie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schopností</a:t>
            </a:r>
            <a:r>
              <a:rPr lang="en-GB" sz="1600" dirty="0"/>
              <a:t> </a:t>
            </a:r>
            <a:r>
              <a:rPr lang="en-GB" sz="1600" dirty="0" err="1"/>
              <a:t>anaerobní</a:t>
            </a:r>
            <a:r>
              <a:rPr lang="en-GB" sz="1600" dirty="0"/>
              <a:t> </a:t>
            </a:r>
            <a:r>
              <a:rPr lang="en-GB" sz="1600" dirty="0" err="1"/>
              <a:t>respirace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 smtClean="0"/>
              <a:t>významní</a:t>
            </a:r>
            <a:r>
              <a:rPr lang="cs-CZ" sz="1600" dirty="0"/>
              <a:t> </a:t>
            </a:r>
            <a:r>
              <a:rPr lang="en-GB" sz="1600" dirty="0" err="1" smtClean="0"/>
              <a:t>členové</a:t>
            </a:r>
            <a:r>
              <a:rPr lang="en-GB" sz="1600" dirty="0" smtClean="0"/>
              <a:t> </a:t>
            </a:r>
            <a:r>
              <a:rPr lang="en-GB" sz="1600" dirty="0" err="1"/>
              <a:t>sedimentarních</a:t>
            </a:r>
            <a:r>
              <a:rPr lang="en-GB" sz="1600" dirty="0"/>
              <a:t> </a:t>
            </a:r>
            <a:r>
              <a:rPr lang="en-GB" sz="1600" dirty="0" err="1"/>
              <a:t>mikrobů</a:t>
            </a:r>
            <a:r>
              <a:rPr lang="en-GB" sz="1600" dirty="0"/>
              <a:t> – </a:t>
            </a:r>
            <a:r>
              <a:rPr lang="en-GB" sz="1600" i="1" dirty="0"/>
              <a:t>Pseudomonas </a:t>
            </a:r>
            <a:r>
              <a:rPr lang="en-GB" sz="1600" dirty="0"/>
              <a:t>(</a:t>
            </a:r>
            <a:r>
              <a:rPr lang="en-GB" sz="1600" dirty="0" err="1"/>
              <a:t>denitrifikace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o</a:t>
            </a:r>
            <a:r>
              <a:rPr lang="en-GB" sz="1600" dirty="0" err="1" smtClean="0"/>
              <a:t>bligátně</a:t>
            </a:r>
            <a:r>
              <a:rPr lang="en-GB" sz="1600" dirty="0" smtClean="0"/>
              <a:t> </a:t>
            </a:r>
            <a:r>
              <a:rPr lang="en-GB" sz="1600" dirty="0" err="1"/>
              <a:t>anaerobní</a:t>
            </a:r>
            <a:r>
              <a:rPr lang="en-GB" sz="1600" dirty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 </a:t>
            </a:r>
            <a:r>
              <a:rPr lang="en-GB" sz="1600" dirty="0" err="1"/>
              <a:t>zaujímají</a:t>
            </a:r>
            <a:r>
              <a:rPr lang="en-GB" sz="1600" dirty="0"/>
              <a:t> </a:t>
            </a:r>
            <a:r>
              <a:rPr lang="en-GB" sz="1600" dirty="0" err="1"/>
              <a:t>důležité</a:t>
            </a:r>
            <a:r>
              <a:rPr lang="en-GB" sz="1600" dirty="0"/>
              <a:t> </a:t>
            </a:r>
            <a:r>
              <a:rPr lang="en-GB" sz="1600" dirty="0" err="1"/>
              <a:t>niky</a:t>
            </a:r>
            <a:endParaRPr lang="en-GB" sz="1600" dirty="0"/>
          </a:p>
          <a:p>
            <a:pPr marL="0" indent="0">
              <a:buNone/>
            </a:pPr>
            <a:r>
              <a:rPr lang="en-GB" sz="1600" dirty="0"/>
              <a:t>– </a:t>
            </a:r>
            <a:r>
              <a:rPr lang="en-GB" sz="1600" dirty="0" err="1"/>
              <a:t>sporulující</a:t>
            </a:r>
            <a:r>
              <a:rPr lang="en-GB" sz="1600" dirty="0"/>
              <a:t> </a:t>
            </a:r>
            <a:r>
              <a:rPr lang="en-GB" sz="1600" i="1" dirty="0" smtClean="0"/>
              <a:t>Clostridium</a:t>
            </a:r>
            <a:endParaRPr lang="en-GB" sz="1600" dirty="0"/>
          </a:p>
          <a:p>
            <a:pPr marL="0" indent="0">
              <a:buNone/>
            </a:pPr>
            <a:r>
              <a:rPr lang="en-GB" sz="1600" dirty="0"/>
              <a:t>- </a:t>
            </a:r>
            <a:r>
              <a:rPr lang="en-GB" sz="1600" dirty="0" err="1"/>
              <a:t>metanogenní</a:t>
            </a:r>
            <a:r>
              <a:rPr lang="en-GB" sz="1600" dirty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 </a:t>
            </a:r>
            <a:r>
              <a:rPr lang="en-GB" sz="1600" dirty="0" err="1"/>
              <a:t>produkující</a:t>
            </a:r>
            <a:r>
              <a:rPr lang="en-GB" sz="1600" dirty="0"/>
              <a:t> </a:t>
            </a:r>
            <a:r>
              <a:rPr lang="en-GB" sz="1600" dirty="0" err="1"/>
              <a:t>metan</a:t>
            </a:r>
            <a:endParaRPr lang="en-GB" sz="1600" dirty="0"/>
          </a:p>
          <a:p>
            <a:pPr>
              <a:buFontTx/>
              <a:buChar char="-"/>
            </a:pPr>
            <a:r>
              <a:rPr lang="en-GB" sz="1600" i="1" dirty="0" err="1" smtClean="0"/>
              <a:t>Desulfovibrio</a:t>
            </a:r>
            <a:r>
              <a:rPr lang="en-GB" sz="1600" i="1" dirty="0" smtClean="0"/>
              <a:t> </a:t>
            </a:r>
            <a:r>
              <a:rPr lang="en-GB" sz="1600" dirty="0" err="1"/>
              <a:t>produkující</a:t>
            </a:r>
            <a:r>
              <a:rPr lang="en-GB" sz="1600" dirty="0"/>
              <a:t> </a:t>
            </a:r>
            <a:r>
              <a:rPr lang="en-GB" sz="1600" dirty="0" err="1" smtClean="0"/>
              <a:t>sirovodík</a:t>
            </a:r>
            <a:endParaRPr lang="cs-CZ" sz="1600" dirty="0" smtClean="0"/>
          </a:p>
          <a:p>
            <a:pPr>
              <a:buFontTx/>
              <a:buChar char="-"/>
            </a:pPr>
            <a:endParaRPr lang="en-GB" sz="1600" dirty="0"/>
          </a:p>
          <a:p>
            <a:r>
              <a:rPr lang="cs-CZ" sz="1600" dirty="0" err="1"/>
              <a:t>h</a:t>
            </a:r>
            <a:r>
              <a:rPr lang="en-GB" sz="1600" dirty="0" err="1" smtClean="0"/>
              <a:t>ouby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nachází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organických</a:t>
            </a:r>
            <a:r>
              <a:rPr lang="en-GB" sz="1600" dirty="0"/>
              <a:t> </a:t>
            </a:r>
            <a:r>
              <a:rPr lang="en-GB" sz="1600" dirty="0" err="1"/>
              <a:t>úlomcích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povrchu</a:t>
            </a:r>
            <a:r>
              <a:rPr lang="cs-CZ" sz="1600" dirty="0"/>
              <a:t> </a:t>
            </a:r>
            <a:r>
              <a:rPr lang="en-GB" sz="1600" dirty="0" err="1" smtClean="0"/>
              <a:t>sedimentů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včetně</a:t>
            </a:r>
            <a:r>
              <a:rPr lang="en-GB" sz="1600" dirty="0"/>
              <a:t> </a:t>
            </a:r>
            <a:r>
              <a:rPr lang="en-GB" sz="1600" dirty="0" err="1"/>
              <a:t>celulolytických</a:t>
            </a:r>
            <a:r>
              <a:rPr lang="en-GB" sz="1600" dirty="0"/>
              <a:t> </a:t>
            </a:r>
            <a:r>
              <a:rPr lang="en-GB" sz="1600" dirty="0" smtClean="0"/>
              <a:t>hub</a:t>
            </a:r>
            <a:endParaRPr lang="en-GB" sz="1600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02695"/>
            <a:ext cx="2667000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893" y="5036045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949894"/>
            <a:ext cx="2524125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817881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23528" y="260648"/>
            <a:ext cx="842493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„</a:t>
            </a:r>
            <a:r>
              <a:rPr lang="cs-CZ" dirty="0" err="1"/>
              <a:t>k</a:t>
            </a:r>
            <a:r>
              <a:rPr lang="en-GB" dirty="0" err="1" smtClean="0"/>
              <a:t>vetení</a:t>
            </a:r>
            <a:r>
              <a:rPr lang="en-GB" dirty="0"/>
              <a:t>“ </a:t>
            </a:r>
            <a:r>
              <a:rPr lang="en-GB" dirty="0" err="1"/>
              <a:t>sinic</a:t>
            </a:r>
            <a:r>
              <a:rPr lang="en-GB" dirty="0"/>
              <a:t> – </a:t>
            </a:r>
            <a:r>
              <a:rPr lang="en-GB" dirty="0" err="1"/>
              <a:t>často</a:t>
            </a:r>
            <a:r>
              <a:rPr lang="en-GB" dirty="0"/>
              <a:t> </a:t>
            </a:r>
            <a:r>
              <a:rPr lang="en-GB" dirty="0" err="1"/>
              <a:t>spojené</a:t>
            </a:r>
            <a:r>
              <a:rPr lang="en-GB" dirty="0"/>
              <a:t> s </a:t>
            </a:r>
            <a:r>
              <a:rPr lang="en-GB" dirty="0" err="1"/>
              <a:t>přítokem</a:t>
            </a:r>
            <a:r>
              <a:rPr lang="en-GB" dirty="0"/>
              <a:t> </a:t>
            </a:r>
            <a:r>
              <a:rPr lang="en-GB" dirty="0" err="1"/>
              <a:t>živin</a:t>
            </a:r>
            <a:r>
              <a:rPr lang="en-GB" dirty="0"/>
              <a:t> z </a:t>
            </a:r>
            <a:r>
              <a:rPr lang="en-GB" dirty="0" err="1" smtClean="0"/>
              <a:t>odpadních</a:t>
            </a:r>
            <a:r>
              <a:rPr lang="cs-CZ" dirty="0"/>
              <a:t> </a:t>
            </a:r>
            <a:r>
              <a:rPr lang="en-GB" dirty="0" err="1" smtClean="0"/>
              <a:t>vod</a:t>
            </a:r>
            <a:r>
              <a:rPr lang="en-GB" dirty="0" smtClean="0"/>
              <a:t> </a:t>
            </a:r>
            <a:r>
              <a:rPr lang="en-GB" dirty="0" err="1"/>
              <a:t>nebo</a:t>
            </a:r>
            <a:r>
              <a:rPr lang="en-GB" dirty="0"/>
              <a:t> </a:t>
            </a:r>
            <a:r>
              <a:rPr lang="en-GB" dirty="0" err="1"/>
              <a:t>hnojiv</a:t>
            </a:r>
            <a:r>
              <a:rPr lang="en-GB" dirty="0"/>
              <a:t> – </a:t>
            </a:r>
            <a:r>
              <a:rPr lang="en-GB" dirty="0" err="1"/>
              <a:t>může</a:t>
            </a:r>
            <a:r>
              <a:rPr lang="en-GB" dirty="0"/>
              <a:t> </a:t>
            </a:r>
            <a:r>
              <a:rPr lang="en-GB" dirty="0" err="1"/>
              <a:t>být</a:t>
            </a:r>
            <a:r>
              <a:rPr lang="en-GB" dirty="0"/>
              <a:t> </a:t>
            </a:r>
            <a:r>
              <a:rPr lang="en-GB" dirty="0" err="1" smtClean="0"/>
              <a:t>masivní</a:t>
            </a:r>
            <a:endParaRPr lang="cs-CZ" dirty="0" smtClean="0"/>
          </a:p>
          <a:p>
            <a:pPr marL="285750" indent="-285750">
              <a:buFont typeface="Arial" pitchFamily="34" charset="0"/>
              <a:buChar char="•"/>
            </a:pPr>
            <a:endParaRPr lang="en-GB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dirty="0" err="1"/>
              <a:t>v</a:t>
            </a:r>
            <a:r>
              <a:rPr lang="en-GB" dirty="0" err="1" smtClean="0"/>
              <a:t>láknité</a:t>
            </a:r>
            <a:r>
              <a:rPr lang="en-GB" dirty="0" smtClean="0"/>
              <a:t> </a:t>
            </a:r>
            <a:r>
              <a:rPr lang="en-GB" dirty="0" err="1"/>
              <a:t>sinice</a:t>
            </a:r>
            <a:r>
              <a:rPr lang="en-GB" dirty="0"/>
              <a:t> </a:t>
            </a:r>
            <a:r>
              <a:rPr lang="en-GB" dirty="0" err="1"/>
              <a:t>mohou</a:t>
            </a:r>
            <a:r>
              <a:rPr lang="en-GB" dirty="0"/>
              <a:t> </a:t>
            </a:r>
            <a:r>
              <a:rPr lang="en-GB" dirty="0" err="1"/>
              <a:t>tvořit</a:t>
            </a:r>
            <a:r>
              <a:rPr lang="en-GB" dirty="0"/>
              <a:t> </a:t>
            </a:r>
            <a:r>
              <a:rPr lang="en-GB" dirty="0" err="1"/>
              <a:t>slizké</a:t>
            </a:r>
            <a:r>
              <a:rPr lang="en-GB" dirty="0"/>
              <a:t> </a:t>
            </a:r>
            <a:r>
              <a:rPr lang="en-GB" dirty="0" err="1"/>
              <a:t>povrchové</a:t>
            </a:r>
            <a:r>
              <a:rPr lang="en-GB" dirty="0"/>
              <a:t> </a:t>
            </a:r>
            <a:r>
              <a:rPr lang="en-GB" dirty="0" err="1" smtClean="0"/>
              <a:t>chomáče</a:t>
            </a:r>
            <a:r>
              <a:rPr lang="cs-CZ" dirty="0"/>
              <a:t> </a:t>
            </a:r>
            <a:r>
              <a:rPr lang="en-GB" dirty="0" err="1" smtClean="0"/>
              <a:t>nadnášené</a:t>
            </a:r>
            <a:r>
              <a:rPr lang="en-GB" dirty="0" smtClean="0"/>
              <a:t> </a:t>
            </a:r>
            <a:r>
              <a:rPr lang="en-GB" dirty="0" err="1"/>
              <a:t>bublinami</a:t>
            </a:r>
            <a:r>
              <a:rPr lang="en-GB" dirty="0"/>
              <a:t> </a:t>
            </a:r>
            <a:r>
              <a:rPr lang="en-GB" dirty="0" err="1"/>
              <a:t>kyslíku</a:t>
            </a:r>
            <a:r>
              <a:rPr lang="en-GB" dirty="0"/>
              <a:t> z </a:t>
            </a:r>
            <a:r>
              <a:rPr lang="en-GB" dirty="0" err="1"/>
              <a:t>jejich</a:t>
            </a:r>
            <a:r>
              <a:rPr lang="en-GB" dirty="0"/>
              <a:t> </a:t>
            </a:r>
            <a:r>
              <a:rPr lang="en-GB" dirty="0" err="1" smtClean="0"/>
              <a:t>fotosyntézy</a:t>
            </a:r>
            <a:endParaRPr lang="cs-CZ" dirty="0" smtClean="0"/>
          </a:p>
          <a:p>
            <a:pPr marL="285750" indent="-285750">
              <a:buFont typeface="Arial" pitchFamily="34" charset="0"/>
              <a:buChar char="•"/>
            </a:pPr>
            <a:endParaRPr lang="en-GB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dirty="0" err="1"/>
              <a:t>k</a:t>
            </a:r>
            <a:r>
              <a:rPr lang="en-GB" dirty="0" err="1" smtClean="0"/>
              <a:t>romě</a:t>
            </a:r>
            <a:r>
              <a:rPr lang="en-GB" dirty="0" smtClean="0"/>
              <a:t> </a:t>
            </a:r>
            <a:r>
              <a:rPr lang="en-GB" dirty="0" err="1"/>
              <a:t>jiných</a:t>
            </a:r>
            <a:r>
              <a:rPr lang="en-GB" dirty="0"/>
              <a:t> </a:t>
            </a:r>
            <a:r>
              <a:rPr lang="en-GB" dirty="0" err="1"/>
              <a:t>problémů</a:t>
            </a:r>
            <a:r>
              <a:rPr lang="en-GB" dirty="0"/>
              <a:t> </a:t>
            </a:r>
            <a:r>
              <a:rPr lang="en-GB" dirty="0" err="1"/>
              <a:t>spojených</a:t>
            </a:r>
            <a:r>
              <a:rPr lang="en-GB" dirty="0"/>
              <a:t> s </a:t>
            </a:r>
            <a:r>
              <a:rPr lang="en-GB" dirty="0" err="1"/>
              <a:t>vodním</a:t>
            </a:r>
            <a:r>
              <a:rPr lang="en-GB" dirty="0"/>
              <a:t> </a:t>
            </a:r>
            <a:r>
              <a:rPr lang="en-GB" dirty="0" err="1"/>
              <a:t>květem</a:t>
            </a:r>
            <a:r>
              <a:rPr lang="en-GB" dirty="0"/>
              <a:t>, </a:t>
            </a:r>
            <a:r>
              <a:rPr lang="en-GB" dirty="0" err="1" smtClean="0"/>
              <a:t>mohou</a:t>
            </a:r>
            <a:r>
              <a:rPr lang="cs-CZ" dirty="0"/>
              <a:t> </a:t>
            </a:r>
            <a:r>
              <a:rPr lang="en-GB" dirty="0" err="1" smtClean="0"/>
              <a:t>sinice</a:t>
            </a:r>
            <a:r>
              <a:rPr lang="en-GB" dirty="0" smtClean="0"/>
              <a:t> </a:t>
            </a:r>
            <a:r>
              <a:rPr lang="en-GB" dirty="0"/>
              <a:t>(</a:t>
            </a:r>
            <a:r>
              <a:rPr lang="en-GB" i="1" dirty="0"/>
              <a:t>Anabaena</a:t>
            </a:r>
            <a:r>
              <a:rPr lang="en-GB" dirty="0"/>
              <a:t>, </a:t>
            </a:r>
            <a:r>
              <a:rPr lang="en-GB" i="1" dirty="0" err="1"/>
              <a:t>Microcystis</a:t>
            </a:r>
            <a:r>
              <a:rPr lang="en-GB" dirty="0"/>
              <a:t>) </a:t>
            </a:r>
            <a:r>
              <a:rPr lang="en-GB" dirty="0" err="1"/>
              <a:t>produkovat</a:t>
            </a:r>
            <a:r>
              <a:rPr lang="en-GB" dirty="0"/>
              <a:t> </a:t>
            </a:r>
            <a:r>
              <a:rPr lang="en-GB" dirty="0" err="1" smtClean="0"/>
              <a:t>neurotoxické</a:t>
            </a:r>
            <a:r>
              <a:rPr lang="cs-CZ" dirty="0"/>
              <a:t> </a:t>
            </a:r>
            <a:r>
              <a:rPr lang="en-GB" dirty="0" err="1" smtClean="0"/>
              <a:t>peptidy</a:t>
            </a:r>
            <a:r>
              <a:rPr lang="en-GB" dirty="0" smtClean="0"/>
              <a:t> </a:t>
            </a:r>
            <a:r>
              <a:rPr lang="en-GB" dirty="0"/>
              <a:t>a </a:t>
            </a:r>
            <a:r>
              <a:rPr lang="en-GB" dirty="0" err="1"/>
              <a:t>alkaloidy</a:t>
            </a:r>
            <a:r>
              <a:rPr lang="en-GB" dirty="0"/>
              <a:t> –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úhyn</a:t>
            </a:r>
            <a:r>
              <a:rPr lang="en-GB" dirty="0"/>
              <a:t> </a:t>
            </a:r>
            <a:r>
              <a:rPr lang="en-GB" dirty="0" err="1" smtClean="0"/>
              <a:t>zvířat</a:t>
            </a:r>
            <a:endParaRPr lang="cs-CZ" dirty="0" smtClean="0"/>
          </a:p>
          <a:p>
            <a:pPr marL="285750" indent="-285750">
              <a:buFont typeface="Arial" pitchFamily="34" charset="0"/>
              <a:buChar char="•"/>
            </a:pPr>
            <a:endParaRPr lang="en-GB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dirty="0" err="1"/>
              <a:t>c</a:t>
            </a:r>
            <a:r>
              <a:rPr lang="en-GB" dirty="0" err="1" smtClean="0"/>
              <a:t>hemolitotrofní</a:t>
            </a:r>
            <a:r>
              <a:rPr lang="en-GB" dirty="0" smtClean="0"/>
              <a:t> </a:t>
            </a:r>
            <a:r>
              <a:rPr lang="en-GB" dirty="0" err="1"/>
              <a:t>bakterie</a:t>
            </a:r>
            <a:r>
              <a:rPr lang="en-GB" dirty="0"/>
              <a:t> </a:t>
            </a:r>
            <a:r>
              <a:rPr lang="en-GB" dirty="0" err="1"/>
              <a:t>mají</a:t>
            </a:r>
            <a:r>
              <a:rPr lang="en-GB" dirty="0"/>
              <a:t> </a:t>
            </a:r>
            <a:r>
              <a:rPr lang="en-GB" dirty="0" err="1"/>
              <a:t>významnou</a:t>
            </a:r>
            <a:r>
              <a:rPr lang="en-GB" dirty="0"/>
              <a:t> </a:t>
            </a:r>
            <a:r>
              <a:rPr lang="en-GB" dirty="0" err="1"/>
              <a:t>roli</a:t>
            </a:r>
            <a:r>
              <a:rPr lang="en-GB" dirty="0"/>
              <a:t> v </a:t>
            </a:r>
            <a:r>
              <a:rPr lang="en-GB" dirty="0" err="1"/>
              <a:t>cyklech</a:t>
            </a:r>
            <a:r>
              <a:rPr lang="en-GB" dirty="0"/>
              <a:t> N, </a:t>
            </a:r>
            <a:r>
              <a:rPr lang="cs-CZ" dirty="0" smtClean="0"/>
              <a:t>S </a:t>
            </a:r>
            <a:r>
              <a:rPr lang="en-GB" dirty="0" smtClean="0"/>
              <a:t>a Fe – </a:t>
            </a:r>
            <a:r>
              <a:rPr lang="en-GB" i="1" dirty="0" err="1" smtClean="0"/>
              <a:t>Nitrosomonas</a:t>
            </a:r>
            <a:r>
              <a:rPr lang="en-GB" i="1" dirty="0" smtClean="0"/>
              <a:t>, </a:t>
            </a:r>
            <a:r>
              <a:rPr lang="en-GB" i="1" dirty="0" err="1" smtClean="0"/>
              <a:t>Nitrobacter</a:t>
            </a:r>
            <a:r>
              <a:rPr lang="en-GB" i="1" dirty="0" smtClean="0"/>
              <a:t>, </a:t>
            </a:r>
            <a:r>
              <a:rPr lang="en-GB" i="1" dirty="0" err="1" smtClean="0"/>
              <a:t>Thiobacillus</a:t>
            </a:r>
            <a:endParaRPr lang="en-GB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946" y="3573016"/>
            <a:ext cx="6070100" cy="2929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715132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0810" y="116632"/>
            <a:ext cx="7704856" cy="3672408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významné</a:t>
            </a:r>
            <a:r>
              <a:rPr lang="en-GB" sz="1600" dirty="0" smtClean="0"/>
              <a:t> </a:t>
            </a:r>
            <a:r>
              <a:rPr lang="en-GB" sz="1600" dirty="0" err="1" smtClean="0"/>
              <a:t>rozdíly</a:t>
            </a:r>
            <a:r>
              <a:rPr lang="cs-CZ" sz="1600" dirty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/>
              <a:t>vertikální</a:t>
            </a:r>
            <a:r>
              <a:rPr lang="en-GB" sz="1600" dirty="0"/>
              <a:t> </a:t>
            </a:r>
            <a:r>
              <a:rPr lang="en-GB" sz="1600" dirty="0" err="1" smtClean="0"/>
              <a:t>distribuci</a:t>
            </a:r>
            <a:r>
              <a:rPr lang="cs-CZ" sz="1600" dirty="0"/>
              <a:t> </a:t>
            </a:r>
            <a:r>
              <a:rPr lang="en-GB" sz="1600" dirty="0" err="1" smtClean="0"/>
              <a:t>bakteriálních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populací</a:t>
            </a:r>
            <a:r>
              <a:rPr lang="cs-CZ" sz="1600" dirty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jezerech</a:t>
            </a:r>
            <a:endParaRPr lang="cs-CZ" sz="1600" dirty="0"/>
          </a:p>
          <a:p>
            <a:endParaRPr lang="cs-CZ" sz="1600" dirty="0" smtClean="0"/>
          </a:p>
          <a:p>
            <a:pPr marL="285750" indent="-285750"/>
            <a:r>
              <a:rPr lang="en-GB" sz="1600" dirty="0" err="1" smtClean="0"/>
              <a:t>rozdíly</a:t>
            </a:r>
            <a:r>
              <a:rPr lang="en-GB" sz="1600" dirty="0" smtClean="0"/>
              <a:t> </a:t>
            </a:r>
            <a:r>
              <a:rPr lang="en-GB" sz="1600" dirty="0" err="1"/>
              <a:t>odráží</a:t>
            </a:r>
            <a:r>
              <a:rPr lang="en-GB" sz="1600" dirty="0"/>
              <a:t> </a:t>
            </a:r>
            <a:r>
              <a:rPr lang="en-GB" sz="1600" dirty="0" err="1"/>
              <a:t>variace</a:t>
            </a:r>
            <a:r>
              <a:rPr lang="en-GB" sz="1600" dirty="0"/>
              <a:t> v </a:t>
            </a:r>
            <a:r>
              <a:rPr lang="en-GB" sz="1600" dirty="0" err="1"/>
              <a:t>biotických</a:t>
            </a:r>
            <a:r>
              <a:rPr lang="en-GB" sz="1600" dirty="0"/>
              <a:t> </a:t>
            </a:r>
            <a:r>
              <a:rPr lang="en-GB" sz="1600" dirty="0" err="1"/>
              <a:t>parametrech</a:t>
            </a:r>
            <a:r>
              <a:rPr lang="en-GB" sz="1600" dirty="0"/>
              <a:t> </a:t>
            </a:r>
            <a:r>
              <a:rPr lang="en-GB" sz="1600" dirty="0" err="1"/>
              <a:t>jako</a:t>
            </a:r>
            <a:r>
              <a:rPr lang="en-GB" sz="1600" dirty="0"/>
              <a:t> je </a:t>
            </a:r>
            <a:r>
              <a:rPr lang="en-GB" sz="1600" dirty="0" err="1" smtClean="0"/>
              <a:t>pronikání</a:t>
            </a:r>
            <a:r>
              <a:rPr lang="cs-CZ" sz="1600" dirty="0" smtClean="0"/>
              <a:t> </a:t>
            </a:r>
            <a:r>
              <a:rPr lang="en-GB" sz="1600" dirty="0" err="1" smtClean="0"/>
              <a:t>světla</a:t>
            </a:r>
            <a:r>
              <a:rPr lang="en-GB" sz="1600" dirty="0"/>
              <a:t>, </a:t>
            </a:r>
            <a:r>
              <a:rPr lang="en-GB" sz="1600" dirty="0" err="1"/>
              <a:t>teplota</a:t>
            </a:r>
            <a:r>
              <a:rPr lang="en-GB" sz="1600" dirty="0"/>
              <a:t>, </a:t>
            </a:r>
            <a:r>
              <a:rPr lang="en-GB" sz="1600" dirty="0" err="1" smtClean="0"/>
              <a:t>kysl</a:t>
            </a:r>
            <a:r>
              <a:rPr lang="cs-CZ" sz="1600" dirty="0" smtClean="0"/>
              <a:t>í</a:t>
            </a:r>
            <a:r>
              <a:rPr lang="en-GB" sz="1600" dirty="0" smtClean="0"/>
              <a:t>k</a:t>
            </a:r>
            <a:endParaRPr lang="cs-CZ" sz="1600" dirty="0"/>
          </a:p>
          <a:p>
            <a:endParaRPr lang="en-GB" sz="1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72816"/>
            <a:ext cx="3998546" cy="4670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591" y="1658111"/>
            <a:ext cx="1989706" cy="127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55" y="2932708"/>
            <a:ext cx="1989706" cy="1367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1" y="4157512"/>
            <a:ext cx="1973487" cy="161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33" y="4741740"/>
            <a:ext cx="1573150" cy="1850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762270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07504" y="188640"/>
            <a:ext cx="9001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6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i="1" dirty="0" err="1"/>
              <a:t>a</a:t>
            </a:r>
            <a:r>
              <a:rPr lang="en-GB" sz="1600" i="1" dirty="0" err="1" smtClean="0"/>
              <a:t>utochtonní</a:t>
            </a:r>
            <a:r>
              <a:rPr lang="en-GB" sz="1600" i="1" dirty="0" smtClean="0"/>
              <a:t> </a:t>
            </a:r>
            <a:r>
              <a:rPr lang="en-GB" sz="1600" dirty="0" err="1"/>
              <a:t>organismy</a:t>
            </a:r>
            <a:r>
              <a:rPr lang="en-GB" sz="1600" dirty="0"/>
              <a:t> </a:t>
            </a:r>
            <a:r>
              <a:rPr lang="en-GB" sz="1600" dirty="0" err="1"/>
              <a:t>povrchu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i="1" dirty="0" err="1"/>
              <a:t>alochtonní</a:t>
            </a:r>
            <a:r>
              <a:rPr lang="en-GB" sz="1600" i="1" dirty="0"/>
              <a:t> </a:t>
            </a:r>
            <a:r>
              <a:rPr lang="en-GB" sz="1600" dirty="0"/>
              <a:t>v </a:t>
            </a:r>
            <a:r>
              <a:rPr lang="en-GB" sz="1600" dirty="0" err="1" smtClean="0"/>
              <a:t>hlubších</a:t>
            </a:r>
            <a:r>
              <a:rPr lang="cs-CZ" sz="1600" dirty="0"/>
              <a:t> </a:t>
            </a:r>
            <a:r>
              <a:rPr lang="en-GB" sz="1600" dirty="0" err="1" smtClean="0"/>
              <a:t>vrstvách</a:t>
            </a:r>
            <a:endParaRPr lang="cs-CZ" sz="1600" dirty="0" smtClean="0"/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s</a:t>
            </a:r>
            <a:r>
              <a:rPr lang="en-GB" sz="1600" dirty="0" err="1" smtClean="0"/>
              <a:t>inice</a:t>
            </a:r>
            <a:r>
              <a:rPr lang="en-GB" sz="1600" dirty="0" smtClean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typické</a:t>
            </a:r>
            <a:r>
              <a:rPr lang="en-GB" sz="1600" dirty="0"/>
              <a:t> pro </a:t>
            </a:r>
            <a:r>
              <a:rPr lang="en-GB" sz="1600" dirty="0" err="1"/>
              <a:t>povrchové</a:t>
            </a:r>
            <a:r>
              <a:rPr lang="en-GB" sz="1600" dirty="0"/>
              <a:t> </a:t>
            </a:r>
            <a:r>
              <a:rPr lang="en-GB" sz="1600" dirty="0" err="1"/>
              <a:t>vrstvy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/>
              <a:t> s </a:t>
            </a:r>
            <a:r>
              <a:rPr lang="en-GB" sz="1600" dirty="0" err="1"/>
              <a:t>dostatkem</a:t>
            </a:r>
            <a:r>
              <a:rPr lang="en-GB" sz="1600" dirty="0"/>
              <a:t> </a:t>
            </a:r>
            <a:r>
              <a:rPr lang="en-GB" sz="1600" dirty="0" err="1" smtClean="0"/>
              <a:t>světla</a:t>
            </a:r>
            <a:r>
              <a:rPr lang="cs-CZ" sz="1600" dirty="0"/>
              <a:t> </a:t>
            </a:r>
            <a:r>
              <a:rPr lang="cs-CZ" sz="1600" dirty="0" smtClean="0"/>
              <a:t>-</a:t>
            </a:r>
            <a:r>
              <a:rPr lang="cs-CZ" sz="1600" dirty="0"/>
              <a:t> </a:t>
            </a:r>
            <a:r>
              <a:rPr lang="en-GB" sz="1600" dirty="0" err="1" smtClean="0"/>
              <a:t>pokud</a:t>
            </a:r>
            <a:r>
              <a:rPr lang="en-GB" sz="1600" dirty="0" smtClean="0"/>
              <a:t> </a:t>
            </a:r>
            <a:r>
              <a:rPr lang="en-GB" sz="1600" dirty="0" err="1"/>
              <a:t>sedimentují</a:t>
            </a:r>
            <a:r>
              <a:rPr lang="en-GB" sz="1600" dirty="0"/>
              <a:t> pod </a:t>
            </a:r>
            <a:r>
              <a:rPr lang="en-GB" sz="1600" dirty="0" err="1"/>
              <a:t>kompenzační</a:t>
            </a:r>
            <a:r>
              <a:rPr lang="en-GB" sz="1600" dirty="0"/>
              <a:t> </a:t>
            </a:r>
            <a:r>
              <a:rPr lang="en-GB" sz="1600" dirty="0" err="1"/>
              <a:t>hloubku</a:t>
            </a:r>
            <a:r>
              <a:rPr lang="en-GB" sz="1600" dirty="0"/>
              <a:t>, </a:t>
            </a:r>
            <a:r>
              <a:rPr lang="en-GB" sz="1600" dirty="0" err="1"/>
              <a:t>nejsou</a:t>
            </a:r>
            <a:r>
              <a:rPr lang="en-GB" sz="1600" dirty="0"/>
              <a:t> </a:t>
            </a:r>
            <a:r>
              <a:rPr lang="en-GB" sz="1600" dirty="0" err="1" smtClean="0"/>
              <a:t>schopné</a:t>
            </a:r>
            <a:r>
              <a:rPr lang="cs-CZ" sz="1600" dirty="0"/>
              <a:t> </a:t>
            </a:r>
            <a:r>
              <a:rPr lang="en-GB" sz="1600" dirty="0" err="1" smtClean="0"/>
              <a:t>konkurovat</a:t>
            </a:r>
            <a:r>
              <a:rPr lang="en-GB" sz="1600" dirty="0" smtClean="0"/>
              <a:t> </a:t>
            </a:r>
            <a:r>
              <a:rPr lang="en-GB" sz="1600" dirty="0" err="1"/>
              <a:t>ostatním</a:t>
            </a:r>
            <a:r>
              <a:rPr lang="en-GB" sz="1600" dirty="0"/>
              <a:t> </a:t>
            </a:r>
            <a:r>
              <a:rPr lang="en-GB" sz="1600" dirty="0" err="1"/>
              <a:t>mikrobům</a:t>
            </a:r>
            <a:r>
              <a:rPr lang="en-GB" sz="1600" dirty="0"/>
              <a:t> –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 smtClean="0"/>
              <a:t>allochtonní</a:t>
            </a:r>
            <a:endParaRPr lang="cs-CZ" sz="1600" dirty="0" smtClean="0"/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f</a:t>
            </a:r>
            <a:r>
              <a:rPr lang="en-GB" sz="1600" dirty="0" err="1" smtClean="0"/>
              <a:t>otoautorofní</a:t>
            </a:r>
            <a:r>
              <a:rPr lang="en-GB" sz="1600" dirty="0" smtClean="0"/>
              <a:t> </a:t>
            </a:r>
            <a:r>
              <a:rPr lang="en-GB" sz="1600" dirty="0" err="1"/>
              <a:t>členové</a:t>
            </a:r>
            <a:r>
              <a:rPr lang="en-GB" sz="1600" dirty="0"/>
              <a:t> </a:t>
            </a:r>
            <a:r>
              <a:rPr lang="en-GB" sz="1600" i="1" dirty="0" err="1"/>
              <a:t>Chlorobiaceae</a:t>
            </a:r>
            <a:r>
              <a:rPr lang="en-GB" sz="1600" i="1" dirty="0"/>
              <a:t> a </a:t>
            </a:r>
            <a:r>
              <a:rPr lang="en-GB" sz="1600" i="1" dirty="0" err="1"/>
              <a:t>Chromatiaceae</a:t>
            </a:r>
            <a:r>
              <a:rPr lang="en-GB" sz="1600" i="1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autochtonní</a:t>
            </a:r>
            <a:endParaRPr lang="en-GB" sz="1600" dirty="0"/>
          </a:p>
          <a:p>
            <a:r>
              <a:rPr lang="en-GB" sz="1600" dirty="0" err="1"/>
              <a:t>členové</a:t>
            </a:r>
            <a:r>
              <a:rPr lang="en-GB" sz="1600" dirty="0"/>
              <a:t> </a:t>
            </a:r>
            <a:r>
              <a:rPr lang="en-GB" sz="1600" dirty="0" err="1"/>
              <a:t>sladkovodních</a:t>
            </a:r>
            <a:r>
              <a:rPr lang="en-GB" sz="1600" dirty="0"/>
              <a:t> </a:t>
            </a:r>
            <a:r>
              <a:rPr lang="en-GB" sz="1600" dirty="0" err="1"/>
              <a:t>mikrobiálních</a:t>
            </a:r>
            <a:r>
              <a:rPr lang="en-GB" sz="1600" dirty="0"/>
              <a:t> </a:t>
            </a:r>
            <a:r>
              <a:rPr lang="en-GB" sz="1600" dirty="0" err="1"/>
              <a:t>komunit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větších</a:t>
            </a:r>
            <a:r>
              <a:rPr lang="en-GB" sz="1600" dirty="0"/>
              <a:t> </a:t>
            </a:r>
            <a:r>
              <a:rPr lang="en-GB" sz="1600" dirty="0" err="1" smtClean="0"/>
              <a:t>hloubkách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kde</a:t>
            </a:r>
            <a:r>
              <a:rPr lang="en-GB" sz="1600" dirty="0" smtClean="0"/>
              <a:t> </a:t>
            </a:r>
            <a:r>
              <a:rPr lang="en-GB" sz="1600" dirty="0"/>
              <a:t>je </a:t>
            </a:r>
            <a:r>
              <a:rPr lang="en-GB" sz="1600" dirty="0" err="1"/>
              <a:t>nižší</a:t>
            </a:r>
            <a:r>
              <a:rPr lang="en-GB" sz="1600" dirty="0"/>
              <a:t> </a:t>
            </a:r>
            <a:r>
              <a:rPr lang="en-GB" sz="1600" dirty="0" err="1"/>
              <a:t>tenze</a:t>
            </a:r>
            <a:r>
              <a:rPr lang="en-GB" sz="1600" dirty="0"/>
              <a:t> </a:t>
            </a:r>
            <a:r>
              <a:rPr lang="en-GB" sz="1600" dirty="0" err="1"/>
              <a:t>kyslíku</a:t>
            </a:r>
            <a:r>
              <a:rPr lang="en-GB" sz="1600" dirty="0"/>
              <a:t> a je </a:t>
            </a:r>
            <a:r>
              <a:rPr lang="en-GB" sz="1600" dirty="0" err="1"/>
              <a:t>dostatek</a:t>
            </a:r>
            <a:r>
              <a:rPr lang="en-GB" sz="1600" dirty="0"/>
              <a:t> </a:t>
            </a:r>
            <a:r>
              <a:rPr lang="en-GB" sz="1600" dirty="0" err="1"/>
              <a:t>sirovodíku</a:t>
            </a:r>
            <a:r>
              <a:rPr lang="en-GB" sz="1600" dirty="0"/>
              <a:t> a </a:t>
            </a:r>
            <a:r>
              <a:rPr lang="en-GB" sz="1600" dirty="0" err="1"/>
              <a:t>stále</a:t>
            </a:r>
            <a:r>
              <a:rPr lang="en-GB" sz="1600" dirty="0"/>
              <a:t> </a:t>
            </a:r>
            <a:r>
              <a:rPr lang="en-GB" sz="1600" dirty="0" err="1" smtClean="0"/>
              <a:t>ještě</a:t>
            </a:r>
            <a:r>
              <a:rPr lang="cs-CZ" sz="1600" dirty="0"/>
              <a:t> </a:t>
            </a:r>
            <a:r>
              <a:rPr lang="en-GB" sz="1600" dirty="0" err="1" smtClean="0"/>
              <a:t>dostatečný</a:t>
            </a:r>
            <a:r>
              <a:rPr lang="en-GB" sz="1600" dirty="0" smtClean="0"/>
              <a:t> </a:t>
            </a:r>
            <a:r>
              <a:rPr lang="en-GB" sz="1600" dirty="0" err="1"/>
              <a:t>průnik</a:t>
            </a:r>
            <a:r>
              <a:rPr lang="en-GB" sz="1600" dirty="0"/>
              <a:t> </a:t>
            </a:r>
            <a:r>
              <a:rPr lang="en-GB" sz="1600" dirty="0" err="1" smtClean="0"/>
              <a:t>světla</a:t>
            </a:r>
            <a:endParaRPr lang="cs-CZ" sz="1600" dirty="0"/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i="1" dirty="0" err="1"/>
              <a:t>Rhodospirillaceae</a:t>
            </a:r>
            <a:r>
              <a:rPr lang="en-GB" sz="1600" i="1" dirty="0"/>
              <a:t> </a:t>
            </a:r>
            <a:r>
              <a:rPr lang="en-GB" sz="1600" dirty="0" err="1"/>
              <a:t>okupují</a:t>
            </a:r>
            <a:r>
              <a:rPr lang="en-GB" sz="1600" dirty="0"/>
              <a:t> </a:t>
            </a:r>
            <a:r>
              <a:rPr lang="en-GB" sz="1600" dirty="0" err="1"/>
              <a:t>podobný</a:t>
            </a:r>
            <a:r>
              <a:rPr lang="en-GB" sz="1600" dirty="0"/>
              <a:t> environment ale </a:t>
            </a:r>
            <a:r>
              <a:rPr lang="en-GB" sz="1600" dirty="0" err="1" smtClean="0"/>
              <a:t>spoléhají</a:t>
            </a:r>
            <a:r>
              <a:rPr lang="cs-CZ" sz="1600" dirty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/>
              <a:t>redukované</a:t>
            </a:r>
            <a:r>
              <a:rPr lang="en-GB" sz="1600" dirty="0"/>
              <a:t> </a:t>
            </a:r>
            <a:r>
              <a:rPr lang="en-GB" sz="1600" dirty="0" err="1"/>
              <a:t>organické</a:t>
            </a:r>
            <a:r>
              <a:rPr lang="en-GB" sz="1600" dirty="0"/>
              <a:t> </a:t>
            </a:r>
            <a:r>
              <a:rPr lang="en-GB" sz="1600" dirty="0" err="1"/>
              <a:t>donory</a:t>
            </a:r>
            <a:r>
              <a:rPr lang="en-GB" sz="1600" dirty="0"/>
              <a:t> </a:t>
            </a:r>
            <a:r>
              <a:rPr lang="en-GB" sz="1600" dirty="0" err="1"/>
              <a:t>elektronů</a:t>
            </a:r>
            <a:r>
              <a:rPr lang="en-GB" sz="1600" dirty="0"/>
              <a:t> </a:t>
            </a:r>
            <a:r>
              <a:rPr lang="en-GB" sz="1600" dirty="0" err="1"/>
              <a:t>místo</a:t>
            </a:r>
            <a:r>
              <a:rPr lang="en-GB" sz="1600" dirty="0"/>
              <a:t> </a:t>
            </a:r>
            <a:r>
              <a:rPr lang="en-GB" sz="1600" dirty="0" err="1" smtClean="0"/>
              <a:t>sirovodíku</a:t>
            </a:r>
            <a:endParaRPr lang="cs-CZ" sz="1600" dirty="0" smtClean="0"/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h</a:t>
            </a:r>
            <a:r>
              <a:rPr lang="en-GB" sz="1600" dirty="0" err="1" smtClean="0"/>
              <a:t>eterotrofní</a:t>
            </a:r>
            <a:r>
              <a:rPr lang="en-GB" sz="1600" dirty="0" smtClean="0"/>
              <a:t> </a:t>
            </a:r>
            <a:r>
              <a:rPr lang="en-GB" sz="1600" dirty="0" err="1"/>
              <a:t>bakteriální</a:t>
            </a:r>
            <a:r>
              <a:rPr lang="en-GB" sz="1600" dirty="0"/>
              <a:t> populace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rozšířené</a:t>
            </a:r>
            <a:r>
              <a:rPr lang="en-GB" sz="1600" dirty="0"/>
              <a:t> </a:t>
            </a:r>
            <a:r>
              <a:rPr lang="en-GB" sz="1600" dirty="0" err="1"/>
              <a:t>přes</a:t>
            </a:r>
            <a:r>
              <a:rPr lang="en-GB" sz="1600" dirty="0"/>
              <a:t> </a:t>
            </a:r>
            <a:r>
              <a:rPr lang="en-GB" sz="1600" dirty="0" err="1"/>
              <a:t>vertikální</a:t>
            </a:r>
            <a:r>
              <a:rPr lang="en-GB" sz="1600" dirty="0"/>
              <a:t> </a:t>
            </a:r>
            <a:r>
              <a:rPr lang="en-GB" sz="1600" dirty="0" err="1" smtClean="0"/>
              <a:t>sloupec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smtClean="0"/>
              <a:t>ale </a:t>
            </a:r>
            <a:r>
              <a:rPr lang="en-GB" sz="1600" dirty="0" err="1"/>
              <a:t>obvykle</a:t>
            </a:r>
            <a:r>
              <a:rPr lang="en-GB" sz="1600" dirty="0"/>
              <a:t> </a:t>
            </a:r>
            <a:r>
              <a:rPr lang="en-GB" sz="1600" dirty="0" err="1"/>
              <a:t>dosahují</a:t>
            </a:r>
            <a:r>
              <a:rPr lang="en-GB" sz="1600" dirty="0"/>
              <a:t> maximum </a:t>
            </a:r>
            <a:r>
              <a:rPr lang="en-GB" sz="1600" dirty="0" err="1"/>
              <a:t>nedaleko</a:t>
            </a:r>
            <a:r>
              <a:rPr lang="en-GB" sz="1600" dirty="0"/>
              <a:t> </a:t>
            </a:r>
            <a:r>
              <a:rPr lang="en-GB" sz="1600" dirty="0" err="1" smtClean="0"/>
              <a:t>termo</a:t>
            </a:r>
            <a:r>
              <a:rPr lang="cs-CZ" sz="1600" dirty="0" smtClean="0"/>
              <a:t>kliny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nedaleko</a:t>
            </a:r>
            <a:r>
              <a:rPr lang="en-GB" sz="1600" dirty="0"/>
              <a:t> </a:t>
            </a:r>
            <a:r>
              <a:rPr lang="en-GB" sz="1600" dirty="0" err="1" smtClean="0"/>
              <a:t>dna</a:t>
            </a:r>
            <a:r>
              <a:rPr lang="cs-CZ" sz="1600" dirty="0"/>
              <a:t> </a:t>
            </a:r>
            <a:r>
              <a:rPr lang="en-GB" sz="1600" dirty="0" err="1" smtClean="0"/>
              <a:t>jezera</a:t>
            </a:r>
            <a:r>
              <a:rPr lang="en-GB" sz="1600" dirty="0"/>
              <a:t>, </a:t>
            </a:r>
            <a:r>
              <a:rPr lang="en-GB" sz="1600" dirty="0" err="1"/>
              <a:t>kde</a:t>
            </a:r>
            <a:r>
              <a:rPr lang="en-GB" sz="1600" dirty="0"/>
              <a:t> je </a:t>
            </a:r>
            <a:r>
              <a:rPr lang="en-GB" sz="1600" dirty="0" err="1"/>
              <a:t>dostatečně</a:t>
            </a:r>
            <a:r>
              <a:rPr lang="en-GB" sz="1600" dirty="0"/>
              <a:t> </a:t>
            </a:r>
            <a:r>
              <a:rPr lang="en-GB" sz="1600" dirty="0" err="1"/>
              <a:t>vysoká</a:t>
            </a:r>
            <a:r>
              <a:rPr lang="en-GB" sz="1600" dirty="0"/>
              <a:t> </a:t>
            </a:r>
            <a:r>
              <a:rPr lang="en-GB" sz="1600" dirty="0" err="1"/>
              <a:t>koncentrace</a:t>
            </a:r>
            <a:r>
              <a:rPr lang="en-GB" sz="1600" dirty="0"/>
              <a:t> </a:t>
            </a:r>
            <a:r>
              <a:rPr lang="en-GB" sz="1600" dirty="0" err="1"/>
              <a:t>organických</a:t>
            </a:r>
            <a:r>
              <a:rPr lang="en-GB" sz="1600" dirty="0"/>
              <a:t> </a:t>
            </a:r>
            <a:r>
              <a:rPr lang="en-GB" sz="1600" dirty="0" err="1" smtClean="0"/>
              <a:t>látek</a:t>
            </a:r>
            <a:endParaRPr lang="en-GB" sz="1600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43" y="4928979"/>
            <a:ext cx="797242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6253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16443"/>
            <a:ext cx="8229600" cy="1143000"/>
          </a:xfrm>
        </p:spPr>
        <p:txBody>
          <a:bodyPr>
            <a:normAutofit/>
          </a:bodyPr>
          <a:lstStyle/>
          <a:p>
            <a:r>
              <a:rPr lang="en-GB" sz="2400" dirty="0" smtClean="0"/>
              <a:t>Habitat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112" y="1052736"/>
            <a:ext cx="4392488" cy="5616624"/>
          </a:xfrm>
        </p:spPr>
        <p:txBody>
          <a:bodyPr>
            <a:normAutofit/>
          </a:bodyPr>
          <a:lstStyle/>
          <a:p>
            <a:r>
              <a:rPr lang="cs-CZ" sz="1600" dirty="0" smtClean="0"/>
              <a:t>jednotlivé </a:t>
            </a:r>
            <a:r>
              <a:rPr lang="en-GB" sz="1600" dirty="0" err="1" smtClean="0"/>
              <a:t>ekosfér</a:t>
            </a:r>
            <a:r>
              <a:rPr lang="cs-CZ" sz="1600" dirty="0" smtClean="0"/>
              <a:t>y</a:t>
            </a:r>
            <a:r>
              <a:rPr lang="en-GB" sz="1600" dirty="0" smtClean="0"/>
              <a:t> </a:t>
            </a:r>
            <a:r>
              <a:rPr lang="en-GB" sz="1600" dirty="0" smtClean="0"/>
              <a:t>m</a:t>
            </a:r>
            <a:r>
              <a:rPr lang="cs-CZ" sz="1600" dirty="0" err="1" smtClean="0"/>
              <a:t>ají</a:t>
            </a:r>
            <a:r>
              <a:rPr lang="cs-CZ" sz="1600" dirty="0" smtClean="0"/>
              <a:t> </a:t>
            </a:r>
            <a:r>
              <a:rPr lang="en-GB" sz="1600" dirty="0" err="1" smtClean="0"/>
              <a:t>mnoho</a:t>
            </a:r>
            <a:r>
              <a:rPr lang="en-GB" sz="1600" dirty="0" smtClean="0"/>
              <a:t> </a:t>
            </a:r>
            <a:r>
              <a:rPr lang="en-GB" sz="1600" dirty="0" err="1" smtClean="0"/>
              <a:t>habitatů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/>
              <a:t>h</a:t>
            </a:r>
            <a:r>
              <a:rPr lang="en-GB" sz="1600" dirty="0" err="1" smtClean="0"/>
              <a:t>abitat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fyzické</a:t>
            </a:r>
            <a:r>
              <a:rPr lang="en-GB" sz="1600" dirty="0"/>
              <a:t> </a:t>
            </a:r>
            <a:r>
              <a:rPr lang="en-GB" sz="1600" dirty="0" err="1"/>
              <a:t>místo</a:t>
            </a:r>
            <a:r>
              <a:rPr lang="en-GB" sz="1600" dirty="0"/>
              <a:t>, </a:t>
            </a:r>
            <a:r>
              <a:rPr lang="en-GB" sz="1600" dirty="0" err="1"/>
              <a:t>kde</a:t>
            </a:r>
            <a:r>
              <a:rPr lang="en-GB" sz="1600" dirty="0"/>
              <a:t> se </a:t>
            </a:r>
            <a:r>
              <a:rPr lang="en-GB" sz="1600" dirty="0" err="1"/>
              <a:t>organismus</a:t>
            </a:r>
            <a:r>
              <a:rPr lang="en-GB" sz="1600" dirty="0"/>
              <a:t> </a:t>
            </a:r>
            <a:r>
              <a:rPr lang="en-GB" sz="1600" dirty="0" err="1" smtClean="0"/>
              <a:t>nachází</a:t>
            </a:r>
            <a:r>
              <a:rPr lang="cs-CZ" sz="1600" dirty="0" smtClean="0"/>
              <a:t> („adresa“)</a:t>
            </a:r>
          </a:p>
          <a:p>
            <a:endParaRPr lang="en-GB" sz="1600" dirty="0"/>
          </a:p>
          <a:p>
            <a:r>
              <a:rPr lang="en-GB" sz="1600" dirty="0" err="1" smtClean="0"/>
              <a:t>ekologická</a:t>
            </a:r>
            <a:r>
              <a:rPr lang="en-GB" sz="1600" dirty="0" smtClean="0"/>
              <a:t> </a:t>
            </a:r>
            <a:r>
              <a:rPr lang="en-GB" sz="1600" dirty="0" err="1"/>
              <a:t>nika</a:t>
            </a:r>
            <a:r>
              <a:rPr lang="en-GB" sz="1600" dirty="0"/>
              <a:t> – ta </a:t>
            </a:r>
            <a:r>
              <a:rPr lang="en-GB" sz="1600" dirty="0" err="1"/>
              <a:t>označuje</a:t>
            </a:r>
            <a:r>
              <a:rPr lang="en-GB" sz="1600" dirty="0"/>
              <a:t> </a:t>
            </a:r>
            <a:r>
              <a:rPr lang="en-GB" sz="1600" dirty="0" err="1"/>
              <a:t>nejen</a:t>
            </a:r>
            <a:r>
              <a:rPr lang="en-GB" sz="1600" dirty="0"/>
              <a:t> </a:t>
            </a:r>
            <a:r>
              <a:rPr lang="en-GB" sz="1600" dirty="0" err="1"/>
              <a:t>kde</a:t>
            </a:r>
            <a:r>
              <a:rPr lang="en-GB" sz="1600" dirty="0"/>
              <a:t> </a:t>
            </a:r>
            <a:r>
              <a:rPr lang="en-GB" sz="1600" dirty="0" err="1" smtClean="0"/>
              <a:t>organismus</a:t>
            </a:r>
            <a:r>
              <a:rPr lang="cs-CZ" sz="1600" dirty="0"/>
              <a:t> </a:t>
            </a:r>
            <a:r>
              <a:rPr lang="en-GB" sz="1600" dirty="0" err="1" smtClean="0"/>
              <a:t>žije</a:t>
            </a:r>
            <a:r>
              <a:rPr lang="en-GB" sz="1600" dirty="0"/>
              <a:t>,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jeho</a:t>
            </a:r>
            <a:r>
              <a:rPr lang="en-GB" sz="1600" dirty="0" smtClean="0"/>
              <a:t> </a:t>
            </a:r>
            <a:r>
              <a:rPr lang="en-GB" sz="1600" dirty="0" err="1"/>
              <a:t>funkce</a:t>
            </a:r>
            <a:r>
              <a:rPr lang="en-GB" sz="1600" dirty="0"/>
              <a:t> v </a:t>
            </a:r>
            <a:r>
              <a:rPr lang="en-GB" sz="1600" dirty="0" err="1" smtClean="0"/>
              <a:t>ekosystému</a:t>
            </a:r>
            <a:r>
              <a:rPr lang="cs-CZ" sz="1600" dirty="0"/>
              <a:t> </a:t>
            </a:r>
            <a:r>
              <a:rPr lang="cs-CZ" sz="1600" dirty="0" smtClean="0"/>
              <a:t>– např. predátor, co kdy a kde loví…)</a:t>
            </a:r>
          </a:p>
          <a:p>
            <a:endParaRPr lang="en-GB" sz="1600" dirty="0"/>
          </a:p>
          <a:p>
            <a:r>
              <a:rPr lang="cs-CZ" sz="1600" dirty="0" err="1"/>
              <a:t>f</a:t>
            </a:r>
            <a:r>
              <a:rPr lang="en-GB" sz="1600" dirty="0" err="1" smtClean="0"/>
              <a:t>yzikální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chemické</a:t>
            </a:r>
            <a:r>
              <a:rPr lang="en-GB" sz="1600" dirty="0"/>
              <a:t> </a:t>
            </a:r>
            <a:r>
              <a:rPr lang="en-GB" sz="1600" dirty="0" err="1"/>
              <a:t>charakteristiky</a:t>
            </a:r>
            <a:r>
              <a:rPr lang="en-GB" sz="1600" dirty="0"/>
              <a:t> </a:t>
            </a:r>
            <a:r>
              <a:rPr lang="en-GB" sz="1600" dirty="0" err="1"/>
              <a:t>habitatu</a:t>
            </a:r>
            <a:r>
              <a:rPr lang="en-GB" sz="1600" dirty="0"/>
              <a:t> </a:t>
            </a:r>
            <a:r>
              <a:rPr lang="en-GB" sz="1600" dirty="0" err="1"/>
              <a:t>ovlivňují</a:t>
            </a:r>
            <a:r>
              <a:rPr lang="en-GB" sz="1600" dirty="0"/>
              <a:t> </a:t>
            </a:r>
            <a:r>
              <a:rPr lang="en-GB" sz="1600" dirty="0" err="1" smtClean="0"/>
              <a:t>růst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aktivitu</a:t>
            </a:r>
            <a:r>
              <a:rPr lang="en-GB" sz="1600" dirty="0"/>
              <a:t>, </a:t>
            </a:r>
            <a:r>
              <a:rPr lang="en-GB" sz="1600" dirty="0" err="1"/>
              <a:t>interakce</a:t>
            </a:r>
            <a:r>
              <a:rPr lang="en-GB" sz="1600" dirty="0"/>
              <a:t> a </a:t>
            </a:r>
            <a:r>
              <a:rPr lang="en-GB" sz="1600" dirty="0" err="1"/>
              <a:t>přežití</a:t>
            </a:r>
            <a:r>
              <a:rPr lang="en-GB" sz="1600" dirty="0"/>
              <a:t> </a:t>
            </a:r>
            <a:r>
              <a:rPr lang="en-GB" sz="1600" dirty="0" err="1"/>
              <a:t>mikroorganismů</a:t>
            </a:r>
            <a:r>
              <a:rPr lang="en-GB" sz="1600" dirty="0"/>
              <a:t> </a:t>
            </a:r>
            <a:r>
              <a:rPr lang="en-GB" sz="1600" dirty="0" err="1" smtClean="0"/>
              <a:t>nacházejících</a:t>
            </a:r>
            <a:r>
              <a:rPr lang="cs-CZ" sz="1600" dirty="0"/>
              <a:t> </a:t>
            </a:r>
            <a:r>
              <a:rPr lang="en-GB" sz="1600" dirty="0" smtClean="0"/>
              <a:t>se </a:t>
            </a:r>
            <a:r>
              <a:rPr lang="en-GB" sz="1600" dirty="0"/>
              <a:t>v </a:t>
            </a:r>
            <a:r>
              <a:rPr lang="en-GB" sz="1600" dirty="0" err="1"/>
              <a:t>habitatu</a:t>
            </a:r>
            <a:r>
              <a:rPr lang="en-GB" sz="1600" dirty="0"/>
              <a:t>, </a:t>
            </a:r>
            <a:r>
              <a:rPr lang="en-GB" sz="1600" dirty="0" err="1"/>
              <a:t>určují</a:t>
            </a:r>
            <a:r>
              <a:rPr lang="en-GB" sz="1600" dirty="0"/>
              <a:t> </a:t>
            </a:r>
            <a:r>
              <a:rPr lang="en-GB" sz="1600" dirty="0" err="1"/>
              <a:t>niku</a:t>
            </a:r>
            <a:r>
              <a:rPr lang="en-GB" sz="1600" dirty="0"/>
              <a:t>, </a:t>
            </a:r>
            <a:r>
              <a:rPr lang="en-GB" sz="1600" dirty="0" err="1"/>
              <a:t>kterou</a:t>
            </a:r>
            <a:r>
              <a:rPr lang="en-GB" sz="1600" dirty="0"/>
              <a:t> </a:t>
            </a:r>
            <a:r>
              <a:rPr lang="en-GB" sz="1600" dirty="0" err="1"/>
              <a:t>mikroorganismus</a:t>
            </a:r>
            <a:r>
              <a:rPr lang="en-GB" sz="1600" dirty="0"/>
              <a:t> </a:t>
            </a:r>
            <a:r>
              <a:rPr lang="en-GB" sz="1600" dirty="0" err="1" smtClean="0"/>
              <a:t>okupuje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mikrobů</a:t>
            </a:r>
            <a:r>
              <a:rPr lang="en-GB" sz="1600" dirty="0" smtClean="0"/>
              <a:t> </a:t>
            </a:r>
            <a:r>
              <a:rPr lang="en-GB" sz="1600" dirty="0" err="1"/>
              <a:t>jde</a:t>
            </a:r>
            <a:r>
              <a:rPr lang="en-GB" sz="1600" dirty="0"/>
              <a:t> </a:t>
            </a:r>
            <a:r>
              <a:rPr lang="en-GB" sz="1600" dirty="0" err="1"/>
              <a:t>často</a:t>
            </a:r>
            <a:r>
              <a:rPr lang="en-GB" sz="1600" dirty="0"/>
              <a:t> o </a:t>
            </a:r>
            <a:r>
              <a:rPr lang="en-GB" sz="1600" dirty="0" err="1"/>
              <a:t>mikroměřítko</a:t>
            </a:r>
            <a:r>
              <a:rPr lang="en-GB" sz="1600" dirty="0"/>
              <a:t>, </a:t>
            </a:r>
            <a:r>
              <a:rPr lang="en-GB" sz="1600" dirty="0" err="1"/>
              <a:t>které</a:t>
            </a:r>
            <a:r>
              <a:rPr lang="en-GB" sz="1600" dirty="0"/>
              <a:t> je </a:t>
            </a:r>
            <a:r>
              <a:rPr lang="en-GB" sz="1600" dirty="0" err="1"/>
              <a:t>nutno</a:t>
            </a:r>
            <a:r>
              <a:rPr lang="en-GB" sz="1600" dirty="0"/>
              <a:t> </a:t>
            </a:r>
            <a:r>
              <a:rPr lang="en-GB" sz="1600" dirty="0" err="1" smtClean="0"/>
              <a:t>brát</a:t>
            </a:r>
            <a:r>
              <a:rPr lang="cs-CZ" sz="1600" dirty="0"/>
              <a:t> </a:t>
            </a:r>
            <a:r>
              <a:rPr lang="en-GB" sz="1600" dirty="0" smtClean="0"/>
              <a:t>v </a:t>
            </a:r>
            <a:r>
              <a:rPr lang="en-GB" sz="1600" dirty="0" err="1"/>
              <a:t>úvahu</a:t>
            </a:r>
            <a:r>
              <a:rPr lang="en-GB" sz="1600" dirty="0"/>
              <a:t> (</a:t>
            </a:r>
            <a:r>
              <a:rPr lang="en-GB" sz="1600" dirty="0" err="1"/>
              <a:t>makroorganismy</a:t>
            </a:r>
            <a:r>
              <a:rPr lang="en-GB" sz="1600" dirty="0"/>
              <a:t> – </a:t>
            </a:r>
            <a:r>
              <a:rPr lang="en-GB" sz="1600" dirty="0" err="1"/>
              <a:t>velká</a:t>
            </a:r>
            <a:r>
              <a:rPr lang="en-GB" sz="1600" dirty="0"/>
              <a:t> </a:t>
            </a:r>
            <a:r>
              <a:rPr lang="en-GB" sz="1600" dirty="0" err="1" smtClean="0"/>
              <a:t>teritoria</a:t>
            </a:r>
            <a:endParaRPr lang="en-GB" sz="1600" dirty="0"/>
          </a:p>
        </p:txBody>
      </p:sp>
      <p:sp>
        <p:nvSpPr>
          <p:cNvPr id="4" name="Obdélník 3"/>
          <p:cNvSpPr/>
          <p:nvPr/>
        </p:nvSpPr>
        <p:spPr>
          <a:xfrm>
            <a:off x="4604645" y="5891765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100" dirty="0"/>
              <a:t>http://www.nature.com/nrmicro/journal/v14/n1/abs/nrmicro3552.html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319" y="1700808"/>
            <a:ext cx="3598377" cy="3952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702271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en-GB" sz="2000" b="1" dirty="0" err="1"/>
              <a:t>Mikromycety</a:t>
            </a:r>
            <a:r>
              <a:rPr lang="en-GB" sz="2000" b="1" dirty="0"/>
              <a:t> v </a:t>
            </a:r>
            <a:r>
              <a:rPr lang="en-GB" sz="2000" b="1" dirty="0" err="1"/>
              <a:t>jezerech</a:t>
            </a:r>
            <a:r>
              <a:rPr lang="en-GB" sz="2000" b="1" dirty="0"/>
              <a:t/>
            </a:r>
            <a:br>
              <a:rPr lang="en-GB" sz="2000" b="1" dirty="0"/>
            </a:br>
            <a:endParaRPr lang="en-GB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j</a:t>
            </a:r>
            <a:r>
              <a:rPr lang="en-GB" sz="1600" dirty="0" err="1" smtClean="0"/>
              <a:t>ezera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liší</a:t>
            </a:r>
            <a:r>
              <a:rPr lang="en-GB" sz="1600" dirty="0"/>
              <a:t> co do </a:t>
            </a:r>
            <a:r>
              <a:rPr lang="en-GB" sz="1600" dirty="0" err="1"/>
              <a:t>druhů</a:t>
            </a:r>
            <a:r>
              <a:rPr lang="en-GB" sz="1600" dirty="0"/>
              <a:t> </a:t>
            </a:r>
            <a:r>
              <a:rPr lang="en-GB" sz="1600" dirty="0" err="1"/>
              <a:t>přítomných</a:t>
            </a:r>
            <a:r>
              <a:rPr lang="en-GB" sz="1600" dirty="0"/>
              <a:t> </a:t>
            </a:r>
            <a:r>
              <a:rPr lang="en-GB" sz="1600" dirty="0" smtClean="0"/>
              <a:t>hub</a:t>
            </a:r>
            <a:endParaRPr lang="en-GB" sz="1600" dirty="0"/>
          </a:p>
          <a:p>
            <a:pPr>
              <a:buFontTx/>
              <a:buChar char="-"/>
            </a:pPr>
            <a:r>
              <a:rPr lang="en-GB" sz="1600" dirty="0" err="1" smtClean="0"/>
              <a:t>dle</a:t>
            </a:r>
            <a:r>
              <a:rPr lang="en-GB" sz="1600" dirty="0" smtClean="0"/>
              <a:t> </a:t>
            </a:r>
            <a:r>
              <a:rPr lang="en-GB" sz="1600" dirty="0" err="1"/>
              <a:t>přístupného</a:t>
            </a:r>
            <a:r>
              <a:rPr lang="en-GB" sz="1600" dirty="0"/>
              <a:t> </a:t>
            </a:r>
            <a:r>
              <a:rPr lang="en-GB" sz="1600" dirty="0" err="1"/>
              <a:t>organického</a:t>
            </a:r>
            <a:r>
              <a:rPr lang="en-GB" sz="1600" dirty="0"/>
              <a:t> </a:t>
            </a:r>
            <a:r>
              <a:rPr lang="en-GB" sz="1600" dirty="0" err="1" smtClean="0"/>
              <a:t>substrátu</a:t>
            </a:r>
            <a:r>
              <a:rPr lang="cs-CZ" sz="1600" dirty="0"/>
              <a:t> 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 smtClean="0"/>
              <a:t>-      </a:t>
            </a:r>
            <a:r>
              <a:rPr lang="en-GB" sz="1600" dirty="0" err="1" smtClean="0"/>
              <a:t>dle</a:t>
            </a:r>
            <a:r>
              <a:rPr lang="en-GB" sz="1600" dirty="0" smtClean="0"/>
              <a:t> </a:t>
            </a:r>
            <a:r>
              <a:rPr lang="en-GB" sz="1600" dirty="0" err="1"/>
              <a:t>organismů</a:t>
            </a:r>
            <a:r>
              <a:rPr lang="en-GB" sz="1600" dirty="0"/>
              <a:t> (</a:t>
            </a:r>
            <a:r>
              <a:rPr lang="en-GB" sz="1600" dirty="0" err="1"/>
              <a:t>flóry</a:t>
            </a:r>
            <a:r>
              <a:rPr lang="en-GB" sz="1600" dirty="0"/>
              <a:t> a </a:t>
            </a:r>
            <a:r>
              <a:rPr lang="en-GB" sz="1600" dirty="0" err="1"/>
              <a:t>fauny</a:t>
            </a:r>
            <a:r>
              <a:rPr lang="en-GB" sz="1600" dirty="0"/>
              <a:t>), </a:t>
            </a:r>
            <a:r>
              <a:rPr lang="en-GB" sz="1600" dirty="0" err="1"/>
              <a:t>které</a:t>
            </a:r>
            <a:r>
              <a:rPr lang="en-GB" sz="1600" dirty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 smtClean="0"/>
              <a:t>atakovány</a:t>
            </a:r>
            <a:r>
              <a:rPr lang="cs-CZ" sz="1600" dirty="0"/>
              <a:t> </a:t>
            </a:r>
            <a:r>
              <a:rPr lang="en-GB" sz="1600" dirty="0" err="1" smtClean="0"/>
              <a:t>houbovými</a:t>
            </a:r>
            <a:r>
              <a:rPr lang="en-GB" sz="1600" dirty="0" smtClean="0"/>
              <a:t> </a:t>
            </a:r>
            <a:r>
              <a:rPr lang="en-GB" sz="1600" dirty="0" err="1" smtClean="0"/>
              <a:t>parazity</a:t>
            </a:r>
            <a:endParaRPr lang="cs-CZ" sz="1600" dirty="0" smtClean="0"/>
          </a:p>
          <a:p>
            <a:pPr>
              <a:buFontTx/>
              <a:buChar char="-"/>
            </a:pPr>
            <a:endParaRPr lang="en-GB" sz="1600" dirty="0"/>
          </a:p>
          <a:p>
            <a:r>
              <a:rPr lang="cs-CZ" sz="1600" dirty="0" err="1"/>
              <a:t>m</a:t>
            </a:r>
            <a:r>
              <a:rPr lang="en-GB" sz="1600" dirty="0" err="1" smtClean="0"/>
              <a:t>nohé</a:t>
            </a:r>
            <a:r>
              <a:rPr lang="en-GB" sz="1600" dirty="0" smtClean="0"/>
              <a:t> </a:t>
            </a:r>
            <a:r>
              <a:rPr lang="en-GB" sz="1600" dirty="0" err="1"/>
              <a:t>houby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vodním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spojené</a:t>
            </a:r>
            <a:r>
              <a:rPr lang="en-GB" sz="1600" dirty="0"/>
              <a:t> s </a:t>
            </a:r>
            <a:r>
              <a:rPr lang="en-GB" sz="1600" dirty="0" err="1" smtClean="0"/>
              <a:t>cizí</a:t>
            </a:r>
            <a:r>
              <a:rPr lang="cs-CZ" sz="1600" dirty="0"/>
              <a:t> </a:t>
            </a:r>
            <a:r>
              <a:rPr lang="en-GB" sz="1600" dirty="0" err="1" smtClean="0"/>
              <a:t>organickou</a:t>
            </a:r>
            <a:r>
              <a:rPr lang="en-GB" sz="1600" dirty="0" smtClean="0"/>
              <a:t> </a:t>
            </a:r>
            <a:r>
              <a:rPr lang="en-GB" sz="1600" dirty="0" err="1"/>
              <a:t>hmotou</a:t>
            </a:r>
            <a:r>
              <a:rPr lang="en-GB" sz="1600" dirty="0"/>
              <a:t> – </a:t>
            </a:r>
            <a:r>
              <a:rPr lang="en-GB" sz="1600" dirty="0" err="1"/>
              <a:t>alochtonní</a:t>
            </a:r>
            <a:r>
              <a:rPr lang="en-GB" sz="1600" dirty="0"/>
              <a:t> </a:t>
            </a:r>
            <a:r>
              <a:rPr lang="en-GB" sz="1600" dirty="0" err="1"/>
              <a:t>členové</a:t>
            </a:r>
            <a:r>
              <a:rPr lang="en-GB" sz="1600" dirty="0"/>
              <a:t> </a:t>
            </a:r>
            <a:r>
              <a:rPr lang="en-GB" sz="1600" dirty="0" err="1" smtClean="0"/>
              <a:t>společenstev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/>
              <a:t>n</a:t>
            </a:r>
            <a:r>
              <a:rPr lang="en-GB" sz="1600" dirty="0" smtClean="0"/>
              <a:t>a </a:t>
            </a:r>
            <a:r>
              <a:rPr lang="en-GB" sz="1600" dirty="0" err="1"/>
              <a:t>dřevě</a:t>
            </a:r>
            <a:r>
              <a:rPr lang="en-GB" sz="1600" dirty="0"/>
              <a:t> </a:t>
            </a:r>
            <a:r>
              <a:rPr lang="en-GB" sz="1600" dirty="0" err="1"/>
              <a:t>mrtvých</a:t>
            </a:r>
            <a:r>
              <a:rPr lang="en-GB" sz="1600" dirty="0"/>
              <a:t> </a:t>
            </a:r>
            <a:r>
              <a:rPr lang="en-GB" sz="1600" dirty="0" err="1"/>
              <a:t>rostlinách</a:t>
            </a:r>
            <a:r>
              <a:rPr lang="en-GB" sz="1600" dirty="0"/>
              <a:t> </a:t>
            </a:r>
            <a:r>
              <a:rPr lang="cs-CZ" sz="1600" dirty="0" smtClean="0"/>
              <a:t>často</a:t>
            </a:r>
            <a:r>
              <a:rPr lang="en-GB" sz="1600" dirty="0" smtClean="0"/>
              <a:t> </a:t>
            </a:r>
            <a:r>
              <a:rPr lang="en-GB" sz="1600" dirty="0" err="1"/>
              <a:t>askomycety</a:t>
            </a:r>
            <a:r>
              <a:rPr lang="en-GB" sz="1600" dirty="0"/>
              <a:t> a </a:t>
            </a:r>
            <a:r>
              <a:rPr lang="en-GB" sz="1600" dirty="0" err="1" smtClean="0"/>
              <a:t>houby</a:t>
            </a:r>
            <a:r>
              <a:rPr lang="cs-CZ" sz="1600" dirty="0"/>
              <a:t> </a:t>
            </a:r>
            <a:r>
              <a:rPr lang="en-GB" sz="1600" dirty="0" err="1" smtClean="0"/>
              <a:t>nedokonalé</a:t>
            </a:r>
            <a:endParaRPr lang="en-GB" sz="1600" dirty="0"/>
          </a:p>
          <a:p>
            <a:r>
              <a:rPr lang="en-GB" sz="1600" dirty="0" err="1"/>
              <a:t>po</a:t>
            </a:r>
            <a:r>
              <a:rPr lang="en-GB" sz="1600" dirty="0"/>
              <a:t> </a:t>
            </a:r>
            <a:r>
              <a:rPr lang="en-GB" sz="1600" dirty="0" err="1"/>
              <a:t>degradaci</a:t>
            </a:r>
            <a:r>
              <a:rPr lang="en-GB" sz="1600" dirty="0"/>
              <a:t> </a:t>
            </a:r>
            <a:r>
              <a:rPr lang="en-GB" sz="1600" dirty="0" err="1"/>
              <a:t>rostlinného</a:t>
            </a:r>
            <a:r>
              <a:rPr lang="en-GB" sz="1600" dirty="0"/>
              <a:t> </a:t>
            </a:r>
            <a:r>
              <a:rPr lang="en-GB" sz="1600" dirty="0" err="1"/>
              <a:t>materiálu</a:t>
            </a:r>
            <a:r>
              <a:rPr lang="en-GB" sz="1600" dirty="0"/>
              <a:t> </a:t>
            </a:r>
            <a:r>
              <a:rPr lang="en-GB" sz="1600" dirty="0" err="1"/>
              <a:t>zmizí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houby</a:t>
            </a:r>
            <a:r>
              <a:rPr lang="en-GB" sz="1600" dirty="0"/>
              <a:t> a </a:t>
            </a:r>
            <a:r>
              <a:rPr lang="en-GB" sz="1600" dirty="0" err="1" smtClean="0"/>
              <a:t>nahrazeny</a:t>
            </a:r>
            <a:r>
              <a:rPr lang="cs-CZ" sz="1600" dirty="0"/>
              <a:t> </a:t>
            </a:r>
            <a:r>
              <a:rPr lang="pt-BR" sz="1600" dirty="0" smtClean="0"/>
              <a:t>novými </a:t>
            </a:r>
            <a:r>
              <a:rPr lang="pt-BR" sz="1600" dirty="0"/>
              <a:t>s příchodem nového organického </a:t>
            </a:r>
            <a:r>
              <a:rPr lang="pt-BR" sz="1600" dirty="0" smtClean="0"/>
              <a:t>materiálu</a:t>
            </a:r>
            <a:endParaRPr lang="cs-CZ" sz="1600" dirty="0" smtClean="0"/>
          </a:p>
          <a:p>
            <a:endParaRPr lang="pt-BR" sz="1600" dirty="0"/>
          </a:p>
          <a:p>
            <a:r>
              <a:rPr lang="en-GB" sz="1600" dirty="0" err="1" smtClean="0"/>
              <a:t>kvasinky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slabě</a:t>
            </a:r>
            <a:r>
              <a:rPr lang="en-GB" sz="1600" dirty="0"/>
              <a:t> </a:t>
            </a:r>
            <a:r>
              <a:rPr lang="en-GB" sz="1600" dirty="0" err="1"/>
              <a:t>fermentující</a:t>
            </a:r>
            <a:r>
              <a:rPr lang="en-GB" sz="1600" dirty="0"/>
              <a:t> </a:t>
            </a:r>
            <a:r>
              <a:rPr lang="en-GB" sz="1600" dirty="0" err="1"/>
              <a:t>členové</a:t>
            </a:r>
            <a:r>
              <a:rPr lang="en-GB" sz="1600" dirty="0"/>
              <a:t> </a:t>
            </a:r>
            <a:r>
              <a:rPr lang="en-GB" sz="1600" i="1" dirty="0" err="1" smtClean="0"/>
              <a:t>Torulopsis,Candida</a:t>
            </a:r>
            <a:r>
              <a:rPr lang="en-GB" sz="1600" i="1" dirty="0"/>
              <a:t>, </a:t>
            </a:r>
            <a:r>
              <a:rPr lang="en-GB" sz="1600" i="1" dirty="0" err="1"/>
              <a:t>Rhodotorula</a:t>
            </a:r>
            <a:r>
              <a:rPr lang="en-GB" sz="1600" i="1" dirty="0"/>
              <a:t>, </a:t>
            </a:r>
            <a:r>
              <a:rPr lang="en-GB" sz="1600" i="1" dirty="0" smtClean="0"/>
              <a:t>Cryptococcus</a:t>
            </a:r>
            <a:endParaRPr lang="en-GB" sz="16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869158"/>
            <a:ext cx="2736304" cy="18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711" y="4869158"/>
            <a:ext cx="2280253" cy="1710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311322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en-GB" sz="2000" b="1" dirty="0"/>
              <a:t>Protozoa</a:t>
            </a:r>
            <a:br>
              <a:rPr lang="en-GB" sz="2000" b="1" dirty="0"/>
            </a:br>
            <a:endParaRPr lang="en-GB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548680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/>
              <a:t>p</a:t>
            </a:r>
            <a:r>
              <a:rPr lang="en-GB" sz="1600" dirty="0" err="1" smtClean="0"/>
              <a:t>rotozoa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živí</a:t>
            </a:r>
            <a:r>
              <a:rPr lang="en-GB" sz="1600" dirty="0"/>
              <a:t> (</a:t>
            </a:r>
            <a:r>
              <a:rPr lang="en-GB" sz="1600" dirty="0" err="1"/>
              <a:t>pasou</a:t>
            </a:r>
            <a:r>
              <a:rPr lang="en-GB" sz="1600" dirty="0"/>
              <a:t>)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fytoplanktonu</a:t>
            </a:r>
            <a:r>
              <a:rPr lang="en-GB" sz="1600" dirty="0"/>
              <a:t> a </a:t>
            </a:r>
            <a:r>
              <a:rPr lang="en-GB" sz="1600" dirty="0" err="1" smtClean="0"/>
              <a:t>bakteriích</a:t>
            </a:r>
            <a:r>
              <a:rPr lang="cs-CZ" sz="1600" dirty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/>
              <a:t>vodním</a:t>
            </a:r>
            <a:r>
              <a:rPr lang="en-GB" sz="1600" dirty="0"/>
              <a:t> </a:t>
            </a:r>
            <a:r>
              <a:rPr lang="en-GB" sz="1600" dirty="0" err="1" smtClean="0"/>
              <a:t>prostředí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f</a:t>
            </a:r>
            <a:r>
              <a:rPr lang="en-GB" sz="1600" dirty="0" err="1" smtClean="0"/>
              <a:t>agotrofní</a:t>
            </a:r>
            <a:r>
              <a:rPr lang="en-GB" sz="1600" dirty="0" smtClean="0"/>
              <a:t> </a:t>
            </a:r>
            <a:r>
              <a:rPr lang="en-GB" sz="1600" dirty="0" err="1"/>
              <a:t>bičíkovci</a:t>
            </a:r>
            <a:r>
              <a:rPr lang="en-GB" sz="1600" dirty="0"/>
              <a:t> (</a:t>
            </a:r>
            <a:r>
              <a:rPr lang="en-GB" sz="1600" dirty="0" err="1"/>
              <a:t>schopné</a:t>
            </a:r>
            <a:r>
              <a:rPr lang="en-GB" sz="1600" dirty="0"/>
              <a:t> </a:t>
            </a:r>
            <a:r>
              <a:rPr lang="en-GB" sz="1600" dirty="0" err="1"/>
              <a:t>fagocytózy</a:t>
            </a:r>
            <a:r>
              <a:rPr lang="en-GB" sz="1600" dirty="0"/>
              <a:t> – </a:t>
            </a:r>
            <a:r>
              <a:rPr lang="en-GB" sz="1600" dirty="0" err="1"/>
              <a:t>živí</a:t>
            </a:r>
            <a:r>
              <a:rPr lang="en-GB" sz="1600" dirty="0"/>
              <a:t> se </a:t>
            </a:r>
            <a:r>
              <a:rPr lang="en-GB" sz="1600" dirty="0" err="1" smtClean="0"/>
              <a:t>pevnou</a:t>
            </a:r>
            <a:r>
              <a:rPr lang="cs-CZ" sz="1600" dirty="0"/>
              <a:t> </a:t>
            </a:r>
            <a:r>
              <a:rPr lang="en-GB" sz="1600" dirty="0" err="1" smtClean="0"/>
              <a:t>potravou</a:t>
            </a:r>
            <a:r>
              <a:rPr lang="en-GB" sz="1600" dirty="0"/>
              <a:t>)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obzvláště</a:t>
            </a:r>
            <a:r>
              <a:rPr lang="en-GB" sz="1600" dirty="0"/>
              <a:t> </a:t>
            </a:r>
            <a:r>
              <a:rPr lang="en-GB" sz="1600" dirty="0" err="1"/>
              <a:t>významní</a:t>
            </a:r>
            <a:r>
              <a:rPr lang="en-GB" sz="1600" dirty="0"/>
              <a:t> </a:t>
            </a:r>
            <a:r>
              <a:rPr lang="en-GB" sz="1600" dirty="0" err="1" smtClean="0"/>
              <a:t>konzumenti</a:t>
            </a:r>
            <a:r>
              <a:rPr lang="cs-CZ" sz="1600" dirty="0"/>
              <a:t> </a:t>
            </a:r>
            <a:r>
              <a:rPr lang="en-GB" sz="1600" dirty="0" err="1" smtClean="0"/>
              <a:t>bakteriálních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populací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a</a:t>
            </a:r>
            <a:r>
              <a:rPr lang="en-GB" sz="1600" dirty="0" err="1" smtClean="0"/>
              <a:t>moeboidní</a:t>
            </a:r>
            <a:r>
              <a:rPr lang="en-GB" sz="1600" dirty="0"/>
              <a:t>, </a:t>
            </a:r>
            <a:r>
              <a:rPr lang="en-GB" sz="1600" dirty="0" err="1"/>
              <a:t>řasnatá</a:t>
            </a:r>
            <a:r>
              <a:rPr lang="en-GB" sz="1600" dirty="0"/>
              <a:t> a </a:t>
            </a:r>
            <a:r>
              <a:rPr lang="en-GB" sz="1600" dirty="0" err="1"/>
              <a:t>bičíkatá</a:t>
            </a:r>
            <a:r>
              <a:rPr lang="en-GB" sz="1600" dirty="0"/>
              <a:t> protozoa se </a:t>
            </a:r>
            <a:r>
              <a:rPr lang="en-GB" sz="1600" dirty="0" err="1" smtClean="0"/>
              <a:t>nacházejí</a:t>
            </a:r>
            <a:r>
              <a:rPr lang="cs-CZ" sz="1600" dirty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/>
              <a:t>vodních</a:t>
            </a:r>
            <a:r>
              <a:rPr lang="en-GB" sz="1600" dirty="0"/>
              <a:t> </a:t>
            </a:r>
            <a:r>
              <a:rPr lang="en-GB" sz="1600" dirty="0" err="1"/>
              <a:t>tocích</a:t>
            </a:r>
            <a:r>
              <a:rPr lang="en-GB" sz="1600" dirty="0"/>
              <a:t> a </a:t>
            </a:r>
            <a:r>
              <a:rPr lang="en-GB" sz="1600" dirty="0" err="1" smtClean="0"/>
              <a:t>jezerech</a:t>
            </a:r>
            <a:r>
              <a:rPr lang="en-GB" sz="1600" dirty="0" smtClean="0"/>
              <a:t>:</a:t>
            </a:r>
            <a:r>
              <a:rPr lang="cs-CZ" sz="1600" dirty="0" smtClean="0"/>
              <a:t> </a:t>
            </a:r>
            <a:r>
              <a:rPr lang="en-GB" sz="1600" i="1" dirty="0" smtClean="0"/>
              <a:t>Paramecium </a:t>
            </a:r>
            <a:r>
              <a:rPr lang="en-GB" sz="1600" i="1" dirty="0"/>
              <a:t>(</a:t>
            </a:r>
            <a:r>
              <a:rPr lang="en-GB" sz="1600" dirty="0" err="1"/>
              <a:t>trepka</a:t>
            </a:r>
            <a:r>
              <a:rPr lang="en-GB" sz="1600" i="1" dirty="0"/>
              <a:t>), </a:t>
            </a:r>
            <a:r>
              <a:rPr lang="en-GB" sz="1600" i="1" dirty="0" err="1"/>
              <a:t>Didinium</a:t>
            </a:r>
            <a:r>
              <a:rPr lang="en-GB" sz="1600" i="1" dirty="0"/>
              <a:t>, Vorticella, Stentor, </a:t>
            </a:r>
            <a:r>
              <a:rPr lang="en-GB" sz="1600" i="1" dirty="0" smtClean="0"/>
              <a:t>Amoeba</a:t>
            </a:r>
            <a:endParaRPr lang="cs-CZ" sz="1600" i="1" dirty="0" smtClean="0"/>
          </a:p>
          <a:p>
            <a:endParaRPr lang="en-GB" sz="1600" dirty="0"/>
          </a:p>
          <a:p>
            <a:r>
              <a:rPr lang="cs-CZ" sz="1600" dirty="0" err="1"/>
              <a:t>b</a:t>
            </a:r>
            <a:r>
              <a:rPr lang="en-GB" sz="1600" dirty="0" err="1" smtClean="0"/>
              <a:t>ičíkatý</a:t>
            </a:r>
            <a:r>
              <a:rPr lang="en-GB" sz="1600" dirty="0" smtClean="0"/>
              <a:t> </a:t>
            </a:r>
            <a:r>
              <a:rPr lang="en-GB" sz="1600" i="1" dirty="0"/>
              <a:t>Bodo </a:t>
            </a:r>
            <a:r>
              <a:rPr lang="en-GB" sz="1600" dirty="0"/>
              <a:t>je </a:t>
            </a:r>
            <a:r>
              <a:rPr lang="en-GB" sz="1600" dirty="0" err="1"/>
              <a:t>častý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zněčištěných</a:t>
            </a:r>
            <a:r>
              <a:rPr lang="en-GB" sz="1600" dirty="0"/>
              <a:t> </a:t>
            </a:r>
            <a:r>
              <a:rPr lang="en-GB" sz="1600" dirty="0" err="1" smtClean="0"/>
              <a:t>vodách</a:t>
            </a:r>
            <a:r>
              <a:rPr lang="cs-CZ" sz="1600" dirty="0"/>
              <a:t> </a:t>
            </a:r>
            <a:r>
              <a:rPr lang="en-GB" sz="1600" dirty="0" smtClean="0"/>
              <a:t>s </a:t>
            </a:r>
            <a:r>
              <a:rPr lang="en-GB" sz="1600" dirty="0" err="1" smtClean="0"/>
              <a:t>nedostakem</a:t>
            </a:r>
            <a:r>
              <a:rPr lang="en-GB" sz="1600" dirty="0" smtClean="0"/>
              <a:t> </a:t>
            </a:r>
            <a:r>
              <a:rPr lang="en-GB" sz="1600" dirty="0" err="1" smtClean="0"/>
              <a:t>kyslíku</a:t>
            </a:r>
            <a:endParaRPr lang="en-GB" sz="16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356992"/>
            <a:ext cx="4243189" cy="3174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313638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en-GB" sz="2000" b="1" dirty="0" err="1"/>
              <a:t>Alochtonní</a:t>
            </a:r>
            <a:r>
              <a:rPr lang="en-GB" sz="2000" b="1" dirty="0"/>
              <a:t> </a:t>
            </a:r>
            <a:r>
              <a:rPr lang="en-GB" sz="2000" b="1" dirty="0" err="1"/>
              <a:t>mikroorganizmy</a:t>
            </a:r>
            <a:r>
              <a:rPr lang="en-GB" sz="2000" b="1" dirty="0"/>
              <a:t/>
            </a:r>
            <a:br>
              <a:rPr lang="en-GB" sz="2000" b="1" dirty="0"/>
            </a:br>
            <a:endParaRPr lang="en-GB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80728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v</a:t>
            </a:r>
            <a:r>
              <a:rPr lang="en-GB" sz="1600" dirty="0" err="1" smtClean="0"/>
              <a:t>edle</a:t>
            </a:r>
            <a:r>
              <a:rPr lang="en-GB" sz="1600" dirty="0" smtClean="0"/>
              <a:t> </a:t>
            </a:r>
            <a:r>
              <a:rPr lang="en-GB" sz="1600" dirty="0" err="1"/>
              <a:t>autochtonních</a:t>
            </a:r>
            <a:r>
              <a:rPr lang="en-GB" sz="1600" dirty="0"/>
              <a:t> </a:t>
            </a:r>
            <a:r>
              <a:rPr lang="en-GB" sz="1600" dirty="0" err="1"/>
              <a:t>mikrobiálních</a:t>
            </a:r>
            <a:r>
              <a:rPr lang="en-GB" sz="1600" dirty="0"/>
              <a:t> </a:t>
            </a:r>
            <a:r>
              <a:rPr lang="en-GB" sz="1600" dirty="0" err="1"/>
              <a:t>populací</a:t>
            </a:r>
            <a:r>
              <a:rPr lang="en-GB" sz="1600" dirty="0"/>
              <a:t> je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 smtClean="0"/>
              <a:t>mnoho</a:t>
            </a:r>
            <a:r>
              <a:rPr lang="cs-CZ" sz="1600" dirty="0"/>
              <a:t> </a:t>
            </a:r>
            <a:r>
              <a:rPr lang="en-GB" sz="1600" dirty="0" err="1" smtClean="0"/>
              <a:t>alochtonních</a:t>
            </a:r>
            <a:r>
              <a:rPr lang="en-GB" sz="1600" dirty="0" smtClean="0"/>
              <a:t> </a:t>
            </a:r>
            <a:r>
              <a:rPr lang="en-GB" sz="1600" dirty="0" err="1"/>
              <a:t>mikrobů</a:t>
            </a:r>
            <a:r>
              <a:rPr lang="en-GB" sz="1600" dirty="0"/>
              <a:t> - </a:t>
            </a:r>
            <a:r>
              <a:rPr lang="en-GB" sz="1600" dirty="0" err="1"/>
              <a:t>eroze</a:t>
            </a:r>
            <a:r>
              <a:rPr lang="en-GB" sz="1600" dirty="0"/>
              <a:t> a </a:t>
            </a:r>
            <a:r>
              <a:rPr lang="en-GB" sz="1600" dirty="0" err="1"/>
              <a:t>smyv</a:t>
            </a:r>
            <a:r>
              <a:rPr lang="en-GB" sz="1600" dirty="0"/>
              <a:t> z </a:t>
            </a:r>
            <a:r>
              <a:rPr lang="en-GB" sz="1600" dirty="0" err="1"/>
              <a:t>půdy</a:t>
            </a:r>
            <a:r>
              <a:rPr lang="en-GB" sz="1600" dirty="0"/>
              <a:t>, se </a:t>
            </a:r>
            <a:r>
              <a:rPr lang="en-GB" sz="1600" dirty="0" err="1" smtClean="0"/>
              <a:t>spadenými</a:t>
            </a:r>
            <a:r>
              <a:rPr lang="cs-CZ" sz="1600" dirty="0"/>
              <a:t> </a:t>
            </a:r>
            <a:r>
              <a:rPr lang="pl-PL" sz="1600" dirty="0" smtClean="0"/>
              <a:t>listy</a:t>
            </a:r>
            <a:r>
              <a:rPr lang="pl-PL" sz="1600" dirty="0"/>
              <a:t>, s městskými odpadními </a:t>
            </a:r>
            <a:r>
              <a:rPr lang="pl-PL" sz="1600" dirty="0" smtClean="0"/>
              <a:t>vodami</a:t>
            </a:r>
          </a:p>
          <a:p>
            <a:endParaRPr lang="pl-PL" sz="1600" dirty="0"/>
          </a:p>
          <a:p>
            <a:r>
              <a:rPr lang="cs-CZ" sz="1600" dirty="0" err="1"/>
              <a:t>h</a:t>
            </a:r>
            <a:r>
              <a:rPr lang="en-GB" sz="1600" dirty="0" err="1" smtClean="0"/>
              <a:t>eterotrofní</a:t>
            </a:r>
            <a:r>
              <a:rPr lang="en-GB" sz="1600" dirty="0" smtClean="0"/>
              <a:t> </a:t>
            </a:r>
            <a:r>
              <a:rPr lang="en-GB" sz="1600" dirty="0"/>
              <a:t>populace je </a:t>
            </a:r>
            <a:r>
              <a:rPr lang="en-GB" sz="1600" dirty="0" err="1"/>
              <a:t>vysoká</a:t>
            </a:r>
            <a:r>
              <a:rPr lang="en-GB" sz="1600" dirty="0"/>
              <a:t> v </a:t>
            </a:r>
            <a:r>
              <a:rPr lang="en-GB" sz="1600" dirty="0" err="1"/>
              <a:t>oblasti</a:t>
            </a:r>
            <a:r>
              <a:rPr lang="en-GB" sz="1600" dirty="0"/>
              <a:t> , </a:t>
            </a:r>
            <a:r>
              <a:rPr lang="en-GB" sz="1600" dirty="0" err="1"/>
              <a:t>kde</a:t>
            </a:r>
            <a:r>
              <a:rPr lang="en-GB" sz="1600" dirty="0"/>
              <a:t> je </a:t>
            </a:r>
            <a:r>
              <a:rPr lang="en-GB" sz="1600" dirty="0" err="1" smtClean="0"/>
              <a:t>přísun</a:t>
            </a:r>
            <a:r>
              <a:rPr lang="cs-CZ" sz="1600" dirty="0"/>
              <a:t> </a:t>
            </a:r>
            <a:r>
              <a:rPr lang="pl-PL" sz="1600" dirty="0" smtClean="0"/>
              <a:t>organických </a:t>
            </a:r>
            <a:r>
              <a:rPr lang="pl-PL" sz="1600" dirty="0"/>
              <a:t>látek, pak ale s úbytkem organických </a:t>
            </a:r>
            <a:r>
              <a:rPr lang="pl-PL" sz="1600" dirty="0" smtClean="0"/>
              <a:t>látek </a:t>
            </a:r>
            <a:r>
              <a:rPr lang="en-GB" sz="1600" dirty="0" err="1" smtClean="0"/>
              <a:t>ubývá</a:t>
            </a:r>
            <a:r>
              <a:rPr lang="en-GB" sz="1600" dirty="0" smtClean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mikroorganismů</a:t>
            </a:r>
            <a:r>
              <a:rPr lang="en-GB" sz="1600" dirty="0"/>
              <a:t> </a:t>
            </a:r>
            <a:r>
              <a:rPr lang="en-GB" sz="1600" dirty="0" err="1"/>
              <a:t>rozkládajících</a:t>
            </a:r>
            <a:r>
              <a:rPr lang="en-GB" sz="1600" dirty="0"/>
              <a:t> </a:t>
            </a:r>
            <a:r>
              <a:rPr lang="en-GB" sz="1600" dirty="0" err="1"/>
              <a:t>tyto</a:t>
            </a:r>
            <a:r>
              <a:rPr lang="en-GB" sz="1600" dirty="0"/>
              <a:t> </a:t>
            </a:r>
            <a:r>
              <a:rPr lang="en-GB" sz="1600" dirty="0" err="1" smtClean="0"/>
              <a:t>látky</a:t>
            </a:r>
            <a:endParaRPr lang="cs-CZ" sz="1600" dirty="0"/>
          </a:p>
          <a:p>
            <a:endParaRPr lang="en-GB" sz="1600" dirty="0"/>
          </a:p>
          <a:p>
            <a:r>
              <a:rPr lang="cs-CZ" sz="1600" dirty="0" err="1"/>
              <a:t>a</a:t>
            </a:r>
            <a:r>
              <a:rPr lang="en-GB" sz="1600" dirty="0" err="1" smtClean="0"/>
              <a:t>lochtonní</a:t>
            </a:r>
            <a:r>
              <a:rPr lang="en-GB" sz="1600" dirty="0" smtClean="0"/>
              <a:t> </a:t>
            </a:r>
            <a:r>
              <a:rPr lang="en-GB" sz="1600" dirty="0" err="1"/>
              <a:t>mikrobi</a:t>
            </a:r>
            <a:r>
              <a:rPr lang="en-GB" sz="1600" dirty="0"/>
              <a:t> </a:t>
            </a:r>
            <a:r>
              <a:rPr lang="en-GB" sz="1600" dirty="0" err="1"/>
              <a:t>zmizí</a:t>
            </a:r>
            <a:r>
              <a:rPr lang="en-GB" sz="1600" dirty="0"/>
              <a:t> </a:t>
            </a:r>
            <a:r>
              <a:rPr lang="en-GB" sz="1600" dirty="0" err="1"/>
              <a:t>během</a:t>
            </a:r>
            <a:r>
              <a:rPr lang="en-GB" sz="1600" dirty="0"/>
              <a:t> </a:t>
            </a:r>
            <a:r>
              <a:rPr lang="en-GB" sz="1600" dirty="0" err="1"/>
              <a:t>krátké</a:t>
            </a:r>
            <a:r>
              <a:rPr lang="en-GB" sz="1600" dirty="0"/>
              <a:t> </a:t>
            </a:r>
            <a:r>
              <a:rPr lang="en-GB" sz="1600" dirty="0" err="1"/>
              <a:t>doby</a:t>
            </a:r>
            <a:r>
              <a:rPr lang="en-GB" sz="1600" dirty="0"/>
              <a:t> – </a:t>
            </a:r>
            <a:r>
              <a:rPr lang="en-GB" sz="1600" dirty="0" err="1" smtClean="0"/>
              <a:t>jsou</a:t>
            </a:r>
            <a:r>
              <a:rPr lang="cs-CZ" sz="1600" dirty="0"/>
              <a:t> </a:t>
            </a:r>
            <a:r>
              <a:rPr lang="en-GB" sz="1600" dirty="0" err="1" smtClean="0"/>
              <a:t>zkonzumováni</a:t>
            </a:r>
            <a:r>
              <a:rPr lang="en-GB" sz="1600" dirty="0" smtClean="0"/>
              <a:t> </a:t>
            </a:r>
            <a:r>
              <a:rPr lang="en-GB" sz="1600" dirty="0" err="1"/>
              <a:t>autochtonními</a:t>
            </a:r>
            <a:r>
              <a:rPr lang="en-GB" sz="1600" dirty="0"/>
              <a:t> </a:t>
            </a:r>
            <a:r>
              <a:rPr lang="en-GB" sz="1600" dirty="0" err="1" smtClean="0"/>
              <a:t>mikroby</a:t>
            </a:r>
            <a:endParaRPr lang="cs-CZ" sz="1600" dirty="0"/>
          </a:p>
          <a:p>
            <a:endParaRPr lang="en-GB" sz="1600" dirty="0"/>
          </a:p>
          <a:p>
            <a:r>
              <a:rPr lang="en-GB" sz="1600" dirty="0" err="1" smtClean="0"/>
              <a:t>díky</a:t>
            </a:r>
            <a:r>
              <a:rPr lang="en-GB" sz="1600" dirty="0" smtClean="0"/>
              <a:t> </a:t>
            </a:r>
            <a:r>
              <a:rPr lang="en-GB" sz="1600" dirty="0" err="1"/>
              <a:t>četným</a:t>
            </a:r>
            <a:r>
              <a:rPr lang="en-GB" sz="1600" dirty="0"/>
              <a:t> </a:t>
            </a:r>
            <a:r>
              <a:rPr lang="en-GB" sz="1600" dirty="0" err="1"/>
              <a:t>zdrojům</a:t>
            </a:r>
            <a:r>
              <a:rPr lang="en-GB" sz="1600" dirty="0"/>
              <a:t> </a:t>
            </a:r>
            <a:r>
              <a:rPr lang="en-GB" sz="1600" dirty="0" err="1"/>
              <a:t>alochtonních</a:t>
            </a:r>
            <a:r>
              <a:rPr lang="en-GB" sz="1600" dirty="0"/>
              <a:t> </a:t>
            </a:r>
            <a:r>
              <a:rPr lang="en-GB" sz="1600" dirty="0" err="1" smtClean="0"/>
              <a:t>mikrobů</a:t>
            </a:r>
            <a:r>
              <a:rPr lang="cs-CZ" sz="1600" dirty="0"/>
              <a:t> </a:t>
            </a:r>
            <a:r>
              <a:rPr lang="en-GB" sz="1600" dirty="0" err="1" smtClean="0"/>
              <a:t>mikrobi</a:t>
            </a:r>
            <a:r>
              <a:rPr lang="en-GB" sz="1600" dirty="0" smtClean="0"/>
              <a:t> </a:t>
            </a:r>
            <a:r>
              <a:rPr lang="en-GB" sz="1600" dirty="0" err="1"/>
              <a:t>nacházení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vodě</a:t>
            </a:r>
            <a:r>
              <a:rPr lang="en-GB" sz="1600" dirty="0"/>
              <a:t> </a:t>
            </a:r>
            <a:r>
              <a:rPr lang="en-GB" sz="1600" dirty="0" err="1"/>
              <a:t>často</a:t>
            </a:r>
            <a:r>
              <a:rPr lang="en-GB" sz="1600" dirty="0"/>
              <a:t> </a:t>
            </a:r>
            <a:r>
              <a:rPr lang="en-GB" sz="1600" dirty="0" err="1"/>
              <a:t>připomínají</a:t>
            </a:r>
            <a:r>
              <a:rPr lang="en-GB" sz="1600" dirty="0"/>
              <a:t> </a:t>
            </a:r>
            <a:r>
              <a:rPr lang="en-GB" sz="1600" dirty="0" err="1" smtClean="0"/>
              <a:t>terestriální</a:t>
            </a:r>
            <a:r>
              <a:rPr lang="cs-CZ" sz="1600" dirty="0"/>
              <a:t> </a:t>
            </a:r>
            <a:r>
              <a:rPr lang="en-GB" sz="1600" dirty="0" err="1" smtClean="0"/>
              <a:t>formy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40065218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GB" sz="2400" b="1" dirty="0" err="1"/>
              <a:t>Produktivita</a:t>
            </a:r>
            <a:r>
              <a:rPr lang="en-GB" sz="2400" b="1" dirty="0"/>
              <a:t> </a:t>
            </a:r>
            <a:r>
              <a:rPr lang="en-GB" sz="2400" b="1" dirty="0" err="1"/>
              <a:t>jezer</a:t>
            </a:r>
            <a:r>
              <a:rPr lang="en-GB" sz="2400" b="1" dirty="0"/>
              <a:t/>
            </a:r>
            <a:br>
              <a:rPr lang="en-GB" sz="2400" b="1" dirty="0"/>
            </a:br>
            <a:endParaRPr lang="en-GB" sz="2400" dirty="0"/>
          </a:p>
        </p:txBody>
      </p:sp>
      <p:sp>
        <p:nvSpPr>
          <p:cNvPr id="4" name="Obdélník 3"/>
          <p:cNvSpPr/>
          <p:nvPr/>
        </p:nvSpPr>
        <p:spPr>
          <a:xfrm>
            <a:off x="0" y="864381"/>
            <a:ext cx="4788024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1600" dirty="0" err="1"/>
              <a:t>m</a:t>
            </a:r>
            <a:r>
              <a:rPr lang="en-GB" sz="1600" dirty="0" err="1" smtClean="0"/>
              <a:t>ikrobi</a:t>
            </a:r>
            <a:r>
              <a:rPr lang="en-GB" sz="1600" dirty="0" smtClean="0"/>
              <a:t> </a:t>
            </a:r>
            <a:r>
              <a:rPr lang="en-GB" sz="1600" dirty="0" err="1"/>
              <a:t>hrají</a:t>
            </a:r>
            <a:r>
              <a:rPr lang="en-GB" sz="1600" dirty="0"/>
              <a:t> </a:t>
            </a:r>
            <a:r>
              <a:rPr lang="en-GB" sz="1600" dirty="0" err="1"/>
              <a:t>významnou</a:t>
            </a:r>
            <a:r>
              <a:rPr lang="en-GB" sz="1600" dirty="0"/>
              <a:t> </a:t>
            </a:r>
            <a:r>
              <a:rPr lang="en-GB" sz="1600" dirty="0" err="1"/>
              <a:t>roli</a:t>
            </a:r>
            <a:r>
              <a:rPr lang="en-GB" sz="1600" dirty="0"/>
              <a:t> v </a:t>
            </a:r>
            <a:r>
              <a:rPr lang="en-GB" sz="1600" dirty="0" err="1"/>
              <a:t>produktivitě</a:t>
            </a:r>
            <a:r>
              <a:rPr lang="en-GB" sz="1600" dirty="0"/>
              <a:t> </a:t>
            </a:r>
            <a:r>
              <a:rPr lang="en-GB" sz="1600" dirty="0" err="1" smtClean="0"/>
              <a:t>jezer</a:t>
            </a:r>
            <a:r>
              <a:rPr lang="cs-CZ" sz="1600" dirty="0"/>
              <a:t> </a:t>
            </a:r>
            <a:r>
              <a:rPr lang="pl-PL" sz="1600" dirty="0" smtClean="0"/>
              <a:t>a </a:t>
            </a:r>
            <a:r>
              <a:rPr lang="pl-PL" sz="1600" dirty="0"/>
              <a:t>transformaci organických látek v </a:t>
            </a:r>
            <a:r>
              <a:rPr lang="pl-PL" sz="1600" dirty="0" smtClean="0"/>
              <a:t>jezerech</a:t>
            </a:r>
          </a:p>
          <a:p>
            <a:pPr marL="285750" indent="-285750">
              <a:buFont typeface="Arial" pitchFamily="34" charset="0"/>
              <a:buChar char="•"/>
            </a:pPr>
            <a:endParaRPr lang="pl-PL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 err="1"/>
              <a:t>i</a:t>
            </a:r>
            <a:r>
              <a:rPr lang="en-GB" sz="1600" dirty="0" err="1" smtClean="0"/>
              <a:t>ntenzita</a:t>
            </a:r>
            <a:r>
              <a:rPr lang="en-GB" sz="1600" dirty="0" smtClean="0"/>
              <a:t> </a:t>
            </a:r>
            <a:r>
              <a:rPr lang="en-GB" sz="1600" dirty="0" err="1"/>
              <a:t>jejich</a:t>
            </a:r>
            <a:r>
              <a:rPr lang="en-GB" sz="1600" dirty="0"/>
              <a:t> </a:t>
            </a:r>
            <a:r>
              <a:rPr lang="en-GB" sz="1600" dirty="0" err="1"/>
              <a:t>metabolické</a:t>
            </a:r>
            <a:r>
              <a:rPr lang="en-GB" sz="1600" dirty="0"/>
              <a:t> </a:t>
            </a:r>
            <a:r>
              <a:rPr lang="en-GB" sz="1600" dirty="0" err="1"/>
              <a:t>aktivity</a:t>
            </a:r>
            <a:r>
              <a:rPr lang="en-GB" sz="1600" dirty="0"/>
              <a:t> je ale </a:t>
            </a:r>
            <a:r>
              <a:rPr lang="en-GB" sz="1600" dirty="0" err="1"/>
              <a:t>velice</a:t>
            </a:r>
            <a:r>
              <a:rPr lang="en-GB" sz="1600" dirty="0"/>
              <a:t> </a:t>
            </a:r>
            <a:r>
              <a:rPr lang="en-GB" sz="1600" dirty="0" err="1" smtClean="0"/>
              <a:t>variabilní</a:t>
            </a:r>
            <a:r>
              <a:rPr lang="cs-CZ" sz="1600" dirty="0"/>
              <a:t> </a:t>
            </a:r>
            <a:r>
              <a:rPr lang="en-GB" sz="1600" dirty="0" smtClean="0"/>
              <a:t>– </a:t>
            </a:r>
            <a:r>
              <a:rPr lang="en-GB" sz="1600" dirty="0" err="1"/>
              <a:t>sezónní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časové</a:t>
            </a:r>
            <a:r>
              <a:rPr lang="en-GB" sz="1600" dirty="0"/>
              <a:t> </a:t>
            </a:r>
            <a:r>
              <a:rPr lang="en-GB" sz="1600" dirty="0" err="1" smtClean="0"/>
              <a:t>změny</a:t>
            </a:r>
            <a:endParaRPr lang="cs-CZ" sz="1600" dirty="0" smtClean="0"/>
          </a:p>
          <a:p>
            <a:pPr marL="285750" indent="-285750">
              <a:buFont typeface="Arial" pitchFamily="34" charset="0"/>
              <a:buChar char="•"/>
            </a:pPr>
            <a:endParaRPr lang="en-GB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 err="1"/>
              <a:t>v</a:t>
            </a:r>
            <a:r>
              <a:rPr lang="en-GB" sz="1600" dirty="0" err="1" smtClean="0"/>
              <a:t>yšší</a:t>
            </a:r>
            <a:r>
              <a:rPr lang="en-GB" sz="1600" dirty="0" smtClean="0"/>
              <a:t> </a:t>
            </a:r>
            <a:r>
              <a:rPr lang="en-GB" sz="1600" dirty="0" err="1"/>
              <a:t>produktivita</a:t>
            </a:r>
            <a:r>
              <a:rPr lang="en-GB" sz="1600" dirty="0"/>
              <a:t> v </a:t>
            </a:r>
            <a:r>
              <a:rPr lang="en-GB" sz="1600" dirty="0" err="1"/>
              <a:t>eutrofizovaných</a:t>
            </a:r>
            <a:r>
              <a:rPr lang="en-GB" sz="1600" dirty="0"/>
              <a:t> </a:t>
            </a:r>
            <a:r>
              <a:rPr lang="en-GB" sz="1600" dirty="0" err="1" smtClean="0"/>
              <a:t>prostředích</a:t>
            </a:r>
            <a:endParaRPr lang="en-GB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/>
              <a:t>v</a:t>
            </a:r>
            <a:r>
              <a:rPr lang="en-GB" sz="1600" dirty="0" smtClean="0"/>
              <a:t> </a:t>
            </a:r>
            <a:r>
              <a:rPr lang="en-GB" sz="1600" dirty="0" err="1"/>
              <a:t>létě</a:t>
            </a:r>
            <a:r>
              <a:rPr lang="en-GB" sz="1600" dirty="0"/>
              <a:t> </a:t>
            </a:r>
            <a:r>
              <a:rPr lang="en-GB" sz="1600" dirty="0" err="1"/>
              <a:t>vyšší</a:t>
            </a:r>
            <a:r>
              <a:rPr lang="en-GB" sz="1600" dirty="0"/>
              <a:t> </a:t>
            </a:r>
            <a:r>
              <a:rPr lang="en-GB" sz="1600" dirty="0" err="1"/>
              <a:t>produktivita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vyšší</a:t>
            </a:r>
            <a:r>
              <a:rPr lang="en-GB" sz="1600" dirty="0"/>
              <a:t> </a:t>
            </a:r>
            <a:r>
              <a:rPr lang="en-GB" sz="1600" dirty="0" err="1"/>
              <a:t>intenzita</a:t>
            </a:r>
            <a:r>
              <a:rPr lang="en-GB" sz="1600" dirty="0"/>
              <a:t> </a:t>
            </a:r>
            <a:r>
              <a:rPr lang="en-GB" sz="1600" dirty="0" err="1"/>
              <a:t>obratu</a:t>
            </a:r>
            <a:r>
              <a:rPr lang="en-GB" sz="1600" dirty="0"/>
              <a:t> </a:t>
            </a:r>
            <a:r>
              <a:rPr lang="en-GB" sz="1600" dirty="0" err="1" smtClean="0"/>
              <a:t>živin</a:t>
            </a:r>
            <a:endParaRPr lang="cs-CZ" sz="1600" dirty="0" smtClean="0"/>
          </a:p>
          <a:p>
            <a:pPr marL="285750" indent="-285750">
              <a:buFont typeface="Arial" pitchFamily="34" charset="0"/>
              <a:buChar char="•"/>
            </a:pPr>
            <a:endParaRPr lang="cs-CZ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err="1" smtClean="0"/>
              <a:t>yužití</a:t>
            </a:r>
            <a:r>
              <a:rPr lang="en-GB" sz="1600" dirty="0" smtClean="0"/>
              <a:t> </a:t>
            </a:r>
            <a:r>
              <a:rPr lang="en-GB" sz="1600" dirty="0"/>
              <a:t>DOM a </a:t>
            </a:r>
            <a:r>
              <a:rPr lang="cs-CZ" sz="1600" dirty="0" err="1"/>
              <a:t>s</a:t>
            </a:r>
            <a:r>
              <a:rPr lang="en-GB" sz="1600" dirty="0" err="1" smtClean="0"/>
              <a:t>chopnost</a:t>
            </a:r>
            <a:r>
              <a:rPr lang="en-GB" sz="1600" dirty="0" smtClean="0"/>
              <a:t> </a:t>
            </a:r>
            <a:r>
              <a:rPr lang="en-GB" sz="1600" dirty="0" err="1"/>
              <a:t>bakterií</a:t>
            </a:r>
            <a:r>
              <a:rPr lang="en-GB" sz="1600" dirty="0"/>
              <a:t> </a:t>
            </a:r>
            <a:r>
              <a:rPr lang="en-GB" sz="1600" dirty="0" err="1"/>
              <a:t>využívat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nízké</a:t>
            </a:r>
            <a:r>
              <a:rPr lang="en-GB" sz="1600" dirty="0"/>
              <a:t> </a:t>
            </a:r>
            <a:r>
              <a:rPr lang="en-GB" sz="1600" dirty="0" err="1"/>
              <a:t>koncentrace</a:t>
            </a:r>
            <a:r>
              <a:rPr lang="en-GB" sz="1600" dirty="0"/>
              <a:t> </a:t>
            </a:r>
            <a:r>
              <a:rPr lang="en-GB" sz="1600" dirty="0" smtClean="0"/>
              <a:t>DOM</a:t>
            </a:r>
            <a:r>
              <a:rPr lang="cs-CZ" sz="1600" dirty="0" smtClean="0"/>
              <a:t> a </a:t>
            </a:r>
            <a:r>
              <a:rPr lang="en-GB" sz="1600" dirty="0" smtClean="0"/>
              <a:t>DOC</a:t>
            </a:r>
            <a:r>
              <a:rPr lang="cs-CZ" sz="1600" dirty="0" smtClean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rozpuštěná</a:t>
            </a:r>
            <a:r>
              <a:rPr lang="en-GB" sz="1600" dirty="0" smtClean="0"/>
              <a:t> </a:t>
            </a:r>
            <a:r>
              <a:rPr lang="en-GB" sz="1600" dirty="0" err="1" smtClean="0"/>
              <a:t>organická</a:t>
            </a:r>
            <a:r>
              <a:rPr lang="en-GB" sz="1600" dirty="0" smtClean="0"/>
              <a:t> </a:t>
            </a:r>
            <a:r>
              <a:rPr lang="en-GB" sz="1600" dirty="0" err="1" smtClean="0"/>
              <a:t>hmota</a:t>
            </a:r>
            <a:r>
              <a:rPr lang="cs-CZ" sz="1600" dirty="0" smtClean="0"/>
              <a:t> a uhlík</a:t>
            </a:r>
            <a:r>
              <a:rPr lang="en-GB" sz="1600" dirty="0" smtClean="0"/>
              <a:t>) je </a:t>
            </a:r>
            <a:r>
              <a:rPr lang="en-GB" sz="1600" dirty="0" err="1"/>
              <a:t>důležitá</a:t>
            </a:r>
            <a:r>
              <a:rPr lang="en-GB" sz="1600" dirty="0"/>
              <a:t> </a:t>
            </a:r>
            <a:r>
              <a:rPr lang="en-GB" sz="1600" dirty="0" err="1" smtClean="0"/>
              <a:t>zvláště</a:t>
            </a:r>
            <a:r>
              <a:rPr lang="cs-CZ" sz="1600" dirty="0"/>
              <a:t> </a:t>
            </a:r>
            <a:r>
              <a:rPr lang="pl-PL" sz="1600" dirty="0" smtClean="0"/>
              <a:t>v </a:t>
            </a:r>
            <a:r>
              <a:rPr lang="pl-PL" sz="1600" dirty="0"/>
              <a:t>oligotrofních jezerech – tak se dostane DOC </a:t>
            </a:r>
            <a:r>
              <a:rPr lang="en-GB" sz="1600" dirty="0" smtClean="0"/>
              <a:t>do </a:t>
            </a:r>
            <a:r>
              <a:rPr lang="en-GB" sz="1600" dirty="0" err="1"/>
              <a:t>potravního</a:t>
            </a:r>
            <a:r>
              <a:rPr lang="en-GB" sz="1600" dirty="0"/>
              <a:t> </a:t>
            </a:r>
            <a:r>
              <a:rPr lang="en-GB" sz="1600" dirty="0" err="1"/>
              <a:t>řetězce</a:t>
            </a:r>
            <a:r>
              <a:rPr lang="en-GB" sz="1600" dirty="0"/>
              <a:t> a </a:t>
            </a:r>
            <a:r>
              <a:rPr lang="en-GB" sz="1600" dirty="0" err="1"/>
              <a:t>podpoří</a:t>
            </a:r>
            <a:r>
              <a:rPr lang="en-GB" sz="1600" dirty="0"/>
              <a:t> </a:t>
            </a:r>
            <a:r>
              <a:rPr lang="en-GB" sz="1600" dirty="0" err="1" smtClean="0"/>
              <a:t>růst</a:t>
            </a:r>
            <a:r>
              <a:rPr lang="cs-CZ" sz="1600" dirty="0"/>
              <a:t> </a:t>
            </a:r>
            <a:r>
              <a:rPr lang="en-GB" sz="1600" dirty="0" err="1" smtClean="0"/>
              <a:t>vyšších</a:t>
            </a:r>
            <a:r>
              <a:rPr lang="en-GB" sz="1600" dirty="0" smtClean="0"/>
              <a:t> </a:t>
            </a:r>
            <a:r>
              <a:rPr lang="en-GB" sz="1600" dirty="0" err="1" smtClean="0"/>
              <a:t>organismů</a:t>
            </a:r>
            <a:endParaRPr lang="cs-CZ" sz="1600" dirty="0" smtClean="0"/>
          </a:p>
          <a:p>
            <a:endParaRPr lang="en-GB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 err="1"/>
              <a:t>n</a:t>
            </a:r>
            <a:r>
              <a:rPr lang="en-GB" sz="1600" dirty="0" err="1" smtClean="0"/>
              <a:t>ízké</a:t>
            </a:r>
            <a:r>
              <a:rPr lang="en-GB" sz="1600" dirty="0" smtClean="0"/>
              <a:t> </a:t>
            </a:r>
            <a:r>
              <a:rPr lang="en-GB" sz="1600" dirty="0" err="1"/>
              <a:t>koncentrace</a:t>
            </a:r>
            <a:r>
              <a:rPr lang="en-GB" sz="1600" dirty="0"/>
              <a:t> </a:t>
            </a:r>
            <a:r>
              <a:rPr lang="en-GB" sz="1600" dirty="0" err="1"/>
              <a:t>živin</a:t>
            </a:r>
            <a:r>
              <a:rPr lang="en-GB" sz="1600" dirty="0"/>
              <a:t> (</a:t>
            </a:r>
            <a:r>
              <a:rPr lang="en-GB" sz="1600" dirty="0" err="1"/>
              <a:t>méně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5 </a:t>
            </a:r>
            <a:r>
              <a:rPr lang="en-GB" sz="1600" dirty="0" err="1"/>
              <a:t>ug</a:t>
            </a:r>
            <a:r>
              <a:rPr lang="en-GB" sz="1600" dirty="0"/>
              <a:t>/l)– </a:t>
            </a:r>
            <a:r>
              <a:rPr lang="en-GB" sz="1600" dirty="0" err="1" smtClean="0"/>
              <a:t>bakteriální</a:t>
            </a:r>
            <a:r>
              <a:rPr lang="cs-CZ" sz="1600" dirty="0"/>
              <a:t> </a:t>
            </a:r>
            <a:r>
              <a:rPr lang="en-GB" sz="1600" dirty="0" err="1" smtClean="0"/>
              <a:t>pikoplankton</a:t>
            </a:r>
            <a:r>
              <a:rPr lang="en-GB" sz="1600" dirty="0" smtClean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výhodě</a:t>
            </a:r>
            <a:r>
              <a:rPr lang="en-GB" sz="1600" dirty="0"/>
              <a:t> – </a:t>
            </a:r>
            <a:r>
              <a:rPr lang="en-GB" sz="1600" dirty="0" err="1"/>
              <a:t>rychlejší</a:t>
            </a:r>
            <a:r>
              <a:rPr lang="en-GB" sz="1600" dirty="0"/>
              <a:t> </a:t>
            </a:r>
            <a:r>
              <a:rPr lang="en-GB" sz="1600" dirty="0" err="1"/>
              <a:t>obrat</a:t>
            </a:r>
            <a:r>
              <a:rPr lang="en-GB" sz="1600" dirty="0"/>
              <a:t> </a:t>
            </a:r>
            <a:r>
              <a:rPr lang="en-GB" sz="1600" dirty="0" err="1" smtClean="0"/>
              <a:t>živin</a:t>
            </a:r>
            <a:endParaRPr lang="cs-CZ" sz="1600" dirty="0" smtClean="0"/>
          </a:p>
          <a:p>
            <a:pPr marL="285750" indent="-285750">
              <a:buFont typeface="Arial" pitchFamily="34" charset="0"/>
              <a:buChar char="•"/>
            </a:pPr>
            <a:endParaRPr lang="en-GB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 err="1"/>
              <a:t>p</a:t>
            </a:r>
            <a:r>
              <a:rPr lang="en-GB" sz="1600" dirty="0" err="1" smtClean="0"/>
              <a:t>ři</a:t>
            </a:r>
            <a:r>
              <a:rPr lang="en-GB" sz="1600" dirty="0" smtClean="0"/>
              <a:t> </a:t>
            </a:r>
            <a:r>
              <a:rPr lang="en-GB" sz="1600" dirty="0" err="1"/>
              <a:t>vyšších</a:t>
            </a:r>
            <a:r>
              <a:rPr lang="en-GB" sz="1600" dirty="0"/>
              <a:t> </a:t>
            </a:r>
            <a:r>
              <a:rPr lang="en-GB" sz="1600" dirty="0" err="1"/>
              <a:t>koncentracích</a:t>
            </a:r>
            <a:r>
              <a:rPr lang="en-GB" sz="1600" dirty="0"/>
              <a:t> </a:t>
            </a:r>
            <a:r>
              <a:rPr lang="en-GB" sz="1600" dirty="0" err="1"/>
              <a:t>důležitější</a:t>
            </a:r>
            <a:r>
              <a:rPr lang="en-GB" sz="1600" dirty="0"/>
              <a:t> </a:t>
            </a:r>
            <a:r>
              <a:rPr lang="en-GB" sz="1600" dirty="0" err="1" smtClean="0"/>
              <a:t>eukaryotický</a:t>
            </a:r>
            <a:r>
              <a:rPr lang="cs-CZ" sz="1600" dirty="0"/>
              <a:t> </a:t>
            </a:r>
            <a:r>
              <a:rPr lang="en-GB" sz="1600" dirty="0" err="1" smtClean="0"/>
              <a:t>pikoplankton</a:t>
            </a:r>
            <a:r>
              <a:rPr lang="en-GB" sz="1600" dirty="0" smtClean="0"/>
              <a:t> </a:t>
            </a:r>
            <a:r>
              <a:rPr lang="en-GB" sz="1600" dirty="0"/>
              <a:t>(</a:t>
            </a:r>
            <a:r>
              <a:rPr lang="en-GB" sz="1600" dirty="0" err="1"/>
              <a:t>řasy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pPr marL="285750" indent="-285750">
              <a:buFont typeface="Arial" pitchFamily="34" charset="0"/>
              <a:buChar char="•"/>
            </a:pPr>
            <a:endParaRPr lang="en-GB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 err="1"/>
              <a:t>n</a:t>
            </a:r>
            <a:r>
              <a:rPr lang="en-GB" sz="1600" dirty="0" err="1" smtClean="0"/>
              <a:t>ízké</a:t>
            </a:r>
            <a:r>
              <a:rPr lang="en-GB" sz="1600" dirty="0" smtClean="0"/>
              <a:t> </a:t>
            </a:r>
            <a:r>
              <a:rPr lang="en-GB" sz="1600" dirty="0"/>
              <a:t>pH </a:t>
            </a:r>
            <a:r>
              <a:rPr lang="en-GB" sz="1600" dirty="0" err="1"/>
              <a:t>podporuje</a:t>
            </a:r>
            <a:r>
              <a:rPr lang="en-GB" sz="1600" dirty="0"/>
              <a:t> </a:t>
            </a:r>
            <a:r>
              <a:rPr lang="en-GB" sz="1600" dirty="0" err="1"/>
              <a:t>opět</a:t>
            </a:r>
            <a:r>
              <a:rPr lang="en-GB" sz="1600" dirty="0"/>
              <a:t> </a:t>
            </a:r>
            <a:r>
              <a:rPr lang="en-GB" sz="1600" dirty="0" err="1"/>
              <a:t>eukaryotický</a:t>
            </a:r>
            <a:r>
              <a:rPr lang="en-GB" sz="1600" dirty="0"/>
              <a:t> </a:t>
            </a:r>
            <a:r>
              <a:rPr lang="en-GB" sz="1600" dirty="0" err="1" smtClean="0"/>
              <a:t>pikoplankton</a:t>
            </a:r>
            <a:endParaRPr lang="en-GB" sz="16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097" y="980728"/>
            <a:ext cx="4186436" cy="3265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404377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62074"/>
          </a:xfrm>
        </p:spPr>
        <p:txBody>
          <a:bodyPr/>
          <a:lstStyle/>
          <a:p>
            <a:r>
              <a:rPr lang="en-GB" sz="2400" dirty="0" err="1"/>
              <a:t>Produktivita</a:t>
            </a:r>
            <a:r>
              <a:rPr lang="en-GB" sz="2400" dirty="0"/>
              <a:t> </a:t>
            </a:r>
            <a:r>
              <a:rPr lang="en-GB" sz="2400" dirty="0" err="1"/>
              <a:t>jezer</a:t>
            </a:r>
            <a:r>
              <a:rPr lang="en-GB" sz="2400" dirty="0"/>
              <a:t> – </a:t>
            </a:r>
            <a:r>
              <a:rPr lang="en-GB" sz="2400" dirty="0" err="1"/>
              <a:t>pokr</a:t>
            </a: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0"/>
            <a:ext cx="8856984" cy="367240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GB" sz="1600" dirty="0" err="1"/>
              <a:t>Houby</a:t>
            </a:r>
            <a:r>
              <a:rPr lang="en-GB" sz="1600" dirty="0"/>
              <a:t> a </a:t>
            </a:r>
            <a:r>
              <a:rPr lang="en-GB" sz="1600" dirty="0" err="1"/>
              <a:t>bakterie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sladkovodních</a:t>
            </a:r>
            <a:r>
              <a:rPr lang="en-GB" sz="1600" dirty="0"/>
              <a:t> </a:t>
            </a:r>
            <a:r>
              <a:rPr lang="en-GB" sz="1600" dirty="0" err="1"/>
              <a:t>systémech</a:t>
            </a:r>
            <a:r>
              <a:rPr lang="en-GB" sz="1600" dirty="0"/>
              <a:t> </a:t>
            </a:r>
            <a:r>
              <a:rPr lang="en-GB" sz="1600" dirty="0" err="1" smtClean="0"/>
              <a:t>zodpovědné</a:t>
            </a:r>
            <a:r>
              <a:rPr lang="cs-CZ" sz="1600" dirty="0"/>
              <a:t> </a:t>
            </a:r>
            <a:r>
              <a:rPr lang="en-GB" sz="1600" dirty="0" err="1" smtClean="0"/>
              <a:t>za</a:t>
            </a:r>
            <a:r>
              <a:rPr lang="en-GB" sz="1600" dirty="0" smtClean="0"/>
              <a:t> </a:t>
            </a:r>
            <a:r>
              <a:rPr lang="en-GB" sz="1600" dirty="0" err="1"/>
              <a:t>rozklad</a:t>
            </a:r>
            <a:r>
              <a:rPr lang="en-GB" sz="1600" dirty="0"/>
              <a:t> </a:t>
            </a:r>
            <a:r>
              <a:rPr lang="en-GB" sz="1600" dirty="0" err="1"/>
              <a:t>allochtonní</a:t>
            </a:r>
            <a:r>
              <a:rPr lang="en-GB" sz="1600" dirty="0"/>
              <a:t> </a:t>
            </a:r>
            <a:r>
              <a:rPr lang="en-GB" sz="1600" dirty="0" err="1"/>
              <a:t>organické</a:t>
            </a:r>
            <a:r>
              <a:rPr lang="en-GB" sz="1600" dirty="0"/>
              <a:t> </a:t>
            </a:r>
            <a:r>
              <a:rPr lang="en-GB" sz="1600" dirty="0" err="1" smtClean="0"/>
              <a:t>hmoty</a:t>
            </a:r>
            <a:endParaRPr lang="en-GB" sz="1600" dirty="0"/>
          </a:p>
          <a:p>
            <a:r>
              <a:rPr lang="en-GB" sz="1600" dirty="0" err="1"/>
              <a:t>Mikroorganismy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prvními</a:t>
            </a:r>
            <a:r>
              <a:rPr lang="en-GB" sz="1600" dirty="0"/>
              <a:t> </a:t>
            </a:r>
            <a:r>
              <a:rPr lang="en-GB" sz="1600" dirty="0" err="1"/>
              <a:t>kolonizátory</a:t>
            </a:r>
            <a:r>
              <a:rPr lang="en-GB" sz="1600" dirty="0"/>
              <a:t> </a:t>
            </a:r>
            <a:r>
              <a:rPr lang="en-GB" sz="1600" dirty="0" err="1"/>
              <a:t>částic</a:t>
            </a:r>
            <a:r>
              <a:rPr lang="en-GB" sz="1600" dirty="0"/>
              <a:t> </a:t>
            </a:r>
            <a:r>
              <a:rPr lang="en-GB" sz="1600" dirty="0" err="1" smtClean="0"/>
              <a:t>detritu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začínají</a:t>
            </a:r>
            <a:r>
              <a:rPr lang="en-GB" sz="1600" dirty="0" smtClean="0"/>
              <a:t> </a:t>
            </a:r>
            <a:r>
              <a:rPr lang="en-GB" sz="1600" dirty="0" err="1"/>
              <a:t>potravní</a:t>
            </a:r>
            <a:r>
              <a:rPr lang="en-GB" sz="1600" dirty="0"/>
              <a:t> </a:t>
            </a:r>
            <a:r>
              <a:rPr lang="en-GB" sz="1600" dirty="0" err="1"/>
              <a:t>řetězec</a:t>
            </a:r>
            <a:r>
              <a:rPr lang="en-GB" sz="1600" dirty="0"/>
              <a:t>, </a:t>
            </a:r>
            <a:r>
              <a:rPr lang="en-GB" sz="1600" dirty="0" err="1"/>
              <a:t>jehož</a:t>
            </a:r>
            <a:r>
              <a:rPr lang="en-GB" sz="1600" dirty="0"/>
              <a:t> </a:t>
            </a:r>
            <a:r>
              <a:rPr lang="en-GB" sz="1600" dirty="0" err="1"/>
              <a:t>výsledkem</a:t>
            </a:r>
            <a:r>
              <a:rPr lang="en-GB" sz="1600" dirty="0"/>
              <a:t> je </a:t>
            </a:r>
            <a:r>
              <a:rPr lang="en-GB" sz="1600" dirty="0" err="1" smtClean="0"/>
              <a:t>recyklace</a:t>
            </a:r>
            <a:r>
              <a:rPr lang="cs-CZ" sz="1600" dirty="0"/>
              <a:t> </a:t>
            </a:r>
            <a:r>
              <a:rPr lang="en-GB" sz="1600" dirty="0" err="1" smtClean="0"/>
              <a:t>organických</a:t>
            </a:r>
            <a:r>
              <a:rPr lang="en-GB" sz="1600" dirty="0" smtClean="0"/>
              <a:t> </a:t>
            </a:r>
            <a:r>
              <a:rPr lang="en-GB" sz="1600" dirty="0" err="1"/>
              <a:t>živin</a:t>
            </a:r>
            <a:r>
              <a:rPr lang="en-GB" sz="1600" dirty="0"/>
              <a:t> </a:t>
            </a:r>
            <a:r>
              <a:rPr lang="en-GB" sz="1600" dirty="0" err="1"/>
              <a:t>detritu</a:t>
            </a:r>
            <a:r>
              <a:rPr lang="en-GB" sz="1600" dirty="0"/>
              <a:t> v </a:t>
            </a:r>
            <a:r>
              <a:rPr lang="en-GB" sz="1600" dirty="0" err="1" smtClean="0"/>
              <a:t>ekosystému</a:t>
            </a:r>
            <a:endParaRPr lang="en-GB" sz="1600" dirty="0"/>
          </a:p>
          <a:p>
            <a:r>
              <a:rPr lang="en-GB" sz="1600" dirty="0" err="1"/>
              <a:t>Mikroorganismy</a:t>
            </a:r>
            <a:r>
              <a:rPr lang="en-GB" sz="1600" dirty="0"/>
              <a:t> </a:t>
            </a:r>
            <a:r>
              <a:rPr lang="en-GB" sz="1600" dirty="0" err="1"/>
              <a:t>transformují</a:t>
            </a:r>
            <a:r>
              <a:rPr lang="en-GB" sz="1600" dirty="0"/>
              <a:t> </a:t>
            </a:r>
            <a:r>
              <a:rPr lang="en-GB" sz="1600" dirty="0" err="1"/>
              <a:t>allochtonní</a:t>
            </a:r>
            <a:r>
              <a:rPr lang="en-GB" sz="1600" dirty="0"/>
              <a:t> </a:t>
            </a:r>
            <a:r>
              <a:rPr lang="en-GB" sz="1600" dirty="0" err="1"/>
              <a:t>organický</a:t>
            </a:r>
            <a:r>
              <a:rPr lang="en-GB" sz="1600" dirty="0"/>
              <a:t> </a:t>
            </a:r>
            <a:r>
              <a:rPr lang="en-GB" sz="1600" dirty="0" smtClean="0"/>
              <a:t>C</a:t>
            </a:r>
            <a:r>
              <a:rPr lang="cs-CZ" sz="1600" dirty="0" smtClean="0"/>
              <a:t>  </a:t>
            </a:r>
            <a:r>
              <a:rPr lang="en-GB" sz="1600" dirty="0" smtClean="0"/>
              <a:t>do </a:t>
            </a:r>
            <a:r>
              <a:rPr lang="en-GB" sz="1600" dirty="0" err="1"/>
              <a:t>uhlíku</a:t>
            </a:r>
            <a:r>
              <a:rPr lang="en-GB" sz="1600" dirty="0"/>
              <a:t> </a:t>
            </a:r>
            <a:r>
              <a:rPr lang="en-GB" sz="1600" dirty="0" err="1"/>
              <a:t>buněčné</a:t>
            </a:r>
            <a:r>
              <a:rPr lang="en-GB" sz="1600" dirty="0"/>
              <a:t> </a:t>
            </a:r>
            <a:r>
              <a:rPr lang="en-GB" sz="1600" dirty="0" err="1"/>
              <a:t>biomasy</a:t>
            </a:r>
            <a:r>
              <a:rPr lang="en-GB" sz="1600" dirty="0"/>
              <a:t> </a:t>
            </a:r>
            <a:r>
              <a:rPr lang="en-GB" sz="1600" dirty="0" err="1"/>
              <a:t>autochtonních</a:t>
            </a:r>
            <a:r>
              <a:rPr lang="en-GB" sz="1600" dirty="0"/>
              <a:t> </a:t>
            </a:r>
            <a:r>
              <a:rPr lang="en-GB" sz="1600" dirty="0" err="1" smtClean="0"/>
              <a:t>členů</a:t>
            </a:r>
            <a:r>
              <a:rPr lang="cs-CZ" sz="1600" dirty="0"/>
              <a:t> </a:t>
            </a:r>
            <a:r>
              <a:rPr lang="en-GB" sz="1600" dirty="0" err="1" smtClean="0"/>
              <a:t>sladkovodního</a:t>
            </a:r>
            <a:r>
              <a:rPr lang="en-GB" sz="1600" dirty="0" smtClean="0"/>
              <a:t> </a:t>
            </a:r>
            <a:r>
              <a:rPr lang="en-GB" sz="1600" dirty="0" err="1" smtClean="0"/>
              <a:t>systému</a:t>
            </a:r>
            <a:endParaRPr lang="en-GB" sz="1600" dirty="0"/>
          </a:p>
          <a:p>
            <a:r>
              <a:rPr lang="en-GB" sz="1600" dirty="0" err="1"/>
              <a:t>Podobně</a:t>
            </a:r>
            <a:r>
              <a:rPr lang="en-GB" sz="1600" dirty="0"/>
              <a:t> to </a:t>
            </a:r>
            <a:r>
              <a:rPr lang="en-GB" sz="1600" dirty="0" err="1"/>
              <a:t>platí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u </a:t>
            </a:r>
            <a:r>
              <a:rPr lang="en-GB" sz="1600" dirty="0" err="1"/>
              <a:t>dalších</a:t>
            </a:r>
            <a:r>
              <a:rPr lang="en-GB" sz="1600" dirty="0"/>
              <a:t> </a:t>
            </a:r>
            <a:r>
              <a:rPr lang="en-GB" sz="1600" dirty="0" err="1" smtClean="0"/>
              <a:t>prvků</a:t>
            </a:r>
            <a:endParaRPr lang="cs-CZ" sz="1600" dirty="0" smtClean="0"/>
          </a:p>
          <a:p>
            <a:r>
              <a:rPr lang="cs-CZ" sz="1600" dirty="0" err="1" smtClean="0"/>
              <a:t>Microbial</a:t>
            </a:r>
            <a:r>
              <a:rPr lang="cs-CZ" sz="1600" dirty="0" smtClean="0"/>
              <a:t> </a:t>
            </a:r>
            <a:r>
              <a:rPr lang="cs-CZ" sz="1600" dirty="0" err="1" smtClean="0"/>
              <a:t>loop</a:t>
            </a:r>
            <a:endParaRPr lang="en-GB" sz="16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36912"/>
            <a:ext cx="5356416" cy="389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38601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kenovat001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362" y="3429000"/>
            <a:ext cx="5805635" cy="308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3563383" y="35451"/>
            <a:ext cx="212359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400" b="1" dirty="0" smtClean="0">
                <a:latin typeface="Calibri" pitchFamily="34" charset="0"/>
                <a:cs typeface="Calibri" pitchFamily="34" charset="0"/>
              </a:rPr>
              <a:t>Podzemní vody</a:t>
            </a:r>
            <a:endParaRPr lang="cs-CZ" altLang="en-US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51520" y="497833"/>
            <a:ext cx="871296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Hluboké zvodnělé vrstvy,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 hlouběji než 300 m, jsou charakteristické extrémně nízkou mírou průtoku (metry za století) a jsou obvykle anaerobní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nejsou přímo plněny vlivem povrchových srážkových událostí</a:t>
            </a:r>
            <a:endParaRPr lang="cs-CZ" altLang="ko-KR" sz="1600" b="1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Mikroorganismy jsou jediní obyvatelé těchto prostředí a bakterie jsou dominantním typem přítomných mikrobů</a:t>
            </a:r>
          </a:p>
          <a:p>
            <a:endParaRPr lang="cs-CZ" altLang="ko-KR" sz="1600" b="1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V podzemních vodách na rozdíl od ostatních vodních prostředích, které mají planktonní populace, je většina bakteriálních populací </a:t>
            </a: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přisedlá nebo suspendovaná</a:t>
            </a:r>
          </a:p>
          <a:p>
            <a:pPr marL="342900" indent="-342900">
              <a:buFont typeface="Arial" pitchFamily="34" charset="0"/>
              <a:buChar char="•"/>
            </a:pPr>
            <a:endParaRPr lang="cs-CZ" altLang="ko-KR" sz="16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Aktivita je v těchto zvodnělých vrstvách nižší než v ostatních vodních prostředích,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 kvůli nízké úrovni živin</a:t>
            </a:r>
            <a:endParaRPr lang="cs-CZ" sz="1600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075854" y="6511728"/>
            <a:ext cx="3064300" cy="369332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dirty="0">
                <a:latin typeface="Calibri" pitchFamily="34" charset="0"/>
                <a:cs typeface="Calibri" pitchFamily="34" charset="0"/>
              </a:rPr>
              <a:t>Různé podpovrchové prostředí</a:t>
            </a:r>
          </a:p>
        </p:txBody>
      </p:sp>
    </p:spTree>
    <p:extLst>
      <p:ext uri="{BB962C8B-B14F-4D97-AF65-F5344CB8AC3E}">
        <p14:creationId xmlns:p14="http://schemas.microsoft.com/office/powerpoint/2010/main" val="247641764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260648"/>
            <a:ext cx="8507288" cy="5688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u="sng" dirty="0" err="1"/>
              <a:t>ekologické</a:t>
            </a:r>
            <a:r>
              <a:rPr lang="en-GB" sz="1600" b="1" u="sng" dirty="0"/>
              <a:t> </a:t>
            </a:r>
            <a:r>
              <a:rPr lang="en-GB" sz="1600" b="1" u="sng" dirty="0" err="1" smtClean="0"/>
              <a:t>funkce</a:t>
            </a:r>
            <a:r>
              <a:rPr lang="cs-CZ" sz="1600" b="1" u="sng" dirty="0" smtClean="0"/>
              <a:t> </a:t>
            </a:r>
            <a:r>
              <a:rPr lang="en-GB" sz="1600" b="1" u="sng" dirty="0" err="1" smtClean="0"/>
              <a:t>mikroorganismů</a:t>
            </a:r>
            <a:r>
              <a:rPr lang="en-GB" sz="1600" b="1" u="sng" dirty="0" smtClean="0"/>
              <a:t> </a:t>
            </a:r>
            <a:r>
              <a:rPr lang="en-GB" sz="1600" b="1" u="sng" dirty="0" err="1"/>
              <a:t>ve</a:t>
            </a:r>
            <a:r>
              <a:rPr lang="en-GB" sz="1600" b="1" u="sng" dirty="0"/>
              <a:t> </a:t>
            </a:r>
            <a:r>
              <a:rPr lang="en-GB" sz="1600" b="1" u="sng" dirty="0" err="1" smtClean="0"/>
              <a:t>sladkovodních</a:t>
            </a:r>
            <a:r>
              <a:rPr lang="cs-CZ" sz="1600" b="1" u="sng" dirty="0"/>
              <a:t> </a:t>
            </a:r>
            <a:r>
              <a:rPr lang="en-GB" sz="1600" b="1" u="sng" dirty="0" err="1" smtClean="0"/>
              <a:t>systémech</a:t>
            </a:r>
            <a:r>
              <a:rPr lang="en-GB" sz="1600" b="1" u="sng" dirty="0" smtClean="0"/>
              <a:t>:</a:t>
            </a:r>
            <a:endParaRPr lang="cs-CZ" sz="1600" b="1" u="sng" dirty="0" smtClean="0"/>
          </a:p>
          <a:p>
            <a:pPr marL="0" indent="0">
              <a:buNone/>
            </a:pPr>
            <a:endParaRPr lang="en-GB" sz="1600" b="1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rozklad</a:t>
            </a:r>
            <a:r>
              <a:rPr lang="en-GB" sz="1600" dirty="0"/>
              <a:t> </a:t>
            </a:r>
            <a:r>
              <a:rPr lang="en-GB" sz="1600" dirty="0" err="1"/>
              <a:t>mrtvé</a:t>
            </a:r>
            <a:r>
              <a:rPr lang="en-GB" sz="1600" dirty="0"/>
              <a:t> </a:t>
            </a:r>
            <a:r>
              <a:rPr lang="en-GB" sz="1600" dirty="0" err="1"/>
              <a:t>organické</a:t>
            </a:r>
            <a:r>
              <a:rPr lang="en-GB" sz="1600" dirty="0"/>
              <a:t> </a:t>
            </a:r>
            <a:r>
              <a:rPr lang="en-GB" sz="1600" dirty="0" err="1"/>
              <a:t>hmoty</a:t>
            </a:r>
            <a:r>
              <a:rPr lang="en-GB" sz="1600" dirty="0"/>
              <a:t>, </a:t>
            </a:r>
            <a:r>
              <a:rPr lang="en-GB" sz="1600" dirty="0" err="1"/>
              <a:t>uvolnění</a:t>
            </a:r>
            <a:r>
              <a:rPr lang="en-GB" sz="1600" dirty="0"/>
              <a:t> </a:t>
            </a:r>
            <a:r>
              <a:rPr lang="en-GB" sz="1600" dirty="0" err="1"/>
              <a:t>minerálních</a:t>
            </a:r>
            <a:r>
              <a:rPr lang="en-GB" sz="1600" dirty="0"/>
              <a:t> </a:t>
            </a:r>
            <a:r>
              <a:rPr lang="en-GB" sz="1600" dirty="0" err="1" smtClean="0"/>
              <a:t>živin</a:t>
            </a:r>
            <a:r>
              <a:rPr lang="cs-CZ" sz="1600" dirty="0"/>
              <a:t> </a:t>
            </a:r>
            <a:r>
              <a:rPr lang="en-GB" sz="1600" dirty="0" smtClean="0"/>
              <a:t>pro </a:t>
            </a:r>
            <a:r>
              <a:rPr lang="en-GB" sz="1600" dirty="0" err="1"/>
              <a:t>primární</a:t>
            </a:r>
            <a:r>
              <a:rPr lang="en-GB" sz="1600" dirty="0"/>
              <a:t> </a:t>
            </a:r>
            <a:r>
              <a:rPr lang="en-GB" sz="1600" dirty="0" err="1" smtClean="0"/>
              <a:t>produkci</a:t>
            </a:r>
            <a:endParaRPr lang="cs-CZ" sz="1600" dirty="0" smtClean="0"/>
          </a:p>
          <a:p>
            <a:endParaRPr lang="en-GB" sz="1600" dirty="0"/>
          </a:p>
          <a:p>
            <a:r>
              <a:rPr lang="pt-BR" sz="1600" dirty="0" smtClean="0"/>
              <a:t>asimilace </a:t>
            </a:r>
            <a:r>
              <a:rPr lang="pt-BR" sz="1600" dirty="0"/>
              <a:t>a znovuzavedení DOM do potravního </a:t>
            </a:r>
            <a:r>
              <a:rPr lang="pt-BR" sz="1600" dirty="0" smtClean="0"/>
              <a:t>řetězce</a:t>
            </a:r>
            <a:endParaRPr lang="cs-CZ" sz="1600" dirty="0" smtClean="0"/>
          </a:p>
          <a:p>
            <a:endParaRPr lang="pt-BR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koloběh</a:t>
            </a:r>
            <a:r>
              <a:rPr lang="en-GB" sz="1600" dirty="0"/>
              <a:t> </a:t>
            </a:r>
            <a:r>
              <a:rPr lang="en-GB" sz="1600" dirty="0" err="1" smtClean="0"/>
              <a:t>minerálů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přispívají</a:t>
            </a:r>
            <a:r>
              <a:rPr lang="en-GB" sz="1600" dirty="0" smtClean="0"/>
              <a:t> </a:t>
            </a:r>
            <a:r>
              <a:rPr lang="en-GB" sz="1600" dirty="0"/>
              <a:t>k </a:t>
            </a:r>
            <a:r>
              <a:rPr lang="en-GB" sz="1600" dirty="0" err="1"/>
              <a:t>primární</a:t>
            </a:r>
            <a:r>
              <a:rPr lang="en-GB" sz="1600" dirty="0"/>
              <a:t> </a:t>
            </a:r>
            <a:r>
              <a:rPr lang="en-GB" sz="1600" dirty="0" err="1" smtClean="0"/>
              <a:t>produkci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slouží</a:t>
            </a:r>
            <a:r>
              <a:rPr lang="en-GB" sz="1600" dirty="0" smtClean="0"/>
              <a:t> </a:t>
            </a:r>
            <a:r>
              <a:rPr lang="en-GB" sz="1600" dirty="0" err="1"/>
              <a:t>jako</a:t>
            </a:r>
            <a:r>
              <a:rPr lang="en-GB" sz="1600" dirty="0"/>
              <a:t> </a:t>
            </a:r>
            <a:r>
              <a:rPr lang="en-GB" sz="1600" dirty="0" err="1"/>
              <a:t>potrava</a:t>
            </a:r>
            <a:r>
              <a:rPr lang="en-GB" sz="1600" dirty="0"/>
              <a:t> pro </a:t>
            </a:r>
            <a:r>
              <a:rPr lang="en-GB" sz="1600" dirty="0" err="1"/>
              <a:t>další</a:t>
            </a:r>
            <a:r>
              <a:rPr lang="en-GB" sz="1600" dirty="0"/>
              <a:t> </a:t>
            </a:r>
            <a:r>
              <a:rPr lang="en-GB" sz="1600" dirty="0" err="1"/>
              <a:t>organismy</a:t>
            </a:r>
            <a:r>
              <a:rPr lang="en-GB" sz="1600" dirty="0"/>
              <a:t> (grazers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/>
              <a:t>velkých</a:t>
            </a:r>
            <a:r>
              <a:rPr lang="en-GB" sz="1600" dirty="0"/>
              <a:t> </a:t>
            </a:r>
            <a:r>
              <a:rPr lang="en-GB" sz="1600" dirty="0" err="1"/>
              <a:t>hlubokých</a:t>
            </a:r>
            <a:r>
              <a:rPr lang="en-GB" sz="1600" dirty="0"/>
              <a:t> </a:t>
            </a:r>
            <a:r>
              <a:rPr lang="en-GB" sz="1600" dirty="0" err="1"/>
              <a:t>jezerech</a:t>
            </a:r>
            <a:r>
              <a:rPr lang="en-GB" sz="1600" dirty="0"/>
              <a:t> , </a:t>
            </a:r>
            <a:r>
              <a:rPr lang="en-GB" sz="1600" dirty="0" err="1"/>
              <a:t>kde</a:t>
            </a:r>
            <a:r>
              <a:rPr lang="en-GB" sz="1600" dirty="0"/>
              <a:t> je </a:t>
            </a:r>
            <a:r>
              <a:rPr lang="en-GB" sz="1600" dirty="0" err="1"/>
              <a:t>většina</a:t>
            </a:r>
            <a:r>
              <a:rPr lang="en-GB" sz="1600" dirty="0"/>
              <a:t> </a:t>
            </a:r>
            <a:r>
              <a:rPr lang="en-GB" sz="1600" dirty="0" err="1" smtClean="0"/>
              <a:t>dna</a:t>
            </a:r>
            <a:r>
              <a:rPr lang="cs-CZ" sz="1600" dirty="0"/>
              <a:t> </a:t>
            </a:r>
            <a:r>
              <a:rPr lang="en-GB" sz="1600" dirty="0" err="1" smtClean="0"/>
              <a:t>disphotická</a:t>
            </a:r>
            <a:r>
              <a:rPr lang="en-GB" sz="1600" dirty="0" smtClean="0"/>
              <a:t> </a:t>
            </a:r>
            <a:r>
              <a:rPr lang="en-GB" sz="1600" dirty="0"/>
              <a:t>(</a:t>
            </a:r>
            <a:r>
              <a:rPr lang="en-GB" sz="1600" dirty="0" err="1"/>
              <a:t>špatně</a:t>
            </a:r>
            <a:r>
              <a:rPr lang="en-GB" sz="1600" dirty="0"/>
              <a:t> </a:t>
            </a:r>
            <a:r>
              <a:rPr lang="en-GB" sz="1600" dirty="0" err="1"/>
              <a:t>osvětlená</a:t>
            </a:r>
            <a:r>
              <a:rPr lang="en-GB" sz="1600" dirty="0"/>
              <a:t>),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 smtClean="0"/>
              <a:t>mikroorganismy</a:t>
            </a:r>
            <a:r>
              <a:rPr lang="cs-CZ" sz="1600" dirty="0"/>
              <a:t> </a:t>
            </a:r>
            <a:r>
              <a:rPr lang="en-GB" sz="1600" dirty="0" err="1" smtClean="0"/>
              <a:t>planktonu</a:t>
            </a:r>
            <a:r>
              <a:rPr lang="en-GB" sz="1600" dirty="0" smtClean="0"/>
              <a:t> </a:t>
            </a:r>
            <a:r>
              <a:rPr lang="en-GB" sz="1600" dirty="0" err="1"/>
              <a:t>principiální</a:t>
            </a:r>
            <a:r>
              <a:rPr lang="en-GB" sz="1600" dirty="0"/>
              <a:t> </a:t>
            </a:r>
            <a:r>
              <a:rPr lang="en-GB" sz="1600" dirty="0" err="1"/>
              <a:t>primární</a:t>
            </a:r>
            <a:r>
              <a:rPr lang="en-GB" sz="1600" dirty="0"/>
              <a:t> </a:t>
            </a:r>
            <a:r>
              <a:rPr lang="en-GB" sz="1600" dirty="0" err="1"/>
              <a:t>producenti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59807733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8" descr="BIOFILTR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96975"/>
            <a:ext cx="3971925" cy="27654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7" name="Text Box 9"/>
          <p:cNvSpPr txBox="1">
            <a:spLocks noChangeArrowheads="1"/>
          </p:cNvSpPr>
          <p:nvPr/>
        </p:nvSpPr>
        <p:spPr bwMode="auto">
          <a:xfrm>
            <a:off x="1763713" y="260350"/>
            <a:ext cx="36297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400" b="1">
                <a:solidFill>
                  <a:srgbClr val="FF3300"/>
                </a:solidFill>
                <a:latin typeface="+mn-lt"/>
              </a:rPr>
              <a:t>LIDSKÉ UMĚLÉ EKOSYSÉMY</a:t>
            </a:r>
          </a:p>
        </p:txBody>
      </p:sp>
      <p:pic>
        <p:nvPicPr>
          <p:cNvPr id="47108" name="Picture 10" descr="Grafika1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789363"/>
            <a:ext cx="4343400" cy="28289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9" name="Text Box 9"/>
          <p:cNvSpPr txBox="1">
            <a:spLocks noChangeArrowheads="1"/>
          </p:cNvSpPr>
          <p:nvPr/>
        </p:nvSpPr>
        <p:spPr bwMode="auto">
          <a:xfrm>
            <a:off x="827088" y="908050"/>
            <a:ext cx="3359766" cy="33855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1600" b="1">
                <a:solidFill>
                  <a:schemeClr val="accent2"/>
                </a:solidFill>
                <a:latin typeface="+mn-lt"/>
              </a:rPr>
              <a:t>Odpadní voda čistíren odpadních vod</a:t>
            </a:r>
          </a:p>
        </p:txBody>
      </p:sp>
      <p:sp>
        <p:nvSpPr>
          <p:cNvPr id="47110" name="Text Box 9"/>
          <p:cNvSpPr txBox="1">
            <a:spLocks noChangeArrowheads="1"/>
          </p:cNvSpPr>
          <p:nvPr/>
        </p:nvSpPr>
        <p:spPr bwMode="auto">
          <a:xfrm>
            <a:off x="5148263" y="3524250"/>
            <a:ext cx="2779415" cy="33855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1600" b="1">
                <a:solidFill>
                  <a:schemeClr val="accent2"/>
                </a:solidFill>
                <a:latin typeface="+mn-lt"/>
              </a:rPr>
              <a:t>Pitná voda úpravny pitné vody</a:t>
            </a:r>
          </a:p>
        </p:txBody>
      </p:sp>
    </p:spTree>
    <p:extLst>
      <p:ext uri="{BB962C8B-B14F-4D97-AF65-F5344CB8AC3E}">
        <p14:creationId xmlns:p14="http://schemas.microsoft.com/office/powerpoint/2010/main" val="52012741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Line 2"/>
          <p:cNvSpPr>
            <a:spLocks noChangeShapeType="1"/>
          </p:cNvSpPr>
          <p:nvPr/>
        </p:nvSpPr>
        <p:spPr bwMode="auto">
          <a:xfrm>
            <a:off x="2051050" y="908050"/>
            <a:ext cx="2592388" cy="396081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131" name="Line 3"/>
          <p:cNvSpPr>
            <a:spLocks noChangeShapeType="1"/>
          </p:cNvSpPr>
          <p:nvPr/>
        </p:nvSpPr>
        <p:spPr bwMode="auto">
          <a:xfrm>
            <a:off x="2555875" y="836613"/>
            <a:ext cx="2232025" cy="1512887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132" name="Line 4"/>
          <p:cNvSpPr>
            <a:spLocks noChangeShapeType="1"/>
          </p:cNvSpPr>
          <p:nvPr/>
        </p:nvSpPr>
        <p:spPr bwMode="auto">
          <a:xfrm flipH="1">
            <a:off x="611188" y="908050"/>
            <a:ext cx="73025" cy="374491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133" name="Oval 5"/>
          <p:cNvSpPr>
            <a:spLocks noChangeArrowheads="1"/>
          </p:cNvSpPr>
          <p:nvPr/>
        </p:nvSpPr>
        <p:spPr bwMode="auto">
          <a:xfrm>
            <a:off x="393700" y="2060575"/>
            <a:ext cx="3889375" cy="23050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en-US" sz="1600" b="1">
                <a:solidFill>
                  <a:schemeClr val="accent2"/>
                </a:solidFill>
              </a:rPr>
              <a:t>indikátory obecného </a:t>
            </a:r>
          </a:p>
          <a:p>
            <a:pPr algn="ctr"/>
            <a:r>
              <a:rPr lang="cs-CZ" altLang="en-US" sz="1600" b="1">
                <a:solidFill>
                  <a:schemeClr val="accent2"/>
                </a:solidFill>
              </a:rPr>
              <a:t>znečištění vod</a:t>
            </a:r>
          </a:p>
          <a:p>
            <a:pPr algn="ctr"/>
            <a:r>
              <a:rPr lang="cs-CZ" altLang="en-US" sz="1600" b="1"/>
              <a:t>(organotrofní mezofilní </a:t>
            </a:r>
          </a:p>
          <a:p>
            <a:pPr algn="ctr"/>
            <a:r>
              <a:rPr lang="cs-CZ" altLang="en-US" sz="1600" b="1"/>
              <a:t>a psychrofilní b.)</a:t>
            </a:r>
          </a:p>
        </p:txBody>
      </p:sp>
      <p:sp>
        <p:nvSpPr>
          <p:cNvPr id="48134" name="Oval 6"/>
          <p:cNvSpPr>
            <a:spLocks noChangeArrowheads="1"/>
          </p:cNvSpPr>
          <p:nvPr/>
        </p:nvSpPr>
        <p:spPr bwMode="auto">
          <a:xfrm>
            <a:off x="4354513" y="2060575"/>
            <a:ext cx="3889375" cy="23050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en-US" sz="1600" b="1">
                <a:solidFill>
                  <a:schemeClr val="accent2"/>
                </a:solidFill>
              </a:rPr>
              <a:t>indikátory fekálního </a:t>
            </a:r>
          </a:p>
          <a:p>
            <a:pPr algn="ctr"/>
            <a:r>
              <a:rPr lang="cs-CZ" altLang="en-US" sz="1600" b="1">
                <a:solidFill>
                  <a:schemeClr val="accent2"/>
                </a:solidFill>
              </a:rPr>
              <a:t>znečištění vod</a:t>
            </a:r>
          </a:p>
          <a:p>
            <a:pPr algn="ctr"/>
            <a:r>
              <a:rPr lang="cs-CZ" altLang="en-US" sz="1600" b="1"/>
              <a:t>(koliformní b., enterokoky, </a:t>
            </a:r>
          </a:p>
          <a:p>
            <a:pPr algn="ctr"/>
            <a:r>
              <a:rPr lang="cs-CZ" altLang="en-US" sz="1600" b="1"/>
              <a:t>anaerobní klostridia</a:t>
            </a:r>
          </a:p>
          <a:p>
            <a:pPr algn="ctr"/>
            <a:endParaRPr lang="cs-CZ" altLang="en-US" sz="1600" b="1"/>
          </a:p>
        </p:txBody>
      </p:sp>
      <p:sp>
        <p:nvSpPr>
          <p:cNvPr id="48135" name="Oval 7"/>
          <p:cNvSpPr>
            <a:spLocks noChangeArrowheads="1"/>
          </p:cNvSpPr>
          <p:nvPr/>
        </p:nvSpPr>
        <p:spPr bwMode="auto">
          <a:xfrm>
            <a:off x="106363" y="4437063"/>
            <a:ext cx="3889375" cy="230505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1600" b="1"/>
          </a:p>
        </p:txBody>
      </p:sp>
      <p:sp>
        <p:nvSpPr>
          <p:cNvPr id="48136" name="Oval 8"/>
          <p:cNvSpPr>
            <a:spLocks noChangeArrowheads="1"/>
          </p:cNvSpPr>
          <p:nvPr/>
        </p:nvSpPr>
        <p:spPr bwMode="auto">
          <a:xfrm>
            <a:off x="4354513" y="4508500"/>
            <a:ext cx="3889375" cy="230505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1600" b="1"/>
          </a:p>
        </p:txBody>
      </p:sp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984061" y="5084763"/>
            <a:ext cx="229114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en-US" sz="1600" b="1">
                <a:latin typeface="+mn-lt"/>
              </a:rPr>
              <a:t>patogenní a podmíněně </a:t>
            </a:r>
          </a:p>
          <a:p>
            <a:pPr algn="ctr" eaLnBrk="1" hangingPunct="1"/>
            <a:r>
              <a:rPr lang="cs-CZ" altLang="en-US" sz="1600" b="1">
                <a:latin typeface="+mn-lt"/>
              </a:rPr>
              <a:t>patogenní bakterie</a:t>
            </a:r>
          </a:p>
          <a:p>
            <a:pPr algn="ctr" eaLnBrk="1" hangingPunct="1"/>
            <a:endParaRPr lang="cs-CZ" altLang="en-US" sz="1600" b="1">
              <a:solidFill>
                <a:schemeClr val="accent2"/>
              </a:solidFill>
              <a:latin typeface="+mn-lt"/>
            </a:endParaRPr>
          </a:p>
          <a:p>
            <a:pPr algn="ctr" eaLnBrk="1" hangingPunct="1"/>
            <a:r>
              <a:rPr lang="cs-CZ" altLang="en-US" sz="1600" b="1">
                <a:solidFill>
                  <a:schemeClr val="accent2"/>
                </a:solidFill>
                <a:latin typeface="+mn-lt"/>
              </a:rPr>
              <a:t>(onemocnění lid a zvířat)</a:t>
            </a:r>
          </a:p>
        </p:txBody>
      </p:sp>
      <p:sp>
        <p:nvSpPr>
          <p:cNvPr id="48138" name="Text Box 10"/>
          <p:cNvSpPr txBox="1">
            <a:spLocks noChangeArrowheads="1"/>
          </p:cNvSpPr>
          <p:nvPr/>
        </p:nvSpPr>
        <p:spPr bwMode="auto">
          <a:xfrm>
            <a:off x="4995790" y="5084763"/>
            <a:ext cx="270048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en-US" sz="1600" b="1">
                <a:latin typeface="+mn-lt"/>
              </a:rPr>
              <a:t>baktérie tzv. funkčních skupin</a:t>
            </a:r>
          </a:p>
          <a:p>
            <a:pPr algn="ctr" eaLnBrk="1" hangingPunct="1"/>
            <a:r>
              <a:rPr lang="cs-CZ" altLang="en-US" sz="1600" b="1">
                <a:latin typeface="+mn-lt"/>
              </a:rPr>
              <a:t>(železité, manganové)</a:t>
            </a:r>
          </a:p>
          <a:p>
            <a:pPr algn="ctr" eaLnBrk="1" hangingPunct="1"/>
            <a:endParaRPr lang="cs-CZ" altLang="en-US" sz="1600" b="1">
              <a:latin typeface="+mn-lt"/>
            </a:endParaRPr>
          </a:p>
          <a:p>
            <a:pPr algn="ctr" eaLnBrk="1" hangingPunct="1"/>
            <a:r>
              <a:rPr lang="cs-CZ" altLang="en-US" sz="1600" b="1">
                <a:solidFill>
                  <a:schemeClr val="accent2"/>
                </a:solidFill>
                <a:latin typeface="+mn-lt"/>
              </a:rPr>
              <a:t>Problémy v technologii</a:t>
            </a:r>
          </a:p>
        </p:txBody>
      </p:sp>
      <p:sp>
        <p:nvSpPr>
          <p:cNvPr id="48139" name="Text Box 11"/>
          <p:cNvSpPr txBox="1">
            <a:spLocks noChangeArrowheads="1"/>
          </p:cNvSpPr>
          <p:nvPr/>
        </p:nvSpPr>
        <p:spPr bwMode="auto">
          <a:xfrm>
            <a:off x="323850" y="260350"/>
            <a:ext cx="2923942" cy="4001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000" b="1">
                <a:latin typeface="+mn-lt"/>
              </a:rPr>
              <a:t>Bakterie v pitných vodách</a:t>
            </a:r>
          </a:p>
        </p:txBody>
      </p:sp>
      <p:sp>
        <p:nvSpPr>
          <p:cNvPr id="48140" name="Text Box 12"/>
          <p:cNvSpPr txBox="1">
            <a:spLocks noChangeArrowheads="1"/>
          </p:cNvSpPr>
          <p:nvPr/>
        </p:nvSpPr>
        <p:spPr bwMode="auto">
          <a:xfrm>
            <a:off x="3132138" y="908050"/>
            <a:ext cx="56880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1600" b="1">
              <a:latin typeface="+mn-lt"/>
            </a:endParaRPr>
          </a:p>
        </p:txBody>
      </p:sp>
      <p:sp>
        <p:nvSpPr>
          <p:cNvPr id="48141" name="AutoShape 13"/>
          <p:cNvSpPr>
            <a:spLocks noChangeArrowheads="1"/>
          </p:cNvSpPr>
          <p:nvPr/>
        </p:nvSpPr>
        <p:spPr bwMode="auto">
          <a:xfrm>
            <a:off x="3995738" y="188913"/>
            <a:ext cx="5148262" cy="1439862"/>
          </a:xfrm>
          <a:prstGeom prst="wedgeRoundRectCallout">
            <a:avLst>
              <a:gd name="adj1" fmla="val -40134"/>
              <a:gd name="adj2" fmla="val 71167"/>
              <a:gd name="adj3" fmla="val 16667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cs-CZ" altLang="en-US" sz="2000"/>
              <a:t>Základem mikrobiologického vyšetřování pitných vod je sledování výskytu baktérií, které indikují obecné a fekální znečištění vody. </a:t>
            </a:r>
          </a:p>
          <a:p>
            <a:pPr algn="ctr"/>
            <a:endParaRPr lang="cs-CZ" altLang="en-US" sz="2000"/>
          </a:p>
        </p:txBody>
      </p:sp>
      <p:sp>
        <p:nvSpPr>
          <p:cNvPr id="48142" name="Line 14"/>
          <p:cNvSpPr>
            <a:spLocks noChangeShapeType="1"/>
          </p:cNvSpPr>
          <p:nvPr/>
        </p:nvSpPr>
        <p:spPr bwMode="auto">
          <a:xfrm>
            <a:off x="1116013" y="836613"/>
            <a:ext cx="431800" cy="1223962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562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1588961" cy="4001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000" b="1">
                <a:latin typeface="+mn-lt"/>
              </a:rPr>
              <a:t>Mikromycety</a:t>
            </a: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323850" y="1076325"/>
            <a:ext cx="5543550" cy="1920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000" dirty="0">
                <a:latin typeface="+mn-lt"/>
              </a:rPr>
              <a:t>Z </a:t>
            </a:r>
            <a:r>
              <a:rPr lang="cs-CZ" altLang="en-US" sz="2000" b="1" dirty="0">
                <a:latin typeface="+mn-lt"/>
              </a:rPr>
              <a:t>vláknitých </a:t>
            </a:r>
            <a:r>
              <a:rPr lang="cs-CZ" altLang="en-US" sz="2000" b="1" dirty="0" err="1">
                <a:latin typeface="+mn-lt"/>
              </a:rPr>
              <a:t>mikromycet</a:t>
            </a:r>
            <a:r>
              <a:rPr lang="cs-CZ" altLang="en-US" sz="2000" dirty="0">
                <a:latin typeface="+mn-lt"/>
              </a:rPr>
              <a:t> byly nejčastěji a v relativně největším množství izolovány druhy rodu </a:t>
            </a:r>
            <a:r>
              <a:rPr lang="cs-CZ" altLang="en-US" sz="2000" i="1" dirty="0" err="1">
                <a:latin typeface="+mn-lt"/>
              </a:rPr>
              <a:t>Penicillium</a:t>
            </a:r>
            <a:r>
              <a:rPr lang="cs-CZ" altLang="en-US" sz="2000" i="1" dirty="0">
                <a:latin typeface="+mn-lt"/>
              </a:rPr>
              <a:t>, </a:t>
            </a:r>
            <a:r>
              <a:rPr lang="cs-CZ" altLang="en-US" sz="2000" i="1" dirty="0" err="1">
                <a:latin typeface="+mn-lt"/>
              </a:rPr>
              <a:t>Cladosporium</a:t>
            </a:r>
            <a:r>
              <a:rPr lang="cs-CZ" altLang="en-US" sz="2000" dirty="0">
                <a:latin typeface="+mn-lt"/>
              </a:rPr>
              <a:t> a </a:t>
            </a:r>
            <a:r>
              <a:rPr lang="cs-CZ" altLang="en-US" sz="2000" i="1" dirty="0" err="1">
                <a:latin typeface="+mn-lt"/>
              </a:rPr>
              <a:t>Trichoderma</a:t>
            </a:r>
            <a:r>
              <a:rPr lang="cs-CZ" altLang="en-US" sz="2000" dirty="0">
                <a:latin typeface="+mn-lt"/>
              </a:rPr>
              <a:t>, zástupci rodů </a:t>
            </a:r>
            <a:r>
              <a:rPr lang="cs-CZ" altLang="en-US" sz="2000" i="1" dirty="0" err="1">
                <a:latin typeface="+mn-lt"/>
              </a:rPr>
              <a:t>Alternaria</a:t>
            </a:r>
            <a:r>
              <a:rPr lang="cs-CZ" altLang="en-US" sz="2000" i="1" dirty="0">
                <a:latin typeface="+mn-lt"/>
              </a:rPr>
              <a:t>, </a:t>
            </a:r>
            <a:r>
              <a:rPr lang="cs-CZ" altLang="en-US" sz="2000" i="1" dirty="0" err="1">
                <a:latin typeface="+mn-lt"/>
              </a:rPr>
              <a:t>Aspergillus</a:t>
            </a:r>
            <a:r>
              <a:rPr lang="cs-CZ" altLang="en-US" sz="2000" i="1" dirty="0">
                <a:latin typeface="+mn-lt"/>
              </a:rPr>
              <a:t>, </a:t>
            </a:r>
            <a:r>
              <a:rPr lang="cs-CZ" altLang="en-US" sz="2000" i="1" dirty="0" err="1">
                <a:latin typeface="+mn-lt"/>
              </a:rPr>
              <a:t>Aureobasidium</a:t>
            </a:r>
            <a:r>
              <a:rPr lang="cs-CZ" altLang="en-US" sz="2000" i="1" dirty="0">
                <a:latin typeface="+mn-lt"/>
              </a:rPr>
              <a:t>, </a:t>
            </a:r>
            <a:r>
              <a:rPr lang="cs-CZ" altLang="en-US" sz="2000" i="1" dirty="0" err="1">
                <a:latin typeface="+mn-lt"/>
              </a:rPr>
              <a:t>Fusarium</a:t>
            </a:r>
            <a:r>
              <a:rPr lang="cs-CZ" altLang="en-US" sz="2000" i="1" dirty="0">
                <a:latin typeface="+mn-lt"/>
              </a:rPr>
              <a:t>, </a:t>
            </a:r>
            <a:r>
              <a:rPr lang="cs-CZ" altLang="en-US" sz="2000" i="1" dirty="0" err="1">
                <a:latin typeface="+mn-lt"/>
              </a:rPr>
              <a:t>Geotrichum</a:t>
            </a:r>
            <a:r>
              <a:rPr lang="cs-CZ" altLang="en-US" sz="2000" i="1" dirty="0">
                <a:latin typeface="+mn-lt"/>
              </a:rPr>
              <a:t>, </a:t>
            </a:r>
            <a:r>
              <a:rPr lang="cs-CZ" altLang="en-US" sz="2000" i="1" dirty="0" err="1">
                <a:latin typeface="+mn-lt"/>
              </a:rPr>
              <a:t>Mucor</a:t>
            </a:r>
            <a:r>
              <a:rPr lang="cs-CZ" altLang="en-US" sz="2000" i="1" dirty="0">
                <a:latin typeface="+mn-lt"/>
              </a:rPr>
              <a:t>, </a:t>
            </a:r>
            <a:r>
              <a:rPr lang="cs-CZ" altLang="en-US" sz="2000" i="1" dirty="0" err="1">
                <a:latin typeface="+mn-lt"/>
              </a:rPr>
              <a:t>Paecilomyces</a:t>
            </a:r>
            <a:r>
              <a:rPr lang="cs-CZ" altLang="en-US" sz="2000" i="1" dirty="0">
                <a:latin typeface="+mn-lt"/>
              </a:rPr>
              <a:t>, </a:t>
            </a:r>
            <a:r>
              <a:rPr lang="cs-CZ" altLang="en-US" sz="2000" i="1" dirty="0" err="1">
                <a:latin typeface="+mn-lt"/>
              </a:rPr>
              <a:t>Rhizopus</a:t>
            </a:r>
            <a:r>
              <a:rPr lang="cs-CZ" altLang="en-US" sz="2000" dirty="0">
                <a:latin typeface="+mn-lt"/>
              </a:rPr>
              <a:t> a </a:t>
            </a:r>
            <a:r>
              <a:rPr lang="cs-CZ" altLang="en-US" sz="2000" i="1" dirty="0" err="1">
                <a:latin typeface="+mn-lt"/>
              </a:rPr>
              <a:t>Verticillium</a:t>
            </a:r>
            <a:r>
              <a:rPr lang="cs-CZ" altLang="en-US" sz="2000" i="1" dirty="0">
                <a:latin typeface="+mn-lt"/>
              </a:rPr>
              <a:t>. </a:t>
            </a:r>
            <a:endParaRPr lang="cs-CZ" altLang="en-US" sz="1600" dirty="0">
              <a:latin typeface="+mn-lt"/>
            </a:endParaRPr>
          </a:p>
        </p:txBody>
      </p:sp>
      <p:sp>
        <p:nvSpPr>
          <p:cNvPr id="49156" name="AutoShape 4"/>
          <p:cNvSpPr>
            <a:spLocks noChangeArrowheads="1"/>
          </p:cNvSpPr>
          <p:nvPr/>
        </p:nvSpPr>
        <p:spPr bwMode="auto">
          <a:xfrm>
            <a:off x="6443663" y="836613"/>
            <a:ext cx="2700337" cy="3887787"/>
          </a:xfrm>
          <a:prstGeom prst="wedgeRoundRectCallout">
            <a:avLst>
              <a:gd name="adj1" fmla="val -80569"/>
              <a:gd name="adj2" fmla="val -16273"/>
              <a:gd name="adj3" fmla="val 16667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r>
              <a:rPr lang="cs-CZ" altLang="en-US" sz="1400" dirty="0"/>
              <a:t>Při velkém výskytu spor </a:t>
            </a:r>
            <a:r>
              <a:rPr lang="cs-CZ" altLang="en-US" sz="1400" dirty="0" err="1"/>
              <a:t>penicillioz</a:t>
            </a:r>
            <a:r>
              <a:rPr lang="cs-CZ" altLang="en-US" sz="1400" dirty="0"/>
              <a:t> může být jejich inhalace (rovněž u rodu </a:t>
            </a:r>
            <a:r>
              <a:rPr lang="cs-CZ" altLang="en-US" sz="1400" i="1" dirty="0" err="1"/>
              <a:t>Aspergillus</a:t>
            </a:r>
            <a:r>
              <a:rPr lang="cs-CZ" altLang="en-US" sz="1400" i="1" dirty="0"/>
              <a:t>, </a:t>
            </a:r>
            <a:r>
              <a:rPr lang="cs-CZ" altLang="en-US" sz="1400" i="1" dirty="0" err="1"/>
              <a:t>Alternaria</a:t>
            </a:r>
            <a:r>
              <a:rPr lang="cs-CZ" altLang="en-US" sz="1400" i="1" dirty="0"/>
              <a:t>, </a:t>
            </a:r>
            <a:r>
              <a:rPr lang="cs-CZ" altLang="en-US" sz="1400" i="1" dirty="0" err="1"/>
              <a:t>Rhizopus</a:t>
            </a:r>
            <a:r>
              <a:rPr lang="cs-CZ" altLang="en-US" sz="1400" dirty="0"/>
              <a:t>) jednou z příčin onemocnění dýchacího systému (chronické bronchiální katary, bronchopneumonie). Některá </a:t>
            </a:r>
            <a:r>
              <a:rPr lang="cs-CZ" altLang="en-US" sz="1400" dirty="0" err="1"/>
              <a:t>penicillia</a:t>
            </a:r>
            <a:r>
              <a:rPr lang="cs-CZ" altLang="en-US" sz="1400" dirty="0"/>
              <a:t> mohou být dále původci zánětu zvukovodů, některé druhy ostatních shora jmenovaných rodů jsou známy jako původci nebezpečných mykóz </a:t>
            </a:r>
            <a:r>
              <a:rPr lang="cs-CZ" altLang="en-US" sz="1400" dirty="0" smtClean="0"/>
              <a:t>nebo jako </a:t>
            </a:r>
            <a:r>
              <a:rPr lang="cs-CZ" altLang="en-US" sz="1400" dirty="0"/>
              <a:t>producenti mykotoxinů</a:t>
            </a:r>
            <a:r>
              <a:rPr lang="cs-CZ" altLang="en-US" sz="2400" dirty="0"/>
              <a:t>.</a:t>
            </a:r>
          </a:p>
          <a:p>
            <a:endParaRPr lang="cs-CZ" altLang="en-US" sz="2400" dirty="0"/>
          </a:p>
          <a:p>
            <a:pPr algn="ctr"/>
            <a:endParaRPr lang="cs-CZ" altLang="en-US" sz="2400" dirty="0"/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323850" y="3074988"/>
            <a:ext cx="5543550" cy="2225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000">
                <a:latin typeface="+mn-lt"/>
              </a:rPr>
              <a:t>Z </a:t>
            </a:r>
            <a:r>
              <a:rPr lang="cs-CZ" altLang="en-US" sz="2000" b="1">
                <a:latin typeface="+mn-lt"/>
              </a:rPr>
              <a:t>kvasinek</a:t>
            </a:r>
            <a:r>
              <a:rPr lang="cs-CZ" altLang="en-US" sz="2000">
                <a:latin typeface="+mn-lt"/>
              </a:rPr>
              <a:t> se v pitných vodách nejčastěji vyskytují zástupci rodů </a:t>
            </a:r>
            <a:r>
              <a:rPr lang="cs-CZ" altLang="en-US" sz="2000" i="1">
                <a:latin typeface="+mn-lt"/>
              </a:rPr>
              <a:t>Rhodotorula</a:t>
            </a:r>
            <a:r>
              <a:rPr lang="cs-CZ" altLang="en-US" sz="2000">
                <a:latin typeface="+mn-lt"/>
              </a:rPr>
              <a:t> a </a:t>
            </a:r>
            <a:r>
              <a:rPr lang="cs-CZ" altLang="en-US" sz="2000" i="1">
                <a:latin typeface="+mn-lt"/>
              </a:rPr>
              <a:t>Candida</a:t>
            </a:r>
            <a:r>
              <a:rPr lang="cs-CZ" altLang="en-US" sz="2000">
                <a:latin typeface="+mn-lt"/>
              </a:rPr>
              <a:t>. Jejich patogenita pro člověka je sporná, jejich velký výskyt v pitné vodě každopádně zhoršuje její kvalitu tím, že se zvýší podíl organických látek a dále se jejich biomasa může substrátem pro rozvoj dalších mikroorganismů. </a:t>
            </a:r>
          </a:p>
        </p:txBody>
      </p:sp>
      <p:sp>
        <p:nvSpPr>
          <p:cNvPr id="49158" name="AutoShape 6"/>
          <p:cNvSpPr>
            <a:spLocks noChangeArrowheads="1"/>
          </p:cNvSpPr>
          <p:nvPr/>
        </p:nvSpPr>
        <p:spPr bwMode="auto">
          <a:xfrm>
            <a:off x="6372225" y="5013325"/>
            <a:ext cx="2771775" cy="1295400"/>
          </a:xfrm>
          <a:prstGeom prst="wedgeRoundRectCallout">
            <a:avLst>
              <a:gd name="adj1" fmla="val -75718"/>
              <a:gd name="adj2" fmla="val -83454"/>
              <a:gd name="adj3" fmla="val 16667"/>
            </a:avLst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sz="1400"/>
              <a:t>Představitelé rodu </a:t>
            </a:r>
            <a:r>
              <a:rPr lang="cs-CZ" altLang="en-US" sz="1400" i="1"/>
              <a:t>Candida</a:t>
            </a:r>
            <a:r>
              <a:rPr lang="cs-CZ" altLang="en-US" sz="1400"/>
              <a:t> vyvolávají četná onemocnění lidí, především kůže, nehtů, dýchacího, zažívacího a urogenitálního systému</a:t>
            </a:r>
          </a:p>
        </p:txBody>
      </p:sp>
    </p:spTree>
    <p:extLst>
      <p:ext uri="{BB962C8B-B14F-4D97-AF65-F5344CB8AC3E}">
        <p14:creationId xmlns:p14="http://schemas.microsoft.com/office/powerpoint/2010/main" val="411990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3620</TotalTime>
  <Words>6906</Words>
  <Application>Microsoft Office PowerPoint</Application>
  <PresentationFormat>Předvádění na obrazovce (4:3)</PresentationFormat>
  <Paragraphs>900</Paragraphs>
  <Slides>107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107</vt:i4>
      </vt:variant>
    </vt:vector>
  </HeadingPairs>
  <TitlesOfParts>
    <vt:vector size="108" baseType="lpstr">
      <vt:lpstr>Motiv systému Office</vt:lpstr>
      <vt:lpstr>EKOLOGIE MIKROORGANISMŮ 3</vt:lpstr>
      <vt:lpstr>Stupně organizace živé hmoty </vt:lpstr>
      <vt:lpstr>Prezentace aplikace PowerPoint</vt:lpstr>
      <vt:lpstr>Prezentace aplikace PowerPoint</vt:lpstr>
      <vt:lpstr>Toleranční rozsah – ekologická amplituda </vt:lpstr>
      <vt:lpstr>Prezentace aplikace PowerPoint</vt:lpstr>
      <vt:lpstr>Limitující faktory </vt:lpstr>
      <vt:lpstr>Ekosféra (biosféra) </vt:lpstr>
      <vt:lpstr>Habitat </vt:lpstr>
      <vt:lpstr>Prezentace aplikace PowerPoint</vt:lpstr>
      <vt:lpstr>Rozdělení podle environmentálních adaptací </vt:lpstr>
      <vt:lpstr>Toleranční rozsah - teplota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Ekologická amplituda-osmotický tlak, salinita  </vt:lpstr>
      <vt:lpstr>Prezentace aplikace PowerPoint</vt:lpstr>
      <vt:lpstr>Prezentace aplikace PowerPoint</vt:lpstr>
      <vt:lpstr>Prezentace aplikace PowerPoint</vt:lpstr>
      <vt:lpstr>Ekologické rozpětí - pH</vt:lpstr>
      <vt:lpstr>Prezentace aplikace PowerPoint</vt:lpstr>
      <vt:lpstr>Ekologické rozpětí - kyslík</vt:lpstr>
      <vt:lpstr>HYDROSFÉRA</vt:lpstr>
      <vt:lpstr>Prezentace aplikace PowerPoint</vt:lpstr>
      <vt:lpstr>Prezentace aplikace PowerPoint</vt:lpstr>
      <vt:lpstr>Prezentace aplikace PowerPoint</vt:lpstr>
      <vt:lpstr>Estuária</vt:lpstr>
      <vt:lpstr>Prezentace aplikace PowerPoint</vt:lpstr>
      <vt:lpstr>Slaniska</vt:lpstr>
      <vt:lpstr>Charakteristiky a stratifikace oceánů </vt:lpstr>
      <vt:lpstr>Prezentace aplikace PowerPoint</vt:lpstr>
      <vt:lpstr> </vt:lpstr>
      <vt:lpstr>Minerály v oceánech </vt:lpstr>
      <vt:lpstr>Rudý příliv</vt:lpstr>
      <vt:lpstr>Prezentace aplikace PowerPoint</vt:lpstr>
      <vt:lpstr>Prezentace aplikace PowerPoint</vt:lpstr>
      <vt:lpstr>Alexandrium tamarense</vt:lpstr>
      <vt:lpstr>Prezentace aplikace PowerPoint</vt:lpstr>
      <vt:lpstr>Vertikální a horizontální zóny mořských habitatů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Sladkovodní ekosystémy</vt:lpstr>
      <vt:lpstr>Neuston</vt:lpstr>
      <vt:lpstr>Neuston </vt:lpstr>
      <vt:lpstr>Neuston – pokr. </vt:lpstr>
      <vt:lpstr>Prezentace aplikace PowerPoint</vt:lpstr>
      <vt:lpstr>Mokřady</vt:lpstr>
      <vt:lpstr>Prezentace aplikace PowerPoint</vt:lpstr>
      <vt:lpstr>Vrchoviště </vt:lpstr>
      <vt:lpstr>Prezentace aplikace PowerPoint</vt:lpstr>
      <vt:lpstr>Jezera </vt:lpstr>
      <vt:lpstr>Prezentace aplikace PowerPoint</vt:lpstr>
      <vt:lpstr>Prezentace aplikace PowerPoint</vt:lpstr>
      <vt:lpstr>Jezera – pokr. </vt:lpstr>
      <vt:lpstr>Termoklina  </vt:lpstr>
      <vt:lpstr>Stratifikace vody v jezerech  </vt:lpstr>
      <vt:lpstr>Prezentace aplikace PowerPoint</vt:lpstr>
      <vt:lpstr>Prezentace aplikace PowerPoint</vt:lpstr>
      <vt:lpstr>Prezentace aplikace PowerPoint</vt:lpstr>
      <vt:lpstr>Klasifikace jezerních habitatů na oligotrofní a eutrofní </vt:lpstr>
      <vt:lpstr>Důležité parametry jezer </vt:lpstr>
      <vt:lpstr>Řeky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Složení a aktivita sladkovodních mikrobiálních komunit </vt:lpstr>
      <vt:lpstr>Mikroorganismy v sedimentech </vt:lpstr>
      <vt:lpstr>Prezentace aplikace PowerPoint</vt:lpstr>
      <vt:lpstr>Prezentace aplikace PowerPoint</vt:lpstr>
      <vt:lpstr>Prezentace aplikace PowerPoint</vt:lpstr>
      <vt:lpstr>Mikromycety v jezerech </vt:lpstr>
      <vt:lpstr>Protozoa </vt:lpstr>
      <vt:lpstr>Alochtonní mikroorganizmy </vt:lpstr>
      <vt:lpstr>Produktivita jezer </vt:lpstr>
      <vt:lpstr>Produktivita jezer – pokr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EKOLOGIE MIKROORGANISMŮ 3</dc:title>
  <dc:creator>Uživatel</dc:creator>
  <cp:lastModifiedBy>Uživatel</cp:lastModifiedBy>
  <cp:revision>70</cp:revision>
  <dcterms:created xsi:type="dcterms:W3CDTF">2017-03-21T08:35:18Z</dcterms:created>
  <dcterms:modified xsi:type="dcterms:W3CDTF">2019-04-01T13:02:44Z</dcterms:modified>
</cp:coreProperties>
</file>