
<file path=[Content_Types].xml><?xml version="1.0" encoding="utf-8"?>
<Types xmlns="http://schemas.openxmlformats.org/package/2006/content-types">
  <Default Extension="png" ContentType="image/png"/>
  <Default Extension="w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57"/>
  </p:notesMasterIdLst>
  <p:handoutMasterIdLst>
    <p:handoutMasterId r:id="rId58"/>
  </p:handoutMasterIdLst>
  <p:sldIdLst>
    <p:sldId id="256" r:id="rId4"/>
    <p:sldId id="257" r:id="rId5"/>
    <p:sldId id="322" r:id="rId6"/>
    <p:sldId id="258" r:id="rId7"/>
    <p:sldId id="259" r:id="rId8"/>
    <p:sldId id="260" r:id="rId9"/>
    <p:sldId id="261" r:id="rId10"/>
    <p:sldId id="262" r:id="rId11"/>
    <p:sldId id="263" r:id="rId12"/>
    <p:sldId id="264" r:id="rId13"/>
    <p:sldId id="265" r:id="rId14"/>
    <p:sldId id="269"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7" r:id="rId30"/>
    <p:sldId id="286" r:id="rId31"/>
    <p:sldId id="290" r:id="rId32"/>
    <p:sldId id="308" r:id="rId33"/>
    <p:sldId id="291" r:id="rId34"/>
    <p:sldId id="311" r:id="rId35"/>
    <p:sldId id="310" r:id="rId36"/>
    <p:sldId id="309" r:id="rId37"/>
    <p:sldId id="292" r:id="rId38"/>
    <p:sldId id="319" r:id="rId39"/>
    <p:sldId id="320" r:id="rId40"/>
    <p:sldId id="321" r:id="rId41"/>
    <p:sldId id="323" r:id="rId42"/>
    <p:sldId id="324" r:id="rId43"/>
    <p:sldId id="325" r:id="rId44"/>
    <p:sldId id="313" r:id="rId45"/>
    <p:sldId id="314" r:id="rId46"/>
    <p:sldId id="315" r:id="rId47"/>
    <p:sldId id="316" r:id="rId48"/>
    <p:sldId id="317" r:id="rId49"/>
    <p:sldId id="318" r:id="rId50"/>
    <p:sldId id="301" r:id="rId51"/>
    <p:sldId id="302" r:id="rId52"/>
    <p:sldId id="303" r:id="rId53"/>
    <p:sldId id="305" r:id="rId54"/>
    <p:sldId id="306" r:id="rId55"/>
    <p:sldId id="288"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94662" autoAdjust="0"/>
  </p:normalViewPr>
  <p:slideViewPr>
    <p:cSldViewPr>
      <p:cViewPr varScale="1">
        <p:scale>
          <a:sx n="107" d="100"/>
          <a:sy n="107" d="100"/>
        </p:scale>
        <p:origin x="-1650"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Zástupný symbol pro záhlaví 1"/>
          <p:cNvSpPr txBox="1">
            <a:spLocks noGrp="1"/>
          </p:cNvSpPr>
          <p:nvPr>
            <p:ph type="hdr" sz="quarter"/>
          </p:nvPr>
        </p:nvSpPr>
        <p:spPr>
          <a:xfrm>
            <a:off x="0" y="0"/>
            <a:ext cx="2976173" cy="456900"/>
          </a:xfrm>
          <a:prstGeom prst="rect">
            <a:avLst/>
          </a:prstGeom>
          <a:noFill/>
          <a:ln>
            <a:noFill/>
          </a:ln>
        </p:spPr>
        <p:txBody>
          <a:bodyPr vert="horz" wrap="none" lIns="78903" tIns="39452" rIns="78903" bIns="39452" anchorCtr="0" compatLnSpc="0"/>
          <a:lstStyle/>
          <a:p>
            <a:pPr hangingPunct="0">
              <a:defRPr sz="1400"/>
            </a:pPr>
            <a:endParaRPr lang="cs-CZ" sz="1200">
              <a:latin typeface="Arial" pitchFamily="18"/>
              <a:ea typeface="Microsoft YaHei" pitchFamily="2"/>
              <a:cs typeface="Lucida Sans" pitchFamily="2"/>
            </a:endParaRPr>
          </a:p>
        </p:txBody>
      </p:sp>
      <p:sp>
        <p:nvSpPr>
          <p:cNvPr id="3" name="Zástupný symbol pro datum 2"/>
          <p:cNvSpPr txBox="1">
            <a:spLocks noGrp="1"/>
          </p:cNvSpPr>
          <p:nvPr>
            <p:ph type="dt" sz="quarter" idx="1"/>
          </p:nvPr>
        </p:nvSpPr>
        <p:spPr>
          <a:xfrm>
            <a:off x="3881795" y="0"/>
            <a:ext cx="2976173" cy="456900"/>
          </a:xfrm>
          <a:prstGeom prst="rect">
            <a:avLst/>
          </a:prstGeom>
          <a:noFill/>
          <a:ln>
            <a:noFill/>
          </a:ln>
        </p:spPr>
        <p:txBody>
          <a:bodyPr vert="horz" wrap="none" lIns="78903" tIns="39452" rIns="78903" bIns="39452" anchorCtr="0" compatLnSpc="0"/>
          <a:lstStyle/>
          <a:p>
            <a:pPr algn="r" hangingPunct="0">
              <a:defRPr sz="1400"/>
            </a:pPr>
            <a:endParaRPr lang="cs-CZ" sz="1200">
              <a:latin typeface="Arial" pitchFamily="18"/>
              <a:ea typeface="Microsoft YaHei" pitchFamily="2"/>
              <a:cs typeface="Lucida Sans" pitchFamily="2"/>
            </a:endParaRPr>
          </a:p>
        </p:txBody>
      </p:sp>
      <p:sp>
        <p:nvSpPr>
          <p:cNvPr id="4" name="Zástupný symbol pro zápatí 3"/>
          <p:cNvSpPr txBox="1">
            <a:spLocks noGrp="1"/>
          </p:cNvSpPr>
          <p:nvPr>
            <p:ph type="ftr" sz="quarter" idx="2"/>
          </p:nvPr>
        </p:nvSpPr>
        <p:spPr>
          <a:xfrm>
            <a:off x="0" y="8686952"/>
            <a:ext cx="2976173" cy="456900"/>
          </a:xfrm>
          <a:prstGeom prst="rect">
            <a:avLst/>
          </a:prstGeom>
          <a:noFill/>
          <a:ln>
            <a:noFill/>
          </a:ln>
        </p:spPr>
        <p:txBody>
          <a:bodyPr vert="horz" wrap="none" lIns="78903" tIns="39452" rIns="78903" bIns="39452" anchor="b" anchorCtr="0" compatLnSpc="0"/>
          <a:lstStyle/>
          <a:p>
            <a:pPr hangingPunct="0">
              <a:defRPr sz="1400"/>
            </a:pPr>
            <a:endParaRPr lang="cs-CZ" sz="1200">
              <a:latin typeface="Arial" pitchFamily="18"/>
              <a:ea typeface="Microsoft YaHei" pitchFamily="2"/>
              <a:cs typeface="Lucida Sans" pitchFamily="2"/>
            </a:endParaRPr>
          </a:p>
        </p:txBody>
      </p:sp>
      <p:sp>
        <p:nvSpPr>
          <p:cNvPr id="5" name="Zástupný symbol pro číslo snímku 4"/>
          <p:cNvSpPr txBox="1">
            <a:spLocks noGrp="1"/>
          </p:cNvSpPr>
          <p:nvPr>
            <p:ph type="sldNum" sz="quarter" idx="3"/>
          </p:nvPr>
        </p:nvSpPr>
        <p:spPr>
          <a:xfrm>
            <a:off x="3881795" y="8686952"/>
            <a:ext cx="2976173" cy="456900"/>
          </a:xfrm>
          <a:prstGeom prst="rect">
            <a:avLst/>
          </a:prstGeom>
          <a:noFill/>
          <a:ln>
            <a:noFill/>
          </a:ln>
        </p:spPr>
        <p:txBody>
          <a:bodyPr vert="horz" wrap="none" lIns="78903" tIns="39452" rIns="78903" bIns="39452" anchor="b" anchorCtr="0" compatLnSpc="0"/>
          <a:lstStyle/>
          <a:p>
            <a:pPr algn="r" hangingPunct="0">
              <a:defRPr sz="1400"/>
            </a:pPr>
            <a:fld id="{2B408788-E751-400B-BA02-B881C082CB3E}" type="slidenum">
              <a:t>‹#›</a:t>
            </a:fld>
            <a:endParaRPr lang="cs-CZ" sz="1200">
              <a:latin typeface="Arial" pitchFamily="18"/>
              <a:ea typeface="Microsoft YaHei" pitchFamily="2"/>
              <a:cs typeface="Lucida Sans" pitchFamily="2"/>
            </a:endParaRPr>
          </a:p>
        </p:txBody>
      </p:sp>
    </p:spTree>
    <p:extLst>
      <p:ext uri="{BB962C8B-B14F-4D97-AF65-F5344CB8AC3E}">
        <p14:creationId xmlns:p14="http://schemas.microsoft.com/office/powerpoint/2010/main" val="2492004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idx="2"/>
          </p:nvPr>
        </p:nvSpPr>
        <p:spPr>
          <a:xfrm>
            <a:off x="1107000" y="812520"/>
            <a:ext cx="5345280" cy="4008959"/>
          </a:xfrm>
          <a:prstGeom prst="rect">
            <a:avLst/>
          </a:prstGeom>
          <a:noFill/>
          <a:ln>
            <a:noFill/>
            <a:prstDash val="solid"/>
          </a:ln>
        </p:spPr>
      </p:sp>
      <p:sp>
        <p:nvSpPr>
          <p:cNvPr id="3" name="Zástupný symbol pro poznámky 2"/>
          <p:cNvSpPr txBox="1">
            <a:spLocks noGrp="1"/>
          </p:cNvSpPr>
          <p:nvPr>
            <p:ph type="body" sz="quarter" idx="3"/>
          </p:nvPr>
        </p:nvSpPr>
        <p:spPr>
          <a:xfrm>
            <a:off x="756000" y="5078520"/>
            <a:ext cx="6047640" cy="4811040"/>
          </a:xfrm>
          <a:prstGeom prst="rect">
            <a:avLst/>
          </a:prstGeom>
          <a:noFill/>
          <a:ln>
            <a:noFill/>
          </a:ln>
        </p:spPr>
        <p:txBody>
          <a:bodyPr lIns="0" tIns="0" rIns="0" bIns="0"/>
          <a:lstStyle/>
          <a:p>
            <a:endParaRPr lang="cs-CZ"/>
          </a:p>
        </p:txBody>
      </p:sp>
      <p:sp>
        <p:nvSpPr>
          <p:cNvPr id="4" name="Zástupný symbol pro záhlaví 3"/>
          <p:cNvSpPr txBox="1">
            <a:spLocks noGrp="1"/>
          </p:cNvSpPr>
          <p:nvPr>
            <p:ph type="hdr" sz="quarter"/>
          </p:nvPr>
        </p:nvSpPr>
        <p:spPr>
          <a:xfrm>
            <a:off x="0" y="0"/>
            <a:ext cx="3280680" cy="534240"/>
          </a:xfrm>
          <a:prstGeom prst="rect">
            <a:avLst/>
          </a:prstGeom>
          <a:noFill/>
          <a:ln>
            <a:noFill/>
          </a:ln>
        </p:spPr>
        <p:txBody>
          <a:bodyPr lIns="0" tIns="0" rIns="0" bIns="0" anchorCtr="0"/>
          <a:lstStyle>
            <a:lvl1pPr lvl="0" rtl="0" hangingPunct="0">
              <a:buNone/>
              <a:tabLst/>
              <a:defRPr lang="cs-CZ" sz="1400" kern="1200">
                <a:latin typeface="Times New Roman" pitchFamily="18"/>
                <a:ea typeface="Arial Unicode MS" pitchFamily="2"/>
                <a:cs typeface="Tahoma" pitchFamily="2"/>
              </a:defRPr>
            </a:lvl1pPr>
          </a:lstStyle>
          <a:p>
            <a:pPr lvl="0"/>
            <a:endParaRPr lang="cs-CZ"/>
          </a:p>
        </p:txBody>
      </p:sp>
      <p:sp>
        <p:nvSpPr>
          <p:cNvPr id="5" name="Zástupný symbol pro datum 4"/>
          <p:cNvSpPr txBox="1">
            <a:spLocks noGrp="1"/>
          </p:cNvSpPr>
          <p:nvPr>
            <p:ph type="dt" idx="1"/>
          </p:nvPr>
        </p:nvSpPr>
        <p:spPr>
          <a:xfrm>
            <a:off x="4278960" y="0"/>
            <a:ext cx="3280680" cy="534240"/>
          </a:xfrm>
          <a:prstGeom prst="rect">
            <a:avLst/>
          </a:prstGeom>
          <a:noFill/>
          <a:ln>
            <a:noFill/>
          </a:ln>
        </p:spPr>
        <p:txBody>
          <a:bodyPr lIns="0" tIns="0" rIns="0" bIns="0" anchorCtr="0"/>
          <a:lstStyle>
            <a:lvl1pPr lvl="0" algn="r" rtl="0" hangingPunct="0">
              <a:buNone/>
              <a:tabLst/>
              <a:defRPr lang="cs-CZ" sz="1400" kern="1200">
                <a:latin typeface="Times New Roman" pitchFamily="18"/>
                <a:ea typeface="Arial Unicode MS" pitchFamily="2"/>
                <a:cs typeface="Tahoma" pitchFamily="2"/>
              </a:defRPr>
            </a:lvl1pPr>
          </a:lstStyle>
          <a:p>
            <a:pPr lvl="0"/>
            <a:endParaRPr lang="cs-CZ"/>
          </a:p>
        </p:txBody>
      </p:sp>
      <p:sp>
        <p:nvSpPr>
          <p:cNvPr id="6" name="Zástupný symbol pro zápatí 5"/>
          <p:cNvSpPr txBox="1">
            <a:spLocks noGrp="1"/>
          </p:cNvSpPr>
          <p:nvPr>
            <p:ph type="ftr" sz="quarter" idx="4"/>
          </p:nvPr>
        </p:nvSpPr>
        <p:spPr>
          <a:xfrm>
            <a:off x="0" y="10157400"/>
            <a:ext cx="3280680" cy="534240"/>
          </a:xfrm>
          <a:prstGeom prst="rect">
            <a:avLst/>
          </a:prstGeom>
          <a:noFill/>
          <a:ln>
            <a:noFill/>
          </a:ln>
        </p:spPr>
        <p:txBody>
          <a:bodyPr lIns="0" tIns="0" rIns="0" bIns="0" anchor="b" anchorCtr="0"/>
          <a:lstStyle>
            <a:lvl1pPr lvl="0" rtl="0" hangingPunct="0">
              <a:buNone/>
              <a:tabLst/>
              <a:defRPr lang="cs-CZ" sz="1400" kern="1200">
                <a:latin typeface="Times New Roman" pitchFamily="18"/>
                <a:ea typeface="Arial Unicode MS" pitchFamily="2"/>
                <a:cs typeface="Tahoma" pitchFamily="2"/>
              </a:defRPr>
            </a:lvl1pPr>
          </a:lstStyle>
          <a:p>
            <a:pPr lvl="0"/>
            <a:endParaRPr lang="cs-CZ"/>
          </a:p>
        </p:txBody>
      </p:sp>
      <p:sp>
        <p:nvSpPr>
          <p:cNvPr id="7" name="Zástupný symbol pro číslo snímku 6"/>
          <p:cNvSpPr txBox="1">
            <a:spLocks noGrp="1"/>
          </p:cNvSpPr>
          <p:nvPr>
            <p:ph type="sldNum" sz="quarter" idx="5"/>
          </p:nvPr>
        </p:nvSpPr>
        <p:spPr>
          <a:xfrm>
            <a:off x="4278960" y="10157400"/>
            <a:ext cx="3280680" cy="534240"/>
          </a:xfrm>
          <a:prstGeom prst="rect">
            <a:avLst/>
          </a:prstGeom>
          <a:noFill/>
          <a:ln>
            <a:noFill/>
          </a:ln>
        </p:spPr>
        <p:txBody>
          <a:bodyPr lIns="0" tIns="0" rIns="0" bIns="0" anchor="b" anchorCtr="0"/>
          <a:lstStyle>
            <a:lvl1pPr lvl="0" algn="r" rtl="0" hangingPunct="0">
              <a:buNone/>
              <a:tabLst/>
              <a:defRPr lang="cs-CZ" sz="1400" kern="1200">
                <a:latin typeface="Times New Roman" pitchFamily="18"/>
                <a:ea typeface="Arial Unicode MS" pitchFamily="2"/>
                <a:cs typeface="Tahoma" pitchFamily="2"/>
              </a:defRPr>
            </a:lvl1pPr>
          </a:lstStyle>
          <a:p>
            <a:pPr lvl="0"/>
            <a:fld id="{671C9387-2A46-4FD5-9B63-0EFCEC57DF95}" type="slidenum">
              <a:t>‹#›</a:t>
            </a:fld>
            <a:endParaRPr lang="cs-CZ"/>
          </a:p>
        </p:txBody>
      </p:sp>
    </p:spTree>
    <p:extLst>
      <p:ext uri="{BB962C8B-B14F-4D97-AF65-F5344CB8AC3E}">
        <p14:creationId xmlns:p14="http://schemas.microsoft.com/office/powerpoint/2010/main" val="3328579161"/>
      </p:ext>
    </p:extLst>
  </p:cSld>
  <p:clrMap bg1="lt1" tx1="dk1" bg2="lt2" tx2="dk2" accent1="accent1" accent2="accent2" accent3="accent3" accent4="accent4" accent5="accent5" accent6="accent6" hlink="hlink" folHlink="folHlink"/>
  <p:notesStyle>
    <a:lvl1pPr marL="216000" marR="0" indent="-216000" rtl="0" hangingPunct="0">
      <a:tabLst/>
      <a:defRPr lang="cs-CZ" sz="2000" b="0" i="0" u="none" strike="noStrike" kern="1200">
        <a:ln>
          <a:noFill/>
        </a:ln>
        <a:latin typeface="Arial" pitchFamily="18"/>
        <a:ea typeface="Microsoft YaHei"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txBox="1">
            <a:spLocks noGrp="1"/>
          </p:cNvSpPr>
          <p:nvPr>
            <p:ph type="sldNum" sz="quarter" idx="8"/>
          </p:nvPr>
        </p:nvSpPr>
        <p:spPr>
          <a:xfrm>
            <a:off x="3884759" y="8685360"/>
            <a:ext cx="2971440" cy="456839"/>
          </a:xfrm>
        </p:spPr>
        <p:txBody>
          <a:bodyPr wrap="square" lIns="90000" tIns="45000" rIns="90000" bIns="45000" anchor="t"/>
          <a:lstStyle/>
          <a:p>
            <a:pPr lvl="0" algn="l" hangingPunct="1"/>
            <a:fld id="{CDDB18AC-4D6A-4799-8D3F-BFEC6FCFDFCC}" type="slidenum">
              <a:t>9</a:t>
            </a:fld>
            <a:endParaRPr lang="cs-CZ" sz="1800">
              <a:solidFill>
                <a:srgbClr val="000000"/>
              </a:solidFill>
              <a:latin typeface="+mn-lt" pitchFamily="18"/>
              <a:ea typeface="+mn-ea" pitchFamily="2"/>
              <a:cs typeface="+mn-cs" pitchFamily="2"/>
            </a:endParaRPr>
          </a:p>
        </p:txBody>
      </p:sp>
      <p:sp>
        <p:nvSpPr>
          <p:cNvPr id="2" name="Zástupný symbol pro obrázek snímku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a:xfrm>
            <a:off x="685799" y="4343400"/>
            <a:ext cx="5486040" cy="4114440"/>
          </a:xfrm>
        </p:spPr>
        <p:txBody>
          <a:bodyPr wrap="square" lIns="90000" tIns="45000" rIns="90000" bIns="45000" anchor="t"/>
          <a:lstStyle/>
          <a:p>
            <a:pPr lvl="0"/>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smtClean="0"/>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GB"/>
          </a:p>
        </p:txBody>
      </p:sp>
      <p:sp>
        <p:nvSpPr>
          <p:cNvPr id="4" name="Zástupný symbol pro datum 3"/>
          <p:cNvSpPr>
            <a:spLocks noGrp="1"/>
          </p:cNvSpPr>
          <p:nvPr>
            <p:ph type="dt" sz="half" idx="10"/>
          </p:nvPr>
        </p:nvSpPr>
        <p:spPr/>
        <p:txBody>
          <a:bodyPr/>
          <a:lstStyle/>
          <a:p>
            <a:pPr lvl="0"/>
            <a:fld id="{50F0CDE1-690D-4B25-B471-D8DFAFCA6319}" type="datetime1">
              <a:rPr lang="cs-CZ" smtClean="0"/>
              <a:pPr lvl="0"/>
              <a:t>15.4.2019</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F3757A24-CAD6-4FEC-AE59-84D607C5DD2A}" type="slidenum">
              <a:t>‹#›</a:t>
            </a:fld>
            <a:endParaRPr lang="cs-CZ"/>
          </a:p>
        </p:txBody>
      </p:sp>
    </p:spTree>
    <p:extLst>
      <p:ext uri="{BB962C8B-B14F-4D97-AF65-F5344CB8AC3E}">
        <p14:creationId xmlns:p14="http://schemas.microsoft.com/office/powerpoint/2010/main" val="2053101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pPr lvl="0"/>
            <a:fld id="{50F0CDE1-690D-4B25-B471-D8DFAFCA6319}" type="datetime1">
              <a:rPr lang="cs-CZ" smtClean="0"/>
              <a:pPr lvl="0"/>
              <a:t>15.4.2019</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FA17C4AA-965C-44FB-857E-497FDC0287BB}" type="slidenum">
              <a:t>‹#›</a:t>
            </a:fld>
            <a:endParaRPr lang="cs-CZ"/>
          </a:p>
        </p:txBody>
      </p:sp>
    </p:spTree>
    <p:extLst>
      <p:ext uri="{BB962C8B-B14F-4D97-AF65-F5344CB8AC3E}">
        <p14:creationId xmlns:p14="http://schemas.microsoft.com/office/powerpoint/2010/main" val="3776108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1604963"/>
            <a:ext cx="2057400" cy="4525962"/>
          </a:xfrm>
        </p:spPr>
        <p:txBody>
          <a:bodyPr vert="eaVert"/>
          <a:lstStyle/>
          <a:p>
            <a:r>
              <a:rPr lang="cs-CZ" smtClean="0"/>
              <a:t>Kliknutím lze upravit styl.</a:t>
            </a:r>
            <a:endParaRPr lang="en-GB"/>
          </a:p>
        </p:txBody>
      </p:sp>
      <p:sp>
        <p:nvSpPr>
          <p:cNvPr id="3" name="Zástupný symbol pro svislý text 2"/>
          <p:cNvSpPr>
            <a:spLocks noGrp="1"/>
          </p:cNvSpPr>
          <p:nvPr>
            <p:ph type="body" orient="vert" idx="1"/>
          </p:nvPr>
        </p:nvSpPr>
        <p:spPr>
          <a:xfrm>
            <a:off x="457200" y="1604963"/>
            <a:ext cx="6019800" cy="4525962"/>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pPr lvl="0"/>
            <a:fld id="{50F0CDE1-690D-4B25-B471-D8DFAFCA6319}" type="datetime1">
              <a:rPr lang="cs-CZ" smtClean="0"/>
              <a:pPr lvl="0"/>
              <a:t>15.4.2019</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775A7A7F-EF00-47E4-B8F5-0075EFEB2BBD}" type="slidenum">
              <a:t>‹#›</a:t>
            </a:fld>
            <a:endParaRPr lang="cs-CZ"/>
          </a:p>
        </p:txBody>
      </p:sp>
    </p:spTree>
    <p:extLst>
      <p:ext uri="{BB962C8B-B14F-4D97-AF65-F5344CB8AC3E}">
        <p14:creationId xmlns:p14="http://schemas.microsoft.com/office/powerpoint/2010/main" val="3750207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GB"/>
          </a:p>
        </p:txBody>
      </p:sp>
      <p:sp>
        <p:nvSpPr>
          <p:cNvPr id="4" name="Zástupný symbol pro datum 3"/>
          <p:cNvSpPr>
            <a:spLocks noGrp="1"/>
          </p:cNvSpPr>
          <p:nvPr>
            <p:ph type="dt" sz="half" idx="10"/>
          </p:nvPr>
        </p:nvSpPr>
        <p:spPr/>
        <p:txBody>
          <a:bodyPr/>
          <a:lstStyle/>
          <a:p>
            <a:pPr lvl="0"/>
            <a:fld id="{6AC34A7E-6B0F-4DB2-9139-8491DACCE18C}" type="datetime1">
              <a:rPr lang="cs-CZ" smtClean="0"/>
              <a:pPr lvl="0"/>
              <a:t>15.4.2019</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8DB7B6B1-E184-46EA-8026-472EA0039164}" type="slidenum">
              <a:t>‹#›</a:t>
            </a:fld>
            <a:endParaRPr lang="cs-CZ"/>
          </a:p>
        </p:txBody>
      </p:sp>
    </p:spTree>
    <p:extLst>
      <p:ext uri="{BB962C8B-B14F-4D97-AF65-F5344CB8AC3E}">
        <p14:creationId xmlns:p14="http://schemas.microsoft.com/office/powerpoint/2010/main" val="3088815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pPr lvl="0"/>
            <a:fld id="{6AC34A7E-6B0F-4DB2-9139-8491DACCE18C}" type="datetime1">
              <a:rPr lang="cs-CZ" smtClean="0"/>
              <a:pPr lvl="0"/>
              <a:t>15.4.2019</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3004B708-F1F2-44FE-9BAD-9A5E9CBF4849}" type="slidenum">
              <a:t>‹#›</a:t>
            </a:fld>
            <a:endParaRPr lang="cs-CZ"/>
          </a:p>
        </p:txBody>
      </p:sp>
    </p:spTree>
    <p:extLst>
      <p:ext uri="{BB962C8B-B14F-4D97-AF65-F5344CB8AC3E}">
        <p14:creationId xmlns:p14="http://schemas.microsoft.com/office/powerpoint/2010/main" val="291991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pPr lvl="0"/>
            <a:fld id="{6AC34A7E-6B0F-4DB2-9139-8491DACCE18C}" type="datetime1">
              <a:rPr lang="cs-CZ" smtClean="0"/>
              <a:pPr lvl="0"/>
              <a:t>15.4.2019</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CA42603B-0552-4A57-9F4B-3F7645CD667B}" type="slidenum">
              <a:t>‹#›</a:t>
            </a:fld>
            <a:endParaRPr lang="cs-CZ"/>
          </a:p>
        </p:txBody>
      </p:sp>
    </p:spTree>
    <p:extLst>
      <p:ext uri="{BB962C8B-B14F-4D97-AF65-F5344CB8AC3E}">
        <p14:creationId xmlns:p14="http://schemas.microsoft.com/office/powerpoint/2010/main" val="932468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datum 4"/>
          <p:cNvSpPr>
            <a:spLocks noGrp="1"/>
          </p:cNvSpPr>
          <p:nvPr>
            <p:ph type="dt" sz="half" idx="10"/>
          </p:nvPr>
        </p:nvSpPr>
        <p:spPr/>
        <p:txBody>
          <a:bodyPr/>
          <a:lstStyle/>
          <a:p>
            <a:pPr lvl="0"/>
            <a:fld id="{6AC34A7E-6B0F-4DB2-9139-8491DACCE18C}" type="datetime1">
              <a:rPr lang="cs-CZ" smtClean="0"/>
              <a:pPr lvl="0"/>
              <a:t>15.4.2019</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6D9342A9-872A-4D6C-AA21-7150711F16EC}" type="slidenum">
              <a:t>‹#›</a:t>
            </a:fld>
            <a:endParaRPr lang="cs-CZ"/>
          </a:p>
        </p:txBody>
      </p:sp>
    </p:spTree>
    <p:extLst>
      <p:ext uri="{BB962C8B-B14F-4D97-AF65-F5344CB8AC3E}">
        <p14:creationId xmlns:p14="http://schemas.microsoft.com/office/powerpoint/2010/main" val="2644364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7" name="Zástupný symbol pro datum 6"/>
          <p:cNvSpPr>
            <a:spLocks noGrp="1"/>
          </p:cNvSpPr>
          <p:nvPr>
            <p:ph type="dt" sz="half" idx="10"/>
          </p:nvPr>
        </p:nvSpPr>
        <p:spPr/>
        <p:txBody>
          <a:bodyPr/>
          <a:lstStyle/>
          <a:p>
            <a:pPr lvl="0"/>
            <a:fld id="{6AC34A7E-6B0F-4DB2-9139-8491DACCE18C}" type="datetime1">
              <a:rPr lang="cs-CZ" smtClean="0"/>
              <a:pPr lvl="0"/>
              <a:t>15.4.2019</a:t>
            </a:fld>
            <a:endParaRPr lang="cs-CZ"/>
          </a:p>
        </p:txBody>
      </p:sp>
      <p:sp>
        <p:nvSpPr>
          <p:cNvPr id="8" name="Zástupný symbol pro zápatí 7"/>
          <p:cNvSpPr>
            <a:spLocks noGrp="1"/>
          </p:cNvSpPr>
          <p:nvPr>
            <p:ph type="ftr" sz="quarter" idx="11"/>
          </p:nvPr>
        </p:nvSpPr>
        <p:spPr/>
        <p:txBody>
          <a:bodyPr/>
          <a:lstStyle/>
          <a:p>
            <a:pPr lvl="0"/>
            <a:endParaRPr lang="cs-CZ"/>
          </a:p>
        </p:txBody>
      </p:sp>
      <p:sp>
        <p:nvSpPr>
          <p:cNvPr id="9" name="Zástupný symbol pro číslo snímku 8"/>
          <p:cNvSpPr>
            <a:spLocks noGrp="1"/>
          </p:cNvSpPr>
          <p:nvPr>
            <p:ph type="sldNum" sz="quarter" idx="12"/>
          </p:nvPr>
        </p:nvSpPr>
        <p:spPr/>
        <p:txBody>
          <a:bodyPr/>
          <a:lstStyle/>
          <a:p>
            <a:pPr lvl="0"/>
            <a:fld id="{E4A45F04-274A-4C85-A8BC-4F8F33E65946}" type="slidenum">
              <a:t>‹#›</a:t>
            </a:fld>
            <a:endParaRPr lang="cs-CZ"/>
          </a:p>
        </p:txBody>
      </p:sp>
    </p:spTree>
    <p:extLst>
      <p:ext uri="{BB962C8B-B14F-4D97-AF65-F5344CB8AC3E}">
        <p14:creationId xmlns:p14="http://schemas.microsoft.com/office/powerpoint/2010/main" val="1868442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datum 2"/>
          <p:cNvSpPr>
            <a:spLocks noGrp="1"/>
          </p:cNvSpPr>
          <p:nvPr>
            <p:ph type="dt" sz="half" idx="10"/>
          </p:nvPr>
        </p:nvSpPr>
        <p:spPr/>
        <p:txBody>
          <a:bodyPr/>
          <a:lstStyle/>
          <a:p>
            <a:pPr lvl="0"/>
            <a:fld id="{6AC34A7E-6B0F-4DB2-9139-8491DACCE18C}" type="datetime1">
              <a:rPr lang="cs-CZ" smtClean="0"/>
              <a:pPr lvl="0"/>
              <a:t>15.4.2019</a:t>
            </a:fld>
            <a:endParaRPr lang="cs-CZ"/>
          </a:p>
        </p:txBody>
      </p:sp>
      <p:sp>
        <p:nvSpPr>
          <p:cNvPr id="4" name="Zástupný symbol pro zápatí 3"/>
          <p:cNvSpPr>
            <a:spLocks noGrp="1"/>
          </p:cNvSpPr>
          <p:nvPr>
            <p:ph type="ftr" sz="quarter" idx="11"/>
          </p:nvPr>
        </p:nvSpPr>
        <p:spPr/>
        <p:txBody>
          <a:bodyPr/>
          <a:lstStyle/>
          <a:p>
            <a:pPr lvl="0"/>
            <a:endParaRPr lang="cs-CZ"/>
          </a:p>
        </p:txBody>
      </p:sp>
      <p:sp>
        <p:nvSpPr>
          <p:cNvPr id="5" name="Zástupný symbol pro číslo snímku 4"/>
          <p:cNvSpPr>
            <a:spLocks noGrp="1"/>
          </p:cNvSpPr>
          <p:nvPr>
            <p:ph type="sldNum" sz="quarter" idx="12"/>
          </p:nvPr>
        </p:nvSpPr>
        <p:spPr/>
        <p:txBody>
          <a:bodyPr/>
          <a:lstStyle/>
          <a:p>
            <a:pPr lvl="0"/>
            <a:fld id="{C3C9B6AB-3AB2-40A4-84EF-F48194A48433}" type="slidenum">
              <a:t>‹#›</a:t>
            </a:fld>
            <a:endParaRPr lang="cs-CZ"/>
          </a:p>
        </p:txBody>
      </p:sp>
    </p:spTree>
    <p:extLst>
      <p:ext uri="{BB962C8B-B14F-4D97-AF65-F5344CB8AC3E}">
        <p14:creationId xmlns:p14="http://schemas.microsoft.com/office/powerpoint/2010/main" val="1350913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lvl="0"/>
            <a:fld id="{6AC34A7E-6B0F-4DB2-9139-8491DACCE18C}" type="datetime1">
              <a:rPr lang="cs-CZ" smtClean="0"/>
              <a:pPr lvl="0"/>
              <a:t>15.4.2019</a:t>
            </a:fld>
            <a:endParaRPr lang="cs-CZ"/>
          </a:p>
        </p:txBody>
      </p:sp>
      <p:sp>
        <p:nvSpPr>
          <p:cNvPr id="3" name="Zástupný symbol pro zápatí 2"/>
          <p:cNvSpPr>
            <a:spLocks noGrp="1"/>
          </p:cNvSpPr>
          <p:nvPr>
            <p:ph type="ftr" sz="quarter" idx="11"/>
          </p:nvPr>
        </p:nvSpPr>
        <p:spPr/>
        <p:txBody>
          <a:bodyPr/>
          <a:lstStyle/>
          <a:p>
            <a:pPr lvl="0"/>
            <a:endParaRPr lang="cs-CZ"/>
          </a:p>
        </p:txBody>
      </p:sp>
      <p:sp>
        <p:nvSpPr>
          <p:cNvPr id="4" name="Zástupný symbol pro číslo snímku 3"/>
          <p:cNvSpPr>
            <a:spLocks noGrp="1"/>
          </p:cNvSpPr>
          <p:nvPr>
            <p:ph type="sldNum" sz="quarter" idx="12"/>
          </p:nvPr>
        </p:nvSpPr>
        <p:spPr/>
        <p:txBody>
          <a:bodyPr/>
          <a:lstStyle/>
          <a:p>
            <a:pPr lvl="0"/>
            <a:fld id="{8DFC6C33-6ABD-4FBF-BEE9-602CBF60BAB7}" type="slidenum">
              <a:t>‹#›</a:t>
            </a:fld>
            <a:endParaRPr lang="cs-CZ"/>
          </a:p>
        </p:txBody>
      </p:sp>
    </p:spTree>
    <p:extLst>
      <p:ext uri="{BB962C8B-B14F-4D97-AF65-F5344CB8AC3E}">
        <p14:creationId xmlns:p14="http://schemas.microsoft.com/office/powerpoint/2010/main" val="2551287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pPr lvl="0"/>
            <a:fld id="{6AC34A7E-6B0F-4DB2-9139-8491DACCE18C}" type="datetime1">
              <a:rPr lang="cs-CZ" smtClean="0"/>
              <a:pPr lvl="0"/>
              <a:t>15.4.2019</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70A4E9E5-B088-4119-B585-6D73A4CE5F17}" type="slidenum">
              <a:t>‹#›</a:t>
            </a:fld>
            <a:endParaRPr lang="cs-CZ"/>
          </a:p>
        </p:txBody>
      </p:sp>
    </p:spTree>
    <p:extLst>
      <p:ext uri="{BB962C8B-B14F-4D97-AF65-F5344CB8AC3E}">
        <p14:creationId xmlns:p14="http://schemas.microsoft.com/office/powerpoint/2010/main" val="3127163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pPr lvl="0"/>
            <a:fld id="{50F0CDE1-690D-4B25-B471-D8DFAFCA6319}" type="datetime1">
              <a:rPr lang="cs-CZ" smtClean="0"/>
              <a:pPr lvl="0"/>
              <a:t>15.4.2019</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B77994E5-77FE-4E14-86E2-7A107B847692}" type="slidenum">
              <a:t>‹#›</a:t>
            </a:fld>
            <a:endParaRPr lang="cs-CZ"/>
          </a:p>
        </p:txBody>
      </p:sp>
    </p:spTree>
    <p:extLst>
      <p:ext uri="{BB962C8B-B14F-4D97-AF65-F5344CB8AC3E}">
        <p14:creationId xmlns:p14="http://schemas.microsoft.com/office/powerpoint/2010/main" val="2053756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pPr lvl="0"/>
            <a:fld id="{6AC34A7E-6B0F-4DB2-9139-8491DACCE18C}" type="datetime1">
              <a:rPr lang="cs-CZ" smtClean="0"/>
              <a:pPr lvl="0"/>
              <a:t>15.4.2019</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A8A11AC3-326A-411E-A7B2-3D501D69E09A}" type="slidenum">
              <a:t>‹#›</a:t>
            </a:fld>
            <a:endParaRPr lang="cs-CZ"/>
          </a:p>
        </p:txBody>
      </p:sp>
    </p:spTree>
    <p:extLst>
      <p:ext uri="{BB962C8B-B14F-4D97-AF65-F5344CB8AC3E}">
        <p14:creationId xmlns:p14="http://schemas.microsoft.com/office/powerpoint/2010/main" val="4145866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pPr lvl="0"/>
            <a:fld id="{6AC34A7E-6B0F-4DB2-9139-8491DACCE18C}" type="datetime1">
              <a:rPr lang="cs-CZ" smtClean="0"/>
              <a:pPr lvl="0"/>
              <a:t>15.4.2019</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0EE02475-68F3-4274-AC53-B390D13C903C}" type="slidenum">
              <a:t>‹#›</a:t>
            </a:fld>
            <a:endParaRPr lang="cs-CZ"/>
          </a:p>
        </p:txBody>
      </p:sp>
    </p:spTree>
    <p:extLst>
      <p:ext uri="{BB962C8B-B14F-4D97-AF65-F5344CB8AC3E}">
        <p14:creationId xmlns:p14="http://schemas.microsoft.com/office/powerpoint/2010/main" val="3248439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en-GB"/>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pPr lvl="0"/>
            <a:fld id="{6AC34A7E-6B0F-4DB2-9139-8491DACCE18C}" type="datetime1">
              <a:rPr lang="cs-CZ" smtClean="0"/>
              <a:pPr lvl="0"/>
              <a:t>15.4.2019</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C21C7343-363A-496D-897B-167CE95146E5}" type="slidenum">
              <a:t>‹#›</a:t>
            </a:fld>
            <a:endParaRPr lang="cs-CZ"/>
          </a:p>
        </p:txBody>
      </p:sp>
    </p:spTree>
    <p:extLst>
      <p:ext uri="{BB962C8B-B14F-4D97-AF65-F5344CB8AC3E}">
        <p14:creationId xmlns:p14="http://schemas.microsoft.com/office/powerpoint/2010/main" val="458490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GB"/>
          </a:p>
        </p:txBody>
      </p:sp>
      <p:sp>
        <p:nvSpPr>
          <p:cNvPr id="4" name="Zástupný symbol pro datum 3"/>
          <p:cNvSpPr>
            <a:spLocks noGrp="1"/>
          </p:cNvSpPr>
          <p:nvPr>
            <p:ph type="dt" sz="half" idx="10"/>
          </p:nvPr>
        </p:nvSpPr>
        <p:spPr/>
        <p:txBody>
          <a:bodyPr/>
          <a:lstStyle/>
          <a:p>
            <a:pPr lvl="0"/>
            <a:fld id="{43A3871A-984C-4D84-8307-E8E3003F469E}" type="datetime1">
              <a:rPr lang="cs-CZ" smtClean="0"/>
              <a:pPr lvl="0"/>
              <a:t>15.4.2019</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6A66929D-E4C2-4E24-99A0-136CD1AF035C}" type="slidenum">
              <a:t>‹#›</a:t>
            </a:fld>
            <a:endParaRPr lang="cs-CZ"/>
          </a:p>
        </p:txBody>
      </p:sp>
    </p:spTree>
    <p:extLst>
      <p:ext uri="{BB962C8B-B14F-4D97-AF65-F5344CB8AC3E}">
        <p14:creationId xmlns:p14="http://schemas.microsoft.com/office/powerpoint/2010/main" val="440563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pPr lvl="0"/>
            <a:fld id="{43A3871A-984C-4D84-8307-E8E3003F469E}" type="datetime1">
              <a:rPr lang="cs-CZ" smtClean="0"/>
              <a:pPr lvl="0"/>
              <a:t>15.4.2019</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52B1D4D2-D58C-43D8-A77E-1A2B0105935D}" type="slidenum">
              <a:t>‹#›</a:t>
            </a:fld>
            <a:endParaRPr lang="cs-CZ"/>
          </a:p>
        </p:txBody>
      </p:sp>
    </p:spTree>
    <p:extLst>
      <p:ext uri="{BB962C8B-B14F-4D97-AF65-F5344CB8AC3E}">
        <p14:creationId xmlns:p14="http://schemas.microsoft.com/office/powerpoint/2010/main" val="2916757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pPr lvl="0"/>
            <a:fld id="{43A3871A-984C-4D84-8307-E8E3003F469E}" type="datetime1">
              <a:rPr lang="cs-CZ" smtClean="0"/>
              <a:pPr lvl="0"/>
              <a:t>15.4.2019</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5E913450-2B98-46C1-A4BA-2F2F20BAC6AB}" type="slidenum">
              <a:t>‹#›</a:t>
            </a:fld>
            <a:endParaRPr lang="cs-CZ"/>
          </a:p>
        </p:txBody>
      </p:sp>
    </p:spTree>
    <p:extLst>
      <p:ext uri="{BB962C8B-B14F-4D97-AF65-F5344CB8AC3E}">
        <p14:creationId xmlns:p14="http://schemas.microsoft.com/office/powerpoint/2010/main" val="3024152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datum 4"/>
          <p:cNvSpPr>
            <a:spLocks noGrp="1"/>
          </p:cNvSpPr>
          <p:nvPr>
            <p:ph type="dt" sz="half" idx="10"/>
          </p:nvPr>
        </p:nvSpPr>
        <p:spPr/>
        <p:txBody>
          <a:bodyPr/>
          <a:lstStyle/>
          <a:p>
            <a:pPr lvl="0"/>
            <a:fld id="{43A3871A-984C-4D84-8307-E8E3003F469E}" type="datetime1">
              <a:rPr lang="cs-CZ" smtClean="0"/>
              <a:pPr lvl="0"/>
              <a:t>15.4.2019</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F0E1D414-4124-4BE6-B14A-AE0499BD8FA5}" type="slidenum">
              <a:t>‹#›</a:t>
            </a:fld>
            <a:endParaRPr lang="cs-CZ"/>
          </a:p>
        </p:txBody>
      </p:sp>
    </p:spTree>
    <p:extLst>
      <p:ext uri="{BB962C8B-B14F-4D97-AF65-F5344CB8AC3E}">
        <p14:creationId xmlns:p14="http://schemas.microsoft.com/office/powerpoint/2010/main" val="650401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7" name="Zástupný symbol pro datum 6"/>
          <p:cNvSpPr>
            <a:spLocks noGrp="1"/>
          </p:cNvSpPr>
          <p:nvPr>
            <p:ph type="dt" sz="half" idx="10"/>
          </p:nvPr>
        </p:nvSpPr>
        <p:spPr/>
        <p:txBody>
          <a:bodyPr/>
          <a:lstStyle/>
          <a:p>
            <a:pPr lvl="0"/>
            <a:fld id="{43A3871A-984C-4D84-8307-E8E3003F469E}" type="datetime1">
              <a:rPr lang="cs-CZ" smtClean="0"/>
              <a:pPr lvl="0"/>
              <a:t>15.4.2019</a:t>
            </a:fld>
            <a:endParaRPr lang="cs-CZ"/>
          </a:p>
        </p:txBody>
      </p:sp>
      <p:sp>
        <p:nvSpPr>
          <p:cNvPr id="8" name="Zástupný symbol pro zápatí 7"/>
          <p:cNvSpPr>
            <a:spLocks noGrp="1"/>
          </p:cNvSpPr>
          <p:nvPr>
            <p:ph type="ftr" sz="quarter" idx="11"/>
          </p:nvPr>
        </p:nvSpPr>
        <p:spPr/>
        <p:txBody>
          <a:bodyPr/>
          <a:lstStyle/>
          <a:p>
            <a:pPr lvl="0"/>
            <a:endParaRPr lang="cs-CZ"/>
          </a:p>
        </p:txBody>
      </p:sp>
      <p:sp>
        <p:nvSpPr>
          <p:cNvPr id="9" name="Zástupný symbol pro číslo snímku 8"/>
          <p:cNvSpPr>
            <a:spLocks noGrp="1"/>
          </p:cNvSpPr>
          <p:nvPr>
            <p:ph type="sldNum" sz="quarter" idx="12"/>
          </p:nvPr>
        </p:nvSpPr>
        <p:spPr/>
        <p:txBody>
          <a:bodyPr/>
          <a:lstStyle/>
          <a:p>
            <a:pPr lvl="0"/>
            <a:fld id="{2353EB46-3C05-44D5-B356-89D9DEC21594}" type="slidenum">
              <a:t>‹#›</a:t>
            </a:fld>
            <a:endParaRPr lang="cs-CZ"/>
          </a:p>
        </p:txBody>
      </p:sp>
    </p:spTree>
    <p:extLst>
      <p:ext uri="{BB962C8B-B14F-4D97-AF65-F5344CB8AC3E}">
        <p14:creationId xmlns:p14="http://schemas.microsoft.com/office/powerpoint/2010/main" val="1914199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datum 2"/>
          <p:cNvSpPr>
            <a:spLocks noGrp="1"/>
          </p:cNvSpPr>
          <p:nvPr>
            <p:ph type="dt" sz="half" idx="10"/>
          </p:nvPr>
        </p:nvSpPr>
        <p:spPr/>
        <p:txBody>
          <a:bodyPr/>
          <a:lstStyle/>
          <a:p>
            <a:pPr lvl="0"/>
            <a:fld id="{43A3871A-984C-4D84-8307-E8E3003F469E}" type="datetime1">
              <a:rPr lang="cs-CZ" smtClean="0"/>
              <a:pPr lvl="0"/>
              <a:t>15.4.2019</a:t>
            </a:fld>
            <a:endParaRPr lang="cs-CZ"/>
          </a:p>
        </p:txBody>
      </p:sp>
      <p:sp>
        <p:nvSpPr>
          <p:cNvPr id="4" name="Zástupný symbol pro zápatí 3"/>
          <p:cNvSpPr>
            <a:spLocks noGrp="1"/>
          </p:cNvSpPr>
          <p:nvPr>
            <p:ph type="ftr" sz="quarter" idx="11"/>
          </p:nvPr>
        </p:nvSpPr>
        <p:spPr/>
        <p:txBody>
          <a:bodyPr/>
          <a:lstStyle/>
          <a:p>
            <a:pPr lvl="0"/>
            <a:endParaRPr lang="cs-CZ"/>
          </a:p>
        </p:txBody>
      </p:sp>
      <p:sp>
        <p:nvSpPr>
          <p:cNvPr id="5" name="Zástupný symbol pro číslo snímku 4"/>
          <p:cNvSpPr>
            <a:spLocks noGrp="1"/>
          </p:cNvSpPr>
          <p:nvPr>
            <p:ph type="sldNum" sz="quarter" idx="12"/>
          </p:nvPr>
        </p:nvSpPr>
        <p:spPr/>
        <p:txBody>
          <a:bodyPr/>
          <a:lstStyle/>
          <a:p>
            <a:pPr lvl="0"/>
            <a:fld id="{885D19E0-FF51-4925-ADE0-25AECFFEE5F3}" type="slidenum">
              <a:t>‹#›</a:t>
            </a:fld>
            <a:endParaRPr lang="cs-CZ"/>
          </a:p>
        </p:txBody>
      </p:sp>
    </p:spTree>
    <p:extLst>
      <p:ext uri="{BB962C8B-B14F-4D97-AF65-F5344CB8AC3E}">
        <p14:creationId xmlns:p14="http://schemas.microsoft.com/office/powerpoint/2010/main" val="3242987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lvl="0"/>
            <a:fld id="{43A3871A-984C-4D84-8307-E8E3003F469E}" type="datetime1">
              <a:rPr lang="cs-CZ" smtClean="0"/>
              <a:pPr lvl="0"/>
              <a:t>15.4.2019</a:t>
            </a:fld>
            <a:endParaRPr lang="cs-CZ"/>
          </a:p>
        </p:txBody>
      </p:sp>
      <p:sp>
        <p:nvSpPr>
          <p:cNvPr id="3" name="Zástupný symbol pro zápatí 2"/>
          <p:cNvSpPr>
            <a:spLocks noGrp="1"/>
          </p:cNvSpPr>
          <p:nvPr>
            <p:ph type="ftr" sz="quarter" idx="11"/>
          </p:nvPr>
        </p:nvSpPr>
        <p:spPr/>
        <p:txBody>
          <a:bodyPr/>
          <a:lstStyle/>
          <a:p>
            <a:pPr lvl="0"/>
            <a:endParaRPr lang="cs-CZ"/>
          </a:p>
        </p:txBody>
      </p:sp>
      <p:sp>
        <p:nvSpPr>
          <p:cNvPr id="4" name="Zástupný symbol pro číslo snímku 3"/>
          <p:cNvSpPr>
            <a:spLocks noGrp="1"/>
          </p:cNvSpPr>
          <p:nvPr>
            <p:ph type="sldNum" sz="quarter" idx="12"/>
          </p:nvPr>
        </p:nvSpPr>
        <p:spPr/>
        <p:txBody>
          <a:bodyPr/>
          <a:lstStyle/>
          <a:p>
            <a:pPr lvl="0"/>
            <a:fld id="{EA448F01-AFFE-44B5-AD1C-635A8C5528BC}" type="slidenum">
              <a:t>‹#›</a:t>
            </a:fld>
            <a:endParaRPr lang="cs-CZ"/>
          </a:p>
        </p:txBody>
      </p:sp>
    </p:spTree>
    <p:extLst>
      <p:ext uri="{BB962C8B-B14F-4D97-AF65-F5344CB8AC3E}">
        <p14:creationId xmlns:p14="http://schemas.microsoft.com/office/powerpoint/2010/main" val="4245549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pPr lvl="0"/>
            <a:fld id="{50F0CDE1-690D-4B25-B471-D8DFAFCA6319}" type="datetime1">
              <a:rPr lang="cs-CZ" smtClean="0"/>
              <a:pPr lvl="0"/>
              <a:t>15.4.2019</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FB8EAF87-8A44-4225-A1D6-41A542DCF074}" type="slidenum">
              <a:t>‹#›</a:t>
            </a:fld>
            <a:endParaRPr lang="cs-CZ"/>
          </a:p>
        </p:txBody>
      </p:sp>
    </p:spTree>
    <p:extLst>
      <p:ext uri="{BB962C8B-B14F-4D97-AF65-F5344CB8AC3E}">
        <p14:creationId xmlns:p14="http://schemas.microsoft.com/office/powerpoint/2010/main" val="3666020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pPr lvl="0"/>
            <a:fld id="{43A3871A-984C-4D84-8307-E8E3003F469E}" type="datetime1">
              <a:rPr lang="cs-CZ" smtClean="0"/>
              <a:pPr lvl="0"/>
              <a:t>15.4.2019</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FC40A91D-6948-4298-824C-7005D40F6702}" type="slidenum">
              <a:t>‹#›</a:t>
            </a:fld>
            <a:endParaRPr lang="cs-CZ"/>
          </a:p>
        </p:txBody>
      </p:sp>
    </p:spTree>
    <p:extLst>
      <p:ext uri="{BB962C8B-B14F-4D97-AF65-F5344CB8AC3E}">
        <p14:creationId xmlns:p14="http://schemas.microsoft.com/office/powerpoint/2010/main" val="2750989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pPr lvl="0"/>
            <a:fld id="{43A3871A-984C-4D84-8307-E8E3003F469E}" type="datetime1">
              <a:rPr lang="cs-CZ" smtClean="0"/>
              <a:pPr lvl="0"/>
              <a:t>15.4.2019</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45F2C791-9840-44DE-AB46-8DBA6403E71B}" type="slidenum">
              <a:t>‹#›</a:t>
            </a:fld>
            <a:endParaRPr lang="cs-CZ"/>
          </a:p>
        </p:txBody>
      </p:sp>
    </p:spTree>
    <p:extLst>
      <p:ext uri="{BB962C8B-B14F-4D97-AF65-F5344CB8AC3E}">
        <p14:creationId xmlns:p14="http://schemas.microsoft.com/office/powerpoint/2010/main" val="2205018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pPr lvl="0"/>
            <a:fld id="{43A3871A-984C-4D84-8307-E8E3003F469E}" type="datetime1">
              <a:rPr lang="cs-CZ" smtClean="0"/>
              <a:pPr lvl="0"/>
              <a:t>15.4.2019</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6633734A-BE02-49C2-94BC-302B5415886F}" type="slidenum">
              <a:t>‹#›</a:t>
            </a:fld>
            <a:endParaRPr lang="cs-CZ"/>
          </a:p>
        </p:txBody>
      </p:sp>
    </p:spTree>
    <p:extLst>
      <p:ext uri="{BB962C8B-B14F-4D97-AF65-F5344CB8AC3E}">
        <p14:creationId xmlns:p14="http://schemas.microsoft.com/office/powerpoint/2010/main" val="305927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en-GB"/>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pPr lvl="0"/>
            <a:fld id="{43A3871A-984C-4D84-8307-E8E3003F469E}" type="datetime1">
              <a:rPr lang="cs-CZ" smtClean="0"/>
              <a:pPr lvl="0"/>
              <a:t>15.4.2019</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D86DF667-5173-4470-B94E-99A6CA33BB3F}" type="slidenum">
              <a:t>‹#›</a:t>
            </a:fld>
            <a:endParaRPr lang="cs-CZ"/>
          </a:p>
        </p:txBody>
      </p:sp>
    </p:spTree>
    <p:extLst>
      <p:ext uri="{BB962C8B-B14F-4D97-AF65-F5344CB8AC3E}">
        <p14:creationId xmlns:p14="http://schemas.microsoft.com/office/powerpoint/2010/main" val="9870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sz="half" idx="1"/>
          </p:nvPr>
        </p:nvSpPr>
        <p:spPr>
          <a:xfrm>
            <a:off x="457200" y="160496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obsah 3"/>
          <p:cNvSpPr>
            <a:spLocks noGrp="1"/>
          </p:cNvSpPr>
          <p:nvPr>
            <p:ph sz="half" idx="2"/>
          </p:nvPr>
        </p:nvSpPr>
        <p:spPr>
          <a:xfrm>
            <a:off x="4648200" y="160496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datum 4"/>
          <p:cNvSpPr>
            <a:spLocks noGrp="1"/>
          </p:cNvSpPr>
          <p:nvPr>
            <p:ph type="dt" sz="half" idx="10"/>
          </p:nvPr>
        </p:nvSpPr>
        <p:spPr/>
        <p:txBody>
          <a:bodyPr/>
          <a:lstStyle/>
          <a:p>
            <a:pPr lvl="0"/>
            <a:fld id="{50F0CDE1-690D-4B25-B471-D8DFAFCA6319}" type="datetime1">
              <a:rPr lang="cs-CZ" smtClean="0"/>
              <a:pPr lvl="0"/>
              <a:t>15.4.2019</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02BB087F-E651-49CC-B919-D3053C4515D4}" type="slidenum">
              <a:t>‹#›</a:t>
            </a:fld>
            <a:endParaRPr lang="cs-CZ"/>
          </a:p>
        </p:txBody>
      </p:sp>
    </p:spTree>
    <p:extLst>
      <p:ext uri="{BB962C8B-B14F-4D97-AF65-F5344CB8AC3E}">
        <p14:creationId xmlns:p14="http://schemas.microsoft.com/office/powerpoint/2010/main" val="222137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7" name="Zástupný symbol pro datum 6"/>
          <p:cNvSpPr>
            <a:spLocks noGrp="1"/>
          </p:cNvSpPr>
          <p:nvPr>
            <p:ph type="dt" sz="half" idx="10"/>
          </p:nvPr>
        </p:nvSpPr>
        <p:spPr/>
        <p:txBody>
          <a:bodyPr/>
          <a:lstStyle/>
          <a:p>
            <a:pPr lvl="0"/>
            <a:fld id="{50F0CDE1-690D-4B25-B471-D8DFAFCA6319}" type="datetime1">
              <a:rPr lang="cs-CZ" smtClean="0"/>
              <a:pPr lvl="0"/>
              <a:t>15.4.2019</a:t>
            </a:fld>
            <a:endParaRPr lang="cs-CZ"/>
          </a:p>
        </p:txBody>
      </p:sp>
      <p:sp>
        <p:nvSpPr>
          <p:cNvPr id="8" name="Zástupný symbol pro zápatí 7"/>
          <p:cNvSpPr>
            <a:spLocks noGrp="1"/>
          </p:cNvSpPr>
          <p:nvPr>
            <p:ph type="ftr" sz="quarter" idx="11"/>
          </p:nvPr>
        </p:nvSpPr>
        <p:spPr/>
        <p:txBody>
          <a:bodyPr/>
          <a:lstStyle/>
          <a:p>
            <a:pPr lvl="0"/>
            <a:endParaRPr lang="cs-CZ"/>
          </a:p>
        </p:txBody>
      </p:sp>
      <p:sp>
        <p:nvSpPr>
          <p:cNvPr id="9" name="Zástupný symbol pro číslo snímku 8"/>
          <p:cNvSpPr>
            <a:spLocks noGrp="1"/>
          </p:cNvSpPr>
          <p:nvPr>
            <p:ph type="sldNum" sz="quarter" idx="12"/>
          </p:nvPr>
        </p:nvSpPr>
        <p:spPr/>
        <p:txBody>
          <a:bodyPr/>
          <a:lstStyle/>
          <a:p>
            <a:pPr lvl="0"/>
            <a:fld id="{5495CFD6-4F43-4500-A5EA-7842D25AAFB2}" type="slidenum">
              <a:t>‹#›</a:t>
            </a:fld>
            <a:endParaRPr lang="cs-CZ"/>
          </a:p>
        </p:txBody>
      </p:sp>
    </p:spTree>
    <p:extLst>
      <p:ext uri="{BB962C8B-B14F-4D97-AF65-F5344CB8AC3E}">
        <p14:creationId xmlns:p14="http://schemas.microsoft.com/office/powerpoint/2010/main" val="1170508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datum 2"/>
          <p:cNvSpPr>
            <a:spLocks noGrp="1"/>
          </p:cNvSpPr>
          <p:nvPr>
            <p:ph type="dt" sz="half" idx="10"/>
          </p:nvPr>
        </p:nvSpPr>
        <p:spPr/>
        <p:txBody>
          <a:bodyPr/>
          <a:lstStyle/>
          <a:p>
            <a:pPr lvl="0"/>
            <a:fld id="{50F0CDE1-690D-4B25-B471-D8DFAFCA6319}" type="datetime1">
              <a:rPr lang="cs-CZ" smtClean="0"/>
              <a:pPr lvl="0"/>
              <a:t>15.4.2019</a:t>
            </a:fld>
            <a:endParaRPr lang="cs-CZ"/>
          </a:p>
        </p:txBody>
      </p:sp>
      <p:sp>
        <p:nvSpPr>
          <p:cNvPr id="4" name="Zástupný symbol pro zápatí 3"/>
          <p:cNvSpPr>
            <a:spLocks noGrp="1"/>
          </p:cNvSpPr>
          <p:nvPr>
            <p:ph type="ftr" sz="quarter" idx="11"/>
          </p:nvPr>
        </p:nvSpPr>
        <p:spPr/>
        <p:txBody>
          <a:bodyPr/>
          <a:lstStyle/>
          <a:p>
            <a:pPr lvl="0"/>
            <a:endParaRPr lang="cs-CZ"/>
          </a:p>
        </p:txBody>
      </p:sp>
      <p:sp>
        <p:nvSpPr>
          <p:cNvPr id="5" name="Zástupný symbol pro číslo snímku 4"/>
          <p:cNvSpPr>
            <a:spLocks noGrp="1"/>
          </p:cNvSpPr>
          <p:nvPr>
            <p:ph type="sldNum" sz="quarter" idx="12"/>
          </p:nvPr>
        </p:nvSpPr>
        <p:spPr/>
        <p:txBody>
          <a:bodyPr/>
          <a:lstStyle/>
          <a:p>
            <a:pPr lvl="0"/>
            <a:fld id="{9AEBF265-06C7-4B25-9924-F1AE6302A6D6}" type="slidenum">
              <a:t>‹#›</a:t>
            </a:fld>
            <a:endParaRPr lang="cs-CZ"/>
          </a:p>
        </p:txBody>
      </p:sp>
    </p:spTree>
    <p:extLst>
      <p:ext uri="{BB962C8B-B14F-4D97-AF65-F5344CB8AC3E}">
        <p14:creationId xmlns:p14="http://schemas.microsoft.com/office/powerpoint/2010/main" val="226714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lvl="0"/>
            <a:fld id="{50F0CDE1-690D-4B25-B471-D8DFAFCA6319}" type="datetime1">
              <a:rPr lang="cs-CZ" smtClean="0"/>
              <a:pPr lvl="0"/>
              <a:t>15.4.2019</a:t>
            </a:fld>
            <a:endParaRPr lang="cs-CZ"/>
          </a:p>
        </p:txBody>
      </p:sp>
      <p:sp>
        <p:nvSpPr>
          <p:cNvPr id="3" name="Zástupný symbol pro zápatí 2"/>
          <p:cNvSpPr>
            <a:spLocks noGrp="1"/>
          </p:cNvSpPr>
          <p:nvPr>
            <p:ph type="ftr" sz="quarter" idx="11"/>
          </p:nvPr>
        </p:nvSpPr>
        <p:spPr/>
        <p:txBody>
          <a:bodyPr/>
          <a:lstStyle/>
          <a:p>
            <a:pPr lvl="0"/>
            <a:endParaRPr lang="cs-CZ"/>
          </a:p>
        </p:txBody>
      </p:sp>
      <p:sp>
        <p:nvSpPr>
          <p:cNvPr id="4" name="Zástupný symbol pro číslo snímku 3"/>
          <p:cNvSpPr>
            <a:spLocks noGrp="1"/>
          </p:cNvSpPr>
          <p:nvPr>
            <p:ph type="sldNum" sz="quarter" idx="12"/>
          </p:nvPr>
        </p:nvSpPr>
        <p:spPr/>
        <p:txBody>
          <a:bodyPr/>
          <a:lstStyle/>
          <a:p>
            <a:pPr lvl="0"/>
            <a:fld id="{534E1279-ACE0-4944-9A64-6C044413E2B2}" type="slidenum">
              <a:t>‹#›</a:t>
            </a:fld>
            <a:endParaRPr lang="cs-CZ"/>
          </a:p>
        </p:txBody>
      </p:sp>
    </p:spTree>
    <p:extLst>
      <p:ext uri="{BB962C8B-B14F-4D97-AF65-F5344CB8AC3E}">
        <p14:creationId xmlns:p14="http://schemas.microsoft.com/office/powerpoint/2010/main" val="2005139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pPr lvl="0"/>
            <a:fld id="{50F0CDE1-690D-4B25-B471-D8DFAFCA6319}" type="datetime1">
              <a:rPr lang="cs-CZ" smtClean="0"/>
              <a:pPr lvl="0"/>
              <a:t>15.4.2019</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F0ACA4B2-943D-4B76-ABE6-B5883354D860}" type="slidenum">
              <a:t>‹#›</a:t>
            </a:fld>
            <a:endParaRPr lang="cs-CZ"/>
          </a:p>
        </p:txBody>
      </p:sp>
    </p:spTree>
    <p:extLst>
      <p:ext uri="{BB962C8B-B14F-4D97-AF65-F5344CB8AC3E}">
        <p14:creationId xmlns:p14="http://schemas.microsoft.com/office/powerpoint/2010/main" val="2134547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pPr lvl="0"/>
            <a:fld id="{50F0CDE1-690D-4B25-B471-D8DFAFCA6319}" type="datetime1">
              <a:rPr lang="cs-CZ" smtClean="0"/>
              <a:pPr lvl="0"/>
              <a:t>15.4.2019</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14D2E043-7500-4A39-B457-7396618197E7}" type="slidenum">
              <a:t>‹#›</a:t>
            </a:fld>
            <a:endParaRPr lang="cs-CZ"/>
          </a:p>
        </p:txBody>
      </p:sp>
    </p:spTree>
    <p:extLst>
      <p:ext uri="{BB962C8B-B14F-4D97-AF65-F5344CB8AC3E}">
        <p14:creationId xmlns:p14="http://schemas.microsoft.com/office/powerpoint/2010/main" val="1085493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DC19D"/>
        </a:solidFill>
        <a:effectLst/>
      </p:bgPr>
    </p:bg>
    <p:spTree>
      <p:nvGrpSpPr>
        <p:cNvPr id="1" name=""/>
        <p:cNvGrpSpPr/>
        <p:nvPr/>
      </p:nvGrpSpPr>
      <p:grpSpPr>
        <a:xfrm>
          <a:off x="0" y="0"/>
          <a:ext cx="0" cy="0"/>
          <a:chOff x="0" y="0"/>
          <a:chExt cx="0" cy="0"/>
        </a:xfrm>
      </p:grpSpPr>
      <p:sp>
        <p:nvSpPr>
          <p:cNvPr id="2" name="Nadpis 1"/>
          <p:cNvSpPr txBox="1">
            <a:spLocks noGrp="1"/>
          </p:cNvSpPr>
          <p:nvPr>
            <p:ph type="title"/>
          </p:nvPr>
        </p:nvSpPr>
        <p:spPr>
          <a:xfrm>
            <a:off x="685799" y="2130480"/>
            <a:ext cx="7772039" cy="1469520"/>
          </a:xfrm>
          <a:prstGeom prst="rect">
            <a:avLst/>
          </a:prstGeom>
          <a:noFill/>
          <a:ln>
            <a:noFill/>
          </a:ln>
        </p:spPr>
        <p:txBody>
          <a:bodyPr vert="horz"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cs-CZ"/>
              <a:t>Klepněte pro úpravu formátu titulního textuKliknutím lze upravit styl.</a:t>
            </a:r>
          </a:p>
        </p:txBody>
      </p:sp>
      <p:sp>
        <p:nvSpPr>
          <p:cNvPr id="3" name="Zástupný symbol pro datum 3"/>
          <p:cNvSpPr txBox="1">
            <a:spLocks noGrp="1"/>
          </p:cNvSpPr>
          <p:nvPr>
            <p:ph type="dt" sz="half" idx="2"/>
          </p:nvPr>
        </p:nvSpPr>
        <p:spPr>
          <a:xfrm>
            <a:off x="45720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cs-CZ" sz="1800" b="0" i="0" u="none" strike="noStrike" kern="1200" spc="0">
                <a:solidFill>
                  <a:srgbClr val="000000"/>
                </a:solidFill>
                <a:latin typeface="Calibri" pitchFamily="18"/>
                <a:ea typeface="Arial Unicode MS" pitchFamily="2"/>
                <a:cs typeface="Tahoma" pitchFamily="2"/>
              </a:defRPr>
            </a:lvl1pPr>
          </a:lstStyle>
          <a:p>
            <a:pPr lvl="0"/>
            <a:fld id="{50F0CDE1-690D-4B25-B471-D8DFAFCA6319}" type="datetime1">
              <a:rPr lang="cs-CZ"/>
              <a:pPr lvl="0"/>
              <a:t>15.4.2019</a:t>
            </a:fld>
            <a:endParaRPr lang="cs-CZ"/>
          </a:p>
        </p:txBody>
      </p:sp>
      <p:sp>
        <p:nvSpPr>
          <p:cNvPr id="4" name="Zástupný symbol pro zápatí 4"/>
          <p:cNvSpPr txBox="1">
            <a:spLocks noGrp="1"/>
          </p:cNvSpPr>
          <p:nvPr>
            <p:ph type="ftr" sz="quarter" idx="3"/>
          </p:nvPr>
        </p:nvSpPr>
        <p:spPr>
          <a:xfrm>
            <a:off x="3124079" y="6356520"/>
            <a:ext cx="2895120" cy="364679"/>
          </a:xfrm>
          <a:prstGeom prst="rect">
            <a:avLst/>
          </a:prstGeom>
          <a:noFill/>
          <a:ln>
            <a:noFill/>
          </a:ln>
        </p:spPr>
        <p:txBody>
          <a:bodyPr wrap="square" lIns="90000" tIns="45000" rIns="90000" bIns="45000" anchor="t" anchorCtr="0"/>
          <a:lstStyle>
            <a:lvl1pPr lvl="0" rtl="0" hangingPunct="0">
              <a:buNone/>
              <a:tabLst/>
              <a:defRPr lang="cs-CZ" sz="2400" kern="1200">
                <a:latin typeface="Times New Roman" pitchFamily="18"/>
                <a:ea typeface="Arial Unicode MS" pitchFamily="2"/>
                <a:cs typeface="Tahoma" pitchFamily="2"/>
              </a:defRPr>
            </a:lvl1pPr>
          </a:lstStyle>
          <a:p>
            <a:pPr lvl="0"/>
            <a:endParaRPr lang="cs-CZ"/>
          </a:p>
        </p:txBody>
      </p:sp>
      <p:sp>
        <p:nvSpPr>
          <p:cNvPr id="5" name="Zástupný symbol pro číslo snímku 5"/>
          <p:cNvSpPr txBox="1">
            <a:spLocks noGrp="1"/>
          </p:cNvSpPr>
          <p:nvPr>
            <p:ph type="sldNum" sz="quarter" idx="4"/>
          </p:nvPr>
        </p:nvSpPr>
        <p:spPr>
          <a:xfrm>
            <a:off x="655308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cs-CZ" sz="1800" b="0" i="0" u="none" strike="noStrike" kern="1200" spc="0">
                <a:solidFill>
                  <a:srgbClr val="000000"/>
                </a:solidFill>
                <a:latin typeface="Calibri" pitchFamily="18"/>
                <a:ea typeface="Arial Unicode MS" pitchFamily="2"/>
                <a:cs typeface="Tahoma" pitchFamily="2"/>
              </a:defRPr>
            </a:lvl1pPr>
          </a:lstStyle>
          <a:p>
            <a:pPr lvl="0"/>
            <a:fld id="{79C1F04F-0068-4CE7-AE38-901D6ECF1556}" type="slidenum">
              <a:t>‹#›</a:t>
            </a:fld>
            <a:endParaRPr lang="cs-CZ"/>
          </a:p>
        </p:txBody>
      </p:sp>
      <p:sp>
        <p:nvSpPr>
          <p:cNvPr id="6" name="Zástupný symbol pro text 5"/>
          <p:cNvSpPr txBox="1">
            <a:spLocks noGrp="1"/>
          </p:cNvSpPr>
          <p:nvPr>
            <p:ph type="body" idx="1"/>
          </p:nvPr>
        </p:nvSpPr>
        <p:spPr>
          <a:xfrm>
            <a:off x="457200" y="1604520"/>
            <a:ext cx="8229240" cy="4525920"/>
          </a:xfrm>
          <a:prstGeom prst="rect">
            <a:avLst/>
          </a:prstGeom>
          <a:noFill/>
          <a:ln>
            <a:noFill/>
          </a:ln>
        </p:spPr>
        <p:txBody>
          <a:bodyPr vert="horz" lIns="0" tIns="0" rIns="0" bIns="0"/>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lvl="0" algn="ctr" rtl="0" hangingPunct="1">
        <a:spcBef>
          <a:spcPts val="0"/>
        </a:spcBef>
        <a:spcAft>
          <a:spcPts val="0"/>
        </a:spcAft>
        <a:buNone/>
        <a:tabLst/>
        <a:defRPr lang="cs-CZ" sz="4400" b="0" i="0" u="none" strike="noStrike" kern="1200" spc="0">
          <a:ln>
            <a:noFill/>
          </a:ln>
          <a:solidFill>
            <a:srgbClr val="000000"/>
          </a:solidFill>
          <a:latin typeface="Calibri" pitchFamily="18"/>
          <a:ea typeface="Microsoft YaHei" pitchFamily="2"/>
          <a:cs typeface="Lucida Sans" pitchFamily="2"/>
        </a:defRPr>
      </a:lvl1pPr>
    </p:titleStyle>
    <p:bodyStyle>
      <a:lvl1pPr algn="l" rtl="0" hangingPunct="1">
        <a:spcBef>
          <a:spcPts val="0"/>
        </a:spcBef>
        <a:spcAft>
          <a:spcPts val="1417"/>
        </a:spcAft>
        <a:tabLst/>
        <a:defRPr lang="cs-CZ" sz="3200" b="0" i="0" u="none" strike="noStrike" kern="1200" spc="0">
          <a:ln>
            <a:noFill/>
          </a:ln>
          <a:solidFill>
            <a:srgbClr val="000000"/>
          </a:solidFill>
          <a:latin typeface="Calibri" pitchFamily="18"/>
          <a:ea typeface="Microsoft YaHei" pitchFamily="2"/>
        </a:defRPr>
      </a:lvl1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DC19D"/>
        </a:solidFill>
        <a:effectLst/>
      </p:bgPr>
    </p:bg>
    <p:spTree>
      <p:nvGrpSpPr>
        <p:cNvPr id="1" name=""/>
        <p:cNvGrpSpPr/>
        <p:nvPr/>
      </p:nvGrpSpPr>
      <p:grpSpPr>
        <a:xfrm>
          <a:off x="0" y="0"/>
          <a:ext cx="0" cy="0"/>
          <a:chOff x="0" y="0"/>
          <a:chExt cx="0" cy="0"/>
        </a:xfrm>
      </p:grpSpPr>
      <p:sp>
        <p:nvSpPr>
          <p:cNvPr id="2" name="Nadpis 1"/>
          <p:cNvSpPr txBox="1">
            <a:spLocks noGrp="1"/>
          </p:cNvSpPr>
          <p:nvPr>
            <p:ph type="title"/>
          </p:nvPr>
        </p:nvSpPr>
        <p:spPr>
          <a:xfrm>
            <a:off x="457200" y="274680"/>
            <a:ext cx="8229240" cy="1142640"/>
          </a:xfrm>
          <a:prstGeom prst="rect">
            <a:avLst/>
          </a:prstGeom>
          <a:noFill/>
          <a:ln>
            <a:noFill/>
          </a:ln>
        </p:spPr>
        <p:txBody>
          <a:bodyPr vert="horz"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cs-CZ"/>
              <a:t>Klepněte pro úpravu formátu titulního textuKliknutím lze upravit styl.</a:t>
            </a:r>
          </a:p>
        </p:txBody>
      </p:sp>
      <p:sp>
        <p:nvSpPr>
          <p:cNvPr id="3" name="Zástupný symbol pro obsah 2"/>
          <p:cNvSpPr txBox="1">
            <a:spLocks noGrp="1"/>
          </p:cNvSpPr>
          <p:nvPr>
            <p:ph type="body" idx="1"/>
          </p:nvPr>
        </p:nvSpPr>
        <p:spPr>
          <a:xfrm>
            <a:off x="457200" y="1600200"/>
            <a:ext cx="8229240" cy="4525560"/>
          </a:xfrm>
          <a:prstGeom prst="rect">
            <a:avLst/>
          </a:prstGeom>
          <a:noFill/>
          <a:ln>
            <a:noFill/>
          </a:ln>
        </p:spPr>
        <p:txBody>
          <a:bodyPr vert="horz" wrap="square" lIns="90000" tIns="45000" rIns="90000" bIns="45000" anchor="t"/>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lvl="0"/>
            <a:r>
              <a:rPr lang="en-GB"/>
              <a:t>Klepněte pro úpravu formátu textu osnovy</a:t>
            </a:r>
          </a:p>
          <a:p>
            <a:pPr lvl="1"/>
            <a:r>
              <a:rPr lang="en-GB"/>
              <a:t>Druhá úroveň</a:t>
            </a:r>
          </a:p>
          <a:p>
            <a:pPr lvl="2"/>
            <a:r>
              <a:rPr lang="en-GB"/>
              <a:t>Třetí úroveň</a:t>
            </a:r>
          </a:p>
          <a:p>
            <a:pPr lvl="3"/>
            <a:r>
              <a:rPr lang="en-GB"/>
              <a:t>Čtvrtá úroveň osnovy</a:t>
            </a:r>
          </a:p>
          <a:p>
            <a:pPr lvl="4"/>
            <a:r>
              <a:rPr lang="en-GB"/>
              <a:t>Pátá úroveň osnovy</a:t>
            </a:r>
          </a:p>
          <a:p>
            <a:pPr lvl="5"/>
            <a:r>
              <a:rPr lang="en-GB"/>
              <a:t>Šestá úroveň</a:t>
            </a:r>
          </a:p>
          <a:p>
            <a:pPr lvl="6"/>
            <a:r>
              <a:rPr lang="en-GB"/>
              <a:t>Sedmá úroveň</a:t>
            </a:r>
          </a:p>
          <a:p>
            <a:pPr lvl="7"/>
            <a:r>
              <a:rPr lang="en-GB"/>
              <a:t>Osmá úroveň textu</a:t>
            </a:r>
          </a:p>
          <a:p>
            <a:pPr lvl="0"/>
            <a:r>
              <a:rPr lang="en-GB"/>
              <a:t>Devátá úroveňKliknutím lze upravit styly předlohy textu.</a:t>
            </a:r>
          </a:p>
          <a:p>
            <a:pPr lvl="1"/>
            <a:r>
              <a:rPr lang="en-GB"/>
              <a:t>Druhá úroveň</a:t>
            </a:r>
          </a:p>
          <a:p>
            <a:pPr lvl="2"/>
            <a:r>
              <a:rPr lang="en-GB"/>
              <a:t>Třetí úroveň</a:t>
            </a:r>
          </a:p>
          <a:p>
            <a:pPr lvl="3"/>
            <a:r>
              <a:rPr lang="en-GB"/>
              <a:t>Čtvrtá úroveň</a:t>
            </a:r>
          </a:p>
          <a:p>
            <a:pPr lvl="4"/>
            <a:r>
              <a:rPr lang="en-GB"/>
              <a:t>Pátá úroveň</a:t>
            </a:r>
          </a:p>
        </p:txBody>
      </p:sp>
      <p:sp>
        <p:nvSpPr>
          <p:cNvPr id="4" name="Zástupný symbol pro datum 3"/>
          <p:cNvSpPr txBox="1">
            <a:spLocks noGrp="1"/>
          </p:cNvSpPr>
          <p:nvPr>
            <p:ph type="dt" sz="half" idx="2"/>
          </p:nvPr>
        </p:nvSpPr>
        <p:spPr>
          <a:xfrm>
            <a:off x="45720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cs-CZ" sz="1800" b="0" i="0" u="none" strike="noStrike" kern="1200" spc="0">
                <a:solidFill>
                  <a:srgbClr val="000000"/>
                </a:solidFill>
                <a:latin typeface="Calibri" pitchFamily="18"/>
                <a:ea typeface="Arial Unicode MS" pitchFamily="2"/>
                <a:cs typeface="Tahoma" pitchFamily="2"/>
              </a:defRPr>
            </a:lvl1pPr>
          </a:lstStyle>
          <a:p>
            <a:pPr lvl="0"/>
            <a:fld id="{6AC34A7E-6B0F-4DB2-9139-8491DACCE18C}" type="datetime1">
              <a:rPr lang="cs-CZ"/>
              <a:pPr lvl="0"/>
              <a:t>15.4.2019</a:t>
            </a:fld>
            <a:endParaRPr lang="cs-CZ"/>
          </a:p>
        </p:txBody>
      </p:sp>
      <p:sp>
        <p:nvSpPr>
          <p:cNvPr id="5" name="Zástupný symbol pro zápatí 4"/>
          <p:cNvSpPr txBox="1">
            <a:spLocks noGrp="1"/>
          </p:cNvSpPr>
          <p:nvPr>
            <p:ph type="ftr" sz="quarter" idx="3"/>
          </p:nvPr>
        </p:nvSpPr>
        <p:spPr>
          <a:xfrm>
            <a:off x="3124079" y="6356520"/>
            <a:ext cx="2895120" cy="364679"/>
          </a:xfrm>
          <a:prstGeom prst="rect">
            <a:avLst/>
          </a:prstGeom>
          <a:noFill/>
          <a:ln>
            <a:noFill/>
          </a:ln>
        </p:spPr>
        <p:txBody>
          <a:bodyPr wrap="square" lIns="90000" tIns="45000" rIns="90000" bIns="45000" anchor="t" anchorCtr="0"/>
          <a:lstStyle>
            <a:lvl1pPr lvl="0" rtl="0" hangingPunct="0">
              <a:buNone/>
              <a:tabLst/>
              <a:defRPr lang="cs-CZ" sz="2400" kern="1200">
                <a:latin typeface="Times New Roman" pitchFamily="18"/>
                <a:ea typeface="Arial Unicode MS" pitchFamily="2"/>
                <a:cs typeface="Tahoma" pitchFamily="2"/>
              </a:defRPr>
            </a:lvl1pPr>
          </a:lstStyle>
          <a:p>
            <a:pPr lvl="0"/>
            <a:endParaRPr lang="cs-CZ"/>
          </a:p>
        </p:txBody>
      </p:sp>
      <p:sp>
        <p:nvSpPr>
          <p:cNvPr id="6" name="Zástupný symbol pro číslo snímku 5"/>
          <p:cNvSpPr txBox="1">
            <a:spLocks noGrp="1"/>
          </p:cNvSpPr>
          <p:nvPr>
            <p:ph type="sldNum" sz="quarter" idx="4"/>
          </p:nvPr>
        </p:nvSpPr>
        <p:spPr>
          <a:xfrm>
            <a:off x="655308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cs-CZ" sz="1800" b="0" i="0" u="none" strike="noStrike" kern="1200" spc="0">
                <a:solidFill>
                  <a:srgbClr val="000000"/>
                </a:solidFill>
                <a:latin typeface="Calibri" pitchFamily="18"/>
                <a:ea typeface="Arial Unicode MS" pitchFamily="2"/>
                <a:cs typeface="Tahoma" pitchFamily="2"/>
              </a:defRPr>
            </a:lvl1pPr>
          </a:lstStyle>
          <a:p>
            <a:pPr lvl="0"/>
            <a:fld id="{7E68512D-84B6-4E70-BB49-EED160303DE4}" type="slidenum">
              <a:t>‹#›</a:t>
            </a:fld>
            <a:endParaRPr lang="cs-CZ"/>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lvl="0" algn="ctr" rtl="0" hangingPunct="1">
        <a:spcBef>
          <a:spcPts val="0"/>
        </a:spcBef>
        <a:spcAft>
          <a:spcPts val="0"/>
        </a:spcAft>
        <a:buNone/>
        <a:tabLst/>
        <a:defRPr lang="cs-CZ" sz="4400" b="0" i="0" u="none" strike="noStrike" kern="1200" spc="0">
          <a:ln>
            <a:noFill/>
          </a:ln>
          <a:solidFill>
            <a:srgbClr val="000000"/>
          </a:solidFill>
          <a:latin typeface="Calibri" pitchFamily="18"/>
          <a:ea typeface="Microsoft YaHei" pitchFamily="2"/>
          <a:cs typeface="Lucida Sans" pitchFamily="2"/>
        </a:defRPr>
      </a:lvl1pPr>
    </p:titleStyle>
    <p:bodyStyle>
      <a:lvl1pPr lvl="0">
        <a:buSzPct val="45000"/>
        <a:buFont typeface="StarSymbol"/>
        <a:buChar char="●"/>
        <a:tabLst/>
        <a:defRPr lang="en-GB" sz="3200" b="0" i="0" u="none" strike="noStrike" spc="0">
          <a:solidFill>
            <a:srgbClr val="000000"/>
          </a:solidFill>
          <a:latin typeface="Calibri" pitchFamily="18"/>
        </a:defRPr>
      </a:lvl1pPr>
      <a:lvl2pPr lvl="1">
        <a:buSzPct val="75000"/>
        <a:buFont typeface="StarSymbol"/>
        <a:buChar char="–"/>
        <a:tabLst/>
        <a:defRPr lang="en-GB" sz="3200" b="0" i="0" u="none" strike="noStrike" spc="0">
          <a:solidFill>
            <a:srgbClr val="000000"/>
          </a:solidFill>
          <a:latin typeface="Calibri" pitchFamily="18"/>
        </a:defRPr>
      </a:lvl2pPr>
      <a:lvl3pPr lvl="2">
        <a:buSzPct val="45000"/>
        <a:buFont typeface="StarSymbol"/>
        <a:buChar char="●"/>
        <a:tabLst/>
        <a:defRPr lang="en-GB" sz="3200" b="0" i="0" u="none" strike="noStrike" spc="0">
          <a:solidFill>
            <a:srgbClr val="000000"/>
          </a:solidFill>
          <a:latin typeface="Calibri" pitchFamily="18"/>
        </a:defRPr>
      </a:lvl3pPr>
      <a:lvl4pPr lvl="3">
        <a:buSzPct val="75000"/>
        <a:buFont typeface="StarSymbol"/>
        <a:buChar char="–"/>
        <a:tabLst/>
        <a:defRPr lang="en-GB" sz="3200" b="0" i="0" u="none" strike="noStrike" spc="0">
          <a:solidFill>
            <a:srgbClr val="000000"/>
          </a:solidFill>
          <a:latin typeface="Calibri" pitchFamily="18"/>
        </a:defRPr>
      </a:lvl4pPr>
      <a:lvl5pPr lvl="4">
        <a:buSzPct val="45000"/>
        <a:buFont typeface="StarSymbol"/>
        <a:buChar char="●"/>
        <a:tabLst/>
        <a:defRPr lang="en-GB" sz="3200" b="0" i="0" u="none" strike="noStrike" spc="0">
          <a:solidFill>
            <a:srgbClr val="000000"/>
          </a:solidFill>
          <a:latin typeface="Calibri" pitchFamily="18"/>
        </a:defRPr>
      </a:lvl5pPr>
      <a:lvl6pPr lvl="5">
        <a:buSzPct val="45000"/>
        <a:buFont typeface="StarSymbol"/>
        <a:buChar char="●"/>
        <a:tabLst/>
        <a:defRPr lang="en-GB" sz="3200" b="0" i="0" u="none" strike="noStrike" spc="0">
          <a:solidFill>
            <a:srgbClr val="000000"/>
          </a:solidFill>
          <a:latin typeface="Calibri" pitchFamily="18"/>
        </a:defRPr>
      </a:lvl6pPr>
      <a:lvl7pPr lvl="6">
        <a:buSzPct val="45000"/>
        <a:buFont typeface="StarSymbol"/>
        <a:buChar char="●"/>
        <a:tabLst/>
        <a:defRPr lang="en-GB" sz="3200" b="0" i="0" u="none" strike="noStrike" spc="0">
          <a:solidFill>
            <a:srgbClr val="000000"/>
          </a:solidFill>
          <a:latin typeface="Calibri" pitchFamily="18"/>
        </a:defRPr>
      </a:lvl7pPr>
      <a:lvl8pPr lvl="7">
        <a:buSzPct val="45000"/>
        <a:buFont typeface="StarSymbol"/>
        <a:buChar char="●"/>
        <a:tabLst/>
        <a:defRPr lang="en-GB" sz="3200" b="0" i="0" u="none" strike="noStrike" spc="0">
          <a:solidFill>
            <a:srgbClr val="000000"/>
          </a:solidFill>
          <a:latin typeface="Calibri" pitchFamily="18"/>
        </a:defRPr>
      </a:lvl8pPr>
      <a:lvl9pPr marL="0" marR="0" lvl="0" indent="0" algn="l" rtl="0" hangingPunct="1">
        <a:spcBef>
          <a:spcPts val="638"/>
        </a:spcBef>
        <a:spcAft>
          <a:spcPts val="1417"/>
        </a:spcAft>
        <a:buSzPct val="45000"/>
        <a:buFont typeface="Arial" pitchFamily="32"/>
        <a:buChar char="•"/>
        <a:tabLst/>
        <a:defRPr lang="en-GB" sz="3200" b="0" i="0" u="none" strike="noStrike" spc="0">
          <a:solidFill>
            <a:srgbClr val="000000"/>
          </a:solidFill>
          <a:latin typeface="Calibri" pitchFamily="18"/>
        </a:defRPr>
      </a:lvl9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DC19D"/>
        </a:solidFill>
        <a:effectLst/>
      </p:bgPr>
    </p:bg>
    <p:spTree>
      <p:nvGrpSpPr>
        <p:cNvPr id="1" name=""/>
        <p:cNvGrpSpPr/>
        <p:nvPr/>
      </p:nvGrpSpPr>
      <p:grpSpPr>
        <a:xfrm>
          <a:off x="0" y="0"/>
          <a:ext cx="0" cy="0"/>
          <a:chOff x="0" y="0"/>
          <a:chExt cx="0" cy="0"/>
        </a:xfrm>
      </p:grpSpPr>
      <p:sp>
        <p:nvSpPr>
          <p:cNvPr id="2" name="Nadpis 1"/>
          <p:cNvSpPr txBox="1">
            <a:spLocks noGrp="1"/>
          </p:cNvSpPr>
          <p:nvPr>
            <p:ph type="title"/>
          </p:nvPr>
        </p:nvSpPr>
        <p:spPr>
          <a:xfrm>
            <a:off x="457200" y="274680"/>
            <a:ext cx="8229240" cy="1142640"/>
          </a:xfrm>
          <a:prstGeom prst="rect">
            <a:avLst/>
          </a:prstGeom>
          <a:noFill/>
          <a:ln>
            <a:noFill/>
          </a:ln>
        </p:spPr>
        <p:txBody>
          <a:bodyPr vert="horz"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cs-CZ"/>
              <a:t>Klepněte pro úpravu formátu titulního textuKliknutím lze upravit styl.</a:t>
            </a:r>
          </a:p>
        </p:txBody>
      </p:sp>
      <p:sp>
        <p:nvSpPr>
          <p:cNvPr id="3" name="Zástupný symbol pro obsah 2"/>
          <p:cNvSpPr txBox="1">
            <a:spLocks noGrp="1"/>
          </p:cNvSpPr>
          <p:nvPr>
            <p:ph type="body" idx="1"/>
          </p:nvPr>
        </p:nvSpPr>
        <p:spPr>
          <a:xfrm>
            <a:off x="457200" y="1600200"/>
            <a:ext cx="8229240" cy="4525560"/>
          </a:xfrm>
          <a:prstGeom prst="rect">
            <a:avLst/>
          </a:prstGeom>
          <a:noFill/>
          <a:ln>
            <a:noFill/>
          </a:ln>
        </p:spPr>
        <p:txBody>
          <a:bodyPr vert="horz" wrap="square" lIns="90000" tIns="45000" rIns="90000" bIns="45000" anchor="t"/>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lvl="0"/>
            <a:r>
              <a:rPr lang="en-GB"/>
              <a:t>Klepněte pro úpravu formátu textu osnovy</a:t>
            </a:r>
          </a:p>
          <a:p>
            <a:pPr lvl="1"/>
            <a:r>
              <a:rPr lang="en-GB"/>
              <a:t>Druhá úroveň</a:t>
            </a:r>
          </a:p>
          <a:p>
            <a:pPr lvl="2"/>
            <a:r>
              <a:rPr lang="en-GB"/>
              <a:t>Třetí úroveň</a:t>
            </a:r>
          </a:p>
          <a:p>
            <a:pPr lvl="3"/>
            <a:r>
              <a:rPr lang="en-GB"/>
              <a:t>Čtvrtá úroveň osnovy</a:t>
            </a:r>
          </a:p>
          <a:p>
            <a:pPr lvl="4"/>
            <a:r>
              <a:rPr lang="en-GB"/>
              <a:t>Pátá úroveň osnovy</a:t>
            </a:r>
          </a:p>
          <a:p>
            <a:pPr lvl="5"/>
            <a:r>
              <a:rPr lang="en-GB"/>
              <a:t>Šestá úroveň</a:t>
            </a:r>
          </a:p>
          <a:p>
            <a:pPr lvl="6"/>
            <a:r>
              <a:rPr lang="en-GB"/>
              <a:t>Sedmá úroveň</a:t>
            </a:r>
          </a:p>
          <a:p>
            <a:pPr lvl="7"/>
            <a:r>
              <a:rPr lang="en-GB"/>
              <a:t>Osmá úroveň textu</a:t>
            </a:r>
          </a:p>
          <a:p>
            <a:pPr lvl="0"/>
            <a:r>
              <a:rPr lang="en-GB"/>
              <a:t>Devátá úroveňKliknutím lze upravit styly předlohy textu.</a:t>
            </a:r>
          </a:p>
          <a:p>
            <a:pPr lvl="1"/>
            <a:r>
              <a:rPr lang="en-GB"/>
              <a:t>Druhá úroveň</a:t>
            </a:r>
          </a:p>
          <a:p>
            <a:pPr lvl="2"/>
            <a:r>
              <a:rPr lang="en-GB"/>
              <a:t>Třetí úroveň</a:t>
            </a:r>
          </a:p>
          <a:p>
            <a:pPr lvl="3"/>
            <a:r>
              <a:rPr lang="en-GB"/>
              <a:t>Čtvrtá úroveň</a:t>
            </a:r>
          </a:p>
          <a:p>
            <a:pPr lvl="4"/>
            <a:r>
              <a:rPr lang="en-GB"/>
              <a:t>Pátá úroveň</a:t>
            </a:r>
          </a:p>
        </p:txBody>
      </p:sp>
      <p:sp>
        <p:nvSpPr>
          <p:cNvPr id="4" name="Zástupný symbol pro datum 3"/>
          <p:cNvSpPr txBox="1">
            <a:spLocks noGrp="1"/>
          </p:cNvSpPr>
          <p:nvPr>
            <p:ph type="dt" sz="half" idx="2"/>
          </p:nvPr>
        </p:nvSpPr>
        <p:spPr>
          <a:xfrm>
            <a:off x="45720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cs-CZ" sz="1800" b="0" i="0" u="none" strike="noStrike" kern="1200" spc="0">
                <a:solidFill>
                  <a:srgbClr val="000000"/>
                </a:solidFill>
                <a:latin typeface="Calibri" pitchFamily="18"/>
                <a:ea typeface="Arial Unicode MS" pitchFamily="2"/>
                <a:cs typeface="Tahoma" pitchFamily="2"/>
              </a:defRPr>
            </a:lvl1pPr>
          </a:lstStyle>
          <a:p>
            <a:pPr lvl="0"/>
            <a:fld id="{43A3871A-984C-4D84-8307-E8E3003F469E}" type="datetime1">
              <a:rPr lang="cs-CZ"/>
              <a:pPr lvl="0"/>
              <a:t>15.4.2019</a:t>
            </a:fld>
            <a:endParaRPr lang="cs-CZ"/>
          </a:p>
        </p:txBody>
      </p:sp>
      <p:sp>
        <p:nvSpPr>
          <p:cNvPr id="5" name="Zástupný symbol pro zápatí 4"/>
          <p:cNvSpPr txBox="1">
            <a:spLocks noGrp="1"/>
          </p:cNvSpPr>
          <p:nvPr>
            <p:ph type="ftr" sz="quarter" idx="3"/>
          </p:nvPr>
        </p:nvSpPr>
        <p:spPr>
          <a:xfrm>
            <a:off x="3124079" y="6356520"/>
            <a:ext cx="2895120" cy="364679"/>
          </a:xfrm>
          <a:prstGeom prst="rect">
            <a:avLst/>
          </a:prstGeom>
          <a:noFill/>
          <a:ln>
            <a:noFill/>
          </a:ln>
        </p:spPr>
        <p:txBody>
          <a:bodyPr wrap="square" lIns="90000" tIns="45000" rIns="90000" bIns="45000" anchor="t" anchorCtr="0"/>
          <a:lstStyle>
            <a:lvl1pPr lvl="0" rtl="0" hangingPunct="0">
              <a:buNone/>
              <a:tabLst/>
              <a:defRPr lang="cs-CZ" sz="2400" kern="1200">
                <a:latin typeface="Times New Roman" pitchFamily="18"/>
                <a:ea typeface="Arial Unicode MS" pitchFamily="2"/>
                <a:cs typeface="Tahoma" pitchFamily="2"/>
              </a:defRPr>
            </a:lvl1pPr>
          </a:lstStyle>
          <a:p>
            <a:pPr lvl="0"/>
            <a:endParaRPr lang="cs-CZ"/>
          </a:p>
        </p:txBody>
      </p:sp>
      <p:sp>
        <p:nvSpPr>
          <p:cNvPr id="6" name="Zástupný symbol pro číslo snímku 5"/>
          <p:cNvSpPr txBox="1">
            <a:spLocks noGrp="1"/>
          </p:cNvSpPr>
          <p:nvPr>
            <p:ph type="sldNum" sz="quarter" idx="4"/>
          </p:nvPr>
        </p:nvSpPr>
        <p:spPr>
          <a:xfrm>
            <a:off x="655308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cs-CZ" sz="1800" b="0" i="0" u="none" strike="noStrike" kern="1200" spc="0">
                <a:solidFill>
                  <a:srgbClr val="000000"/>
                </a:solidFill>
                <a:latin typeface="Calibri" pitchFamily="18"/>
                <a:ea typeface="Arial Unicode MS" pitchFamily="2"/>
                <a:cs typeface="Tahoma" pitchFamily="2"/>
              </a:defRPr>
            </a:lvl1pPr>
          </a:lstStyle>
          <a:p>
            <a:pPr lvl="0"/>
            <a:fld id="{68F5B8B1-484F-41F8-B398-026C91AE95A4}" type="slidenum">
              <a:t>‹#›</a:t>
            </a:fld>
            <a:endParaRPr lang="cs-CZ"/>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lvl="0" algn="ctr" rtl="0" hangingPunct="1">
        <a:spcBef>
          <a:spcPts val="0"/>
        </a:spcBef>
        <a:spcAft>
          <a:spcPts val="0"/>
        </a:spcAft>
        <a:buNone/>
        <a:tabLst/>
        <a:defRPr lang="cs-CZ" sz="4400" b="0" i="0" u="none" strike="noStrike" kern="1200" spc="0">
          <a:ln>
            <a:noFill/>
          </a:ln>
          <a:solidFill>
            <a:srgbClr val="000000"/>
          </a:solidFill>
          <a:latin typeface="Calibri" pitchFamily="18"/>
          <a:ea typeface="Microsoft YaHei" pitchFamily="2"/>
          <a:cs typeface="Lucida Sans" pitchFamily="2"/>
        </a:defRPr>
      </a:lvl1pPr>
    </p:titleStyle>
    <p:bodyStyle>
      <a:lvl1pPr lvl="0">
        <a:buSzPct val="45000"/>
        <a:buFont typeface="StarSymbol"/>
        <a:buChar char="●"/>
        <a:tabLst/>
        <a:defRPr lang="en-GB" sz="3200" b="0" i="0" u="none" strike="noStrike" spc="0">
          <a:solidFill>
            <a:srgbClr val="000000"/>
          </a:solidFill>
          <a:latin typeface="Calibri" pitchFamily="18"/>
        </a:defRPr>
      </a:lvl1pPr>
      <a:lvl2pPr lvl="1">
        <a:buSzPct val="75000"/>
        <a:buFont typeface="StarSymbol"/>
        <a:buChar char="–"/>
        <a:tabLst/>
        <a:defRPr lang="en-GB" sz="3200" b="0" i="0" u="none" strike="noStrike" spc="0">
          <a:solidFill>
            <a:srgbClr val="000000"/>
          </a:solidFill>
          <a:latin typeface="Calibri" pitchFamily="18"/>
        </a:defRPr>
      </a:lvl2pPr>
      <a:lvl3pPr lvl="2">
        <a:buSzPct val="45000"/>
        <a:buFont typeface="StarSymbol"/>
        <a:buChar char="●"/>
        <a:tabLst/>
        <a:defRPr lang="en-GB" sz="3200" b="0" i="0" u="none" strike="noStrike" spc="0">
          <a:solidFill>
            <a:srgbClr val="000000"/>
          </a:solidFill>
          <a:latin typeface="Calibri" pitchFamily="18"/>
        </a:defRPr>
      </a:lvl3pPr>
      <a:lvl4pPr lvl="3">
        <a:buSzPct val="75000"/>
        <a:buFont typeface="StarSymbol"/>
        <a:buChar char="–"/>
        <a:tabLst/>
        <a:defRPr lang="en-GB" sz="3200" b="0" i="0" u="none" strike="noStrike" spc="0">
          <a:solidFill>
            <a:srgbClr val="000000"/>
          </a:solidFill>
          <a:latin typeface="Calibri" pitchFamily="18"/>
        </a:defRPr>
      </a:lvl4pPr>
      <a:lvl5pPr lvl="4">
        <a:buSzPct val="45000"/>
        <a:buFont typeface="StarSymbol"/>
        <a:buChar char="●"/>
        <a:tabLst/>
        <a:defRPr lang="en-GB" sz="3200" b="0" i="0" u="none" strike="noStrike" spc="0">
          <a:solidFill>
            <a:srgbClr val="000000"/>
          </a:solidFill>
          <a:latin typeface="Calibri" pitchFamily="18"/>
        </a:defRPr>
      </a:lvl5pPr>
      <a:lvl6pPr lvl="5">
        <a:buSzPct val="45000"/>
        <a:buFont typeface="StarSymbol"/>
        <a:buChar char="●"/>
        <a:tabLst/>
        <a:defRPr lang="en-GB" sz="3200" b="0" i="0" u="none" strike="noStrike" spc="0">
          <a:solidFill>
            <a:srgbClr val="000000"/>
          </a:solidFill>
          <a:latin typeface="Calibri" pitchFamily="18"/>
        </a:defRPr>
      </a:lvl6pPr>
      <a:lvl7pPr lvl="6">
        <a:buSzPct val="45000"/>
        <a:buFont typeface="StarSymbol"/>
        <a:buChar char="●"/>
        <a:tabLst/>
        <a:defRPr lang="en-GB" sz="3200" b="0" i="0" u="none" strike="noStrike" spc="0">
          <a:solidFill>
            <a:srgbClr val="000000"/>
          </a:solidFill>
          <a:latin typeface="Calibri" pitchFamily="18"/>
        </a:defRPr>
      </a:lvl7pPr>
      <a:lvl8pPr lvl="7">
        <a:buSzPct val="45000"/>
        <a:buFont typeface="StarSymbol"/>
        <a:buChar char="●"/>
        <a:tabLst/>
        <a:defRPr lang="en-GB" sz="3200" b="0" i="0" u="none" strike="noStrike" spc="0">
          <a:solidFill>
            <a:srgbClr val="000000"/>
          </a:solidFill>
          <a:latin typeface="Calibri" pitchFamily="18"/>
        </a:defRPr>
      </a:lvl8pPr>
      <a:lvl9pPr marL="0" marR="0" lvl="0" indent="0" algn="l" rtl="0" hangingPunct="1">
        <a:spcBef>
          <a:spcPts val="638"/>
        </a:spcBef>
        <a:spcAft>
          <a:spcPts val="1417"/>
        </a:spcAft>
        <a:buSzPct val="45000"/>
        <a:buFont typeface="Arial" pitchFamily="32"/>
        <a:buChar char="•"/>
        <a:tabLst/>
        <a:defRPr lang="en-GB" sz="3200" b="0" i="0" u="none" strike="noStrike" spc="0">
          <a:solidFill>
            <a:srgbClr val="000000"/>
          </a:solidFill>
          <a:latin typeface="Calibri" pitchFamily="18"/>
        </a:defRPr>
      </a:lvl9pPr>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9.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9.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9.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9.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9.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9.xml"/><Relationship Id="rId5" Type="http://schemas.openxmlformats.org/officeDocument/2006/relationships/image" Target="../media/image58.png"/><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9.xml"/><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sp>
        <p:nvSpPr>
          <p:cNvPr id="2" name="Nadpis 1"/>
          <p:cNvSpPr txBox="1">
            <a:spLocks noGrp="1"/>
          </p:cNvSpPr>
          <p:nvPr>
            <p:ph type="title" idx="4294967295"/>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cs-CZ" b="1">
                <a:latin typeface="Calibri" pitchFamily="34"/>
              </a:rPr>
              <a:t>EKOLOGIE MIKROORGANISMŮ</a:t>
            </a:r>
            <a:br>
              <a:rPr lang="cs-CZ" b="1">
                <a:latin typeface="Calibri" pitchFamily="34"/>
              </a:rPr>
            </a:br>
            <a:r>
              <a:rPr lang="cs-CZ" b="1" smtClean="0">
                <a:latin typeface="Calibri" pitchFamily="34"/>
              </a:rPr>
              <a:t>6</a:t>
            </a:r>
            <a:endParaRPr lang="cs-CZ" b="1">
              <a:latin typeface="Calibri" pitchFamily="34"/>
            </a:endParaRPr>
          </a:p>
        </p:txBody>
      </p:sp>
      <p:sp>
        <p:nvSpPr>
          <p:cNvPr id="3" name="Podnadpis 2"/>
          <p:cNvSpPr txBox="1">
            <a:spLocks noGrp="1"/>
          </p:cNvSpPr>
          <p:nvPr>
            <p:ph type="subTitle" idx="4294967295"/>
          </p:nvPr>
        </p:nvSpPr>
        <p:spPr>
          <a:xfrm>
            <a:off x="1371599" y="3886200"/>
            <a:ext cx="6400440" cy="1752119"/>
          </a:xfrm>
        </p:spPr>
        <p:txBody>
          <a:bodyPr wrap="square" lIns="90000" tIns="45000" rIns="90000" bIns="45000" anchor="b"/>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lvl="0" indent="0" algn="ctr">
              <a:spcAft>
                <a:spcPts val="0"/>
              </a:spcAft>
              <a:buNone/>
            </a:pPr>
            <a:r>
              <a:rPr lang="cs-CZ" sz="2800" dirty="0">
                <a:latin typeface="Calibri" pitchFamily="18"/>
              </a:rPr>
              <a:t>Interakce mezi mikroorganismy</a:t>
            </a:r>
          </a:p>
          <a:p>
            <a:pPr marL="0" lvl="0" indent="0" algn="ctr">
              <a:spcAft>
                <a:spcPts val="0"/>
              </a:spcAft>
              <a:buNone/>
            </a:pPr>
            <a:endParaRPr lang="cs-CZ" sz="4400" dirty="0">
              <a:latin typeface="Calibri"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page9">
    <p:spTree>
      <p:nvGrpSpPr>
        <p:cNvPr id="1" name=""/>
        <p:cNvGrpSpPr/>
        <p:nvPr/>
      </p:nvGrpSpPr>
      <p:grpSpPr>
        <a:xfrm>
          <a:off x="0" y="0"/>
          <a:ext cx="0" cy="0"/>
          <a:chOff x="0" y="0"/>
          <a:chExt cx="0" cy="0"/>
        </a:xfrm>
      </p:grpSpPr>
      <p:pic>
        <p:nvPicPr>
          <p:cNvPr id="2" name="Picture 2"/>
          <p:cNvPicPr>
            <a:picLocks noChangeAspect="1"/>
          </p:cNvPicPr>
          <p:nvPr/>
        </p:nvPicPr>
        <p:blipFill>
          <a:blip r:embed="rId3">
            <a:lum/>
            <a:alphaModFix/>
          </a:blip>
          <a:srcRect/>
          <a:stretch>
            <a:fillRect/>
          </a:stretch>
        </p:blipFill>
        <p:spPr>
          <a:xfrm>
            <a:off x="395640" y="188640"/>
            <a:ext cx="5815800" cy="3978000"/>
          </a:xfrm>
          <a:prstGeom prst="rect">
            <a:avLst/>
          </a:prstGeom>
          <a:noFill/>
          <a:ln>
            <a:noFill/>
          </a:ln>
        </p:spPr>
      </p:pic>
      <p:pic>
        <p:nvPicPr>
          <p:cNvPr id="3" name="Picture 4"/>
          <p:cNvPicPr>
            <a:picLocks noChangeAspect="1"/>
          </p:cNvPicPr>
          <p:nvPr/>
        </p:nvPicPr>
        <p:blipFill>
          <a:blip r:embed="rId4">
            <a:lum/>
            <a:alphaModFix/>
          </a:blip>
          <a:srcRect/>
          <a:stretch>
            <a:fillRect/>
          </a:stretch>
        </p:blipFill>
        <p:spPr>
          <a:xfrm>
            <a:off x="5652000" y="3645000"/>
            <a:ext cx="3115080" cy="30358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name="page10">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194760" y="216000"/>
            <a:ext cx="822924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en-GB" sz="1800" b="1" dirty="0" err="1">
                <a:latin typeface="Calibri" pitchFamily="18"/>
              </a:rPr>
              <a:t>Pozitivní</a:t>
            </a:r>
            <a:r>
              <a:rPr lang="en-GB" sz="1800" b="1" dirty="0">
                <a:latin typeface="Calibri" pitchFamily="18"/>
              </a:rPr>
              <a:t> </a:t>
            </a:r>
            <a:r>
              <a:rPr lang="en-GB" sz="1800" b="1" dirty="0" err="1" smtClean="0">
                <a:latin typeface="Calibri" pitchFamily="18"/>
              </a:rPr>
              <a:t>interakce</a:t>
            </a:r>
            <a:endParaRPr lang="en-GB" sz="1600" b="1" dirty="0">
              <a:latin typeface="Calibri" pitchFamily="18"/>
            </a:endParaRPr>
          </a:p>
          <a:p>
            <a:pPr marL="285750" indent="-285750">
              <a:spcBef>
                <a:spcPts val="638"/>
              </a:spcBef>
            </a:pPr>
            <a:r>
              <a:rPr lang="en-GB" sz="1600" dirty="0">
                <a:latin typeface="Calibri" pitchFamily="18"/>
              </a:rPr>
              <a:t> </a:t>
            </a:r>
            <a:r>
              <a:rPr lang="en-GB" sz="1600" dirty="0" err="1">
                <a:latin typeface="Calibri" pitchFamily="18"/>
              </a:rPr>
              <a:t>výměna</a:t>
            </a:r>
            <a:r>
              <a:rPr lang="en-GB" sz="1600" dirty="0">
                <a:latin typeface="Calibri" pitchFamily="18"/>
              </a:rPr>
              <a:t> </a:t>
            </a:r>
            <a:r>
              <a:rPr lang="en-GB" sz="1600" dirty="0" err="1">
                <a:latin typeface="Calibri" pitchFamily="18"/>
              </a:rPr>
              <a:t>genetické</a:t>
            </a:r>
            <a:r>
              <a:rPr lang="en-GB" sz="1600" dirty="0">
                <a:latin typeface="Calibri" pitchFamily="18"/>
              </a:rPr>
              <a:t> </a:t>
            </a:r>
            <a:r>
              <a:rPr lang="en-GB" sz="1600" dirty="0" err="1">
                <a:latin typeface="Calibri" pitchFamily="18"/>
              </a:rPr>
              <a:t>informace</a:t>
            </a:r>
            <a:r>
              <a:rPr lang="en-GB" sz="1600" dirty="0">
                <a:latin typeface="Calibri" pitchFamily="18"/>
              </a:rPr>
              <a:t> v </a:t>
            </a:r>
            <a:r>
              <a:rPr lang="en-GB" sz="1600" dirty="0" err="1" smtClean="0">
                <a:latin typeface="Calibri" pitchFamily="18"/>
              </a:rPr>
              <a:t>populaci</a:t>
            </a:r>
            <a:endParaRPr lang="en-GB" sz="1600" dirty="0">
              <a:latin typeface="Calibri" pitchFamily="18"/>
            </a:endParaRPr>
          </a:p>
          <a:p>
            <a:pPr marL="285750" indent="-285750">
              <a:spcBef>
                <a:spcPts val="638"/>
              </a:spcBef>
            </a:pPr>
            <a:r>
              <a:rPr lang="en-GB" sz="1600" dirty="0" err="1">
                <a:latin typeface="Calibri" pitchFamily="18"/>
              </a:rPr>
              <a:t>rezistence</a:t>
            </a:r>
            <a:r>
              <a:rPr lang="en-GB" sz="1600" dirty="0">
                <a:latin typeface="Calibri" pitchFamily="18"/>
              </a:rPr>
              <a:t> </a:t>
            </a:r>
            <a:r>
              <a:rPr lang="en-GB" sz="1600" dirty="0" err="1">
                <a:latin typeface="Calibri" pitchFamily="18"/>
              </a:rPr>
              <a:t>antibiotikům</a:t>
            </a:r>
            <a:r>
              <a:rPr lang="en-GB" sz="1600" dirty="0">
                <a:latin typeface="Calibri" pitchFamily="18"/>
              </a:rPr>
              <a:t>, </a:t>
            </a:r>
            <a:r>
              <a:rPr lang="en-GB" sz="1600" dirty="0" err="1">
                <a:latin typeface="Calibri" pitchFamily="18"/>
              </a:rPr>
              <a:t>těžkým</a:t>
            </a:r>
            <a:r>
              <a:rPr lang="en-GB" sz="1600" dirty="0">
                <a:latin typeface="Calibri" pitchFamily="18"/>
              </a:rPr>
              <a:t> </a:t>
            </a:r>
            <a:r>
              <a:rPr lang="en-GB" sz="1600" dirty="0" err="1">
                <a:latin typeface="Calibri" pitchFamily="18"/>
              </a:rPr>
              <a:t>kovům</a:t>
            </a:r>
            <a:r>
              <a:rPr lang="en-GB" sz="1600" dirty="0">
                <a:latin typeface="Calibri" pitchFamily="18"/>
              </a:rPr>
              <a:t>; </a:t>
            </a:r>
            <a:r>
              <a:rPr lang="en-GB" sz="1600" dirty="0" err="1">
                <a:latin typeface="Calibri" pitchFamily="18"/>
              </a:rPr>
              <a:t>schopnost</a:t>
            </a:r>
            <a:r>
              <a:rPr lang="en-GB" sz="1600" dirty="0">
                <a:latin typeface="Calibri" pitchFamily="18"/>
              </a:rPr>
              <a:t> </a:t>
            </a:r>
            <a:r>
              <a:rPr lang="en-GB" sz="1600" dirty="0" err="1">
                <a:latin typeface="Calibri" pitchFamily="18"/>
              </a:rPr>
              <a:t>využití</a:t>
            </a:r>
            <a:r>
              <a:rPr lang="en-GB" sz="1600" dirty="0">
                <a:latin typeface="Calibri" pitchFamily="18"/>
              </a:rPr>
              <a:t> </a:t>
            </a:r>
            <a:r>
              <a:rPr lang="en-GB" sz="1600" dirty="0" err="1">
                <a:latin typeface="Calibri" pitchFamily="18"/>
              </a:rPr>
              <a:t>neobvyklé</a:t>
            </a:r>
            <a:r>
              <a:rPr lang="en-GB" sz="1600" dirty="0">
                <a:latin typeface="Calibri" pitchFamily="18"/>
              </a:rPr>
              <a:t> </a:t>
            </a:r>
            <a:r>
              <a:rPr lang="en-GB" sz="1600" dirty="0" err="1">
                <a:latin typeface="Calibri" pitchFamily="18"/>
              </a:rPr>
              <a:t>organické</a:t>
            </a:r>
            <a:r>
              <a:rPr lang="en-GB" sz="1600" dirty="0">
                <a:latin typeface="Calibri" pitchFamily="18"/>
              </a:rPr>
              <a:t> </a:t>
            </a:r>
            <a:r>
              <a:rPr lang="en-GB" sz="1600" dirty="0" err="1" smtClean="0">
                <a:latin typeface="Calibri" pitchFamily="18"/>
              </a:rPr>
              <a:t>substráty</a:t>
            </a:r>
            <a:endParaRPr lang="en-GB" sz="1600" dirty="0">
              <a:latin typeface="Calibri" pitchFamily="18"/>
            </a:endParaRPr>
          </a:p>
          <a:p>
            <a:pPr marL="285750" indent="-285750">
              <a:spcBef>
                <a:spcPts val="638"/>
              </a:spcBef>
            </a:pPr>
            <a:r>
              <a:rPr lang="en-GB" sz="1600" dirty="0" err="1">
                <a:latin typeface="Calibri" pitchFamily="18"/>
              </a:rPr>
              <a:t>mutace</a:t>
            </a:r>
            <a:r>
              <a:rPr lang="en-GB" sz="1600" dirty="0">
                <a:latin typeface="Calibri" pitchFamily="18"/>
              </a:rPr>
              <a:t> v 1 </a:t>
            </a:r>
            <a:r>
              <a:rPr lang="en-GB" sz="1600" dirty="0" err="1">
                <a:latin typeface="Calibri" pitchFamily="18"/>
              </a:rPr>
              <a:t>organismu</a:t>
            </a:r>
            <a:r>
              <a:rPr lang="en-GB" sz="1600" dirty="0">
                <a:latin typeface="Calibri" pitchFamily="18"/>
              </a:rPr>
              <a:t> </a:t>
            </a:r>
            <a:r>
              <a:rPr lang="en-GB" sz="1600" dirty="0" err="1">
                <a:latin typeface="Calibri" pitchFamily="18"/>
              </a:rPr>
              <a:t>může</a:t>
            </a:r>
            <a:r>
              <a:rPr lang="en-GB" sz="1600" dirty="0">
                <a:latin typeface="Calibri" pitchFamily="18"/>
              </a:rPr>
              <a:t> </a:t>
            </a:r>
            <a:r>
              <a:rPr lang="en-GB" sz="1600" dirty="0" err="1">
                <a:latin typeface="Calibri" pitchFamily="18"/>
              </a:rPr>
              <a:t>být</a:t>
            </a:r>
            <a:r>
              <a:rPr lang="en-GB" sz="1600" dirty="0">
                <a:latin typeface="Calibri" pitchFamily="18"/>
              </a:rPr>
              <a:t> </a:t>
            </a:r>
            <a:r>
              <a:rPr lang="en-GB" sz="1600" dirty="0" err="1">
                <a:latin typeface="Calibri" pitchFamily="18"/>
              </a:rPr>
              <a:t>přenesena</a:t>
            </a:r>
            <a:r>
              <a:rPr lang="en-GB" sz="1600" dirty="0">
                <a:latin typeface="Calibri" pitchFamily="18"/>
              </a:rPr>
              <a:t> do </a:t>
            </a:r>
            <a:r>
              <a:rPr lang="en-GB" sz="1600" dirty="0" err="1" smtClean="0">
                <a:latin typeface="Calibri" pitchFamily="18"/>
              </a:rPr>
              <a:t>ostatních</a:t>
            </a:r>
            <a:endParaRPr lang="en-GB" sz="1600" dirty="0">
              <a:latin typeface="Calibri" pitchFamily="18"/>
            </a:endParaRPr>
          </a:p>
          <a:p>
            <a:pPr marL="285750" indent="-285750">
              <a:spcBef>
                <a:spcPts val="638"/>
              </a:spcBef>
            </a:pPr>
            <a:r>
              <a:rPr lang="en-GB" sz="1600" dirty="0" err="1">
                <a:latin typeface="Calibri" pitchFamily="18"/>
              </a:rPr>
              <a:t>genetická</a:t>
            </a:r>
            <a:r>
              <a:rPr lang="en-GB" sz="1600" dirty="0">
                <a:latin typeface="Calibri" pitchFamily="18"/>
              </a:rPr>
              <a:t> </a:t>
            </a:r>
            <a:r>
              <a:rPr lang="en-GB" sz="1600" dirty="0" err="1">
                <a:latin typeface="Calibri" pitchFamily="18"/>
              </a:rPr>
              <a:t>výměna</a:t>
            </a:r>
            <a:r>
              <a:rPr lang="en-GB" sz="1600" dirty="0">
                <a:latin typeface="Calibri" pitchFamily="18"/>
              </a:rPr>
              <a:t> </a:t>
            </a:r>
            <a:r>
              <a:rPr lang="en-GB" sz="1600" dirty="0" err="1">
                <a:latin typeface="Calibri" pitchFamily="18"/>
              </a:rPr>
              <a:t>také</a:t>
            </a:r>
            <a:r>
              <a:rPr lang="en-GB" sz="1600" dirty="0">
                <a:latin typeface="Calibri" pitchFamily="18"/>
              </a:rPr>
              <a:t> </a:t>
            </a:r>
            <a:r>
              <a:rPr lang="en-GB" sz="1600" dirty="0" err="1">
                <a:latin typeface="Calibri" pitchFamily="18"/>
              </a:rPr>
              <a:t>zabrání</a:t>
            </a:r>
            <a:r>
              <a:rPr lang="en-GB" sz="1600" dirty="0">
                <a:latin typeface="Calibri" pitchFamily="18"/>
              </a:rPr>
              <a:t> </a:t>
            </a:r>
            <a:r>
              <a:rPr lang="en-GB" sz="1600" dirty="0" err="1">
                <a:latin typeface="Calibri" pitchFamily="18"/>
              </a:rPr>
              <a:t>přílišné</a:t>
            </a:r>
            <a:r>
              <a:rPr lang="en-GB" sz="1600" dirty="0">
                <a:latin typeface="Calibri" pitchFamily="18"/>
              </a:rPr>
              <a:t> </a:t>
            </a:r>
            <a:r>
              <a:rPr lang="en-GB" sz="1600" dirty="0" err="1">
                <a:latin typeface="Calibri" pitchFamily="18"/>
              </a:rPr>
              <a:t>specializaci</a:t>
            </a:r>
            <a:r>
              <a:rPr lang="en-GB" sz="1600" dirty="0">
                <a:latin typeface="Calibri" pitchFamily="18"/>
              </a:rPr>
              <a:t> v </a:t>
            </a:r>
            <a:r>
              <a:rPr lang="en-GB" sz="1600" dirty="0" err="1" smtClean="0">
                <a:latin typeface="Calibri" pitchFamily="18"/>
              </a:rPr>
              <a:t>populaci</a:t>
            </a:r>
            <a:endParaRPr lang="en-GB" sz="1600" dirty="0">
              <a:latin typeface="Calibri" pitchFamily="18"/>
            </a:endParaRPr>
          </a:p>
          <a:p>
            <a:pPr marL="285750" indent="-285750">
              <a:spcBef>
                <a:spcPts val="638"/>
              </a:spcBef>
            </a:pPr>
            <a:r>
              <a:rPr lang="en-GB" sz="1600" dirty="0" err="1">
                <a:latin typeface="Calibri" pitchFamily="18"/>
              </a:rPr>
              <a:t>mnoho</a:t>
            </a:r>
            <a:r>
              <a:rPr lang="en-GB" sz="1600" dirty="0">
                <a:latin typeface="Calibri" pitchFamily="18"/>
              </a:rPr>
              <a:t> </a:t>
            </a:r>
            <a:r>
              <a:rPr lang="en-GB" sz="1600" dirty="0" err="1">
                <a:latin typeface="Calibri" pitchFamily="18"/>
              </a:rPr>
              <a:t>způsobů</a:t>
            </a:r>
            <a:r>
              <a:rPr lang="en-GB" sz="1600" dirty="0">
                <a:latin typeface="Calibri" pitchFamily="18"/>
              </a:rPr>
              <a:t> </a:t>
            </a:r>
            <a:r>
              <a:rPr lang="en-GB" sz="1600" dirty="0" err="1">
                <a:latin typeface="Calibri" pitchFamily="18"/>
              </a:rPr>
              <a:t>genetické</a:t>
            </a:r>
            <a:r>
              <a:rPr lang="en-GB" sz="1600" dirty="0">
                <a:latin typeface="Calibri" pitchFamily="18"/>
              </a:rPr>
              <a:t> </a:t>
            </a:r>
            <a:r>
              <a:rPr lang="en-GB" sz="1600" dirty="0" err="1">
                <a:latin typeface="Calibri" pitchFamily="18"/>
              </a:rPr>
              <a:t>výměny</a:t>
            </a:r>
            <a:r>
              <a:rPr lang="en-GB" sz="1600" dirty="0">
                <a:latin typeface="Calibri" pitchFamily="18"/>
              </a:rPr>
              <a:t> (</a:t>
            </a:r>
            <a:r>
              <a:rPr lang="en-GB" sz="1600" dirty="0" err="1">
                <a:latin typeface="Calibri" pitchFamily="18"/>
              </a:rPr>
              <a:t>transformace</a:t>
            </a:r>
            <a:r>
              <a:rPr lang="en-GB" sz="1600" dirty="0">
                <a:latin typeface="Calibri" pitchFamily="18"/>
              </a:rPr>
              <a:t>, </a:t>
            </a:r>
            <a:r>
              <a:rPr lang="en-GB" sz="1600" dirty="0" err="1">
                <a:latin typeface="Calibri" pitchFamily="18"/>
              </a:rPr>
              <a:t>transdukce</a:t>
            </a:r>
            <a:r>
              <a:rPr lang="en-GB" sz="1600" dirty="0">
                <a:latin typeface="Calibri" pitchFamily="18"/>
              </a:rPr>
              <a:t>, </a:t>
            </a:r>
            <a:r>
              <a:rPr lang="en-GB" sz="1600" dirty="0" err="1">
                <a:latin typeface="Calibri" pitchFamily="18"/>
              </a:rPr>
              <a:t>konjugace</a:t>
            </a:r>
            <a:r>
              <a:rPr lang="en-GB" sz="1600" dirty="0">
                <a:latin typeface="Calibri" pitchFamily="18"/>
              </a:rPr>
              <a:t>, </a:t>
            </a:r>
            <a:r>
              <a:rPr lang="en-GB" sz="1600" dirty="0" err="1">
                <a:latin typeface="Calibri" pitchFamily="18"/>
              </a:rPr>
              <a:t>sexuální</a:t>
            </a:r>
            <a:r>
              <a:rPr lang="en-GB" sz="1600" dirty="0">
                <a:latin typeface="Calibri" pitchFamily="18"/>
              </a:rPr>
              <a:t> </a:t>
            </a:r>
            <a:r>
              <a:rPr lang="en-GB" sz="1600" dirty="0" err="1">
                <a:latin typeface="Calibri" pitchFamily="18"/>
              </a:rPr>
              <a:t>tvorba</a:t>
            </a:r>
            <a:r>
              <a:rPr lang="en-GB" sz="1600" dirty="0">
                <a:latin typeface="Calibri" pitchFamily="18"/>
              </a:rPr>
              <a:t> </a:t>
            </a:r>
            <a:r>
              <a:rPr lang="en-GB" sz="1600" dirty="0" err="1">
                <a:latin typeface="Calibri" pitchFamily="18"/>
              </a:rPr>
              <a:t>spor</a:t>
            </a:r>
            <a:r>
              <a:rPr lang="en-GB" sz="1600" dirty="0">
                <a:latin typeface="Calibri" pitchFamily="18"/>
              </a:rPr>
              <a:t>)</a:t>
            </a:r>
          </a:p>
          <a:p>
            <a:pPr marL="285750" indent="-285750">
              <a:spcBef>
                <a:spcPts val="638"/>
              </a:spcBef>
            </a:pPr>
            <a:r>
              <a:rPr lang="en-GB" sz="1600" dirty="0" err="1" smtClean="0">
                <a:latin typeface="Calibri" pitchFamily="18"/>
              </a:rPr>
              <a:t>i</a:t>
            </a:r>
            <a:r>
              <a:rPr lang="en-GB" sz="1600" dirty="0" smtClean="0">
                <a:latin typeface="Calibri" pitchFamily="18"/>
              </a:rPr>
              <a:t> </a:t>
            </a:r>
            <a:r>
              <a:rPr lang="en-GB" sz="1600" dirty="0" err="1">
                <a:latin typeface="Calibri" pitchFamily="18"/>
              </a:rPr>
              <a:t>když</a:t>
            </a:r>
            <a:r>
              <a:rPr lang="en-GB" sz="1600" dirty="0">
                <a:latin typeface="Calibri" pitchFamily="18"/>
              </a:rPr>
              <a:t> </a:t>
            </a:r>
            <a:r>
              <a:rPr lang="en-GB" sz="1600" dirty="0" err="1">
                <a:latin typeface="Calibri" pitchFamily="18"/>
              </a:rPr>
              <a:t>jde</a:t>
            </a:r>
            <a:r>
              <a:rPr lang="en-GB" sz="1600" dirty="0">
                <a:latin typeface="Calibri" pitchFamily="18"/>
              </a:rPr>
              <a:t> o </a:t>
            </a:r>
            <a:r>
              <a:rPr lang="en-GB" sz="1600" dirty="0" err="1">
                <a:latin typeface="Calibri" pitchFamily="18"/>
              </a:rPr>
              <a:t>výměnu</a:t>
            </a:r>
            <a:r>
              <a:rPr lang="en-GB" sz="1600" dirty="0">
                <a:latin typeface="Calibri" pitchFamily="18"/>
              </a:rPr>
              <a:t> </a:t>
            </a:r>
            <a:r>
              <a:rPr lang="en-GB" sz="1600" dirty="0" err="1">
                <a:latin typeface="Calibri" pitchFamily="18"/>
              </a:rPr>
              <a:t>informace</a:t>
            </a:r>
            <a:r>
              <a:rPr lang="en-GB" sz="1600" dirty="0">
                <a:latin typeface="Calibri" pitchFamily="18"/>
              </a:rPr>
              <a:t> </a:t>
            </a:r>
            <a:r>
              <a:rPr lang="en-GB" sz="1600" dirty="0" err="1">
                <a:latin typeface="Calibri" pitchFamily="18"/>
              </a:rPr>
              <a:t>mezi</a:t>
            </a:r>
            <a:r>
              <a:rPr lang="en-GB" sz="1600" dirty="0">
                <a:latin typeface="Calibri" pitchFamily="18"/>
              </a:rPr>
              <a:t> 2 </a:t>
            </a:r>
            <a:r>
              <a:rPr lang="en-GB" sz="1600" dirty="0" err="1" smtClean="0">
                <a:latin typeface="Calibri" pitchFamily="18"/>
              </a:rPr>
              <a:t>buňkami,je</a:t>
            </a:r>
            <a:r>
              <a:rPr lang="en-GB" sz="1600" dirty="0" smtClean="0">
                <a:latin typeface="Calibri" pitchFamily="18"/>
              </a:rPr>
              <a:t> </a:t>
            </a:r>
            <a:r>
              <a:rPr lang="en-GB" sz="1600" dirty="0" err="1">
                <a:latin typeface="Calibri" pitchFamily="18"/>
              </a:rPr>
              <a:t>potřebná</a:t>
            </a:r>
            <a:r>
              <a:rPr lang="en-GB" sz="1600" dirty="0">
                <a:latin typeface="Calibri" pitchFamily="18"/>
              </a:rPr>
              <a:t> </a:t>
            </a:r>
            <a:r>
              <a:rPr lang="en-GB" sz="1600" dirty="0" err="1">
                <a:latin typeface="Calibri" pitchFamily="18"/>
              </a:rPr>
              <a:t>vysoká</a:t>
            </a:r>
            <a:r>
              <a:rPr lang="en-GB" sz="1600" dirty="0">
                <a:latin typeface="Calibri" pitchFamily="18"/>
              </a:rPr>
              <a:t> </a:t>
            </a:r>
            <a:r>
              <a:rPr lang="en-GB" sz="1600" dirty="0" err="1">
                <a:latin typeface="Calibri" pitchFamily="18"/>
              </a:rPr>
              <a:t>populační</a:t>
            </a:r>
            <a:r>
              <a:rPr lang="en-GB" sz="1600" dirty="0">
                <a:latin typeface="Calibri" pitchFamily="18"/>
              </a:rPr>
              <a:t> </a:t>
            </a:r>
            <a:r>
              <a:rPr lang="en-GB" sz="1600" dirty="0" err="1">
                <a:latin typeface="Calibri" pitchFamily="18"/>
              </a:rPr>
              <a:t>hustota</a:t>
            </a:r>
            <a:endParaRPr lang="en-GB" sz="1600" dirty="0">
              <a:latin typeface="Calibri" pitchFamily="18"/>
            </a:endParaRPr>
          </a:p>
          <a:p>
            <a:pPr marL="285750" indent="-285750">
              <a:spcBef>
                <a:spcPts val="638"/>
              </a:spcBef>
            </a:pPr>
            <a:r>
              <a:rPr lang="en-GB" sz="1600" dirty="0" err="1">
                <a:latin typeface="Calibri" pitchFamily="18"/>
              </a:rPr>
              <a:t>konjugace</a:t>
            </a:r>
            <a:r>
              <a:rPr lang="en-GB" sz="1600" dirty="0">
                <a:latin typeface="Calibri" pitchFamily="18"/>
              </a:rPr>
              <a:t> </a:t>
            </a:r>
            <a:r>
              <a:rPr lang="en-GB" sz="1600" dirty="0" err="1">
                <a:latin typeface="Calibri" pitchFamily="18"/>
              </a:rPr>
              <a:t>až</a:t>
            </a:r>
            <a:r>
              <a:rPr lang="en-GB" sz="1600" dirty="0">
                <a:latin typeface="Calibri" pitchFamily="18"/>
              </a:rPr>
              <a:t> od 10</a:t>
            </a:r>
            <a:r>
              <a:rPr lang="en-GB" sz="1600" baseline="30000" dirty="0">
                <a:latin typeface="Calibri" pitchFamily="18"/>
              </a:rPr>
              <a:t>5</a:t>
            </a:r>
            <a:r>
              <a:rPr lang="en-GB" sz="1600" dirty="0">
                <a:latin typeface="Calibri" pitchFamily="18"/>
              </a:rPr>
              <a:t>/ml</a:t>
            </a:r>
          </a:p>
          <a:p>
            <a:pPr marL="0" lvl="0" indent="0">
              <a:spcBef>
                <a:spcPts val="638"/>
              </a:spcBef>
              <a:buNone/>
            </a:pPr>
            <a:endParaRPr lang="en-GB" dirty="0">
              <a:latin typeface="Calibri" pitchFamily="18"/>
            </a:endParaRPr>
          </a:p>
        </p:txBody>
      </p:sp>
      <p:pic>
        <p:nvPicPr>
          <p:cNvPr id="3" name="Picture 2"/>
          <p:cNvPicPr>
            <a:picLocks noChangeAspect="1"/>
          </p:cNvPicPr>
          <p:nvPr/>
        </p:nvPicPr>
        <p:blipFill>
          <a:blip r:embed="rId3">
            <a:lum/>
            <a:alphaModFix/>
          </a:blip>
          <a:srcRect/>
          <a:stretch>
            <a:fillRect/>
          </a:stretch>
        </p:blipFill>
        <p:spPr>
          <a:xfrm>
            <a:off x="3635896" y="3933056"/>
            <a:ext cx="3663143" cy="266410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name="page14">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251520" y="1049029"/>
            <a:ext cx="432048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cs-CZ" sz="1600" u="sng" dirty="0" smtClean="0">
                <a:latin typeface="Calibri" pitchFamily="18"/>
              </a:rPr>
              <a:t>R</a:t>
            </a:r>
            <a:r>
              <a:rPr lang="en-GB" sz="1600" u="sng" dirty="0" err="1" smtClean="0">
                <a:latin typeface="Calibri" pitchFamily="18"/>
              </a:rPr>
              <a:t>ozvinutá</a:t>
            </a:r>
            <a:r>
              <a:rPr lang="en-GB" sz="1600" u="sng" dirty="0" smtClean="0">
                <a:latin typeface="Calibri" pitchFamily="18"/>
              </a:rPr>
              <a:t> </a:t>
            </a:r>
            <a:r>
              <a:rPr lang="en-GB" sz="1600" u="sng" dirty="0" err="1">
                <a:latin typeface="Calibri" pitchFamily="18"/>
              </a:rPr>
              <a:t>bakteriální</a:t>
            </a:r>
            <a:r>
              <a:rPr lang="en-GB" sz="1600" u="sng" dirty="0">
                <a:latin typeface="Calibri" pitchFamily="18"/>
              </a:rPr>
              <a:t> </a:t>
            </a:r>
            <a:r>
              <a:rPr lang="en-GB" sz="1600" u="sng" dirty="0" err="1">
                <a:latin typeface="Calibri" pitchFamily="18"/>
              </a:rPr>
              <a:t>společenstva</a:t>
            </a:r>
            <a:endParaRPr lang="en-GB" sz="1600" u="sng" dirty="0">
              <a:latin typeface="Calibri" pitchFamily="18"/>
            </a:endParaRPr>
          </a:p>
          <a:p>
            <a:pPr marL="285750" indent="-285750">
              <a:spcBef>
                <a:spcPts val="638"/>
              </a:spcBef>
            </a:pPr>
            <a:r>
              <a:rPr lang="en-GB" sz="1600" dirty="0" err="1" smtClean="0">
                <a:latin typeface="Calibri" pitchFamily="18"/>
              </a:rPr>
              <a:t>uplatňuje</a:t>
            </a:r>
            <a:r>
              <a:rPr lang="en-GB" sz="1600" dirty="0" smtClean="0">
                <a:latin typeface="Calibri" pitchFamily="18"/>
              </a:rPr>
              <a:t> </a:t>
            </a:r>
            <a:r>
              <a:rPr lang="en-GB" sz="1600" dirty="0">
                <a:latin typeface="Calibri" pitchFamily="18"/>
              </a:rPr>
              <a:t>se </a:t>
            </a:r>
            <a:r>
              <a:rPr lang="en-GB" sz="1600" dirty="0" err="1">
                <a:latin typeface="Calibri" pitchFamily="18"/>
              </a:rPr>
              <a:t>víc</a:t>
            </a:r>
            <a:r>
              <a:rPr lang="en-GB" sz="1600" dirty="0">
                <a:latin typeface="Calibri" pitchFamily="18"/>
              </a:rPr>
              <a:t> </a:t>
            </a:r>
            <a:r>
              <a:rPr lang="en-GB" sz="1600" dirty="0" err="1">
                <a:latin typeface="Calibri" pitchFamily="18"/>
              </a:rPr>
              <a:t>interakcí</a:t>
            </a:r>
            <a:r>
              <a:rPr lang="en-GB" sz="1600" dirty="0">
                <a:latin typeface="Calibri" pitchFamily="18"/>
              </a:rPr>
              <a:t> </a:t>
            </a:r>
            <a:r>
              <a:rPr lang="en-GB" sz="1600" dirty="0" err="1">
                <a:latin typeface="Calibri" pitchFamily="18"/>
              </a:rPr>
              <a:t>zároveň</a:t>
            </a:r>
            <a:endParaRPr lang="en-GB" sz="1600" dirty="0">
              <a:latin typeface="Calibri" pitchFamily="18"/>
            </a:endParaRPr>
          </a:p>
          <a:p>
            <a:pPr marL="285750" indent="-285750">
              <a:spcBef>
                <a:spcPts val="638"/>
              </a:spcBef>
            </a:pPr>
            <a:r>
              <a:rPr lang="en-GB" sz="1600" dirty="0" err="1">
                <a:latin typeface="Calibri" pitchFamily="18"/>
              </a:rPr>
              <a:t>pozitivní</a:t>
            </a:r>
            <a:r>
              <a:rPr lang="en-GB" sz="1600" dirty="0">
                <a:latin typeface="Calibri" pitchFamily="18"/>
              </a:rPr>
              <a:t> </a:t>
            </a:r>
            <a:r>
              <a:rPr lang="en-GB" sz="1600" dirty="0" err="1">
                <a:latin typeface="Calibri" pitchFamily="18"/>
              </a:rPr>
              <a:t>interakce</a:t>
            </a:r>
            <a:r>
              <a:rPr lang="en-GB" sz="1600" dirty="0">
                <a:latin typeface="Calibri" pitchFamily="18"/>
              </a:rPr>
              <a:t> </a:t>
            </a:r>
            <a:r>
              <a:rPr lang="en-GB" sz="1600" dirty="0" err="1">
                <a:latin typeface="Calibri" pitchFamily="18"/>
              </a:rPr>
              <a:t>mezi</a:t>
            </a:r>
            <a:r>
              <a:rPr lang="en-GB" sz="1600" dirty="0">
                <a:latin typeface="Calibri" pitchFamily="18"/>
              </a:rPr>
              <a:t> </a:t>
            </a:r>
            <a:r>
              <a:rPr lang="en-GB" sz="1600" dirty="0" err="1">
                <a:latin typeface="Calibri" pitchFamily="18"/>
              </a:rPr>
              <a:t>autochtonními</a:t>
            </a:r>
            <a:r>
              <a:rPr lang="en-GB" sz="1600" dirty="0">
                <a:latin typeface="Calibri" pitchFamily="18"/>
              </a:rPr>
              <a:t> </a:t>
            </a:r>
            <a:r>
              <a:rPr lang="en-GB" sz="1600" dirty="0" err="1">
                <a:latin typeface="Calibri" pitchFamily="18"/>
              </a:rPr>
              <a:t>druhy</a:t>
            </a:r>
            <a:r>
              <a:rPr lang="en-GB" sz="1600" dirty="0">
                <a:latin typeface="Calibri" pitchFamily="18"/>
              </a:rPr>
              <a:t> </a:t>
            </a:r>
            <a:r>
              <a:rPr lang="en-GB" sz="1600" dirty="0" err="1">
                <a:latin typeface="Calibri" pitchFamily="18"/>
              </a:rPr>
              <a:t>pravděpodobnější</a:t>
            </a:r>
            <a:r>
              <a:rPr lang="en-GB" sz="1600" dirty="0">
                <a:latin typeface="Calibri" pitchFamily="18"/>
              </a:rPr>
              <a:t> </a:t>
            </a:r>
            <a:r>
              <a:rPr lang="en-GB" sz="1600" dirty="0" err="1">
                <a:latin typeface="Calibri" pitchFamily="18"/>
              </a:rPr>
              <a:t>než</a:t>
            </a:r>
            <a:r>
              <a:rPr lang="en-GB" sz="1600" dirty="0">
                <a:latin typeface="Calibri" pitchFamily="18"/>
              </a:rPr>
              <a:t> v </a:t>
            </a:r>
            <a:r>
              <a:rPr lang="en-GB" sz="1600" dirty="0" err="1">
                <a:latin typeface="Calibri" pitchFamily="18"/>
              </a:rPr>
              <a:t>novém</a:t>
            </a:r>
            <a:r>
              <a:rPr lang="en-GB" sz="1600" dirty="0">
                <a:latin typeface="Calibri" pitchFamily="18"/>
              </a:rPr>
              <a:t> </a:t>
            </a:r>
            <a:r>
              <a:rPr lang="en-GB" sz="1600" dirty="0" err="1">
                <a:latin typeface="Calibri" pitchFamily="18"/>
              </a:rPr>
              <a:t>společenstvu</a:t>
            </a:r>
            <a:endParaRPr lang="en-GB" sz="1600" dirty="0">
              <a:latin typeface="Calibri" pitchFamily="18"/>
            </a:endParaRPr>
          </a:p>
          <a:p>
            <a:pPr marL="285750" indent="-285750">
              <a:spcBef>
                <a:spcPts val="638"/>
              </a:spcBef>
            </a:pPr>
            <a:r>
              <a:rPr lang="en-GB" sz="1600" dirty="0" err="1">
                <a:latin typeface="Calibri" pitchFamily="18"/>
              </a:rPr>
              <a:t>allochtoni</a:t>
            </a:r>
            <a:r>
              <a:rPr lang="en-GB" sz="1600" dirty="0">
                <a:latin typeface="Calibri" pitchFamily="18"/>
              </a:rPr>
              <a:t> se </a:t>
            </a:r>
            <a:r>
              <a:rPr lang="en-GB" sz="1600" dirty="0" err="1">
                <a:latin typeface="Calibri" pitchFamily="18"/>
              </a:rPr>
              <a:t>setkají</a:t>
            </a:r>
            <a:r>
              <a:rPr lang="en-GB" sz="1600" dirty="0">
                <a:latin typeface="Calibri" pitchFamily="18"/>
              </a:rPr>
              <a:t> s </a:t>
            </a:r>
            <a:r>
              <a:rPr lang="en-GB" sz="1600" dirty="0" err="1">
                <a:latin typeface="Calibri" pitchFamily="18"/>
              </a:rPr>
              <a:t>odporem</a:t>
            </a:r>
            <a:r>
              <a:rPr lang="en-GB" sz="1600" dirty="0">
                <a:latin typeface="Calibri" pitchFamily="18"/>
              </a:rPr>
              <a:t> </a:t>
            </a:r>
            <a:r>
              <a:rPr lang="en-GB" sz="1600" dirty="0" err="1">
                <a:latin typeface="Calibri" pitchFamily="18"/>
              </a:rPr>
              <a:t>autochtonní</a:t>
            </a:r>
            <a:r>
              <a:rPr lang="en-GB" sz="1600" dirty="0">
                <a:latin typeface="Calibri" pitchFamily="18"/>
              </a:rPr>
              <a:t> populace – </a:t>
            </a:r>
            <a:r>
              <a:rPr lang="en-GB" sz="1600" dirty="0" err="1">
                <a:latin typeface="Calibri" pitchFamily="18"/>
              </a:rPr>
              <a:t>negativní</a:t>
            </a:r>
            <a:r>
              <a:rPr lang="en-GB" sz="1600" dirty="0">
                <a:latin typeface="Calibri" pitchFamily="18"/>
              </a:rPr>
              <a:t> </a:t>
            </a:r>
            <a:r>
              <a:rPr lang="en-GB" sz="1600" dirty="0" err="1">
                <a:latin typeface="Calibri" pitchFamily="18"/>
              </a:rPr>
              <a:t>interakce</a:t>
            </a:r>
            <a:endParaRPr lang="en-GB" sz="1600" dirty="0">
              <a:latin typeface="Calibri" pitchFamily="18"/>
            </a:endParaRPr>
          </a:p>
          <a:p>
            <a:pPr marL="285750" indent="-285750">
              <a:spcBef>
                <a:spcPts val="638"/>
              </a:spcBef>
            </a:pPr>
            <a:r>
              <a:rPr lang="en-GB" sz="1600" dirty="0" err="1">
                <a:latin typeface="Calibri" pitchFamily="18"/>
              </a:rPr>
              <a:t>akumulace</a:t>
            </a:r>
            <a:r>
              <a:rPr lang="en-GB" sz="1600" dirty="0">
                <a:latin typeface="Calibri" pitchFamily="18"/>
              </a:rPr>
              <a:t> </a:t>
            </a:r>
            <a:r>
              <a:rPr lang="en-GB" sz="1600" dirty="0" err="1">
                <a:latin typeface="Calibri" pitchFamily="18"/>
              </a:rPr>
              <a:t>kys</a:t>
            </a:r>
            <a:r>
              <a:rPr lang="en-GB" sz="1600" dirty="0">
                <a:latin typeface="Calibri" pitchFamily="18"/>
              </a:rPr>
              <a:t>. </a:t>
            </a:r>
            <a:r>
              <a:rPr lang="en-GB" sz="1600" dirty="0" err="1">
                <a:latin typeface="Calibri" pitchFamily="18"/>
              </a:rPr>
              <a:t>mléčné</a:t>
            </a:r>
            <a:r>
              <a:rPr lang="en-GB" sz="1600" dirty="0">
                <a:latin typeface="Calibri" pitchFamily="18"/>
              </a:rPr>
              <a:t> a </a:t>
            </a:r>
            <a:r>
              <a:rPr lang="en-GB" sz="1600" dirty="0" err="1">
                <a:latin typeface="Calibri" pitchFamily="18"/>
              </a:rPr>
              <a:t>jiných</a:t>
            </a:r>
            <a:r>
              <a:rPr lang="en-GB" sz="1600" dirty="0">
                <a:latin typeface="Calibri" pitchFamily="18"/>
              </a:rPr>
              <a:t> </a:t>
            </a:r>
            <a:r>
              <a:rPr lang="en-GB" sz="1600" dirty="0" err="1">
                <a:latin typeface="Calibri" pitchFamily="18"/>
              </a:rPr>
              <a:t>mastných</a:t>
            </a:r>
            <a:r>
              <a:rPr lang="en-GB" sz="1600" dirty="0">
                <a:latin typeface="Calibri" pitchFamily="18"/>
              </a:rPr>
              <a:t> </a:t>
            </a:r>
            <a:r>
              <a:rPr lang="en-GB" sz="1600" dirty="0" err="1">
                <a:latin typeface="Calibri" pitchFamily="18"/>
              </a:rPr>
              <a:t>kyselin</a:t>
            </a:r>
            <a:r>
              <a:rPr lang="en-GB" sz="1600" dirty="0">
                <a:latin typeface="Calibri" pitchFamily="18"/>
              </a:rPr>
              <a:t> </a:t>
            </a:r>
            <a:r>
              <a:rPr lang="en-GB" sz="1600" dirty="0" err="1">
                <a:latin typeface="Calibri" pitchFamily="18"/>
              </a:rPr>
              <a:t>zastaví</a:t>
            </a:r>
            <a:r>
              <a:rPr lang="en-GB" sz="1600" dirty="0">
                <a:latin typeface="Calibri" pitchFamily="18"/>
              </a:rPr>
              <a:t> </a:t>
            </a:r>
            <a:r>
              <a:rPr lang="en-GB" sz="1600" dirty="0" err="1">
                <a:latin typeface="Calibri" pitchFamily="18"/>
              </a:rPr>
              <a:t>aktivitu</a:t>
            </a:r>
            <a:r>
              <a:rPr lang="en-GB" sz="1600" dirty="0">
                <a:latin typeface="Calibri" pitchFamily="18"/>
              </a:rPr>
              <a:t> </a:t>
            </a:r>
            <a:r>
              <a:rPr lang="en-GB" sz="1600" dirty="0" err="1">
                <a:latin typeface="Calibri" pitchFamily="18"/>
              </a:rPr>
              <a:t>laktobacilů</a:t>
            </a:r>
            <a:r>
              <a:rPr lang="en-GB" sz="1600" dirty="0">
                <a:latin typeface="Calibri" pitchFamily="18"/>
              </a:rPr>
              <a:t>, ethanol - </a:t>
            </a:r>
            <a:r>
              <a:rPr lang="en-GB" sz="1600" dirty="0" err="1">
                <a:latin typeface="Calibri" pitchFamily="18"/>
              </a:rPr>
              <a:t>kvasinky</a:t>
            </a:r>
            <a:endParaRPr lang="en-GB" sz="1600" dirty="0">
              <a:latin typeface="Calibri" pitchFamily="18"/>
            </a:endParaRPr>
          </a:p>
          <a:p>
            <a:pPr marL="285750" indent="-285750">
              <a:spcBef>
                <a:spcPts val="638"/>
              </a:spcBef>
            </a:pPr>
            <a:r>
              <a:rPr lang="en-GB" sz="1600" dirty="0" err="1">
                <a:latin typeface="Calibri" pitchFamily="18"/>
              </a:rPr>
              <a:t>akumulace</a:t>
            </a:r>
            <a:r>
              <a:rPr lang="en-GB" sz="1600" dirty="0">
                <a:latin typeface="Calibri" pitchFamily="18"/>
              </a:rPr>
              <a:t> </a:t>
            </a:r>
            <a:r>
              <a:rPr lang="en-GB" sz="1600" dirty="0" err="1">
                <a:latin typeface="Calibri" pitchFamily="18"/>
              </a:rPr>
              <a:t>mastných</a:t>
            </a:r>
            <a:r>
              <a:rPr lang="en-GB" sz="1600" dirty="0">
                <a:latin typeface="Calibri" pitchFamily="18"/>
              </a:rPr>
              <a:t> </a:t>
            </a:r>
            <a:r>
              <a:rPr lang="en-GB" sz="1600" dirty="0" err="1">
                <a:latin typeface="Calibri" pitchFamily="18"/>
              </a:rPr>
              <a:t>kyselin</a:t>
            </a:r>
            <a:r>
              <a:rPr lang="en-GB" sz="1600" dirty="0">
                <a:latin typeface="Calibri" pitchFamily="18"/>
              </a:rPr>
              <a:t> </a:t>
            </a:r>
            <a:r>
              <a:rPr lang="en-GB" sz="1600" dirty="0" err="1">
                <a:latin typeface="Calibri" pitchFamily="18"/>
              </a:rPr>
              <a:t>zastaví</a:t>
            </a:r>
            <a:r>
              <a:rPr lang="en-GB" sz="1600" dirty="0">
                <a:latin typeface="Calibri" pitchFamily="18"/>
              </a:rPr>
              <a:t> </a:t>
            </a:r>
            <a:r>
              <a:rPr lang="en-GB" sz="1600" dirty="0" err="1">
                <a:latin typeface="Calibri" pitchFamily="18"/>
              </a:rPr>
              <a:t>degradaci</a:t>
            </a:r>
            <a:r>
              <a:rPr lang="en-GB" sz="1600" dirty="0">
                <a:latin typeface="Calibri" pitchFamily="18"/>
              </a:rPr>
              <a:t> </a:t>
            </a:r>
            <a:r>
              <a:rPr lang="en-GB" sz="1600" dirty="0" err="1">
                <a:latin typeface="Calibri" pitchFamily="18"/>
              </a:rPr>
              <a:t>uhlovodíků</a:t>
            </a:r>
            <a:endParaRPr lang="en-GB" sz="1600" dirty="0">
              <a:latin typeface="Calibri" pitchFamily="18"/>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052736"/>
            <a:ext cx="3570062" cy="4541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name="page16">
    <p:spTree>
      <p:nvGrpSpPr>
        <p:cNvPr id="1" name=""/>
        <p:cNvGrpSpPr/>
        <p:nvPr/>
      </p:nvGrpSpPr>
      <p:grpSpPr>
        <a:xfrm>
          <a:off x="0" y="0"/>
          <a:ext cx="0" cy="0"/>
          <a:chOff x="0" y="0"/>
          <a:chExt cx="0" cy="0"/>
        </a:xfrm>
      </p:grpSpPr>
      <p:sp>
        <p:nvSpPr>
          <p:cNvPr id="3" name="Zástupný symbol pro obsah 2"/>
          <p:cNvSpPr txBox="1">
            <a:spLocks noGrp="1"/>
          </p:cNvSpPr>
          <p:nvPr>
            <p:ph type="body" idx="4294967295"/>
          </p:nvPr>
        </p:nvSpPr>
        <p:spPr>
          <a:xfrm>
            <a:off x="107504" y="0"/>
            <a:ext cx="822924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en-GB" sz="1600" u="sng" dirty="0" err="1">
                <a:latin typeface="Calibri" pitchFamily="18"/>
              </a:rPr>
              <a:t>Biofilmy</a:t>
            </a:r>
            <a:r>
              <a:rPr lang="en-GB" sz="1600" u="sng" dirty="0">
                <a:latin typeface="Calibri" pitchFamily="18"/>
              </a:rPr>
              <a:t> </a:t>
            </a:r>
            <a:r>
              <a:rPr lang="en-GB" sz="1600" u="sng" dirty="0" smtClean="0">
                <a:latin typeface="Calibri" pitchFamily="18"/>
              </a:rPr>
              <a:t>- </a:t>
            </a:r>
            <a:r>
              <a:rPr lang="en-GB" sz="1600" u="sng" dirty="0" err="1" smtClean="0">
                <a:latin typeface="Calibri" pitchFamily="18"/>
              </a:rPr>
              <a:t>kolonizace</a:t>
            </a:r>
            <a:r>
              <a:rPr lang="en-GB" sz="1600" u="sng" dirty="0" smtClean="0">
                <a:latin typeface="Calibri" pitchFamily="18"/>
              </a:rPr>
              <a:t> </a:t>
            </a:r>
            <a:r>
              <a:rPr lang="en-GB" sz="1600" u="sng" dirty="0" err="1" smtClean="0">
                <a:latin typeface="Calibri" pitchFamily="18"/>
              </a:rPr>
              <a:t>povrchů</a:t>
            </a:r>
            <a:endParaRPr lang="en-GB" sz="1600" u="sng" dirty="0" smtClean="0">
              <a:latin typeface="Calibri" pitchFamily="18"/>
            </a:endParaRPr>
          </a:p>
          <a:p>
            <a:pPr marL="285750" indent="-285750">
              <a:spcBef>
                <a:spcPts val="638"/>
              </a:spcBef>
            </a:pPr>
            <a:r>
              <a:rPr lang="en-GB" sz="1600" dirty="0" err="1" smtClean="0">
                <a:latin typeface="Calibri" pitchFamily="18"/>
              </a:rPr>
              <a:t>přisedání</a:t>
            </a:r>
            <a:r>
              <a:rPr lang="en-GB" sz="1600" dirty="0" smtClean="0">
                <a:latin typeface="Calibri" pitchFamily="18"/>
              </a:rPr>
              <a:t> k </a:t>
            </a:r>
            <a:r>
              <a:rPr lang="en-GB" sz="1600" dirty="0" err="1" smtClean="0">
                <a:latin typeface="Calibri" pitchFamily="18"/>
              </a:rPr>
              <a:t>povrchu</a:t>
            </a:r>
            <a:r>
              <a:rPr lang="en-GB" sz="1600" dirty="0" smtClean="0">
                <a:latin typeface="Calibri" pitchFamily="18"/>
              </a:rPr>
              <a:t> - </a:t>
            </a:r>
            <a:r>
              <a:rPr lang="en-GB" sz="1600" dirty="0" err="1" smtClean="0">
                <a:latin typeface="Calibri" pitchFamily="18"/>
              </a:rPr>
              <a:t>změna</a:t>
            </a:r>
            <a:r>
              <a:rPr lang="en-GB" sz="1600" dirty="0" smtClean="0">
                <a:latin typeface="Calibri" pitchFamily="18"/>
              </a:rPr>
              <a:t> </a:t>
            </a:r>
            <a:r>
              <a:rPr lang="en-GB" sz="1600" dirty="0" err="1" smtClean="0">
                <a:latin typeface="Calibri" pitchFamily="18"/>
              </a:rPr>
              <a:t>fenotypu</a:t>
            </a:r>
            <a:r>
              <a:rPr lang="en-GB" sz="1600" dirty="0" smtClean="0">
                <a:latin typeface="Calibri" pitchFamily="18"/>
              </a:rPr>
              <a:t> (</a:t>
            </a:r>
            <a:r>
              <a:rPr lang="en-GB" sz="1600" dirty="0" err="1" smtClean="0">
                <a:latin typeface="Calibri" pitchFamily="18"/>
              </a:rPr>
              <a:t>důsledek</a:t>
            </a:r>
            <a:r>
              <a:rPr lang="en-GB" sz="1600" dirty="0" smtClean="0">
                <a:latin typeface="Calibri" pitchFamily="18"/>
              </a:rPr>
              <a:t> </a:t>
            </a:r>
            <a:r>
              <a:rPr lang="en-GB" sz="1600" dirty="0" err="1" smtClean="0">
                <a:latin typeface="Calibri" pitchFamily="18"/>
              </a:rPr>
              <a:t>morfologické</a:t>
            </a:r>
            <a:r>
              <a:rPr lang="en-GB" sz="1600" dirty="0" smtClean="0">
                <a:latin typeface="Calibri" pitchFamily="18"/>
              </a:rPr>
              <a:t> </a:t>
            </a:r>
            <a:r>
              <a:rPr lang="en-GB" sz="1600" dirty="0" err="1" smtClean="0">
                <a:latin typeface="Calibri" pitchFamily="18"/>
              </a:rPr>
              <a:t>změny</a:t>
            </a:r>
            <a:r>
              <a:rPr lang="en-GB" sz="1600" dirty="0" smtClean="0">
                <a:latin typeface="Calibri" pitchFamily="18"/>
              </a:rPr>
              <a:t>, </a:t>
            </a:r>
            <a:r>
              <a:rPr lang="en-GB" sz="1600" dirty="0" err="1" smtClean="0">
                <a:latin typeface="Calibri" pitchFamily="18"/>
              </a:rPr>
              <a:t>změny</a:t>
            </a:r>
            <a:r>
              <a:rPr lang="en-GB" sz="1600" dirty="0" smtClean="0">
                <a:latin typeface="Calibri" pitchFamily="18"/>
              </a:rPr>
              <a:t> v </a:t>
            </a:r>
            <a:r>
              <a:rPr lang="en-GB" sz="1600" dirty="0" err="1" smtClean="0">
                <a:latin typeface="Calibri" pitchFamily="18"/>
              </a:rPr>
              <a:t>expresi</a:t>
            </a:r>
            <a:r>
              <a:rPr lang="en-GB" sz="1600" dirty="0" smtClean="0">
                <a:latin typeface="Calibri" pitchFamily="18"/>
              </a:rPr>
              <a:t> </a:t>
            </a:r>
            <a:r>
              <a:rPr lang="en-GB" sz="1600" dirty="0" err="1" smtClean="0">
                <a:latin typeface="Calibri" pitchFamily="18"/>
              </a:rPr>
              <a:t>genů</a:t>
            </a:r>
            <a:r>
              <a:rPr lang="en-GB" sz="1600" dirty="0" smtClean="0">
                <a:latin typeface="Calibri" pitchFamily="18"/>
              </a:rPr>
              <a:t>)</a:t>
            </a:r>
          </a:p>
          <a:p>
            <a:pPr marL="285750" indent="-285750">
              <a:spcBef>
                <a:spcPts val="638"/>
              </a:spcBef>
            </a:pPr>
            <a:r>
              <a:rPr lang="en-GB" sz="1600" dirty="0" smtClean="0">
                <a:latin typeface="Calibri" pitchFamily="18"/>
              </a:rPr>
              <a:t> </a:t>
            </a:r>
            <a:r>
              <a:rPr lang="en-GB" sz="1600" dirty="0" err="1">
                <a:latin typeface="Calibri" pitchFamily="18"/>
              </a:rPr>
              <a:t>škála</a:t>
            </a:r>
            <a:r>
              <a:rPr lang="en-GB" sz="1600" dirty="0">
                <a:latin typeface="Calibri" pitchFamily="18"/>
              </a:rPr>
              <a:t> </a:t>
            </a:r>
            <a:r>
              <a:rPr lang="en-GB" sz="1600" dirty="0" err="1">
                <a:latin typeface="Calibri" pitchFamily="18"/>
              </a:rPr>
              <a:t>pozitivních</a:t>
            </a:r>
            <a:r>
              <a:rPr lang="en-GB" sz="1600" dirty="0">
                <a:latin typeface="Calibri" pitchFamily="18"/>
              </a:rPr>
              <a:t> a </a:t>
            </a:r>
            <a:r>
              <a:rPr lang="en-GB" sz="1600" dirty="0" err="1">
                <a:latin typeface="Calibri" pitchFamily="18"/>
              </a:rPr>
              <a:t>negativních</a:t>
            </a:r>
            <a:r>
              <a:rPr lang="en-GB" sz="1600" dirty="0">
                <a:latin typeface="Calibri" pitchFamily="18"/>
              </a:rPr>
              <a:t> </a:t>
            </a:r>
            <a:r>
              <a:rPr lang="en-GB" sz="1600" dirty="0" err="1">
                <a:latin typeface="Calibri" pitchFamily="18"/>
              </a:rPr>
              <a:t>interakcí</a:t>
            </a:r>
            <a:endParaRPr lang="en-GB" sz="1600" dirty="0">
              <a:latin typeface="Calibri" pitchFamily="18"/>
            </a:endParaRPr>
          </a:p>
          <a:p>
            <a:pPr marL="285750" indent="-285750">
              <a:spcBef>
                <a:spcPts val="638"/>
              </a:spcBef>
            </a:pPr>
            <a:r>
              <a:rPr lang="cs-CZ" sz="1600" dirty="0">
                <a:latin typeface="Calibri" pitchFamily="18"/>
              </a:rPr>
              <a:t>p</a:t>
            </a:r>
            <a:r>
              <a:rPr lang="en-GB" sz="1600" dirty="0" err="1" smtClean="0">
                <a:latin typeface="Calibri" pitchFamily="18"/>
              </a:rPr>
              <a:t>opulace</a:t>
            </a:r>
            <a:r>
              <a:rPr lang="en-GB" sz="1600" dirty="0" smtClean="0">
                <a:latin typeface="Calibri" pitchFamily="18"/>
              </a:rPr>
              <a:t> </a:t>
            </a:r>
            <a:r>
              <a:rPr lang="en-GB" sz="1600" dirty="0">
                <a:latin typeface="Calibri" pitchFamily="18"/>
              </a:rPr>
              <a:t>v </a:t>
            </a:r>
            <a:r>
              <a:rPr lang="en-GB" sz="1600" dirty="0" err="1">
                <a:latin typeface="Calibri" pitchFamily="18"/>
              </a:rPr>
              <a:t>konstantním</a:t>
            </a:r>
            <a:r>
              <a:rPr lang="en-GB" sz="1600" dirty="0">
                <a:latin typeface="Calibri" pitchFamily="18"/>
              </a:rPr>
              <a:t> </a:t>
            </a:r>
            <a:r>
              <a:rPr lang="en-GB" sz="1600" dirty="0" err="1">
                <a:latin typeface="Calibri" pitchFamily="18"/>
              </a:rPr>
              <a:t>pohybu</a:t>
            </a:r>
            <a:r>
              <a:rPr lang="en-GB" sz="1600" dirty="0">
                <a:latin typeface="Calibri" pitchFamily="18"/>
              </a:rPr>
              <a:t> – </a:t>
            </a:r>
            <a:r>
              <a:rPr lang="en-GB" sz="1600" dirty="0" err="1">
                <a:latin typeface="Calibri" pitchFamily="18"/>
              </a:rPr>
              <a:t>sukcese</a:t>
            </a:r>
            <a:r>
              <a:rPr lang="en-GB" sz="1600" dirty="0">
                <a:latin typeface="Calibri" pitchFamily="18"/>
              </a:rPr>
              <a:t> </a:t>
            </a:r>
            <a:r>
              <a:rPr lang="en-GB" sz="1600" dirty="0" err="1">
                <a:latin typeface="Calibri" pitchFamily="18"/>
              </a:rPr>
              <a:t>populací</a:t>
            </a:r>
            <a:endParaRPr lang="en-GB" sz="1600" dirty="0">
              <a:latin typeface="Calibri" pitchFamily="18"/>
            </a:endParaRPr>
          </a:p>
          <a:p>
            <a:pPr marL="285750" indent="-285750">
              <a:spcBef>
                <a:spcPts val="638"/>
              </a:spcBef>
            </a:pPr>
            <a:r>
              <a:rPr lang="cs-CZ" sz="1600" dirty="0" err="1">
                <a:latin typeface="Calibri" pitchFamily="18"/>
              </a:rPr>
              <a:t>r</a:t>
            </a:r>
            <a:r>
              <a:rPr lang="en-GB" sz="1600" dirty="0" err="1" smtClean="0">
                <a:latin typeface="Calibri" pitchFamily="18"/>
              </a:rPr>
              <a:t>everzibilní</a:t>
            </a:r>
            <a:r>
              <a:rPr lang="en-GB" sz="1600" dirty="0" smtClean="0">
                <a:latin typeface="Calibri" pitchFamily="18"/>
              </a:rPr>
              <a:t> </a:t>
            </a:r>
            <a:r>
              <a:rPr lang="en-GB" sz="1600" dirty="0" err="1">
                <a:latin typeface="Calibri" pitchFamily="18"/>
              </a:rPr>
              <a:t>přichycení</a:t>
            </a:r>
            <a:r>
              <a:rPr lang="en-GB" sz="1600" dirty="0">
                <a:latin typeface="Calibri" pitchFamily="18"/>
              </a:rPr>
              <a:t> </a:t>
            </a:r>
            <a:r>
              <a:rPr lang="en-GB" sz="1600" dirty="0" err="1">
                <a:latin typeface="Calibri" pitchFamily="18"/>
              </a:rPr>
              <a:t>buněk</a:t>
            </a:r>
            <a:r>
              <a:rPr lang="en-GB" sz="1600" dirty="0">
                <a:latin typeface="Calibri" pitchFamily="18"/>
              </a:rPr>
              <a:t> k </a:t>
            </a:r>
            <a:r>
              <a:rPr lang="en-GB" sz="1600" dirty="0" err="1">
                <a:latin typeface="Calibri" pitchFamily="18"/>
              </a:rPr>
              <a:t>povrchu</a:t>
            </a:r>
            <a:r>
              <a:rPr lang="en-GB" sz="1600" dirty="0">
                <a:latin typeface="Calibri" pitchFamily="18"/>
              </a:rPr>
              <a:t> </a:t>
            </a:r>
            <a:r>
              <a:rPr lang="en-GB" sz="1600" dirty="0" smtClean="0">
                <a:latin typeface="Calibri" pitchFamily="18"/>
              </a:rPr>
              <a:t>č</a:t>
            </a:r>
            <a:r>
              <a:rPr lang="cs-CZ" sz="1600" dirty="0" smtClean="0">
                <a:latin typeface="Calibri" pitchFamily="18"/>
              </a:rPr>
              <a:t>á</a:t>
            </a:r>
            <a:r>
              <a:rPr lang="en-GB" sz="1600" dirty="0" err="1" smtClean="0">
                <a:latin typeface="Calibri" pitchFamily="18"/>
              </a:rPr>
              <a:t>stí</a:t>
            </a:r>
            <a:r>
              <a:rPr lang="en-GB" sz="1600" dirty="0" smtClean="0">
                <a:latin typeface="Calibri" pitchFamily="18"/>
              </a:rPr>
              <a:t> </a:t>
            </a:r>
            <a:r>
              <a:rPr lang="en-GB" sz="1600" dirty="0" err="1">
                <a:latin typeface="Calibri" pitchFamily="18"/>
              </a:rPr>
              <a:t>povrchu</a:t>
            </a:r>
            <a:r>
              <a:rPr lang="en-GB" sz="1600" dirty="0">
                <a:latin typeface="Calibri" pitchFamily="18"/>
              </a:rPr>
              <a:t> </a:t>
            </a:r>
            <a:r>
              <a:rPr lang="en-GB" sz="1600" dirty="0" err="1" smtClean="0">
                <a:latin typeface="Calibri" pitchFamily="18"/>
              </a:rPr>
              <a:t>buňky</a:t>
            </a:r>
            <a:r>
              <a:rPr lang="cs-CZ" sz="1600" dirty="0">
                <a:latin typeface="Calibri" pitchFamily="18"/>
              </a:rPr>
              <a:t> </a:t>
            </a:r>
            <a:r>
              <a:rPr lang="en-GB" sz="1600" dirty="0" err="1" smtClean="0">
                <a:latin typeface="Calibri" pitchFamily="18"/>
              </a:rPr>
              <a:t>či</a:t>
            </a:r>
            <a:r>
              <a:rPr lang="en-GB" sz="1600" dirty="0" smtClean="0">
                <a:latin typeface="Calibri" pitchFamily="18"/>
              </a:rPr>
              <a:t> </a:t>
            </a:r>
            <a:r>
              <a:rPr lang="en-GB" sz="1600" dirty="0" err="1">
                <a:latin typeface="Calibri" pitchFamily="18"/>
              </a:rPr>
              <a:t>bičíky</a:t>
            </a:r>
            <a:r>
              <a:rPr lang="en-GB" sz="1600" dirty="0">
                <a:latin typeface="Calibri" pitchFamily="18"/>
              </a:rPr>
              <a:t> </a:t>
            </a:r>
            <a:r>
              <a:rPr lang="en-GB" sz="1600" dirty="0" err="1">
                <a:latin typeface="Calibri" pitchFamily="18"/>
              </a:rPr>
              <a:t>za</a:t>
            </a:r>
            <a:r>
              <a:rPr lang="en-GB" sz="1600" dirty="0">
                <a:latin typeface="Calibri" pitchFamily="18"/>
              </a:rPr>
              <a:t> </a:t>
            </a:r>
            <a:r>
              <a:rPr lang="en-GB" sz="1600" dirty="0" err="1">
                <a:latin typeface="Calibri" pitchFamily="18"/>
              </a:rPr>
              <a:t>neustálého</a:t>
            </a:r>
            <a:r>
              <a:rPr lang="en-GB" sz="1600" dirty="0">
                <a:latin typeface="Calibri" pitchFamily="18"/>
              </a:rPr>
              <a:t> </a:t>
            </a:r>
            <a:r>
              <a:rPr lang="en-GB" sz="1600" dirty="0" err="1">
                <a:latin typeface="Calibri" pitchFamily="18"/>
              </a:rPr>
              <a:t>otáčení</a:t>
            </a:r>
            <a:r>
              <a:rPr lang="en-GB" sz="1600" dirty="0">
                <a:latin typeface="Calibri" pitchFamily="18"/>
              </a:rPr>
              <a:t>/</a:t>
            </a:r>
            <a:r>
              <a:rPr lang="en-GB" sz="1600" dirty="0" err="1">
                <a:latin typeface="Calibri" pitchFamily="18"/>
              </a:rPr>
              <a:t>pohybu</a:t>
            </a:r>
            <a:r>
              <a:rPr lang="en-GB" sz="1600" dirty="0">
                <a:latin typeface="Calibri" pitchFamily="18"/>
              </a:rPr>
              <a:t> </a:t>
            </a:r>
            <a:r>
              <a:rPr lang="en-GB" sz="1600" dirty="0" err="1">
                <a:latin typeface="Calibri" pitchFamily="18"/>
              </a:rPr>
              <a:t>buněk</a:t>
            </a:r>
            <a:endParaRPr lang="en-GB" sz="1600" dirty="0">
              <a:latin typeface="Calibri" pitchFamily="18"/>
            </a:endParaRPr>
          </a:p>
          <a:p>
            <a:pPr marL="285750" indent="-285750">
              <a:spcBef>
                <a:spcPts val="638"/>
              </a:spcBef>
            </a:pPr>
            <a:r>
              <a:rPr lang="en-GB" sz="1600" dirty="0" err="1" smtClean="0">
                <a:latin typeface="Calibri" pitchFamily="18"/>
              </a:rPr>
              <a:t>speciální</a:t>
            </a:r>
            <a:r>
              <a:rPr lang="en-GB" sz="1600" dirty="0" smtClean="0">
                <a:latin typeface="Calibri" pitchFamily="18"/>
              </a:rPr>
              <a:t> </a:t>
            </a:r>
            <a:r>
              <a:rPr lang="en-GB" sz="1600" dirty="0" err="1">
                <a:latin typeface="Calibri" pitchFamily="18"/>
              </a:rPr>
              <a:t>systémy</a:t>
            </a:r>
            <a:r>
              <a:rPr lang="en-GB" sz="1600" dirty="0">
                <a:latin typeface="Calibri" pitchFamily="18"/>
              </a:rPr>
              <a:t> </a:t>
            </a:r>
            <a:r>
              <a:rPr lang="en-GB" sz="1600" dirty="0" err="1">
                <a:latin typeface="Calibri" pitchFamily="18"/>
              </a:rPr>
              <a:t>bičíků</a:t>
            </a:r>
            <a:r>
              <a:rPr lang="en-GB" sz="1600" dirty="0">
                <a:latin typeface="Calibri" pitchFamily="18"/>
              </a:rPr>
              <a:t> k </a:t>
            </a:r>
            <a:r>
              <a:rPr lang="en-GB" sz="1600" dirty="0" err="1">
                <a:latin typeface="Calibri" pitchFamily="18"/>
              </a:rPr>
              <a:t>přichycení</a:t>
            </a:r>
            <a:r>
              <a:rPr lang="en-GB" sz="1600" dirty="0">
                <a:latin typeface="Calibri" pitchFamily="18"/>
              </a:rPr>
              <a:t> k </a:t>
            </a:r>
            <a:r>
              <a:rPr lang="en-GB" sz="1600" dirty="0" err="1">
                <a:latin typeface="Calibri" pitchFamily="18"/>
              </a:rPr>
              <a:t>různým</a:t>
            </a:r>
            <a:r>
              <a:rPr lang="en-GB" sz="1600" dirty="0">
                <a:latin typeface="Calibri" pitchFamily="18"/>
              </a:rPr>
              <a:t> </a:t>
            </a:r>
            <a:r>
              <a:rPr lang="en-GB" sz="1600" dirty="0" err="1">
                <a:latin typeface="Calibri" pitchFamily="18"/>
              </a:rPr>
              <a:t>povrchům</a:t>
            </a:r>
            <a:r>
              <a:rPr lang="en-GB" sz="1600" dirty="0">
                <a:latin typeface="Calibri" pitchFamily="18"/>
              </a:rPr>
              <a:t> – </a:t>
            </a:r>
            <a:r>
              <a:rPr lang="en-GB" sz="1600" dirty="0" err="1">
                <a:latin typeface="Calibri" pitchFamily="18"/>
              </a:rPr>
              <a:t>vibria</a:t>
            </a:r>
            <a:r>
              <a:rPr lang="en-GB" sz="1600" dirty="0">
                <a:latin typeface="Calibri" pitchFamily="18"/>
              </a:rPr>
              <a:t> </a:t>
            </a:r>
            <a:r>
              <a:rPr lang="en-GB" sz="1600" dirty="0" err="1">
                <a:latin typeface="Calibri" pitchFamily="18"/>
              </a:rPr>
              <a:t>mají</a:t>
            </a:r>
            <a:r>
              <a:rPr lang="en-GB" sz="1600" dirty="0">
                <a:latin typeface="Calibri" pitchFamily="18"/>
              </a:rPr>
              <a:t> </a:t>
            </a:r>
            <a:r>
              <a:rPr lang="en-GB" sz="1600" dirty="0" err="1">
                <a:latin typeface="Calibri" pitchFamily="18"/>
              </a:rPr>
              <a:t>laterální</a:t>
            </a:r>
            <a:r>
              <a:rPr lang="en-GB" sz="1600" dirty="0">
                <a:latin typeface="Calibri" pitchFamily="18"/>
              </a:rPr>
              <a:t> </a:t>
            </a:r>
            <a:r>
              <a:rPr lang="en-GB" sz="1600" dirty="0" err="1">
                <a:latin typeface="Calibri" pitchFamily="18"/>
              </a:rPr>
              <a:t>bičíky</a:t>
            </a:r>
            <a:r>
              <a:rPr lang="en-GB" sz="1600" dirty="0">
                <a:latin typeface="Calibri" pitchFamily="18"/>
              </a:rPr>
              <a:t> k </a:t>
            </a:r>
            <a:r>
              <a:rPr lang="en-GB" sz="1600" dirty="0" err="1">
                <a:latin typeface="Calibri" pitchFamily="18"/>
              </a:rPr>
              <a:t>přichycení</a:t>
            </a:r>
            <a:r>
              <a:rPr lang="en-GB" sz="1600" dirty="0">
                <a:latin typeface="Calibri" pitchFamily="18"/>
              </a:rPr>
              <a:t> a </a:t>
            </a:r>
            <a:r>
              <a:rPr lang="en-GB" sz="1600" dirty="0" err="1">
                <a:latin typeface="Calibri" pitchFamily="18"/>
              </a:rPr>
              <a:t>disperzi</a:t>
            </a:r>
            <a:r>
              <a:rPr lang="en-GB" sz="1600" dirty="0">
                <a:latin typeface="Calibri" pitchFamily="18"/>
              </a:rPr>
              <a:t> </a:t>
            </a:r>
            <a:r>
              <a:rPr lang="en-GB" sz="1600" dirty="0" err="1">
                <a:latin typeface="Calibri" pitchFamily="18"/>
              </a:rPr>
              <a:t>ve</a:t>
            </a:r>
            <a:r>
              <a:rPr lang="en-GB" sz="1600" dirty="0">
                <a:latin typeface="Calibri" pitchFamily="18"/>
              </a:rPr>
              <a:t> </a:t>
            </a:r>
            <a:r>
              <a:rPr lang="en-GB" sz="1600" dirty="0" err="1">
                <a:latin typeface="Calibri" pitchFamily="18"/>
              </a:rPr>
              <a:t>vysoce</a:t>
            </a:r>
            <a:r>
              <a:rPr lang="en-GB" sz="1600" dirty="0">
                <a:latin typeface="Calibri" pitchFamily="18"/>
              </a:rPr>
              <a:t> </a:t>
            </a:r>
            <a:r>
              <a:rPr lang="en-GB" sz="1600" dirty="0" err="1">
                <a:latin typeface="Calibri" pitchFamily="18"/>
              </a:rPr>
              <a:t>viskózních</a:t>
            </a:r>
            <a:r>
              <a:rPr lang="en-GB" sz="1600" dirty="0">
                <a:latin typeface="Calibri" pitchFamily="18"/>
              </a:rPr>
              <a:t> </a:t>
            </a:r>
            <a:r>
              <a:rPr lang="en-GB" sz="1600" dirty="0" err="1">
                <a:latin typeface="Calibri" pitchFamily="18"/>
              </a:rPr>
              <a:t>prostředích</a:t>
            </a:r>
            <a:r>
              <a:rPr lang="en-GB" sz="1600" dirty="0">
                <a:latin typeface="Calibri" pitchFamily="18"/>
              </a:rPr>
              <a:t> a </a:t>
            </a:r>
            <a:r>
              <a:rPr lang="en-GB" sz="1600" dirty="0" err="1">
                <a:latin typeface="Calibri" pitchFamily="18"/>
              </a:rPr>
              <a:t>polární</a:t>
            </a:r>
            <a:r>
              <a:rPr lang="en-GB" sz="1600" dirty="0">
                <a:latin typeface="Calibri" pitchFamily="18"/>
              </a:rPr>
              <a:t> </a:t>
            </a:r>
            <a:r>
              <a:rPr lang="en-GB" sz="1600" dirty="0" err="1">
                <a:latin typeface="Calibri" pitchFamily="18"/>
              </a:rPr>
              <a:t>bičíky</a:t>
            </a:r>
            <a:r>
              <a:rPr lang="en-GB" sz="1600" dirty="0">
                <a:latin typeface="Calibri" pitchFamily="18"/>
              </a:rPr>
              <a:t> </a:t>
            </a:r>
            <a:r>
              <a:rPr lang="en-GB" sz="1600" dirty="0" err="1">
                <a:latin typeface="Calibri" pitchFamily="18"/>
              </a:rPr>
              <a:t>aktivní</a:t>
            </a:r>
            <a:r>
              <a:rPr lang="en-GB" sz="1600" dirty="0">
                <a:latin typeface="Calibri" pitchFamily="18"/>
              </a:rPr>
              <a:t> v </a:t>
            </a:r>
            <a:r>
              <a:rPr lang="en-GB" sz="1600" dirty="0" err="1">
                <a:latin typeface="Calibri" pitchFamily="18"/>
              </a:rPr>
              <a:t>méně</a:t>
            </a:r>
            <a:r>
              <a:rPr lang="en-GB" sz="1600" dirty="0">
                <a:latin typeface="Calibri" pitchFamily="18"/>
              </a:rPr>
              <a:t> </a:t>
            </a:r>
            <a:r>
              <a:rPr lang="en-GB" sz="1600" dirty="0" err="1">
                <a:latin typeface="Calibri" pitchFamily="18"/>
              </a:rPr>
              <a:t>viskózních</a:t>
            </a:r>
            <a:r>
              <a:rPr lang="en-GB" sz="1600" dirty="0">
                <a:latin typeface="Calibri" pitchFamily="18"/>
              </a:rPr>
              <a:t> </a:t>
            </a:r>
            <a:r>
              <a:rPr lang="en-GB" sz="1600" dirty="0" err="1">
                <a:latin typeface="Calibri" pitchFamily="18"/>
              </a:rPr>
              <a:t>prostředích</a:t>
            </a:r>
            <a:endParaRPr lang="en-GB" sz="1600" dirty="0">
              <a:latin typeface="Calibri" pitchFamily="18"/>
            </a:endParaRPr>
          </a:p>
          <a:p>
            <a:pPr marL="285750" indent="-285750">
              <a:spcBef>
                <a:spcPts val="638"/>
              </a:spcBef>
            </a:pPr>
            <a:r>
              <a:rPr lang="en-GB" sz="1600" dirty="0" err="1" smtClean="0">
                <a:latin typeface="Calibri" pitchFamily="18"/>
              </a:rPr>
              <a:t>ireverzibilní</a:t>
            </a:r>
            <a:r>
              <a:rPr lang="en-GB" sz="1600" dirty="0" smtClean="0">
                <a:latin typeface="Calibri" pitchFamily="18"/>
              </a:rPr>
              <a:t> </a:t>
            </a:r>
            <a:r>
              <a:rPr lang="en-GB" sz="1600" dirty="0" err="1">
                <a:latin typeface="Calibri" pitchFamily="18"/>
              </a:rPr>
              <a:t>přichycení</a:t>
            </a:r>
            <a:endParaRPr lang="en-GB" sz="1600" dirty="0">
              <a:latin typeface="Calibri" pitchFamily="18"/>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4365104"/>
            <a:ext cx="5391150"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name="page17">
    <p:spTree>
      <p:nvGrpSpPr>
        <p:cNvPr id="1" name=""/>
        <p:cNvGrpSpPr/>
        <p:nvPr/>
      </p:nvGrpSpPr>
      <p:grpSpPr>
        <a:xfrm>
          <a:off x="0" y="0"/>
          <a:ext cx="0" cy="0"/>
          <a:chOff x="0" y="0"/>
          <a:chExt cx="0" cy="0"/>
        </a:xfrm>
      </p:grpSpPr>
      <p:sp>
        <p:nvSpPr>
          <p:cNvPr id="3" name="Zástupný symbol pro obsah 2"/>
          <p:cNvSpPr txBox="1">
            <a:spLocks noGrp="1"/>
          </p:cNvSpPr>
          <p:nvPr>
            <p:ph type="body" idx="4294967295"/>
          </p:nvPr>
        </p:nvSpPr>
        <p:spPr>
          <a:xfrm>
            <a:off x="179512" y="-243408"/>
            <a:ext cx="822924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endParaRPr lang="en-GB" sz="1600" b="1" dirty="0">
              <a:latin typeface="Calibri" pitchFamily="18"/>
            </a:endParaRPr>
          </a:p>
          <a:p>
            <a:pPr marL="285750" indent="-285750">
              <a:spcBef>
                <a:spcPts val="638"/>
              </a:spcBef>
            </a:pPr>
            <a:r>
              <a:rPr lang="en-GB" sz="1600" dirty="0" err="1">
                <a:latin typeface="Calibri" pitchFamily="18"/>
              </a:rPr>
              <a:t>specifické</a:t>
            </a:r>
            <a:r>
              <a:rPr lang="en-GB" sz="1600" dirty="0">
                <a:latin typeface="Calibri" pitchFamily="18"/>
              </a:rPr>
              <a:t> </a:t>
            </a:r>
            <a:r>
              <a:rPr lang="en-GB" sz="1600" dirty="0" err="1">
                <a:latin typeface="Calibri" pitchFamily="18"/>
              </a:rPr>
              <a:t>interakce</a:t>
            </a:r>
            <a:r>
              <a:rPr lang="en-GB" sz="1600" dirty="0">
                <a:latin typeface="Calibri" pitchFamily="18"/>
              </a:rPr>
              <a:t> </a:t>
            </a:r>
            <a:r>
              <a:rPr lang="en-GB" sz="1600" dirty="0" err="1">
                <a:latin typeface="Calibri" pitchFamily="18"/>
              </a:rPr>
              <a:t>mezi</a:t>
            </a:r>
            <a:r>
              <a:rPr lang="en-GB" sz="1600" dirty="0">
                <a:latin typeface="Calibri" pitchFamily="18"/>
              </a:rPr>
              <a:t> </a:t>
            </a:r>
            <a:r>
              <a:rPr lang="en-GB" sz="1600" dirty="0" err="1">
                <a:latin typeface="Calibri" pitchFamily="18"/>
              </a:rPr>
              <a:t>buňkami</a:t>
            </a:r>
            <a:r>
              <a:rPr lang="en-GB" sz="1600" dirty="0">
                <a:latin typeface="Calibri" pitchFamily="18"/>
              </a:rPr>
              <a:t>, </a:t>
            </a:r>
            <a:r>
              <a:rPr lang="en-GB" sz="1600" dirty="0" err="1">
                <a:latin typeface="Calibri" pitchFamily="18"/>
              </a:rPr>
              <a:t>které</a:t>
            </a:r>
            <a:r>
              <a:rPr lang="en-GB" sz="1600" dirty="0">
                <a:latin typeface="Calibri" pitchFamily="18"/>
              </a:rPr>
              <a:t> </a:t>
            </a:r>
            <a:r>
              <a:rPr lang="en-GB" sz="1600" dirty="0" err="1">
                <a:latin typeface="Calibri" pitchFamily="18"/>
              </a:rPr>
              <a:t>umožňují</a:t>
            </a:r>
            <a:r>
              <a:rPr lang="en-GB" sz="1600" dirty="0">
                <a:latin typeface="Calibri" pitchFamily="18"/>
              </a:rPr>
              <a:t> </a:t>
            </a:r>
            <a:r>
              <a:rPr lang="en-GB" sz="1600" dirty="0" err="1">
                <a:latin typeface="Calibri" pitchFamily="18"/>
              </a:rPr>
              <a:t>mikrobiálním</a:t>
            </a:r>
            <a:r>
              <a:rPr lang="en-GB" sz="1600" dirty="0">
                <a:latin typeface="Calibri" pitchFamily="18"/>
              </a:rPr>
              <a:t> </a:t>
            </a:r>
            <a:r>
              <a:rPr lang="en-GB" sz="1600" dirty="0" err="1">
                <a:latin typeface="Calibri" pitchFamily="18"/>
              </a:rPr>
              <a:t>populacím</a:t>
            </a:r>
            <a:r>
              <a:rPr lang="en-GB" sz="1600" dirty="0">
                <a:latin typeface="Calibri" pitchFamily="18"/>
              </a:rPr>
              <a:t> </a:t>
            </a:r>
            <a:r>
              <a:rPr lang="en-GB" sz="1600" dirty="0" err="1">
                <a:latin typeface="Calibri" pitchFamily="18"/>
              </a:rPr>
              <a:t>koexistovat</a:t>
            </a:r>
            <a:r>
              <a:rPr lang="en-GB" sz="1600" dirty="0">
                <a:latin typeface="Calibri" pitchFamily="18"/>
              </a:rPr>
              <a:t> v </a:t>
            </a:r>
            <a:r>
              <a:rPr lang="en-GB" sz="1600" dirty="0" err="1">
                <a:latin typeface="Calibri" pitchFamily="18"/>
              </a:rPr>
              <a:t>prostředích</a:t>
            </a:r>
            <a:r>
              <a:rPr lang="en-GB" sz="1600" dirty="0">
                <a:latin typeface="Calibri" pitchFamily="18"/>
              </a:rPr>
              <a:t>, </a:t>
            </a:r>
            <a:r>
              <a:rPr lang="en-GB" sz="1600" dirty="0" err="1">
                <a:latin typeface="Calibri" pitchFamily="18"/>
              </a:rPr>
              <a:t>kde</a:t>
            </a:r>
            <a:r>
              <a:rPr lang="en-GB" sz="1600" dirty="0">
                <a:latin typeface="Calibri" pitchFamily="18"/>
              </a:rPr>
              <a:t> by </a:t>
            </a:r>
            <a:r>
              <a:rPr lang="en-GB" sz="1600" dirty="0" err="1">
                <a:latin typeface="Calibri" pitchFamily="18"/>
              </a:rPr>
              <a:t>individuální</a:t>
            </a:r>
            <a:r>
              <a:rPr lang="en-GB" sz="1600" dirty="0">
                <a:latin typeface="Calibri" pitchFamily="18"/>
              </a:rPr>
              <a:t> populace </a:t>
            </a:r>
            <a:r>
              <a:rPr lang="en-GB" sz="1600" dirty="0" err="1">
                <a:latin typeface="Calibri" pitchFamily="18"/>
              </a:rPr>
              <a:t>existovat</a:t>
            </a:r>
            <a:r>
              <a:rPr lang="en-GB" sz="1600" dirty="0">
                <a:latin typeface="Calibri" pitchFamily="18"/>
              </a:rPr>
              <a:t> </a:t>
            </a:r>
            <a:r>
              <a:rPr lang="en-GB" sz="1600" dirty="0" err="1">
                <a:latin typeface="Calibri" pitchFamily="18"/>
              </a:rPr>
              <a:t>nemohly</a:t>
            </a:r>
            <a:r>
              <a:rPr lang="en-GB" sz="1600" dirty="0">
                <a:latin typeface="Calibri" pitchFamily="18"/>
              </a:rPr>
              <a:t> - </a:t>
            </a:r>
            <a:r>
              <a:rPr lang="en-GB" sz="1600" dirty="0" err="1">
                <a:latin typeface="Calibri" pitchFamily="18"/>
              </a:rPr>
              <a:t>kooperace</a:t>
            </a:r>
            <a:r>
              <a:rPr lang="en-GB" sz="1600" dirty="0">
                <a:latin typeface="Calibri" pitchFamily="18"/>
              </a:rPr>
              <a:t> </a:t>
            </a:r>
            <a:r>
              <a:rPr lang="en-GB" sz="1600" dirty="0" err="1">
                <a:latin typeface="Calibri" pitchFamily="18"/>
              </a:rPr>
              <a:t>mezi</a:t>
            </a:r>
            <a:r>
              <a:rPr lang="en-GB" sz="1600" dirty="0">
                <a:latin typeface="Calibri" pitchFamily="18"/>
              </a:rPr>
              <a:t> </a:t>
            </a:r>
            <a:r>
              <a:rPr lang="en-GB" sz="1600" dirty="0" err="1">
                <a:latin typeface="Calibri" pitchFamily="18"/>
              </a:rPr>
              <a:t>populacemi</a:t>
            </a:r>
            <a:endParaRPr lang="en-GB" sz="1600" dirty="0">
              <a:latin typeface="Calibri" pitchFamily="18"/>
            </a:endParaRPr>
          </a:p>
          <a:p>
            <a:pPr marL="285750" indent="-285750">
              <a:spcBef>
                <a:spcPts val="638"/>
              </a:spcBef>
            </a:pPr>
            <a:r>
              <a:rPr lang="cs-CZ" sz="1600" dirty="0" err="1">
                <a:latin typeface="Calibri" pitchFamily="18"/>
              </a:rPr>
              <a:t>f</a:t>
            </a:r>
            <a:r>
              <a:rPr lang="en-GB" sz="1600" dirty="0" err="1" smtClean="0">
                <a:latin typeface="Calibri" pitchFamily="18"/>
              </a:rPr>
              <a:t>yziologická</a:t>
            </a:r>
            <a:r>
              <a:rPr lang="en-GB" sz="1600" dirty="0" smtClean="0">
                <a:latin typeface="Calibri" pitchFamily="18"/>
              </a:rPr>
              <a:t> </a:t>
            </a:r>
            <a:r>
              <a:rPr lang="en-GB" sz="1600" dirty="0" err="1">
                <a:latin typeface="Calibri" pitchFamily="18"/>
              </a:rPr>
              <a:t>spolupráce</a:t>
            </a:r>
            <a:r>
              <a:rPr lang="en-GB" sz="1600" dirty="0">
                <a:latin typeface="Calibri" pitchFamily="18"/>
              </a:rPr>
              <a:t> - </a:t>
            </a:r>
            <a:r>
              <a:rPr lang="en-GB" sz="1600" dirty="0" err="1">
                <a:latin typeface="Calibri" pitchFamily="18"/>
              </a:rPr>
              <a:t>hlavní</a:t>
            </a:r>
            <a:r>
              <a:rPr lang="en-GB" sz="1600" dirty="0">
                <a:latin typeface="Calibri" pitchFamily="18"/>
              </a:rPr>
              <a:t> </a:t>
            </a:r>
            <a:r>
              <a:rPr lang="en-GB" sz="1600" dirty="0" err="1">
                <a:latin typeface="Calibri" pitchFamily="18"/>
              </a:rPr>
              <a:t>faktor</a:t>
            </a:r>
            <a:r>
              <a:rPr lang="en-GB" sz="1600" dirty="0">
                <a:latin typeface="Calibri" pitchFamily="18"/>
              </a:rPr>
              <a:t> </a:t>
            </a:r>
            <a:r>
              <a:rPr lang="en-GB" sz="1600" dirty="0" err="1">
                <a:latin typeface="Calibri" pitchFamily="18"/>
              </a:rPr>
              <a:t>ve</a:t>
            </a:r>
            <a:r>
              <a:rPr lang="en-GB" sz="1600" dirty="0">
                <a:latin typeface="Calibri" pitchFamily="18"/>
              </a:rPr>
              <a:t> </a:t>
            </a:r>
            <a:r>
              <a:rPr lang="en-GB" sz="1600" dirty="0" err="1">
                <a:latin typeface="Calibri" pitchFamily="18"/>
              </a:rPr>
              <a:t>formování</a:t>
            </a:r>
            <a:r>
              <a:rPr lang="en-GB" sz="1600" dirty="0">
                <a:latin typeface="Calibri" pitchFamily="18"/>
              </a:rPr>
              <a:t> </a:t>
            </a:r>
            <a:r>
              <a:rPr lang="en-GB" sz="1600" dirty="0" err="1">
                <a:latin typeface="Calibri" pitchFamily="18"/>
              </a:rPr>
              <a:t>struktury</a:t>
            </a:r>
            <a:r>
              <a:rPr lang="en-GB" sz="1600" dirty="0">
                <a:latin typeface="Calibri" pitchFamily="18"/>
              </a:rPr>
              <a:t> a </a:t>
            </a:r>
            <a:r>
              <a:rPr lang="en-GB" sz="1600" dirty="0" err="1">
                <a:latin typeface="Calibri" pitchFamily="18"/>
              </a:rPr>
              <a:t>založení</a:t>
            </a:r>
            <a:r>
              <a:rPr lang="en-GB" sz="1600" dirty="0">
                <a:latin typeface="Calibri" pitchFamily="18"/>
              </a:rPr>
              <a:t> </a:t>
            </a:r>
            <a:r>
              <a:rPr lang="en-GB" sz="1600" dirty="0" err="1">
                <a:latin typeface="Calibri" pitchFamily="18"/>
              </a:rPr>
              <a:t>prostorových</a:t>
            </a:r>
            <a:r>
              <a:rPr lang="en-GB" sz="1600" dirty="0">
                <a:latin typeface="Calibri" pitchFamily="18"/>
              </a:rPr>
              <a:t> </a:t>
            </a:r>
            <a:r>
              <a:rPr lang="en-GB" sz="1600" dirty="0" err="1">
                <a:latin typeface="Calibri" pitchFamily="18"/>
              </a:rPr>
              <a:t>vztahů</a:t>
            </a:r>
            <a:r>
              <a:rPr lang="en-GB" sz="1600" dirty="0">
                <a:latin typeface="Calibri" pitchFamily="18"/>
              </a:rPr>
              <a:t> - </a:t>
            </a:r>
            <a:r>
              <a:rPr lang="en-GB" sz="1600" dirty="0" err="1">
                <a:latin typeface="Calibri" pitchFamily="18"/>
              </a:rPr>
              <a:t>přichycení</a:t>
            </a:r>
            <a:r>
              <a:rPr lang="en-GB" sz="1600" dirty="0">
                <a:latin typeface="Calibri" pitchFamily="18"/>
              </a:rPr>
              <a:t> </a:t>
            </a:r>
            <a:r>
              <a:rPr lang="en-GB" sz="1600" dirty="0" err="1">
                <a:latin typeface="Calibri" pitchFamily="18"/>
              </a:rPr>
              <a:t>mikrobiální</a:t>
            </a:r>
            <a:r>
              <a:rPr lang="en-GB" sz="1600" dirty="0">
                <a:latin typeface="Calibri" pitchFamily="18"/>
              </a:rPr>
              <a:t> </a:t>
            </a:r>
            <a:r>
              <a:rPr lang="en-GB" sz="1600" dirty="0" err="1">
                <a:latin typeface="Calibri" pitchFamily="18"/>
              </a:rPr>
              <a:t>komunity</a:t>
            </a:r>
            <a:r>
              <a:rPr lang="en-GB" sz="1600" dirty="0">
                <a:latin typeface="Calibri" pitchFamily="18"/>
              </a:rPr>
              <a:t> k </a:t>
            </a:r>
            <a:r>
              <a:rPr lang="en-GB" sz="1600" dirty="0" err="1">
                <a:latin typeface="Calibri" pitchFamily="18"/>
              </a:rPr>
              <a:t>povrchu</a:t>
            </a:r>
            <a:endParaRPr lang="en-GB" sz="1600" dirty="0">
              <a:latin typeface="Calibri" pitchFamily="18"/>
            </a:endParaRPr>
          </a:p>
          <a:p>
            <a:pPr marL="285750" indent="-285750">
              <a:spcBef>
                <a:spcPts val="638"/>
              </a:spcBef>
            </a:pPr>
            <a:r>
              <a:rPr lang="en-GB" sz="1600" dirty="0" err="1" smtClean="0">
                <a:latin typeface="Calibri" pitchFamily="18"/>
              </a:rPr>
              <a:t>vytváření</a:t>
            </a:r>
            <a:r>
              <a:rPr lang="en-GB" sz="1600" dirty="0" smtClean="0">
                <a:latin typeface="Calibri" pitchFamily="18"/>
              </a:rPr>
              <a:t> </a:t>
            </a:r>
            <a:r>
              <a:rPr lang="en-GB" sz="1600" dirty="0" err="1">
                <a:latin typeface="Calibri" pitchFamily="18"/>
              </a:rPr>
              <a:t>chemicky</a:t>
            </a:r>
            <a:r>
              <a:rPr lang="en-GB" sz="1600" dirty="0">
                <a:latin typeface="Calibri" pitchFamily="18"/>
              </a:rPr>
              <a:t> </a:t>
            </a:r>
            <a:r>
              <a:rPr lang="en-GB" sz="1600" dirty="0" err="1">
                <a:latin typeface="Calibri" pitchFamily="18"/>
              </a:rPr>
              <a:t>vhodných</a:t>
            </a:r>
            <a:r>
              <a:rPr lang="en-GB" sz="1600" dirty="0">
                <a:latin typeface="Calibri" pitchFamily="18"/>
              </a:rPr>
              <a:t> </a:t>
            </a:r>
            <a:r>
              <a:rPr lang="en-GB" sz="1600" dirty="0" err="1">
                <a:latin typeface="Calibri" pitchFamily="18"/>
              </a:rPr>
              <a:t>mikroprostředí</a:t>
            </a:r>
            <a:endParaRPr lang="en-GB" sz="1600" dirty="0">
              <a:latin typeface="Calibri" pitchFamily="18"/>
            </a:endParaRPr>
          </a:p>
          <a:p>
            <a:pPr marL="285750" indent="-285750">
              <a:spcBef>
                <a:spcPts val="638"/>
              </a:spcBef>
            </a:pPr>
            <a:r>
              <a:rPr lang="en-GB" sz="1600" dirty="0" err="1" smtClean="0">
                <a:latin typeface="Calibri" pitchFamily="18"/>
              </a:rPr>
              <a:t>prostorové</a:t>
            </a:r>
            <a:r>
              <a:rPr lang="en-GB" sz="1600" dirty="0" smtClean="0">
                <a:latin typeface="Calibri" pitchFamily="18"/>
              </a:rPr>
              <a:t> </a:t>
            </a:r>
            <a:r>
              <a:rPr lang="en-GB" sz="1600" dirty="0" err="1">
                <a:latin typeface="Calibri" pitchFamily="18"/>
              </a:rPr>
              <a:t>uspořádání</a:t>
            </a:r>
            <a:r>
              <a:rPr lang="en-GB" sz="1600" dirty="0">
                <a:latin typeface="Calibri" pitchFamily="18"/>
              </a:rPr>
              <a:t> </a:t>
            </a:r>
            <a:r>
              <a:rPr lang="en-GB" sz="1600" dirty="0" err="1">
                <a:latin typeface="Calibri" pitchFamily="18"/>
              </a:rPr>
              <a:t>syntropických</a:t>
            </a:r>
            <a:r>
              <a:rPr lang="en-GB" sz="1600" dirty="0">
                <a:latin typeface="Calibri" pitchFamily="18"/>
              </a:rPr>
              <a:t> </a:t>
            </a:r>
            <a:r>
              <a:rPr lang="en-GB" sz="1600" dirty="0" err="1">
                <a:latin typeface="Calibri" pitchFamily="18"/>
              </a:rPr>
              <a:t>partnerů</a:t>
            </a:r>
            <a:endParaRPr lang="en-GB" sz="1600" dirty="0">
              <a:latin typeface="Calibri" pitchFamily="18"/>
            </a:endParaRPr>
          </a:p>
          <a:p>
            <a:pPr marL="285750" indent="-285750">
              <a:spcBef>
                <a:spcPts val="638"/>
              </a:spcBef>
            </a:pPr>
            <a:r>
              <a:rPr lang="en-GB" sz="1600" dirty="0" err="1">
                <a:latin typeface="Calibri" pitchFamily="18"/>
              </a:rPr>
              <a:t>společenství</a:t>
            </a:r>
            <a:r>
              <a:rPr lang="en-GB" sz="1600" dirty="0">
                <a:latin typeface="Calibri" pitchFamily="18"/>
              </a:rPr>
              <a:t> je </a:t>
            </a:r>
            <a:r>
              <a:rPr lang="en-GB" sz="1600" dirty="0" err="1">
                <a:latin typeface="Calibri" pitchFamily="18"/>
              </a:rPr>
              <a:t>schopné</a:t>
            </a:r>
            <a:r>
              <a:rPr lang="en-GB" sz="1600" dirty="0">
                <a:latin typeface="Calibri" pitchFamily="18"/>
              </a:rPr>
              <a:t> </a:t>
            </a:r>
            <a:r>
              <a:rPr lang="en-GB" sz="1600" dirty="0" err="1">
                <a:latin typeface="Calibri" pitchFamily="18"/>
              </a:rPr>
              <a:t>metabolické</a:t>
            </a:r>
            <a:r>
              <a:rPr lang="en-GB" sz="1600" dirty="0">
                <a:latin typeface="Calibri" pitchFamily="18"/>
              </a:rPr>
              <a:t> </a:t>
            </a:r>
            <a:r>
              <a:rPr lang="en-GB" sz="1600" dirty="0" err="1">
                <a:latin typeface="Calibri" pitchFamily="18"/>
              </a:rPr>
              <a:t>aktivity</a:t>
            </a:r>
            <a:r>
              <a:rPr lang="en-GB" sz="1600" dirty="0">
                <a:latin typeface="Calibri" pitchFamily="18"/>
              </a:rPr>
              <a:t> </a:t>
            </a:r>
            <a:r>
              <a:rPr lang="en-GB" sz="1600" dirty="0" err="1">
                <a:latin typeface="Calibri" pitchFamily="18"/>
              </a:rPr>
              <a:t>nad</a:t>
            </a:r>
            <a:r>
              <a:rPr lang="en-GB" sz="1600" dirty="0">
                <a:latin typeface="Calibri" pitchFamily="18"/>
              </a:rPr>
              <a:t> </a:t>
            </a:r>
            <a:r>
              <a:rPr lang="en-GB" sz="1600" dirty="0" err="1">
                <a:latin typeface="Calibri" pitchFamily="18"/>
              </a:rPr>
              <a:t>rámec</a:t>
            </a:r>
            <a:r>
              <a:rPr lang="en-GB" sz="1600" dirty="0">
                <a:latin typeface="Calibri" pitchFamily="18"/>
              </a:rPr>
              <a:t> </a:t>
            </a:r>
            <a:r>
              <a:rPr lang="en-GB" sz="1600" dirty="0" err="1">
                <a:latin typeface="Calibri" pitchFamily="18"/>
              </a:rPr>
              <a:t>aktivit</a:t>
            </a:r>
            <a:r>
              <a:rPr lang="en-GB" sz="1600" dirty="0">
                <a:latin typeface="Calibri" pitchFamily="18"/>
              </a:rPr>
              <a:t> </a:t>
            </a:r>
            <a:r>
              <a:rPr lang="en-GB" sz="1600" dirty="0" err="1">
                <a:latin typeface="Calibri" pitchFamily="18"/>
              </a:rPr>
              <a:t>vykonávaných</a:t>
            </a:r>
            <a:r>
              <a:rPr lang="en-GB" sz="1600" dirty="0">
                <a:latin typeface="Calibri" pitchFamily="18"/>
              </a:rPr>
              <a:t> </a:t>
            </a:r>
            <a:r>
              <a:rPr lang="en-GB" sz="1600" dirty="0" err="1">
                <a:latin typeface="Calibri" pitchFamily="18"/>
              </a:rPr>
              <a:t>jednotlivými</a:t>
            </a:r>
            <a:r>
              <a:rPr lang="en-GB" sz="1600" dirty="0">
                <a:latin typeface="Calibri" pitchFamily="18"/>
              </a:rPr>
              <a:t> </a:t>
            </a:r>
            <a:r>
              <a:rPr lang="en-GB" sz="1600" dirty="0" err="1">
                <a:latin typeface="Calibri" pitchFamily="18"/>
              </a:rPr>
              <a:t>populacemi</a:t>
            </a:r>
            <a:endParaRPr lang="en-GB" sz="1600" dirty="0">
              <a:latin typeface="Calibri" pitchFamily="18"/>
            </a:endParaRPr>
          </a:p>
          <a:p>
            <a:pPr marL="285750" indent="-285750">
              <a:spcBef>
                <a:spcPts val="638"/>
              </a:spcBef>
            </a:pPr>
            <a:r>
              <a:rPr lang="en-GB" sz="1600" dirty="0" err="1">
                <a:latin typeface="Calibri" pitchFamily="18"/>
              </a:rPr>
              <a:t>odstraněna</a:t>
            </a:r>
            <a:r>
              <a:rPr lang="en-GB" sz="1600" dirty="0">
                <a:latin typeface="Calibri" pitchFamily="18"/>
              </a:rPr>
              <a:t> </a:t>
            </a:r>
            <a:r>
              <a:rPr lang="en-GB" sz="1600" dirty="0" err="1">
                <a:latin typeface="Calibri" pitchFamily="18"/>
              </a:rPr>
              <a:t>represe</a:t>
            </a:r>
            <a:r>
              <a:rPr lang="en-GB" sz="1600" dirty="0">
                <a:latin typeface="Calibri" pitchFamily="18"/>
              </a:rPr>
              <a:t> </a:t>
            </a:r>
            <a:r>
              <a:rPr lang="en-GB" sz="1600" dirty="0" err="1">
                <a:latin typeface="Calibri" pitchFamily="18"/>
              </a:rPr>
              <a:t>různých</a:t>
            </a:r>
            <a:r>
              <a:rPr lang="en-GB" sz="1600" dirty="0">
                <a:latin typeface="Calibri" pitchFamily="18"/>
              </a:rPr>
              <a:t> </a:t>
            </a:r>
            <a:r>
              <a:rPr lang="en-GB" sz="1600" dirty="0" err="1">
                <a:latin typeface="Calibri" pitchFamily="18"/>
              </a:rPr>
              <a:t>genů</a:t>
            </a:r>
            <a:r>
              <a:rPr lang="en-GB" sz="1600" dirty="0">
                <a:latin typeface="Calibri" pitchFamily="18"/>
              </a:rPr>
              <a:t> (</a:t>
            </a:r>
            <a:r>
              <a:rPr lang="en-GB" sz="1600" dirty="0" err="1">
                <a:latin typeface="Calibri" pitchFamily="18"/>
              </a:rPr>
              <a:t>adhezí</a:t>
            </a:r>
            <a:r>
              <a:rPr lang="en-GB" sz="1600" dirty="0">
                <a:latin typeface="Calibri" pitchFamily="18"/>
              </a:rPr>
              <a:t> k </a:t>
            </a:r>
            <a:r>
              <a:rPr lang="en-GB" sz="1600" dirty="0" err="1">
                <a:latin typeface="Calibri" pitchFamily="18"/>
              </a:rPr>
              <a:t>povrchu</a:t>
            </a:r>
            <a:r>
              <a:rPr lang="en-GB" sz="1600" dirty="0">
                <a:latin typeface="Calibri" pitchFamily="18"/>
              </a:rPr>
              <a:t>, </a:t>
            </a:r>
            <a:r>
              <a:rPr lang="en-GB" sz="1600" dirty="0" err="1">
                <a:latin typeface="Calibri" pitchFamily="18"/>
              </a:rPr>
              <a:t>podmínkami</a:t>
            </a:r>
            <a:r>
              <a:rPr lang="en-GB" sz="1600" dirty="0">
                <a:latin typeface="Calibri" pitchFamily="18"/>
              </a:rPr>
              <a:t> </a:t>
            </a:r>
            <a:r>
              <a:rPr lang="en-GB" sz="1600" dirty="0" err="1">
                <a:latin typeface="Calibri" pitchFamily="18"/>
              </a:rPr>
              <a:t>na</a:t>
            </a:r>
            <a:r>
              <a:rPr lang="en-GB" sz="1600" dirty="0">
                <a:latin typeface="Calibri" pitchFamily="18"/>
              </a:rPr>
              <a:t> </a:t>
            </a:r>
            <a:r>
              <a:rPr lang="en-GB" sz="1600" dirty="0" err="1">
                <a:latin typeface="Calibri" pitchFamily="18"/>
              </a:rPr>
              <a:t>povrchu</a:t>
            </a:r>
            <a:r>
              <a:rPr lang="en-GB" sz="1600" dirty="0">
                <a:latin typeface="Calibri" pitchFamily="18"/>
              </a:rPr>
              <a:t>, </a:t>
            </a:r>
            <a:r>
              <a:rPr lang="en-GB" sz="1600" dirty="0" err="1">
                <a:latin typeface="Calibri" pitchFamily="18"/>
              </a:rPr>
              <a:t>růstem</a:t>
            </a:r>
            <a:r>
              <a:rPr lang="en-GB" sz="1600" dirty="0">
                <a:latin typeface="Calibri" pitchFamily="18"/>
              </a:rPr>
              <a:t> v </a:t>
            </a:r>
            <a:r>
              <a:rPr lang="en-GB" sz="1600" dirty="0" err="1">
                <a:latin typeface="Calibri" pitchFamily="18"/>
              </a:rPr>
              <a:t>biofilmu</a:t>
            </a:r>
            <a:r>
              <a:rPr lang="en-GB" sz="1600" dirty="0">
                <a:latin typeface="Calibri" pitchFamily="18"/>
              </a:rPr>
              <a:t>)</a:t>
            </a:r>
          </a:p>
          <a:p>
            <a:pPr marL="285750" indent="-285750">
              <a:spcBef>
                <a:spcPts val="638"/>
              </a:spcBef>
            </a:pPr>
            <a:r>
              <a:rPr lang="cs-CZ" sz="1600" dirty="0" err="1">
                <a:latin typeface="Calibri" pitchFamily="18"/>
              </a:rPr>
              <a:t>m</a:t>
            </a:r>
            <a:r>
              <a:rPr lang="en-GB" sz="1600" dirty="0" err="1" smtClean="0">
                <a:latin typeface="Calibri" pitchFamily="18"/>
              </a:rPr>
              <a:t>atrice</a:t>
            </a:r>
            <a:r>
              <a:rPr lang="en-GB" sz="1600" dirty="0" smtClean="0">
                <a:latin typeface="Calibri" pitchFamily="18"/>
              </a:rPr>
              <a:t> </a:t>
            </a:r>
            <a:r>
              <a:rPr lang="en-GB" sz="1600" dirty="0" err="1">
                <a:latin typeface="Calibri" pitchFamily="18"/>
              </a:rPr>
              <a:t>biofilmu</a:t>
            </a:r>
            <a:r>
              <a:rPr lang="en-GB" sz="1600" dirty="0">
                <a:latin typeface="Calibri" pitchFamily="18"/>
              </a:rPr>
              <a:t> (</a:t>
            </a:r>
            <a:r>
              <a:rPr lang="en-GB" sz="1600" dirty="0" err="1">
                <a:latin typeface="Calibri" pitchFamily="18"/>
              </a:rPr>
              <a:t>polysacharidy</a:t>
            </a:r>
            <a:r>
              <a:rPr lang="en-GB" sz="1600" dirty="0">
                <a:latin typeface="Calibri" pitchFamily="18"/>
              </a:rPr>
              <a:t> s </a:t>
            </a:r>
            <a:r>
              <a:rPr lang="en-GB" sz="1600" dirty="0" err="1">
                <a:latin typeface="Calibri" pitchFamily="18"/>
              </a:rPr>
              <a:t>uronovými</a:t>
            </a:r>
            <a:r>
              <a:rPr lang="en-GB" sz="1600" dirty="0">
                <a:latin typeface="Calibri" pitchFamily="18"/>
              </a:rPr>
              <a:t> </a:t>
            </a:r>
            <a:r>
              <a:rPr lang="en-GB" sz="1600" dirty="0" err="1">
                <a:latin typeface="Calibri" pitchFamily="18"/>
              </a:rPr>
              <a:t>kyselinami</a:t>
            </a:r>
            <a:r>
              <a:rPr lang="en-GB" sz="1600" dirty="0">
                <a:latin typeface="Calibri" pitchFamily="18"/>
              </a:rPr>
              <a:t> ) je </a:t>
            </a:r>
            <a:r>
              <a:rPr lang="en-GB" sz="1600" dirty="0" err="1">
                <a:latin typeface="Calibri" pitchFamily="18"/>
              </a:rPr>
              <a:t>kondenzovaná</a:t>
            </a:r>
            <a:r>
              <a:rPr lang="en-GB" sz="1600" dirty="0">
                <a:latin typeface="Calibri" pitchFamily="18"/>
              </a:rPr>
              <a:t> </a:t>
            </a:r>
            <a:r>
              <a:rPr lang="en-GB" sz="1600" dirty="0" err="1">
                <a:latin typeface="Calibri" pitchFamily="18"/>
              </a:rPr>
              <a:t>kolem</a:t>
            </a:r>
            <a:r>
              <a:rPr lang="en-GB" sz="1600" dirty="0">
                <a:latin typeface="Calibri" pitchFamily="18"/>
              </a:rPr>
              <a:t> </a:t>
            </a:r>
            <a:r>
              <a:rPr lang="en-GB" sz="1600" dirty="0" err="1">
                <a:latin typeface="Calibri" pitchFamily="18"/>
              </a:rPr>
              <a:t>mikrokolonií</a:t>
            </a:r>
            <a:r>
              <a:rPr lang="en-GB" sz="1600" dirty="0">
                <a:latin typeface="Calibri" pitchFamily="18"/>
              </a:rPr>
              <a:t> </a:t>
            </a:r>
            <a:r>
              <a:rPr lang="en-GB" sz="1600" dirty="0" err="1">
                <a:latin typeface="Calibri" pitchFamily="18"/>
              </a:rPr>
              <a:t>buněk</a:t>
            </a:r>
            <a:r>
              <a:rPr lang="en-GB" sz="1600" dirty="0">
                <a:latin typeface="Calibri" pitchFamily="18"/>
              </a:rPr>
              <a:t> </a:t>
            </a:r>
            <a:r>
              <a:rPr lang="en-GB" sz="1600" dirty="0" err="1">
                <a:latin typeface="Calibri" pitchFamily="18"/>
              </a:rPr>
              <a:t>produkujících</a:t>
            </a:r>
            <a:r>
              <a:rPr lang="en-GB" sz="1600" dirty="0">
                <a:latin typeface="Calibri" pitchFamily="18"/>
              </a:rPr>
              <a:t> </a:t>
            </a:r>
            <a:r>
              <a:rPr lang="en-GB" sz="1600" dirty="0" err="1">
                <a:latin typeface="Calibri" pitchFamily="18"/>
              </a:rPr>
              <a:t>tyto</a:t>
            </a:r>
            <a:r>
              <a:rPr lang="en-GB" sz="1600" dirty="0">
                <a:latin typeface="Calibri" pitchFamily="18"/>
              </a:rPr>
              <a:t> </a:t>
            </a:r>
            <a:r>
              <a:rPr lang="en-GB" sz="1600" dirty="0" err="1">
                <a:latin typeface="Calibri" pitchFamily="18"/>
              </a:rPr>
              <a:t>látky</a:t>
            </a:r>
            <a:endParaRPr lang="en-GB" sz="1600" dirty="0">
              <a:latin typeface="Calibri" pitchFamily="18"/>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3271" y="4697760"/>
            <a:ext cx="2880320"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name="page18">
    <p:spTree>
      <p:nvGrpSpPr>
        <p:cNvPr id="1" name=""/>
        <p:cNvGrpSpPr/>
        <p:nvPr/>
      </p:nvGrpSpPr>
      <p:grpSpPr>
        <a:xfrm>
          <a:off x="0" y="0"/>
          <a:ext cx="0" cy="0"/>
          <a:chOff x="0" y="0"/>
          <a:chExt cx="0" cy="0"/>
        </a:xfrm>
      </p:grpSpPr>
      <p:sp>
        <p:nvSpPr>
          <p:cNvPr id="3" name="Zástupný symbol pro obsah 2"/>
          <p:cNvSpPr txBox="1">
            <a:spLocks noGrp="1"/>
          </p:cNvSpPr>
          <p:nvPr>
            <p:ph type="body" idx="4294967295"/>
          </p:nvPr>
        </p:nvSpPr>
        <p:spPr>
          <a:xfrm>
            <a:off x="179512" y="-315416"/>
            <a:ext cx="822924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endParaRPr lang="en-GB" sz="1600" b="1" dirty="0">
              <a:latin typeface="Calibri" pitchFamily="18"/>
            </a:endParaRPr>
          </a:p>
          <a:p>
            <a:pPr marL="285750" indent="-285750">
              <a:spcBef>
                <a:spcPts val="638"/>
              </a:spcBef>
            </a:pPr>
            <a:r>
              <a:rPr lang="en-GB" sz="1600" dirty="0">
                <a:latin typeface="Calibri" pitchFamily="18"/>
              </a:rPr>
              <a:t> </a:t>
            </a:r>
            <a:r>
              <a:rPr lang="en-GB" sz="1600" dirty="0" err="1">
                <a:latin typeface="Calibri" pitchFamily="18"/>
              </a:rPr>
              <a:t>mikrobiální</a:t>
            </a:r>
            <a:r>
              <a:rPr lang="en-GB" sz="1600" dirty="0">
                <a:latin typeface="Calibri" pitchFamily="18"/>
              </a:rPr>
              <a:t> populace v </a:t>
            </a:r>
            <a:r>
              <a:rPr lang="en-GB" sz="1600" dirty="0" err="1">
                <a:latin typeface="Calibri" pitchFamily="18"/>
              </a:rPr>
              <a:t>biofilmu</a:t>
            </a:r>
            <a:r>
              <a:rPr lang="en-GB" sz="1600" dirty="0">
                <a:latin typeface="Calibri" pitchFamily="18"/>
              </a:rPr>
              <a:t> </a:t>
            </a:r>
            <a:r>
              <a:rPr lang="en-GB" sz="1600" dirty="0" err="1">
                <a:latin typeface="Calibri" pitchFamily="18"/>
              </a:rPr>
              <a:t>umožňuje</a:t>
            </a:r>
            <a:r>
              <a:rPr lang="en-GB" sz="1600" dirty="0">
                <a:latin typeface="Calibri" pitchFamily="18"/>
              </a:rPr>
              <a:t> </a:t>
            </a:r>
            <a:r>
              <a:rPr lang="en-GB" sz="1600" dirty="0" err="1">
                <a:latin typeface="Calibri" pitchFamily="18"/>
              </a:rPr>
              <a:t>udržet</a:t>
            </a:r>
            <a:r>
              <a:rPr lang="en-GB" sz="1600" dirty="0">
                <a:latin typeface="Calibri" pitchFamily="18"/>
              </a:rPr>
              <a:t> </a:t>
            </a:r>
            <a:r>
              <a:rPr lang="en-GB" sz="1600" dirty="0" err="1">
                <a:latin typeface="Calibri" pitchFamily="18"/>
              </a:rPr>
              <a:t>metabolická</a:t>
            </a:r>
            <a:r>
              <a:rPr lang="en-GB" sz="1600" dirty="0">
                <a:latin typeface="Calibri" pitchFamily="18"/>
              </a:rPr>
              <a:t> </a:t>
            </a:r>
            <a:r>
              <a:rPr lang="en-GB" sz="1600" dirty="0" err="1">
                <a:latin typeface="Calibri" pitchFamily="18"/>
              </a:rPr>
              <a:t>spolupráce</a:t>
            </a:r>
            <a:endParaRPr lang="en-GB" sz="1600" dirty="0">
              <a:latin typeface="Calibri" pitchFamily="18"/>
            </a:endParaRPr>
          </a:p>
          <a:p>
            <a:pPr marL="285750" indent="-285750">
              <a:spcBef>
                <a:spcPts val="638"/>
              </a:spcBef>
            </a:pPr>
            <a:r>
              <a:rPr lang="en-GB" sz="1600" dirty="0">
                <a:latin typeface="Calibri" pitchFamily="18"/>
              </a:rPr>
              <a:t> </a:t>
            </a:r>
            <a:r>
              <a:rPr lang="en-GB" sz="1600" dirty="0" err="1">
                <a:latin typeface="Calibri" pitchFamily="18"/>
              </a:rPr>
              <a:t>živiny</a:t>
            </a:r>
            <a:r>
              <a:rPr lang="en-GB" sz="1600" dirty="0">
                <a:latin typeface="Calibri" pitchFamily="18"/>
              </a:rPr>
              <a:t> </a:t>
            </a:r>
            <a:r>
              <a:rPr lang="en-GB" sz="1600" dirty="0" err="1">
                <a:latin typeface="Calibri" pitchFamily="18"/>
              </a:rPr>
              <a:t>poskytovány</a:t>
            </a:r>
            <a:r>
              <a:rPr lang="en-GB" sz="1600" dirty="0">
                <a:latin typeface="Calibri" pitchFamily="18"/>
              </a:rPr>
              <a:t> </a:t>
            </a:r>
            <a:r>
              <a:rPr lang="en-GB" sz="1600" dirty="0" err="1">
                <a:latin typeface="Calibri" pitchFamily="18"/>
              </a:rPr>
              <a:t>sousedními</a:t>
            </a:r>
            <a:r>
              <a:rPr lang="en-GB" sz="1600" dirty="0">
                <a:latin typeface="Calibri" pitchFamily="18"/>
              </a:rPr>
              <a:t> </a:t>
            </a:r>
            <a:r>
              <a:rPr lang="en-GB" sz="1600" dirty="0" err="1">
                <a:latin typeface="Calibri" pitchFamily="18"/>
              </a:rPr>
              <a:t>buňkami</a:t>
            </a:r>
            <a:r>
              <a:rPr lang="en-GB" sz="1600" dirty="0">
                <a:latin typeface="Calibri" pitchFamily="18"/>
              </a:rPr>
              <a:t> a </a:t>
            </a:r>
            <a:r>
              <a:rPr lang="en-GB" sz="1600" dirty="0" err="1">
                <a:latin typeface="Calibri" pitchFamily="18"/>
              </a:rPr>
              <a:t>difuzí</a:t>
            </a:r>
            <a:endParaRPr lang="en-GB" sz="1600" dirty="0">
              <a:latin typeface="Calibri" pitchFamily="18"/>
            </a:endParaRPr>
          </a:p>
          <a:p>
            <a:pPr marL="285750" indent="-285750">
              <a:spcBef>
                <a:spcPts val="638"/>
              </a:spcBef>
            </a:pPr>
            <a:r>
              <a:rPr lang="en-GB" sz="1600" dirty="0" err="1">
                <a:latin typeface="Calibri" pitchFamily="18"/>
              </a:rPr>
              <a:t>produkty</a:t>
            </a:r>
            <a:r>
              <a:rPr lang="en-GB" sz="1600" dirty="0">
                <a:latin typeface="Calibri" pitchFamily="18"/>
              </a:rPr>
              <a:t> </a:t>
            </a:r>
            <a:r>
              <a:rPr lang="en-GB" sz="1600" dirty="0" err="1">
                <a:latin typeface="Calibri" pitchFamily="18"/>
              </a:rPr>
              <a:t>jsou</a:t>
            </a:r>
            <a:r>
              <a:rPr lang="en-GB" sz="1600" dirty="0">
                <a:latin typeface="Calibri" pitchFamily="18"/>
              </a:rPr>
              <a:t> </a:t>
            </a:r>
            <a:r>
              <a:rPr lang="en-GB" sz="1600" dirty="0" err="1">
                <a:latin typeface="Calibri" pitchFamily="18"/>
              </a:rPr>
              <a:t>stejným</a:t>
            </a:r>
            <a:r>
              <a:rPr lang="en-GB" sz="1600" dirty="0">
                <a:latin typeface="Calibri" pitchFamily="18"/>
              </a:rPr>
              <a:t> </a:t>
            </a:r>
            <a:r>
              <a:rPr lang="en-GB" sz="1600" dirty="0" err="1">
                <a:latin typeface="Calibri" pitchFamily="18"/>
              </a:rPr>
              <a:t>způsobem</a:t>
            </a:r>
            <a:r>
              <a:rPr lang="en-GB" sz="1600" dirty="0">
                <a:latin typeface="Calibri" pitchFamily="18"/>
              </a:rPr>
              <a:t> </a:t>
            </a:r>
            <a:r>
              <a:rPr lang="en-GB" sz="1600" dirty="0" err="1">
                <a:latin typeface="Calibri" pitchFamily="18"/>
              </a:rPr>
              <a:t>odstraňovány</a:t>
            </a:r>
            <a:endParaRPr lang="en-GB" sz="1600" dirty="0">
              <a:latin typeface="Calibri" pitchFamily="18"/>
            </a:endParaRPr>
          </a:p>
          <a:p>
            <a:pPr marL="285750" indent="-285750">
              <a:spcBef>
                <a:spcPts val="638"/>
              </a:spcBef>
            </a:pPr>
            <a:r>
              <a:rPr lang="en-GB" sz="1600" dirty="0" err="1">
                <a:latin typeface="Calibri" pitchFamily="18"/>
              </a:rPr>
              <a:t>antagonismy</a:t>
            </a:r>
            <a:r>
              <a:rPr lang="en-GB" sz="1600" dirty="0">
                <a:latin typeface="Calibri" pitchFamily="18"/>
              </a:rPr>
              <a:t> </a:t>
            </a:r>
            <a:r>
              <a:rPr lang="en-GB" sz="1600" dirty="0" err="1">
                <a:latin typeface="Calibri" pitchFamily="18"/>
              </a:rPr>
              <a:t>jsou</a:t>
            </a:r>
            <a:r>
              <a:rPr lang="en-GB" sz="1600" dirty="0">
                <a:latin typeface="Calibri" pitchFamily="18"/>
              </a:rPr>
              <a:t> </a:t>
            </a:r>
            <a:r>
              <a:rPr lang="en-GB" sz="1600" dirty="0" err="1">
                <a:latin typeface="Calibri" pitchFamily="18"/>
              </a:rPr>
              <a:t>zmírňovány</a:t>
            </a:r>
            <a:r>
              <a:rPr lang="en-GB" sz="1600" dirty="0">
                <a:latin typeface="Calibri" pitchFamily="18"/>
              </a:rPr>
              <a:t> </a:t>
            </a:r>
            <a:r>
              <a:rPr lang="en-GB" sz="1600" dirty="0" err="1">
                <a:latin typeface="Calibri" pitchFamily="18"/>
              </a:rPr>
              <a:t>difúzními</a:t>
            </a:r>
            <a:r>
              <a:rPr lang="en-GB" sz="1600" dirty="0">
                <a:latin typeface="Calibri" pitchFamily="18"/>
              </a:rPr>
              <a:t> </a:t>
            </a:r>
            <a:r>
              <a:rPr lang="en-GB" sz="1600" dirty="0" err="1">
                <a:latin typeface="Calibri" pitchFamily="18"/>
              </a:rPr>
              <a:t>bariérami</a:t>
            </a:r>
            <a:endParaRPr lang="en-GB" sz="1600" dirty="0">
              <a:latin typeface="Calibri" pitchFamily="18"/>
            </a:endParaRPr>
          </a:p>
          <a:p>
            <a:pPr marL="285750" indent="-285750">
              <a:spcBef>
                <a:spcPts val="638"/>
              </a:spcBef>
            </a:pPr>
            <a:r>
              <a:rPr lang="en-GB" sz="1600" dirty="0" err="1">
                <a:latin typeface="Calibri" pitchFamily="18"/>
              </a:rPr>
              <a:t>primární</a:t>
            </a:r>
            <a:r>
              <a:rPr lang="en-GB" sz="1600" dirty="0">
                <a:latin typeface="Calibri" pitchFamily="18"/>
              </a:rPr>
              <a:t> </a:t>
            </a:r>
            <a:r>
              <a:rPr lang="en-GB" sz="1600" dirty="0" err="1">
                <a:latin typeface="Calibri" pitchFamily="18"/>
              </a:rPr>
              <a:t>kolonizátoři</a:t>
            </a:r>
            <a:r>
              <a:rPr lang="en-GB" sz="1600" dirty="0">
                <a:latin typeface="Calibri" pitchFamily="18"/>
              </a:rPr>
              <a:t> </a:t>
            </a:r>
            <a:r>
              <a:rPr lang="en-GB" sz="1600" dirty="0" err="1">
                <a:latin typeface="Calibri" pitchFamily="18"/>
              </a:rPr>
              <a:t>mohou</a:t>
            </a:r>
            <a:r>
              <a:rPr lang="en-GB" sz="1600" dirty="0">
                <a:latin typeface="Calibri" pitchFamily="18"/>
              </a:rPr>
              <a:t> </a:t>
            </a:r>
            <a:r>
              <a:rPr lang="en-GB" sz="1600" dirty="0" err="1">
                <a:latin typeface="Calibri" pitchFamily="18"/>
              </a:rPr>
              <a:t>fyzikálně</a:t>
            </a:r>
            <a:r>
              <a:rPr lang="en-GB" sz="1600" dirty="0">
                <a:latin typeface="Calibri" pitchFamily="18"/>
              </a:rPr>
              <a:t> </a:t>
            </a:r>
            <a:r>
              <a:rPr lang="en-GB" sz="1600" dirty="0" err="1">
                <a:latin typeface="Calibri" pitchFamily="18"/>
              </a:rPr>
              <a:t>zabránit</a:t>
            </a:r>
            <a:r>
              <a:rPr lang="en-GB" sz="1600" dirty="0">
                <a:latin typeface="Calibri" pitchFamily="18"/>
              </a:rPr>
              <a:t> </a:t>
            </a:r>
            <a:r>
              <a:rPr lang="en-GB" sz="1600" dirty="0" err="1">
                <a:latin typeface="Calibri" pitchFamily="18"/>
              </a:rPr>
              <a:t>kolonizaci</a:t>
            </a:r>
            <a:r>
              <a:rPr lang="en-GB" sz="1600" dirty="0">
                <a:latin typeface="Calibri" pitchFamily="18"/>
              </a:rPr>
              <a:t> </a:t>
            </a:r>
            <a:r>
              <a:rPr lang="en-GB" sz="1600" dirty="0" err="1">
                <a:latin typeface="Calibri" pitchFamily="18"/>
              </a:rPr>
              <a:t>dalšími</a:t>
            </a:r>
            <a:r>
              <a:rPr lang="en-GB" sz="1600" dirty="0">
                <a:latin typeface="Calibri" pitchFamily="18"/>
              </a:rPr>
              <a:t> </a:t>
            </a:r>
            <a:r>
              <a:rPr lang="en-GB" sz="1600" dirty="0" err="1">
                <a:latin typeface="Calibri" pitchFamily="18"/>
              </a:rPr>
              <a:t>organismy</a:t>
            </a:r>
            <a:endParaRPr lang="en-GB" sz="1600" dirty="0">
              <a:latin typeface="Calibri" pitchFamily="18"/>
            </a:endParaRPr>
          </a:p>
          <a:p>
            <a:pPr marL="285750" indent="-285750">
              <a:spcBef>
                <a:spcPts val="638"/>
              </a:spcBef>
            </a:pPr>
            <a:r>
              <a:rPr lang="cs-CZ" sz="1600" dirty="0">
                <a:latin typeface="Calibri" pitchFamily="18"/>
              </a:rPr>
              <a:t>b</a:t>
            </a:r>
            <a:r>
              <a:rPr lang="en-GB" sz="1600" dirty="0" err="1" smtClean="0">
                <a:latin typeface="Calibri" pitchFamily="18"/>
              </a:rPr>
              <a:t>iofilm</a:t>
            </a:r>
            <a:r>
              <a:rPr lang="en-GB" sz="1600" dirty="0" smtClean="0">
                <a:latin typeface="Calibri" pitchFamily="18"/>
              </a:rPr>
              <a:t> </a:t>
            </a:r>
            <a:r>
              <a:rPr lang="en-GB" sz="1600" dirty="0" err="1">
                <a:latin typeface="Calibri" pitchFamily="18"/>
              </a:rPr>
              <a:t>vytváří</a:t>
            </a:r>
            <a:r>
              <a:rPr lang="en-GB" sz="1600" dirty="0">
                <a:latin typeface="Calibri" pitchFamily="18"/>
              </a:rPr>
              <a:t> a </a:t>
            </a:r>
            <a:r>
              <a:rPr lang="en-GB" sz="1600" dirty="0" err="1">
                <a:latin typeface="Calibri" pitchFamily="18"/>
              </a:rPr>
              <a:t>zachovává</a:t>
            </a:r>
            <a:r>
              <a:rPr lang="en-GB" sz="1600" dirty="0">
                <a:latin typeface="Calibri" pitchFamily="18"/>
              </a:rPr>
              <a:t> </a:t>
            </a:r>
            <a:r>
              <a:rPr lang="en-GB" sz="1600" dirty="0" err="1">
                <a:latin typeface="Calibri" pitchFamily="18"/>
              </a:rPr>
              <a:t>podmínky</a:t>
            </a:r>
            <a:r>
              <a:rPr lang="en-GB" sz="1600" dirty="0">
                <a:latin typeface="Calibri" pitchFamily="18"/>
              </a:rPr>
              <a:t>, </a:t>
            </a:r>
            <a:r>
              <a:rPr lang="en-GB" sz="1600" dirty="0" err="1">
                <a:latin typeface="Calibri" pitchFamily="18"/>
              </a:rPr>
              <a:t>které</a:t>
            </a:r>
            <a:r>
              <a:rPr lang="en-GB" sz="1600" dirty="0">
                <a:latin typeface="Calibri" pitchFamily="18"/>
              </a:rPr>
              <a:t> </a:t>
            </a:r>
            <a:r>
              <a:rPr lang="en-GB" sz="1600" dirty="0" err="1">
                <a:latin typeface="Calibri" pitchFamily="18"/>
              </a:rPr>
              <a:t>umožňují</a:t>
            </a:r>
            <a:r>
              <a:rPr lang="en-GB" sz="1600" dirty="0">
                <a:latin typeface="Calibri" pitchFamily="18"/>
              </a:rPr>
              <a:t> </a:t>
            </a:r>
            <a:r>
              <a:rPr lang="en-GB" sz="1600" dirty="0" err="1">
                <a:latin typeface="Calibri" pitchFamily="18"/>
              </a:rPr>
              <a:t>růst</a:t>
            </a:r>
            <a:r>
              <a:rPr lang="en-GB" sz="1600" dirty="0">
                <a:latin typeface="Calibri" pitchFamily="18"/>
              </a:rPr>
              <a:t> </a:t>
            </a:r>
            <a:r>
              <a:rPr lang="en-GB" sz="1600" dirty="0" err="1">
                <a:latin typeface="Calibri" pitchFamily="18"/>
              </a:rPr>
              <a:t>specifických</a:t>
            </a:r>
            <a:r>
              <a:rPr lang="en-GB" sz="1600" dirty="0">
                <a:latin typeface="Calibri" pitchFamily="18"/>
              </a:rPr>
              <a:t> </a:t>
            </a:r>
            <a:r>
              <a:rPr lang="en-GB" sz="1600" dirty="0" err="1">
                <a:latin typeface="Calibri" pitchFamily="18"/>
              </a:rPr>
              <a:t>populací</a:t>
            </a:r>
            <a:r>
              <a:rPr lang="en-GB" sz="1600" dirty="0">
                <a:latin typeface="Calibri" pitchFamily="18"/>
              </a:rPr>
              <a:t>, </a:t>
            </a:r>
            <a:r>
              <a:rPr lang="en-GB" sz="1600" dirty="0" err="1">
                <a:latin typeface="Calibri" pitchFamily="18"/>
              </a:rPr>
              <a:t>které</a:t>
            </a:r>
            <a:r>
              <a:rPr lang="en-GB" sz="1600" dirty="0">
                <a:latin typeface="Calibri" pitchFamily="18"/>
              </a:rPr>
              <a:t> by </a:t>
            </a:r>
            <a:r>
              <a:rPr lang="en-GB" sz="1600" dirty="0" err="1">
                <a:latin typeface="Calibri" pitchFamily="18"/>
              </a:rPr>
              <a:t>jinak</a:t>
            </a:r>
            <a:r>
              <a:rPr lang="en-GB" sz="1600" dirty="0">
                <a:latin typeface="Calibri" pitchFamily="18"/>
              </a:rPr>
              <a:t> </a:t>
            </a:r>
            <a:r>
              <a:rPr lang="en-GB" sz="1600" dirty="0" err="1">
                <a:latin typeface="Calibri" pitchFamily="18"/>
              </a:rPr>
              <a:t>nepřežily</a:t>
            </a:r>
            <a:endParaRPr lang="en-GB" sz="1600" dirty="0">
              <a:latin typeface="Calibri" pitchFamily="18"/>
            </a:endParaRPr>
          </a:p>
          <a:p>
            <a:pPr marL="285750" indent="-285750">
              <a:spcBef>
                <a:spcPts val="638"/>
              </a:spcBef>
            </a:pPr>
            <a:r>
              <a:rPr lang="en-GB" sz="1600" dirty="0" err="1">
                <a:latin typeface="Calibri" pitchFamily="18"/>
              </a:rPr>
              <a:t>chemické</a:t>
            </a:r>
            <a:r>
              <a:rPr lang="en-GB" sz="1600" dirty="0">
                <a:latin typeface="Calibri" pitchFamily="18"/>
              </a:rPr>
              <a:t> </a:t>
            </a:r>
            <a:r>
              <a:rPr lang="en-GB" sz="1600" dirty="0" err="1">
                <a:latin typeface="Calibri" pitchFamily="18"/>
              </a:rPr>
              <a:t>podmínky</a:t>
            </a:r>
            <a:r>
              <a:rPr lang="en-GB" sz="1600" dirty="0">
                <a:latin typeface="Calibri" pitchFamily="18"/>
              </a:rPr>
              <a:t> (pH, gradient </a:t>
            </a:r>
            <a:r>
              <a:rPr lang="en-GB" sz="1600" dirty="0" smtClean="0">
                <a:latin typeface="Calibri" pitchFamily="18"/>
              </a:rPr>
              <a:t>O</a:t>
            </a:r>
            <a:r>
              <a:rPr lang="cs-CZ" sz="1600" baseline="-25000" dirty="0" smtClean="0">
                <a:latin typeface="Calibri" pitchFamily="18"/>
              </a:rPr>
              <a:t>2</a:t>
            </a:r>
            <a:r>
              <a:rPr lang="en-GB" sz="1600" dirty="0" smtClean="0">
                <a:latin typeface="Calibri" pitchFamily="18"/>
              </a:rPr>
              <a:t>) </a:t>
            </a:r>
            <a:r>
              <a:rPr lang="en-GB" sz="1600" dirty="0" err="1">
                <a:latin typeface="Calibri" pitchFamily="18"/>
              </a:rPr>
              <a:t>umožňují</a:t>
            </a:r>
            <a:r>
              <a:rPr lang="en-GB" sz="1600" dirty="0">
                <a:latin typeface="Calibri" pitchFamily="18"/>
              </a:rPr>
              <a:t> </a:t>
            </a:r>
            <a:r>
              <a:rPr lang="en-GB" sz="1600" dirty="0" err="1">
                <a:latin typeface="Calibri" pitchFamily="18"/>
              </a:rPr>
              <a:t>přežití</a:t>
            </a:r>
            <a:r>
              <a:rPr lang="en-GB" sz="1600" dirty="0">
                <a:latin typeface="Calibri" pitchFamily="18"/>
              </a:rPr>
              <a:t> </a:t>
            </a:r>
            <a:r>
              <a:rPr lang="en-GB" sz="1600" dirty="0" err="1">
                <a:latin typeface="Calibri" pitchFamily="18"/>
              </a:rPr>
              <a:t>náročných</a:t>
            </a:r>
            <a:r>
              <a:rPr lang="en-GB" sz="1600" dirty="0">
                <a:latin typeface="Calibri" pitchFamily="18"/>
              </a:rPr>
              <a:t> </a:t>
            </a:r>
            <a:r>
              <a:rPr lang="en-GB" sz="1600" dirty="0" err="1">
                <a:latin typeface="Calibri" pitchFamily="18"/>
              </a:rPr>
              <a:t>organismů</a:t>
            </a:r>
            <a:r>
              <a:rPr lang="en-GB" sz="1600" dirty="0">
                <a:latin typeface="Calibri" pitchFamily="18"/>
              </a:rPr>
              <a:t> s </a:t>
            </a:r>
            <a:r>
              <a:rPr lang="en-GB" sz="1600" dirty="0" err="1">
                <a:latin typeface="Calibri" pitchFamily="18"/>
              </a:rPr>
              <a:t>jedinečnými</a:t>
            </a:r>
            <a:r>
              <a:rPr lang="en-GB" sz="1600" dirty="0">
                <a:latin typeface="Calibri" pitchFamily="18"/>
              </a:rPr>
              <a:t> </a:t>
            </a:r>
            <a:r>
              <a:rPr lang="en-GB" sz="1600" dirty="0" err="1">
                <a:latin typeface="Calibri" pitchFamily="18"/>
              </a:rPr>
              <a:t>metabolickými</a:t>
            </a:r>
            <a:r>
              <a:rPr lang="en-GB" sz="1600" dirty="0">
                <a:latin typeface="Calibri" pitchFamily="18"/>
              </a:rPr>
              <a:t> </a:t>
            </a:r>
            <a:r>
              <a:rPr lang="en-GB" sz="1600" dirty="0" err="1">
                <a:latin typeface="Calibri" pitchFamily="18"/>
              </a:rPr>
              <a:t>schopnostmi</a:t>
            </a:r>
            <a:endParaRPr lang="en-GB" sz="1600" dirty="0">
              <a:latin typeface="Calibri" pitchFamily="18"/>
            </a:endParaRPr>
          </a:p>
          <a:p>
            <a:pPr marL="285750" indent="-285750">
              <a:spcBef>
                <a:spcPts val="638"/>
              </a:spcBef>
            </a:pPr>
            <a:r>
              <a:rPr lang="en-GB" sz="1600" dirty="0" err="1">
                <a:latin typeface="Calibri" pitchFamily="18"/>
              </a:rPr>
              <a:t>obligátní</a:t>
            </a:r>
            <a:r>
              <a:rPr lang="en-GB" sz="1600" dirty="0">
                <a:latin typeface="Calibri" pitchFamily="18"/>
              </a:rPr>
              <a:t> </a:t>
            </a:r>
            <a:r>
              <a:rPr lang="en-GB" sz="1600" dirty="0" err="1">
                <a:latin typeface="Calibri" pitchFamily="18"/>
              </a:rPr>
              <a:t>anaerobní</a:t>
            </a:r>
            <a:r>
              <a:rPr lang="en-GB" sz="1600" dirty="0">
                <a:latin typeface="Calibri" pitchFamily="18"/>
              </a:rPr>
              <a:t> </a:t>
            </a:r>
            <a:r>
              <a:rPr lang="en-GB" sz="1600" dirty="0" err="1">
                <a:latin typeface="Calibri" pitchFamily="18"/>
              </a:rPr>
              <a:t>organismy</a:t>
            </a:r>
            <a:r>
              <a:rPr lang="en-GB" sz="1600" dirty="0">
                <a:latin typeface="Calibri" pitchFamily="18"/>
              </a:rPr>
              <a:t> (</a:t>
            </a:r>
            <a:r>
              <a:rPr lang="en-GB" sz="1600" dirty="0" err="1">
                <a:latin typeface="Calibri" pitchFamily="18"/>
              </a:rPr>
              <a:t>bakterie</a:t>
            </a:r>
            <a:r>
              <a:rPr lang="en-GB" sz="1600" dirty="0">
                <a:latin typeface="Calibri" pitchFamily="18"/>
              </a:rPr>
              <a:t> a </a:t>
            </a:r>
            <a:r>
              <a:rPr lang="en-GB" sz="1600" dirty="0" err="1" smtClean="0">
                <a:latin typeface="Calibri" pitchFamily="18"/>
              </a:rPr>
              <a:t>arche</a:t>
            </a:r>
            <a:r>
              <a:rPr lang="cs-CZ" sz="1600" dirty="0" smtClean="0">
                <a:latin typeface="Calibri" pitchFamily="18"/>
              </a:rPr>
              <a:t>a</a:t>
            </a:r>
            <a:r>
              <a:rPr lang="en-GB" sz="1600" dirty="0" smtClean="0">
                <a:latin typeface="Calibri" pitchFamily="18"/>
              </a:rPr>
              <a:t>) </a:t>
            </a:r>
            <a:r>
              <a:rPr lang="en-GB" sz="1600" dirty="0" err="1">
                <a:latin typeface="Calibri" pitchFamily="18"/>
              </a:rPr>
              <a:t>mohou</a:t>
            </a:r>
            <a:r>
              <a:rPr lang="en-GB" sz="1600" dirty="0">
                <a:latin typeface="Calibri" pitchFamily="18"/>
              </a:rPr>
              <a:t> </a:t>
            </a:r>
            <a:r>
              <a:rPr lang="en-GB" sz="1600" dirty="0" err="1">
                <a:latin typeface="Calibri" pitchFamily="18"/>
              </a:rPr>
              <a:t>růst</a:t>
            </a:r>
            <a:r>
              <a:rPr lang="en-GB" sz="1600" dirty="0">
                <a:latin typeface="Calibri" pitchFamily="18"/>
              </a:rPr>
              <a:t> </a:t>
            </a:r>
            <a:r>
              <a:rPr lang="en-GB" sz="1600" dirty="0" err="1">
                <a:latin typeface="Calibri" pitchFamily="18"/>
              </a:rPr>
              <a:t>spolu</a:t>
            </a:r>
            <a:r>
              <a:rPr lang="en-GB" sz="1600" dirty="0">
                <a:latin typeface="Calibri" pitchFamily="18"/>
              </a:rPr>
              <a:t> s </a:t>
            </a:r>
            <a:r>
              <a:rPr lang="en-GB" sz="1600" dirty="0" err="1">
                <a:latin typeface="Calibri" pitchFamily="18"/>
              </a:rPr>
              <a:t>obligátně</a:t>
            </a:r>
            <a:r>
              <a:rPr lang="en-GB" sz="1600" dirty="0">
                <a:latin typeface="Calibri" pitchFamily="18"/>
              </a:rPr>
              <a:t> </a:t>
            </a:r>
            <a:r>
              <a:rPr lang="en-GB" sz="1600" dirty="0" err="1" smtClean="0">
                <a:latin typeface="Calibri" pitchFamily="18"/>
              </a:rPr>
              <a:t>aerobními</a:t>
            </a:r>
            <a:r>
              <a:rPr lang="cs-CZ" sz="1600" dirty="0" smtClean="0">
                <a:latin typeface="Calibri" pitchFamily="18"/>
              </a:rPr>
              <a:t> </a:t>
            </a:r>
            <a:r>
              <a:rPr lang="cs-CZ" sz="1600" dirty="0" err="1" smtClean="0">
                <a:latin typeface="Calibri" pitchFamily="18"/>
              </a:rPr>
              <a:t>org</a:t>
            </a:r>
            <a:r>
              <a:rPr lang="cs-CZ" sz="1600" dirty="0" smtClean="0">
                <a:latin typeface="Calibri" pitchFamily="18"/>
              </a:rPr>
              <a:t>.</a:t>
            </a:r>
            <a:endParaRPr lang="en-GB" sz="1600" dirty="0">
              <a:latin typeface="Calibri" pitchFamily="18"/>
            </a:endParaRPr>
          </a:p>
          <a:p>
            <a:pPr marL="285750" indent="-285750">
              <a:spcBef>
                <a:spcPts val="638"/>
              </a:spcBef>
            </a:pPr>
            <a:r>
              <a:rPr lang="en-GB" sz="1600" dirty="0" err="1">
                <a:latin typeface="Calibri" pitchFamily="18"/>
              </a:rPr>
              <a:t>asociace</a:t>
            </a:r>
            <a:r>
              <a:rPr lang="en-GB" sz="1600" dirty="0">
                <a:latin typeface="Calibri" pitchFamily="18"/>
              </a:rPr>
              <a:t> </a:t>
            </a:r>
            <a:r>
              <a:rPr lang="en-GB" sz="1600" dirty="0" err="1">
                <a:latin typeface="Calibri" pitchFamily="18"/>
              </a:rPr>
              <a:t>řas</a:t>
            </a:r>
            <a:r>
              <a:rPr lang="en-GB" sz="1600" dirty="0">
                <a:latin typeface="Calibri" pitchFamily="18"/>
              </a:rPr>
              <a:t> s </a:t>
            </a:r>
            <a:r>
              <a:rPr lang="en-GB" sz="1600" dirty="0" err="1">
                <a:latin typeface="Calibri" pitchFamily="18"/>
              </a:rPr>
              <a:t>bakteriemi</a:t>
            </a:r>
            <a:r>
              <a:rPr lang="en-GB" sz="1600" dirty="0">
                <a:latin typeface="Calibri" pitchFamily="18"/>
              </a:rPr>
              <a:t> – </a:t>
            </a:r>
            <a:r>
              <a:rPr lang="en-GB" sz="1600" dirty="0" err="1">
                <a:latin typeface="Calibri" pitchFamily="18"/>
              </a:rPr>
              <a:t>řasy</a:t>
            </a:r>
            <a:r>
              <a:rPr lang="en-GB" sz="1600" dirty="0">
                <a:latin typeface="Calibri" pitchFamily="18"/>
              </a:rPr>
              <a:t> </a:t>
            </a:r>
            <a:r>
              <a:rPr lang="en-GB" sz="1600" dirty="0" err="1">
                <a:latin typeface="Calibri" pitchFamily="18"/>
              </a:rPr>
              <a:t>jsou</a:t>
            </a:r>
            <a:r>
              <a:rPr lang="en-GB" sz="1600" dirty="0">
                <a:latin typeface="Calibri" pitchFamily="18"/>
              </a:rPr>
              <a:t> </a:t>
            </a:r>
            <a:r>
              <a:rPr lang="en-GB" sz="1600" dirty="0" err="1">
                <a:latin typeface="Calibri" pitchFamily="18"/>
              </a:rPr>
              <a:t>zde</a:t>
            </a:r>
            <a:r>
              <a:rPr lang="en-GB" sz="1600" dirty="0">
                <a:latin typeface="Calibri" pitchFamily="18"/>
              </a:rPr>
              <a:t> </a:t>
            </a:r>
            <a:r>
              <a:rPr lang="en-GB" sz="1600" dirty="0" err="1">
                <a:latin typeface="Calibri" pitchFamily="18"/>
              </a:rPr>
              <a:t>místem</a:t>
            </a:r>
            <a:r>
              <a:rPr lang="en-GB" sz="1600" dirty="0">
                <a:latin typeface="Calibri" pitchFamily="18"/>
              </a:rPr>
              <a:t> </a:t>
            </a:r>
            <a:r>
              <a:rPr lang="en-GB" sz="1600" dirty="0" err="1">
                <a:latin typeface="Calibri" pitchFamily="18"/>
              </a:rPr>
              <a:t>přichycení</a:t>
            </a:r>
            <a:r>
              <a:rPr lang="en-GB" sz="1600" dirty="0">
                <a:latin typeface="Calibri" pitchFamily="18"/>
              </a:rPr>
              <a:t> </a:t>
            </a:r>
            <a:r>
              <a:rPr lang="en-GB" sz="1600" dirty="0" err="1">
                <a:latin typeface="Calibri" pitchFamily="18"/>
              </a:rPr>
              <a:t>i</a:t>
            </a:r>
            <a:r>
              <a:rPr lang="en-GB" sz="1600" dirty="0">
                <a:latin typeface="Calibri" pitchFamily="18"/>
              </a:rPr>
              <a:t> </a:t>
            </a:r>
            <a:r>
              <a:rPr lang="en-GB" sz="1600" dirty="0" err="1">
                <a:latin typeface="Calibri" pitchFamily="18"/>
              </a:rPr>
              <a:t>zdrojem</a:t>
            </a:r>
            <a:r>
              <a:rPr lang="en-GB" sz="1600" dirty="0">
                <a:latin typeface="Calibri" pitchFamily="18"/>
              </a:rPr>
              <a:t> </a:t>
            </a:r>
            <a:r>
              <a:rPr lang="en-GB" sz="1600" dirty="0" err="1">
                <a:latin typeface="Calibri" pitchFamily="18"/>
              </a:rPr>
              <a:t>živin</a:t>
            </a:r>
            <a:r>
              <a:rPr lang="en-GB" sz="1600" dirty="0">
                <a:latin typeface="Calibri" pitchFamily="18"/>
              </a:rPr>
              <a:t> pro </a:t>
            </a:r>
            <a:r>
              <a:rPr lang="en-GB" sz="1600" dirty="0" err="1">
                <a:latin typeface="Calibri" pitchFamily="18"/>
              </a:rPr>
              <a:t>heterotrofní</a:t>
            </a:r>
            <a:r>
              <a:rPr lang="en-GB" sz="1600" dirty="0">
                <a:latin typeface="Calibri" pitchFamily="18"/>
              </a:rPr>
              <a:t> </a:t>
            </a:r>
            <a:r>
              <a:rPr lang="en-GB" sz="1600" dirty="0" err="1">
                <a:latin typeface="Calibri" pitchFamily="18"/>
              </a:rPr>
              <a:t>bakterie</a:t>
            </a:r>
            <a:r>
              <a:rPr lang="en-GB" sz="1600" dirty="0">
                <a:latin typeface="Calibri" pitchFamily="18"/>
              </a:rPr>
              <a:t>, </a:t>
            </a:r>
            <a:r>
              <a:rPr lang="en-GB" sz="1600" dirty="0" err="1">
                <a:latin typeface="Calibri" pitchFamily="18"/>
              </a:rPr>
              <a:t>které</a:t>
            </a:r>
            <a:r>
              <a:rPr lang="en-GB" sz="1600" dirty="0">
                <a:latin typeface="Calibri" pitchFamily="18"/>
              </a:rPr>
              <a:t> </a:t>
            </a:r>
            <a:r>
              <a:rPr lang="en-GB" sz="1600" dirty="0" err="1">
                <a:latin typeface="Calibri" pitchFamily="18"/>
              </a:rPr>
              <a:t>využívají</a:t>
            </a:r>
            <a:r>
              <a:rPr lang="en-GB" sz="1600" dirty="0">
                <a:latin typeface="Calibri" pitchFamily="18"/>
              </a:rPr>
              <a:t> </a:t>
            </a:r>
            <a:r>
              <a:rPr lang="en-GB" sz="1600" dirty="0" err="1">
                <a:latin typeface="Calibri" pitchFamily="18"/>
              </a:rPr>
              <a:t>extracelulární</a:t>
            </a:r>
            <a:r>
              <a:rPr lang="en-GB" sz="1600" dirty="0">
                <a:latin typeface="Calibri" pitchFamily="18"/>
              </a:rPr>
              <a:t> </a:t>
            </a:r>
            <a:r>
              <a:rPr lang="en-GB" sz="1600" dirty="0" err="1">
                <a:latin typeface="Calibri" pitchFamily="18"/>
              </a:rPr>
              <a:t>produkty</a:t>
            </a:r>
            <a:r>
              <a:rPr lang="en-GB" sz="1600" dirty="0">
                <a:latin typeface="Calibri" pitchFamily="18"/>
              </a:rPr>
              <a:t> </a:t>
            </a:r>
            <a:r>
              <a:rPr lang="en-GB" sz="1600" dirty="0" err="1">
                <a:latin typeface="Calibri" pitchFamily="18"/>
              </a:rPr>
              <a:t>řas</a:t>
            </a:r>
            <a:endParaRPr lang="en-GB" sz="1600" dirty="0">
              <a:latin typeface="Calibri"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name="page19">
    <p:spTree>
      <p:nvGrpSpPr>
        <p:cNvPr id="1" name=""/>
        <p:cNvGrpSpPr/>
        <p:nvPr/>
      </p:nvGrpSpPr>
      <p:grpSpPr>
        <a:xfrm>
          <a:off x="0" y="0"/>
          <a:ext cx="0" cy="0"/>
          <a:chOff x="0" y="0"/>
          <a:chExt cx="0" cy="0"/>
        </a:xfrm>
      </p:grpSpPr>
      <p:sp>
        <p:nvSpPr>
          <p:cNvPr id="2" name="Obdélník 3"/>
          <p:cNvSpPr/>
          <p:nvPr/>
        </p:nvSpPr>
        <p:spPr>
          <a:xfrm>
            <a:off x="107640" y="116632"/>
            <a:ext cx="9143640" cy="484948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marL="0" marR="0" lvl="0" indent="0" algn="l" rtl="0" hangingPunct="1">
              <a:lnSpc>
                <a:spcPct val="100000"/>
              </a:lnSpc>
              <a:spcBef>
                <a:spcPts val="0"/>
              </a:spcBef>
              <a:spcAft>
                <a:spcPts val="0"/>
              </a:spcAft>
              <a:buNone/>
              <a:tabLst/>
              <a:defRPr sz="1600" b="0"/>
            </a:pPr>
            <a:r>
              <a:rPr lang="cs-CZ" sz="1600" b="1" i="0" u="none" strike="noStrike" kern="1200" spc="0" dirty="0" err="1">
                <a:ln>
                  <a:noFill/>
                </a:ln>
                <a:solidFill>
                  <a:srgbClr val="000000"/>
                </a:solidFill>
                <a:latin typeface="Calibri" pitchFamily="18"/>
                <a:ea typeface="Microsoft YaHei" pitchFamily="2"/>
                <a:cs typeface="Lucida Sans" pitchFamily="2"/>
              </a:rPr>
              <a:t>Neutralismus</a:t>
            </a:r>
            <a:endParaRPr lang="cs-CZ" sz="1600" b="1" i="0" u="none" strike="noStrike" kern="1200" spc="0" dirty="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0"/>
              </a:spcBef>
              <a:spcAft>
                <a:spcPts val="0"/>
              </a:spcAft>
              <a:buNone/>
              <a:tabLst/>
              <a:defRPr sz="1600" b="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žádná interakce mezi dvěma populacemi</a:t>
            </a:r>
          </a:p>
          <a:p>
            <a:pPr marL="0" marR="0" lvl="0" indent="0" algn="l" rtl="0" hangingPunct="1">
              <a:lnSpc>
                <a:spcPct val="100000"/>
              </a:lnSpc>
              <a:spcBef>
                <a:spcPts val="0"/>
              </a:spcBef>
              <a:spcAft>
                <a:spcPts val="0"/>
              </a:spcAft>
              <a:buSzPct val="45000"/>
              <a:buFont typeface="StarSymbol"/>
              <a:buChar char="•"/>
              <a:tabLst/>
              <a:defRPr sz="1600" b="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mezi populacemi s extrémně odlišnými metabolickými schopnostmi</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u populací vzdálených</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při nízké hustotě populace (jedna populace „necítí“ druhou)</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v oligotrofních mořských a jezerních populacích s malou hustotou</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v půdě a sedimentech (populace se nachází na oddělených </a:t>
            </a:r>
            <a:r>
              <a:rPr lang="cs-CZ" sz="1600" b="0" i="0" u="none" strike="noStrike" kern="1200" spc="0" dirty="0" err="1">
                <a:ln>
                  <a:noFill/>
                </a:ln>
                <a:solidFill>
                  <a:srgbClr val="000000"/>
                </a:solidFill>
                <a:latin typeface="Calibri" pitchFamily="18"/>
                <a:ea typeface="Microsoft YaHei" pitchFamily="2"/>
                <a:cs typeface="Lucida Sans" pitchFamily="2"/>
              </a:rPr>
              <a:t>mikrohabitatech</a:t>
            </a:r>
            <a:r>
              <a:rPr lang="cs-CZ" sz="1600" b="0" i="0" u="none" strike="noStrike" kern="1200" spc="0" dirty="0">
                <a:ln>
                  <a:noFill/>
                </a:ln>
                <a:solidFill>
                  <a:srgbClr val="000000"/>
                </a:solidFill>
                <a:latin typeface="Calibri" pitchFamily="18"/>
                <a:ea typeface="Microsoft YaHei" pitchFamily="2"/>
                <a:cs typeface="Lucida Sans" pitchFamily="2"/>
              </a:rPr>
              <a:t> – částice půdy, </a:t>
            </a:r>
            <a:r>
              <a:rPr lang="cs-CZ" sz="1600" b="0" i="0" u="none" strike="noStrike" kern="1200" spc="0" dirty="0" smtClean="0">
                <a:ln>
                  <a:noFill/>
                </a:ln>
                <a:solidFill>
                  <a:srgbClr val="000000"/>
                </a:solidFill>
                <a:latin typeface="Calibri" pitchFamily="18"/>
                <a:ea typeface="Microsoft YaHei" pitchFamily="2"/>
                <a:cs typeface="Lucida Sans" pitchFamily="2"/>
              </a:rPr>
              <a:t>sediment)</a:t>
            </a:r>
            <a:endParaRPr lang="cs-CZ" sz="1600" b="0" i="0" u="none" strike="noStrike" kern="1200" spc="0" dirty="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0"/>
              </a:spcBef>
              <a:spcAft>
                <a:spcPts val="0"/>
              </a:spcAft>
              <a:buSzPct val="45000"/>
              <a:buFont typeface="StarSymbol"/>
              <a:buChar char="•"/>
              <a:tabLst/>
              <a:defRPr sz="1600" b="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fyzická separace ale stále ještě neznamená „</a:t>
            </a:r>
            <a:r>
              <a:rPr lang="cs-CZ" sz="1600" b="0" i="0" u="none" strike="noStrike" kern="1200" spc="0" dirty="0" err="1">
                <a:ln>
                  <a:noFill/>
                </a:ln>
                <a:solidFill>
                  <a:srgbClr val="000000"/>
                </a:solidFill>
                <a:latin typeface="Calibri" pitchFamily="18"/>
                <a:ea typeface="Microsoft YaHei" pitchFamily="2"/>
                <a:cs typeface="Lucida Sans" pitchFamily="2"/>
              </a:rPr>
              <a:t>neutralismus</a:t>
            </a:r>
            <a:r>
              <a:rPr lang="cs-CZ" sz="1600" b="0" i="0" u="none" strike="noStrike" kern="1200" spc="0" dirty="0">
                <a:ln>
                  <a:noFill/>
                </a:ln>
                <a:solidFill>
                  <a:srgbClr val="000000"/>
                </a:solidFill>
                <a:latin typeface="Calibri" pitchFamily="18"/>
                <a:ea typeface="Microsoft YaHei" pitchFamily="2"/>
                <a:cs typeface="Lucida Sans" pitchFamily="2"/>
              </a:rPr>
              <a:t>“ (infekce kořenů zahubí rostlinu a s ní populaci na listech rostliny)</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smtClean="0">
                <a:ln>
                  <a:noFill/>
                </a:ln>
                <a:solidFill>
                  <a:srgbClr val="000000"/>
                </a:solidFill>
                <a:latin typeface="Calibri" pitchFamily="18"/>
                <a:ea typeface="Microsoft YaHei" pitchFamily="2"/>
                <a:cs typeface="Lucida Sans" pitchFamily="2"/>
              </a:rPr>
              <a:t>podmínky </a:t>
            </a:r>
            <a:r>
              <a:rPr lang="cs-CZ" sz="1600" b="0" i="0" u="none" strike="noStrike" kern="1200" spc="0" dirty="0">
                <a:ln>
                  <a:noFill/>
                </a:ln>
                <a:solidFill>
                  <a:srgbClr val="000000"/>
                </a:solidFill>
                <a:latin typeface="Calibri" pitchFamily="18"/>
                <a:ea typeface="Microsoft YaHei" pitchFamily="2"/>
                <a:cs typeface="Lucida Sans" pitchFamily="2"/>
              </a:rPr>
              <a:t>prostředí neumožňuje aktivní růst populací (led)</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 obě populace se nachází mimo své přirozené prostředí (ve vzduchu – zde žádná populace přirozeně neroste)</a:t>
            </a:r>
          </a:p>
          <a:p>
            <a:pPr marL="0" marR="0" lvl="0" indent="0" algn="l" rtl="0" hangingPunct="1">
              <a:lnSpc>
                <a:spcPct val="100000"/>
              </a:lnSpc>
              <a:spcBef>
                <a:spcPts val="0"/>
              </a:spcBef>
              <a:spcAft>
                <a:spcPts val="0"/>
              </a:spcAft>
              <a:buSzPct val="45000"/>
              <a:buFont typeface="StarSymbol"/>
              <a:buChar char="•"/>
              <a:tabLst/>
              <a:defRPr sz="1600" b="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odpočinková stádia mikroorganismů (utlumený metabolismus</a:t>
            </a:r>
            <a:r>
              <a:rPr lang="cs-CZ" sz="1600" b="0" i="0" u="none" strike="noStrike" kern="1200" spc="0" dirty="0" smtClean="0">
                <a:ln>
                  <a:noFill/>
                </a:ln>
                <a:solidFill>
                  <a:srgbClr val="000000"/>
                </a:solidFill>
                <a:latin typeface="Calibri" pitchFamily="18"/>
                <a:ea typeface="Microsoft YaHei" pitchFamily="2"/>
                <a:cs typeface="Lucida Sans" pitchFamily="2"/>
              </a:rPr>
              <a:t>, komplexní </a:t>
            </a:r>
            <a:r>
              <a:rPr lang="cs-CZ" sz="1600" b="0" i="0" u="none" strike="noStrike" kern="1200" spc="0" dirty="0">
                <a:ln>
                  <a:noFill/>
                </a:ln>
                <a:solidFill>
                  <a:srgbClr val="000000"/>
                </a:solidFill>
                <a:latin typeface="Calibri" pitchFamily="18"/>
                <a:ea typeface="Microsoft YaHei" pitchFamily="2"/>
                <a:cs typeface="Lucida Sans" pitchFamily="2"/>
              </a:rPr>
              <a:t>obaly, produkce melaninu u houbových spor - i zde existují mikroorganismy produkující enzymy schopné degradovat odpočinková stádia jiných organismů</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4653136"/>
            <a:ext cx="3240360" cy="2158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name="page20">
    <p:spTree>
      <p:nvGrpSpPr>
        <p:cNvPr id="1" name=""/>
        <p:cNvGrpSpPr/>
        <p:nvPr/>
      </p:nvGrpSpPr>
      <p:grpSpPr>
        <a:xfrm>
          <a:off x="0" y="0"/>
          <a:ext cx="0" cy="0"/>
          <a:chOff x="0" y="0"/>
          <a:chExt cx="0" cy="0"/>
        </a:xfrm>
      </p:grpSpPr>
      <p:sp>
        <p:nvSpPr>
          <p:cNvPr id="2" name="Obdélník 3"/>
          <p:cNvSpPr/>
          <p:nvPr/>
        </p:nvSpPr>
        <p:spPr>
          <a:xfrm>
            <a:off x="10080" y="11160"/>
            <a:ext cx="9143640" cy="610175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marL="0" marR="0" lvl="0" indent="0" algn="l" rtl="0" hangingPunct="1">
              <a:lnSpc>
                <a:spcPct val="100000"/>
              </a:lnSpc>
              <a:spcBef>
                <a:spcPts val="0"/>
              </a:spcBef>
              <a:spcAft>
                <a:spcPts val="0"/>
              </a:spcAft>
              <a:buNone/>
              <a:tabLst/>
              <a:defRPr sz="1600" b="0"/>
            </a:pPr>
            <a:r>
              <a:rPr lang="cs-CZ" sz="1600" b="1" i="0" u="none" strike="noStrike" kern="1200" spc="0" dirty="0">
                <a:ln>
                  <a:noFill/>
                </a:ln>
                <a:solidFill>
                  <a:srgbClr val="000000"/>
                </a:solidFill>
                <a:latin typeface="Calibri" pitchFamily="18"/>
                <a:ea typeface="Microsoft YaHei" pitchFamily="2"/>
                <a:cs typeface="Lucida Sans" pitchFamily="2"/>
              </a:rPr>
              <a:t>Komensalismus</a:t>
            </a:r>
          </a:p>
          <a:p>
            <a:pPr marL="0" marR="0" lvl="0" indent="0" algn="l" rtl="0" hangingPunct="1">
              <a:lnSpc>
                <a:spcPct val="100000"/>
              </a:lnSpc>
              <a:spcBef>
                <a:spcPts val="0"/>
              </a:spcBef>
              <a:spcAft>
                <a:spcPts val="0"/>
              </a:spcAft>
              <a:buNone/>
              <a:tabLst/>
              <a:defRPr sz="1600" b="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jedna populace získává, druhá je neovlivněna</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 populace žije z odpadních metabolických produktů druhé</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 obvykle nejde o obligátní vztah, hostitelská populace může být nahrazena jinou</a:t>
            </a:r>
          </a:p>
          <a:p>
            <a:pPr marL="0" marR="0" lvl="0" indent="0" algn="l" rtl="0" hangingPunct="1">
              <a:lnSpc>
                <a:spcPct val="100000"/>
              </a:lnSpc>
              <a:spcBef>
                <a:spcPts val="0"/>
              </a:spcBef>
              <a:spcAft>
                <a:spcPts val="0"/>
              </a:spcAft>
              <a:buSzPct val="45000"/>
              <a:buFont typeface="StarSymbol"/>
              <a:buChar char="●"/>
              <a:tabLst/>
              <a:defRPr sz="1600" b="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neovlivněná populace přizpůsobuje prostředí jiné populaci (fakultativní anaerob spotřebuje kyslík a vytvoří prostředí pro obligátního </a:t>
            </a:r>
            <a:r>
              <a:rPr lang="cs-CZ" sz="1600" b="0" i="0" u="none" strike="noStrike" kern="1200" spc="0" dirty="0" err="1">
                <a:ln>
                  <a:noFill/>
                </a:ln>
                <a:solidFill>
                  <a:srgbClr val="000000"/>
                </a:solidFill>
                <a:latin typeface="Calibri" pitchFamily="18"/>
                <a:ea typeface="Microsoft YaHei" pitchFamily="2"/>
                <a:cs typeface="Lucida Sans" pitchFamily="2"/>
              </a:rPr>
              <a:t>anaeroba</a:t>
            </a:r>
            <a:r>
              <a:rPr lang="cs-CZ" sz="1600" b="0" i="0" u="none" strike="noStrike" kern="1200" spc="0" dirty="0" smtClean="0">
                <a:ln>
                  <a:noFill/>
                </a:ln>
                <a:solidFill>
                  <a:srgbClr val="000000"/>
                </a:solidFill>
                <a:latin typeface="Calibri" pitchFamily="18"/>
                <a:ea typeface="Microsoft YaHei" pitchFamily="2"/>
                <a:cs typeface="Lucida Sans" pitchFamily="2"/>
              </a:rPr>
              <a:t>)</a:t>
            </a:r>
          </a:p>
          <a:p>
            <a:pPr marL="0" marR="0" lvl="0" indent="0" algn="l" rtl="0" hangingPunct="1">
              <a:lnSpc>
                <a:spcPct val="100000"/>
              </a:lnSpc>
              <a:spcBef>
                <a:spcPts val="0"/>
              </a:spcBef>
              <a:spcAft>
                <a:spcPts val="0"/>
              </a:spcAft>
              <a:buSzPct val="45000"/>
              <a:buFont typeface="StarSymbol"/>
              <a:buChar char="●"/>
              <a:tabLst/>
              <a:defRPr sz="1600" b="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 častá je produkce růstových faktorů (vitamíny, AK</a:t>
            </a:r>
            <a:r>
              <a:rPr lang="cs-CZ" sz="1600" b="0" i="0" u="none" strike="noStrike" kern="1200" spc="0" dirty="0" smtClean="0">
                <a:ln>
                  <a:noFill/>
                </a:ln>
                <a:solidFill>
                  <a:srgbClr val="000000"/>
                </a:solidFill>
                <a:latin typeface="Calibri" pitchFamily="18"/>
                <a:ea typeface="Microsoft YaHei" pitchFamily="2"/>
                <a:cs typeface="Lucida Sans" pitchFamily="2"/>
              </a:rPr>
              <a:t>), </a:t>
            </a:r>
            <a:r>
              <a:rPr lang="cs-CZ" sz="1600" b="0" i="1" u="none" strike="noStrike" kern="1200" spc="0" dirty="0" err="1" smtClean="0">
                <a:ln>
                  <a:noFill/>
                </a:ln>
                <a:solidFill>
                  <a:srgbClr val="000000"/>
                </a:solidFill>
                <a:latin typeface="Calibri" pitchFamily="18"/>
                <a:ea typeface="Microsoft YaHei" pitchFamily="2"/>
                <a:cs typeface="Lucida Sans" pitchFamily="2"/>
              </a:rPr>
              <a:t>Flavobacterium</a:t>
            </a:r>
            <a:r>
              <a:rPr lang="cs-CZ" sz="1600" b="0" i="1" u="none" strike="noStrike" kern="1200" spc="0" dirty="0" smtClean="0">
                <a:ln>
                  <a:noFill/>
                </a:ln>
                <a:solidFill>
                  <a:srgbClr val="000000"/>
                </a:solidFill>
                <a:latin typeface="Calibri" pitchFamily="18"/>
                <a:ea typeface="Microsoft YaHei" pitchFamily="2"/>
                <a:cs typeface="Lucida Sans" pitchFamily="2"/>
              </a:rPr>
              <a:t> </a:t>
            </a:r>
            <a:r>
              <a:rPr lang="cs-CZ" sz="1600" b="0" i="1" u="none" strike="noStrike" kern="1200" spc="0" dirty="0">
                <a:ln>
                  <a:noFill/>
                </a:ln>
                <a:solidFill>
                  <a:srgbClr val="000000"/>
                </a:solidFill>
                <a:latin typeface="Calibri" pitchFamily="18"/>
                <a:ea typeface="Microsoft YaHei" pitchFamily="2"/>
                <a:cs typeface="Lucida Sans" pitchFamily="2"/>
              </a:rPr>
              <a:t>brevis </a:t>
            </a:r>
            <a:r>
              <a:rPr lang="cs-CZ" sz="1600" b="0" i="0" u="none" strike="noStrike" kern="1200" spc="0" dirty="0">
                <a:ln>
                  <a:noFill/>
                </a:ln>
                <a:solidFill>
                  <a:srgbClr val="000000"/>
                </a:solidFill>
                <a:latin typeface="Calibri" pitchFamily="18"/>
                <a:ea typeface="Microsoft YaHei" pitchFamily="2"/>
                <a:cs typeface="Lucida Sans" pitchFamily="2"/>
              </a:rPr>
              <a:t>vylučuje cystein, který využívá </a:t>
            </a:r>
            <a:r>
              <a:rPr lang="cs-CZ" sz="1600" b="0" i="1" u="none" strike="noStrike" kern="1200" spc="0" dirty="0" err="1">
                <a:ln>
                  <a:noFill/>
                </a:ln>
                <a:solidFill>
                  <a:srgbClr val="000000"/>
                </a:solidFill>
                <a:latin typeface="Calibri" pitchFamily="18"/>
                <a:ea typeface="Microsoft YaHei" pitchFamily="2"/>
                <a:cs typeface="Lucida Sans" pitchFamily="2"/>
              </a:rPr>
              <a:t>Legionella</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1" u="none" strike="noStrike" kern="1200" spc="0" dirty="0" err="1">
                <a:ln>
                  <a:noFill/>
                </a:ln>
                <a:solidFill>
                  <a:srgbClr val="000000"/>
                </a:solidFill>
                <a:latin typeface="Calibri" pitchFamily="18"/>
                <a:ea typeface="Microsoft YaHei" pitchFamily="2"/>
                <a:cs typeface="Lucida Sans" pitchFamily="2"/>
              </a:rPr>
              <a:t>pneumophila</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ve vodném </a:t>
            </a:r>
            <a:r>
              <a:rPr lang="cs-CZ" sz="1600" b="0" i="0" u="none" strike="noStrike" kern="1200" spc="0" dirty="0" smtClean="0">
                <a:ln>
                  <a:noFill/>
                </a:ln>
                <a:solidFill>
                  <a:srgbClr val="000000"/>
                </a:solidFill>
                <a:latin typeface="Calibri" pitchFamily="18"/>
                <a:ea typeface="Microsoft YaHei" pitchFamily="2"/>
                <a:cs typeface="Lucida Sans" pitchFamily="2"/>
              </a:rPr>
              <a:t>prostředí</a:t>
            </a:r>
          </a:p>
          <a:p>
            <a:pPr marL="0" marR="0" lvl="0" indent="0" algn="l" rtl="0" hangingPunct="1">
              <a:lnSpc>
                <a:spcPct val="100000"/>
              </a:lnSpc>
              <a:spcBef>
                <a:spcPts val="0"/>
              </a:spcBef>
              <a:spcAft>
                <a:spcPts val="0"/>
              </a:spcAft>
              <a:buSzPct val="45000"/>
              <a:buFont typeface="StarSymbol"/>
              <a:buChar char="●"/>
              <a:tabLst/>
              <a:defRPr sz="1600" b="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přeměna nerozpustných substrátů v rozpustné a rozpustných v plynné sloučeniny </a:t>
            </a:r>
            <a:r>
              <a:rPr lang="cs-CZ" sz="1600" b="0" i="0" u="none" strike="noStrike" kern="1200" spc="0" dirty="0" smtClean="0">
                <a:ln>
                  <a:noFill/>
                </a:ln>
                <a:solidFill>
                  <a:srgbClr val="000000"/>
                </a:solidFill>
                <a:latin typeface="Calibri" pitchFamily="18"/>
                <a:ea typeface="Microsoft YaHei" pitchFamily="2"/>
                <a:cs typeface="Lucida Sans" pitchFamily="2"/>
              </a:rPr>
              <a:t>–</a:t>
            </a:r>
          </a:p>
          <a:p>
            <a:pPr marR="0" lvl="0" algn="l" rtl="0" hangingPunct="1">
              <a:lnSpc>
                <a:spcPct val="100000"/>
              </a:lnSpc>
              <a:spcBef>
                <a:spcPts val="0"/>
              </a:spcBef>
              <a:spcAft>
                <a:spcPts val="0"/>
              </a:spcAft>
              <a:buSzPct val="45000"/>
              <a:tabLst/>
              <a:defRPr sz="1600" b="0"/>
            </a:pPr>
            <a:r>
              <a:rPr lang="cs-CZ" sz="1600" dirty="0">
                <a:solidFill>
                  <a:srgbClr val="000000"/>
                </a:solidFill>
                <a:latin typeface="Calibri" pitchFamily="18"/>
                <a:ea typeface="Microsoft YaHei" pitchFamily="2"/>
                <a:cs typeface="Lucida Sans" pitchFamily="2"/>
              </a:rPr>
              <a:t> </a:t>
            </a:r>
            <a:r>
              <a:rPr lang="cs-CZ" sz="1600" dirty="0" smtClean="0">
                <a:solidFill>
                  <a:srgbClr val="000000"/>
                </a:solidFill>
                <a:latin typeface="Calibri" pitchFamily="18"/>
                <a:ea typeface="Microsoft YaHei" pitchFamily="2"/>
                <a:cs typeface="Lucida Sans" pitchFamily="2"/>
              </a:rPr>
              <a:t>   </a:t>
            </a:r>
            <a:r>
              <a:rPr lang="cs-CZ" sz="1600" b="0" i="0" u="none" strike="noStrike" kern="1200" spc="0" dirty="0" smtClean="0">
                <a:ln>
                  <a:noFill/>
                </a:ln>
                <a:solidFill>
                  <a:srgbClr val="000000"/>
                </a:solidFill>
                <a:latin typeface="Calibri" pitchFamily="18"/>
                <a:ea typeface="Microsoft YaHei" pitchFamily="2"/>
                <a:cs typeface="Lucida Sans" pitchFamily="2"/>
              </a:rPr>
              <a:t>(</a:t>
            </a:r>
            <a:r>
              <a:rPr lang="cs-CZ" sz="1600" b="0" i="0" u="none" strike="noStrike" kern="1200" spc="0" dirty="0">
                <a:ln>
                  <a:noFill/>
                </a:ln>
                <a:solidFill>
                  <a:srgbClr val="000000"/>
                </a:solidFill>
                <a:latin typeface="Calibri" pitchFamily="18"/>
                <a:ea typeface="Microsoft YaHei" pitchFamily="2"/>
                <a:cs typeface="Lucida Sans" pitchFamily="2"/>
              </a:rPr>
              <a:t>metan produkovaný v sedimentech využit metan-oxidujícími populacemi ve vodním sloupci nad nimi, </a:t>
            </a:r>
            <a:r>
              <a:rPr lang="cs-CZ" sz="1600" b="0" i="1" u="none" strike="noStrike" kern="1200" spc="0" dirty="0" err="1">
                <a:ln>
                  <a:noFill/>
                </a:ln>
                <a:solidFill>
                  <a:srgbClr val="000000"/>
                </a:solidFill>
                <a:latin typeface="Calibri" pitchFamily="18"/>
                <a:ea typeface="Microsoft YaHei" pitchFamily="2"/>
                <a:cs typeface="Lucida Sans" pitchFamily="2"/>
              </a:rPr>
              <a:t>Desulfovibrio</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vytvoří acetát a vodík ze sulfátů a laktátu </a:t>
            </a:r>
            <a:r>
              <a:rPr lang="cs-CZ" sz="1600" b="0" i="0" u="none" strike="noStrike" kern="1200" spc="0" dirty="0" smtClean="0">
                <a:ln>
                  <a:noFill/>
                </a:ln>
                <a:solidFill>
                  <a:srgbClr val="000000"/>
                </a:solidFill>
                <a:latin typeface="Calibri" pitchFamily="18"/>
                <a:ea typeface="Microsoft YaHei" pitchFamily="2"/>
                <a:cs typeface="Lucida Sans" pitchFamily="2"/>
              </a:rPr>
              <a:t>- a </a:t>
            </a:r>
            <a:r>
              <a:rPr lang="cs-CZ" sz="1600" b="0" i="0" u="none" strike="noStrike" kern="1200" spc="0" dirty="0">
                <a:ln>
                  <a:noFill/>
                </a:ln>
                <a:solidFill>
                  <a:srgbClr val="000000"/>
                </a:solidFill>
                <a:latin typeface="Calibri" pitchFamily="18"/>
                <a:ea typeface="Microsoft YaHei" pitchFamily="2"/>
                <a:cs typeface="Lucida Sans" pitchFamily="2"/>
              </a:rPr>
              <a:t>ty jsou využity </a:t>
            </a:r>
            <a:r>
              <a:rPr lang="cs-CZ" sz="1600" b="0" i="1" u="none" strike="noStrike" kern="1200" spc="0" dirty="0" err="1">
                <a:ln>
                  <a:noFill/>
                </a:ln>
                <a:solidFill>
                  <a:srgbClr val="000000"/>
                </a:solidFill>
                <a:latin typeface="Calibri" pitchFamily="18"/>
                <a:ea typeface="Microsoft YaHei" pitchFamily="2"/>
                <a:cs typeface="Lucida Sans" pitchFamily="2"/>
              </a:rPr>
              <a:t>Methanobacterium</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pro redukci CO2 na metan)</a:t>
            </a:r>
          </a:p>
          <a:p>
            <a:pPr marL="0" marR="0" lvl="0" indent="0" algn="l" rtl="0" hangingPunct="1">
              <a:lnSpc>
                <a:spcPct val="100000"/>
              </a:lnSpc>
              <a:spcBef>
                <a:spcPts val="0"/>
              </a:spcBef>
              <a:spcAft>
                <a:spcPts val="0"/>
              </a:spcAft>
              <a:buSzPct val="45000"/>
              <a:buFont typeface="StarSymbol"/>
              <a:buChar char="●"/>
              <a:tabLst/>
              <a:defRPr sz="1600" b="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produkce kyselin uvolní substrát pro jiný organismus</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smtClean="0">
                <a:ln>
                  <a:noFill/>
                </a:ln>
                <a:solidFill>
                  <a:srgbClr val="000000"/>
                </a:solidFill>
                <a:latin typeface="Calibri" pitchFamily="18"/>
                <a:ea typeface="Microsoft YaHei" pitchFamily="2"/>
                <a:cs typeface="Lucida Sans" pitchFamily="2"/>
              </a:rPr>
              <a:t>houby </a:t>
            </a:r>
            <a:r>
              <a:rPr lang="cs-CZ" sz="1600" b="0" i="0" u="none" strike="noStrike" kern="1200" spc="0" dirty="0">
                <a:ln>
                  <a:noFill/>
                </a:ln>
                <a:solidFill>
                  <a:srgbClr val="000000"/>
                </a:solidFill>
                <a:latin typeface="Calibri" pitchFamily="18"/>
                <a:ea typeface="Microsoft YaHei" pitchFamily="2"/>
                <a:cs typeface="Lucida Sans" pitchFamily="2"/>
              </a:rPr>
              <a:t>rozloží celulózu na glukózu a ta využita jinými mikroorganismy</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smtClean="0">
                <a:ln>
                  <a:noFill/>
                </a:ln>
                <a:solidFill>
                  <a:srgbClr val="000000"/>
                </a:solidFill>
                <a:latin typeface="Calibri" pitchFamily="18"/>
                <a:ea typeface="Microsoft YaHei" pitchFamily="2"/>
                <a:cs typeface="Lucida Sans" pitchFamily="2"/>
              </a:rPr>
              <a:t>odstranění </a:t>
            </a:r>
            <a:r>
              <a:rPr lang="cs-CZ" sz="1600" b="0" i="0" u="none" strike="noStrike" kern="1200" spc="0" dirty="0">
                <a:ln>
                  <a:noFill/>
                </a:ln>
                <a:solidFill>
                  <a:srgbClr val="000000"/>
                </a:solidFill>
                <a:latin typeface="Calibri" pitchFamily="18"/>
                <a:ea typeface="Microsoft YaHei" pitchFamily="2"/>
                <a:cs typeface="Lucida Sans" pitchFamily="2"/>
              </a:rPr>
              <a:t>nebo neutralizaci toxické látky (odstranění H</a:t>
            </a:r>
            <a:r>
              <a:rPr lang="cs-CZ" sz="1600" b="0" i="0" u="none" strike="noStrike" kern="1200" spc="0" baseline="-25000" dirty="0">
                <a:ln>
                  <a:noFill/>
                </a:ln>
                <a:solidFill>
                  <a:srgbClr val="000000"/>
                </a:solidFill>
                <a:latin typeface="Calibri" pitchFamily="18"/>
                <a:ea typeface="Microsoft YaHei" pitchFamily="2"/>
                <a:cs typeface="Lucida Sans" pitchFamily="2"/>
              </a:rPr>
              <a:t>2</a:t>
            </a:r>
            <a:r>
              <a:rPr lang="cs-CZ" sz="1600" b="0" i="0" u="none" strike="noStrike" kern="1200" spc="0" dirty="0">
                <a:ln>
                  <a:noFill/>
                </a:ln>
                <a:solidFill>
                  <a:srgbClr val="000000"/>
                </a:solidFill>
                <a:latin typeface="Calibri" pitchFamily="18"/>
                <a:ea typeface="Microsoft YaHei" pitchFamily="2"/>
                <a:cs typeface="Lucida Sans" pitchFamily="2"/>
              </a:rPr>
              <a:t>S, těžkých kovů)</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smtClean="0">
                <a:ln>
                  <a:noFill/>
                </a:ln>
                <a:solidFill>
                  <a:srgbClr val="000000"/>
                </a:solidFill>
                <a:latin typeface="Calibri" pitchFamily="18"/>
                <a:ea typeface="Microsoft YaHei" pitchFamily="2"/>
                <a:cs typeface="Lucida Sans" pitchFamily="2"/>
              </a:rPr>
              <a:t>organismus </a:t>
            </a:r>
            <a:r>
              <a:rPr lang="cs-CZ" sz="1600" b="0" i="0" u="none" strike="noStrike" kern="1200" spc="0" dirty="0">
                <a:ln>
                  <a:noFill/>
                </a:ln>
                <a:solidFill>
                  <a:srgbClr val="000000"/>
                </a:solidFill>
                <a:latin typeface="Calibri" pitchFamily="18"/>
                <a:ea typeface="Microsoft YaHei" pitchFamily="2"/>
                <a:cs typeface="Lucida Sans" pitchFamily="2"/>
              </a:rPr>
              <a:t>sám o sobě poskytuje vhodné prostředí pro druhý – někdy až synergismus – řasa neroste bez bakterie</a:t>
            </a:r>
            <a:r>
              <a:rPr lang="cs-CZ" sz="1600" b="0" i="0" u="none" strike="noStrike" kern="1200" spc="0" dirty="0" smtClean="0">
                <a:ln>
                  <a:noFill/>
                </a:ln>
                <a:solidFill>
                  <a:srgbClr val="000000"/>
                </a:solidFill>
                <a:latin typeface="Calibri" pitchFamily="18"/>
                <a:ea typeface="Microsoft YaHei" pitchFamily="2"/>
                <a:cs typeface="Lucida Sans" pitchFamily="2"/>
              </a:rPr>
              <a:t>)</a:t>
            </a:r>
          </a:p>
          <a:p>
            <a:pPr marL="0" marR="0" lvl="0" indent="0" algn="l" rtl="0" hangingPunct="1">
              <a:lnSpc>
                <a:spcPct val="100000"/>
              </a:lnSpc>
              <a:spcBef>
                <a:spcPts val="0"/>
              </a:spcBef>
              <a:spcAft>
                <a:spcPts val="0"/>
              </a:spcAft>
              <a:buSzPct val="45000"/>
              <a:buFont typeface="StarSymbol"/>
              <a:buChar char="●"/>
              <a:tabLst/>
              <a:defRPr sz="1600" b="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0" i="0" u="none" strike="noStrike" kern="1200" spc="0" dirty="0">
                <a:ln>
                  <a:noFill/>
                </a:ln>
                <a:solidFill>
                  <a:srgbClr val="000000"/>
                </a:solidFill>
                <a:latin typeface="Calibri" pitchFamily="18"/>
                <a:ea typeface="Microsoft YaHei" pitchFamily="2"/>
                <a:cs typeface="Lucida Sans" pitchFamily="2"/>
              </a:rPr>
              <a:t>časté v půdním prostředí</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name="page21">
    <p:spTree>
      <p:nvGrpSpPr>
        <p:cNvPr id="1" name=""/>
        <p:cNvGrpSpPr/>
        <p:nvPr/>
      </p:nvGrpSpPr>
      <p:grpSpPr>
        <a:xfrm>
          <a:off x="0" y="0"/>
          <a:ext cx="0" cy="0"/>
          <a:chOff x="0" y="0"/>
          <a:chExt cx="0" cy="0"/>
        </a:xfrm>
      </p:grpSpPr>
      <p:sp>
        <p:nvSpPr>
          <p:cNvPr id="2" name="Obdélník 3"/>
          <p:cNvSpPr/>
          <p:nvPr/>
        </p:nvSpPr>
        <p:spPr>
          <a:xfrm>
            <a:off x="0" y="216000"/>
            <a:ext cx="8964488" cy="463039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marL="0" marR="0" lvl="0" indent="0" algn="l" rtl="0" hangingPunct="1">
              <a:lnSpc>
                <a:spcPct val="100000"/>
              </a:lnSpc>
              <a:spcBef>
                <a:spcPts val="0"/>
              </a:spcBef>
              <a:spcAft>
                <a:spcPts val="0"/>
              </a:spcAft>
              <a:buNone/>
              <a:tabLst/>
              <a:defRPr sz="1800"/>
            </a:pPr>
            <a:r>
              <a:rPr lang="cs-CZ" sz="1600" b="1" i="0" u="none" strike="noStrike" kern="1200" spc="0" dirty="0" smtClean="0">
                <a:ln>
                  <a:noFill/>
                </a:ln>
                <a:solidFill>
                  <a:srgbClr val="000000"/>
                </a:solidFill>
                <a:latin typeface="Calibri" pitchFamily="18"/>
                <a:ea typeface="Microsoft YaHei" pitchFamily="2"/>
                <a:cs typeface="Lucida Sans" pitchFamily="2"/>
              </a:rPr>
              <a:t>Synergismus (mutualismus)</a:t>
            </a:r>
            <a:endParaRPr lang="cs-CZ" sz="1600" b="1" i="0" u="none" strike="noStrike" kern="1200" spc="0" dirty="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0"/>
              </a:spcBef>
              <a:spcAft>
                <a:spcPts val="0"/>
              </a:spcAft>
              <a:buNone/>
              <a:tabLst/>
              <a:defRPr sz="180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0"/>
              </a:spcBef>
              <a:spcAft>
                <a:spcPts val="0"/>
              </a:spcAft>
              <a:buSzPct val="45000"/>
              <a:buFont typeface="StarSymbol"/>
              <a:buChar char="●"/>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obě populace těží ze vztahu</a:t>
            </a:r>
          </a:p>
          <a:p>
            <a:pPr marL="0" marR="0" lvl="0" indent="0" algn="l" rtl="0" hangingPunct="1">
              <a:lnSpc>
                <a:spcPct val="100000"/>
              </a:lnSpc>
              <a:spcBef>
                <a:spcPts val="0"/>
              </a:spcBef>
              <a:spcAft>
                <a:spcPts val="0"/>
              </a:spcAft>
              <a:buSzPct val="45000"/>
              <a:buFont typeface="StarSymbol"/>
              <a:buChar char="●"/>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 vztah není obligátní</a:t>
            </a:r>
          </a:p>
          <a:p>
            <a:pPr marL="0" marR="0" lvl="0" indent="0" algn="l" rtl="0" hangingPunct="1">
              <a:lnSpc>
                <a:spcPct val="100000"/>
              </a:lnSpc>
              <a:spcBef>
                <a:spcPts val="0"/>
              </a:spcBef>
              <a:spcAft>
                <a:spcPts val="0"/>
              </a:spcAft>
              <a:buSzPct val="45000"/>
              <a:buFont typeface="StarSymbol"/>
              <a:buChar char="●"/>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 obě populace přežijí samostatně, spolu získávají další výhody (doplnění metabolické dráhy)</a:t>
            </a:r>
          </a:p>
          <a:p>
            <a:pPr marL="0" marR="0" lvl="0" indent="0" algn="l" rtl="0" hangingPunct="1">
              <a:lnSpc>
                <a:spcPct val="100000"/>
              </a:lnSpc>
              <a:spcBef>
                <a:spcPts val="0"/>
              </a:spcBef>
              <a:spcAft>
                <a:spcPts val="0"/>
              </a:spcAft>
              <a:buSzPct val="45000"/>
              <a:buFont typeface="StarSymbol"/>
              <a:buChar char="●"/>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často založené na schopnosti jedné populace zásobovat populaci druhou nějakým růstovým </a:t>
            </a:r>
            <a:r>
              <a:rPr lang="cs-CZ" sz="1600" b="0" i="0" u="none" strike="noStrike" kern="1200" spc="0" dirty="0" smtClean="0">
                <a:ln>
                  <a:noFill/>
                </a:ln>
                <a:solidFill>
                  <a:srgbClr val="000000"/>
                </a:solidFill>
                <a:latin typeface="Calibri" pitchFamily="18"/>
                <a:ea typeface="Microsoft YaHei" pitchFamily="2"/>
                <a:cs typeface="Lucida Sans" pitchFamily="2"/>
              </a:rPr>
              <a:t>faktorem</a:t>
            </a:r>
          </a:p>
          <a:p>
            <a:pPr marL="0" marR="0" lvl="0" indent="0" algn="l" rtl="0" hangingPunct="1">
              <a:lnSpc>
                <a:spcPct val="100000"/>
              </a:lnSpc>
              <a:spcBef>
                <a:spcPts val="0"/>
              </a:spcBef>
              <a:spcAft>
                <a:spcPts val="0"/>
              </a:spcAft>
              <a:buSzPct val="45000"/>
              <a:buFont typeface="StarSymbol"/>
              <a:buChar char="●"/>
              <a:tabLst/>
              <a:defRPr sz="180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0"/>
              </a:spcBef>
              <a:spcAft>
                <a:spcPts val="0"/>
              </a:spcAft>
              <a:buSzPct val="45000"/>
              <a:buFont typeface="StarSymbol"/>
              <a:buChar char="●"/>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 v minimálním médiu </a:t>
            </a:r>
            <a:r>
              <a:rPr lang="cs-CZ" sz="1600" b="0" i="1" u="none" strike="noStrike" kern="1200" spc="0" dirty="0" err="1">
                <a:ln>
                  <a:noFill/>
                </a:ln>
                <a:solidFill>
                  <a:srgbClr val="000000"/>
                </a:solidFill>
                <a:latin typeface="Calibri" pitchFamily="18"/>
                <a:ea typeface="Microsoft YaHei" pitchFamily="2"/>
                <a:cs typeface="Lucida Sans" pitchFamily="2"/>
              </a:rPr>
              <a:t>Lactobacillus</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1" u="none" strike="noStrike" kern="1200" spc="0" dirty="0" err="1">
                <a:ln>
                  <a:noFill/>
                </a:ln>
                <a:solidFill>
                  <a:srgbClr val="000000"/>
                </a:solidFill>
                <a:latin typeface="Calibri" pitchFamily="18"/>
                <a:ea typeface="Microsoft YaHei" pitchFamily="2"/>
                <a:cs typeface="Lucida Sans" pitchFamily="2"/>
              </a:rPr>
              <a:t>arabinosus</a:t>
            </a:r>
            <a:r>
              <a:rPr lang="cs-CZ" sz="1600" b="0" i="1" u="none" strike="noStrike" kern="1200" spc="0" dirty="0">
                <a:ln>
                  <a:noFill/>
                </a:ln>
                <a:solidFill>
                  <a:srgbClr val="000000"/>
                </a:solidFill>
                <a:latin typeface="Calibri" pitchFamily="18"/>
                <a:ea typeface="Microsoft YaHei" pitchFamily="2"/>
                <a:cs typeface="Lucida Sans" pitchFamily="2"/>
              </a:rPr>
              <a:t> a </a:t>
            </a:r>
            <a:r>
              <a:rPr lang="cs-CZ" sz="1600" b="0" i="1" u="none" strike="noStrike" kern="1200" spc="0" dirty="0" err="1">
                <a:ln>
                  <a:noFill/>
                </a:ln>
                <a:solidFill>
                  <a:srgbClr val="000000"/>
                </a:solidFill>
                <a:latin typeface="Calibri" pitchFamily="18"/>
                <a:ea typeface="Microsoft YaHei" pitchFamily="2"/>
                <a:cs typeface="Lucida Sans" pitchFamily="2"/>
              </a:rPr>
              <a:t>Enterococcus</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1" u="none" strike="noStrike" kern="1200" spc="0" dirty="0" err="1">
                <a:ln>
                  <a:noFill/>
                </a:ln>
                <a:solidFill>
                  <a:srgbClr val="000000"/>
                </a:solidFill>
                <a:latin typeface="Calibri" pitchFamily="18"/>
                <a:ea typeface="Microsoft YaHei" pitchFamily="2"/>
                <a:cs typeface="Lucida Sans" pitchFamily="2"/>
              </a:rPr>
              <a:t>faecalis</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porostou jen dohromady</a:t>
            </a:r>
          </a:p>
          <a:p>
            <a:pPr marL="0" marR="0" lvl="0" indent="0" algn="l" rtl="0" hangingPunct="1">
              <a:lnSpc>
                <a:spcPct val="100000"/>
              </a:lnSpc>
              <a:spcBef>
                <a:spcPts val="0"/>
              </a:spcBef>
              <a:spcAft>
                <a:spcPts val="0"/>
              </a:spcAft>
              <a:buNone/>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a:t>
            </a:r>
            <a:r>
              <a:rPr lang="cs-CZ" sz="1600" b="0" i="1" u="none" strike="noStrike" kern="1200" spc="0" dirty="0">
                <a:ln>
                  <a:noFill/>
                </a:ln>
                <a:solidFill>
                  <a:srgbClr val="000000"/>
                </a:solidFill>
                <a:latin typeface="Calibri" pitchFamily="18"/>
                <a:ea typeface="Microsoft YaHei" pitchFamily="2"/>
                <a:cs typeface="Lucida Sans" pitchFamily="2"/>
              </a:rPr>
              <a:t>E. </a:t>
            </a:r>
            <a:r>
              <a:rPr lang="cs-CZ" sz="1600" b="0" i="1" u="none" strike="noStrike" kern="1200" spc="0" dirty="0" err="1">
                <a:ln>
                  <a:noFill/>
                </a:ln>
                <a:solidFill>
                  <a:srgbClr val="000000"/>
                </a:solidFill>
                <a:latin typeface="Calibri" pitchFamily="18"/>
                <a:ea typeface="Microsoft YaHei" pitchFamily="2"/>
                <a:cs typeface="Lucida Sans" pitchFamily="2"/>
              </a:rPr>
              <a:t>faecalis</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vyžaduje kyselinu listovou, kterou produkuje</a:t>
            </a:r>
          </a:p>
          <a:p>
            <a:pPr marL="0" marR="0" lvl="0" indent="0" algn="l" rtl="0" hangingPunct="1">
              <a:lnSpc>
                <a:spcPct val="100000"/>
              </a:lnSpc>
              <a:spcBef>
                <a:spcPts val="0"/>
              </a:spcBef>
              <a:spcAft>
                <a:spcPts val="0"/>
              </a:spcAft>
              <a:buNone/>
              <a:tabLst/>
              <a:defRPr sz="1800"/>
            </a:pPr>
            <a:r>
              <a:rPr lang="cs-CZ" sz="1600" b="0" i="1" u="none" strike="noStrike" kern="1200" spc="0" dirty="0" err="1">
                <a:ln>
                  <a:noFill/>
                </a:ln>
                <a:solidFill>
                  <a:srgbClr val="000000"/>
                </a:solidFill>
                <a:latin typeface="Calibri" pitchFamily="18"/>
                <a:ea typeface="Microsoft YaHei" pitchFamily="2"/>
                <a:cs typeface="Lucida Sans" pitchFamily="2"/>
              </a:rPr>
              <a:t>Lactobacillus</a:t>
            </a:r>
            <a:r>
              <a:rPr lang="cs-CZ" sz="1600" b="0" i="0" u="none" strike="noStrike" kern="1200" spc="0" dirty="0">
                <a:ln>
                  <a:noFill/>
                </a:ln>
                <a:solidFill>
                  <a:srgbClr val="000000"/>
                </a:solidFill>
                <a:latin typeface="Calibri" pitchFamily="18"/>
                <a:ea typeface="Microsoft YaHei" pitchFamily="2"/>
                <a:cs typeface="Lucida Sans" pitchFamily="2"/>
              </a:rPr>
              <a:t> a ten zase potřebuje fenylalanin , který produkuje </a:t>
            </a:r>
            <a:r>
              <a:rPr lang="cs-CZ" sz="1600" b="0" i="1" u="none" strike="noStrike" kern="1200" spc="0" dirty="0" err="1">
                <a:ln>
                  <a:noFill/>
                </a:ln>
                <a:solidFill>
                  <a:srgbClr val="000000"/>
                </a:solidFill>
                <a:latin typeface="Calibri" pitchFamily="18"/>
                <a:ea typeface="Microsoft YaHei" pitchFamily="2"/>
                <a:cs typeface="Lucida Sans" pitchFamily="2"/>
              </a:rPr>
              <a:t>Enterococcus</a:t>
            </a:r>
            <a:r>
              <a:rPr lang="cs-CZ" sz="1600" b="0" i="0" u="none" strike="noStrike" kern="1200" spc="0" dirty="0">
                <a:ln>
                  <a:noFill/>
                </a:ln>
                <a:solidFill>
                  <a:srgbClr val="000000"/>
                </a:solidFill>
                <a:latin typeface="Calibri" pitchFamily="18"/>
                <a:ea typeface="Microsoft YaHei" pitchFamily="2"/>
                <a:cs typeface="Lucida Sans" pitchFamily="2"/>
              </a:rPr>
              <a:t>)</a:t>
            </a:r>
          </a:p>
          <a:p>
            <a:pPr marL="0" marR="0" lvl="0" indent="0" algn="l" rtl="0" hangingPunct="1">
              <a:lnSpc>
                <a:spcPct val="100000"/>
              </a:lnSpc>
              <a:spcBef>
                <a:spcPts val="0"/>
              </a:spcBef>
              <a:spcAft>
                <a:spcPts val="0"/>
              </a:spcAft>
              <a:buNone/>
              <a:tabLst/>
              <a:defRPr sz="180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0"/>
              </a:spcBef>
              <a:spcAft>
                <a:spcPts val="0"/>
              </a:spcAft>
              <a:buNone/>
              <a:tabLst/>
              <a:defRPr sz="180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0"/>
              </a:spcBef>
              <a:spcAft>
                <a:spcPts val="0"/>
              </a:spcAft>
              <a:buNone/>
              <a:tabLst/>
              <a:defRPr sz="1800"/>
            </a:pPr>
            <a:r>
              <a:rPr lang="cs-CZ" sz="1600" b="0" i="0" u="none" strike="noStrike" kern="1200" spc="0" dirty="0" smtClean="0">
                <a:ln>
                  <a:noFill/>
                </a:ln>
                <a:solidFill>
                  <a:srgbClr val="000000"/>
                </a:solidFill>
                <a:latin typeface="Calibri" pitchFamily="18"/>
                <a:ea typeface="Microsoft YaHei" pitchFamily="2"/>
                <a:cs typeface="Lucida Sans" pitchFamily="2"/>
              </a:rPr>
              <a:t>Př. </a:t>
            </a:r>
            <a:r>
              <a:rPr lang="cs-CZ" sz="1600" dirty="0">
                <a:solidFill>
                  <a:srgbClr val="000000"/>
                </a:solidFill>
                <a:latin typeface="Calibri" pitchFamily="18"/>
                <a:ea typeface="Microsoft YaHei" pitchFamily="2"/>
                <a:cs typeface="Lucida Sans" pitchFamily="2"/>
              </a:rPr>
              <a:t>r</a:t>
            </a:r>
            <a:r>
              <a:rPr lang="cs-CZ" sz="1600" b="0" i="0" u="none" strike="noStrike" kern="1200" spc="0" dirty="0" smtClean="0">
                <a:ln>
                  <a:noFill/>
                </a:ln>
                <a:solidFill>
                  <a:srgbClr val="000000"/>
                </a:solidFill>
                <a:latin typeface="Calibri" pitchFamily="18"/>
                <a:ea typeface="Microsoft YaHei" pitchFamily="2"/>
                <a:cs typeface="Lucida Sans" pitchFamily="2"/>
              </a:rPr>
              <a:t>ůst </a:t>
            </a:r>
            <a:r>
              <a:rPr lang="cs-CZ" sz="1600" b="0" i="1" u="none" strike="noStrike" kern="1200" spc="0" dirty="0">
                <a:ln>
                  <a:noFill/>
                </a:ln>
                <a:solidFill>
                  <a:srgbClr val="000000"/>
                </a:solidFill>
                <a:latin typeface="Calibri" pitchFamily="18"/>
                <a:ea typeface="Microsoft YaHei" pitchFamily="2"/>
                <a:cs typeface="Lucida Sans" pitchFamily="2"/>
              </a:rPr>
              <a:t>E. </a:t>
            </a:r>
            <a:r>
              <a:rPr lang="cs-CZ" sz="1600" b="0" i="1" u="none" strike="noStrike" kern="1200" spc="0" dirty="0" err="1">
                <a:ln>
                  <a:noFill/>
                </a:ln>
                <a:solidFill>
                  <a:srgbClr val="000000"/>
                </a:solidFill>
                <a:latin typeface="Calibri" pitchFamily="18"/>
                <a:ea typeface="Microsoft YaHei" pitchFamily="2"/>
                <a:cs typeface="Lucida Sans" pitchFamily="2"/>
              </a:rPr>
              <a:t>faecalis</a:t>
            </a:r>
            <a:r>
              <a:rPr lang="cs-CZ" sz="1600" b="0" i="1" u="none" strike="noStrike" kern="1200" spc="0" dirty="0">
                <a:ln>
                  <a:noFill/>
                </a:ln>
                <a:solidFill>
                  <a:srgbClr val="000000"/>
                </a:solidFill>
                <a:latin typeface="Calibri" pitchFamily="18"/>
                <a:ea typeface="Microsoft YaHei" pitchFamily="2"/>
                <a:cs typeface="Lucida Sans" pitchFamily="2"/>
              </a:rPr>
              <a:t> a L. </a:t>
            </a:r>
            <a:r>
              <a:rPr lang="cs-CZ" sz="1600" b="0" i="1" u="none" strike="noStrike" kern="1200" spc="0" dirty="0" err="1">
                <a:ln>
                  <a:noFill/>
                </a:ln>
                <a:solidFill>
                  <a:srgbClr val="000000"/>
                </a:solidFill>
                <a:latin typeface="Calibri" pitchFamily="18"/>
                <a:ea typeface="Microsoft YaHei" pitchFamily="2"/>
                <a:cs typeface="Lucida Sans" pitchFamily="2"/>
              </a:rPr>
              <a:t>arabinosus</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smtClean="0">
                <a:ln>
                  <a:noFill/>
                </a:ln>
                <a:solidFill>
                  <a:srgbClr val="000000"/>
                </a:solidFill>
                <a:latin typeface="Calibri" pitchFamily="18"/>
                <a:ea typeface="Microsoft YaHei" pitchFamily="2"/>
                <a:cs typeface="Lucida Sans" pitchFamily="2"/>
              </a:rPr>
              <a:t>v médiu </a:t>
            </a:r>
            <a:r>
              <a:rPr lang="cs-CZ" sz="1600" b="0" i="0" u="none" strike="noStrike" kern="1200" spc="0" dirty="0">
                <a:ln>
                  <a:noFill/>
                </a:ln>
                <a:solidFill>
                  <a:srgbClr val="000000"/>
                </a:solidFill>
                <a:latin typeface="Calibri" pitchFamily="18"/>
                <a:ea typeface="Microsoft YaHei" pitchFamily="2"/>
                <a:cs typeface="Lucida Sans" pitchFamily="2"/>
              </a:rPr>
              <a:t>bez kyseliny listové a</a:t>
            </a:r>
          </a:p>
          <a:p>
            <a:pPr marL="0" marR="0" lvl="0" indent="0" algn="l" rtl="0" hangingPunct="1">
              <a:lnSpc>
                <a:spcPct val="100000"/>
              </a:lnSpc>
              <a:spcBef>
                <a:spcPts val="0"/>
              </a:spcBef>
              <a:spcAft>
                <a:spcPts val="0"/>
              </a:spcAft>
              <a:buNone/>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fenylalaninu:</a:t>
            </a:r>
          </a:p>
          <a:p>
            <a:pPr marL="0" marR="0" lvl="0" indent="0" algn="l" rtl="0" hangingPunct="1">
              <a:lnSpc>
                <a:spcPct val="100000"/>
              </a:lnSpc>
              <a:spcBef>
                <a:spcPts val="0"/>
              </a:spcBef>
              <a:spcAft>
                <a:spcPts val="0"/>
              </a:spcAft>
              <a:buNone/>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a) Kombinovaná kultura</a:t>
            </a:r>
          </a:p>
          <a:p>
            <a:pPr marL="0" marR="0" lvl="0" indent="0" algn="l" rtl="0" hangingPunct="1">
              <a:lnSpc>
                <a:spcPct val="100000"/>
              </a:lnSpc>
              <a:spcBef>
                <a:spcPts val="0"/>
              </a:spcBef>
              <a:spcAft>
                <a:spcPts val="0"/>
              </a:spcAft>
              <a:buNone/>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b) </a:t>
            </a:r>
            <a:r>
              <a:rPr lang="cs-CZ" sz="1600" b="0" i="1" u="none" strike="noStrike" kern="1200" spc="0" dirty="0">
                <a:ln>
                  <a:noFill/>
                </a:ln>
                <a:solidFill>
                  <a:srgbClr val="000000"/>
                </a:solidFill>
                <a:latin typeface="Calibri" pitchFamily="18"/>
                <a:ea typeface="Microsoft YaHei" pitchFamily="2"/>
                <a:cs typeface="Lucida Sans" pitchFamily="2"/>
              </a:rPr>
              <a:t>E. </a:t>
            </a:r>
            <a:r>
              <a:rPr lang="cs-CZ" sz="1600" b="0" i="1" u="none" strike="noStrike" kern="1200" spc="0" dirty="0" err="1">
                <a:ln>
                  <a:noFill/>
                </a:ln>
                <a:solidFill>
                  <a:srgbClr val="000000"/>
                </a:solidFill>
                <a:latin typeface="Calibri" pitchFamily="18"/>
                <a:ea typeface="Microsoft YaHei" pitchFamily="2"/>
                <a:cs typeface="Lucida Sans" pitchFamily="2"/>
              </a:rPr>
              <a:t>faecalis</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sám</a:t>
            </a:r>
          </a:p>
          <a:p>
            <a:pPr marL="0" marR="0" lvl="0" indent="0" algn="l" rtl="0" hangingPunct="1">
              <a:lnSpc>
                <a:spcPct val="100000"/>
              </a:lnSpc>
              <a:spcBef>
                <a:spcPts val="0"/>
              </a:spcBef>
              <a:spcAft>
                <a:spcPts val="0"/>
              </a:spcAft>
              <a:buNone/>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c) </a:t>
            </a:r>
            <a:r>
              <a:rPr lang="cs-CZ" sz="1600" b="0" i="1" u="none" strike="noStrike" kern="1200" spc="0" dirty="0">
                <a:ln>
                  <a:noFill/>
                </a:ln>
                <a:solidFill>
                  <a:srgbClr val="000000"/>
                </a:solidFill>
                <a:latin typeface="Calibri" pitchFamily="18"/>
                <a:ea typeface="Microsoft YaHei" pitchFamily="2"/>
                <a:cs typeface="Lucida Sans" pitchFamily="2"/>
              </a:rPr>
              <a:t>L. </a:t>
            </a:r>
            <a:r>
              <a:rPr lang="cs-CZ" sz="1600" b="0" i="1" u="none" strike="noStrike" kern="1200" spc="0" dirty="0" err="1">
                <a:ln>
                  <a:noFill/>
                </a:ln>
                <a:solidFill>
                  <a:srgbClr val="000000"/>
                </a:solidFill>
                <a:latin typeface="Calibri" pitchFamily="18"/>
                <a:ea typeface="Microsoft YaHei" pitchFamily="2"/>
                <a:cs typeface="Lucida Sans" pitchFamily="2"/>
              </a:rPr>
              <a:t>arabinosus</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sám</a:t>
            </a:r>
          </a:p>
          <a:p>
            <a:pPr marL="0" marR="0" lvl="0" indent="0" algn="l" rtl="0" hangingPunct="1">
              <a:lnSpc>
                <a:spcPct val="100000"/>
              </a:lnSpc>
              <a:spcBef>
                <a:spcPts val="0"/>
              </a:spcBef>
              <a:spcAft>
                <a:spcPts val="0"/>
              </a:spcAft>
              <a:buNone/>
              <a:tabLst/>
              <a:defRPr sz="1800"/>
            </a:pPr>
            <a:endParaRPr lang="cs-CZ" sz="1800" b="0" i="0" u="none" strike="noStrike" kern="1200" spc="0" dirty="0">
              <a:ln>
                <a:noFill/>
              </a:ln>
              <a:solidFill>
                <a:srgbClr val="000000"/>
              </a:solidFill>
              <a:latin typeface="Calibri" pitchFamily="18"/>
              <a:ea typeface="Microsoft YaHei" pitchFamily="2"/>
              <a:cs typeface="Lucida Sans" pitchFamily="2"/>
            </a:endParaRPr>
          </a:p>
        </p:txBody>
      </p:sp>
      <p:pic>
        <p:nvPicPr>
          <p:cNvPr id="3" name="Picture 2"/>
          <p:cNvPicPr>
            <a:picLocks noChangeAspect="1"/>
          </p:cNvPicPr>
          <p:nvPr/>
        </p:nvPicPr>
        <p:blipFill>
          <a:blip r:embed="rId3">
            <a:lum/>
            <a:alphaModFix/>
          </a:blip>
          <a:srcRect/>
          <a:stretch>
            <a:fillRect/>
          </a:stretch>
        </p:blipFill>
        <p:spPr>
          <a:xfrm>
            <a:off x="3995936" y="3717032"/>
            <a:ext cx="2891467" cy="2814138"/>
          </a:xfrm>
          <a:prstGeom prst="rect">
            <a:avLst/>
          </a:prstGeom>
          <a:noFill/>
          <a:ln>
            <a:noFill/>
          </a:ln>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4692514"/>
            <a:ext cx="2496278"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name="page22">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179640" y="116640"/>
            <a:ext cx="822924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indent="0">
              <a:spcBef>
                <a:spcPts val="638"/>
              </a:spcBef>
              <a:buFont typeface="Arial" pitchFamily="32"/>
              <a:buChar char="•"/>
            </a:pPr>
            <a:r>
              <a:rPr lang="cs-CZ" sz="1600" i="1" dirty="0">
                <a:latin typeface="Calibri" pitchFamily="18"/>
              </a:rPr>
              <a:t>  </a:t>
            </a:r>
            <a:r>
              <a:rPr lang="en-GB" sz="1600" i="1" dirty="0">
                <a:latin typeface="Calibri" pitchFamily="18"/>
              </a:rPr>
              <a:t>Spirillum </a:t>
            </a:r>
            <a:r>
              <a:rPr lang="en-GB" sz="1600" dirty="0" err="1">
                <a:latin typeface="Calibri" pitchFamily="18"/>
              </a:rPr>
              <a:t>za</a:t>
            </a:r>
            <a:r>
              <a:rPr lang="en-GB" sz="1600" dirty="0">
                <a:latin typeface="Calibri" pitchFamily="18"/>
              </a:rPr>
              <a:t> </a:t>
            </a:r>
            <a:r>
              <a:rPr lang="en-GB" sz="1600" dirty="0" err="1">
                <a:latin typeface="Calibri" pitchFamily="18"/>
              </a:rPr>
              <a:t>přítomnosti</a:t>
            </a:r>
            <a:r>
              <a:rPr lang="en-GB" sz="1600" dirty="0">
                <a:latin typeface="Calibri" pitchFamily="18"/>
              </a:rPr>
              <a:t> </a:t>
            </a:r>
            <a:r>
              <a:rPr lang="en-GB" sz="1600" dirty="0" err="1">
                <a:latin typeface="Calibri" pitchFamily="18"/>
              </a:rPr>
              <a:t>elementární</a:t>
            </a:r>
            <a:r>
              <a:rPr lang="en-GB" sz="1600" dirty="0">
                <a:latin typeface="Calibri" pitchFamily="18"/>
              </a:rPr>
              <a:t> </a:t>
            </a:r>
            <a:r>
              <a:rPr lang="en-GB" sz="1600" dirty="0" err="1">
                <a:latin typeface="Calibri" pitchFamily="18"/>
              </a:rPr>
              <a:t>síry</a:t>
            </a:r>
            <a:r>
              <a:rPr lang="en-GB" sz="1600" dirty="0">
                <a:latin typeface="Calibri" pitchFamily="18"/>
              </a:rPr>
              <a:t> a format</a:t>
            </a:r>
            <a:r>
              <a:rPr lang="cs-CZ" sz="1600" dirty="0">
                <a:latin typeface="Calibri" pitchFamily="18"/>
              </a:rPr>
              <a:t>u </a:t>
            </a:r>
            <a:r>
              <a:rPr lang="en-GB" sz="1600" dirty="0" err="1">
                <a:latin typeface="Calibri" pitchFamily="18"/>
              </a:rPr>
              <a:t>produkuje</a:t>
            </a:r>
            <a:r>
              <a:rPr lang="en-GB" sz="1600" dirty="0">
                <a:latin typeface="Calibri" pitchFamily="18"/>
              </a:rPr>
              <a:t> </a:t>
            </a:r>
            <a:r>
              <a:rPr lang="en-GB" sz="1600" dirty="0" err="1">
                <a:latin typeface="Calibri" pitchFamily="18"/>
              </a:rPr>
              <a:t>sirovodík</a:t>
            </a:r>
            <a:r>
              <a:rPr lang="en-GB" sz="1600" dirty="0">
                <a:latin typeface="Calibri" pitchFamily="18"/>
              </a:rPr>
              <a:t> a CO2</a:t>
            </a:r>
          </a:p>
          <a:p>
            <a:pPr marL="0" lvl="0" indent="0">
              <a:spcBef>
                <a:spcPts val="638"/>
              </a:spcBef>
              <a:buFont typeface="Arial" pitchFamily="32"/>
              <a:buChar char="•"/>
            </a:pPr>
            <a:r>
              <a:rPr lang="cs-CZ" sz="1600" i="1" dirty="0" smtClean="0">
                <a:latin typeface="Calibri" pitchFamily="18"/>
              </a:rPr>
              <a:t> </a:t>
            </a:r>
            <a:r>
              <a:rPr lang="en-GB" sz="1600" i="1" dirty="0" err="1" smtClean="0">
                <a:latin typeface="Calibri" pitchFamily="18"/>
              </a:rPr>
              <a:t>Chlorobium</a:t>
            </a:r>
            <a:r>
              <a:rPr lang="en-GB" sz="1600" i="1" dirty="0" smtClean="0">
                <a:latin typeface="Calibri" pitchFamily="18"/>
              </a:rPr>
              <a:t> </a:t>
            </a:r>
            <a:r>
              <a:rPr lang="en-GB" sz="1600" dirty="0" err="1">
                <a:latin typeface="Calibri" pitchFamily="18"/>
              </a:rPr>
              <a:t>za</a:t>
            </a:r>
            <a:r>
              <a:rPr lang="en-GB" sz="1600" dirty="0">
                <a:latin typeface="Calibri" pitchFamily="18"/>
              </a:rPr>
              <a:t> </a:t>
            </a:r>
            <a:r>
              <a:rPr lang="en-GB" sz="1600" dirty="0" err="1">
                <a:latin typeface="Calibri" pitchFamily="18"/>
              </a:rPr>
              <a:t>přítomnosti</a:t>
            </a:r>
            <a:r>
              <a:rPr lang="en-GB" sz="1600" dirty="0">
                <a:latin typeface="Calibri" pitchFamily="18"/>
              </a:rPr>
              <a:t> </a:t>
            </a:r>
            <a:r>
              <a:rPr lang="en-GB" sz="1600" dirty="0" err="1">
                <a:latin typeface="Calibri" pitchFamily="18"/>
              </a:rPr>
              <a:t>světla</a:t>
            </a:r>
            <a:r>
              <a:rPr lang="en-GB" sz="1600" dirty="0">
                <a:latin typeface="Calibri" pitchFamily="18"/>
              </a:rPr>
              <a:t> </a:t>
            </a:r>
            <a:r>
              <a:rPr lang="en-GB" sz="1600" dirty="0" err="1">
                <a:latin typeface="Calibri" pitchFamily="18"/>
              </a:rPr>
              <a:t>fixuje</a:t>
            </a:r>
            <a:r>
              <a:rPr lang="en-GB" sz="1600" dirty="0">
                <a:latin typeface="Calibri" pitchFamily="18"/>
              </a:rPr>
              <a:t> CO2 a </a:t>
            </a:r>
            <a:r>
              <a:rPr lang="en-GB" sz="1600" dirty="0" err="1">
                <a:latin typeface="Calibri" pitchFamily="18"/>
              </a:rPr>
              <a:t>oxiduje</a:t>
            </a:r>
            <a:r>
              <a:rPr lang="en-GB" sz="1600" dirty="0">
                <a:latin typeface="Calibri" pitchFamily="18"/>
              </a:rPr>
              <a:t> </a:t>
            </a:r>
            <a:r>
              <a:rPr lang="en-GB" sz="1600" dirty="0" err="1">
                <a:latin typeface="Calibri" pitchFamily="18"/>
              </a:rPr>
              <a:t>sirovodík</a:t>
            </a:r>
            <a:r>
              <a:rPr lang="en-GB" sz="1600" dirty="0">
                <a:latin typeface="Calibri" pitchFamily="18"/>
              </a:rPr>
              <a:t> a </a:t>
            </a:r>
            <a:r>
              <a:rPr lang="en-GB" sz="1600" dirty="0" err="1">
                <a:latin typeface="Calibri" pitchFamily="18"/>
              </a:rPr>
              <a:t>produkuje</a:t>
            </a:r>
            <a:r>
              <a:rPr lang="en-GB" sz="1600" dirty="0">
                <a:latin typeface="Calibri" pitchFamily="18"/>
              </a:rPr>
              <a:t> </a:t>
            </a:r>
            <a:r>
              <a:rPr lang="en-GB" sz="1600" dirty="0" err="1">
                <a:latin typeface="Calibri" pitchFamily="18"/>
              </a:rPr>
              <a:t>organické</a:t>
            </a:r>
            <a:r>
              <a:rPr lang="en-GB" sz="1600" dirty="0">
                <a:latin typeface="Calibri" pitchFamily="18"/>
              </a:rPr>
              <a:t> </a:t>
            </a:r>
            <a:r>
              <a:rPr lang="en-GB" sz="1600" dirty="0" err="1">
                <a:latin typeface="Calibri" pitchFamily="18"/>
              </a:rPr>
              <a:t>látky</a:t>
            </a:r>
            <a:endParaRPr lang="en-GB" sz="1600" dirty="0">
              <a:latin typeface="Calibri" pitchFamily="18"/>
            </a:endParaRPr>
          </a:p>
          <a:p>
            <a:pPr marL="0" lvl="0" indent="0">
              <a:spcBef>
                <a:spcPts val="638"/>
              </a:spcBef>
              <a:buFont typeface="Arial" pitchFamily="32"/>
              <a:buChar char="•"/>
            </a:pPr>
            <a:r>
              <a:rPr lang="cs-CZ" sz="1600" dirty="0" smtClean="0">
                <a:latin typeface="Calibri" pitchFamily="18"/>
              </a:rPr>
              <a:t>d</a:t>
            </a:r>
            <a:r>
              <a:rPr lang="en-GB" sz="1600" dirty="0" err="1" smtClean="0">
                <a:latin typeface="Calibri" pitchFamily="18"/>
              </a:rPr>
              <a:t>ohromady</a:t>
            </a:r>
            <a:r>
              <a:rPr lang="en-GB" sz="1600" dirty="0" smtClean="0">
                <a:latin typeface="Calibri" pitchFamily="18"/>
              </a:rPr>
              <a:t> </a:t>
            </a:r>
            <a:r>
              <a:rPr lang="en-GB" sz="1600" dirty="0">
                <a:latin typeface="Calibri" pitchFamily="18"/>
              </a:rPr>
              <a:t>se </a:t>
            </a:r>
            <a:r>
              <a:rPr lang="en-GB" sz="1600" dirty="0" err="1">
                <a:latin typeface="Calibri" pitchFamily="18"/>
              </a:rPr>
              <a:t>doplňují</a:t>
            </a:r>
            <a:endParaRPr lang="en-GB" sz="1600" dirty="0">
              <a:latin typeface="Calibri" pitchFamily="18"/>
            </a:endParaRPr>
          </a:p>
          <a:p>
            <a:pPr marL="0" lvl="0" indent="0">
              <a:spcBef>
                <a:spcPts val="638"/>
              </a:spcBef>
              <a:buFont typeface="Arial" pitchFamily="32"/>
              <a:buChar char="•"/>
            </a:pPr>
            <a:r>
              <a:rPr lang="cs-CZ" sz="1600" dirty="0" smtClean="0">
                <a:latin typeface="Calibri" pitchFamily="18"/>
              </a:rPr>
              <a:t> jde </a:t>
            </a:r>
            <a:r>
              <a:rPr lang="en-GB" sz="1600" dirty="0" err="1" smtClean="0">
                <a:latin typeface="Calibri" pitchFamily="18"/>
              </a:rPr>
              <a:t>také</a:t>
            </a:r>
            <a:r>
              <a:rPr lang="en-GB" sz="1600" dirty="0" smtClean="0">
                <a:latin typeface="Calibri" pitchFamily="18"/>
              </a:rPr>
              <a:t> </a:t>
            </a:r>
            <a:r>
              <a:rPr lang="en-GB" sz="1600" dirty="0">
                <a:latin typeface="Calibri" pitchFamily="18"/>
              </a:rPr>
              <a:t>o </a:t>
            </a:r>
            <a:r>
              <a:rPr lang="en-GB" sz="1600" dirty="0" err="1">
                <a:latin typeface="Calibri" pitchFamily="18"/>
              </a:rPr>
              <a:t>detoxikace</a:t>
            </a:r>
            <a:r>
              <a:rPr lang="en-GB" sz="1600" dirty="0">
                <a:latin typeface="Calibri" pitchFamily="18"/>
              </a:rPr>
              <a:t> </a:t>
            </a:r>
            <a:r>
              <a:rPr lang="en-GB" sz="1600" dirty="0" err="1">
                <a:latin typeface="Calibri" pitchFamily="18"/>
              </a:rPr>
              <a:t>sirovodíku</a:t>
            </a:r>
            <a:r>
              <a:rPr lang="en-GB" sz="1600" dirty="0">
                <a:latin typeface="Calibri" pitchFamily="18"/>
              </a:rPr>
              <a:t> (</a:t>
            </a:r>
            <a:r>
              <a:rPr lang="en-GB" sz="1600" dirty="0" err="1">
                <a:latin typeface="Calibri" pitchFamily="18"/>
              </a:rPr>
              <a:t>zabil</a:t>
            </a:r>
            <a:r>
              <a:rPr lang="en-GB" sz="1600" dirty="0">
                <a:latin typeface="Calibri" pitchFamily="18"/>
              </a:rPr>
              <a:t> by </a:t>
            </a:r>
            <a:r>
              <a:rPr lang="en-GB" sz="1600" i="1" dirty="0">
                <a:latin typeface="Calibri" pitchFamily="18"/>
              </a:rPr>
              <a:t>Spirillum</a:t>
            </a:r>
            <a:r>
              <a:rPr lang="en-GB" sz="1600" dirty="0">
                <a:latin typeface="Calibri" pitchFamily="18"/>
              </a:rPr>
              <a:t>)</a:t>
            </a:r>
          </a:p>
          <a:p>
            <a:pPr marL="0" lvl="0" indent="0">
              <a:spcBef>
                <a:spcPts val="638"/>
              </a:spcBef>
              <a:buFont typeface="Arial" pitchFamily="32"/>
              <a:buChar char="•"/>
            </a:pPr>
            <a:r>
              <a:rPr lang="cs-CZ" sz="1600" dirty="0">
                <a:latin typeface="Calibri" pitchFamily="18"/>
              </a:rPr>
              <a:t> </a:t>
            </a:r>
            <a:r>
              <a:rPr lang="cs-CZ" sz="1600" dirty="0" smtClean="0">
                <a:latin typeface="Calibri" pitchFamily="18"/>
              </a:rPr>
              <a:t>p</a:t>
            </a:r>
            <a:r>
              <a:rPr lang="en-GB" sz="1600" dirty="0" err="1" smtClean="0">
                <a:latin typeface="Calibri" pitchFamily="18"/>
              </a:rPr>
              <a:t>odobné</a:t>
            </a:r>
            <a:r>
              <a:rPr lang="en-GB" sz="1600" dirty="0" smtClean="0">
                <a:latin typeface="Calibri" pitchFamily="18"/>
              </a:rPr>
              <a:t> </a:t>
            </a:r>
            <a:r>
              <a:rPr lang="en-GB" sz="1600" dirty="0" err="1">
                <a:latin typeface="Calibri" pitchFamily="18"/>
              </a:rPr>
              <a:t>příklady</a:t>
            </a:r>
            <a:r>
              <a:rPr lang="en-GB" sz="1600" dirty="0">
                <a:latin typeface="Calibri" pitchFamily="18"/>
              </a:rPr>
              <a:t> </a:t>
            </a:r>
            <a:r>
              <a:rPr lang="en-GB" sz="1600" dirty="0" err="1">
                <a:latin typeface="Calibri" pitchFamily="18"/>
              </a:rPr>
              <a:t>mezi</a:t>
            </a:r>
            <a:r>
              <a:rPr lang="en-GB" sz="1600" dirty="0">
                <a:latin typeface="Calibri" pitchFamily="18"/>
              </a:rPr>
              <a:t> </a:t>
            </a:r>
            <a:r>
              <a:rPr lang="en-GB" sz="1600" dirty="0" err="1">
                <a:latin typeface="Calibri" pitchFamily="18"/>
              </a:rPr>
              <a:t>bakteriemi</a:t>
            </a:r>
            <a:r>
              <a:rPr lang="en-GB" sz="1600" dirty="0">
                <a:latin typeface="Calibri" pitchFamily="18"/>
              </a:rPr>
              <a:t> v </a:t>
            </a:r>
            <a:r>
              <a:rPr lang="en-GB" sz="1600" dirty="0" err="1">
                <a:latin typeface="Calibri" pitchFamily="18"/>
              </a:rPr>
              <a:t>cyklu</a:t>
            </a:r>
            <a:r>
              <a:rPr lang="en-GB" sz="1600" dirty="0">
                <a:latin typeface="Calibri" pitchFamily="18"/>
              </a:rPr>
              <a:t> </a:t>
            </a:r>
            <a:r>
              <a:rPr lang="en-GB" sz="1600" dirty="0" err="1">
                <a:latin typeface="Calibri" pitchFamily="18"/>
              </a:rPr>
              <a:t>dusíku</a:t>
            </a:r>
            <a:endParaRPr lang="en-GB" sz="1600" dirty="0">
              <a:latin typeface="Calibri" pitchFamily="18"/>
            </a:endParaRPr>
          </a:p>
          <a:p>
            <a:pPr marL="0" lvl="0" indent="0">
              <a:spcBef>
                <a:spcPts val="638"/>
              </a:spcBef>
              <a:buFont typeface="Arial" pitchFamily="32"/>
              <a:buChar char="•"/>
            </a:pPr>
            <a:r>
              <a:rPr lang="en-GB" sz="1600" dirty="0" smtClean="0">
                <a:latin typeface="Calibri" pitchFamily="18"/>
              </a:rPr>
              <a:t> </a:t>
            </a:r>
            <a:r>
              <a:rPr lang="en-GB" sz="1600" dirty="0" err="1">
                <a:latin typeface="Calibri" pitchFamily="18"/>
              </a:rPr>
              <a:t>heterotrofní</a:t>
            </a:r>
            <a:r>
              <a:rPr lang="en-GB" sz="1600" dirty="0">
                <a:latin typeface="Calibri" pitchFamily="18"/>
              </a:rPr>
              <a:t> </a:t>
            </a:r>
            <a:r>
              <a:rPr lang="en-GB" sz="1600" dirty="0" err="1">
                <a:latin typeface="Calibri" pitchFamily="18"/>
              </a:rPr>
              <a:t>pseudomonády</a:t>
            </a:r>
            <a:r>
              <a:rPr lang="en-GB" sz="1600" dirty="0">
                <a:latin typeface="Calibri" pitchFamily="18"/>
              </a:rPr>
              <a:t> </a:t>
            </a:r>
            <a:r>
              <a:rPr lang="en-GB" sz="1600" dirty="0" err="1">
                <a:latin typeface="Calibri" pitchFamily="18"/>
              </a:rPr>
              <a:t>jsou</a:t>
            </a:r>
            <a:r>
              <a:rPr lang="en-GB" sz="1600" dirty="0">
                <a:latin typeface="Calibri" pitchFamily="18"/>
              </a:rPr>
              <a:t> </a:t>
            </a:r>
            <a:r>
              <a:rPr lang="en-GB" sz="1600" dirty="0" err="1">
                <a:latin typeface="Calibri" pitchFamily="18"/>
              </a:rPr>
              <a:t>chemotaxí</a:t>
            </a:r>
            <a:r>
              <a:rPr lang="en-GB" sz="1600" dirty="0">
                <a:latin typeface="Calibri" pitchFamily="18"/>
              </a:rPr>
              <a:t> </a:t>
            </a:r>
            <a:r>
              <a:rPr lang="en-GB" sz="1600" dirty="0" err="1">
                <a:latin typeface="Calibri" pitchFamily="18"/>
              </a:rPr>
              <a:t>přitahovány</a:t>
            </a:r>
            <a:r>
              <a:rPr lang="en-GB" sz="1600" dirty="0">
                <a:latin typeface="Calibri" pitchFamily="18"/>
              </a:rPr>
              <a:t> k </a:t>
            </a:r>
            <a:r>
              <a:rPr lang="en-GB" sz="1600" dirty="0" err="1">
                <a:latin typeface="Calibri" pitchFamily="18"/>
              </a:rPr>
              <a:t>organickým</a:t>
            </a:r>
            <a:r>
              <a:rPr lang="en-GB" sz="1600" dirty="0">
                <a:latin typeface="Calibri" pitchFamily="18"/>
              </a:rPr>
              <a:t> </a:t>
            </a:r>
            <a:r>
              <a:rPr lang="en-GB" sz="1600" dirty="0" err="1">
                <a:latin typeface="Calibri" pitchFamily="18"/>
              </a:rPr>
              <a:t>exkretům</a:t>
            </a:r>
            <a:r>
              <a:rPr lang="en-GB" sz="1600" dirty="0">
                <a:latin typeface="Calibri" pitchFamily="18"/>
              </a:rPr>
              <a:t> </a:t>
            </a:r>
            <a:r>
              <a:rPr lang="en-GB" sz="1600" dirty="0" err="1">
                <a:latin typeface="Calibri" pitchFamily="18"/>
              </a:rPr>
              <a:t>heterocytů</a:t>
            </a:r>
            <a:r>
              <a:rPr lang="en-GB" sz="1600" dirty="0">
                <a:latin typeface="Calibri" pitchFamily="18"/>
              </a:rPr>
              <a:t> </a:t>
            </a:r>
            <a:r>
              <a:rPr lang="en-GB" sz="1600" i="1" dirty="0">
                <a:latin typeface="Calibri" pitchFamily="18"/>
              </a:rPr>
              <a:t>Anabaena </a:t>
            </a:r>
            <a:r>
              <a:rPr lang="en-GB" sz="1600" i="1" dirty="0" err="1">
                <a:latin typeface="Calibri" pitchFamily="18"/>
              </a:rPr>
              <a:t>spiroides</a:t>
            </a:r>
            <a:r>
              <a:rPr lang="en-GB" sz="1600" dirty="0">
                <a:latin typeface="Calibri" pitchFamily="18"/>
              </a:rPr>
              <a:t>, </a:t>
            </a:r>
            <a:r>
              <a:rPr lang="en-GB" sz="1600" dirty="0" err="1">
                <a:latin typeface="Calibri" pitchFamily="18"/>
              </a:rPr>
              <a:t>které</a:t>
            </a:r>
            <a:r>
              <a:rPr lang="en-GB" sz="1600" dirty="0">
                <a:latin typeface="Calibri" pitchFamily="18"/>
              </a:rPr>
              <a:t> </a:t>
            </a:r>
            <a:r>
              <a:rPr lang="en-GB" sz="1600" dirty="0" err="1">
                <a:latin typeface="Calibri" pitchFamily="18"/>
              </a:rPr>
              <a:t>oxidují</a:t>
            </a:r>
            <a:endParaRPr lang="en-GB" sz="1600" dirty="0">
              <a:latin typeface="Calibri" pitchFamily="18"/>
            </a:endParaRPr>
          </a:p>
          <a:p>
            <a:pPr marL="0" lvl="0" indent="0">
              <a:spcBef>
                <a:spcPts val="638"/>
              </a:spcBef>
              <a:buFont typeface="Arial" pitchFamily="32"/>
              <a:buChar char="•"/>
            </a:pPr>
            <a:r>
              <a:rPr lang="cs-CZ" sz="1600" dirty="0" smtClean="0">
                <a:latin typeface="Calibri" pitchFamily="18"/>
              </a:rPr>
              <a:t> </a:t>
            </a:r>
            <a:r>
              <a:rPr lang="en-GB" sz="1600" dirty="0" err="1" smtClean="0">
                <a:latin typeface="Calibri" pitchFamily="18"/>
              </a:rPr>
              <a:t>vytvoří</a:t>
            </a:r>
            <a:r>
              <a:rPr lang="en-GB" sz="1600" dirty="0" smtClean="0">
                <a:latin typeface="Calibri" pitchFamily="18"/>
              </a:rPr>
              <a:t> </a:t>
            </a:r>
            <a:r>
              <a:rPr lang="en-GB" sz="1600" dirty="0" err="1">
                <a:latin typeface="Calibri" pitchFamily="18"/>
              </a:rPr>
              <a:t>husté</a:t>
            </a:r>
            <a:r>
              <a:rPr lang="en-GB" sz="1600" dirty="0">
                <a:latin typeface="Calibri" pitchFamily="18"/>
              </a:rPr>
              <a:t> </a:t>
            </a:r>
            <a:r>
              <a:rPr lang="en-GB" sz="1600" dirty="0" err="1">
                <a:latin typeface="Calibri" pitchFamily="18"/>
              </a:rPr>
              <a:t>agregáty</a:t>
            </a:r>
            <a:r>
              <a:rPr lang="en-GB" sz="1600" dirty="0">
                <a:latin typeface="Calibri" pitchFamily="18"/>
              </a:rPr>
              <a:t> </a:t>
            </a:r>
            <a:r>
              <a:rPr lang="en-GB" sz="1600" dirty="0" err="1">
                <a:latin typeface="Calibri" pitchFamily="18"/>
              </a:rPr>
              <a:t>kolem</a:t>
            </a:r>
            <a:r>
              <a:rPr lang="en-GB" sz="1600" dirty="0">
                <a:latin typeface="Calibri" pitchFamily="18"/>
              </a:rPr>
              <a:t> </a:t>
            </a:r>
            <a:r>
              <a:rPr lang="en-GB" sz="1600" dirty="0" err="1">
                <a:latin typeface="Calibri" pitchFamily="18"/>
              </a:rPr>
              <a:t>heterocyty</a:t>
            </a:r>
            <a:r>
              <a:rPr lang="en-GB" sz="1600" dirty="0">
                <a:latin typeface="Calibri" pitchFamily="18"/>
              </a:rPr>
              <a:t> a </a:t>
            </a:r>
            <a:r>
              <a:rPr lang="en-GB" sz="1600" dirty="0" err="1">
                <a:latin typeface="Calibri" pitchFamily="18"/>
              </a:rPr>
              <a:t>stimulují</a:t>
            </a:r>
            <a:r>
              <a:rPr lang="en-GB" sz="1600" dirty="0">
                <a:latin typeface="Calibri" pitchFamily="18"/>
              </a:rPr>
              <a:t> </a:t>
            </a:r>
            <a:r>
              <a:rPr lang="en-GB" sz="1600" dirty="0" err="1">
                <a:latin typeface="Calibri" pitchFamily="18"/>
              </a:rPr>
              <a:t>nitrogenázovou</a:t>
            </a:r>
            <a:r>
              <a:rPr lang="en-GB" sz="1600" dirty="0">
                <a:latin typeface="Calibri" pitchFamily="18"/>
              </a:rPr>
              <a:t> </a:t>
            </a:r>
            <a:r>
              <a:rPr lang="en-GB" sz="1600" dirty="0" err="1">
                <a:latin typeface="Calibri" pitchFamily="18"/>
              </a:rPr>
              <a:t>aktivitu</a:t>
            </a:r>
            <a:r>
              <a:rPr lang="en-GB" sz="1600" dirty="0">
                <a:latin typeface="Calibri" pitchFamily="18"/>
              </a:rPr>
              <a:t> (</a:t>
            </a:r>
            <a:r>
              <a:rPr lang="en-GB" sz="1600" dirty="0" err="1">
                <a:latin typeface="Calibri" pitchFamily="18"/>
              </a:rPr>
              <a:t>snížením</a:t>
            </a:r>
            <a:r>
              <a:rPr lang="en-GB" sz="1600" dirty="0">
                <a:latin typeface="Calibri" pitchFamily="18"/>
              </a:rPr>
              <a:t> </a:t>
            </a:r>
            <a:r>
              <a:rPr lang="en-GB" sz="1600" dirty="0" err="1">
                <a:latin typeface="Calibri" pitchFamily="18"/>
              </a:rPr>
              <a:t>tenze</a:t>
            </a:r>
            <a:r>
              <a:rPr lang="en-GB" sz="1600" dirty="0">
                <a:latin typeface="Calibri" pitchFamily="18"/>
              </a:rPr>
              <a:t> </a:t>
            </a:r>
            <a:r>
              <a:rPr lang="en-GB" sz="1600" dirty="0" err="1" smtClean="0">
                <a:latin typeface="Calibri" pitchFamily="18"/>
              </a:rPr>
              <a:t>kyslíku</a:t>
            </a:r>
            <a:r>
              <a:rPr lang="en-GB" sz="1600" dirty="0" smtClean="0">
                <a:latin typeface="Calibri" pitchFamily="18"/>
              </a:rPr>
              <a:t>)</a:t>
            </a:r>
            <a:endParaRPr lang="en-GB" sz="1600" dirty="0">
              <a:latin typeface="Calibri" pitchFamily="18"/>
            </a:endParaRPr>
          </a:p>
        </p:txBody>
      </p:sp>
      <p:pic>
        <p:nvPicPr>
          <p:cNvPr id="3" name="Picture 2"/>
          <p:cNvPicPr>
            <a:picLocks noChangeAspect="1"/>
          </p:cNvPicPr>
          <p:nvPr/>
        </p:nvPicPr>
        <p:blipFill>
          <a:blip r:embed="rId3">
            <a:lum/>
            <a:alphaModFix/>
          </a:blip>
          <a:srcRect/>
          <a:stretch>
            <a:fillRect/>
          </a:stretch>
        </p:blipFill>
        <p:spPr>
          <a:xfrm>
            <a:off x="2411760" y="3861048"/>
            <a:ext cx="4394520" cy="27428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Symbióza&#10;">
    <p:spTree>
      <p:nvGrpSpPr>
        <p:cNvPr id="1" name=""/>
        <p:cNvGrpSpPr/>
        <p:nvPr/>
      </p:nvGrpSpPr>
      <p:grpSpPr>
        <a:xfrm>
          <a:off x="0" y="0"/>
          <a:ext cx="0" cy="0"/>
          <a:chOff x="0" y="0"/>
          <a:chExt cx="0" cy="0"/>
        </a:xfrm>
      </p:grpSpPr>
      <p:sp>
        <p:nvSpPr>
          <p:cNvPr id="2" name="Nadpis 1"/>
          <p:cNvSpPr txBox="1">
            <a:spLocks noGrp="1"/>
          </p:cNvSpPr>
          <p:nvPr>
            <p:ph type="title" idx="4294967295"/>
          </p:nvPr>
        </p:nvSpPr>
        <p:spPr>
          <a:xfrm>
            <a:off x="467640" y="188640"/>
            <a:ext cx="8229240" cy="575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cs-CZ" sz="2400" b="1" dirty="0"/>
              <a:t>Symbióza</a:t>
            </a:r>
            <a:br>
              <a:rPr lang="cs-CZ" sz="2400" b="1" dirty="0"/>
            </a:br>
            <a:endParaRPr lang="cs-CZ" sz="2400" b="1" dirty="0"/>
          </a:p>
        </p:txBody>
      </p:sp>
      <p:sp>
        <p:nvSpPr>
          <p:cNvPr id="3" name="Zástupný symbol pro obsah 2"/>
          <p:cNvSpPr txBox="1">
            <a:spLocks noGrp="1"/>
          </p:cNvSpPr>
          <p:nvPr>
            <p:ph type="body" idx="4294967295"/>
          </p:nvPr>
        </p:nvSpPr>
        <p:spPr>
          <a:xfrm>
            <a:off x="32040" y="620640"/>
            <a:ext cx="878472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285750" indent="-285750">
              <a:spcBef>
                <a:spcPts val="638"/>
              </a:spcBef>
            </a:pPr>
            <a:r>
              <a:rPr lang="cs-CZ" sz="1600" b="1" dirty="0" err="1">
                <a:latin typeface="Calibri" pitchFamily="18"/>
              </a:rPr>
              <a:t>s</a:t>
            </a:r>
            <a:r>
              <a:rPr lang="en-GB" sz="1600" b="1" dirty="0" err="1" smtClean="0">
                <a:latin typeface="Calibri" pitchFamily="18"/>
              </a:rPr>
              <a:t>ymbióza</a:t>
            </a:r>
            <a:r>
              <a:rPr lang="en-GB" sz="1600" b="1" dirty="0" smtClean="0">
                <a:latin typeface="Calibri" pitchFamily="18"/>
              </a:rPr>
              <a:t> </a:t>
            </a:r>
            <a:r>
              <a:rPr lang="en-GB" sz="1600" dirty="0">
                <a:latin typeface="Calibri" pitchFamily="18"/>
              </a:rPr>
              <a:t>(</a:t>
            </a:r>
            <a:r>
              <a:rPr lang="en-GB" sz="1600" dirty="0" err="1">
                <a:latin typeface="Calibri" pitchFamily="18"/>
              </a:rPr>
              <a:t>sym</a:t>
            </a:r>
            <a:r>
              <a:rPr lang="en-GB" sz="1600" dirty="0">
                <a:latin typeface="Calibri" pitchFamily="18"/>
              </a:rPr>
              <a:t> - „</a:t>
            </a:r>
            <a:r>
              <a:rPr lang="en-GB" sz="1600" dirty="0" err="1">
                <a:latin typeface="Calibri" pitchFamily="18"/>
              </a:rPr>
              <a:t>spolu</a:t>
            </a:r>
            <a:r>
              <a:rPr lang="en-GB" sz="1600" dirty="0">
                <a:latin typeface="Calibri" pitchFamily="18"/>
              </a:rPr>
              <a:t>“ a bios - „</a:t>
            </a:r>
            <a:r>
              <a:rPr lang="en-GB" sz="1600" dirty="0" err="1">
                <a:latin typeface="Calibri" pitchFamily="18"/>
              </a:rPr>
              <a:t>život</a:t>
            </a:r>
            <a:r>
              <a:rPr lang="en-GB" sz="1600" dirty="0">
                <a:latin typeface="Calibri" pitchFamily="18"/>
              </a:rPr>
              <a:t>“) - </a:t>
            </a:r>
            <a:r>
              <a:rPr lang="en-GB" sz="1600" dirty="0" err="1">
                <a:latin typeface="Calibri" pitchFamily="18"/>
              </a:rPr>
              <a:t>jakékoli</a:t>
            </a:r>
            <a:r>
              <a:rPr lang="en-GB" sz="1600" dirty="0">
                <a:latin typeface="Calibri" pitchFamily="18"/>
              </a:rPr>
              <a:t> </a:t>
            </a:r>
            <a:r>
              <a:rPr lang="en-GB" sz="1600" dirty="0" err="1">
                <a:latin typeface="Calibri" pitchFamily="18"/>
              </a:rPr>
              <a:t>úzké</a:t>
            </a:r>
            <a:r>
              <a:rPr lang="en-GB" sz="1600" dirty="0">
                <a:latin typeface="Calibri" pitchFamily="18"/>
              </a:rPr>
              <a:t> </a:t>
            </a:r>
            <a:r>
              <a:rPr lang="en-GB" sz="1600" dirty="0" err="1" smtClean="0">
                <a:latin typeface="Calibri" pitchFamily="18"/>
              </a:rPr>
              <a:t>soužití</a:t>
            </a:r>
            <a:r>
              <a:rPr lang="cs-CZ" sz="1600" dirty="0" smtClean="0">
                <a:latin typeface="Calibri" pitchFamily="18"/>
              </a:rPr>
              <a:t>/vztah</a:t>
            </a:r>
            <a:r>
              <a:rPr lang="en-GB" sz="1600" dirty="0" smtClean="0">
                <a:latin typeface="Calibri" pitchFamily="18"/>
              </a:rPr>
              <a:t> </a:t>
            </a:r>
            <a:r>
              <a:rPr lang="en-GB" sz="1600" dirty="0" err="1">
                <a:latin typeface="Calibri" pitchFamily="18"/>
              </a:rPr>
              <a:t>dvou</a:t>
            </a:r>
            <a:r>
              <a:rPr lang="en-GB" sz="1600" dirty="0">
                <a:latin typeface="Calibri" pitchFamily="18"/>
              </a:rPr>
              <a:t> a </a:t>
            </a:r>
            <a:r>
              <a:rPr lang="en-GB" sz="1600" dirty="0" err="1">
                <a:latin typeface="Calibri" pitchFamily="18"/>
              </a:rPr>
              <a:t>více</a:t>
            </a:r>
            <a:r>
              <a:rPr lang="en-GB" sz="1600" dirty="0">
                <a:latin typeface="Calibri" pitchFamily="18"/>
              </a:rPr>
              <a:t> </a:t>
            </a:r>
            <a:r>
              <a:rPr lang="en-GB" sz="1600" dirty="0" err="1" smtClean="0">
                <a:latin typeface="Calibri" pitchFamily="18"/>
              </a:rPr>
              <a:t>organismů</a:t>
            </a:r>
            <a:r>
              <a:rPr lang="en-GB" sz="1600" dirty="0" smtClean="0">
                <a:latin typeface="Calibri" pitchFamily="18"/>
              </a:rPr>
              <a:t>…</a:t>
            </a:r>
            <a:endParaRPr lang="en-GB" sz="1600" dirty="0">
              <a:latin typeface="Calibri" pitchFamily="18"/>
            </a:endParaRPr>
          </a:p>
          <a:p>
            <a:pPr marL="285750" indent="-285750">
              <a:spcBef>
                <a:spcPts val="638"/>
              </a:spcBef>
            </a:pPr>
            <a:r>
              <a:rPr lang="en-GB" sz="1600" dirty="0" err="1" smtClean="0">
                <a:latin typeface="Calibri" pitchFamily="18"/>
              </a:rPr>
              <a:t>termín</a:t>
            </a:r>
            <a:r>
              <a:rPr lang="en-GB" sz="1600" dirty="0" smtClean="0">
                <a:latin typeface="Calibri" pitchFamily="18"/>
              </a:rPr>
              <a:t> </a:t>
            </a:r>
            <a:r>
              <a:rPr lang="en-GB" sz="1600" dirty="0" err="1">
                <a:latin typeface="Calibri" pitchFamily="18"/>
              </a:rPr>
              <a:t>symbióza</a:t>
            </a:r>
            <a:r>
              <a:rPr lang="en-GB" sz="1600" dirty="0">
                <a:latin typeface="Calibri" pitchFamily="18"/>
              </a:rPr>
              <a:t> </a:t>
            </a:r>
            <a:r>
              <a:rPr lang="cs-CZ" sz="1600" dirty="0" smtClean="0">
                <a:latin typeface="Calibri" pitchFamily="18"/>
              </a:rPr>
              <a:t>se často </a:t>
            </a:r>
            <a:r>
              <a:rPr lang="en-GB" sz="1600" dirty="0" err="1" smtClean="0">
                <a:latin typeface="Calibri" pitchFamily="18"/>
              </a:rPr>
              <a:t>používá</a:t>
            </a:r>
            <a:r>
              <a:rPr lang="en-GB" sz="1600" dirty="0" smtClean="0">
                <a:latin typeface="Calibri" pitchFamily="18"/>
              </a:rPr>
              <a:t> </a:t>
            </a:r>
            <a:r>
              <a:rPr lang="en-GB" sz="1600" dirty="0" err="1">
                <a:latin typeface="Calibri" pitchFamily="18"/>
              </a:rPr>
              <a:t>pouze</a:t>
            </a:r>
            <a:r>
              <a:rPr lang="en-GB" sz="1600" dirty="0">
                <a:latin typeface="Calibri" pitchFamily="18"/>
              </a:rPr>
              <a:t> </a:t>
            </a:r>
            <a:r>
              <a:rPr lang="en-GB" sz="1600" dirty="0" err="1">
                <a:latin typeface="Calibri" pitchFamily="18"/>
              </a:rPr>
              <a:t>ve</a:t>
            </a:r>
            <a:r>
              <a:rPr lang="en-GB" sz="1600" dirty="0">
                <a:latin typeface="Calibri" pitchFamily="18"/>
              </a:rPr>
              <a:t> </a:t>
            </a:r>
            <a:r>
              <a:rPr lang="en-GB" sz="1600" dirty="0" err="1">
                <a:latin typeface="Calibri" pitchFamily="18"/>
              </a:rPr>
              <a:t>smyslu</a:t>
            </a:r>
            <a:r>
              <a:rPr lang="en-GB" sz="1600" dirty="0">
                <a:latin typeface="Calibri" pitchFamily="18"/>
              </a:rPr>
              <a:t> </a:t>
            </a:r>
            <a:r>
              <a:rPr lang="en-GB" sz="1600" dirty="0" err="1">
                <a:latin typeface="Calibri" pitchFamily="18"/>
              </a:rPr>
              <a:t>oboustranně</a:t>
            </a:r>
            <a:r>
              <a:rPr lang="en-GB" sz="1600" dirty="0">
                <a:latin typeface="Calibri" pitchFamily="18"/>
              </a:rPr>
              <a:t> </a:t>
            </a:r>
            <a:r>
              <a:rPr lang="en-GB" sz="1600" dirty="0" err="1">
                <a:latin typeface="Calibri" pitchFamily="18"/>
              </a:rPr>
              <a:t>výhodného</a:t>
            </a:r>
            <a:r>
              <a:rPr lang="en-GB" sz="1600" dirty="0">
                <a:latin typeface="Calibri" pitchFamily="18"/>
              </a:rPr>
              <a:t> </a:t>
            </a:r>
            <a:r>
              <a:rPr lang="en-GB" sz="1600" dirty="0" err="1">
                <a:latin typeface="Calibri" pitchFamily="18"/>
              </a:rPr>
              <a:t>soužití</a:t>
            </a:r>
            <a:r>
              <a:rPr lang="en-GB" sz="1600" dirty="0">
                <a:latin typeface="Calibri" pitchFamily="18"/>
              </a:rPr>
              <a:t>, </a:t>
            </a:r>
            <a:r>
              <a:rPr lang="en-GB" sz="1600" dirty="0" err="1">
                <a:latin typeface="Calibri" pitchFamily="18"/>
              </a:rPr>
              <a:t>ačkoliv</a:t>
            </a:r>
            <a:r>
              <a:rPr lang="en-GB" sz="1600" dirty="0">
                <a:latin typeface="Calibri" pitchFamily="18"/>
              </a:rPr>
              <a:t> </a:t>
            </a:r>
            <a:r>
              <a:rPr lang="en-GB" sz="1600" dirty="0" err="1">
                <a:latin typeface="Calibri" pitchFamily="18"/>
              </a:rPr>
              <a:t>ve</a:t>
            </a:r>
            <a:r>
              <a:rPr lang="en-GB" sz="1600" dirty="0">
                <a:latin typeface="Calibri" pitchFamily="18"/>
              </a:rPr>
              <a:t> </a:t>
            </a:r>
            <a:r>
              <a:rPr lang="en-GB" sz="1600" dirty="0" err="1">
                <a:latin typeface="Calibri" pitchFamily="18"/>
              </a:rPr>
              <a:t>skutečnosti</a:t>
            </a:r>
            <a:r>
              <a:rPr lang="en-GB" sz="1600" dirty="0">
                <a:latin typeface="Calibri" pitchFamily="18"/>
              </a:rPr>
              <a:t> </a:t>
            </a:r>
            <a:r>
              <a:rPr lang="en-GB" sz="1600" dirty="0" err="1">
                <a:latin typeface="Calibri" pitchFamily="18"/>
              </a:rPr>
              <a:t>zahrnuje</a:t>
            </a:r>
            <a:r>
              <a:rPr lang="en-GB" sz="1600" dirty="0">
                <a:latin typeface="Calibri" pitchFamily="18"/>
              </a:rPr>
              <a:t> </a:t>
            </a:r>
            <a:r>
              <a:rPr lang="en-GB" sz="1600" dirty="0" err="1">
                <a:latin typeface="Calibri" pitchFamily="18"/>
              </a:rPr>
              <a:t>veškeré</a:t>
            </a:r>
            <a:r>
              <a:rPr lang="en-GB" sz="1600" dirty="0">
                <a:latin typeface="Calibri" pitchFamily="18"/>
              </a:rPr>
              <a:t> </a:t>
            </a:r>
            <a:r>
              <a:rPr lang="en-GB" sz="1600" dirty="0" err="1">
                <a:latin typeface="Calibri" pitchFamily="18"/>
              </a:rPr>
              <a:t>modely</a:t>
            </a:r>
            <a:r>
              <a:rPr lang="en-GB" sz="1600" dirty="0">
                <a:latin typeface="Calibri" pitchFamily="18"/>
              </a:rPr>
              <a:t> </a:t>
            </a:r>
            <a:r>
              <a:rPr lang="en-GB" sz="1600" dirty="0" err="1">
                <a:latin typeface="Calibri" pitchFamily="18"/>
              </a:rPr>
              <a:t>soužití</a:t>
            </a:r>
            <a:endParaRPr lang="en-GB" sz="1600" dirty="0">
              <a:latin typeface="Calibri" pitchFamily="18"/>
            </a:endParaRPr>
          </a:p>
          <a:p>
            <a:pPr marL="285750" indent="-285750">
              <a:spcBef>
                <a:spcPts val="638"/>
              </a:spcBef>
            </a:pPr>
            <a:r>
              <a:rPr lang="en-GB" sz="1600" dirty="0">
                <a:latin typeface="Calibri" pitchFamily="18"/>
              </a:rPr>
              <a:t>1877 - </a:t>
            </a:r>
            <a:r>
              <a:rPr lang="cs-CZ" sz="1600" dirty="0" err="1">
                <a:latin typeface="Calibri" pitchFamily="18"/>
              </a:rPr>
              <a:t>p</a:t>
            </a:r>
            <a:r>
              <a:rPr lang="en-GB" sz="1600" dirty="0" err="1" smtClean="0">
                <a:latin typeface="Calibri" pitchFamily="18"/>
              </a:rPr>
              <a:t>ojem</a:t>
            </a:r>
            <a:r>
              <a:rPr lang="en-GB" sz="1600" dirty="0" smtClean="0">
                <a:latin typeface="Calibri" pitchFamily="18"/>
              </a:rPr>
              <a:t> </a:t>
            </a:r>
            <a:r>
              <a:rPr lang="en-GB" sz="1600" dirty="0" err="1">
                <a:latin typeface="Calibri" pitchFamily="18"/>
              </a:rPr>
              <a:t>symbióza</a:t>
            </a:r>
            <a:r>
              <a:rPr lang="en-GB" sz="1600" dirty="0">
                <a:latin typeface="Calibri" pitchFamily="18"/>
              </a:rPr>
              <a:t> -</a:t>
            </a:r>
            <a:r>
              <a:rPr lang="en-GB" sz="1600" dirty="0" err="1">
                <a:latin typeface="Calibri" pitchFamily="18"/>
              </a:rPr>
              <a:t>botanik</a:t>
            </a:r>
            <a:r>
              <a:rPr lang="en-GB" sz="1600" dirty="0">
                <a:latin typeface="Calibri" pitchFamily="18"/>
              </a:rPr>
              <a:t> Albert Bernhard Frank </a:t>
            </a:r>
            <a:r>
              <a:rPr lang="en-GB" sz="1600" dirty="0" err="1">
                <a:latin typeface="Calibri" pitchFamily="18"/>
              </a:rPr>
              <a:t>označení</a:t>
            </a:r>
            <a:r>
              <a:rPr lang="en-GB" sz="1600" dirty="0">
                <a:latin typeface="Calibri" pitchFamily="18"/>
              </a:rPr>
              <a:t> </a:t>
            </a:r>
            <a:r>
              <a:rPr lang="en-GB" sz="1600" dirty="0" err="1">
                <a:latin typeface="Calibri" pitchFamily="18"/>
              </a:rPr>
              <a:t>koexistence</a:t>
            </a:r>
            <a:r>
              <a:rPr lang="en-GB" sz="1600" dirty="0">
                <a:latin typeface="Calibri" pitchFamily="18"/>
              </a:rPr>
              <a:t> </a:t>
            </a:r>
            <a:r>
              <a:rPr lang="en-GB" sz="1600" dirty="0" err="1">
                <a:latin typeface="Calibri" pitchFamily="18"/>
              </a:rPr>
              <a:t>různých</a:t>
            </a:r>
            <a:r>
              <a:rPr lang="en-GB" sz="1600" dirty="0">
                <a:latin typeface="Calibri" pitchFamily="18"/>
              </a:rPr>
              <a:t> </a:t>
            </a:r>
            <a:r>
              <a:rPr lang="en-GB" sz="1600" dirty="0" err="1">
                <a:latin typeface="Calibri" pitchFamily="18"/>
              </a:rPr>
              <a:t>organismů</a:t>
            </a:r>
            <a:endParaRPr lang="en-GB" sz="1600" dirty="0">
              <a:latin typeface="Calibri" pitchFamily="18"/>
            </a:endParaRPr>
          </a:p>
          <a:p>
            <a:pPr marL="285750" indent="-285750">
              <a:spcBef>
                <a:spcPts val="638"/>
              </a:spcBef>
            </a:pPr>
            <a:r>
              <a:rPr lang="cs-CZ" sz="1600" dirty="0" smtClean="0">
                <a:latin typeface="Calibri" pitchFamily="18"/>
              </a:rPr>
              <a:t>1</a:t>
            </a:r>
            <a:r>
              <a:rPr lang="en-GB" sz="1600" dirty="0" smtClean="0">
                <a:latin typeface="Calibri" pitchFamily="18"/>
              </a:rPr>
              <a:t>879 </a:t>
            </a:r>
            <a:r>
              <a:rPr lang="en-GB" sz="1600" dirty="0">
                <a:latin typeface="Calibri" pitchFamily="18"/>
              </a:rPr>
              <a:t>de </a:t>
            </a:r>
            <a:r>
              <a:rPr lang="en-GB" sz="1600" dirty="0" err="1">
                <a:latin typeface="Calibri" pitchFamily="18"/>
              </a:rPr>
              <a:t>Bary</a:t>
            </a:r>
            <a:r>
              <a:rPr lang="en-GB" sz="1600" dirty="0">
                <a:latin typeface="Calibri" pitchFamily="18"/>
              </a:rPr>
              <a:t> v </a:t>
            </a:r>
            <a:r>
              <a:rPr lang="en-GB" sz="1600" dirty="0" err="1">
                <a:latin typeface="Calibri" pitchFamily="18"/>
              </a:rPr>
              <a:t>roce</a:t>
            </a:r>
            <a:r>
              <a:rPr lang="en-GB" sz="1600" dirty="0">
                <a:latin typeface="Calibri" pitchFamily="18"/>
              </a:rPr>
              <a:t> "</a:t>
            </a:r>
            <a:r>
              <a:rPr lang="en-GB" sz="1600" dirty="0" err="1">
                <a:latin typeface="Calibri" pitchFamily="18"/>
              </a:rPr>
              <a:t>soužití</a:t>
            </a:r>
            <a:r>
              <a:rPr lang="en-GB" sz="1600" dirty="0">
                <a:latin typeface="Calibri" pitchFamily="18"/>
              </a:rPr>
              <a:t> </a:t>
            </a:r>
            <a:r>
              <a:rPr lang="en-GB" sz="1600" dirty="0" err="1">
                <a:latin typeface="Calibri" pitchFamily="18"/>
              </a:rPr>
              <a:t>nestejnojmenných</a:t>
            </a:r>
            <a:r>
              <a:rPr lang="en-GB" sz="1600" dirty="0">
                <a:latin typeface="Calibri" pitchFamily="18"/>
              </a:rPr>
              <a:t> </a:t>
            </a:r>
            <a:r>
              <a:rPr lang="en-GB" sz="1600" dirty="0" err="1">
                <a:latin typeface="Calibri" pitchFamily="18"/>
              </a:rPr>
              <a:t>organismů</a:t>
            </a:r>
            <a:r>
              <a:rPr lang="en-GB" sz="1600" dirty="0">
                <a:latin typeface="Calibri" pitchFamily="18"/>
              </a:rPr>
              <a:t>"</a:t>
            </a:r>
          </a:p>
          <a:p>
            <a:pPr marL="285750" indent="-285750">
              <a:spcBef>
                <a:spcPts val="638"/>
              </a:spcBef>
            </a:pPr>
            <a:r>
              <a:rPr lang="en-GB" sz="1600" dirty="0" err="1">
                <a:latin typeface="Calibri" pitchFamily="18"/>
              </a:rPr>
              <a:t>zahrnuty</a:t>
            </a:r>
            <a:r>
              <a:rPr lang="en-GB" sz="1600" dirty="0">
                <a:latin typeface="Calibri" pitchFamily="18"/>
              </a:rPr>
              <a:t> </a:t>
            </a:r>
            <a:r>
              <a:rPr lang="en-GB" sz="1600" dirty="0" err="1">
                <a:latin typeface="Calibri" pitchFamily="18"/>
              </a:rPr>
              <a:t>jak</a:t>
            </a:r>
            <a:r>
              <a:rPr lang="en-GB" sz="1600" dirty="0">
                <a:latin typeface="Calibri" pitchFamily="18"/>
              </a:rPr>
              <a:t> </a:t>
            </a:r>
            <a:r>
              <a:rPr lang="en-GB" sz="1600" dirty="0" err="1">
                <a:latin typeface="Calibri" pitchFamily="18"/>
              </a:rPr>
              <a:t>mutualistické</a:t>
            </a:r>
            <a:r>
              <a:rPr lang="en-GB" sz="1600" dirty="0">
                <a:latin typeface="Calibri" pitchFamily="18"/>
              </a:rPr>
              <a:t>, </a:t>
            </a:r>
            <a:r>
              <a:rPr lang="en-GB" sz="1600" dirty="0" err="1">
                <a:latin typeface="Calibri" pitchFamily="18"/>
              </a:rPr>
              <a:t>tak</a:t>
            </a:r>
            <a:r>
              <a:rPr lang="en-GB" sz="1600" dirty="0">
                <a:latin typeface="Calibri" pitchFamily="18"/>
              </a:rPr>
              <a:t> </a:t>
            </a:r>
            <a:r>
              <a:rPr lang="en-GB" sz="1600" dirty="0" err="1">
                <a:latin typeface="Calibri" pitchFamily="18"/>
              </a:rPr>
              <a:t>parazitické</a:t>
            </a:r>
            <a:r>
              <a:rPr lang="en-GB" sz="1600" dirty="0">
                <a:latin typeface="Calibri" pitchFamily="18"/>
              </a:rPr>
              <a:t> </a:t>
            </a:r>
            <a:r>
              <a:rPr lang="en-GB" sz="1600" dirty="0" err="1">
                <a:latin typeface="Calibri" pitchFamily="18"/>
              </a:rPr>
              <a:t>vztahy</a:t>
            </a:r>
            <a:r>
              <a:rPr lang="en-GB" sz="1600" dirty="0">
                <a:latin typeface="Calibri" pitchFamily="18"/>
              </a:rPr>
              <a:t>, </a:t>
            </a:r>
            <a:r>
              <a:rPr lang="en-GB" sz="1600" dirty="0" err="1">
                <a:latin typeface="Calibri" pitchFamily="18"/>
              </a:rPr>
              <a:t>včetně</a:t>
            </a:r>
            <a:r>
              <a:rPr lang="en-GB" sz="1600" dirty="0">
                <a:latin typeface="Calibri" pitchFamily="18"/>
              </a:rPr>
              <a:t> </a:t>
            </a:r>
            <a:r>
              <a:rPr lang="en-GB" sz="1600" dirty="0" err="1">
                <a:latin typeface="Calibri" pitchFamily="18"/>
              </a:rPr>
              <a:t>přechodů</a:t>
            </a:r>
            <a:r>
              <a:rPr lang="en-GB" sz="1600" dirty="0">
                <a:latin typeface="Calibri" pitchFamily="18"/>
              </a:rPr>
              <a:t> </a:t>
            </a:r>
            <a:r>
              <a:rPr lang="en-GB" sz="1600" dirty="0" err="1">
                <a:latin typeface="Calibri" pitchFamily="18"/>
              </a:rPr>
              <a:t>mezi</a:t>
            </a:r>
            <a:r>
              <a:rPr lang="en-GB" sz="1600" dirty="0">
                <a:latin typeface="Calibri" pitchFamily="18"/>
              </a:rPr>
              <a:t> </a:t>
            </a:r>
            <a:r>
              <a:rPr lang="en-GB" sz="1600" dirty="0" err="1">
                <a:latin typeface="Calibri" pitchFamily="18"/>
              </a:rPr>
              <a:t>těmito</a:t>
            </a:r>
            <a:r>
              <a:rPr lang="en-GB" sz="1600" dirty="0">
                <a:latin typeface="Calibri" pitchFamily="18"/>
              </a:rPr>
              <a:t> </a:t>
            </a:r>
            <a:r>
              <a:rPr lang="en-GB" sz="1600" dirty="0" err="1">
                <a:latin typeface="Calibri" pitchFamily="18"/>
              </a:rPr>
              <a:t>dvěma</a:t>
            </a:r>
            <a:r>
              <a:rPr lang="en-GB" sz="1600" dirty="0">
                <a:latin typeface="Calibri" pitchFamily="18"/>
              </a:rPr>
              <a:t> </a:t>
            </a:r>
            <a:r>
              <a:rPr lang="en-GB" sz="1600" dirty="0" err="1">
                <a:latin typeface="Calibri" pitchFamily="18"/>
              </a:rPr>
              <a:t>krajními</a:t>
            </a:r>
            <a:r>
              <a:rPr lang="en-GB" sz="1600" dirty="0">
                <a:latin typeface="Calibri" pitchFamily="18"/>
              </a:rPr>
              <a:t> </a:t>
            </a:r>
            <a:r>
              <a:rPr lang="en-GB" sz="1600" dirty="0" err="1">
                <a:latin typeface="Calibri" pitchFamily="18"/>
              </a:rPr>
              <a:t>možnostmi</a:t>
            </a:r>
            <a:endParaRPr lang="en-GB" sz="1600" dirty="0">
              <a:latin typeface="Calibri" pitchFamily="18"/>
            </a:endParaRPr>
          </a:p>
          <a:p>
            <a:pPr marL="285750" indent="-285750">
              <a:spcBef>
                <a:spcPts val="638"/>
              </a:spcBef>
            </a:pPr>
            <a:r>
              <a:rPr lang="cs-CZ" sz="1600" dirty="0" err="1">
                <a:latin typeface="Calibri" pitchFamily="18"/>
              </a:rPr>
              <a:t>s</a:t>
            </a:r>
            <a:r>
              <a:rPr lang="en-GB" sz="1600" dirty="0" err="1" smtClean="0">
                <a:latin typeface="Calibri" pitchFamily="18"/>
              </a:rPr>
              <a:t>ymbióza</a:t>
            </a:r>
            <a:r>
              <a:rPr lang="en-GB" sz="1600" dirty="0">
                <a:latin typeface="Calibri" pitchFamily="18"/>
              </a:rPr>
              <a:t>, </a:t>
            </a:r>
            <a:r>
              <a:rPr lang="en-GB" sz="1600" dirty="0" err="1">
                <a:latin typeface="Calibri" pitchFamily="18"/>
              </a:rPr>
              <a:t>nebo</a:t>
            </a:r>
            <a:r>
              <a:rPr lang="en-GB" sz="1600" dirty="0">
                <a:latin typeface="Calibri" pitchFamily="18"/>
              </a:rPr>
              <a:t> </a:t>
            </a:r>
            <a:r>
              <a:rPr lang="en-GB" sz="1600" dirty="0" err="1">
                <a:latin typeface="Calibri" pitchFamily="18"/>
              </a:rPr>
              <a:t>také</a:t>
            </a:r>
            <a:r>
              <a:rPr lang="en-GB" sz="1600" dirty="0">
                <a:latin typeface="Calibri" pitchFamily="18"/>
              </a:rPr>
              <a:t> </a:t>
            </a:r>
            <a:r>
              <a:rPr lang="en-GB" sz="1600" b="1" dirty="0" err="1">
                <a:latin typeface="Calibri" pitchFamily="18"/>
              </a:rPr>
              <a:t>symbiotická</a:t>
            </a:r>
            <a:r>
              <a:rPr lang="en-GB" sz="1600" b="1" dirty="0">
                <a:latin typeface="Calibri" pitchFamily="18"/>
              </a:rPr>
              <a:t> </a:t>
            </a:r>
            <a:r>
              <a:rPr lang="en-GB" sz="1600" b="1" dirty="0" err="1">
                <a:latin typeface="Calibri" pitchFamily="18"/>
              </a:rPr>
              <a:t>interakce</a:t>
            </a:r>
            <a:r>
              <a:rPr lang="en-GB" sz="1600" b="1" dirty="0">
                <a:latin typeface="Calibri" pitchFamily="18"/>
              </a:rPr>
              <a:t> </a:t>
            </a:r>
            <a:r>
              <a:rPr lang="en-GB" sz="1600" dirty="0" err="1">
                <a:latin typeface="Calibri" pitchFamily="18"/>
              </a:rPr>
              <a:t>či</a:t>
            </a:r>
            <a:r>
              <a:rPr lang="en-GB" sz="1600" dirty="0">
                <a:latin typeface="Calibri" pitchFamily="18"/>
              </a:rPr>
              <a:t> </a:t>
            </a:r>
            <a:r>
              <a:rPr lang="en-GB" sz="1600" b="1" dirty="0" err="1">
                <a:latin typeface="Calibri" pitchFamily="18"/>
              </a:rPr>
              <a:t>asociace</a:t>
            </a:r>
            <a:r>
              <a:rPr lang="en-GB" sz="1600" dirty="0">
                <a:latin typeface="Calibri" pitchFamily="18"/>
              </a:rPr>
              <a:t> je </a:t>
            </a:r>
            <a:r>
              <a:rPr lang="en-GB" sz="1600" dirty="0" err="1">
                <a:latin typeface="Calibri" pitchFamily="18"/>
              </a:rPr>
              <a:t>velice</a:t>
            </a:r>
            <a:r>
              <a:rPr lang="en-GB" sz="1600" dirty="0">
                <a:latin typeface="Calibri" pitchFamily="18"/>
              </a:rPr>
              <a:t> </a:t>
            </a:r>
            <a:r>
              <a:rPr lang="en-GB" sz="1600" dirty="0" err="1">
                <a:latin typeface="Calibri" pitchFamily="18"/>
              </a:rPr>
              <a:t>častá</a:t>
            </a:r>
            <a:endParaRPr lang="en-GB" sz="1600" dirty="0">
              <a:latin typeface="Calibri" pitchFamily="18"/>
            </a:endParaRPr>
          </a:p>
          <a:p>
            <a:pPr marL="285750" indent="-285750">
              <a:spcBef>
                <a:spcPts val="638"/>
              </a:spcBef>
            </a:pPr>
            <a:r>
              <a:rPr lang="cs-CZ" sz="1600" dirty="0" smtClean="0">
                <a:latin typeface="Calibri" pitchFamily="18"/>
              </a:rPr>
              <a:t>e</a:t>
            </a:r>
            <a:r>
              <a:rPr lang="en-GB" sz="1600" dirty="0" err="1" smtClean="0">
                <a:latin typeface="Calibri" pitchFamily="18"/>
              </a:rPr>
              <a:t>voluční</a:t>
            </a:r>
            <a:r>
              <a:rPr lang="en-GB" sz="1600" dirty="0" smtClean="0">
                <a:latin typeface="Calibri" pitchFamily="18"/>
              </a:rPr>
              <a:t> </a:t>
            </a:r>
            <a:r>
              <a:rPr lang="en-GB" sz="1600" dirty="0" err="1">
                <a:latin typeface="Calibri" pitchFamily="18"/>
              </a:rPr>
              <a:t>význam</a:t>
            </a:r>
            <a:r>
              <a:rPr lang="en-GB" sz="1600" dirty="0">
                <a:latin typeface="Calibri" pitchFamily="18"/>
              </a:rPr>
              <a:t> - </a:t>
            </a:r>
            <a:r>
              <a:rPr lang="en-GB" sz="1600" dirty="0" err="1">
                <a:latin typeface="Calibri" pitchFamily="18"/>
              </a:rPr>
              <a:t>endosymbiotické</a:t>
            </a:r>
            <a:r>
              <a:rPr lang="en-GB" sz="1600" dirty="0">
                <a:latin typeface="Calibri" pitchFamily="18"/>
              </a:rPr>
              <a:t> </a:t>
            </a:r>
            <a:r>
              <a:rPr lang="en-GB" sz="1600" dirty="0" err="1">
                <a:latin typeface="Calibri" pitchFamily="18"/>
              </a:rPr>
              <a:t>teorie</a:t>
            </a:r>
            <a:r>
              <a:rPr lang="en-GB" sz="1600" dirty="0">
                <a:latin typeface="Calibri" pitchFamily="18"/>
              </a:rPr>
              <a:t> (</a:t>
            </a:r>
            <a:r>
              <a:rPr lang="en-GB" sz="1600" dirty="0" err="1">
                <a:latin typeface="Calibri" pitchFamily="18"/>
              </a:rPr>
              <a:t>vznik</a:t>
            </a:r>
            <a:r>
              <a:rPr lang="en-GB" sz="1600" dirty="0">
                <a:latin typeface="Calibri" pitchFamily="18"/>
              </a:rPr>
              <a:t> </a:t>
            </a:r>
            <a:r>
              <a:rPr lang="en-GB" sz="1600" dirty="0" err="1">
                <a:latin typeface="Calibri" pitchFamily="18"/>
              </a:rPr>
              <a:t>eukaryotické</a:t>
            </a:r>
            <a:r>
              <a:rPr lang="en-GB" sz="1600" dirty="0">
                <a:latin typeface="Calibri" pitchFamily="18"/>
              </a:rPr>
              <a:t> </a:t>
            </a:r>
            <a:r>
              <a:rPr lang="en-GB" sz="1600" dirty="0" err="1">
                <a:latin typeface="Calibri" pitchFamily="18"/>
              </a:rPr>
              <a:t>b.symbiózou</a:t>
            </a:r>
            <a:r>
              <a:rPr lang="en-GB" sz="1600" dirty="0">
                <a:latin typeface="Calibri" pitchFamily="18"/>
              </a:rPr>
              <a:t> </a:t>
            </a:r>
            <a:r>
              <a:rPr lang="en-GB" sz="1600" dirty="0" err="1">
                <a:latin typeface="Calibri" pitchFamily="18"/>
              </a:rPr>
              <a:t>dvou</a:t>
            </a:r>
            <a:r>
              <a:rPr lang="en-GB" sz="1600" dirty="0">
                <a:latin typeface="Calibri" pitchFamily="18"/>
              </a:rPr>
              <a:t> </a:t>
            </a:r>
            <a:r>
              <a:rPr lang="en-GB" sz="1600" dirty="0" err="1">
                <a:latin typeface="Calibri" pitchFamily="18"/>
              </a:rPr>
              <a:t>odlišných</a:t>
            </a:r>
            <a:r>
              <a:rPr lang="en-GB" sz="1600" dirty="0">
                <a:latin typeface="Calibri" pitchFamily="18"/>
              </a:rPr>
              <a:t> </a:t>
            </a:r>
            <a:r>
              <a:rPr lang="en-GB" sz="1600" dirty="0" err="1">
                <a:latin typeface="Calibri" pitchFamily="18"/>
              </a:rPr>
              <a:t>prokaryotických</a:t>
            </a:r>
            <a:r>
              <a:rPr lang="en-GB" sz="1600" dirty="0">
                <a:latin typeface="Calibri" pitchFamily="18"/>
              </a:rPr>
              <a:t> </a:t>
            </a:r>
            <a:r>
              <a:rPr lang="en-GB" sz="1600" dirty="0" err="1">
                <a:latin typeface="Calibri" pitchFamily="18"/>
              </a:rPr>
              <a:t>buněk</a:t>
            </a:r>
            <a:r>
              <a:rPr lang="en-GB" sz="1600" dirty="0">
                <a:latin typeface="Calibri" pitchFamily="18"/>
              </a:rPr>
              <a:t>)</a:t>
            </a:r>
          </a:p>
          <a:p>
            <a:pPr marL="285750" indent="-285750">
              <a:spcBef>
                <a:spcPts val="638"/>
              </a:spcBef>
            </a:pPr>
            <a:r>
              <a:rPr lang="cs-CZ" sz="1600" dirty="0" err="1">
                <a:latin typeface="Calibri" pitchFamily="18"/>
              </a:rPr>
              <a:t>f</a:t>
            </a:r>
            <a:r>
              <a:rPr lang="en-GB" sz="1600" dirty="0" err="1" smtClean="0">
                <a:latin typeface="Calibri" pitchFamily="18"/>
              </a:rPr>
              <a:t>unkce</a:t>
            </a:r>
            <a:r>
              <a:rPr lang="en-GB" sz="1600" dirty="0" smtClean="0">
                <a:latin typeface="Calibri" pitchFamily="18"/>
              </a:rPr>
              <a:t> </a:t>
            </a:r>
            <a:r>
              <a:rPr lang="en-GB" sz="1600" dirty="0" err="1">
                <a:latin typeface="Calibri" pitchFamily="18"/>
              </a:rPr>
              <a:t>symbiózy</a:t>
            </a:r>
            <a:r>
              <a:rPr lang="en-GB" sz="1600" dirty="0">
                <a:latin typeface="Calibri" pitchFamily="18"/>
              </a:rPr>
              <a:t> </a:t>
            </a:r>
            <a:r>
              <a:rPr lang="en-GB" sz="1600" dirty="0" err="1">
                <a:latin typeface="Calibri" pitchFamily="18"/>
              </a:rPr>
              <a:t>jsou</a:t>
            </a:r>
            <a:r>
              <a:rPr lang="en-GB" sz="1600" dirty="0">
                <a:latin typeface="Calibri" pitchFamily="18"/>
              </a:rPr>
              <a:t> </a:t>
            </a:r>
            <a:r>
              <a:rPr lang="en-GB" sz="1600" dirty="0" err="1">
                <a:latin typeface="Calibri" pitchFamily="18"/>
              </a:rPr>
              <a:t>rozličné</a:t>
            </a:r>
            <a:r>
              <a:rPr lang="en-GB" sz="1600" dirty="0">
                <a:latin typeface="Calibri" pitchFamily="18"/>
              </a:rPr>
              <a:t>, </a:t>
            </a:r>
            <a:r>
              <a:rPr lang="en-GB" sz="1600" dirty="0" err="1">
                <a:latin typeface="Calibri" pitchFamily="18"/>
              </a:rPr>
              <a:t>někdy</a:t>
            </a:r>
            <a:r>
              <a:rPr lang="en-GB" sz="1600" dirty="0">
                <a:latin typeface="Calibri" pitchFamily="18"/>
              </a:rPr>
              <a:t> </a:t>
            </a:r>
            <a:r>
              <a:rPr lang="en-GB" sz="1600" dirty="0" err="1">
                <a:latin typeface="Calibri" pitchFamily="18"/>
              </a:rPr>
              <a:t>si</a:t>
            </a:r>
            <a:r>
              <a:rPr lang="en-GB" sz="1600" dirty="0">
                <a:latin typeface="Calibri" pitchFamily="18"/>
              </a:rPr>
              <a:t> </a:t>
            </a:r>
            <a:r>
              <a:rPr lang="en-GB" sz="1600" dirty="0" err="1">
                <a:latin typeface="Calibri" pitchFamily="18"/>
              </a:rPr>
              <a:t>symbionti</a:t>
            </a:r>
            <a:r>
              <a:rPr lang="en-GB" sz="1600" dirty="0">
                <a:latin typeface="Calibri" pitchFamily="18"/>
              </a:rPr>
              <a:t> </a:t>
            </a:r>
            <a:r>
              <a:rPr lang="en-GB" sz="1600" dirty="0" err="1">
                <a:latin typeface="Calibri" pitchFamily="18"/>
              </a:rPr>
              <a:t>vyměňují</a:t>
            </a:r>
            <a:r>
              <a:rPr lang="en-GB" sz="1600" dirty="0">
                <a:latin typeface="Calibri" pitchFamily="18"/>
              </a:rPr>
              <a:t> </a:t>
            </a:r>
            <a:r>
              <a:rPr lang="en-GB" sz="1600" dirty="0" err="1">
                <a:latin typeface="Calibri" pitchFamily="18"/>
              </a:rPr>
              <a:t>organické</a:t>
            </a:r>
            <a:r>
              <a:rPr lang="en-GB" sz="1600" dirty="0">
                <a:latin typeface="Calibri" pitchFamily="18"/>
              </a:rPr>
              <a:t> a </a:t>
            </a:r>
            <a:r>
              <a:rPr lang="en-GB" sz="1600" dirty="0" err="1">
                <a:latin typeface="Calibri" pitchFamily="18"/>
              </a:rPr>
              <a:t>anorganické</a:t>
            </a:r>
            <a:r>
              <a:rPr lang="en-GB" sz="1600" dirty="0">
                <a:latin typeface="Calibri" pitchFamily="18"/>
              </a:rPr>
              <a:t> </a:t>
            </a:r>
            <a:r>
              <a:rPr lang="en-GB" sz="1600" dirty="0" err="1">
                <a:latin typeface="Calibri" pitchFamily="18"/>
              </a:rPr>
              <a:t>látky</a:t>
            </a:r>
            <a:r>
              <a:rPr lang="en-GB" sz="1600" dirty="0">
                <a:latin typeface="Calibri" pitchFamily="18"/>
              </a:rPr>
              <a:t>, </a:t>
            </a:r>
            <a:r>
              <a:rPr lang="en-GB" sz="1600" dirty="0" err="1">
                <a:latin typeface="Calibri" pitchFamily="18"/>
              </a:rPr>
              <a:t>jindy</a:t>
            </a:r>
            <a:r>
              <a:rPr lang="en-GB" sz="1600" dirty="0">
                <a:latin typeface="Calibri" pitchFamily="18"/>
              </a:rPr>
              <a:t> </a:t>
            </a:r>
            <a:r>
              <a:rPr lang="en-GB" sz="1600" dirty="0" err="1">
                <a:latin typeface="Calibri" pitchFamily="18"/>
              </a:rPr>
              <a:t>si</a:t>
            </a:r>
            <a:r>
              <a:rPr lang="en-GB" sz="1600" dirty="0">
                <a:latin typeface="Calibri" pitchFamily="18"/>
              </a:rPr>
              <a:t> </a:t>
            </a:r>
            <a:r>
              <a:rPr lang="en-GB" sz="1600" dirty="0" err="1">
                <a:latin typeface="Calibri" pitchFamily="18"/>
              </a:rPr>
              <a:t>například</a:t>
            </a:r>
            <a:r>
              <a:rPr lang="en-GB" sz="1600" dirty="0">
                <a:latin typeface="Calibri" pitchFamily="18"/>
              </a:rPr>
              <a:t> </a:t>
            </a:r>
            <a:r>
              <a:rPr lang="en-GB" sz="1600" dirty="0" err="1">
                <a:latin typeface="Calibri" pitchFamily="18"/>
              </a:rPr>
              <a:t>poskytují</a:t>
            </a:r>
            <a:r>
              <a:rPr lang="en-GB" sz="1600" dirty="0">
                <a:latin typeface="Calibri" pitchFamily="18"/>
              </a:rPr>
              <a:t> </a:t>
            </a:r>
            <a:r>
              <a:rPr lang="en-GB" sz="1600" dirty="0" err="1">
                <a:latin typeface="Calibri" pitchFamily="18"/>
              </a:rPr>
              <a:t>ochranu</a:t>
            </a:r>
            <a:r>
              <a:rPr lang="en-GB" sz="1600" dirty="0">
                <a:latin typeface="Calibri" pitchFamily="18"/>
              </a:rPr>
              <a:t> </a:t>
            </a:r>
            <a:r>
              <a:rPr lang="en-GB" sz="1600" dirty="0" err="1">
                <a:latin typeface="Calibri" pitchFamily="18"/>
              </a:rPr>
              <a:t>či</a:t>
            </a:r>
            <a:r>
              <a:rPr lang="en-GB" sz="1600" dirty="0">
                <a:latin typeface="Calibri" pitchFamily="18"/>
              </a:rPr>
              <a:t> </a:t>
            </a:r>
            <a:r>
              <a:rPr lang="en-GB" sz="1600" dirty="0" err="1">
                <a:latin typeface="Calibri" pitchFamily="18"/>
              </a:rPr>
              <a:t>jiné</a:t>
            </a:r>
            <a:r>
              <a:rPr lang="en-GB" sz="1600" dirty="0">
                <a:latin typeface="Calibri" pitchFamily="18"/>
              </a:rPr>
              <a:t> </a:t>
            </a:r>
            <a:r>
              <a:rPr lang="en-GB" sz="1600" dirty="0" err="1">
                <a:latin typeface="Calibri" pitchFamily="18"/>
              </a:rPr>
              <a:t>služby</a:t>
            </a:r>
            <a:endParaRPr lang="en-GB" sz="1600" dirty="0">
              <a:latin typeface="Calibri" pitchFamily="18"/>
            </a:endParaRPr>
          </a:p>
        </p:txBody>
      </p:sp>
      <p:sp>
        <p:nvSpPr>
          <p:cNvPr id="5" name="TextovéPole 4"/>
          <p:cNvSpPr txBox="1"/>
          <p:nvPr/>
        </p:nvSpPr>
        <p:spPr>
          <a:xfrm>
            <a:off x="467544" y="5661248"/>
            <a:ext cx="4572504" cy="894719"/>
          </a:xfrm>
          <a:prstGeom prst="rect">
            <a:avLst/>
          </a:prstGeom>
          <a:noFill/>
          <a:ln>
            <a:noFill/>
          </a:ln>
        </p:spPr>
        <p:txBody>
          <a:bodyPr vert="horz" lIns="0" tIns="0" rIns="0" bIns="0"/>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marR="0" lvl="0" indent="0" algn="l" rtl="0" hangingPunct="1">
              <a:spcBef>
                <a:spcPts val="638"/>
              </a:spcBef>
              <a:spcAft>
                <a:spcPts val="1417"/>
              </a:spcAft>
              <a:buSzPct val="45000"/>
              <a:buFont typeface="StarSymbol"/>
              <a:buChar char="●"/>
              <a:tabLst/>
            </a:pPr>
            <a:endParaRPr lang="en-GB" sz="1400" b="0" i="0" u="none" strike="noStrike" spc="0" dirty="0">
              <a:solidFill>
                <a:srgbClr val="000000"/>
              </a:solidFill>
              <a:latin typeface="Calibri"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name="page23">
    <p:spTree>
      <p:nvGrpSpPr>
        <p:cNvPr id="1" name=""/>
        <p:cNvGrpSpPr/>
        <p:nvPr/>
      </p:nvGrpSpPr>
      <p:grpSpPr>
        <a:xfrm>
          <a:off x="0" y="0"/>
          <a:ext cx="0" cy="0"/>
          <a:chOff x="0" y="0"/>
          <a:chExt cx="0" cy="0"/>
        </a:xfrm>
      </p:grpSpPr>
      <p:sp>
        <p:nvSpPr>
          <p:cNvPr id="2" name="Obdélník 3"/>
          <p:cNvSpPr/>
          <p:nvPr/>
        </p:nvSpPr>
        <p:spPr>
          <a:xfrm>
            <a:off x="172080" y="116640"/>
            <a:ext cx="8712720" cy="2344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marL="0" marR="0" lvl="0" indent="0" algn="l" rtl="0" hangingPunct="1">
              <a:lnSpc>
                <a:spcPct val="100000"/>
              </a:lnSpc>
              <a:spcBef>
                <a:spcPts val="0"/>
              </a:spcBef>
              <a:spcAft>
                <a:spcPts val="0"/>
              </a:spcAft>
              <a:buNone/>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Chemotaxe důležitá i pro asociaci řas a bakterií ve vodním prostředí</a:t>
            </a:r>
          </a:p>
          <a:p>
            <a:pPr marL="0" marR="0" lvl="0" indent="0" algn="l" rtl="0" hangingPunct="1">
              <a:lnSpc>
                <a:spcPct val="100000"/>
              </a:lnSpc>
              <a:spcBef>
                <a:spcPts val="0"/>
              </a:spcBef>
              <a:spcAft>
                <a:spcPts val="0"/>
              </a:spcAft>
              <a:buNone/>
              <a:tabLst/>
              <a:defRPr sz="1800"/>
            </a:pPr>
            <a:endParaRPr lang="cs-CZ" sz="1600" b="0" i="0" u="none" strike="noStrike" kern="1200" spc="0" dirty="0">
              <a:ln>
                <a:noFill/>
              </a:ln>
              <a:solidFill>
                <a:srgbClr val="000000"/>
              </a:solidFill>
              <a:latin typeface="Calibri" pitchFamily="18"/>
              <a:ea typeface="Microsoft YaHei" pitchFamily="2"/>
              <a:cs typeface="Lucida Sans" pitchFamily="2"/>
            </a:endParaRPr>
          </a:p>
          <a:p>
            <a:pPr lvl="0">
              <a:buSzPct val="45000"/>
              <a:buFont typeface="StarSymbol"/>
              <a:buChar char="●"/>
              <a:defRPr sz="1800"/>
            </a:pPr>
            <a:r>
              <a:rPr lang="cs-CZ" sz="1600" b="0" i="0" u="none" strike="noStrike" kern="1200" spc="0" dirty="0" smtClean="0">
                <a:ln>
                  <a:noFill/>
                </a:ln>
                <a:solidFill>
                  <a:srgbClr val="000000"/>
                </a:solidFill>
                <a:latin typeface="Calibri" pitchFamily="18"/>
                <a:ea typeface="Microsoft YaHei" pitchFamily="2"/>
                <a:cs typeface="Lucida Sans" pitchFamily="2"/>
              </a:rPr>
              <a:t>řasy (</a:t>
            </a:r>
            <a:r>
              <a:rPr lang="cs-CZ" sz="1600" dirty="0" smtClean="0">
                <a:solidFill>
                  <a:srgbClr val="000000"/>
                </a:solidFill>
                <a:latin typeface="Calibri" pitchFamily="18"/>
                <a:ea typeface="Microsoft YaHei" pitchFamily="2"/>
                <a:cs typeface="Lucida Sans" pitchFamily="2"/>
              </a:rPr>
              <a:t>podobně </a:t>
            </a:r>
            <a:r>
              <a:rPr lang="cs-CZ" sz="1600" dirty="0">
                <a:solidFill>
                  <a:srgbClr val="000000"/>
                </a:solidFill>
                <a:latin typeface="Calibri" pitchFamily="18"/>
                <a:ea typeface="Microsoft YaHei" pitchFamily="2"/>
                <a:cs typeface="Lucida Sans" pitchFamily="2"/>
              </a:rPr>
              <a:t>jako </a:t>
            </a:r>
            <a:r>
              <a:rPr lang="cs-CZ" sz="1600" dirty="0" smtClean="0">
                <a:solidFill>
                  <a:srgbClr val="000000"/>
                </a:solidFill>
                <a:latin typeface="Calibri" pitchFamily="18"/>
                <a:ea typeface="Microsoft YaHei" pitchFamily="2"/>
                <a:cs typeface="Lucida Sans" pitchFamily="2"/>
              </a:rPr>
              <a:t>sinice) </a:t>
            </a:r>
            <a:r>
              <a:rPr lang="cs-CZ" sz="1600" dirty="0">
                <a:solidFill>
                  <a:srgbClr val="000000"/>
                </a:solidFill>
                <a:latin typeface="Calibri" pitchFamily="18"/>
                <a:ea typeface="Microsoft YaHei" pitchFamily="2"/>
                <a:cs typeface="Lucida Sans" pitchFamily="2"/>
              </a:rPr>
              <a:t>produkují </a:t>
            </a:r>
            <a:r>
              <a:rPr lang="cs-CZ" sz="1600" b="0" i="0" u="none" strike="noStrike" kern="1200" spc="0" dirty="0">
                <a:ln>
                  <a:noFill/>
                </a:ln>
                <a:solidFill>
                  <a:srgbClr val="000000"/>
                </a:solidFill>
                <a:latin typeface="Calibri" pitchFamily="18"/>
                <a:ea typeface="Microsoft YaHei" pitchFamily="2"/>
                <a:cs typeface="Lucida Sans" pitchFamily="2"/>
              </a:rPr>
              <a:t>organické sloučeniny, které přitahují bakterie</a:t>
            </a:r>
          </a:p>
          <a:p>
            <a:pPr marL="0" marR="0" lvl="0" indent="0" algn="l" rtl="0" hangingPunct="1">
              <a:lnSpc>
                <a:spcPct val="100000"/>
              </a:lnSpc>
              <a:spcBef>
                <a:spcPts val="0"/>
              </a:spcBef>
              <a:spcAft>
                <a:spcPts val="0"/>
              </a:spcAft>
              <a:buSzPct val="45000"/>
              <a:buFont typeface="StarSymbol"/>
              <a:buChar char="●"/>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smtClean="0">
                <a:ln>
                  <a:noFill/>
                </a:ln>
                <a:solidFill>
                  <a:srgbClr val="000000"/>
                </a:solidFill>
                <a:latin typeface="Calibri" pitchFamily="18"/>
                <a:ea typeface="Microsoft YaHei" pitchFamily="2"/>
                <a:cs typeface="Lucida Sans" pitchFamily="2"/>
              </a:rPr>
              <a:t> některé </a:t>
            </a:r>
            <a:r>
              <a:rPr lang="cs-CZ" sz="1600" b="0" i="0" u="none" strike="noStrike" kern="1200" spc="0" dirty="0">
                <a:ln>
                  <a:noFill/>
                </a:ln>
                <a:solidFill>
                  <a:srgbClr val="000000"/>
                </a:solidFill>
                <a:latin typeface="Calibri" pitchFamily="18"/>
                <a:ea typeface="Microsoft YaHei" pitchFamily="2"/>
                <a:cs typeface="Lucida Sans" pitchFamily="2"/>
              </a:rPr>
              <a:t>bakterie pak produkují vitamíny využívané řasami</a:t>
            </a:r>
          </a:p>
          <a:p>
            <a:pPr marL="0" marR="0" lvl="0" indent="0" algn="l" rtl="0" hangingPunct="1">
              <a:lnSpc>
                <a:spcPct val="100000"/>
              </a:lnSpc>
              <a:spcBef>
                <a:spcPts val="0"/>
              </a:spcBef>
              <a:spcAft>
                <a:spcPts val="0"/>
              </a:spcAft>
              <a:buSzPct val="45000"/>
              <a:buFont typeface="StarSymbol"/>
              <a:buChar char="●"/>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smtClean="0">
                <a:ln>
                  <a:noFill/>
                </a:ln>
                <a:solidFill>
                  <a:srgbClr val="000000"/>
                </a:solidFill>
                <a:latin typeface="Calibri" pitchFamily="18"/>
                <a:ea typeface="Microsoft YaHei" pitchFamily="2"/>
                <a:cs typeface="Lucida Sans" pitchFamily="2"/>
              </a:rPr>
              <a:t> vztah </a:t>
            </a:r>
            <a:r>
              <a:rPr lang="cs-CZ" sz="1600" b="0" i="0" u="none" strike="noStrike" kern="1200" spc="0" dirty="0">
                <a:ln>
                  <a:noFill/>
                </a:ln>
                <a:solidFill>
                  <a:srgbClr val="000000"/>
                </a:solidFill>
                <a:latin typeface="Calibri" pitchFamily="18"/>
                <a:ea typeface="Microsoft YaHei" pitchFamily="2"/>
                <a:cs typeface="Lucida Sans" pitchFamily="2"/>
              </a:rPr>
              <a:t>může být i specifický</a:t>
            </a:r>
          </a:p>
          <a:p>
            <a:pPr marL="0" marR="0" lvl="0" indent="0" algn="l" rtl="0" hangingPunct="1">
              <a:lnSpc>
                <a:spcPct val="100000"/>
              </a:lnSpc>
              <a:spcBef>
                <a:spcPts val="0"/>
              </a:spcBef>
              <a:spcAft>
                <a:spcPts val="0"/>
              </a:spcAft>
              <a:buSzPct val="45000"/>
              <a:buFont typeface="StarSymbol"/>
              <a:buChar char="●"/>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smtClean="0">
                <a:ln>
                  <a:noFill/>
                </a:ln>
                <a:solidFill>
                  <a:srgbClr val="000000"/>
                </a:solidFill>
                <a:latin typeface="Calibri" pitchFamily="18"/>
                <a:ea typeface="Microsoft YaHei" pitchFamily="2"/>
                <a:cs typeface="Lucida Sans" pitchFamily="2"/>
              </a:rPr>
              <a:t> řasa </a:t>
            </a:r>
            <a:r>
              <a:rPr lang="cs-CZ" sz="1600" b="0" i="0" u="none" strike="noStrike" kern="1200" spc="0" dirty="0">
                <a:ln>
                  <a:noFill/>
                </a:ln>
                <a:solidFill>
                  <a:srgbClr val="000000"/>
                </a:solidFill>
                <a:latin typeface="Calibri" pitchFamily="18"/>
                <a:ea typeface="Microsoft YaHei" pitchFamily="2"/>
                <a:cs typeface="Lucida Sans" pitchFamily="2"/>
              </a:rPr>
              <a:t>využívá světlo a produkuje </a:t>
            </a:r>
            <a:r>
              <a:rPr lang="cs-CZ" sz="1600" b="0" i="0" u="none" strike="noStrike" kern="1200" spc="0" dirty="0" err="1">
                <a:ln>
                  <a:noFill/>
                </a:ln>
                <a:solidFill>
                  <a:srgbClr val="000000"/>
                </a:solidFill>
                <a:latin typeface="Calibri" pitchFamily="18"/>
                <a:ea typeface="Microsoft YaHei" pitchFamily="2"/>
                <a:cs typeface="Lucida Sans" pitchFamily="2"/>
              </a:rPr>
              <a:t>org</a:t>
            </a:r>
            <a:r>
              <a:rPr lang="cs-CZ" sz="1600" b="0" i="0"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smtClean="0">
                <a:ln>
                  <a:noFill/>
                </a:ln>
                <a:solidFill>
                  <a:srgbClr val="000000"/>
                </a:solidFill>
                <a:latin typeface="Calibri" pitchFamily="18"/>
                <a:ea typeface="Microsoft YaHei" pitchFamily="2"/>
                <a:cs typeface="Lucida Sans" pitchFamily="2"/>
              </a:rPr>
              <a:t>l</a:t>
            </a:r>
            <a:r>
              <a:rPr lang="cs-CZ" sz="1600" b="0" i="0" u="none" strike="noStrike" kern="1200" spc="0" dirty="0">
                <a:ln>
                  <a:noFill/>
                </a:ln>
                <a:solidFill>
                  <a:srgbClr val="000000"/>
                </a:solidFill>
                <a:latin typeface="Calibri" pitchFamily="18"/>
                <a:ea typeface="Microsoft YaHei" pitchFamily="2"/>
                <a:cs typeface="Lucida Sans" pitchFamily="2"/>
              </a:rPr>
              <a:t>. a </a:t>
            </a:r>
            <a:r>
              <a:rPr lang="cs-CZ" sz="1600" b="0" i="0" u="none" strike="noStrike" kern="1200" spc="0" dirty="0" smtClean="0">
                <a:ln>
                  <a:noFill/>
                </a:ln>
                <a:solidFill>
                  <a:srgbClr val="000000"/>
                </a:solidFill>
                <a:latin typeface="Calibri" pitchFamily="18"/>
                <a:ea typeface="Microsoft YaHei" pitchFamily="2"/>
                <a:cs typeface="Lucida Sans" pitchFamily="2"/>
              </a:rPr>
              <a:t>kyslík</a:t>
            </a:r>
            <a:r>
              <a:rPr lang="cs-CZ" sz="1600" b="0" i="0" u="none" strike="noStrike" kern="1200" spc="0" dirty="0">
                <a:ln>
                  <a:noFill/>
                </a:ln>
                <a:solidFill>
                  <a:srgbClr val="000000"/>
                </a:solidFill>
                <a:latin typeface="Calibri" pitchFamily="18"/>
                <a:ea typeface="Microsoft YaHei" pitchFamily="2"/>
                <a:cs typeface="Lucida Sans" pitchFamily="2"/>
              </a:rPr>
              <a:t>, které jsou využívány aerobními heterotrofními bakteriemi</a:t>
            </a:r>
          </a:p>
          <a:p>
            <a:pPr marL="0" marR="0" lvl="0" indent="0" algn="l" rtl="0" hangingPunct="1">
              <a:lnSpc>
                <a:spcPct val="100000"/>
              </a:lnSpc>
              <a:spcBef>
                <a:spcPts val="0"/>
              </a:spcBef>
              <a:spcAft>
                <a:spcPts val="0"/>
              </a:spcAft>
              <a:buSzPct val="45000"/>
              <a:buFont typeface="StarSymbol"/>
              <a:buChar char="●"/>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smtClean="0">
                <a:ln>
                  <a:noFill/>
                </a:ln>
                <a:solidFill>
                  <a:srgbClr val="000000"/>
                </a:solidFill>
                <a:latin typeface="Calibri" pitchFamily="18"/>
                <a:ea typeface="Microsoft YaHei" pitchFamily="2"/>
                <a:cs typeface="Lucida Sans" pitchFamily="2"/>
              </a:rPr>
              <a:t> bakterie </a:t>
            </a:r>
            <a:r>
              <a:rPr lang="cs-CZ" sz="1600" b="0" i="0" u="none" strike="noStrike" kern="1200" spc="0" dirty="0">
                <a:ln>
                  <a:noFill/>
                </a:ln>
                <a:solidFill>
                  <a:srgbClr val="000000"/>
                </a:solidFill>
                <a:latin typeface="Calibri" pitchFamily="18"/>
                <a:ea typeface="Microsoft YaHei" pitchFamily="2"/>
                <a:cs typeface="Lucida Sans" pitchFamily="2"/>
              </a:rPr>
              <a:t>zásobují řasu oxidem uhličitým a někdy růstovými látkami (a zlepšují růst řasy odstraněním kyslíku)</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2729207"/>
            <a:ext cx="2808065" cy="3433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361" y="3017465"/>
            <a:ext cx="4194139" cy="3145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name="page24">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107640" y="332640"/>
            <a:ext cx="822924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Font typeface="Arial" pitchFamily="32"/>
              <a:buChar char="•"/>
            </a:pPr>
            <a:r>
              <a:rPr lang="en-GB" sz="1600" dirty="0">
                <a:latin typeface="Calibri" pitchFamily="18"/>
              </a:rPr>
              <a:t> </a:t>
            </a:r>
            <a:r>
              <a:rPr lang="en-GB" sz="1600" dirty="0" err="1">
                <a:latin typeface="Calibri" pitchFamily="18"/>
              </a:rPr>
              <a:t>někdy</a:t>
            </a:r>
            <a:r>
              <a:rPr lang="en-GB" sz="1600" dirty="0">
                <a:latin typeface="Calibri" pitchFamily="18"/>
              </a:rPr>
              <a:t> </a:t>
            </a:r>
            <a:r>
              <a:rPr lang="en-GB" sz="1600" b="1" dirty="0" err="1">
                <a:latin typeface="Calibri" pitchFamily="18"/>
              </a:rPr>
              <a:t>schopnost</a:t>
            </a:r>
            <a:r>
              <a:rPr lang="en-GB" sz="1600" b="1" dirty="0">
                <a:latin typeface="Calibri" pitchFamily="18"/>
              </a:rPr>
              <a:t> </a:t>
            </a:r>
            <a:r>
              <a:rPr lang="en-GB" sz="1600" b="1" dirty="0" err="1">
                <a:latin typeface="Calibri" pitchFamily="18"/>
              </a:rPr>
              <a:t>jedné</a:t>
            </a:r>
            <a:r>
              <a:rPr lang="en-GB" sz="1600" b="1" dirty="0">
                <a:latin typeface="Calibri" pitchFamily="18"/>
              </a:rPr>
              <a:t> populace </a:t>
            </a:r>
            <a:r>
              <a:rPr lang="en-GB" sz="1600" b="1" dirty="0" err="1">
                <a:latin typeface="Calibri" pitchFamily="18"/>
              </a:rPr>
              <a:t>urychlit</a:t>
            </a:r>
            <a:r>
              <a:rPr lang="en-GB" sz="1600" b="1" dirty="0">
                <a:latin typeface="Calibri" pitchFamily="18"/>
              </a:rPr>
              <a:t> </a:t>
            </a:r>
            <a:r>
              <a:rPr lang="en-GB" sz="1600" b="1" dirty="0" err="1">
                <a:latin typeface="Calibri" pitchFamily="18"/>
              </a:rPr>
              <a:t>růst</a:t>
            </a:r>
            <a:r>
              <a:rPr lang="en-GB" sz="1600" b="1" dirty="0">
                <a:latin typeface="Calibri" pitchFamily="18"/>
              </a:rPr>
              <a:t> </a:t>
            </a:r>
            <a:r>
              <a:rPr lang="en-GB" sz="1600" b="1" dirty="0" err="1">
                <a:latin typeface="Calibri" pitchFamily="18"/>
              </a:rPr>
              <a:t>jiné</a:t>
            </a:r>
            <a:r>
              <a:rPr lang="en-GB" sz="1600" b="1" dirty="0">
                <a:latin typeface="Calibri" pitchFamily="18"/>
              </a:rPr>
              <a:t> populace</a:t>
            </a:r>
          </a:p>
          <a:p>
            <a:pPr marL="0" lvl="0" indent="0">
              <a:spcBef>
                <a:spcPts val="638"/>
              </a:spcBef>
              <a:buFont typeface="Arial" pitchFamily="32"/>
              <a:buChar char="•"/>
            </a:pPr>
            <a:r>
              <a:rPr lang="cs-CZ" sz="1600" dirty="0" smtClean="0">
                <a:latin typeface="Calibri" pitchFamily="18"/>
              </a:rPr>
              <a:t> </a:t>
            </a:r>
            <a:r>
              <a:rPr lang="en-GB" sz="1600" dirty="0" err="1" smtClean="0">
                <a:latin typeface="Calibri" pitchFamily="18"/>
              </a:rPr>
              <a:t>některé</a:t>
            </a:r>
            <a:r>
              <a:rPr lang="en-GB" sz="1600" dirty="0" smtClean="0">
                <a:latin typeface="Calibri" pitchFamily="18"/>
              </a:rPr>
              <a:t> </a:t>
            </a:r>
            <a:r>
              <a:rPr lang="en-GB" sz="1600" dirty="0" err="1" smtClean="0">
                <a:latin typeface="Calibri" pitchFamily="18"/>
              </a:rPr>
              <a:t>druhy</a:t>
            </a:r>
            <a:r>
              <a:rPr lang="en-GB" sz="1600" dirty="0" smtClean="0">
                <a:latin typeface="Calibri" pitchFamily="18"/>
              </a:rPr>
              <a:t> </a:t>
            </a:r>
            <a:r>
              <a:rPr lang="en-GB" sz="1600" i="1" dirty="0" smtClean="0">
                <a:latin typeface="Calibri" pitchFamily="18"/>
              </a:rPr>
              <a:t>Pseudomonas </a:t>
            </a:r>
            <a:r>
              <a:rPr lang="en-GB" sz="1600" dirty="0" err="1" smtClean="0">
                <a:latin typeface="Calibri" pitchFamily="18"/>
              </a:rPr>
              <a:t>rostou</a:t>
            </a:r>
            <a:r>
              <a:rPr lang="en-GB" sz="1600" dirty="0" smtClean="0">
                <a:latin typeface="Calibri" pitchFamily="18"/>
              </a:rPr>
              <a:t> </a:t>
            </a:r>
            <a:r>
              <a:rPr lang="en-GB" sz="1600" dirty="0" err="1" smtClean="0">
                <a:latin typeface="Calibri" pitchFamily="18"/>
              </a:rPr>
              <a:t>na</a:t>
            </a:r>
            <a:r>
              <a:rPr lang="en-GB" sz="1600" dirty="0" smtClean="0">
                <a:latin typeface="Calibri" pitchFamily="18"/>
              </a:rPr>
              <a:t> </a:t>
            </a:r>
            <a:r>
              <a:rPr lang="en-GB" sz="1600" dirty="0" err="1" smtClean="0">
                <a:latin typeface="Calibri" pitchFamily="18"/>
              </a:rPr>
              <a:t>orcinolu</a:t>
            </a:r>
            <a:r>
              <a:rPr lang="en-GB" sz="1600" dirty="0" smtClean="0">
                <a:latin typeface="Calibri" pitchFamily="18"/>
              </a:rPr>
              <a:t>, ale </a:t>
            </a:r>
            <a:r>
              <a:rPr lang="en-GB" sz="1600" dirty="0" err="1" smtClean="0">
                <a:latin typeface="Calibri" pitchFamily="18"/>
              </a:rPr>
              <a:t>vykazují</a:t>
            </a:r>
            <a:r>
              <a:rPr lang="en-GB" sz="1600" dirty="0" smtClean="0">
                <a:latin typeface="Calibri" pitchFamily="18"/>
              </a:rPr>
              <a:t> </a:t>
            </a:r>
            <a:r>
              <a:rPr lang="en-GB" sz="1600" dirty="0" err="1" smtClean="0">
                <a:latin typeface="Calibri" pitchFamily="18"/>
              </a:rPr>
              <a:t>vyšší</a:t>
            </a:r>
            <a:r>
              <a:rPr lang="en-GB" sz="1600" dirty="0" smtClean="0">
                <a:latin typeface="Calibri" pitchFamily="18"/>
              </a:rPr>
              <a:t> </a:t>
            </a:r>
            <a:r>
              <a:rPr lang="en-GB" sz="1600" dirty="0" err="1" smtClean="0">
                <a:latin typeface="Calibri" pitchFamily="18"/>
              </a:rPr>
              <a:t>afinitu</a:t>
            </a:r>
            <a:r>
              <a:rPr lang="en-GB" sz="1600" dirty="0" smtClean="0">
                <a:latin typeface="Calibri" pitchFamily="18"/>
              </a:rPr>
              <a:t> k </a:t>
            </a:r>
            <a:r>
              <a:rPr lang="en-GB" sz="1600" dirty="0" err="1" smtClean="0">
                <a:latin typeface="Calibri" pitchFamily="18"/>
              </a:rPr>
              <a:t>tomuto</a:t>
            </a:r>
            <a:r>
              <a:rPr lang="en-GB" sz="1600" dirty="0" smtClean="0">
                <a:latin typeface="Calibri" pitchFamily="18"/>
              </a:rPr>
              <a:t> </a:t>
            </a:r>
            <a:r>
              <a:rPr lang="en-GB" sz="1600" dirty="0" err="1" smtClean="0">
                <a:latin typeface="Calibri" pitchFamily="18"/>
              </a:rPr>
              <a:t>substrátu</a:t>
            </a:r>
            <a:r>
              <a:rPr lang="en-GB" sz="1600" dirty="0" smtClean="0">
                <a:latin typeface="Calibri" pitchFamily="18"/>
              </a:rPr>
              <a:t> a </a:t>
            </a:r>
            <a:r>
              <a:rPr lang="en-GB" sz="1600" dirty="0" err="1" smtClean="0">
                <a:latin typeface="Calibri" pitchFamily="18"/>
              </a:rPr>
              <a:t>rychlejší</a:t>
            </a:r>
            <a:r>
              <a:rPr lang="en-GB" sz="1600" dirty="0" smtClean="0">
                <a:latin typeface="Calibri" pitchFamily="18"/>
              </a:rPr>
              <a:t> </a:t>
            </a:r>
            <a:r>
              <a:rPr lang="en-GB" sz="1600" dirty="0" err="1" smtClean="0">
                <a:latin typeface="Calibri" pitchFamily="18"/>
              </a:rPr>
              <a:t>růst</a:t>
            </a:r>
            <a:r>
              <a:rPr lang="en-GB" sz="1600" dirty="0" smtClean="0">
                <a:latin typeface="Calibri" pitchFamily="18"/>
              </a:rPr>
              <a:t> </a:t>
            </a:r>
            <a:r>
              <a:rPr lang="en-GB" sz="1600" dirty="0" err="1" smtClean="0">
                <a:latin typeface="Calibri" pitchFamily="18"/>
              </a:rPr>
              <a:t>za</a:t>
            </a:r>
            <a:r>
              <a:rPr lang="en-GB" sz="1600" dirty="0" smtClean="0">
                <a:latin typeface="Calibri" pitchFamily="18"/>
              </a:rPr>
              <a:t> </a:t>
            </a:r>
            <a:r>
              <a:rPr lang="en-GB" sz="1600" dirty="0" err="1" smtClean="0">
                <a:latin typeface="Calibri" pitchFamily="18"/>
              </a:rPr>
              <a:t>přítomnosti</a:t>
            </a:r>
            <a:r>
              <a:rPr lang="en-GB" sz="1600" dirty="0" smtClean="0">
                <a:latin typeface="Calibri" pitchFamily="18"/>
              </a:rPr>
              <a:t> </a:t>
            </a:r>
            <a:r>
              <a:rPr lang="en-GB" sz="1600" dirty="0" err="1" smtClean="0">
                <a:latin typeface="Calibri" pitchFamily="18"/>
              </a:rPr>
              <a:t>jiných</a:t>
            </a:r>
            <a:r>
              <a:rPr lang="en-GB" sz="1600" dirty="0" smtClean="0">
                <a:latin typeface="Calibri" pitchFamily="18"/>
              </a:rPr>
              <a:t> </a:t>
            </a:r>
            <a:r>
              <a:rPr lang="en-GB" sz="1600" dirty="0" err="1" smtClean="0">
                <a:latin typeface="Calibri" pitchFamily="18"/>
              </a:rPr>
              <a:t>bakterií</a:t>
            </a:r>
            <a:endParaRPr lang="en-GB" sz="1600" dirty="0">
              <a:latin typeface="Calibri" pitchFamily="18"/>
            </a:endParaRPr>
          </a:p>
          <a:p>
            <a:pPr marL="0" lvl="0" indent="0">
              <a:spcBef>
                <a:spcPts val="638"/>
              </a:spcBef>
              <a:buFont typeface="Arial" pitchFamily="32"/>
              <a:buChar char="•"/>
            </a:pPr>
            <a:r>
              <a:rPr lang="cs-CZ" sz="1600" dirty="0" smtClean="0">
                <a:latin typeface="Calibri" pitchFamily="18"/>
              </a:rPr>
              <a:t> </a:t>
            </a:r>
            <a:r>
              <a:rPr lang="en-GB" sz="1600" dirty="0" err="1" smtClean="0">
                <a:latin typeface="Calibri" pitchFamily="18"/>
              </a:rPr>
              <a:t>tyto</a:t>
            </a:r>
            <a:r>
              <a:rPr lang="en-GB" sz="1600" dirty="0" smtClean="0">
                <a:latin typeface="Calibri" pitchFamily="18"/>
              </a:rPr>
              <a:t> </a:t>
            </a:r>
            <a:r>
              <a:rPr lang="en-GB" sz="1600" dirty="0" err="1">
                <a:latin typeface="Calibri" pitchFamily="18"/>
              </a:rPr>
              <a:t>nerostou</a:t>
            </a:r>
            <a:r>
              <a:rPr lang="en-GB" sz="1600" dirty="0">
                <a:latin typeface="Calibri" pitchFamily="18"/>
              </a:rPr>
              <a:t> </a:t>
            </a:r>
            <a:r>
              <a:rPr lang="en-GB" sz="1600" dirty="0" err="1">
                <a:latin typeface="Calibri" pitchFamily="18"/>
              </a:rPr>
              <a:t>na</a:t>
            </a:r>
            <a:r>
              <a:rPr lang="en-GB" sz="1600" dirty="0">
                <a:latin typeface="Calibri" pitchFamily="18"/>
              </a:rPr>
              <a:t> </a:t>
            </a:r>
            <a:r>
              <a:rPr lang="en-GB" sz="1600" dirty="0" err="1">
                <a:latin typeface="Calibri" pitchFamily="18"/>
              </a:rPr>
              <a:t>orcinolu</a:t>
            </a:r>
            <a:r>
              <a:rPr lang="en-GB" sz="1600" dirty="0">
                <a:latin typeface="Calibri" pitchFamily="18"/>
              </a:rPr>
              <a:t>, ale </a:t>
            </a:r>
            <a:r>
              <a:rPr lang="en-GB" sz="1600" dirty="0" err="1">
                <a:latin typeface="Calibri" pitchFamily="18"/>
              </a:rPr>
              <a:t>využívají</a:t>
            </a:r>
            <a:r>
              <a:rPr lang="en-GB" sz="1600" dirty="0">
                <a:latin typeface="Calibri" pitchFamily="18"/>
              </a:rPr>
              <a:t> </a:t>
            </a:r>
            <a:r>
              <a:rPr lang="en-GB" sz="1600" dirty="0" err="1">
                <a:latin typeface="Calibri" pitchFamily="18"/>
              </a:rPr>
              <a:t>jiné</a:t>
            </a:r>
            <a:r>
              <a:rPr lang="en-GB" sz="1600" dirty="0">
                <a:latin typeface="Calibri" pitchFamily="18"/>
              </a:rPr>
              <a:t> </a:t>
            </a:r>
            <a:r>
              <a:rPr lang="en-GB" sz="1600" dirty="0" err="1">
                <a:latin typeface="Calibri" pitchFamily="18"/>
              </a:rPr>
              <a:t>organické</a:t>
            </a:r>
            <a:r>
              <a:rPr lang="en-GB" sz="1600" dirty="0">
                <a:latin typeface="Calibri" pitchFamily="18"/>
              </a:rPr>
              <a:t> </a:t>
            </a:r>
            <a:r>
              <a:rPr lang="en-GB" sz="1600" dirty="0" err="1">
                <a:latin typeface="Calibri" pitchFamily="18"/>
              </a:rPr>
              <a:t>látky</a:t>
            </a:r>
            <a:r>
              <a:rPr lang="en-GB" sz="1600" dirty="0">
                <a:latin typeface="Calibri" pitchFamily="18"/>
              </a:rPr>
              <a:t> </a:t>
            </a:r>
            <a:r>
              <a:rPr lang="en-GB" sz="1600" dirty="0" err="1">
                <a:latin typeface="Calibri" pitchFamily="18"/>
              </a:rPr>
              <a:t>produkované</a:t>
            </a:r>
            <a:r>
              <a:rPr lang="en-GB" sz="1600" dirty="0">
                <a:latin typeface="Calibri" pitchFamily="18"/>
              </a:rPr>
              <a:t> </a:t>
            </a:r>
            <a:r>
              <a:rPr lang="en-GB" sz="1600" i="1" dirty="0">
                <a:latin typeface="Calibri" pitchFamily="18"/>
              </a:rPr>
              <a:t>Pseudomonas</a:t>
            </a:r>
          </a:p>
          <a:p>
            <a:pPr marL="0" lvl="0" indent="0">
              <a:spcBef>
                <a:spcPts val="638"/>
              </a:spcBef>
              <a:buFont typeface="Arial" pitchFamily="32"/>
              <a:buChar char="•"/>
            </a:pPr>
            <a:r>
              <a:rPr lang="cs-CZ" sz="1600" dirty="0" smtClean="0">
                <a:latin typeface="Calibri" pitchFamily="18"/>
              </a:rPr>
              <a:t> </a:t>
            </a:r>
            <a:r>
              <a:rPr lang="en-GB" sz="1600" dirty="0" smtClean="0">
                <a:latin typeface="Calibri" pitchFamily="18"/>
              </a:rPr>
              <a:t>populace </a:t>
            </a:r>
            <a:r>
              <a:rPr lang="en-GB" sz="1600" dirty="0" err="1" smtClean="0">
                <a:latin typeface="Calibri" pitchFamily="18"/>
              </a:rPr>
              <a:t>schopné</a:t>
            </a:r>
            <a:r>
              <a:rPr lang="en-GB" sz="1600" dirty="0" smtClean="0">
                <a:latin typeface="Calibri" pitchFamily="18"/>
              </a:rPr>
              <a:t> </a:t>
            </a:r>
            <a:r>
              <a:rPr lang="en-GB" sz="1600" dirty="0" err="1" smtClean="0">
                <a:latin typeface="Calibri" pitchFamily="18"/>
              </a:rPr>
              <a:t>produkovat</a:t>
            </a:r>
            <a:r>
              <a:rPr lang="en-GB" sz="1600" dirty="0" smtClean="0">
                <a:latin typeface="Calibri" pitchFamily="18"/>
              </a:rPr>
              <a:t> </a:t>
            </a:r>
            <a:r>
              <a:rPr lang="en-GB" sz="1600" dirty="0" err="1" smtClean="0">
                <a:latin typeface="Calibri" pitchFamily="18"/>
              </a:rPr>
              <a:t>enzymy</a:t>
            </a:r>
            <a:r>
              <a:rPr lang="en-GB" sz="1600" dirty="0" smtClean="0">
                <a:latin typeface="Calibri" pitchFamily="18"/>
              </a:rPr>
              <a:t>, </a:t>
            </a:r>
            <a:r>
              <a:rPr lang="en-GB" sz="1600" dirty="0" err="1" smtClean="0">
                <a:latin typeface="Calibri" pitchFamily="18"/>
              </a:rPr>
              <a:t>které</a:t>
            </a:r>
            <a:r>
              <a:rPr lang="en-GB" sz="1600" dirty="0" smtClean="0">
                <a:latin typeface="Calibri" pitchFamily="18"/>
              </a:rPr>
              <a:t> by </a:t>
            </a:r>
            <a:r>
              <a:rPr lang="en-GB" sz="1600" dirty="0" err="1" smtClean="0">
                <a:latin typeface="Calibri" pitchFamily="18"/>
              </a:rPr>
              <a:t>odděleně</a:t>
            </a:r>
            <a:r>
              <a:rPr lang="en-GB" sz="1600" dirty="0" smtClean="0">
                <a:latin typeface="Calibri" pitchFamily="18"/>
              </a:rPr>
              <a:t> </a:t>
            </a:r>
            <a:r>
              <a:rPr lang="en-GB" sz="1600" dirty="0" err="1" smtClean="0">
                <a:latin typeface="Calibri" pitchFamily="18"/>
              </a:rPr>
              <a:t>neprodukovaly</a:t>
            </a:r>
            <a:r>
              <a:rPr lang="en-GB" sz="1600" dirty="0" smtClean="0">
                <a:latin typeface="Calibri" pitchFamily="18"/>
              </a:rPr>
              <a:t> </a:t>
            </a:r>
            <a:r>
              <a:rPr lang="cs-CZ" sz="1600" dirty="0">
                <a:latin typeface="Calibri" pitchFamily="18"/>
              </a:rPr>
              <a:t> </a:t>
            </a:r>
            <a:r>
              <a:rPr lang="cs-CZ" sz="1600" dirty="0" smtClean="0">
                <a:latin typeface="Calibri" pitchFamily="18"/>
              </a:rPr>
              <a:t>- </a:t>
            </a:r>
            <a:r>
              <a:rPr lang="en-GB" sz="1600" dirty="0" err="1" smtClean="0">
                <a:latin typeface="Calibri" pitchFamily="18"/>
              </a:rPr>
              <a:t>příbuzné</a:t>
            </a:r>
            <a:r>
              <a:rPr lang="en-GB" sz="1600" dirty="0" smtClean="0">
                <a:latin typeface="Calibri" pitchFamily="18"/>
              </a:rPr>
              <a:t> </a:t>
            </a:r>
            <a:r>
              <a:rPr lang="en-GB" sz="1600" dirty="0" err="1" smtClean="0">
                <a:latin typeface="Calibri" pitchFamily="18"/>
              </a:rPr>
              <a:t>rody</a:t>
            </a:r>
            <a:r>
              <a:rPr lang="en-GB" sz="1600" dirty="0" smtClean="0">
                <a:latin typeface="Calibri" pitchFamily="18"/>
              </a:rPr>
              <a:t> </a:t>
            </a:r>
            <a:r>
              <a:rPr lang="en-GB" sz="1600" i="1" dirty="0" smtClean="0">
                <a:latin typeface="Calibri" pitchFamily="18"/>
              </a:rPr>
              <a:t>Pseudomonas </a:t>
            </a:r>
            <a:r>
              <a:rPr lang="en-GB" sz="1600" dirty="0" err="1" smtClean="0">
                <a:latin typeface="Calibri" pitchFamily="18"/>
              </a:rPr>
              <a:t>rostou</a:t>
            </a:r>
            <a:r>
              <a:rPr lang="en-GB" sz="1600" dirty="0" smtClean="0">
                <a:latin typeface="Calibri" pitchFamily="18"/>
              </a:rPr>
              <a:t>-li </a:t>
            </a:r>
            <a:r>
              <a:rPr lang="en-GB" sz="1600" dirty="0" err="1" smtClean="0">
                <a:latin typeface="Calibri" pitchFamily="18"/>
              </a:rPr>
              <a:t>dohromady</a:t>
            </a:r>
            <a:r>
              <a:rPr lang="en-GB" sz="1600" dirty="0" smtClean="0">
                <a:latin typeface="Calibri" pitchFamily="18"/>
              </a:rPr>
              <a:t> </a:t>
            </a:r>
            <a:r>
              <a:rPr lang="en-GB" sz="1600" dirty="0" err="1" smtClean="0">
                <a:latin typeface="Calibri" pitchFamily="18"/>
              </a:rPr>
              <a:t>produkují</a:t>
            </a:r>
            <a:r>
              <a:rPr lang="en-GB" sz="1600" dirty="0" smtClean="0">
                <a:latin typeface="Calibri" pitchFamily="18"/>
              </a:rPr>
              <a:t> </a:t>
            </a:r>
            <a:r>
              <a:rPr lang="en-GB" sz="1600" dirty="0" err="1" smtClean="0">
                <a:latin typeface="Calibri" pitchFamily="18"/>
              </a:rPr>
              <a:t>enzym</a:t>
            </a:r>
            <a:r>
              <a:rPr lang="en-GB" sz="1600" dirty="0" smtClean="0">
                <a:latin typeface="Calibri" pitchFamily="18"/>
              </a:rPr>
              <a:t> </a:t>
            </a:r>
            <a:r>
              <a:rPr lang="en-GB" sz="1600" dirty="0" err="1" smtClean="0">
                <a:latin typeface="Calibri" pitchFamily="18"/>
              </a:rPr>
              <a:t>lecithinasu</a:t>
            </a:r>
            <a:r>
              <a:rPr lang="en-GB" sz="1600" dirty="0" smtClean="0">
                <a:latin typeface="Calibri" pitchFamily="18"/>
              </a:rPr>
              <a:t> - </a:t>
            </a:r>
            <a:r>
              <a:rPr lang="en-GB" sz="1600" dirty="0" err="1" smtClean="0">
                <a:latin typeface="Calibri" pitchFamily="18"/>
              </a:rPr>
              <a:t>štěpí</a:t>
            </a:r>
            <a:r>
              <a:rPr lang="en-GB" sz="1600" dirty="0" smtClean="0">
                <a:latin typeface="Calibri" pitchFamily="18"/>
              </a:rPr>
              <a:t> </a:t>
            </a:r>
            <a:r>
              <a:rPr lang="en-GB" sz="1600" dirty="0" err="1" smtClean="0">
                <a:latin typeface="Calibri" pitchFamily="18"/>
              </a:rPr>
              <a:t>lecitin</a:t>
            </a:r>
            <a:r>
              <a:rPr lang="cs-CZ" sz="1600" dirty="0" smtClean="0">
                <a:latin typeface="Calibri" pitchFamily="18"/>
              </a:rPr>
              <a:t> </a:t>
            </a:r>
            <a:endParaRPr lang="cs-CZ" sz="1600" dirty="0">
              <a:latin typeface="Calibri" pitchFamily="18"/>
            </a:endParaRPr>
          </a:p>
          <a:p>
            <a:pPr marL="0" lvl="0" indent="0">
              <a:spcBef>
                <a:spcPts val="638"/>
              </a:spcBef>
              <a:buFont typeface="Arial" pitchFamily="32"/>
              <a:buChar char="•"/>
            </a:pPr>
            <a:r>
              <a:rPr lang="cs-CZ" sz="1600" dirty="0" smtClean="0">
                <a:latin typeface="Calibri" pitchFamily="18"/>
              </a:rPr>
              <a:t> </a:t>
            </a:r>
            <a:r>
              <a:rPr lang="en-GB" sz="1600" dirty="0" err="1" smtClean="0">
                <a:latin typeface="Calibri" pitchFamily="18"/>
              </a:rPr>
              <a:t>podobně</a:t>
            </a:r>
            <a:r>
              <a:rPr lang="en-GB" sz="1600" dirty="0" smtClean="0">
                <a:latin typeface="Calibri" pitchFamily="18"/>
              </a:rPr>
              <a:t> </a:t>
            </a:r>
            <a:r>
              <a:rPr lang="en-GB" sz="1600" dirty="0" err="1">
                <a:latin typeface="Calibri" pitchFamily="18"/>
              </a:rPr>
              <a:t>produkce</a:t>
            </a:r>
            <a:r>
              <a:rPr lang="en-GB" sz="1600" dirty="0">
                <a:latin typeface="Calibri" pitchFamily="18"/>
              </a:rPr>
              <a:t> </a:t>
            </a:r>
            <a:r>
              <a:rPr lang="en-GB" sz="1600" dirty="0" err="1">
                <a:latin typeface="Calibri" pitchFamily="18"/>
              </a:rPr>
              <a:t>celuláz</a:t>
            </a:r>
            <a:r>
              <a:rPr lang="en-GB" sz="1600" dirty="0">
                <a:latin typeface="Calibri" pitchFamily="18"/>
              </a:rPr>
              <a:t> u </a:t>
            </a:r>
            <a:r>
              <a:rPr lang="en-GB" sz="1600" dirty="0" err="1">
                <a:latin typeface="Calibri" pitchFamily="18"/>
              </a:rPr>
              <a:t>jiných</a:t>
            </a:r>
            <a:r>
              <a:rPr lang="en-GB" sz="1600" dirty="0">
                <a:latin typeface="Calibri" pitchFamily="18"/>
              </a:rPr>
              <a:t> </a:t>
            </a:r>
            <a:r>
              <a:rPr lang="en-GB" sz="1600" dirty="0" err="1">
                <a:latin typeface="Calibri" pitchFamily="18"/>
              </a:rPr>
              <a:t>bakterií</a:t>
            </a:r>
            <a:endParaRPr lang="en-GB" sz="1600" dirty="0">
              <a:latin typeface="Calibri" pitchFamily="18"/>
            </a:endParaRPr>
          </a:p>
          <a:p>
            <a:pPr marL="0" lvl="0" indent="0">
              <a:spcBef>
                <a:spcPts val="638"/>
              </a:spcBef>
              <a:buFont typeface="Arial" pitchFamily="32"/>
              <a:buChar char="•"/>
            </a:pPr>
            <a:r>
              <a:rPr lang="cs-CZ" sz="1600" dirty="0" smtClean="0">
                <a:latin typeface="Calibri" pitchFamily="18"/>
              </a:rPr>
              <a:t> </a:t>
            </a:r>
            <a:r>
              <a:rPr lang="en-GB" sz="1600" dirty="0" err="1" smtClean="0">
                <a:latin typeface="Calibri" pitchFamily="18"/>
              </a:rPr>
              <a:t>degradace</a:t>
            </a:r>
            <a:r>
              <a:rPr lang="en-GB" sz="1600" dirty="0" smtClean="0">
                <a:latin typeface="Calibri" pitchFamily="18"/>
              </a:rPr>
              <a:t> </a:t>
            </a:r>
            <a:r>
              <a:rPr lang="en-GB" sz="1600" dirty="0" err="1">
                <a:latin typeface="Calibri" pitchFamily="18"/>
              </a:rPr>
              <a:t>zemědělských</a:t>
            </a:r>
            <a:r>
              <a:rPr lang="en-GB" sz="1600" dirty="0">
                <a:latin typeface="Calibri" pitchFamily="18"/>
              </a:rPr>
              <a:t> </a:t>
            </a:r>
            <a:r>
              <a:rPr lang="en-GB" sz="1600" dirty="0" err="1">
                <a:latin typeface="Calibri" pitchFamily="18"/>
              </a:rPr>
              <a:t>pesticidů</a:t>
            </a:r>
            <a:r>
              <a:rPr lang="en-GB" sz="1600" dirty="0">
                <a:latin typeface="Calibri" pitchFamily="18"/>
              </a:rPr>
              <a:t> (</a:t>
            </a:r>
            <a:r>
              <a:rPr lang="en-GB" sz="1600" i="1" dirty="0" err="1">
                <a:latin typeface="Calibri" pitchFamily="18"/>
              </a:rPr>
              <a:t>Arthrobacter</a:t>
            </a:r>
            <a:r>
              <a:rPr lang="en-GB" sz="1600" i="1" dirty="0">
                <a:latin typeface="Calibri" pitchFamily="18"/>
              </a:rPr>
              <a:t> a Streptomyces </a:t>
            </a:r>
            <a:r>
              <a:rPr lang="en-GB" sz="1600" dirty="0" err="1">
                <a:latin typeface="Calibri" pitchFamily="18"/>
              </a:rPr>
              <a:t>dohromady</a:t>
            </a:r>
            <a:r>
              <a:rPr lang="en-GB" sz="1600" dirty="0">
                <a:latin typeface="Calibri" pitchFamily="18"/>
              </a:rPr>
              <a:t> </a:t>
            </a:r>
            <a:r>
              <a:rPr lang="en-GB" sz="1600" dirty="0" err="1" smtClean="0">
                <a:latin typeface="Calibri" pitchFamily="18"/>
              </a:rPr>
              <a:t>degradují</a:t>
            </a:r>
            <a:r>
              <a:rPr lang="cs-CZ" sz="1600" dirty="0" smtClean="0">
                <a:latin typeface="Calibri" pitchFamily="18"/>
              </a:rPr>
              <a:t> </a:t>
            </a:r>
            <a:r>
              <a:rPr lang="en-GB" sz="1600" dirty="0" err="1" smtClean="0">
                <a:latin typeface="Calibri" pitchFamily="18"/>
              </a:rPr>
              <a:t>organofosfát</a:t>
            </a:r>
            <a:r>
              <a:rPr lang="en-GB" sz="1600" dirty="0" smtClean="0">
                <a:latin typeface="Calibri" pitchFamily="18"/>
              </a:rPr>
              <a:t> </a:t>
            </a:r>
            <a:r>
              <a:rPr lang="en-GB" sz="1600" dirty="0" err="1" smtClean="0">
                <a:latin typeface="Calibri" pitchFamily="18"/>
              </a:rPr>
              <a:t>diazinon</a:t>
            </a:r>
            <a:r>
              <a:rPr lang="cs-CZ" sz="1600" dirty="0" smtClean="0">
                <a:latin typeface="Calibri" pitchFamily="18"/>
              </a:rPr>
              <a:t>,</a:t>
            </a:r>
            <a:r>
              <a:rPr lang="en-GB" sz="1600" dirty="0" smtClean="0">
                <a:latin typeface="Calibri" pitchFamily="18"/>
              </a:rPr>
              <a:t> </a:t>
            </a:r>
            <a:r>
              <a:rPr lang="en-GB" sz="1600" dirty="0" err="1">
                <a:latin typeface="Calibri" pitchFamily="18"/>
              </a:rPr>
              <a:t>společná</a:t>
            </a:r>
            <a:r>
              <a:rPr lang="en-GB" sz="1600" dirty="0">
                <a:latin typeface="Calibri" pitchFamily="18"/>
              </a:rPr>
              <a:t> </a:t>
            </a:r>
            <a:r>
              <a:rPr lang="en-GB" sz="1600" dirty="0" err="1">
                <a:latin typeface="Calibri" pitchFamily="18"/>
              </a:rPr>
              <a:t>degradace</a:t>
            </a:r>
            <a:r>
              <a:rPr lang="en-GB" sz="1600" dirty="0">
                <a:latin typeface="Calibri" pitchFamily="18"/>
              </a:rPr>
              <a:t> </a:t>
            </a:r>
            <a:r>
              <a:rPr lang="en-GB" sz="1600" dirty="0" err="1">
                <a:latin typeface="Calibri" pitchFamily="18"/>
              </a:rPr>
              <a:t>organofosfátu</a:t>
            </a:r>
            <a:r>
              <a:rPr lang="en-GB" sz="1600" dirty="0">
                <a:latin typeface="Calibri" pitchFamily="18"/>
              </a:rPr>
              <a:t> </a:t>
            </a:r>
            <a:r>
              <a:rPr lang="en-GB" sz="1600" dirty="0" smtClean="0">
                <a:latin typeface="Calibri" pitchFamily="18"/>
              </a:rPr>
              <a:t>parathion </a:t>
            </a:r>
            <a:r>
              <a:rPr lang="en-GB" sz="1600" i="1" dirty="0" smtClean="0">
                <a:latin typeface="Calibri" pitchFamily="18"/>
              </a:rPr>
              <a:t>P</a:t>
            </a:r>
            <a:r>
              <a:rPr lang="cs-CZ" sz="1600" i="1" dirty="0" err="1" smtClean="0">
                <a:latin typeface="Calibri" pitchFamily="18"/>
              </a:rPr>
              <a:t>seudomonas</a:t>
            </a:r>
            <a:r>
              <a:rPr lang="en-GB" sz="1600" i="1" dirty="0" smtClean="0">
                <a:latin typeface="Calibri" pitchFamily="18"/>
              </a:rPr>
              <a:t> </a:t>
            </a:r>
            <a:r>
              <a:rPr lang="en-GB" sz="1600" i="1" dirty="0" err="1" smtClean="0">
                <a:latin typeface="Calibri" pitchFamily="18"/>
              </a:rPr>
              <a:t>stutzeri</a:t>
            </a:r>
            <a:r>
              <a:rPr lang="en-GB" sz="1600" i="1" dirty="0" smtClean="0">
                <a:latin typeface="Calibri" pitchFamily="18"/>
              </a:rPr>
              <a:t> a P. aeruginosa</a:t>
            </a:r>
            <a:r>
              <a:rPr lang="en-GB" sz="1600" dirty="0" smtClean="0">
                <a:latin typeface="Calibri" pitchFamily="18"/>
              </a:rPr>
              <a:t>)</a:t>
            </a:r>
            <a:endParaRPr lang="en-GB" sz="1600" dirty="0">
              <a:latin typeface="Calibri" pitchFamily="18"/>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4293096"/>
            <a:ext cx="24384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4521696"/>
            <a:ext cx="268605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Přímá spojnice se šipkou 3"/>
          <p:cNvCxnSpPr/>
          <p:nvPr/>
        </p:nvCxnSpPr>
        <p:spPr>
          <a:xfrm flipH="1">
            <a:off x="2915816" y="3645024"/>
            <a:ext cx="288032"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Přímá spojnice se šipkou 5"/>
          <p:cNvCxnSpPr/>
          <p:nvPr/>
        </p:nvCxnSpPr>
        <p:spPr>
          <a:xfrm>
            <a:off x="5076056" y="3645024"/>
            <a:ext cx="216024"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name="page25">
    <p:spTree>
      <p:nvGrpSpPr>
        <p:cNvPr id="1" name=""/>
        <p:cNvGrpSpPr/>
        <p:nvPr/>
      </p:nvGrpSpPr>
      <p:grpSpPr>
        <a:xfrm>
          <a:off x="0" y="0"/>
          <a:ext cx="0" cy="0"/>
          <a:chOff x="0" y="0"/>
          <a:chExt cx="0" cy="0"/>
        </a:xfrm>
      </p:grpSpPr>
      <p:sp>
        <p:nvSpPr>
          <p:cNvPr id="2" name="Obdélník 3"/>
          <p:cNvSpPr/>
          <p:nvPr/>
        </p:nvSpPr>
        <p:spPr>
          <a:xfrm>
            <a:off x="107504" y="188640"/>
            <a:ext cx="8352928" cy="2344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marL="0" marR="0" lvl="0" indent="0" algn="l" rtl="0" hangingPunct="1">
              <a:lnSpc>
                <a:spcPct val="100000"/>
              </a:lnSpc>
              <a:spcBef>
                <a:spcPts val="0"/>
              </a:spcBef>
              <a:spcAft>
                <a:spcPts val="0"/>
              </a:spcAft>
              <a:buNone/>
              <a:tabLst/>
              <a:defRPr sz="1600" b="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600" b="1" i="0" u="none" strike="noStrike" kern="1200" spc="0" dirty="0">
                <a:ln>
                  <a:noFill/>
                </a:ln>
                <a:solidFill>
                  <a:srgbClr val="000000"/>
                </a:solidFill>
                <a:latin typeface="Calibri" pitchFamily="18"/>
                <a:ea typeface="Microsoft YaHei" pitchFamily="2"/>
                <a:cs typeface="Lucida Sans" pitchFamily="2"/>
              </a:rPr>
              <a:t>organismus detoxikuje metabolity </a:t>
            </a:r>
            <a:r>
              <a:rPr lang="cs-CZ" sz="1600" b="1" i="0" u="none" strike="noStrike" kern="1200" spc="0" dirty="0" smtClean="0">
                <a:ln>
                  <a:noFill/>
                </a:ln>
                <a:solidFill>
                  <a:srgbClr val="000000"/>
                </a:solidFill>
                <a:latin typeface="Calibri" pitchFamily="18"/>
                <a:ea typeface="Microsoft YaHei" pitchFamily="2"/>
                <a:cs typeface="Lucida Sans" pitchFamily="2"/>
              </a:rPr>
              <a:t>produkované při </a:t>
            </a:r>
            <a:r>
              <a:rPr lang="cs-CZ" sz="1600" b="1" i="0" u="none" strike="noStrike" kern="1200" spc="0" dirty="0">
                <a:ln>
                  <a:noFill/>
                </a:ln>
                <a:solidFill>
                  <a:srgbClr val="000000"/>
                </a:solidFill>
                <a:latin typeface="Calibri" pitchFamily="18"/>
                <a:ea typeface="Microsoft YaHei" pitchFamily="2"/>
                <a:cs typeface="Lucida Sans" pitchFamily="2"/>
              </a:rPr>
              <a:t>degradaci herbicidu jiným organismem, který však </a:t>
            </a:r>
            <a:r>
              <a:rPr lang="cs-CZ" sz="1600" b="1" i="0" u="none" strike="noStrike" kern="1200" spc="0" dirty="0" smtClean="0">
                <a:ln>
                  <a:noFill/>
                </a:ln>
                <a:solidFill>
                  <a:srgbClr val="000000"/>
                </a:solidFill>
                <a:latin typeface="Calibri" pitchFamily="18"/>
                <a:ea typeface="Microsoft YaHei" pitchFamily="2"/>
                <a:cs typeface="Lucida Sans" pitchFamily="2"/>
              </a:rPr>
              <a:t>sám o </a:t>
            </a:r>
            <a:r>
              <a:rPr lang="cs-CZ" sz="1600" b="1" i="0" u="none" strike="noStrike" kern="1200" spc="0" dirty="0">
                <a:ln>
                  <a:noFill/>
                </a:ln>
                <a:solidFill>
                  <a:srgbClr val="000000"/>
                </a:solidFill>
                <a:latin typeface="Calibri" pitchFamily="18"/>
                <a:ea typeface="Microsoft YaHei" pitchFamily="2"/>
                <a:cs typeface="Lucida Sans" pitchFamily="2"/>
              </a:rPr>
              <a:t>sobě neumí degradovat</a:t>
            </a:r>
          </a:p>
          <a:p>
            <a:pPr marL="0" marR="0" lvl="0" indent="0" algn="l" rtl="0" hangingPunct="1">
              <a:lnSpc>
                <a:spcPct val="100000"/>
              </a:lnSpc>
              <a:spcBef>
                <a:spcPts val="0"/>
              </a:spcBef>
              <a:spcAft>
                <a:spcPts val="0"/>
              </a:spcAft>
              <a:buNone/>
              <a:tabLst/>
              <a:defRPr sz="1600" b="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Font typeface="Arial" panose="020B0604020202020204" pitchFamily="34" charset="0"/>
              <a:buChar char="•"/>
              <a:tabLst/>
              <a:defRPr sz="1600" b="0"/>
            </a:pPr>
            <a:r>
              <a:rPr lang="cs-CZ" sz="1600" b="0" i="0" u="none" strike="noStrike" kern="1200" spc="0" dirty="0" smtClean="0">
                <a:ln>
                  <a:noFill/>
                </a:ln>
                <a:solidFill>
                  <a:srgbClr val="000000"/>
                </a:solidFill>
                <a:latin typeface="Calibri" pitchFamily="18"/>
                <a:ea typeface="Microsoft YaHei" pitchFamily="2"/>
                <a:cs typeface="Lucida Sans" pitchFamily="2"/>
              </a:rPr>
              <a:t> </a:t>
            </a:r>
            <a:r>
              <a:rPr lang="cs-CZ" sz="1600" b="0" i="1" u="none" strike="noStrike" kern="1200" spc="0" dirty="0" err="1">
                <a:ln>
                  <a:noFill/>
                </a:ln>
                <a:solidFill>
                  <a:srgbClr val="000000"/>
                </a:solidFill>
                <a:latin typeface="Calibri" pitchFamily="18"/>
                <a:ea typeface="Microsoft YaHei" pitchFamily="2"/>
                <a:cs typeface="Lucida Sans" pitchFamily="2"/>
              </a:rPr>
              <a:t>Penicillium</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1" u="none" strike="noStrike" kern="1200" spc="0" dirty="0" err="1">
                <a:ln>
                  <a:noFill/>
                </a:ln>
                <a:solidFill>
                  <a:srgbClr val="000000"/>
                </a:solidFill>
                <a:latin typeface="Calibri" pitchFamily="18"/>
                <a:ea typeface="Microsoft YaHei" pitchFamily="2"/>
                <a:cs typeface="Lucida Sans" pitchFamily="2"/>
              </a:rPr>
              <a:t>piscarium</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degraduje herbicid </a:t>
            </a:r>
            <a:r>
              <a:rPr lang="cs-CZ" sz="1600" b="0" i="0" u="none" strike="noStrike" kern="1200" spc="0" dirty="0" err="1">
                <a:ln>
                  <a:noFill/>
                </a:ln>
                <a:solidFill>
                  <a:srgbClr val="000000"/>
                </a:solidFill>
                <a:latin typeface="Calibri" pitchFamily="18"/>
                <a:ea typeface="Microsoft YaHei" pitchFamily="2"/>
                <a:cs typeface="Lucida Sans" pitchFamily="2"/>
              </a:rPr>
              <a:t>propanil</a:t>
            </a:r>
            <a:r>
              <a:rPr lang="cs-CZ" sz="1600" b="0" i="0"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smtClean="0">
                <a:ln>
                  <a:noFill/>
                </a:ln>
                <a:solidFill>
                  <a:srgbClr val="000000"/>
                </a:solidFill>
                <a:latin typeface="Calibri" pitchFamily="18"/>
                <a:ea typeface="Microsoft YaHei" pitchFamily="2"/>
                <a:cs typeface="Lucida Sans" pitchFamily="2"/>
              </a:rPr>
              <a:t>na kyselinu </a:t>
            </a:r>
            <a:r>
              <a:rPr lang="cs-CZ" sz="1600" b="0" i="0" u="none" strike="noStrike" kern="1200" spc="0" dirty="0">
                <a:ln>
                  <a:noFill/>
                </a:ln>
                <a:solidFill>
                  <a:srgbClr val="000000"/>
                </a:solidFill>
                <a:latin typeface="Calibri" pitchFamily="18"/>
                <a:ea typeface="Microsoft YaHei" pitchFamily="2"/>
                <a:cs typeface="Lucida Sans" pitchFamily="2"/>
              </a:rPr>
              <a:t>propionovou a 3,4 </a:t>
            </a:r>
            <a:r>
              <a:rPr lang="cs-CZ" sz="1600" b="0" i="0" u="none" strike="noStrike" kern="1200" spc="0" dirty="0" err="1">
                <a:ln>
                  <a:noFill/>
                </a:ln>
                <a:solidFill>
                  <a:srgbClr val="000000"/>
                </a:solidFill>
                <a:latin typeface="Calibri" pitchFamily="18"/>
                <a:ea typeface="Microsoft YaHei" pitchFamily="2"/>
                <a:cs typeface="Lucida Sans" pitchFamily="2"/>
              </a:rPr>
              <a:t>dichloranilin</a:t>
            </a: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Font typeface="Arial" panose="020B0604020202020204" pitchFamily="34" charset="0"/>
              <a:buChar char="•"/>
              <a:tabLst/>
              <a:defRPr sz="1600" b="0"/>
            </a:pPr>
            <a:r>
              <a:rPr lang="cs-CZ" sz="1600" b="0" i="0" u="none" strike="noStrike" kern="1200" spc="0" dirty="0" smtClean="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k. propionová je dále využita jako zdroj C a </a:t>
            </a:r>
            <a:r>
              <a:rPr lang="cs-CZ" sz="1600" b="0" i="0" u="none" strike="noStrike" kern="1200" spc="0" dirty="0" smtClean="0">
                <a:ln>
                  <a:noFill/>
                </a:ln>
                <a:solidFill>
                  <a:srgbClr val="000000"/>
                </a:solidFill>
                <a:latin typeface="Calibri" pitchFamily="18"/>
                <a:ea typeface="Microsoft YaHei" pitchFamily="2"/>
                <a:cs typeface="Lucida Sans" pitchFamily="2"/>
              </a:rPr>
              <a:t>energie, ale </a:t>
            </a:r>
            <a:r>
              <a:rPr lang="cs-CZ" sz="1600" b="0" i="1" u="none" strike="noStrike" kern="1200" spc="0" dirty="0" err="1">
                <a:ln>
                  <a:noFill/>
                </a:ln>
                <a:solidFill>
                  <a:srgbClr val="000000"/>
                </a:solidFill>
                <a:latin typeface="Calibri" pitchFamily="18"/>
                <a:ea typeface="Microsoft YaHei" pitchFamily="2"/>
                <a:cs typeface="Lucida Sans" pitchFamily="2"/>
              </a:rPr>
              <a:t>Penicillium</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neumí degradovat toxický </a:t>
            </a:r>
            <a:r>
              <a:rPr lang="cs-CZ" sz="1600" b="0" i="0" u="none" strike="noStrike" kern="1200" spc="0" dirty="0" err="1" smtClean="0">
                <a:ln>
                  <a:noFill/>
                </a:ln>
                <a:solidFill>
                  <a:srgbClr val="000000"/>
                </a:solidFill>
                <a:latin typeface="Calibri" pitchFamily="18"/>
                <a:ea typeface="Microsoft YaHei" pitchFamily="2"/>
                <a:cs typeface="Lucida Sans" pitchFamily="2"/>
              </a:rPr>
              <a:t>dichloranilin</a:t>
            </a: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Font typeface="Arial" panose="020B0604020202020204" pitchFamily="34" charset="0"/>
              <a:buChar char="•"/>
              <a:tabLst/>
              <a:defRPr sz="1600" b="0"/>
            </a:pPr>
            <a:r>
              <a:rPr lang="cs-CZ" sz="1600" b="0" i="0" u="none" strike="noStrike" kern="1200" spc="0" dirty="0" smtClean="0">
                <a:ln>
                  <a:noFill/>
                </a:ln>
                <a:solidFill>
                  <a:srgbClr val="000000"/>
                </a:solidFill>
                <a:latin typeface="Calibri" pitchFamily="18"/>
                <a:ea typeface="Microsoft YaHei" pitchFamily="2"/>
                <a:cs typeface="Lucida Sans" pitchFamily="2"/>
              </a:rPr>
              <a:t>ten </a:t>
            </a:r>
            <a:r>
              <a:rPr lang="cs-CZ" sz="1600" b="0" i="0" u="none" strike="noStrike" kern="1200" spc="0" dirty="0">
                <a:ln>
                  <a:noFill/>
                </a:ln>
                <a:solidFill>
                  <a:srgbClr val="000000"/>
                </a:solidFill>
                <a:latin typeface="Calibri" pitchFamily="18"/>
                <a:ea typeface="Microsoft YaHei" pitchFamily="2"/>
                <a:cs typeface="Lucida Sans" pitchFamily="2"/>
              </a:rPr>
              <a:t>je degradován houbou </a:t>
            </a:r>
            <a:r>
              <a:rPr lang="cs-CZ" sz="1600" b="0" i="1" u="none" strike="noStrike" kern="1200" spc="0" dirty="0" err="1">
                <a:ln>
                  <a:noFill/>
                </a:ln>
                <a:solidFill>
                  <a:srgbClr val="000000"/>
                </a:solidFill>
                <a:latin typeface="Calibri" pitchFamily="18"/>
                <a:ea typeface="Microsoft YaHei" pitchFamily="2"/>
                <a:cs typeface="Lucida Sans" pitchFamily="2"/>
              </a:rPr>
              <a:t>Geotrichum</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1" u="none" strike="noStrike" kern="1200" spc="0" dirty="0" err="1">
                <a:ln>
                  <a:noFill/>
                </a:ln>
                <a:solidFill>
                  <a:srgbClr val="000000"/>
                </a:solidFill>
                <a:latin typeface="Calibri" pitchFamily="18"/>
                <a:ea typeface="Microsoft YaHei" pitchFamily="2"/>
                <a:cs typeface="Lucida Sans" pitchFamily="2"/>
              </a:rPr>
              <a:t>candidum</a:t>
            </a:r>
            <a:r>
              <a:rPr lang="cs-CZ" sz="1600" b="0" i="0"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smtClean="0">
                <a:ln>
                  <a:noFill/>
                </a:ln>
                <a:solidFill>
                  <a:srgbClr val="000000"/>
                </a:solidFill>
                <a:latin typeface="Calibri" pitchFamily="18"/>
                <a:ea typeface="Microsoft YaHei" pitchFamily="2"/>
                <a:cs typeface="Lucida Sans" pitchFamily="2"/>
              </a:rPr>
              <a:t>která neumí </a:t>
            </a:r>
            <a:r>
              <a:rPr lang="cs-CZ" sz="1600" b="0" i="0" u="none" strike="noStrike" kern="1200" spc="0" dirty="0">
                <a:ln>
                  <a:noFill/>
                </a:ln>
                <a:solidFill>
                  <a:srgbClr val="000000"/>
                </a:solidFill>
                <a:latin typeface="Calibri" pitchFamily="18"/>
                <a:ea typeface="Microsoft YaHei" pitchFamily="2"/>
                <a:cs typeface="Lucida Sans" pitchFamily="2"/>
              </a:rPr>
              <a:t>degradoval původní herbicid</a:t>
            </a:r>
          </a:p>
          <a:p>
            <a:pPr marL="285750" marR="0" lvl="0" indent="-285750" algn="l" rtl="0" hangingPunct="1">
              <a:lnSpc>
                <a:spcPct val="100000"/>
              </a:lnSpc>
              <a:spcBef>
                <a:spcPts val="0"/>
              </a:spcBef>
              <a:spcAft>
                <a:spcPts val="0"/>
              </a:spcAft>
              <a:buFont typeface="Arial" panose="020B0604020202020204" pitchFamily="34" charset="0"/>
              <a:buChar char="•"/>
              <a:tabLst/>
              <a:defRPr sz="1600" b="0"/>
            </a:pPr>
            <a:r>
              <a:rPr lang="cs-CZ" sz="1600" b="0" i="0" u="none" strike="noStrike" kern="1200" spc="0" dirty="0" smtClean="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za nepřítomnosti herbicidu obě houby spolu </a:t>
            </a:r>
            <a:r>
              <a:rPr lang="cs-CZ" sz="1600" b="0" i="0" u="none" strike="noStrike" kern="1200" spc="0" dirty="0" smtClean="0">
                <a:ln>
                  <a:noFill/>
                </a:ln>
                <a:solidFill>
                  <a:srgbClr val="000000"/>
                </a:solidFill>
                <a:latin typeface="Calibri" pitchFamily="18"/>
                <a:ea typeface="Microsoft YaHei" pitchFamily="2"/>
                <a:cs typeface="Lucida Sans" pitchFamily="2"/>
              </a:rPr>
              <a:t>soutěží o </a:t>
            </a:r>
            <a:r>
              <a:rPr lang="cs-CZ" sz="1600" b="0" i="0" u="none" strike="noStrike" kern="1200" spc="0" dirty="0">
                <a:ln>
                  <a:noFill/>
                </a:ln>
                <a:solidFill>
                  <a:srgbClr val="000000"/>
                </a:solidFill>
                <a:latin typeface="Calibri" pitchFamily="18"/>
                <a:ea typeface="Microsoft YaHei" pitchFamily="2"/>
                <a:cs typeface="Lucida Sans" pitchFamily="2"/>
              </a:rPr>
              <a:t>stejné </a:t>
            </a:r>
            <a:r>
              <a:rPr lang="cs-CZ" sz="1600" b="0" i="0" u="none" strike="noStrike" kern="1200" spc="0" dirty="0" smtClean="0">
                <a:ln>
                  <a:noFill/>
                </a:ln>
                <a:solidFill>
                  <a:srgbClr val="000000"/>
                </a:solidFill>
                <a:latin typeface="Calibri" pitchFamily="18"/>
                <a:ea typeface="Microsoft YaHei" pitchFamily="2"/>
                <a:cs typeface="Lucida Sans" pitchFamily="2"/>
              </a:rPr>
              <a:t>substráty</a:t>
            </a:r>
            <a:endParaRPr lang="cs-CZ" sz="1600" b="0" i="0" u="none" strike="noStrike" kern="1200" spc="0" dirty="0">
              <a:ln>
                <a:noFill/>
              </a:ln>
              <a:solidFill>
                <a:srgbClr val="000000"/>
              </a:solidFill>
              <a:latin typeface="Calibri" pitchFamily="18"/>
              <a:ea typeface="Microsoft YaHei" pitchFamily="2"/>
              <a:cs typeface="Lucida Sans" pitchFamily="2"/>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341952"/>
            <a:ext cx="2347131" cy="2534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3717032"/>
            <a:ext cx="5020816" cy="1784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name="page26">
    <p:spTree>
      <p:nvGrpSpPr>
        <p:cNvPr id="1" name=""/>
        <p:cNvGrpSpPr/>
        <p:nvPr/>
      </p:nvGrpSpPr>
      <p:grpSpPr>
        <a:xfrm>
          <a:off x="0" y="0"/>
          <a:ext cx="0" cy="0"/>
          <a:chOff x="0" y="0"/>
          <a:chExt cx="0" cy="0"/>
        </a:xfrm>
      </p:grpSpPr>
      <p:sp>
        <p:nvSpPr>
          <p:cNvPr id="3" name="Zástupný symbol pro obsah 2"/>
          <p:cNvSpPr txBox="1">
            <a:spLocks noGrp="1"/>
          </p:cNvSpPr>
          <p:nvPr>
            <p:ph type="body" idx="4294967295"/>
          </p:nvPr>
        </p:nvSpPr>
        <p:spPr>
          <a:xfrm>
            <a:off x="251520" y="836712"/>
            <a:ext cx="468052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Font typeface="Arial" pitchFamily="32"/>
              <a:buChar char="•"/>
            </a:pPr>
            <a:r>
              <a:rPr lang="en-GB" sz="1600" dirty="0">
                <a:latin typeface="Calibri" pitchFamily="18"/>
              </a:rPr>
              <a:t> </a:t>
            </a:r>
            <a:r>
              <a:rPr lang="cs-CZ" sz="1600" dirty="0" smtClean="0">
                <a:latin typeface="Calibri" pitchFamily="18"/>
              </a:rPr>
              <a:t> </a:t>
            </a:r>
            <a:r>
              <a:rPr lang="en-GB" sz="1600" b="1" dirty="0" err="1" smtClean="0">
                <a:latin typeface="Calibri" pitchFamily="18"/>
              </a:rPr>
              <a:t>synergický</a:t>
            </a:r>
            <a:r>
              <a:rPr lang="en-GB" sz="1600" b="1" dirty="0" smtClean="0">
                <a:latin typeface="Calibri" pitchFamily="18"/>
              </a:rPr>
              <a:t> </a:t>
            </a:r>
            <a:r>
              <a:rPr lang="en-GB" sz="1600" b="1" dirty="0" err="1">
                <a:latin typeface="Calibri" pitchFamily="18"/>
              </a:rPr>
              <a:t>vztah</a:t>
            </a:r>
            <a:r>
              <a:rPr lang="en-GB" sz="1600" b="1" dirty="0">
                <a:latin typeface="Calibri" pitchFamily="18"/>
              </a:rPr>
              <a:t> </a:t>
            </a:r>
            <a:r>
              <a:rPr lang="en-GB" sz="1600" b="1" dirty="0" err="1">
                <a:latin typeface="Calibri" pitchFamily="18"/>
              </a:rPr>
              <a:t>metanogenů</a:t>
            </a:r>
            <a:r>
              <a:rPr lang="en-GB" sz="1600" b="1" dirty="0">
                <a:latin typeface="Calibri" pitchFamily="18"/>
              </a:rPr>
              <a:t> s </a:t>
            </a:r>
            <a:r>
              <a:rPr lang="en-GB" sz="1600" b="1" dirty="0" err="1">
                <a:latin typeface="Calibri" pitchFamily="18"/>
              </a:rPr>
              <a:t>jinými</a:t>
            </a:r>
            <a:r>
              <a:rPr lang="en-GB" sz="1600" b="1" dirty="0">
                <a:latin typeface="Calibri" pitchFamily="18"/>
              </a:rPr>
              <a:t> </a:t>
            </a:r>
            <a:r>
              <a:rPr lang="en-GB" sz="1600" b="1" dirty="0" err="1">
                <a:latin typeface="Calibri" pitchFamily="18"/>
              </a:rPr>
              <a:t>bakteriálními</a:t>
            </a:r>
            <a:r>
              <a:rPr lang="en-GB" sz="1600" b="1" dirty="0">
                <a:latin typeface="Calibri" pitchFamily="18"/>
              </a:rPr>
              <a:t> </a:t>
            </a:r>
            <a:r>
              <a:rPr lang="en-GB" sz="1600" b="1" dirty="0" err="1">
                <a:latin typeface="Calibri" pitchFamily="18"/>
              </a:rPr>
              <a:t>populacemi</a:t>
            </a:r>
            <a:endParaRPr lang="en-GB" sz="1600" b="1" dirty="0">
              <a:latin typeface="Calibri" pitchFamily="18"/>
            </a:endParaRPr>
          </a:p>
          <a:p>
            <a:pPr marL="0" lvl="0" indent="0">
              <a:spcBef>
                <a:spcPts val="638"/>
              </a:spcBef>
              <a:buFont typeface="Arial" pitchFamily="32"/>
              <a:buChar char="•"/>
            </a:pPr>
            <a:r>
              <a:rPr lang="en-GB" sz="1600" dirty="0" smtClean="0">
                <a:latin typeface="Calibri" pitchFamily="18"/>
              </a:rPr>
              <a:t> </a:t>
            </a:r>
            <a:r>
              <a:rPr lang="cs-CZ" sz="1600" dirty="0" smtClean="0">
                <a:latin typeface="Calibri" pitchFamily="18"/>
              </a:rPr>
              <a:t> </a:t>
            </a:r>
            <a:r>
              <a:rPr lang="en-GB" sz="1600" dirty="0" err="1" smtClean="0">
                <a:latin typeface="Calibri" pitchFamily="18"/>
              </a:rPr>
              <a:t>bakterie</a:t>
            </a:r>
            <a:r>
              <a:rPr lang="en-GB" sz="1600" dirty="0" smtClean="0">
                <a:latin typeface="Calibri" pitchFamily="18"/>
              </a:rPr>
              <a:t> </a:t>
            </a:r>
            <a:r>
              <a:rPr lang="en-GB" sz="1600" dirty="0">
                <a:latin typeface="Calibri" pitchFamily="18"/>
              </a:rPr>
              <a:t>(</a:t>
            </a:r>
            <a:r>
              <a:rPr lang="en-GB" sz="1600" i="1" dirty="0" err="1">
                <a:latin typeface="Calibri" pitchFamily="18"/>
              </a:rPr>
              <a:t>Syntrophomonas</a:t>
            </a:r>
            <a:r>
              <a:rPr lang="en-GB" sz="1600" dirty="0">
                <a:latin typeface="Calibri" pitchFamily="18"/>
              </a:rPr>
              <a:t>) </a:t>
            </a:r>
            <a:r>
              <a:rPr lang="en-GB" sz="1600" dirty="0" err="1">
                <a:latin typeface="Calibri" pitchFamily="18"/>
              </a:rPr>
              <a:t>oxiduje</a:t>
            </a:r>
            <a:r>
              <a:rPr lang="en-GB" sz="1600" dirty="0">
                <a:latin typeface="Calibri" pitchFamily="18"/>
              </a:rPr>
              <a:t> </a:t>
            </a:r>
            <a:r>
              <a:rPr lang="en-GB" sz="1600" dirty="0" err="1">
                <a:latin typeface="Calibri" pitchFamily="18"/>
              </a:rPr>
              <a:t>organické</a:t>
            </a:r>
            <a:r>
              <a:rPr lang="en-GB" sz="1600" dirty="0">
                <a:latin typeface="Calibri" pitchFamily="18"/>
              </a:rPr>
              <a:t> </a:t>
            </a:r>
            <a:r>
              <a:rPr lang="en-GB" sz="1600" dirty="0" err="1">
                <a:latin typeface="Calibri" pitchFamily="18"/>
              </a:rPr>
              <a:t>kyseliny</a:t>
            </a:r>
            <a:r>
              <a:rPr lang="en-GB" sz="1600" dirty="0">
                <a:latin typeface="Calibri" pitchFamily="18"/>
              </a:rPr>
              <a:t> </a:t>
            </a:r>
            <a:r>
              <a:rPr lang="en-GB" sz="1600" dirty="0" err="1">
                <a:latin typeface="Calibri" pitchFamily="18"/>
              </a:rPr>
              <a:t>na</a:t>
            </a:r>
            <a:r>
              <a:rPr lang="en-GB" sz="1600" dirty="0">
                <a:latin typeface="Calibri" pitchFamily="18"/>
              </a:rPr>
              <a:t> </a:t>
            </a:r>
            <a:r>
              <a:rPr lang="en-GB" sz="1600" dirty="0" err="1">
                <a:latin typeface="Calibri" pitchFamily="18"/>
              </a:rPr>
              <a:t>acetáty</a:t>
            </a:r>
            <a:r>
              <a:rPr lang="en-GB" sz="1600" dirty="0">
                <a:latin typeface="Calibri" pitchFamily="18"/>
              </a:rPr>
              <a:t> a H2 (CO2)</a:t>
            </a:r>
          </a:p>
          <a:p>
            <a:pPr marL="0" lvl="0" indent="0">
              <a:spcBef>
                <a:spcPts val="638"/>
              </a:spcBef>
              <a:buFont typeface="Arial" pitchFamily="32"/>
              <a:buChar char="•"/>
            </a:pPr>
            <a:r>
              <a:rPr lang="cs-CZ" sz="1600" dirty="0" smtClean="0">
                <a:latin typeface="Calibri" pitchFamily="18"/>
              </a:rPr>
              <a:t>  </a:t>
            </a:r>
            <a:r>
              <a:rPr lang="en-GB" sz="1600" dirty="0" err="1" smtClean="0">
                <a:latin typeface="Calibri" pitchFamily="18"/>
              </a:rPr>
              <a:t>acetát</a:t>
            </a:r>
            <a:r>
              <a:rPr lang="en-GB" sz="1600" dirty="0" smtClean="0">
                <a:latin typeface="Calibri" pitchFamily="18"/>
              </a:rPr>
              <a:t> </a:t>
            </a:r>
            <a:r>
              <a:rPr lang="en-GB" sz="1600" dirty="0">
                <a:latin typeface="Calibri" pitchFamily="18"/>
              </a:rPr>
              <a:t>a H2 (</a:t>
            </a:r>
            <a:r>
              <a:rPr lang="en-GB" sz="1600" dirty="0" err="1">
                <a:latin typeface="Calibri" pitchFamily="18"/>
              </a:rPr>
              <a:t>toxický</a:t>
            </a:r>
            <a:r>
              <a:rPr lang="en-GB" sz="1600" dirty="0">
                <a:latin typeface="Calibri" pitchFamily="18"/>
              </a:rPr>
              <a:t> pro </a:t>
            </a:r>
            <a:r>
              <a:rPr lang="en-GB" sz="1600" dirty="0" err="1">
                <a:latin typeface="Calibri" pitchFamily="18"/>
              </a:rPr>
              <a:t>bakterii</a:t>
            </a:r>
            <a:r>
              <a:rPr lang="en-GB" sz="1600" dirty="0">
                <a:latin typeface="Calibri" pitchFamily="18"/>
              </a:rPr>
              <a:t>) je </a:t>
            </a:r>
            <a:r>
              <a:rPr lang="en-GB" sz="1600" dirty="0" err="1">
                <a:latin typeface="Calibri" pitchFamily="18"/>
              </a:rPr>
              <a:t>využit</a:t>
            </a:r>
            <a:r>
              <a:rPr lang="en-GB" sz="1600" dirty="0">
                <a:latin typeface="Calibri" pitchFamily="18"/>
              </a:rPr>
              <a:t> </a:t>
            </a:r>
            <a:r>
              <a:rPr lang="en-GB" sz="1600" dirty="0" err="1" smtClean="0">
                <a:latin typeface="Calibri" pitchFamily="18"/>
              </a:rPr>
              <a:t>arche</a:t>
            </a:r>
            <a:r>
              <a:rPr lang="cs-CZ" sz="1600" dirty="0" smtClean="0">
                <a:latin typeface="Calibri" pitchFamily="18"/>
              </a:rPr>
              <a:t>a k </a:t>
            </a:r>
            <a:r>
              <a:rPr lang="en-GB" sz="1600" dirty="0" err="1" smtClean="0">
                <a:latin typeface="Calibri" pitchFamily="18"/>
              </a:rPr>
              <a:t>produkci</a:t>
            </a:r>
            <a:r>
              <a:rPr lang="en-GB" sz="1600" dirty="0" smtClean="0">
                <a:latin typeface="Calibri" pitchFamily="18"/>
              </a:rPr>
              <a:t> </a:t>
            </a:r>
            <a:r>
              <a:rPr lang="en-GB" sz="1600" dirty="0" err="1">
                <a:latin typeface="Calibri" pitchFamily="18"/>
              </a:rPr>
              <a:t>metanu</a:t>
            </a:r>
            <a:endParaRPr lang="en-GB" sz="1600" dirty="0">
              <a:latin typeface="Calibri" pitchFamily="18"/>
            </a:endParaRPr>
          </a:p>
          <a:p>
            <a:pPr marL="0" lvl="0" indent="0">
              <a:spcBef>
                <a:spcPts val="638"/>
              </a:spcBef>
              <a:buNone/>
            </a:pPr>
            <a:endParaRPr lang="en-GB" sz="1600" dirty="0">
              <a:latin typeface="Calibri" pitchFamily="18"/>
            </a:endParaRPr>
          </a:p>
          <a:p>
            <a:pPr marL="0" lvl="0" indent="0">
              <a:spcBef>
                <a:spcPts val="638"/>
              </a:spcBef>
              <a:buFont typeface="Arial" pitchFamily="32"/>
              <a:buChar char="•"/>
            </a:pPr>
            <a:r>
              <a:rPr lang="cs-CZ" sz="1600" dirty="0" smtClean="0">
                <a:latin typeface="Calibri" pitchFamily="18"/>
              </a:rPr>
              <a:t> </a:t>
            </a:r>
            <a:r>
              <a:rPr lang="en-GB" sz="1600" dirty="0" smtClean="0">
                <a:latin typeface="Calibri" pitchFamily="18"/>
              </a:rPr>
              <a:t>1941 </a:t>
            </a:r>
            <a:r>
              <a:rPr lang="en-GB" sz="1600" dirty="0" err="1">
                <a:latin typeface="Calibri" pitchFamily="18"/>
              </a:rPr>
              <a:t>izolován</a:t>
            </a:r>
            <a:r>
              <a:rPr lang="en-GB" sz="1600" dirty="0">
                <a:latin typeface="Calibri" pitchFamily="18"/>
              </a:rPr>
              <a:t> </a:t>
            </a:r>
            <a:r>
              <a:rPr lang="en-GB" sz="1600" i="1" dirty="0" err="1">
                <a:latin typeface="Calibri" pitchFamily="18"/>
              </a:rPr>
              <a:t>Methanobacterium</a:t>
            </a:r>
            <a:r>
              <a:rPr lang="en-GB" sz="1600" i="1" dirty="0">
                <a:latin typeface="Calibri" pitchFamily="18"/>
              </a:rPr>
              <a:t> </a:t>
            </a:r>
            <a:r>
              <a:rPr lang="en-GB" sz="1600" i="1" dirty="0" err="1">
                <a:latin typeface="Calibri" pitchFamily="18"/>
              </a:rPr>
              <a:t>omelianski</a:t>
            </a:r>
            <a:endParaRPr lang="en-GB" sz="1600" i="1" dirty="0">
              <a:latin typeface="Calibri" pitchFamily="18"/>
            </a:endParaRPr>
          </a:p>
          <a:p>
            <a:pPr marL="0" lvl="0" indent="0">
              <a:spcBef>
                <a:spcPts val="638"/>
              </a:spcBef>
              <a:buFont typeface="Arial" pitchFamily="32"/>
              <a:buChar char="•"/>
            </a:pPr>
            <a:r>
              <a:rPr lang="cs-CZ" sz="1600" dirty="0" smtClean="0">
                <a:latin typeface="Calibri" pitchFamily="18"/>
              </a:rPr>
              <a:t> </a:t>
            </a:r>
            <a:r>
              <a:rPr lang="en-GB" sz="1600" dirty="0" err="1" smtClean="0">
                <a:latin typeface="Calibri" pitchFamily="18"/>
              </a:rPr>
              <a:t>po</a:t>
            </a:r>
            <a:r>
              <a:rPr lang="en-GB" sz="1600" dirty="0" smtClean="0">
                <a:latin typeface="Calibri" pitchFamily="18"/>
              </a:rPr>
              <a:t> </a:t>
            </a:r>
            <a:r>
              <a:rPr lang="en-GB" sz="1600" dirty="0">
                <a:latin typeface="Calibri" pitchFamily="18"/>
              </a:rPr>
              <a:t>26 </a:t>
            </a:r>
            <a:r>
              <a:rPr lang="en-GB" sz="1600" dirty="0" err="1">
                <a:latin typeface="Calibri" pitchFamily="18"/>
              </a:rPr>
              <a:t>letech</a:t>
            </a:r>
            <a:r>
              <a:rPr lang="en-GB" sz="1600" dirty="0">
                <a:latin typeface="Calibri" pitchFamily="18"/>
              </a:rPr>
              <a:t> (Bryant, 1967) se </a:t>
            </a:r>
            <a:r>
              <a:rPr lang="en-GB" sz="1600" dirty="0" err="1">
                <a:latin typeface="Calibri" pitchFamily="18"/>
              </a:rPr>
              <a:t>zjistilo</a:t>
            </a:r>
            <a:r>
              <a:rPr lang="en-GB" sz="1600" dirty="0">
                <a:latin typeface="Calibri" pitchFamily="18"/>
              </a:rPr>
              <a:t>, </a:t>
            </a:r>
            <a:r>
              <a:rPr lang="en-GB" sz="1600" dirty="0" err="1">
                <a:latin typeface="Calibri" pitchFamily="18"/>
              </a:rPr>
              <a:t>že</a:t>
            </a:r>
            <a:r>
              <a:rPr lang="en-GB" sz="1600" dirty="0">
                <a:latin typeface="Calibri" pitchFamily="18"/>
              </a:rPr>
              <a:t> </a:t>
            </a:r>
            <a:r>
              <a:rPr lang="en-GB" sz="1600" dirty="0" err="1">
                <a:latin typeface="Calibri" pitchFamily="18"/>
              </a:rPr>
              <a:t>jde</a:t>
            </a:r>
            <a:r>
              <a:rPr lang="en-GB" sz="1600" dirty="0">
                <a:latin typeface="Calibri" pitchFamily="18"/>
              </a:rPr>
              <a:t> o </a:t>
            </a:r>
            <a:r>
              <a:rPr lang="en-GB" sz="1600" dirty="0" err="1">
                <a:latin typeface="Calibri" pitchFamily="18"/>
              </a:rPr>
              <a:t>směsnou</a:t>
            </a:r>
            <a:r>
              <a:rPr lang="en-GB" sz="1600" dirty="0">
                <a:latin typeface="Calibri" pitchFamily="18"/>
              </a:rPr>
              <a:t> </a:t>
            </a:r>
            <a:r>
              <a:rPr lang="en-GB" sz="1600" dirty="0" err="1">
                <a:latin typeface="Calibri" pitchFamily="18"/>
              </a:rPr>
              <a:t>kulturu</a:t>
            </a:r>
            <a:r>
              <a:rPr lang="en-GB" sz="1600" dirty="0">
                <a:latin typeface="Calibri" pitchFamily="18"/>
              </a:rPr>
              <a:t> </a:t>
            </a:r>
            <a:r>
              <a:rPr lang="en-GB" sz="1600" i="1" dirty="0">
                <a:latin typeface="Calibri" pitchFamily="18"/>
              </a:rPr>
              <a:t>M. </a:t>
            </a:r>
            <a:r>
              <a:rPr lang="en-GB" sz="1600" i="1" dirty="0" err="1">
                <a:latin typeface="Calibri" pitchFamily="18"/>
              </a:rPr>
              <a:t>bryantii</a:t>
            </a:r>
            <a:r>
              <a:rPr lang="en-GB" sz="1600" i="1" dirty="0">
                <a:latin typeface="Calibri" pitchFamily="18"/>
              </a:rPr>
              <a:t> </a:t>
            </a:r>
            <a:r>
              <a:rPr lang="en-GB" sz="1600" dirty="0">
                <a:latin typeface="Calibri" pitchFamily="18"/>
              </a:rPr>
              <a:t>a „S“ </a:t>
            </a:r>
            <a:r>
              <a:rPr lang="en-GB" sz="1600" dirty="0" err="1">
                <a:latin typeface="Calibri" pitchFamily="18"/>
              </a:rPr>
              <a:t>organismu</a:t>
            </a:r>
            <a:r>
              <a:rPr lang="en-GB" sz="1600" dirty="0">
                <a:latin typeface="Calibri" pitchFamily="18"/>
              </a:rPr>
              <a:t>, </a:t>
            </a:r>
            <a:r>
              <a:rPr lang="en-GB" sz="1600" dirty="0" err="1">
                <a:latin typeface="Calibri" pitchFamily="18"/>
              </a:rPr>
              <a:t>později</a:t>
            </a:r>
            <a:r>
              <a:rPr lang="en-GB" sz="1600" dirty="0">
                <a:latin typeface="Calibri" pitchFamily="18"/>
              </a:rPr>
              <a:t> </a:t>
            </a:r>
            <a:r>
              <a:rPr lang="en-GB" sz="1600" dirty="0" err="1">
                <a:latin typeface="Calibri" pitchFamily="18"/>
              </a:rPr>
              <a:t>identifikovaného</a:t>
            </a:r>
            <a:r>
              <a:rPr lang="en-GB" sz="1600" dirty="0">
                <a:latin typeface="Calibri" pitchFamily="18"/>
              </a:rPr>
              <a:t> </a:t>
            </a:r>
            <a:r>
              <a:rPr lang="en-GB" sz="1600" dirty="0" err="1">
                <a:latin typeface="Calibri" pitchFamily="18"/>
              </a:rPr>
              <a:t>spolu</a:t>
            </a:r>
            <a:r>
              <a:rPr lang="en-GB" sz="1600" dirty="0">
                <a:latin typeface="Calibri" pitchFamily="18"/>
              </a:rPr>
              <a:t> s </a:t>
            </a:r>
            <a:r>
              <a:rPr lang="en-GB" sz="1600" dirty="0" err="1">
                <a:latin typeface="Calibri" pitchFamily="18"/>
              </a:rPr>
              <a:t>dalšími</a:t>
            </a:r>
            <a:r>
              <a:rPr lang="en-GB" sz="1600" dirty="0">
                <a:latin typeface="Calibri" pitchFamily="18"/>
              </a:rPr>
              <a:t> </a:t>
            </a:r>
            <a:r>
              <a:rPr lang="en-GB" sz="1600" dirty="0" err="1">
                <a:latin typeface="Calibri" pitchFamily="18"/>
              </a:rPr>
              <a:t>syntropickými</a:t>
            </a:r>
            <a:r>
              <a:rPr lang="en-GB" sz="1600" dirty="0">
                <a:latin typeface="Calibri" pitchFamily="18"/>
              </a:rPr>
              <a:t> </a:t>
            </a:r>
            <a:r>
              <a:rPr lang="en-GB" sz="1600" dirty="0" err="1">
                <a:latin typeface="Calibri" pitchFamily="18"/>
              </a:rPr>
              <a:t>fermentátory</a:t>
            </a:r>
            <a:r>
              <a:rPr lang="en-GB" sz="1600" dirty="0">
                <a:latin typeface="Calibri" pitchFamily="18"/>
              </a:rPr>
              <a:t> </a:t>
            </a:r>
            <a:r>
              <a:rPr lang="en-GB" sz="1600" dirty="0" err="1">
                <a:latin typeface="Calibri" pitchFamily="18"/>
              </a:rPr>
              <a:t>jako</a:t>
            </a:r>
            <a:r>
              <a:rPr lang="en-GB" sz="1600" dirty="0">
                <a:latin typeface="Calibri" pitchFamily="18"/>
              </a:rPr>
              <a:t> </a:t>
            </a:r>
            <a:r>
              <a:rPr lang="cs-CZ" sz="1600" dirty="0" smtClean="0">
                <a:latin typeface="Calibri" pitchFamily="18"/>
              </a:rPr>
              <a:t>rod </a:t>
            </a:r>
            <a:r>
              <a:rPr lang="en-GB" sz="1600" i="1" dirty="0" err="1" smtClean="0">
                <a:latin typeface="Calibri" pitchFamily="18"/>
              </a:rPr>
              <a:t>Syntrophomonas</a:t>
            </a:r>
            <a:r>
              <a:rPr lang="en-GB" sz="1600" i="1" dirty="0" smtClean="0">
                <a:latin typeface="Calibri" pitchFamily="18"/>
              </a:rPr>
              <a:t> </a:t>
            </a:r>
            <a:r>
              <a:rPr lang="en-GB" sz="1600" i="1" dirty="0">
                <a:latin typeface="Calibri" pitchFamily="18"/>
              </a:rPr>
              <a:t>a </a:t>
            </a:r>
            <a:r>
              <a:rPr lang="en-GB" sz="1600" i="1" dirty="0" err="1" smtClean="0">
                <a:latin typeface="Calibri" pitchFamily="18"/>
              </a:rPr>
              <a:t>Syntrophobacterium</a:t>
            </a:r>
            <a:endParaRPr lang="en-GB" sz="1600" i="1" dirty="0">
              <a:latin typeface="Calibri" pitchFamily="18"/>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1124744"/>
            <a:ext cx="3054276" cy="3485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5292080" y="4653136"/>
            <a:ext cx="3600400" cy="523220"/>
          </a:xfrm>
          <a:prstGeom prst="rect">
            <a:avLst/>
          </a:prstGeom>
        </p:spPr>
        <p:txBody>
          <a:bodyPr wrap="square">
            <a:spAutoFit/>
          </a:bodyPr>
          <a:lstStyle/>
          <a:p>
            <a:r>
              <a:rPr lang="en-GB" sz="1400" dirty="0" smtClean="0">
                <a:effectLst/>
              </a:rPr>
              <a:t>Syntrophic communities of bacteria and archaea in a sludge granule</a:t>
            </a:r>
            <a:endParaRPr lang="en-GB" sz="14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name="page27">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179512" y="188640"/>
            <a:ext cx="822924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en-GB" sz="1600" dirty="0" err="1">
                <a:latin typeface="Calibri" pitchFamily="18"/>
              </a:rPr>
              <a:t>Syntrophické</a:t>
            </a:r>
            <a:r>
              <a:rPr lang="en-GB" sz="1600" dirty="0">
                <a:latin typeface="Calibri" pitchFamily="18"/>
              </a:rPr>
              <a:t> </a:t>
            </a:r>
            <a:r>
              <a:rPr lang="en-GB" sz="1600" dirty="0" err="1">
                <a:latin typeface="Calibri" pitchFamily="18"/>
              </a:rPr>
              <a:t>vztahy</a:t>
            </a:r>
            <a:r>
              <a:rPr lang="en-GB" sz="1600" dirty="0">
                <a:latin typeface="Calibri" pitchFamily="18"/>
              </a:rPr>
              <a:t> </a:t>
            </a:r>
            <a:r>
              <a:rPr lang="en-GB" sz="1600" dirty="0" err="1" smtClean="0">
                <a:latin typeface="Calibri" pitchFamily="18"/>
              </a:rPr>
              <a:t>usnadňovány</a:t>
            </a:r>
            <a:r>
              <a:rPr lang="cs-CZ" sz="1600" dirty="0">
                <a:latin typeface="Calibri" pitchFamily="18"/>
              </a:rPr>
              <a:t> </a:t>
            </a:r>
            <a:r>
              <a:rPr lang="en-GB" sz="1600" dirty="0" err="1" smtClean="0">
                <a:latin typeface="Calibri" pitchFamily="18"/>
              </a:rPr>
              <a:t>agregací</a:t>
            </a:r>
            <a:r>
              <a:rPr lang="en-GB" sz="1600" dirty="0" smtClean="0">
                <a:latin typeface="Calibri" pitchFamily="18"/>
              </a:rPr>
              <a:t> </a:t>
            </a:r>
            <a:r>
              <a:rPr lang="en-GB" sz="1600" dirty="0" err="1">
                <a:latin typeface="Calibri" pitchFamily="18"/>
              </a:rPr>
              <a:t>bakterií</a:t>
            </a:r>
            <a:r>
              <a:rPr lang="en-GB" sz="1600" dirty="0">
                <a:latin typeface="Calibri" pitchFamily="18"/>
              </a:rPr>
              <a:t> (</a:t>
            </a:r>
            <a:r>
              <a:rPr lang="en-GB" sz="1600" dirty="0" err="1">
                <a:latin typeface="Calibri" pitchFamily="18"/>
              </a:rPr>
              <a:t>ve</a:t>
            </a:r>
            <a:r>
              <a:rPr lang="en-GB" sz="1600" dirty="0">
                <a:latin typeface="Calibri" pitchFamily="18"/>
              </a:rPr>
              <a:t> </a:t>
            </a:r>
            <a:r>
              <a:rPr lang="en-GB" sz="1600" dirty="0" err="1">
                <a:latin typeface="Calibri" pitchFamily="18"/>
              </a:rPr>
              <a:t>vločkách</a:t>
            </a:r>
            <a:r>
              <a:rPr lang="en-GB" sz="1600" dirty="0">
                <a:latin typeface="Calibri" pitchFamily="18"/>
              </a:rPr>
              <a:t> a pod</a:t>
            </a:r>
            <a:r>
              <a:rPr lang="en-GB" sz="1600" dirty="0" smtClean="0">
                <a:latin typeface="Calibri" pitchFamily="18"/>
              </a:rPr>
              <a:t>)</a:t>
            </a:r>
            <a:r>
              <a:rPr lang="cs-CZ" sz="1600" dirty="0">
                <a:latin typeface="Calibri" pitchFamily="18"/>
              </a:rPr>
              <a:t>:</a:t>
            </a:r>
            <a:endParaRPr lang="en-GB" sz="1600" dirty="0">
              <a:latin typeface="Calibri" pitchFamily="18"/>
            </a:endParaRPr>
          </a:p>
          <a:p>
            <a:pPr marL="0" lvl="0" indent="0">
              <a:spcBef>
                <a:spcPts val="638"/>
              </a:spcBef>
              <a:buFont typeface="Arial" pitchFamily="32"/>
              <a:buChar char="•"/>
            </a:pPr>
            <a:r>
              <a:rPr lang="cs-CZ" sz="1600" dirty="0" smtClean="0">
                <a:latin typeface="Calibri" pitchFamily="18"/>
              </a:rPr>
              <a:t> </a:t>
            </a:r>
            <a:r>
              <a:rPr lang="en-GB" sz="1600" dirty="0" err="1" smtClean="0">
                <a:latin typeface="Calibri" pitchFamily="18"/>
              </a:rPr>
              <a:t>například</a:t>
            </a:r>
            <a:r>
              <a:rPr lang="en-GB" sz="1600" dirty="0" smtClean="0">
                <a:latin typeface="Calibri" pitchFamily="18"/>
              </a:rPr>
              <a:t> </a:t>
            </a:r>
            <a:r>
              <a:rPr lang="en-GB" sz="1600" dirty="0" err="1">
                <a:latin typeface="Calibri" pitchFamily="18"/>
              </a:rPr>
              <a:t>spolupráce</a:t>
            </a:r>
            <a:r>
              <a:rPr lang="en-GB" sz="1600" dirty="0">
                <a:latin typeface="Calibri" pitchFamily="18"/>
              </a:rPr>
              <a:t> </a:t>
            </a:r>
            <a:r>
              <a:rPr lang="en-GB" sz="1600" dirty="0" err="1">
                <a:latin typeface="Calibri" pitchFamily="18"/>
              </a:rPr>
              <a:t>tři</a:t>
            </a:r>
            <a:r>
              <a:rPr lang="en-GB" sz="1600" dirty="0">
                <a:latin typeface="Calibri" pitchFamily="18"/>
              </a:rPr>
              <a:t> </a:t>
            </a:r>
            <a:r>
              <a:rPr lang="en-GB" sz="1600" dirty="0" err="1" smtClean="0">
                <a:latin typeface="Calibri" pitchFamily="18"/>
              </a:rPr>
              <a:t>organismů</a:t>
            </a:r>
            <a:endParaRPr lang="cs-CZ" sz="1600" dirty="0" smtClean="0">
              <a:latin typeface="Calibri" pitchFamily="18"/>
            </a:endParaRPr>
          </a:p>
          <a:p>
            <a:pPr marL="0" lvl="0" indent="0">
              <a:spcBef>
                <a:spcPts val="638"/>
              </a:spcBef>
              <a:buFont typeface="Arial" pitchFamily="32"/>
              <a:buChar char="•"/>
            </a:pPr>
            <a:endParaRPr lang="en-GB" sz="1600" dirty="0">
              <a:latin typeface="Calibri" pitchFamily="18"/>
            </a:endParaRPr>
          </a:p>
          <a:p>
            <a:pPr marL="0" lvl="0" indent="0">
              <a:spcBef>
                <a:spcPts val="638"/>
              </a:spcBef>
              <a:buNone/>
            </a:pPr>
            <a:r>
              <a:rPr lang="en-GB" sz="1600" dirty="0" smtClean="0">
                <a:latin typeface="Calibri" pitchFamily="18"/>
              </a:rPr>
              <a:t> </a:t>
            </a:r>
            <a:r>
              <a:rPr lang="cs-CZ" sz="1600" dirty="0" smtClean="0">
                <a:latin typeface="Calibri" pitchFamily="18"/>
              </a:rPr>
              <a:t>př. </a:t>
            </a:r>
            <a:r>
              <a:rPr lang="en-GB" sz="1600" i="1" u="sng" dirty="0" err="1" smtClean="0">
                <a:latin typeface="Calibri" pitchFamily="18"/>
              </a:rPr>
              <a:t>Desulfovibrio</a:t>
            </a:r>
            <a:r>
              <a:rPr lang="en-GB" sz="1600" i="1" u="sng" dirty="0" smtClean="0">
                <a:latin typeface="Calibri" pitchFamily="18"/>
              </a:rPr>
              <a:t> </a:t>
            </a:r>
            <a:r>
              <a:rPr lang="en-GB" sz="1600" i="1" u="sng" dirty="0">
                <a:latin typeface="Calibri" pitchFamily="18"/>
              </a:rPr>
              <a:t>vulgaris</a:t>
            </a:r>
          </a:p>
          <a:p>
            <a:pPr marL="0" lvl="0" indent="0">
              <a:spcBef>
                <a:spcPts val="638"/>
              </a:spcBef>
              <a:buFont typeface="Arial" pitchFamily="32"/>
              <a:buChar char="•"/>
            </a:pPr>
            <a:r>
              <a:rPr lang="en-GB" sz="1600" dirty="0">
                <a:latin typeface="Calibri" pitchFamily="18"/>
              </a:rPr>
              <a:t> </a:t>
            </a:r>
            <a:r>
              <a:rPr lang="cs-CZ" sz="1600" dirty="0" smtClean="0">
                <a:latin typeface="Calibri" pitchFamily="18"/>
              </a:rPr>
              <a:t> e</a:t>
            </a:r>
            <a:r>
              <a:rPr lang="en-GB" sz="1600" dirty="0" err="1" smtClean="0">
                <a:latin typeface="Calibri" pitchFamily="18"/>
              </a:rPr>
              <a:t>thanol</a:t>
            </a:r>
            <a:r>
              <a:rPr lang="en-GB" sz="1600" dirty="0" smtClean="0">
                <a:latin typeface="Calibri" pitchFamily="18"/>
              </a:rPr>
              <a:t> </a:t>
            </a:r>
            <a:r>
              <a:rPr lang="en-GB" sz="1600" dirty="0" err="1">
                <a:latin typeface="Calibri" pitchFamily="18"/>
              </a:rPr>
              <a:t>konvertuje</a:t>
            </a:r>
            <a:r>
              <a:rPr lang="en-GB" sz="1600" dirty="0">
                <a:latin typeface="Calibri" pitchFamily="18"/>
              </a:rPr>
              <a:t> </a:t>
            </a:r>
            <a:r>
              <a:rPr lang="en-GB" sz="1600" dirty="0" err="1">
                <a:latin typeface="Calibri" pitchFamily="18"/>
              </a:rPr>
              <a:t>na</a:t>
            </a:r>
            <a:r>
              <a:rPr lang="en-GB" sz="1600" dirty="0">
                <a:latin typeface="Calibri" pitchFamily="18"/>
              </a:rPr>
              <a:t> </a:t>
            </a:r>
            <a:r>
              <a:rPr lang="en-GB" sz="1600" dirty="0" err="1">
                <a:latin typeface="Calibri" pitchFamily="18"/>
              </a:rPr>
              <a:t>acetát</a:t>
            </a:r>
            <a:endParaRPr lang="en-GB" sz="1600" dirty="0">
              <a:latin typeface="Calibri" pitchFamily="18"/>
            </a:endParaRPr>
          </a:p>
          <a:p>
            <a:pPr marL="0" lvl="0" indent="0">
              <a:spcBef>
                <a:spcPts val="638"/>
              </a:spcBef>
              <a:buFont typeface="Arial" pitchFamily="32"/>
              <a:buChar char="•"/>
            </a:pPr>
            <a:r>
              <a:rPr lang="cs-CZ" sz="1600" dirty="0" smtClean="0">
                <a:latin typeface="Calibri" pitchFamily="18"/>
              </a:rPr>
              <a:t> </a:t>
            </a:r>
            <a:r>
              <a:rPr lang="en-GB" sz="1600" dirty="0" err="1" smtClean="0">
                <a:latin typeface="Calibri" pitchFamily="18"/>
              </a:rPr>
              <a:t>zároveň</a:t>
            </a:r>
            <a:r>
              <a:rPr lang="en-GB" sz="1600" dirty="0" smtClean="0">
                <a:latin typeface="Calibri" pitchFamily="18"/>
              </a:rPr>
              <a:t> </a:t>
            </a:r>
            <a:r>
              <a:rPr lang="cs-CZ" sz="1600" dirty="0" err="1" smtClean="0">
                <a:latin typeface="Calibri" pitchFamily="18"/>
              </a:rPr>
              <a:t>b</a:t>
            </a:r>
            <a:r>
              <a:rPr lang="en-GB" sz="1600" dirty="0" err="1" smtClean="0">
                <a:latin typeface="Calibri" pitchFamily="18"/>
              </a:rPr>
              <a:t>ikarbonát</a:t>
            </a:r>
            <a:r>
              <a:rPr lang="en-GB" sz="1600" dirty="0" smtClean="0">
                <a:latin typeface="Calibri" pitchFamily="18"/>
              </a:rPr>
              <a:t> </a:t>
            </a:r>
            <a:r>
              <a:rPr lang="en-GB" sz="1600" dirty="0" err="1">
                <a:latin typeface="Calibri" pitchFamily="18"/>
              </a:rPr>
              <a:t>na</a:t>
            </a:r>
            <a:r>
              <a:rPr lang="en-GB" sz="1600" dirty="0">
                <a:latin typeface="Calibri" pitchFamily="18"/>
              </a:rPr>
              <a:t> format (HCOO-)</a:t>
            </a:r>
          </a:p>
          <a:p>
            <a:pPr marL="0" lvl="0" indent="0">
              <a:spcBef>
                <a:spcPts val="638"/>
              </a:spcBef>
              <a:buNone/>
            </a:pPr>
            <a:r>
              <a:rPr lang="en-GB" sz="1600" i="1" u="sng" dirty="0" err="1" smtClean="0">
                <a:latin typeface="Calibri" pitchFamily="18"/>
              </a:rPr>
              <a:t>Methanobacterium</a:t>
            </a:r>
            <a:r>
              <a:rPr lang="en-GB" sz="1600" i="1" u="sng" dirty="0" smtClean="0">
                <a:latin typeface="Calibri" pitchFamily="18"/>
              </a:rPr>
              <a:t> </a:t>
            </a:r>
            <a:r>
              <a:rPr lang="en-GB" sz="1600" i="1" u="sng" dirty="0" err="1" smtClean="0">
                <a:latin typeface="Calibri" pitchFamily="18"/>
              </a:rPr>
              <a:t>formicicum</a:t>
            </a:r>
            <a:r>
              <a:rPr lang="cs-CZ" sz="1600" i="1" u="sng" dirty="0">
                <a:latin typeface="Calibri" pitchFamily="18"/>
              </a:rPr>
              <a:t> </a:t>
            </a:r>
            <a:r>
              <a:rPr lang="en-GB" sz="1600" dirty="0" err="1" smtClean="0">
                <a:latin typeface="Calibri" pitchFamily="18"/>
              </a:rPr>
              <a:t>využije</a:t>
            </a:r>
            <a:r>
              <a:rPr lang="en-GB" sz="1600" dirty="0" smtClean="0">
                <a:latin typeface="Calibri" pitchFamily="18"/>
              </a:rPr>
              <a:t> </a:t>
            </a:r>
            <a:r>
              <a:rPr lang="en-GB" sz="1600" dirty="0">
                <a:latin typeface="Calibri" pitchFamily="18"/>
              </a:rPr>
              <a:t>format, </a:t>
            </a:r>
            <a:r>
              <a:rPr lang="en-GB" sz="1600" dirty="0" err="1">
                <a:latin typeface="Calibri" pitchFamily="18"/>
              </a:rPr>
              <a:t>produkuje</a:t>
            </a:r>
            <a:r>
              <a:rPr lang="en-GB" sz="1600" dirty="0">
                <a:latin typeface="Calibri" pitchFamily="18"/>
              </a:rPr>
              <a:t> </a:t>
            </a:r>
            <a:r>
              <a:rPr lang="en-GB" sz="1600" dirty="0" err="1">
                <a:latin typeface="Calibri" pitchFamily="18"/>
              </a:rPr>
              <a:t>metan</a:t>
            </a:r>
            <a:endParaRPr lang="en-GB" sz="1600" dirty="0">
              <a:latin typeface="Calibri" pitchFamily="18"/>
            </a:endParaRPr>
          </a:p>
          <a:p>
            <a:pPr marL="0" lvl="0" indent="0">
              <a:spcBef>
                <a:spcPts val="638"/>
              </a:spcBef>
              <a:buNone/>
            </a:pPr>
            <a:r>
              <a:rPr lang="en-GB" sz="1600" i="1" u="sng" dirty="0" err="1" smtClean="0">
                <a:latin typeface="Calibri" pitchFamily="18"/>
              </a:rPr>
              <a:t>Methanosarcina</a:t>
            </a:r>
            <a:r>
              <a:rPr lang="en-GB" sz="1600" i="1" u="sng" dirty="0" smtClean="0">
                <a:latin typeface="Calibri" pitchFamily="18"/>
              </a:rPr>
              <a:t> </a:t>
            </a:r>
            <a:r>
              <a:rPr lang="en-GB" sz="1600" i="1" u="sng" dirty="0" err="1">
                <a:latin typeface="Calibri" pitchFamily="18"/>
              </a:rPr>
              <a:t>barkeri</a:t>
            </a:r>
            <a:endParaRPr lang="en-GB" sz="1600" i="1" u="sng" dirty="0">
              <a:latin typeface="Calibri" pitchFamily="18"/>
            </a:endParaRPr>
          </a:p>
          <a:p>
            <a:pPr marL="0" lvl="0" indent="0">
              <a:spcBef>
                <a:spcPts val="638"/>
              </a:spcBef>
              <a:buFont typeface="Arial" pitchFamily="32"/>
              <a:buChar char="•"/>
            </a:pPr>
            <a:r>
              <a:rPr lang="cs-CZ" sz="1600" i="1" dirty="0" smtClean="0">
                <a:latin typeface="Calibri" pitchFamily="18"/>
              </a:rPr>
              <a:t> </a:t>
            </a:r>
            <a:r>
              <a:rPr lang="en-GB" sz="1600" i="1" dirty="0" err="1" smtClean="0">
                <a:latin typeface="Calibri" pitchFamily="18"/>
              </a:rPr>
              <a:t>acetát</a:t>
            </a:r>
            <a:r>
              <a:rPr lang="en-GB" sz="1600" i="1" dirty="0" smtClean="0">
                <a:latin typeface="Calibri" pitchFamily="18"/>
              </a:rPr>
              <a:t> </a:t>
            </a:r>
            <a:r>
              <a:rPr lang="cs-CZ" sz="1600" i="1" dirty="0" smtClean="0">
                <a:latin typeface="Calibri" pitchFamily="18"/>
              </a:rPr>
              <a:t>na </a:t>
            </a:r>
            <a:r>
              <a:rPr lang="en-GB" sz="1600" i="1" dirty="0" err="1" smtClean="0">
                <a:latin typeface="Calibri" pitchFamily="18"/>
              </a:rPr>
              <a:t>metan</a:t>
            </a:r>
            <a:r>
              <a:rPr lang="en-GB" sz="1600" i="1" dirty="0" smtClean="0">
                <a:latin typeface="Calibri" pitchFamily="18"/>
              </a:rPr>
              <a:t> </a:t>
            </a:r>
            <a:r>
              <a:rPr lang="en-GB" sz="1600" i="1" dirty="0">
                <a:latin typeface="Calibri" pitchFamily="18"/>
              </a:rPr>
              <a:t>a </a:t>
            </a:r>
            <a:r>
              <a:rPr lang="en-GB" sz="1600" i="1" dirty="0" smtClean="0">
                <a:latin typeface="Calibri" pitchFamily="18"/>
              </a:rPr>
              <a:t>CO2</a:t>
            </a:r>
            <a:endParaRPr lang="cs-CZ" sz="1600" i="1" dirty="0" smtClean="0">
              <a:latin typeface="Calibri" pitchFamily="18"/>
            </a:endParaRPr>
          </a:p>
          <a:p>
            <a:pPr marL="0" lvl="0" indent="0">
              <a:spcBef>
                <a:spcPts val="638"/>
              </a:spcBef>
              <a:buFont typeface="Arial" pitchFamily="32"/>
              <a:buChar char="•"/>
            </a:pPr>
            <a:endParaRPr lang="en-GB" sz="1600" i="1" dirty="0">
              <a:latin typeface="Calibri" pitchFamily="18"/>
            </a:endParaRPr>
          </a:p>
          <a:p>
            <a:pPr marL="0" lvl="0" indent="0">
              <a:spcBef>
                <a:spcPts val="638"/>
              </a:spcBef>
              <a:buFont typeface="Arial" pitchFamily="32"/>
              <a:buChar char="•"/>
            </a:pPr>
            <a:r>
              <a:rPr lang="en-GB" sz="1600" dirty="0">
                <a:latin typeface="Calibri" pitchFamily="18"/>
              </a:rPr>
              <a:t> </a:t>
            </a:r>
            <a:r>
              <a:rPr lang="cs-CZ" sz="1600" dirty="0" smtClean="0">
                <a:latin typeface="Calibri" pitchFamily="18"/>
              </a:rPr>
              <a:t> </a:t>
            </a:r>
            <a:r>
              <a:rPr lang="en-GB" sz="1600" dirty="0" err="1" smtClean="0">
                <a:latin typeface="Calibri" pitchFamily="18"/>
              </a:rPr>
              <a:t>anaerobní</a:t>
            </a:r>
            <a:r>
              <a:rPr lang="en-GB" sz="1600" dirty="0" smtClean="0">
                <a:latin typeface="Calibri" pitchFamily="18"/>
              </a:rPr>
              <a:t> </a:t>
            </a:r>
            <a:r>
              <a:rPr lang="en-GB" sz="1600" dirty="0" err="1">
                <a:latin typeface="Calibri" pitchFamily="18"/>
              </a:rPr>
              <a:t>trávení</a:t>
            </a:r>
            <a:r>
              <a:rPr lang="en-GB" sz="1600" dirty="0">
                <a:latin typeface="Calibri" pitchFamily="18"/>
              </a:rPr>
              <a:t> </a:t>
            </a:r>
            <a:r>
              <a:rPr lang="en-GB" sz="1600" dirty="0" err="1" smtClean="0">
                <a:latin typeface="Calibri" pitchFamily="18"/>
              </a:rPr>
              <a:t>syrovátky</a:t>
            </a:r>
            <a:r>
              <a:rPr lang="cs-CZ" sz="1600" dirty="0">
                <a:latin typeface="Calibri" pitchFamily="18"/>
              </a:rPr>
              <a:t> </a:t>
            </a:r>
            <a:r>
              <a:rPr lang="cs-CZ" sz="1600" dirty="0" smtClean="0">
                <a:latin typeface="Calibri" pitchFamily="18"/>
              </a:rPr>
              <a:t>- </a:t>
            </a:r>
            <a:r>
              <a:rPr lang="en-GB" sz="1600" dirty="0" err="1" smtClean="0">
                <a:latin typeface="Calibri" pitchFamily="18"/>
              </a:rPr>
              <a:t>laktát</a:t>
            </a:r>
            <a:r>
              <a:rPr lang="en-GB" sz="1600" dirty="0" smtClean="0">
                <a:latin typeface="Calibri" pitchFamily="18"/>
              </a:rPr>
              <a:t> </a:t>
            </a:r>
            <a:r>
              <a:rPr lang="en-GB" sz="1600" dirty="0">
                <a:latin typeface="Calibri" pitchFamily="18"/>
              </a:rPr>
              <a:t>a ethanol </a:t>
            </a:r>
            <a:r>
              <a:rPr lang="en-GB" sz="1600" dirty="0" err="1">
                <a:latin typeface="Calibri" pitchFamily="18"/>
              </a:rPr>
              <a:t>přeměněn</a:t>
            </a:r>
            <a:r>
              <a:rPr lang="en-GB" sz="1600" dirty="0">
                <a:latin typeface="Calibri" pitchFamily="18"/>
              </a:rPr>
              <a:t> </a:t>
            </a:r>
            <a:r>
              <a:rPr lang="en-GB" sz="1600" dirty="0" err="1">
                <a:latin typeface="Calibri" pitchFamily="18"/>
              </a:rPr>
              <a:t>na</a:t>
            </a:r>
            <a:r>
              <a:rPr lang="en-GB" sz="1600" dirty="0">
                <a:latin typeface="Calibri" pitchFamily="18"/>
              </a:rPr>
              <a:t> </a:t>
            </a:r>
            <a:r>
              <a:rPr lang="en-GB" sz="1600" dirty="0" err="1">
                <a:latin typeface="Calibri" pitchFamily="18"/>
              </a:rPr>
              <a:t>methan</a:t>
            </a:r>
            <a:endParaRPr lang="en-GB" sz="1600" dirty="0">
              <a:latin typeface="Calibri" pitchFamily="18"/>
            </a:endParaRPr>
          </a:p>
          <a:p>
            <a:pPr marL="0" lvl="0" indent="0">
              <a:spcBef>
                <a:spcPts val="638"/>
              </a:spcBef>
              <a:buFont typeface="Arial" pitchFamily="32"/>
              <a:buChar char="•"/>
            </a:pPr>
            <a:endParaRPr lang="en-GB" sz="1600" dirty="0">
              <a:latin typeface="Calibri" pitchFamily="18"/>
            </a:endParaRPr>
          </a:p>
        </p:txBody>
      </p:sp>
      <p:pic>
        <p:nvPicPr>
          <p:cNvPr id="3" name="Picture 2"/>
          <p:cNvPicPr>
            <a:picLocks noChangeAspect="1"/>
          </p:cNvPicPr>
          <p:nvPr/>
        </p:nvPicPr>
        <p:blipFill>
          <a:blip r:embed="rId3">
            <a:lum/>
            <a:alphaModFix/>
          </a:blip>
          <a:srcRect/>
          <a:stretch>
            <a:fillRect/>
          </a:stretch>
        </p:blipFill>
        <p:spPr>
          <a:xfrm>
            <a:off x="6228184" y="1772816"/>
            <a:ext cx="2490291" cy="36863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name="page28">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216000" y="360000"/>
            <a:ext cx="822924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en-GB" sz="1600" b="1" dirty="0" err="1">
                <a:latin typeface="Calibri" pitchFamily="18"/>
              </a:rPr>
              <a:t>Mutualismus</a:t>
            </a:r>
            <a:r>
              <a:rPr lang="en-GB" sz="1600" b="1" dirty="0">
                <a:latin typeface="Calibri" pitchFamily="18"/>
              </a:rPr>
              <a:t> (</a:t>
            </a:r>
            <a:r>
              <a:rPr lang="en-GB" sz="1600" b="1" dirty="0" err="1">
                <a:latin typeface="Calibri" pitchFamily="18"/>
              </a:rPr>
              <a:t>symbióza</a:t>
            </a:r>
            <a:r>
              <a:rPr lang="en-GB" sz="1600" b="1" dirty="0">
                <a:latin typeface="Calibri" pitchFamily="18"/>
              </a:rPr>
              <a:t>)</a:t>
            </a:r>
          </a:p>
          <a:p>
            <a:pPr marL="0" lvl="0" indent="0">
              <a:spcBef>
                <a:spcPts val="638"/>
              </a:spcBef>
              <a:buFont typeface="Arial" pitchFamily="32"/>
              <a:buChar char="•"/>
            </a:pPr>
            <a:r>
              <a:rPr lang="cs-CZ" sz="1600" dirty="0">
                <a:latin typeface="Calibri" pitchFamily="18"/>
              </a:rPr>
              <a:t> </a:t>
            </a:r>
            <a:r>
              <a:rPr lang="cs-CZ" sz="1600" dirty="0" smtClean="0">
                <a:latin typeface="Calibri" pitchFamily="18"/>
              </a:rPr>
              <a:t>j</a:t>
            </a:r>
            <a:r>
              <a:rPr lang="en-GB" sz="1600" dirty="0" smtClean="0">
                <a:latin typeface="Calibri" pitchFamily="18"/>
              </a:rPr>
              <a:t>de </a:t>
            </a:r>
            <a:r>
              <a:rPr lang="en-GB" sz="1600" dirty="0">
                <a:latin typeface="Calibri" pitchFamily="18"/>
              </a:rPr>
              <a:t>o </a:t>
            </a:r>
            <a:r>
              <a:rPr lang="en-GB" sz="1600" dirty="0" err="1">
                <a:latin typeface="Calibri" pitchFamily="18"/>
              </a:rPr>
              <a:t>obligatní</a:t>
            </a:r>
            <a:r>
              <a:rPr lang="en-GB" sz="1600" dirty="0">
                <a:latin typeface="Calibri" pitchFamily="18"/>
              </a:rPr>
              <a:t> </a:t>
            </a:r>
            <a:r>
              <a:rPr lang="en-GB" sz="1600" dirty="0" err="1">
                <a:latin typeface="Calibri" pitchFamily="18"/>
              </a:rPr>
              <a:t>vztah</a:t>
            </a:r>
            <a:r>
              <a:rPr lang="en-GB" sz="1600" dirty="0">
                <a:latin typeface="Calibri" pitchFamily="18"/>
              </a:rPr>
              <a:t> </a:t>
            </a:r>
            <a:r>
              <a:rPr lang="en-GB" sz="1600" dirty="0" err="1">
                <a:latin typeface="Calibri" pitchFamily="18"/>
              </a:rPr>
              <a:t>mezi</a:t>
            </a:r>
            <a:r>
              <a:rPr lang="en-GB" sz="1600" dirty="0">
                <a:latin typeface="Calibri" pitchFamily="18"/>
              </a:rPr>
              <a:t> </a:t>
            </a:r>
            <a:r>
              <a:rPr lang="en-GB" sz="1600" dirty="0" err="1">
                <a:latin typeface="Calibri" pitchFamily="18"/>
              </a:rPr>
              <a:t>dvěma</a:t>
            </a:r>
            <a:r>
              <a:rPr lang="en-GB" sz="1600" dirty="0">
                <a:latin typeface="Calibri" pitchFamily="18"/>
              </a:rPr>
              <a:t> </a:t>
            </a:r>
            <a:r>
              <a:rPr lang="en-GB" sz="1600" dirty="0" err="1">
                <a:latin typeface="Calibri" pitchFamily="18"/>
              </a:rPr>
              <a:t>populacemi</a:t>
            </a:r>
            <a:r>
              <a:rPr lang="en-GB" sz="1600" dirty="0">
                <a:latin typeface="Calibri" pitchFamily="18"/>
              </a:rPr>
              <a:t>, </a:t>
            </a:r>
            <a:r>
              <a:rPr lang="en-GB" sz="1600" dirty="0" err="1">
                <a:latin typeface="Calibri" pitchFamily="18"/>
              </a:rPr>
              <a:t>kde</a:t>
            </a:r>
            <a:r>
              <a:rPr lang="en-GB" sz="1600" dirty="0">
                <a:latin typeface="Calibri" pitchFamily="18"/>
              </a:rPr>
              <a:t> </a:t>
            </a:r>
            <a:r>
              <a:rPr lang="en-GB" sz="1600" dirty="0" err="1">
                <a:latin typeface="Calibri" pitchFamily="18"/>
              </a:rPr>
              <a:t>obě</a:t>
            </a:r>
            <a:r>
              <a:rPr lang="en-GB" sz="1600" dirty="0">
                <a:latin typeface="Calibri" pitchFamily="18"/>
              </a:rPr>
              <a:t> </a:t>
            </a:r>
            <a:r>
              <a:rPr lang="en-GB" sz="1600" dirty="0" err="1">
                <a:latin typeface="Calibri" pitchFamily="18"/>
              </a:rPr>
              <a:t>mají</a:t>
            </a:r>
            <a:r>
              <a:rPr lang="en-GB" sz="1600" dirty="0">
                <a:latin typeface="Calibri" pitchFamily="18"/>
              </a:rPr>
              <a:t> z </a:t>
            </a:r>
            <a:r>
              <a:rPr lang="en-GB" sz="1600" dirty="0" err="1">
                <a:latin typeface="Calibri" pitchFamily="18"/>
              </a:rPr>
              <a:t>něj</a:t>
            </a:r>
            <a:r>
              <a:rPr lang="en-GB" sz="1600" dirty="0">
                <a:latin typeface="Calibri" pitchFamily="18"/>
              </a:rPr>
              <a:t> </a:t>
            </a:r>
            <a:r>
              <a:rPr lang="en-GB" sz="1600" dirty="0" err="1">
                <a:latin typeface="Calibri" pitchFamily="18"/>
              </a:rPr>
              <a:t>prospěch</a:t>
            </a:r>
            <a:endParaRPr lang="en-GB" sz="1600" dirty="0">
              <a:latin typeface="Calibri" pitchFamily="18"/>
            </a:endParaRPr>
          </a:p>
          <a:p>
            <a:pPr marL="0" lvl="0" indent="0">
              <a:spcBef>
                <a:spcPts val="638"/>
              </a:spcBef>
              <a:buFont typeface="Arial" pitchFamily="32"/>
              <a:buChar char="•"/>
            </a:pPr>
            <a:r>
              <a:rPr lang="cs-CZ" sz="1600" dirty="0" smtClean="0">
                <a:latin typeface="Calibri" pitchFamily="18"/>
              </a:rPr>
              <a:t> s</a:t>
            </a:r>
            <a:r>
              <a:rPr lang="en-GB" sz="1600" dirty="0" err="1" smtClean="0">
                <a:latin typeface="Calibri" pitchFamily="18"/>
              </a:rPr>
              <a:t>pecifický</a:t>
            </a:r>
            <a:r>
              <a:rPr lang="en-GB" sz="1600" dirty="0" smtClean="0">
                <a:latin typeface="Calibri" pitchFamily="18"/>
              </a:rPr>
              <a:t> </a:t>
            </a:r>
            <a:r>
              <a:rPr lang="en-GB" sz="1600" dirty="0" err="1">
                <a:latin typeface="Calibri" pitchFamily="18"/>
              </a:rPr>
              <a:t>vztah</a:t>
            </a:r>
            <a:r>
              <a:rPr lang="en-GB" sz="1600" dirty="0">
                <a:latin typeface="Calibri" pitchFamily="18"/>
              </a:rPr>
              <a:t> – </a:t>
            </a:r>
            <a:r>
              <a:rPr lang="en-GB" sz="1600" b="1" dirty="0" err="1">
                <a:latin typeface="Calibri" pitchFamily="18"/>
              </a:rPr>
              <a:t>jeden</a:t>
            </a:r>
            <a:r>
              <a:rPr lang="en-GB" sz="1600" b="1" dirty="0">
                <a:latin typeface="Calibri" pitchFamily="18"/>
              </a:rPr>
              <a:t> </a:t>
            </a:r>
            <a:r>
              <a:rPr lang="en-GB" sz="1600" b="1" dirty="0" err="1">
                <a:latin typeface="Calibri" pitchFamily="18"/>
              </a:rPr>
              <a:t>organismus</a:t>
            </a:r>
            <a:r>
              <a:rPr lang="en-GB" sz="1600" b="1" dirty="0">
                <a:latin typeface="Calibri" pitchFamily="18"/>
              </a:rPr>
              <a:t> </a:t>
            </a:r>
            <a:r>
              <a:rPr lang="en-GB" sz="1600" b="1" dirty="0" err="1">
                <a:latin typeface="Calibri" pitchFamily="18"/>
              </a:rPr>
              <a:t>nemůže</a:t>
            </a:r>
            <a:r>
              <a:rPr lang="en-GB" sz="1600" b="1" dirty="0">
                <a:latin typeface="Calibri" pitchFamily="18"/>
              </a:rPr>
              <a:t> </a:t>
            </a:r>
            <a:r>
              <a:rPr lang="en-GB" sz="1600" b="1" dirty="0" err="1">
                <a:latin typeface="Calibri" pitchFamily="18"/>
              </a:rPr>
              <a:t>být</a:t>
            </a:r>
            <a:r>
              <a:rPr lang="en-GB" sz="1600" b="1" dirty="0">
                <a:latin typeface="Calibri" pitchFamily="18"/>
              </a:rPr>
              <a:t> </a:t>
            </a:r>
            <a:r>
              <a:rPr lang="en-GB" sz="1600" b="1" dirty="0" err="1">
                <a:latin typeface="Calibri" pitchFamily="18"/>
              </a:rPr>
              <a:t>nahrazen</a:t>
            </a:r>
            <a:r>
              <a:rPr lang="en-GB" sz="1600" b="1" dirty="0">
                <a:latin typeface="Calibri" pitchFamily="18"/>
              </a:rPr>
              <a:t> </a:t>
            </a:r>
            <a:r>
              <a:rPr lang="en-GB" sz="1600" b="1" dirty="0" err="1">
                <a:latin typeface="Calibri" pitchFamily="18"/>
              </a:rPr>
              <a:t>jiným</a:t>
            </a:r>
            <a:endParaRPr lang="en-GB" sz="1600" b="1" dirty="0">
              <a:latin typeface="Calibri" pitchFamily="18"/>
            </a:endParaRPr>
          </a:p>
          <a:p>
            <a:pPr marL="0" lvl="0" indent="0">
              <a:spcBef>
                <a:spcPts val="638"/>
              </a:spcBef>
              <a:buFont typeface="Arial" pitchFamily="32"/>
              <a:buChar char="•"/>
            </a:pPr>
            <a:r>
              <a:rPr lang="cs-CZ" sz="1600" dirty="0">
                <a:latin typeface="Calibri" pitchFamily="18"/>
              </a:rPr>
              <a:t> </a:t>
            </a:r>
            <a:r>
              <a:rPr lang="cs-CZ" sz="1600" dirty="0" smtClean="0">
                <a:latin typeface="Calibri" pitchFamily="18"/>
              </a:rPr>
              <a:t>v</a:t>
            </a:r>
            <a:r>
              <a:rPr lang="en-GB" sz="1600" dirty="0" err="1" smtClean="0">
                <a:latin typeface="Calibri" pitchFamily="18"/>
              </a:rPr>
              <a:t>yžaduje</a:t>
            </a:r>
            <a:r>
              <a:rPr lang="en-GB" sz="1600" dirty="0" smtClean="0">
                <a:latin typeface="Calibri" pitchFamily="18"/>
              </a:rPr>
              <a:t> </a:t>
            </a:r>
            <a:r>
              <a:rPr lang="en-GB" sz="1600" b="1" dirty="0" err="1">
                <a:latin typeface="Calibri" pitchFamily="18"/>
              </a:rPr>
              <a:t>těsný</a:t>
            </a:r>
            <a:r>
              <a:rPr lang="en-GB" sz="1600" b="1" dirty="0">
                <a:latin typeface="Calibri" pitchFamily="18"/>
              </a:rPr>
              <a:t> </a:t>
            </a:r>
            <a:r>
              <a:rPr lang="en-GB" sz="1600" b="1" dirty="0" err="1">
                <a:latin typeface="Calibri" pitchFamily="18"/>
              </a:rPr>
              <a:t>kontakt</a:t>
            </a:r>
            <a:r>
              <a:rPr lang="en-GB" sz="1600" b="1" dirty="0">
                <a:latin typeface="Calibri" pitchFamily="18"/>
              </a:rPr>
              <a:t> </a:t>
            </a:r>
            <a:r>
              <a:rPr lang="en-GB" sz="1600" dirty="0" err="1">
                <a:latin typeface="Calibri" pitchFamily="18"/>
              </a:rPr>
              <a:t>obou</a:t>
            </a:r>
            <a:r>
              <a:rPr lang="en-GB" sz="1600" dirty="0">
                <a:latin typeface="Calibri" pitchFamily="18"/>
              </a:rPr>
              <a:t> </a:t>
            </a:r>
            <a:r>
              <a:rPr lang="en-GB" sz="1600" dirty="0" err="1">
                <a:latin typeface="Calibri" pitchFamily="18"/>
              </a:rPr>
              <a:t>populací</a:t>
            </a:r>
            <a:r>
              <a:rPr lang="en-GB" sz="1600" dirty="0">
                <a:latin typeface="Calibri" pitchFamily="18"/>
              </a:rPr>
              <a:t> a </a:t>
            </a:r>
            <a:r>
              <a:rPr lang="en-GB" sz="1600" dirty="0" err="1">
                <a:latin typeface="Calibri" pitchFamily="18"/>
              </a:rPr>
              <a:t>umožňuje</a:t>
            </a:r>
            <a:r>
              <a:rPr lang="en-GB" sz="1600" dirty="0">
                <a:latin typeface="Calibri" pitchFamily="18"/>
              </a:rPr>
              <a:t> </a:t>
            </a:r>
            <a:r>
              <a:rPr lang="en-GB" sz="1600" dirty="0" err="1">
                <a:latin typeface="Calibri" pitchFamily="18"/>
              </a:rPr>
              <a:t>jim</a:t>
            </a:r>
            <a:r>
              <a:rPr lang="en-GB" sz="1600" dirty="0">
                <a:latin typeface="Calibri" pitchFamily="18"/>
              </a:rPr>
              <a:t> </a:t>
            </a:r>
            <a:r>
              <a:rPr lang="en-GB" sz="1600" dirty="0" err="1">
                <a:latin typeface="Calibri" pitchFamily="18"/>
              </a:rPr>
              <a:t>přežít</a:t>
            </a:r>
            <a:r>
              <a:rPr lang="en-GB" sz="1600" dirty="0">
                <a:latin typeface="Calibri" pitchFamily="18"/>
              </a:rPr>
              <a:t> v </a:t>
            </a:r>
            <a:r>
              <a:rPr lang="en-GB" sz="1600" dirty="0" err="1">
                <a:latin typeface="Calibri" pitchFamily="18"/>
              </a:rPr>
              <a:t>prostředí</a:t>
            </a:r>
            <a:r>
              <a:rPr lang="en-GB" sz="1600" dirty="0">
                <a:latin typeface="Calibri" pitchFamily="18"/>
              </a:rPr>
              <a:t>, </a:t>
            </a:r>
            <a:r>
              <a:rPr lang="en-GB" sz="1600" dirty="0" err="1">
                <a:latin typeface="Calibri" pitchFamily="18"/>
              </a:rPr>
              <a:t>kde</a:t>
            </a:r>
            <a:r>
              <a:rPr lang="en-GB" sz="1600" dirty="0">
                <a:latin typeface="Calibri" pitchFamily="18"/>
              </a:rPr>
              <a:t> by </a:t>
            </a:r>
            <a:r>
              <a:rPr lang="en-GB" sz="1600" dirty="0" err="1">
                <a:latin typeface="Calibri" pitchFamily="18"/>
              </a:rPr>
              <a:t>jedna</a:t>
            </a:r>
            <a:r>
              <a:rPr lang="en-GB" sz="1600" dirty="0">
                <a:latin typeface="Calibri" pitchFamily="18"/>
              </a:rPr>
              <a:t> bez </a:t>
            </a:r>
            <a:r>
              <a:rPr lang="en-GB" sz="1600" dirty="0" err="1">
                <a:latin typeface="Calibri" pitchFamily="18"/>
              </a:rPr>
              <a:t>druhé</a:t>
            </a:r>
            <a:r>
              <a:rPr lang="en-GB" sz="1600" dirty="0">
                <a:latin typeface="Calibri" pitchFamily="18"/>
              </a:rPr>
              <a:t> </a:t>
            </a:r>
            <a:r>
              <a:rPr lang="en-GB" sz="1600" dirty="0" err="1">
                <a:latin typeface="Calibri" pitchFamily="18"/>
              </a:rPr>
              <a:t>nemohla</a:t>
            </a:r>
            <a:r>
              <a:rPr lang="en-GB" sz="1600" dirty="0">
                <a:latin typeface="Calibri" pitchFamily="18"/>
              </a:rPr>
              <a:t> </a:t>
            </a:r>
            <a:r>
              <a:rPr lang="en-GB" sz="1600" dirty="0" err="1">
                <a:latin typeface="Calibri" pitchFamily="18"/>
              </a:rPr>
              <a:t>žít</a:t>
            </a:r>
            <a:r>
              <a:rPr lang="en-GB" sz="1600" dirty="0">
                <a:latin typeface="Calibri" pitchFamily="18"/>
              </a:rPr>
              <a:t> (</a:t>
            </a:r>
            <a:r>
              <a:rPr lang="en-GB" sz="1600" dirty="0" smtClean="0">
                <a:latin typeface="Calibri" pitchFamily="18"/>
              </a:rPr>
              <a:t>mutualism</a:t>
            </a:r>
            <a:r>
              <a:rPr lang="cs-CZ" sz="1600" dirty="0" err="1" smtClean="0">
                <a:latin typeface="Calibri" pitchFamily="18"/>
              </a:rPr>
              <a:t>us</a:t>
            </a:r>
            <a:r>
              <a:rPr lang="en-GB" sz="1600" dirty="0" smtClean="0">
                <a:latin typeface="Calibri" pitchFamily="18"/>
              </a:rPr>
              <a:t> </a:t>
            </a:r>
            <a:r>
              <a:rPr lang="en-GB" sz="1600" dirty="0">
                <a:latin typeface="Calibri" pitchFamily="18"/>
              </a:rPr>
              <a:t>x </a:t>
            </a:r>
            <a:r>
              <a:rPr lang="en-GB" sz="1600" dirty="0" err="1">
                <a:latin typeface="Calibri" pitchFamily="18"/>
              </a:rPr>
              <a:t>symbióza</a:t>
            </a:r>
            <a:r>
              <a:rPr lang="en-GB" sz="1600" dirty="0">
                <a:latin typeface="Calibri" pitchFamily="18"/>
              </a:rPr>
              <a:t> - </a:t>
            </a:r>
            <a:r>
              <a:rPr lang="en-GB" sz="1600" dirty="0" err="1">
                <a:latin typeface="Calibri" pitchFamily="18"/>
              </a:rPr>
              <a:t>volnější</a:t>
            </a:r>
            <a:r>
              <a:rPr lang="en-GB" sz="1600" dirty="0">
                <a:latin typeface="Calibri" pitchFamily="18"/>
              </a:rPr>
              <a:t>) – </a:t>
            </a:r>
            <a:r>
              <a:rPr lang="en-GB" sz="1600" dirty="0" err="1">
                <a:latin typeface="Calibri" pitchFamily="18"/>
              </a:rPr>
              <a:t>jinde</a:t>
            </a:r>
            <a:r>
              <a:rPr lang="en-GB" sz="1600" dirty="0">
                <a:latin typeface="Calibri" pitchFamily="18"/>
              </a:rPr>
              <a:t> </a:t>
            </a:r>
            <a:r>
              <a:rPr lang="en-GB" sz="1600" dirty="0" err="1">
                <a:latin typeface="Calibri" pitchFamily="18"/>
              </a:rPr>
              <a:t>přežijí</a:t>
            </a:r>
            <a:endParaRPr lang="en-GB" sz="1600" dirty="0">
              <a:latin typeface="Calibri" pitchFamily="18"/>
            </a:endParaRPr>
          </a:p>
          <a:p>
            <a:pPr marL="0" lvl="0" indent="0">
              <a:spcBef>
                <a:spcPts val="638"/>
              </a:spcBef>
              <a:buFont typeface="Arial" pitchFamily="32"/>
              <a:buChar char="•"/>
            </a:pPr>
            <a:r>
              <a:rPr lang="cs-CZ" sz="1600" dirty="0">
                <a:latin typeface="Calibri" pitchFamily="18"/>
              </a:rPr>
              <a:t> </a:t>
            </a:r>
            <a:r>
              <a:rPr lang="cs-CZ" sz="1600" dirty="0" smtClean="0">
                <a:latin typeface="Calibri" pitchFamily="18"/>
              </a:rPr>
              <a:t>o</a:t>
            </a:r>
            <a:r>
              <a:rPr lang="en-GB" sz="1600" dirty="0" err="1" smtClean="0">
                <a:latin typeface="Calibri" pitchFamily="18"/>
              </a:rPr>
              <a:t>bě</a:t>
            </a:r>
            <a:r>
              <a:rPr lang="en-GB" sz="1600" dirty="0" smtClean="0">
                <a:latin typeface="Calibri" pitchFamily="18"/>
              </a:rPr>
              <a:t> </a:t>
            </a:r>
            <a:r>
              <a:rPr lang="en-GB" sz="1600" dirty="0">
                <a:latin typeface="Calibri" pitchFamily="18"/>
              </a:rPr>
              <a:t>populace </a:t>
            </a:r>
            <a:r>
              <a:rPr lang="en-GB" sz="1600" dirty="0" err="1">
                <a:latin typeface="Calibri" pitchFamily="18"/>
              </a:rPr>
              <a:t>pak</a:t>
            </a:r>
            <a:r>
              <a:rPr lang="en-GB" sz="1600" dirty="0">
                <a:latin typeface="Calibri" pitchFamily="18"/>
              </a:rPr>
              <a:t> </a:t>
            </a:r>
            <a:r>
              <a:rPr lang="en-GB" sz="1600" dirty="0" err="1">
                <a:latin typeface="Calibri" pitchFamily="18"/>
              </a:rPr>
              <a:t>vystupují</a:t>
            </a:r>
            <a:r>
              <a:rPr lang="en-GB" sz="1600" dirty="0">
                <a:latin typeface="Calibri" pitchFamily="18"/>
              </a:rPr>
              <a:t> </a:t>
            </a:r>
            <a:r>
              <a:rPr lang="en-GB" sz="1600" dirty="0" err="1">
                <a:latin typeface="Calibri" pitchFamily="18"/>
              </a:rPr>
              <a:t>jako</a:t>
            </a:r>
            <a:r>
              <a:rPr lang="en-GB" sz="1600" dirty="0">
                <a:latin typeface="Calibri" pitchFamily="18"/>
              </a:rPr>
              <a:t> </a:t>
            </a:r>
            <a:r>
              <a:rPr lang="en-GB" sz="1600" dirty="0" err="1">
                <a:latin typeface="Calibri" pitchFamily="18"/>
              </a:rPr>
              <a:t>jeden</a:t>
            </a:r>
            <a:r>
              <a:rPr lang="en-GB" sz="1600" dirty="0">
                <a:latin typeface="Calibri" pitchFamily="18"/>
              </a:rPr>
              <a:t> </a:t>
            </a:r>
            <a:r>
              <a:rPr lang="en-GB" sz="1600" dirty="0" err="1">
                <a:latin typeface="Calibri" pitchFamily="18"/>
              </a:rPr>
              <a:t>organismus</a:t>
            </a:r>
            <a:endParaRPr lang="en-GB" sz="1600" dirty="0">
              <a:latin typeface="Calibri" pitchFamily="18"/>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3549013"/>
            <a:ext cx="4063380" cy="2708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name="page29">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179512" y="377640"/>
            <a:ext cx="8229240" cy="64803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cs-CZ" sz="1600" dirty="0" smtClean="0">
                <a:latin typeface="Calibri" pitchFamily="18"/>
              </a:rPr>
              <a:t>Př. </a:t>
            </a:r>
            <a:r>
              <a:rPr lang="en-GB" sz="1600" b="1" dirty="0" err="1" smtClean="0">
                <a:latin typeface="Calibri" pitchFamily="18"/>
              </a:rPr>
              <a:t>Lišejníky</a:t>
            </a:r>
            <a:endParaRPr lang="en-GB" sz="1600" b="1" dirty="0">
              <a:latin typeface="Calibri" pitchFamily="18"/>
            </a:endParaRPr>
          </a:p>
          <a:p>
            <a:pPr marL="0" lvl="0" indent="0">
              <a:spcBef>
                <a:spcPts val="638"/>
              </a:spcBef>
              <a:buFont typeface="Arial" pitchFamily="32"/>
              <a:buChar char="•"/>
            </a:pPr>
            <a:r>
              <a:rPr lang="en-GB" sz="1600" dirty="0">
                <a:latin typeface="Calibri" pitchFamily="18"/>
              </a:rPr>
              <a:t> </a:t>
            </a:r>
            <a:r>
              <a:rPr lang="en-GB" sz="1600" dirty="0" err="1">
                <a:latin typeface="Calibri" pitchFamily="18"/>
              </a:rPr>
              <a:t>primární</a:t>
            </a:r>
            <a:r>
              <a:rPr lang="en-GB" sz="1600" dirty="0">
                <a:latin typeface="Calibri" pitchFamily="18"/>
              </a:rPr>
              <a:t> </a:t>
            </a:r>
            <a:r>
              <a:rPr lang="en-GB" sz="1600" dirty="0" err="1">
                <a:latin typeface="Calibri" pitchFamily="18"/>
              </a:rPr>
              <a:t>producent</a:t>
            </a:r>
            <a:r>
              <a:rPr lang="en-GB" sz="1600" dirty="0">
                <a:latin typeface="Calibri" pitchFamily="18"/>
              </a:rPr>
              <a:t> </a:t>
            </a:r>
            <a:r>
              <a:rPr lang="en-GB" sz="1600" dirty="0" smtClean="0">
                <a:latin typeface="Calibri" pitchFamily="18"/>
              </a:rPr>
              <a:t>(</a:t>
            </a:r>
            <a:r>
              <a:rPr lang="cs-CZ" sz="1600" dirty="0" err="1" smtClean="0">
                <a:latin typeface="Calibri" pitchFamily="18"/>
              </a:rPr>
              <a:t>fyk</a:t>
            </a:r>
            <a:r>
              <a:rPr lang="en-GB" sz="1600" dirty="0" err="1" smtClean="0">
                <a:latin typeface="Calibri" pitchFamily="18"/>
              </a:rPr>
              <a:t>obiont</a:t>
            </a:r>
            <a:r>
              <a:rPr lang="en-GB" sz="1600" dirty="0">
                <a:latin typeface="Calibri" pitchFamily="18"/>
              </a:rPr>
              <a:t>) a </a:t>
            </a:r>
            <a:r>
              <a:rPr lang="en-GB" sz="1600" dirty="0" err="1">
                <a:latin typeface="Calibri" pitchFamily="18"/>
              </a:rPr>
              <a:t>konzument</a:t>
            </a:r>
            <a:r>
              <a:rPr lang="en-GB" sz="1600" dirty="0">
                <a:latin typeface="Calibri" pitchFamily="18"/>
              </a:rPr>
              <a:t> (</a:t>
            </a:r>
            <a:r>
              <a:rPr lang="en-GB" sz="1600" dirty="0" smtClean="0">
                <a:latin typeface="Calibri" pitchFamily="18"/>
              </a:rPr>
              <a:t>my</a:t>
            </a:r>
            <a:r>
              <a:rPr lang="cs-CZ" sz="1600" dirty="0" smtClean="0">
                <a:latin typeface="Calibri" pitchFamily="18"/>
              </a:rPr>
              <a:t>k</a:t>
            </a:r>
            <a:r>
              <a:rPr lang="en-GB" sz="1600" dirty="0" err="1" smtClean="0">
                <a:latin typeface="Calibri" pitchFamily="18"/>
              </a:rPr>
              <a:t>obiont</a:t>
            </a:r>
            <a:r>
              <a:rPr lang="en-GB" sz="1600" dirty="0">
                <a:latin typeface="Calibri" pitchFamily="18"/>
              </a:rPr>
              <a:t>)</a:t>
            </a:r>
          </a:p>
          <a:p>
            <a:pPr marL="0" lvl="0" indent="0">
              <a:spcBef>
                <a:spcPts val="638"/>
              </a:spcBef>
              <a:buFont typeface="Arial" pitchFamily="32"/>
              <a:buChar char="•"/>
            </a:pPr>
            <a:r>
              <a:rPr lang="cs-CZ" sz="1600" dirty="0">
                <a:latin typeface="Calibri" pitchFamily="18"/>
              </a:rPr>
              <a:t> </a:t>
            </a:r>
            <a:r>
              <a:rPr lang="cs-CZ" sz="1600" dirty="0" err="1" smtClean="0">
                <a:latin typeface="Calibri" pitchFamily="18"/>
              </a:rPr>
              <a:t>fykobiont</a:t>
            </a:r>
            <a:r>
              <a:rPr lang="cs-CZ" sz="1600" dirty="0" smtClean="0">
                <a:latin typeface="Calibri" pitchFamily="18"/>
              </a:rPr>
              <a:t> </a:t>
            </a:r>
            <a:r>
              <a:rPr lang="en-GB" sz="1600" dirty="0" err="1" smtClean="0">
                <a:latin typeface="Calibri" pitchFamily="18"/>
              </a:rPr>
              <a:t>poutá</a:t>
            </a:r>
            <a:r>
              <a:rPr lang="en-GB" sz="1600" dirty="0" smtClean="0">
                <a:latin typeface="Calibri" pitchFamily="18"/>
              </a:rPr>
              <a:t> </a:t>
            </a:r>
            <a:r>
              <a:rPr lang="en-GB" sz="1600" dirty="0" err="1">
                <a:latin typeface="Calibri" pitchFamily="18"/>
              </a:rPr>
              <a:t>sluneční</a:t>
            </a:r>
            <a:r>
              <a:rPr lang="en-GB" sz="1600" dirty="0">
                <a:latin typeface="Calibri" pitchFamily="18"/>
              </a:rPr>
              <a:t> </a:t>
            </a:r>
            <a:r>
              <a:rPr lang="en-GB" sz="1600" dirty="0" err="1">
                <a:latin typeface="Calibri" pitchFamily="18"/>
              </a:rPr>
              <a:t>energii</a:t>
            </a:r>
            <a:r>
              <a:rPr lang="en-GB" sz="1600" dirty="0">
                <a:latin typeface="Calibri" pitchFamily="18"/>
              </a:rPr>
              <a:t> a </a:t>
            </a:r>
            <a:r>
              <a:rPr lang="en-GB" sz="1600" dirty="0" err="1">
                <a:latin typeface="Calibri" pitchFamily="18"/>
              </a:rPr>
              <a:t>produkuje</a:t>
            </a:r>
            <a:r>
              <a:rPr lang="en-GB" sz="1600" dirty="0">
                <a:latin typeface="Calibri" pitchFamily="18"/>
              </a:rPr>
              <a:t> org. </a:t>
            </a:r>
            <a:r>
              <a:rPr lang="en-GB" sz="1600" dirty="0" err="1">
                <a:latin typeface="Calibri" pitchFamily="18"/>
              </a:rPr>
              <a:t>látky</a:t>
            </a:r>
            <a:endParaRPr lang="en-GB" sz="1600" dirty="0">
              <a:latin typeface="Calibri" pitchFamily="18"/>
            </a:endParaRPr>
          </a:p>
          <a:p>
            <a:pPr marL="0" lvl="0" indent="0">
              <a:spcBef>
                <a:spcPts val="638"/>
              </a:spcBef>
              <a:buFont typeface="Arial" pitchFamily="32"/>
              <a:buChar char="•"/>
            </a:pPr>
            <a:r>
              <a:rPr lang="cs-CZ" sz="1600" dirty="0">
                <a:latin typeface="Calibri" pitchFamily="18"/>
              </a:rPr>
              <a:t> </a:t>
            </a:r>
            <a:r>
              <a:rPr lang="cs-CZ" sz="1600" dirty="0" smtClean="0">
                <a:latin typeface="Calibri" pitchFamily="18"/>
              </a:rPr>
              <a:t>m</a:t>
            </a:r>
            <a:r>
              <a:rPr lang="en-GB" sz="1600" dirty="0" smtClean="0">
                <a:latin typeface="Calibri" pitchFamily="18"/>
              </a:rPr>
              <a:t>y</a:t>
            </a:r>
            <a:r>
              <a:rPr lang="cs-CZ" sz="1600" dirty="0" smtClean="0">
                <a:latin typeface="Calibri" pitchFamily="18"/>
              </a:rPr>
              <a:t>k</a:t>
            </a:r>
            <a:r>
              <a:rPr lang="en-GB" sz="1600" dirty="0" err="1" smtClean="0">
                <a:latin typeface="Calibri" pitchFamily="18"/>
              </a:rPr>
              <a:t>obiont</a:t>
            </a:r>
            <a:r>
              <a:rPr lang="en-GB" sz="1600" dirty="0" smtClean="0">
                <a:latin typeface="Calibri" pitchFamily="18"/>
              </a:rPr>
              <a:t> </a:t>
            </a:r>
            <a:r>
              <a:rPr lang="en-GB" sz="1600" dirty="0" err="1">
                <a:latin typeface="Calibri" pitchFamily="18"/>
              </a:rPr>
              <a:t>využívá</a:t>
            </a:r>
            <a:r>
              <a:rPr lang="en-GB" sz="1600" dirty="0">
                <a:latin typeface="Calibri" pitchFamily="18"/>
              </a:rPr>
              <a:t> org. </a:t>
            </a:r>
            <a:r>
              <a:rPr lang="en-GB" sz="1600" dirty="0" err="1">
                <a:latin typeface="Calibri" pitchFamily="18"/>
              </a:rPr>
              <a:t>látky</a:t>
            </a:r>
            <a:r>
              <a:rPr lang="en-GB" sz="1600" dirty="0">
                <a:latin typeface="Calibri" pitchFamily="18"/>
              </a:rPr>
              <a:t> a </a:t>
            </a:r>
            <a:r>
              <a:rPr lang="en-GB" sz="1600" dirty="0" err="1">
                <a:latin typeface="Calibri" pitchFamily="18"/>
              </a:rPr>
              <a:t>poskytuje</a:t>
            </a:r>
            <a:r>
              <a:rPr lang="en-GB" sz="1600" dirty="0">
                <a:latin typeface="Calibri" pitchFamily="18"/>
              </a:rPr>
              <a:t> </a:t>
            </a:r>
            <a:r>
              <a:rPr lang="en-GB" sz="1600" dirty="0" err="1">
                <a:latin typeface="Calibri" pitchFamily="18"/>
              </a:rPr>
              <a:t>ochranu</a:t>
            </a:r>
            <a:r>
              <a:rPr lang="en-GB" sz="1600" dirty="0">
                <a:latin typeface="Calibri" pitchFamily="18"/>
              </a:rPr>
              <a:t> a transport </a:t>
            </a:r>
            <a:r>
              <a:rPr lang="en-GB" sz="1600" dirty="0" err="1">
                <a:latin typeface="Calibri" pitchFamily="18"/>
              </a:rPr>
              <a:t>minerálních</a:t>
            </a:r>
            <a:r>
              <a:rPr lang="en-GB" sz="1600" dirty="0">
                <a:latin typeface="Calibri" pitchFamily="18"/>
              </a:rPr>
              <a:t> </a:t>
            </a:r>
            <a:r>
              <a:rPr lang="en-GB" sz="1600" dirty="0" err="1">
                <a:latin typeface="Calibri" pitchFamily="18"/>
              </a:rPr>
              <a:t>živin</a:t>
            </a:r>
            <a:r>
              <a:rPr lang="en-GB" sz="1600" dirty="0">
                <a:latin typeface="Calibri" pitchFamily="18"/>
              </a:rPr>
              <a:t> (</a:t>
            </a:r>
            <a:r>
              <a:rPr lang="en-GB" sz="1600" dirty="0" err="1">
                <a:latin typeface="Calibri" pitchFamily="18"/>
              </a:rPr>
              <a:t>případně</a:t>
            </a:r>
            <a:r>
              <a:rPr lang="en-GB" sz="1600" dirty="0">
                <a:latin typeface="Calibri" pitchFamily="18"/>
              </a:rPr>
              <a:t> </a:t>
            </a:r>
            <a:r>
              <a:rPr lang="en-GB" sz="1600" dirty="0" err="1">
                <a:latin typeface="Calibri" pitchFamily="18"/>
              </a:rPr>
              <a:t>růstové</a:t>
            </a:r>
            <a:r>
              <a:rPr lang="en-GB" sz="1600" dirty="0">
                <a:latin typeface="Calibri" pitchFamily="18"/>
              </a:rPr>
              <a:t> </a:t>
            </a:r>
            <a:r>
              <a:rPr lang="en-GB" sz="1600" dirty="0" err="1">
                <a:latin typeface="Calibri" pitchFamily="18"/>
              </a:rPr>
              <a:t>faktory</a:t>
            </a:r>
            <a:r>
              <a:rPr lang="en-GB" sz="1600" dirty="0">
                <a:latin typeface="Calibri" pitchFamily="18"/>
              </a:rPr>
              <a:t>)</a:t>
            </a:r>
          </a:p>
          <a:p>
            <a:pPr marL="0" lvl="0" indent="0">
              <a:spcBef>
                <a:spcPts val="638"/>
              </a:spcBef>
              <a:buFont typeface="Arial" pitchFamily="32"/>
              <a:buChar char="•"/>
            </a:pPr>
            <a:r>
              <a:rPr lang="cs-CZ" sz="1600" dirty="0" smtClean="0">
                <a:latin typeface="Calibri" pitchFamily="18"/>
              </a:rPr>
              <a:t> f</a:t>
            </a:r>
            <a:r>
              <a:rPr lang="en-GB" sz="1600" dirty="0" smtClean="0">
                <a:latin typeface="Calibri" pitchFamily="18"/>
              </a:rPr>
              <a:t>y</a:t>
            </a:r>
            <a:r>
              <a:rPr lang="cs-CZ" sz="1600" dirty="0" smtClean="0">
                <a:latin typeface="Calibri" pitchFamily="18"/>
              </a:rPr>
              <a:t>k</a:t>
            </a:r>
            <a:r>
              <a:rPr lang="en-GB" sz="1600" dirty="0" err="1" smtClean="0">
                <a:latin typeface="Calibri" pitchFamily="18"/>
              </a:rPr>
              <a:t>obion</a:t>
            </a:r>
            <a:r>
              <a:rPr lang="en-GB" sz="1600" dirty="0" smtClean="0">
                <a:latin typeface="Calibri" pitchFamily="18"/>
              </a:rPr>
              <a:t> </a:t>
            </a:r>
            <a:r>
              <a:rPr lang="en-GB" sz="1600" dirty="0" err="1">
                <a:latin typeface="Calibri" pitchFamily="18"/>
              </a:rPr>
              <a:t>sinice</a:t>
            </a:r>
            <a:r>
              <a:rPr lang="en-GB" sz="1600" dirty="0">
                <a:latin typeface="Calibri" pitchFamily="18"/>
              </a:rPr>
              <a:t> ( </a:t>
            </a:r>
            <a:r>
              <a:rPr lang="en-GB" sz="1600" i="1" dirty="0" err="1">
                <a:latin typeface="Calibri" pitchFamily="18"/>
              </a:rPr>
              <a:t>Chlorophycophyta</a:t>
            </a:r>
            <a:r>
              <a:rPr lang="en-GB" sz="1600" i="1" dirty="0">
                <a:latin typeface="Calibri" pitchFamily="18"/>
              </a:rPr>
              <a:t>, </a:t>
            </a:r>
            <a:r>
              <a:rPr lang="en-GB" sz="1600" i="1" dirty="0" err="1">
                <a:latin typeface="Calibri" pitchFamily="18"/>
              </a:rPr>
              <a:t>Nostoc</a:t>
            </a:r>
            <a:r>
              <a:rPr lang="en-GB" sz="1600" i="1" dirty="0">
                <a:latin typeface="Calibri" pitchFamily="18"/>
              </a:rPr>
              <a:t>, </a:t>
            </a:r>
            <a:r>
              <a:rPr lang="en-GB" sz="1600" i="1" dirty="0" err="1">
                <a:latin typeface="Calibri" pitchFamily="18"/>
              </a:rPr>
              <a:t>Xanthophycophyta</a:t>
            </a:r>
            <a:r>
              <a:rPr lang="en-GB" sz="1600" dirty="0">
                <a:latin typeface="Calibri" pitchFamily="18"/>
              </a:rPr>
              <a:t>), </a:t>
            </a:r>
            <a:r>
              <a:rPr lang="en-GB" sz="1600" dirty="0" err="1">
                <a:latin typeface="Calibri" pitchFamily="18"/>
              </a:rPr>
              <a:t>zelené</a:t>
            </a:r>
            <a:r>
              <a:rPr lang="en-GB" sz="1600" dirty="0">
                <a:latin typeface="Calibri" pitchFamily="18"/>
              </a:rPr>
              <a:t> </a:t>
            </a:r>
            <a:r>
              <a:rPr lang="en-GB" sz="1600" dirty="0" err="1">
                <a:latin typeface="Calibri" pitchFamily="18"/>
              </a:rPr>
              <a:t>řasy</a:t>
            </a:r>
            <a:r>
              <a:rPr lang="en-GB" sz="1600" dirty="0">
                <a:latin typeface="Calibri" pitchFamily="18"/>
              </a:rPr>
              <a:t> (</a:t>
            </a:r>
            <a:r>
              <a:rPr lang="en-GB" sz="1600" i="1" dirty="0" err="1">
                <a:latin typeface="Calibri" pitchFamily="18"/>
              </a:rPr>
              <a:t>Trebouxia</a:t>
            </a:r>
            <a:r>
              <a:rPr lang="en-GB" sz="1600" i="1" dirty="0">
                <a:latin typeface="Calibri" pitchFamily="18"/>
              </a:rPr>
              <a:t>)</a:t>
            </a:r>
          </a:p>
          <a:p>
            <a:pPr marL="0" lvl="0" indent="0">
              <a:spcBef>
                <a:spcPts val="638"/>
              </a:spcBef>
              <a:buFont typeface="Arial" pitchFamily="32"/>
              <a:buChar char="•"/>
            </a:pPr>
            <a:r>
              <a:rPr lang="cs-CZ" sz="1600" dirty="0" smtClean="0">
                <a:latin typeface="Calibri" pitchFamily="18"/>
              </a:rPr>
              <a:t> m</a:t>
            </a:r>
            <a:r>
              <a:rPr lang="en-GB" sz="1600" dirty="0" smtClean="0">
                <a:latin typeface="Calibri" pitchFamily="18"/>
              </a:rPr>
              <a:t>y</a:t>
            </a:r>
            <a:r>
              <a:rPr lang="cs-CZ" sz="1600" dirty="0" smtClean="0">
                <a:latin typeface="Calibri" pitchFamily="18"/>
              </a:rPr>
              <a:t>k</a:t>
            </a:r>
            <a:r>
              <a:rPr lang="en-GB" sz="1600" dirty="0" err="1" smtClean="0">
                <a:latin typeface="Calibri" pitchFamily="18"/>
              </a:rPr>
              <a:t>obiont</a:t>
            </a:r>
            <a:r>
              <a:rPr lang="en-GB" sz="1600" dirty="0" smtClean="0">
                <a:latin typeface="Calibri" pitchFamily="18"/>
              </a:rPr>
              <a:t> </a:t>
            </a:r>
            <a:r>
              <a:rPr lang="en-GB" sz="1600" dirty="0">
                <a:latin typeface="Calibri" pitchFamily="18"/>
              </a:rPr>
              <a:t>– ascomycetes, basidiomycetes, </a:t>
            </a:r>
            <a:r>
              <a:rPr lang="en-GB" sz="1600" dirty="0" err="1">
                <a:latin typeface="Calibri" pitchFamily="18"/>
              </a:rPr>
              <a:t>zygomycetes</a:t>
            </a:r>
            <a:endParaRPr lang="en-GB" sz="1600" dirty="0">
              <a:latin typeface="Calibri" pitchFamily="18"/>
            </a:endParaRPr>
          </a:p>
          <a:p>
            <a:pPr marL="0" lvl="0" indent="0">
              <a:spcBef>
                <a:spcPts val="638"/>
              </a:spcBef>
              <a:buFont typeface="Arial" pitchFamily="32"/>
              <a:buChar char="•"/>
            </a:pPr>
            <a:r>
              <a:rPr lang="cs-CZ" sz="1600" dirty="0">
                <a:latin typeface="Calibri" pitchFamily="18"/>
              </a:rPr>
              <a:t> </a:t>
            </a:r>
            <a:r>
              <a:rPr lang="cs-CZ" sz="1600" dirty="0" smtClean="0">
                <a:latin typeface="Calibri" pitchFamily="18"/>
              </a:rPr>
              <a:t>s</a:t>
            </a:r>
            <a:r>
              <a:rPr lang="en-GB" sz="1600" dirty="0" err="1" smtClean="0">
                <a:latin typeface="Calibri" pitchFamily="18"/>
              </a:rPr>
              <a:t>polu</a:t>
            </a:r>
            <a:r>
              <a:rPr lang="en-GB" sz="1600" dirty="0" smtClean="0">
                <a:latin typeface="Calibri" pitchFamily="18"/>
              </a:rPr>
              <a:t> </a:t>
            </a:r>
            <a:r>
              <a:rPr lang="en-GB" sz="1600" dirty="0" err="1">
                <a:latin typeface="Calibri" pitchFamily="18"/>
              </a:rPr>
              <a:t>vytváří</a:t>
            </a:r>
            <a:r>
              <a:rPr lang="en-GB" sz="1600" dirty="0">
                <a:latin typeface="Calibri" pitchFamily="18"/>
              </a:rPr>
              <a:t> </a:t>
            </a:r>
            <a:r>
              <a:rPr lang="en-GB" sz="1600" dirty="0" err="1">
                <a:latin typeface="Calibri" pitchFamily="18"/>
              </a:rPr>
              <a:t>primitivní</a:t>
            </a:r>
            <a:r>
              <a:rPr lang="en-GB" sz="1600" dirty="0">
                <a:latin typeface="Calibri" pitchFamily="18"/>
              </a:rPr>
              <a:t> </a:t>
            </a:r>
            <a:r>
              <a:rPr lang="en-GB" sz="1600" dirty="0" err="1">
                <a:latin typeface="Calibri" pitchFamily="18"/>
              </a:rPr>
              <a:t>tkáň</a:t>
            </a:r>
            <a:endParaRPr lang="en-GB" sz="1600" dirty="0">
              <a:latin typeface="Calibri" pitchFamily="18"/>
            </a:endParaRPr>
          </a:p>
          <a:p>
            <a:pPr marL="0" lvl="0" indent="0">
              <a:spcBef>
                <a:spcPts val="638"/>
              </a:spcBef>
              <a:buFont typeface="Arial" pitchFamily="32"/>
              <a:buChar char="•"/>
            </a:pPr>
            <a:r>
              <a:rPr lang="cs-CZ" sz="1600" dirty="0">
                <a:latin typeface="Calibri" pitchFamily="18"/>
              </a:rPr>
              <a:t> </a:t>
            </a:r>
            <a:r>
              <a:rPr lang="cs-CZ" sz="1600" dirty="0" smtClean="0">
                <a:latin typeface="Calibri" pitchFamily="18"/>
              </a:rPr>
              <a:t>u</a:t>
            </a:r>
            <a:r>
              <a:rPr lang="en-GB" sz="1600" dirty="0" err="1" smtClean="0">
                <a:latin typeface="Calibri" pitchFamily="18"/>
              </a:rPr>
              <a:t>rčitá</a:t>
            </a:r>
            <a:r>
              <a:rPr lang="en-GB" sz="1600" dirty="0" smtClean="0">
                <a:latin typeface="Calibri" pitchFamily="18"/>
              </a:rPr>
              <a:t> </a:t>
            </a:r>
            <a:r>
              <a:rPr lang="en-GB" sz="1600" dirty="0" err="1">
                <a:latin typeface="Calibri" pitchFamily="18"/>
              </a:rPr>
              <a:t>specificita</a:t>
            </a:r>
            <a:r>
              <a:rPr lang="en-GB" sz="1600" dirty="0">
                <a:latin typeface="Calibri" pitchFamily="18"/>
              </a:rPr>
              <a:t> </a:t>
            </a:r>
            <a:r>
              <a:rPr lang="en-GB" sz="1600" dirty="0" err="1">
                <a:latin typeface="Calibri" pitchFamily="18"/>
              </a:rPr>
              <a:t>partnerů</a:t>
            </a:r>
            <a:r>
              <a:rPr lang="en-GB" sz="1600" dirty="0">
                <a:latin typeface="Calibri" pitchFamily="18"/>
              </a:rPr>
              <a:t>, ale </a:t>
            </a:r>
            <a:r>
              <a:rPr lang="en-GB" sz="1600" dirty="0" err="1">
                <a:latin typeface="Calibri" pitchFamily="18"/>
              </a:rPr>
              <a:t>i</a:t>
            </a:r>
            <a:r>
              <a:rPr lang="en-GB" sz="1600" dirty="0">
                <a:latin typeface="Calibri" pitchFamily="18"/>
              </a:rPr>
              <a:t> </a:t>
            </a:r>
            <a:r>
              <a:rPr lang="en-GB" sz="1600" dirty="0" err="1">
                <a:latin typeface="Calibri" pitchFamily="18"/>
              </a:rPr>
              <a:t>záměny</a:t>
            </a:r>
            <a:r>
              <a:rPr lang="en-GB" sz="1600" dirty="0">
                <a:latin typeface="Calibri" pitchFamily="18"/>
              </a:rPr>
              <a:t>, </a:t>
            </a:r>
            <a:r>
              <a:rPr lang="en-GB" sz="1600" dirty="0" err="1">
                <a:latin typeface="Calibri" pitchFamily="18"/>
              </a:rPr>
              <a:t>dokonce</a:t>
            </a:r>
            <a:r>
              <a:rPr lang="en-GB" sz="1600" dirty="0">
                <a:latin typeface="Calibri" pitchFamily="18"/>
              </a:rPr>
              <a:t> </a:t>
            </a:r>
            <a:r>
              <a:rPr lang="en-GB" sz="1600" dirty="0" err="1">
                <a:latin typeface="Calibri" pitchFamily="18"/>
              </a:rPr>
              <a:t>lišejníky</a:t>
            </a:r>
            <a:r>
              <a:rPr lang="en-GB" sz="1600" dirty="0">
                <a:latin typeface="Calibri" pitchFamily="18"/>
              </a:rPr>
              <a:t> s </a:t>
            </a:r>
            <a:r>
              <a:rPr lang="en-GB" sz="1600" dirty="0" err="1">
                <a:latin typeface="Calibri" pitchFamily="18"/>
              </a:rPr>
              <a:t>více</a:t>
            </a:r>
            <a:r>
              <a:rPr lang="en-GB" sz="1600" dirty="0">
                <a:latin typeface="Calibri" pitchFamily="18"/>
              </a:rPr>
              <a:t> </a:t>
            </a:r>
            <a:r>
              <a:rPr lang="en-GB" sz="1600" dirty="0" err="1">
                <a:latin typeface="Calibri" pitchFamily="18"/>
              </a:rPr>
              <a:t>phycobionty</a:t>
            </a:r>
            <a:r>
              <a:rPr lang="en-GB" sz="1600" dirty="0">
                <a:latin typeface="Calibri" pitchFamily="18"/>
              </a:rPr>
              <a:t> </a:t>
            </a:r>
            <a:r>
              <a:rPr lang="en-GB" sz="1600" dirty="0" err="1">
                <a:latin typeface="Calibri" pitchFamily="18"/>
              </a:rPr>
              <a:t>nebo</a:t>
            </a:r>
            <a:r>
              <a:rPr lang="en-GB" sz="1600" dirty="0">
                <a:latin typeface="Calibri" pitchFamily="18"/>
              </a:rPr>
              <a:t> </a:t>
            </a:r>
            <a:r>
              <a:rPr lang="en-GB" sz="1600" dirty="0" err="1">
                <a:latin typeface="Calibri" pitchFamily="18"/>
              </a:rPr>
              <a:t>mycobionty</a:t>
            </a:r>
            <a:endParaRPr lang="en-GB" sz="1600" dirty="0">
              <a:latin typeface="Calibri" pitchFamily="18"/>
            </a:endParaRPr>
          </a:p>
          <a:p>
            <a:pPr marL="0" lvl="0" indent="0">
              <a:spcBef>
                <a:spcPts val="638"/>
              </a:spcBef>
              <a:buFont typeface="Arial" pitchFamily="32"/>
              <a:buChar char="•"/>
            </a:pPr>
            <a:r>
              <a:rPr lang="cs-CZ" sz="1600" dirty="0">
                <a:latin typeface="Calibri" pitchFamily="18"/>
              </a:rPr>
              <a:t> </a:t>
            </a:r>
            <a:r>
              <a:rPr lang="cs-CZ" sz="1600" dirty="0" smtClean="0">
                <a:latin typeface="Calibri" pitchFamily="18"/>
              </a:rPr>
              <a:t>m</a:t>
            </a:r>
            <a:r>
              <a:rPr lang="en-GB" sz="1600" dirty="0" err="1" smtClean="0">
                <a:latin typeface="Calibri" pitchFamily="18"/>
              </a:rPr>
              <a:t>noží</a:t>
            </a:r>
            <a:r>
              <a:rPr lang="en-GB" sz="1600" dirty="0" smtClean="0">
                <a:latin typeface="Calibri" pitchFamily="18"/>
              </a:rPr>
              <a:t> </a:t>
            </a:r>
            <a:r>
              <a:rPr lang="en-GB" sz="1600" dirty="0">
                <a:latin typeface="Calibri" pitchFamily="18"/>
              </a:rPr>
              <a:t>se „</a:t>
            </a:r>
            <a:r>
              <a:rPr lang="en-GB" sz="1600" dirty="0" err="1">
                <a:latin typeface="Calibri" pitchFamily="18"/>
              </a:rPr>
              <a:t>sporami</a:t>
            </a:r>
            <a:r>
              <a:rPr lang="en-GB" sz="1600" dirty="0">
                <a:latin typeface="Calibri" pitchFamily="18"/>
              </a:rPr>
              <a:t>“ - </a:t>
            </a:r>
            <a:r>
              <a:rPr lang="en-GB" sz="1600" dirty="0" err="1">
                <a:latin typeface="Calibri" pitchFamily="18"/>
              </a:rPr>
              <a:t>buňky</a:t>
            </a:r>
            <a:r>
              <a:rPr lang="en-GB" sz="1600" dirty="0">
                <a:latin typeface="Calibri" pitchFamily="18"/>
              </a:rPr>
              <a:t> </a:t>
            </a:r>
            <a:r>
              <a:rPr lang="en-GB" sz="1600" dirty="0" err="1">
                <a:latin typeface="Calibri" pitchFamily="18"/>
              </a:rPr>
              <a:t>řasy</a:t>
            </a:r>
            <a:r>
              <a:rPr lang="en-GB" sz="1600" dirty="0">
                <a:latin typeface="Calibri" pitchFamily="18"/>
              </a:rPr>
              <a:t> </a:t>
            </a:r>
            <a:r>
              <a:rPr lang="en-GB" sz="1600" dirty="0" err="1">
                <a:latin typeface="Calibri" pitchFamily="18"/>
              </a:rPr>
              <a:t>obalené</a:t>
            </a:r>
            <a:r>
              <a:rPr lang="en-GB" sz="1600" dirty="0">
                <a:latin typeface="Calibri" pitchFamily="18"/>
              </a:rPr>
              <a:t> </a:t>
            </a:r>
            <a:r>
              <a:rPr lang="en-GB" sz="1600" dirty="0" err="1">
                <a:latin typeface="Calibri" pitchFamily="18"/>
              </a:rPr>
              <a:t>myceliem</a:t>
            </a:r>
            <a:endParaRPr lang="en-GB" sz="1600" dirty="0">
              <a:latin typeface="Calibri" pitchFamily="18"/>
            </a:endParaRPr>
          </a:p>
          <a:p>
            <a:pPr marL="0" lvl="0" indent="0">
              <a:spcBef>
                <a:spcPts val="638"/>
              </a:spcBef>
              <a:buFont typeface="Arial" pitchFamily="32"/>
              <a:buChar char="•"/>
            </a:pPr>
            <a:endParaRPr lang="en-GB" sz="1600" dirty="0">
              <a:latin typeface="Calibri" pitchFamily="18"/>
            </a:endParaRP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116632"/>
            <a:ext cx="1926028" cy="1711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5030412"/>
            <a:ext cx="3993596"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name="page32">
    <p:spTree>
      <p:nvGrpSpPr>
        <p:cNvPr id="1" name=""/>
        <p:cNvGrpSpPr/>
        <p:nvPr/>
      </p:nvGrpSpPr>
      <p:grpSpPr>
        <a:xfrm>
          <a:off x="0" y="0"/>
          <a:ext cx="0" cy="0"/>
          <a:chOff x="0" y="0"/>
          <a:chExt cx="0" cy="0"/>
        </a:xfrm>
      </p:grpSpPr>
      <p:sp>
        <p:nvSpPr>
          <p:cNvPr id="4" name="TextovéPole 3"/>
          <p:cNvSpPr txBox="1"/>
          <p:nvPr/>
        </p:nvSpPr>
        <p:spPr>
          <a:xfrm>
            <a:off x="107504" y="116632"/>
            <a:ext cx="8856984" cy="3456384"/>
          </a:xfrm>
          <a:prstGeom prst="rect">
            <a:avLst/>
          </a:prstGeom>
          <a:noFill/>
          <a:ln>
            <a:noFill/>
          </a:ln>
        </p:spPr>
        <p:txBody>
          <a:bodyPr vert="horz" wrap="none" lIns="90000" tIns="45000" rIns="90000" bIns="45000" anchorCtr="0" compatLnSpc="0"/>
          <a:lstStyle/>
          <a:p>
            <a:pPr marL="285750" marR="0" lvl="0" indent="-285750" algn="l" rtl="0" hangingPunct="1">
              <a:lnSpc>
                <a:spcPct val="100000"/>
              </a:lnSpc>
              <a:spcBef>
                <a:spcPts val="638"/>
              </a:spcBef>
              <a:spcAft>
                <a:spcPts val="1417"/>
              </a:spcAft>
              <a:buFont typeface="Arial" panose="020B0604020202020204" pitchFamily="34" charset="0"/>
              <a:buChar char="•"/>
              <a:tabLst/>
              <a:defRPr b="0"/>
            </a:pPr>
            <a:r>
              <a:rPr lang="cs-CZ" sz="1600" b="1" dirty="0">
                <a:solidFill>
                  <a:srgbClr val="000000"/>
                </a:solidFill>
                <a:latin typeface="Calibri" pitchFamily="18"/>
                <a:ea typeface="Microsoft YaHei" pitchFamily="2"/>
                <a:cs typeface="Lucida Sans" pitchFamily="2"/>
              </a:rPr>
              <a:t>k</a:t>
            </a:r>
            <a:r>
              <a:rPr lang="cs-CZ" sz="1600" b="1" i="0" u="none" strike="noStrike" kern="1200" spc="0" dirty="0" smtClean="0">
                <a:ln>
                  <a:noFill/>
                </a:ln>
                <a:solidFill>
                  <a:srgbClr val="000000"/>
                </a:solidFill>
                <a:latin typeface="Calibri" pitchFamily="18"/>
                <a:ea typeface="Microsoft YaHei" pitchFamily="2"/>
                <a:cs typeface="Lucida Sans" pitchFamily="2"/>
              </a:rPr>
              <a:t>ontrolovaný </a:t>
            </a:r>
            <a:r>
              <a:rPr lang="cs-CZ" sz="1600" b="1" i="0" u="none" strike="noStrike" kern="1200" spc="0" dirty="0">
                <a:ln>
                  <a:noFill/>
                </a:ln>
                <a:solidFill>
                  <a:srgbClr val="000000"/>
                </a:solidFill>
                <a:latin typeface="Calibri" pitchFamily="18"/>
                <a:ea typeface="Microsoft YaHei" pitchFamily="2"/>
                <a:cs typeface="Lucida Sans" pitchFamily="2"/>
              </a:rPr>
              <a:t>parasitismus </a:t>
            </a:r>
            <a:r>
              <a:rPr lang="cs-CZ" sz="1600" b="1" i="0" u="none" strike="noStrike" kern="1200" spc="0" dirty="0" smtClean="0">
                <a:ln>
                  <a:noFill/>
                </a:ln>
                <a:solidFill>
                  <a:srgbClr val="000000"/>
                </a:solidFill>
                <a:latin typeface="Calibri" pitchFamily="18"/>
                <a:ea typeface="Microsoft YaHei" pitchFamily="2"/>
                <a:cs typeface="Lucida Sans" pitchFamily="2"/>
              </a:rPr>
              <a:t>u lišejníků </a:t>
            </a:r>
            <a:r>
              <a:rPr lang="cs-CZ" sz="1600" b="0" i="0" u="none" strike="noStrike" kern="1200" spc="0" dirty="0">
                <a:ln>
                  <a:noFill/>
                </a:ln>
                <a:solidFill>
                  <a:srgbClr val="000000"/>
                </a:solidFill>
                <a:latin typeface="Calibri" pitchFamily="18"/>
                <a:ea typeface="Microsoft YaHei" pitchFamily="2"/>
                <a:cs typeface="Lucida Sans" pitchFamily="2"/>
              </a:rPr>
              <a:t>- řasa si vyvinula určitou rezistenci k parazitní houbě </a:t>
            </a:r>
            <a:endParaRPr lang="cs-CZ" sz="1600" b="0" i="0" u="none" strike="noStrike" kern="1200" spc="0" dirty="0" smtClean="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638"/>
              </a:spcBef>
              <a:spcAft>
                <a:spcPts val="1417"/>
              </a:spcAft>
              <a:buNone/>
              <a:tabLst/>
              <a:defRPr b="0"/>
            </a:pPr>
            <a:r>
              <a:rPr lang="cs-CZ" sz="1600" b="0" i="0" u="none" strike="noStrike" kern="1200" spc="0" dirty="0" smtClean="0">
                <a:ln>
                  <a:noFill/>
                </a:ln>
                <a:solidFill>
                  <a:srgbClr val="000000"/>
                </a:solidFill>
                <a:latin typeface="Calibri" pitchFamily="18"/>
                <a:ea typeface="Microsoft YaHei" pitchFamily="2"/>
                <a:cs typeface="Lucida Sans" pitchFamily="2"/>
              </a:rPr>
              <a:t>(</a:t>
            </a:r>
            <a:r>
              <a:rPr lang="cs-CZ" sz="1600" b="0" i="0" u="none" strike="noStrike" kern="1200" spc="0" dirty="0">
                <a:ln>
                  <a:noFill/>
                </a:ln>
                <a:solidFill>
                  <a:srgbClr val="000000"/>
                </a:solidFill>
                <a:latin typeface="Calibri" pitchFamily="18"/>
                <a:ea typeface="Microsoft YaHei" pitchFamily="2"/>
                <a:cs typeface="Lucida Sans" pitchFamily="2"/>
              </a:rPr>
              <a:t>rovnováha mezi buňkami řasy zničenými houbou a produkcí nových buněk </a:t>
            </a:r>
            <a:r>
              <a:rPr lang="cs-CZ" sz="1600" b="0" i="0" u="none" strike="noStrike" kern="1200" spc="0" dirty="0" smtClean="0">
                <a:ln>
                  <a:noFill/>
                </a:ln>
                <a:solidFill>
                  <a:srgbClr val="000000"/>
                </a:solidFill>
                <a:latin typeface="Calibri" pitchFamily="18"/>
                <a:ea typeface="Microsoft YaHei" pitchFamily="2"/>
                <a:cs typeface="Lucida Sans" pitchFamily="2"/>
              </a:rPr>
              <a:t>řasy)</a:t>
            </a: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638"/>
              </a:spcBef>
              <a:spcAft>
                <a:spcPts val="1417"/>
              </a:spcAft>
              <a:buFont typeface="Arial" panose="020B0604020202020204" pitchFamily="34" charset="0"/>
              <a:buChar char="•"/>
              <a:tabLst/>
              <a:defRPr b="0"/>
            </a:pPr>
            <a:r>
              <a:rPr lang="cs-CZ" sz="1600" dirty="0">
                <a:solidFill>
                  <a:srgbClr val="000000"/>
                </a:solidFill>
                <a:latin typeface="Calibri" pitchFamily="18"/>
                <a:ea typeface="Microsoft YaHei" pitchFamily="2"/>
                <a:cs typeface="Lucida Sans" pitchFamily="2"/>
              </a:rPr>
              <a:t>r</a:t>
            </a:r>
            <a:r>
              <a:rPr lang="cs-CZ" sz="1600" b="0" i="0" u="none" strike="noStrike" kern="1200" spc="0" dirty="0" smtClean="0">
                <a:ln>
                  <a:noFill/>
                </a:ln>
                <a:solidFill>
                  <a:srgbClr val="000000"/>
                </a:solidFill>
                <a:latin typeface="Calibri" pitchFamily="18"/>
                <a:ea typeface="Microsoft YaHei" pitchFamily="2"/>
                <a:cs typeface="Lucida Sans" pitchFamily="2"/>
              </a:rPr>
              <a:t>ezistence </a:t>
            </a:r>
            <a:r>
              <a:rPr lang="cs-CZ" sz="1600" b="0" i="0" u="none" strike="noStrike" kern="1200" spc="0" dirty="0">
                <a:ln>
                  <a:noFill/>
                </a:ln>
                <a:solidFill>
                  <a:srgbClr val="000000"/>
                </a:solidFill>
                <a:latin typeface="Calibri" pitchFamily="18"/>
                <a:ea typeface="Microsoft YaHei" pitchFamily="2"/>
                <a:cs typeface="Lucida Sans" pitchFamily="2"/>
              </a:rPr>
              <a:t>k extrémům – sucho a </a:t>
            </a:r>
            <a:r>
              <a:rPr lang="cs-CZ" sz="1600" b="0" i="0" u="none" strike="noStrike" kern="1200" spc="0" dirty="0" smtClean="0">
                <a:ln>
                  <a:noFill/>
                </a:ln>
                <a:solidFill>
                  <a:srgbClr val="000000"/>
                </a:solidFill>
                <a:latin typeface="Calibri" pitchFamily="18"/>
                <a:ea typeface="Microsoft YaHei" pitchFamily="2"/>
                <a:cs typeface="Lucida Sans" pitchFamily="2"/>
              </a:rPr>
              <a:t>teplo</a:t>
            </a: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638"/>
              </a:spcBef>
              <a:spcAft>
                <a:spcPts val="1417"/>
              </a:spcAft>
              <a:buFont typeface="Arial" panose="020B0604020202020204" pitchFamily="34" charset="0"/>
              <a:buChar char="•"/>
              <a:tabLst/>
              <a:defRPr b="0"/>
            </a:pPr>
            <a:r>
              <a:rPr lang="cs-CZ" sz="1600" dirty="0">
                <a:solidFill>
                  <a:srgbClr val="000000"/>
                </a:solidFill>
                <a:latin typeface="Calibri" pitchFamily="18"/>
                <a:ea typeface="Microsoft YaHei" pitchFamily="2"/>
                <a:cs typeface="Lucida Sans" pitchFamily="2"/>
              </a:rPr>
              <a:t>n</a:t>
            </a:r>
            <a:r>
              <a:rPr lang="cs-CZ" sz="1600" b="0" i="0" u="none" strike="noStrike" kern="1200" spc="0" dirty="0" smtClean="0">
                <a:ln>
                  <a:noFill/>
                </a:ln>
                <a:solidFill>
                  <a:srgbClr val="000000"/>
                </a:solidFill>
                <a:latin typeface="Calibri" pitchFamily="18"/>
                <a:ea typeface="Microsoft YaHei" pitchFamily="2"/>
                <a:cs typeface="Lucida Sans" pitchFamily="2"/>
              </a:rPr>
              <a:t>ěkdy </a:t>
            </a:r>
            <a:r>
              <a:rPr lang="cs-CZ" sz="1600" b="0" i="0" u="none" strike="noStrike" kern="1200" spc="0" dirty="0">
                <a:ln>
                  <a:noFill/>
                </a:ln>
                <a:solidFill>
                  <a:srgbClr val="000000"/>
                </a:solidFill>
                <a:latin typeface="Calibri" pitchFamily="18"/>
                <a:ea typeface="Microsoft YaHei" pitchFamily="2"/>
                <a:cs typeface="Lucida Sans" pitchFamily="2"/>
              </a:rPr>
              <a:t>fixace dusíku - v tundře lišejník </a:t>
            </a:r>
            <a:r>
              <a:rPr lang="cs-CZ" sz="1600" b="0" i="1" u="none" strike="noStrike" kern="1200" spc="0" dirty="0" err="1">
                <a:ln>
                  <a:noFill/>
                </a:ln>
                <a:solidFill>
                  <a:srgbClr val="000000"/>
                </a:solidFill>
                <a:latin typeface="Calibri" pitchFamily="18"/>
                <a:ea typeface="Microsoft YaHei" pitchFamily="2"/>
                <a:cs typeface="Lucida Sans" pitchFamily="2"/>
              </a:rPr>
              <a:t>Peltigera</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obsahuje sinici </a:t>
            </a:r>
            <a:r>
              <a:rPr lang="cs-CZ" sz="1600" b="0" i="1" u="none" strike="noStrike" kern="1200" spc="0" dirty="0" err="1" smtClean="0">
                <a:ln>
                  <a:noFill/>
                </a:ln>
                <a:solidFill>
                  <a:srgbClr val="000000"/>
                </a:solidFill>
                <a:latin typeface="Calibri" pitchFamily="18"/>
                <a:ea typeface="Microsoft YaHei" pitchFamily="2"/>
                <a:cs typeface="Lucida Sans" pitchFamily="2"/>
              </a:rPr>
              <a:t>Nostoc</a:t>
            </a:r>
            <a:r>
              <a:rPr lang="cs-CZ" sz="1600" b="0" i="0" u="none" strike="noStrike" kern="1200" spc="0" dirty="0" smtClean="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fixace N2 </a:t>
            </a:r>
            <a:endParaRPr lang="cs-CZ" sz="1600" b="0" i="0" u="none" strike="noStrike" kern="1200" spc="0" dirty="0" smtClean="0">
              <a:ln>
                <a:noFill/>
              </a:ln>
              <a:solidFill>
                <a:srgbClr val="000000"/>
              </a:solidFill>
              <a:latin typeface="Calibri" pitchFamily="18"/>
              <a:ea typeface="Microsoft YaHei" pitchFamily="2"/>
              <a:cs typeface="Lucida Sans" pitchFamily="2"/>
            </a:endParaRPr>
          </a:p>
          <a:p>
            <a:pPr marR="0" lvl="0" algn="l" rtl="0" hangingPunct="1">
              <a:lnSpc>
                <a:spcPct val="100000"/>
              </a:lnSpc>
              <a:spcBef>
                <a:spcPts val="638"/>
              </a:spcBef>
              <a:spcAft>
                <a:spcPts val="1417"/>
              </a:spcAft>
              <a:tabLst/>
              <a:defRPr b="0"/>
            </a:pPr>
            <a:r>
              <a:rPr lang="cs-CZ" sz="1600" dirty="0">
                <a:solidFill>
                  <a:srgbClr val="000000"/>
                </a:solidFill>
                <a:latin typeface="Calibri" pitchFamily="18"/>
                <a:ea typeface="Microsoft YaHei" pitchFamily="2"/>
                <a:cs typeface="Lucida Sans" pitchFamily="2"/>
              </a:rPr>
              <a:t> </a:t>
            </a:r>
            <a:r>
              <a:rPr lang="cs-CZ" sz="1600" dirty="0" smtClean="0">
                <a:solidFill>
                  <a:srgbClr val="000000"/>
                </a:solidFill>
                <a:latin typeface="Calibri" pitchFamily="18"/>
                <a:ea typeface="Microsoft YaHei" pitchFamily="2"/>
                <a:cs typeface="Lucida Sans" pitchFamily="2"/>
              </a:rPr>
              <a:t>    </a:t>
            </a:r>
            <a:r>
              <a:rPr lang="cs-CZ" sz="1600" b="0" i="0" u="none" strike="noStrike" kern="1200" spc="0" dirty="0" smtClean="0">
                <a:ln>
                  <a:noFill/>
                </a:ln>
                <a:solidFill>
                  <a:srgbClr val="000000"/>
                </a:solidFill>
                <a:latin typeface="Calibri" pitchFamily="18"/>
                <a:ea typeface="Microsoft YaHei" pitchFamily="2"/>
                <a:cs typeface="Lucida Sans" pitchFamily="2"/>
              </a:rPr>
              <a:t>(</a:t>
            </a:r>
            <a:r>
              <a:rPr lang="cs-CZ" sz="1600" b="0" i="0" u="none" strike="noStrike" kern="1200" spc="0" dirty="0">
                <a:ln>
                  <a:noFill/>
                </a:ln>
                <a:solidFill>
                  <a:srgbClr val="000000"/>
                </a:solidFill>
                <a:latin typeface="Calibri" pitchFamily="18"/>
                <a:ea typeface="Microsoft YaHei" pitchFamily="2"/>
                <a:cs typeface="Lucida Sans" pitchFamily="2"/>
              </a:rPr>
              <a:t>koruny stromů – vymývání dešti)</a:t>
            </a:r>
          </a:p>
          <a:p>
            <a:pPr marL="285750" marR="0" lvl="0" indent="-285750" algn="l" rtl="0" hangingPunct="1">
              <a:lnSpc>
                <a:spcPct val="100000"/>
              </a:lnSpc>
              <a:spcBef>
                <a:spcPts val="638"/>
              </a:spcBef>
              <a:spcAft>
                <a:spcPts val="1417"/>
              </a:spcAft>
              <a:buFont typeface="Arial" panose="020B0604020202020204" pitchFamily="34" charset="0"/>
              <a:buChar char="•"/>
              <a:tabLst/>
              <a:defRPr b="0"/>
            </a:pPr>
            <a:r>
              <a:rPr lang="cs-CZ" sz="1600" dirty="0">
                <a:solidFill>
                  <a:srgbClr val="000000"/>
                </a:solidFill>
                <a:latin typeface="Calibri" pitchFamily="18"/>
                <a:ea typeface="Microsoft YaHei" pitchFamily="2"/>
                <a:cs typeface="Lucida Sans" pitchFamily="2"/>
              </a:rPr>
              <a:t>l</a:t>
            </a:r>
            <a:r>
              <a:rPr lang="cs-CZ" sz="1600" b="0" i="0" u="none" strike="noStrike" kern="1200" spc="0" dirty="0" smtClean="0">
                <a:ln>
                  <a:noFill/>
                </a:ln>
                <a:solidFill>
                  <a:srgbClr val="000000"/>
                </a:solidFill>
                <a:latin typeface="Calibri" pitchFamily="18"/>
                <a:ea typeface="Microsoft YaHei" pitchFamily="2"/>
                <a:cs typeface="Lucida Sans" pitchFamily="2"/>
              </a:rPr>
              <a:t>išejníky </a:t>
            </a:r>
            <a:r>
              <a:rPr lang="cs-CZ" sz="1600" b="0" i="0" u="none" strike="noStrike" kern="1200" spc="0" dirty="0">
                <a:ln>
                  <a:noFill/>
                </a:ln>
                <a:solidFill>
                  <a:srgbClr val="000000"/>
                </a:solidFill>
                <a:latin typeface="Calibri" pitchFamily="18"/>
                <a:ea typeface="Microsoft YaHei" pitchFamily="2"/>
                <a:cs typeface="Lucida Sans" pitchFamily="2"/>
              </a:rPr>
              <a:t>citlivé k průmyslovým exhalacím – SO</a:t>
            </a:r>
            <a:r>
              <a:rPr lang="cs-CZ" sz="1600" b="0" i="0" u="none" strike="noStrike" kern="1200" spc="0" baseline="-25000" dirty="0">
                <a:ln>
                  <a:noFill/>
                </a:ln>
                <a:solidFill>
                  <a:srgbClr val="000000"/>
                </a:solidFill>
                <a:latin typeface="Calibri" pitchFamily="18"/>
                <a:ea typeface="Microsoft YaHei" pitchFamily="2"/>
                <a:cs typeface="Lucida Sans" pitchFamily="2"/>
              </a:rPr>
              <a:t>2</a:t>
            </a:r>
            <a:r>
              <a:rPr lang="cs-CZ" sz="1600" b="0" i="0" u="none" strike="noStrike" kern="1200" spc="0" dirty="0">
                <a:ln>
                  <a:noFill/>
                </a:ln>
                <a:solidFill>
                  <a:srgbClr val="000000"/>
                </a:solidFill>
                <a:latin typeface="Calibri" pitchFamily="18"/>
                <a:ea typeface="Microsoft YaHei" pitchFamily="2"/>
                <a:cs typeface="Lucida Sans" pitchFamily="2"/>
              </a:rPr>
              <a:t> snižuje fotosyntézu </a:t>
            </a:r>
            <a:r>
              <a:rPr lang="cs-CZ" sz="1600" dirty="0" err="1" smtClean="0">
                <a:solidFill>
                  <a:srgbClr val="000000"/>
                </a:solidFill>
                <a:latin typeface="Calibri" pitchFamily="18"/>
                <a:ea typeface="Microsoft YaHei" pitchFamily="2"/>
                <a:cs typeface="Lucida Sans" pitchFamily="2"/>
              </a:rPr>
              <a:t>fyko</a:t>
            </a:r>
            <a:r>
              <a:rPr lang="cs-CZ" sz="1600" b="0" i="0" u="none" strike="noStrike" kern="1200" spc="0" dirty="0" err="1" smtClean="0">
                <a:ln>
                  <a:noFill/>
                </a:ln>
                <a:solidFill>
                  <a:srgbClr val="000000"/>
                </a:solidFill>
                <a:latin typeface="Calibri" pitchFamily="18"/>
                <a:ea typeface="Microsoft YaHei" pitchFamily="2"/>
                <a:cs typeface="Lucida Sans" pitchFamily="2"/>
              </a:rPr>
              <a:t>bionta</a:t>
            </a:r>
            <a:r>
              <a:rPr lang="cs-CZ" sz="1600" b="0" i="0" u="none" strike="noStrike" kern="1200" spc="0" dirty="0" smtClean="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a houba jej přeroste, </a:t>
            </a:r>
            <a:endParaRPr lang="cs-CZ" sz="1600" b="0" i="0" u="none" strike="noStrike" kern="1200" spc="0" dirty="0" smtClean="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638"/>
              </a:spcBef>
              <a:spcAft>
                <a:spcPts val="1417"/>
              </a:spcAft>
              <a:buNone/>
              <a:tabLst/>
              <a:defRPr b="0"/>
            </a:pPr>
            <a:r>
              <a:rPr lang="cs-CZ" sz="1600" b="0" i="0" u="none" strike="noStrike" kern="1200" spc="0" dirty="0" smtClean="0">
                <a:ln>
                  <a:noFill/>
                </a:ln>
                <a:solidFill>
                  <a:srgbClr val="000000"/>
                </a:solidFill>
                <a:latin typeface="Calibri" pitchFamily="18"/>
                <a:ea typeface="Microsoft YaHei" pitchFamily="2"/>
                <a:cs typeface="Lucida Sans" pitchFamily="2"/>
              </a:rPr>
              <a:t>zahubí </a:t>
            </a:r>
            <a:r>
              <a:rPr lang="cs-CZ" sz="1600" b="0" i="0" u="none" strike="noStrike" kern="1200" spc="0" dirty="0">
                <a:ln>
                  <a:noFill/>
                </a:ln>
                <a:solidFill>
                  <a:srgbClr val="000000"/>
                </a:solidFill>
                <a:latin typeface="Calibri" pitchFamily="18"/>
                <a:ea typeface="Microsoft YaHei" pitchFamily="2"/>
                <a:cs typeface="Lucida Sans" pitchFamily="2"/>
              </a:rPr>
              <a:t>a sama pak také zahyne </a:t>
            </a:r>
            <a:r>
              <a:rPr lang="cs-CZ" sz="1600" b="0" i="0" u="none" strike="noStrike" kern="1200" spc="0" dirty="0" smtClean="0">
                <a:ln>
                  <a:noFill/>
                </a:ln>
                <a:solidFill>
                  <a:srgbClr val="000000"/>
                </a:solidFill>
                <a:latin typeface="Calibri" pitchFamily="18"/>
                <a:ea typeface="Microsoft YaHei" pitchFamily="2"/>
                <a:cs typeface="Lucida Sans" pitchFamily="2"/>
              </a:rPr>
              <a:t>, tzv</a:t>
            </a:r>
            <a:r>
              <a:rPr lang="cs-CZ" sz="1600" b="0" i="0"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smtClean="0">
                <a:ln>
                  <a:noFill/>
                </a:ln>
                <a:solidFill>
                  <a:srgbClr val="000000"/>
                </a:solidFill>
                <a:latin typeface="Calibri" pitchFamily="18"/>
                <a:ea typeface="Microsoft YaHei" pitchFamily="2"/>
                <a:cs typeface="Lucida Sans" pitchFamily="2"/>
              </a:rPr>
              <a:t>indikátorové </a:t>
            </a:r>
            <a:r>
              <a:rPr lang="cs-CZ" sz="1600" b="0" i="0" u="none" strike="noStrike" kern="1200" spc="0" dirty="0">
                <a:ln>
                  <a:noFill/>
                </a:ln>
                <a:solidFill>
                  <a:srgbClr val="000000"/>
                </a:solidFill>
                <a:latin typeface="Calibri" pitchFamily="18"/>
                <a:ea typeface="Microsoft YaHei" pitchFamily="2"/>
                <a:cs typeface="Lucida Sans" pitchFamily="2"/>
              </a:rPr>
              <a:t>druhy znečištění </a:t>
            </a:r>
            <a:r>
              <a:rPr lang="cs-CZ" sz="1600" b="0" i="0" u="none" strike="noStrike" kern="1200" spc="0" dirty="0" smtClean="0">
                <a:ln>
                  <a:noFill/>
                </a:ln>
                <a:solidFill>
                  <a:srgbClr val="000000"/>
                </a:solidFill>
                <a:latin typeface="Calibri" pitchFamily="18"/>
                <a:ea typeface="Microsoft YaHei" pitchFamily="2"/>
                <a:cs typeface="Lucida Sans" pitchFamily="2"/>
              </a:rPr>
              <a:t>ŽP</a:t>
            </a:r>
            <a:endParaRPr lang="cs-CZ" sz="1600" b="0" i="0" u="none" strike="noStrike" kern="1200" spc="0" dirty="0">
              <a:ln>
                <a:noFill/>
              </a:ln>
              <a:solidFill>
                <a:srgbClr val="000000"/>
              </a:solidFill>
              <a:latin typeface="Calibri" pitchFamily="18"/>
              <a:ea typeface="Microsoft YaHei" pitchFamily="2"/>
              <a:cs typeface="Lucida Sans" pitchFamily="2"/>
            </a:endParaRPr>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784" y="3861047"/>
            <a:ext cx="3478273" cy="2607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name="page31">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323640" y="260640"/>
            <a:ext cx="822924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en-GB" sz="1600" b="1" dirty="0" err="1">
                <a:latin typeface="Calibri" pitchFamily="18"/>
              </a:rPr>
              <a:t>Endosymbionti</a:t>
            </a:r>
            <a:r>
              <a:rPr lang="en-GB" sz="1600" b="1" dirty="0">
                <a:latin typeface="Calibri" pitchFamily="18"/>
              </a:rPr>
              <a:t> </a:t>
            </a:r>
            <a:r>
              <a:rPr lang="en-GB" sz="1600" b="1" dirty="0" err="1">
                <a:latin typeface="Calibri" pitchFamily="18"/>
              </a:rPr>
              <a:t>prvoků</a:t>
            </a:r>
            <a:endParaRPr lang="en-GB" sz="1600" b="1" dirty="0">
              <a:latin typeface="Calibri" pitchFamily="18"/>
            </a:endParaRPr>
          </a:p>
          <a:p>
            <a:pPr marL="0" lvl="0" indent="0">
              <a:spcBef>
                <a:spcPts val="638"/>
              </a:spcBef>
              <a:buFont typeface="Arial" pitchFamily="32"/>
              <a:buChar char="•"/>
            </a:pPr>
            <a:r>
              <a:rPr lang="cs-CZ" sz="1600" i="1" dirty="0" smtClean="0">
                <a:latin typeface="Calibri" pitchFamily="18"/>
              </a:rPr>
              <a:t> </a:t>
            </a:r>
            <a:r>
              <a:rPr lang="en-GB" sz="1600" i="1" dirty="0" smtClean="0">
                <a:latin typeface="Calibri" pitchFamily="18"/>
              </a:rPr>
              <a:t>Paramecium </a:t>
            </a:r>
            <a:r>
              <a:rPr lang="en-GB" sz="1600" dirty="0" err="1">
                <a:latin typeface="Calibri" pitchFamily="18"/>
              </a:rPr>
              <a:t>může</a:t>
            </a:r>
            <a:r>
              <a:rPr lang="en-GB" sz="1600" dirty="0">
                <a:latin typeface="Calibri" pitchFamily="18"/>
              </a:rPr>
              <a:t> v </a:t>
            </a:r>
            <a:r>
              <a:rPr lang="en-GB" sz="1600" dirty="0" err="1">
                <a:latin typeface="Calibri" pitchFamily="18"/>
              </a:rPr>
              <a:t>cytoplasmě</a:t>
            </a:r>
            <a:r>
              <a:rPr lang="en-GB" sz="1600" dirty="0">
                <a:latin typeface="Calibri" pitchFamily="18"/>
              </a:rPr>
              <a:t> </a:t>
            </a:r>
            <a:r>
              <a:rPr lang="en-GB" sz="1600" dirty="0" err="1">
                <a:latin typeface="Calibri" pitchFamily="18"/>
              </a:rPr>
              <a:t>hostit</a:t>
            </a:r>
            <a:r>
              <a:rPr lang="en-GB" sz="1600" dirty="0">
                <a:latin typeface="Calibri" pitchFamily="18"/>
              </a:rPr>
              <a:t> </a:t>
            </a:r>
            <a:r>
              <a:rPr lang="en-GB" sz="1600" dirty="0" err="1">
                <a:latin typeface="Calibri" pitchFamily="18"/>
              </a:rPr>
              <a:t>více</a:t>
            </a:r>
            <a:r>
              <a:rPr lang="en-GB" sz="1600" dirty="0">
                <a:latin typeface="Calibri" pitchFamily="18"/>
              </a:rPr>
              <a:t> </a:t>
            </a:r>
            <a:r>
              <a:rPr lang="en-GB" sz="1600" dirty="0" err="1">
                <a:latin typeface="Calibri" pitchFamily="18"/>
              </a:rPr>
              <a:t>buněk</a:t>
            </a:r>
            <a:r>
              <a:rPr lang="en-GB" sz="1600" dirty="0">
                <a:latin typeface="Calibri" pitchFamily="18"/>
              </a:rPr>
              <a:t> (50-100) </a:t>
            </a:r>
            <a:r>
              <a:rPr lang="en-GB" sz="1600" i="1" dirty="0">
                <a:latin typeface="Calibri" pitchFamily="18"/>
              </a:rPr>
              <a:t>Chlorella</a:t>
            </a:r>
          </a:p>
          <a:p>
            <a:pPr marL="0" lvl="0" indent="0">
              <a:spcBef>
                <a:spcPts val="638"/>
              </a:spcBef>
              <a:buFont typeface="Arial" pitchFamily="32"/>
              <a:buChar char="•"/>
            </a:pPr>
            <a:r>
              <a:rPr lang="cs-CZ" sz="1600" dirty="0">
                <a:latin typeface="Calibri" pitchFamily="18"/>
              </a:rPr>
              <a:t> </a:t>
            </a:r>
            <a:r>
              <a:rPr lang="cs-CZ" sz="1600" dirty="0" smtClean="0">
                <a:latin typeface="Calibri" pitchFamily="18"/>
              </a:rPr>
              <a:t>ř</a:t>
            </a:r>
            <a:r>
              <a:rPr lang="en-GB" sz="1600" dirty="0" err="1" smtClean="0">
                <a:latin typeface="Calibri" pitchFamily="18"/>
              </a:rPr>
              <a:t>asa</a:t>
            </a:r>
            <a:r>
              <a:rPr lang="en-GB" sz="1600" dirty="0" smtClean="0">
                <a:latin typeface="Calibri" pitchFamily="18"/>
              </a:rPr>
              <a:t> </a:t>
            </a:r>
            <a:r>
              <a:rPr lang="en-GB" sz="1600" dirty="0" err="1">
                <a:latin typeface="Calibri" pitchFamily="18"/>
              </a:rPr>
              <a:t>poskytuje</a:t>
            </a:r>
            <a:r>
              <a:rPr lang="en-GB" sz="1600" dirty="0">
                <a:latin typeface="Calibri" pitchFamily="18"/>
              </a:rPr>
              <a:t> </a:t>
            </a:r>
            <a:r>
              <a:rPr lang="en-GB" sz="1600" dirty="0" err="1">
                <a:latin typeface="Calibri" pitchFamily="18"/>
              </a:rPr>
              <a:t>organický</a:t>
            </a:r>
            <a:r>
              <a:rPr lang="en-GB" sz="1600" dirty="0">
                <a:latin typeface="Calibri" pitchFamily="18"/>
              </a:rPr>
              <a:t> </a:t>
            </a:r>
            <a:r>
              <a:rPr lang="en-GB" sz="1600" dirty="0" err="1">
                <a:latin typeface="Calibri" pitchFamily="18"/>
              </a:rPr>
              <a:t>uhlík</a:t>
            </a:r>
            <a:r>
              <a:rPr lang="en-GB" sz="1600" dirty="0">
                <a:latin typeface="Calibri" pitchFamily="18"/>
              </a:rPr>
              <a:t> a </a:t>
            </a:r>
            <a:r>
              <a:rPr lang="en-GB" sz="1600" dirty="0" err="1">
                <a:latin typeface="Calibri" pitchFamily="18"/>
              </a:rPr>
              <a:t>kyslík</a:t>
            </a:r>
            <a:endParaRPr lang="en-GB" sz="1600" dirty="0">
              <a:latin typeface="Calibri" pitchFamily="18"/>
            </a:endParaRPr>
          </a:p>
          <a:p>
            <a:pPr marL="0" lvl="0" indent="0">
              <a:spcBef>
                <a:spcPts val="638"/>
              </a:spcBef>
              <a:buFont typeface="Arial" pitchFamily="32"/>
              <a:buChar char="•"/>
            </a:pPr>
            <a:r>
              <a:rPr lang="cs-CZ" sz="1600" dirty="0" smtClean="0">
                <a:latin typeface="Calibri" pitchFamily="18"/>
              </a:rPr>
              <a:t> </a:t>
            </a:r>
            <a:r>
              <a:rPr lang="cs-CZ" sz="1600" dirty="0">
                <a:latin typeface="Calibri" pitchFamily="18"/>
              </a:rPr>
              <a:t>p</a:t>
            </a:r>
            <a:r>
              <a:rPr lang="en-GB" sz="1600" dirty="0" err="1" smtClean="0">
                <a:latin typeface="Calibri" pitchFamily="18"/>
              </a:rPr>
              <a:t>rvok</a:t>
            </a:r>
            <a:r>
              <a:rPr lang="en-GB" sz="1600" dirty="0" smtClean="0">
                <a:latin typeface="Calibri" pitchFamily="18"/>
              </a:rPr>
              <a:t> </a:t>
            </a:r>
            <a:r>
              <a:rPr lang="en-GB" sz="1600" dirty="0" err="1">
                <a:latin typeface="Calibri" pitchFamily="18"/>
              </a:rPr>
              <a:t>jí</a:t>
            </a:r>
            <a:r>
              <a:rPr lang="en-GB" sz="1600" dirty="0">
                <a:latin typeface="Calibri" pitchFamily="18"/>
              </a:rPr>
              <a:t> </a:t>
            </a:r>
            <a:r>
              <a:rPr lang="en-GB" sz="1600" dirty="0" err="1">
                <a:latin typeface="Calibri" pitchFamily="18"/>
              </a:rPr>
              <a:t>poskytuje</a:t>
            </a:r>
            <a:r>
              <a:rPr lang="en-GB" sz="1600" dirty="0">
                <a:latin typeface="Calibri" pitchFamily="18"/>
              </a:rPr>
              <a:t> </a:t>
            </a:r>
            <a:r>
              <a:rPr lang="en-GB" sz="1600" dirty="0" err="1">
                <a:latin typeface="Calibri" pitchFamily="18"/>
              </a:rPr>
              <a:t>ochranu</a:t>
            </a:r>
            <a:r>
              <a:rPr lang="en-GB" sz="1600" dirty="0">
                <a:latin typeface="Calibri" pitchFamily="18"/>
              </a:rPr>
              <a:t>, </a:t>
            </a:r>
            <a:r>
              <a:rPr lang="en-GB" sz="1600" dirty="0" err="1">
                <a:latin typeface="Calibri" pitchFamily="18"/>
              </a:rPr>
              <a:t>pohyb</a:t>
            </a:r>
            <a:r>
              <a:rPr lang="en-GB" sz="1600" dirty="0">
                <a:latin typeface="Calibri" pitchFamily="18"/>
              </a:rPr>
              <a:t>, CO2 a </a:t>
            </a:r>
            <a:r>
              <a:rPr lang="en-GB" sz="1600" dirty="0" err="1">
                <a:latin typeface="Calibri" pitchFamily="18"/>
              </a:rPr>
              <a:t>možná</a:t>
            </a:r>
            <a:r>
              <a:rPr lang="en-GB" sz="1600" dirty="0">
                <a:latin typeface="Calibri" pitchFamily="18"/>
              </a:rPr>
              <a:t> </a:t>
            </a:r>
            <a:r>
              <a:rPr lang="en-GB" sz="1600" dirty="0" err="1">
                <a:latin typeface="Calibri" pitchFamily="18"/>
              </a:rPr>
              <a:t>růstové</a:t>
            </a:r>
            <a:r>
              <a:rPr lang="en-GB" sz="1600" dirty="0">
                <a:latin typeface="Calibri" pitchFamily="18"/>
              </a:rPr>
              <a:t> </a:t>
            </a:r>
            <a:r>
              <a:rPr lang="en-GB" sz="1600" dirty="0" err="1">
                <a:latin typeface="Calibri" pitchFamily="18"/>
              </a:rPr>
              <a:t>faktory</a:t>
            </a:r>
            <a:endParaRPr lang="en-GB" sz="1600" dirty="0">
              <a:latin typeface="Calibri" pitchFamily="18"/>
            </a:endParaRPr>
          </a:p>
          <a:p>
            <a:pPr marL="0" lvl="0" indent="0">
              <a:spcBef>
                <a:spcPts val="638"/>
              </a:spcBef>
              <a:buFont typeface="Arial" pitchFamily="32"/>
              <a:buChar char="•"/>
            </a:pPr>
            <a:r>
              <a:rPr lang="cs-CZ" sz="1600" dirty="0">
                <a:latin typeface="Calibri" pitchFamily="18"/>
              </a:rPr>
              <a:t> </a:t>
            </a:r>
            <a:r>
              <a:rPr lang="cs-CZ" sz="1600" dirty="0" smtClean="0">
                <a:latin typeface="Calibri" pitchFamily="18"/>
              </a:rPr>
              <a:t>p</a:t>
            </a:r>
            <a:r>
              <a:rPr lang="en-GB" sz="1600" dirty="0" err="1" smtClean="0">
                <a:latin typeface="Calibri" pitchFamily="18"/>
              </a:rPr>
              <a:t>rvok</a:t>
            </a:r>
            <a:r>
              <a:rPr lang="en-GB" sz="1600" dirty="0" smtClean="0">
                <a:latin typeface="Calibri" pitchFamily="18"/>
              </a:rPr>
              <a:t> </a:t>
            </a:r>
            <a:r>
              <a:rPr lang="en-GB" sz="1600" dirty="0">
                <a:latin typeface="Calibri" pitchFamily="18"/>
              </a:rPr>
              <a:t>se </a:t>
            </a:r>
            <a:r>
              <a:rPr lang="en-GB" sz="1600" dirty="0" err="1">
                <a:latin typeface="Calibri" pitchFamily="18"/>
              </a:rPr>
              <a:t>může</a:t>
            </a:r>
            <a:r>
              <a:rPr lang="en-GB" sz="1600" dirty="0">
                <a:latin typeface="Calibri" pitchFamily="18"/>
              </a:rPr>
              <a:t> </a:t>
            </a:r>
            <a:r>
              <a:rPr lang="en-GB" sz="1600" dirty="0" err="1">
                <a:latin typeface="Calibri" pitchFamily="18"/>
              </a:rPr>
              <a:t>dostat</a:t>
            </a:r>
            <a:r>
              <a:rPr lang="en-GB" sz="1600" dirty="0">
                <a:latin typeface="Calibri" pitchFamily="18"/>
              </a:rPr>
              <a:t> </a:t>
            </a:r>
            <a:r>
              <a:rPr lang="en-GB" sz="1600" dirty="0" err="1">
                <a:latin typeface="Calibri" pitchFamily="18"/>
              </a:rPr>
              <a:t>i</a:t>
            </a:r>
            <a:r>
              <a:rPr lang="en-GB" sz="1600" dirty="0">
                <a:latin typeface="Calibri" pitchFamily="18"/>
              </a:rPr>
              <a:t> do </a:t>
            </a:r>
            <a:r>
              <a:rPr lang="en-GB" sz="1600" dirty="0" err="1">
                <a:latin typeface="Calibri" pitchFamily="18"/>
              </a:rPr>
              <a:t>anaerobního</a:t>
            </a:r>
            <a:r>
              <a:rPr lang="en-GB" sz="1600" dirty="0">
                <a:latin typeface="Calibri" pitchFamily="18"/>
              </a:rPr>
              <a:t> </a:t>
            </a:r>
            <a:r>
              <a:rPr lang="en-GB" sz="1600" dirty="0" err="1">
                <a:latin typeface="Calibri" pitchFamily="18"/>
              </a:rPr>
              <a:t>prostředí</a:t>
            </a:r>
            <a:r>
              <a:rPr lang="en-GB" sz="1600" dirty="0">
                <a:latin typeface="Calibri" pitchFamily="18"/>
              </a:rPr>
              <a:t>, </a:t>
            </a:r>
            <a:r>
              <a:rPr lang="en-GB" sz="1600" dirty="0" err="1">
                <a:latin typeface="Calibri" pitchFamily="18"/>
              </a:rPr>
              <a:t>kde</a:t>
            </a:r>
            <a:r>
              <a:rPr lang="en-GB" sz="1600" dirty="0">
                <a:latin typeface="Calibri" pitchFamily="18"/>
              </a:rPr>
              <a:t> je </a:t>
            </a:r>
            <a:r>
              <a:rPr lang="en-GB" sz="1600" dirty="0" err="1">
                <a:latin typeface="Calibri" pitchFamily="18"/>
              </a:rPr>
              <a:t>však</a:t>
            </a:r>
            <a:r>
              <a:rPr lang="en-GB" sz="1600" dirty="0">
                <a:latin typeface="Calibri" pitchFamily="18"/>
              </a:rPr>
              <a:t> </a:t>
            </a:r>
            <a:r>
              <a:rPr lang="en-GB" sz="1600" dirty="0" err="1">
                <a:latin typeface="Calibri" pitchFamily="18"/>
              </a:rPr>
              <a:t>světlo</a:t>
            </a:r>
            <a:endParaRPr lang="en-GB" sz="1600" dirty="0">
              <a:latin typeface="Calibri" pitchFamily="18"/>
            </a:endParaRPr>
          </a:p>
          <a:p>
            <a:pPr marL="0" lvl="0" indent="0">
              <a:spcBef>
                <a:spcPts val="638"/>
              </a:spcBef>
              <a:buFont typeface="Arial" pitchFamily="32"/>
              <a:buChar char="•"/>
            </a:pPr>
            <a:r>
              <a:rPr lang="cs-CZ" sz="1600" dirty="0">
                <a:latin typeface="Calibri" pitchFamily="18"/>
              </a:rPr>
              <a:t> </a:t>
            </a:r>
            <a:r>
              <a:rPr lang="cs-CZ" sz="1600" dirty="0" smtClean="0">
                <a:latin typeface="Calibri" pitchFamily="18"/>
              </a:rPr>
              <a:t>v</a:t>
            </a:r>
            <a:r>
              <a:rPr lang="en-GB" sz="1600" dirty="0" smtClean="0">
                <a:latin typeface="Calibri" pitchFamily="18"/>
              </a:rPr>
              <a:t>e </a:t>
            </a:r>
            <a:r>
              <a:rPr lang="en-GB" sz="1600" dirty="0" err="1">
                <a:latin typeface="Calibri" pitchFamily="18"/>
              </a:rPr>
              <a:t>stresové</a:t>
            </a:r>
            <a:r>
              <a:rPr lang="en-GB" sz="1600" dirty="0">
                <a:latin typeface="Calibri" pitchFamily="18"/>
              </a:rPr>
              <a:t> </a:t>
            </a:r>
            <a:r>
              <a:rPr lang="en-GB" sz="1600" dirty="0" err="1">
                <a:latin typeface="Calibri" pitchFamily="18"/>
              </a:rPr>
              <a:t>situaci</a:t>
            </a:r>
            <a:r>
              <a:rPr lang="en-GB" sz="1600" dirty="0">
                <a:latin typeface="Calibri" pitchFamily="18"/>
              </a:rPr>
              <a:t> (</a:t>
            </a:r>
            <a:r>
              <a:rPr lang="en-GB" sz="1600" dirty="0" err="1">
                <a:latin typeface="Calibri" pitchFamily="18"/>
              </a:rPr>
              <a:t>déle</a:t>
            </a:r>
            <a:r>
              <a:rPr lang="en-GB" sz="1600" dirty="0">
                <a:latin typeface="Calibri" pitchFamily="18"/>
              </a:rPr>
              <a:t> bez </a:t>
            </a:r>
            <a:r>
              <a:rPr lang="en-GB" sz="1600" dirty="0" err="1">
                <a:latin typeface="Calibri" pitchFamily="18"/>
              </a:rPr>
              <a:t>světla</a:t>
            </a:r>
            <a:r>
              <a:rPr lang="en-GB" sz="1600" dirty="0">
                <a:latin typeface="Calibri" pitchFamily="18"/>
              </a:rPr>
              <a:t>) </a:t>
            </a:r>
            <a:r>
              <a:rPr lang="en-GB" sz="1600" dirty="0" err="1">
                <a:latin typeface="Calibri" pitchFamily="18"/>
              </a:rPr>
              <a:t>může</a:t>
            </a:r>
            <a:r>
              <a:rPr lang="en-GB" sz="1600" dirty="0">
                <a:latin typeface="Calibri" pitchFamily="18"/>
              </a:rPr>
              <a:t> </a:t>
            </a:r>
            <a:r>
              <a:rPr lang="en-GB" sz="1600" dirty="0" err="1">
                <a:latin typeface="Calibri" pitchFamily="18"/>
              </a:rPr>
              <a:t>prvok</a:t>
            </a:r>
            <a:r>
              <a:rPr lang="en-GB" sz="1600" dirty="0">
                <a:latin typeface="Calibri" pitchFamily="18"/>
              </a:rPr>
              <a:t> </a:t>
            </a:r>
            <a:r>
              <a:rPr lang="en-GB" sz="1600" dirty="0" err="1">
                <a:latin typeface="Calibri" pitchFamily="18"/>
              </a:rPr>
              <a:t>strávit</a:t>
            </a:r>
            <a:r>
              <a:rPr lang="en-GB" sz="1600" dirty="0">
                <a:latin typeface="Calibri" pitchFamily="18"/>
              </a:rPr>
              <a:t> </a:t>
            </a:r>
            <a:r>
              <a:rPr lang="en-GB" sz="1600" dirty="0" err="1">
                <a:latin typeface="Calibri" pitchFamily="18"/>
              </a:rPr>
              <a:t>řasu</a:t>
            </a:r>
            <a:endParaRPr lang="en-GB" sz="1600" dirty="0">
              <a:latin typeface="Calibri" pitchFamily="18"/>
            </a:endParaRPr>
          </a:p>
        </p:txBody>
      </p:sp>
      <p:pic>
        <p:nvPicPr>
          <p:cNvPr id="3" name="Picture 2"/>
          <p:cNvPicPr>
            <a:picLocks noChangeAspect="1"/>
          </p:cNvPicPr>
          <p:nvPr/>
        </p:nvPicPr>
        <p:blipFill>
          <a:blip r:embed="rId3">
            <a:lum/>
            <a:alphaModFix/>
          </a:blip>
          <a:srcRect/>
          <a:stretch>
            <a:fillRect/>
          </a:stretch>
        </p:blipFill>
        <p:spPr>
          <a:xfrm>
            <a:off x="1763688" y="3429000"/>
            <a:ext cx="5553272" cy="310084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755576" y="203023"/>
            <a:ext cx="7128792" cy="338554"/>
          </a:xfrm>
          <a:prstGeom prst="rect">
            <a:avLst/>
          </a:prstGeom>
          <a:noFill/>
        </p:spPr>
        <p:txBody>
          <a:bodyPr wrap="square" rtlCol="0">
            <a:spAutoFit/>
          </a:bodyPr>
          <a:lstStyle/>
          <a:p>
            <a:r>
              <a:rPr lang="cs-CZ" sz="1600" dirty="0" smtClean="0"/>
              <a:t>Vztahy mezi </a:t>
            </a:r>
            <a:r>
              <a:rPr lang="cs-CZ" sz="1600" dirty="0" err="1" smtClean="0"/>
              <a:t>mezi</a:t>
            </a:r>
            <a:r>
              <a:rPr lang="cs-CZ" sz="1600" dirty="0" smtClean="0"/>
              <a:t> mikroby – příklady mutualismus</a:t>
            </a:r>
            <a:endParaRPr lang="cs-CZ" sz="1600" dirty="0"/>
          </a:p>
        </p:txBody>
      </p:sp>
      <p:sp>
        <p:nvSpPr>
          <p:cNvPr id="3" name="Obdélník 2"/>
          <p:cNvSpPr/>
          <p:nvPr/>
        </p:nvSpPr>
        <p:spPr>
          <a:xfrm>
            <a:off x="395536" y="692696"/>
            <a:ext cx="8136904" cy="1815882"/>
          </a:xfrm>
          <a:prstGeom prst="rect">
            <a:avLst/>
          </a:prstGeom>
        </p:spPr>
        <p:txBody>
          <a:bodyPr wrap="square">
            <a:spAutoFit/>
          </a:bodyPr>
          <a:lstStyle/>
          <a:p>
            <a:pPr marL="285750" indent="-285750">
              <a:buFont typeface="Arial" panose="020B0604020202020204" pitchFamily="34" charset="0"/>
              <a:buChar char="•"/>
            </a:pPr>
            <a:r>
              <a:rPr lang="cs-CZ" sz="1600" dirty="0"/>
              <a:t>n</a:t>
            </a:r>
            <a:r>
              <a:rPr lang="cs-CZ" sz="1600" dirty="0" smtClean="0"/>
              <a:t>ěkteří </a:t>
            </a:r>
            <a:r>
              <a:rPr lang="cs-CZ" sz="1600" dirty="0"/>
              <a:t>bičíkatí prvoci obývající bachor přežvýkavců mají </a:t>
            </a:r>
            <a:r>
              <a:rPr lang="cs-CZ" sz="1600" dirty="0" err="1"/>
              <a:t>endosymbiotické</a:t>
            </a:r>
            <a:r>
              <a:rPr lang="cs-CZ" sz="1600" dirty="0"/>
              <a:t> </a:t>
            </a:r>
            <a:r>
              <a:rPr lang="cs-CZ" sz="1600" dirty="0" err="1"/>
              <a:t>metanogeny</a:t>
            </a:r>
            <a:r>
              <a:rPr lang="cs-CZ" sz="1600" dirty="0"/>
              <a:t> </a:t>
            </a:r>
            <a:r>
              <a:rPr lang="cs-CZ" sz="1600" dirty="0" smtClean="0"/>
              <a:t>(</a:t>
            </a:r>
            <a:r>
              <a:rPr lang="cs-CZ" sz="1600" i="1" dirty="0" err="1"/>
              <a:t>Methanobacterium</a:t>
            </a:r>
            <a:r>
              <a:rPr lang="cs-CZ" sz="1600" i="1" dirty="0"/>
              <a:t>, </a:t>
            </a:r>
            <a:r>
              <a:rPr lang="cs-CZ" sz="1600" i="1" dirty="0" err="1"/>
              <a:t>Methanocorpusculum</a:t>
            </a:r>
            <a:r>
              <a:rPr lang="cs-CZ" sz="1600" i="1" dirty="0"/>
              <a:t>, </a:t>
            </a:r>
            <a:r>
              <a:rPr lang="cs-CZ" sz="1600" i="1" dirty="0" err="1"/>
              <a:t>Methanoplanus</a:t>
            </a:r>
            <a:r>
              <a:rPr lang="cs-CZ" sz="1600" dirty="0"/>
              <a:t>) – liší se od volně  žijících </a:t>
            </a:r>
            <a:r>
              <a:rPr lang="cs-CZ" sz="1600" dirty="0" err="1" smtClean="0"/>
              <a:t>metanogenů</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err="1" smtClean="0"/>
              <a:t>endosymbionti</a:t>
            </a:r>
            <a:r>
              <a:rPr lang="cs-CZ" sz="1600" dirty="0" smtClean="0"/>
              <a:t> </a:t>
            </a:r>
            <a:r>
              <a:rPr lang="cs-CZ" sz="1600" dirty="0"/>
              <a:t>zřejmě mohou využívat molekulární vodík produkovaný hostitelem – zdá se, že je zde morfologická interakce mezi hostitelem a </a:t>
            </a:r>
            <a:r>
              <a:rPr lang="cs-CZ" sz="1600" dirty="0" err="1"/>
              <a:t>endosymbiontem</a:t>
            </a:r>
            <a:r>
              <a:rPr lang="cs-CZ" sz="1600" dirty="0"/>
              <a:t> umožňující výměnu látek</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4636" y="2521545"/>
            <a:ext cx="5715000" cy="372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554860" y="6488668"/>
            <a:ext cx="7254552" cy="276999"/>
          </a:xfrm>
          <a:prstGeom prst="rect">
            <a:avLst/>
          </a:prstGeom>
        </p:spPr>
        <p:txBody>
          <a:bodyPr wrap="square">
            <a:spAutoFit/>
          </a:bodyPr>
          <a:lstStyle/>
          <a:p>
            <a:r>
              <a:rPr lang="en-GB" sz="1200" dirty="0"/>
              <a:t>https://</a:t>
            </a:r>
            <a:r>
              <a:rPr lang="en-GB" sz="1200" dirty="0" smtClean="0"/>
              <a:t>blogs.scientificamerican.com/oscillator/multicellularity</a:t>
            </a:r>
            <a:r>
              <a:rPr lang="cs-CZ" sz="1200" dirty="0" smtClean="0"/>
              <a:t>/</a:t>
            </a:r>
            <a:endParaRPr lang="en-GB" dirty="0"/>
          </a:p>
        </p:txBody>
      </p:sp>
    </p:spTree>
    <p:extLst>
      <p:ext uri="{BB962C8B-B14F-4D97-AF65-F5344CB8AC3E}">
        <p14:creationId xmlns:p14="http://schemas.microsoft.com/office/powerpoint/2010/main" val="3999965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611560" y="404664"/>
            <a:ext cx="7992888" cy="923330"/>
          </a:xfrm>
          <a:prstGeom prst="rect">
            <a:avLst/>
          </a:prstGeom>
        </p:spPr>
        <p:txBody>
          <a:bodyPr wrap="square">
            <a:spAutoFit/>
          </a:bodyPr>
          <a:lstStyle/>
          <a:p>
            <a:r>
              <a:rPr lang="en-GB" dirty="0"/>
              <a:t>Na </a:t>
            </a:r>
            <a:r>
              <a:rPr lang="en-GB" dirty="0" err="1"/>
              <a:t>mezidruhové</a:t>
            </a:r>
            <a:r>
              <a:rPr lang="en-GB" dirty="0"/>
              <a:t> </a:t>
            </a:r>
            <a:r>
              <a:rPr lang="en-GB" dirty="0" err="1"/>
              <a:t>úrovni</a:t>
            </a:r>
            <a:r>
              <a:rPr lang="en-GB" dirty="0"/>
              <a:t> je </a:t>
            </a:r>
            <a:r>
              <a:rPr lang="en-GB" dirty="0" err="1"/>
              <a:t>známo</a:t>
            </a:r>
            <a:r>
              <a:rPr lang="en-GB" dirty="0"/>
              <a:t> </a:t>
            </a:r>
            <a:r>
              <a:rPr lang="en-GB" dirty="0" err="1"/>
              <a:t>množství</a:t>
            </a:r>
            <a:r>
              <a:rPr lang="en-GB" dirty="0"/>
              <a:t> </a:t>
            </a:r>
            <a:r>
              <a:rPr lang="en-GB" dirty="0" err="1"/>
              <a:t>asociací</a:t>
            </a:r>
            <a:r>
              <a:rPr lang="en-GB" dirty="0"/>
              <a:t> </a:t>
            </a:r>
            <a:r>
              <a:rPr lang="en-GB" dirty="0" err="1"/>
              <a:t>mezi</a:t>
            </a:r>
            <a:r>
              <a:rPr lang="en-GB" dirty="0"/>
              <a:t> </a:t>
            </a:r>
            <a:r>
              <a:rPr lang="en-GB" dirty="0" err="1"/>
              <a:t>autotrofními</a:t>
            </a:r>
            <a:r>
              <a:rPr lang="en-GB" dirty="0"/>
              <a:t> </a:t>
            </a:r>
            <a:r>
              <a:rPr lang="en-GB" dirty="0" err="1"/>
              <a:t>řasami</a:t>
            </a:r>
            <a:r>
              <a:rPr lang="en-GB" dirty="0"/>
              <a:t> </a:t>
            </a:r>
            <a:r>
              <a:rPr lang="en-GB" dirty="0" err="1"/>
              <a:t>či</a:t>
            </a:r>
            <a:r>
              <a:rPr lang="en-GB" dirty="0"/>
              <a:t> </a:t>
            </a:r>
            <a:r>
              <a:rPr lang="en-GB" dirty="0" err="1"/>
              <a:t>vyššími</a:t>
            </a:r>
            <a:r>
              <a:rPr lang="en-GB" dirty="0"/>
              <a:t> </a:t>
            </a:r>
            <a:r>
              <a:rPr lang="en-GB" dirty="0" err="1"/>
              <a:t>rostlinami</a:t>
            </a:r>
            <a:r>
              <a:rPr lang="en-GB" dirty="0"/>
              <a:t> s </a:t>
            </a:r>
            <a:r>
              <a:rPr lang="en-GB" dirty="0" err="1"/>
              <a:t>houbami</a:t>
            </a:r>
            <a:r>
              <a:rPr lang="en-GB" dirty="0"/>
              <a:t> a </a:t>
            </a:r>
            <a:r>
              <a:rPr lang="en-GB" dirty="0" err="1"/>
              <a:t>jinými</a:t>
            </a:r>
            <a:r>
              <a:rPr lang="en-GB" dirty="0"/>
              <a:t> </a:t>
            </a:r>
            <a:r>
              <a:rPr lang="en-GB" dirty="0" err="1"/>
              <a:t>heterotrofními</a:t>
            </a:r>
            <a:r>
              <a:rPr lang="en-GB" dirty="0"/>
              <a:t> </a:t>
            </a:r>
            <a:r>
              <a:rPr lang="en-GB" dirty="0" err="1"/>
              <a:t>organismy</a:t>
            </a:r>
            <a:r>
              <a:rPr lang="en-GB" dirty="0"/>
              <a:t>, </a:t>
            </a:r>
            <a:r>
              <a:rPr lang="en-GB" dirty="0" err="1"/>
              <a:t>či</a:t>
            </a:r>
            <a:r>
              <a:rPr lang="en-GB" dirty="0"/>
              <a:t> </a:t>
            </a:r>
            <a:r>
              <a:rPr lang="en-GB" dirty="0" err="1"/>
              <a:t>například</a:t>
            </a:r>
            <a:r>
              <a:rPr lang="en-GB" dirty="0"/>
              <a:t> </a:t>
            </a:r>
            <a:r>
              <a:rPr lang="en-GB" dirty="0" err="1"/>
              <a:t>lišejníky</a:t>
            </a:r>
            <a:r>
              <a:rPr lang="en-GB" dirty="0"/>
              <a:t> ( z </a:t>
            </a:r>
            <a:r>
              <a:rPr lang="en-GB" dirty="0" err="1"/>
              <a:t>houbové</a:t>
            </a:r>
            <a:r>
              <a:rPr lang="en-GB" dirty="0"/>
              <a:t> a </a:t>
            </a:r>
            <a:r>
              <a:rPr lang="en-GB" dirty="0" err="1"/>
              <a:t>řasové</a:t>
            </a:r>
            <a:r>
              <a:rPr lang="en-GB" dirty="0"/>
              <a:t> </a:t>
            </a:r>
            <a:r>
              <a:rPr lang="en-GB" dirty="0" err="1"/>
              <a:t>či</a:t>
            </a:r>
            <a:r>
              <a:rPr lang="en-GB" dirty="0"/>
              <a:t> </a:t>
            </a:r>
            <a:r>
              <a:rPr lang="en-GB" dirty="0" err="1"/>
              <a:t>sinicové</a:t>
            </a:r>
            <a:r>
              <a:rPr lang="en-GB" dirty="0"/>
              <a:t> </a:t>
            </a:r>
            <a:r>
              <a:rPr lang="en-GB" dirty="0" err="1"/>
              <a:t>složky</a:t>
            </a:r>
            <a:r>
              <a:rPr lang="en-GB" dirty="0"/>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2047285"/>
            <a:ext cx="6037598" cy="3568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1402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75656" y="4365104"/>
            <a:ext cx="6120680" cy="1200329"/>
          </a:xfrm>
          <a:prstGeom prst="rect">
            <a:avLst/>
          </a:prstGeom>
        </p:spPr>
        <p:txBody>
          <a:bodyPr wrap="square">
            <a:spAutoFit/>
          </a:bodyPr>
          <a:lstStyle/>
          <a:p>
            <a:r>
              <a:rPr lang="en-GB" sz="1200" dirty="0"/>
              <a:t>Principal coordinates analysis comparing the temporal dynamics of switchgrass-associated microbiota indicated that the community associated with the air-dried switchgrass sample (0 h) was distinct from the microbiomes of all rumen-incubated </a:t>
            </a:r>
            <a:r>
              <a:rPr lang="en-GB" sz="1200" dirty="0" smtClean="0"/>
              <a:t>samples. </a:t>
            </a:r>
            <a:r>
              <a:rPr lang="en-GB" sz="1200" dirty="0"/>
              <a:t>After 30 min of rumen incubation the switchgrass-associated microbiota exhibited clearly noticeable changes: for example, members of </a:t>
            </a:r>
            <a:r>
              <a:rPr lang="en-GB" sz="1200" b="1" dirty="0"/>
              <a:t>the </a:t>
            </a:r>
            <a:r>
              <a:rPr lang="en-GB" sz="1200" b="1" i="1" dirty="0"/>
              <a:t>Archaea</a:t>
            </a:r>
            <a:r>
              <a:rPr lang="en-GB" sz="1200" b="1" dirty="0"/>
              <a:t>, which were essentially absent in the non-incubated microbiome, were detected in all rumen-incubated samples</a:t>
            </a:r>
            <a:r>
              <a:rPr lang="en-GB" sz="1200" dirty="0"/>
              <a:t>. </a:t>
            </a:r>
          </a:p>
        </p:txBody>
      </p:sp>
      <p:sp>
        <p:nvSpPr>
          <p:cNvPr id="3" name="Obdélník 2"/>
          <p:cNvSpPr/>
          <p:nvPr/>
        </p:nvSpPr>
        <p:spPr>
          <a:xfrm>
            <a:off x="1907704" y="6093296"/>
            <a:ext cx="4572000" cy="461665"/>
          </a:xfrm>
          <a:prstGeom prst="rect">
            <a:avLst/>
          </a:prstGeom>
        </p:spPr>
        <p:txBody>
          <a:bodyPr>
            <a:spAutoFit/>
          </a:bodyPr>
          <a:lstStyle/>
          <a:p>
            <a:r>
              <a:rPr lang="cs-CZ" sz="1200" dirty="0" err="1" smtClean="0"/>
              <a:t>Piao</a:t>
            </a:r>
            <a:r>
              <a:rPr lang="cs-CZ" sz="1200" dirty="0" smtClean="0"/>
              <a:t> et al, </a:t>
            </a:r>
            <a:r>
              <a:rPr lang="en-GB" sz="1200" dirty="0" smtClean="0"/>
              <a:t>Front</a:t>
            </a:r>
            <a:r>
              <a:rPr lang="en-GB" sz="1200" dirty="0"/>
              <a:t>. </a:t>
            </a:r>
            <a:r>
              <a:rPr lang="en-GB" sz="1200" dirty="0" err="1"/>
              <a:t>Microbiol</a:t>
            </a:r>
            <a:r>
              <a:rPr lang="en-GB" sz="1200" dirty="0"/>
              <a:t>., 22 July 2014 http://journal.frontiersin.org/article/10.3389/fmicb.2014.00307/full</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7" y="548679"/>
            <a:ext cx="7913737" cy="3474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0806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548680"/>
            <a:ext cx="8784976" cy="3046988"/>
          </a:xfrm>
          <a:prstGeom prst="rect">
            <a:avLst/>
          </a:prstGeom>
        </p:spPr>
        <p:txBody>
          <a:bodyPr wrap="square">
            <a:spAutoFit/>
          </a:bodyPr>
          <a:lstStyle/>
          <a:p>
            <a:r>
              <a:rPr lang="cs-CZ" sz="1600" i="1" dirty="0" err="1"/>
              <a:t>Paramecium</a:t>
            </a:r>
            <a:r>
              <a:rPr lang="cs-CZ" sz="1600" i="1" dirty="0"/>
              <a:t> </a:t>
            </a:r>
            <a:r>
              <a:rPr lang="cs-CZ" sz="1600" i="1" dirty="0" err="1"/>
              <a:t>aurelia</a:t>
            </a:r>
            <a:r>
              <a:rPr lang="cs-CZ" sz="1600" i="1" dirty="0"/>
              <a:t> </a:t>
            </a:r>
            <a:r>
              <a:rPr lang="cs-CZ" sz="1600" dirty="0"/>
              <a:t>(trepka) a </a:t>
            </a:r>
            <a:r>
              <a:rPr lang="cs-CZ" sz="1600" i="1" dirty="0" err="1" smtClean="0"/>
              <a:t>Caedibacter</a:t>
            </a:r>
            <a:r>
              <a:rPr lang="cs-CZ" sz="1600" i="1" dirty="0" smtClean="0"/>
              <a:t> </a:t>
            </a:r>
            <a:r>
              <a:rPr lang="cs-CZ" sz="1600" dirty="0" smtClean="0"/>
              <a:t>(symbiont) </a:t>
            </a:r>
          </a:p>
          <a:p>
            <a:r>
              <a:rPr lang="cs-CZ" sz="1600" dirty="0" smtClean="0"/>
              <a:t>dříve </a:t>
            </a:r>
            <a:r>
              <a:rPr lang="cs-CZ" sz="1600" dirty="0"/>
              <a:t>znám jako kappa částice: </a:t>
            </a:r>
            <a:r>
              <a:rPr lang="cs-CZ" sz="1600" i="1" dirty="0"/>
              <a:t>P. </a:t>
            </a:r>
            <a:r>
              <a:rPr lang="cs-CZ" sz="1600" i="1" dirty="0" err="1"/>
              <a:t>aurelia</a:t>
            </a:r>
            <a:r>
              <a:rPr lang="cs-CZ" sz="1600" i="1" dirty="0"/>
              <a:t> </a:t>
            </a:r>
            <a:r>
              <a:rPr lang="cs-CZ" sz="1600" dirty="0"/>
              <a:t>se vyskytuje ve 2 formách: </a:t>
            </a:r>
            <a:r>
              <a:rPr lang="cs-CZ" sz="1600" dirty="0" err="1"/>
              <a:t>killers</a:t>
            </a:r>
            <a:r>
              <a:rPr lang="cs-CZ" sz="1600" dirty="0"/>
              <a:t> (má </a:t>
            </a:r>
            <a:r>
              <a:rPr lang="cs-CZ" sz="1600" dirty="0" err="1"/>
              <a:t>endosymbionta</a:t>
            </a:r>
            <a:r>
              <a:rPr lang="cs-CZ" sz="1600" dirty="0"/>
              <a:t>) a </a:t>
            </a:r>
            <a:r>
              <a:rPr lang="cs-CZ" sz="1600" dirty="0" err="1"/>
              <a:t>sensitives</a:t>
            </a:r>
            <a:r>
              <a:rPr lang="cs-CZ" sz="1600" dirty="0"/>
              <a:t> (bez).  Povaha toxické substance kmene „zabijáka“ a mechanismus, kterým přítomnost  </a:t>
            </a:r>
            <a:r>
              <a:rPr lang="cs-CZ" sz="1600" dirty="0" err="1"/>
              <a:t>endosymbionta</a:t>
            </a:r>
            <a:r>
              <a:rPr lang="cs-CZ" sz="1600" dirty="0"/>
              <a:t> zajišťuje imunitu, není plně </a:t>
            </a:r>
            <a:r>
              <a:rPr lang="cs-CZ" sz="1600" dirty="0" smtClean="0"/>
              <a:t>vysvětlena</a:t>
            </a:r>
          </a:p>
          <a:p>
            <a:endParaRPr lang="cs-CZ" sz="1600" dirty="0" smtClean="0"/>
          </a:p>
          <a:p>
            <a:pPr marL="285750" indent="-285750">
              <a:buFont typeface="Arial" panose="020B0604020202020204" pitchFamily="34" charset="0"/>
              <a:buChar char="•"/>
            </a:pPr>
            <a:r>
              <a:rPr lang="cs-CZ" sz="1600" i="1" dirty="0" err="1" smtClean="0"/>
              <a:t>Caedibacter</a:t>
            </a:r>
            <a:r>
              <a:rPr lang="cs-CZ" sz="1600" dirty="0" smtClean="0"/>
              <a:t> </a:t>
            </a:r>
            <a:r>
              <a:rPr lang="cs-CZ" sz="1600" dirty="0" err="1"/>
              <a:t>symbionti</a:t>
            </a:r>
            <a:r>
              <a:rPr lang="cs-CZ" sz="1600" dirty="0"/>
              <a:t> (zodpovědní za zabijácký fenotyp) mají světlolomné  </a:t>
            </a:r>
            <a:r>
              <a:rPr lang="cs-CZ" sz="1600" dirty="0" smtClean="0"/>
              <a:t>body </a:t>
            </a:r>
            <a:r>
              <a:rPr lang="cs-CZ" sz="1600" dirty="0"/>
              <a:t>– tzv. R </a:t>
            </a:r>
            <a:r>
              <a:rPr lang="cs-CZ" sz="1600" dirty="0" smtClean="0"/>
              <a:t>tělíska </a:t>
            </a:r>
            <a:r>
              <a:rPr lang="cs-CZ" sz="1600" dirty="0" smtClean="0"/>
              <a:t>(geny pro </a:t>
            </a:r>
            <a:r>
              <a:rPr lang="cs-CZ" sz="1600" dirty="0"/>
              <a:t>toto tělísko </a:t>
            </a:r>
            <a:r>
              <a:rPr lang="cs-CZ" sz="1600" dirty="0" smtClean="0"/>
              <a:t>jsou </a:t>
            </a:r>
            <a:r>
              <a:rPr lang="cs-CZ" sz="1600" dirty="0"/>
              <a:t>na </a:t>
            </a:r>
            <a:r>
              <a:rPr lang="cs-CZ" sz="1600" dirty="0" err="1"/>
              <a:t>plasmidu</a:t>
            </a:r>
            <a:r>
              <a:rPr lang="cs-CZ" sz="1600" dirty="0"/>
              <a:t> v </a:t>
            </a:r>
            <a:r>
              <a:rPr lang="cs-CZ" sz="1600" i="1" dirty="0" err="1" smtClean="0"/>
              <a:t>Caedibacter</a:t>
            </a:r>
            <a:r>
              <a:rPr lang="cs-CZ" sz="1600" dirty="0" smtClean="0"/>
              <a:t>)</a:t>
            </a:r>
            <a:endParaRPr lang="cs-CZ" sz="1600" dirty="0"/>
          </a:p>
          <a:p>
            <a:pPr marL="285750" indent="-285750">
              <a:buFont typeface="Arial" panose="020B0604020202020204" pitchFamily="34" charset="0"/>
              <a:buChar char="•"/>
            </a:pPr>
            <a:r>
              <a:rPr lang="cs-CZ" sz="1600" dirty="0" smtClean="0"/>
              <a:t>R </a:t>
            </a:r>
            <a:r>
              <a:rPr lang="cs-CZ" sz="1600" dirty="0"/>
              <a:t>tělísko se nezdá být toxinem, ale R tělísko i toxin asi kódovány stejnou oblastí </a:t>
            </a:r>
            <a:r>
              <a:rPr lang="cs-CZ" sz="1600" dirty="0" smtClean="0"/>
              <a:t>na </a:t>
            </a:r>
            <a:r>
              <a:rPr lang="cs-CZ" sz="1600" dirty="0" err="1"/>
              <a:t>plasmidu</a:t>
            </a:r>
            <a:r>
              <a:rPr lang="cs-CZ" sz="1600" dirty="0"/>
              <a:t> a přítomnost R tělíska asi nezbytná pro schopnost zabíjet citlivé </a:t>
            </a:r>
            <a:r>
              <a:rPr lang="cs-CZ" sz="1600" dirty="0" smtClean="0"/>
              <a:t>buňky</a:t>
            </a:r>
          </a:p>
          <a:p>
            <a:pPr marL="285750" indent="-285750">
              <a:buFont typeface="Arial" panose="020B0604020202020204" pitchFamily="34" charset="0"/>
              <a:buChar char="•"/>
            </a:pPr>
            <a:r>
              <a:rPr lang="cs-CZ" sz="1600" dirty="0"/>
              <a:t>k</a:t>
            </a:r>
            <a:r>
              <a:rPr lang="cs-CZ" sz="1600" dirty="0" smtClean="0"/>
              <a:t>meny </a:t>
            </a:r>
            <a:r>
              <a:rPr lang="cs-CZ" sz="1600" dirty="0" err="1"/>
              <a:t>Caedibacter</a:t>
            </a:r>
            <a:r>
              <a:rPr lang="cs-CZ" sz="1600" dirty="0"/>
              <a:t> jsou plně nutričně závislé na hostitelském </a:t>
            </a:r>
            <a:r>
              <a:rPr lang="cs-CZ" sz="1600" dirty="0" smtClean="0"/>
              <a:t>prvoku</a:t>
            </a:r>
            <a:endParaRPr lang="cs-CZ" sz="1600" dirty="0"/>
          </a:p>
          <a:p>
            <a:pPr marL="285750" indent="-285750">
              <a:buFont typeface="Arial" panose="020B0604020202020204" pitchFamily="34" charset="0"/>
              <a:buChar char="•"/>
            </a:pPr>
            <a:r>
              <a:rPr lang="cs-CZ" sz="1600" b="1" dirty="0"/>
              <a:t>p</a:t>
            </a:r>
            <a:r>
              <a:rPr lang="cs-CZ" sz="1600" b="1" dirty="0" smtClean="0"/>
              <a:t>řítomnost </a:t>
            </a:r>
            <a:r>
              <a:rPr lang="cs-CZ" sz="1600" b="1" i="1" dirty="0" err="1"/>
              <a:t>Caedibacter</a:t>
            </a:r>
            <a:r>
              <a:rPr lang="cs-CZ" sz="1600" b="1" i="1" dirty="0"/>
              <a:t> </a:t>
            </a:r>
            <a:r>
              <a:rPr lang="cs-CZ" sz="1600" b="1" dirty="0"/>
              <a:t>symbiontů dává zabijáckým prvokům výhodu v </a:t>
            </a:r>
            <a:r>
              <a:rPr lang="cs-CZ" sz="1600" b="1" dirty="0" err="1"/>
              <a:t>kompetici</a:t>
            </a:r>
            <a:r>
              <a:rPr lang="cs-CZ" sz="1600" b="1" dirty="0"/>
              <a:t> s citlivými kmeny prvoků </a:t>
            </a:r>
          </a:p>
        </p:txBody>
      </p:sp>
      <p:sp>
        <p:nvSpPr>
          <p:cNvPr id="3" name="Obdélník 2"/>
          <p:cNvSpPr/>
          <p:nvPr/>
        </p:nvSpPr>
        <p:spPr>
          <a:xfrm>
            <a:off x="107504" y="21584"/>
            <a:ext cx="3338543" cy="338554"/>
          </a:xfrm>
          <a:prstGeom prst="rect">
            <a:avLst/>
          </a:prstGeom>
        </p:spPr>
        <p:txBody>
          <a:bodyPr wrap="none">
            <a:spAutoFit/>
          </a:bodyPr>
          <a:lstStyle/>
          <a:p>
            <a:r>
              <a:rPr lang="cs-CZ" sz="1600" dirty="0"/>
              <a:t>Mutualismus - </a:t>
            </a:r>
            <a:r>
              <a:rPr lang="cs-CZ" sz="1600" dirty="0" err="1"/>
              <a:t>endosymbionti</a:t>
            </a:r>
            <a:r>
              <a:rPr lang="cs-CZ" sz="1600" dirty="0"/>
              <a:t> prvoků </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9616" y="3789040"/>
            <a:ext cx="4736526"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5940152" y="4394721"/>
            <a:ext cx="2808312" cy="461665"/>
          </a:xfrm>
          <a:prstGeom prst="rect">
            <a:avLst/>
          </a:prstGeom>
        </p:spPr>
        <p:txBody>
          <a:bodyPr wrap="square">
            <a:spAutoFit/>
          </a:bodyPr>
          <a:lstStyle/>
          <a:p>
            <a:r>
              <a:rPr lang="en-GB" sz="1200" dirty="0"/>
              <a:t>https://www.youtube.com/watch?v=sn3MTYNe8mM</a:t>
            </a:r>
          </a:p>
        </p:txBody>
      </p:sp>
      <p:sp>
        <p:nvSpPr>
          <p:cNvPr id="5" name="Obdélník 4"/>
          <p:cNvSpPr/>
          <p:nvPr/>
        </p:nvSpPr>
        <p:spPr>
          <a:xfrm>
            <a:off x="5940152" y="5373216"/>
            <a:ext cx="3096344" cy="461665"/>
          </a:xfrm>
          <a:prstGeom prst="rect">
            <a:avLst/>
          </a:prstGeom>
        </p:spPr>
        <p:txBody>
          <a:bodyPr wrap="square">
            <a:spAutoFit/>
          </a:bodyPr>
          <a:lstStyle/>
          <a:p>
            <a:r>
              <a:rPr lang="en-GB" sz="1200" dirty="0"/>
              <a:t>https://www.youtube.com/watch?v=w-1VvpHcKms</a:t>
            </a:r>
          </a:p>
        </p:txBody>
      </p:sp>
    </p:spTree>
    <p:extLst>
      <p:ext uri="{BB962C8B-B14F-4D97-AF65-F5344CB8AC3E}">
        <p14:creationId xmlns:p14="http://schemas.microsoft.com/office/powerpoint/2010/main" val="3084796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332" y="3268199"/>
            <a:ext cx="7592194" cy="3358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4304184" y="5589240"/>
            <a:ext cx="1907704" cy="1015663"/>
          </a:xfrm>
          <a:prstGeom prst="rect">
            <a:avLst/>
          </a:prstGeom>
        </p:spPr>
        <p:txBody>
          <a:bodyPr wrap="square">
            <a:spAutoFit/>
          </a:bodyPr>
          <a:lstStyle/>
          <a:p>
            <a:r>
              <a:rPr lang="en-GB" sz="1200" dirty="0"/>
              <a:t>R-body of </a:t>
            </a:r>
            <a:r>
              <a:rPr lang="en-GB" sz="1200" dirty="0" err="1"/>
              <a:t>Caedibacter</a:t>
            </a:r>
            <a:r>
              <a:rPr lang="en-GB" sz="1200" dirty="0"/>
              <a:t> </a:t>
            </a:r>
            <a:r>
              <a:rPr lang="en-GB" sz="1200" dirty="0" err="1"/>
              <a:t>taeniospiralis</a:t>
            </a:r>
            <a:r>
              <a:rPr lang="en-GB" sz="1200" dirty="0"/>
              <a:t> , starting to unroll in a telescopic fashion. Negative contrast preparation. – Bar: 1 μ m. </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48" y="116632"/>
            <a:ext cx="4802388" cy="2898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5473629" y="550160"/>
            <a:ext cx="3635896" cy="2031325"/>
          </a:xfrm>
          <a:prstGeom prst="rect">
            <a:avLst/>
          </a:prstGeom>
        </p:spPr>
        <p:txBody>
          <a:bodyPr wrap="square">
            <a:spAutoFit/>
          </a:bodyPr>
          <a:lstStyle/>
          <a:p>
            <a:r>
              <a:rPr lang="en-GB" sz="1400" dirty="0" smtClean="0"/>
              <a:t>Sensitive </a:t>
            </a:r>
            <a:r>
              <a:rPr lang="en-GB" sz="1400" dirty="0"/>
              <a:t>and killer paramecia differ only in the presence of endosymbiotic </a:t>
            </a:r>
            <a:r>
              <a:rPr lang="en-GB" sz="1400" dirty="0" err="1"/>
              <a:t>Caedibacter</a:t>
            </a:r>
            <a:r>
              <a:rPr lang="en-GB" sz="1400" dirty="0"/>
              <a:t>. Every </a:t>
            </a:r>
            <a:r>
              <a:rPr lang="en-GB" sz="1400" dirty="0" err="1"/>
              <a:t>Caedibacter</a:t>
            </a:r>
            <a:r>
              <a:rPr lang="en-GB" sz="1400" dirty="0"/>
              <a:t> population within a host cell presents two morphological different forms: reproductive non-</a:t>
            </a:r>
            <a:r>
              <a:rPr lang="en-GB" sz="1400" dirty="0" err="1"/>
              <a:t>brights</a:t>
            </a:r>
            <a:r>
              <a:rPr lang="en-GB" sz="1400" dirty="0"/>
              <a:t> and </a:t>
            </a:r>
            <a:r>
              <a:rPr lang="en-GB" sz="1400" dirty="0" err="1"/>
              <a:t>brights</a:t>
            </a:r>
            <a:r>
              <a:rPr lang="en-GB" sz="1400" dirty="0"/>
              <a:t>, which lost the capability to divide after the production of an R-body (</a:t>
            </a:r>
            <a:r>
              <a:rPr lang="en-GB" sz="1400" dirty="0" err="1" smtClean="0"/>
              <a:t>refractil</a:t>
            </a:r>
            <a:r>
              <a:rPr lang="en-GB" sz="1400" dirty="0" smtClean="0"/>
              <a:t> </a:t>
            </a:r>
            <a:r>
              <a:rPr lang="en-GB" sz="1400" dirty="0"/>
              <a:t>body). It is constituted of a coiled proteinaceous ribbon which can unroll in a telescopic fashion. </a:t>
            </a:r>
          </a:p>
        </p:txBody>
      </p:sp>
    </p:spTree>
    <p:extLst>
      <p:ext uri="{BB962C8B-B14F-4D97-AF65-F5344CB8AC3E}">
        <p14:creationId xmlns:p14="http://schemas.microsoft.com/office/powerpoint/2010/main" val="3514439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238" y="404664"/>
            <a:ext cx="8096250" cy="490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251520" y="5589240"/>
            <a:ext cx="8568952" cy="523220"/>
          </a:xfrm>
          <a:prstGeom prst="rect">
            <a:avLst/>
          </a:prstGeom>
        </p:spPr>
        <p:txBody>
          <a:bodyPr wrap="square">
            <a:spAutoFit/>
          </a:bodyPr>
          <a:lstStyle/>
          <a:p>
            <a:r>
              <a:rPr lang="en-GB" sz="1400" dirty="0"/>
              <a:t>Ultrathin section of two </a:t>
            </a:r>
            <a:r>
              <a:rPr lang="en-GB" sz="1400" dirty="0" err="1"/>
              <a:t>Caedibacter</a:t>
            </a:r>
            <a:r>
              <a:rPr lang="en-GB" sz="1400" dirty="0"/>
              <a:t> </a:t>
            </a:r>
            <a:r>
              <a:rPr lang="en-GB" sz="1400" dirty="0" err="1"/>
              <a:t>taeniospiralis</a:t>
            </a:r>
            <a:r>
              <a:rPr lang="en-GB" sz="1400" dirty="0"/>
              <a:t> cells in the cytoplasm of Paramecium </a:t>
            </a:r>
            <a:r>
              <a:rPr lang="en-GB" sz="1400" dirty="0" err="1"/>
              <a:t>tetraurelia</a:t>
            </a:r>
            <a:r>
              <a:rPr lang="en-GB" sz="1400" dirty="0"/>
              <a:t> , both </a:t>
            </a:r>
            <a:r>
              <a:rPr lang="en-GB" sz="1400" dirty="0" err="1"/>
              <a:t>harbor</a:t>
            </a:r>
            <a:r>
              <a:rPr lang="en-GB" sz="1400" dirty="0"/>
              <a:t> a coiled R-body in transverse section (arrows). – Bar: 100 nm. </a:t>
            </a:r>
          </a:p>
        </p:txBody>
      </p:sp>
    </p:spTree>
    <p:extLst>
      <p:ext uri="{BB962C8B-B14F-4D97-AF65-F5344CB8AC3E}">
        <p14:creationId xmlns:p14="http://schemas.microsoft.com/office/powerpoint/2010/main" val="1533815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188640"/>
            <a:ext cx="8748464" cy="6878806"/>
          </a:xfrm>
          <a:prstGeom prst="rect">
            <a:avLst/>
          </a:prstGeom>
        </p:spPr>
        <p:txBody>
          <a:bodyPr wrap="square">
            <a:spAutoFit/>
          </a:bodyPr>
          <a:lstStyle/>
          <a:p>
            <a:r>
              <a:rPr lang="en-GB" sz="900" dirty="0"/>
              <a:t>Value addition: </a:t>
            </a:r>
            <a:r>
              <a:rPr lang="en-GB" sz="900" b="1" dirty="0"/>
              <a:t>What causes some Paramecia to be lethal to its own population??</a:t>
            </a:r>
          </a:p>
          <a:p>
            <a:endParaRPr lang="en-GB" sz="900" dirty="0"/>
          </a:p>
          <a:p>
            <a:r>
              <a:rPr lang="en-GB" sz="900" dirty="0"/>
              <a:t>Heading text: Causative agents of Killer trait of Paramecium</a:t>
            </a:r>
          </a:p>
          <a:p>
            <a:endParaRPr lang="en-GB" sz="900" dirty="0"/>
          </a:p>
          <a:p>
            <a:r>
              <a:rPr lang="en-GB" sz="900" dirty="0"/>
              <a:t>Body text:      </a:t>
            </a:r>
          </a:p>
          <a:p>
            <a:endParaRPr lang="en-GB" sz="900" dirty="0"/>
          </a:p>
          <a:p>
            <a:r>
              <a:rPr lang="en-GB" sz="900" dirty="0"/>
              <a:t>The occurrence of Killer trait in Paramecium was discovered by Tracy M. </a:t>
            </a:r>
            <a:r>
              <a:rPr lang="en-GB" sz="900" dirty="0" err="1"/>
              <a:t>Sonneborn</a:t>
            </a:r>
            <a:r>
              <a:rPr lang="en-GB" sz="900" dirty="0"/>
              <a:t> in 1938. He reported that when two races of Paramecium were mixed, sometimes, one race survives while other dies out. The two races were designated as Killer and sensitive respectively. Further studies on the Killer trait, </a:t>
            </a:r>
            <a:r>
              <a:rPr lang="en-GB" sz="900" dirty="0" err="1"/>
              <a:t>Sonneborn</a:t>
            </a:r>
            <a:r>
              <a:rPr lang="en-GB" sz="900" dirty="0"/>
              <a:t> identified that the genetic determinants of the Killer trait were situated within the cytoplasm and called them as </a:t>
            </a:r>
            <a:r>
              <a:rPr lang="en-GB" sz="900" dirty="0" err="1"/>
              <a:t>plasmagenes</a:t>
            </a:r>
            <a:r>
              <a:rPr lang="en-GB" sz="900" dirty="0"/>
              <a:t>. He termed the </a:t>
            </a:r>
            <a:r>
              <a:rPr lang="en-GB" sz="900" dirty="0" err="1"/>
              <a:t>plasmagenes</a:t>
            </a:r>
            <a:r>
              <a:rPr lang="en-GB" sz="900" dirty="0"/>
              <a:t> as ‘Kappa particles’ according to the taxonomic rules of his time.</a:t>
            </a:r>
          </a:p>
          <a:p>
            <a:endParaRPr lang="en-GB" sz="900" dirty="0"/>
          </a:p>
          <a:p>
            <a:r>
              <a:rPr lang="en-GB" sz="900" dirty="0"/>
              <a:t>Austin (1948) showed that killings needs no direct contact between the killer and sensitive cells, and that killing of sensitive Paramecium results from exposure to toxic particles released from killers.</a:t>
            </a:r>
          </a:p>
          <a:p>
            <a:endParaRPr lang="en-GB" sz="900" dirty="0"/>
          </a:p>
          <a:p>
            <a:r>
              <a:rPr lang="en-GB" sz="900" dirty="0"/>
              <a:t>The Kappa particles were later identified as gram-negative bacteria and put under the genus </a:t>
            </a:r>
            <a:r>
              <a:rPr lang="en-GB" sz="900" dirty="0" err="1"/>
              <a:t>Caedibacter</a:t>
            </a:r>
            <a:r>
              <a:rPr lang="en-GB" sz="900" dirty="0"/>
              <a:t> according to the binomial nomenclature of Bacteriological code. The genus includes five species: </a:t>
            </a:r>
            <a:r>
              <a:rPr lang="en-GB" sz="900" dirty="0" err="1"/>
              <a:t>Caedibacter</a:t>
            </a:r>
            <a:r>
              <a:rPr lang="en-GB" sz="900" dirty="0"/>
              <a:t> </a:t>
            </a:r>
            <a:r>
              <a:rPr lang="en-GB" sz="900" dirty="0" err="1"/>
              <a:t>taeniospiralis</a:t>
            </a:r>
            <a:r>
              <a:rPr lang="en-GB" sz="900" dirty="0"/>
              <a:t>, </a:t>
            </a:r>
            <a:r>
              <a:rPr lang="en-GB" sz="900" dirty="0" err="1"/>
              <a:t>Caedibacter</a:t>
            </a:r>
            <a:r>
              <a:rPr lang="en-GB" sz="900" dirty="0"/>
              <a:t> </a:t>
            </a:r>
            <a:r>
              <a:rPr lang="en-GB" sz="900" dirty="0" err="1"/>
              <a:t>varicaedens</a:t>
            </a:r>
            <a:r>
              <a:rPr lang="en-GB" sz="900" dirty="0"/>
              <a:t>, </a:t>
            </a:r>
            <a:r>
              <a:rPr lang="en-GB" sz="900" dirty="0" err="1"/>
              <a:t>Caedibacter</a:t>
            </a:r>
            <a:r>
              <a:rPr lang="en-GB" sz="900" dirty="0"/>
              <a:t> </a:t>
            </a:r>
            <a:r>
              <a:rPr lang="en-GB" sz="900" dirty="0" err="1"/>
              <a:t>pseudomutans</a:t>
            </a:r>
            <a:r>
              <a:rPr lang="en-GB" sz="900" dirty="0"/>
              <a:t>, and </a:t>
            </a:r>
            <a:r>
              <a:rPr lang="en-GB" sz="900" dirty="0" err="1"/>
              <a:t>Caedibacter</a:t>
            </a:r>
            <a:r>
              <a:rPr lang="en-GB" sz="900" dirty="0"/>
              <a:t> </a:t>
            </a:r>
            <a:r>
              <a:rPr lang="en-GB" sz="900" dirty="0" err="1"/>
              <a:t>paraconjugatus</a:t>
            </a:r>
            <a:r>
              <a:rPr lang="en-GB" sz="900" dirty="0"/>
              <a:t>, and </a:t>
            </a:r>
            <a:r>
              <a:rPr lang="en-GB" sz="900" dirty="0" err="1"/>
              <a:t>Caedibacter</a:t>
            </a:r>
            <a:r>
              <a:rPr lang="en-GB" sz="900" dirty="0"/>
              <a:t> </a:t>
            </a:r>
            <a:r>
              <a:rPr lang="en-GB" sz="900" dirty="0" err="1"/>
              <a:t>caryophilus</a:t>
            </a:r>
            <a:r>
              <a:rPr lang="en-GB" sz="900" dirty="0"/>
              <a:t>. The particularity of the genus </a:t>
            </a:r>
            <a:r>
              <a:rPr lang="en-GB" sz="900" dirty="0" err="1"/>
              <a:t>Caedibacter</a:t>
            </a:r>
            <a:r>
              <a:rPr lang="en-GB" sz="900" dirty="0"/>
              <a:t> is the presence of the killer trait attribute, R-body (</a:t>
            </a:r>
            <a:r>
              <a:rPr lang="en-GB" sz="900" dirty="0" err="1"/>
              <a:t>refractile</a:t>
            </a:r>
            <a:r>
              <a:rPr lang="en-GB" sz="900" dirty="0"/>
              <a:t> body), a proteinaceous ribbon-like structure within their cell.</a:t>
            </a:r>
          </a:p>
          <a:p>
            <a:endParaRPr lang="en-GB" sz="900" dirty="0"/>
          </a:p>
          <a:p>
            <a:r>
              <a:rPr lang="en-GB" sz="900" dirty="0"/>
              <a:t>Paramecia containing kappa endosymbionts in their cytoplasm are referred to as the killer strain. They produce toxic substance, </a:t>
            </a:r>
            <a:r>
              <a:rPr lang="en-GB" sz="900" dirty="0" err="1"/>
              <a:t>paramecin</a:t>
            </a:r>
            <a:r>
              <a:rPr lang="en-GB" sz="900" dirty="0"/>
              <a:t> and release it in the environment causing the death of other kappa free Paramecia strains (sensitives). Eventually with further studies about Kappa particles (or kappa endosymbionts), it was found that a dominant gene (K) in nucleus is necessary for Kappa to exist, multiply and produce </a:t>
            </a:r>
            <a:r>
              <a:rPr lang="en-GB" sz="900" dirty="0" err="1"/>
              <a:t>Paramecin</a:t>
            </a:r>
            <a:r>
              <a:rPr lang="en-GB" sz="900" dirty="0"/>
              <a:t>. They are transmitted directly by cytoplasmic genes (</a:t>
            </a:r>
            <a:r>
              <a:rPr lang="en-GB" sz="900" dirty="0" err="1"/>
              <a:t>plasmagenes</a:t>
            </a:r>
            <a:r>
              <a:rPr lang="en-GB" sz="900" dirty="0"/>
              <a:t>) from cytoplasm of parent cell to the daughter cells, and not by nuclear genes (Figure below). This provides a good example of cytoplasmic inheritance.</a:t>
            </a:r>
          </a:p>
          <a:p>
            <a:endParaRPr lang="en-GB" sz="900" dirty="0"/>
          </a:p>
          <a:p>
            <a:r>
              <a:rPr lang="en-GB" sz="900" dirty="0"/>
              <a:t>Figure: Cytoplasmic inheritance of Kappa particles</a:t>
            </a:r>
          </a:p>
          <a:p>
            <a:endParaRPr lang="en-GB" sz="900" dirty="0"/>
          </a:p>
          <a:p>
            <a:r>
              <a:rPr lang="en-GB" sz="900" dirty="0"/>
              <a:t>Image </a:t>
            </a:r>
            <a:r>
              <a:rPr lang="en-GB" sz="900" dirty="0" err="1"/>
              <a:t>weblink</a:t>
            </a:r>
            <a:r>
              <a:rPr lang="en-GB" sz="900" dirty="0"/>
              <a:t> : http://bio3400.nicerweb.com/Locked/media/ch09/Paramecium_kappa.html</a:t>
            </a:r>
          </a:p>
          <a:p>
            <a:endParaRPr lang="en-GB" sz="900" dirty="0"/>
          </a:p>
          <a:p>
            <a:r>
              <a:rPr lang="en-GB" sz="900" dirty="0"/>
              <a:t>Other endosymbionts of Paramecium</a:t>
            </a:r>
          </a:p>
          <a:p>
            <a:endParaRPr lang="en-GB" sz="900" dirty="0"/>
          </a:p>
          <a:p>
            <a:r>
              <a:rPr lang="en-GB" sz="900" dirty="0"/>
              <a:t>    Supposedly originated from kappa by mutation. They are </a:t>
            </a:r>
            <a:r>
              <a:rPr lang="en-GB" sz="900" dirty="0" err="1"/>
              <a:t>nonkiller</a:t>
            </a:r>
            <a:r>
              <a:rPr lang="en-GB" sz="900" dirty="0"/>
              <a:t>, they do not have R’ bodies and do not produce any toxic </a:t>
            </a:r>
            <a:r>
              <a:rPr lang="en-GB" sz="900" dirty="0" err="1"/>
              <a:t>substances.Pi</a:t>
            </a:r>
            <a:r>
              <a:rPr lang="en-GB" sz="900" dirty="0"/>
              <a:t> endosymbionts:</a:t>
            </a:r>
          </a:p>
          <a:p>
            <a:r>
              <a:rPr lang="en-GB" sz="900" dirty="0"/>
              <a:t>    Mu endosymbionts: These are mate-killers discovered by Siegel in 1950. The mu free mates get killed after conjugation with mu containing mates.</a:t>
            </a:r>
          </a:p>
          <a:p>
            <a:r>
              <a:rPr lang="en-GB" sz="900" dirty="0"/>
              <a:t>    Lambda endosymbionts: Is one of the largest endosymbionts measuring 0.7 by 5 </a:t>
            </a:r>
            <a:r>
              <a:rPr lang="en-GB" sz="900" dirty="0" err="1"/>
              <a:t>micrometers</a:t>
            </a:r>
            <a:r>
              <a:rPr lang="en-GB" sz="900" dirty="0"/>
              <a:t>. These are straight rod-shaped, rapid-lysis killers causing death to the sensitive individuals within 30 minutes after exposure and are highly specific with regard to the sensitives which they kill. </a:t>
            </a:r>
          </a:p>
          <a:p>
            <a:r>
              <a:rPr lang="en-GB" sz="900" dirty="0"/>
              <a:t>    Sigma endosymbionts: Is a long, broad, curved or spiral rod endosymbionts achieving the largest size of up to 15 </a:t>
            </a:r>
            <a:r>
              <a:rPr lang="en-GB" sz="900" dirty="0" err="1"/>
              <a:t>micrometers</a:t>
            </a:r>
            <a:r>
              <a:rPr lang="en-GB" sz="900" dirty="0"/>
              <a:t>. They are similar to lambda symbionts in many ways: causing rapid-lysis killing, range of sensitives it affects, its large size, and being heavily flagellated.</a:t>
            </a:r>
          </a:p>
          <a:p>
            <a:r>
              <a:rPr lang="en-GB" sz="900" dirty="0"/>
              <a:t>    Gamma endosymbionts: These endosymbionts are small, about 0.7 </a:t>
            </a:r>
            <a:r>
              <a:rPr lang="en-GB" sz="900" dirty="0" err="1"/>
              <a:t>micrometers</a:t>
            </a:r>
            <a:r>
              <a:rPr lang="en-GB" sz="900" dirty="0"/>
              <a:t> long. They are very strong killers causing vacuolization of the sensitives.</a:t>
            </a:r>
          </a:p>
          <a:p>
            <a:r>
              <a:rPr lang="en-GB" sz="900" dirty="0"/>
              <a:t>    Tau endosymbionts: The Paramecia containing tau are identified as effective paralysis killer by Stevenson.</a:t>
            </a:r>
          </a:p>
          <a:p>
            <a:r>
              <a:rPr lang="en-GB" sz="900" dirty="0"/>
              <a:t>    Delta endosymbionts: These endosymbionts, like tau are reported to be paralysis killers to sensitives. There are reports that the toxicity of delta could be due to other endosymbionts associated with them in low concentration. Deltas are sparsely flagellated and are most widely distributed endosymbionts.</a:t>
            </a:r>
          </a:p>
          <a:p>
            <a:r>
              <a:rPr lang="en-GB" sz="900" dirty="0"/>
              <a:t>    Nu: Paramecia carrying nu endosymbionts do not kill their mates nor other strains of Paramecia placed into culture with them.</a:t>
            </a:r>
          </a:p>
          <a:p>
            <a:r>
              <a:rPr lang="en-GB" sz="900" dirty="0"/>
              <a:t>    Alpha: Occurs in the macronucleus (P. </a:t>
            </a:r>
            <a:r>
              <a:rPr lang="en-GB" sz="900" dirty="0" err="1"/>
              <a:t>aurelia</a:t>
            </a:r>
            <a:r>
              <a:rPr lang="en-GB" sz="900" dirty="0"/>
              <a:t>) in great numbers and rarely in the cytoplasm. They occur as long spirals about 5 </a:t>
            </a:r>
            <a:r>
              <a:rPr lang="en-GB" sz="900" dirty="0" err="1"/>
              <a:t>micrometers</a:t>
            </a:r>
            <a:r>
              <a:rPr lang="en-GB" sz="900" dirty="0"/>
              <a:t> long, or as short, curved forms. The long, spiral forms are highly infective to a few alpha-free strains of P. </a:t>
            </a:r>
            <a:r>
              <a:rPr lang="en-GB" sz="900" dirty="0" err="1"/>
              <a:t>aurelia</a:t>
            </a:r>
            <a:r>
              <a:rPr lang="en-GB" sz="900" dirty="0"/>
              <a:t>. During autogamy and conjugation, the alpha </a:t>
            </a:r>
            <a:r>
              <a:rPr lang="en-GB" sz="900" dirty="0" err="1"/>
              <a:t>synbionts</a:t>
            </a:r>
            <a:r>
              <a:rPr lang="en-GB" sz="900" dirty="0"/>
              <a:t> find their way out from the old fragments of macronucleus (as the macronucleus disintegrates) and into the newly developing macronucleus.</a:t>
            </a:r>
          </a:p>
          <a:p>
            <a:r>
              <a:rPr lang="en-GB" sz="900" dirty="0"/>
              <a:t>    Omega: A </a:t>
            </a:r>
            <a:r>
              <a:rPr lang="en-GB" sz="900" dirty="0" err="1"/>
              <a:t>micronuclear</a:t>
            </a:r>
            <a:r>
              <a:rPr lang="en-GB" sz="900" dirty="0"/>
              <a:t> endosymbiont of P. </a:t>
            </a:r>
            <a:r>
              <a:rPr lang="en-GB" sz="900" dirty="0" err="1"/>
              <a:t>caudatum</a:t>
            </a:r>
            <a:r>
              <a:rPr lang="en-GB" sz="900" dirty="0"/>
              <a:t>. These are very similar in appearance to the alpha endosymbionts.   </a:t>
            </a:r>
          </a:p>
          <a:p>
            <a:endParaRPr lang="en-GB" sz="900" dirty="0"/>
          </a:p>
          <a:p>
            <a:r>
              <a:rPr lang="en-GB" sz="900" dirty="0"/>
              <a:t>Source: </a:t>
            </a:r>
            <a:r>
              <a:rPr lang="en-GB" sz="900" dirty="0" err="1"/>
              <a:t>Schrallhammer</a:t>
            </a:r>
            <a:r>
              <a:rPr lang="en-GB" sz="900" dirty="0"/>
              <a:t>, M. (2010). The killer trait of Paramecium and its causative agents. </a:t>
            </a:r>
            <a:r>
              <a:rPr lang="en-GB" sz="900" dirty="0" err="1"/>
              <a:t>Palaeodiversity</a:t>
            </a:r>
            <a:r>
              <a:rPr lang="en-GB" sz="900" dirty="0"/>
              <a:t> 3, Supplement: 79-88;</a:t>
            </a:r>
          </a:p>
          <a:p>
            <a:endParaRPr lang="en-GB" sz="900" dirty="0"/>
          </a:p>
          <a:p>
            <a:r>
              <a:rPr lang="en-GB" sz="900" dirty="0" err="1"/>
              <a:t>Preer</a:t>
            </a:r>
            <a:r>
              <a:rPr lang="en-GB" sz="900" dirty="0"/>
              <a:t> Jr., J.R., </a:t>
            </a:r>
            <a:r>
              <a:rPr lang="en-GB" sz="900" dirty="0" err="1"/>
              <a:t>Preer</a:t>
            </a:r>
            <a:r>
              <a:rPr lang="en-GB" sz="900" dirty="0"/>
              <a:t>, L.B. and </a:t>
            </a:r>
            <a:r>
              <a:rPr lang="en-GB" sz="900" dirty="0" err="1"/>
              <a:t>Jurand</a:t>
            </a:r>
            <a:r>
              <a:rPr lang="en-GB" sz="900" dirty="0"/>
              <a:t>, A. (1974). Kappa and Other Endosymbionts in Paramecium </a:t>
            </a:r>
            <a:r>
              <a:rPr lang="en-GB" sz="900" dirty="0" err="1"/>
              <a:t>aurelia</a:t>
            </a:r>
            <a:r>
              <a:rPr lang="en-GB" sz="900" dirty="0"/>
              <a:t>. Bacteriological Reviews, 38(2): 113-163.</a:t>
            </a:r>
          </a:p>
          <a:p>
            <a:endParaRPr lang="en-GB" sz="900" dirty="0"/>
          </a:p>
          <a:p>
            <a:r>
              <a:rPr lang="en-GB" sz="900" dirty="0"/>
              <a:t> </a:t>
            </a:r>
          </a:p>
        </p:txBody>
      </p:sp>
    </p:spTree>
    <p:extLst>
      <p:ext uri="{BB962C8B-B14F-4D97-AF65-F5344CB8AC3E}">
        <p14:creationId xmlns:p14="http://schemas.microsoft.com/office/powerpoint/2010/main" val="965979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16632"/>
            <a:ext cx="8784976" cy="3016210"/>
          </a:xfrm>
          <a:prstGeom prst="rect">
            <a:avLst/>
          </a:prstGeom>
        </p:spPr>
        <p:txBody>
          <a:bodyPr wrap="square">
            <a:spAutoFit/>
          </a:bodyPr>
          <a:lstStyle/>
          <a:p>
            <a:r>
              <a:rPr lang="cs-CZ" sz="1600" dirty="0"/>
              <a:t> Mutualismus – </a:t>
            </a:r>
            <a:r>
              <a:rPr lang="cs-CZ" sz="1600" dirty="0" smtClean="0"/>
              <a:t>fág vs. </a:t>
            </a:r>
            <a:r>
              <a:rPr lang="cs-CZ" sz="1600" dirty="0"/>
              <a:t>bakterie </a:t>
            </a:r>
            <a:endParaRPr lang="cs-CZ" sz="1600" dirty="0" smtClean="0"/>
          </a:p>
          <a:p>
            <a:endParaRPr lang="cs-CZ" sz="1600" dirty="0" smtClean="0"/>
          </a:p>
          <a:p>
            <a:pPr marL="285750" indent="-285750">
              <a:buFont typeface="Arial" panose="020B0604020202020204" pitchFamily="34" charset="0"/>
              <a:buChar char="•"/>
            </a:pPr>
            <a:r>
              <a:rPr lang="cs-CZ" sz="1600" dirty="0" smtClean="0"/>
              <a:t>lyzogenie </a:t>
            </a:r>
            <a:r>
              <a:rPr lang="cs-CZ" sz="1600" dirty="0"/>
              <a:t>– stav, kdy virus, který napadl buňku či bakterii, se integroval </a:t>
            </a:r>
            <a:r>
              <a:rPr lang="cs-CZ" sz="1600" dirty="0" smtClean="0"/>
              <a:t>do </a:t>
            </a:r>
            <a:r>
              <a:rPr lang="cs-CZ" sz="1600" dirty="0"/>
              <a:t>jejího vlastního genomu jako </a:t>
            </a:r>
            <a:r>
              <a:rPr lang="cs-CZ" sz="1600" dirty="0" smtClean="0"/>
              <a:t>provirus, jeho </a:t>
            </a:r>
            <a:r>
              <a:rPr lang="cs-CZ" sz="1600" dirty="0"/>
              <a:t>replikace </a:t>
            </a:r>
            <a:r>
              <a:rPr lang="cs-CZ" sz="1600" dirty="0" smtClean="0"/>
              <a:t>někdy </a:t>
            </a:r>
            <a:r>
              <a:rPr lang="cs-CZ" sz="1600" dirty="0"/>
              <a:t>způsobí rozpad buňky </a:t>
            </a:r>
            <a:endParaRPr lang="cs-CZ" sz="1600" dirty="0" smtClean="0"/>
          </a:p>
          <a:p>
            <a:endParaRPr lang="cs-CZ" sz="1600" dirty="0"/>
          </a:p>
          <a:p>
            <a:r>
              <a:rPr lang="cs-CZ" sz="1400" dirty="0" smtClean="0"/>
              <a:t>                     https</a:t>
            </a:r>
            <a:r>
              <a:rPr lang="cs-CZ" sz="1400" dirty="0"/>
              <a:t>://</a:t>
            </a:r>
            <a:r>
              <a:rPr lang="cs-CZ" sz="1400" dirty="0" smtClean="0"/>
              <a:t>www.youtube.com/watch?v=sLkZ9FPHJGM</a:t>
            </a:r>
          </a:p>
          <a:p>
            <a:endParaRPr lang="cs-CZ" sz="1600" dirty="0"/>
          </a:p>
          <a:p>
            <a:pPr marL="285750" indent="-285750">
              <a:buFont typeface="Arial" panose="020B0604020202020204" pitchFamily="34" charset="0"/>
              <a:buChar char="•"/>
            </a:pPr>
            <a:r>
              <a:rPr lang="cs-CZ" sz="1600" dirty="0" smtClean="0"/>
              <a:t>bakterie </a:t>
            </a:r>
            <a:r>
              <a:rPr lang="cs-CZ" sz="1600" dirty="0"/>
              <a:t>zajistí dlouhodobé přežití fága   </a:t>
            </a:r>
          </a:p>
          <a:p>
            <a:pPr marL="285750" indent="-285750">
              <a:buFont typeface="Arial" panose="020B0604020202020204" pitchFamily="34" charset="0"/>
              <a:buChar char="•"/>
            </a:pPr>
            <a:r>
              <a:rPr lang="cs-CZ" sz="1600" dirty="0" smtClean="0"/>
              <a:t> </a:t>
            </a:r>
            <a:r>
              <a:rPr lang="cs-CZ" sz="1600" dirty="0"/>
              <a:t>fágová DNA přidává novou genetickou informaci  </a:t>
            </a:r>
            <a:r>
              <a:rPr lang="cs-CZ" sz="1600" dirty="0" smtClean="0"/>
              <a:t>a schopnost  </a:t>
            </a:r>
            <a:r>
              <a:rPr lang="cs-CZ" sz="1600" dirty="0"/>
              <a:t>bakteriální populaci (bakterie někdy    virulentnější nebo produkují nové enzymy)  </a:t>
            </a:r>
          </a:p>
          <a:p>
            <a:pPr marL="285750" indent="-285750">
              <a:buFont typeface="Arial" panose="020B0604020202020204" pitchFamily="34" charset="0"/>
              <a:buChar char="•"/>
            </a:pPr>
            <a:r>
              <a:rPr lang="cs-CZ" sz="1600" dirty="0" smtClean="0"/>
              <a:t> </a:t>
            </a:r>
            <a:r>
              <a:rPr lang="cs-CZ" sz="1600" dirty="0"/>
              <a:t>možnost přenosu bakteriální DNA transdukcí  </a:t>
            </a:r>
          </a:p>
          <a:p>
            <a:endParaRPr lang="cs-CZ" sz="16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3140968"/>
            <a:ext cx="5115727" cy="3465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4287" y="3176170"/>
            <a:ext cx="3190356" cy="3450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9655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251640" y="116640"/>
            <a:ext cx="8229240" cy="652500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en-GB" sz="1800" b="1" dirty="0" err="1">
                <a:latin typeface="Calibri" pitchFamily="18"/>
              </a:rPr>
              <a:t>Negativní</a:t>
            </a:r>
            <a:r>
              <a:rPr lang="en-GB" sz="1800" b="1" dirty="0">
                <a:latin typeface="Calibri" pitchFamily="18"/>
              </a:rPr>
              <a:t> </a:t>
            </a:r>
            <a:r>
              <a:rPr lang="en-GB" sz="1800" b="1" dirty="0" err="1">
                <a:latin typeface="Calibri" pitchFamily="18"/>
              </a:rPr>
              <a:t>interakce</a:t>
            </a:r>
            <a:endParaRPr lang="en-GB" sz="1800" b="1" dirty="0">
              <a:latin typeface="Calibri" pitchFamily="18"/>
            </a:endParaRPr>
          </a:p>
          <a:p>
            <a:pPr marL="0" lvl="0" indent="0">
              <a:spcBef>
                <a:spcPts val="638"/>
              </a:spcBef>
              <a:buNone/>
            </a:pPr>
            <a:r>
              <a:rPr lang="en-GB" sz="1600" b="1" dirty="0" err="1">
                <a:latin typeface="Calibri" pitchFamily="18"/>
              </a:rPr>
              <a:t>Kompetice</a:t>
            </a:r>
            <a:r>
              <a:rPr lang="en-GB" sz="1600" dirty="0">
                <a:latin typeface="Calibri" pitchFamily="18"/>
              </a:rPr>
              <a:t> </a:t>
            </a:r>
            <a:endParaRPr lang="cs-CZ" sz="1600" dirty="0" smtClean="0">
              <a:latin typeface="Calibri" pitchFamily="18"/>
            </a:endParaRPr>
          </a:p>
          <a:p>
            <a:pPr marL="285750" indent="-285750">
              <a:spcBef>
                <a:spcPts val="638"/>
              </a:spcBef>
            </a:pPr>
            <a:r>
              <a:rPr lang="en-GB" sz="1600" dirty="0" err="1" smtClean="0">
                <a:latin typeface="Calibri" pitchFamily="18"/>
              </a:rPr>
              <a:t>členové</a:t>
            </a:r>
            <a:r>
              <a:rPr lang="en-GB" sz="1600" dirty="0" smtClean="0">
                <a:latin typeface="Calibri" pitchFamily="18"/>
              </a:rPr>
              <a:t> </a:t>
            </a:r>
            <a:r>
              <a:rPr lang="en-GB" sz="1600" dirty="0" err="1">
                <a:latin typeface="Calibri" pitchFamily="18"/>
              </a:rPr>
              <a:t>jedné</a:t>
            </a:r>
            <a:r>
              <a:rPr lang="en-GB" sz="1600" dirty="0">
                <a:latin typeface="Calibri" pitchFamily="18"/>
              </a:rPr>
              <a:t> populace </a:t>
            </a:r>
            <a:r>
              <a:rPr lang="en-GB" sz="1600" dirty="0" err="1">
                <a:latin typeface="Calibri" pitchFamily="18"/>
              </a:rPr>
              <a:t>využívají</a:t>
            </a:r>
            <a:r>
              <a:rPr lang="en-GB" sz="1600" dirty="0">
                <a:latin typeface="Calibri" pitchFamily="18"/>
              </a:rPr>
              <a:t> </a:t>
            </a:r>
            <a:r>
              <a:rPr lang="en-GB" sz="1600" dirty="0" err="1">
                <a:latin typeface="Calibri" pitchFamily="18"/>
              </a:rPr>
              <a:t>stejné</a:t>
            </a:r>
            <a:r>
              <a:rPr lang="en-GB" sz="1600" dirty="0">
                <a:latin typeface="Calibri" pitchFamily="18"/>
              </a:rPr>
              <a:t> </a:t>
            </a:r>
            <a:r>
              <a:rPr lang="en-GB" sz="1600" dirty="0" err="1">
                <a:latin typeface="Calibri" pitchFamily="18"/>
              </a:rPr>
              <a:t>živiny</a:t>
            </a:r>
            <a:r>
              <a:rPr lang="en-GB" sz="1600" dirty="0">
                <a:latin typeface="Calibri" pitchFamily="18"/>
              </a:rPr>
              <a:t> </a:t>
            </a:r>
            <a:r>
              <a:rPr lang="en-GB" sz="1600" dirty="0" err="1">
                <a:latin typeface="Calibri" pitchFamily="18"/>
              </a:rPr>
              <a:t>i</a:t>
            </a:r>
            <a:r>
              <a:rPr lang="en-GB" sz="1600" dirty="0">
                <a:latin typeface="Calibri" pitchFamily="18"/>
              </a:rPr>
              <a:t> </a:t>
            </a:r>
            <a:r>
              <a:rPr lang="en-GB" sz="1600" dirty="0" err="1">
                <a:latin typeface="Calibri" pitchFamily="18"/>
              </a:rPr>
              <a:t>prostředí</a:t>
            </a:r>
            <a:endParaRPr lang="en-GB" sz="1600" dirty="0">
              <a:latin typeface="Calibri" pitchFamily="18"/>
            </a:endParaRPr>
          </a:p>
          <a:p>
            <a:pPr marL="0" lvl="0" indent="0">
              <a:spcBef>
                <a:spcPts val="638"/>
              </a:spcBef>
              <a:buFont typeface="Arial" pitchFamily="32"/>
              <a:buChar char="•"/>
            </a:pPr>
            <a:r>
              <a:rPr lang="cs-CZ" sz="1600" dirty="0" smtClean="0">
                <a:latin typeface="Calibri" pitchFamily="18"/>
              </a:rPr>
              <a:t>   </a:t>
            </a:r>
            <a:r>
              <a:rPr lang="en-GB" sz="1600" dirty="0" err="1" smtClean="0">
                <a:latin typeface="Calibri" pitchFamily="18"/>
              </a:rPr>
              <a:t>zvýšená</a:t>
            </a:r>
            <a:r>
              <a:rPr lang="en-GB" sz="1600" dirty="0" smtClean="0">
                <a:latin typeface="Calibri" pitchFamily="18"/>
              </a:rPr>
              <a:t> </a:t>
            </a:r>
            <a:r>
              <a:rPr lang="en-GB" sz="1600" dirty="0" err="1">
                <a:latin typeface="Calibri" pitchFamily="18"/>
              </a:rPr>
              <a:t>hustota</a:t>
            </a:r>
            <a:r>
              <a:rPr lang="en-GB" sz="1600" dirty="0">
                <a:latin typeface="Calibri" pitchFamily="18"/>
              </a:rPr>
              <a:t> populace </a:t>
            </a:r>
            <a:r>
              <a:rPr lang="en-GB" sz="1600" dirty="0" err="1">
                <a:latin typeface="Calibri" pitchFamily="18"/>
              </a:rPr>
              <a:t>zvyšuje</a:t>
            </a:r>
            <a:r>
              <a:rPr lang="en-GB" sz="1600" dirty="0">
                <a:latin typeface="Calibri" pitchFamily="18"/>
              </a:rPr>
              <a:t> </a:t>
            </a:r>
            <a:r>
              <a:rPr lang="en-GB" sz="1600" dirty="0" err="1">
                <a:latin typeface="Calibri" pitchFamily="18"/>
              </a:rPr>
              <a:t>soutěžení</a:t>
            </a:r>
            <a:r>
              <a:rPr lang="en-GB" sz="1600" dirty="0">
                <a:latin typeface="Calibri" pitchFamily="18"/>
              </a:rPr>
              <a:t> o </a:t>
            </a:r>
            <a:r>
              <a:rPr lang="en-GB" sz="1600" dirty="0" err="1">
                <a:latin typeface="Calibri" pitchFamily="18"/>
              </a:rPr>
              <a:t>dostupné</a:t>
            </a:r>
            <a:r>
              <a:rPr lang="en-GB" sz="1600" dirty="0">
                <a:latin typeface="Calibri" pitchFamily="18"/>
              </a:rPr>
              <a:t> </a:t>
            </a:r>
            <a:r>
              <a:rPr lang="en-GB" sz="1600" dirty="0" err="1">
                <a:latin typeface="Calibri" pitchFamily="18"/>
              </a:rPr>
              <a:t>zdroje</a:t>
            </a:r>
            <a:r>
              <a:rPr lang="en-GB" sz="1600" dirty="0">
                <a:latin typeface="Calibri" pitchFamily="18"/>
              </a:rPr>
              <a:t> (</a:t>
            </a:r>
            <a:r>
              <a:rPr lang="en-GB" sz="1600" dirty="0" err="1">
                <a:latin typeface="Calibri" pitchFamily="18"/>
              </a:rPr>
              <a:t>živina</a:t>
            </a:r>
            <a:r>
              <a:rPr lang="en-GB" sz="1600" dirty="0">
                <a:latin typeface="Calibri" pitchFamily="18"/>
              </a:rPr>
              <a:t>, </a:t>
            </a:r>
            <a:r>
              <a:rPr lang="en-GB" sz="1600" dirty="0" err="1">
                <a:latin typeface="Calibri" pitchFamily="18"/>
              </a:rPr>
              <a:t>predátor-kořist</a:t>
            </a:r>
            <a:r>
              <a:rPr lang="en-GB" sz="1600" dirty="0">
                <a:latin typeface="Calibri" pitchFamily="18"/>
              </a:rPr>
              <a:t>, </a:t>
            </a:r>
            <a:r>
              <a:rPr lang="en-GB" sz="1600" dirty="0" err="1">
                <a:latin typeface="Calibri" pitchFamily="18"/>
              </a:rPr>
              <a:t>parazit-hostitel</a:t>
            </a:r>
            <a:endParaRPr lang="en-GB" sz="1600" dirty="0">
              <a:latin typeface="Calibri" pitchFamily="18"/>
            </a:endParaRPr>
          </a:p>
          <a:p>
            <a:pPr marL="0" lvl="0" indent="0">
              <a:spcBef>
                <a:spcPts val="638"/>
              </a:spcBef>
              <a:buFont typeface="Arial" pitchFamily="32"/>
              <a:buChar char="•"/>
            </a:pPr>
            <a:endParaRPr lang="en-GB" sz="1600" dirty="0">
              <a:latin typeface="Calibri" pitchFamily="18"/>
            </a:endParaRPr>
          </a:p>
          <a:p>
            <a:pPr marL="0" lvl="0" indent="0">
              <a:spcBef>
                <a:spcPts val="638"/>
              </a:spcBef>
              <a:buFont typeface="Arial" pitchFamily="32"/>
              <a:buChar char="•"/>
            </a:pPr>
            <a:r>
              <a:rPr lang="cs-CZ" sz="1600" dirty="0" smtClean="0">
                <a:latin typeface="Calibri" pitchFamily="18"/>
              </a:rPr>
              <a:t>  </a:t>
            </a:r>
            <a:r>
              <a:rPr lang="en-GB" sz="1600" dirty="0" smtClean="0">
                <a:latin typeface="Calibri" pitchFamily="18"/>
              </a:rPr>
              <a:t>ale </a:t>
            </a:r>
            <a:r>
              <a:rPr lang="en-GB" sz="1600" dirty="0" err="1">
                <a:latin typeface="Calibri" pitchFamily="18"/>
              </a:rPr>
              <a:t>také</a:t>
            </a:r>
            <a:r>
              <a:rPr lang="en-GB" sz="1600" dirty="0">
                <a:latin typeface="Calibri" pitchFamily="18"/>
              </a:rPr>
              <a:t> </a:t>
            </a:r>
            <a:r>
              <a:rPr lang="en-GB" sz="1600" dirty="0" err="1">
                <a:latin typeface="Calibri" pitchFamily="18"/>
              </a:rPr>
              <a:t>akumulace</a:t>
            </a:r>
            <a:r>
              <a:rPr lang="en-GB" sz="1600" dirty="0">
                <a:latin typeface="Calibri" pitchFamily="18"/>
              </a:rPr>
              <a:t> </a:t>
            </a:r>
            <a:r>
              <a:rPr lang="en-GB" sz="1600" dirty="0" err="1">
                <a:latin typeface="Calibri" pitchFamily="18"/>
              </a:rPr>
              <a:t>toxických</a:t>
            </a:r>
            <a:r>
              <a:rPr lang="en-GB" sz="1600" dirty="0">
                <a:latin typeface="Calibri" pitchFamily="18"/>
              </a:rPr>
              <a:t> </a:t>
            </a:r>
            <a:r>
              <a:rPr lang="en-GB" sz="1600" dirty="0" err="1">
                <a:latin typeface="Calibri" pitchFamily="18"/>
              </a:rPr>
              <a:t>látek</a:t>
            </a:r>
            <a:r>
              <a:rPr lang="en-GB" sz="1600" dirty="0">
                <a:latin typeface="Calibri" pitchFamily="18"/>
              </a:rPr>
              <a:t> - </a:t>
            </a:r>
            <a:r>
              <a:rPr lang="en-GB" sz="1600" dirty="0" err="1">
                <a:latin typeface="Calibri" pitchFamily="18"/>
              </a:rPr>
              <a:t>některé</a:t>
            </a:r>
            <a:r>
              <a:rPr lang="en-GB" sz="1600" dirty="0">
                <a:latin typeface="Calibri" pitchFamily="18"/>
              </a:rPr>
              <a:t> </a:t>
            </a:r>
            <a:r>
              <a:rPr lang="en-GB" sz="1600" dirty="0" err="1">
                <a:latin typeface="Calibri" pitchFamily="18"/>
              </a:rPr>
              <a:t>uvolňované</a:t>
            </a:r>
            <a:r>
              <a:rPr lang="en-GB" sz="1600" dirty="0">
                <a:latin typeface="Calibri" pitchFamily="18"/>
              </a:rPr>
              <a:t> </a:t>
            </a:r>
            <a:r>
              <a:rPr lang="en-GB" sz="1600" dirty="0" err="1">
                <a:latin typeface="Calibri" pitchFamily="18"/>
              </a:rPr>
              <a:t>intermediáty</a:t>
            </a:r>
            <a:r>
              <a:rPr lang="en-GB" sz="1600" dirty="0">
                <a:latin typeface="Calibri" pitchFamily="18"/>
              </a:rPr>
              <a:t> </a:t>
            </a:r>
            <a:r>
              <a:rPr lang="en-GB" sz="1600" dirty="0" err="1">
                <a:latin typeface="Calibri" pitchFamily="18"/>
              </a:rPr>
              <a:t>toxické</a:t>
            </a:r>
            <a:r>
              <a:rPr lang="en-GB" sz="1600" dirty="0">
                <a:latin typeface="Calibri" pitchFamily="18"/>
              </a:rPr>
              <a:t> </a:t>
            </a:r>
            <a:r>
              <a:rPr lang="en-GB" sz="1600" dirty="0" err="1">
                <a:latin typeface="Calibri" pitchFamily="18"/>
              </a:rPr>
              <a:t>ve</a:t>
            </a:r>
            <a:r>
              <a:rPr lang="en-GB" sz="1600" dirty="0">
                <a:latin typeface="Calibri" pitchFamily="18"/>
              </a:rPr>
              <a:t> </a:t>
            </a:r>
            <a:r>
              <a:rPr lang="en-GB" sz="1600" dirty="0" err="1">
                <a:latin typeface="Calibri" pitchFamily="18"/>
              </a:rPr>
              <a:t>vyšší</a:t>
            </a:r>
            <a:r>
              <a:rPr lang="en-GB" sz="1600" dirty="0">
                <a:latin typeface="Calibri" pitchFamily="18"/>
              </a:rPr>
              <a:t> </a:t>
            </a:r>
            <a:r>
              <a:rPr lang="en-GB" sz="1600" dirty="0" err="1">
                <a:latin typeface="Calibri" pitchFamily="18"/>
              </a:rPr>
              <a:t>konc</a:t>
            </a:r>
            <a:r>
              <a:rPr lang="en-GB" sz="1600" dirty="0">
                <a:latin typeface="Calibri" pitchFamily="18"/>
              </a:rPr>
              <a:t>.</a:t>
            </a:r>
          </a:p>
          <a:p>
            <a:pPr marL="0" lvl="0" indent="0">
              <a:spcBef>
                <a:spcPts val="638"/>
              </a:spcBef>
              <a:buFont typeface="Arial" pitchFamily="32"/>
              <a:buChar char="•"/>
            </a:pPr>
            <a:r>
              <a:rPr lang="cs-CZ" sz="1600" dirty="0" smtClean="0">
                <a:latin typeface="Calibri" pitchFamily="18"/>
              </a:rPr>
              <a:t>  </a:t>
            </a:r>
            <a:r>
              <a:rPr lang="en-GB" sz="1600" dirty="0" smtClean="0">
                <a:latin typeface="Calibri" pitchFamily="18"/>
              </a:rPr>
              <a:t>LMW </a:t>
            </a:r>
            <a:r>
              <a:rPr lang="en-GB" sz="1600" dirty="0" err="1">
                <a:latin typeface="Calibri" pitchFamily="18"/>
              </a:rPr>
              <a:t>mastné</a:t>
            </a:r>
            <a:r>
              <a:rPr lang="en-GB" sz="1600" dirty="0">
                <a:latin typeface="Calibri" pitchFamily="18"/>
              </a:rPr>
              <a:t> </a:t>
            </a:r>
            <a:r>
              <a:rPr lang="en-GB" sz="1600" dirty="0" err="1">
                <a:latin typeface="Calibri" pitchFamily="18"/>
              </a:rPr>
              <a:t>kyseliny</a:t>
            </a:r>
            <a:r>
              <a:rPr lang="en-GB" sz="1600" dirty="0">
                <a:latin typeface="Calibri" pitchFamily="18"/>
              </a:rPr>
              <a:t>, H2S, </a:t>
            </a:r>
            <a:r>
              <a:rPr lang="en-GB" sz="1600" dirty="0" err="1">
                <a:latin typeface="Calibri" pitchFamily="18"/>
              </a:rPr>
              <a:t>etanol</a:t>
            </a:r>
            <a:endParaRPr lang="en-GB" sz="1600" dirty="0">
              <a:latin typeface="Calibri" pitchFamily="18"/>
            </a:endParaRPr>
          </a:p>
          <a:p>
            <a:pPr marL="0" lvl="0" indent="0">
              <a:spcBef>
                <a:spcPts val="638"/>
              </a:spcBef>
              <a:buFont typeface="Arial" pitchFamily="32"/>
              <a:buChar char="•"/>
            </a:pPr>
            <a:r>
              <a:rPr lang="en-GB" sz="1600" dirty="0">
                <a:latin typeface="Calibri" pitchFamily="18"/>
              </a:rPr>
              <a:t> </a:t>
            </a:r>
            <a:r>
              <a:rPr lang="cs-CZ" sz="1600" dirty="0" smtClean="0">
                <a:latin typeface="Calibri" pitchFamily="18"/>
              </a:rPr>
              <a:t>  </a:t>
            </a:r>
            <a:r>
              <a:rPr lang="en-GB" sz="1600" dirty="0" err="1" smtClean="0">
                <a:latin typeface="Calibri" pitchFamily="18"/>
              </a:rPr>
              <a:t>negativní</a:t>
            </a:r>
            <a:r>
              <a:rPr lang="en-GB" sz="1600" dirty="0" smtClean="0">
                <a:latin typeface="Calibri" pitchFamily="18"/>
              </a:rPr>
              <a:t> </a:t>
            </a:r>
            <a:r>
              <a:rPr lang="en-GB" sz="1600" dirty="0" err="1">
                <a:latin typeface="Calibri" pitchFamily="18"/>
              </a:rPr>
              <a:t>zpětná</a:t>
            </a:r>
            <a:r>
              <a:rPr lang="en-GB" sz="1600" dirty="0">
                <a:latin typeface="Calibri" pitchFamily="18"/>
              </a:rPr>
              <a:t> </a:t>
            </a:r>
            <a:r>
              <a:rPr lang="en-GB" sz="1600" dirty="0" err="1">
                <a:latin typeface="Calibri" pitchFamily="18"/>
              </a:rPr>
              <a:t>vazba</a:t>
            </a:r>
            <a:r>
              <a:rPr lang="en-GB" sz="1600" dirty="0">
                <a:latin typeface="Calibri" pitchFamily="18"/>
              </a:rPr>
              <a:t> (</a:t>
            </a:r>
            <a:r>
              <a:rPr lang="en-GB" sz="1600" dirty="0" err="1">
                <a:latin typeface="Calibri" pitchFamily="18"/>
              </a:rPr>
              <a:t>zastavení</a:t>
            </a:r>
            <a:r>
              <a:rPr lang="en-GB" sz="1600" dirty="0">
                <a:latin typeface="Calibri" pitchFamily="18"/>
              </a:rPr>
              <a:t> </a:t>
            </a:r>
            <a:r>
              <a:rPr lang="en-GB" sz="1600" dirty="0" err="1">
                <a:latin typeface="Calibri" pitchFamily="18"/>
              </a:rPr>
              <a:t>růstu</a:t>
            </a:r>
            <a:r>
              <a:rPr lang="en-GB" sz="1600" dirty="0">
                <a:latin typeface="Calibri" pitchFamily="18"/>
              </a:rPr>
              <a:t> populace </a:t>
            </a:r>
            <a:r>
              <a:rPr lang="en-GB" sz="1600" dirty="0" err="1">
                <a:latin typeface="Calibri" pitchFamily="18"/>
              </a:rPr>
              <a:t>i</a:t>
            </a:r>
            <a:r>
              <a:rPr lang="en-GB" sz="1600" dirty="0">
                <a:latin typeface="Calibri" pitchFamily="18"/>
              </a:rPr>
              <a:t> </a:t>
            </a:r>
            <a:r>
              <a:rPr lang="en-GB" sz="1600" dirty="0" err="1">
                <a:latin typeface="Calibri" pitchFamily="18"/>
              </a:rPr>
              <a:t>za</a:t>
            </a:r>
            <a:r>
              <a:rPr lang="en-GB" sz="1600" dirty="0">
                <a:latin typeface="Calibri" pitchFamily="18"/>
              </a:rPr>
              <a:t> </a:t>
            </a:r>
            <a:r>
              <a:rPr lang="en-GB" sz="1600" dirty="0" err="1">
                <a:latin typeface="Calibri" pitchFamily="18"/>
              </a:rPr>
              <a:t>přítomnosti</a:t>
            </a:r>
            <a:r>
              <a:rPr lang="en-GB" sz="1600" dirty="0">
                <a:latin typeface="Calibri" pitchFamily="18"/>
              </a:rPr>
              <a:t> </a:t>
            </a:r>
            <a:r>
              <a:rPr lang="en-GB" sz="1600" dirty="0" err="1">
                <a:latin typeface="Calibri" pitchFamily="18"/>
              </a:rPr>
              <a:t>vhodného</a:t>
            </a:r>
            <a:r>
              <a:rPr lang="en-GB" sz="1600" dirty="0">
                <a:latin typeface="Calibri" pitchFamily="18"/>
              </a:rPr>
              <a:t> </a:t>
            </a:r>
            <a:r>
              <a:rPr lang="en-GB" sz="1600" dirty="0" err="1">
                <a:latin typeface="Calibri" pitchFamily="18"/>
              </a:rPr>
              <a:t>substrátu</a:t>
            </a:r>
            <a:r>
              <a:rPr lang="en-GB" sz="1600" dirty="0">
                <a:latin typeface="Calibri" pitchFamily="18"/>
              </a:rPr>
              <a:t>)</a:t>
            </a:r>
          </a:p>
          <a:p>
            <a:pPr marL="0" lvl="0" indent="0">
              <a:spcBef>
                <a:spcPts val="638"/>
              </a:spcBef>
              <a:buFont typeface="Arial" pitchFamily="32"/>
              <a:buChar char="•"/>
            </a:pPr>
            <a:r>
              <a:rPr lang="cs-CZ" sz="1600" dirty="0" smtClean="0">
                <a:latin typeface="Calibri" pitchFamily="18"/>
              </a:rPr>
              <a:t>  </a:t>
            </a:r>
            <a:r>
              <a:rPr lang="en-GB" sz="1600" dirty="0" err="1" smtClean="0">
                <a:latin typeface="Calibri" pitchFamily="18"/>
              </a:rPr>
              <a:t>akumulace</a:t>
            </a:r>
            <a:r>
              <a:rPr lang="en-GB" sz="1600" dirty="0" smtClean="0">
                <a:latin typeface="Calibri" pitchFamily="18"/>
              </a:rPr>
              <a:t> </a:t>
            </a:r>
            <a:r>
              <a:rPr lang="en-GB" sz="1600" dirty="0" err="1">
                <a:latin typeface="Calibri" pitchFamily="18"/>
              </a:rPr>
              <a:t>kys</a:t>
            </a:r>
            <a:r>
              <a:rPr lang="en-GB" sz="1600" dirty="0">
                <a:latin typeface="Calibri" pitchFamily="18"/>
              </a:rPr>
              <a:t>. </a:t>
            </a:r>
            <a:r>
              <a:rPr lang="en-GB" sz="1600" dirty="0" err="1">
                <a:latin typeface="Calibri" pitchFamily="18"/>
              </a:rPr>
              <a:t>mléčné</a:t>
            </a:r>
            <a:r>
              <a:rPr lang="en-GB" sz="1600" dirty="0">
                <a:latin typeface="Calibri" pitchFamily="18"/>
              </a:rPr>
              <a:t> a </a:t>
            </a:r>
            <a:r>
              <a:rPr lang="en-GB" sz="1600" dirty="0" err="1">
                <a:latin typeface="Calibri" pitchFamily="18"/>
              </a:rPr>
              <a:t>jiných</a:t>
            </a:r>
            <a:r>
              <a:rPr lang="en-GB" sz="1600" dirty="0">
                <a:latin typeface="Calibri" pitchFamily="18"/>
              </a:rPr>
              <a:t> </a:t>
            </a:r>
            <a:r>
              <a:rPr lang="en-GB" sz="1600" dirty="0" err="1">
                <a:latin typeface="Calibri" pitchFamily="18"/>
              </a:rPr>
              <a:t>mastných</a:t>
            </a:r>
            <a:r>
              <a:rPr lang="en-GB" sz="1600" dirty="0">
                <a:latin typeface="Calibri" pitchFamily="18"/>
              </a:rPr>
              <a:t> </a:t>
            </a:r>
            <a:r>
              <a:rPr lang="en-GB" sz="1600" dirty="0" err="1">
                <a:latin typeface="Calibri" pitchFamily="18"/>
              </a:rPr>
              <a:t>kyselin</a:t>
            </a:r>
            <a:r>
              <a:rPr lang="en-GB" sz="1600" dirty="0">
                <a:latin typeface="Calibri" pitchFamily="18"/>
              </a:rPr>
              <a:t> </a:t>
            </a:r>
            <a:r>
              <a:rPr lang="en-GB" sz="1600" dirty="0" err="1" smtClean="0">
                <a:latin typeface="Calibri" pitchFamily="18"/>
              </a:rPr>
              <a:t>zastaví</a:t>
            </a:r>
            <a:r>
              <a:rPr lang="cs-CZ" sz="1600" dirty="0">
                <a:latin typeface="Calibri" pitchFamily="18"/>
              </a:rPr>
              <a:t> </a:t>
            </a:r>
            <a:r>
              <a:rPr lang="en-GB" sz="1600" dirty="0" err="1" smtClean="0">
                <a:latin typeface="Calibri" pitchFamily="18"/>
              </a:rPr>
              <a:t>aktivitu</a:t>
            </a:r>
            <a:r>
              <a:rPr lang="en-GB" sz="1600" dirty="0" smtClean="0">
                <a:latin typeface="Calibri" pitchFamily="18"/>
              </a:rPr>
              <a:t> </a:t>
            </a:r>
            <a:r>
              <a:rPr lang="en-GB" sz="1600" dirty="0" err="1" smtClean="0">
                <a:latin typeface="Calibri" pitchFamily="18"/>
              </a:rPr>
              <a:t>laktobacilů</a:t>
            </a:r>
            <a:endParaRPr lang="cs-CZ" sz="1600" dirty="0">
              <a:latin typeface="Calibri" pitchFamily="18"/>
            </a:endParaRPr>
          </a:p>
          <a:p>
            <a:pPr marL="0" lvl="0" indent="0">
              <a:spcBef>
                <a:spcPts val="638"/>
              </a:spcBef>
              <a:buFont typeface="Arial" pitchFamily="32"/>
              <a:buChar char="•"/>
            </a:pPr>
            <a:r>
              <a:rPr lang="en-GB" sz="1600" dirty="0" smtClean="0">
                <a:latin typeface="Calibri" pitchFamily="18"/>
              </a:rPr>
              <a:t> </a:t>
            </a:r>
            <a:r>
              <a:rPr lang="en-GB" sz="1600" dirty="0">
                <a:latin typeface="Calibri" pitchFamily="18"/>
              </a:rPr>
              <a:t>ethanol - </a:t>
            </a:r>
            <a:r>
              <a:rPr lang="en-GB" sz="1600" dirty="0" err="1">
                <a:latin typeface="Calibri" pitchFamily="18"/>
              </a:rPr>
              <a:t>kvasinky</a:t>
            </a:r>
            <a:endParaRPr lang="en-GB" sz="1600" dirty="0">
              <a:latin typeface="Calibri" pitchFamily="18"/>
            </a:endParaRPr>
          </a:p>
          <a:p>
            <a:pPr marL="0" lvl="0" indent="0">
              <a:spcBef>
                <a:spcPts val="638"/>
              </a:spcBef>
              <a:buFont typeface="Arial" pitchFamily="32"/>
              <a:buChar char="•"/>
            </a:pPr>
            <a:r>
              <a:rPr lang="cs-CZ" sz="1600" dirty="0" smtClean="0">
                <a:latin typeface="Calibri" pitchFamily="18"/>
              </a:rPr>
              <a:t>  </a:t>
            </a:r>
            <a:r>
              <a:rPr lang="en-GB" sz="1600" dirty="0" err="1" smtClean="0">
                <a:latin typeface="Calibri" pitchFamily="18"/>
              </a:rPr>
              <a:t>akumulace</a:t>
            </a:r>
            <a:r>
              <a:rPr lang="en-GB" sz="1600" dirty="0" smtClean="0">
                <a:latin typeface="Calibri" pitchFamily="18"/>
              </a:rPr>
              <a:t> </a:t>
            </a:r>
            <a:r>
              <a:rPr lang="en-GB" sz="1600" dirty="0" err="1">
                <a:latin typeface="Calibri" pitchFamily="18"/>
              </a:rPr>
              <a:t>mastných</a:t>
            </a:r>
            <a:r>
              <a:rPr lang="en-GB" sz="1600" dirty="0">
                <a:latin typeface="Calibri" pitchFamily="18"/>
              </a:rPr>
              <a:t> </a:t>
            </a:r>
            <a:r>
              <a:rPr lang="en-GB" sz="1600" dirty="0" err="1">
                <a:latin typeface="Calibri" pitchFamily="18"/>
              </a:rPr>
              <a:t>kyselin</a:t>
            </a:r>
            <a:r>
              <a:rPr lang="en-GB" sz="1600" dirty="0">
                <a:latin typeface="Calibri" pitchFamily="18"/>
              </a:rPr>
              <a:t> </a:t>
            </a:r>
            <a:r>
              <a:rPr lang="en-GB" sz="1600" dirty="0" err="1">
                <a:latin typeface="Calibri" pitchFamily="18"/>
              </a:rPr>
              <a:t>zastaví</a:t>
            </a:r>
            <a:r>
              <a:rPr lang="en-GB" sz="1600" dirty="0">
                <a:latin typeface="Calibri" pitchFamily="18"/>
              </a:rPr>
              <a:t> </a:t>
            </a:r>
            <a:r>
              <a:rPr lang="en-GB" sz="1600" dirty="0" err="1">
                <a:latin typeface="Calibri" pitchFamily="18"/>
              </a:rPr>
              <a:t>degradaci</a:t>
            </a:r>
            <a:r>
              <a:rPr lang="en-GB" sz="1600" dirty="0">
                <a:latin typeface="Calibri" pitchFamily="18"/>
              </a:rPr>
              <a:t> </a:t>
            </a:r>
            <a:r>
              <a:rPr lang="en-GB" sz="1600" dirty="0" err="1">
                <a:latin typeface="Calibri" pitchFamily="18"/>
              </a:rPr>
              <a:t>uhlovodíků</a:t>
            </a:r>
            <a:endParaRPr lang="en-GB" sz="1600" dirty="0">
              <a:latin typeface="Calibri" pitchFamily="18"/>
            </a:endParaRPr>
          </a:p>
        </p:txBody>
      </p:sp>
    </p:spTree>
    <p:extLst>
      <p:ext uri="{BB962C8B-B14F-4D97-AF65-F5344CB8AC3E}">
        <p14:creationId xmlns:p14="http://schemas.microsoft.com/office/powerpoint/2010/main" val="2381979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26640" y="343800"/>
            <a:ext cx="5291640" cy="659700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en-GB" sz="1600" dirty="0" err="1" smtClean="0">
                <a:solidFill>
                  <a:schemeClr val="tx1"/>
                </a:solidFill>
                <a:latin typeface="Calibri" pitchFamily="18"/>
              </a:rPr>
              <a:t>Zajímavým</a:t>
            </a:r>
            <a:r>
              <a:rPr lang="en-GB" sz="1600" dirty="0" smtClean="0">
                <a:solidFill>
                  <a:schemeClr val="tx1"/>
                </a:solidFill>
                <a:latin typeface="Calibri" pitchFamily="18"/>
              </a:rPr>
              <a:t> </a:t>
            </a:r>
            <a:r>
              <a:rPr lang="en-GB" sz="1600" dirty="0" err="1">
                <a:solidFill>
                  <a:schemeClr val="tx1"/>
                </a:solidFill>
                <a:latin typeface="Calibri" pitchFamily="18"/>
              </a:rPr>
              <a:t>genetickým</a:t>
            </a:r>
            <a:r>
              <a:rPr lang="en-GB" sz="1600" dirty="0">
                <a:solidFill>
                  <a:schemeClr val="tx1"/>
                </a:solidFill>
                <a:latin typeface="Calibri" pitchFamily="18"/>
              </a:rPr>
              <a:t> </a:t>
            </a:r>
            <a:r>
              <a:rPr lang="cs-CZ" sz="1600" dirty="0" smtClean="0">
                <a:solidFill>
                  <a:schemeClr val="tx1"/>
                </a:solidFill>
                <a:latin typeface="Calibri" pitchFamily="18"/>
              </a:rPr>
              <a:t>příkladem</a:t>
            </a:r>
            <a:r>
              <a:rPr lang="en-GB" sz="1600" dirty="0" smtClean="0">
                <a:solidFill>
                  <a:schemeClr val="tx1"/>
                </a:solidFill>
                <a:latin typeface="Calibri" pitchFamily="18"/>
              </a:rPr>
              <a:t> </a:t>
            </a:r>
            <a:r>
              <a:rPr lang="en-GB" sz="1600" dirty="0">
                <a:solidFill>
                  <a:schemeClr val="tx1"/>
                </a:solidFill>
                <a:latin typeface="Calibri" pitchFamily="18"/>
              </a:rPr>
              <a:t>pro </a:t>
            </a:r>
            <a:r>
              <a:rPr lang="en-GB" sz="1600" dirty="0" err="1">
                <a:solidFill>
                  <a:schemeClr val="tx1"/>
                </a:solidFill>
                <a:latin typeface="Calibri" pitchFamily="18"/>
              </a:rPr>
              <a:t>negativní</a:t>
            </a:r>
            <a:r>
              <a:rPr lang="en-GB" sz="1600" dirty="0">
                <a:solidFill>
                  <a:schemeClr val="tx1"/>
                </a:solidFill>
                <a:latin typeface="Calibri" pitchFamily="18"/>
              </a:rPr>
              <a:t> </a:t>
            </a:r>
            <a:r>
              <a:rPr lang="en-GB" sz="1600" dirty="0" err="1">
                <a:solidFill>
                  <a:schemeClr val="tx1"/>
                </a:solidFill>
                <a:latin typeface="Calibri" pitchFamily="18"/>
              </a:rPr>
              <a:t>interakce</a:t>
            </a:r>
            <a:r>
              <a:rPr lang="en-GB" sz="1600" dirty="0">
                <a:solidFill>
                  <a:schemeClr val="tx1"/>
                </a:solidFill>
                <a:latin typeface="Calibri" pitchFamily="18"/>
              </a:rPr>
              <a:t> </a:t>
            </a:r>
            <a:r>
              <a:rPr lang="en-GB" sz="1600" dirty="0" err="1">
                <a:solidFill>
                  <a:schemeClr val="tx1"/>
                </a:solidFill>
                <a:latin typeface="Calibri" pitchFamily="18"/>
              </a:rPr>
              <a:t>jsou</a:t>
            </a:r>
            <a:r>
              <a:rPr lang="en-GB" sz="1600" dirty="0">
                <a:solidFill>
                  <a:schemeClr val="tx1"/>
                </a:solidFill>
                <a:latin typeface="Calibri" pitchFamily="18"/>
              </a:rPr>
              <a:t> </a:t>
            </a:r>
            <a:r>
              <a:rPr lang="en-GB" sz="1600" dirty="0" err="1">
                <a:solidFill>
                  <a:schemeClr val="tx1"/>
                </a:solidFill>
                <a:latin typeface="Calibri" pitchFamily="18"/>
              </a:rPr>
              <a:t>geny</a:t>
            </a:r>
            <a:r>
              <a:rPr lang="en-GB" sz="1600" dirty="0">
                <a:solidFill>
                  <a:schemeClr val="tx1"/>
                </a:solidFill>
                <a:latin typeface="Calibri" pitchFamily="18"/>
              </a:rPr>
              <a:t> </a:t>
            </a:r>
            <a:r>
              <a:rPr lang="en-GB" sz="1600" dirty="0" err="1">
                <a:solidFill>
                  <a:schemeClr val="tx1"/>
                </a:solidFill>
                <a:latin typeface="Calibri" pitchFamily="18"/>
              </a:rPr>
              <a:t>kódující</a:t>
            </a:r>
            <a:r>
              <a:rPr lang="en-GB" sz="1600" dirty="0">
                <a:solidFill>
                  <a:schemeClr val="tx1"/>
                </a:solidFill>
                <a:latin typeface="Calibri" pitchFamily="18"/>
              </a:rPr>
              <a:t> </a:t>
            </a:r>
            <a:r>
              <a:rPr lang="en-GB" sz="1600" dirty="0" err="1">
                <a:solidFill>
                  <a:schemeClr val="tx1"/>
                </a:solidFill>
                <a:latin typeface="Calibri" pitchFamily="18"/>
              </a:rPr>
              <a:t>peptidy</a:t>
            </a:r>
            <a:r>
              <a:rPr lang="en-GB" sz="1600" dirty="0">
                <a:solidFill>
                  <a:schemeClr val="tx1"/>
                </a:solidFill>
                <a:latin typeface="Calibri" pitchFamily="18"/>
              </a:rPr>
              <a:t> </a:t>
            </a:r>
            <a:r>
              <a:rPr lang="en-GB" sz="1600" dirty="0" err="1">
                <a:solidFill>
                  <a:schemeClr val="tx1"/>
                </a:solidFill>
                <a:latin typeface="Calibri" pitchFamily="18"/>
              </a:rPr>
              <a:t>nebo</a:t>
            </a:r>
            <a:r>
              <a:rPr lang="en-GB" sz="1600" dirty="0">
                <a:solidFill>
                  <a:schemeClr val="tx1"/>
                </a:solidFill>
                <a:latin typeface="Calibri" pitchFamily="18"/>
              </a:rPr>
              <a:t> </a:t>
            </a:r>
            <a:r>
              <a:rPr lang="en-GB" sz="1600" dirty="0" err="1">
                <a:solidFill>
                  <a:schemeClr val="tx1"/>
                </a:solidFill>
                <a:latin typeface="Calibri" pitchFamily="18"/>
              </a:rPr>
              <a:t>proteiny</a:t>
            </a:r>
            <a:r>
              <a:rPr lang="en-GB" sz="1600" dirty="0">
                <a:solidFill>
                  <a:schemeClr val="tx1"/>
                </a:solidFill>
                <a:latin typeface="Calibri" pitchFamily="18"/>
              </a:rPr>
              <a:t> s </a:t>
            </a:r>
            <a:r>
              <a:rPr lang="en-GB" sz="1600" dirty="0" err="1">
                <a:solidFill>
                  <a:schemeClr val="tx1"/>
                </a:solidFill>
                <a:latin typeface="Calibri" pitchFamily="18"/>
              </a:rPr>
              <a:t>letální</a:t>
            </a:r>
            <a:r>
              <a:rPr lang="en-GB" sz="1600" dirty="0">
                <a:solidFill>
                  <a:schemeClr val="tx1"/>
                </a:solidFill>
                <a:latin typeface="Calibri" pitchFamily="18"/>
              </a:rPr>
              <a:t> </a:t>
            </a:r>
            <a:r>
              <a:rPr lang="en-GB" sz="1600" dirty="0" err="1">
                <a:solidFill>
                  <a:schemeClr val="tx1"/>
                </a:solidFill>
                <a:latin typeface="Calibri" pitchFamily="18"/>
              </a:rPr>
              <a:t>funkcí</a:t>
            </a:r>
            <a:r>
              <a:rPr lang="en-GB" sz="1600" dirty="0">
                <a:solidFill>
                  <a:schemeClr val="tx1"/>
                </a:solidFill>
                <a:latin typeface="Calibri" pitchFamily="18"/>
              </a:rPr>
              <a:t> E. coli – </a:t>
            </a:r>
            <a:r>
              <a:rPr lang="en-GB" sz="1600" dirty="0" err="1">
                <a:solidFill>
                  <a:schemeClr val="tx1"/>
                </a:solidFill>
                <a:latin typeface="Calibri" pitchFamily="18"/>
              </a:rPr>
              <a:t>na</a:t>
            </a:r>
            <a:r>
              <a:rPr lang="en-GB" sz="1600" dirty="0">
                <a:solidFill>
                  <a:schemeClr val="tx1"/>
                </a:solidFill>
                <a:latin typeface="Calibri" pitchFamily="18"/>
              </a:rPr>
              <a:t> </a:t>
            </a:r>
            <a:r>
              <a:rPr lang="en-GB" sz="1600" dirty="0" err="1">
                <a:solidFill>
                  <a:schemeClr val="tx1"/>
                </a:solidFill>
                <a:latin typeface="Calibri" pitchFamily="18"/>
              </a:rPr>
              <a:t>jednom</a:t>
            </a:r>
            <a:r>
              <a:rPr lang="en-GB" sz="1600" dirty="0">
                <a:solidFill>
                  <a:schemeClr val="tx1"/>
                </a:solidFill>
                <a:latin typeface="Calibri" pitchFamily="18"/>
              </a:rPr>
              <a:t> </a:t>
            </a:r>
            <a:r>
              <a:rPr lang="en-GB" sz="1600" dirty="0" err="1">
                <a:solidFill>
                  <a:schemeClr val="tx1"/>
                </a:solidFill>
                <a:latin typeface="Calibri" pitchFamily="18"/>
              </a:rPr>
              <a:t>plazmidu</a:t>
            </a:r>
            <a:r>
              <a:rPr lang="en-GB" sz="1600" dirty="0">
                <a:solidFill>
                  <a:schemeClr val="tx1"/>
                </a:solidFill>
                <a:latin typeface="Calibri" pitchFamily="18"/>
              </a:rPr>
              <a:t> </a:t>
            </a:r>
            <a:r>
              <a:rPr lang="en-GB" sz="1600" dirty="0" err="1">
                <a:solidFill>
                  <a:schemeClr val="tx1"/>
                </a:solidFill>
                <a:latin typeface="Calibri" pitchFamily="18"/>
              </a:rPr>
              <a:t>spolu</a:t>
            </a:r>
            <a:r>
              <a:rPr lang="en-GB" sz="1600" dirty="0">
                <a:solidFill>
                  <a:schemeClr val="tx1"/>
                </a:solidFill>
                <a:latin typeface="Calibri" pitchFamily="18"/>
              </a:rPr>
              <a:t>:</a:t>
            </a:r>
          </a:p>
          <a:p>
            <a:pPr marL="0" lvl="0" indent="0">
              <a:spcBef>
                <a:spcPts val="638"/>
              </a:spcBef>
              <a:buNone/>
            </a:pPr>
            <a:endParaRPr lang="en-GB" sz="1600" dirty="0">
              <a:latin typeface="Calibri" pitchFamily="18"/>
            </a:endParaRPr>
          </a:p>
          <a:p>
            <a:pPr marL="0" lvl="0" indent="0">
              <a:spcBef>
                <a:spcPts val="638"/>
              </a:spcBef>
              <a:buFont typeface="Arial" pitchFamily="32"/>
              <a:buChar char="•"/>
            </a:pPr>
            <a:r>
              <a:rPr lang="cs-CZ" sz="1600" b="1" dirty="0" smtClean="0">
                <a:latin typeface="Calibri" pitchFamily="18"/>
              </a:rPr>
              <a:t> </a:t>
            </a:r>
            <a:r>
              <a:rPr lang="en-GB" sz="1600" b="1" dirty="0" err="1" smtClean="0">
                <a:latin typeface="Calibri" pitchFamily="18"/>
              </a:rPr>
              <a:t>hok</a:t>
            </a:r>
            <a:r>
              <a:rPr lang="en-GB" sz="1600" dirty="0" smtClean="0">
                <a:latin typeface="Calibri" pitchFamily="18"/>
              </a:rPr>
              <a:t> </a:t>
            </a:r>
            <a:r>
              <a:rPr lang="en-GB" sz="1600" dirty="0">
                <a:latin typeface="Calibri" pitchFamily="18"/>
              </a:rPr>
              <a:t>(host-killing) gen – </a:t>
            </a:r>
            <a:r>
              <a:rPr lang="en-GB" sz="1600" dirty="0" err="1">
                <a:latin typeface="Calibri" pitchFamily="18"/>
              </a:rPr>
              <a:t>produkt</a:t>
            </a:r>
            <a:r>
              <a:rPr lang="en-GB" sz="1600" dirty="0">
                <a:latin typeface="Calibri" pitchFamily="18"/>
              </a:rPr>
              <a:t> (</a:t>
            </a:r>
            <a:r>
              <a:rPr lang="en-GB" sz="1600" dirty="0" err="1">
                <a:latin typeface="Calibri" pitchFamily="18"/>
              </a:rPr>
              <a:t>peptid</a:t>
            </a:r>
            <a:r>
              <a:rPr lang="en-GB" sz="1600" dirty="0">
                <a:latin typeface="Calibri" pitchFamily="18"/>
              </a:rPr>
              <a:t>) </a:t>
            </a:r>
            <a:r>
              <a:rPr lang="en-GB" sz="1600" dirty="0" err="1">
                <a:latin typeface="Calibri" pitchFamily="18"/>
              </a:rPr>
              <a:t>poškozuje</a:t>
            </a:r>
            <a:r>
              <a:rPr lang="en-GB" sz="1600" dirty="0">
                <a:latin typeface="Calibri" pitchFamily="18"/>
              </a:rPr>
              <a:t> </a:t>
            </a:r>
            <a:r>
              <a:rPr lang="en-GB" sz="1600" dirty="0" err="1">
                <a:latin typeface="Calibri" pitchFamily="18"/>
              </a:rPr>
              <a:t>membránové</a:t>
            </a:r>
            <a:r>
              <a:rPr lang="en-GB" sz="1600" dirty="0">
                <a:latin typeface="Calibri" pitchFamily="18"/>
              </a:rPr>
              <a:t> </a:t>
            </a:r>
            <a:r>
              <a:rPr lang="en-GB" sz="1600" dirty="0" err="1">
                <a:latin typeface="Calibri" pitchFamily="18"/>
              </a:rPr>
              <a:t>proteiny</a:t>
            </a:r>
            <a:r>
              <a:rPr lang="en-GB" sz="1600" dirty="0">
                <a:latin typeface="Calibri" pitchFamily="18"/>
              </a:rPr>
              <a:t> – </a:t>
            </a:r>
            <a:r>
              <a:rPr lang="en-GB" sz="1600" b="1" dirty="0" err="1">
                <a:latin typeface="Calibri" pitchFamily="18"/>
              </a:rPr>
              <a:t>smrt</a:t>
            </a:r>
            <a:r>
              <a:rPr lang="en-GB" sz="1600" b="1" dirty="0">
                <a:latin typeface="Calibri" pitchFamily="18"/>
              </a:rPr>
              <a:t> </a:t>
            </a:r>
            <a:r>
              <a:rPr lang="en-GB" sz="1600" b="1" dirty="0" err="1">
                <a:latin typeface="Calibri" pitchFamily="18"/>
              </a:rPr>
              <a:t>buňky</a:t>
            </a:r>
            <a:endParaRPr lang="en-GB" sz="1600" b="1" dirty="0">
              <a:latin typeface="Calibri" pitchFamily="18"/>
            </a:endParaRPr>
          </a:p>
          <a:p>
            <a:pPr marL="0" lvl="0" indent="0">
              <a:spcBef>
                <a:spcPts val="638"/>
              </a:spcBef>
              <a:buFont typeface="Arial" pitchFamily="32"/>
              <a:buChar char="•"/>
            </a:pPr>
            <a:r>
              <a:rPr lang="cs-CZ" sz="1600" b="1" dirty="0" smtClean="0">
                <a:latin typeface="Calibri" pitchFamily="18"/>
              </a:rPr>
              <a:t> </a:t>
            </a:r>
            <a:r>
              <a:rPr lang="en-GB" sz="1600" b="1" dirty="0" err="1" smtClean="0">
                <a:latin typeface="Calibri" pitchFamily="18"/>
              </a:rPr>
              <a:t>sok</a:t>
            </a:r>
            <a:r>
              <a:rPr lang="en-GB" sz="1600" dirty="0" smtClean="0">
                <a:latin typeface="Calibri" pitchFamily="18"/>
              </a:rPr>
              <a:t> </a:t>
            </a:r>
            <a:r>
              <a:rPr lang="en-GB" sz="1600" dirty="0">
                <a:latin typeface="Calibri" pitchFamily="18"/>
              </a:rPr>
              <a:t>(suppression of killing) gen – </a:t>
            </a:r>
            <a:r>
              <a:rPr lang="en-GB" sz="1600" dirty="0" err="1">
                <a:latin typeface="Calibri" pitchFamily="18"/>
              </a:rPr>
              <a:t>kóduje</a:t>
            </a:r>
            <a:r>
              <a:rPr lang="en-GB" sz="1600" dirty="0">
                <a:latin typeface="Calibri" pitchFamily="18"/>
              </a:rPr>
              <a:t> antisense mRNA </a:t>
            </a:r>
            <a:r>
              <a:rPr lang="en-GB" sz="1600" b="1" dirty="0" err="1">
                <a:latin typeface="Calibri" pitchFamily="18"/>
              </a:rPr>
              <a:t>blokující</a:t>
            </a:r>
            <a:r>
              <a:rPr lang="en-GB" sz="1600" b="1" dirty="0">
                <a:latin typeface="Calibri" pitchFamily="18"/>
              </a:rPr>
              <a:t> </a:t>
            </a:r>
            <a:r>
              <a:rPr lang="en-GB" sz="1600" b="1" dirty="0" err="1">
                <a:latin typeface="Calibri" pitchFamily="18"/>
              </a:rPr>
              <a:t>expresi</a:t>
            </a:r>
            <a:r>
              <a:rPr lang="en-GB" sz="1600" b="1" dirty="0">
                <a:latin typeface="Calibri" pitchFamily="18"/>
              </a:rPr>
              <a:t> </a:t>
            </a:r>
            <a:r>
              <a:rPr lang="en-GB" sz="1600" b="1" dirty="0" err="1">
                <a:latin typeface="Calibri" pitchFamily="18"/>
              </a:rPr>
              <a:t>hok</a:t>
            </a:r>
            <a:r>
              <a:rPr lang="en-GB" sz="1600" b="1" dirty="0">
                <a:latin typeface="Calibri" pitchFamily="18"/>
              </a:rPr>
              <a:t> genu </a:t>
            </a:r>
            <a:r>
              <a:rPr lang="en-GB" sz="1600" dirty="0">
                <a:latin typeface="Calibri" pitchFamily="18"/>
              </a:rPr>
              <a:t>(</a:t>
            </a:r>
            <a:r>
              <a:rPr lang="en-GB" sz="1600" dirty="0" err="1">
                <a:latin typeface="Calibri" pitchFamily="18"/>
              </a:rPr>
              <a:t>produkt</a:t>
            </a:r>
            <a:r>
              <a:rPr lang="en-GB" sz="1600" dirty="0">
                <a:latin typeface="Calibri" pitchFamily="18"/>
              </a:rPr>
              <a:t> </a:t>
            </a:r>
            <a:r>
              <a:rPr lang="en-GB" sz="1600" dirty="0" err="1">
                <a:latin typeface="Calibri" pitchFamily="18"/>
              </a:rPr>
              <a:t>labilnější</a:t>
            </a:r>
            <a:r>
              <a:rPr lang="en-GB" sz="1600" dirty="0">
                <a:latin typeface="Calibri" pitchFamily="18"/>
              </a:rPr>
              <a:t> </a:t>
            </a:r>
            <a:r>
              <a:rPr lang="en-GB" sz="1600" dirty="0" err="1">
                <a:latin typeface="Calibri" pitchFamily="18"/>
              </a:rPr>
              <a:t>než</a:t>
            </a:r>
            <a:r>
              <a:rPr lang="en-GB" sz="1600" dirty="0">
                <a:latin typeface="Calibri" pitchFamily="18"/>
              </a:rPr>
              <a:t> </a:t>
            </a:r>
            <a:r>
              <a:rPr lang="en-GB" sz="1600" dirty="0" err="1">
                <a:latin typeface="Calibri" pitchFamily="18"/>
              </a:rPr>
              <a:t>hok</a:t>
            </a:r>
            <a:r>
              <a:rPr lang="en-GB" sz="1600" dirty="0">
                <a:latin typeface="Calibri" pitchFamily="18"/>
              </a:rPr>
              <a:t>)</a:t>
            </a:r>
          </a:p>
          <a:p>
            <a:pPr marL="0" lvl="0" indent="0">
              <a:spcBef>
                <a:spcPts val="638"/>
              </a:spcBef>
              <a:buFont typeface="Arial" pitchFamily="32"/>
              <a:buChar char="•"/>
            </a:pPr>
            <a:r>
              <a:rPr lang="cs-CZ" sz="1600" dirty="0" smtClean="0">
                <a:latin typeface="Calibri" pitchFamily="18"/>
              </a:rPr>
              <a:t> b</a:t>
            </a:r>
            <a:r>
              <a:rPr lang="en-GB" sz="1600" dirty="0" err="1" smtClean="0">
                <a:latin typeface="Calibri" pitchFamily="18"/>
              </a:rPr>
              <a:t>uňka</a:t>
            </a:r>
            <a:r>
              <a:rPr lang="en-GB" sz="1600" dirty="0" smtClean="0">
                <a:latin typeface="Calibri" pitchFamily="18"/>
              </a:rPr>
              <a:t> </a:t>
            </a:r>
            <a:r>
              <a:rPr lang="en-GB" sz="1600" dirty="0" err="1">
                <a:latin typeface="Calibri" pitchFamily="18"/>
              </a:rPr>
              <a:t>ztratí</a:t>
            </a:r>
            <a:r>
              <a:rPr lang="en-GB" sz="1600" dirty="0">
                <a:latin typeface="Calibri" pitchFamily="18"/>
              </a:rPr>
              <a:t> </a:t>
            </a:r>
            <a:r>
              <a:rPr lang="en-GB" sz="1600" dirty="0" err="1">
                <a:latin typeface="Calibri" pitchFamily="18"/>
              </a:rPr>
              <a:t>plazmid</a:t>
            </a:r>
            <a:r>
              <a:rPr lang="en-GB" sz="1600" dirty="0">
                <a:latin typeface="Calibri" pitchFamily="18"/>
              </a:rPr>
              <a:t> – </a:t>
            </a:r>
            <a:r>
              <a:rPr lang="en-GB" sz="1600" dirty="0" err="1">
                <a:latin typeface="Calibri" pitchFamily="18"/>
              </a:rPr>
              <a:t>sok</a:t>
            </a:r>
            <a:r>
              <a:rPr lang="en-GB" sz="1600" dirty="0">
                <a:latin typeface="Calibri" pitchFamily="18"/>
              </a:rPr>
              <a:t> </a:t>
            </a:r>
            <a:r>
              <a:rPr lang="en-GB" sz="1600" dirty="0" err="1">
                <a:latin typeface="Calibri" pitchFamily="18"/>
              </a:rPr>
              <a:t>degradován</a:t>
            </a:r>
            <a:r>
              <a:rPr lang="en-GB" sz="1600" dirty="0">
                <a:latin typeface="Calibri" pitchFamily="18"/>
              </a:rPr>
              <a:t>, </a:t>
            </a:r>
            <a:r>
              <a:rPr lang="en-GB" sz="1600" dirty="0" err="1">
                <a:latin typeface="Calibri" pitchFamily="18"/>
              </a:rPr>
              <a:t>hok</a:t>
            </a:r>
            <a:r>
              <a:rPr lang="en-GB" sz="1600" dirty="0">
                <a:latin typeface="Calibri" pitchFamily="18"/>
              </a:rPr>
              <a:t> je </a:t>
            </a:r>
            <a:r>
              <a:rPr lang="en-GB" sz="1600" dirty="0" err="1">
                <a:latin typeface="Calibri" pitchFamily="18"/>
              </a:rPr>
              <a:t>stabilnější</a:t>
            </a:r>
            <a:r>
              <a:rPr lang="en-GB" sz="1600" dirty="0">
                <a:latin typeface="Calibri" pitchFamily="18"/>
              </a:rPr>
              <a:t> -</a:t>
            </a:r>
            <a:r>
              <a:rPr lang="en-GB" sz="1600" dirty="0" err="1">
                <a:latin typeface="Calibri" pitchFamily="18"/>
              </a:rPr>
              <a:t>smrt</a:t>
            </a:r>
            <a:r>
              <a:rPr lang="en-GB" sz="1600" dirty="0">
                <a:latin typeface="Calibri" pitchFamily="18"/>
              </a:rPr>
              <a:t> </a:t>
            </a:r>
            <a:r>
              <a:rPr lang="en-GB" sz="1600" dirty="0" err="1">
                <a:latin typeface="Calibri" pitchFamily="18"/>
              </a:rPr>
              <a:t>buňky</a:t>
            </a:r>
            <a:endParaRPr lang="en-GB" sz="1600" dirty="0">
              <a:latin typeface="Calibri" pitchFamily="18"/>
            </a:endParaRPr>
          </a:p>
          <a:p>
            <a:pPr marL="0" lvl="0" indent="0">
              <a:spcBef>
                <a:spcPts val="638"/>
              </a:spcBef>
              <a:buFont typeface="Arial" pitchFamily="32"/>
              <a:buChar char="•"/>
            </a:pPr>
            <a:r>
              <a:rPr lang="cs-CZ" sz="1600" dirty="0" smtClean="0">
                <a:latin typeface="Calibri" pitchFamily="18"/>
              </a:rPr>
              <a:t> p</a:t>
            </a:r>
            <a:r>
              <a:rPr lang="en-GB" sz="1600" dirty="0" err="1" smtClean="0">
                <a:latin typeface="Calibri" pitchFamily="18"/>
              </a:rPr>
              <a:t>lazmid</a:t>
            </a:r>
            <a:r>
              <a:rPr lang="en-GB" sz="1600" dirty="0" smtClean="0">
                <a:latin typeface="Calibri" pitchFamily="18"/>
              </a:rPr>
              <a:t> </a:t>
            </a:r>
            <a:r>
              <a:rPr lang="en-GB" sz="1600" dirty="0">
                <a:latin typeface="Calibri" pitchFamily="18"/>
              </a:rPr>
              <a:t>– </a:t>
            </a:r>
            <a:r>
              <a:rPr lang="en-GB" sz="1600" dirty="0" err="1">
                <a:latin typeface="Calibri" pitchFamily="18"/>
              </a:rPr>
              <a:t>i</a:t>
            </a:r>
            <a:r>
              <a:rPr lang="en-GB" sz="1600" dirty="0">
                <a:latin typeface="Calibri" pitchFamily="18"/>
              </a:rPr>
              <a:t> </a:t>
            </a:r>
            <a:r>
              <a:rPr lang="en-GB" sz="1600" dirty="0" err="1">
                <a:latin typeface="Calibri" pitchFamily="18"/>
              </a:rPr>
              <a:t>další</a:t>
            </a:r>
            <a:r>
              <a:rPr lang="en-GB" sz="1600" dirty="0">
                <a:latin typeface="Calibri" pitchFamily="18"/>
              </a:rPr>
              <a:t> </a:t>
            </a:r>
            <a:r>
              <a:rPr lang="en-GB" sz="1600" dirty="0" err="1">
                <a:latin typeface="Calibri" pitchFamily="18"/>
              </a:rPr>
              <a:t>důležité</a:t>
            </a:r>
            <a:r>
              <a:rPr lang="en-GB" sz="1600" dirty="0">
                <a:latin typeface="Calibri" pitchFamily="18"/>
              </a:rPr>
              <a:t> </a:t>
            </a:r>
            <a:r>
              <a:rPr lang="en-GB" sz="1600" dirty="0" err="1">
                <a:latin typeface="Calibri" pitchFamily="18"/>
              </a:rPr>
              <a:t>geny</a:t>
            </a:r>
            <a:r>
              <a:rPr lang="en-GB" sz="1600" dirty="0">
                <a:latin typeface="Calibri" pitchFamily="18"/>
              </a:rPr>
              <a:t> – </a:t>
            </a:r>
            <a:r>
              <a:rPr lang="en-GB" sz="1600" dirty="0" err="1">
                <a:latin typeface="Calibri" pitchFamily="18"/>
              </a:rPr>
              <a:t>rezistence</a:t>
            </a:r>
            <a:r>
              <a:rPr lang="en-GB" sz="1600" dirty="0">
                <a:latin typeface="Calibri" pitchFamily="18"/>
              </a:rPr>
              <a:t> …</a:t>
            </a:r>
          </a:p>
          <a:p>
            <a:pPr marL="0" lvl="0" indent="0">
              <a:spcBef>
                <a:spcPts val="638"/>
              </a:spcBef>
              <a:buFont typeface="Arial" pitchFamily="32"/>
              <a:buChar char="•"/>
            </a:pPr>
            <a:r>
              <a:rPr lang="cs-CZ" sz="1600" dirty="0" smtClean="0">
                <a:latin typeface="Calibri" pitchFamily="18"/>
              </a:rPr>
              <a:t> </a:t>
            </a:r>
            <a:r>
              <a:rPr lang="en-GB" sz="1600" dirty="0" err="1" smtClean="0">
                <a:latin typeface="Calibri" pitchFamily="18"/>
              </a:rPr>
              <a:t>obrana</a:t>
            </a:r>
            <a:r>
              <a:rPr lang="en-GB" sz="1600" dirty="0" smtClean="0">
                <a:latin typeface="Calibri" pitchFamily="18"/>
              </a:rPr>
              <a:t> </a:t>
            </a:r>
            <a:r>
              <a:rPr lang="en-GB" sz="1600" dirty="0" err="1">
                <a:latin typeface="Calibri" pitchFamily="18"/>
              </a:rPr>
              <a:t>proti</a:t>
            </a:r>
            <a:r>
              <a:rPr lang="en-GB" sz="1600" dirty="0">
                <a:latin typeface="Calibri" pitchFamily="18"/>
              </a:rPr>
              <a:t> </a:t>
            </a:r>
            <a:r>
              <a:rPr lang="en-GB" sz="1600" dirty="0" err="1">
                <a:latin typeface="Calibri" pitchFamily="18"/>
              </a:rPr>
              <a:t>ztrátě</a:t>
            </a:r>
            <a:r>
              <a:rPr lang="en-GB" sz="1600" dirty="0">
                <a:latin typeface="Calibri" pitchFamily="18"/>
              </a:rPr>
              <a:t> </a:t>
            </a:r>
            <a:r>
              <a:rPr lang="en-GB" sz="1600" dirty="0" err="1" smtClean="0">
                <a:latin typeface="Calibri" pitchFamily="18"/>
              </a:rPr>
              <a:t>plazmidu</a:t>
            </a:r>
            <a:r>
              <a:rPr lang="cs-CZ" sz="1600" dirty="0" smtClean="0">
                <a:latin typeface="Calibri" pitchFamily="18"/>
              </a:rPr>
              <a:t> </a:t>
            </a:r>
            <a:r>
              <a:rPr lang="en-GB" sz="1600" dirty="0" err="1" smtClean="0">
                <a:latin typeface="Calibri" pitchFamily="18"/>
              </a:rPr>
              <a:t>důl</a:t>
            </a:r>
            <a:r>
              <a:rPr lang="en-GB" sz="1600" dirty="0">
                <a:latin typeface="Calibri" pitchFamily="18"/>
              </a:rPr>
              <a:t>. z </a:t>
            </a:r>
            <a:r>
              <a:rPr lang="en-GB" sz="1600" dirty="0" err="1">
                <a:latin typeface="Calibri" pitchFamily="18"/>
              </a:rPr>
              <a:t>dlouhodobého</a:t>
            </a:r>
            <a:r>
              <a:rPr lang="en-GB" sz="1600" dirty="0">
                <a:latin typeface="Calibri" pitchFamily="18"/>
              </a:rPr>
              <a:t> </a:t>
            </a:r>
            <a:r>
              <a:rPr lang="en-GB" sz="1600" dirty="0" err="1">
                <a:latin typeface="Calibri" pitchFamily="18"/>
              </a:rPr>
              <a:t>hlediska</a:t>
            </a:r>
            <a:endParaRPr lang="en-GB" sz="1600" dirty="0">
              <a:latin typeface="Calibri" pitchFamily="18"/>
            </a:endParaRPr>
          </a:p>
          <a:p>
            <a:pPr marL="0" lvl="0" indent="0">
              <a:spcBef>
                <a:spcPts val="638"/>
              </a:spcBef>
              <a:buFont typeface="Arial" pitchFamily="32"/>
              <a:buChar char="•"/>
            </a:pPr>
            <a:r>
              <a:rPr lang="cs-CZ" sz="1600" dirty="0" smtClean="0">
                <a:latin typeface="Calibri" pitchFamily="18"/>
              </a:rPr>
              <a:t> </a:t>
            </a:r>
            <a:r>
              <a:rPr lang="en-GB" sz="1600" dirty="0" err="1" smtClean="0">
                <a:latin typeface="Calibri" pitchFamily="18"/>
              </a:rPr>
              <a:t>krátkodobě</a:t>
            </a:r>
            <a:r>
              <a:rPr lang="en-GB" sz="1600" dirty="0" smtClean="0">
                <a:latin typeface="Calibri" pitchFamily="18"/>
              </a:rPr>
              <a:t> </a:t>
            </a:r>
            <a:r>
              <a:rPr lang="en-GB" sz="1600" dirty="0" err="1">
                <a:latin typeface="Calibri" pitchFamily="18"/>
              </a:rPr>
              <a:t>limituje</a:t>
            </a:r>
            <a:r>
              <a:rPr lang="en-GB" sz="1600" dirty="0">
                <a:latin typeface="Calibri" pitchFamily="18"/>
              </a:rPr>
              <a:t> </a:t>
            </a:r>
            <a:r>
              <a:rPr lang="en-GB" sz="1600" dirty="0" err="1">
                <a:latin typeface="Calibri" pitchFamily="18"/>
              </a:rPr>
              <a:t>hustotu</a:t>
            </a:r>
            <a:r>
              <a:rPr lang="en-GB" sz="1600" dirty="0">
                <a:latin typeface="Calibri" pitchFamily="18"/>
              </a:rPr>
              <a:t> populace (</a:t>
            </a:r>
            <a:r>
              <a:rPr lang="en-GB" sz="1600" dirty="0" err="1">
                <a:latin typeface="Calibri" pitchFamily="18"/>
              </a:rPr>
              <a:t>část</a:t>
            </a:r>
            <a:r>
              <a:rPr lang="en-GB" sz="1600" dirty="0">
                <a:latin typeface="Calibri" pitchFamily="18"/>
              </a:rPr>
              <a:t> </a:t>
            </a:r>
            <a:r>
              <a:rPr lang="en-GB" sz="1600" dirty="0" err="1">
                <a:latin typeface="Calibri" pitchFamily="18"/>
              </a:rPr>
              <a:t>usmrcena</a:t>
            </a:r>
            <a:r>
              <a:rPr lang="en-GB" sz="1600" dirty="0">
                <a:latin typeface="Calibri" pitchFamily="18"/>
              </a:rPr>
              <a:t>)</a:t>
            </a:r>
          </a:p>
        </p:txBody>
      </p: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136" y="2108484"/>
            <a:ext cx="3017912" cy="2761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3710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216000" y="82440"/>
            <a:ext cx="874800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en-GB" sz="1600" dirty="0" err="1">
                <a:solidFill>
                  <a:schemeClr val="tx1"/>
                </a:solidFill>
                <a:latin typeface="Calibri" pitchFamily="18"/>
              </a:rPr>
              <a:t>Existují</a:t>
            </a:r>
            <a:r>
              <a:rPr lang="en-GB" sz="1600" dirty="0">
                <a:solidFill>
                  <a:schemeClr val="tx1"/>
                </a:solidFill>
                <a:latin typeface="Calibri" pitchFamily="18"/>
              </a:rPr>
              <a:t> </a:t>
            </a:r>
            <a:r>
              <a:rPr lang="en-GB" sz="1600" dirty="0" err="1">
                <a:solidFill>
                  <a:schemeClr val="tx1"/>
                </a:solidFill>
                <a:latin typeface="Calibri" pitchFamily="18"/>
              </a:rPr>
              <a:t>i</a:t>
            </a:r>
            <a:r>
              <a:rPr lang="en-GB" sz="1600" dirty="0">
                <a:solidFill>
                  <a:schemeClr val="tx1"/>
                </a:solidFill>
                <a:latin typeface="Calibri" pitchFamily="18"/>
              </a:rPr>
              <a:t> </a:t>
            </a:r>
            <a:r>
              <a:rPr lang="en-GB" sz="1600" dirty="0" err="1">
                <a:solidFill>
                  <a:schemeClr val="tx1"/>
                </a:solidFill>
                <a:latin typeface="Calibri" pitchFamily="18"/>
              </a:rPr>
              <a:t>další</a:t>
            </a:r>
            <a:r>
              <a:rPr lang="en-GB" sz="1600" dirty="0">
                <a:solidFill>
                  <a:schemeClr val="tx1"/>
                </a:solidFill>
                <a:latin typeface="Calibri" pitchFamily="18"/>
              </a:rPr>
              <a:t> </a:t>
            </a:r>
            <a:r>
              <a:rPr lang="en-GB" sz="1600" dirty="0" err="1">
                <a:solidFill>
                  <a:schemeClr val="tx1"/>
                </a:solidFill>
                <a:latin typeface="Calibri" pitchFamily="18"/>
              </a:rPr>
              <a:t>mechanismy</a:t>
            </a:r>
            <a:r>
              <a:rPr lang="en-GB" sz="1600" dirty="0">
                <a:solidFill>
                  <a:schemeClr val="tx1"/>
                </a:solidFill>
                <a:latin typeface="Calibri" pitchFamily="18"/>
              </a:rPr>
              <a:t> pro </a:t>
            </a:r>
            <a:r>
              <a:rPr lang="en-GB" sz="1600" dirty="0" err="1">
                <a:solidFill>
                  <a:schemeClr val="tx1"/>
                </a:solidFill>
                <a:latin typeface="Calibri" pitchFamily="18"/>
              </a:rPr>
              <a:t>udržení</a:t>
            </a:r>
            <a:r>
              <a:rPr lang="en-GB" sz="1600" dirty="0">
                <a:solidFill>
                  <a:schemeClr val="tx1"/>
                </a:solidFill>
                <a:latin typeface="Calibri" pitchFamily="18"/>
              </a:rPr>
              <a:t> </a:t>
            </a:r>
            <a:r>
              <a:rPr lang="en-GB" sz="1600" dirty="0" err="1" smtClean="0">
                <a:solidFill>
                  <a:schemeClr val="tx1"/>
                </a:solidFill>
                <a:latin typeface="Calibri" pitchFamily="18"/>
              </a:rPr>
              <a:t>plasmidů</a:t>
            </a:r>
            <a:r>
              <a:rPr lang="cs-CZ" sz="1600" dirty="0" smtClean="0">
                <a:solidFill>
                  <a:schemeClr val="tx1"/>
                </a:solidFill>
                <a:latin typeface="Calibri" pitchFamily="18"/>
              </a:rPr>
              <a:t>:</a:t>
            </a:r>
            <a:endParaRPr lang="en-GB" sz="1600" dirty="0">
              <a:solidFill>
                <a:schemeClr val="tx1"/>
              </a:solidFill>
              <a:latin typeface="Calibri" pitchFamily="18"/>
            </a:endParaRPr>
          </a:p>
          <a:p>
            <a:pPr marL="0" lvl="0" indent="0">
              <a:spcBef>
                <a:spcPts val="638"/>
              </a:spcBef>
              <a:buFont typeface="Arial" pitchFamily="32"/>
              <a:buChar char="•"/>
            </a:pPr>
            <a:r>
              <a:rPr lang="cs-CZ" sz="1600" dirty="0" smtClean="0">
                <a:latin typeface="Calibri" pitchFamily="18"/>
              </a:rPr>
              <a:t> </a:t>
            </a:r>
            <a:r>
              <a:rPr lang="cs-CZ" sz="1600" dirty="0" err="1" smtClean="0">
                <a:latin typeface="Calibri" pitchFamily="18"/>
              </a:rPr>
              <a:t>plasmid</a:t>
            </a:r>
            <a:r>
              <a:rPr lang="cs-CZ" sz="1600" dirty="0" smtClean="0">
                <a:latin typeface="Calibri" pitchFamily="18"/>
              </a:rPr>
              <a:t> má </a:t>
            </a:r>
            <a:r>
              <a:rPr lang="en-GB" sz="1600" dirty="0" err="1" smtClean="0">
                <a:latin typeface="Calibri" pitchFamily="18"/>
              </a:rPr>
              <a:t>geny</a:t>
            </a:r>
            <a:r>
              <a:rPr lang="en-GB" sz="1600" dirty="0" smtClean="0">
                <a:latin typeface="Calibri" pitchFamily="18"/>
              </a:rPr>
              <a:t> </a:t>
            </a:r>
            <a:r>
              <a:rPr lang="en-GB" sz="1600" dirty="0">
                <a:latin typeface="Calibri" pitchFamily="18"/>
              </a:rPr>
              <a:t>pro </a:t>
            </a:r>
            <a:r>
              <a:rPr lang="en-GB" sz="1600" dirty="0" err="1">
                <a:latin typeface="Calibri" pitchFamily="18"/>
              </a:rPr>
              <a:t>restriktázy</a:t>
            </a:r>
            <a:r>
              <a:rPr lang="en-GB" sz="1600" dirty="0">
                <a:latin typeface="Calibri" pitchFamily="18"/>
              </a:rPr>
              <a:t> a </a:t>
            </a:r>
            <a:r>
              <a:rPr lang="en-GB" sz="1600" dirty="0" err="1">
                <a:latin typeface="Calibri" pitchFamily="18"/>
              </a:rPr>
              <a:t>geny</a:t>
            </a:r>
            <a:r>
              <a:rPr lang="en-GB" sz="1600" dirty="0">
                <a:latin typeface="Calibri" pitchFamily="18"/>
              </a:rPr>
              <a:t> pro </a:t>
            </a:r>
            <a:r>
              <a:rPr lang="en-GB" sz="1600" dirty="0" err="1" smtClean="0">
                <a:latin typeface="Calibri" pitchFamily="18"/>
              </a:rPr>
              <a:t>metylaci</a:t>
            </a:r>
            <a:r>
              <a:rPr lang="cs-CZ" sz="1600" dirty="0">
                <a:latin typeface="Calibri" pitchFamily="18"/>
              </a:rPr>
              <a:t> </a:t>
            </a:r>
            <a:r>
              <a:rPr lang="cs-CZ" sz="1600" dirty="0" smtClean="0">
                <a:latin typeface="Calibri" pitchFamily="18"/>
              </a:rPr>
              <a:t>(ochrana </a:t>
            </a:r>
            <a:r>
              <a:rPr lang="cs-CZ" sz="1600" dirty="0">
                <a:latin typeface="Calibri" pitchFamily="18"/>
              </a:rPr>
              <a:t>vlastní DNA před rozpoznáním restrikčními enzymy, které mají za úkol štěpit cizorodou bakteriofágovou </a:t>
            </a:r>
            <a:r>
              <a:rPr lang="cs-CZ" sz="1600" dirty="0" err="1">
                <a:latin typeface="Calibri" pitchFamily="18"/>
              </a:rPr>
              <a:t>nemethylovanou</a:t>
            </a:r>
            <a:r>
              <a:rPr lang="cs-CZ" sz="1600" dirty="0">
                <a:latin typeface="Calibri" pitchFamily="18"/>
              </a:rPr>
              <a:t> </a:t>
            </a:r>
            <a:r>
              <a:rPr lang="cs-CZ" sz="1600" dirty="0" smtClean="0">
                <a:latin typeface="Calibri" pitchFamily="18"/>
              </a:rPr>
              <a:t>DNA)</a:t>
            </a: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opět</a:t>
            </a:r>
            <a:r>
              <a:rPr lang="en-GB" sz="1600" dirty="0">
                <a:latin typeface="Calibri" pitchFamily="18"/>
              </a:rPr>
              <a:t> </a:t>
            </a:r>
            <a:r>
              <a:rPr lang="en-GB" sz="1600" dirty="0" err="1">
                <a:latin typeface="Calibri" pitchFamily="18"/>
              </a:rPr>
              <a:t>restrikční</a:t>
            </a:r>
            <a:r>
              <a:rPr lang="en-GB" sz="1600" dirty="0">
                <a:latin typeface="Calibri" pitchFamily="18"/>
              </a:rPr>
              <a:t> </a:t>
            </a:r>
            <a:r>
              <a:rPr lang="en-GB" sz="1600" dirty="0" err="1">
                <a:latin typeface="Calibri" pitchFamily="18"/>
              </a:rPr>
              <a:t>enzym</a:t>
            </a:r>
            <a:r>
              <a:rPr lang="en-GB" sz="1600" dirty="0">
                <a:latin typeface="Calibri" pitchFamily="18"/>
              </a:rPr>
              <a:t> je </a:t>
            </a:r>
            <a:r>
              <a:rPr lang="en-GB" sz="1600" dirty="0" err="1">
                <a:latin typeface="Calibri" pitchFamily="18"/>
              </a:rPr>
              <a:t>stabilnější</a:t>
            </a:r>
            <a:r>
              <a:rPr lang="en-GB" sz="1600" dirty="0">
                <a:latin typeface="Calibri" pitchFamily="18"/>
              </a:rPr>
              <a:t> </a:t>
            </a:r>
            <a:r>
              <a:rPr lang="en-GB" sz="1600" dirty="0" err="1">
                <a:latin typeface="Calibri" pitchFamily="18"/>
              </a:rPr>
              <a:t>než</a:t>
            </a:r>
            <a:r>
              <a:rPr lang="en-GB" sz="1600" dirty="0">
                <a:latin typeface="Calibri" pitchFamily="18"/>
              </a:rPr>
              <a:t> DNA </a:t>
            </a:r>
            <a:r>
              <a:rPr lang="en-GB" sz="1600" dirty="0" err="1" smtClean="0">
                <a:latin typeface="Calibri" pitchFamily="18"/>
              </a:rPr>
              <a:t>metylázy</a:t>
            </a:r>
            <a:endParaRPr lang="cs-CZ" sz="1600" dirty="0" smtClean="0">
              <a:latin typeface="Calibri" pitchFamily="18"/>
            </a:endParaRPr>
          </a:p>
          <a:p>
            <a:pPr marL="0" lvl="0" indent="0">
              <a:spcBef>
                <a:spcPts val="638"/>
              </a:spcBef>
              <a:buFont typeface="Arial" pitchFamily="32"/>
              <a:buChar char="•"/>
            </a:pPr>
            <a:endParaRPr lang="en-GB" sz="1600" dirty="0">
              <a:latin typeface="Calibri" pitchFamily="18"/>
            </a:endParaRPr>
          </a:p>
        </p:txBody>
      </p:sp>
      <p:pic>
        <p:nvPicPr>
          <p:cNvPr id="3" name="Picture 2"/>
          <p:cNvPicPr>
            <a:picLocks noChangeAspect="1"/>
          </p:cNvPicPr>
          <p:nvPr/>
        </p:nvPicPr>
        <p:blipFill>
          <a:blip r:embed="rId3">
            <a:lum/>
            <a:alphaModFix/>
          </a:blip>
          <a:srcRect/>
          <a:stretch>
            <a:fillRect/>
          </a:stretch>
        </p:blipFill>
        <p:spPr>
          <a:xfrm>
            <a:off x="2267744" y="2708920"/>
            <a:ext cx="4288904" cy="3270665"/>
          </a:xfrm>
          <a:prstGeom prst="rect">
            <a:avLst/>
          </a:prstGeom>
          <a:noFill/>
          <a:ln>
            <a:noFill/>
          </a:ln>
        </p:spPr>
      </p:pic>
    </p:spTree>
    <p:extLst>
      <p:ext uri="{BB962C8B-B14F-4D97-AF65-F5344CB8AC3E}">
        <p14:creationId xmlns:p14="http://schemas.microsoft.com/office/powerpoint/2010/main" val="3206256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443883" y="188640"/>
            <a:ext cx="8424936" cy="3323987"/>
          </a:xfrm>
          <a:prstGeom prst="rect">
            <a:avLst/>
          </a:prstGeom>
        </p:spPr>
        <p:txBody>
          <a:bodyPr wrap="square">
            <a:spAutoFit/>
          </a:bodyPr>
          <a:lstStyle/>
          <a:p>
            <a:r>
              <a:rPr lang="cs-CZ" dirty="0"/>
              <a:t> </a:t>
            </a:r>
            <a:r>
              <a:rPr lang="cs-CZ" sz="1600" dirty="0" err="1"/>
              <a:t>Kompetice</a:t>
            </a:r>
            <a:r>
              <a:rPr lang="cs-CZ" sz="1600" dirty="0"/>
              <a:t>  </a:t>
            </a:r>
          </a:p>
          <a:p>
            <a:pPr marL="285750" indent="-285750">
              <a:buFont typeface="Arial" panose="020B0604020202020204" pitchFamily="34" charset="0"/>
              <a:buChar char="•"/>
            </a:pPr>
            <a:r>
              <a:rPr lang="cs-CZ" sz="1600" dirty="0"/>
              <a:t>n</a:t>
            </a:r>
            <a:r>
              <a:rPr lang="cs-CZ" sz="1600" dirty="0" smtClean="0"/>
              <a:t>egativní </a:t>
            </a:r>
            <a:r>
              <a:rPr lang="cs-CZ" sz="1600" dirty="0"/>
              <a:t>vztah - dvě populace se nepřátelsky </a:t>
            </a:r>
            <a:r>
              <a:rPr lang="cs-CZ" sz="1600" dirty="0" smtClean="0"/>
              <a:t>ovlivňují</a:t>
            </a:r>
            <a:endParaRPr lang="cs-CZ" sz="1600" dirty="0"/>
          </a:p>
          <a:p>
            <a:pPr marL="285750" indent="-285750">
              <a:buFont typeface="Arial" panose="020B0604020202020204" pitchFamily="34" charset="0"/>
              <a:buChar char="•"/>
            </a:pPr>
            <a:r>
              <a:rPr lang="cs-CZ" sz="1600" dirty="0" smtClean="0"/>
              <a:t>dosahují </a:t>
            </a:r>
            <a:r>
              <a:rPr lang="cs-CZ" sz="1600" dirty="0"/>
              <a:t>nižší hustoty populace nebo růstové </a:t>
            </a:r>
            <a:r>
              <a:rPr lang="cs-CZ" sz="1600" dirty="0" smtClean="0"/>
              <a:t>rychlosti</a:t>
            </a:r>
          </a:p>
          <a:p>
            <a:pPr marL="285750" indent="-285750">
              <a:buFont typeface="Arial" panose="020B0604020202020204" pitchFamily="34" charset="0"/>
              <a:buChar char="•"/>
            </a:pPr>
            <a:r>
              <a:rPr lang="cs-CZ" sz="1600" dirty="0" smtClean="0"/>
              <a:t> obě </a:t>
            </a:r>
            <a:r>
              <a:rPr lang="cs-CZ" sz="1600" dirty="0"/>
              <a:t>populace používají stejné zdroje (prostor </a:t>
            </a:r>
            <a:r>
              <a:rPr lang="cs-CZ" sz="1600" dirty="0" smtClean="0"/>
              <a:t>nebo  </a:t>
            </a:r>
            <a:r>
              <a:rPr lang="cs-CZ" sz="1600" dirty="0"/>
              <a:t>limitující prvek) </a:t>
            </a:r>
            <a:endParaRPr lang="cs-CZ" sz="1600" dirty="0" smtClean="0"/>
          </a:p>
          <a:p>
            <a:pPr marL="285750" indent="-285750">
              <a:buFont typeface="Arial" panose="020B0604020202020204" pitchFamily="34" charset="0"/>
              <a:buChar char="•"/>
            </a:pPr>
            <a:r>
              <a:rPr lang="cs-CZ" sz="1600" dirty="0"/>
              <a:t> </a:t>
            </a:r>
            <a:r>
              <a:rPr lang="cs-CZ" sz="1600" dirty="0" smtClean="0"/>
              <a:t>princip </a:t>
            </a:r>
            <a:r>
              <a:rPr lang="cs-CZ" sz="1600" dirty="0" smtClean="0"/>
              <a:t>kompetičního </a:t>
            </a:r>
            <a:r>
              <a:rPr lang="cs-CZ" sz="1600" dirty="0"/>
              <a:t>vyloučení – dvě populace nebudou sdílet jeden prostor, </a:t>
            </a:r>
            <a:r>
              <a:rPr lang="cs-CZ" sz="1600" dirty="0" smtClean="0"/>
              <a:t> </a:t>
            </a:r>
            <a:r>
              <a:rPr lang="cs-CZ" sz="1600" dirty="0"/>
              <a:t>protože jedna vyhraje soutěž a eliminuje druhou populaci </a:t>
            </a:r>
            <a:r>
              <a:rPr lang="cs-CZ" sz="1600" i="1" dirty="0"/>
              <a:t>- </a:t>
            </a:r>
            <a:r>
              <a:rPr lang="cs-CZ" sz="1600" i="1" dirty="0" err="1"/>
              <a:t>Paramecium</a:t>
            </a:r>
            <a:r>
              <a:rPr lang="cs-CZ" sz="1600" i="1" dirty="0"/>
              <a:t> </a:t>
            </a:r>
            <a:r>
              <a:rPr lang="cs-CZ" sz="1600" i="1" dirty="0" err="1"/>
              <a:t>caudatum</a:t>
            </a:r>
            <a:r>
              <a:rPr lang="cs-CZ" sz="1600" i="1" dirty="0"/>
              <a:t> a P. </a:t>
            </a:r>
            <a:r>
              <a:rPr lang="cs-CZ" sz="1600" i="1" dirty="0" err="1"/>
              <a:t>aurelia</a:t>
            </a:r>
            <a:r>
              <a:rPr lang="cs-CZ" sz="1600" i="1" dirty="0"/>
              <a:t> </a:t>
            </a:r>
            <a:r>
              <a:rPr lang="cs-CZ" sz="1600" dirty="0"/>
              <a:t>porostou dobře zvlášť,  - dohromady ale </a:t>
            </a:r>
            <a:r>
              <a:rPr lang="cs-CZ" sz="1600" i="1" dirty="0"/>
              <a:t>P. </a:t>
            </a:r>
            <a:r>
              <a:rPr lang="cs-CZ" sz="1600" i="1" dirty="0" err="1"/>
              <a:t>aurelia</a:t>
            </a:r>
            <a:r>
              <a:rPr lang="cs-CZ" sz="1600" i="1" dirty="0"/>
              <a:t> </a:t>
            </a:r>
            <a:r>
              <a:rPr lang="cs-CZ" sz="1600" dirty="0"/>
              <a:t>potlačí </a:t>
            </a:r>
            <a:r>
              <a:rPr lang="cs-CZ" sz="1600" i="1" dirty="0"/>
              <a:t>P. </a:t>
            </a:r>
            <a:r>
              <a:rPr lang="cs-CZ" sz="1600" i="1" dirty="0" err="1"/>
              <a:t>caudatum</a:t>
            </a:r>
            <a:r>
              <a:rPr lang="cs-CZ" sz="1600" i="1" dirty="0"/>
              <a:t>  </a:t>
            </a:r>
            <a:r>
              <a:rPr lang="cs-CZ" sz="1600" dirty="0"/>
              <a:t>- žádný útok nebo toxiny; </a:t>
            </a:r>
            <a:r>
              <a:rPr lang="cs-CZ" sz="1600" i="1" dirty="0"/>
              <a:t>P. </a:t>
            </a:r>
            <a:r>
              <a:rPr lang="cs-CZ" sz="1600" i="1" dirty="0" err="1"/>
              <a:t>aurelia</a:t>
            </a:r>
            <a:r>
              <a:rPr lang="cs-CZ" sz="1600" i="1" dirty="0"/>
              <a:t> </a:t>
            </a:r>
            <a:r>
              <a:rPr lang="cs-CZ" sz="1600" dirty="0"/>
              <a:t>roste rychleji a potlačí    </a:t>
            </a:r>
            <a:r>
              <a:rPr lang="cs-CZ" sz="1600" i="1" dirty="0"/>
              <a:t>P. </a:t>
            </a:r>
            <a:r>
              <a:rPr lang="cs-CZ" sz="1600" i="1" dirty="0" err="1"/>
              <a:t>caudatum</a:t>
            </a:r>
            <a:r>
              <a:rPr lang="cs-CZ" sz="1600" i="1" dirty="0"/>
              <a:t> </a:t>
            </a:r>
            <a:r>
              <a:rPr lang="cs-CZ" sz="1600" dirty="0"/>
              <a:t>(sní mu potravu) </a:t>
            </a:r>
            <a:endParaRPr lang="cs-CZ" sz="1600" dirty="0" smtClean="0"/>
          </a:p>
          <a:p>
            <a:pPr marL="285750" indent="-285750">
              <a:buFont typeface="Arial" panose="020B0604020202020204" pitchFamily="34" charset="0"/>
              <a:buChar char="•"/>
            </a:pPr>
            <a:r>
              <a:rPr lang="cs-CZ" sz="1600" dirty="0"/>
              <a:t>dvě populace přežijí pouze pokud budou používat jiné </a:t>
            </a:r>
            <a:r>
              <a:rPr lang="cs-CZ" sz="1600" dirty="0" smtClean="0"/>
              <a:t>  </a:t>
            </a:r>
            <a:r>
              <a:rPr lang="cs-CZ" sz="1600" dirty="0"/>
              <a:t>zdroje v jiném čase  </a:t>
            </a:r>
          </a:p>
          <a:p>
            <a:pPr marL="285750" indent="-285750">
              <a:buFont typeface="Arial" panose="020B0604020202020204" pitchFamily="34" charset="0"/>
              <a:buChar char="•"/>
            </a:pPr>
            <a:r>
              <a:rPr lang="cs-CZ" sz="1600" dirty="0" smtClean="0"/>
              <a:t>směsná </a:t>
            </a:r>
            <a:r>
              <a:rPr lang="cs-CZ" sz="1600" dirty="0"/>
              <a:t>kultura </a:t>
            </a:r>
            <a:r>
              <a:rPr lang="cs-CZ" sz="1600" i="1" dirty="0" err="1"/>
              <a:t>Paramecium</a:t>
            </a:r>
            <a:r>
              <a:rPr lang="cs-CZ" sz="1600" i="1" dirty="0"/>
              <a:t> </a:t>
            </a:r>
            <a:r>
              <a:rPr lang="cs-CZ" sz="1600" i="1" dirty="0" err="1"/>
              <a:t>caudatum</a:t>
            </a:r>
            <a:r>
              <a:rPr lang="cs-CZ" sz="1600" i="1" dirty="0"/>
              <a:t> a P. </a:t>
            </a:r>
            <a:r>
              <a:rPr lang="cs-CZ" sz="1600" i="1" dirty="0" err="1"/>
              <a:t>bursaria</a:t>
            </a:r>
            <a:r>
              <a:rPr lang="cs-CZ" sz="1600" i="1" dirty="0"/>
              <a:t> </a:t>
            </a:r>
            <a:r>
              <a:rPr lang="cs-CZ" sz="1600" dirty="0" smtClean="0"/>
              <a:t>může </a:t>
            </a:r>
            <a:r>
              <a:rPr lang="cs-CZ" sz="1600" dirty="0"/>
              <a:t>dosáhnout rovnováhy i když používají stejné živiny,  </a:t>
            </a:r>
            <a:r>
              <a:rPr lang="cs-CZ" sz="1600" dirty="0" smtClean="0"/>
              <a:t>ale </a:t>
            </a:r>
            <a:r>
              <a:rPr lang="cs-CZ" sz="1600" dirty="0"/>
              <a:t>využívají jiný prostor v kultivační nádobě  - tím se minimalizuje </a:t>
            </a:r>
            <a:r>
              <a:rPr lang="cs-CZ" sz="1600" dirty="0" err="1"/>
              <a:t>kompetice</a:t>
            </a:r>
            <a:r>
              <a:rPr lang="cs-CZ" sz="1600" dirty="0"/>
              <a:t> a zabrání se extinkci </a:t>
            </a:r>
            <a:r>
              <a:rPr lang="cs-CZ" sz="1600" dirty="0" smtClean="0"/>
              <a:t> </a:t>
            </a:r>
            <a:r>
              <a:rPr lang="cs-CZ" sz="1600" dirty="0"/>
              <a:t>jednoho z </a:t>
            </a:r>
            <a:r>
              <a:rPr lang="cs-CZ" sz="1600" dirty="0" smtClean="0"/>
              <a:t>druhů (viz paradox </a:t>
            </a:r>
            <a:r>
              <a:rPr lang="cs-CZ" sz="1600" dirty="0" err="1" smtClean="0"/>
              <a:t>of</a:t>
            </a:r>
            <a:r>
              <a:rPr lang="cs-CZ" sz="1600" dirty="0" smtClean="0"/>
              <a:t> plankton)</a:t>
            </a:r>
            <a:endParaRPr lang="cs-CZ" sz="1600" dirty="0"/>
          </a:p>
          <a:p>
            <a:pPr marL="285750" indent="-285750">
              <a:buFont typeface="Arial" panose="020B0604020202020204" pitchFamily="34" charset="0"/>
              <a:buChar char="•"/>
            </a:pPr>
            <a:endParaRPr lang="cs-CZ" sz="1600"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3573016"/>
            <a:ext cx="4045383" cy="2093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971600" y="6093296"/>
            <a:ext cx="7128792" cy="461665"/>
          </a:xfrm>
          <a:prstGeom prst="rect">
            <a:avLst/>
          </a:prstGeom>
        </p:spPr>
        <p:txBody>
          <a:bodyPr wrap="square">
            <a:spAutoFit/>
          </a:bodyPr>
          <a:lstStyle/>
          <a:p>
            <a:r>
              <a:rPr lang="en-GB" sz="1200" dirty="0"/>
              <a:t>The plate on the left contains about equal numbers of colonies of two different bacteria. After the bacteria compete and evolve, the lighter ones have taken the lead in the plate on the </a:t>
            </a:r>
            <a:r>
              <a:rPr lang="en-GB" sz="1200" dirty="0" err="1"/>
              <a:t>righ</a:t>
            </a:r>
            <a:endParaRPr lang="en-GB" sz="1200" dirty="0"/>
          </a:p>
        </p:txBody>
      </p:sp>
    </p:spTree>
    <p:extLst>
      <p:ext uri="{BB962C8B-B14F-4D97-AF65-F5344CB8AC3E}">
        <p14:creationId xmlns:p14="http://schemas.microsoft.com/office/powerpoint/2010/main" val="1892029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name="page3">
    <p:spTree>
      <p:nvGrpSpPr>
        <p:cNvPr id="1" name=""/>
        <p:cNvGrpSpPr/>
        <p:nvPr/>
      </p:nvGrpSpPr>
      <p:grpSpPr>
        <a:xfrm>
          <a:off x="0" y="0"/>
          <a:ext cx="0" cy="0"/>
          <a:chOff x="0" y="0"/>
          <a:chExt cx="0" cy="0"/>
        </a:xfrm>
      </p:grpSpPr>
      <p:pic>
        <p:nvPicPr>
          <p:cNvPr id="2" name="Picture 2"/>
          <p:cNvPicPr>
            <a:picLocks noChangeAspect="1"/>
          </p:cNvPicPr>
          <p:nvPr/>
        </p:nvPicPr>
        <p:blipFill>
          <a:blip r:embed="rId3">
            <a:lum/>
            <a:alphaModFix/>
          </a:blip>
          <a:srcRect/>
          <a:stretch>
            <a:fillRect/>
          </a:stretch>
        </p:blipFill>
        <p:spPr>
          <a:xfrm>
            <a:off x="683640" y="908640"/>
            <a:ext cx="7799040" cy="53931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304" y="404664"/>
            <a:ext cx="3962400" cy="570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4798949" y="11087"/>
            <a:ext cx="4104456" cy="6771084"/>
          </a:xfrm>
          <a:prstGeom prst="rect">
            <a:avLst/>
          </a:prstGeom>
        </p:spPr>
        <p:txBody>
          <a:bodyPr wrap="square">
            <a:spAutoFit/>
          </a:bodyPr>
          <a:lstStyle/>
          <a:p>
            <a:r>
              <a:rPr lang="en-GB" sz="1400" dirty="0" smtClean="0"/>
              <a:t>Examples of interference competition between bacterial species</a:t>
            </a:r>
          </a:p>
          <a:p>
            <a:endParaRPr lang="en-GB" sz="1400" dirty="0" smtClean="0"/>
          </a:p>
          <a:p>
            <a:r>
              <a:rPr lang="en-GB" sz="1400" dirty="0" smtClean="0"/>
              <a:t>Top panel:. Many bacterial species produce antimicrobial toxins which facilitate interference competition with other species; pictured is a zone of </a:t>
            </a:r>
            <a:r>
              <a:rPr lang="en-GB" sz="1400" dirty="0" err="1" smtClean="0"/>
              <a:t>inhbition</a:t>
            </a:r>
            <a:r>
              <a:rPr lang="en-GB" sz="1400" dirty="0" smtClean="0"/>
              <a:t> in a lawn of Bacillus subtilis surrounding a paper disk soaked with culture supernatant from </a:t>
            </a:r>
            <a:r>
              <a:rPr lang="en-GB" sz="1400" dirty="0" err="1" smtClean="0"/>
              <a:t>Burkholderia</a:t>
            </a:r>
            <a:r>
              <a:rPr lang="en-GB" sz="1400" dirty="0" smtClean="0"/>
              <a:t> </a:t>
            </a:r>
            <a:r>
              <a:rPr lang="en-GB" sz="1400" dirty="0" err="1" smtClean="0"/>
              <a:t>thailandensis</a:t>
            </a:r>
            <a:r>
              <a:rPr lang="en-GB" sz="1400" dirty="0" smtClean="0"/>
              <a:t>, an antimicrobial producer (picture courtesy B. </a:t>
            </a:r>
            <a:r>
              <a:rPr lang="en-GB" sz="1400" dirty="0" err="1" smtClean="0"/>
              <a:t>Duerkop</a:t>
            </a:r>
            <a:r>
              <a:rPr lang="en-GB" sz="1400" dirty="0" smtClean="0"/>
              <a:t>).</a:t>
            </a:r>
            <a:endParaRPr lang="cs-CZ" sz="1400" dirty="0" smtClean="0"/>
          </a:p>
          <a:p>
            <a:endParaRPr lang="cs-CZ" sz="1400" dirty="0" smtClean="0"/>
          </a:p>
          <a:p>
            <a:r>
              <a:rPr lang="en-GB" sz="1400" dirty="0" smtClean="0"/>
              <a:t> Middle panel: In biofilm </a:t>
            </a:r>
            <a:r>
              <a:rPr lang="en-GB" sz="1400" dirty="0" err="1" smtClean="0"/>
              <a:t>cocultures</a:t>
            </a:r>
            <a:r>
              <a:rPr lang="en-GB" sz="1400" dirty="0" smtClean="0"/>
              <a:t>, Pseudomonas aeruginosa (red cells) blankets the surface of Agrobacterium </a:t>
            </a:r>
            <a:r>
              <a:rPr lang="en-GB" sz="1400" dirty="0" err="1" smtClean="0"/>
              <a:t>tumefaciens</a:t>
            </a:r>
            <a:r>
              <a:rPr lang="en-GB" sz="1400" dirty="0" smtClean="0"/>
              <a:t> (green cells- overlay of the two cells is yellow). Biomass of A. </a:t>
            </a:r>
            <a:r>
              <a:rPr lang="en-GB" sz="1400" dirty="0" err="1" smtClean="0"/>
              <a:t>tumefaciens</a:t>
            </a:r>
            <a:r>
              <a:rPr lang="en-GB" sz="1400" dirty="0" smtClean="0"/>
              <a:t> decreases in the biofilms over time (left panel represents 24 h growth, right is 164 h), in a mechanism at least partly dependent on quorum sensing by P. aeruginosa (See box 2). </a:t>
            </a:r>
            <a:endParaRPr lang="cs-CZ" sz="1400" dirty="0" smtClean="0"/>
          </a:p>
          <a:p>
            <a:endParaRPr lang="cs-CZ" sz="1400" dirty="0" smtClean="0"/>
          </a:p>
          <a:p>
            <a:r>
              <a:rPr lang="en-GB" sz="1400" dirty="0" smtClean="0"/>
              <a:t>Bottom panel: Overproduction of EPS by mutant strains of Pseudomonas </a:t>
            </a:r>
            <a:r>
              <a:rPr lang="en-GB" sz="1400" dirty="0" err="1" smtClean="0"/>
              <a:t>fluorescens</a:t>
            </a:r>
            <a:r>
              <a:rPr lang="en-GB" sz="1400" dirty="0" smtClean="0"/>
              <a:t> (middle, compared to the parent at left) enables these organisms to position themselves in the </a:t>
            </a:r>
            <a:r>
              <a:rPr lang="en-GB" sz="1400" dirty="0" err="1" smtClean="0"/>
              <a:t>favorable</a:t>
            </a:r>
            <a:r>
              <a:rPr lang="en-GB" sz="1400" dirty="0" smtClean="0"/>
              <a:t> environment of the air-liquid interface of liquid cultures, where oxygen is more plentiful. However, EPS production is a phenotype vulnerable to social cheating. If sufficient cheaters that fail to produce EPS accumulate in the floating mat, it will collapse (right). Left and middle panels reproduced with modification from 29, right panel courtesy P. Rainey.</a:t>
            </a:r>
            <a:endParaRPr lang="en-GB" sz="1400" dirty="0"/>
          </a:p>
        </p:txBody>
      </p:sp>
      <p:sp>
        <p:nvSpPr>
          <p:cNvPr id="3" name="Obdélník 2"/>
          <p:cNvSpPr/>
          <p:nvPr/>
        </p:nvSpPr>
        <p:spPr>
          <a:xfrm>
            <a:off x="107504" y="6264095"/>
            <a:ext cx="4572000" cy="276999"/>
          </a:xfrm>
          <a:prstGeom prst="rect">
            <a:avLst/>
          </a:prstGeom>
        </p:spPr>
        <p:txBody>
          <a:bodyPr>
            <a:spAutoFit/>
          </a:bodyPr>
          <a:lstStyle/>
          <a:p>
            <a:r>
              <a:rPr lang="en-GB" sz="1200" dirty="0"/>
              <a:t>https://www.ncbi.nlm.nih.gov/pmc/articles/PMC2879262/</a:t>
            </a:r>
          </a:p>
        </p:txBody>
      </p:sp>
    </p:spTree>
    <p:extLst>
      <p:ext uri="{BB962C8B-B14F-4D97-AF65-F5344CB8AC3E}">
        <p14:creationId xmlns:p14="http://schemas.microsoft.com/office/powerpoint/2010/main" val="2239479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9512" y="116632"/>
            <a:ext cx="8496944" cy="3539430"/>
          </a:xfrm>
          <a:prstGeom prst="rect">
            <a:avLst/>
          </a:prstGeom>
        </p:spPr>
        <p:txBody>
          <a:bodyPr wrap="square">
            <a:spAutoFit/>
          </a:bodyPr>
          <a:lstStyle/>
          <a:p>
            <a:r>
              <a:rPr lang="cs-CZ" sz="1600" dirty="0" err="1" smtClean="0"/>
              <a:t>Kompetice</a:t>
            </a:r>
            <a:endParaRPr lang="cs-CZ" sz="1600" dirty="0"/>
          </a:p>
          <a:p>
            <a:pPr marL="285750" indent="-285750">
              <a:buFont typeface="Arial" panose="020B0604020202020204" pitchFamily="34" charset="0"/>
              <a:buChar char="•"/>
            </a:pPr>
            <a:r>
              <a:rPr lang="cs-CZ" sz="1600" dirty="0" smtClean="0"/>
              <a:t> purpurové </a:t>
            </a:r>
            <a:r>
              <a:rPr lang="cs-CZ" sz="1600" dirty="0"/>
              <a:t>sirné </a:t>
            </a:r>
            <a:r>
              <a:rPr lang="cs-CZ" sz="1600" dirty="0" smtClean="0"/>
              <a:t>bakterie</a:t>
            </a:r>
          </a:p>
          <a:p>
            <a:pPr marL="285750" indent="-285750">
              <a:buFont typeface="Arial" panose="020B0604020202020204" pitchFamily="34" charset="0"/>
              <a:buChar char="•"/>
            </a:pPr>
            <a:r>
              <a:rPr lang="cs-CZ" sz="1600" dirty="0" smtClean="0"/>
              <a:t>efekt </a:t>
            </a:r>
            <a:r>
              <a:rPr lang="cs-CZ" sz="1600" dirty="0"/>
              <a:t>střídání délky osvětlení </a:t>
            </a:r>
            <a:endParaRPr lang="cs-CZ" sz="1600" dirty="0" smtClean="0"/>
          </a:p>
          <a:p>
            <a:pPr marL="285750" indent="-285750">
              <a:buFont typeface="Arial" panose="020B0604020202020204" pitchFamily="34" charset="0"/>
              <a:buChar char="•"/>
            </a:pPr>
            <a:r>
              <a:rPr lang="cs-CZ" sz="1600" i="1" dirty="0" err="1" smtClean="0"/>
              <a:t>Chromatium</a:t>
            </a:r>
            <a:r>
              <a:rPr lang="cs-CZ" sz="1600" i="1" dirty="0" smtClean="0"/>
              <a:t> </a:t>
            </a:r>
            <a:r>
              <a:rPr lang="cs-CZ" sz="1600" i="1" dirty="0" err="1"/>
              <a:t>vinosum</a:t>
            </a:r>
            <a:r>
              <a:rPr lang="cs-CZ" sz="1600" i="1" dirty="0"/>
              <a:t> </a:t>
            </a:r>
            <a:r>
              <a:rPr lang="cs-CZ" sz="1600" dirty="0"/>
              <a:t>při stálém světle a přítomnosti </a:t>
            </a:r>
            <a:r>
              <a:rPr lang="cs-CZ" sz="1600" dirty="0" smtClean="0"/>
              <a:t>  </a:t>
            </a:r>
            <a:r>
              <a:rPr lang="cs-CZ" sz="1600" dirty="0"/>
              <a:t>sulfidu eliminuje  </a:t>
            </a:r>
            <a:r>
              <a:rPr lang="cs-CZ" sz="1600" i="1" dirty="0"/>
              <a:t>C. </a:t>
            </a:r>
            <a:r>
              <a:rPr lang="cs-CZ" sz="1600" i="1" dirty="0" err="1" smtClean="0"/>
              <a:t>weissei</a:t>
            </a:r>
            <a:endParaRPr lang="cs-CZ" sz="1600" dirty="0" smtClean="0"/>
          </a:p>
          <a:p>
            <a:pPr marL="285750" indent="-285750">
              <a:buFont typeface="Arial" panose="020B0604020202020204" pitchFamily="34" charset="0"/>
              <a:buChar char="•"/>
            </a:pPr>
            <a:r>
              <a:rPr lang="cs-CZ" sz="1600" dirty="0" smtClean="0"/>
              <a:t>při </a:t>
            </a:r>
            <a:r>
              <a:rPr lang="cs-CZ" sz="1600" dirty="0"/>
              <a:t>přerušovaném osvětlení porostou obě  </a:t>
            </a:r>
            <a:endParaRPr lang="cs-CZ" sz="1600"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a:t> </a:t>
            </a:r>
            <a:r>
              <a:rPr lang="cs-CZ" sz="1600" dirty="0" smtClean="0"/>
              <a:t> </a:t>
            </a:r>
            <a:r>
              <a:rPr lang="cs-CZ" sz="1600" dirty="0"/>
              <a:t>2 rozsivky přežijí vedle sebe jen tehdy, </a:t>
            </a:r>
            <a:r>
              <a:rPr lang="cs-CZ" sz="1600" dirty="0" smtClean="0"/>
              <a:t>když </a:t>
            </a:r>
            <a:r>
              <a:rPr lang="cs-CZ" sz="1600" dirty="0"/>
              <a:t>každá bude mít jiný limitující faktor </a:t>
            </a:r>
            <a:r>
              <a:rPr lang="cs-CZ" sz="1600" dirty="0" smtClean="0"/>
              <a:t> </a:t>
            </a:r>
            <a:r>
              <a:rPr lang="cs-CZ" sz="1600" dirty="0"/>
              <a:t>(fosfát a silikát), pokud ne </a:t>
            </a:r>
            <a:r>
              <a:rPr lang="cs-CZ" sz="1600" dirty="0" smtClean="0"/>
              <a:t>– kompetitivní vyloučení</a:t>
            </a:r>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smtClean="0"/>
              <a:t>záleží </a:t>
            </a:r>
            <a:r>
              <a:rPr lang="cs-CZ" sz="1600" dirty="0"/>
              <a:t>také na koncentraci </a:t>
            </a:r>
            <a:r>
              <a:rPr lang="cs-CZ" sz="1600" dirty="0" smtClean="0"/>
              <a:t>substrátu (vysoká </a:t>
            </a:r>
            <a:r>
              <a:rPr lang="cs-CZ" sz="1600" dirty="0"/>
              <a:t>koncentrace substrátu – </a:t>
            </a:r>
            <a:r>
              <a:rPr lang="cs-CZ" sz="1600" i="1" dirty="0" err="1"/>
              <a:t>E.coli</a:t>
            </a:r>
            <a:r>
              <a:rPr lang="cs-CZ" sz="1600" dirty="0"/>
              <a:t> vytlačí </a:t>
            </a:r>
            <a:r>
              <a:rPr lang="cs-CZ" sz="1600" i="1" dirty="0" err="1"/>
              <a:t>Spirillum</a:t>
            </a:r>
            <a:r>
              <a:rPr lang="cs-CZ" sz="1600" dirty="0"/>
              <a:t>  - nízká koncentrace – </a:t>
            </a:r>
            <a:r>
              <a:rPr lang="cs-CZ" sz="1600" i="1" dirty="0"/>
              <a:t>E. coli </a:t>
            </a:r>
            <a:r>
              <a:rPr lang="cs-CZ" sz="1600" dirty="0"/>
              <a:t>je </a:t>
            </a:r>
            <a:r>
              <a:rPr lang="cs-CZ" sz="1600" dirty="0" smtClean="0"/>
              <a:t>potlačena)  </a:t>
            </a:r>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smtClean="0"/>
              <a:t>stres </a:t>
            </a:r>
            <a:r>
              <a:rPr lang="cs-CZ" sz="1600" dirty="0"/>
              <a:t>může změnit výsledek </a:t>
            </a:r>
            <a:r>
              <a:rPr lang="cs-CZ" sz="1600" dirty="0" err="1"/>
              <a:t>kompetice</a:t>
            </a:r>
            <a:r>
              <a:rPr lang="cs-CZ" sz="1600" dirty="0"/>
              <a:t> – vyhraje odolnější  </a:t>
            </a:r>
            <a:r>
              <a:rPr lang="cs-CZ" sz="1600" dirty="0" smtClean="0"/>
              <a:t>(</a:t>
            </a:r>
            <a:r>
              <a:rPr lang="cs-CZ" sz="1600" dirty="0"/>
              <a:t>jde spíš o situaci, kdy jde o přežití v době zastaveného růstu </a:t>
            </a:r>
            <a:r>
              <a:rPr lang="cs-CZ" sz="1600" dirty="0" smtClean="0"/>
              <a:t>)</a:t>
            </a:r>
            <a:endParaRPr lang="cs-CZ" sz="16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4347433"/>
            <a:ext cx="2107260" cy="2089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4178008"/>
            <a:ext cx="2856358" cy="2226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875" y="4108674"/>
            <a:ext cx="3096344" cy="2340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939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332656"/>
            <a:ext cx="7704856" cy="3046988"/>
          </a:xfrm>
          <a:prstGeom prst="rect">
            <a:avLst/>
          </a:prstGeom>
        </p:spPr>
        <p:txBody>
          <a:bodyPr wrap="square">
            <a:spAutoFit/>
          </a:bodyPr>
          <a:lstStyle/>
          <a:p>
            <a:r>
              <a:rPr lang="cs-CZ" sz="1600" b="1" dirty="0" err="1" smtClean="0">
                <a:solidFill>
                  <a:prstClr val="black"/>
                </a:solidFill>
              </a:rPr>
              <a:t>Amenzalismus</a:t>
            </a:r>
            <a:endParaRPr lang="cs-CZ" sz="1600" b="1" dirty="0" smtClean="0">
              <a:solidFill>
                <a:prstClr val="black"/>
              </a:solidFill>
            </a:endParaRPr>
          </a:p>
          <a:p>
            <a:pPr marL="285750" indent="-285750">
              <a:buFont typeface="Arial" panose="020B0604020202020204" pitchFamily="34" charset="0"/>
              <a:buChar char="•"/>
            </a:pPr>
            <a:r>
              <a:rPr lang="cs-CZ" sz="1600" dirty="0" err="1">
                <a:solidFill>
                  <a:prstClr val="black"/>
                </a:solidFill>
              </a:rPr>
              <a:t>v</a:t>
            </a:r>
            <a:r>
              <a:rPr lang="en-GB" sz="1600" dirty="0" err="1" smtClean="0">
                <a:solidFill>
                  <a:prstClr val="black"/>
                </a:solidFill>
              </a:rPr>
              <a:t>ztah</a:t>
            </a:r>
            <a:r>
              <a:rPr lang="en-GB" sz="1600" dirty="0" smtClean="0">
                <a:solidFill>
                  <a:prstClr val="black"/>
                </a:solidFill>
              </a:rPr>
              <a:t>, v </a:t>
            </a:r>
            <a:r>
              <a:rPr lang="en-GB" sz="1600" dirty="0" err="1" smtClean="0">
                <a:solidFill>
                  <a:prstClr val="black"/>
                </a:solidFill>
              </a:rPr>
              <a:t>němž</a:t>
            </a:r>
            <a:r>
              <a:rPr lang="en-GB" sz="1600" dirty="0" smtClean="0">
                <a:solidFill>
                  <a:prstClr val="black"/>
                </a:solidFill>
              </a:rPr>
              <a:t> </a:t>
            </a:r>
            <a:r>
              <a:rPr lang="en-GB" sz="1600" dirty="0" err="1" smtClean="0">
                <a:solidFill>
                  <a:prstClr val="black"/>
                </a:solidFill>
              </a:rPr>
              <a:t>jeden</a:t>
            </a:r>
            <a:r>
              <a:rPr lang="en-GB" sz="1600" dirty="0" smtClean="0">
                <a:solidFill>
                  <a:prstClr val="black"/>
                </a:solidFill>
              </a:rPr>
              <a:t> </a:t>
            </a:r>
            <a:r>
              <a:rPr lang="en-GB" sz="1600" dirty="0" err="1" smtClean="0">
                <a:solidFill>
                  <a:prstClr val="black"/>
                </a:solidFill>
              </a:rPr>
              <a:t>ze</a:t>
            </a:r>
            <a:r>
              <a:rPr lang="en-GB" sz="1600" dirty="0" smtClean="0">
                <a:solidFill>
                  <a:prstClr val="black"/>
                </a:solidFill>
              </a:rPr>
              <a:t> </a:t>
            </a:r>
            <a:r>
              <a:rPr lang="en-GB" sz="1600" dirty="0" err="1" smtClean="0">
                <a:solidFill>
                  <a:prstClr val="black"/>
                </a:solidFill>
              </a:rPr>
              <a:t>symbiontů</a:t>
            </a:r>
            <a:r>
              <a:rPr lang="en-GB" sz="1600" dirty="0" smtClean="0">
                <a:solidFill>
                  <a:prstClr val="black"/>
                </a:solidFill>
              </a:rPr>
              <a:t> (inhibitor) </a:t>
            </a:r>
            <a:r>
              <a:rPr lang="en-GB" sz="1600" dirty="0" err="1" smtClean="0">
                <a:solidFill>
                  <a:prstClr val="black"/>
                </a:solidFill>
              </a:rPr>
              <a:t>svými</a:t>
            </a:r>
            <a:r>
              <a:rPr lang="en-GB" sz="1600" dirty="0" smtClean="0">
                <a:solidFill>
                  <a:prstClr val="black"/>
                </a:solidFill>
              </a:rPr>
              <a:t> </a:t>
            </a:r>
            <a:r>
              <a:rPr lang="en-GB" sz="1600" dirty="0" err="1" smtClean="0">
                <a:solidFill>
                  <a:prstClr val="black"/>
                </a:solidFill>
              </a:rPr>
              <a:t>metabolity</a:t>
            </a:r>
            <a:r>
              <a:rPr lang="en-GB" sz="1600" dirty="0" smtClean="0">
                <a:solidFill>
                  <a:prstClr val="black"/>
                </a:solidFill>
              </a:rPr>
              <a:t> </a:t>
            </a:r>
            <a:r>
              <a:rPr lang="en-GB" sz="1600" dirty="0" err="1" smtClean="0">
                <a:solidFill>
                  <a:prstClr val="black"/>
                </a:solidFill>
              </a:rPr>
              <a:t>brzdí</a:t>
            </a:r>
            <a:r>
              <a:rPr lang="en-GB" sz="1600" dirty="0" smtClean="0">
                <a:solidFill>
                  <a:prstClr val="black"/>
                </a:solidFill>
              </a:rPr>
              <a:t> </a:t>
            </a:r>
            <a:r>
              <a:rPr lang="en-GB" sz="1600" dirty="0" err="1" smtClean="0">
                <a:solidFill>
                  <a:prstClr val="black"/>
                </a:solidFill>
              </a:rPr>
              <a:t>růst</a:t>
            </a:r>
            <a:r>
              <a:rPr lang="en-GB" sz="1600" dirty="0" smtClean="0">
                <a:solidFill>
                  <a:prstClr val="black"/>
                </a:solidFill>
              </a:rPr>
              <a:t> a </a:t>
            </a:r>
            <a:r>
              <a:rPr lang="en-GB" sz="1600" dirty="0" err="1" smtClean="0">
                <a:solidFill>
                  <a:prstClr val="black"/>
                </a:solidFill>
              </a:rPr>
              <a:t>rozmnožování</a:t>
            </a:r>
            <a:r>
              <a:rPr lang="en-GB" sz="1600" dirty="0" smtClean="0">
                <a:solidFill>
                  <a:prstClr val="black"/>
                </a:solidFill>
              </a:rPr>
              <a:t> </a:t>
            </a:r>
            <a:r>
              <a:rPr lang="en-GB" sz="1600" dirty="0" err="1" smtClean="0">
                <a:solidFill>
                  <a:prstClr val="black"/>
                </a:solidFill>
              </a:rPr>
              <a:t>druhého</a:t>
            </a:r>
            <a:r>
              <a:rPr lang="en-GB" sz="1600" dirty="0" smtClean="0">
                <a:solidFill>
                  <a:prstClr val="black"/>
                </a:solidFill>
              </a:rPr>
              <a:t> </a:t>
            </a:r>
            <a:r>
              <a:rPr lang="en-GB" sz="1600" dirty="0" err="1" smtClean="0">
                <a:solidFill>
                  <a:prstClr val="black"/>
                </a:solidFill>
              </a:rPr>
              <a:t>symbionta</a:t>
            </a:r>
            <a:r>
              <a:rPr lang="en-GB" sz="1600" dirty="0" smtClean="0">
                <a:solidFill>
                  <a:prstClr val="black"/>
                </a:solidFill>
              </a:rPr>
              <a:t> (</a:t>
            </a:r>
            <a:r>
              <a:rPr lang="en-GB" sz="1600" dirty="0" err="1" smtClean="0">
                <a:solidFill>
                  <a:prstClr val="black"/>
                </a:solidFill>
              </a:rPr>
              <a:t>amenzál</a:t>
            </a:r>
            <a:r>
              <a:rPr lang="cs-CZ" sz="1600" dirty="0" smtClean="0">
                <a:solidFill>
                  <a:prstClr val="black"/>
                </a:solidFill>
              </a:rPr>
              <a:t>)</a:t>
            </a:r>
          </a:p>
          <a:p>
            <a:pPr marL="285750" indent="-285750">
              <a:buFont typeface="Arial" panose="020B0604020202020204" pitchFamily="34" charset="0"/>
              <a:buChar char="•"/>
            </a:pPr>
            <a:endParaRPr lang="cs-CZ" sz="1600" dirty="0" smtClean="0">
              <a:solidFill>
                <a:prstClr val="black"/>
              </a:solidFill>
            </a:endParaRPr>
          </a:p>
          <a:p>
            <a:pPr marL="285750" indent="-285750">
              <a:buFont typeface="Arial" panose="020B0604020202020204" pitchFamily="34" charset="0"/>
              <a:buChar char="•"/>
            </a:pPr>
            <a:r>
              <a:rPr lang="cs-CZ" sz="1600" dirty="0" smtClean="0">
                <a:solidFill>
                  <a:prstClr val="black"/>
                </a:solidFill>
              </a:rPr>
              <a:t>získává </a:t>
            </a:r>
            <a:r>
              <a:rPr lang="cs-CZ" sz="1600" dirty="0">
                <a:solidFill>
                  <a:prstClr val="black"/>
                </a:solidFill>
              </a:rPr>
              <a:t>prostor, </a:t>
            </a:r>
            <a:r>
              <a:rPr lang="cs-CZ" sz="1600" dirty="0" smtClean="0">
                <a:solidFill>
                  <a:prstClr val="black"/>
                </a:solidFill>
              </a:rPr>
              <a:t> </a:t>
            </a:r>
            <a:r>
              <a:rPr lang="cs-CZ" sz="1600" dirty="0">
                <a:solidFill>
                  <a:prstClr val="black"/>
                </a:solidFill>
              </a:rPr>
              <a:t>potravní zdroje </a:t>
            </a:r>
            <a:r>
              <a:rPr lang="cs-CZ" sz="1600" dirty="0" smtClean="0">
                <a:solidFill>
                  <a:prstClr val="black"/>
                </a:solidFill>
              </a:rPr>
              <a:t>apod</a:t>
            </a:r>
            <a:r>
              <a:rPr lang="cs-CZ" sz="1600" dirty="0" smtClean="0">
                <a:solidFill>
                  <a:prstClr val="black"/>
                </a:solidFill>
              </a:rPr>
              <a:t>. (</a:t>
            </a:r>
            <a:r>
              <a:rPr lang="cs-CZ" sz="1600" dirty="0" smtClean="0">
                <a:solidFill>
                  <a:prstClr val="black"/>
                </a:solidFill>
              </a:rPr>
              <a:t>např</a:t>
            </a:r>
            <a:r>
              <a:rPr lang="cs-CZ" sz="1600" dirty="0">
                <a:solidFill>
                  <a:prstClr val="black"/>
                </a:solidFill>
              </a:rPr>
              <a:t>. akát omezuje jiné </a:t>
            </a:r>
            <a:r>
              <a:rPr lang="cs-CZ" sz="1600" dirty="0" smtClean="0">
                <a:solidFill>
                  <a:prstClr val="black"/>
                </a:solidFill>
              </a:rPr>
              <a:t>dřeviny – alelopatie</a:t>
            </a:r>
            <a:r>
              <a:rPr lang="cs-CZ" sz="1600" dirty="0" smtClean="0">
                <a:solidFill>
                  <a:prstClr val="black"/>
                </a:solidFill>
              </a:rPr>
              <a:t>)</a:t>
            </a:r>
          </a:p>
          <a:p>
            <a:pPr marL="285750" indent="-285750">
              <a:buFont typeface="Arial" panose="020B0604020202020204" pitchFamily="34" charset="0"/>
              <a:buChar char="•"/>
            </a:pPr>
            <a:endParaRPr lang="cs-CZ" sz="1600" dirty="0" smtClean="0">
              <a:solidFill>
                <a:prstClr val="black"/>
              </a:solidFill>
            </a:endParaRPr>
          </a:p>
          <a:p>
            <a:pPr marL="285750" indent="-285750">
              <a:buFont typeface="Arial" panose="020B0604020202020204" pitchFamily="34" charset="0"/>
              <a:buChar char="•"/>
            </a:pPr>
            <a:r>
              <a:rPr lang="cs-CZ" sz="1600" dirty="0">
                <a:solidFill>
                  <a:prstClr val="black"/>
                </a:solidFill>
              </a:rPr>
              <a:t>k</a:t>
            </a:r>
            <a:r>
              <a:rPr lang="cs-CZ" sz="1600" dirty="0" smtClean="0">
                <a:solidFill>
                  <a:prstClr val="black"/>
                </a:solidFill>
              </a:rPr>
              <a:t>omplexní </a:t>
            </a:r>
            <a:r>
              <a:rPr lang="cs-CZ" sz="1600" dirty="0" err="1" smtClean="0">
                <a:solidFill>
                  <a:prstClr val="black"/>
                </a:solidFill>
              </a:rPr>
              <a:t>amenzalismu</a:t>
            </a:r>
            <a:r>
              <a:rPr lang="cs-CZ" sz="1600" dirty="0" smtClean="0">
                <a:solidFill>
                  <a:prstClr val="black"/>
                </a:solidFill>
              </a:rPr>
              <a:t> - </a:t>
            </a:r>
            <a:r>
              <a:rPr lang="cs-CZ" sz="1600" dirty="0" err="1">
                <a:solidFill>
                  <a:prstClr val="black"/>
                </a:solidFill>
              </a:rPr>
              <a:t>virucidní</a:t>
            </a:r>
            <a:r>
              <a:rPr lang="cs-CZ" sz="1600" dirty="0">
                <a:solidFill>
                  <a:prstClr val="black"/>
                </a:solidFill>
              </a:rPr>
              <a:t> (</a:t>
            </a:r>
            <a:r>
              <a:rPr lang="cs-CZ" sz="1600" dirty="0" err="1">
                <a:solidFill>
                  <a:prstClr val="black"/>
                </a:solidFill>
              </a:rPr>
              <a:t>virucidal</a:t>
            </a:r>
            <a:r>
              <a:rPr lang="cs-CZ" sz="1600" dirty="0">
                <a:solidFill>
                  <a:prstClr val="black"/>
                </a:solidFill>
              </a:rPr>
              <a:t>) faktory v mořské vodě  </a:t>
            </a:r>
          </a:p>
          <a:p>
            <a:r>
              <a:rPr lang="cs-CZ" sz="1600" dirty="0" smtClean="0">
                <a:solidFill>
                  <a:prstClr val="black"/>
                </a:solidFill>
              </a:rPr>
              <a:t>                                                   - </a:t>
            </a:r>
            <a:r>
              <a:rPr lang="cs-CZ" sz="1600" dirty="0">
                <a:solidFill>
                  <a:prstClr val="black"/>
                </a:solidFill>
              </a:rPr>
              <a:t>fungistatické faktory v půdě  </a:t>
            </a:r>
          </a:p>
          <a:p>
            <a:pPr marL="285750" indent="-285750">
              <a:buFont typeface="Arial" panose="020B0604020202020204" pitchFamily="34" charset="0"/>
              <a:buChar char="•"/>
            </a:pPr>
            <a:r>
              <a:rPr lang="cs-CZ" sz="1600" dirty="0">
                <a:solidFill>
                  <a:prstClr val="black"/>
                </a:solidFill>
              </a:rPr>
              <a:t>jde asi o </a:t>
            </a:r>
            <a:r>
              <a:rPr lang="cs-CZ" sz="1600" dirty="0" err="1">
                <a:solidFill>
                  <a:prstClr val="black"/>
                </a:solidFill>
              </a:rPr>
              <a:t>amenzalismus</a:t>
            </a:r>
            <a:r>
              <a:rPr lang="cs-CZ" sz="1600" dirty="0">
                <a:solidFill>
                  <a:prstClr val="black"/>
                </a:solidFill>
              </a:rPr>
              <a:t>, ale přesná chemická povaha  není </a:t>
            </a:r>
            <a:r>
              <a:rPr lang="cs-CZ" sz="1600" dirty="0" smtClean="0">
                <a:solidFill>
                  <a:prstClr val="black"/>
                </a:solidFill>
              </a:rPr>
              <a:t>známa </a:t>
            </a:r>
            <a:endParaRPr lang="cs-CZ" sz="1600" dirty="0">
              <a:solidFill>
                <a:prstClr val="black"/>
              </a:solidFill>
            </a:endParaRPr>
          </a:p>
          <a:p>
            <a:pPr marL="285750" indent="-285750">
              <a:buFont typeface="Arial" panose="020B0604020202020204" pitchFamily="34" charset="0"/>
              <a:buChar char="•"/>
            </a:pPr>
            <a:r>
              <a:rPr lang="cs-CZ" sz="1600" dirty="0">
                <a:solidFill>
                  <a:prstClr val="black"/>
                </a:solidFill>
              </a:rPr>
              <a:t> </a:t>
            </a:r>
            <a:r>
              <a:rPr lang="cs-CZ" sz="1600" dirty="0" err="1">
                <a:solidFill>
                  <a:prstClr val="black"/>
                </a:solidFill>
              </a:rPr>
              <a:t>štětičkovec</a:t>
            </a:r>
            <a:r>
              <a:rPr lang="cs-CZ" sz="1600" dirty="0">
                <a:solidFill>
                  <a:prstClr val="black"/>
                </a:solidFill>
              </a:rPr>
              <a:t> (</a:t>
            </a:r>
            <a:r>
              <a:rPr lang="cs-CZ" sz="1600" dirty="0" err="1">
                <a:solidFill>
                  <a:prstClr val="black"/>
                </a:solidFill>
              </a:rPr>
              <a:t>Penicillium</a:t>
            </a:r>
            <a:r>
              <a:rPr lang="cs-CZ" sz="1600" dirty="0">
                <a:solidFill>
                  <a:prstClr val="black"/>
                </a:solidFill>
              </a:rPr>
              <a:t>) a bakterie</a:t>
            </a:r>
          </a:p>
          <a:p>
            <a:pPr marL="285750" indent="-285750">
              <a:buFont typeface="Arial" panose="020B0604020202020204" pitchFamily="34" charset="0"/>
              <a:buChar char="•"/>
            </a:pPr>
            <a:endParaRPr lang="cs-CZ" sz="1600" dirty="0" smtClean="0">
              <a:solidFill>
                <a:prstClr val="black"/>
              </a:solidFill>
            </a:endParaRPr>
          </a:p>
          <a:p>
            <a:endParaRPr lang="cs-CZ" sz="1600" dirty="0" smtClean="0">
              <a:solidFill>
                <a:prstClr val="black"/>
              </a:solidFill>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4077072"/>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1780" y="4143746"/>
            <a:ext cx="2276475" cy="200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16" y="4191372"/>
            <a:ext cx="2143125"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6472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175147"/>
            <a:ext cx="4572000" cy="923330"/>
          </a:xfrm>
          <a:prstGeom prst="rect">
            <a:avLst/>
          </a:prstGeom>
        </p:spPr>
        <p:txBody>
          <a:bodyPr>
            <a:spAutoFit/>
          </a:bodyPr>
          <a:lstStyle/>
          <a:p>
            <a:r>
              <a:rPr lang="cs-CZ" sz="1600" b="1" dirty="0" err="1" smtClean="0">
                <a:solidFill>
                  <a:prstClr val="black"/>
                </a:solidFill>
              </a:rPr>
              <a:t>Amenzalismus</a:t>
            </a:r>
            <a:r>
              <a:rPr lang="cs-CZ" sz="1600" dirty="0" smtClean="0">
                <a:solidFill>
                  <a:prstClr val="black"/>
                </a:solidFill>
              </a:rPr>
              <a:t> – příklady</a:t>
            </a:r>
          </a:p>
          <a:p>
            <a:endParaRPr lang="cs-CZ" dirty="0" smtClean="0">
              <a:solidFill>
                <a:prstClr val="black"/>
              </a:solidFill>
            </a:endParaRPr>
          </a:p>
          <a:p>
            <a:endParaRPr lang="cs-CZ" dirty="0">
              <a:solidFill>
                <a:prstClr val="black"/>
              </a:solidFill>
            </a:endParaRPr>
          </a:p>
        </p:txBody>
      </p:sp>
      <p:sp>
        <p:nvSpPr>
          <p:cNvPr id="3" name="Obdélník 2"/>
          <p:cNvSpPr/>
          <p:nvPr/>
        </p:nvSpPr>
        <p:spPr>
          <a:xfrm>
            <a:off x="-1942" y="636812"/>
            <a:ext cx="8894422" cy="2308324"/>
          </a:xfrm>
          <a:prstGeom prst="rect">
            <a:avLst/>
          </a:prstGeom>
        </p:spPr>
        <p:txBody>
          <a:bodyPr wrap="square">
            <a:spAutoFit/>
          </a:bodyPr>
          <a:lstStyle/>
          <a:p>
            <a:r>
              <a:rPr lang="cs-CZ" sz="1600" u="sng" dirty="0">
                <a:solidFill>
                  <a:prstClr val="black"/>
                </a:solidFill>
              </a:rPr>
              <a:t>Produkce antibiotik </a:t>
            </a:r>
            <a:r>
              <a:rPr lang="cs-CZ" sz="1600" dirty="0">
                <a:solidFill>
                  <a:prstClr val="black"/>
                </a:solidFill>
              </a:rPr>
              <a:t>– role v přirozeném prostředí stále nejasná  </a:t>
            </a:r>
          </a:p>
          <a:p>
            <a:pPr marL="285750" indent="-285750">
              <a:buFont typeface="Arial" panose="020B0604020202020204" pitchFamily="34" charset="0"/>
              <a:buChar char="•"/>
            </a:pPr>
            <a:r>
              <a:rPr lang="cs-CZ" sz="1600" dirty="0">
                <a:solidFill>
                  <a:prstClr val="black"/>
                </a:solidFill>
              </a:rPr>
              <a:t>p</a:t>
            </a:r>
            <a:r>
              <a:rPr lang="cs-CZ" sz="1600" dirty="0" smtClean="0">
                <a:solidFill>
                  <a:prstClr val="black"/>
                </a:solidFill>
              </a:rPr>
              <a:t>odmínky </a:t>
            </a:r>
            <a:r>
              <a:rPr lang="cs-CZ" sz="1600" dirty="0">
                <a:solidFill>
                  <a:prstClr val="black"/>
                </a:solidFill>
              </a:rPr>
              <a:t>podporující tvorbu antibiotik nejsou časté  v přirozeném prostředí (potřebují přebytek substrátu)  </a:t>
            </a:r>
          </a:p>
          <a:p>
            <a:pPr marL="285750" indent="-285750">
              <a:buFont typeface="Arial" panose="020B0604020202020204" pitchFamily="34" charset="0"/>
              <a:buChar char="•"/>
            </a:pPr>
            <a:r>
              <a:rPr lang="cs-CZ" sz="1600" dirty="0">
                <a:solidFill>
                  <a:prstClr val="black"/>
                </a:solidFill>
              </a:rPr>
              <a:t>v</a:t>
            </a:r>
            <a:r>
              <a:rPr lang="cs-CZ" sz="1600" dirty="0" smtClean="0">
                <a:solidFill>
                  <a:prstClr val="black"/>
                </a:solidFill>
              </a:rPr>
              <a:t>e </a:t>
            </a:r>
            <a:r>
              <a:rPr lang="cs-CZ" sz="1600" dirty="0">
                <a:solidFill>
                  <a:prstClr val="black"/>
                </a:solidFill>
              </a:rPr>
              <a:t>vodním prostředí rychle </a:t>
            </a:r>
            <a:r>
              <a:rPr lang="cs-CZ" sz="1600" dirty="0" err="1">
                <a:solidFill>
                  <a:prstClr val="black"/>
                </a:solidFill>
              </a:rPr>
              <a:t>vyředěna</a:t>
            </a:r>
            <a:r>
              <a:rPr lang="cs-CZ" sz="1600" dirty="0">
                <a:solidFill>
                  <a:prstClr val="black"/>
                </a:solidFill>
              </a:rPr>
              <a:t>  </a:t>
            </a:r>
          </a:p>
          <a:p>
            <a:pPr marL="285750" indent="-285750">
              <a:buFont typeface="Arial" panose="020B0604020202020204" pitchFamily="34" charset="0"/>
              <a:buChar char="•"/>
            </a:pPr>
            <a:r>
              <a:rPr lang="cs-CZ" sz="1600" dirty="0" smtClean="0">
                <a:solidFill>
                  <a:prstClr val="black"/>
                </a:solidFill>
              </a:rPr>
              <a:t>v půdním </a:t>
            </a:r>
            <a:r>
              <a:rPr lang="cs-CZ" sz="1600" dirty="0">
                <a:solidFill>
                  <a:prstClr val="black"/>
                </a:solidFill>
              </a:rPr>
              <a:t>prostředí sorbována na jílové minerály  </a:t>
            </a:r>
          </a:p>
          <a:p>
            <a:pPr marL="285750" indent="-285750">
              <a:buFont typeface="Arial" panose="020B0604020202020204" pitchFamily="34" charset="0"/>
              <a:buChar char="•"/>
            </a:pPr>
            <a:r>
              <a:rPr lang="cs-CZ" sz="1600" dirty="0">
                <a:solidFill>
                  <a:prstClr val="black"/>
                </a:solidFill>
              </a:rPr>
              <a:t>p</a:t>
            </a:r>
            <a:r>
              <a:rPr lang="cs-CZ" sz="1600" dirty="0" smtClean="0">
                <a:solidFill>
                  <a:prstClr val="black"/>
                </a:solidFill>
              </a:rPr>
              <a:t>roducenti </a:t>
            </a:r>
            <a:r>
              <a:rPr lang="cs-CZ" sz="1600" dirty="0">
                <a:solidFill>
                  <a:prstClr val="black"/>
                </a:solidFill>
              </a:rPr>
              <a:t>antibiotik nejsou dominantní v </a:t>
            </a:r>
            <a:r>
              <a:rPr lang="cs-CZ" sz="1600" dirty="0" err="1">
                <a:solidFill>
                  <a:prstClr val="black"/>
                </a:solidFill>
              </a:rPr>
              <a:t>akvatických</a:t>
            </a:r>
            <a:r>
              <a:rPr lang="cs-CZ" sz="1600" dirty="0">
                <a:solidFill>
                  <a:prstClr val="black"/>
                </a:solidFill>
              </a:rPr>
              <a:t> habitatech, rezistentních kmenů v půdě není mnoho i když tu jsou producenti  </a:t>
            </a:r>
          </a:p>
          <a:p>
            <a:pPr marL="285750" indent="-285750">
              <a:buFont typeface="Arial" panose="020B0604020202020204" pitchFamily="34" charset="0"/>
              <a:buChar char="•"/>
            </a:pPr>
            <a:r>
              <a:rPr lang="cs-CZ" sz="1600" dirty="0">
                <a:solidFill>
                  <a:prstClr val="black"/>
                </a:solidFill>
              </a:rPr>
              <a:t>v</a:t>
            </a:r>
            <a:r>
              <a:rPr lang="cs-CZ" sz="1600" dirty="0" smtClean="0">
                <a:solidFill>
                  <a:prstClr val="black"/>
                </a:solidFill>
              </a:rPr>
              <a:t>ýznam </a:t>
            </a:r>
            <a:r>
              <a:rPr lang="cs-CZ" sz="1600" dirty="0" smtClean="0">
                <a:solidFill>
                  <a:prstClr val="black"/>
                </a:solidFill>
              </a:rPr>
              <a:t>ve speciálních </a:t>
            </a:r>
            <a:r>
              <a:rPr lang="cs-CZ" sz="1600" dirty="0">
                <a:solidFill>
                  <a:prstClr val="black"/>
                </a:solidFill>
              </a:rPr>
              <a:t>„mikroprostředích“  </a:t>
            </a:r>
            <a:r>
              <a:rPr lang="cs-CZ" sz="1600" dirty="0" smtClean="0">
                <a:solidFill>
                  <a:prstClr val="black"/>
                </a:solidFill>
              </a:rPr>
              <a:t> </a:t>
            </a:r>
            <a:r>
              <a:rPr lang="cs-CZ" sz="1600" dirty="0">
                <a:solidFill>
                  <a:prstClr val="black"/>
                </a:solidFill>
              </a:rPr>
              <a:t>- zvýšená koncentrace živin  </a:t>
            </a:r>
            <a:r>
              <a:rPr lang="cs-CZ" sz="1600" dirty="0" smtClean="0">
                <a:solidFill>
                  <a:prstClr val="black"/>
                </a:solidFill>
              </a:rPr>
              <a:t>(alochtonní </a:t>
            </a:r>
            <a:r>
              <a:rPr lang="cs-CZ" sz="1600" dirty="0">
                <a:solidFill>
                  <a:prstClr val="black"/>
                </a:solidFill>
              </a:rPr>
              <a:t>mikroorganismy na organické hmotě v půdě mohou  produkovat antibiotika a získat tak výhodu) </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3191357"/>
            <a:ext cx="3001516" cy="3416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195" y="3429000"/>
            <a:ext cx="4124325" cy="290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161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95536" y="260648"/>
            <a:ext cx="6840760" cy="2554545"/>
          </a:xfrm>
          <a:prstGeom prst="rect">
            <a:avLst/>
          </a:prstGeom>
        </p:spPr>
        <p:txBody>
          <a:bodyPr wrap="square">
            <a:spAutoFit/>
          </a:bodyPr>
          <a:lstStyle/>
          <a:p>
            <a:r>
              <a:rPr lang="cs-CZ" sz="1600" dirty="0">
                <a:solidFill>
                  <a:prstClr val="black"/>
                </a:solidFill>
              </a:rPr>
              <a:t>Bakteriociny - podobné antibiotikům, ale účinné jen na velmi  příbuzné druhy </a:t>
            </a:r>
            <a:endParaRPr lang="cs-CZ" sz="1600" dirty="0" smtClean="0">
              <a:solidFill>
                <a:prstClr val="black"/>
              </a:solidFill>
            </a:endParaRPr>
          </a:p>
          <a:p>
            <a:pPr marL="285750" indent="-285750">
              <a:buFont typeface="Arial" panose="020B0604020202020204" pitchFamily="34" charset="0"/>
              <a:buChar char="•"/>
            </a:pPr>
            <a:r>
              <a:rPr lang="cs-CZ" sz="1600" dirty="0" smtClean="0">
                <a:solidFill>
                  <a:prstClr val="black"/>
                </a:solidFill>
              </a:rPr>
              <a:t> </a:t>
            </a:r>
            <a:r>
              <a:rPr lang="cs-CZ" sz="1600" dirty="0">
                <a:solidFill>
                  <a:prstClr val="black"/>
                </a:solidFill>
              </a:rPr>
              <a:t>destabilizují membránu (naruší její funkce)  – pak samozřejmě vítězí nad těmito příbuznými… -  možná důležitější než antibiotika   – vítězí nad pravděpodobnými </a:t>
            </a:r>
            <a:r>
              <a:rPr lang="cs-CZ" sz="1600" dirty="0" err="1">
                <a:solidFill>
                  <a:prstClr val="black"/>
                </a:solidFill>
              </a:rPr>
              <a:t>kompetitory</a:t>
            </a:r>
            <a:r>
              <a:rPr lang="cs-CZ" sz="1600" dirty="0">
                <a:solidFill>
                  <a:prstClr val="black"/>
                </a:solidFill>
              </a:rPr>
              <a:t>  </a:t>
            </a:r>
            <a:endParaRPr lang="cs-CZ" sz="1600" dirty="0" smtClean="0">
              <a:solidFill>
                <a:prstClr val="black"/>
              </a:solidFill>
            </a:endParaRPr>
          </a:p>
          <a:p>
            <a:pPr marL="285750" indent="-285750">
              <a:buFont typeface="Arial" panose="020B0604020202020204" pitchFamily="34" charset="0"/>
              <a:buChar char="•"/>
            </a:pPr>
            <a:r>
              <a:rPr lang="cs-CZ" sz="1600" dirty="0">
                <a:solidFill>
                  <a:prstClr val="black"/>
                </a:solidFill>
              </a:rPr>
              <a:t>bakteriociny detekovány i u G+ - </a:t>
            </a:r>
            <a:r>
              <a:rPr lang="cs-CZ" sz="1600" dirty="0" err="1">
                <a:solidFill>
                  <a:prstClr val="black"/>
                </a:solidFill>
              </a:rPr>
              <a:t>laktobakterie</a:t>
            </a:r>
            <a:r>
              <a:rPr lang="cs-CZ" sz="1600" dirty="0">
                <a:solidFill>
                  <a:prstClr val="black"/>
                </a:solidFill>
              </a:rPr>
              <a:t> – </a:t>
            </a:r>
            <a:r>
              <a:rPr lang="cs-CZ" sz="1600" dirty="0" err="1">
                <a:solidFill>
                  <a:prstClr val="black"/>
                </a:solidFill>
              </a:rPr>
              <a:t>nisin</a:t>
            </a:r>
            <a:r>
              <a:rPr lang="cs-CZ" sz="1600" dirty="0">
                <a:solidFill>
                  <a:prstClr val="black"/>
                </a:solidFill>
              </a:rPr>
              <a:t> – uvažovalo se  o jeho použití k prodloužení trvanlivosti některých mléčných výrobků </a:t>
            </a:r>
          </a:p>
          <a:p>
            <a:pPr marL="285750" indent="-285750">
              <a:buFont typeface="Arial" panose="020B0604020202020204" pitchFamily="34" charset="0"/>
              <a:buChar char="•"/>
            </a:pPr>
            <a:endParaRPr lang="cs-CZ" sz="1600" dirty="0">
              <a:solidFill>
                <a:prstClr val="black"/>
              </a:solidFill>
            </a:endParaRPr>
          </a:p>
          <a:p>
            <a:r>
              <a:rPr lang="cs-CZ" sz="1600" dirty="0">
                <a:solidFill>
                  <a:prstClr val="black"/>
                </a:solidFill>
              </a:rPr>
              <a:t>Koliciny - produkované mikroorganismy </a:t>
            </a:r>
            <a:r>
              <a:rPr lang="cs-CZ" sz="1600" dirty="0" smtClean="0">
                <a:solidFill>
                  <a:prstClr val="black"/>
                </a:solidFill>
              </a:rPr>
              <a:t>čeledi </a:t>
            </a:r>
            <a:r>
              <a:rPr lang="cs-CZ" sz="1600" dirty="0" err="1" smtClean="0">
                <a:solidFill>
                  <a:prstClr val="black"/>
                </a:solidFill>
              </a:rPr>
              <a:t>Enterobacteriaceae</a:t>
            </a:r>
            <a:endParaRPr lang="cs-CZ" sz="1600" dirty="0">
              <a:solidFill>
                <a:prstClr val="black"/>
              </a:solidFill>
            </a:endParaRPr>
          </a:p>
          <a:p>
            <a:pPr marL="285750" indent="-285750">
              <a:buFont typeface="Arial" panose="020B0604020202020204" pitchFamily="34" charset="0"/>
              <a:buChar char="•"/>
            </a:pPr>
            <a:r>
              <a:rPr lang="cs-CZ" sz="1600" dirty="0" smtClean="0">
                <a:solidFill>
                  <a:prstClr val="black"/>
                </a:solidFill>
              </a:rPr>
              <a:t> genetická </a:t>
            </a:r>
            <a:r>
              <a:rPr lang="cs-CZ" sz="1600" dirty="0">
                <a:solidFill>
                  <a:prstClr val="black"/>
                </a:solidFill>
              </a:rPr>
              <a:t>informace o produkci kolicinů je nesena </a:t>
            </a:r>
            <a:r>
              <a:rPr lang="cs-CZ" sz="1600" dirty="0" err="1">
                <a:solidFill>
                  <a:prstClr val="black"/>
                </a:solidFill>
              </a:rPr>
              <a:t>Col</a:t>
            </a:r>
            <a:r>
              <a:rPr lang="cs-CZ" sz="1600" dirty="0">
                <a:solidFill>
                  <a:prstClr val="black"/>
                </a:solidFill>
              </a:rPr>
              <a:t> </a:t>
            </a:r>
            <a:r>
              <a:rPr lang="cs-CZ" sz="1600" dirty="0" err="1" smtClean="0">
                <a:solidFill>
                  <a:prstClr val="black"/>
                </a:solidFill>
              </a:rPr>
              <a:t>plasmidy</a:t>
            </a:r>
            <a:endParaRPr lang="cs-CZ" sz="1600" dirty="0">
              <a:solidFill>
                <a:prstClr val="black"/>
              </a:solidFill>
            </a:endParaRPr>
          </a:p>
          <a:p>
            <a:pPr marL="285750" indent="-285750">
              <a:buFont typeface="Arial" panose="020B0604020202020204" pitchFamily="34" charset="0"/>
              <a:buChar char="•"/>
            </a:pPr>
            <a:r>
              <a:rPr lang="cs-CZ" sz="1600" dirty="0" smtClean="0">
                <a:solidFill>
                  <a:prstClr val="black"/>
                </a:solidFill>
              </a:rPr>
              <a:t>antibiotický účinek   </a:t>
            </a:r>
            <a:endParaRPr lang="cs-CZ" sz="1600" dirty="0">
              <a:solidFill>
                <a:prstClr val="black"/>
              </a:solidFill>
            </a:endParaRPr>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573017"/>
            <a:ext cx="3912096" cy="2934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3590399"/>
            <a:ext cx="2934072" cy="2934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8216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23528" y="188640"/>
            <a:ext cx="8640960" cy="2554545"/>
          </a:xfrm>
          <a:prstGeom prst="rect">
            <a:avLst/>
          </a:prstGeom>
        </p:spPr>
        <p:txBody>
          <a:bodyPr wrap="square">
            <a:spAutoFit/>
          </a:bodyPr>
          <a:lstStyle/>
          <a:p>
            <a:r>
              <a:rPr lang="cs-CZ" sz="1600" dirty="0" err="1" smtClean="0">
                <a:solidFill>
                  <a:prstClr val="black"/>
                </a:solidFill>
              </a:rPr>
              <a:t>Amenzalismus</a:t>
            </a:r>
            <a:r>
              <a:rPr lang="cs-CZ" sz="1600" dirty="0" smtClean="0">
                <a:solidFill>
                  <a:prstClr val="black"/>
                </a:solidFill>
              </a:rPr>
              <a:t> -jeden </a:t>
            </a:r>
            <a:r>
              <a:rPr lang="cs-CZ" sz="1600" dirty="0">
                <a:solidFill>
                  <a:prstClr val="black"/>
                </a:solidFill>
              </a:rPr>
              <a:t>organismus  </a:t>
            </a:r>
            <a:r>
              <a:rPr lang="cs-CZ" sz="1600" dirty="0" smtClean="0">
                <a:solidFill>
                  <a:prstClr val="black"/>
                </a:solidFill>
              </a:rPr>
              <a:t>brání </a:t>
            </a:r>
            <a:r>
              <a:rPr lang="cs-CZ" sz="1600" dirty="0">
                <a:solidFill>
                  <a:prstClr val="black"/>
                </a:solidFill>
              </a:rPr>
              <a:t>jiným populacím přežít v tomto </a:t>
            </a:r>
            <a:r>
              <a:rPr lang="cs-CZ" sz="1600" dirty="0" smtClean="0">
                <a:solidFill>
                  <a:prstClr val="black"/>
                </a:solidFill>
              </a:rPr>
              <a:t>prostředí </a:t>
            </a:r>
            <a:endParaRPr lang="cs-CZ" sz="1600" dirty="0">
              <a:solidFill>
                <a:prstClr val="black"/>
              </a:solidFill>
            </a:endParaRPr>
          </a:p>
          <a:p>
            <a:pPr marL="285750" indent="-285750">
              <a:buFont typeface="Arial" panose="020B0604020202020204" pitchFamily="34" charset="0"/>
              <a:buChar char="•"/>
            </a:pPr>
            <a:r>
              <a:rPr lang="cs-CZ" sz="1600" dirty="0" smtClean="0">
                <a:solidFill>
                  <a:prstClr val="black"/>
                </a:solidFill>
              </a:rPr>
              <a:t> </a:t>
            </a:r>
            <a:r>
              <a:rPr lang="cs-CZ" sz="1600" dirty="0">
                <a:solidFill>
                  <a:prstClr val="black"/>
                </a:solidFill>
              </a:rPr>
              <a:t>produkce kyseliny mléčné nebo </a:t>
            </a:r>
            <a:r>
              <a:rPr lang="cs-CZ" sz="1600" dirty="0" smtClean="0">
                <a:solidFill>
                  <a:prstClr val="black"/>
                </a:solidFill>
              </a:rPr>
              <a:t>nízkomolekulárních </a:t>
            </a:r>
            <a:r>
              <a:rPr lang="cs-CZ" sz="1600" dirty="0">
                <a:solidFill>
                  <a:prstClr val="black"/>
                </a:solidFill>
              </a:rPr>
              <a:t>mastných kyselin  </a:t>
            </a:r>
            <a:endParaRPr lang="cs-CZ" sz="1600" dirty="0" smtClean="0">
              <a:solidFill>
                <a:prstClr val="black"/>
              </a:solidFill>
            </a:endParaRPr>
          </a:p>
          <a:p>
            <a:pPr marL="285750" indent="-285750">
              <a:buFont typeface="Arial" panose="020B0604020202020204" pitchFamily="34" charset="0"/>
              <a:buChar char="•"/>
            </a:pPr>
            <a:r>
              <a:rPr lang="cs-CZ" sz="1600" i="1" dirty="0" smtClean="0">
                <a:solidFill>
                  <a:prstClr val="black"/>
                </a:solidFill>
              </a:rPr>
              <a:t> </a:t>
            </a:r>
            <a:r>
              <a:rPr lang="cs-CZ" sz="1600" i="1" dirty="0">
                <a:solidFill>
                  <a:prstClr val="black"/>
                </a:solidFill>
              </a:rPr>
              <a:t>E. coli </a:t>
            </a:r>
            <a:r>
              <a:rPr lang="cs-CZ" sz="1600" dirty="0">
                <a:solidFill>
                  <a:prstClr val="black"/>
                </a:solidFill>
              </a:rPr>
              <a:t>neporoste v bachoru pravděpodobně díky  </a:t>
            </a:r>
            <a:r>
              <a:rPr lang="cs-CZ" sz="1600" dirty="0" smtClean="0">
                <a:solidFill>
                  <a:prstClr val="black"/>
                </a:solidFill>
              </a:rPr>
              <a:t>přítomnosti </a:t>
            </a:r>
            <a:r>
              <a:rPr lang="cs-CZ" sz="1600" dirty="0">
                <a:solidFill>
                  <a:prstClr val="black"/>
                </a:solidFill>
              </a:rPr>
              <a:t>těkavých mastných </a:t>
            </a:r>
            <a:r>
              <a:rPr lang="cs-CZ" sz="1600" dirty="0" smtClean="0">
                <a:solidFill>
                  <a:prstClr val="black"/>
                </a:solidFill>
              </a:rPr>
              <a:t>kyselin (</a:t>
            </a:r>
            <a:r>
              <a:rPr lang="cs-CZ" sz="1600" dirty="0" err="1" smtClean="0">
                <a:solidFill>
                  <a:prstClr val="black"/>
                </a:solidFill>
              </a:rPr>
              <a:t>anaerobové</a:t>
            </a:r>
            <a:r>
              <a:rPr lang="cs-CZ" sz="1600" dirty="0" smtClean="0">
                <a:solidFill>
                  <a:prstClr val="black"/>
                </a:solidFill>
              </a:rPr>
              <a:t>)</a:t>
            </a:r>
          </a:p>
          <a:p>
            <a:pPr marL="285750" indent="-285750">
              <a:buFont typeface="Arial" panose="020B0604020202020204" pitchFamily="34" charset="0"/>
              <a:buChar char="•"/>
            </a:pPr>
            <a:r>
              <a:rPr lang="cs-CZ" sz="1600" dirty="0" smtClean="0">
                <a:solidFill>
                  <a:prstClr val="black"/>
                </a:solidFill>
              </a:rPr>
              <a:t> mastné </a:t>
            </a:r>
            <a:r>
              <a:rPr lang="cs-CZ" sz="1600" dirty="0">
                <a:solidFill>
                  <a:prstClr val="black"/>
                </a:solidFill>
              </a:rPr>
              <a:t>kyseliny produkované mikroby na povrchu </a:t>
            </a:r>
            <a:r>
              <a:rPr lang="cs-CZ" sz="1600" dirty="0" smtClean="0">
                <a:solidFill>
                  <a:prstClr val="black"/>
                </a:solidFill>
              </a:rPr>
              <a:t>  </a:t>
            </a:r>
            <a:r>
              <a:rPr lang="cs-CZ" sz="1600" dirty="0">
                <a:solidFill>
                  <a:prstClr val="black"/>
                </a:solidFill>
              </a:rPr>
              <a:t>kůže  zabrání kolonizaci </a:t>
            </a:r>
            <a:r>
              <a:rPr lang="cs-CZ" sz="1600" dirty="0" smtClean="0">
                <a:solidFill>
                  <a:prstClr val="black"/>
                </a:solidFill>
              </a:rPr>
              <a:t>jinými </a:t>
            </a:r>
            <a:r>
              <a:rPr lang="cs-CZ" sz="1600" dirty="0">
                <a:solidFill>
                  <a:prstClr val="black"/>
                </a:solidFill>
              </a:rPr>
              <a:t>mikroby (kvasinky) </a:t>
            </a:r>
            <a:endParaRPr lang="cs-CZ" sz="1600" dirty="0" smtClean="0">
              <a:solidFill>
                <a:prstClr val="black"/>
              </a:solidFill>
            </a:endParaRPr>
          </a:p>
          <a:p>
            <a:pPr marL="285750" indent="-285750">
              <a:buFont typeface="Arial" panose="020B0604020202020204" pitchFamily="34" charset="0"/>
              <a:buChar char="•"/>
            </a:pPr>
            <a:r>
              <a:rPr lang="cs-CZ" sz="1600" dirty="0" smtClean="0">
                <a:solidFill>
                  <a:prstClr val="black"/>
                </a:solidFill>
              </a:rPr>
              <a:t> </a:t>
            </a:r>
            <a:r>
              <a:rPr lang="cs-CZ" sz="1600" dirty="0">
                <a:solidFill>
                  <a:prstClr val="black"/>
                </a:solidFill>
              </a:rPr>
              <a:t>kyseliny ve vagíně brání rozvoji patogenů ( </a:t>
            </a:r>
            <a:r>
              <a:rPr lang="cs-CZ" sz="1600" i="1" dirty="0">
                <a:solidFill>
                  <a:prstClr val="black"/>
                </a:solidFill>
              </a:rPr>
              <a:t>C. </a:t>
            </a:r>
            <a:r>
              <a:rPr lang="cs-CZ" sz="1600" i="1" dirty="0" err="1">
                <a:solidFill>
                  <a:prstClr val="black"/>
                </a:solidFill>
              </a:rPr>
              <a:t>albicans</a:t>
            </a:r>
            <a:r>
              <a:rPr lang="cs-CZ" sz="1600" dirty="0">
                <a:solidFill>
                  <a:prstClr val="black"/>
                </a:solidFill>
              </a:rPr>
              <a:t>) </a:t>
            </a:r>
            <a:endParaRPr lang="cs-CZ" sz="1600" dirty="0" smtClean="0">
              <a:solidFill>
                <a:prstClr val="black"/>
              </a:solidFill>
            </a:endParaRPr>
          </a:p>
          <a:p>
            <a:pPr marL="285750" indent="-285750">
              <a:buFont typeface="Arial" panose="020B0604020202020204" pitchFamily="34" charset="0"/>
              <a:buChar char="•"/>
            </a:pPr>
            <a:r>
              <a:rPr lang="cs-CZ" sz="1600" dirty="0" smtClean="0">
                <a:solidFill>
                  <a:prstClr val="black"/>
                </a:solidFill>
              </a:rPr>
              <a:t> </a:t>
            </a:r>
            <a:r>
              <a:rPr lang="cs-CZ" sz="1600" dirty="0">
                <a:solidFill>
                  <a:prstClr val="black"/>
                </a:solidFill>
              </a:rPr>
              <a:t>kyseliny produkované </a:t>
            </a:r>
            <a:r>
              <a:rPr lang="cs-CZ" sz="1600" i="1" dirty="0" err="1">
                <a:solidFill>
                  <a:prstClr val="black"/>
                </a:solidFill>
              </a:rPr>
              <a:t>Thiobacillus</a:t>
            </a:r>
            <a:r>
              <a:rPr lang="cs-CZ" sz="1600" i="1" dirty="0">
                <a:solidFill>
                  <a:prstClr val="black"/>
                </a:solidFill>
              </a:rPr>
              <a:t> </a:t>
            </a:r>
            <a:r>
              <a:rPr lang="cs-CZ" sz="1600" i="1" dirty="0" err="1" smtClean="0">
                <a:solidFill>
                  <a:prstClr val="black"/>
                </a:solidFill>
              </a:rPr>
              <a:t>thiooxidans</a:t>
            </a:r>
            <a:r>
              <a:rPr lang="cs-CZ" sz="1600" i="1" dirty="0" smtClean="0">
                <a:solidFill>
                  <a:prstClr val="black"/>
                </a:solidFill>
              </a:rPr>
              <a:t>  </a:t>
            </a:r>
            <a:r>
              <a:rPr lang="cs-CZ" sz="1600" dirty="0">
                <a:solidFill>
                  <a:prstClr val="black"/>
                </a:solidFill>
              </a:rPr>
              <a:t>zabrání </a:t>
            </a:r>
            <a:r>
              <a:rPr lang="cs-CZ" sz="1600" dirty="0" smtClean="0">
                <a:solidFill>
                  <a:prstClr val="black"/>
                </a:solidFill>
              </a:rPr>
              <a:t> </a:t>
            </a:r>
            <a:r>
              <a:rPr lang="cs-CZ" sz="1600" dirty="0">
                <a:solidFill>
                  <a:prstClr val="black"/>
                </a:solidFill>
              </a:rPr>
              <a:t>růstu jiných bakterií </a:t>
            </a:r>
            <a:r>
              <a:rPr lang="cs-CZ" sz="1600" dirty="0" smtClean="0">
                <a:solidFill>
                  <a:prstClr val="black"/>
                </a:solidFill>
              </a:rPr>
              <a:t>v důlních vodách </a:t>
            </a:r>
          </a:p>
          <a:p>
            <a:pPr marL="285750" indent="-285750">
              <a:buFont typeface="Arial" panose="020B0604020202020204" pitchFamily="34" charset="0"/>
              <a:buChar char="•"/>
            </a:pPr>
            <a:r>
              <a:rPr lang="cs-CZ" sz="1600" dirty="0" smtClean="0">
                <a:solidFill>
                  <a:prstClr val="black"/>
                </a:solidFill>
              </a:rPr>
              <a:t> </a:t>
            </a:r>
            <a:r>
              <a:rPr lang="cs-CZ" sz="1600" dirty="0">
                <a:solidFill>
                  <a:prstClr val="black"/>
                </a:solidFill>
              </a:rPr>
              <a:t>podobně produkce nebo spotřeba kyslíku, amoniaku </a:t>
            </a:r>
            <a:endParaRPr lang="cs-CZ" sz="1600" dirty="0" smtClean="0">
              <a:solidFill>
                <a:prstClr val="black"/>
              </a:solidFill>
            </a:endParaRPr>
          </a:p>
          <a:p>
            <a:pPr marL="285750" indent="-285750">
              <a:buFont typeface="Arial" panose="020B0604020202020204" pitchFamily="34" charset="0"/>
              <a:buChar char="•"/>
            </a:pPr>
            <a:r>
              <a:rPr lang="cs-CZ" sz="1600" dirty="0" smtClean="0">
                <a:solidFill>
                  <a:prstClr val="black"/>
                </a:solidFill>
              </a:rPr>
              <a:t> </a:t>
            </a:r>
            <a:r>
              <a:rPr lang="cs-CZ" sz="1600" dirty="0">
                <a:solidFill>
                  <a:prstClr val="black"/>
                </a:solidFill>
              </a:rPr>
              <a:t>produkce </a:t>
            </a:r>
            <a:r>
              <a:rPr lang="cs-CZ" sz="1600" dirty="0" err="1">
                <a:solidFill>
                  <a:prstClr val="black"/>
                </a:solidFill>
              </a:rPr>
              <a:t>ethanolu</a:t>
            </a:r>
            <a:r>
              <a:rPr lang="cs-CZ" sz="1600" dirty="0">
                <a:solidFill>
                  <a:prstClr val="black"/>
                </a:solidFill>
              </a:rPr>
              <a:t> </a:t>
            </a:r>
            <a:r>
              <a:rPr lang="cs-CZ" sz="1600" dirty="0" smtClean="0">
                <a:solidFill>
                  <a:prstClr val="black"/>
                </a:solidFill>
              </a:rPr>
              <a:t>kvasinkami</a:t>
            </a:r>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3468705"/>
            <a:ext cx="3673023" cy="2745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2547845"/>
            <a:ext cx="2679481" cy="3666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6213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55576" y="13157"/>
            <a:ext cx="4664182" cy="1569660"/>
          </a:xfrm>
          <a:prstGeom prst="rect">
            <a:avLst/>
          </a:prstGeom>
        </p:spPr>
        <p:txBody>
          <a:bodyPr wrap="square">
            <a:spAutoFit/>
          </a:bodyPr>
          <a:lstStyle/>
          <a:p>
            <a:r>
              <a:rPr lang="en-GB" sz="1200" b="1" dirty="0" err="1">
                <a:solidFill>
                  <a:prstClr val="black"/>
                </a:solidFill>
              </a:rPr>
              <a:t>Snottite</a:t>
            </a:r>
            <a:r>
              <a:rPr lang="en-GB" sz="1200" dirty="0">
                <a:solidFill>
                  <a:prstClr val="black"/>
                </a:solidFill>
              </a:rPr>
              <a:t> </a:t>
            </a:r>
          </a:p>
          <a:p>
            <a:r>
              <a:rPr lang="en-GB" sz="1200" dirty="0" err="1">
                <a:solidFill>
                  <a:prstClr val="black"/>
                </a:solidFill>
              </a:rPr>
              <a:t>Snottites</a:t>
            </a:r>
            <a:r>
              <a:rPr lang="en-GB" sz="1200" dirty="0">
                <a:solidFill>
                  <a:prstClr val="black"/>
                </a:solidFill>
              </a:rPr>
              <a:t> are colonies of single-celled </a:t>
            </a:r>
            <a:r>
              <a:rPr lang="en-GB" sz="1200" dirty="0" err="1">
                <a:solidFill>
                  <a:prstClr val="black"/>
                </a:solidFill>
              </a:rPr>
              <a:t>extremophilic</a:t>
            </a:r>
            <a:r>
              <a:rPr lang="en-GB" sz="1200" dirty="0">
                <a:solidFill>
                  <a:prstClr val="black"/>
                </a:solidFill>
              </a:rPr>
              <a:t> bacteria. They hang from the walls and ceilings of caves and are similar to small stalactites, but have the consistency of "snot", a slang word for mucus. </a:t>
            </a:r>
          </a:p>
          <a:p>
            <a:r>
              <a:rPr lang="en-GB" sz="1200" dirty="0">
                <a:solidFill>
                  <a:prstClr val="black"/>
                </a:solidFill>
              </a:rPr>
              <a:t>The bacteria derive their energy from chemosynthesis of volcanic </a:t>
            </a:r>
            <a:r>
              <a:rPr lang="en-GB" sz="1200" dirty="0" err="1">
                <a:solidFill>
                  <a:prstClr val="black"/>
                </a:solidFill>
              </a:rPr>
              <a:t>sulfur</a:t>
            </a:r>
            <a:r>
              <a:rPr lang="en-GB" sz="1200" dirty="0">
                <a:solidFill>
                  <a:prstClr val="black"/>
                </a:solidFill>
              </a:rPr>
              <a:t> compounds including H2S and warm-water solution dripping down from above, producing sulfuric acid. Because of this, their waste products are highly acidic (approaching pH=0</a:t>
            </a:r>
            <a:r>
              <a:rPr lang="en-GB" sz="1200" dirty="0" smtClean="0">
                <a:solidFill>
                  <a:prstClr val="black"/>
                </a:solidFill>
              </a:rPr>
              <a:t>)</a:t>
            </a:r>
            <a:r>
              <a:rPr lang="cs-CZ" sz="1200" dirty="0" smtClean="0">
                <a:solidFill>
                  <a:prstClr val="black"/>
                </a:solidFill>
              </a:rPr>
              <a:t>.</a:t>
            </a:r>
            <a:endParaRPr lang="en-GB" sz="1200" dirty="0">
              <a:solidFill>
                <a:prstClr val="black"/>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185" y="1916832"/>
            <a:ext cx="3267470" cy="2453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466040" y="6237312"/>
            <a:ext cx="4176464" cy="461665"/>
          </a:xfrm>
          <a:prstGeom prst="rect">
            <a:avLst/>
          </a:prstGeom>
        </p:spPr>
        <p:txBody>
          <a:bodyPr wrap="square">
            <a:spAutoFit/>
          </a:bodyPr>
          <a:lstStyle/>
          <a:p>
            <a:r>
              <a:rPr lang="en-GB" sz="1200" dirty="0">
                <a:solidFill>
                  <a:prstClr val="black"/>
                </a:solidFill>
              </a:rPr>
              <a:t>http://www.thelivingmoon.com/45jack_files/03files/Crypto_Zoology_Snottite.html</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786" y="4506428"/>
            <a:ext cx="3332869" cy="1735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1885" y="995959"/>
            <a:ext cx="2788428" cy="2091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2504" y="3284984"/>
            <a:ext cx="4323925" cy="283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0774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7578" y="105077"/>
            <a:ext cx="9026421" cy="1815882"/>
          </a:xfrm>
          <a:prstGeom prst="rect">
            <a:avLst/>
          </a:prstGeom>
        </p:spPr>
        <p:txBody>
          <a:bodyPr wrap="square">
            <a:spAutoFit/>
          </a:bodyPr>
          <a:lstStyle/>
          <a:p>
            <a:r>
              <a:rPr lang="cs-CZ" sz="1600" dirty="0">
                <a:solidFill>
                  <a:prstClr val="black"/>
                </a:solidFill>
              </a:rPr>
              <a:t>Novozélandský </a:t>
            </a:r>
            <a:r>
              <a:rPr lang="cs-CZ" sz="1600" dirty="0" smtClean="0">
                <a:solidFill>
                  <a:prstClr val="black"/>
                </a:solidFill>
              </a:rPr>
              <a:t>ježek</a:t>
            </a:r>
          </a:p>
          <a:p>
            <a:pPr marL="285750" indent="-285750">
              <a:buFont typeface="Arial" panose="020B0604020202020204" pitchFamily="34" charset="0"/>
              <a:buChar char="•"/>
            </a:pPr>
            <a:r>
              <a:rPr lang="cs-CZ" sz="1600" dirty="0" smtClean="0">
                <a:solidFill>
                  <a:prstClr val="black"/>
                </a:solidFill>
              </a:rPr>
              <a:t>na </a:t>
            </a:r>
            <a:r>
              <a:rPr lang="cs-CZ" sz="1600" dirty="0">
                <a:solidFill>
                  <a:prstClr val="black"/>
                </a:solidFill>
              </a:rPr>
              <a:t>kůži houbu </a:t>
            </a:r>
            <a:r>
              <a:rPr lang="cs-CZ" sz="1600" i="1" dirty="0" err="1">
                <a:solidFill>
                  <a:prstClr val="black"/>
                </a:solidFill>
              </a:rPr>
              <a:t>Trichophyton</a:t>
            </a:r>
            <a:r>
              <a:rPr lang="cs-CZ" sz="1600" i="1" dirty="0">
                <a:solidFill>
                  <a:prstClr val="black"/>
                </a:solidFill>
              </a:rPr>
              <a:t> </a:t>
            </a:r>
            <a:r>
              <a:rPr lang="cs-CZ" sz="1600" i="1" dirty="0" err="1">
                <a:solidFill>
                  <a:prstClr val="black"/>
                </a:solidFill>
              </a:rPr>
              <a:t>mentagrophytes</a:t>
            </a:r>
            <a:r>
              <a:rPr lang="cs-CZ" sz="1600" i="1" dirty="0">
                <a:solidFill>
                  <a:prstClr val="black"/>
                </a:solidFill>
              </a:rPr>
              <a:t>  </a:t>
            </a:r>
            <a:r>
              <a:rPr lang="cs-CZ" sz="1600" dirty="0">
                <a:solidFill>
                  <a:prstClr val="black"/>
                </a:solidFill>
              </a:rPr>
              <a:t>produkující </a:t>
            </a:r>
            <a:r>
              <a:rPr lang="cs-CZ" sz="1600" dirty="0" smtClean="0">
                <a:solidFill>
                  <a:prstClr val="black"/>
                </a:solidFill>
              </a:rPr>
              <a:t>penicilín</a:t>
            </a:r>
          </a:p>
          <a:p>
            <a:pPr marL="285750" indent="-285750">
              <a:buFont typeface="Arial" panose="020B0604020202020204" pitchFamily="34" charset="0"/>
              <a:buChar char="•"/>
            </a:pPr>
            <a:r>
              <a:rPr lang="cs-CZ" sz="1600" dirty="0" smtClean="0">
                <a:solidFill>
                  <a:prstClr val="black"/>
                </a:solidFill>
              </a:rPr>
              <a:t> </a:t>
            </a:r>
            <a:r>
              <a:rPr lang="cs-CZ" sz="1600" i="1" dirty="0" err="1">
                <a:solidFill>
                  <a:prstClr val="black"/>
                </a:solidFill>
              </a:rPr>
              <a:t>Staphylococcus</a:t>
            </a:r>
            <a:r>
              <a:rPr lang="cs-CZ" sz="1600" dirty="0">
                <a:solidFill>
                  <a:prstClr val="black"/>
                </a:solidFill>
              </a:rPr>
              <a:t> žijící ve stejném prostředí je rezistentní na </a:t>
            </a:r>
            <a:r>
              <a:rPr lang="cs-CZ" sz="1600" dirty="0" smtClean="0">
                <a:solidFill>
                  <a:prstClr val="black"/>
                </a:solidFill>
              </a:rPr>
              <a:t>penicilín</a:t>
            </a:r>
          </a:p>
          <a:p>
            <a:pPr marL="285750" indent="-285750">
              <a:buFont typeface="Arial" panose="020B0604020202020204" pitchFamily="34" charset="0"/>
              <a:buChar char="•"/>
            </a:pPr>
            <a:r>
              <a:rPr lang="cs-CZ" sz="1600" dirty="0">
                <a:solidFill>
                  <a:prstClr val="black"/>
                </a:solidFill>
              </a:rPr>
              <a:t>p</a:t>
            </a:r>
            <a:r>
              <a:rPr lang="cs-CZ" sz="1600" dirty="0" smtClean="0">
                <a:solidFill>
                  <a:prstClr val="black"/>
                </a:solidFill>
              </a:rPr>
              <a:t>rodukce </a:t>
            </a:r>
            <a:r>
              <a:rPr lang="cs-CZ" sz="1600" dirty="0">
                <a:solidFill>
                  <a:prstClr val="black"/>
                </a:solidFill>
              </a:rPr>
              <a:t>penicilínu umožní </a:t>
            </a:r>
            <a:r>
              <a:rPr lang="cs-CZ" sz="1600" i="1" dirty="0" err="1">
                <a:solidFill>
                  <a:prstClr val="black"/>
                </a:solidFill>
              </a:rPr>
              <a:t>Trichophyton</a:t>
            </a:r>
            <a:r>
              <a:rPr lang="cs-CZ" sz="1600" dirty="0">
                <a:solidFill>
                  <a:prstClr val="black"/>
                </a:solidFill>
              </a:rPr>
              <a:t> vstoupit do </a:t>
            </a:r>
            <a:r>
              <a:rPr lang="cs-CZ" sz="1600" dirty="0" err="1">
                <a:solidFill>
                  <a:prstClr val="black"/>
                </a:solidFill>
              </a:rPr>
              <a:t>amensalistického</a:t>
            </a:r>
            <a:r>
              <a:rPr lang="cs-CZ" sz="1600" dirty="0">
                <a:solidFill>
                  <a:prstClr val="black"/>
                </a:solidFill>
              </a:rPr>
              <a:t>  vztahu s nerezistentními populacemi, které by chtěly kolonizovat stejné prostředí – tedy kůži </a:t>
            </a:r>
            <a:r>
              <a:rPr lang="cs-CZ" sz="1600" dirty="0" smtClean="0">
                <a:solidFill>
                  <a:prstClr val="black"/>
                </a:solidFill>
              </a:rPr>
              <a:t>ježka</a:t>
            </a:r>
          </a:p>
          <a:p>
            <a:pPr marL="285750" indent="-285750">
              <a:buFont typeface="Arial" panose="020B0604020202020204" pitchFamily="34" charset="0"/>
              <a:buChar char="•"/>
            </a:pPr>
            <a:r>
              <a:rPr lang="cs-CZ" sz="1600" dirty="0" smtClean="0">
                <a:solidFill>
                  <a:prstClr val="black"/>
                </a:solidFill>
              </a:rPr>
              <a:t>  rezistentní </a:t>
            </a:r>
            <a:r>
              <a:rPr lang="cs-CZ" sz="1600" dirty="0" err="1" smtClean="0">
                <a:solidFill>
                  <a:prstClr val="black"/>
                </a:solidFill>
              </a:rPr>
              <a:t>stafylokokus</a:t>
            </a:r>
            <a:r>
              <a:rPr lang="cs-CZ" sz="1600" dirty="0" smtClean="0">
                <a:solidFill>
                  <a:prstClr val="black"/>
                </a:solidFill>
              </a:rPr>
              <a:t> </a:t>
            </a:r>
            <a:r>
              <a:rPr lang="cs-CZ" sz="1600" dirty="0">
                <a:solidFill>
                  <a:prstClr val="black"/>
                </a:solidFill>
              </a:rPr>
              <a:t>zde poroste – koevoluce koexistujících  mikrobiálních </a:t>
            </a:r>
            <a:r>
              <a:rPr lang="cs-CZ" sz="1600" dirty="0" smtClean="0">
                <a:solidFill>
                  <a:prstClr val="black"/>
                </a:solidFill>
              </a:rPr>
              <a:t>populací</a:t>
            </a:r>
            <a:endParaRPr lang="cs-CZ" sz="1600" dirty="0">
              <a:solidFill>
                <a:prstClr val="black"/>
              </a:solidFill>
            </a:endParaRPr>
          </a:p>
          <a:p>
            <a:r>
              <a:rPr lang="cs-CZ" sz="1600" i="1" dirty="0" err="1">
                <a:solidFill>
                  <a:prstClr val="black"/>
                </a:solidFill>
              </a:rPr>
              <a:t>Trichophyton</a:t>
            </a:r>
            <a:endParaRPr lang="cs-CZ" sz="1600" i="1" dirty="0">
              <a:solidFill>
                <a:prstClr val="black"/>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9345" y="4076374"/>
            <a:ext cx="3688383" cy="2707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4788024" y="5661248"/>
            <a:ext cx="3521608" cy="1015663"/>
          </a:xfrm>
          <a:prstGeom prst="rect">
            <a:avLst/>
          </a:prstGeom>
        </p:spPr>
        <p:txBody>
          <a:bodyPr wrap="square">
            <a:spAutoFit/>
          </a:bodyPr>
          <a:lstStyle/>
          <a:p>
            <a:r>
              <a:rPr lang="en-GB" sz="1200" dirty="0">
                <a:solidFill>
                  <a:prstClr val="black"/>
                </a:solidFill>
              </a:rPr>
              <a:t>Computer illustration of Trichophyton </a:t>
            </a:r>
            <a:r>
              <a:rPr lang="en-GB" sz="1200" dirty="0" err="1">
                <a:solidFill>
                  <a:prstClr val="black"/>
                </a:solidFill>
              </a:rPr>
              <a:t>mentagrophytes</a:t>
            </a:r>
            <a:r>
              <a:rPr lang="en-GB" sz="1200" dirty="0">
                <a:solidFill>
                  <a:prstClr val="black"/>
                </a:solidFill>
              </a:rPr>
              <a:t>, the cause of athlete's foot (tinea </a:t>
            </a:r>
            <a:r>
              <a:rPr lang="en-GB" sz="1200" dirty="0" err="1">
                <a:solidFill>
                  <a:prstClr val="black"/>
                </a:solidFill>
              </a:rPr>
              <a:t>pedis</a:t>
            </a:r>
            <a:r>
              <a:rPr lang="en-GB" sz="1200" dirty="0">
                <a:solidFill>
                  <a:prstClr val="black"/>
                </a:solidFill>
              </a:rPr>
              <a:t>) and scalp ringworm (tinea </a:t>
            </a:r>
            <a:r>
              <a:rPr lang="en-GB" sz="1200" dirty="0" err="1">
                <a:solidFill>
                  <a:prstClr val="black"/>
                </a:solidFill>
              </a:rPr>
              <a:t>capitus</a:t>
            </a:r>
            <a:r>
              <a:rPr lang="en-GB" sz="1200" dirty="0">
                <a:solidFill>
                  <a:prstClr val="black"/>
                </a:solidFill>
              </a:rPr>
              <a:t>). Both of these contagious skin infections are spread by the fungus's spores (red). T. </a:t>
            </a:r>
            <a:r>
              <a:rPr lang="en-GB" sz="1200" dirty="0" err="1">
                <a:solidFill>
                  <a:prstClr val="black"/>
                </a:solidFill>
              </a:rPr>
              <a:t>mentagrophytes</a:t>
            </a:r>
            <a:endParaRPr lang="en-GB" sz="1200" dirty="0">
              <a:solidFill>
                <a:prstClr val="black"/>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9039" y="2004053"/>
            <a:ext cx="2481064" cy="1860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4719821" y="2432298"/>
            <a:ext cx="3425957" cy="2569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9775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95536" y="188640"/>
            <a:ext cx="8568952" cy="2339102"/>
          </a:xfrm>
          <a:prstGeom prst="rect">
            <a:avLst/>
          </a:prstGeom>
        </p:spPr>
        <p:txBody>
          <a:bodyPr wrap="square">
            <a:spAutoFit/>
          </a:bodyPr>
          <a:lstStyle/>
          <a:p>
            <a:r>
              <a:rPr lang="cs-CZ" dirty="0"/>
              <a:t> </a:t>
            </a:r>
            <a:r>
              <a:rPr lang="cs-CZ" sz="1600" dirty="0"/>
              <a:t>Parazitismus </a:t>
            </a:r>
            <a:r>
              <a:rPr lang="cs-CZ" sz="1600" dirty="0" smtClean="0"/>
              <a:t>- příklady </a:t>
            </a:r>
            <a:endParaRPr lang="cs-CZ" sz="1600" dirty="0"/>
          </a:p>
          <a:p>
            <a:pPr marL="285750" indent="-285750">
              <a:buFont typeface="Arial" panose="020B0604020202020204" pitchFamily="34" charset="0"/>
              <a:buChar char="•"/>
            </a:pPr>
            <a:r>
              <a:rPr lang="cs-CZ" sz="1600" dirty="0"/>
              <a:t>p</a:t>
            </a:r>
            <a:r>
              <a:rPr lang="cs-CZ" sz="1600" dirty="0" smtClean="0"/>
              <a:t>arazit </a:t>
            </a:r>
            <a:r>
              <a:rPr lang="cs-CZ" sz="1600" dirty="0"/>
              <a:t>získává živiny z hostitele, který je tím </a:t>
            </a:r>
            <a:r>
              <a:rPr lang="cs-CZ" sz="1600" dirty="0" smtClean="0"/>
              <a:t>poškozován</a:t>
            </a:r>
            <a:endParaRPr lang="cs-CZ" sz="1600" dirty="0"/>
          </a:p>
          <a:p>
            <a:pPr marL="285750" indent="-285750">
              <a:buFont typeface="Arial" panose="020B0604020202020204" pitchFamily="34" charset="0"/>
              <a:buChar char="•"/>
            </a:pPr>
            <a:r>
              <a:rPr lang="cs-CZ" sz="1600" dirty="0" err="1"/>
              <a:t>e</a:t>
            </a:r>
            <a:r>
              <a:rPr lang="cs-CZ" sz="1600" dirty="0" err="1" smtClean="0"/>
              <a:t>ktoparasitismus</a:t>
            </a:r>
            <a:r>
              <a:rPr lang="cs-CZ" sz="1600" dirty="0" smtClean="0"/>
              <a:t> </a:t>
            </a:r>
            <a:r>
              <a:rPr lang="cs-CZ" sz="1600" dirty="0"/>
              <a:t>– vně hostitele </a:t>
            </a:r>
            <a:endParaRPr lang="cs-CZ" sz="1600" dirty="0" smtClean="0"/>
          </a:p>
          <a:p>
            <a:pPr marL="285750" indent="-285750">
              <a:buFont typeface="Arial" panose="020B0604020202020204" pitchFamily="34" charset="0"/>
              <a:buChar char="•"/>
            </a:pPr>
            <a:r>
              <a:rPr lang="cs-CZ" sz="1600" dirty="0" err="1"/>
              <a:t>e</a:t>
            </a:r>
            <a:r>
              <a:rPr lang="cs-CZ" sz="1600" dirty="0" err="1" smtClean="0"/>
              <a:t>ndoparasitismus</a:t>
            </a:r>
            <a:r>
              <a:rPr lang="cs-CZ" sz="1600" dirty="0" smtClean="0"/>
              <a:t> </a:t>
            </a:r>
            <a:r>
              <a:rPr lang="cs-CZ" sz="1600" dirty="0"/>
              <a:t>– vnikají do hostitele  </a:t>
            </a:r>
          </a:p>
          <a:p>
            <a:pPr marL="285750" indent="-285750">
              <a:buFont typeface="Arial" panose="020B0604020202020204" pitchFamily="34" charset="0"/>
              <a:buChar char="•"/>
            </a:pPr>
            <a:r>
              <a:rPr lang="cs-CZ" sz="1600" dirty="0"/>
              <a:t>v</a:t>
            </a:r>
            <a:r>
              <a:rPr lang="cs-CZ" sz="1600" dirty="0" smtClean="0"/>
              <a:t>ztah </a:t>
            </a:r>
            <a:r>
              <a:rPr lang="cs-CZ" sz="1600" dirty="0"/>
              <a:t>hostitel-parazit obvykle specifický  </a:t>
            </a:r>
          </a:p>
          <a:p>
            <a:pPr marL="285750" indent="-285750">
              <a:buFont typeface="Arial" panose="020B0604020202020204" pitchFamily="34" charset="0"/>
              <a:buChar char="•"/>
            </a:pPr>
            <a:r>
              <a:rPr lang="cs-CZ" sz="1600" dirty="0"/>
              <a:t>v</a:t>
            </a:r>
            <a:r>
              <a:rPr lang="cs-CZ" sz="1600" dirty="0" smtClean="0"/>
              <a:t>iry </a:t>
            </a:r>
            <a:r>
              <a:rPr lang="cs-CZ" sz="1600" dirty="0"/>
              <a:t>jsou obligátní intracelulární parazité s vysokou  hostitelskou specificitou; mohou zcela eliminovat populaci  hostitele.  </a:t>
            </a:r>
          </a:p>
          <a:p>
            <a:pPr marL="285750" indent="-285750">
              <a:buFont typeface="Arial" panose="020B0604020202020204" pitchFamily="34" charset="0"/>
              <a:buChar char="•"/>
            </a:pPr>
            <a:r>
              <a:rPr lang="cs-CZ" sz="1600" dirty="0"/>
              <a:t>b</a:t>
            </a:r>
            <a:r>
              <a:rPr lang="cs-CZ" sz="1600" dirty="0" smtClean="0"/>
              <a:t>akteriofágy </a:t>
            </a:r>
            <a:r>
              <a:rPr lang="cs-CZ" sz="1600" dirty="0"/>
              <a:t>– životní cyklus (za 20 minut po infekci lyze b.)  </a:t>
            </a:r>
            <a:r>
              <a:rPr lang="cs-CZ" sz="1600" dirty="0" smtClean="0"/>
              <a:t>(vs. </a:t>
            </a:r>
            <a:r>
              <a:rPr lang="cs-CZ" sz="1600" dirty="0" smtClean="0"/>
              <a:t>mutualismus</a:t>
            </a:r>
            <a:r>
              <a:rPr lang="cs-CZ" sz="1600" dirty="0" smtClean="0"/>
              <a:t>)</a:t>
            </a:r>
            <a:endParaRPr lang="cs-CZ" sz="1600" dirty="0"/>
          </a:p>
          <a:p>
            <a:pPr marL="285750" indent="-285750">
              <a:buFont typeface="Arial" panose="020B0604020202020204" pitchFamily="34" charset="0"/>
              <a:buChar char="•"/>
            </a:pPr>
            <a:r>
              <a:rPr lang="cs-CZ" sz="1600" dirty="0"/>
              <a:t>m</a:t>
            </a:r>
            <a:r>
              <a:rPr lang="cs-CZ" sz="1600" dirty="0" smtClean="0"/>
              <a:t>odifikace </a:t>
            </a:r>
            <a:r>
              <a:rPr lang="cs-CZ" sz="1600" dirty="0"/>
              <a:t>prostředím – vazba bakterií a/nebo fágů  na jílové částice – ochrana bakterií před fágy </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3429000"/>
            <a:ext cx="5715000" cy="319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0891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0"/>
            <a:ext cx="9036496" cy="3046988"/>
          </a:xfrm>
          <a:prstGeom prst="rect">
            <a:avLst/>
          </a:prstGeom>
        </p:spPr>
        <p:txBody>
          <a:bodyPr wrap="square">
            <a:spAutoFit/>
          </a:bodyPr>
          <a:lstStyle/>
          <a:p>
            <a:r>
              <a:rPr lang="cs-CZ" sz="1600" dirty="0" smtClean="0"/>
              <a:t>Parazitické </a:t>
            </a:r>
            <a:r>
              <a:rPr lang="cs-CZ" sz="1600" i="1" dirty="0" err="1" smtClean="0"/>
              <a:t>Bdellovibrio</a:t>
            </a:r>
            <a:endParaRPr lang="cs-CZ" sz="1600" i="1" dirty="0" smtClean="0"/>
          </a:p>
          <a:p>
            <a:pPr marL="285750" indent="-285750">
              <a:buFont typeface="Arial" panose="020B0604020202020204" pitchFamily="34" charset="0"/>
              <a:buChar char="•"/>
            </a:pPr>
            <a:r>
              <a:rPr lang="cs-CZ" sz="1600" dirty="0" smtClean="0"/>
              <a:t> je </a:t>
            </a:r>
            <a:r>
              <a:rPr lang="cs-CZ" sz="1600" dirty="0"/>
              <a:t>vysoce pohyblivé (100 buněčných délek  za </a:t>
            </a:r>
            <a:r>
              <a:rPr lang="cs-CZ" sz="1600" dirty="0" smtClean="0"/>
              <a:t>vteřinu, E</a:t>
            </a:r>
            <a:r>
              <a:rPr lang="cs-CZ" sz="1600" dirty="0"/>
              <a:t>. coli jen 10 délek ), </a:t>
            </a:r>
            <a:r>
              <a:rPr lang="cs-CZ" sz="1600" b="1" dirty="0"/>
              <a:t>napadá jiné G- bakterie </a:t>
            </a:r>
          </a:p>
          <a:p>
            <a:pPr marL="285750" indent="-285750">
              <a:buFont typeface="Arial" panose="020B0604020202020204" pitchFamily="34" charset="0"/>
              <a:buChar char="•"/>
            </a:pPr>
            <a:r>
              <a:rPr lang="cs-CZ" sz="1600" dirty="0" smtClean="0"/>
              <a:t>setkání </a:t>
            </a:r>
            <a:r>
              <a:rPr lang="cs-CZ" sz="1600" dirty="0"/>
              <a:t>asi náhodné (žádná chemotaxe) - jen malé  procento skončí permanentním </a:t>
            </a:r>
            <a:r>
              <a:rPr lang="cs-CZ" sz="1600" dirty="0" smtClean="0"/>
              <a:t>spojením</a:t>
            </a:r>
          </a:p>
          <a:p>
            <a:pPr marL="285750" indent="-285750">
              <a:buFont typeface="Arial" panose="020B0604020202020204" pitchFamily="34" charset="0"/>
              <a:buChar char="•"/>
            </a:pPr>
            <a:r>
              <a:rPr lang="cs-CZ" sz="1600" i="1" dirty="0" err="1" smtClean="0"/>
              <a:t>Bdellovibrio</a:t>
            </a:r>
            <a:r>
              <a:rPr lang="cs-CZ" sz="1600" dirty="0" smtClean="0"/>
              <a:t> </a:t>
            </a:r>
            <a:r>
              <a:rPr lang="cs-CZ" sz="1600" dirty="0"/>
              <a:t>zůstává v </a:t>
            </a:r>
            <a:r>
              <a:rPr lang="cs-CZ" sz="1600" dirty="0" err="1"/>
              <a:t>periplazmatickém</a:t>
            </a:r>
            <a:r>
              <a:rPr lang="cs-CZ" sz="1600" dirty="0"/>
              <a:t> prostoru, modifikuje buněčné obaly hostitele,  ty pak drží buněčný obsah pro parazita – </a:t>
            </a:r>
            <a:r>
              <a:rPr lang="cs-CZ" sz="1600" dirty="0" smtClean="0"/>
              <a:t>trvá cca 1 hod</a:t>
            </a:r>
          </a:p>
          <a:p>
            <a:pPr marL="285750" indent="-285750">
              <a:buFont typeface="Arial" panose="020B0604020202020204" pitchFamily="34" charset="0"/>
              <a:buChar char="•"/>
            </a:pPr>
            <a:r>
              <a:rPr lang="cs-CZ" sz="1600" dirty="0" smtClean="0"/>
              <a:t> </a:t>
            </a:r>
            <a:r>
              <a:rPr lang="cs-CZ" sz="1600" i="1" dirty="0" err="1" smtClean="0"/>
              <a:t>Bdellovibrio</a:t>
            </a:r>
            <a:r>
              <a:rPr lang="cs-CZ" sz="1600" i="1" dirty="0" smtClean="0"/>
              <a:t> </a:t>
            </a:r>
            <a:r>
              <a:rPr lang="cs-CZ" sz="1600" dirty="0" smtClean="0"/>
              <a:t>ztratí </a:t>
            </a:r>
            <a:r>
              <a:rPr lang="cs-CZ" sz="1600" dirty="0"/>
              <a:t>bičíky a vyroste ve vlákna,  ale nedělí </a:t>
            </a:r>
            <a:r>
              <a:rPr lang="cs-CZ" sz="1600" dirty="0" smtClean="0"/>
              <a:t>se</a:t>
            </a:r>
          </a:p>
          <a:p>
            <a:pPr marL="285750" indent="-285750">
              <a:buFont typeface="Arial" panose="020B0604020202020204" pitchFamily="34" charset="0"/>
              <a:buChar char="•"/>
            </a:pPr>
            <a:r>
              <a:rPr lang="cs-CZ" sz="1600" dirty="0" smtClean="0"/>
              <a:t> </a:t>
            </a:r>
            <a:r>
              <a:rPr lang="cs-CZ" sz="1600" dirty="0"/>
              <a:t>buněčný obsah hostitele je využit </a:t>
            </a:r>
            <a:r>
              <a:rPr lang="cs-CZ" sz="1600" dirty="0" err="1" smtClean="0"/>
              <a:t>bdellovibriem</a:t>
            </a:r>
            <a:r>
              <a:rPr lang="cs-CZ" sz="1600" dirty="0" smtClean="0"/>
              <a:t> až do vyčerpání</a:t>
            </a:r>
          </a:p>
          <a:p>
            <a:pPr marL="285750" indent="-285750">
              <a:buFont typeface="Arial" panose="020B0604020202020204" pitchFamily="34" charset="0"/>
              <a:buChar char="•"/>
            </a:pPr>
            <a:r>
              <a:rPr lang="cs-CZ" sz="1600" dirty="0" smtClean="0"/>
              <a:t>dojde </a:t>
            </a:r>
            <a:r>
              <a:rPr lang="cs-CZ" sz="1600" dirty="0"/>
              <a:t>k dělení filamentů parazita na jednotlivé  buňky, které opět získají bičíky </a:t>
            </a:r>
            <a:endParaRPr lang="cs-CZ" sz="1600" dirty="0" smtClean="0"/>
          </a:p>
          <a:p>
            <a:pPr marL="285750" indent="-285750">
              <a:buFont typeface="Arial" panose="020B0604020202020204" pitchFamily="34" charset="0"/>
              <a:buChar char="•"/>
            </a:pPr>
            <a:r>
              <a:rPr lang="cs-CZ" sz="1600" dirty="0"/>
              <a:t>v</a:t>
            </a:r>
            <a:r>
              <a:rPr lang="cs-CZ" sz="1600" dirty="0" smtClean="0"/>
              <a:t>ýnos </a:t>
            </a:r>
            <a:r>
              <a:rPr lang="cs-CZ" sz="1600" dirty="0" smtClean="0"/>
              <a:t>buněk: </a:t>
            </a:r>
            <a:r>
              <a:rPr lang="cs-CZ" sz="1600" dirty="0"/>
              <a:t>4 v </a:t>
            </a:r>
            <a:r>
              <a:rPr lang="cs-CZ" sz="1600" i="1" dirty="0"/>
              <a:t>E. coli</a:t>
            </a:r>
            <a:r>
              <a:rPr lang="cs-CZ" sz="1600" dirty="0"/>
              <a:t>, 20 ve </a:t>
            </a:r>
            <a:r>
              <a:rPr lang="cs-CZ" sz="1600" i="1" dirty="0" err="1"/>
              <a:t>Spirillum</a:t>
            </a:r>
            <a:r>
              <a:rPr lang="cs-CZ" sz="1600" i="1" dirty="0"/>
              <a:t> </a:t>
            </a:r>
            <a:r>
              <a:rPr lang="cs-CZ" sz="1600" i="1" dirty="0" err="1"/>
              <a:t>serpens</a:t>
            </a:r>
            <a:r>
              <a:rPr lang="cs-CZ" sz="1600" i="1" dirty="0"/>
              <a:t> </a:t>
            </a:r>
            <a:endParaRPr lang="cs-CZ" sz="1600" i="1" dirty="0" smtClean="0"/>
          </a:p>
          <a:p>
            <a:pPr marL="285750" indent="-285750">
              <a:buFont typeface="Arial" panose="020B0604020202020204" pitchFamily="34" charset="0"/>
              <a:buChar char="•"/>
            </a:pPr>
            <a:r>
              <a:rPr lang="cs-CZ" sz="1600" i="1" dirty="0" err="1" smtClean="0"/>
              <a:t>Bdellovibrio</a:t>
            </a:r>
            <a:r>
              <a:rPr lang="cs-CZ" sz="1600" dirty="0" smtClean="0"/>
              <a:t> </a:t>
            </a:r>
            <a:r>
              <a:rPr lang="cs-CZ" sz="1600" dirty="0"/>
              <a:t>- obligátní parazit, má ale celý set katabolických,  anabolických a energii generujících genů/enzymů </a:t>
            </a:r>
            <a:endParaRPr lang="cs-CZ" sz="1600" dirty="0" smtClean="0"/>
          </a:p>
          <a:p>
            <a:pPr marL="285750" indent="-285750">
              <a:buFont typeface="Arial" panose="020B0604020202020204" pitchFamily="34" charset="0"/>
              <a:buChar char="•"/>
            </a:pPr>
            <a:r>
              <a:rPr lang="cs-CZ" sz="1600" dirty="0"/>
              <a:t>v</a:t>
            </a:r>
            <a:r>
              <a:rPr lang="cs-CZ" sz="1600" dirty="0" smtClean="0"/>
              <a:t> </a:t>
            </a:r>
            <a:r>
              <a:rPr lang="cs-CZ" sz="1600" dirty="0"/>
              <a:t>laboratoři zcela zlikvidují populaci </a:t>
            </a:r>
            <a:r>
              <a:rPr lang="cs-CZ" sz="1600" i="1" dirty="0"/>
              <a:t>E. coli</a:t>
            </a:r>
            <a:r>
              <a:rPr lang="cs-CZ" sz="1600" dirty="0"/>
              <a:t>, v přirozených  podmínkách nikoliv (</a:t>
            </a:r>
            <a:r>
              <a:rPr lang="cs-CZ" sz="1600" dirty="0" smtClean="0"/>
              <a:t>ochrana jílem)</a:t>
            </a:r>
            <a:endParaRPr lang="cs-CZ" sz="16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3212976"/>
            <a:ext cx="6336704" cy="347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2393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name="Interakce v/mezi mikrobiálními populacemi">
    <p:spTree>
      <p:nvGrpSpPr>
        <p:cNvPr id="1" name=""/>
        <p:cNvGrpSpPr/>
        <p:nvPr/>
      </p:nvGrpSpPr>
      <p:grpSpPr>
        <a:xfrm>
          <a:off x="0" y="0"/>
          <a:ext cx="0" cy="0"/>
          <a:chOff x="0" y="0"/>
          <a:chExt cx="0" cy="0"/>
        </a:xfrm>
      </p:grpSpPr>
      <p:sp>
        <p:nvSpPr>
          <p:cNvPr id="2" name="Nadpis 1"/>
          <p:cNvSpPr txBox="1">
            <a:spLocks noGrp="1"/>
          </p:cNvSpPr>
          <p:nvPr>
            <p:ph type="title" idx="4294967295"/>
          </p:nvPr>
        </p:nvSpPr>
        <p:spPr>
          <a:xfrm>
            <a:off x="539640" y="188640"/>
            <a:ext cx="8229240" cy="56160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cs-CZ" sz="2400" b="1" dirty="0"/>
              <a:t>Interakce </a:t>
            </a:r>
            <a:r>
              <a:rPr lang="cs-CZ" sz="2400" b="1" dirty="0" smtClean="0"/>
              <a:t>mezi mikrobi</a:t>
            </a:r>
            <a:endParaRPr lang="cs-CZ" sz="2400" b="1" dirty="0"/>
          </a:p>
        </p:txBody>
      </p:sp>
      <p:sp>
        <p:nvSpPr>
          <p:cNvPr id="3" name="Zástupný symbol pro obsah 2"/>
          <p:cNvSpPr txBox="1">
            <a:spLocks noGrp="1"/>
          </p:cNvSpPr>
          <p:nvPr>
            <p:ph type="body" idx="4294967295"/>
          </p:nvPr>
        </p:nvSpPr>
        <p:spPr>
          <a:xfrm>
            <a:off x="179640" y="1052736"/>
            <a:ext cx="5328360" cy="48963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285750" indent="-285750">
              <a:spcBef>
                <a:spcPts val="638"/>
              </a:spcBef>
            </a:pPr>
            <a:r>
              <a:rPr lang="cs-CZ" sz="1600" dirty="0" err="1">
                <a:latin typeface="Calibri" pitchFamily="18"/>
              </a:rPr>
              <a:t>p</a:t>
            </a:r>
            <a:r>
              <a:rPr lang="en-GB" sz="1600" dirty="0" err="1" smtClean="0">
                <a:latin typeface="Calibri" pitchFamily="18"/>
              </a:rPr>
              <a:t>ozitivní</a:t>
            </a:r>
            <a:r>
              <a:rPr lang="en-GB" sz="1600" dirty="0" smtClean="0">
                <a:latin typeface="Calibri" pitchFamily="18"/>
              </a:rPr>
              <a:t> </a:t>
            </a:r>
            <a:r>
              <a:rPr lang="en-GB" sz="1600" dirty="0" err="1">
                <a:latin typeface="Calibri" pitchFamily="18"/>
              </a:rPr>
              <a:t>nebo</a:t>
            </a:r>
            <a:r>
              <a:rPr lang="en-GB" sz="1600" dirty="0">
                <a:latin typeface="Calibri" pitchFamily="18"/>
              </a:rPr>
              <a:t> </a:t>
            </a:r>
            <a:r>
              <a:rPr lang="en-GB" sz="1600" dirty="0" err="1">
                <a:latin typeface="Calibri" pitchFamily="18"/>
              </a:rPr>
              <a:t>negativní</a:t>
            </a:r>
            <a:r>
              <a:rPr lang="en-GB" sz="1600" dirty="0">
                <a:latin typeface="Calibri" pitchFamily="18"/>
              </a:rPr>
              <a:t> </a:t>
            </a:r>
            <a:r>
              <a:rPr lang="en-GB" sz="1600" dirty="0" err="1" smtClean="0">
                <a:latin typeface="Calibri" pitchFamily="18"/>
              </a:rPr>
              <a:t>interakce</a:t>
            </a:r>
            <a:endParaRPr lang="en-GB" sz="1600" dirty="0">
              <a:latin typeface="Calibri" pitchFamily="18"/>
            </a:endParaRPr>
          </a:p>
          <a:p>
            <a:pPr marL="285750" indent="-285750">
              <a:spcBef>
                <a:spcPts val="638"/>
              </a:spcBef>
            </a:pPr>
            <a:r>
              <a:rPr lang="en-GB" sz="1600" dirty="0" smtClean="0">
                <a:latin typeface="Calibri" pitchFamily="18"/>
              </a:rPr>
              <a:t>„</a:t>
            </a:r>
            <a:r>
              <a:rPr lang="en-GB" sz="1600" dirty="0" err="1">
                <a:latin typeface="Calibri" pitchFamily="18"/>
              </a:rPr>
              <a:t>neutralismus</a:t>
            </a:r>
            <a:r>
              <a:rPr lang="en-GB" sz="1600" dirty="0">
                <a:latin typeface="Calibri" pitchFamily="18"/>
              </a:rPr>
              <a:t>“ je </a:t>
            </a:r>
            <a:r>
              <a:rPr lang="en-GB" sz="1600" dirty="0" err="1">
                <a:latin typeface="Calibri" pitchFamily="18"/>
              </a:rPr>
              <a:t>vzácný</a:t>
            </a:r>
            <a:r>
              <a:rPr lang="en-GB" sz="1600" dirty="0">
                <a:latin typeface="Calibri" pitchFamily="18"/>
              </a:rPr>
              <a:t> a </a:t>
            </a:r>
            <a:r>
              <a:rPr lang="en-GB" sz="1600" dirty="0" err="1">
                <a:latin typeface="Calibri" pitchFamily="18"/>
              </a:rPr>
              <a:t>možná</a:t>
            </a:r>
            <a:r>
              <a:rPr lang="en-GB" sz="1600" dirty="0">
                <a:latin typeface="Calibri" pitchFamily="18"/>
              </a:rPr>
              <a:t> </a:t>
            </a:r>
            <a:r>
              <a:rPr lang="en-GB" sz="1600" dirty="0" err="1">
                <a:latin typeface="Calibri" pitchFamily="18"/>
              </a:rPr>
              <a:t>i</a:t>
            </a:r>
            <a:r>
              <a:rPr lang="en-GB" sz="1600" dirty="0">
                <a:latin typeface="Calibri" pitchFamily="18"/>
              </a:rPr>
              <a:t> </a:t>
            </a:r>
            <a:r>
              <a:rPr lang="en-GB" sz="1600" dirty="0" err="1" smtClean="0">
                <a:latin typeface="Calibri" pitchFamily="18"/>
              </a:rPr>
              <a:t>nemožný</a:t>
            </a:r>
            <a:endParaRPr lang="en-GB" sz="1600" dirty="0">
              <a:latin typeface="Calibri" pitchFamily="18"/>
            </a:endParaRPr>
          </a:p>
          <a:p>
            <a:pPr marL="285750" indent="-285750">
              <a:spcBef>
                <a:spcPts val="638"/>
              </a:spcBef>
            </a:pPr>
            <a:r>
              <a:rPr lang="cs-CZ" sz="1600" dirty="0" err="1">
                <a:latin typeface="Calibri" pitchFamily="18"/>
              </a:rPr>
              <a:t>p</a:t>
            </a:r>
            <a:r>
              <a:rPr lang="en-GB" sz="1600" dirty="0" err="1" smtClean="0">
                <a:latin typeface="Calibri" pitchFamily="18"/>
              </a:rPr>
              <a:t>odle</a:t>
            </a:r>
            <a:r>
              <a:rPr lang="en-GB" sz="1600" dirty="0" smtClean="0">
                <a:latin typeface="Calibri" pitchFamily="18"/>
              </a:rPr>
              <a:t> </a:t>
            </a:r>
            <a:r>
              <a:rPr lang="en-GB" sz="1600" dirty="0" err="1">
                <a:latin typeface="Calibri" pitchFamily="18"/>
              </a:rPr>
              <a:t>Alleeho</a:t>
            </a:r>
            <a:r>
              <a:rPr lang="en-GB" sz="1600" dirty="0">
                <a:latin typeface="Calibri" pitchFamily="18"/>
              </a:rPr>
              <a:t> </a:t>
            </a:r>
            <a:r>
              <a:rPr lang="en-GB" sz="1600" dirty="0" err="1">
                <a:latin typeface="Calibri" pitchFamily="18"/>
              </a:rPr>
              <a:t>principu</a:t>
            </a:r>
            <a:r>
              <a:rPr lang="en-GB" sz="1600" dirty="0">
                <a:latin typeface="Calibri" pitchFamily="18"/>
              </a:rPr>
              <a:t> (</a:t>
            </a:r>
            <a:r>
              <a:rPr lang="en-GB" sz="1600" dirty="0" smtClean="0">
                <a:latin typeface="Calibri" pitchFamily="18"/>
              </a:rPr>
              <a:t>1949</a:t>
            </a:r>
            <a:r>
              <a:rPr lang="cs-CZ" sz="1600" dirty="0">
                <a:latin typeface="Calibri" pitchFamily="18"/>
              </a:rPr>
              <a:t> </a:t>
            </a:r>
            <a:r>
              <a:rPr lang="cs-CZ" sz="1600" dirty="0" smtClean="0">
                <a:latin typeface="Calibri" pitchFamily="18"/>
              </a:rPr>
              <a:t>-</a:t>
            </a:r>
            <a:r>
              <a:rPr lang="en-GB" sz="1600" dirty="0" smtClean="0"/>
              <a:t> </a:t>
            </a:r>
            <a:r>
              <a:rPr lang="en-GB" sz="1600" dirty="0" err="1"/>
              <a:t>popisuje</a:t>
            </a:r>
            <a:r>
              <a:rPr lang="en-GB" sz="1600" dirty="0"/>
              <a:t> </a:t>
            </a:r>
            <a:r>
              <a:rPr lang="en-GB" sz="1600" dirty="0" err="1"/>
              <a:t>vztah</a:t>
            </a:r>
            <a:r>
              <a:rPr lang="en-GB" sz="1600" dirty="0"/>
              <a:t> </a:t>
            </a:r>
            <a:r>
              <a:rPr lang="en-GB" sz="1600" dirty="0" err="1"/>
              <a:t>mezi</a:t>
            </a:r>
            <a:r>
              <a:rPr lang="en-GB" sz="1600" dirty="0"/>
              <a:t> </a:t>
            </a:r>
            <a:r>
              <a:rPr lang="en-GB" sz="1600" dirty="0" err="1"/>
              <a:t>hustotou</a:t>
            </a:r>
            <a:r>
              <a:rPr lang="en-GB" sz="1600" dirty="0"/>
              <a:t> populace a </a:t>
            </a:r>
            <a:r>
              <a:rPr lang="en-GB" sz="1600" dirty="0" err="1"/>
              <a:t>jejím</a:t>
            </a:r>
            <a:r>
              <a:rPr lang="en-GB" sz="1600" dirty="0"/>
              <a:t> </a:t>
            </a:r>
            <a:r>
              <a:rPr lang="en-GB" sz="1600" dirty="0" err="1" smtClean="0"/>
              <a:t>růstem</a:t>
            </a:r>
            <a:r>
              <a:rPr lang="cs-CZ" sz="1600" dirty="0" smtClean="0"/>
              <a:t>) </a:t>
            </a:r>
            <a:r>
              <a:rPr lang="en-GB" sz="1600" dirty="0" smtClean="0">
                <a:latin typeface="Calibri" pitchFamily="18"/>
              </a:rPr>
              <a:t> </a:t>
            </a:r>
            <a:r>
              <a:rPr lang="cs-CZ" sz="1600" dirty="0" smtClean="0">
                <a:latin typeface="Calibri" pitchFamily="18"/>
              </a:rPr>
              <a:t>se </a:t>
            </a:r>
            <a:r>
              <a:rPr lang="en-GB" sz="1600" dirty="0" smtClean="0">
                <a:latin typeface="Calibri" pitchFamily="18"/>
              </a:rPr>
              <a:t>v </a:t>
            </a:r>
            <a:r>
              <a:rPr lang="en-GB" sz="1600" dirty="0" err="1">
                <a:latin typeface="Calibri" pitchFamily="18"/>
              </a:rPr>
              <a:t>jedné</a:t>
            </a:r>
            <a:r>
              <a:rPr lang="en-GB" sz="1600" dirty="0">
                <a:latin typeface="Calibri" pitchFamily="18"/>
              </a:rPr>
              <a:t> </a:t>
            </a:r>
            <a:r>
              <a:rPr lang="en-GB" sz="1600" dirty="0" err="1">
                <a:latin typeface="Calibri" pitchFamily="18"/>
              </a:rPr>
              <a:t>populaci</a:t>
            </a:r>
            <a:r>
              <a:rPr lang="en-GB" sz="1600" dirty="0">
                <a:latin typeface="Calibri" pitchFamily="18"/>
              </a:rPr>
              <a:t> se </a:t>
            </a:r>
            <a:r>
              <a:rPr lang="en-GB" sz="1600" dirty="0" err="1">
                <a:latin typeface="Calibri" pitchFamily="18"/>
              </a:rPr>
              <a:t>mohou</a:t>
            </a:r>
            <a:r>
              <a:rPr lang="en-GB" sz="1600" dirty="0">
                <a:latin typeface="Calibri" pitchFamily="18"/>
              </a:rPr>
              <a:t> </a:t>
            </a:r>
            <a:r>
              <a:rPr lang="en-GB" sz="1600" dirty="0" err="1">
                <a:latin typeface="Calibri" pitchFamily="18"/>
              </a:rPr>
              <a:t>vyskytovat</a:t>
            </a:r>
            <a:r>
              <a:rPr lang="en-GB" sz="1600" dirty="0">
                <a:latin typeface="Calibri" pitchFamily="18"/>
              </a:rPr>
              <a:t> </a:t>
            </a:r>
            <a:r>
              <a:rPr lang="en-GB" sz="1600" dirty="0" err="1">
                <a:latin typeface="Calibri" pitchFamily="18"/>
              </a:rPr>
              <a:t>pozitivní</a:t>
            </a:r>
            <a:r>
              <a:rPr lang="en-GB" sz="1600" dirty="0">
                <a:latin typeface="Calibri" pitchFamily="18"/>
              </a:rPr>
              <a:t> </a:t>
            </a:r>
            <a:r>
              <a:rPr lang="en-GB" sz="1600" dirty="0" err="1">
                <a:latin typeface="Calibri" pitchFamily="18"/>
              </a:rPr>
              <a:t>i</a:t>
            </a:r>
            <a:r>
              <a:rPr lang="en-GB" sz="1600" dirty="0">
                <a:latin typeface="Calibri" pitchFamily="18"/>
              </a:rPr>
              <a:t> </a:t>
            </a:r>
            <a:r>
              <a:rPr lang="en-GB" sz="1600" dirty="0" err="1">
                <a:latin typeface="Calibri" pitchFamily="18"/>
              </a:rPr>
              <a:t>negativní</a:t>
            </a:r>
            <a:r>
              <a:rPr lang="en-GB" sz="1600" dirty="0">
                <a:latin typeface="Calibri" pitchFamily="18"/>
              </a:rPr>
              <a:t> </a:t>
            </a:r>
            <a:r>
              <a:rPr lang="en-GB" sz="1600" dirty="0" err="1">
                <a:latin typeface="Calibri" pitchFamily="18"/>
              </a:rPr>
              <a:t>interakce</a:t>
            </a:r>
            <a:r>
              <a:rPr lang="en-GB" sz="1600" dirty="0">
                <a:latin typeface="Calibri" pitchFamily="18"/>
              </a:rPr>
              <a:t> v </a:t>
            </a:r>
            <a:r>
              <a:rPr lang="en-GB" sz="1600" dirty="0" err="1">
                <a:latin typeface="Calibri" pitchFamily="18"/>
              </a:rPr>
              <a:t>závislosti</a:t>
            </a:r>
            <a:r>
              <a:rPr lang="en-GB" sz="1600" dirty="0">
                <a:latin typeface="Calibri" pitchFamily="18"/>
              </a:rPr>
              <a:t> </a:t>
            </a:r>
            <a:r>
              <a:rPr lang="en-GB" sz="1600" dirty="0" err="1">
                <a:latin typeface="Calibri" pitchFamily="18"/>
              </a:rPr>
              <a:t>na</a:t>
            </a:r>
            <a:r>
              <a:rPr lang="en-GB" sz="1600" dirty="0">
                <a:latin typeface="Calibri" pitchFamily="18"/>
              </a:rPr>
              <a:t> </a:t>
            </a:r>
            <a:r>
              <a:rPr lang="en-GB" sz="1600" dirty="0" err="1">
                <a:latin typeface="Calibri" pitchFamily="18"/>
              </a:rPr>
              <a:t>hustotě</a:t>
            </a:r>
            <a:r>
              <a:rPr lang="en-GB" sz="1600" dirty="0">
                <a:latin typeface="Calibri" pitchFamily="18"/>
              </a:rPr>
              <a:t> </a:t>
            </a:r>
            <a:r>
              <a:rPr lang="en-GB" sz="1600" dirty="0" smtClean="0">
                <a:latin typeface="Calibri" pitchFamily="18"/>
              </a:rPr>
              <a:t>populace</a:t>
            </a:r>
            <a:endParaRPr lang="en-GB" sz="1600" dirty="0">
              <a:latin typeface="Calibri" pitchFamily="18"/>
            </a:endParaRPr>
          </a:p>
          <a:p>
            <a:pPr marL="285750" indent="-285750">
              <a:spcBef>
                <a:spcPts val="638"/>
              </a:spcBef>
            </a:pPr>
            <a:r>
              <a:rPr lang="cs-CZ" sz="1600" dirty="0" err="1">
                <a:latin typeface="Calibri" pitchFamily="18"/>
              </a:rPr>
              <a:t>p</a:t>
            </a:r>
            <a:r>
              <a:rPr lang="en-GB" sz="1600" dirty="0" err="1" smtClean="0">
                <a:latin typeface="Calibri" pitchFamily="18"/>
              </a:rPr>
              <a:t>ozitivní</a:t>
            </a:r>
            <a:r>
              <a:rPr lang="en-GB" sz="1600" dirty="0" smtClean="0">
                <a:latin typeface="Calibri" pitchFamily="18"/>
              </a:rPr>
              <a:t> </a:t>
            </a:r>
            <a:r>
              <a:rPr lang="en-GB" sz="1600" dirty="0" err="1">
                <a:latin typeface="Calibri" pitchFamily="18"/>
              </a:rPr>
              <a:t>interakce</a:t>
            </a:r>
            <a:r>
              <a:rPr lang="en-GB" sz="1600" dirty="0">
                <a:latin typeface="Calibri" pitchFamily="18"/>
              </a:rPr>
              <a:t> </a:t>
            </a:r>
            <a:r>
              <a:rPr lang="en-GB" sz="1600" dirty="0" err="1">
                <a:latin typeface="Calibri" pitchFamily="18"/>
              </a:rPr>
              <a:t>zvyšuje</a:t>
            </a:r>
            <a:r>
              <a:rPr lang="en-GB" sz="1600" dirty="0">
                <a:latin typeface="Calibri" pitchFamily="18"/>
              </a:rPr>
              <a:t> </a:t>
            </a:r>
            <a:r>
              <a:rPr lang="en-GB" sz="1600" dirty="0" err="1">
                <a:latin typeface="Calibri" pitchFamily="18"/>
              </a:rPr>
              <a:t>rychlost</a:t>
            </a:r>
            <a:r>
              <a:rPr lang="en-GB" sz="1600" dirty="0">
                <a:latin typeface="Calibri" pitchFamily="18"/>
              </a:rPr>
              <a:t> </a:t>
            </a:r>
            <a:r>
              <a:rPr lang="en-GB" sz="1600" dirty="0" err="1">
                <a:latin typeface="Calibri" pitchFamily="18"/>
              </a:rPr>
              <a:t>růstu</a:t>
            </a:r>
            <a:r>
              <a:rPr lang="en-GB" sz="1600" dirty="0">
                <a:latin typeface="Calibri" pitchFamily="18"/>
              </a:rPr>
              <a:t> </a:t>
            </a:r>
            <a:r>
              <a:rPr lang="en-GB" sz="1600" dirty="0" smtClean="0">
                <a:latin typeface="Calibri" pitchFamily="18"/>
              </a:rPr>
              <a:t>populace</a:t>
            </a:r>
            <a:endParaRPr lang="en-GB" sz="1600" dirty="0">
              <a:latin typeface="Calibri" pitchFamily="18"/>
            </a:endParaRPr>
          </a:p>
          <a:p>
            <a:pPr marL="285750" indent="-285750">
              <a:spcBef>
                <a:spcPts val="638"/>
              </a:spcBef>
            </a:pPr>
            <a:r>
              <a:rPr lang="cs-CZ" sz="1600" dirty="0" err="1">
                <a:latin typeface="Calibri" pitchFamily="18"/>
              </a:rPr>
              <a:t>n</a:t>
            </a:r>
            <a:r>
              <a:rPr lang="en-GB" sz="1600" dirty="0" err="1" smtClean="0">
                <a:latin typeface="Calibri" pitchFamily="18"/>
              </a:rPr>
              <a:t>egativní</a:t>
            </a:r>
            <a:r>
              <a:rPr lang="en-GB" sz="1600" dirty="0" smtClean="0">
                <a:latin typeface="Calibri" pitchFamily="18"/>
              </a:rPr>
              <a:t> </a:t>
            </a:r>
            <a:r>
              <a:rPr lang="en-GB" sz="1600" dirty="0" err="1">
                <a:latin typeface="Calibri" pitchFamily="18"/>
              </a:rPr>
              <a:t>interakce</a:t>
            </a:r>
            <a:r>
              <a:rPr lang="en-GB" sz="1600" dirty="0">
                <a:latin typeface="Calibri" pitchFamily="18"/>
              </a:rPr>
              <a:t> </a:t>
            </a:r>
            <a:r>
              <a:rPr lang="en-GB" sz="1600" dirty="0" err="1">
                <a:latin typeface="Calibri" pitchFamily="18"/>
              </a:rPr>
              <a:t>má</a:t>
            </a:r>
            <a:r>
              <a:rPr lang="en-GB" sz="1600" dirty="0">
                <a:latin typeface="Calibri" pitchFamily="18"/>
              </a:rPr>
              <a:t> </a:t>
            </a:r>
            <a:r>
              <a:rPr lang="en-GB" sz="1600" dirty="0" err="1">
                <a:latin typeface="Calibri" pitchFamily="18"/>
              </a:rPr>
              <a:t>opačný</a:t>
            </a:r>
            <a:r>
              <a:rPr lang="en-GB" sz="1600" dirty="0">
                <a:latin typeface="Calibri" pitchFamily="18"/>
              </a:rPr>
              <a:t> </a:t>
            </a:r>
            <a:r>
              <a:rPr lang="en-GB" sz="1600" dirty="0" err="1" smtClean="0">
                <a:latin typeface="Calibri" pitchFamily="18"/>
              </a:rPr>
              <a:t>efekt</a:t>
            </a:r>
            <a:endParaRPr lang="en-GB" sz="1600" dirty="0">
              <a:latin typeface="Calibri" pitchFamily="18"/>
            </a:endParaRPr>
          </a:p>
          <a:p>
            <a:pPr marL="285750" indent="-285750">
              <a:spcBef>
                <a:spcPts val="638"/>
              </a:spcBef>
            </a:pPr>
            <a:r>
              <a:rPr lang="cs-CZ" sz="1600" dirty="0" err="1">
                <a:latin typeface="Calibri" pitchFamily="18"/>
              </a:rPr>
              <a:t>p</a:t>
            </a:r>
            <a:r>
              <a:rPr lang="en-GB" sz="1600" dirty="0" err="1" smtClean="0">
                <a:latin typeface="Calibri" pitchFamily="18"/>
              </a:rPr>
              <a:t>ozitivní</a:t>
            </a:r>
            <a:r>
              <a:rPr lang="en-GB" sz="1600" dirty="0" smtClean="0">
                <a:latin typeface="Calibri" pitchFamily="18"/>
              </a:rPr>
              <a:t> </a:t>
            </a:r>
            <a:r>
              <a:rPr lang="en-GB" sz="1600" dirty="0" err="1">
                <a:latin typeface="Calibri" pitchFamily="18"/>
              </a:rPr>
              <a:t>interakce</a:t>
            </a:r>
            <a:r>
              <a:rPr lang="en-GB" sz="1600" dirty="0">
                <a:latin typeface="Calibri" pitchFamily="18"/>
              </a:rPr>
              <a:t> </a:t>
            </a:r>
            <a:r>
              <a:rPr lang="en-GB" sz="1600" dirty="0" err="1">
                <a:latin typeface="Calibri" pitchFamily="18"/>
              </a:rPr>
              <a:t>převládá</a:t>
            </a:r>
            <a:r>
              <a:rPr lang="en-GB" sz="1600" dirty="0">
                <a:latin typeface="Calibri" pitchFamily="18"/>
              </a:rPr>
              <a:t> </a:t>
            </a:r>
            <a:r>
              <a:rPr lang="en-GB" sz="1600" dirty="0" err="1">
                <a:latin typeface="Calibri" pitchFamily="18"/>
              </a:rPr>
              <a:t>při</a:t>
            </a:r>
            <a:r>
              <a:rPr lang="en-GB" sz="1600" dirty="0">
                <a:latin typeface="Calibri" pitchFamily="18"/>
              </a:rPr>
              <a:t> </a:t>
            </a:r>
            <a:r>
              <a:rPr lang="en-GB" sz="1600" dirty="0" err="1">
                <a:latin typeface="Calibri" pitchFamily="18"/>
              </a:rPr>
              <a:t>nízké</a:t>
            </a:r>
            <a:r>
              <a:rPr lang="en-GB" sz="1600" dirty="0">
                <a:latin typeface="Calibri" pitchFamily="18"/>
              </a:rPr>
              <a:t> </a:t>
            </a:r>
            <a:r>
              <a:rPr lang="en-GB" sz="1600" dirty="0" err="1">
                <a:latin typeface="Calibri" pitchFamily="18"/>
              </a:rPr>
              <a:t>hustotě</a:t>
            </a:r>
            <a:r>
              <a:rPr lang="en-GB" sz="1600" dirty="0">
                <a:latin typeface="Calibri" pitchFamily="18"/>
              </a:rPr>
              <a:t> </a:t>
            </a:r>
            <a:r>
              <a:rPr lang="en-GB" sz="1600" dirty="0" smtClean="0">
                <a:latin typeface="Calibri" pitchFamily="18"/>
              </a:rPr>
              <a:t>populace</a:t>
            </a:r>
            <a:endParaRPr lang="en-GB" sz="1600" dirty="0">
              <a:latin typeface="Calibri" pitchFamily="18"/>
            </a:endParaRPr>
          </a:p>
          <a:p>
            <a:pPr marL="285750" indent="-285750">
              <a:spcBef>
                <a:spcPts val="638"/>
              </a:spcBef>
            </a:pPr>
            <a:r>
              <a:rPr lang="cs-CZ" sz="1600" dirty="0" err="1">
                <a:latin typeface="Calibri" pitchFamily="18"/>
              </a:rPr>
              <a:t>n</a:t>
            </a:r>
            <a:r>
              <a:rPr lang="en-GB" sz="1600" dirty="0" err="1" smtClean="0">
                <a:latin typeface="Calibri" pitchFamily="18"/>
              </a:rPr>
              <a:t>egativní</a:t>
            </a:r>
            <a:r>
              <a:rPr lang="en-GB" sz="1600" dirty="0" smtClean="0">
                <a:latin typeface="Calibri" pitchFamily="18"/>
              </a:rPr>
              <a:t> </a:t>
            </a:r>
            <a:r>
              <a:rPr lang="en-GB" sz="1600" dirty="0" err="1">
                <a:latin typeface="Calibri" pitchFamily="18"/>
              </a:rPr>
              <a:t>při</a:t>
            </a:r>
            <a:r>
              <a:rPr lang="en-GB" sz="1600" dirty="0">
                <a:latin typeface="Calibri" pitchFamily="18"/>
              </a:rPr>
              <a:t> </a:t>
            </a:r>
            <a:r>
              <a:rPr lang="en-GB" sz="1600" dirty="0" err="1">
                <a:latin typeface="Calibri" pitchFamily="18"/>
              </a:rPr>
              <a:t>vysoké</a:t>
            </a:r>
            <a:r>
              <a:rPr lang="en-GB" sz="1600" dirty="0">
                <a:latin typeface="Calibri" pitchFamily="18"/>
              </a:rPr>
              <a:t> </a:t>
            </a:r>
            <a:r>
              <a:rPr lang="en-GB" sz="1600" dirty="0" err="1">
                <a:latin typeface="Calibri" pitchFamily="18"/>
              </a:rPr>
              <a:t>hustotě</a:t>
            </a:r>
            <a:r>
              <a:rPr lang="en-GB" sz="1600" dirty="0">
                <a:latin typeface="Calibri" pitchFamily="18"/>
              </a:rPr>
              <a:t> populace</a:t>
            </a:r>
          </a:p>
          <a:p>
            <a:pPr marL="0" lvl="0" indent="0">
              <a:spcBef>
                <a:spcPts val="638"/>
              </a:spcBef>
              <a:buNone/>
            </a:pPr>
            <a:endParaRPr lang="en-GB" sz="1600" dirty="0">
              <a:latin typeface="Calibri" pitchFamily="18"/>
            </a:endParaRPr>
          </a:p>
          <a:p>
            <a:pPr marL="0" lvl="0" indent="0">
              <a:spcBef>
                <a:spcPts val="638"/>
              </a:spcBef>
              <a:buFont typeface="Arial" pitchFamily="32"/>
              <a:buChar char="•"/>
            </a:pPr>
            <a:r>
              <a:rPr lang="en-GB" sz="1600" dirty="0" err="1">
                <a:latin typeface="Calibri" pitchFamily="18"/>
              </a:rPr>
              <a:t>Výsledkem</a:t>
            </a:r>
            <a:r>
              <a:rPr lang="en-GB" sz="1600" dirty="0">
                <a:latin typeface="Calibri" pitchFamily="18"/>
              </a:rPr>
              <a:t> je </a:t>
            </a:r>
            <a:r>
              <a:rPr lang="en-GB" sz="1600" dirty="0" err="1">
                <a:latin typeface="Calibri" pitchFamily="18"/>
              </a:rPr>
              <a:t>optimální</a:t>
            </a:r>
            <a:r>
              <a:rPr lang="en-GB" sz="1600" dirty="0">
                <a:latin typeface="Calibri" pitchFamily="18"/>
              </a:rPr>
              <a:t> </a:t>
            </a:r>
            <a:r>
              <a:rPr lang="en-GB" sz="1600" dirty="0" err="1">
                <a:latin typeface="Calibri" pitchFamily="18"/>
              </a:rPr>
              <a:t>hustota</a:t>
            </a:r>
            <a:r>
              <a:rPr lang="en-GB" sz="1600" dirty="0">
                <a:latin typeface="Calibri" pitchFamily="18"/>
              </a:rPr>
              <a:t> populace s </a:t>
            </a:r>
            <a:r>
              <a:rPr lang="en-GB" sz="1600" dirty="0" err="1">
                <a:latin typeface="Calibri" pitchFamily="18"/>
              </a:rPr>
              <a:t>maximální</a:t>
            </a:r>
            <a:r>
              <a:rPr lang="en-GB" sz="1600" dirty="0">
                <a:latin typeface="Calibri" pitchFamily="18"/>
              </a:rPr>
              <a:t> </a:t>
            </a:r>
            <a:r>
              <a:rPr lang="en-GB" sz="1600" dirty="0" err="1">
                <a:latin typeface="Calibri" pitchFamily="18"/>
              </a:rPr>
              <a:t>růstovou</a:t>
            </a:r>
            <a:r>
              <a:rPr lang="en-GB" sz="1600" dirty="0">
                <a:latin typeface="Calibri" pitchFamily="18"/>
              </a:rPr>
              <a:t> </a:t>
            </a:r>
            <a:r>
              <a:rPr lang="en-GB" sz="1600" dirty="0" err="1">
                <a:latin typeface="Calibri" pitchFamily="18"/>
              </a:rPr>
              <a:t>rychlostí</a:t>
            </a:r>
            <a:endParaRPr lang="en-GB" sz="1600" dirty="0">
              <a:latin typeface="Calibri" pitchFamily="18"/>
            </a:endParaRPr>
          </a:p>
        </p:txBody>
      </p:sp>
      <p:pic>
        <p:nvPicPr>
          <p:cNvPr id="4" name="Picture 2"/>
          <p:cNvPicPr>
            <a:picLocks noChangeAspect="1"/>
          </p:cNvPicPr>
          <p:nvPr/>
        </p:nvPicPr>
        <p:blipFill>
          <a:blip r:embed="rId3">
            <a:lum/>
            <a:alphaModFix/>
          </a:blip>
          <a:srcRect/>
          <a:stretch>
            <a:fillRect/>
          </a:stretch>
        </p:blipFill>
        <p:spPr>
          <a:xfrm>
            <a:off x="5508000" y="1124640"/>
            <a:ext cx="3466079" cy="53647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38945" y="116632"/>
            <a:ext cx="8352928" cy="3077766"/>
          </a:xfrm>
          <a:prstGeom prst="rect">
            <a:avLst/>
          </a:prstGeom>
        </p:spPr>
        <p:txBody>
          <a:bodyPr wrap="square">
            <a:spAutoFit/>
          </a:bodyPr>
          <a:lstStyle/>
          <a:p>
            <a:r>
              <a:rPr lang="cs-CZ" b="1" dirty="0"/>
              <a:t> </a:t>
            </a:r>
            <a:r>
              <a:rPr lang="cs-CZ" sz="1600" b="1" dirty="0"/>
              <a:t>Parazitismus </a:t>
            </a:r>
            <a:r>
              <a:rPr lang="cs-CZ" sz="1600" dirty="0"/>
              <a:t>– </a:t>
            </a:r>
            <a:r>
              <a:rPr lang="cs-CZ" sz="1600" dirty="0" smtClean="0"/>
              <a:t>př.</a:t>
            </a:r>
          </a:p>
          <a:p>
            <a:pPr marL="285750" indent="-285750">
              <a:buFont typeface="Arial" panose="020B0604020202020204" pitchFamily="34" charset="0"/>
              <a:buChar char="•"/>
            </a:pPr>
            <a:r>
              <a:rPr lang="cs-CZ" sz="1600" dirty="0"/>
              <a:t>n</a:t>
            </a:r>
            <a:r>
              <a:rPr lang="cs-CZ" sz="1600" dirty="0" smtClean="0"/>
              <a:t>ěkteré </a:t>
            </a:r>
            <a:r>
              <a:rPr lang="cs-CZ" sz="1600" dirty="0"/>
              <a:t>bakterie mohou způsobit lyzi i bez přímého </a:t>
            </a:r>
            <a:r>
              <a:rPr lang="cs-CZ" sz="1600" dirty="0" smtClean="0"/>
              <a:t>kontaktu, exoenzymy</a:t>
            </a:r>
            <a:endParaRPr lang="cs-CZ" sz="1600" dirty="0"/>
          </a:p>
          <a:p>
            <a:pPr marL="285750" indent="-285750">
              <a:buFont typeface="Arial" panose="020B0604020202020204" pitchFamily="34" charset="0"/>
              <a:buChar char="•"/>
            </a:pPr>
            <a:r>
              <a:rPr lang="cs-CZ" sz="1600" dirty="0" err="1"/>
              <a:t>m</a:t>
            </a:r>
            <a:r>
              <a:rPr lang="cs-CZ" sz="1600" dirty="0" err="1" smtClean="0"/>
              <a:t>yxobacterie</a:t>
            </a:r>
            <a:r>
              <a:rPr lang="cs-CZ" sz="1600" dirty="0" smtClean="0"/>
              <a:t> </a:t>
            </a:r>
            <a:r>
              <a:rPr lang="cs-CZ" sz="1600" dirty="0" err="1"/>
              <a:t>lyzují</a:t>
            </a:r>
            <a:r>
              <a:rPr lang="cs-CZ" sz="1600" dirty="0"/>
              <a:t> G+ i G- půdní bakterie i vzdálené  od jejich buněk a</a:t>
            </a:r>
            <a:r>
              <a:rPr lang="cs-CZ" sz="1600" dirty="0" smtClean="0"/>
              <a:t> </a:t>
            </a:r>
            <a:r>
              <a:rPr lang="cs-CZ" sz="1600" dirty="0"/>
              <a:t>využijí materiál uvolněný lyzí  </a:t>
            </a:r>
          </a:p>
          <a:p>
            <a:pPr marL="285750" indent="-285750">
              <a:buFont typeface="Arial" panose="020B0604020202020204" pitchFamily="34" charset="0"/>
              <a:buChar char="•"/>
            </a:pPr>
            <a:r>
              <a:rPr lang="cs-CZ" sz="1600" dirty="0"/>
              <a:t>p</a:t>
            </a:r>
            <a:r>
              <a:rPr lang="cs-CZ" sz="1600" dirty="0" smtClean="0"/>
              <a:t>opulace </a:t>
            </a:r>
            <a:r>
              <a:rPr lang="cs-CZ" sz="1600" i="1" dirty="0" err="1"/>
              <a:t>Cytophaga</a:t>
            </a:r>
            <a:r>
              <a:rPr lang="cs-CZ" sz="1600" dirty="0"/>
              <a:t> (G-</a:t>
            </a:r>
            <a:r>
              <a:rPr lang="cs-CZ" sz="1600" dirty="0" smtClean="0"/>
              <a:t>)  </a:t>
            </a:r>
            <a:r>
              <a:rPr lang="cs-CZ" sz="1600" dirty="0"/>
              <a:t>- lyze citlivých řas  </a:t>
            </a:r>
          </a:p>
          <a:p>
            <a:pPr marL="285750" indent="-285750">
              <a:buFont typeface="Arial" panose="020B0604020202020204" pitchFamily="34" charset="0"/>
              <a:buChar char="•"/>
            </a:pPr>
            <a:r>
              <a:rPr lang="cs-CZ" sz="1600" dirty="0"/>
              <a:t>p</a:t>
            </a:r>
            <a:r>
              <a:rPr lang="cs-CZ" sz="1600" dirty="0" smtClean="0"/>
              <a:t>rodukce </a:t>
            </a:r>
            <a:r>
              <a:rPr lang="cs-CZ" sz="1600" dirty="0" err="1"/>
              <a:t>bakter</a:t>
            </a:r>
            <a:r>
              <a:rPr lang="cs-CZ" sz="1600" dirty="0"/>
              <a:t>. </a:t>
            </a:r>
            <a:r>
              <a:rPr lang="cs-CZ" sz="1600" dirty="0" err="1"/>
              <a:t>chitináz</a:t>
            </a:r>
            <a:r>
              <a:rPr lang="cs-CZ" sz="1600" dirty="0"/>
              <a:t> – degradace buněčné stěny hub  </a:t>
            </a:r>
          </a:p>
          <a:p>
            <a:pPr marL="285750" indent="-285750">
              <a:buFont typeface="Arial" panose="020B0604020202020204" pitchFamily="34" charset="0"/>
              <a:buChar char="•"/>
            </a:pPr>
            <a:r>
              <a:rPr lang="cs-CZ" sz="1600" dirty="0"/>
              <a:t>o</a:t>
            </a:r>
            <a:r>
              <a:rPr lang="cs-CZ" sz="1600" dirty="0" smtClean="0"/>
              <a:t>dolnost </a:t>
            </a:r>
            <a:r>
              <a:rPr lang="cs-CZ" sz="1600" dirty="0" err="1" smtClean="0"/>
              <a:t>bakt</a:t>
            </a:r>
            <a:r>
              <a:rPr lang="cs-CZ" sz="1600" dirty="0"/>
              <a:t>. populace </a:t>
            </a:r>
            <a:r>
              <a:rPr lang="cs-CZ" sz="1600" dirty="0" smtClean="0"/>
              <a:t>vůči lyzi </a:t>
            </a:r>
            <a:r>
              <a:rPr lang="cs-CZ" sz="1600" dirty="0"/>
              <a:t> </a:t>
            </a:r>
            <a:r>
              <a:rPr lang="cs-CZ" sz="1600" dirty="0" smtClean="0"/>
              <a:t>může být specifická</a:t>
            </a:r>
          </a:p>
          <a:p>
            <a:pPr marL="285750" indent="-285750">
              <a:buFont typeface="Arial" panose="020B0604020202020204" pitchFamily="34" charset="0"/>
              <a:buChar char="•"/>
            </a:pPr>
            <a:r>
              <a:rPr lang="cs-CZ" sz="1600" dirty="0"/>
              <a:t>p</a:t>
            </a:r>
            <a:r>
              <a:rPr lang="cs-CZ" sz="1600" dirty="0" smtClean="0"/>
              <a:t>rodukce </a:t>
            </a:r>
            <a:r>
              <a:rPr lang="cs-CZ" sz="1600" dirty="0"/>
              <a:t>spor, cyst – odolnější ataku, ochrana populace  před eradikací parazitem </a:t>
            </a:r>
            <a:endParaRPr lang="cs-CZ" sz="1600"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a:t>n</a:t>
            </a:r>
            <a:r>
              <a:rPr lang="cs-CZ" sz="1600" dirty="0" smtClean="0"/>
              <a:t>a </a:t>
            </a:r>
            <a:r>
              <a:rPr lang="cs-CZ" sz="1600" dirty="0"/>
              <a:t>prvocích parazitují mnohé houby, bakterie a i </a:t>
            </a:r>
            <a:r>
              <a:rPr lang="cs-CZ" sz="1600" dirty="0" smtClean="0"/>
              <a:t>jiní </a:t>
            </a:r>
            <a:r>
              <a:rPr lang="cs-CZ" sz="1600" dirty="0"/>
              <a:t>prvoci  </a:t>
            </a:r>
          </a:p>
          <a:p>
            <a:pPr marL="285750" indent="-285750">
              <a:buFont typeface="Arial" panose="020B0604020202020204" pitchFamily="34" charset="0"/>
              <a:buChar char="•"/>
            </a:pPr>
            <a:r>
              <a:rPr lang="cs-CZ" sz="1600" dirty="0"/>
              <a:t>n</a:t>
            </a:r>
            <a:r>
              <a:rPr lang="cs-CZ" sz="1600" dirty="0" smtClean="0"/>
              <a:t>apř</a:t>
            </a:r>
            <a:r>
              <a:rPr lang="cs-CZ" sz="1600" dirty="0"/>
              <a:t>. </a:t>
            </a:r>
            <a:r>
              <a:rPr lang="cs-CZ" sz="1600" i="1" dirty="0" err="1"/>
              <a:t>Legionella</a:t>
            </a:r>
            <a:r>
              <a:rPr lang="cs-CZ" sz="1600" i="1" dirty="0"/>
              <a:t> </a:t>
            </a:r>
            <a:r>
              <a:rPr lang="cs-CZ" sz="1600" i="1" dirty="0" err="1"/>
              <a:t>pneumophila</a:t>
            </a:r>
            <a:r>
              <a:rPr lang="cs-CZ" sz="1600" i="1" dirty="0"/>
              <a:t> </a:t>
            </a:r>
            <a:r>
              <a:rPr lang="cs-CZ" sz="1600" dirty="0"/>
              <a:t>parazituje na prvocích </a:t>
            </a:r>
            <a:r>
              <a:rPr lang="cs-CZ" sz="1600" dirty="0" smtClean="0"/>
              <a:t>–pomáhají </a:t>
            </a:r>
            <a:r>
              <a:rPr lang="cs-CZ" sz="1600" dirty="0"/>
              <a:t>jejich přežití i rozšíření  </a:t>
            </a:r>
          </a:p>
          <a:p>
            <a:pPr marL="285750" indent="-285750">
              <a:buFont typeface="Arial" panose="020B0604020202020204" pitchFamily="34" charset="0"/>
              <a:buChar char="•"/>
            </a:pPr>
            <a:endParaRPr lang="cs-CZ" sz="16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3611900"/>
            <a:ext cx="3665984" cy="2914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6089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188640"/>
            <a:ext cx="7992888" cy="2308324"/>
          </a:xfrm>
          <a:prstGeom prst="rect">
            <a:avLst/>
          </a:prstGeom>
        </p:spPr>
        <p:txBody>
          <a:bodyPr wrap="square">
            <a:spAutoFit/>
          </a:bodyPr>
          <a:lstStyle/>
          <a:p>
            <a:r>
              <a:rPr lang="cs-CZ" sz="1600" b="1" dirty="0"/>
              <a:t>Hyperparasitismus  </a:t>
            </a:r>
          </a:p>
          <a:p>
            <a:pPr marL="285750" indent="-285750">
              <a:buFont typeface="Arial" panose="020B0604020202020204" pitchFamily="34" charset="0"/>
              <a:buChar char="•"/>
            </a:pPr>
            <a:r>
              <a:rPr lang="cs-CZ" sz="1600" i="1" dirty="0" err="1" smtClean="0"/>
              <a:t>Bdellovibrio</a:t>
            </a:r>
            <a:r>
              <a:rPr lang="cs-CZ" sz="1600" dirty="0" smtClean="0"/>
              <a:t> </a:t>
            </a:r>
            <a:r>
              <a:rPr lang="cs-CZ" sz="1600" dirty="0"/>
              <a:t>parazitující na jiných bakteriích může mít  temperovaného fága  </a:t>
            </a:r>
          </a:p>
          <a:p>
            <a:pPr marL="285750" indent="-285750">
              <a:buFont typeface="Arial" panose="020B0604020202020204" pitchFamily="34" charset="0"/>
              <a:buChar char="•"/>
            </a:pPr>
            <a:r>
              <a:rPr lang="cs-CZ" sz="1600" dirty="0"/>
              <a:t>h</a:t>
            </a:r>
            <a:r>
              <a:rPr lang="cs-CZ" sz="1600" dirty="0" smtClean="0"/>
              <a:t>ouby </a:t>
            </a:r>
            <a:r>
              <a:rPr lang="cs-CZ" sz="1600" dirty="0"/>
              <a:t>parazitující na řasách mohou mít bakteriální  nebo virové parazity  </a:t>
            </a:r>
          </a:p>
          <a:p>
            <a:r>
              <a:rPr lang="cs-CZ" sz="1600" dirty="0"/>
              <a:t>           </a:t>
            </a:r>
            <a:endParaRPr lang="cs-CZ" sz="1600" dirty="0" smtClean="0"/>
          </a:p>
          <a:p>
            <a:r>
              <a:rPr lang="cs-CZ" sz="1600" dirty="0" smtClean="0"/>
              <a:t> </a:t>
            </a:r>
            <a:r>
              <a:rPr lang="cs-CZ" sz="1600" dirty="0"/>
              <a:t>Užitečnost parasitismu  </a:t>
            </a:r>
          </a:p>
          <a:p>
            <a:pPr marL="285750" indent="-285750">
              <a:buFont typeface="Arial" panose="020B0604020202020204" pitchFamily="34" charset="0"/>
              <a:buChar char="•"/>
            </a:pPr>
            <a:r>
              <a:rPr lang="cs-CZ" sz="1600" dirty="0"/>
              <a:t>k</a:t>
            </a:r>
            <a:r>
              <a:rPr lang="cs-CZ" sz="1600" dirty="0" smtClean="0"/>
              <a:t>ontrola </a:t>
            </a:r>
            <a:r>
              <a:rPr lang="cs-CZ" sz="1600" dirty="0"/>
              <a:t>populace – parazitu se daří jen na husté populaci  – snížením její hustoty umožní obnovu zdrojů v životním     prostředí, které jsou využívány </a:t>
            </a:r>
            <a:r>
              <a:rPr lang="cs-CZ" sz="1600" dirty="0" smtClean="0"/>
              <a:t>hostitelem</a:t>
            </a:r>
          </a:p>
          <a:p>
            <a:pPr marL="285750" indent="-285750">
              <a:buFont typeface="Arial" panose="020B0604020202020204" pitchFamily="34" charset="0"/>
              <a:buChar char="•"/>
            </a:pPr>
            <a:r>
              <a:rPr lang="cs-CZ" sz="1600" dirty="0" smtClean="0"/>
              <a:t>snížením </a:t>
            </a:r>
            <a:r>
              <a:rPr lang="cs-CZ" sz="1600" dirty="0"/>
              <a:t>hustoty hostitele se sníží i populace parazita,  obě ale přežijí </a:t>
            </a:r>
            <a:endParaRPr lang="cs-CZ" sz="1600" dirty="0" smtClean="0"/>
          </a:p>
          <a:p>
            <a:pPr marL="285750" indent="-285750">
              <a:buFont typeface="Arial" panose="020B0604020202020204" pitchFamily="34" charset="0"/>
              <a:buChar char="•"/>
            </a:pPr>
            <a:r>
              <a:rPr lang="cs-CZ" sz="1600" dirty="0" smtClean="0"/>
              <a:t>jde </a:t>
            </a:r>
            <a:r>
              <a:rPr lang="cs-CZ" sz="1600" dirty="0"/>
              <a:t>o několikanásobnou zpětnou vazbu bránící zániku  všech zúčastněných populací </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5" y="3068960"/>
            <a:ext cx="3964597" cy="2665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1619672" y="5866490"/>
            <a:ext cx="5592493" cy="276999"/>
          </a:xfrm>
          <a:prstGeom prst="rect">
            <a:avLst/>
          </a:prstGeom>
        </p:spPr>
        <p:txBody>
          <a:bodyPr wrap="square">
            <a:spAutoFit/>
          </a:bodyPr>
          <a:lstStyle/>
          <a:p>
            <a:pPr algn="ctr"/>
            <a:r>
              <a:rPr lang="en-GB" sz="1200" dirty="0" err="1"/>
              <a:t>Rosolovka</a:t>
            </a:r>
            <a:r>
              <a:rPr lang="en-GB" sz="1200" dirty="0"/>
              <a:t> </a:t>
            </a:r>
            <a:r>
              <a:rPr lang="en-GB" sz="1200" dirty="0" err="1" smtClean="0"/>
              <a:t>průsvitná</a:t>
            </a:r>
            <a:r>
              <a:rPr lang="cs-CZ" sz="1200" dirty="0" smtClean="0"/>
              <a:t> </a:t>
            </a:r>
            <a:r>
              <a:rPr lang="en-GB" sz="1200" dirty="0" err="1" smtClean="0"/>
              <a:t>parazituje</a:t>
            </a:r>
            <a:r>
              <a:rPr lang="en-GB" sz="1200" dirty="0" smtClean="0"/>
              <a:t> </a:t>
            </a:r>
            <a:r>
              <a:rPr lang="en-GB" sz="1200" dirty="0" err="1"/>
              <a:t>na</a:t>
            </a:r>
            <a:r>
              <a:rPr lang="en-GB" sz="1200" dirty="0"/>
              <a:t> </a:t>
            </a:r>
            <a:r>
              <a:rPr lang="en-GB" sz="1200" dirty="0" err="1"/>
              <a:t>pevníku</a:t>
            </a:r>
            <a:r>
              <a:rPr lang="en-GB" sz="1200" dirty="0"/>
              <a:t> </a:t>
            </a:r>
            <a:r>
              <a:rPr lang="en-GB" sz="1200" dirty="0" err="1"/>
              <a:t>krvavějícím</a:t>
            </a:r>
            <a:endParaRPr lang="en-GB" sz="1200" dirty="0"/>
          </a:p>
        </p:txBody>
      </p:sp>
    </p:spTree>
    <p:extLst>
      <p:ext uri="{BB962C8B-B14F-4D97-AF65-F5344CB8AC3E}">
        <p14:creationId xmlns:p14="http://schemas.microsoft.com/office/powerpoint/2010/main" val="2239417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23528" y="197346"/>
            <a:ext cx="8424936" cy="3785652"/>
          </a:xfrm>
          <a:prstGeom prst="rect">
            <a:avLst/>
          </a:prstGeom>
        </p:spPr>
        <p:txBody>
          <a:bodyPr wrap="square">
            <a:spAutoFit/>
          </a:bodyPr>
          <a:lstStyle/>
          <a:p>
            <a:r>
              <a:rPr lang="cs-CZ" sz="1600" b="1" dirty="0" err="1"/>
              <a:t>Predátorství</a:t>
            </a:r>
            <a:r>
              <a:rPr lang="cs-CZ" sz="1600" b="1" dirty="0"/>
              <a:t> </a:t>
            </a:r>
            <a:r>
              <a:rPr lang="cs-CZ" sz="1600" dirty="0" smtClean="0"/>
              <a:t>– př.</a:t>
            </a:r>
          </a:p>
          <a:p>
            <a:pPr marL="285750" indent="-285750">
              <a:buFont typeface="Arial" panose="020B0604020202020204" pitchFamily="34" charset="0"/>
              <a:buChar char="•"/>
            </a:pPr>
            <a:r>
              <a:rPr lang="cs-CZ" sz="1600" dirty="0" smtClean="0"/>
              <a:t>predátor</a:t>
            </a:r>
            <a:r>
              <a:rPr lang="cs-CZ" sz="1600" dirty="0"/>
              <a:t>, pohltí a stráví jiný organismus,  kořist (někdy splývá s parazitismem – </a:t>
            </a:r>
            <a:r>
              <a:rPr lang="cs-CZ" sz="1600" i="1" dirty="0" err="1" smtClean="0"/>
              <a:t>Bdellovibrio</a:t>
            </a:r>
            <a:r>
              <a:rPr lang="cs-CZ" sz="1600" dirty="0"/>
              <a:t>…). </a:t>
            </a:r>
            <a:endParaRPr lang="cs-CZ" sz="1600" dirty="0" smtClean="0"/>
          </a:p>
          <a:p>
            <a:pPr marL="285750" indent="-285750">
              <a:buFont typeface="Arial" panose="020B0604020202020204" pitchFamily="34" charset="0"/>
              <a:buChar char="•"/>
            </a:pPr>
            <a:r>
              <a:rPr lang="cs-CZ" sz="1600" dirty="0" smtClean="0"/>
              <a:t>predátor </a:t>
            </a:r>
            <a:r>
              <a:rPr lang="cs-CZ" sz="1600" dirty="0"/>
              <a:t>je větší než </a:t>
            </a:r>
            <a:r>
              <a:rPr lang="cs-CZ" sz="1600" dirty="0" smtClean="0"/>
              <a:t>kořist</a:t>
            </a:r>
          </a:p>
          <a:p>
            <a:pPr marL="285750" indent="-285750">
              <a:buFont typeface="Arial" panose="020B0604020202020204" pitchFamily="34" charset="0"/>
              <a:buChar char="•"/>
            </a:pPr>
            <a:r>
              <a:rPr lang="cs-CZ" sz="1600" dirty="0"/>
              <a:t>c</a:t>
            </a:r>
            <a:r>
              <a:rPr lang="cs-CZ" sz="1600" dirty="0" smtClean="0"/>
              <a:t>yklické </a:t>
            </a:r>
            <a:r>
              <a:rPr lang="cs-CZ" sz="1600" dirty="0"/>
              <a:t>fluktuace v populacích predátora i kořisti </a:t>
            </a:r>
            <a:r>
              <a:rPr lang="cs-CZ" sz="1600" dirty="0" smtClean="0"/>
              <a:t>– experimentálně </a:t>
            </a:r>
            <a:r>
              <a:rPr lang="cs-CZ" sz="1600" dirty="0"/>
              <a:t>pro 2 populace neprokázáno - predátor </a:t>
            </a:r>
            <a:r>
              <a:rPr lang="cs-CZ" sz="1600" dirty="0" smtClean="0"/>
              <a:t>napřed </a:t>
            </a:r>
            <a:r>
              <a:rPr lang="cs-CZ" sz="1600" dirty="0"/>
              <a:t>zlikvidoval kořist a pak sám vyhladověl</a:t>
            </a:r>
            <a:r>
              <a:rPr lang="cs-CZ" sz="1600" dirty="0" smtClean="0"/>
              <a:t>…</a:t>
            </a:r>
          </a:p>
          <a:p>
            <a:pPr marL="285750" indent="-285750">
              <a:buFont typeface="Arial" panose="020B0604020202020204" pitchFamily="34" charset="0"/>
              <a:buChar char="•"/>
            </a:pPr>
            <a:r>
              <a:rPr lang="cs-CZ" sz="1600" dirty="0"/>
              <a:t>f</a:t>
            </a:r>
            <a:r>
              <a:rPr lang="cs-CZ" sz="1600" dirty="0" smtClean="0"/>
              <a:t>aktory </a:t>
            </a:r>
            <a:r>
              <a:rPr lang="cs-CZ" sz="1600" dirty="0" smtClean="0"/>
              <a:t>- saturační kinetika </a:t>
            </a:r>
            <a:r>
              <a:rPr lang="cs-CZ" sz="1600" dirty="0"/>
              <a:t>a možný úkryt </a:t>
            </a:r>
            <a:r>
              <a:rPr lang="cs-CZ" sz="1600" dirty="0" smtClean="0"/>
              <a:t>kořisti</a:t>
            </a:r>
          </a:p>
          <a:p>
            <a:pPr marL="285750" indent="-285750">
              <a:buFont typeface="Arial" panose="020B0604020202020204" pitchFamily="34" charset="0"/>
              <a:buChar char="•"/>
            </a:pPr>
            <a:r>
              <a:rPr lang="cs-CZ" sz="1600" dirty="0"/>
              <a:t>p</a:t>
            </a:r>
            <a:r>
              <a:rPr lang="cs-CZ" sz="1600" dirty="0" smtClean="0"/>
              <a:t>redátor </a:t>
            </a:r>
            <a:r>
              <a:rPr lang="cs-CZ" sz="1600" dirty="0"/>
              <a:t>zničí pár jedinců, ale populace kořisti může těžit  z urychleného cyklu živin, udržuje se dynamický </a:t>
            </a:r>
            <a:r>
              <a:rPr lang="cs-CZ" sz="1600" dirty="0" smtClean="0"/>
              <a:t>růst</a:t>
            </a:r>
          </a:p>
          <a:p>
            <a:pPr marL="285750" indent="-285750">
              <a:buFont typeface="Arial" panose="020B0604020202020204" pitchFamily="34" charset="0"/>
              <a:buChar char="•"/>
            </a:pPr>
            <a:r>
              <a:rPr lang="cs-CZ" sz="1600" dirty="0"/>
              <a:t>d</a:t>
            </a:r>
            <a:r>
              <a:rPr lang="cs-CZ" sz="1600" dirty="0" smtClean="0"/>
              <a:t>iverzita </a:t>
            </a:r>
            <a:r>
              <a:rPr lang="cs-CZ" sz="1600" dirty="0"/>
              <a:t>skutečného životního prostředí – kořist nachází úkryty  – soužití a oscilace </a:t>
            </a:r>
            <a:r>
              <a:rPr lang="cs-CZ" sz="1600" dirty="0" smtClean="0"/>
              <a:t>populací </a:t>
            </a:r>
          </a:p>
          <a:p>
            <a:pPr marL="285750" indent="-285750">
              <a:buFont typeface="Arial" panose="020B0604020202020204" pitchFamily="34" charset="0"/>
              <a:buChar char="•"/>
            </a:pPr>
            <a:r>
              <a:rPr lang="cs-CZ" sz="1600" dirty="0"/>
              <a:t>v</a:t>
            </a:r>
            <a:r>
              <a:rPr lang="cs-CZ" sz="1600" dirty="0" smtClean="0"/>
              <a:t>ýznam </a:t>
            </a:r>
            <a:r>
              <a:rPr lang="cs-CZ" sz="1600" dirty="0" err="1" smtClean="0"/>
              <a:t>montmorilonitu</a:t>
            </a:r>
            <a:r>
              <a:rPr lang="cs-CZ" sz="1600" dirty="0" smtClean="0"/>
              <a:t> (jíl) </a:t>
            </a:r>
            <a:r>
              <a:rPr lang="cs-CZ" sz="1600" dirty="0"/>
              <a:t>a fyzikálních struktur v půdě </a:t>
            </a:r>
            <a:endParaRPr lang="cs-CZ" sz="1600" dirty="0" smtClean="0"/>
          </a:p>
          <a:p>
            <a:pPr marL="285750" indent="-285750">
              <a:buFont typeface="Arial" panose="020B0604020202020204" pitchFamily="34" charset="0"/>
              <a:buChar char="•"/>
            </a:pPr>
            <a:r>
              <a:rPr lang="cs-CZ" sz="1600" dirty="0" smtClean="0"/>
              <a:t> </a:t>
            </a:r>
            <a:r>
              <a:rPr lang="cs-CZ" sz="1600" dirty="0"/>
              <a:t>n</a:t>
            </a:r>
            <a:r>
              <a:rPr lang="cs-CZ" sz="1600" dirty="0" smtClean="0"/>
              <a:t>ěkteří </a:t>
            </a:r>
            <a:r>
              <a:rPr lang="cs-CZ" sz="1600" dirty="0"/>
              <a:t>predátoři z řad prvoků 1000-10000x </a:t>
            </a:r>
            <a:r>
              <a:rPr lang="cs-CZ" sz="1600" dirty="0" smtClean="0"/>
              <a:t>větší </a:t>
            </a:r>
            <a:r>
              <a:rPr lang="cs-CZ" sz="1600" dirty="0"/>
              <a:t>než bakterie,  které konzumují  </a:t>
            </a:r>
            <a:r>
              <a:rPr lang="cs-CZ" sz="1600" dirty="0" smtClean="0"/>
              <a:t>(filtrací)</a:t>
            </a:r>
          </a:p>
          <a:p>
            <a:pPr marL="285750" indent="-285750">
              <a:buFont typeface="Arial" panose="020B0604020202020204" pitchFamily="34" charset="0"/>
              <a:buChar char="•"/>
            </a:pPr>
            <a:r>
              <a:rPr lang="cs-CZ" sz="1600" dirty="0" smtClean="0"/>
              <a:t> </a:t>
            </a:r>
            <a:r>
              <a:rPr lang="cs-CZ" sz="1600" dirty="0"/>
              <a:t>ta se zastaví, když je  v prostředí jen 10</a:t>
            </a:r>
            <a:r>
              <a:rPr lang="cs-CZ" sz="1600" baseline="30000" dirty="0"/>
              <a:t>5</a:t>
            </a:r>
            <a:r>
              <a:rPr lang="cs-CZ" sz="1600" dirty="0"/>
              <a:t>-10</a:t>
            </a:r>
            <a:r>
              <a:rPr lang="cs-CZ" sz="1600" baseline="30000" dirty="0"/>
              <a:t>6</a:t>
            </a:r>
            <a:r>
              <a:rPr lang="cs-CZ" sz="1600" dirty="0"/>
              <a:t> bakterií a filtrace je energeticky  nevýhodná </a:t>
            </a:r>
          </a:p>
          <a:p>
            <a:pPr marL="285750" indent="-285750">
              <a:buFont typeface="Arial" panose="020B0604020202020204" pitchFamily="34" charset="0"/>
              <a:buChar char="•"/>
            </a:pPr>
            <a:r>
              <a:rPr lang="cs-CZ" sz="1600" dirty="0" smtClean="0"/>
              <a:t>bakteriální </a:t>
            </a:r>
            <a:r>
              <a:rPr lang="cs-CZ" sz="1600" dirty="0"/>
              <a:t>populace </a:t>
            </a:r>
            <a:r>
              <a:rPr lang="cs-CZ" sz="1600" dirty="0" smtClean="0"/>
              <a:t>regeneruje</a:t>
            </a:r>
          </a:p>
          <a:p>
            <a:pPr marL="285750" indent="-285750">
              <a:buFont typeface="Arial" panose="020B0604020202020204" pitchFamily="34" charset="0"/>
              <a:buChar char="•"/>
            </a:pPr>
            <a:r>
              <a:rPr lang="cs-CZ" sz="1600" dirty="0"/>
              <a:t>b</a:t>
            </a:r>
            <a:r>
              <a:rPr lang="cs-CZ" sz="1600" dirty="0" smtClean="0"/>
              <a:t>akteriální </a:t>
            </a:r>
            <a:r>
              <a:rPr lang="cs-CZ" sz="1600" dirty="0"/>
              <a:t>spory rezistentnější </a:t>
            </a:r>
            <a:r>
              <a:rPr lang="cs-CZ" sz="1600" dirty="0" smtClean="0"/>
              <a:t>predaci</a:t>
            </a:r>
          </a:p>
          <a:p>
            <a:pPr marL="285750" indent="-285750">
              <a:buFont typeface="Arial" panose="020B0604020202020204" pitchFamily="34" charset="0"/>
              <a:buChar char="•"/>
            </a:pPr>
            <a:r>
              <a:rPr lang="cs-CZ" sz="1600" dirty="0"/>
              <a:t>n</a:t>
            </a:r>
            <a:r>
              <a:rPr lang="cs-CZ" sz="1600" dirty="0" smtClean="0"/>
              <a:t>ěkteří </a:t>
            </a:r>
            <a:r>
              <a:rPr lang="cs-CZ" sz="1600" dirty="0"/>
              <a:t>prvoci mají dvě formy – s a bez ostnů – obrana proti větším prvokům </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4293096"/>
            <a:ext cx="3940460" cy="2421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707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name="page33">
    <p:spTree>
      <p:nvGrpSpPr>
        <p:cNvPr id="1" name=""/>
        <p:cNvGrpSpPr/>
        <p:nvPr/>
      </p:nvGrpSpPr>
      <p:grpSpPr>
        <a:xfrm>
          <a:off x="0" y="0"/>
          <a:ext cx="0" cy="0"/>
          <a:chOff x="0" y="0"/>
          <a:chExt cx="0" cy="0"/>
        </a:xfrm>
      </p:grpSpPr>
      <p:sp>
        <p:nvSpPr>
          <p:cNvPr id="2" name="Nadpis 1"/>
          <p:cNvSpPr txBox="1">
            <a:spLocks noGrp="1"/>
          </p:cNvSpPr>
          <p:nvPr>
            <p:ph type="title" idx="4294967295"/>
          </p:nvPr>
        </p:nvSpPr>
        <p:spPr>
          <a:xfrm>
            <a:off x="467544" y="548680"/>
            <a:ext cx="8229240" cy="1142640"/>
          </a:xfrm>
        </p:spPr>
        <p:txBody>
          <a:bodyPr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cs-CZ" sz="3200" dirty="0"/>
              <a:t>DĚKUJI ZA POZORNOST</a:t>
            </a:r>
          </a:p>
        </p:txBody>
      </p:sp>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2" y="1844824"/>
            <a:ext cx="4916733" cy="4208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page5">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0" y="620688"/>
            <a:ext cx="4349160" cy="652500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285750" indent="-285750">
              <a:spcBef>
                <a:spcPts val="638"/>
              </a:spcBef>
            </a:pPr>
            <a:r>
              <a:rPr lang="cs-CZ" sz="1600" dirty="0" err="1">
                <a:latin typeface="Calibri" pitchFamily="18"/>
              </a:rPr>
              <a:t>p</a:t>
            </a:r>
            <a:r>
              <a:rPr lang="en-GB" sz="1600" dirty="0" err="1" smtClean="0">
                <a:latin typeface="Calibri" pitchFamily="18"/>
              </a:rPr>
              <a:t>ozitivní</a:t>
            </a:r>
            <a:r>
              <a:rPr lang="en-GB" sz="1600" dirty="0" smtClean="0">
                <a:latin typeface="Calibri" pitchFamily="18"/>
              </a:rPr>
              <a:t> </a:t>
            </a:r>
            <a:r>
              <a:rPr lang="en-GB" sz="1600" dirty="0" err="1">
                <a:latin typeface="Calibri" pitchFamily="18"/>
              </a:rPr>
              <a:t>interakce</a:t>
            </a:r>
            <a:r>
              <a:rPr lang="en-GB" sz="1600" dirty="0">
                <a:latin typeface="Calibri" pitchFamily="18"/>
              </a:rPr>
              <a:t> - </a:t>
            </a:r>
            <a:r>
              <a:rPr lang="en-GB" sz="1600" dirty="0" err="1">
                <a:latin typeface="Calibri" pitchFamily="18"/>
              </a:rPr>
              <a:t>lepší</a:t>
            </a:r>
            <a:r>
              <a:rPr lang="en-GB" sz="1600" dirty="0">
                <a:latin typeface="Calibri" pitchFamily="18"/>
              </a:rPr>
              <a:t> </a:t>
            </a:r>
            <a:r>
              <a:rPr lang="en-GB" sz="1600" dirty="0" err="1">
                <a:latin typeface="Calibri" pitchFamily="18"/>
              </a:rPr>
              <a:t>využití</a:t>
            </a:r>
            <a:r>
              <a:rPr lang="en-GB" sz="1600" dirty="0">
                <a:latin typeface="Calibri" pitchFamily="18"/>
              </a:rPr>
              <a:t> </a:t>
            </a:r>
            <a:r>
              <a:rPr lang="en-GB" sz="1600" dirty="0" err="1">
                <a:latin typeface="Calibri" pitchFamily="18"/>
              </a:rPr>
              <a:t>zdrojů</a:t>
            </a:r>
            <a:r>
              <a:rPr lang="en-GB" sz="1600" dirty="0">
                <a:latin typeface="Calibri" pitchFamily="18"/>
              </a:rPr>
              <a:t> a </a:t>
            </a:r>
            <a:r>
              <a:rPr lang="en-GB" sz="1600" dirty="0" err="1">
                <a:latin typeface="Calibri" pitchFamily="18"/>
              </a:rPr>
              <a:t>obsazení</a:t>
            </a:r>
            <a:r>
              <a:rPr lang="en-GB" sz="1600" dirty="0">
                <a:latin typeface="Calibri" pitchFamily="18"/>
              </a:rPr>
              <a:t> </a:t>
            </a:r>
            <a:r>
              <a:rPr lang="en-GB" sz="1600" dirty="0" err="1">
                <a:latin typeface="Calibri" pitchFamily="18"/>
              </a:rPr>
              <a:t>prostředí</a:t>
            </a:r>
            <a:r>
              <a:rPr lang="en-GB" sz="1600" dirty="0">
                <a:latin typeface="Calibri" pitchFamily="18"/>
              </a:rPr>
              <a:t>, </a:t>
            </a:r>
            <a:r>
              <a:rPr lang="en-GB" sz="1600" dirty="0" err="1">
                <a:latin typeface="Calibri" pitchFamily="18"/>
              </a:rPr>
              <a:t>které</a:t>
            </a:r>
            <a:r>
              <a:rPr lang="en-GB" sz="1600" dirty="0">
                <a:latin typeface="Calibri" pitchFamily="18"/>
              </a:rPr>
              <a:t> by </a:t>
            </a:r>
            <a:r>
              <a:rPr lang="en-GB" sz="1600" dirty="0" err="1">
                <a:latin typeface="Calibri" pitchFamily="18"/>
              </a:rPr>
              <a:t>jinak</a:t>
            </a:r>
            <a:r>
              <a:rPr lang="en-GB" sz="1600" dirty="0">
                <a:latin typeface="Calibri" pitchFamily="18"/>
              </a:rPr>
              <a:t> </a:t>
            </a:r>
            <a:r>
              <a:rPr lang="en-GB" sz="1600" dirty="0" err="1">
                <a:latin typeface="Calibri" pitchFamily="18"/>
              </a:rPr>
              <a:t>nemohlo</a:t>
            </a:r>
            <a:r>
              <a:rPr lang="en-GB" sz="1600" dirty="0">
                <a:latin typeface="Calibri" pitchFamily="18"/>
              </a:rPr>
              <a:t> </a:t>
            </a:r>
            <a:r>
              <a:rPr lang="en-GB" sz="1600" dirty="0" err="1">
                <a:latin typeface="Calibri" pitchFamily="18"/>
              </a:rPr>
              <a:t>byt</a:t>
            </a:r>
            <a:r>
              <a:rPr lang="en-GB" sz="1600" dirty="0">
                <a:latin typeface="Calibri" pitchFamily="18"/>
              </a:rPr>
              <a:t> </a:t>
            </a:r>
            <a:r>
              <a:rPr lang="en-GB" sz="1600" dirty="0" err="1">
                <a:latin typeface="Calibri" pitchFamily="18"/>
              </a:rPr>
              <a:t>osídlené</a:t>
            </a:r>
            <a:endParaRPr lang="en-GB" sz="1600" dirty="0">
              <a:latin typeface="Calibri" pitchFamily="18"/>
            </a:endParaRPr>
          </a:p>
          <a:p>
            <a:pPr marL="285750" indent="-285750">
              <a:spcBef>
                <a:spcPts val="638"/>
              </a:spcBef>
            </a:pPr>
            <a:r>
              <a:rPr lang="en-GB" sz="1600" dirty="0" smtClean="0">
                <a:latin typeface="Calibri" pitchFamily="18"/>
              </a:rPr>
              <a:t>„</a:t>
            </a:r>
            <a:r>
              <a:rPr lang="cs-CZ" sz="1600" dirty="0" smtClean="0">
                <a:latin typeface="Calibri" pitchFamily="18"/>
              </a:rPr>
              <a:t>m</a:t>
            </a:r>
            <a:r>
              <a:rPr lang="en-GB" sz="1600" dirty="0" err="1" smtClean="0">
                <a:latin typeface="Calibri" pitchFamily="18"/>
              </a:rPr>
              <a:t>utualism</a:t>
            </a:r>
            <a:r>
              <a:rPr lang="cs-CZ" sz="1600" dirty="0" err="1" smtClean="0">
                <a:latin typeface="Calibri" pitchFamily="18"/>
              </a:rPr>
              <a:t>us</a:t>
            </a:r>
            <a:r>
              <a:rPr lang="en-GB" sz="1600" dirty="0" smtClean="0">
                <a:latin typeface="Calibri" pitchFamily="18"/>
              </a:rPr>
              <a:t>“ </a:t>
            </a:r>
            <a:r>
              <a:rPr lang="en-GB" sz="1600" dirty="0">
                <a:latin typeface="Calibri" pitchFamily="18"/>
              </a:rPr>
              <a:t>(</a:t>
            </a:r>
            <a:r>
              <a:rPr lang="en-GB" sz="1600" dirty="0" err="1">
                <a:latin typeface="Calibri" pitchFamily="18"/>
              </a:rPr>
              <a:t>symbióza</a:t>
            </a:r>
            <a:r>
              <a:rPr lang="en-GB" sz="1600" dirty="0">
                <a:latin typeface="Calibri" pitchFamily="18"/>
              </a:rPr>
              <a:t>) </a:t>
            </a:r>
            <a:r>
              <a:rPr lang="en-GB" sz="1600" dirty="0" err="1">
                <a:latin typeface="Calibri" pitchFamily="18"/>
              </a:rPr>
              <a:t>vytváří</a:t>
            </a:r>
            <a:r>
              <a:rPr lang="en-GB" sz="1600" dirty="0">
                <a:latin typeface="Calibri" pitchFamily="18"/>
              </a:rPr>
              <a:t> </a:t>
            </a:r>
            <a:r>
              <a:rPr lang="en-GB" sz="1600" dirty="0" err="1">
                <a:latin typeface="Calibri" pitchFamily="18"/>
              </a:rPr>
              <a:t>nový</a:t>
            </a:r>
            <a:r>
              <a:rPr lang="en-GB" sz="1600" dirty="0">
                <a:latin typeface="Calibri" pitchFamily="18"/>
              </a:rPr>
              <a:t> </a:t>
            </a:r>
            <a:r>
              <a:rPr lang="en-GB" sz="1600" dirty="0" err="1">
                <a:latin typeface="Calibri" pitchFamily="18"/>
              </a:rPr>
              <a:t>konkurenčně</a:t>
            </a:r>
            <a:r>
              <a:rPr lang="en-GB" sz="1600" dirty="0">
                <a:latin typeface="Calibri" pitchFamily="18"/>
              </a:rPr>
              <a:t> </a:t>
            </a:r>
            <a:r>
              <a:rPr lang="en-GB" sz="1600" dirty="0" err="1">
                <a:latin typeface="Calibri" pitchFamily="18"/>
              </a:rPr>
              <a:t>výhodnější</a:t>
            </a:r>
            <a:r>
              <a:rPr lang="en-GB" sz="1600" dirty="0">
                <a:latin typeface="Calibri" pitchFamily="18"/>
              </a:rPr>
              <a:t> </a:t>
            </a:r>
            <a:r>
              <a:rPr lang="en-GB" sz="1600" dirty="0" err="1">
                <a:latin typeface="Calibri" pitchFamily="18"/>
              </a:rPr>
              <a:t>organismus</a:t>
            </a:r>
            <a:r>
              <a:rPr lang="en-GB" sz="1600" dirty="0">
                <a:latin typeface="Calibri" pitchFamily="18"/>
              </a:rPr>
              <a:t>, </a:t>
            </a:r>
            <a:r>
              <a:rPr lang="en-GB" sz="1600" dirty="0" err="1">
                <a:latin typeface="Calibri" pitchFamily="18"/>
              </a:rPr>
              <a:t>schopný</a:t>
            </a:r>
            <a:r>
              <a:rPr lang="en-GB" sz="1600" dirty="0">
                <a:latin typeface="Calibri" pitchFamily="18"/>
              </a:rPr>
              <a:t> </a:t>
            </a:r>
            <a:r>
              <a:rPr lang="en-GB" sz="1600" dirty="0" err="1">
                <a:latin typeface="Calibri" pitchFamily="18"/>
              </a:rPr>
              <a:t>obsadit</a:t>
            </a:r>
            <a:r>
              <a:rPr lang="en-GB" sz="1600" dirty="0">
                <a:latin typeface="Calibri" pitchFamily="18"/>
              </a:rPr>
              <a:t> </a:t>
            </a:r>
            <a:r>
              <a:rPr lang="en-GB" sz="1600" dirty="0" err="1">
                <a:latin typeface="Calibri" pitchFamily="18"/>
              </a:rPr>
              <a:t>místo</a:t>
            </a:r>
            <a:r>
              <a:rPr lang="en-GB" sz="1600" dirty="0">
                <a:latin typeface="Calibri" pitchFamily="18"/>
              </a:rPr>
              <a:t>, </a:t>
            </a:r>
            <a:r>
              <a:rPr lang="en-GB" sz="1600" dirty="0" err="1">
                <a:latin typeface="Calibri" pitchFamily="18"/>
              </a:rPr>
              <a:t>které</a:t>
            </a:r>
            <a:r>
              <a:rPr lang="en-GB" sz="1600" dirty="0">
                <a:latin typeface="Calibri" pitchFamily="18"/>
              </a:rPr>
              <a:t> by </a:t>
            </a:r>
            <a:r>
              <a:rPr lang="en-GB" sz="1600" dirty="0" err="1">
                <a:latin typeface="Calibri" pitchFamily="18"/>
              </a:rPr>
              <a:t>žádný</a:t>
            </a:r>
            <a:r>
              <a:rPr lang="en-GB" sz="1600" dirty="0">
                <a:latin typeface="Calibri" pitchFamily="18"/>
              </a:rPr>
              <a:t> se </a:t>
            </a:r>
            <a:r>
              <a:rPr lang="en-GB" sz="1600" dirty="0" err="1">
                <a:latin typeface="Calibri" pitchFamily="18"/>
              </a:rPr>
              <a:t>zúčastněných</a:t>
            </a:r>
            <a:r>
              <a:rPr lang="en-GB" sz="1600" dirty="0">
                <a:latin typeface="Calibri" pitchFamily="18"/>
              </a:rPr>
              <a:t> </a:t>
            </a:r>
            <a:r>
              <a:rPr lang="en-GB" sz="1600" dirty="0" err="1">
                <a:latin typeface="Calibri" pitchFamily="18"/>
              </a:rPr>
              <a:t>organismů</a:t>
            </a:r>
            <a:r>
              <a:rPr lang="en-GB" sz="1600" dirty="0">
                <a:latin typeface="Calibri" pitchFamily="18"/>
              </a:rPr>
              <a:t> </a:t>
            </a:r>
            <a:r>
              <a:rPr lang="en-GB" sz="1600" dirty="0" err="1">
                <a:latin typeface="Calibri" pitchFamily="18"/>
              </a:rPr>
              <a:t>nebyl</a:t>
            </a:r>
            <a:r>
              <a:rPr lang="en-GB" sz="1600" dirty="0">
                <a:latin typeface="Calibri" pitchFamily="18"/>
              </a:rPr>
              <a:t> </a:t>
            </a:r>
            <a:r>
              <a:rPr lang="en-GB" sz="1600" dirty="0" err="1">
                <a:latin typeface="Calibri" pitchFamily="18"/>
              </a:rPr>
              <a:t>schopen</a:t>
            </a:r>
            <a:r>
              <a:rPr lang="en-GB" sz="1600" dirty="0">
                <a:latin typeface="Calibri" pitchFamily="18"/>
              </a:rPr>
              <a:t> </a:t>
            </a:r>
            <a:r>
              <a:rPr lang="en-GB" sz="1600" dirty="0" err="1">
                <a:latin typeface="Calibri" pitchFamily="18"/>
              </a:rPr>
              <a:t>obsadit</a:t>
            </a:r>
            <a:r>
              <a:rPr lang="en-GB" sz="1600" dirty="0">
                <a:latin typeface="Calibri" pitchFamily="18"/>
              </a:rPr>
              <a:t> </a:t>
            </a:r>
            <a:r>
              <a:rPr lang="en-GB" sz="1600" dirty="0" err="1">
                <a:latin typeface="Calibri" pitchFamily="18"/>
              </a:rPr>
              <a:t>sám</a:t>
            </a:r>
            <a:r>
              <a:rPr lang="en-GB" sz="1600" dirty="0">
                <a:latin typeface="Calibri" pitchFamily="18"/>
              </a:rPr>
              <a:t> o </a:t>
            </a:r>
            <a:r>
              <a:rPr lang="en-GB" sz="1600" dirty="0" err="1">
                <a:latin typeface="Calibri" pitchFamily="18"/>
              </a:rPr>
              <a:t>sobě</a:t>
            </a:r>
            <a:endParaRPr lang="en-GB" sz="1600" dirty="0">
              <a:latin typeface="Calibri" pitchFamily="18"/>
            </a:endParaRPr>
          </a:p>
          <a:p>
            <a:pPr marL="285750" indent="-285750">
              <a:spcBef>
                <a:spcPts val="638"/>
              </a:spcBef>
            </a:pPr>
            <a:r>
              <a:rPr lang="en-GB" sz="1600" dirty="0" err="1">
                <a:latin typeface="Calibri" pitchFamily="18"/>
              </a:rPr>
              <a:t>kombinace</a:t>
            </a:r>
            <a:r>
              <a:rPr lang="en-GB" sz="1600" dirty="0">
                <a:latin typeface="Calibri" pitchFamily="18"/>
              </a:rPr>
              <a:t> </a:t>
            </a:r>
            <a:r>
              <a:rPr lang="en-GB" sz="1600" dirty="0" err="1">
                <a:latin typeface="Calibri" pitchFamily="18"/>
              </a:rPr>
              <a:t>fyzikálních</a:t>
            </a:r>
            <a:r>
              <a:rPr lang="en-GB" sz="1600" dirty="0">
                <a:latin typeface="Calibri" pitchFamily="18"/>
              </a:rPr>
              <a:t> a </a:t>
            </a:r>
            <a:r>
              <a:rPr lang="en-GB" sz="1600" dirty="0" err="1">
                <a:latin typeface="Calibri" pitchFamily="18"/>
              </a:rPr>
              <a:t>metabolických</a:t>
            </a:r>
            <a:r>
              <a:rPr lang="en-GB" sz="1600" dirty="0">
                <a:latin typeface="Calibri" pitchFamily="18"/>
              </a:rPr>
              <a:t> </a:t>
            </a:r>
            <a:r>
              <a:rPr lang="en-GB" sz="1600" dirty="0" err="1">
                <a:latin typeface="Calibri" pitchFamily="18"/>
              </a:rPr>
              <a:t>schopností</a:t>
            </a:r>
            <a:r>
              <a:rPr lang="en-GB" sz="1600" dirty="0">
                <a:latin typeface="Calibri" pitchFamily="18"/>
              </a:rPr>
              <a:t> </a:t>
            </a:r>
            <a:r>
              <a:rPr lang="en-GB" sz="1600" dirty="0" err="1">
                <a:latin typeface="Calibri" pitchFamily="18"/>
              </a:rPr>
              <a:t>zesilující</a:t>
            </a:r>
            <a:r>
              <a:rPr lang="en-GB" sz="1600" dirty="0">
                <a:latin typeface="Calibri" pitchFamily="18"/>
              </a:rPr>
              <a:t> </a:t>
            </a:r>
            <a:r>
              <a:rPr lang="en-GB" sz="1600" dirty="0" err="1">
                <a:latin typeface="Calibri" pitchFamily="18"/>
              </a:rPr>
              <a:t>růst</a:t>
            </a:r>
            <a:r>
              <a:rPr lang="en-GB" sz="1600" dirty="0">
                <a:latin typeface="Calibri" pitchFamily="18"/>
              </a:rPr>
              <a:t> a/</a:t>
            </a:r>
            <a:r>
              <a:rPr lang="en-GB" sz="1600" dirty="0" err="1">
                <a:latin typeface="Calibri" pitchFamily="18"/>
              </a:rPr>
              <a:t>nebo</a:t>
            </a:r>
            <a:r>
              <a:rPr lang="en-GB" sz="1600" dirty="0">
                <a:latin typeface="Calibri" pitchFamily="18"/>
              </a:rPr>
              <a:t> </a:t>
            </a:r>
            <a:r>
              <a:rPr lang="en-GB" sz="1600" dirty="0" err="1">
                <a:latin typeface="Calibri" pitchFamily="18"/>
              </a:rPr>
              <a:t>přežití</a:t>
            </a:r>
            <a:r>
              <a:rPr lang="en-GB" sz="1600" dirty="0">
                <a:latin typeface="Calibri" pitchFamily="18"/>
              </a:rPr>
              <a:t>, </a:t>
            </a:r>
            <a:r>
              <a:rPr lang="en-GB" sz="1600" dirty="0" err="1">
                <a:latin typeface="Calibri" pitchFamily="18"/>
              </a:rPr>
              <a:t>utlumení</a:t>
            </a:r>
            <a:r>
              <a:rPr lang="en-GB" sz="1600" dirty="0">
                <a:latin typeface="Calibri" pitchFamily="18"/>
              </a:rPr>
              <a:t> </a:t>
            </a:r>
            <a:r>
              <a:rPr lang="en-GB" sz="1600" dirty="0" err="1" smtClean="0">
                <a:latin typeface="Calibri" pitchFamily="18"/>
              </a:rPr>
              <a:t>stresu</a:t>
            </a:r>
            <a:endParaRPr lang="en-GB" sz="1600" dirty="0">
              <a:latin typeface="Calibri" pitchFamily="18"/>
            </a:endParaRPr>
          </a:p>
          <a:p>
            <a:pPr marL="285750" indent="-285750">
              <a:spcBef>
                <a:spcPts val="638"/>
              </a:spcBef>
            </a:pPr>
            <a:r>
              <a:rPr lang="cs-CZ" sz="1600" dirty="0" err="1">
                <a:latin typeface="Calibri" pitchFamily="18"/>
              </a:rPr>
              <a:t>n</a:t>
            </a:r>
            <a:r>
              <a:rPr lang="en-GB" sz="1600" dirty="0" err="1" smtClean="0">
                <a:latin typeface="Calibri" pitchFamily="18"/>
              </a:rPr>
              <a:t>egativní</a:t>
            </a:r>
            <a:r>
              <a:rPr lang="en-GB" sz="1600" dirty="0" smtClean="0">
                <a:latin typeface="Calibri" pitchFamily="18"/>
              </a:rPr>
              <a:t> </a:t>
            </a:r>
            <a:r>
              <a:rPr lang="en-GB" sz="1600" dirty="0" err="1">
                <a:latin typeface="Calibri" pitchFamily="18"/>
              </a:rPr>
              <a:t>interakce</a:t>
            </a:r>
            <a:r>
              <a:rPr lang="en-GB" sz="1600" dirty="0">
                <a:latin typeface="Calibri" pitchFamily="18"/>
              </a:rPr>
              <a:t> - </a:t>
            </a:r>
            <a:r>
              <a:rPr lang="en-GB" sz="1600" dirty="0" err="1">
                <a:latin typeface="Calibri" pitchFamily="18"/>
              </a:rPr>
              <a:t>seberegulační</a:t>
            </a:r>
            <a:r>
              <a:rPr lang="en-GB" sz="1600" dirty="0">
                <a:latin typeface="Calibri" pitchFamily="18"/>
              </a:rPr>
              <a:t> </a:t>
            </a:r>
            <a:r>
              <a:rPr lang="en-GB" sz="1600" dirty="0" err="1">
                <a:latin typeface="Calibri" pitchFamily="18"/>
              </a:rPr>
              <a:t>mechanismus</a:t>
            </a:r>
            <a:r>
              <a:rPr lang="en-GB" sz="1600" dirty="0">
                <a:latin typeface="Calibri" pitchFamily="18"/>
              </a:rPr>
              <a:t> </a:t>
            </a:r>
            <a:r>
              <a:rPr lang="en-GB" sz="1600" dirty="0" err="1">
                <a:latin typeface="Calibri" pitchFamily="18"/>
              </a:rPr>
              <a:t>omezující</a:t>
            </a:r>
            <a:r>
              <a:rPr lang="en-GB" sz="1600" dirty="0">
                <a:latin typeface="Calibri" pitchFamily="18"/>
              </a:rPr>
              <a:t> </a:t>
            </a:r>
            <a:r>
              <a:rPr lang="en-GB" sz="1600" dirty="0" err="1">
                <a:latin typeface="Calibri" pitchFamily="18"/>
              </a:rPr>
              <a:t>hustotu</a:t>
            </a:r>
            <a:r>
              <a:rPr lang="en-GB" sz="1600" dirty="0">
                <a:latin typeface="Calibri" pitchFamily="18"/>
              </a:rPr>
              <a:t> </a:t>
            </a:r>
            <a:r>
              <a:rPr lang="en-GB" sz="1600" dirty="0" err="1" smtClean="0">
                <a:latin typeface="Calibri" pitchFamily="18"/>
              </a:rPr>
              <a:t>populací</a:t>
            </a:r>
            <a:endParaRPr lang="en-GB" sz="1600" dirty="0">
              <a:latin typeface="Calibri" pitchFamily="18"/>
            </a:endParaRPr>
          </a:p>
          <a:p>
            <a:pPr marL="285750" indent="-285750">
              <a:spcBef>
                <a:spcPts val="638"/>
              </a:spcBef>
            </a:pPr>
            <a:r>
              <a:rPr lang="cs-CZ" sz="1600" dirty="0" err="1" smtClean="0">
                <a:latin typeface="Calibri" pitchFamily="18"/>
              </a:rPr>
              <a:t>neg</a:t>
            </a:r>
            <a:r>
              <a:rPr lang="cs-CZ" sz="1600" dirty="0" smtClean="0">
                <a:latin typeface="Calibri" pitchFamily="18"/>
              </a:rPr>
              <a:t>.</a:t>
            </a:r>
            <a:r>
              <a:rPr lang="en-GB" sz="1600" dirty="0" smtClean="0">
                <a:latin typeface="Calibri" pitchFamily="18"/>
              </a:rPr>
              <a:t> </a:t>
            </a:r>
            <a:r>
              <a:rPr lang="cs-CZ" sz="1600" dirty="0" smtClean="0">
                <a:latin typeface="Calibri" pitchFamily="18"/>
              </a:rPr>
              <a:t>interakce jsou </a:t>
            </a:r>
            <a:r>
              <a:rPr lang="en-GB" sz="1600" dirty="0" err="1" smtClean="0">
                <a:latin typeface="Calibri" pitchFamily="18"/>
              </a:rPr>
              <a:t>užitečn</a:t>
            </a:r>
            <a:r>
              <a:rPr lang="cs-CZ" sz="1600" dirty="0" smtClean="0">
                <a:latin typeface="Calibri" pitchFamily="18"/>
              </a:rPr>
              <a:t>é</a:t>
            </a:r>
            <a:r>
              <a:rPr lang="en-GB" sz="1600" dirty="0" smtClean="0">
                <a:latin typeface="Calibri" pitchFamily="18"/>
              </a:rPr>
              <a:t> </a:t>
            </a:r>
            <a:r>
              <a:rPr lang="en-GB" sz="1600" dirty="0">
                <a:latin typeface="Calibri" pitchFamily="18"/>
              </a:rPr>
              <a:t>pro </a:t>
            </a:r>
            <a:r>
              <a:rPr lang="en-GB" sz="1600" dirty="0" err="1">
                <a:latin typeface="Calibri" pitchFamily="18"/>
              </a:rPr>
              <a:t>zúčastněné</a:t>
            </a:r>
            <a:r>
              <a:rPr lang="en-GB" sz="1600" dirty="0">
                <a:latin typeface="Calibri" pitchFamily="18"/>
              </a:rPr>
              <a:t> </a:t>
            </a:r>
            <a:r>
              <a:rPr lang="en-GB" sz="1600" dirty="0" err="1">
                <a:latin typeface="Calibri" pitchFamily="18"/>
              </a:rPr>
              <a:t>druhy</a:t>
            </a:r>
            <a:r>
              <a:rPr lang="en-GB" sz="1600" dirty="0">
                <a:latin typeface="Calibri" pitchFamily="18"/>
              </a:rPr>
              <a:t> -  </a:t>
            </a:r>
            <a:r>
              <a:rPr lang="en-GB" sz="1600" dirty="0" err="1">
                <a:latin typeface="Calibri" pitchFamily="18"/>
              </a:rPr>
              <a:t>brání</a:t>
            </a:r>
            <a:r>
              <a:rPr lang="en-GB" sz="1600" dirty="0">
                <a:latin typeface="Calibri" pitchFamily="18"/>
              </a:rPr>
              <a:t> „</a:t>
            </a:r>
            <a:r>
              <a:rPr lang="en-GB" sz="1600" dirty="0" err="1">
                <a:latin typeface="Calibri" pitchFamily="18"/>
              </a:rPr>
              <a:t>přeplnění</a:t>
            </a:r>
            <a:r>
              <a:rPr lang="en-GB" sz="1600" dirty="0">
                <a:latin typeface="Calibri" pitchFamily="18"/>
              </a:rPr>
              <a:t>“ a </a:t>
            </a:r>
            <a:r>
              <a:rPr lang="en-GB" sz="1600" dirty="0" err="1">
                <a:latin typeface="Calibri" pitchFamily="18"/>
              </a:rPr>
              <a:t>destrukci</a:t>
            </a:r>
            <a:r>
              <a:rPr lang="en-GB" sz="1600" dirty="0">
                <a:latin typeface="Calibri" pitchFamily="18"/>
              </a:rPr>
              <a:t> </a:t>
            </a:r>
            <a:r>
              <a:rPr lang="en-GB" sz="1600" dirty="0" err="1">
                <a:latin typeface="Calibri" pitchFamily="18"/>
              </a:rPr>
              <a:t>prostředí</a:t>
            </a:r>
            <a:r>
              <a:rPr lang="en-GB" sz="1600" dirty="0">
                <a:latin typeface="Calibri" pitchFamily="18"/>
              </a:rPr>
              <a:t> a </a:t>
            </a:r>
            <a:r>
              <a:rPr lang="en-GB" sz="1600" dirty="0" err="1">
                <a:latin typeface="Calibri" pitchFamily="18"/>
              </a:rPr>
              <a:t>následnému</a:t>
            </a:r>
            <a:r>
              <a:rPr lang="en-GB" sz="1600" dirty="0">
                <a:latin typeface="Calibri" pitchFamily="18"/>
              </a:rPr>
              <a:t> </a:t>
            </a:r>
            <a:r>
              <a:rPr lang="en-GB" sz="1600" dirty="0" err="1">
                <a:latin typeface="Calibri" pitchFamily="18"/>
              </a:rPr>
              <a:t>vymření</a:t>
            </a:r>
            <a:r>
              <a:rPr lang="en-GB" sz="1600" dirty="0">
                <a:latin typeface="Calibri" pitchFamily="18"/>
              </a:rPr>
              <a:t> </a:t>
            </a:r>
            <a:r>
              <a:rPr lang="en-GB" sz="1600" dirty="0" err="1">
                <a:latin typeface="Calibri" pitchFamily="18"/>
              </a:rPr>
              <a:t>zúčastněných</a:t>
            </a:r>
            <a:r>
              <a:rPr lang="en-GB" sz="1600" dirty="0">
                <a:latin typeface="Calibri" pitchFamily="18"/>
              </a:rPr>
              <a:t> </a:t>
            </a:r>
            <a:r>
              <a:rPr lang="en-GB" sz="1600" dirty="0" err="1">
                <a:latin typeface="Calibri" pitchFamily="18"/>
              </a:rPr>
              <a:t>druhů</a:t>
            </a:r>
            <a:endParaRPr lang="en-GB" sz="1600" dirty="0">
              <a:latin typeface="Calibri" pitchFamily="18"/>
            </a:endParaRPr>
          </a:p>
        </p:txBody>
      </p:sp>
      <p:pic>
        <p:nvPicPr>
          <p:cNvPr id="3" name="Picture 2"/>
          <p:cNvPicPr>
            <a:picLocks noChangeAspect="1"/>
          </p:cNvPicPr>
          <p:nvPr/>
        </p:nvPicPr>
        <p:blipFill>
          <a:blip r:embed="rId3">
            <a:lum/>
            <a:alphaModFix/>
          </a:blip>
          <a:srcRect/>
          <a:stretch>
            <a:fillRect/>
          </a:stretch>
        </p:blipFill>
        <p:spPr>
          <a:xfrm>
            <a:off x="4502880" y="692696"/>
            <a:ext cx="4401719" cy="5290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Pozitivní interakce&#10;">
    <p:spTree>
      <p:nvGrpSpPr>
        <p:cNvPr id="1" name=""/>
        <p:cNvGrpSpPr/>
        <p:nvPr/>
      </p:nvGrpSpPr>
      <p:grpSpPr>
        <a:xfrm>
          <a:off x="0" y="0"/>
          <a:ext cx="0" cy="0"/>
          <a:chOff x="0" y="0"/>
          <a:chExt cx="0" cy="0"/>
        </a:xfrm>
      </p:grpSpPr>
      <p:sp>
        <p:nvSpPr>
          <p:cNvPr id="2" name="Nadpis 1"/>
          <p:cNvSpPr txBox="1">
            <a:spLocks noGrp="1"/>
          </p:cNvSpPr>
          <p:nvPr>
            <p:ph type="title" idx="4294967295"/>
          </p:nvPr>
        </p:nvSpPr>
        <p:spPr>
          <a:xfrm>
            <a:off x="504272" y="0"/>
            <a:ext cx="8229240" cy="63360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cs-CZ" sz="2400" dirty="0"/>
              <a:t>Pozitivní interakce</a:t>
            </a:r>
            <a:r>
              <a:rPr lang="cs-CZ" dirty="0"/>
              <a:t/>
            </a:r>
            <a:br>
              <a:rPr lang="cs-CZ" dirty="0"/>
            </a:br>
            <a:endParaRPr lang="cs-CZ" dirty="0"/>
          </a:p>
        </p:txBody>
      </p:sp>
      <p:sp>
        <p:nvSpPr>
          <p:cNvPr id="3" name="Zástupný symbol pro obsah 2"/>
          <p:cNvSpPr txBox="1">
            <a:spLocks noGrp="1"/>
          </p:cNvSpPr>
          <p:nvPr>
            <p:ph type="body" idx="4294967295"/>
          </p:nvPr>
        </p:nvSpPr>
        <p:spPr>
          <a:xfrm>
            <a:off x="0" y="476672"/>
            <a:ext cx="8912640" cy="59043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285750" indent="-285750">
              <a:spcBef>
                <a:spcPts val="638"/>
              </a:spcBef>
              <a:buSzPct val="47000"/>
            </a:pPr>
            <a:r>
              <a:rPr lang="cs-CZ" sz="1600" dirty="0">
                <a:latin typeface="Calibri" pitchFamily="18"/>
              </a:rPr>
              <a:t>z</a:t>
            </a:r>
            <a:r>
              <a:rPr lang="cs-CZ" sz="1600" dirty="0" smtClean="0">
                <a:latin typeface="Calibri" pitchFamily="18"/>
              </a:rPr>
              <a:t>aloženy na spolupráci a na hustotě</a:t>
            </a:r>
          </a:p>
          <a:p>
            <a:pPr marL="285750" indent="-285750">
              <a:spcBef>
                <a:spcPts val="638"/>
              </a:spcBef>
              <a:buSzPct val="47000"/>
            </a:pPr>
            <a:r>
              <a:rPr lang="cs-CZ" sz="1600" dirty="0">
                <a:latin typeface="Calibri" pitchFamily="18"/>
              </a:rPr>
              <a:t>v</a:t>
            </a:r>
            <a:r>
              <a:rPr lang="en-GB" sz="1600" dirty="0" err="1" smtClean="0">
                <a:latin typeface="Calibri" pitchFamily="18"/>
              </a:rPr>
              <a:t>ýznam</a:t>
            </a:r>
            <a:r>
              <a:rPr lang="en-GB" sz="1600" dirty="0" smtClean="0">
                <a:latin typeface="Calibri" pitchFamily="18"/>
              </a:rPr>
              <a:t> </a:t>
            </a:r>
            <a:r>
              <a:rPr lang="en-GB" sz="1600" dirty="0" err="1">
                <a:latin typeface="Calibri" pitchFamily="18"/>
              </a:rPr>
              <a:t>spolupráce</a:t>
            </a:r>
            <a:r>
              <a:rPr lang="en-GB" sz="1600" dirty="0">
                <a:latin typeface="Calibri" pitchFamily="18"/>
              </a:rPr>
              <a:t> - </a:t>
            </a:r>
            <a:r>
              <a:rPr lang="en-GB" sz="1600" dirty="0" err="1">
                <a:latin typeface="Calibri" pitchFamily="18"/>
              </a:rPr>
              <a:t>prodloužená</a:t>
            </a:r>
            <a:r>
              <a:rPr lang="en-GB" sz="1600" dirty="0">
                <a:latin typeface="Calibri" pitchFamily="18"/>
              </a:rPr>
              <a:t> lag </a:t>
            </a:r>
            <a:r>
              <a:rPr lang="en-GB" sz="1600" dirty="0" err="1" smtClean="0">
                <a:latin typeface="Calibri" pitchFamily="18"/>
              </a:rPr>
              <a:t>fáz</a:t>
            </a:r>
            <a:r>
              <a:rPr lang="cs-CZ" sz="1600" dirty="0" smtClean="0">
                <a:latin typeface="Calibri" pitchFamily="18"/>
              </a:rPr>
              <a:t>e</a:t>
            </a:r>
            <a:r>
              <a:rPr lang="en-GB" sz="1600" dirty="0" smtClean="0">
                <a:latin typeface="Calibri" pitchFamily="18"/>
              </a:rPr>
              <a:t> </a:t>
            </a:r>
            <a:r>
              <a:rPr lang="en-GB" sz="1600" dirty="0" err="1">
                <a:latin typeface="Calibri" pitchFamily="18"/>
              </a:rPr>
              <a:t>či</a:t>
            </a:r>
            <a:r>
              <a:rPr lang="en-GB" sz="1600" dirty="0">
                <a:latin typeface="Calibri" pitchFamily="18"/>
              </a:rPr>
              <a:t> </a:t>
            </a:r>
            <a:r>
              <a:rPr lang="en-GB" sz="1600" dirty="0" err="1">
                <a:latin typeface="Calibri" pitchFamily="18"/>
              </a:rPr>
              <a:t>případně</a:t>
            </a:r>
            <a:r>
              <a:rPr lang="en-GB" sz="1600" dirty="0">
                <a:latin typeface="Calibri" pitchFamily="18"/>
              </a:rPr>
              <a:t> </a:t>
            </a:r>
            <a:r>
              <a:rPr lang="en-GB" sz="1600" dirty="0" err="1">
                <a:latin typeface="Calibri" pitchFamily="18"/>
              </a:rPr>
              <a:t>kompletní</a:t>
            </a:r>
            <a:r>
              <a:rPr lang="en-GB" sz="1600" dirty="0">
                <a:latin typeface="Calibri" pitchFamily="18"/>
              </a:rPr>
              <a:t> </a:t>
            </a:r>
            <a:r>
              <a:rPr lang="en-GB" sz="1600" dirty="0" err="1">
                <a:latin typeface="Calibri" pitchFamily="18"/>
              </a:rPr>
              <a:t>absencí</a:t>
            </a:r>
            <a:r>
              <a:rPr lang="en-GB" sz="1600" dirty="0">
                <a:latin typeface="Calibri" pitchFamily="18"/>
              </a:rPr>
              <a:t> </a:t>
            </a:r>
            <a:r>
              <a:rPr lang="en-GB" sz="1600" dirty="0" err="1">
                <a:latin typeface="Calibri" pitchFamily="18"/>
              </a:rPr>
              <a:t>růstu</a:t>
            </a:r>
            <a:r>
              <a:rPr lang="en-GB" sz="1600" dirty="0">
                <a:latin typeface="Calibri" pitchFamily="18"/>
              </a:rPr>
              <a:t> </a:t>
            </a:r>
            <a:r>
              <a:rPr lang="en-GB" sz="1600" dirty="0" err="1">
                <a:latin typeface="Calibri" pitchFamily="18"/>
              </a:rPr>
              <a:t>při</a:t>
            </a:r>
            <a:r>
              <a:rPr lang="en-GB" sz="1600" dirty="0">
                <a:latin typeface="Calibri" pitchFamily="18"/>
              </a:rPr>
              <a:t> </a:t>
            </a:r>
            <a:r>
              <a:rPr lang="en-GB" sz="1600" dirty="0" err="1">
                <a:latin typeface="Calibri" pitchFamily="18"/>
              </a:rPr>
              <a:t>použití</a:t>
            </a:r>
            <a:r>
              <a:rPr lang="en-GB" sz="1600" dirty="0">
                <a:latin typeface="Calibri" pitchFamily="18"/>
              </a:rPr>
              <a:t> </a:t>
            </a:r>
            <a:r>
              <a:rPr lang="en-GB" sz="1600" dirty="0" err="1">
                <a:latin typeface="Calibri" pitchFamily="18"/>
              </a:rPr>
              <a:t>příliš</a:t>
            </a:r>
            <a:r>
              <a:rPr lang="en-GB" sz="1600" dirty="0">
                <a:latin typeface="Calibri" pitchFamily="18"/>
              </a:rPr>
              <a:t> </a:t>
            </a:r>
            <a:r>
              <a:rPr lang="en-GB" sz="1600" dirty="0" err="1">
                <a:latin typeface="Calibri" pitchFamily="18"/>
              </a:rPr>
              <a:t>malého</a:t>
            </a:r>
            <a:r>
              <a:rPr lang="en-GB" sz="1600" dirty="0">
                <a:latin typeface="Calibri" pitchFamily="18"/>
              </a:rPr>
              <a:t> </a:t>
            </a:r>
            <a:r>
              <a:rPr lang="en-GB" sz="1600" dirty="0" err="1">
                <a:latin typeface="Calibri" pitchFamily="18"/>
              </a:rPr>
              <a:t>inokula</a:t>
            </a:r>
            <a:r>
              <a:rPr lang="en-GB" sz="1600" dirty="0">
                <a:latin typeface="Calibri" pitchFamily="18"/>
              </a:rPr>
              <a:t> (u </a:t>
            </a:r>
            <a:r>
              <a:rPr lang="en-GB" sz="1600" dirty="0" err="1">
                <a:latin typeface="Calibri" pitchFamily="18"/>
              </a:rPr>
              <a:t>náročných</a:t>
            </a:r>
            <a:r>
              <a:rPr lang="en-GB" sz="1600" dirty="0">
                <a:latin typeface="Calibri" pitchFamily="18"/>
              </a:rPr>
              <a:t> </a:t>
            </a:r>
            <a:r>
              <a:rPr lang="en-GB" sz="1600" dirty="0" err="1">
                <a:latin typeface="Calibri" pitchFamily="18"/>
              </a:rPr>
              <a:t>organismů</a:t>
            </a:r>
            <a:r>
              <a:rPr lang="en-GB" sz="1600" dirty="0">
                <a:latin typeface="Calibri" pitchFamily="18"/>
              </a:rPr>
              <a:t>) </a:t>
            </a:r>
            <a:endParaRPr lang="cs-CZ" sz="1600" dirty="0" smtClean="0">
              <a:latin typeface="Calibri" pitchFamily="18"/>
            </a:endParaRPr>
          </a:p>
          <a:p>
            <a:pPr marL="285750" indent="-285750">
              <a:spcBef>
                <a:spcPts val="638"/>
              </a:spcBef>
              <a:buSzPct val="47000"/>
            </a:pPr>
            <a:r>
              <a:rPr lang="cs-CZ" sz="1600" dirty="0">
                <a:latin typeface="Calibri" pitchFamily="18"/>
              </a:rPr>
              <a:t>m</a:t>
            </a:r>
            <a:r>
              <a:rPr lang="en-GB" sz="1600" dirty="0" err="1" smtClean="0">
                <a:latin typeface="Calibri" pitchFamily="18"/>
              </a:rPr>
              <a:t>inimální</a:t>
            </a:r>
            <a:r>
              <a:rPr lang="en-GB" sz="1600" dirty="0" smtClean="0">
                <a:latin typeface="Calibri" pitchFamily="18"/>
              </a:rPr>
              <a:t> </a:t>
            </a:r>
            <a:r>
              <a:rPr lang="en-GB" sz="1600" dirty="0" err="1">
                <a:latin typeface="Calibri" pitchFamily="18"/>
              </a:rPr>
              <a:t>infekční</a:t>
            </a:r>
            <a:r>
              <a:rPr lang="en-GB" sz="1600" dirty="0">
                <a:latin typeface="Calibri" pitchFamily="18"/>
              </a:rPr>
              <a:t> </a:t>
            </a:r>
            <a:r>
              <a:rPr lang="en-GB" sz="1600" dirty="0" err="1" smtClean="0">
                <a:latin typeface="Calibri" pitchFamily="18"/>
              </a:rPr>
              <a:t>dávka</a:t>
            </a:r>
            <a:r>
              <a:rPr lang="cs-CZ" sz="1600" dirty="0" smtClean="0">
                <a:latin typeface="Calibri" pitchFamily="18"/>
              </a:rPr>
              <a:t> některých</a:t>
            </a:r>
            <a:r>
              <a:rPr lang="en-GB" sz="1600" dirty="0" smtClean="0">
                <a:latin typeface="Calibri" pitchFamily="18"/>
              </a:rPr>
              <a:t> </a:t>
            </a:r>
            <a:r>
              <a:rPr lang="en-GB" sz="1600" dirty="0" err="1">
                <a:latin typeface="Calibri" pitchFamily="18"/>
              </a:rPr>
              <a:t>patogenních</a:t>
            </a:r>
            <a:r>
              <a:rPr lang="en-GB" sz="1600" dirty="0">
                <a:latin typeface="Calibri" pitchFamily="18"/>
              </a:rPr>
              <a:t> </a:t>
            </a:r>
            <a:r>
              <a:rPr lang="en-GB" sz="1600" dirty="0" err="1">
                <a:latin typeface="Calibri" pitchFamily="18"/>
              </a:rPr>
              <a:t>mikroorganismů</a:t>
            </a:r>
            <a:r>
              <a:rPr lang="en-GB" sz="1600" dirty="0">
                <a:latin typeface="Calibri" pitchFamily="18"/>
              </a:rPr>
              <a:t> (</a:t>
            </a:r>
            <a:r>
              <a:rPr lang="en-GB" sz="1600" i="1" dirty="0" err="1">
                <a:latin typeface="Calibri" pitchFamily="18"/>
              </a:rPr>
              <a:t>Coxiella</a:t>
            </a:r>
            <a:r>
              <a:rPr lang="en-GB" sz="1600" dirty="0">
                <a:latin typeface="Calibri" pitchFamily="18"/>
              </a:rPr>
              <a:t> - Q </a:t>
            </a:r>
            <a:r>
              <a:rPr lang="en-GB" sz="1600" dirty="0" err="1" smtClean="0">
                <a:latin typeface="Calibri" pitchFamily="18"/>
              </a:rPr>
              <a:t>horečka</a:t>
            </a:r>
            <a:r>
              <a:rPr lang="cs-CZ" sz="1600" dirty="0">
                <a:latin typeface="Calibri" pitchFamily="18"/>
              </a:rPr>
              <a:t>,</a:t>
            </a:r>
            <a:r>
              <a:rPr lang="en-GB" sz="1600" dirty="0" smtClean="0">
                <a:latin typeface="Calibri" pitchFamily="18"/>
              </a:rPr>
              <a:t> </a:t>
            </a:r>
            <a:r>
              <a:rPr lang="en-GB" sz="1600" i="1" dirty="0">
                <a:latin typeface="Calibri" pitchFamily="18"/>
              </a:rPr>
              <a:t>Salmonella</a:t>
            </a:r>
            <a:r>
              <a:rPr lang="en-GB" sz="1600" dirty="0" smtClean="0">
                <a:latin typeface="Calibri" pitchFamily="18"/>
              </a:rPr>
              <a:t>)</a:t>
            </a:r>
            <a:endParaRPr lang="en-GB" sz="1600" dirty="0">
              <a:latin typeface="Calibri" pitchFamily="18"/>
            </a:endParaRPr>
          </a:p>
          <a:p>
            <a:pPr marL="285750" indent="-285750">
              <a:spcBef>
                <a:spcPts val="638"/>
              </a:spcBef>
              <a:buSzPct val="47000"/>
            </a:pPr>
            <a:r>
              <a:rPr lang="en-GB" sz="1600" dirty="0" err="1" smtClean="0">
                <a:latin typeface="Calibri" pitchFamily="18"/>
              </a:rPr>
              <a:t>semipermeabilní</a:t>
            </a:r>
            <a:r>
              <a:rPr lang="en-GB" sz="1600" dirty="0" smtClean="0">
                <a:latin typeface="Calibri" pitchFamily="18"/>
              </a:rPr>
              <a:t> </a:t>
            </a:r>
            <a:r>
              <a:rPr lang="en-GB" sz="1600" dirty="0" err="1">
                <a:latin typeface="Calibri" pitchFamily="18"/>
              </a:rPr>
              <a:t>buněčná</a:t>
            </a:r>
            <a:r>
              <a:rPr lang="en-GB" sz="1600" dirty="0">
                <a:latin typeface="Calibri" pitchFamily="18"/>
              </a:rPr>
              <a:t> </a:t>
            </a:r>
            <a:r>
              <a:rPr lang="en-GB" sz="1600" dirty="0" err="1">
                <a:latin typeface="Calibri" pitchFamily="18"/>
              </a:rPr>
              <a:t>stěna</a:t>
            </a:r>
            <a:r>
              <a:rPr lang="en-GB" sz="1600" dirty="0">
                <a:latin typeface="Calibri" pitchFamily="18"/>
              </a:rPr>
              <a:t> – </a:t>
            </a:r>
            <a:r>
              <a:rPr lang="en-GB" sz="1600" dirty="0" err="1">
                <a:latin typeface="Calibri" pitchFamily="18"/>
              </a:rPr>
              <a:t>únik</a:t>
            </a:r>
            <a:r>
              <a:rPr lang="en-GB" sz="1600" dirty="0">
                <a:latin typeface="Calibri" pitchFamily="18"/>
              </a:rPr>
              <a:t> </a:t>
            </a:r>
            <a:r>
              <a:rPr lang="en-GB" sz="1600" dirty="0" err="1">
                <a:latin typeface="Calibri" pitchFamily="18"/>
              </a:rPr>
              <a:t>nízkomolekulárních</a:t>
            </a:r>
            <a:r>
              <a:rPr lang="en-GB" sz="1600" dirty="0">
                <a:latin typeface="Calibri" pitchFamily="18"/>
              </a:rPr>
              <a:t> </a:t>
            </a:r>
            <a:r>
              <a:rPr lang="en-GB" sz="1600" dirty="0" err="1">
                <a:latin typeface="Calibri" pitchFamily="18"/>
              </a:rPr>
              <a:t>meziproduktů</a:t>
            </a:r>
            <a:r>
              <a:rPr lang="en-GB" sz="1600" dirty="0">
                <a:latin typeface="Calibri" pitchFamily="18"/>
              </a:rPr>
              <a:t> </a:t>
            </a:r>
            <a:r>
              <a:rPr lang="en-GB" sz="1600" dirty="0" err="1" smtClean="0">
                <a:latin typeface="Calibri" pitchFamily="18"/>
              </a:rPr>
              <a:t>metabolismu</a:t>
            </a:r>
            <a:r>
              <a:rPr lang="en-GB" sz="1600" dirty="0" smtClean="0">
                <a:latin typeface="Calibri" pitchFamily="18"/>
              </a:rPr>
              <a:t> </a:t>
            </a:r>
            <a:r>
              <a:rPr lang="en-GB" sz="1600" dirty="0" err="1">
                <a:latin typeface="Calibri" pitchFamily="18"/>
              </a:rPr>
              <a:t>nezbytných</a:t>
            </a:r>
            <a:r>
              <a:rPr lang="en-GB" sz="1600" dirty="0">
                <a:latin typeface="Calibri" pitchFamily="18"/>
              </a:rPr>
              <a:t> pro </a:t>
            </a:r>
            <a:r>
              <a:rPr lang="en-GB" sz="1600" dirty="0" err="1">
                <a:latin typeface="Calibri" pitchFamily="18"/>
              </a:rPr>
              <a:t>biosyntézu</a:t>
            </a:r>
            <a:r>
              <a:rPr lang="en-GB" sz="1600" dirty="0">
                <a:latin typeface="Calibri" pitchFamily="18"/>
              </a:rPr>
              <a:t> a </a:t>
            </a:r>
            <a:r>
              <a:rPr lang="en-GB" sz="1600" dirty="0" err="1" smtClean="0">
                <a:latin typeface="Calibri" pitchFamily="18"/>
              </a:rPr>
              <a:t>růst</a:t>
            </a:r>
            <a:endParaRPr lang="en-GB" sz="1600" dirty="0">
              <a:latin typeface="Calibri" pitchFamily="18"/>
            </a:endParaRPr>
          </a:p>
          <a:p>
            <a:pPr marL="285750" indent="-285750">
              <a:spcBef>
                <a:spcPts val="638"/>
              </a:spcBef>
              <a:buSzPct val="47000"/>
            </a:pPr>
            <a:r>
              <a:rPr lang="cs-CZ" sz="1600" dirty="0">
                <a:latin typeface="Calibri" pitchFamily="18"/>
              </a:rPr>
              <a:t>v</a:t>
            </a:r>
            <a:r>
              <a:rPr lang="cs-CZ" sz="1600" dirty="0" smtClean="0">
                <a:latin typeface="Calibri" pitchFamily="18"/>
              </a:rPr>
              <a:t>e větší </a:t>
            </a:r>
            <a:r>
              <a:rPr lang="en-GB" sz="1600" dirty="0" err="1" smtClean="0">
                <a:latin typeface="Calibri" pitchFamily="18"/>
              </a:rPr>
              <a:t>populaci</a:t>
            </a:r>
            <a:r>
              <a:rPr lang="en-GB" sz="1600" dirty="0" smtClean="0">
                <a:latin typeface="Calibri" pitchFamily="18"/>
              </a:rPr>
              <a:t> </a:t>
            </a:r>
            <a:r>
              <a:rPr lang="en-GB" sz="1600" dirty="0" err="1">
                <a:latin typeface="Calibri" pitchFamily="18"/>
              </a:rPr>
              <a:t>zvýšená</a:t>
            </a:r>
            <a:r>
              <a:rPr lang="en-GB" sz="1600" dirty="0">
                <a:latin typeface="Calibri" pitchFamily="18"/>
              </a:rPr>
              <a:t> </a:t>
            </a:r>
            <a:r>
              <a:rPr lang="en-GB" sz="1600" dirty="0" err="1">
                <a:latin typeface="Calibri" pitchFamily="18"/>
              </a:rPr>
              <a:t>koncentrace</a:t>
            </a:r>
            <a:r>
              <a:rPr lang="en-GB" sz="1600" dirty="0">
                <a:latin typeface="Calibri" pitchFamily="18"/>
              </a:rPr>
              <a:t> </a:t>
            </a:r>
            <a:r>
              <a:rPr lang="en-GB" sz="1600" dirty="0" err="1">
                <a:latin typeface="Calibri" pitchFamily="18"/>
              </a:rPr>
              <a:t>těchto</a:t>
            </a:r>
            <a:r>
              <a:rPr lang="en-GB" sz="1600" dirty="0">
                <a:latin typeface="Calibri" pitchFamily="18"/>
              </a:rPr>
              <a:t> </a:t>
            </a:r>
            <a:r>
              <a:rPr lang="en-GB" sz="1600" dirty="0" err="1">
                <a:latin typeface="Calibri" pitchFamily="18"/>
              </a:rPr>
              <a:t>látek</a:t>
            </a:r>
            <a:r>
              <a:rPr lang="en-GB" sz="1600" dirty="0">
                <a:latin typeface="Calibri" pitchFamily="18"/>
              </a:rPr>
              <a:t> </a:t>
            </a:r>
            <a:r>
              <a:rPr lang="en-GB" sz="1600" dirty="0" err="1">
                <a:latin typeface="Calibri" pitchFamily="18"/>
              </a:rPr>
              <a:t>zabrání</a:t>
            </a:r>
            <a:r>
              <a:rPr lang="en-GB" sz="1600" dirty="0">
                <a:latin typeface="Calibri" pitchFamily="18"/>
              </a:rPr>
              <a:t> </a:t>
            </a:r>
            <a:r>
              <a:rPr lang="en-GB" sz="1600" dirty="0" err="1">
                <a:latin typeface="Calibri" pitchFamily="18"/>
              </a:rPr>
              <a:t>dalšímu</a:t>
            </a:r>
            <a:r>
              <a:rPr lang="en-GB" sz="1600" dirty="0">
                <a:latin typeface="Calibri" pitchFamily="18"/>
              </a:rPr>
              <a:t> </a:t>
            </a:r>
            <a:r>
              <a:rPr lang="en-GB" sz="1600" dirty="0" err="1">
                <a:latin typeface="Calibri" pitchFamily="18"/>
              </a:rPr>
              <a:t>úniku</a:t>
            </a:r>
            <a:r>
              <a:rPr lang="en-GB" sz="1600" dirty="0">
                <a:latin typeface="Calibri" pitchFamily="18"/>
              </a:rPr>
              <a:t> a </a:t>
            </a:r>
            <a:r>
              <a:rPr lang="en-GB" sz="1600" dirty="0" err="1">
                <a:latin typeface="Calibri" pitchFamily="18"/>
              </a:rPr>
              <a:t>umožní</a:t>
            </a:r>
            <a:r>
              <a:rPr lang="en-GB" sz="1600" dirty="0">
                <a:latin typeface="Calibri" pitchFamily="18"/>
              </a:rPr>
              <a:t> </a:t>
            </a:r>
            <a:r>
              <a:rPr lang="en-GB" sz="1600" dirty="0" err="1">
                <a:latin typeface="Calibri" pitchFamily="18"/>
              </a:rPr>
              <a:t>jejich</a:t>
            </a:r>
            <a:r>
              <a:rPr lang="en-GB" sz="1600" dirty="0">
                <a:latin typeface="Calibri" pitchFamily="18"/>
              </a:rPr>
              <a:t> </a:t>
            </a:r>
            <a:r>
              <a:rPr lang="en-GB" sz="1600" dirty="0" err="1">
                <a:latin typeface="Calibri" pitchFamily="18"/>
              </a:rPr>
              <a:t>zpětnou</a:t>
            </a:r>
            <a:r>
              <a:rPr lang="en-GB" sz="1600" dirty="0">
                <a:latin typeface="Calibri" pitchFamily="18"/>
              </a:rPr>
              <a:t> </a:t>
            </a:r>
            <a:r>
              <a:rPr lang="en-GB" sz="1600" dirty="0" err="1" smtClean="0">
                <a:latin typeface="Calibri" pitchFamily="18"/>
              </a:rPr>
              <a:t>absorbci</a:t>
            </a:r>
            <a:endParaRPr lang="en-GB" sz="1600" dirty="0">
              <a:latin typeface="Calibri" pitchFamily="18"/>
            </a:endParaRPr>
          </a:p>
          <a:p>
            <a:pPr marL="285750" indent="-285750">
              <a:spcBef>
                <a:spcPts val="638"/>
              </a:spcBef>
              <a:buSzPct val="47000"/>
            </a:pPr>
            <a:r>
              <a:rPr lang="cs-CZ" sz="1600" dirty="0" err="1">
                <a:latin typeface="Calibri" pitchFamily="18"/>
              </a:rPr>
              <a:t>d</a:t>
            </a:r>
            <a:r>
              <a:rPr lang="en-GB" sz="1600" dirty="0" err="1" smtClean="0">
                <a:latin typeface="Calibri" pitchFamily="18"/>
              </a:rPr>
              <a:t>ostatečně</a:t>
            </a:r>
            <a:r>
              <a:rPr lang="en-GB" sz="1600" dirty="0" smtClean="0">
                <a:latin typeface="Calibri" pitchFamily="18"/>
              </a:rPr>
              <a:t> </a:t>
            </a:r>
            <a:r>
              <a:rPr lang="en-GB" sz="1600" dirty="0" err="1">
                <a:latin typeface="Calibri" pitchFamily="18"/>
              </a:rPr>
              <a:t>velké</a:t>
            </a:r>
            <a:r>
              <a:rPr lang="en-GB" sz="1600" dirty="0">
                <a:latin typeface="Calibri" pitchFamily="18"/>
              </a:rPr>
              <a:t> </a:t>
            </a:r>
            <a:r>
              <a:rPr lang="en-GB" sz="1600" dirty="0" err="1" smtClean="0">
                <a:latin typeface="Calibri" pitchFamily="18"/>
              </a:rPr>
              <a:t>inokulum</a:t>
            </a:r>
            <a:r>
              <a:rPr lang="en-GB" sz="1600" dirty="0" smtClean="0">
                <a:latin typeface="Calibri" pitchFamily="18"/>
              </a:rPr>
              <a:t> </a:t>
            </a:r>
            <a:r>
              <a:rPr lang="en-GB" sz="1600" dirty="0">
                <a:latin typeface="Calibri" pitchFamily="18"/>
              </a:rPr>
              <a:t>- </a:t>
            </a:r>
            <a:r>
              <a:rPr lang="en-GB" sz="1600" dirty="0" err="1">
                <a:latin typeface="Calibri" pitchFamily="18"/>
              </a:rPr>
              <a:t>změní</a:t>
            </a:r>
            <a:r>
              <a:rPr lang="en-GB" sz="1600" dirty="0">
                <a:latin typeface="Calibri" pitchFamily="18"/>
              </a:rPr>
              <a:t> </a:t>
            </a:r>
            <a:r>
              <a:rPr lang="en-GB" sz="1600" dirty="0" err="1">
                <a:latin typeface="Calibri" pitchFamily="18"/>
              </a:rPr>
              <a:t>zpočátku</a:t>
            </a:r>
            <a:r>
              <a:rPr lang="en-GB" sz="1600" dirty="0">
                <a:latin typeface="Calibri" pitchFamily="18"/>
              </a:rPr>
              <a:t> </a:t>
            </a:r>
            <a:r>
              <a:rPr lang="en-GB" sz="1600" dirty="0" err="1">
                <a:latin typeface="Calibri" pitchFamily="18"/>
              </a:rPr>
              <a:t>nepříznivé</a:t>
            </a:r>
            <a:r>
              <a:rPr lang="en-GB" sz="1600" dirty="0">
                <a:latin typeface="Calibri" pitchFamily="18"/>
              </a:rPr>
              <a:t> </a:t>
            </a:r>
            <a:r>
              <a:rPr lang="en-GB" sz="1600" dirty="0" err="1">
                <a:latin typeface="Calibri" pitchFamily="18"/>
              </a:rPr>
              <a:t>podmínky</a:t>
            </a:r>
            <a:r>
              <a:rPr lang="en-GB" sz="1600" dirty="0">
                <a:latin typeface="Calibri" pitchFamily="18"/>
              </a:rPr>
              <a:t> </a:t>
            </a:r>
            <a:r>
              <a:rPr lang="en-GB" sz="1600" dirty="0" err="1">
                <a:latin typeface="Calibri" pitchFamily="18"/>
              </a:rPr>
              <a:t>prostředí</a:t>
            </a:r>
            <a:r>
              <a:rPr lang="en-GB" sz="1600" dirty="0">
                <a:latin typeface="Calibri" pitchFamily="18"/>
              </a:rPr>
              <a:t> (redox </a:t>
            </a:r>
            <a:r>
              <a:rPr lang="en-GB" sz="1600" dirty="0" err="1">
                <a:latin typeface="Calibri" pitchFamily="18"/>
              </a:rPr>
              <a:t>potenciál</a:t>
            </a:r>
            <a:r>
              <a:rPr lang="en-GB" sz="1600" dirty="0">
                <a:latin typeface="Calibri" pitchFamily="18"/>
              </a:rPr>
              <a:t>), </a:t>
            </a:r>
            <a:r>
              <a:rPr lang="en-GB" sz="1600" dirty="0" err="1">
                <a:latin typeface="Calibri" pitchFamily="18"/>
              </a:rPr>
              <a:t>pomůže</a:t>
            </a:r>
            <a:r>
              <a:rPr lang="en-GB" sz="1600" dirty="0">
                <a:latin typeface="Calibri" pitchFamily="18"/>
              </a:rPr>
              <a:t> </a:t>
            </a:r>
            <a:r>
              <a:rPr lang="en-GB" sz="1600" dirty="0" err="1">
                <a:latin typeface="Calibri" pitchFamily="18"/>
              </a:rPr>
              <a:t>i</a:t>
            </a:r>
            <a:r>
              <a:rPr lang="en-GB" sz="1600" dirty="0">
                <a:latin typeface="Calibri" pitchFamily="18"/>
              </a:rPr>
              <a:t> </a:t>
            </a:r>
            <a:r>
              <a:rPr lang="en-GB" sz="1600" dirty="0" err="1">
                <a:latin typeface="Calibri" pitchFamily="18"/>
              </a:rPr>
              <a:t>sterilní</a:t>
            </a:r>
            <a:r>
              <a:rPr lang="en-GB" sz="1600" dirty="0">
                <a:latin typeface="Calibri" pitchFamily="18"/>
              </a:rPr>
              <a:t> </a:t>
            </a:r>
            <a:r>
              <a:rPr lang="en-GB" sz="1600" dirty="0" err="1">
                <a:latin typeface="Calibri" pitchFamily="18"/>
              </a:rPr>
              <a:t>filtrát</a:t>
            </a:r>
            <a:r>
              <a:rPr lang="en-GB" sz="1600" dirty="0">
                <a:latin typeface="Calibri" pitchFamily="18"/>
              </a:rPr>
              <a:t> </a:t>
            </a:r>
            <a:r>
              <a:rPr lang="en-GB" sz="1600" dirty="0" err="1">
                <a:latin typeface="Calibri" pitchFamily="18"/>
              </a:rPr>
              <a:t>obohacovací</a:t>
            </a:r>
            <a:r>
              <a:rPr lang="en-GB" sz="1600" dirty="0">
                <a:latin typeface="Calibri" pitchFamily="18"/>
              </a:rPr>
              <a:t> </a:t>
            </a:r>
            <a:r>
              <a:rPr lang="en-GB" sz="1600" dirty="0" err="1" smtClean="0">
                <a:latin typeface="Calibri" pitchFamily="18"/>
              </a:rPr>
              <a:t>kultury</a:t>
            </a:r>
            <a:endParaRPr lang="en-GB" sz="1600" dirty="0">
              <a:latin typeface="Calibri" pitchFamily="18"/>
            </a:endParaRPr>
          </a:p>
          <a:p>
            <a:pPr marL="285750" indent="-285750">
              <a:spcBef>
                <a:spcPts val="638"/>
              </a:spcBef>
              <a:buSzPct val="47000"/>
            </a:pPr>
            <a:r>
              <a:rPr lang="cs-CZ" sz="1600" dirty="0" err="1">
                <a:latin typeface="Calibri" pitchFamily="18"/>
              </a:rPr>
              <a:t>r</a:t>
            </a:r>
            <a:r>
              <a:rPr lang="en-GB" sz="1600" dirty="0" err="1" smtClean="0">
                <a:latin typeface="Calibri" pitchFamily="18"/>
              </a:rPr>
              <a:t>ůst</a:t>
            </a:r>
            <a:r>
              <a:rPr lang="en-GB" sz="1600" dirty="0" smtClean="0">
                <a:latin typeface="Calibri" pitchFamily="18"/>
              </a:rPr>
              <a:t> </a:t>
            </a:r>
            <a:r>
              <a:rPr lang="en-GB" sz="1600" dirty="0" err="1">
                <a:latin typeface="Calibri" pitchFamily="18"/>
              </a:rPr>
              <a:t>bakterií</a:t>
            </a:r>
            <a:r>
              <a:rPr lang="en-GB" sz="1600" dirty="0">
                <a:latin typeface="Calibri" pitchFamily="18"/>
              </a:rPr>
              <a:t> v </a:t>
            </a:r>
            <a:r>
              <a:rPr lang="en-GB" sz="1600" dirty="0" err="1">
                <a:latin typeface="Calibri" pitchFamily="18"/>
              </a:rPr>
              <a:t>koloniích</a:t>
            </a:r>
            <a:r>
              <a:rPr lang="en-GB" sz="1600" dirty="0">
                <a:latin typeface="Calibri" pitchFamily="18"/>
              </a:rPr>
              <a:t> – </a:t>
            </a:r>
            <a:r>
              <a:rPr lang="en-GB" sz="1600" dirty="0" err="1">
                <a:latin typeface="Calibri" pitchFamily="18"/>
              </a:rPr>
              <a:t>i</a:t>
            </a:r>
            <a:r>
              <a:rPr lang="en-GB" sz="1600" dirty="0">
                <a:latin typeface="Calibri" pitchFamily="18"/>
              </a:rPr>
              <a:t> </a:t>
            </a:r>
            <a:r>
              <a:rPr lang="en-GB" sz="1600" dirty="0" err="1">
                <a:latin typeface="Calibri" pitchFamily="18"/>
              </a:rPr>
              <a:t>pohyblivé</a:t>
            </a:r>
            <a:r>
              <a:rPr lang="en-GB" sz="1600" dirty="0">
                <a:latin typeface="Calibri" pitchFamily="18"/>
              </a:rPr>
              <a:t> </a:t>
            </a:r>
            <a:r>
              <a:rPr lang="en-GB" sz="1600" dirty="0" err="1">
                <a:latin typeface="Calibri" pitchFamily="18"/>
              </a:rPr>
              <a:t>rostou</a:t>
            </a:r>
            <a:r>
              <a:rPr lang="en-GB" sz="1600" dirty="0">
                <a:latin typeface="Calibri" pitchFamily="18"/>
              </a:rPr>
              <a:t> v </a:t>
            </a:r>
            <a:r>
              <a:rPr lang="en-GB" sz="1600" dirty="0" err="1">
                <a:latin typeface="Calibri" pitchFamily="18"/>
              </a:rPr>
              <a:t>koloniích</a:t>
            </a:r>
            <a:r>
              <a:rPr lang="en-GB" sz="1600" dirty="0">
                <a:latin typeface="Calibri" pitchFamily="18"/>
              </a:rPr>
              <a:t> (</a:t>
            </a:r>
            <a:r>
              <a:rPr lang="en-GB" sz="1600" dirty="0" err="1">
                <a:latin typeface="Calibri" pitchFamily="18"/>
              </a:rPr>
              <a:t>někdy</a:t>
            </a:r>
            <a:r>
              <a:rPr lang="en-GB" sz="1600" dirty="0">
                <a:latin typeface="Calibri" pitchFamily="18"/>
              </a:rPr>
              <a:t> </a:t>
            </a:r>
            <a:r>
              <a:rPr lang="en-GB" sz="1600" dirty="0" err="1">
                <a:latin typeface="Calibri" pitchFamily="18"/>
              </a:rPr>
              <a:t>pohyb</a:t>
            </a:r>
            <a:r>
              <a:rPr lang="en-GB" sz="1600" dirty="0">
                <a:latin typeface="Calibri" pitchFamily="18"/>
              </a:rPr>
              <a:t> </a:t>
            </a:r>
            <a:r>
              <a:rPr lang="en-GB" sz="1600" dirty="0" err="1">
                <a:latin typeface="Calibri" pitchFamily="18"/>
              </a:rPr>
              <a:t>či</a:t>
            </a:r>
            <a:r>
              <a:rPr lang="en-GB" sz="1600" dirty="0">
                <a:latin typeface="Calibri" pitchFamily="18"/>
              </a:rPr>
              <a:t> </a:t>
            </a:r>
            <a:r>
              <a:rPr lang="en-GB" sz="1600" dirty="0" err="1">
                <a:latin typeface="Calibri" pitchFamily="18"/>
              </a:rPr>
              <a:t>rotace</a:t>
            </a:r>
            <a:r>
              <a:rPr lang="en-GB" sz="1600" dirty="0">
                <a:latin typeface="Calibri" pitchFamily="18"/>
              </a:rPr>
              <a:t> </a:t>
            </a:r>
            <a:r>
              <a:rPr lang="en-GB" sz="1600" dirty="0" err="1">
                <a:latin typeface="Calibri" pitchFamily="18"/>
              </a:rPr>
              <a:t>kolonií</a:t>
            </a:r>
            <a:r>
              <a:rPr lang="en-GB" sz="1600" dirty="0">
                <a:latin typeface="Calibri" pitchFamily="18"/>
              </a:rPr>
              <a:t> – </a:t>
            </a:r>
            <a:r>
              <a:rPr lang="en-GB" sz="1600" dirty="0" err="1">
                <a:latin typeface="Calibri" pitchFamily="18"/>
              </a:rPr>
              <a:t>účinnější</a:t>
            </a:r>
            <a:r>
              <a:rPr lang="en-GB" sz="1600" dirty="0">
                <a:latin typeface="Calibri" pitchFamily="18"/>
              </a:rPr>
              <a:t> </a:t>
            </a:r>
            <a:r>
              <a:rPr lang="en-GB" sz="1600" dirty="0" err="1">
                <a:latin typeface="Calibri" pitchFamily="18"/>
              </a:rPr>
              <a:t>využití</a:t>
            </a:r>
            <a:r>
              <a:rPr lang="en-GB" sz="1600" dirty="0">
                <a:latin typeface="Calibri" pitchFamily="18"/>
              </a:rPr>
              <a:t> </a:t>
            </a:r>
            <a:r>
              <a:rPr lang="en-GB" sz="1600" dirty="0" err="1">
                <a:latin typeface="Calibri" pitchFamily="18"/>
              </a:rPr>
              <a:t>zdrojů</a:t>
            </a:r>
            <a:r>
              <a:rPr lang="en-GB" sz="1600" dirty="0">
                <a:latin typeface="Calibri" pitchFamily="18"/>
              </a:rPr>
              <a:t>)</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5815" y="4926460"/>
            <a:ext cx="3406155" cy="191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page7">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179640" y="332640"/>
            <a:ext cx="856872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285750" indent="-285750">
              <a:spcBef>
                <a:spcPts val="638"/>
              </a:spcBef>
            </a:pPr>
            <a:r>
              <a:rPr lang="cs-CZ" sz="1600" dirty="0">
                <a:latin typeface="Calibri" pitchFamily="18"/>
              </a:rPr>
              <a:t>h</a:t>
            </a:r>
            <a:r>
              <a:rPr lang="cs-CZ" sz="1600" dirty="0" smtClean="0">
                <a:latin typeface="Calibri" pitchFamily="18"/>
              </a:rPr>
              <a:t>l. v</a:t>
            </a:r>
            <a:r>
              <a:rPr lang="en-GB" sz="1600" dirty="0" err="1" smtClean="0">
                <a:latin typeface="Calibri" pitchFamily="18"/>
              </a:rPr>
              <a:t>ýznam</a:t>
            </a:r>
            <a:r>
              <a:rPr lang="en-GB" sz="1600" dirty="0" smtClean="0">
                <a:latin typeface="Calibri" pitchFamily="18"/>
              </a:rPr>
              <a:t> </a:t>
            </a:r>
            <a:r>
              <a:rPr lang="en-GB" sz="1600" dirty="0">
                <a:latin typeface="Calibri" pitchFamily="18"/>
              </a:rPr>
              <a:t>pro </a:t>
            </a:r>
            <a:r>
              <a:rPr lang="en-GB" sz="1600" dirty="0" err="1">
                <a:latin typeface="Calibri" pitchFamily="18"/>
              </a:rPr>
              <a:t>využití</a:t>
            </a:r>
            <a:r>
              <a:rPr lang="en-GB" sz="1600" dirty="0">
                <a:latin typeface="Calibri" pitchFamily="18"/>
              </a:rPr>
              <a:t> </a:t>
            </a:r>
            <a:r>
              <a:rPr lang="en-GB" sz="1600" dirty="0" err="1">
                <a:latin typeface="Calibri" pitchFamily="18"/>
              </a:rPr>
              <a:t>nerozpustného</a:t>
            </a:r>
            <a:r>
              <a:rPr lang="en-GB" sz="1600" dirty="0">
                <a:latin typeface="Calibri" pitchFamily="18"/>
              </a:rPr>
              <a:t> </a:t>
            </a:r>
            <a:r>
              <a:rPr lang="en-GB" sz="1600" dirty="0" err="1">
                <a:latin typeface="Calibri" pitchFamily="18"/>
              </a:rPr>
              <a:t>substrátu</a:t>
            </a:r>
            <a:r>
              <a:rPr lang="en-GB" sz="1600" dirty="0">
                <a:latin typeface="Calibri" pitchFamily="18"/>
              </a:rPr>
              <a:t> (</a:t>
            </a:r>
            <a:r>
              <a:rPr lang="en-GB" sz="1600" dirty="0" err="1">
                <a:latin typeface="Calibri" pitchFamily="18"/>
              </a:rPr>
              <a:t>celulóza</a:t>
            </a:r>
            <a:r>
              <a:rPr lang="en-GB" sz="1600" dirty="0">
                <a:latin typeface="Calibri" pitchFamily="18"/>
              </a:rPr>
              <a:t>, lignin</a:t>
            </a:r>
            <a:r>
              <a:rPr lang="en-GB" sz="1600" dirty="0" smtClean="0">
                <a:latin typeface="Calibri" pitchFamily="18"/>
              </a:rPr>
              <a:t>)</a:t>
            </a:r>
            <a:endParaRPr lang="en-GB" sz="1600" dirty="0">
              <a:latin typeface="Calibri" pitchFamily="18"/>
            </a:endParaRPr>
          </a:p>
          <a:p>
            <a:pPr marL="285750" indent="-285750">
              <a:spcBef>
                <a:spcPts val="638"/>
              </a:spcBef>
            </a:pPr>
            <a:r>
              <a:rPr lang="cs-CZ" sz="1600" dirty="0" err="1">
                <a:latin typeface="Calibri" pitchFamily="18"/>
              </a:rPr>
              <a:t>e</a:t>
            </a:r>
            <a:r>
              <a:rPr lang="en-GB" sz="1600" dirty="0" err="1" smtClean="0">
                <a:latin typeface="Calibri" pitchFamily="18"/>
              </a:rPr>
              <a:t>xtracelulární</a:t>
            </a:r>
            <a:r>
              <a:rPr lang="en-GB" sz="1600" dirty="0" smtClean="0">
                <a:latin typeface="Calibri" pitchFamily="18"/>
              </a:rPr>
              <a:t> </a:t>
            </a:r>
            <a:r>
              <a:rPr lang="en-GB" sz="1600" dirty="0" err="1">
                <a:latin typeface="Calibri" pitchFamily="18"/>
              </a:rPr>
              <a:t>enzymy</a:t>
            </a:r>
            <a:r>
              <a:rPr lang="en-GB" sz="1600" dirty="0">
                <a:latin typeface="Calibri" pitchFamily="18"/>
              </a:rPr>
              <a:t> </a:t>
            </a:r>
            <a:r>
              <a:rPr lang="en-GB" sz="1600" dirty="0" err="1">
                <a:latin typeface="Calibri" pitchFamily="18"/>
              </a:rPr>
              <a:t>zpřístupní</a:t>
            </a:r>
            <a:r>
              <a:rPr lang="en-GB" sz="1600" dirty="0">
                <a:latin typeface="Calibri" pitchFamily="18"/>
              </a:rPr>
              <a:t> </a:t>
            </a:r>
            <a:r>
              <a:rPr lang="en-GB" sz="1600" dirty="0" err="1">
                <a:latin typeface="Calibri" pitchFamily="18"/>
              </a:rPr>
              <a:t>takový</a:t>
            </a:r>
            <a:r>
              <a:rPr lang="en-GB" sz="1600" dirty="0">
                <a:latin typeface="Calibri" pitchFamily="18"/>
              </a:rPr>
              <a:t> </a:t>
            </a:r>
            <a:r>
              <a:rPr lang="en-GB" sz="1600" dirty="0" err="1">
                <a:latin typeface="Calibri" pitchFamily="18"/>
              </a:rPr>
              <a:t>substrát</a:t>
            </a:r>
            <a:r>
              <a:rPr lang="en-GB" sz="1600" dirty="0">
                <a:latin typeface="Calibri" pitchFamily="18"/>
              </a:rPr>
              <a:t> pro </a:t>
            </a:r>
            <a:r>
              <a:rPr lang="en-GB" sz="1600" dirty="0" err="1">
                <a:latin typeface="Calibri" pitchFamily="18"/>
              </a:rPr>
              <a:t>všechny</a:t>
            </a:r>
            <a:r>
              <a:rPr lang="en-GB" sz="1600" dirty="0">
                <a:latin typeface="Calibri" pitchFamily="18"/>
              </a:rPr>
              <a:t> </a:t>
            </a:r>
            <a:r>
              <a:rPr lang="en-GB" sz="1600" dirty="0" err="1">
                <a:latin typeface="Calibri" pitchFamily="18"/>
              </a:rPr>
              <a:t>členy</a:t>
            </a:r>
            <a:r>
              <a:rPr lang="en-GB" sz="1600" dirty="0">
                <a:latin typeface="Calibri" pitchFamily="18"/>
              </a:rPr>
              <a:t> </a:t>
            </a:r>
            <a:r>
              <a:rPr lang="en-GB" sz="1600" dirty="0" err="1" smtClean="0">
                <a:latin typeface="Calibri" pitchFamily="18"/>
              </a:rPr>
              <a:t>společenstva</a:t>
            </a:r>
            <a:endParaRPr lang="en-GB" sz="1600" dirty="0">
              <a:latin typeface="Calibri" pitchFamily="18"/>
            </a:endParaRPr>
          </a:p>
          <a:p>
            <a:pPr marL="285750" indent="-285750">
              <a:spcBef>
                <a:spcPts val="638"/>
              </a:spcBef>
            </a:pPr>
            <a:r>
              <a:rPr lang="cs-CZ" sz="1600" dirty="0" err="1">
                <a:latin typeface="Calibri" pitchFamily="18"/>
              </a:rPr>
              <a:t>n</a:t>
            </a:r>
            <a:r>
              <a:rPr lang="en-GB" sz="1600" dirty="0" err="1" smtClean="0">
                <a:latin typeface="Calibri" pitchFamily="18"/>
              </a:rPr>
              <a:t>ízká</a:t>
            </a:r>
            <a:r>
              <a:rPr lang="en-GB" sz="1600" dirty="0" smtClean="0">
                <a:latin typeface="Calibri" pitchFamily="18"/>
              </a:rPr>
              <a:t> </a:t>
            </a:r>
            <a:r>
              <a:rPr lang="en-GB" sz="1600" dirty="0" err="1">
                <a:latin typeface="Calibri" pitchFamily="18"/>
              </a:rPr>
              <a:t>hustota</a:t>
            </a:r>
            <a:r>
              <a:rPr lang="en-GB" sz="1600" dirty="0">
                <a:latin typeface="Calibri" pitchFamily="18"/>
              </a:rPr>
              <a:t> </a:t>
            </a:r>
            <a:r>
              <a:rPr lang="en-GB" sz="1600" dirty="0" err="1">
                <a:latin typeface="Calibri" pitchFamily="18"/>
              </a:rPr>
              <a:t>společenstva</a:t>
            </a:r>
            <a:r>
              <a:rPr lang="en-GB" sz="1600" dirty="0">
                <a:latin typeface="Calibri" pitchFamily="18"/>
              </a:rPr>
              <a:t> – </a:t>
            </a:r>
            <a:r>
              <a:rPr lang="en-GB" sz="1600" dirty="0" err="1">
                <a:latin typeface="Calibri" pitchFamily="18"/>
              </a:rPr>
              <a:t>vyředění</a:t>
            </a:r>
            <a:r>
              <a:rPr lang="en-GB" sz="1600" dirty="0">
                <a:latin typeface="Calibri" pitchFamily="18"/>
              </a:rPr>
              <a:t>/</a:t>
            </a:r>
            <a:r>
              <a:rPr lang="en-GB" sz="1600" dirty="0" err="1">
                <a:latin typeface="Calibri" pitchFamily="18"/>
              </a:rPr>
              <a:t>ztráta</a:t>
            </a:r>
            <a:r>
              <a:rPr lang="en-GB" sz="1600" dirty="0">
                <a:latin typeface="Calibri" pitchFamily="18"/>
              </a:rPr>
              <a:t> </a:t>
            </a:r>
            <a:r>
              <a:rPr lang="en-GB" sz="1600" dirty="0" err="1">
                <a:latin typeface="Calibri" pitchFamily="18"/>
              </a:rPr>
              <a:t>uvolněného</a:t>
            </a:r>
            <a:r>
              <a:rPr lang="en-GB" sz="1600" dirty="0">
                <a:latin typeface="Calibri" pitchFamily="18"/>
              </a:rPr>
              <a:t> </a:t>
            </a:r>
            <a:r>
              <a:rPr lang="en-GB" sz="1600" dirty="0" err="1">
                <a:latin typeface="Calibri" pitchFamily="18"/>
              </a:rPr>
              <a:t>substrátu</a:t>
            </a:r>
            <a:r>
              <a:rPr lang="en-GB" sz="1600" dirty="0">
                <a:latin typeface="Calibri" pitchFamily="18"/>
              </a:rPr>
              <a:t> </a:t>
            </a:r>
            <a:endParaRPr lang="cs-CZ" sz="1600" dirty="0" smtClean="0">
              <a:latin typeface="Calibri" pitchFamily="18"/>
            </a:endParaRPr>
          </a:p>
          <a:p>
            <a:pPr marL="285750" indent="-285750">
              <a:spcBef>
                <a:spcPts val="638"/>
              </a:spcBef>
            </a:pPr>
            <a:r>
              <a:rPr lang="en-GB" sz="1600" dirty="0" err="1" smtClean="0">
                <a:latin typeface="Calibri" pitchFamily="18"/>
              </a:rPr>
              <a:t>uvolňování</a:t>
            </a:r>
            <a:r>
              <a:rPr lang="en-GB" sz="1600" dirty="0" smtClean="0">
                <a:latin typeface="Calibri" pitchFamily="18"/>
              </a:rPr>
              <a:t> </a:t>
            </a:r>
            <a:r>
              <a:rPr lang="en-GB" sz="1600" dirty="0" err="1">
                <a:latin typeface="Calibri" pitchFamily="18"/>
              </a:rPr>
              <a:t>esenciálních</a:t>
            </a:r>
            <a:r>
              <a:rPr lang="en-GB" sz="1600" dirty="0">
                <a:latin typeface="Calibri" pitchFamily="18"/>
              </a:rPr>
              <a:t> </a:t>
            </a:r>
            <a:r>
              <a:rPr lang="en-GB" sz="1600" dirty="0" err="1">
                <a:latin typeface="Calibri" pitchFamily="18"/>
              </a:rPr>
              <a:t>prvků</a:t>
            </a:r>
            <a:r>
              <a:rPr lang="en-GB" sz="1600" dirty="0">
                <a:latin typeface="Calibri" pitchFamily="18"/>
              </a:rPr>
              <a:t> z </a:t>
            </a:r>
            <a:r>
              <a:rPr lang="en-GB" sz="1600" dirty="0" err="1">
                <a:latin typeface="Calibri" pitchFamily="18"/>
              </a:rPr>
              <a:t>hornin</a:t>
            </a:r>
            <a:r>
              <a:rPr lang="en-GB" sz="1600" dirty="0">
                <a:latin typeface="Calibri" pitchFamily="18"/>
              </a:rPr>
              <a:t> (org. </a:t>
            </a:r>
            <a:r>
              <a:rPr lang="en-GB" sz="1600" dirty="0" err="1">
                <a:latin typeface="Calibri" pitchFamily="18"/>
              </a:rPr>
              <a:t>kyseliny</a:t>
            </a:r>
            <a:r>
              <a:rPr lang="en-GB" sz="1600" dirty="0" smtClean="0">
                <a:latin typeface="Calibri" pitchFamily="18"/>
              </a:rPr>
              <a:t>)</a:t>
            </a:r>
            <a:endParaRPr lang="en-GB" sz="1600" dirty="0">
              <a:latin typeface="Calibri" pitchFamily="18"/>
            </a:endParaRPr>
          </a:p>
          <a:p>
            <a:pPr marL="285750" indent="-285750">
              <a:spcBef>
                <a:spcPts val="638"/>
              </a:spcBef>
            </a:pPr>
            <a:r>
              <a:rPr lang="en-GB" sz="1600" dirty="0" err="1">
                <a:latin typeface="Calibri" pitchFamily="18"/>
              </a:rPr>
              <a:t>ochrana</a:t>
            </a:r>
            <a:r>
              <a:rPr lang="en-GB" sz="1600" dirty="0">
                <a:latin typeface="Calibri" pitchFamily="18"/>
              </a:rPr>
              <a:t> </a:t>
            </a:r>
            <a:r>
              <a:rPr lang="en-GB" sz="1600" dirty="0" err="1">
                <a:latin typeface="Calibri" pitchFamily="18"/>
              </a:rPr>
              <a:t>proti</a:t>
            </a:r>
            <a:r>
              <a:rPr lang="en-GB" sz="1600" dirty="0">
                <a:latin typeface="Calibri" pitchFamily="18"/>
              </a:rPr>
              <a:t> </a:t>
            </a:r>
            <a:r>
              <a:rPr lang="en-GB" sz="1600" dirty="0" err="1">
                <a:latin typeface="Calibri" pitchFamily="18"/>
              </a:rPr>
              <a:t>nepříznivým</a:t>
            </a:r>
            <a:r>
              <a:rPr lang="en-GB" sz="1600" dirty="0">
                <a:latin typeface="Calibri" pitchFamily="18"/>
              </a:rPr>
              <a:t> </a:t>
            </a:r>
            <a:r>
              <a:rPr lang="en-GB" sz="1600" dirty="0" err="1">
                <a:latin typeface="Calibri" pitchFamily="18"/>
              </a:rPr>
              <a:t>faktorům</a:t>
            </a:r>
            <a:r>
              <a:rPr lang="en-GB" sz="1600" dirty="0">
                <a:latin typeface="Calibri" pitchFamily="18"/>
              </a:rPr>
              <a:t> </a:t>
            </a:r>
            <a:r>
              <a:rPr lang="en-GB" sz="1600" dirty="0" err="1">
                <a:latin typeface="Calibri" pitchFamily="18"/>
              </a:rPr>
              <a:t>prostředí</a:t>
            </a:r>
            <a:r>
              <a:rPr lang="en-GB" sz="1600" dirty="0">
                <a:latin typeface="Calibri" pitchFamily="18"/>
              </a:rPr>
              <a:t> </a:t>
            </a:r>
            <a:r>
              <a:rPr lang="en-GB" sz="1600" dirty="0" err="1">
                <a:latin typeface="Calibri" pitchFamily="18"/>
              </a:rPr>
              <a:t>běžně</a:t>
            </a:r>
            <a:r>
              <a:rPr lang="en-GB" sz="1600" dirty="0">
                <a:latin typeface="Calibri" pitchFamily="18"/>
              </a:rPr>
              <a:t> </a:t>
            </a:r>
            <a:r>
              <a:rPr lang="en-GB" sz="1600" dirty="0" err="1">
                <a:latin typeface="Calibri" pitchFamily="18"/>
              </a:rPr>
              <a:t>za</a:t>
            </a:r>
            <a:r>
              <a:rPr lang="en-GB" sz="1600" dirty="0">
                <a:latin typeface="Calibri" pitchFamily="18"/>
              </a:rPr>
              <a:t> </a:t>
            </a:r>
            <a:r>
              <a:rPr lang="en-GB" sz="1600" dirty="0" err="1">
                <a:latin typeface="Calibri" pitchFamily="18"/>
              </a:rPr>
              <a:t>laboratorních</a:t>
            </a:r>
            <a:r>
              <a:rPr lang="en-GB" sz="1600" dirty="0">
                <a:latin typeface="Calibri" pitchFamily="18"/>
              </a:rPr>
              <a:t> </a:t>
            </a:r>
            <a:r>
              <a:rPr lang="en-GB" sz="1600" dirty="0" err="1">
                <a:latin typeface="Calibri" pitchFamily="18"/>
              </a:rPr>
              <a:t>podmínek</a:t>
            </a:r>
            <a:r>
              <a:rPr lang="en-GB" sz="1600" dirty="0">
                <a:latin typeface="Calibri" pitchFamily="18"/>
              </a:rPr>
              <a:t> </a:t>
            </a:r>
            <a:r>
              <a:rPr lang="en-GB" sz="1600" dirty="0" err="1">
                <a:latin typeface="Calibri" pitchFamily="18"/>
              </a:rPr>
              <a:t>má</a:t>
            </a:r>
            <a:r>
              <a:rPr lang="en-GB" sz="1600" dirty="0">
                <a:latin typeface="Calibri" pitchFamily="18"/>
              </a:rPr>
              <a:t> </a:t>
            </a:r>
            <a:r>
              <a:rPr lang="en-GB" sz="1600" dirty="0" err="1">
                <a:latin typeface="Calibri" pitchFamily="18"/>
              </a:rPr>
              <a:t>určitá</a:t>
            </a:r>
            <a:r>
              <a:rPr lang="en-GB" sz="1600" dirty="0">
                <a:latin typeface="Calibri" pitchFamily="18"/>
              </a:rPr>
              <a:t> </a:t>
            </a:r>
            <a:r>
              <a:rPr lang="en-GB" sz="1600" dirty="0" err="1">
                <a:latin typeface="Calibri" pitchFamily="18"/>
              </a:rPr>
              <a:t>koncentrace</a:t>
            </a:r>
            <a:r>
              <a:rPr lang="en-GB" sz="1600" dirty="0">
                <a:latin typeface="Calibri" pitchFamily="18"/>
              </a:rPr>
              <a:t> </a:t>
            </a:r>
            <a:r>
              <a:rPr lang="en-GB" sz="1600" dirty="0" err="1">
                <a:latin typeface="Calibri" pitchFamily="18"/>
              </a:rPr>
              <a:t>metabolického</a:t>
            </a:r>
            <a:r>
              <a:rPr lang="en-GB" sz="1600" dirty="0">
                <a:latin typeface="Calibri" pitchFamily="18"/>
              </a:rPr>
              <a:t> </a:t>
            </a:r>
            <a:r>
              <a:rPr lang="en-GB" sz="1600" dirty="0" err="1">
                <a:latin typeface="Calibri" pitchFamily="18"/>
              </a:rPr>
              <a:t>inhibitoru</a:t>
            </a:r>
            <a:r>
              <a:rPr lang="en-GB" sz="1600" dirty="0">
                <a:latin typeface="Calibri" pitchFamily="18"/>
              </a:rPr>
              <a:t> </a:t>
            </a:r>
            <a:r>
              <a:rPr lang="en-GB" sz="1600" dirty="0" err="1">
                <a:latin typeface="Calibri" pitchFamily="18"/>
              </a:rPr>
              <a:t>menší</a:t>
            </a:r>
            <a:r>
              <a:rPr lang="en-GB" sz="1600" dirty="0">
                <a:latin typeface="Calibri" pitchFamily="18"/>
              </a:rPr>
              <a:t> </a:t>
            </a:r>
            <a:r>
              <a:rPr lang="en-GB" sz="1600" dirty="0" err="1">
                <a:latin typeface="Calibri" pitchFamily="18"/>
              </a:rPr>
              <a:t>vliv</a:t>
            </a:r>
            <a:r>
              <a:rPr lang="en-GB" sz="1600" dirty="0">
                <a:latin typeface="Calibri" pitchFamily="18"/>
              </a:rPr>
              <a:t> </a:t>
            </a:r>
            <a:r>
              <a:rPr lang="en-GB" sz="1600" dirty="0" err="1">
                <a:latin typeface="Calibri" pitchFamily="18"/>
              </a:rPr>
              <a:t>na</a:t>
            </a:r>
            <a:r>
              <a:rPr lang="en-GB" sz="1600" dirty="0">
                <a:latin typeface="Calibri" pitchFamily="18"/>
              </a:rPr>
              <a:t> </a:t>
            </a:r>
            <a:r>
              <a:rPr lang="en-GB" sz="1600" dirty="0" err="1">
                <a:latin typeface="Calibri" pitchFamily="18"/>
              </a:rPr>
              <a:t>hustší</a:t>
            </a:r>
            <a:r>
              <a:rPr lang="en-GB" sz="1600" dirty="0">
                <a:latin typeface="Calibri" pitchFamily="18"/>
              </a:rPr>
              <a:t> </a:t>
            </a:r>
            <a:r>
              <a:rPr lang="en-GB" sz="1600" dirty="0" err="1">
                <a:latin typeface="Calibri" pitchFamily="18"/>
              </a:rPr>
              <a:t>suspenzi</a:t>
            </a:r>
            <a:r>
              <a:rPr lang="en-GB" sz="1600" dirty="0">
                <a:latin typeface="Calibri" pitchFamily="18"/>
              </a:rPr>
              <a:t> </a:t>
            </a:r>
            <a:r>
              <a:rPr lang="en-GB" sz="1600" dirty="0" err="1">
                <a:latin typeface="Calibri" pitchFamily="18"/>
              </a:rPr>
              <a:t>než</a:t>
            </a:r>
            <a:r>
              <a:rPr lang="en-GB" sz="1600" dirty="0">
                <a:latin typeface="Calibri" pitchFamily="18"/>
              </a:rPr>
              <a:t> </a:t>
            </a:r>
            <a:r>
              <a:rPr lang="en-GB" sz="1600" dirty="0" err="1">
                <a:latin typeface="Calibri" pitchFamily="18"/>
              </a:rPr>
              <a:t>na</a:t>
            </a:r>
            <a:r>
              <a:rPr lang="en-GB" sz="1600" dirty="0">
                <a:latin typeface="Calibri" pitchFamily="18"/>
              </a:rPr>
              <a:t> </a:t>
            </a:r>
            <a:r>
              <a:rPr lang="en-GB" sz="1600" dirty="0" err="1" smtClean="0">
                <a:latin typeface="Calibri" pitchFamily="18"/>
              </a:rPr>
              <a:t>zředěnou</a:t>
            </a:r>
            <a:endParaRPr lang="en-GB" sz="1600" dirty="0">
              <a:latin typeface="Calibri" pitchFamily="18"/>
            </a:endParaRPr>
          </a:p>
          <a:p>
            <a:pPr marL="285750" indent="-285750">
              <a:spcBef>
                <a:spcPts val="638"/>
              </a:spcBef>
            </a:pPr>
            <a:r>
              <a:rPr lang="en-GB" sz="1600" dirty="0">
                <a:latin typeface="Calibri" pitchFamily="18"/>
              </a:rPr>
              <a:t>biofilm o </a:t>
            </a:r>
            <a:r>
              <a:rPr lang="en-GB" sz="1600" dirty="0" err="1">
                <a:latin typeface="Calibri" pitchFamily="18"/>
              </a:rPr>
              <a:t>řád</a:t>
            </a:r>
            <a:r>
              <a:rPr lang="en-GB" sz="1600" dirty="0">
                <a:latin typeface="Calibri" pitchFamily="18"/>
              </a:rPr>
              <a:t> </a:t>
            </a:r>
            <a:r>
              <a:rPr lang="en-GB" sz="1600" dirty="0" err="1">
                <a:latin typeface="Calibri" pitchFamily="18"/>
              </a:rPr>
              <a:t>odolnější</a:t>
            </a:r>
            <a:r>
              <a:rPr lang="en-GB" sz="1600" dirty="0">
                <a:latin typeface="Calibri" pitchFamily="18"/>
              </a:rPr>
              <a:t> </a:t>
            </a:r>
            <a:r>
              <a:rPr lang="en-GB" sz="1600" dirty="0" err="1">
                <a:latin typeface="Calibri" pitchFamily="18"/>
              </a:rPr>
              <a:t>antimikrobiálnímu</a:t>
            </a:r>
            <a:r>
              <a:rPr lang="en-GB" sz="1600" dirty="0">
                <a:latin typeface="Calibri" pitchFamily="18"/>
              </a:rPr>
              <a:t> </a:t>
            </a:r>
            <a:r>
              <a:rPr lang="en-GB" sz="1600" dirty="0" err="1">
                <a:latin typeface="Calibri" pitchFamily="18"/>
              </a:rPr>
              <a:t>činiteli</a:t>
            </a:r>
            <a:r>
              <a:rPr lang="en-GB" sz="1600" dirty="0">
                <a:latin typeface="Calibri" pitchFamily="18"/>
              </a:rPr>
              <a:t> - UV </a:t>
            </a:r>
            <a:r>
              <a:rPr lang="en-GB" sz="1600" dirty="0" err="1">
                <a:latin typeface="Calibri" pitchFamily="18"/>
              </a:rPr>
              <a:t>záření</a:t>
            </a:r>
            <a:r>
              <a:rPr lang="en-GB" sz="1600" dirty="0">
                <a:latin typeface="Calibri" pitchFamily="18"/>
              </a:rPr>
              <a:t>, </a:t>
            </a:r>
            <a:r>
              <a:rPr lang="en-GB" sz="1600" dirty="0" err="1">
                <a:latin typeface="Calibri" pitchFamily="18"/>
              </a:rPr>
              <a:t>snížení</a:t>
            </a:r>
            <a:r>
              <a:rPr lang="en-GB" sz="1600" dirty="0">
                <a:latin typeface="Calibri" pitchFamily="18"/>
              </a:rPr>
              <a:t> </a:t>
            </a:r>
            <a:r>
              <a:rPr lang="en-GB" sz="1600" dirty="0" err="1">
                <a:latin typeface="Calibri" pitchFamily="18"/>
              </a:rPr>
              <a:t>bodu</a:t>
            </a:r>
            <a:r>
              <a:rPr lang="en-GB" sz="1600" dirty="0">
                <a:latin typeface="Calibri" pitchFamily="18"/>
              </a:rPr>
              <a:t> </a:t>
            </a:r>
            <a:r>
              <a:rPr lang="en-GB" sz="1600" dirty="0" err="1">
                <a:latin typeface="Calibri" pitchFamily="18"/>
              </a:rPr>
              <a:t>mrznutí</a:t>
            </a:r>
            <a:r>
              <a:rPr lang="en-GB" sz="1600" dirty="0">
                <a:latin typeface="Calibri" pitchFamily="18"/>
              </a:rPr>
              <a:t> </a:t>
            </a:r>
            <a:r>
              <a:rPr lang="en-GB" sz="1600" dirty="0" err="1">
                <a:latin typeface="Calibri" pitchFamily="18"/>
              </a:rPr>
              <a:t>prostředí</a:t>
            </a:r>
            <a:endParaRPr lang="en-GB" sz="1600" dirty="0">
              <a:latin typeface="Calibri" pitchFamily="18"/>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3861048"/>
            <a:ext cx="4047938"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page8">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13320" y="-15480"/>
            <a:ext cx="8229240" cy="6828856"/>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en-GB" sz="1600" dirty="0" err="1" smtClean="0">
                <a:latin typeface="Calibri" pitchFamily="18"/>
              </a:rPr>
              <a:t>Př.po</a:t>
            </a:r>
            <a:r>
              <a:rPr lang="en-GB" sz="1600" dirty="0" smtClean="0">
                <a:latin typeface="Calibri" pitchFamily="18"/>
              </a:rPr>
              <a:t> </a:t>
            </a:r>
            <a:r>
              <a:rPr lang="en-GB" sz="1600" dirty="0" err="1">
                <a:latin typeface="Calibri" pitchFamily="18"/>
              </a:rPr>
              <a:t>vyčerpání</a:t>
            </a:r>
            <a:r>
              <a:rPr lang="en-GB" sz="1600" dirty="0">
                <a:latin typeface="Calibri" pitchFamily="18"/>
              </a:rPr>
              <a:t> </a:t>
            </a:r>
            <a:r>
              <a:rPr lang="en-GB" sz="1600" dirty="0" err="1">
                <a:latin typeface="Calibri" pitchFamily="18"/>
              </a:rPr>
              <a:t>zdrojů</a:t>
            </a:r>
            <a:r>
              <a:rPr lang="en-GB" sz="1600" dirty="0">
                <a:latin typeface="Calibri" pitchFamily="18"/>
              </a:rPr>
              <a:t> </a:t>
            </a:r>
            <a:r>
              <a:rPr lang="en-GB" sz="1600" dirty="0" err="1">
                <a:latin typeface="Calibri" pitchFamily="18"/>
              </a:rPr>
              <a:t>potravy</a:t>
            </a:r>
            <a:r>
              <a:rPr lang="en-GB" sz="1600" dirty="0">
                <a:latin typeface="Calibri" pitchFamily="18"/>
              </a:rPr>
              <a:t> se </a:t>
            </a:r>
            <a:r>
              <a:rPr lang="en-GB" sz="1600" dirty="0" err="1">
                <a:latin typeface="Calibri" pitchFamily="18"/>
              </a:rPr>
              <a:t>amoeboidní</a:t>
            </a:r>
            <a:r>
              <a:rPr lang="en-GB" sz="1600" dirty="0">
                <a:latin typeface="Calibri" pitchFamily="18"/>
              </a:rPr>
              <a:t> </a:t>
            </a:r>
            <a:r>
              <a:rPr lang="en-GB" sz="1600" dirty="0" err="1">
                <a:latin typeface="Calibri" pitchFamily="18"/>
              </a:rPr>
              <a:t>buňky</a:t>
            </a:r>
            <a:r>
              <a:rPr lang="en-GB" sz="1600" dirty="0">
                <a:latin typeface="Calibri" pitchFamily="18"/>
              </a:rPr>
              <a:t> </a:t>
            </a:r>
            <a:r>
              <a:rPr lang="en-GB" sz="1600" dirty="0" err="1">
                <a:latin typeface="Calibri" pitchFamily="18"/>
              </a:rPr>
              <a:t>shlukují</a:t>
            </a:r>
            <a:r>
              <a:rPr lang="en-GB" sz="1600" dirty="0">
                <a:latin typeface="Calibri" pitchFamily="18"/>
              </a:rPr>
              <a:t> do </a:t>
            </a:r>
            <a:r>
              <a:rPr lang="en-GB" sz="1600" dirty="0" err="1">
                <a:latin typeface="Calibri" pitchFamily="18"/>
              </a:rPr>
              <a:t>centrálního</a:t>
            </a:r>
            <a:r>
              <a:rPr lang="en-GB" sz="1600" dirty="0">
                <a:latin typeface="Calibri" pitchFamily="18"/>
              </a:rPr>
              <a:t> </a:t>
            </a:r>
            <a:r>
              <a:rPr lang="en-GB" sz="1600" dirty="0" err="1">
                <a:latin typeface="Calibri" pitchFamily="18"/>
              </a:rPr>
              <a:t>organismu</a:t>
            </a:r>
            <a:r>
              <a:rPr lang="en-GB" sz="1600" dirty="0">
                <a:latin typeface="Calibri" pitchFamily="18"/>
              </a:rPr>
              <a:t> (</a:t>
            </a:r>
            <a:r>
              <a:rPr lang="en-GB" sz="1600" dirty="0" err="1">
                <a:latin typeface="Calibri" pitchFamily="18"/>
              </a:rPr>
              <a:t>sorocarp</a:t>
            </a:r>
            <a:r>
              <a:rPr lang="en-GB" sz="1600" dirty="0" smtClean="0">
                <a:latin typeface="Calibri" pitchFamily="18"/>
              </a:rPr>
              <a:t>)</a:t>
            </a:r>
            <a:endParaRPr lang="en-GB" sz="1600" dirty="0">
              <a:latin typeface="Calibri" pitchFamily="18"/>
            </a:endParaRPr>
          </a:p>
          <a:p>
            <a:pPr marL="285750" indent="-285750">
              <a:spcBef>
                <a:spcPts val="638"/>
              </a:spcBef>
            </a:pPr>
            <a:r>
              <a:rPr lang="en-GB" sz="1600" dirty="0" err="1">
                <a:latin typeface="Calibri" pitchFamily="18"/>
              </a:rPr>
              <a:t>signálem</a:t>
            </a:r>
            <a:r>
              <a:rPr lang="en-GB" sz="1600" dirty="0">
                <a:latin typeface="Calibri" pitchFamily="18"/>
              </a:rPr>
              <a:t> je </a:t>
            </a:r>
            <a:r>
              <a:rPr lang="en-GB" sz="1600" dirty="0" err="1">
                <a:latin typeface="Calibri" pitchFamily="18"/>
              </a:rPr>
              <a:t>tvorba</a:t>
            </a:r>
            <a:r>
              <a:rPr lang="en-GB" sz="1600" dirty="0">
                <a:latin typeface="Calibri" pitchFamily="18"/>
              </a:rPr>
              <a:t> </a:t>
            </a:r>
            <a:r>
              <a:rPr lang="en-GB" sz="1600" dirty="0" err="1">
                <a:latin typeface="Calibri" pitchFamily="18"/>
              </a:rPr>
              <a:t>cyklického</a:t>
            </a:r>
            <a:r>
              <a:rPr lang="en-GB" sz="1600" dirty="0">
                <a:latin typeface="Calibri" pitchFamily="18"/>
              </a:rPr>
              <a:t> </a:t>
            </a:r>
            <a:r>
              <a:rPr lang="en-GB" sz="1600" dirty="0" smtClean="0">
                <a:latin typeface="Calibri" pitchFamily="18"/>
              </a:rPr>
              <a:t>AMP</a:t>
            </a:r>
            <a:r>
              <a:rPr lang="cs-CZ" sz="1600" dirty="0" smtClean="0">
                <a:latin typeface="Calibri" pitchFamily="18"/>
              </a:rPr>
              <a:t> (adenosin </a:t>
            </a:r>
            <a:r>
              <a:rPr lang="cs-CZ" sz="1600" dirty="0" err="1" smtClean="0">
                <a:latin typeface="Calibri" pitchFamily="18"/>
              </a:rPr>
              <a:t>monofosfát</a:t>
            </a:r>
            <a:r>
              <a:rPr lang="cs-CZ" sz="1600" dirty="0" smtClean="0">
                <a:latin typeface="Calibri" pitchFamily="18"/>
              </a:rPr>
              <a:t>)</a:t>
            </a:r>
            <a:endParaRPr lang="en-GB" sz="1600" dirty="0">
              <a:latin typeface="Calibri" pitchFamily="18"/>
            </a:endParaRPr>
          </a:p>
          <a:p>
            <a:pPr marL="285750" indent="-285750">
              <a:spcBef>
                <a:spcPts val="638"/>
              </a:spcBef>
            </a:pPr>
            <a:r>
              <a:rPr lang="en-GB" sz="1600" dirty="0" err="1">
                <a:latin typeface="Calibri" pitchFamily="18"/>
              </a:rPr>
              <a:t>uvolnění</a:t>
            </a:r>
            <a:r>
              <a:rPr lang="en-GB" sz="1600" dirty="0">
                <a:latin typeface="Calibri" pitchFamily="18"/>
              </a:rPr>
              <a:t> </a:t>
            </a:r>
            <a:r>
              <a:rPr lang="en-GB" sz="1600" dirty="0" err="1">
                <a:latin typeface="Calibri" pitchFamily="18"/>
              </a:rPr>
              <a:t>spor</a:t>
            </a:r>
            <a:r>
              <a:rPr lang="en-GB" sz="1600" dirty="0">
                <a:latin typeface="Calibri" pitchFamily="18"/>
              </a:rPr>
              <a:t> a </a:t>
            </a:r>
            <a:r>
              <a:rPr lang="en-GB" sz="1600" dirty="0" err="1">
                <a:latin typeface="Calibri" pitchFamily="18"/>
              </a:rPr>
              <a:t>jejich</a:t>
            </a:r>
            <a:r>
              <a:rPr lang="en-GB" sz="1600" dirty="0">
                <a:latin typeface="Calibri" pitchFamily="18"/>
              </a:rPr>
              <a:t> </a:t>
            </a:r>
            <a:r>
              <a:rPr lang="en-GB" sz="1600" dirty="0" err="1">
                <a:latin typeface="Calibri" pitchFamily="18"/>
              </a:rPr>
              <a:t>disperze</a:t>
            </a:r>
            <a:endParaRPr lang="en-GB" sz="1600" dirty="0">
              <a:latin typeface="Calibri" pitchFamily="18"/>
            </a:endParaRPr>
          </a:p>
          <a:p>
            <a:pPr marL="285750" indent="-285750">
              <a:spcBef>
                <a:spcPts val="638"/>
              </a:spcBef>
            </a:pPr>
            <a:r>
              <a:rPr lang="en-GB" sz="1600" dirty="0" err="1">
                <a:latin typeface="Calibri" pitchFamily="18"/>
              </a:rPr>
              <a:t>některé</a:t>
            </a:r>
            <a:r>
              <a:rPr lang="en-GB" sz="1600" dirty="0">
                <a:latin typeface="Calibri" pitchFamily="18"/>
              </a:rPr>
              <a:t> se </a:t>
            </a:r>
            <a:r>
              <a:rPr lang="en-GB" sz="1600" dirty="0" err="1">
                <a:latin typeface="Calibri" pitchFamily="18"/>
              </a:rPr>
              <a:t>dostanou</a:t>
            </a:r>
            <a:r>
              <a:rPr lang="en-GB" sz="1600" dirty="0">
                <a:latin typeface="Calibri" pitchFamily="18"/>
              </a:rPr>
              <a:t> do </a:t>
            </a:r>
            <a:r>
              <a:rPr lang="en-GB" sz="1600" dirty="0" err="1">
                <a:latin typeface="Calibri" pitchFamily="18"/>
              </a:rPr>
              <a:t>prostředí</a:t>
            </a:r>
            <a:r>
              <a:rPr lang="en-GB" sz="1600" dirty="0">
                <a:latin typeface="Calibri" pitchFamily="18"/>
              </a:rPr>
              <a:t> s </a:t>
            </a:r>
            <a:r>
              <a:rPr lang="en-GB" sz="1600" dirty="0" err="1">
                <a:latin typeface="Calibri" pitchFamily="18"/>
              </a:rPr>
              <a:t>dostatkem</a:t>
            </a:r>
            <a:r>
              <a:rPr lang="en-GB" sz="1600" dirty="0">
                <a:latin typeface="Calibri" pitchFamily="18"/>
              </a:rPr>
              <a:t> </a:t>
            </a:r>
            <a:r>
              <a:rPr lang="en-GB" sz="1600" dirty="0" err="1">
                <a:latin typeface="Calibri" pitchFamily="18"/>
              </a:rPr>
              <a:t>potravy</a:t>
            </a:r>
            <a:endParaRPr lang="en-GB" sz="1600" dirty="0">
              <a:latin typeface="Calibri" pitchFamily="18"/>
            </a:endParaRPr>
          </a:p>
          <a:p>
            <a:pPr marL="285750" indent="-285750">
              <a:spcBef>
                <a:spcPts val="638"/>
              </a:spcBef>
            </a:pPr>
            <a:r>
              <a:rPr lang="en-GB" sz="1600" dirty="0" err="1" smtClean="0">
                <a:latin typeface="Calibri" pitchFamily="18"/>
              </a:rPr>
              <a:t>vyklíčí</a:t>
            </a:r>
            <a:r>
              <a:rPr lang="en-GB" sz="1600" dirty="0" smtClean="0">
                <a:latin typeface="Calibri" pitchFamily="18"/>
              </a:rPr>
              <a:t> </a:t>
            </a:r>
            <a:r>
              <a:rPr lang="en-GB" sz="1600" dirty="0">
                <a:latin typeface="Calibri" pitchFamily="18"/>
              </a:rPr>
              <a:t>a </a:t>
            </a:r>
            <a:r>
              <a:rPr lang="en-GB" sz="1600" dirty="0" err="1">
                <a:latin typeface="Calibri" pitchFamily="18"/>
              </a:rPr>
              <a:t>povedou</a:t>
            </a:r>
            <a:r>
              <a:rPr lang="en-GB" sz="1600" dirty="0">
                <a:latin typeface="Calibri" pitchFamily="18"/>
              </a:rPr>
              <a:t> </a:t>
            </a:r>
            <a:r>
              <a:rPr lang="en-GB" sz="1600" dirty="0" err="1">
                <a:latin typeface="Calibri" pitchFamily="18"/>
              </a:rPr>
              <a:t>amoebovitý</a:t>
            </a:r>
            <a:r>
              <a:rPr lang="en-GB" sz="1600" dirty="0">
                <a:latin typeface="Calibri" pitchFamily="18"/>
              </a:rPr>
              <a:t> </a:t>
            </a:r>
            <a:r>
              <a:rPr lang="en-GB" sz="1600" dirty="0" err="1">
                <a:latin typeface="Calibri" pitchFamily="18"/>
              </a:rPr>
              <a:t>život</a:t>
            </a:r>
            <a:endParaRPr lang="en-GB" sz="1600" dirty="0">
              <a:latin typeface="Calibri" pitchFamily="18"/>
            </a:endParaRPr>
          </a:p>
          <a:p>
            <a:pPr marL="285750" indent="-285750">
              <a:spcBef>
                <a:spcPts val="638"/>
              </a:spcBef>
            </a:pPr>
            <a:r>
              <a:rPr lang="en-GB" sz="1600" b="1" dirty="0" err="1">
                <a:latin typeface="Calibri" pitchFamily="18"/>
              </a:rPr>
              <a:t>hlenka</a:t>
            </a:r>
            <a:r>
              <a:rPr lang="en-GB" sz="1600" b="1" i="1" dirty="0">
                <a:latin typeface="Calibri" pitchFamily="18"/>
              </a:rPr>
              <a:t> </a:t>
            </a:r>
            <a:r>
              <a:rPr lang="en-GB" sz="1600" b="1" i="1" dirty="0" err="1">
                <a:latin typeface="Calibri" pitchFamily="18"/>
              </a:rPr>
              <a:t>Dictyostelium</a:t>
            </a:r>
            <a:r>
              <a:rPr lang="en-GB" sz="1600" b="1" i="1" dirty="0">
                <a:latin typeface="Calibri" pitchFamily="18"/>
              </a:rPr>
              <a:t> </a:t>
            </a:r>
            <a:r>
              <a:rPr lang="en-GB" sz="1600" dirty="0">
                <a:latin typeface="Calibri" pitchFamily="18"/>
              </a:rPr>
              <a:t>– </a:t>
            </a:r>
            <a:r>
              <a:rPr lang="en-GB" sz="1600" dirty="0" err="1">
                <a:latin typeface="Calibri" pitchFamily="18"/>
              </a:rPr>
              <a:t>půdní</a:t>
            </a:r>
            <a:r>
              <a:rPr lang="en-GB" sz="1600" dirty="0">
                <a:latin typeface="Calibri" pitchFamily="18"/>
              </a:rPr>
              <a:t> amoeba</a:t>
            </a:r>
          </a:p>
          <a:p>
            <a:pPr marL="0" lvl="0" indent="0">
              <a:spcBef>
                <a:spcPts val="638"/>
              </a:spcBef>
              <a:buNone/>
            </a:pPr>
            <a:endParaRPr lang="en-GB" sz="1600" dirty="0">
              <a:latin typeface="Calibri" pitchFamily="18"/>
            </a:endParaRPr>
          </a:p>
          <a:p>
            <a:pPr marL="0" lvl="0" indent="0">
              <a:spcBef>
                <a:spcPts val="638"/>
              </a:spcBef>
              <a:buNone/>
            </a:pPr>
            <a:r>
              <a:rPr lang="en-GB" sz="1600" dirty="0" err="1">
                <a:latin typeface="Calibri" pitchFamily="18"/>
              </a:rPr>
              <a:t>Při</a:t>
            </a:r>
            <a:r>
              <a:rPr lang="en-GB" sz="1600" dirty="0">
                <a:latin typeface="Calibri" pitchFamily="18"/>
              </a:rPr>
              <a:t> </a:t>
            </a:r>
            <a:r>
              <a:rPr lang="en-GB" sz="1600" dirty="0" err="1">
                <a:latin typeface="Calibri" pitchFamily="18"/>
              </a:rPr>
              <a:t>nižší</a:t>
            </a:r>
            <a:r>
              <a:rPr lang="en-GB" sz="1600" dirty="0">
                <a:latin typeface="Calibri" pitchFamily="18"/>
              </a:rPr>
              <a:t> </a:t>
            </a:r>
            <a:r>
              <a:rPr lang="en-GB" sz="1600" dirty="0" err="1">
                <a:latin typeface="Calibri" pitchFamily="18"/>
              </a:rPr>
              <a:t>populační</a:t>
            </a:r>
            <a:r>
              <a:rPr lang="en-GB" sz="1600" dirty="0">
                <a:latin typeface="Calibri" pitchFamily="18"/>
              </a:rPr>
              <a:t> </a:t>
            </a:r>
            <a:r>
              <a:rPr lang="en-GB" sz="1600" dirty="0" err="1">
                <a:latin typeface="Calibri" pitchFamily="18"/>
              </a:rPr>
              <a:t>hustotě</a:t>
            </a:r>
            <a:r>
              <a:rPr lang="en-GB" sz="1600" dirty="0">
                <a:latin typeface="Calibri" pitchFamily="18"/>
              </a:rPr>
              <a:t> </a:t>
            </a:r>
            <a:r>
              <a:rPr lang="en-GB" sz="1600" dirty="0" err="1">
                <a:latin typeface="Calibri" pitchFamily="18"/>
              </a:rPr>
              <a:t>může</a:t>
            </a:r>
            <a:r>
              <a:rPr lang="en-GB" sz="1600" dirty="0">
                <a:latin typeface="Calibri" pitchFamily="18"/>
              </a:rPr>
              <a:t> </a:t>
            </a:r>
            <a:r>
              <a:rPr lang="en-GB" sz="1600" dirty="0" err="1">
                <a:latin typeface="Calibri" pitchFamily="18"/>
              </a:rPr>
              <a:t>pomoci</a:t>
            </a:r>
            <a:r>
              <a:rPr lang="en-GB" sz="1600" dirty="0">
                <a:latin typeface="Calibri" pitchFamily="18"/>
              </a:rPr>
              <a:t> </a:t>
            </a:r>
            <a:r>
              <a:rPr lang="en-GB" sz="1600" dirty="0" err="1" smtClean="0">
                <a:latin typeface="Calibri" pitchFamily="18"/>
              </a:rPr>
              <a:t>agregace</a:t>
            </a:r>
            <a:r>
              <a:rPr lang="cs-CZ" sz="1600" dirty="0">
                <a:latin typeface="Calibri" pitchFamily="18"/>
              </a:rPr>
              <a:t>:</a:t>
            </a:r>
            <a:endParaRPr lang="en-GB" sz="1600" dirty="0">
              <a:latin typeface="Calibri" pitchFamily="18"/>
            </a:endParaRPr>
          </a:p>
          <a:p>
            <a:pPr marL="285750" indent="-285750">
              <a:spcBef>
                <a:spcPts val="638"/>
              </a:spcBef>
            </a:pPr>
            <a:r>
              <a:rPr lang="en-GB" sz="1600" dirty="0" err="1">
                <a:latin typeface="Calibri" pitchFamily="18"/>
              </a:rPr>
              <a:t>recipientní</a:t>
            </a:r>
            <a:r>
              <a:rPr lang="en-GB" sz="1600" dirty="0">
                <a:latin typeface="Calibri" pitchFamily="18"/>
              </a:rPr>
              <a:t> </a:t>
            </a:r>
            <a:r>
              <a:rPr lang="en-GB" sz="1600" dirty="0" err="1">
                <a:latin typeface="Calibri" pitchFamily="18"/>
              </a:rPr>
              <a:t>buňky</a:t>
            </a:r>
            <a:r>
              <a:rPr lang="en-GB" sz="1600" dirty="0">
                <a:latin typeface="Calibri" pitchFamily="18"/>
              </a:rPr>
              <a:t> </a:t>
            </a:r>
            <a:r>
              <a:rPr lang="en-GB" sz="1600" i="1" dirty="0" err="1">
                <a:latin typeface="Calibri" pitchFamily="18"/>
              </a:rPr>
              <a:t>Dictyostelium</a:t>
            </a:r>
            <a:r>
              <a:rPr lang="en-GB" sz="1600" dirty="0">
                <a:latin typeface="Calibri" pitchFamily="18"/>
              </a:rPr>
              <a:t> </a:t>
            </a:r>
            <a:r>
              <a:rPr lang="en-GB" sz="1600" dirty="0" err="1">
                <a:latin typeface="Calibri" pitchFamily="18"/>
              </a:rPr>
              <a:t>produkují</a:t>
            </a:r>
            <a:r>
              <a:rPr lang="en-GB" sz="1600" dirty="0">
                <a:latin typeface="Calibri" pitchFamily="18"/>
              </a:rPr>
              <a:t> </a:t>
            </a:r>
            <a:r>
              <a:rPr lang="en-GB" sz="1600" dirty="0" err="1">
                <a:latin typeface="Calibri" pitchFamily="18"/>
              </a:rPr>
              <a:t>feromon</a:t>
            </a:r>
            <a:endParaRPr lang="en-GB" sz="1600" dirty="0">
              <a:latin typeface="Calibri" pitchFamily="18"/>
            </a:endParaRPr>
          </a:p>
          <a:p>
            <a:pPr marL="285750" indent="-285750">
              <a:spcBef>
                <a:spcPts val="638"/>
              </a:spcBef>
            </a:pPr>
            <a:r>
              <a:rPr lang="en-GB" sz="1600" dirty="0" err="1">
                <a:latin typeface="Calibri" pitchFamily="18"/>
              </a:rPr>
              <a:t>indukuje</a:t>
            </a:r>
            <a:r>
              <a:rPr lang="en-GB" sz="1600" dirty="0">
                <a:latin typeface="Calibri" pitchFamily="18"/>
              </a:rPr>
              <a:t> </a:t>
            </a:r>
            <a:r>
              <a:rPr lang="en-GB" sz="1600" dirty="0" err="1">
                <a:latin typeface="Calibri" pitchFamily="18"/>
              </a:rPr>
              <a:t>buňky</a:t>
            </a:r>
            <a:r>
              <a:rPr lang="en-GB" sz="1600" dirty="0">
                <a:latin typeface="Calibri" pitchFamily="18"/>
              </a:rPr>
              <a:t> </a:t>
            </a:r>
            <a:r>
              <a:rPr lang="en-GB" sz="1600" dirty="0" err="1">
                <a:latin typeface="Calibri" pitchFamily="18"/>
              </a:rPr>
              <a:t>obsahující</a:t>
            </a:r>
            <a:r>
              <a:rPr lang="en-GB" sz="1600" dirty="0">
                <a:latin typeface="Calibri" pitchFamily="18"/>
              </a:rPr>
              <a:t> </a:t>
            </a:r>
            <a:r>
              <a:rPr lang="en-GB" sz="1600" dirty="0" err="1">
                <a:latin typeface="Calibri" pitchFamily="18"/>
              </a:rPr>
              <a:t>donorový</a:t>
            </a:r>
            <a:r>
              <a:rPr lang="en-GB" sz="1600" dirty="0">
                <a:latin typeface="Calibri" pitchFamily="18"/>
              </a:rPr>
              <a:t> plasmid</a:t>
            </a:r>
          </a:p>
          <a:p>
            <a:pPr marL="285750" indent="-285750">
              <a:spcBef>
                <a:spcPts val="638"/>
              </a:spcBef>
            </a:pPr>
            <a:r>
              <a:rPr lang="en-GB" sz="1600" dirty="0" err="1" smtClean="0">
                <a:latin typeface="Calibri" pitchFamily="18"/>
              </a:rPr>
              <a:t>produkce</a:t>
            </a:r>
            <a:r>
              <a:rPr lang="en-GB" sz="1600" dirty="0" smtClean="0">
                <a:latin typeface="Calibri" pitchFamily="18"/>
              </a:rPr>
              <a:t> </a:t>
            </a:r>
            <a:r>
              <a:rPr lang="en-GB" sz="1600" dirty="0" err="1">
                <a:latin typeface="Calibri" pitchFamily="18"/>
              </a:rPr>
              <a:t>aglutininů</a:t>
            </a:r>
            <a:r>
              <a:rPr lang="en-GB" sz="1600" dirty="0">
                <a:latin typeface="Calibri" pitchFamily="18"/>
              </a:rPr>
              <a:t>  a </a:t>
            </a:r>
            <a:r>
              <a:rPr lang="en-GB" sz="1600" dirty="0" err="1">
                <a:latin typeface="Calibri" pitchFamily="18"/>
              </a:rPr>
              <a:t>vytváření</a:t>
            </a:r>
            <a:r>
              <a:rPr lang="en-GB" sz="1600" dirty="0">
                <a:latin typeface="Calibri" pitchFamily="18"/>
              </a:rPr>
              <a:t> </a:t>
            </a:r>
            <a:r>
              <a:rPr lang="en-GB" sz="1600" dirty="0" err="1">
                <a:latin typeface="Calibri" pitchFamily="18"/>
              </a:rPr>
              <a:t>agregátů</a:t>
            </a:r>
            <a:r>
              <a:rPr lang="en-GB" sz="1600" dirty="0">
                <a:latin typeface="Calibri" pitchFamily="18"/>
              </a:rPr>
              <a:t> s</a:t>
            </a:r>
          </a:p>
          <a:p>
            <a:pPr marL="0" lvl="0" indent="0">
              <a:spcBef>
                <a:spcPts val="638"/>
              </a:spcBef>
              <a:buNone/>
            </a:pPr>
            <a:r>
              <a:rPr lang="en-GB" sz="1600" dirty="0">
                <a:latin typeface="Calibri" pitchFamily="18"/>
              </a:rPr>
              <a:t> </a:t>
            </a:r>
            <a:r>
              <a:rPr lang="en-GB" sz="1600" dirty="0" smtClean="0">
                <a:latin typeface="Calibri" pitchFamily="18"/>
              </a:rPr>
              <a:t> </a:t>
            </a:r>
            <a:r>
              <a:rPr lang="en-GB" sz="1600" dirty="0" err="1">
                <a:latin typeface="Calibri" pitchFamily="18"/>
              </a:rPr>
              <a:t>recipientními</a:t>
            </a:r>
            <a:r>
              <a:rPr lang="en-GB" sz="1600" dirty="0">
                <a:latin typeface="Calibri" pitchFamily="18"/>
              </a:rPr>
              <a:t>  </a:t>
            </a:r>
            <a:r>
              <a:rPr lang="en-GB" sz="1600" dirty="0" err="1">
                <a:latin typeface="Calibri" pitchFamily="18"/>
              </a:rPr>
              <a:t>buňkami</a:t>
            </a:r>
            <a:r>
              <a:rPr lang="en-GB" sz="1600" dirty="0">
                <a:latin typeface="Calibri" pitchFamily="18"/>
              </a:rPr>
              <a:t> </a:t>
            </a:r>
            <a:r>
              <a:rPr lang="en-GB" sz="1600" dirty="0" err="1">
                <a:latin typeface="Calibri" pitchFamily="18"/>
              </a:rPr>
              <a:t>za</a:t>
            </a:r>
            <a:r>
              <a:rPr lang="en-GB" sz="1600" dirty="0">
                <a:latin typeface="Calibri" pitchFamily="18"/>
              </a:rPr>
              <a:t> </a:t>
            </a:r>
            <a:r>
              <a:rPr lang="en-GB" sz="1600" dirty="0" err="1">
                <a:latin typeface="Calibri" pitchFamily="18"/>
              </a:rPr>
              <a:t>účelem</a:t>
            </a:r>
            <a:r>
              <a:rPr lang="en-GB" sz="1600" dirty="0">
                <a:latin typeface="Calibri" pitchFamily="18"/>
              </a:rPr>
              <a:t>   </a:t>
            </a:r>
            <a:r>
              <a:rPr lang="en-GB" sz="1600" dirty="0" err="1">
                <a:latin typeface="Calibri" pitchFamily="18"/>
              </a:rPr>
              <a:t>výměny</a:t>
            </a:r>
            <a:r>
              <a:rPr lang="en-GB" sz="1600" dirty="0">
                <a:latin typeface="Calibri" pitchFamily="18"/>
              </a:rPr>
              <a:t> </a:t>
            </a:r>
            <a:r>
              <a:rPr lang="en-GB" sz="1600" dirty="0" err="1">
                <a:latin typeface="Calibri" pitchFamily="18"/>
              </a:rPr>
              <a:t>genů</a:t>
            </a:r>
            <a:endParaRPr lang="en-GB" sz="1600" dirty="0">
              <a:latin typeface="Calibri" pitchFamily="18"/>
            </a:endParaRPr>
          </a:p>
        </p:txBody>
      </p:sp>
      <p:pic>
        <p:nvPicPr>
          <p:cNvPr id="3" name="Picture 2"/>
          <p:cNvPicPr>
            <a:picLocks noChangeAspect="1"/>
          </p:cNvPicPr>
          <p:nvPr/>
        </p:nvPicPr>
        <p:blipFill>
          <a:blip r:embed="rId3">
            <a:lum/>
            <a:alphaModFix/>
          </a:blip>
          <a:srcRect/>
          <a:stretch>
            <a:fillRect/>
          </a:stretch>
        </p:blipFill>
        <p:spPr>
          <a:xfrm>
            <a:off x="5148064" y="1268760"/>
            <a:ext cx="3557520" cy="440855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Výchozí">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ýchozí 1">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Výchozí 2">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2345</TotalTime>
  <Words>5307</Words>
  <Application>Microsoft Office PowerPoint</Application>
  <PresentationFormat>Předvádění na obrazovce (4:3)</PresentationFormat>
  <Paragraphs>423</Paragraphs>
  <Slides>53</Slides>
  <Notes>31</Notes>
  <HiddenSlides>0</HiddenSlides>
  <MMClips>0</MMClips>
  <ScaleCrop>false</ScaleCrop>
  <HeadingPairs>
    <vt:vector size="4" baseType="variant">
      <vt:variant>
        <vt:lpstr>Motiv</vt:lpstr>
      </vt:variant>
      <vt:variant>
        <vt:i4>3</vt:i4>
      </vt:variant>
      <vt:variant>
        <vt:lpstr>Nadpisy snímků</vt:lpstr>
      </vt:variant>
      <vt:variant>
        <vt:i4>53</vt:i4>
      </vt:variant>
    </vt:vector>
  </HeadingPairs>
  <TitlesOfParts>
    <vt:vector size="56" baseType="lpstr">
      <vt:lpstr>Výchozí</vt:lpstr>
      <vt:lpstr>Výchozí 1</vt:lpstr>
      <vt:lpstr>Výchozí 2</vt:lpstr>
      <vt:lpstr>EKOLOGIE MIKROORGANISMŮ 6</vt:lpstr>
      <vt:lpstr>Symbióza </vt:lpstr>
      <vt:lpstr>Prezentace aplikace PowerPoint</vt:lpstr>
      <vt:lpstr>Prezentace aplikace PowerPoint</vt:lpstr>
      <vt:lpstr>Interakce mezi mikrobi</vt:lpstr>
      <vt:lpstr>Prezentace aplikace PowerPoint</vt:lpstr>
      <vt:lpstr>Pozitivní interakce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DĚKUJI ZA POZORNOST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EKOLOGIE MIKROORGANISMŮ 5</dc:title>
  <dc:creator>Uživatel</dc:creator>
  <cp:lastModifiedBy>Uživatel</cp:lastModifiedBy>
  <cp:revision>77</cp:revision>
  <dcterms:modified xsi:type="dcterms:W3CDTF">2019-04-15T12:45:53Z</dcterms:modified>
</cp:coreProperties>
</file>