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8" r:id="rId2"/>
    <p:sldId id="259" r:id="rId3"/>
    <p:sldId id="335" r:id="rId4"/>
    <p:sldId id="329" r:id="rId5"/>
    <p:sldId id="263" r:id="rId6"/>
    <p:sldId id="265" r:id="rId7"/>
    <p:sldId id="336" r:id="rId8"/>
    <p:sldId id="330" r:id="rId9"/>
    <p:sldId id="272" r:id="rId10"/>
    <p:sldId id="266" r:id="rId11"/>
    <p:sldId id="268" r:id="rId12"/>
    <p:sldId id="340" r:id="rId13"/>
    <p:sldId id="270" r:id="rId14"/>
    <p:sldId id="331" r:id="rId15"/>
    <p:sldId id="339" r:id="rId16"/>
    <p:sldId id="271" r:id="rId17"/>
    <p:sldId id="273" r:id="rId18"/>
    <p:sldId id="332" r:id="rId19"/>
    <p:sldId id="267" r:id="rId20"/>
    <p:sldId id="334" r:id="rId21"/>
    <p:sldId id="338" r:id="rId22"/>
    <p:sldId id="269" r:id="rId23"/>
    <p:sldId id="337" r:id="rId24"/>
    <p:sldId id="275" r:id="rId25"/>
    <p:sldId id="341" r:id="rId26"/>
    <p:sldId id="276" r:id="rId27"/>
    <p:sldId id="277" r:id="rId28"/>
    <p:sldId id="278" r:id="rId29"/>
    <p:sldId id="279" r:id="rId30"/>
    <p:sldId id="342" r:id="rId31"/>
    <p:sldId id="280" r:id="rId32"/>
    <p:sldId id="281" r:id="rId33"/>
    <p:sldId id="283" r:id="rId34"/>
    <p:sldId id="284" r:id="rId35"/>
    <p:sldId id="344" r:id="rId36"/>
    <p:sldId id="285" r:id="rId37"/>
    <p:sldId id="286" r:id="rId38"/>
    <p:sldId id="333" r:id="rId39"/>
    <p:sldId id="287" r:id="rId40"/>
    <p:sldId id="345" r:id="rId41"/>
    <p:sldId id="386" r:id="rId42"/>
    <p:sldId id="347" r:id="rId43"/>
    <p:sldId id="348" r:id="rId44"/>
    <p:sldId id="349" r:id="rId45"/>
    <p:sldId id="350" r:id="rId46"/>
    <p:sldId id="352" r:id="rId47"/>
    <p:sldId id="353" r:id="rId48"/>
    <p:sldId id="354" r:id="rId49"/>
    <p:sldId id="355" r:id="rId50"/>
    <p:sldId id="356" r:id="rId51"/>
    <p:sldId id="357" r:id="rId52"/>
    <p:sldId id="358" r:id="rId53"/>
    <p:sldId id="359" r:id="rId54"/>
    <p:sldId id="387" r:id="rId55"/>
    <p:sldId id="360" r:id="rId56"/>
    <p:sldId id="361" r:id="rId57"/>
    <p:sldId id="362" r:id="rId58"/>
    <p:sldId id="363" r:id="rId59"/>
    <p:sldId id="364" r:id="rId60"/>
    <p:sldId id="365" r:id="rId61"/>
    <p:sldId id="366" r:id="rId62"/>
    <p:sldId id="367" r:id="rId63"/>
    <p:sldId id="368" r:id="rId64"/>
    <p:sldId id="370" r:id="rId65"/>
    <p:sldId id="371" r:id="rId66"/>
    <p:sldId id="373" r:id="rId67"/>
    <p:sldId id="388" r:id="rId68"/>
    <p:sldId id="374" r:id="rId69"/>
    <p:sldId id="375" r:id="rId70"/>
    <p:sldId id="376" r:id="rId71"/>
    <p:sldId id="378" r:id="rId72"/>
    <p:sldId id="379" r:id="rId73"/>
    <p:sldId id="380" r:id="rId74"/>
    <p:sldId id="381" r:id="rId75"/>
    <p:sldId id="382" r:id="rId76"/>
    <p:sldId id="384" r:id="rId77"/>
    <p:sldId id="383" r:id="rId78"/>
    <p:sldId id="389" r:id="rId79"/>
    <p:sldId id="385" r:id="rId80"/>
    <p:sldId id="343"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343" autoAdjust="0"/>
  </p:normalViewPr>
  <p:slideViewPr>
    <p:cSldViewPr>
      <p:cViewPr>
        <p:scale>
          <a:sx n="80" d="100"/>
          <a:sy n="80" d="100"/>
        </p:scale>
        <p:origin x="-2430" y="-8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0D512-2BF6-434D-A67A-7C515DB2F7DA}" type="datetimeFigureOut">
              <a:rPr lang="cs-CZ" smtClean="0"/>
              <a:t>13.5.2019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246F9-B319-4D38-8E65-433DF955D8B6}" type="slidenum">
              <a:rPr lang="cs-CZ" smtClean="0"/>
              <a:t>‹#›</a:t>
            </a:fld>
            <a:endParaRPr lang="cs-CZ"/>
          </a:p>
        </p:txBody>
      </p:sp>
    </p:spTree>
    <p:extLst>
      <p:ext uri="{BB962C8B-B14F-4D97-AF65-F5344CB8AC3E}">
        <p14:creationId xmlns:p14="http://schemas.microsoft.com/office/powerpoint/2010/main" val="373345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4</a:t>
            </a:fld>
            <a:endParaRPr lang="cs-CZ"/>
          </a:p>
        </p:txBody>
      </p:sp>
    </p:spTree>
    <p:extLst>
      <p:ext uri="{BB962C8B-B14F-4D97-AF65-F5344CB8AC3E}">
        <p14:creationId xmlns:p14="http://schemas.microsoft.com/office/powerpoint/2010/main" val="83911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26</a:t>
            </a:fld>
            <a:endParaRPr lang="cs-CZ"/>
          </a:p>
        </p:txBody>
      </p:sp>
    </p:spTree>
    <p:extLst>
      <p:ext uri="{BB962C8B-B14F-4D97-AF65-F5344CB8AC3E}">
        <p14:creationId xmlns:p14="http://schemas.microsoft.com/office/powerpoint/2010/main" val="65183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37</a:t>
            </a:fld>
            <a:endParaRPr lang="cs-CZ"/>
          </a:p>
        </p:txBody>
      </p:sp>
    </p:spTree>
    <p:extLst>
      <p:ext uri="{BB962C8B-B14F-4D97-AF65-F5344CB8AC3E}">
        <p14:creationId xmlns:p14="http://schemas.microsoft.com/office/powerpoint/2010/main" val="126101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39</a:t>
            </a:fld>
            <a:endParaRPr lang="cs-CZ"/>
          </a:p>
        </p:txBody>
      </p:sp>
    </p:spTree>
    <p:extLst>
      <p:ext uri="{BB962C8B-B14F-4D97-AF65-F5344CB8AC3E}">
        <p14:creationId xmlns:p14="http://schemas.microsoft.com/office/powerpoint/2010/main" val="46003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40</a:t>
            </a:fld>
            <a:endParaRPr lang="cs-CZ"/>
          </a:p>
        </p:txBody>
      </p:sp>
    </p:spTree>
    <p:extLst>
      <p:ext uri="{BB962C8B-B14F-4D97-AF65-F5344CB8AC3E}">
        <p14:creationId xmlns:p14="http://schemas.microsoft.com/office/powerpoint/2010/main" val="240999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20971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17619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4935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75747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56089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0401E18D-1F6B-474E-9717-1889D7604FC9}" type="datetimeFigureOut">
              <a:rPr lang="en-GB" smtClean="0"/>
              <a:t>13/05/2019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90873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0401E18D-1F6B-474E-9717-1889D7604FC9}" type="datetimeFigureOut">
              <a:rPr lang="en-GB" smtClean="0"/>
              <a:t>13/05/2019</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57018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0401E18D-1F6B-474E-9717-1889D7604FC9}" type="datetimeFigureOut">
              <a:rPr lang="en-GB" smtClean="0"/>
              <a:t>13/05/2019</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07841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401E18D-1F6B-474E-9717-1889D7604FC9}" type="datetimeFigureOut">
              <a:rPr lang="en-GB" smtClean="0"/>
              <a:t>13/05/2019</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5624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401E18D-1F6B-474E-9717-1889D7604FC9}" type="datetimeFigureOut">
              <a:rPr lang="en-GB" smtClean="0"/>
              <a:t>13/05/2019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2965956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401E18D-1F6B-474E-9717-1889D7604FC9}" type="datetimeFigureOut">
              <a:rPr lang="en-GB" smtClean="0"/>
              <a:t>13/05/2019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186720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00">
            <a:alpha val="43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1E18D-1F6B-474E-9717-1889D7604FC9}" type="datetimeFigureOut">
              <a:rPr lang="en-GB" smtClean="0"/>
              <a:t>13/05/2019</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CA259-126C-467C-85B2-33BCE426D6F8}" type="slidenum">
              <a:rPr lang="en-GB" smtClean="0"/>
              <a:t>‹#›</a:t>
            </a:fld>
            <a:endParaRPr lang="en-GB"/>
          </a:p>
        </p:txBody>
      </p:sp>
    </p:spTree>
    <p:extLst>
      <p:ext uri="{BB962C8B-B14F-4D97-AF65-F5344CB8AC3E}">
        <p14:creationId xmlns:p14="http://schemas.microsoft.com/office/powerpoint/2010/main" val="174040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dpi.com/207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P32SC4ZEQ9s"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8</a:t>
            </a:r>
            <a:endParaRPr lang="en-GB" dirty="0"/>
          </a:p>
        </p:txBody>
      </p:sp>
      <p:sp>
        <p:nvSpPr>
          <p:cNvPr id="3" name="Podnadpis 2"/>
          <p:cNvSpPr>
            <a:spLocks noGrp="1"/>
          </p:cNvSpPr>
          <p:nvPr>
            <p:ph type="subTitle" idx="1"/>
          </p:nvPr>
        </p:nvSpPr>
        <p:spPr/>
        <p:txBody>
          <a:bodyPr>
            <a:normAutofit/>
          </a:bodyPr>
          <a:lstStyle/>
          <a:p>
            <a:r>
              <a:rPr lang="cs-CZ" dirty="0" smtClean="0">
                <a:solidFill>
                  <a:schemeClr val="tx1"/>
                </a:solidFill>
              </a:rPr>
              <a:t>Živočichové a mikroorganismy</a:t>
            </a:r>
          </a:p>
          <a:p>
            <a:endParaRPr lang="en-GB" dirty="0"/>
          </a:p>
          <a:p>
            <a:endParaRPr lang="en-GB" dirty="0">
              <a:solidFill>
                <a:schemeClr val="tx1"/>
              </a:solidFill>
            </a:endParaRPr>
          </a:p>
        </p:txBody>
      </p:sp>
    </p:spTree>
    <p:extLst>
      <p:ext uri="{BB962C8B-B14F-4D97-AF65-F5344CB8AC3E}">
        <p14:creationId xmlns:p14="http://schemas.microsoft.com/office/powerpoint/2010/main" val="117678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7"/>
            <a:ext cx="8229600" cy="562074"/>
          </a:xfrm>
        </p:spPr>
        <p:txBody>
          <a:bodyPr>
            <a:normAutofit/>
          </a:bodyPr>
          <a:lstStyle/>
          <a:p>
            <a:r>
              <a:rPr lang="cs-CZ" sz="2000" dirty="0" smtClean="0"/>
              <a:t>Drtník </a:t>
            </a:r>
            <a:r>
              <a:rPr lang="cs-CZ" sz="2000" i="1" dirty="0"/>
              <a:t>- </a:t>
            </a:r>
            <a:r>
              <a:rPr lang="cs-CZ" sz="2000" i="1" dirty="0" err="1"/>
              <a:t>Xylosandrus</a:t>
            </a:r>
            <a:r>
              <a:rPr lang="cs-CZ" sz="2000" i="1" dirty="0"/>
              <a:t> </a:t>
            </a:r>
            <a:r>
              <a:rPr lang="cs-CZ" sz="2000" i="1" dirty="0" err="1"/>
              <a:t>crassiusculus</a:t>
            </a:r>
            <a:r>
              <a:rPr lang="cs-CZ" sz="2000" i="1" dirty="0"/>
              <a:t> </a:t>
            </a:r>
          </a:p>
        </p:txBody>
      </p:sp>
      <p:sp>
        <p:nvSpPr>
          <p:cNvPr id="3" name="Zástupný symbol pro obsah 2"/>
          <p:cNvSpPr>
            <a:spLocks noGrp="1"/>
          </p:cNvSpPr>
          <p:nvPr>
            <p:ph idx="1"/>
          </p:nvPr>
        </p:nvSpPr>
        <p:spPr>
          <a:xfrm>
            <a:off x="-16130" y="474522"/>
            <a:ext cx="9126697" cy="4525963"/>
          </a:xfrm>
        </p:spPr>
        <p:txBody>
          <a:bodyPr>
            <a:normAutofit/>
          </a:bodyPr>
          <a:lstStyle/>
          <a:p>
            <a:r>
              <a:rPr lang="cs-CZ" sz="1600" dirty="0" smtClean="0"/>
              <a:t>Dospělé </a:t>
            </a:r>
            <a:r>
              <a:rPr lang="cs-CZ" sz="1600" dirty="0"/>
              <a:t>samičky 2-3 mm, samečci do 1,5 mm. </a:t>
            </a:r>
            <a:endParaRPr lang="cs-CZ" sz="1600" dirty="0" smtClean="0"/>
          </a:p>
          <a:p>
            <a:r>
              <a:rPr lang="cs-CZ" sz="1600" dirty="0"/>
              <a:t>dospělci i larvy se zavrtávají do různých částí stromu  </a:t>
            </a:r>
            <a:r>
              <a:rPr lang="cs-CZ" sz="1600" dirty="0" smtClean="0"/>
              <a:t>a </a:t>
            </a:r>
            <a:r>
              <a:rPr lang="cs-CZ" sz="1600" dirty="0"/>
              <a:t>uvolňují spory houby spolu se </a:t>
            </a:r>
            <a:r>
              <a:rPr lang="cs-CZ" sz="1600" dirty="0" smtClean="0"/>
              <a:t>sekrety (poskytují    </a:t>
            </a:r>
            <a:r>
              <a:rPr lang="cs-CZ" sz="1600" dirty="0"/>
              <a:t>živiny pro klíčení </a:t>
            </a:r>
            <a:r>
              <a:rPr lang="cs-CZ" sz="1600" dirty="0" smtClean="0"/>
              <a:t>spor)</a:t>
            </a:r>
          </a:p>
          <a:p>
            <a:r>
              <a:rPr lang="cs-CZ" sz="1600" dirty="0" smtClean="0"/>
              <a:t> </a:t>
            </a:r>
            <a:r>
              <a:rPr lang="cs-CZ" sz="1600" dirty="0"/>
              <a:t>každý druh </a:t>
            </a:r>
            <a:r>
              <a:rPr lang="cs-CZ" sz="1600" dirty="0" smtClean="0"/>
              <a:t>drtníku je v </a:t>
            </a:r>
            <a:r>
              <a:rPr lang="cs-CZ" sz="1600" dirty="0"/>
              <a:t>asociaci pouze s jedním druhem houby: </a:t>
            </a:r>
            <a:r>
              <a:rPr lang="cs-CZ" sz="1600" i="1" dirty="0" err="1"/>
              <a:t>Monilia</a:t>
            </a:r>
            <a:r>
              <a:rPr lang="cs-CZ" sz="1600" i="1" dirty="0"/>
              <a:t>,    </a:t>
            </a:r>
            <a:r>
              <a:rPr lang="cs-CZ" sz="1600" i="1" dirty="0" err="1"/>
              <a:t>Ceratocystis</a:t>
            </a:r>
            <a:r>
              <a:rPr lang="cs-CZ" sz="1600" i="1" dirty="0"/>
              <a:t>, </a:t>
            </a:r>
            <a:r>
              <a:rPr lang="cs-CZ" sz="1600" i="1" dirty="0" err="1"/>
              <a:t>Cladosporium</a:t>
            </a:r>
            <a:r>
              <a:rPr lang="cs-CZ" sz="1600" i="1" dirty="0"/>
              <a:t>, </a:t>
            </a:r>
            <a:r>
              <a:rPr lang="cs-CZ" sz="1600" i="1" dirty="0" err="1"/>
              <a:t>Penicillium</a:t>
            </a:r>
            <a:r>
              <a:rPr lang="cs-CZ" sz="1600" i="1" dirty="0"/>
              <a:t>, </a:t>
            </a:r>
            <a:r>
              <a:rPr lang="cs-CZ" sz="1600" i="1" dirty="0" err="1"/>
              <a:t>Endomyces</a:t>
            </a:r>
            <a:r>
              <a:rPr lang="cs-CZ" sz="1600" i="1" dirty="0"/>
              <a:t>,  </a:t>
            </a:r>
            <a:r>
              <a:rPr lang="cs-CZ" sz="1600" i="1" dirty="0" err="1" smtClean="0"/>
              <a:t>Cephalosporium</a:t>
            </a:r>
            <a:r>
              <a:rPr lang="cs-CZ" sz="1600" i="1" dirty="0"/>
              <a:t>, </a:t>
            </a:r>
            <a:r>
              <a:rPr lang="cs-CZ" sz="1600" i="1" dirty="0" err="1"/>
              <a:t>Endomycopsis</a:t>
            </a:r>
            <a:r>
              <a:rPr lang="cs-CZ" sz="1600" i="1" dirty="0"/>
              <a:t>  </a:t>
            </a:r>
          </a:p>
          <a:p>
            <a:r>
              <a:rPr lang="cs-CZ" sz="1600" dirty="0" smtClean="0"/>
              <a:t>brouci </a:t>
            </a:r>
            <a:r>
              <a:rPr lang="cs-CZ" sz="1600" dirty="0"/>
              <a:t>houbu uchovávají a brání proti desikaci ve zvláštním  </a:t>
            </a:r>
            <a:r>
              <a:rPr lang="cs-CZ" sz="1600" dirty="0" smtClean="0"/>
              <a:t>orgánu </a:t>
            </a:r>
            <a:r>
              <a:rPr lang="cs-CZ" sz="1600" dirty="0"/>
              <a:t>– kapsovitá vchlípenina nazývaná </a:t>
            </a:r>
            <a:r>
              <a:rPr lang="cs-CZ" sz="1600" dirty="0" smtClean="0"/>
              <a:t> </a:t>
            </a:r>
            <a:r>
              <a:rPr lang="cs-CZ" sz="1600" b="1" dirty="0" err="1" smtClean="0"/>
              <a:t>mykangia</a:t>
            </a:r>
            <a:r>
              <a:rPr lang="cs-CZ" sz="1600" b="1" dirty="0" smtClean="0"/>
              <a:t>/</a:t>
            </a:r>
            <a:r>
              <a:rPr lang="cs-CZ" sz="1600" b="1" dirty="0" err="1" smtClean="0"/>
              <a:t>mycetangia</a:t>
            </a:r>
            <a:r>
              <a:rPr lang="cs-CZ" sz="1600" dirty="0" smtClean="0"/>
              <a:t> </a:t>
            </a:r>
            <a:r>
              <a:rPr lang="cs-CZ" sz="1600" dirty="0"/>
              <a:t>(má ho jen jedno </a:t>
            </a:r>
            <a:r>
              <a:rPr lang="cs-CZ" sz="1600" dirty="0" smtClean="0"/>
              <a:t>pohlaví </a:t>
            </a:r>
            <a:r>
              <a:rPr lang="cs-CZ" sz="1600" i="1" dirty="0" smtClean="0"/>
              <a:t>Ambrosia</a:t>
            </a:r>
            <a:r>
              <a:rPr lang="cs-CZ" sz="1600" dirty="0" smtClean="0"/>
              <a:t>)  </a:t>
            </a:r>
          </a:p>
          <a:p>
            <a:r>
              <a:rPr lang="cs-CZ" sz="1600" dirty="0" smtClean="0"/>
              <a:t> </a:t>
            </a:r>
            <a:r>
              <a:rPr lang="cs-CZ" sz="1600" dirty="0"/>
              <a:t>houba a chodby ucpou xylém a způsobí odumření části   nebo celého stromu - z chodeb vyčnívají ven křehké piliny </a:t>
            </a: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068960"/>
            <a:ext cx="3422154" cy="361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12132"/>
            <a:ext cx="4502274" cy="337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81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554952"/>
            <a:ext cx="4896544" cy="5638578"/>
          </a:xfrm>
        </p:spPr>
        <p:txBody>
          <a:bodyPr>
            <a:normAutofit/>
          </a:bodyPr>
          <a:lstStyle/>
          <a:p>
            <a:r>
              <a:rPr lang="cs-CZ" sz="1600" dirty="0" smtClean="0"/>
              <a:t>brouk </a:t>
            </a:r>
            <a:r>
              <a:rPr lang="cs-CZ" sz="1600" dirty="0"/>
              <a:t>houbě zabezpečuje vhodné růstové </a:t>
            </a:r>
            <a:r>
              <a:rPr lang="cs-CZ" sz="1600" dirty="0" smtClean="0"/>
              <a:t>podmínky</a:t>
            </a:r>
            <a:endParaRPr lang="cs-CZ" sz="1600" dirty="0"/>
          </a:p>
          <a:p>
            <a:r>
              <a:rPr lang="cs-CZ" sz="1600" u="sng" dirty="0" smtClean="0"/>
              <a:t>houba citlivá </a:t>
            </a:r>
            <a:r>
              <a:rPr lang="cs-CZ" sz="1600" u="sng" dirty="0"/>
              <a:t>na vlhkost </a:t>
            </a:r>
            <a:r>
              <a:rPr lang="cs-CZ" sz="1600" dirty="0"/>
              <a:t>dřeva (přes 35%) a teplotu </a:t>
            </a:r>
            <a:endParaRPr lang="cs-CZ" sz="1600" dirty="0" smtClean="0"/>
          </a:p>
          <a:p>
            <a:r>
              <a:rPr lang="cs-CZ" sz="1600" dirty="0" smtClean="0"/>
              <a:t> </a:t>
            </a:r>
            <a:r>
              <a:rPr lang="cs-CZ" sz="1600" dirty="0"/>
              <a:t>brouk čistí chodbičky od zbytků dřeva a výkalů a podle počasí otvírá </a:t>
            </a:r>
            <a:r>
              <a:rPr lang="cs-CZ" sz="1600" dirty="0" smtClean="0"/>
              <a:t>či </a:t>
            </a:r>
            <a:r>
              <a:rPr lang="cs-CZ" sz="1600" dirty="0"/>
              <a:t>zavírá otvory v kmeni </a:t>
            </a:r>
            <a:endParaRPr lang="cs-CZ" sz="1600" dirty="0" smtClean="0"/>
          </a:p>
          <a:p>
            <a:endParaRPr lang="cs-CZ" sz="1600" dirty="0" smtClean="0"/>
          </a:p>
          <a:p>
            <a:r>
              <a:rPr lang="cs-CZ" sz="1600" u="sng" dirty="0" smtClean="0"/>
              <a:t>monokultura </a:t>
            </a:r>
            <a:r>
              <a:rPr lang="cs-CZ" sz="1600" u="sng" dirty="0"/>
              <a:t>houby </a:t>
            </a:r>
            <a:r>
              <a:rPr lang="cs-CZ" sz="1600" dirty="0"/>
              <a:t>- </a:t>
            </a:r>
            <a:r>
              <a:rPr lang="cs-CZ" sz="1600" dirty="0" smtClean="0"/>
              <a:t> zajišťována </a:t>
            </a:r>
            <a:r>
              <a:rPr lang="cs-CZ" sz="1600" u="sng" dirty="0"/>
              <a:t>sekrety brouka </a:t>
            </a:r>
            <a:r>
              <a:rPr lang="cs-CZ" sz="1600" dirty="0" smtClean="0"/>
              <a:t>– antimikrobiální efekt </a:t>
            </a:r>
          </a:p>
          <a:p>
            <a:r>
              <a:rPr lang="cs-CZ" sz="1600" dirty="0" smtClean="0"/>
              <a:t>po </a:t>
            </a:r>
            <a:r>
              <a:rPr lang="cs-CZ" sz="1600" dirty="0"/>
              <a:t>opuštění tunelu kolonizace mnoha jinými houbami - přerostou původní  </a:t>
            </a:r>
            <a:endParaRPr lang="cs-CZ" sz="1600" dirty="0" smtClean="0"/>
          </a:p>
          <a:p>
            <a:endParaRPr lang="cs-CZ" sz="1600" dirty="0"/>
          </a:p>
          <a:p>
            <a:r>
              <a:rPr lang="cs-CZ" sz="1600" u="sng" dirty="0" smtClean="0"/>
              <a:t>brouci </a:t>
            </a:r>
            <a:r>
              <a:rPr lang="cs-CZ" sz="1600" u="sng" dirty="0"/>
              <a:t>sami neumí rozkládat celulózu </a:t>
            </a:r>
            <a:r>
              <a:rPr lang="cs-CZ" sz="1600" dirty="0"/>
              <a:t>- závislí na houbě - ta přemění celulózu na proteinově bohatou mikrobiální    biomasu </a:t>
            </a:r>
            <a:endParaRPr lang="cs-CZ" sz="1600" dirty="0" smtClean="0"/>
          </a:p>
          <a:p>
            <a:r>
              <a:rPr lang="cs-CZ" sz="1600" dirty="0" smtClean="0"/>
              <a:t>některé </a:t>
            </a:r>
            <a:r>
              <a:rPr lang="cs-CZ" sz="1600" dirty="0"/>
              <a:t>druhy brouků, </a:t>
            </a:r>
            <a:r>
              <a:rPr lang="cs-CZ" sz="1600" dirty="0" smtClean="0"/>
              <a:t>zvláště larvy, </a:t>
            </a:r>
            <a:r>
              <a:rPr lang="cs-CZ" sz="1600" dirty="0"/>
              <a:t>zcela    odkázány na </a:t>
            </a:r>
            <a:r>
              <a:rPr lang="cs-CZ" sz="1600" dirty="0" err="1"/>
              <a:t>ambrosiální</a:t>
            </a:r>
            <a:r>
              <a:rPr lang="cs-CZ" sz="1600" dirty="0"/>
              <a:t> houby </a:t>
            </a:r>
            <a:r>
              <a:rPr lang="cs-CZ" sz="1600" dirty="0" smtClean="0"/>
              <a:t> </a:t>
            </a:r>
          </a:p>
          <a:p>
            <a:endParaRPr lang="cs-CZ" sz="1600" dirty="0"/>
          </a:p>
          <a:p>
            <a:r>
              <a:rPr lang="cs-CZ" sz="1600" u="sng" dirty="0" smtClean="0"/>
              <a:t>houby produkují </a:t>
            </a:r>
            <a:r>
              <a:rPr lang="cs-CZ" sz="1600" u="sng" dirty="0"/>
              <a:t>vitamíny </a:t>
            </a:r>
            <a:endParaRPr lang="cs-CZ" sz="1600" dirty="0"/>
          </a:p>
          <a:p>
            <a:r>
              <a:rPr lang="cs-CZ" sz="1600" dirty="0" smtClean="0"/>
              <a:t>zakuklení </a:t>
            </a:r>
            <a:r>
              <a:rPr lang="cs-CZ" sz="1600" dirty="0"/>
              <a:t>larvy je částečně závislé na ergosterolu    produkovaném </a:t>
            </a:r>
            <a:r>
              <a:rPr lang="cs-CZ" sz="1600" dirty="0" smtClean="0"/>
              <a:t>houbou</a:t>
            </a:r>
          </a:p>
          <a:p>
            <a:endParaRPr lang="cs-CZ" sz="1600" dirty="0" smtClean="0"/>
          </a:p>
          <a:p>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71019" y="1481709"/>
            <a:ext cx="597051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30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6863"/>
            <a:ext cx="4154751" cy="392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350" y="5149460"/>
            <a:ext cx="48863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07504" y="5171787"/>
            <a:ext cx="3681846" cy="1600438"/>
          </a:xfrm>
          <a:prstGeom prst="rect">
            <a:avLst/>
          </a:prstGeom>
        </p:spPr>
        <p:txBody>
          <a:bodyPr wrap="square">
            <a:spAutoFit/>
          </a:bodyPr>
          <a:lstStyle/>
          <a:p>
            <a:r>
              <a:rPr lang="en-US" sz="1400" dirty="0"/>
              <a:t>Left: A cross-section image of fungus-bearing </a:t>
            </a:r>
            <a:r>
              <a:rPr lang="en-US" sz="1400" dirty="0" err="1"/>
              <a:t>mycangia</a:t>
            </a:r>
            <a:r>
              <a:rPr lang="en-US" sz="1400" dirty="0"/>
              <a:t> of </a:t>
            </a:r>
            <a:r>
              <a:rPr lang="en-US" sz="1400" dirty="0" err="1"/>
              <a:t>Xyleborus</a:t>
            </a:r>
            <a:r>
              <a:rPr lang="en-US" sz="1400" dirty="0"/>
              <a:t> </a:t>
            </a:r>
            <a:r>
              <a:rPr lang="en-US" sz="1400" dirty="0" err="1"/>
              <a:t>affinis</a:t>
            </a:r>
            <a:r>
              <a:rPr lang="en-US" sz="1400" dirty="0"/>
              <a:t> which reside in their heads and sit at the base of their mandibles. Right: A dissected </a:t>
            </a:r>
            <a:r>
              <a:rPr lang="en-US" sz="1400" dirty="0" err="1"/>
              <a:t>Xylosandrus</a:t>
            </a:r>
            <a:r>
              <a:rPr lang="en-US" sz="1400" dirty="0"/>
              <a:t> </a:t>
            </a:r>
            <a:r>
              <a:rPr lang="en-US" sz="1400" dirty="0" err="1"/>
              <a:t>germanus</a:t>
            </a:r>
            <a:r>
              <a:rPr lang="en-US" sz="1400" dirty="0"/>
              <a:t> with the </a:t>
            </a:r>
            <a:r>
              <a:rPr lang="en-US" sz="1400" dirty="0" err="1"/>
              <a:t>mycangial</a:t>
            </a:r>
            <a:r>
              <a:rPr lang="en-US" sz="1400" dirty="0"/>
              <a:t> structure removed from the inside of the thorax. (photos by Jiri </a:t>
            </a:r>
            <a:r>
              <a:rPr lang="en-US" sz="1400" dirty="0" err="1"/>
              <a:t>Hulcr</a:t>
            </a:r>
            <a:r>
              <a:rPr lang="en-US" sz="1400" dirty="0"/>
              <a:t>)</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620688"/>
            <a:ext cx="3096344" cy="393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987824" y="4183713"/>
            <a:ext cx="2601234" cy="369332"/>
          </a:xfrm>
          <a:prstGeom prst="rect">
            <a:avLst/>
          </a:prstGeom>
          <a:noFill/>
        </p:spPr>
        <p:txBody>
          <a:bodyPr wrap="square" rtlCol="0">
            <a:spAutoFit/>
          </a:bodyPr>
          <a:lstStyle/>
          <a:p>
            <a:r>
              <a:rPr lang="cs-CZ" dirty="0" err="1" smtClean="0"/>
              <a:t>Xyleboridae</a:t>
            </a:r>
            <a:endParaRPr lang="cs-CZ" dirty="0"/>
          </a:p>
        </p:txBody>
      </p:sp>
    </p:spTree>
    <p:extLst>
      <p:ext uri="{BB962C8B-B14F-4D97-AF65-F5344CB8AC3E}">
        <p14:creationId xmlns:p14="http://schemas.microsoft.com/office/powerpoint/2010/main" val="511725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5112568"/>
          </a:xfrm>
        </p:spPr>
        <p:txBody>
          <a:bodyPr>
            <a:normAutofit/>
          </a:bodyPr>
          <a:lstStyle/>
          <a:p>
            <a:pPr marL="0" indent="0">
              <a:buNone/>
            </a:pPr>
            <a:r>
              <a:rPr lang="cs-CZ" sz="2000" dirty="0" smtClean="0"/>
              <a:t>                                                                       Kůrovci </a:t>
            </a:r>
            <a:endParaRPr lang="cs-CZ" sz="2000" dirty="0"/>
          </a:p>
          <a:p>
            <a:r>
              <a:rPr lang="cs-CZ" sz="1600" dirty="0" smtClean="0"/>
              <a:t>s </a:t>
            </a:r>
            <a:r>
              <a:rPr lang="cs-CZ" sz="1600" dirty="0"/>
              <a:t>pomocí hub zabíjí milióny stromů v celé  </a:t>
            </a:r>
            <a:r>
              <a:rPr lang="cs-CZ" sz="1600" dirty="0" err="1"/>
              <a:t>holoarktické</a:t>
            </a:r>
            <a:r>
              <a:rPr lang="cs-CZ" sz="1600" dirty="0"/>
              <a:t> oblasti (mimo </a:t>
            </a:r>
            <a:r>
              <a:rPr lang="cs-CZ" sz="1600" dirty="0" smtClean="0"/>
              <a:t>trop. </a:t>
            </a:r>
            <a:r>
              <a:rPr lang="cs-CZ" sz="1600" dirty="0"/>
              <a:t>část severní polokoule)  </a:t>
            </a:r>
          </a:p>
          <a:p>
            <a:r>
              <a:rPr lang="cs-CZ" sz="1600" dirty="0"/>
              <a:t>v</a:t>
            </a:r>
            <a:r>
              <a:rPr lang="cs-CZ" sz="1600" dirty="0" smtClean="0"/>
              <a:t> </a:t>
            </a:r>
            <a:r>
              <a:rPr lang="cs-CZ" sz="1600" dirty="0" smtClean="0"/>
              <a:t>současné </a:t>
            </a:r>
            <a:r>
              <a:rPr lang="cs-CZ" sz="1600" dirty="0"/>
              <a:t>době velmi často dochází v důsledku narušení rovnováhy lesních  ekosystémů k jejich </a:t>
            </a:r>
            <a:r>
              <a:rPr lang="cs-CZ" sz="1600" dirty="0" smtClean="0"/>
              <a:t>přemnožení</a:t>
            </a:r>
          </a:p>
          <a:p>
            <a:r>
              <a:rPr lang="cs-CZ" sz="1600" dirty="0" smtClean="0"/>
              <a:t>lýkožrout </a:t>
            </a:r>
            <a:r>
              <a:rPr lang="cs-CZ" sz="1600" dirty="0"/>
              <a:t>má však v tomto ekosystému významnou  </a:t>
            </a:r>
            <a:r>
              <a:rPr lang="cs-CZ" sz="1600" dirty="0" smtClean="0"/>
              <a:t>funkci</a:t>
            </a:r>
          </a:p>
          <a:p>
            <a:r>
              <a:rPr lang="cs-CZ" sz="1600" dirty="0" smtClean="0"/>
              <a:t>než </a:t>
            </a:r>
            <a:r>
              <a:rPr lang="cs-CZ" sz="1600" dirty="0"/>
              <a:t>se přemnožil a začal napadat i zdravé stromy, patřil ke druhům,  které zajišťovaly </a:t>
            </a:r>
            <a:r>
              <a:rPr lang="cs-CZ" sz="1600" u="sng" dirty="0"/>
              <a:t>omlazení </a:t>
            </a:r>
            <a:r>
              <a:rPr lang="cs-CZ" sz="1600" u="sng" dirty="0" smtClean="0"/>
              <a:t>lesa</a:t>
            </a:r>
            <a:r>
              <a:rPr lang="cs-CZ" sz="1600" dirty="0" smtClean="0"/>
              <a:t>, </a:t>
            </a:r>
            <a:r>
              <a:rPr lang="cs-CZ" sz="1600" dirty="0"/>
              <a:t>protože napadal jen staré,  slabé a nemocné </a:t>
            </a:r>
            <a:r>
              <a:rPr lang="cs-CZ" sz="1600" dirty="0" smtClean="0"/>
              <a:t>stromy</a:t>
            </a:r>
            <a:endParaRPr lang="cs-CZ" sz="1600" dirty="0"/>
          </a:p>
          <a:p>
            <a:r>
              <a:rPr lang="cs-CZ" sz="1600" dirty="0"/>
              <a:t>4,5 - 5,5 mm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79424"/>
            <a:ext cx="5787310" cy="385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41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648" y="161344"/>
            <a:ext cx="9144000" cy="4525963"/>
          </a:xfrm>
        </p:spPr>
        <p:txBody>
          <a:bodyPr>
            <a:normAutofit/>
          </a:bodyPr>
          <a:lstStyle/>
          <a:p>
            <a:r>
              <a:rPr lang="cs-CZ" sz="1600" dirty="0" smtClean="0"/>
              <a:t>kůrovci </a:t>
            </a:r>
            <a:r>
              <a:rPr lang="cs-CZ" sz="1600" dirty="0"/>
              <a:t>se </a:t>
            </a:r>
            <a:r>
              <a:rPr lang="cs-CZ" sz="1600" dirty="0" smtClean="0"/>
              <a:t>už </a:t>
            </a:r>
            <a:r>
              <a:rPr lang="cs-CZ" sz="1600" dirty="0"/>
              <a:t>v druhohorách (250-66 </a:t>
            </a:r>
            <a:r>
              <a:rPr lang="cs-CZ" sz="1600" dirty="0" err="1"/>
              <a:t>mil.let</a:t>
            </a:r>
            <a:r>
              <a:rPr lang="cs-CZ" sz="1600" dirty="0"/>
              <a:t>) </a:t>
            </a:r>
            <a:r>
              <a:rPr lang="cs-CZ" sz="1600" dirty="0" smtClean="0"/>
              <a:t>živili </a:t>
            </a:r>
            <a:r>
              <a:rPr lang="cs-CZ" sz="1600" dirty="0"/>
              <a:t>lýkem araukárií  - koncem křídy v kůře araukárií </a:t>
            </a:r>
          </a:p>
          <a:p>
            <a:r>
              <a:rPr lang="cs-CZ" sz="1600" dirty="0" smtClean="0"/>
              <a:t>na </a:t>
            </a:r>
            <a:r>
              <a:rPr lang="cs-CZ" sz="1600" dirty="0"/>
              <a:t>těchto jehličnanech </a:t>
            </a:r>
            <a:r>
              <a:rPr lang="cs-CZ" sz="1600" dirty="0" smtClean="0"/>
              <a:t>- vřeckovýtrusné </a:t>
            </a:r>
            <a:r>
              <a:rPr lang="cs-CZ" sz="1600" dirty="0"/>
              <a:t>houby z řádu </a:t>
            </a:r>
            <a:r>
              <a:rPr lang="cs-CZ" sz="1600" dirty="0" smtClean="0"/>
              <a:t> </a:t>
            </a:r>
            <a:r>
              <a:rPr lang="cs-CZ" sz="1600" i="1" dirty="0" err="1" smtClean="0"/>
              <a:t>Ophiostomatales</a:t>
            </a:r>
            <a:endParaRPr lang="cs-CZ" sz="1600" i="1" dirty="0" smtClean="0"/>
          </a:p>
          <a:p>
            <a:endParaRPr lang="cs-CZ" sz="1600" dirty="0" smtClean="0"/>
          </a:p>
          <a:p>
            <a:r>
              <a:rPr lang="cs-CZ" sz="1600" dirty="0" err="1" smtClean="0"/>
              <a:t>symbioza</a:t>
            </a:r>
            <a:r>
              <a:rPr lang="cs-CZ" sz="1600" dirty="0" smtClean="0"/>
              <a:t> - kůrovci </a:t>
            </a:r>
            <a:r>
              <a:rPr lang="cs-CZ" sz="1600" dirty="0"/>
              <a:t>i houby měli stejný zájem a zároveň byli vybaveni </a:t>
            </a:r>
            <a:r>
              <a:rPr lang="cs-CZ" sz="1600" dirty="0" smtClean="0"/>
              <a:t> schopnostmi</a:t>
            </a:r>
            <a:r>
              <a:rPr lang="cs-CZ" sz="1600" dirty="0"/>
              <a:t>, které ti druzí postrádali  </a:t>
            </a:r>
            <a:endParaRPr lang="cs-CZ" sz="1600" u="sng" dirty="0" smtClean="0"/>
          </a:p>
          <a:p>
            <a:r>
              <a:rPr lang="cs-CZ" sz="1600" u="sng" dirty="0" smtClean="0"/>
              <a:t>většina </a:t>
            </a:r>
            <a:r>
              <a:rPr lang="cs-CZ" sz="1600" u="sng" dirty="0"/>
              <a:t>kůrovců si „své“ houby přenáší v </a:t>
            </a:r>
            <a:r>
              <a:rPr lang="cs-CZ" sz="1600" u="sng" dirty="0" err="1"/>
              <a:t>mykangiích</a:t>
            </a:r>
            <a:r>
              <a:rPr lang="cs-CZ" sz="1600" dirty="0"/>
              <a:t> – mikroskopických   </a:t>
            </a:r>
            <a:r>
              <a:rPr lang="cs-CZ" sz="1600" dirty="0" smtClean="0"/>
              <a:t>žláznatých </a:t>
            </a:r>
            <a:r>
              <a:rPr lang="cs-CZ" sz="1600" dirty="0"/>
              <a:t>prohlubních vyplněných olejovitými tekutinami </a:t>
            </a:r>
          </a:p>
          <a:p>
            <a:r>
              <a:rPr lang="cs-CZ" sz="1600" dirty="0" smtClean="0"/>
              <a:t>do </a:t>
            </a:r>
            <a:r>
              <a:rPr lang="cs-CZ" sz="1600" dirty="0" err="1"/>
              <a:t>mykangií</a:t>
            </a:r>
            <a:r>
              <a:rPr lang="cs-CZ" sz="1600" dirty="0"/>
              <a:t> se kůrovcům zachytávají spory symbiotických hub  </a:t>
            </a:r>
            <a:r>
              <a:rPr lang="cs-CZ" sz="1600" dirty="0" smtClean="0"/>
              <a:t>rostoucích </a:t>
            </a:r>
            <a:r>
              <a:rPr lang="cs-CZ" sz="1600" dirty="0"/>
              <a:t>v </a:t>
            </a:r>
            <a:r>
              <a:rPr lang="cs-CZ" sz="1600" dirty="0" smtClean="0"/>
              <a:t>požerku </a:t>
            </a:r>
            <a:r>
              <a:rPr lang="cs-CZ" sz="1600" dirty="0"/>
              <a:t>a ven jsou </a:t>
            </a:r>
            <a:r>
              <a:rPr lang="cs-CZ" sz="1600" dirty="0" smtClean="0"/>
              <a:t>vyplavovány,   když kůrovec </a:t>
            </a:r>
            <a:r>
              <a:rPr lang="cs-CZ" sz="1600" dirty="0"/>
              <a:t>tvoří závrt v novém hostitelském stromě a jeho </a:t>
            </a:r>
            <a:r>
              <a:rPr lang="cs-CZ" sz="1600" dirty="0" err="1"/>
              <a:t>mykangia</a:t>
            </a:r>
            <a:r>
              <a:rPr lang="cs-CZ" sz="1600" dirty="0"/>
              <a:t> </a:t>
            </a:r>
            <a:r>
              <a:rPr lang="cs-CZ" sz="1600" dirty="0" smtClean="0"/>
              <a:t>vylučují </a:t>
            </a:r>
            <a:r>
              <a:rPr lang="cs-CZ" sz="1600" dirty="0"/>
              <a:t>zvýšené </a:t>
            </a:r>
            <a:r>
              <a:rPr lang="cs-CZ" sz="1600" dirty="0" smtClean="0"/>
              <a:t>množství </a:t>
            </a:r>
            <a:r>
              <a:rPr lang="cs-CZ" sz="1600" dirty="0" err="1" smtClean="0"/>
              <a:t>olej.látek</a:t>
            </a:r>
            <a:endParaRPr lang="cs-CZ" sz="1600" dirty="0" smtClean="0"/>
          </a:p>
          <a:p>
            <a:r>
              <a:rPr lang="cs-CZ" sz="1600" dirty="0" smtClean="0"/>
              <a:t>kromě </a:t>
            </a:r>
            <a:r>
              <a:rPr lang="cs-CZ" sz="1600" dirty="0"/>
              <a:t>toho bývají spory hub přenášeny i roztoči, kteří se na </a:t>
            </a:r>
            <a:r>
              <a:rPr lang="cs-CZ" sz="1600" dirty="0" smtClean="0"/>
              <a:t>kůrovce  </a:t>
            </a:r>
            <a:r>
              <a:rPr lang="cs-CZ" sz="1600" dirty="0"/>
              <a:t>přichytávají </a:t>
            </a:r>
          </a:p>
          <a:p>
            <a:endParaRPr lang="cs-CZ"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7" y="3717032"/>
            <a:ext cx="5028051" cy="282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47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www.mdpi.com/insects/insects-03-00339/article_deploy/html/images/insects-03-00339-g002-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4727817" cy="622834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508104" y="548680"/>
            <a:ext cx="3240360" cy="4401205"/>
          </a:xfrm>
          <a:prstGeom prst="rect">
            <a:avLst/>
          </a:prstGeom>
        </p:spPr>
        <p:txBody>
          <a:bodyPr wrap="square">
            <a:spAutoFit/>
          </a:bodyPr>
          <a:lstStyle/>
          <a:p>
            <a:r>
              <a:rPr lang="cs-CZ" sz="1400" dirty="0" err="1"/>
              <a:t>Examples</a:t>
            </a:r>
            <a:r>
              <a:rPr lang="cs-CZ" sz="1400" dirty="0"/>
              <a:t> </a:t>
            </a:r>
            <a:r>
              <a:rPr lang="cs-CZ" sz="1400" dirty="0" err="1"/>
              <a:t>of</a:t>
            </a:r>
            <a:r>
              <a:rPr lang="cs-CZ" sz="1400" dirty="0"/>
              <a:t> </a:t>
            </a:r>
            <a:r>
              <a:rPr lang="cs-CZ" sz="1400" dirty="0" err="1"/>
              <a:t>mycangia</a:t>
            </a:r>
            <a:r>
              <a:rPr lang="cs-CZ" sz="1400" dirty="0"/>
              <a:t>. </a:t>
            </a:r>
            <a:r>
              <a:rPr lang="cs-CZ" sz="1400" dirty="0" err="1"/>
              <a:t>From</a:t>
            </a:r>
            <a:r>
              <a:rPr lang="cs-CZ" sz="1400" dirty="0"/>
              <a:t> </a:t>
            </a:r>
            <a:r>
              <a:rPr lang="cs-CZ" sz="1400" dirty="0" err="1"/>
              <a:t>left</a:t>
            </a:r>
            <a:r>
              <a:rPr lang="cs-CZ" sz="1400" dirty="0"/>
              <a:t> to </a:t>
            </a:r>
            <a:r>
              <a:rPr lang="cs-CZ" sz="1400" dirty="0" err="1"/>
              <a:t>right</a:t>
            </a:r>
            <a:r>
              <a:rPr lang="cs-CZ" sz="1400" dirty="0"/>
              <a:t>, top to </a:t>
            </a:r>
            <a:r>
              <a:rPr lang="cs-CZ" sz="1400" dirty="0" err="1"/>
              <a:t>bottom</a:t>
            </a:r>
            <a:r>
              <a:rPr lang="cs-CZ" sz="1400" dirty="0"/>
              <a:t>: </a:t>
            </a:r>
            <a:endParaRPr lang="cs-CZ" sz="1400" dirty="0" smtClean="0"/>
          </a:p>
          <a:p>
            <a:pPr marL="285750" indent="-285750">
              <a:buFont typeface="Arial" panose="020B0604020202020204" pitchFamily="34" charset="0"/>
              <a:buChar char="•"/>
            </a:pPr>
            <a:r>
              <a:rPr lang="cs-CZ" sz="1400" dirty="0" err="1" smtClean="0"/>
              <a:t>maxillary</a:t>
            </a:r>
            <a:r>
              <a:rPr lang="cs-CZ" sz="1400" dirty="0" smtClean="0"/>
              <a:t> </a:t>
            </a:r>
            <a:r>
              <a:rPr lang="cs-CZ" sz="1400" dirty="0" err="1"/>
              <a:t>cardine</a:t>
            </a:r>
            <a:r>
              <a:rPr lang="cs-CZ" sz="1400" dirty="0"/>
              <a:t> </a:t>
            </a:r>
            <a:r>
              <a:rPr lang="cs-CZ" sz="1400" dirty="0" err="1"/>
              <a:t>of</a:t>
            </a:r>
            <a:r>
              <a:rPr lang="cs-CZ" sz="1400" dirty="0"/>
              <a:t> </a:t>
            </a:r>
            <a:r>
              <a:rPr lang="cs-CZ" sz="1400" dirty="0" err="1"/>
              <a:t>Dendroctonus</a:t>
            </a:r>
            <a:r>
              <a:rPr lang="cs-CZ" sz="1400" dirty="0"/>
              <a:t> </a:t>
            </a:r>
            <a:r>
              <a:rPr lang="cs-CZ" sz="1400" dirty="0" err="1"/>
              <a:t>ponderosae</a:t>
            </a:r>
            <a:r>
              <a:rPr lang="cs-CZ" sz="1400" dirty="0"/>
              <a:t> </a:t>
            </a:r>
            <a:r>
              <a:rPr lang="cs-CZ" sz="1400" dirty="0" err="1"/>
              <a:t>showing</a:t>
            </a:r>
            <a:r>
              <a:rPr lang="cs-CZ" sz="1400" dirty="0"/>
              <a:t> </a:t>
            </a:r>
            <a:r>
              <a:rPr lang="cs-CZ" sz="1400" dirty="0" err="1"/>
              <a:t>opening</a:t>
            </a:r>
            <a:r>
              <a:rPr lang="cs-CZ" sz="1400" dirty="0"/>
              <a:t> </a:t>
            </a:r>
            <a:r>
              <a:rPr lang="cs-CZ" sz="1400" dirty="0" err="1"/>
              <a:t>of</a:t>
            </a:r>
            <a:r>
              <a:rPr lang="cs-CZ" sz="1400" dirty="0"/>
              <a:t> </a:t>
            </a:r>
            <a:r>
              <a:rPr lang="cs-CZ" sz="1400" dirty="0" err="1"/>
              <a:t>sac</a:t>
            </a:r>
            <a:r>
              <a:rPr lang="cs-CZ" sz="1400" dirty="0"/>
              <a:t> </a:t>
            </a:r>
            <a:r>
              <a:rPr lang="cs-CZ" sz="1400" dirty="0" err="1"/>
              <a:t>mycangium</a:t>
            </a:r>
            <a:r>
              <a:rPr lang="cs-CZ" sz="1400" dirty="0"/>
              <a:t> (</a:t>
            </a:r>
            <a:r>
              <a:rPr lang="cs-CZ" sz="1400" dirty="0" err="1"/>
              <a:t>arrow</a:t>
            </a:r>
            <a:r>
              <a:rPr lang="cs-CZ" sz="1400" dirty="0"/>
              <a:t>) </a:t>
            </a:r>
            <a:r>
              <a:rPr lang="cs-CZ" sz="1400" dirty="0" err="1"/>
              <a:t>courtesy</a:t>
            </a:r>
            <a:r>
              <a:rPr lang="cs-CZ" sz="1400" dirty="0"/>
              <a:t> </a:t>
            </a:r>
            <a:r>
              <a:rPr lang="cs-CZ" sz="1400" dirty="0" err="1"/>
              <a:t>of</a:t>
            </a:r>
            <a:r>
              <a:rPr lang="cs-CZ" sz="1400" dirty="0"/>
              <a:t> Katherine </a:t>
            </a:r>
            <a:r>
              <a:rPr lang="cs-CZ" sz="1400" dirty="0" err="1"/>
              <a:t>Bleiker</a:t>
            </a:r>
            <a:r>
              <a:rPr lang="cs-CZ" sz="1400" dirty="0"/>
              <a:t>; </a:t>
            </a:r>
            <a:endParaRPr lang="cs-CZ" sz="1400" dirty="0" smtClean="0"/>
          </a:p>
          <a:p>
            <a:pPr marL="285750" indent="-285750">
              <a:buFont typeface="Arial" panose="020B0604020202020204" pitchFamily="34" charset="0"/>
              <a:buChar char="•"/>
            </a:pPr>
            <a:r>
              <a:rPr lang="cs-CZ" sz="1400" dirty="0" err="1" smtClean="0"/>
              <a:t>Close</a:t>
            </a:r>
            <a:r>
              <a:rPr lang="cs-CZ" sz="1400" dirty="0" smtClean="0"/>
              <a:t> </a:t>
            </a:r>
            <a:r>
              <a:rPr lang="cs-CZ" sz="1400" dirty="0"/>
              <a:t>up </a:t>
            </a:r>
            <a:r>
              <a:rPr lang="cs-CZ" sz="1400" dirty="0" err="1"/>
              <a:t>of</a:t>
            </a:r>
            <a:r>
              <a:rPr lang="cs-CZ" sz="1400" dirty="0"/>
              <a:t> </a:t>
            </a:r>
            <a:r>
              <a:rPr lang="cs-CZ" sz="1400" dirty="0" err="1"/>
              <a:t>mycangium</a:t>
            </a:r>
            <a:r>
              <a:rPr lang="cs-CZ" sz="1400" dirty="0"/>
              <a:t> </a:t>
            </a:r>
            <a:r>
              <a:rPr lang="cs-CZ" sz="1400" dirty="0" err="1"/>
              <a:t>of</a:t>
            </a:r>
            <a:r>
              <a:rPr lang="cs-CZ" sz="1400" dirty="0"/>
              <a:t> D. </a:t>
            </a:r>
            <a:r>
              <a:rPr lang="cs-CZ" sz="1400" dirty="0" err="1"/>
              <a:t>ponderosae</a:t>
            </a:r>
            <a:r>
              <a:rPr lang="cs-CZ" sz="1400" dirty="0"/>
              <a:t> </a:t>
            </a:r>
            <a:r>
              <a:rPr lang="cs-CZ" sz="1400" dirty="0" err="1"/>
              <a:t>showing</a:t>
            </a:r>
            <a:r>
              <a:rPr lang="cs-CZ" sz="1400" dirty="0"/>
              <a:t> </a:t>
            </a:r>
            <a:r>
              <a:rPr lang="cs-CZ" sz="1400" dirty="0" err="1"/>
              <a:t>fungal</a:t>
            </a:r>
            <a:r>
              <a:rPr lang="cs-CZ" sz="1400" dirty="0"/>
              <a:t> </a:t>
            </a:r>
            <a:r>
              <a:rPr lang="cs-CZ" sz="1400" dirty="0" err="1"/>
              <a:t>mass</a:t>
            </a:r>
            <a:r>
              <a:rPr lang="cs-CZ" sz="1400" dirty="0"/>
              <a:t> </a:t>
            </a:r>
            <a:endParaRPr lang="cs-CZ" sz="1400" dirty="0" smtClean="0"/>
          </a:p>
          <a:p>
            <a:pPr marL="285750" indent="-285750">
              <a:buFont typeface="Arial" panose="020B0604020202020204" pitchFamily="34" charset="0"/>
              <a:buChar char="•"/>
            </a:pPr>
            <a:r>
              <a:rPr lang="cs-CZ" sz="1400" dirty="0" smtClean="0"/>
              <a:t>Oval </a:t>
            </a:r>
            <a:r>
              <a:rPr lang="cs-CZ" sz="1400" dirty="0" err="1"/>
              <a:t>brush</a:t>
            </a:r>
            <a:r>
              <a:rPr lang="cs-CZ" sz="1400" dirty="0"/>
              <a:t> </a:t>
            </a:r>
            <a:r>
              <a:rPr lang="cs-CZ" sz="1400" dirty="0" err="1"/>
              <a:t>mycangium</a:t>
            </a:r>
            <a:r>
              <a:rPr lang="cs-CZ" sz="1400" dirty="0"/>
              <a:t> on </a:t>
            </a:r>
            <a:r>
              <a:rPr lang="cs-CZ" sz="1400" dirty="0" err="1"/>
              <a:t>female</a:t>
            </a:r>
            <a:r>
              <a:rPr lang="cs-CZ" sz="1400" dirty="0"/>
              <a:t> </a:t>
            </a:r>
            <a:r>
              <a:rPr lang="cs-CZ" sz="1400" dirty="0" err="1"/>
              <a:t>Pityoborus</a:t>
            </a:r>
            <a:r>
              <a:rPr lang="cs-CZ" sz="1400" dirty="0"/>
              <a:t> </a:t>
            </a:r>
            <a:r>
              <a:rPr lang="cs-CZ" sz="1400" dirty="0" err="1"/>
              <a:t>rubentris</a:t>
            </a:r>
            <a:r>
              <a:rPr lang="cs-CZ" sz="1400" dirty="0"/>
              <a:t> </a:t>
            </a:r>
            <a:r>
              <a:rPr lang="cs-CZ" sz="1400" dirty="0" err="1" smtClean="0"/>
              <a:t>close</a:t>
            </a:r>
            <a:r>
              <a:rPr lang="cs-CZ" sz="1400" dirty="0" smtClean="0"/>
              <a:t> </a:t>
            </a:r>
            <a:r>
              <a:rPr lang="cs-CZ" sz="1400" dirty="0"/>
              <a:t>up </a:t>
            </a:r>
            <a:r>
              <a:rPr lang="cs-CZ" sz="1400" dirty="0" err="1"/>
              <a:t>of</a:t>
            </a:r>
            <a:r>
              <a:rPr lang="cs-CZ" sz="1400" dirty="0"/>
              <a:t> </a:t>
            </a:r>
            <a:r>
              <a:rPr lang="cs-CZ" sz="1400" dirty="0" err="1"/>
              <a:t>brush</a:t>
            </a:r>
            <a:r>
              <a:rPr lang="cs-CZ" sz="1400" dirty="0"/>
              <a:t> </a:t>
            </a:r>
            <a:r>
              <a:rPr lang="cs-CZ" sz="1400" dirty="0" err="1"/>
              <a:t>mycangium</a:t>
            </a:r>
            <a:r>
              <a:rPr lang="cs-CZ" sz="1400" dirty="0"/>
              <a:t> </a:t>
            </a:r>
            <a:r>
              <a:rPr lang="cs-CZ" sz="1400" dirty="0" err="1"/>
              <a:t>of</a:t>
            </a:r>
            <a:r>
              <a:rPr lang="cs-CZ" sz="1400" dirty="0"/>
              <a:t> P. </a:t>
            </a:r>
            <a:r>
              <a:rPr lang="cs-CZ" sz="1400" dirty="0" err="1"/>
              <a:t>rubentris</a:t>
            </a:r>
            <a:r>
              <a:rPr lang="cs-CZ" sz="1400" dirty="0"/>
              <a:t> </a:t>
            </a:r>
            <a:r>
              <a:rPr lang="cs-CZ" sz="1400" dirty="0" err="1"/>
              <a:t>containing</a:t>
            </a:r>
            <a:r>
              <a:rPr lang="cs-CZ" sz="1400" dirty="0"/>
              <a:t> </a:t>
            </a:r>
            <a:r>
              <a:rPr lang="cs-CZ" sz="1400" dirty="0" err="1"/>
              <a:t>spores</a:t>
            </a:r>
            <a:r>
              <a:rPr lang="cs-CZ" sz="1400" dirty="0"/>
              <a:t> </a:t>
            </a:r>
            <a:r>
              <a:rPr lang="cs-CZ" sz="1400" dirty="0" err="1"/>
              <a:t>Mal</a:t>
            </a:r>
            <a:r>
              <a:rPr lang="cs-CZ" sz="1400" dirty="0"/>
              <a:t> </a:t>
            </a:r>
            <a:r>
              <a:rPr lang="cs-CZ" sz="1400" dirty="0" err="1" smtClean="0"/>
              <a:t>Furniss</a:t>
            </a:r>
            <a:endParaRPr lang="cs-CZ" sz="1400" dirty="0" smtClean="0"/>
          </a:p>
          <a:p>
            <a:pPr marL="285750" indent="-285750">
              <a:buFont typeface="Arial" panose="020B0604020202020204" pitchFamily="34" charset="0"/>
              <a:buChar char="•"/>
            </a:pPr>
            <a:r>
              <a:rPr lang="cs-CZ" sz="1400" dirty="0" err="1" smtClean="0"/>
              <a:t>Ascospores</a:t>
            </a:r>
            <a:r>
              <a:rPr lang="cs-CZ" sz="1400" dirty="0" smtClean="0"/>
              <a:t> </a:t>
            </a:r>
            <a:r>
              <a:rPr lang="cs-CZ" sz="1400" dirty="0"/>
              <a:t>in pit </a:t>
            </a:r>
            <a:r>
              <a:rPr lang="cs-CZ" sz="1400" dirty="0" err="1"/>
              <a:t>mycangium</a:t>
            </a:r>
            <a:r>
              <a:rPr lang="cs-CZ" sz="1400" dirty="0"/>
              <a:t> (</a:t>
            </a:r>
            <a:r>
              <a:rPr lang="cs-CZ" sz="1400" dirty="0" err="1"/>
              <a:t>puncture</a:t>
            </a:r>
            <a:r>
              <a:rPr lang="cs-CZ" sz="1400" dirty="0"/>
              <a:t>) </a:t>
            </a:r>
            <a:r>
              <a:rPr lang="cs-CZ" sz="1400" dirty="0" err="1"/>
              <a:t>of</a:t>
            </a:r>
            <a:r>
              <a:rPr lang="cs-CZ" sz="1400" dirty="0"/>
              <a:t> </a:t>
            </a:r>
            <a:r>
              <a:rPr lang="cs-CZ" sz="1400" dirty="0" err="1"/>
              <a:t>Ips</a:t>
            </a:r>
            <a:r>
              <a:rPr lang="cs-CZ" sz="1400" dirty="0"/>
              <a:t> </a:t>
            </a:r>
            <a:r>
              <a:rPr lang="cs-CZ" sz="1400" dirty="0" err="1"/>
              <a:t>pini</a:t>
            </a:r>
            <a:r>
              <a:rPr lang="cs-CZ" sz="1400" dirty="0"/>
              <a:t> </a:t>
            </a:r>
            <a:r>
              <a:rPr lang="cs-CZ" sz="1400" dirty="0" err="1"/>
              <a:t>Mal</a:t>
            </a:r>
            <a:r>
              <a:rPr lang="cs-CZ" sz="1400" dirty="0"/>
              <a:t> </a:t>
            </a:r>
            <a:r>
              <a:rPr lang="cs-CZ" sz="1400" dirty="0" err="1" smtClean="0"/>
              <a:t>Furniss</a:t>
            </a:r>
            <a:endParaRPr lang="cs-CZ" sz="1400" dirty="0" smtClean="0"/>
          </a:p>
          <a:p>
            <a:pPr marL="285750" indent="-285750">
              <a:buFont typeface="Arial" panose="020B0604020202020204" pitchFamily="34" charset="0"/>
              <a:buChar char="•"/>
            </a:pPr>
            <a:r>
              <a:rPr lang="cs-CZ" sz="1400" dirty="0" err="1" smtClean="0"/>
              <a:t>mesonotal</a:t>
            </a:r>
            <a:r>
              <a:rPr lang="cs-CZ" sz="1400" dirty="0" smtClean="0"/>
              <a:t> </a:t>
            </a:r>
            <a:r>
              <a:rPr lang="cs-CZ" sz="1400" dirty="0" err="1"/>
              <a:t>paired</a:t>
            </a:r>
            <a:r>
              <a:rPr lang="cs-CZ" sz="1400" dirty="0"/>
              <a:t> </a:t>
            </a:r>
            <a:r>
              <a:rPr lang="cs-CZ" sz="1400" dirty="0" err="1"/>
              <a:t>sac</a:t>
            </a:r>
            <a:r>
              <a:rPr lang="cs-CZ" sz="1400" dirty="0"/>
              <a:t> </a:t>
            </a:r>
            <a:r>
              <a:rPr lang="cs-CZ" sz="1400" dirty="0" err="1"/>
              <a:t>mycangia</a:t>
            </a:r>
            <a:r>
              <a:rPr lang="cs-CZ" sz="1400" dirty="0"/>
              <a:t> </a:t>
            </a:r>
            <a:r>
              <a:rPr lang="cs-CZ" sz="1400" dirty="0" err="1"/>
              <a:t>of</a:t>
            </a:r>
            <a:r>
              <a:rPr lang="cs-CZ" sz="1400" dirty="0"/>
              <a:t> </a:t>
            </a:r>
            <a:r>
              <a:rPr lang="cs-CZ" sz="1400" dirty="0" err="1"/>
              <a:t>Xylosandrus</a:t>
            </a:r>
            <a:r>
              <a:rPr lang="cs-CZ" sz="1400" dirty="0"/>
              <a:t> </a:t>
            </a:r>
            <a:r>
              <a:rPr lang="cs-CZ" sz="1400" dirty="0" err="1"/>
              <a:t>mutilates</a:t>
            </a:r>
            <a:r>
              <a:rPr lang="cs-CZ" sz="1400" dirty="0"/>
              <a:t> (</a:t>
            </a:r>
            <a:r>
              <a:rPr lang="cs-CZ" sz="1400" dirty="0" err="1"/>
              <a:t>dissected</a:t>
            </a:r>
            <a:r>
              <a:rPr lang="cs-CZ" sz="1400" dirty="0"/>
              <a:t> </a:t>
            </a:r>
            <a:r>
              <a:rPr lang="cs-CZ" sz="1400" dirty="0" err="1"/>
              <a:t>from</a:t>
            </a:r>
            <a:r>
              <a:rPr lang="cs-CZ" sz="1400" dirty="0"/>
              <a:t> </a:t>
            </a:r>
            <a:r>
              <a:rPr lang="cs-CZ" sz="1400" dirty="0" err="1"/>
              <a:t>beetle</a:t>
            </a:r>
            <a:r>
              <a:rPr lang="cs-CZ" sz="1400" dirty="0" smtClean="0"/>
              <a:t>)</a:t>
            </a:r>
          </a:p>
          <a:p>
            <a:pPr marL="285750" indent="-285750">
              <a:buFont typeface="Arial" panose="020B0604020202020204" pitchFamily="34" charset="0"/>
              <a:buChar char="•"/>
            </a:pPr>
            <a:endParaRPr lang="cs-CZ" sz="1400" dirty="0" smtClean="0">
              <a:hlinkClick r:id="rId3"/>
            </a:endParaRPr>
          </a:p>
          <a:p>
            <a:r>
              <a:rPr lang="cs-CZ" sz="1400" dirty="0" smtClean="0">
                <a:hlinkClick r:id="rId3"/>
              </a:rPr>
              <a:t>http</a:t>
            </a:r>
            <a:r>
              <a:rPr lang="cs-CZ" sz="1400" dirty="0">
                <a:hlinkClick r:id="rId3"/>
              </a:rPr>
              <a:t>://</a:t>
            </a:r>
            <a:r>
              <a:rPr lang="cs-CZ" sz="1400" dirty="0" smtClean="0">
                <a:hlinkClick r:id="rId3"/>
              </a:rPr>
              <a:t>www.mdpi.com/2075</a:t>
            </a:r>
            <a:r>
              <a:rPr lang="cs-CZ" sz="1400" dirty="0" smtClean="0"/>
              <a:t> 4450/3/1/339/</a:t>
            </a:r>
            <a:r>
              <a:rPr lang="cs-CZ" sz="1400" dirty="0" err="1" smtClean="0"/>
              <a:t>htm</a:t>
            </a:r>
            <a:endParaRPr lang="cs-CZ" sz="1400" dirty="0"/>
          </a:p>
        </p:txBody>
      </p:sp>
    </p:spTree>
    <p:extLst>
      <p:ext uri="{BB962C8B-B14F-4D97-AF65-F5344CB8AC3E}">
        <p14:creationId xmlns:p14="http://schemas.microsoft.com/office/powerpoint/2010/main" val="334508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35527"/>
            <a:ext cx="9144000" cy="4525963"/>
          </a:xfrm>
        </p:spPr>
        <p:txBody>
          <a:bodyPr>
            <a:normAutofit/>
          </a:bodyPr>
          <a:lstStyle/>
          <a:p>
            <a:r>
              <a:rPr lang="cs-CZ" sz="1600" u="sng" dirty="0" smtClean="0"/>
              <a:t> </a:t>
            </a:r>
            <a:r>
              <a:rPr lang="cs-CZ" sz="1600" u="sng" dirty="0"/>
              <a:t>účelem spolupráce kůrovců a hub byla snaha </a:t>
            </a:r>
            <a:r>
              <a:rPr lang="cs-CZ" sz="1600" u="sng" dirty="0" smtClean="0"/>
              <a:t>oslabit  obranné </a:t>
            </a:r>
            <a:r>
              <a:rPr lang="cs-CZ" sz="1600" u="sng" dirty="0"/>
              <a:t>mechanizmy stromů a usnadnit si cestu k jejich tkáním</a:t>
            </a:r>
            <a:r>
              <a:rPr lang="cs-CZ" sz="1600" dirty="0"/>
              <a:t>   - po náletu kůrovce nastává boj:   </a:t>
            </a:r>
            <a:endParaRPr lang="cs-CZ" sz="1600" dirty="0" smtClean="0"/>
          </a:p>
          <a:p>
            <a:pPr marL="0" indent="0">
              <a:buNone/>
            </a:pPr>
            <a:endParaRPr lang="cs-CZ" sz="1600" dirty="0"/>
          </a:p>
          <a:p>
            <a:r>
              <a:rPr lang="cs-CZ" sz="1600" u="sng" dirty="0" smtClean="0"/>
              <a:t>strom </a:t>
            </a:r>
            <a:r>
              <a:rPr lang="cs-CZ" sz="1600" u="sng" dirty="0"/>
              <a:t>má kanálky s pryskyřicí </a:t>
            </a:r>
            <a:r>
              <a:rPr lang="cs-CZ" sz="1600" dirty="0"/>
              <a:t>(pod tlakem) – </a:t>
            </a:r>
            <a:r>
              <a:rPr lang="cs-CZ" sz="1600" dirty="0" smtClean="0"/>
              <a:t>jedovatá </a:t>
            </a:r>
            <a:r>
              <a:rPr lang="cs-CZ" sz="1600" dirty="0"/>
              <a:t>pro brouka (terpenoidy nebo fenolické látky)   </a:t>
            </a:r>
            <a:endParaRPr lang="cs-CZ" sz="1600" dirty="0" smtClean="0"/>
          </a:p>
          <a:p>
            <a:endParaRPr lang="cs-CZ" sz="1600" dirty="0"/>
          </a:p>
          <a:p>
            <a:r>
              <a:rPr lang="cs-CZ" sz="1600" dirty="0" smtClean="0"/>
              <a:t>druhotná </a:t>
            </a:r>
            <a:r>
              <a:rPr lang="cs-CZ" sz="1600" dirty="0"/>
              <a:t>pryskyřice (ještě jedovatější</a:t>
            </a:r>
            <a:r>
              <a:rPr lang="cs-CZ" sz="1600" dirty="0" smtClean="0"/>
              <a:t>) </a:t>
            </a:r>
            <a:r>
              <a:rPr lang="cs-CZ" sz="1600" dirty="0"/>
              <a:t>- kolem napadeného </a:t>
            </a:r>
            <a:r>
              <a:rPr lang="cs-CZ" sz="1600" dirty="0" smtClean="0"/>
              <a:t>místa stromu vytváří nekrózy</a:t>
            </a:r>
            <a:r>
              <a:rPr lang="cs-CZ" sz="1600" dirty="0"/>
              <a:t>, nepropustné buněčné vrstvy či pryskyřičné valy </a:t>
            </a:r>
            <a:endParaRPr lang="cs-CZ" sz="1600" dirty="0" smtClean="0"/>
          </a:p>
          <a:p>
            <a:endParaRPr lang="cs-CZ" sz="1600" dirty="0"/>
          </a:p>
          <a:p>
            <a:r>
              <a:rPr lang="cs-CZ" sz="1600" dirty="0" smtClean="0"/>
              <a:t>přeměna </a:t>
            </a:r>
            <a:r>
              <a:rPr lang="cs-CZ" sz="1600" dirty="0"/>
              <a:t>stravitelných zásob (škrobu) na hůře stravitelné  </a:t>
            </a:r>
            <a:r>
              <a:rPr lang="cs-CZ" sz="1600" dirty="0" smtClean="0"/>
              <a:t>- </a:t>
            </a:r>
            <a:r>
              <a:rPr lang="cs-CZ" sz="1600" dirty="0"/>
              <a:t>tvorba nepolárních sloučenin chránících rostlinné tkáně </a:t>
            </a:r>
            <a:r>
              <a:rPr lang="cs-CZ" sz="1600" dirty="0" smtClean="0"/>
              <a:t> </a:t>
            </a:r>
            <a:r>
              <a:rPr lang="cs-CZ" sz="1600" dirty="0"/>
              <a:t>před natrávením mimobuněčnými enzymy hub </a:t>
            </a:r>
            <a:endParaRPr lang="cs-CZ" sz="1600" dirty="0" smtClean="0"/>
          </a:p>
          <a:p>
            <a:endParaRPr lang="cs-CZ" sz="1600" dirty="0"/>
          </a:p>
          <a:p>
            <a:r>
              <a:rPr lang="cs-CZ" sz="1600" dirty="0" smtClean="0"/>
              <a:t>silný </a:t>
            </a:r>
            <a:r>
              <a:rPr lang="cs-CZ" sz="1600" dirty="0"/>
              <a:t>proud pryskyřice </a:t>
            </a:r>
            <a:r>
              <a:rPr lang="cs-CZ" sz="1600" dirty="0" smtClean="0"/>
              <a:t>může </a:t>
            </a:r>
            <a:r>
              <a:rPr lang="cs-CZ" sz="1600" dirty="0"/>
              <a:t>také kůrovce zastavit  </a:t>
            </a:r>
            <a:r>
              <a:rPr lang="cs-CZ" sz="1600" dirty="0" smtClean="0"/>
              <a:t>i mechanicky</a:t>
            </a:r>
          </a:p>
          <a:p>
            <a:endParaRPr lang="cs-CZ" sz="1600" dirty="0"/>
          </a:p>
          <a:p>
            <a:endParaRPr lang="cs-CZ"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770597"/>
            <a:ext cx="4497288" cy="26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102997"/>
            <a:ext cx="2420937"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1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9"/>
            <a:ext cx="8784976" cy="3979422"/>
          </a:xfrm>
        </p:spPr>
        <p:txBody>
          <a:bodyPr>
            <a:normAutofit fontScale="92500" lnSpcReduction="10000"/>
          </a:bodyPr>
          <a:lstStyle/>
          <a:p>
            <a:pPr marL="0" indent="0">
              <a:buNone/>
            </a:pPr>
            <a:r>
              <a:rPr lang="cs-CZ" sz="1600" b="1" dirty="0"/>
              <a:t>Význam </a:t>
            </a:r>
            <a:r>
              <a:rPr lang="cs-CZ" sz="1600" b="1" dirty="0" smtClean="0"/>
              <a:t>feromonů</a:t>
            </a:r>
          </a:p>
          <a:p>
            <a:r>
              <a:rPr lang="cs-CZ" sz="1600" dirty="0" smtClean="0"/>
              <a:t> dorozumívání, lákání samic</a:t>
            </a:r>
            <a:endParaRPr lang="cs-CZ" sz="1600" dirty="0"/>
          </a:p>
          <a:p>
            <a:r>
              <a:rPr lang="cs-CZ" sz="1600" dirty="0" smtClean="0"/>
              <a:t> </a:t>
            </a:r>
            <a:r>
              <a:rPr lang="cs-CZ" sz="1600" u="sng" dirty="0" smtClean="0"/>
              <a:t>málo </a:t>
            </a:r>
            <a:r>
              <a:rPr lang="cs-CZ" sz="1600" u="sng" dirty="0"/>
              <a:t>feromonů si kůrovci tvoří sami </a:t>
            </a:r>
          </a:p>
          <a:p>
            <a:r>
              <a:rPr lang="cs-CZ" sz="1600" u="sng" dirty="0" smtClean="0"/>
              <a:t>přítomnost symbiotických </a:t>
            </a:r>
            <a:r>
              <a:rPr lang="cs-CZ" sz="1600" u="sng" dirty="0"/>
              <a:t>bakterií a kvasinek ve střevě</a:t>
            </a:r>
            <a:r>
              <a:rPr lang="cs-CZ" sz="1600" dirty="0"/>
              <a:t>, </a:t>
            </a:r>
            <a:r>
              <a:rPr lang="cs-CZ" sz="1600" dirty="0" smtClean="0"/>
              <a:t>také </a:t>
            </a:r>
            <a:r>
              <a:rPr lang="cs-CZ" sz="1600" dirty="0"/>
              <a:t>houby  </a:t>
            </a:r>
            <a:r>
              <a:rPr lang="cs-CZ" sz="1600" dirty="0" smtClean="0"/>
              <a:t>žijící </a:t>
            </a:r>
            <a:r>
              <a:rPr lang="cs-CZ" sz="1600" dirty="0"/>
              <a:t>ve stěnách </a:t>
            </a:r>
            <a:r>
              <a:rPr lang="cs-CZ" sz="1600" dirty="0" smtClean="0"/>
              <a:t>požerků  </a:t>
            </a:r>
            <a:r>
              <a:rPr lang="cs-CZ" sz="1600" dirty="0"/>
              <a:t>- existují i feromony, v </a:t>
            </a:r>
            <a:r>
              <a:rPr lang="cs-CZ" sz="1600" dirty="0" smtClean="0"/>
              <a:t>nichž každý </a:t>
            </a:r>
            <a:r>
              <a:rPr lang="cs-CZ" sz="1600" dirty="0"/>
              <a:t>stupeň produkce provádí jiná skupina  </a:t>
            </a:r>
            <a:r>
              <a:rPr lang="cs-CZ" sz="1600" dirty="0" smtClean="0"/>
              <a:t> </a:t>
            </a:r>
            <a:r>
              <a:rPr lang="cs-CZ" sz="1600" dirty="0"/>
              <a:t>symbiontů   </a:t>
            </a:r>
          </a:p>
          <a:p>
            <a:r>
              <a:rPr lang="cs-CZ" sz="1600" dirty="0" smtClean="0"/>
              <a:t> </a:t>
            </a:r>
            <a:r>
              <a:rPr lang="cs-CZ" sz="1600" u="sng" dirty="0"/>
              <a:t>většina feromonů kůrovců jsou </a:t>
            </a:r>
            <a:r>
              <a:rPr lang="cs-CZ" sz="1600" u="sng" dirty="0" smtClean="0"/>
              <a:t> </a:t>
            </a:r>
            <a:r>
              <a:rPr lang="cs-CZ" sz="1600" u="sng" dirty="0"/>
              <a:t>mikrobiálně </a:t>
            </a:r>
            <a:r>
              <a:rPr lang="cs-CZ" sz="1600" u="sng" dirty="0" err="1"/>
              <a:t>přemetabolizované</a:t>
            </a:r>
            <a:r>
              <a:rPr lang="cs-CZ" sz="1600" u="sng" dirty="0"/>
              <a:t> </a:t>
            </a:r>
            <a:r>
              <a:rPr lang="cs-CZ" sz="1600" u="sng" dirty="0" smtClean="0"/>
              <a:t> </a:t>
            </a:r>
            <a:r>
              <a:rPr lang="cs-CZ" sz="1600" u="sng" dirty="0"/>
              <a:t>produkty hostitelského stromu </a:t>
            </a:r>
            <a:r>
              <a:rPr lang="cs-CZ" sz="1600" dirty="0"/>
              <a:t>- nejčastěji jde o </a:t>
            </a:r>
            <a:r>
              <a:rPr lang="cs-CZ" sz="1600" u="sng" dirty="0"/>
              <a:t>jedovaté terpenoidy </a:t>
            </a:r>
            <a:r>
              <a:rPr lang="cs-CZ" sz="1600" dirty="0"/>
              <a:t>– původně obrana stromů </a:t>
            </a:r>
          </a:p>
          <a:p>
            <a:r>
              <a:rPr lang="cs-CZ" sz="1600" dirty="0" smtClean="0"/>
              <a:t>složitý systém </a:t>
            </a:r>
            <a:r>
              <a:rPr lang="cs-CZ" sz="1600" dirty="0"/>
              <a:t>střevních i vnějších symbiontů produkujících pro </a:t>
            </a:r>
            <a:r>
              <a:rPr lang="cs-CZ" sz="1600" dirty="0" smtClean="0"/>
              <a:t>kůrovce  </a:t>
            </a:r>
            <a:r>
              <a:rPr lang="cs-CZ" sz="1600" dirty="0"/>
              <a:t>feromony vznikl </a:t>
            </a:r>
            <a:r>
              <a:rPr lang="cs-CZ" sz="1600" u="sng" dirty="0"/>
              <a:t>původně </a:t>
            </a:r>
            <a:r>
              <a:rPr lang="cs-CZ" sz="1600" u="sng" dirty="0" smtClean="0"/>
              <a:t>k  </a:t>
            </a:r>
            <a:r>
              <a:rPr lang="cs-CZ" sz="1600" u="sng" dirty="0"/>
              <a:t>detoxifikaci pryskyřice bránícího </a:t>
            </a:r>
            <a:r>
              <a:rPr lang="cs-CZ" sz="1600" u="sng" dirty="0" smtClean="0"/>
              <a:t> </a:t>
            </a:r>
            <a:r>
              <a:rPr lang="cs-CZ" sz="1600" u="sng" dirty="0"/>
              <a:t>se stromu</a:t>
            </a:r>
            <a:r>
              <a:rPr lang="cs-CZ" sz="1600" dirty="0"/>
              <a:t> </a:t>
            </a:r>
            <a:endParaRPr lang="cs-CZ" sz="1600" dirty="0" smtClean="0"/>
          </a:p>
          <a:p>
            <a:endParaRPr lang="cs-CZ" sz="1600" dirty="0" smtClean="0"/>
          </a:p>
          <a:p>
            <a:r>
              <a:rPr lang="cs-CZ" sz="1600" i="1" dirty="0" err="1" smtClean="0"/>
              <a:t>Scolytus</a:t>
            </a:r>
            <a:r>
              <a:rPr lang="cs-CZ" sz="1600" i="1" dirty="0" smtClean="0"/>
              <a:t> </a:t>
            </a:r>
            <a:r>
              <a:rPr lang="cs-CZ" sz="1600" i="1" dirty="0" err="1"/>
              <a:t>multistriatus</a:t>
            </a:r>
            <a:r>
              <a:rPr lang="cs-CZ" sz="1600" i="1" dirty="0"/>
              <a:t>  </a:t>
            </a:r>
            <a:r>
              <a:rPr lang="cs-CZ" sz="1600" dirty="0" smtClean="0"/>
              <a:t>se </a:t>
            </a:r>
            <a:r>
              <a:rPr lang="cs-CZ" sz="1600" dirty="0"/>
              <a:t>symbionty rodu </a:t>
            </a:r>
            <a:r>
              <a:rPr lang="cs-CZ" sz="1600" i="1" dirty="0" err="1"/>
              <a:t>Ophiostoma</a:t>
            </a:r>
            <a:r>
              <a:rPr lang="cs-CZ" sz="1600" dirty="0"/>
              <a:t>, kteří jsou </a:t>
            </a:r>
            <a:r>
              <a:rPr lang="cs-CZ" sz="1600" dirty="0" smtClean="0"/>
              <a:t>odpovědní </a:t>
            </a:r>
            <a:r>
              <a:rPr lang="cs-CZ" sz="1600" dirty="0"/>
              <a:t>za téměř celoevropské vyhubení jilmů  </a:t>
            </a:r>
          </a:p>
          <a:p>
            <a:r>
              <a:rPr lang="cs-CZ" sz="1600" dirty="0" smtClean="0"/>
              <a:t>jihoevropský   </a:t>
            </a:r>
            <a:r>
              <a:rPr lang="cs-CZ" sz="1600" i="1" dirty="0" err="1" smtClean="0"/>
              <a:t>Orthotomicus</a:t>
            </a:r>
            <a:r>
              <a:rPr lang="cs-CZ" sz="1600" i="1" dirty="0" smtClean="0"/>
              <a:t> </a:t>
            </a:r>
            <a:r>
              <a:rPr lang="cs-CZ" sz="1600" i="1" dirty="0" err="1"/>
              <a:t>erosus</a:t>
            </a:r>
            <a:r>
              <a:rPr lang="cs-CZ" sz="1600" i="1" dirty="0"/>
              <a:t> </a:t>
            </a:r>
            <a:r>
              <a:rPr lang="cs-CZ" sz="1600" i="1" dirty="0" smtClean="0"/>
              <a:t> </a:t>
            </a:r>
            <a:r>
              <a:rPr lang="cs-CZ" sz="1600" dirty="0" smtClean="0"/>
              <a:t>ohrožující </a:t>
            </a:r>
            <a:r>
              <a:rPr lang="cs-CZ" sz="1600" dirty="0"/>
              <a:t>borovice </a:t>
            </a:r>
            <a:endParaRPr lang="cs-CZ" sz="1600" dirty="0" smtClean="0"/>
          </a:p>
          <a:p>
            <a:endParaRPr lang="cs-CZ" sz="1600" dirty="0"/>
          </a:p>
          <a:p>
            <a:r>
              <a:rPr lang="cs-CZ" sz="1600" dirty="0"/>
              <a:t>g</a:t>
            </a:r>
            <a:r>
              <a:rPr lang="cs-CZ" sz="1600" dirty="0" smtClean="0"/>
              <a:t>alerie </a:t>
            </a:r>
            <a:r>
              <a:rPr lang="cs-CZ" sz="1600" dirty="0"/>
              <a:t>dřevokaza čárkovaného (</a:t>
            </a:r>
            <a:r>
              <a:rPr lang="cs-CZ" sz="1600" i="1" dirty="0" err="1"/>
              <a:t>Xyloterus</a:t>
            </a:r>
            <a:r>
              <a:rPr lang="cs-CZ" sz="1600" i="1" dirty="0"/>
              <a:t> </a:t>
            </a:r>
            <a:r>
              <a:rPr lang="cs-CZ" sz="1600" i="1" dirty="0" err="1"/>
              <a:t>lineatus</a:t>
            </a:r>
            <a:r>
              <a:rPr lang="cs-CZ" sz="1600" dirty="0"/>
              <a:t>),  </a:t>
            </a:r>
            <a:r>
              <a:rPr lang="cs-CZ" sz="1600" dirty="0" err="1"/>
              <a:t>holoarktického</a:t>
            </a:r>
            <a:r>
              <a:rPr lang="cs-CZ" sz="1600" dirty="0"/>
              <a:t> ambrosiového škůdce na dřevě  jehličnanů.  Na začátku chodby je snubní komůrka, v níž probíhá  páření</a:t>
            </a:r>
            <a:r>
              <a:rPr lang="cs-CZ" sz="1600" dirty="0" smtClean="0"/>
              <a:t>.. </a:t>
            </a:r>
            <a:endParaRPr lang="cs-CZ" sz="1600" dirty="0"/>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258702"/>
            <a:ext cx="3420790" cy="225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004048" y="4471879"/>
            <a:ext cx="3888432" cy="1323439"/>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kolmo </a:t>
            </a:r>
            <a:r>
              <a:rPr lang="cs-CZ" sz="1600" dirty="0">
                <a:solidFill>
                  <a:prstClr val="black"/>
                </a:solidFill>
              </a:rPr>
              <a:t>z matečné chodby vybíhají komůrky  jednotlivých </a:t>
            </a:r>
            <a:r>
              <a:rPr lang="cs-CZ" sz="1600" dirty="0" smtClean="0">
                <a:solidFill>
                  <a:prstClr val="black"/>
                </a:solidFill>
              </a:rPr>
              <a:t>larev</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stěny </a:t>
            </a:r>
            <a:r>
              <a:rPr lang="cs-CZ" sz="1600" dirty="0">
                <a:solidFill>
                  <a:prstClr val="black"/>
                </a:solidFill>
              </a:rPr>
              <a:t>pokrývají tmavé zbytky  ambrosiových hub</a:t>
            </a:r>
            <a:endParaRPr lang="en-GB" dirty="0"/>
          </a:p>
        </p:txBody>
      </p:sp>
    </p:spTree>
    <p:extLst>
      <p:ext uri="{BB962C8B-B14F-4D97-AF65-F5344CB8AC3E}">
        <p14:creationId xmlns:p14="http://schemas.microsoft.com/office/powerpoint/2010/main" val="1344403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5292080" cy="6858000"/>
          </a:xfrm>
        </p:spPr>
        <p:txBody>
          <a:bodyPr>
            <a:normAutofit/>
          </a:bodyPr>
          <a:lstStyle/>
          <a:p>
            <a:pPr marL="0" lvl="0" indent="0">
              <a:buNone/>
            </a:pPr>
            <a:r>
              <a:rPr lang="cs-CZ" sz="1600" dirty="0" smtClean="0">
                <a:solidFill>
                  <a:prstClr val="black"/>
                </a:solidFill>
              </a:rPr>
              <a:t>                             </a:t>
            </a:r>
            <a:r>
              <a:rPr lang="cs-CZ" sz="1600" b="1" dirty="0" smtClean="0">
                <a:solidFill>
                  <a:prstClr val="black"/>
                </a:solidFill>
              </a:rPr>
              <a:t> Houba   </a:t>
            </a:r>
            <a:r>
              <a:rPr lang="cs-CZ" sz="1600" b="1" i="1" dirty="0" err="1" smtClean="0">
                <a:solidFill>
                  <a:prstClr val="black"/>
                </a:solidFill>
              </a:rPr>
              <a:t>Ceratocystis</a:t>
            </a:r>
            <a:r>
              <a:rPr lang="cs-CZ" sz="1600" b="1" i="1" dirty="0" smtClean="0">
                <a:solidFill>
                  <a:prstClr val="black"/>
                </a:solidFill>
              </a:rPr>
              <a:t> </a:t>
            </a:r>
            <a:r>
              <a:rPr lang="cs-CZ" sz="1600" b="1" i="1" dirty="0" err="1" smtClean="0">
                <a:solidFill>
                  <a:prstClr val="black"/>
                </a:solidFill>
              </a:rPr>
              <a:t>polonica</a:t>
            </a:r>
            <a:endParaRPr lang="cs-CZ" sz="1600" b="1" i="1" dirty="0" smtClean="0">
              <a:solidFill>
                <a:prstClr val="black"/>
              </a:solidFill>
            </a:endParaRPr>
          </a:p>
          <a:p>
            <a:pPr marL="0" lvl="0" indent="0">
              <a:buNone/>
            </a:pPr>
            <a:endParaRPr lang="cs-CZ" sz="1600" dirty="0">
              <a:solidFill>
                <a:prstClr val="black"/>
              </a:solidFill>
            </a:endParaRPr>
          </a:p>
          <a:p>
            <a:pPr lvl="0"/>
            <a:r>
              <a:rPr lang="cs-CZ" sz="1600" dirty="0">
                <a:solidFill>
                  <a:prstClr val="black"/>
                </a:solidFill>
              </a:rPr>
              <a:t>v</a:t>
            </a:r>
            <a:r>
              <a:rPr lang="cs-CZ" sz="1600" dirty="0" smtClean="0">
                <a:solidFill>
                  <a:prstClr val="black"/>
                </a:solidFill>
              </a:rPr>
              <a:t>ětšina </a:t>
            </a:r>
            <a:r>
              <a:rPr lang="cs-CZ" sz="1600" dirty="0">
                <a:solidFill>
                  <a:prstClr val="black"/>
                </a:solidFill>
              </a:rPr>
              <a:t>hub spojených s kůrovci je </a:t>
            </a:r>
            <a:r>
              <a:rPr lang="cs-CZ" sz="1600" dirty="0" smtClean="0">
                <a:solidFill>
                  <a:prstClr val="black"/>
                </a:solidFill>
              </a:rPr>
              <a:t>neškodná  </a:t>
            </a:r>
          </a:p>
          <a:p>
            <a:pPr lvl="0"/>
            <a:r>
              <a:rPr lang="cs-CZ" sz="1600" u="sng" dirty="0" smtClean="0">
                <a:solidFill>
                  <a:prstClr val="black"/>
                </a:solidFill>
              </a:rPr>
              <a:t>silně </a:t>
            </a:r>
            <a:r>
              <a:rPr lang="cs-CZ" sz="1600" u="sng" dirty="0">
                <a:solidFill>
                  <a:prstClr val="black"/>
                </a:solidFill>
              </a:rPr>
              <a:t>agresivní </a:t>
            </a:r>
            <a:r>
              <a:rPr lang="cs-CZ" sz="1600" dirty="0">
                <a:solidFill>
                  <a:prstClr val="black"/>
                </a:solidFill>
              </a:rPr>
              <a:t>- </a:t>
            </a:r>
            <a:r>
              <a:rPr lang="cs-CZ" sz="1600" i="1" dirty="0" err="1">
                <a:solidFill>
                  <a:prstClr val="black"/>
                </a:solidFill>
              </a:rPr>
              <a:t>Ceratocystis</a:t>
            </a:r>
            <a:r>
              <a:rPr lang="cs-CZ" sz="1600" i="1" dirty="0">
                <a:solidFill>
                  <a:prstClr val="black"/>
                </a:solidFill>
              </a:rPr>
              <a:t> </a:t>
            </a:r>
            <a:r>
              <a:rPr lang="cs-CZ" sz="1600" i="1" dirty="0" err="1">
                <a:solidFill>
                  <a:prstClr val="black"/>
                </a:solidFill>
              </a:rPr>
              <a:t>polonica</a:t>
            </a:r>
            <a:r>
              <a:rPr lang="cs-CZ" sz="1600" i="1" dirty="0">
                <a:solidFill>
                  <a:prstClr val="black"/>
                </a:solidFill>
              </a:rPr>
              <a:t> </a:t>
            </a:r>
            <a:r>
              <a:rPr lang="cs-CZ" sz="1600" dirty="0" smtClean="0">
                <a:solidFill>
                  <a:prstClr val="black"/>
                </a:solidFill>
              </a:rPr>
              <a:t>lýkožrouta smrkového</a:t>
            </a:r>
          </a:p>
          <a:p>
            <a:pPr lvl="0"/>
            <a:r>
              <a:rPr lang="cs-CZ" sz="1600" dirty="0" smtClean="0">
                <a:solidFill>
                  <a:prstClr val="black"/>
                </a:solidFill>
              </a:rPr>
              <a:t>hloubením </a:t>
            </a:r>
            <a:r>
              <a:rPr lang="cs-CZ" sz="1600" dirty="0">
                <a:solidFill>
                  <a:prstClr val="black"/>
                </a:solidFill>
              </a:rPr>
              <a:t>chodeb </a:t>
            </a:r>
            <a:r>
              <a:rPr lang="cs-CZ" sz="1600" dirty="0" smtClean="0">
                <a:solidFill>
                  <a:prstClr val="black"/>
                </a:solidFill>
              </a:rPr>
              <a:t>se </a:t>
            </a:r>
            <a:r>
              <a:rPr lang="cs-CZ" sz="1600" u="sng" dirty="0" smtClean="0">
                <a:solidFill>
                  <a:prstClr val="black"/>
                </a:solidFill>
              </a:rPr>
              <a:t>rozvrátí </a:t>
            </a:r>
            <a:r>
              <a:rPr lang="cs-CZ" sz="1600" u="sng" dirty="0">
                <a:solidFill>
                  <a:prstClr val="black"/>
                </a:solidFill>
              </a:rPr>
              <a:t>vodní </a:t>
            </a:r>
            <a:r>
              <a:rPr lang="cs-CZ" sz="1600" u="sng" dirty="0" smtClean="0">
                <a:solidFill>
                  <a:prstClr val="black"/>
                </a:solidFill>
              </a:rPr>
              <a:t>režim stromu</a:t>
            </a:r>
            <a:endParaRPr lang="cs-CZ" sz="1600" u="sng" dirty="0">
              <a:solidFill>
                <a:prstClr val="black"/>
              </a:solidFill>
            </a:endParaRPr>
          </a:p>
          <a:p>
            <a:pPr lvl="0"/>
            <a:r>
              <a:rPr lang="cs-CZ" sz="1600" dirty="0" smtClean="0">
                <a:solidFill>
                  <a:prstClr val="black"/>
                </a:solidFill>
              </a:rPr>
              <a:t>vysuší </a:t>
            </a:r>
            <a:r>
              <a:rPr lang="cs-CZ" sz="1600" dirty="0">
                <a:solidFill>
                  <a:prstClr val="black"/>
                </a:solidFill>
              </a:rPr>
              <a:t>i pryskyřičné kanálky - většina pryskyřice  se vyplaví </a:t>
            </a:r>
            <a:r>
              <a:rPr lang="cs-CZ" sz="1600" dirty="0" smtClean="0">
                <a:solidFill>
                  <a:prstClr val="black"/>
                </a:solidFill>
              </a:rPr>
              <a:t>už </a:t>
            </a:r>
            <a:r>
              <a:rPr lang="cs-CZ" sz="1600" dirty="0">
                <a:solidFill>
                  <a:prstClr val="black"/>
                </a:solidFill>
              </a:rPr>
              <a:t>během prvních několika </a:t>
            </a:r>
            <a:r>
              <a:rPr lang="cs-CZ" sz="1600" dirty="0" smtClean="0">
                <a:solidFill>
                  <a:prstClr val="black"/>
                </a:solidFill>
              </a:rPr>
              <a:t>hodin  </a:t>
            </a:r>
          </a:p>
          <a:p>
            <a:pPr lvl="0"/>
            <a:r>
              <a:rPr lang="cs-CZ" sz="1600" dirty="0">
                <a:solidFill>
                  <a:prstClr val="black"/>
                </a:solidFill>
              </a:rPr>
              <a:t>h</a:t>
            </a:r>
            <a:r>
              <a:rPr lang="cs-CZ" sz="1600" dirty="0" smtClean="0">
                <a:solidFill>
                  <a:prstClr val="black"/>
                </a:solidFill>
              </a:rPr>
              <a:t>ouby </a:t>
            </a:r>
            <a:r>
              <a:rPr lang="cs-CZ" sz="1600" dirty="0">
                <a:solidFill>
                  <a:prstClr val="black"/>
                </a:solidFill>
              </a:rPr>
              <a:t>přeruší transport vody, protrhnou membrány mezi tracheidami,  ucpou cévy smůlou, a navíc produkují jedovaté </a:t>
            </a:r>
            <a:r>
              <a:rPr lang="cs-CZ" sz="1600" dirty="0" err="1" smtClean="0">
                <a:solidFill>
                  <a:prstClr val="black"/>
                </a:solidFill>
              </a:rPr>
              <a:t>izokumariny</a:t>
            </a:r>
            <a:endParaRPr lang="cs-CZ" sz="1600" dirty="0" smtClean="0">
              <a:solidFill>
                <a:prstClr val="black"/>
              </a:solidFill>
            </a:endParaRPr>
          </a:p>
          <a:p>
            <a:pPr lvl="0"/>
            <a:r>
              <a:rPr lang="cs-CZ" sz="1600" dirty="0" smtClean="0">
                <a:solidFill>
                  <a:prstClr val="black"/>
                </a:solidFill>
              </a:rPr>
              <a:t>napřed obsazeno lýko až </a:t>
            </a:r>
            <a:r>
              <a:rPr lang="cs-CZ" sz="1600" dirty="0">
                <a:solidFill>
                  <a:prstClr val="black"/>
                </a:solidFill>
              </a:rPr>
              <a:t>1 </a:t>
            </a:r>
            <a:r>
              <a:rPr lang="cs-CZ" sz="1600" dirty="0" smtClean="0">
                <a:solidFill>
                  <a:prstClr val="black"/>
                </a:solidFill>
              </a:rPr>
              <a:t>cm/den </a:t>
            </a:r>
          </a:p>
          <a:p>
            <a:pPr lvl="0"/>
            <a:r>
              <a:rPr lang="cs-CZ" sz="1600" dirty="0" smtClean="0">
                <a:solidFill>
                  <a:prstClr val="black"/>
                </a:solidFill>
              </a:rPr>
              <a:t>pak napadnou </a:t>
            </a:r>
            <a:r>
              <a:rPr lang="cs-CZ" sz="1600" dirty="0">
                <a:solidFill>
                  <a:prstClr val="black"/>
                </a:solidFill>
              </a:rPr>
              <a:t>houby dřevo, které se zbarví  </a:t>
            </a:r>
            <a:r>
              <a:rPr lang="cs-CZ" sz="1600" dirty="0" smtClean="0">
                <a:solidFill>
                  <a:prstClr val="black"/>
                </a:solidFill>
              </a:rPr>
              <a:t>(u </a:t>
            </a:r>
            <a:r>
              <a:rPr lang="cs-CZ" sz="1600" i="1" dirty="0" smtClean="0">
                <a:solidFill>
                  <a:prstClr val="black"/>
                </a:solidFill>
              </a:rPr>
              <a:t>C. </a:t>
            </a:r>
            <a:r>
              <a:rPr lang="cs-CZ" sz="1600" i="1" dirty="0" err="1" smtClean="0">
                <a:solidFill>
                  <a:prstClr val="black"/>
                </a:solidFill>
              </a:rPr>
              <a:t>polonica</a:t>
            </a:r>
            <a:r>
              <a:rPr lang="cs-CZ" sz="1600" i="1" dirty="0" smtClean="0">
                <a:solidFill>
                  <a:prstClr val="black"/>
                </a:solidFill>
              </a:rPr>
              <a:t> </a:t>
            </a:r>
            <a:r>
              <a:rPr lang="cs-CZ" sz="1600" dirty="0" smtClean="0">
                <a:solidFill>
                  <a:prstClr val="black"/>
                </a:solidFill>
              </a:rPr>
              <a:t>zmodrá)</a:t>
            </a:r>
          </a:p>
          <a:p>
            <a:pPr lvl="0"/>
            <a:r>
              <a:rPr lang="cs-CZ" sz="1600" dirty="0" smtClean="0">
                <a:solidFill>
                  <a:prstClr val="black"/>
                </a:solidFill>
              </a:rPr>
              <a:t>dřevo je odolnější, trvá  </a:t>
            </a:r>
            <a:r>
              <a:rPr lang="cs-CZ" sz="1600" dirty="0">
                <a:solidFill>
                  <a:prstClr val="black"/>
                </a:solidFill>
              </a:rPr>
              <a:t>houbám i několik </a:t>
            </a:r>
            <a:r>
              <a:rPr lang="cs-CZ" sz="1600" dirty="0" smtClean="0">
                <a:solidFill>
                  <a:prstClr val="black"/>
                </a:solidFill>
              </a:rPr>
              <a:t>týdnů/cm</a:t>
            </a:r>
          </a:p>
          <a:p>
            <a:pPr lvl="0"/>
            <a:endParaRPr lang="cs-CZ" sz="1600" dirty="0" smtClean="0">
              <a:solidFill>
                <a:prstClr val="black"/>
              </a:solidFill>
            </a:endParaRPr>
          </a:p>
          <a:p>
            <a:pPr lvl="0"/>
            <a:r>
              <a:rPr lang="cs-CZ" sz="1600" dirty="0">
                <a:solidFill>
                  <a:prstClr val="black"/>
                </a:solidFill>
              </a:rPr>
              <a:t>s</a:t>
            </a:r>
            <a:r>
              <a:rPr lang="cs-CZ" sz="1600" dirty="0" smtClean="0">
                <a:solidFill>
                  <a:prstClr val="black"/>
                </a:solidFill>
              </a:rPr>
              <a:t> </a:t>
            </a:r>
            <a:r>
              <a:rPr lang="cs-CZ" sz="1600" dirty="0">
                <a:solidFill>
                  <a:prstClr val="black"/>
                </a:solidFill>
              </a:rPr>
              <a:t>kůrovci </a:t>
            </a:r>
            <a:r>
              <a:rPr lang="cs-CZ" sz="1600" dirty="0" smtClean="0">
                <a:solidFill>
                  <a:prstClr val="black"/>
                </a:solidFill>
              </a:rPr>
              <a:t>žije </a:t>
            </a:r>
            <a:r>
              <a:rPr lang="cs-CZ" sz="1600" dirty="0">
                <a:solidFill>
                  <a:prstClr val="black"/>
                </a:solidFill>
              </a:rPr>
              <a:t>často víc druhů hub najednou, jen některé  pomáhají při kolonizaci </a:t>
            </a:r>
            <a:r>
              <a:rPr lang="cs-CZ" sz="1600" dirty="0" smtClean="0">
                <a:solidFill>
                  <a:prstClr val="black"/>
                </a:solidFill>
              </a:rPr>
              <a:t>stromů </a:t>
            </a:r>
          </a:p>
          <a:p>
            <a:pPr lvl="0"/>
            <a:endParaRPr lang="cs-CZ" sz="1600" dirty="0" smtClean="0">
              <a:solidFill>
                <a:prstClr val="black"/>
              </a:solidFill>
            </a:endParaRPr>
          </a:p>
          <a:p>
            <a:pPr lvl="0"/>
            <a:r>
              <a:rPr lang="cs-CZ" sz="1600" dirty="0" smtClean="0">
                <a:solidFill>
                  <a:prstClr val="black"/>
                </a:solidFill>
              </a:rPr>
              <a:t>S USA – u agresivních </a:t>
            </a:r>
            <a:r>
              <a:rPr lang="cs-CZ" sz="1600" dirty="0">
                <a:solidFill>
                  <a:prstClr val="black"/>
                </a:solidFill>
              </a:rPr>
              <a:t>kůrovců </a:t>
            </a:r>
            <a:r>
              <a:rPr lang="cs-CZ" sz="1600" dirty="0" smtClean="0">
                <a:solidFill>
                  <a:prstClr val="black"/>
                </a:solidFill>
              </a:rPr>
              <a:t>houba </a:t>
            </a:r>
            <a:r>
              <a:rPr lang="cs-CZ" sz="1600" dirty="0">
                <a:solidFill>
                  <a:prstClr val="black"/>
                </a:solidFill>
              </a:rPr>
              <a:t>je asi škodlivá i </a:t>
            </a:r>
            <a:r>
              <a:rPr lang="cs-CZ" sz="1600" dirty="0" smtClean="0">
                <a:solidFill>
                  <a:prstClr val="black"/>
                </a:solidFill>
              </a:rPr>
              <a:t>pro brouka - </a:t>
            </a:r>
            <a:r>
              <a:rPr lang="cs-CZ" sz="1600" dirty="0">
                <a:solidFill>
                  <a:prstClr val="black"/>
                </a:solidFill>
              </a:rPr>
              <a:t>samice nosí v </a:t>
            </a:r>
            <a:r>
              <a:rPr lang="cs-CZ" sz="1600" dirty="0" err="1">
                <a:solidFill>
                  <a:prstClr val="black"/>
                </a:solidFill>
              </a:rPr>
              <a:t>mykangiích</a:t>
            </a:r>
            <a:r>
              <a:rPr lang="cs-CZ" sz="1600" dirty="0">
                <a:solidFill>
                  <a:prstClr val="black"/>
                </a:solidFill>
              </a:rPr>
              <a:t> jiné druhy hub, které tomuto patogenu  úspěšně konkurují, </a:t>
            </a:r>
            <a:r>
              <a:rPr lang="cs-CZ" sz="1600" dirty="0" smtClean="0">
                <a:solidFill>
                  <a:prstClr val="black"/>
                </a:solidFill>
              </a:rPr>
              <a:t>když už </a:t>
            </a:r>
            <a:r>
              <a:rPr lang="cs-CZ" sz="1600" dirty="0">
                <a:solidFill>
                  <a:prstClr val="black"/>
                </a:solidFill>
              </a:rPr>
              <a:t>je lýko mrtvé, a tím </a:t>
            </a:r>
            <a:r>
              <a:rPr lang="cs-CZ" sz="1600" dirty="0" smtClean="0">
                <a:solidFill>
                  <a:prstClr val="black"/>
                </a:solidFill>
              </a:rPr>
              <a:t>umožňují </a:t>
            </a:r>
            <a:r>
              <a:rPr lang="cs-CZ" sz="1600" dirty="0">
                <a:solidFill>
                  <a:prstClr val="black"/>
                </a:solidFill>
              </a:rPr>
              <a:t>larvám kůrovce  nerušený vývoj</a:t>
            </a:r>
            <a:endParaRPr lang="cs-CZ"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22" y="4005064"/>
            <a:ext cx="3522787" cy="266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476121" y="4005064"/>
            <a:ext cx="3186599" cy="954107"/>
          </a:xfrm>
          <a:prstGeom prst="rect">
            <a:avLst/>
          </a:prstGeom>
        </p:spPr>
        <p:txBody>
          <a:bodyPr wrap="square">
            <a:spAutoFit/>
          </a:bodyPr>
          <a:lstStyle/>
          <a:p>
            <a:r>
              <a:rPr lang="en-US" sz="1400" dirty="0"/>
              <a:t>High resolution characteristics of Norway spruce phloem 0–14 days after inoculation with the </a:t>
            </a:r>
            <a:r>
              <a:rPr lang="en-US" sz="1400" dirty="0" err="1"/>
              <a:t>necrotroph</a:t>
            </a:r>
            <a:r>
              <a:rPr lang="en-US" sz="1400" dirty="0"/>
              <a:t> </a:t>
            </a:r>
            <a:r>
              <a:rPr lang="en-US" sz="1400" i="1" dirty="0"/>
              <a:t>Ceratocystis </a:t>
            </a:r>
            <a:r>
              <a:rPr lang="en-US" sz="1400" i="1" dirty="0" err="1"/>
              <a:t>polonica</a:t>
            </a:r>
            <a:endParaRPr lang="cs-CZ" sz="1400"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620688"/>
            <a:ext cx="1970507" cy="292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7813002" y="5811342"/>
            <a:ext cx="1209114" cy="369332"/>
          </a:xfrm>
          <a:prstGeom prst="rect">
            <a:avLst/>
          </a:prstGeom>
        </p:spPr>
        <p:txBody>
          <a:bodyPr wrap="none">
            <a:spAutoFit/>
          </a:bodyPr>
          <a:lstStyle/>
          <a:p>
            <a:r>
              <a:rPr lang="cs-CZ" i="1" dirty="0"/>
              <a:t>C. </a:t>
            </a:r>
            <a:r>
              <a:rPr lang="cs-CZ" i="1" dirty="0" err="1"/>
              <a:t>polonica</a:t>
            </a:r>
            <a:endParaRPr lang="cs-CZ" dirty="0"/>
          </a:p>
        </p:txBody>
      </p:sp>
    </p:spTree>
    <p:extLst>
      <p:ext uri="{BB962C8B-B14F-4D97-AF65-F5344CB8AC3E}">
        <p14:creationId xmlns:p14="http://schemas.microsoft.com/office/powerpoint/2010/main" val="1890277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8531"/>
            <a:ext cx="9144000" cy="4525963"/>
          </a:xfrm>
        </p:spPr>
        <p:txBody>
          <a:bodyPr>
            <a:normAutofit/>
          </a:bodyPr>
          <a:lstStyle/>
          <a:p>
            <a:pPr marL="0" indent="0">
              <a:buNone/>
            </a:pPr>
            <a:r>
              <a:rPr lang="cs-CZ" sz="2000" dirty="0" smtClean="0"/>
              <a:t>                                                             </a:t>
            </a:r>
            <a:r>
              <a:rPr lang="cs-CZ" sz="2000" dirty="0" err="1" smtClean="0"/>
              <a:t>Květolib</a:t>
            </a:r>
            <a:r>
              <a:rPr lang="cs-CZ" sz="2000" dirty="0" smtClean="0"/>
              <a:t> včelí </a:t>
            </a:r>
          </a:p>
          <a:p>
            <a:pPr marL="0" indent="0">
              <a:buNone/>
            </a:pPr>
            <a:endParaRPr lang="cs-CZ" sz="2000" dirty="0" smtClean="0"/>
          </a:p>
          <a:p>
            <a:r>
              <a:rPr lang="cs-CZ" sz="1600" dirty="0" smtClean="0"/>
              <a:t>2005</a:t>
            </a:r>
            <a:r>
              <a:rPr lang="cs-CZ" sz="1600" dirty="0"/>
              <a:t>, </a:t>
            </a:r>
            <a:r>
              <a:rPr lang="cs-CZ" sz="1600" dirty="0" err="1"/>
              <a:t>Kaltenpoth</a:t>
            </a:r>
            <a:r>
              <a:rPr lang="cs-CZ" sz="1600" dirty="0"/>
              <a:t> et al  - symbióza mezi  novým druhem  </a:t>
            </a:r>
            <a:r>
              <a:rPr lang="cs-CZ" sz="1600" i="1" u="sng" dirty="0" err="1"/>
              <a:t>Streptomyces</a:t>
            </a:r>
            <a:r>
              <a:rPr lang="cs-CZ" sz="1600" u="sng" dirty="0"/>
              <a:t> a  samotářsky lovící  </a:t>
            </a:r>
            <a:r>
              <a:rPr lang="cs-CZ" sz="1600" u="sng" dirty="0" smtClean="0"/>
              <a:t>vosou </a:t>
            </a:r>
            <a:r>
              <a:rPr lang="cs-CZ" sz="1600" dirty="0" err="1" smtClean="0"/>
              <a:t>květolib</a:t>
            </a:r>
            <a:r>
              <a:rPr lang="cs-CZ" sz="1600" dirty="0" smtClean="0"/>
              <a:t>  včelí</a:t>
            </a:r>
          </a:p>
          <a:p>
            <a:r>
              <a:rPr lang="cs-CZ" sz="1600" dirty="0"/>
              <a:t>o</a:t>
            </a:r>
            <a:r>
              <a:rPr lang="cs-CZ" sz="1600" dirty="0" smtClean="0"/>
              <a:t>chromí </a:t>
            </a:r>
            <a:r>
              <a:rPr lang="cs-CZ" sz="1600" dirty="0"/>
              <a:t>včelu žihadlem do hrudi, vysaje nektar z jejich </a:t>
            </a:r>
            <a:r>
              <a:rPr lang="cs-CZ" sz="1600" dirty="0" smtClean="0"/>
              <a:t>úst </a:t>
            </a:r>
            <a:r>
              <a:rPr lang="cs-CZ" sz="1600" dirty="0"/>
              <a:t>a odnese ji do komůrky vyhrabané v zemi jako potravu   pro své budoucí larvy  </a:t>
            </a:r>
          </a:p>
          <a:p>
            <a:r>
              <a:rPr lang="cs-CZ" sz="1600" dirty="0" smtClean="0"/>
              <a:t> </a:t>
            </a:r>
            <a:r>
              <a:rPr lang="cs-CZ" sz="1600" u="sng" dirty="0"/>
              <a:t>s</a:t>
            </a:r>
            <a:r>
              <a:rPr lang="cs-CZ" sz="1600" u="sng" dirty="0" smtClean="0"/>
              <a:t>amička </a:t>
            </a:r>
            <a:r>
              <a:rPr lang="cs-CZ" sz="1600" u="sng" dirty="0"/>
              <a:t>kultivuje bakterie </a:t>
            </a:r>
            <a:r>
              <a:rPr lang="cs-CZ" sz="1600" i="1" u="sng" dirty="0" err="1"/>
              <a:t>Streptomyces</a:t>
            </a:r>
            <a:r>
              <a:rPr lang="cs-CZ" sz="1600" i="1" u="sng" dirty="0"/>
              <a:t> </a:t>
            </a:r>
            <a:r>
              <a:rPr lang="cs-CZ" sz="1600" dirty="0"/>
              <a:t>ve speciálních  </a:t>
            </a:r>
            <a:r>
              <a:rPr lang="cs-CZ" sz="1600" dirty="0" smtClean="0"/>
              <a:t>žlázách </a:t>
            </a:r>
            <a:r>
              <a:rPr lang="cs-CZ" sz="1600" dirty="0"/>
              <a:t>v tykadlech a </a:t>
            </a:r>
            <a:r>
              <a:rPr lang="cs-CZ" sz="1600" u="sng" dirty="0"/>
              <a:t>aplikuje je na buňky plodu </a:t>
            </a:r>
            <a:r>
              <a:rPr lang="cs-CZ" sz="1600" dirty="0"/>
              <a:t>před </a:t>
            </a:r>
            <a:r>
              <a:rPr lang="cs-CZ" sz="1600" dirty="0" smtClean="0"/>
              <a:t> </a:t>
            </a:r>
            <a:r>
              <a:rPr lang="cs-CZ" sz="1600" dirty="0"/>
              <a:t>kladením  </a:t>
            </a:r>
          </a:p>
          <a:p>
            <a:r>
              <a:rPr lang="cs-CZ" sz="1600" dirty="0" smtClean="0"/>
              <a:t> </a:t>
            </a:r>
            <a:r>
              <a:rPr lang="cs-CZ" sz="1600" u="sng" dirty="0"/>
              <a:t>b</a:t>
            </a:r>
            <a:r>
              <a:rPr lang="cs-CZ" sz="1600" u="sng" dirty="0" smtClean="0"/>
              <a:t>akterie</a:t>
            </a:r>
            <a:r>
              <a:rPr lang="cs-CZ" sz="1600" dirty="0" smtClean="0"/>
              <a:t> </a:t>
            </a:r>
            <a:r>
              <a:rPr lang="cs-CZ" sz="1600" dirty="0"/>
              <a:t>jsou přijaté larvami a objeví se na stěně kukly </a:t>
            </a:r>
            <a:r>
              <a:rPr lang="cs-CZ" sz="1600" dirty="0" smtClean="0"/>
              <a:t>  </a:t>
            </a:r>
            <a:r>
              <a:rPr lang="cs-CZ" sz="1600" dirty="0"/>
              <a:t>a </a:t>
            </a:r>
            <a:r>
              <a:rPr lang="cs-CZ" sz="1600" u="sng" dirty="0"/>
              <a:t>chrání ji proti infekci houbami </a:t>
            </a:r>
            <a:endParaRPr lang="cs-CZ" sz="1600" u="sng" dirty="0" smtClean="0"/>
          </a:p>
          <a:p>
            <a:endParaRPr lang="cs-CZ" sz="1600" dirty="0"/>
          </a:p>
          <a:p>
            <a:pPr marL="0" indent="0">
              <a:buNone/>
            </a:pP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04898"/>
            <a:ext cx="5542756" cy="369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24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360040"/>
          </a:xfrm>
        </p:spPr>
        <p:txBody>
          <a:bodyPr>
            <a:normAutofit fontScale="90000"/>
          </a:bodyPr>
          <a:lstStyle/>
          <a:p>
            <a:r>
              <a:rPr lang="cs-CZ" sz="2200" b="1" dirty="0"/>
              <a:t>Interakce mikrobů s živočichy </a:t>
            </a:r>
          </a:p>
        </p:txBody>
      </p:sp>
      <p:sp>
        <p:nvSpPr>
          <p:cNvPr id="3" name="Zástupný symbol pro obsah 2"/>
          <p:cNvSpPr>
            <a:spLocks noGrp="1"/>
          </p:cNvSpPr>
          <p:nvPr>
            <p:ph idx="1"/>
          </p:nvPr>
        </p:nvSpPr>
        <p:spPr>
          <a:xfrm>
            <a:off x="43298" y="548680"/>
            <a:ext cx="9115222" cy="6093296"/>
          </a:xfrm>
        </p:spPr>
        <p:txBody>
          <a:bodyPr>
            <a:normAutofit/>
          </a:bodyPr>
          <a:lstStyle/>
          <a:p>
            <a:r>
              <a:rPr lang="cs-CZ" sz="1600" dirty="0" smtClean="0"/>
              <a:t>většinou </a:t>
            </a:r>
            <a:r>
              <a:rPr lang="cs-CZ" sz="1600" dirty="0"/>
              <a:t>prospěšné - výměna živin a udržování vhodného prostředí  </a:t>
            </a:r>
            <a:endParaRPr lang="cs-CZ" sz="1600" dirty="0" smtClean="0"/>
          </a:p>
          <a:p>
            <a:endParaRPr lang="cs-CZ" sz="1600" dirty="0"/>
          </a:p>
          <a:p>
            <a:r>
              <a:rPr lang="cs-CZ" sz="1600" dirty="0"/>
              <a:t>p</a:t>
            </a:r>
            <a:r>
              <a:rPr lang="cs-CZ" sz="1600" dirty="0" smtClean="0"/>
              <a:t>omoc </a:t>
            </a:r>
            <a:r>
              <a:rPr lang="cs-CZ" sz="1600" dirty="0"/>
              <a:t>při trávení </a:t>
            </a:r>
            <a:r>
              <a:rPr lang="cs-CZ" sz="1600" dirty="0" smtClean="0"/>
              <a:t>obtížných </a:t>
            </a:r>
            <a:r>
              <a:rPr lang="cs-CZ" sz="1600" dirty="0"/>
              <a:t>komponentů potravy (celulóza</a:t>
            </a:r>
            <a:r>
              <a:rPr lang="cs-CZ" sz="1600" dirty="0" smtClean="0"/>
              <a:t>)</a:t>
            </a:r>
          </a:p>
          <a:p>
            <a:endParaRPr lang="cs-CZ" sz="1600" dirty="0" smtClean="0"/>
          </a:p>
          <a:p>
            <a:r>
              <a:rPr lang="cs-CZ" sz="1600" dirty="0" smtClean="0"/>
              <a:t> intestinální mikroflóra - </a:t>
            </a:r>
            <a:r>
              <a:rPr lang="cs-CZ" sz="1600" dirty="0" err="1" smtClean="0"/>
              <a:t>komensálové</a:t>
            </a:r>
            <a:r>
              <a:rPr lang="cs-CZ" sz="1600" dirty="0" smtClean="0"/>
              <a:t>, produkce </a:t>
            </a:r>
            <a:r>
              <a:rPr lang="cs-CZ" sz="1600" dirty="0"/>
              <a:t>vitamínů, ochrana  živočichů proti </a:t>
            </a:r>
            <a:r>
              <a:rPr lang="cs-CZ" sz="1600" dirty="0" smtClean="0"/>
              <a:t>patogenům</a:t>
            </a:r>
          </a:p>
          <a:p>
            <a:pPr marL="0" indent="0">
              <a:buNone/>
            </a:pPr>
            <a:endParaRPr lang="cs-CZ" sz="1600" dirty="0" smtClean="0"/>
          </a:p>
          <a:p>
            <a:r>
              <a:rPr lang="cs-CZ" sz="1600" dirty="0"/>
              <a:t>b</a:t>
            </a:r>
            <a:r>
              <a:rPr lang="cs-CZ" sz="1600" dirty="0" smtClean="0"/>
              <a:t>ezobratlí </a:t>
            </a:r>
            <a:r>
              <a:rPr lang="cs-CZ" sz="1600" dirty="0"/>
              <a:t>se živí mikroby za použití speciálních strategií k překonání disproporce mezi velikostí živočichů (predátorů) a mikrobů – 10</a:t>
            </a:r>
            <a:r>
              <a:rPr lang="cs-CZ" sz="1600" baseline="30000" dirty="0"/>
              <a:t>5</a:t>
            </a:r>
            <a:r>
              <a:rPr lang="cs-CZ" sz="1600" dirty="0"/>
              <a:t> – 10</a:t>
            </a:r>
            <a:r>
              <a:rPr lang="cs-CZ" sz="1600" baseline="30000" dirty="0"/>
              <a:t>7</a:t>
            </a:r>
            <a:r>
              <a:rPr lang="cs-CZ" sz="1600" dirty="0"/>
              <a:t> x </a:t>
            </a:r>
            <a:r>
              <a:rPr lang="cs-CZ" sz="1600" dirty="0" smtClean="0"/>
              <a:t>menší (spásání </a:t>
            </a:r>
            <a:r>
              <a:rPr lang="cs-CZ" sz="1600" dirty="0" err="1" smtClean="0"/>
              <a:t>biofilmů</a:t>
            </a:r>
            <a:r>
              <a:rPr lang="cs-CZ" sz="1600" dirty="0"/>
              <a:t>, filtrace) </a:t>
            </a:r>
          </a:p>
          <a:p>
            <a:pPr marL="0" indent="0">
              <a:buNone/>
            </a:pPr>
            <a:endParaRPr lang="cs-CZ" sz="1600" dirty="0" smtClean="0"/>
          </a:p>
          <a:p>
            <a:r>
              <a:rPr lang="cs-CZ" sz="1600" i="1" dirty="0" err="1" smtClean="0"/>
              <a:t>Gastropoda</a:t>
            </a:r>
            <a:r>
              <a:rPr lang="cs-CZ" sz="1600" dirty="0" smtClean="0"/>
              <a:t> </a:t>
            </a:r>
            <a:r>
              <a:rPr lang="cs-CZ" sz="1600" dirty="0"/>
              <a:t>(šneci</a:t>
            </a:r>
            <a:r>
              <a:rPr lang="cs-CZ" sz="1600" i="1" dirty="0"/>
              <a:t>), </a:t>
            </a:r>
            <a:r>
              <a:rPr lang="cs-CZ" sz="1600" i="1" dirty="0" err="1"/>
              <a:t>Echinodermata</a:t>
            </a:r>
            <a:r>
              <a:rPr lang="cs-CZ" sz="1600" i="1" dirty="0"/>
              <a:t> </a:t>
            </a:r>
            <a:r>
              <a:rPr lang="cs-CZ" sz="1600" dirty="0"/>
              <a:t>(mořští ježci</a:t>
            </a:r>
            <a:r>
              <a:rPr lang="cs-CZ" sz="1600" i="1" dirty="0"/>
              <a:t>), </a:t>
            </a:r>
            <a:r>
              <a:rPr lang="cs-CZ" sz="1600" i="1" dirty="0" err="1"/>
              <a:t>Patellidae</a:t>
            </a:r>
            <a:r>
              <a:rPr lang="cs-CZ" sz="1600" i="1" dirty="0"/>
              <a:t> </a:t>
            </a:r>
            <a:r>
              <a:rPr lang="cs-CZ" sz="1600" i="1" dirty="0" smtClean="0"/>
              <a:t> </a:t>
            </a:r>
            <a:r>
              <a:rPr lang="cs-CZ" sz="1600" dirty="0" smtClean="0"/>
              <a:t>(přílipky) </a:t>
            </a:r>
            <a:r>
              <a:rPr lang="cs-CZ" sz="1600" dirty="0"/>
              <a:t>- oškrabávají a stravují mikrobiální </a:t>
            </a:r>
            <a:r>
              <a:rPr lang="cs-CZ" sz="1600" dirty="0" smtClean="0"/>
              <a:t> nárostů z </a:t>
            </a:r>
            <a:r>
              <a:rPr lang="cs-CZ" sz="1600" dirty="0"/>
              <a:t>ponořených </a:t>
            </a:r>
            <a:r>
              <a:rPr lang="cs-CZ" sz="1600" dirty="0" smtClean="0"/>
              <a:t>povrchů</a:t>
            </a:r>
          </a:p>
          <a:p>
            <a:endParaRPr lang="cs-CZ"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645" y="4322405"/>
            <a:ext cx="3131254" cy="208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336668"/>
            <a:ext cx="2761601" cy="207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59" y="4322405"/>
            <a:ext cx="2369087" cy="208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477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3456384" cy="572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30989"/>
            <a:ext cx="3168352" cy="309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796" y="3861048"/>
            <a:ext cx="28098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052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496" y="5068341"/>
            <a:ext cx="9217024" cy="1789659"/>
          </a:xfrm>
        </p:spPr>
        <p:txBody>
          <a:bodyPr>
            <a:normAutofit/>
          </a:bodyPr>
          <a:lstStyle/>
          <a:p>
            <a:pPr marL="0" indent="0">
              <a:buNone/>
            </a:pPr>
            <a:r>
              <a:rPr lang="cs-CZ" sz="1600" dirty="0"/>
              <a:t>Larvy samotářských vos přečkávají i několik měsíců ve stádiu kukly, než se promění v </a:t>
            </a:r>
            <a:r>
              <a:rPr lang="cs-CZ" sz="1600" dirty="0" smtClean="0"/>
              <a:t>dospělce</a:t>
            </a:r>
            <a:r>
              <a:rPr lang="cs-CZ" sz="1600" dirty="0"/>
              <a:t> </a:t>
            </a:r>
            <a:r>
              <a:rPr lang="cs-CZ" sz="1600" dirty="0" smtClean="0"/>
              <a:t>a </a:t>
            </a:r>
            <a:r>
              <a:rPr lang="cs-CZ" sz="1600" dirty="0"/>
              <a:t>jsou snadno zranitelné. </a:t>
            </a:r>
            <a:r>
              <a:rPr lang="cs-CZ" sz="1600" dirty="0"/>
              <a:t>M</a:t>
            </a:r>
            <a:r>
              <a:rPr lang="cs-CZ" sz="1600" dirty="0" smtClean="0"/>
              <a:t>ají ale mikrobiální </a:t>
            </a:r>
            <a:r>
              <a:rPr lang="cs-CZ" sz="1600" dirty="0"/>
              <a:t>symbionty, kteří produkují dostatek antibiotik . </a:t>
            </a:r>
            <a:r>
              <a:rPr lang="cs-CZ" sz="1600" dirty="0" err="1" smtClean="0"/>
              <a:t>Pseudobarvy</a:t>
            </a:r>
            <a:r>
              <a:rPr lang="cs-CZ" sz="1600" dirty="0" smtClean="0"/>
              <a:t> </a:t>
            </a:r>
            <a:r>
              <a:rPr lang="cs-CZ" sz="1600" dirty="0"/>
              <a:t>dávají přehled o místech s </a:t>
            </a:r>
            <a:r>
              <a:rPr lang="cs-CZ" sz="1600" dirty="0" smtClean="0"/>
              <a:t>jejich rozličnou koncentrací.  </a:t>
            </a:r>
            <a:endParaRPr lang="cs-CZ" sz="1600" dirty="0" smtClean="0"/>
          </a:p>
          <a:p>
            <a:pPr marL="0" indent="0">
              <a:buNone/>
            </a:pPr>
            <a:endParaRPr lang="cs-CZ" sz="1600" dirty="0" smtClean="0"/>
          </a:p>
          <a:p>
            <a:pPr marL="0" indent="0">
              <a:buNone/>
            </a:pPr>
            <a:r>
              <a:rPr lang="cs-CZ" sz="1600" dirty="0" smtClean="0"/>
              <a:t>http</a:t>
            </a:r>
            <a:r>
              <a:rPr lang="cs-CZ" sz="1600" dirty="0"/>
              <a:t>://www.osel.cz/5651-bakterie-v-tykadlech-hmyzu-produkuji-smes-antibiotik.html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76064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44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024129" cy="4525963"/>
          </a:xfrm>
        </p:spPr>
        <p:txBody>
          <a:bodyPr>
            <a:normAutofit/>
          </a:bodyPr>
          <a:lstStyle/>
          <a:p>
            <a:pPr marL="0" indent="0">
              <a:buNone/>
            </a:pPr>
            <a:r>
              <a:rPr lang="cs-CZ" sz="1600" b="1" dirty="0" smtClean="0"/>
              <a:t>       Pilořitka </a:t>
            </a:r>
            <a:r>
              <a:rPr lang="cs-CZ" sz="1600" b="1" dirty="0"/>
              <a:t>velká </a:t>
            </a:r>
          </a:p>
          <a:p>
            <a:r>
              <a:rPr lang="cs-CZ" sz="1600" dirty="0" smtClean="0"/>
              <a:t>podobné </a:t>
            </a:r>
            <a:r>
              <a:rPr lang="cs-CZ" sz="1600" u="sng" dirty="0"/>
              <a:t>asociace hub a hmyzu byly nalezeny u </a:t>
            </a:r>
            <a:r>
              <a:rPr lang="cs-CZ" sz="1600" u="sng" dirty="0" smtClean="0"/>
              <a:t>kůrovců a </a:t>
            </a:r>
            <a:r>
              <a:rPr lang="cs-CZ" sz="1600" u="sng" dirty="0"/>
              <a:t>pilo</a:t>
            </a:r>
            <a:r>
              <a:rPr lang="cs-CZ" sz="1600" dirty="0"/>
              <a:t>řitky – zástupci mnoha čeledí  </a:t>
            </a:r>
          </a:p>
          <a:p>
            <a:r>
              <a:rPr lang="cs-CZ" sz="1600" u="sng" dirty="0" smtClean="0"/>
              <a:t>hmyz </a:t>
            </a:r>
            <a:r>
              <a:rPr lang="cs-CZ" sz="1600" u="sng" dirty="0"/>
              <a:t>fyzicky vyhrabe cestu </a:t>
            </a:r>
            <a:r>
              <a:rPr lang="cs-CZ" sz="1600" dirty="0"/>
              <a:t>do dřevních substancí,   </a:t>
            </a:r>
            <a:r>
              <a:rPr lang="cs-CZ" sz="1600" dirty="0" smtClean="0"/>
              <a:t>které </a:t>
            </a:r>
            <a:r>
              <a:rPr lang="cs-CZ" sz="1600" dirty="0"/>
              <a:t>inokuluje </a:t>
            </a:r>
            <a:r>
              <a:rPr lang="cs-CZ" sz="1600" dirty="0" smtClean="0"/>
              <a:t>spory hub přenášených  ve </a:t>
            </a:r>
            <a:r>
              <a:rPr lang="cs-CZ" sz="1600" dirty="0"/>
              <a:t>vnější vakovité struktuře  </a:t>
            </a:r>
            <a:endParaRPr lang="cs-CZ" sz="1600" dirty="0" smtClean="0"/>
          </a:p>
          <a:p>
            <a:r>
              <a:rPr lang="cs-CZ" sz="1600" dirty="0" smtClean="0"/>
              <a:t>houba </a:t>
            </a:r>
            <a:r>
              <a:rPr lang="cs-CZ" sz="1600" dirty="0"/>
              <a:t>roste ve dřevě, degraduje rostlinný </a:t>
            </a:r>
            <a:r>
              <a:rPr lang="cs-CZ" sz="1600" dirty="0" smtClean="0"/>
              <a:t> </a:t>
            </a:r>
            <a:r>
              <a:rPr lang="cs-CZ" sz="1600" dirty="0"/>
              <a:t>materiál, který se tak stane přístupný  </a:t>
            </a:r>
            <a:r>
              <a:rPr lang="cs-CZ" sz="1600" dirty="0" smtClean="0"/>
              <a:t>pro </a:t>
            </a:r>
            <a:r>
              <a:rPr lang="cs-CZ" sz="1600" dirty="0"/>
              <a:t>přijetí </a:t>
            </a:r>
            <a:r>
              <a:rPr lang="cs-CZ" sz="1600" dirty="0" smtClean="0"/>
              <a:t>hmyzem</a:t>
            </a:r>
            <a:endParaRPr lang="cs-CZ" sz="1600" dirty="0"/>
          </a:p>
          <a:p>
            <a:endParaRPr lang="cs-CZ" sz="1600" dirty="0" smtClean="0"/>
          </a:p>
          <a:p>
            <a:r>
              <a:rPr lang="cs-CZ" sz="1600" dirty="0" smtClean="0"/>
              <a:t>zástupci </a:t>
            </a:r>
            <a:r>
              <a:rPr lang="cs-CZ" sz="1600" dirty="0"/>
              <a:t>této čeledi kladou </a:t>
            </a:r>
            <a:r>
              <a:rPr lang="cs-CZ" sz="1600" u="sng" dirty="0"/>
              <a:t>vajíčka do </a:t>
            </a:r>
            <a:r>
              <a:rPr lang="cs-CZ" sz="1600" u="sng" dirty="0" smtClean="0"/>
              <a:t>ideálně do čerstvě poražených stromů</a:t>
            </a:r>
          </a:p>
          <a:p>
            <a:r>
              <a:rPr lang="cs-CZ" sz="1600" u="sng" dirty="0"/>
              <a:t>l</a:t>
            </a:r>
            <a:r>
              <a:rPr lang="cs-CZ" sz="1600" u="sng" dirty="0" smtClean="0"/>
              <a:t>arvy </a:t>
            </a:r>
            <a:r>
              <a:rPr lang="cs-CZ" sz="1600" u="sng" dirty="0"/>
              <a:t>se vyvíjejí 2-3 roky </a:t>
            </a:r>
            <a:r>
              <a:rPr lang="cs-CZ" sz="1600" dirty="0"/>
              <a:t>a zpravidla teprve po opracování dřeva se </a:t>
            </a:r>
            <a:r>
              <a:rPr lang="cs-CZ" sz="1600" dirty="0" smtClean="0"/>
              <a:t>kuklí</a:t>
            </a:r>
            <a:endParaRPr lang="cs-CZ" sz="1600" dirty="0"/>
          </a:p>
          <a:p>
            <a:r>
              <a:rPr lang="cs-CZ" sz="1600" dirty="0" smtClean="0"/>
              <a:t>vylíhlý </a:t>
            </a:r>
            <a:r>
              <a:rPr lang="cs-CZ" sz="1600" dirty="0"/>
              <a:t>dospělec se provrtává ven a zanechává kulatý výletový otvor o průměru </a:t>
            </a:r>
            <a:r>
              <a:rPr lang="cs-CZ" sz="1600" dirty="0" smtClean="0"/>
              <a:t>5-7mm</a:t>
            </a:r>
          </a:p>
          <a:p>
            <a:r>
              <a:rPr lang="cs-CZ" sz="1600" dirty="0" smtClean="0"/>
              <a:t>dospělé </a:t>
            </a:r>
            <a:r>
              <a:rPr lang="cs-CZ" sz="1600" dirty="0"/>
              <a:t>pilořitky měří 12-40 mm, jsou kovově modré, černé nebo černožluté  a vzdáleně připomínají velké vosy nebo </a:t>
            </a:r>
            <a:r>
              <a:rPr lang="cs-CZ" sz="1600" dirty="0" smtClean="0"/>
              <a:t>sršně</a:t>
            </a: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717032"/>
            <a:ext cx="4138804" cy="276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3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903259" y="577834"/>
            <a:ext cx="3268354" cy="4525963"/>
          </a:xfrm>
        </p:spPr>
        <p:txBody>
          <a:bodyPr>
            <a:normAutofit/>
          </a:bodyPr>
          <a:lstStyle/>
          <a:p>
            <a:r>
              <a:rPr lang="cs-CZ" sz="1600" dirty="0"/>
              <a:t>s</a:t>
            </a:r>
            <a:r>
              <a:rPr lang="cs-CZ" sz="1600" dirty="0" smtClean="0"/>
              <a:t>amice </a:t>
            </a:r>
            <a:r>
              <a:rPr lang="cs-CZ" sz="1600" u="sng" dirty="0"/>
              <a:t>pilořitky fialové </a:t>
            </a:r>
            <a:r>
              <a:rPr lang="cs-CZ" sz="1600" dirty="0"/>
              <a:t>klade </a:t>
            </a:r>
            <a:r>
              <a:rPr lang="cs-CZ" sz="1600" u="sng" dirty="0"/>
              <a:t>vajíčka</a:t>
            </a:r>
            <a:r>
              <a:rPr lang="cs-CZ" sz="1600" dirty="0"/>
              <a:t> do dřeva, které je již </a:t>
            </a:r>
            <a:r>
              <a:rPr lang="cs-CZ" sz="1600" dirty="0" smtClean="0"/>
              <a:t>mrtvé</a:t>
            </a:r>
          </a:p>
          <a:p>
            <a:r>
              <a:rPr lang="cs-CZ" sz="1600" dirty="0" smtClean="0"/>
              <a:t>jsou  </a:t>
            </a:r>
            <a:r>
              <a:rPr lang="cs-CZ" sz="1600" u="sng" dirty="0"/>
              <a:t>chráněna slizem, který obsahuje spory dřevokazných </a:t>
            </a:r>
            <a:r>
              <a:rPr lang="cs-CZ" sz="1600" u="sng" dirty="0" smtClean="0"/>
              <a:t>hub</a:t>
            </a:r>
          </a:p>
          <a:p>
            <a:r>
              <a:rPr lang="cs-CZ" sz="1600" dirty="0" smtClean="0"/>
              <a:t>spory </a:t>
            </a:r>
            <a:r>
              <a:rPr lang="cs-CZ" sz="1600" dirty="0"/>
              <a:t>se s vajíčkem  dostávají do dřeva a rostoucí </a:t>
            </a:r>
            <a:r>
              <a:rPr lang="cs-CZ" sz="1600" u="sng" dirty="0"/>
              <a:t>houbová vlákna jsou potravou </a:t>
            </a:r>
            <a:r>
              <a:rPr lang="cs-CZ" sz="1600" u="sng" dirty="0" smtClean="0"/>
              <a:t>larev</a:t>
            </a:r>
            <a:endParaRPr lang="cs-CZ" sz="1600" u="sng" dirty="0"/>
          </a:p>
          <a:p>
            <a:endParaRPr lang="cs-CZ"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72" y="548680"/>
            <a:ext cx="5495071" cy="48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39" y="3717032"/>
            <a:ext cx="2931595" cy="260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630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065" y="0"/>
            <a:ext cx="9144000" cy="5184576"/>
          </a:xfrm>
        </p:spPr>
        <p:txBody>
          <a:bodyPr>
            <a:normAutofit/>
          </a:bodyPr>
          <a:lstStyle/>
          <a:p>
            <a:pPr marL="0" indent="0">
              <a:buNone/>
            </a:pPr>
            <a:r>
              <a:rPr lang="cs-CZ" sz="2200" dirty="0"/>
              <a:t> </a:t>
            </a:r>
            <a:r>
              <a:rPr lang="cs-CZ" sz="2200" dirty="0" smtClean="0"/>
              <a:t>                                                          Termiti   </a:t>
            </a:r>
            <a:endParaRPr lang="cs-CZ" sz="2200" dirty="0"/>
          </a:p>
          <a:p>
            <a:r>
              <a:rPr lang="cs-CZ" sz="1600" dirty="0" smtClean="0"/>
              <a:t> </a:t>
            </a:r>
            <a:r>
              <a:rPr lang="cs-CZ" sz="1600" dirty="0"/>
              <a:t>různé populace termitů </a:t>
            </a:r>
            <a:r>
              <a:rPr lang="cs-CZ" sz="1600" dirty="0" smtClean="0"/>
              <a:t>udržují </a:t>
            </a:r>
            <a:r>
              <a:rPr lang="cs-CZ" sz="1600" u="sng" dirty="0"/>
              <a:t>mutualistický </a:t>
            </a:r>
            <a:r>
              <a:rPr lang="cs-CZ" sz="1600" u="sng" dirty="0" smtClean="0"/>
              <a:t>vztah </a:t>
            </a:r>
            <a:r>
              <a:rPr lang="cs-CZ" sz="1600" u="sng" dirty="0"/>
              <a:t>s externí nebo interní mikrobiální populací </a:t>
            </a:r>
          </a:p>
          <a:p>
            <a:r>
              <a:rPr lang="cs-CZ" sz="1600" dirty="0" smtClean="0"/>
              <a:t>někteří </a:t>
            </a:r>
            <a:r>
              <a:rPr lang="cs-CZ" sz="1600" dirty="0"/>
              <a:t>kultivují vnější populace hub, které přispívají </a:t>
            </a:r>
            <a:r>
              <a:rPr lang="cs-CZ" sz="1600" dirty="0" smtClean="0"/>
              <a:t>  </a:t>
            </a:r>
            <a:r>
              <a:rPr lang="cs-CZ" sz="1600" dirty="0"/>
              <a:t>k jejich schopnosti ž</a:t>
            </a:r>
            <a:r>
              <a:rPr lang="cs-CZ" sz="1600" dirty="0" smtClean="0"/>
              <a:t>ít </a:t>
            </a:r>
            <a:r>
              <a:rPr lang="cs-CZ" sz="1600" dirty="0"/>
              <a:t>na dřevě – bez hub by </a:t>
            </a:r>
            <a:r>
              <a:rPr lang="cs-CZ" sz="1600" dirty="0" smtClean="0"/>
              <a:t>nepřežili </a:t>
            </a:r>
            <a:endParaRPr lang="cs-CZ" sz="1600" dirty="0"/>
          </a:p>
          <a:p>
            <a:r>
              <a:rPr lang="cs-CZ" sz="1600" dirty="0" smtClean="0"/>
              <a:t>někteří </a:t>
            </a:r>
            <a:r>
              <a:rPr lang="cs-CZ" sz="1600" dirty="0"/>
              <a:t>jsou schopni </a:t>
            </a:r>
            <a:r>
              <a:rPr lang="cs-CZ" sz="1600" dirty="0" smtClean="0"/>
              <a:t>užít </a:t>
            </a:r>
            <a:r>
              <a:rPr lang="cs-CZ" sz="1600" dirty="0"/>
              <a:t>jen dřevo, které </a:t>
            </a:r>
            <a:r>
              <a:rPr lang="cs-CZ" sz="1600" dirty="0" smtClean="0"/>
              <a:t>prošlo značnou  </a:t>
            </a:r>
            <a:r>
              <a:rPr lang="cs-CZ" sz="1600" dirty="0"/>
              <a:t>houbovou degradací - </a:t>
            </a:r>
            <a:r>
              <a:rPr lang="cs-CZ" sz="1600" u="sng" dirty="0"/>
              <a:t>houby přispívají enzymy do </a:t>
            </a:r>
            <a:r>
              <a:rPr lang="cs-CZ" sz="1600" u="sng" dirty="0" smtClean="0"/>
              <a:t>zažívacího </a:t>
            </a:r>
            <a:r>
              <a:rPr lang="cs-CZ" sz="1600" u="sng" dirty="0"/>
              <a:t>traktu termitů </a:t>
            </a:r>
          </a:p>
          <a:p>
            <a:r>
              <a:rPr lang="cs-CZ" sz="1600" u="sng" dirty="0" smtClean="0"/>
              <a:t>některé </a:t>
            </a:r>
            <a:r>
              <a:rPr lang="cs-CZ" sz="1600" u="sng" dirty="0"/>
              <a:t>celulázy produkované v </a:t>
            </a:r>
            <a:r>
              <a:rPr lang="cs-CZ" sz="1600" u="sng" dirty="0" smtClean="0"/>
              <a:t>zažívacím </a:t>
            </a:r>
            <a:r>
              <a:rPr lang="cs-CZ" sz="1600" u="sng" dirty="0"/>
              <a:t>traktu </a:t>
            </a:r>
            <a:r>
              <a:rPr lang="cs-CZ" sz="1600" u="sng" dirty="0" smtClean="0"/>
              <a:t>termitů</a:t>
            </a:r>
            <a:endParaRPr lang="cs-CZ" sz="1600" u="sng" dirty="0"/>
          </a:p>
          <a:p>
            <a:r>
              <a:rPr lang="cs-CZ" sz="1600" u="sng" dirty="0" smtClean="0"/>
              <a:t>jiné </a:t>
            </a:r>
            <a:r>
              <a:rPr lang="cs-CZ" sz="1600" u="sng" dirty="0"/>
              <a:t>jsou získány konzumací hub  </a:t>
            </a:r>
            <a:r>
              <a:rPr lang="cs-CZ" sz="1600" dirty="0"/>
              <a:t>ž</a:t>
            </a:r>
            <a:r>
              <a:rPr lang="cs-CZ" sz="1600" dirty="0" smtClean="0"/>
              <a:t>ijících </a:t>
            </a:r>
            <a:r>
              <a:rPr lang="cs-CZ" sz="1600" dirty="0"/>
              <a:t>v hnízdě termitů </a:t>
            </a:r>
            <a:endParaRPr lang="cs-CZ" sz="1600" dirty="0" smtClean="0"/>
          </a:p>
          <a:p>
            <a:r>
              <a:rPr lang="cs-CZ" sz="1600" dirty="0" smtClean="0"/>
              <a:t>mnohé </a:t>
            </a:r>
            <a:r>
              <a:rPr lang="cs-CZ" sz="1600" dirty="0"/>
              <a:t>druhy z vyšších termitů kultivují specifické </a:t>
            </a:r>
            <a:r>
              <a:rPr lang="cs-CZ" sz="1600" dirty="0" smtClean="0"/>
              <a:t>druhy   hub</a:t>
            </a:r>
          </a:p>
          <a:p>
            <a:r>
              <a:rPr lang="cs-CZ" sz="1600" b="1" dirty="0" err="1" smtClean="0"/>
              <a:t>basidiomycety</a:t>
            </a:r>
            <a:r>
              <a:rPr lang="cs-CZ" sz="1600" b="1" dirty="0" smtClean="0"/>
              <a:t> </a:t>
            </a:r>
            <a:r>
              <a:rPr lang="cs-CZ" sz="1600" b="1" i="1" dirty="0" err="1"/>
              <a:t>Termitomyces</a:t>
            </a:r>
            <a:r>
              <a:rPr lang="cs-CZ" sz="1600" b="1" dirty="0"/>
              <a:t> </a:t>
            </a:r>
            <a:r>
              <a:rPr lang="cs-CZ" sz="1600" dirty="0"/>
              <a:t>– podobné mravencům - termiti aktivně </a:t>
            </a:r>
            <a:r>
              <a:rPr lang="cs-CZ" sz="1600" dirty="0" smtClean="0"/>
              <a:t>shromažďují  </a:t>
            </a:r>
            <a:r>
              <a:rPr lang="cs-CZ" sz="1600" dirty="0"/>
              <a:t>a rozsévají spory </a:t>
            </a:r>
            <a:r>
              <a:rPr lang="cs-CZ" sz="1600" dirty="0" smtClean="0"/>
              <a:t>hub  </a:t>
            </a:r>
            <a:r>
              <a:rPr lang="cs-CZ" sz="1600" dirty="0"/>
              <a:t>aby </a:t>
            </a:r>
            <a:r>
              <a:rPr lang="cs-CZ" sz="1600" dirty="0" smtClean="0"/>
              <a:t>založili </a:t>
            </a:r>
            <a:r>
              <a:rPr lang="cs-CZ" sz="1600" dirty="0"/>
              <a:t>nové hnízdo </a:t>
            </a:r>
          </a:p>
          <a:p>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56992"/>
            <a:ext cx="4732681" cy="321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6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548680"/>
            <a:ext cx="4690883" cy="6525344"/>
          </a:xfrm>
        </p:spPr>
        <p:txBody>
          <a:bodyPr>
            <a:normAutofit/>
          </a:bodyPr>
          <a:lstStyle/>
          <a:p>
            <a:r>
              <a:rPr lang="cs-CZ" sz="1600" u="sng" dirty="0" smtClean="0"/>
              <a:t>mutualistický </a:t>
            </a:r>
            <a:r>
              <a:rPr lang="cs-CZ" sz="1600" u="sng" dirty="0"/>
              <a:t>vztah s vnitřní populací protozoí  </a:t>
            </a:r>
            <a:r>
              <a:rPr lang="cs-CZ" sz="1600" dirty="0"/>
              <a:t>- degradace celulózy a produkce metabolitů, které jsou termiti </a:t>
            </a:r>
            <a:r>
              <a:rPr lang="cs-CZ" sz="1600" dirty="0" smtClean="0"/>
              <a:t> </a:t>
            </a:r>
            <a:r>
              <a:rPr lang="cs-CZ" sz="1600" dirty="0"/>
              <a:t>schopni asimilovat </a:t>
            </a:r>
            <a:endParaRPr lang="cs-CZ" sz="1600" dirty="0" smtClean="0"/>
          </a:p>
          <a:p>
            <a:pPr marL="0" indent="0">
              <a:buNone/>
            </a:pPr>
            <a:r>
              <a:rPr lang="cs-CZ" sz="1600" dirty="0" smtClean="0"/>
              <a:t> </a:t>
            </a:r>
            <a:endParaRPr lang="cs-CZ" sz="1600" dirty="0"/>
          </a:p>
          <a:p>
            <a:r>
              <a:rPr lang="cs-CZ" sz="1600" dirty="0"/>
              <a:t>b</a:t>
            </a:r>
            <a:r>
              <a:rPr lang="cs-CZ" sz="1600" dirty="0" smtClean="0"/>
              <a:t>akterie </a:t>
            </a:r>
            <a:r>
              <a:rPr lang="cs-CZ" sz="1600" dirty="0"/>
              <a:t>a protozoa v </a:t>
            </a:r>
            <a:r>
              <a:rPr lang="cs-CZ" sz="1600" dirty="0" smtClean="0"/>
              <a:t>zažívacím </a:t>
            </a:r>
            <a:r>
              <a:rPr lang="cs-CZ" sz="1600" dirty="0"/>
              <a:t>traktu </a:t>
            </a:r>
            <a:r>
              <a:rPr lang="cs-CZ" sz="1600" dirty="0" smtClean="0"/>
              <a:t>nižších </a:t>
            </a:r>
            <a:r>
              <a:rPr lang="cs-CZ" sz="1600" dirty="0"/>
              <a:t>termitů </a:t>
            </a:r>
            <a:r>
              <a:rPr lang="cs-CZ" sz="1600" dirty="0" smtClean="0"/>
              <a:t> </a:t>
            </a:r>
            <a:r>
              <a:rPr lang="cs-CZ" sz="1600" dirty="0"/>
              <a:t>a dřevo-konzumujících švábů  </a:t>
            </a:r>
            <a:r>
              <a:rPr lang="cs-CZ" sz="1600" u="sng" dirty="0"/>
              <a:t>fermentují celulózu anaerobně    </a:t>
            </a:r>
            <a:endParaRPr lang="cs-CZ" sz="1600" u="sng" dirty="0" smtClean="0"/>
          </a:p>
          <a:p>
            <a:pPr marL="0" indent="0">
              <a:buNone/>
            </a:pPr>
            <a:r>
              <a:rPr lang="cs-CZ" sz="1600" dirty="0" smtClean="0"/>
              <a:t>   </a:t>
            </a:r>
            <a:endParaRPr lang="cs-CZ" sz="1600" dirty="0"/>
          </a:p>
          <a:p>
            <a:r>
              <a:rPr lang="cs-CZ" sz="1600" dirty="0" smtClean="0"/>
              <a:t>CO2</a:t>
            </a:r>
            <a:r>
              <a:rPr lang="cs-CZ" sz="1600" dirty="0"/>
              <a:t>, H2, </a:t>
            </a:r>
            <a:r>
              <a:rPr lang="cs-CZ" sz="1600" dirty="0" smtClean="0"/>
              <a:t>acetát</a:t>
            </a:r>
          </a:p>
          <a:p>
            <a:endParaRPr lang="cs-CZ" sz="1600" dirty="0"/>
          </a:p>
          <a:p>
            <a:r>
              <a:rPr lang="cs-CZ" sz="1600" dirty="0"/>
              <a:t>č</a:t>
            </a:r>
            <a:r>
              <a:rPr lang="cs-CZ" sz="1600" dirty="0" smtClean="0"/>
              <a:t>ást </a:t>
            </a:r>
            <a:r>
              <a:rPr lang="cs-CZ" sz="1600" dirty="0"/>
              <a:t>CO2 a H2 je přeměněna </a:t>
            </a:r>
            <a:r>
              <a:rPr lang="cs-CZ" sz="1600" dirty="0" err="1" smtClean="0"/>
              <a:t>a</a:t>
            </a:r>
            <a:r>
              <a:rPr lang="cs-CZ" sz="1600" u="sng" dirty="0" err="1" smtClean="0"/>
              <a:t>rchei</a:t>
            </a:r>
            <a:r>
              <a:rPr lang="cs-CZ" sz="1600" dirty="0" smtClean="0"/>
              <a:t>  </a:t>
            </a:r>
            <a:r>
              <a:rPr lang="cs-CZ" sz="1600" dirty="0"/>
              <a:t>na m</a:t>
            </a:r>
            <a:r>
              <a:rPr lang="cs-CZ" sz="1600" dirty="0" smtClean="0"/>
              <a:t>etan</a:t>
            </a:r>
            <a:r>
              <a:rPr lang="cs-CZ" sz="1600" dirty="0"/>
              <a:t>,  </a:t>
            </a:r>
            <a:r>
              <a:rPr lang="cs-CZ" sz="1600" dirty="0" smtClean="0"/>
              <a:t>což </a:t>
            </a:r>
            <a:r>
              <a:rPr lang="cs-CZ" sz="1600" dirty="0"/>
              <a:t>představuje ztráty pro </a:t>
            </a:r>
            <a:r>
              <a:rPr lang="cs-CZ" sz="1600" dirty="0" smtClean="0"/>
              <a:t>hmyz  </a:t>
            </a:r>
          </a:p>
          <a:p>
            <a:endParaRPr lang="cs-CZ" sz="1600" dirty="0"/>
          </a:p>
          <a:p>
            <a:r>
              <a:rPr lang="cs-CZ" sz="1600" u="sng" dirty="0" err="1"/>
              <a:t>a</a:t>
            </a:r>
            <a:r>
              <a:rPr lang="cs-CZ" sz="1600" u="sng" dirty="0" err="1" smtClean="0"/>
              <a:t>cetogenní</a:t>
            </a:r>
            <a:r>
              <a:rPr lang="cs-CZ" sz="1600" u="sng" dirty="0" smtClean="0"/>
              <a:t> </a:t>
            </a:r>
            <a:r>
              <a:rPr lang="cs-CZ" sz="1600" u="sng" dirty="0"/>
              <a:t>bakterie </a:t>
            </a:r>
            <a:r>
              <a:rPr lang="cs-CZ" sz="1600" dirty="0"/>
              <a:t>přemění většinu H2 a CO2 na acetát</a:t>
            </a:r>
            <a:r>
              <a:rPr lang="cs-CZ" sz="1600" dirty="0" smtClean="0"/>
              <a:t>,  </a:t>
            </a:r>
            <a:r>
              <a:rPr lang="cs-CZ" sz="1600" dirty="0"/>
              <a:t>který je absorbován skrz stěnu zažívacího traktu termitů a oxidován </a:t>
            </a:r>
            <a:r>
              <a:rPr lang="cs-CZ" sz="1600" dirty="0" err="1" smtClean="0"/>
              <a:t>erobně</a:t>
            </a:r>
            <a:r>
              <a:rPr lang="cs-CZ" sz="1600" dirty="0" smtClean="0"/>
              <a:t> </a:t>
            </a:r>
            <a:r>
              <a:rPr lang="cs-CZ" sz="1600" dirty="0"/>
              <a:t>za tvorby CO2 a </a:t>
            </a:r>
            <a:r>
              <a:rPr lang="cs-CZ" sz="1600" dirty="0" smtClean="0"/>
              <a:t>vody</a:t>
            </a:r>
          </a:p>
          <a:p>
            <a:endParaRPr lang="cs-CZ" sz="1600" dirty="0"/>
          </a:p>
          <a:p>
            <a:r>
              <a:rPr lang="cs-CZ" sz="1600" u="sng" dirty="0"/>
              <a:t>f</a:t>
            </a:r>
            <a:r>
              <a:rPr lang="cs-CZ" sz="1600" u="sng" dirty="0" smtClean="0"/>
              <a:t>ixace </a:t>
            </a:r>
            <a:r>
              <a:rPr lang="cs-CZ" sz="1600" u="sng" dirty="0"/>
              <a:t>dusíku </a:t>
            </a:r>
            <a:r>
              <a:rPr lang="cs-CZ" sz="1600" dirty="0"/>
              <a:t>v zažívacím traktu termitů </a:t>
            </a:r>
            <a:r>
              <a:rPr lang="cs-CZ" sz="1600" i="1" dirty="0" err="1" smtClean="0"/>
              <a:t>Enterobacter</a:t>
            </a:r>
            <a:r>
              <a:rPr lang="cs-CZ" sz="1600" i="1" dirty="0" smtClean="0"/>
              <a:t> </a:t>
            </a:r>
            <a:r>
              <a:rPr lang="cs-CZ" sz="1600" i="1" dirty="0" err="1" smtClean="0"/>
              <a:t>agglomerans</a:t>
            </a:r>
            <a:r>
              <a:rPr lang="cs-CZ" sz="1600" i="1" dirty="0" smtClean="0"/>
              <a:t>  </a:t>
            </a:r>
            <a:r>
              <a:rPr lang="cs-CZ" sz="1600" dirty="0" smtClean="0"/>
              <a:t>- </a:t>
            </a:r>
            <a:r>
              <a:rPr lang="cs-CZ" sz="1600" dirty="0"/>
              <a:t>důležité z důvodu celulózové diety </a:t>
            </a:r>
          </a:p>
          <a:p>
            <a:pPr marL="0" indent="0">
              <a:buNone/>
            </a:pP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402" y="980728"/>
            <a:ext cx="375848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669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480" y="188640"/>
            <a:ext cx="9126519" cy="4525963"/>
          </a:xfrm>
        </p:spPr>
        <p:txBody>
          <a:bodyPr>
            <a:normAutofit/>
          </a:bodyPr>
          <a:lstStyle/>
          <a:p>
            <a:pPr marL="0" indent="0">
              <a:buNone/>
            </a:pPr>
            <a:r>
              <a:rPr lang="cs-CZ" sz="1600" b="1" dirty="0"/>
              <a:t> </a:t>
            </a:r>
            <a:r>
              <a:rPr lang="cs-CZ" sz="1600" b="1" dirty="0" smtClean="0"/>
              <a:t>                                                                       </a:t>
            </a:r>
            <a:r>
              <a:rPr lang="cs-CZ" sz="1600" b="1" dirty="0" err="1" smtClean="0"/>
              <a:t>Limnoria</a:t>
            </a:r>
            <a:endParaRPr lang="cs-CZ" sz="1600" b="1" dirty="0"/>
          </a:p>
          <a:p>
            <a:r>
              <a:rPr lang="cs-CZ" sz="1600" dirty="0" smtClean="0"/>
              <a:t>mořský </a:t>
            </a:r>
            <a:r>
              <a:rPr lang="cs-CZ" sz="1600" dirty="0"/>
              <a:t>bezobratlý (</a:t>
            </a:r>
            <a:r>
              <a:rPr lang="cs-CZ" sz="1600" dirty="0" err="1"/>
              <a:t>wood-boring</a:t>
            </a:r>
            <a:r>
              <a:rPr lang="cs-CZ" sz="1600" dirty="0"/>
              <a:t>) </a:t>
            </a:r>
            <a:r>
              <a:rPr lang="cs-CZ" sz="1600" i="1" dirty="0" err="1"/>
              <a:t>Limnoria</a:t>
            </a:r>
            <a:r>
              <a:rPr lang="cs-CZ" sz="1600" i="1" dirty="0"/>
              <a:t> </a:t>
            </a:r>
            <a:r>
              <a:rPr lang="cs-CZ" sz="1600" dirty="0" smtClean="0"/>
              <a:t>získává nějaké živiny </a:t>
            </a:r>
            <a:r>
              <a:rPr lang="cs-CZ" sz="1600" dirty="0"/>
              <a:t>z mořských hub ž</a:t>
            </a:r>
            <a:r>
              <a:rPr lang="cs-CZ" sz="1600" dirty="0" smtClean="0"/>
              <a:t>ijících </a:t>
            </a:r>
            <a:r>
              <a:rPr lang="cs-CZ" sz="1600" dirty="0"/>
              <a:t>v </a:t>
            </a:r>
            <a:r>
              <a:rPr lang="cs-CZ" sz="1600" dirty="0" smtClean="0"/>
              <a:t>tunelech, </a:t>
            </a:r>
            <a:r>
              <a:rPr lang="cs-CZ" sz="1600" dirty="0"/>
              <a:t>které </a:t>
            </a:r>
            <a:r>
              <a:rPr lang="cs-CZ" sz="1600" dirty="0" smtClean="0"/>
              <a:t>vyvrtal v </a:t>
            </a:r>
            <a:r>
              <a:rPr lang="cs-CZ" sz="1600" dirty="0"/>
              <a:t>dřevěných </a:t>
            </a:r>
            <a:r>
              <a:rPr lang="cs-CZ" sz="1600" dirty="0" smtClean="0"/>
              <a:t>pilířích</a:t>
            </a:r>
          </a:p>
          <a:p>
            <a:endParaRPr lang="cs-CZ" sz="1600" dirty="0" smtClean="0"/>
          </a:p>
          <a:p>
            <a:r>
              <a:rPr lang="cs-CZ" sz="1600" dirty="0" smtClean="0"/>
              <a:t>houby </a:t>
            </a:r>
            <a:r>
              <a:rPr lang="cs-CZ" sz="1600" dirty="0"/>
              <a:t>mohou </a:t>
            </a:r>
            <a:r>
              <a:rPr lang="cs-CZ" sz="1600" dirty="0" smtClean="0"/>
              <a:t>živočichům </a:t>
            </a:r>
            <a:r>
              <a:rPr lang="cs-CZ" sz="1600" dirty="0"/>
              <a:t>poskytovat růstové faktory  a jiné metabolity  </a:t>
            </a:r>
            <a:endParaRPr lang="cs-CZ" sz="1600" dirty="0" smtClean="0"/>
          </a:p>
          <a:p>
            <a:endParaRPr lang="cs-CZ" sz="1600" dirty="0"/>
          </a:p>
          <a:p>
            <a:r>
              <a:rPr lang="cs-CZ" sz="1600" dirty="0"/>
              <a:t>p</a:t>
            </a:r>
            <a:r>
              <a:rPr lang="cs-CZ" sz="1600" dirty="0" smtClean="0"/>
              <a:t>ravděpodobně </a:t>
            </a:r>
            <a:r>
              <a:rPr lang="cs-CZ" sz="1600" i="1" dirty="0" err="1" smtClean="0"/>
              <a:t>Limnoria</a:t>
            </a:r>
            <a:r>
              <a:rPr lang="cs-CZ" sz="1600" dirty="0" smtClean="0"/>
              <a:t> může  </a:t>
            </a:r>
            <a:r>
              <a:rPr lang="cs-CZ" sz="1600" dirty="0"/>
              <a:t>syntetizovat svoje vlastní </a:t>
            </a:r>
            <a:r>
              <a:rPr lang="cs-CZ" sz="1600" dirty="0" err="1"/>
              <a:t>cellulázy</a:t>
            </a:r>
            <a:r>
              <a:rPr lang="cs-CZ" sz="1600" dirty="0"/>
              <a:t> a tak být </a:t>
            </a:r>
            <a:r>
              <a:rPr lang="cs-CZ" sz="1600" dirty="0" smtClean="0"/>
              <a:t>nezávislý  </a:t>
            </a:r>
            <a:r>
              <a:rPr lang="cs-CZ" sz="1600" dirty="0"/>
              <a:t>na houbě v ohledu trávení celulózy </a:t>
            </a:r>
            <a:endParaRPr lang="cs-CZ" sz="1600" dirty="0" smtClean="0"/>
          </a:p>
          <a:p>
            <a:endParaRPr lang="cs-CZ" sz="16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5"/>
            <a:ext cx="6192863" cy="322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852934"/>
            <a:ext cx="2952088" cy="322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50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490066"/>
          </a:xfrm>
        </p:spPr>
        <p:txBody>
          <a:bodyPr>
            <a:normAutofit fontScale="90000"/>
          </a:bodyPr>
          <a:lstStyle/>
          <a:p>
            <a:r>
              <a:rPr lang="cs-CZ" sz="2200" dirty="0" err="1"/>
              <a:t>Teredo</a:t>
            </a:r>
            <a:r>
              <a:rPr lang="cs-CZ" dirty="0"/>
              <a:t> </a:t>
            </a:r>
            <a:br>
              <a:rPr lang="cs-CZ" dirty="0"/>
            </a:br>
            <a:endParaRPr lang="cs-CZ" dirty="0"/>
          </a:p>
        </p:txBody>
      </p:sp>
      <p:sp>
        <p:nvSpPr>
          <p:cNvPr id="3" name="Zástupný symbol pro obsah 2"/>
          <p:cNvSpPr>
            <a:spLocks noGrp="1"/>
          </p:cNvSpPr>
          <p:nvPr>
            <p:ph idx="1"/>
          </p:nvPr>
        </p:nvSpPr>
        <p:spPr>
          <a:xfrm>
            <a:off x="107504" y="476672"/>
            <a:ext cx="9036496" cy="4525963"/>
          </a:xfrm>
        </p:spPr>
        <p:txBody>
          <a:bodyPr>
            <a:normAutofit/>
          </a:bodyPr>
          <a:lstStyle/>
          <a:p>
            <a:r>
              <a:rPr lang="cs-CZ" sz="1600" dirty="0" err="1"/>
              <a:t>š</a:t>
            </a:r>
            <a:r>
              <a:rPr lang="cs-CZ" sz="1600" dirty="0" err="1" smtClean="0"/>
              <a:t>ášeň</a:t>
            </a:r>
            <a:r>
              <a:rPr lang="cs-CZ" sz="1600" dirty="0" smtClean="0"/>
              <a:t> lodní, měkkýši </a:t>
            </a:r>
            <a:r>
              <a:rPr lang="cs-CZ" sz="1600" dirty="0"/>
              <a:t>z čeledi </a:t>
            </a:r>
            <a:r>
              <a:rPr lang="cs-CZ" sz="1600" i="1" dirty="0" err="1"/>
              <a:t>Teredinae</a:t>
            </a:r>
            <a:r>
              <a:rPr lang="cs-CZ" sz="1600" i="1" dirty="0"/>
              <a:t> </a:t>
            </a:r>
            <a:r>
              <a:rPr lang="cs-CZ" sz="1600" dirty="0"/>
              <a:t> mají </a:t>
            </a:r>
            <a:r>
              <a:rPr lang="cs-CZ" sz="1600" dirty="0" err="1"/>
              <a:t>endosymbiotické</a:t>
            </a:r>
            <a:r>
              <a:rPr lang="cs-CZ" sz="1600" dirty="0"/>
              <a:t> </a:t>
            </a:r>
            <a:r>
              <a:rPr lang="cs-CZ" sz="1600" dirty="0" err="1"/>
              <a:t>proteobakterie</a:t>
            </a:r>
            <a:r>
              <a:rPr lang="cs-CZ" sz="1600" dirty="0"/>
              <a:t>  </a:t>
            </a:r>
            <a:r>
              <a:rPr lang="cs-CZ" sz="1600" dirty="0" smtClean="0"/>
              <a:t>v </a:t>
            </a:r>
            <a:r>
              <a:rPr lang="cs-CZ" sz="1600" dirty="0"/>
              <a:t>tkáních </a:t>
            </a:r>
            <a:endParaRPr lang="cs-CZ" sz="1600" dirty="0" smtClean="0"/>
          </a:p>
          <a:p>
            <a:r>
              <a:rPr lang="cs-CZ" sz="1600" dirty="0"/>
              <a:t>m</a:t>
            </a:r>
            <a:r>
              <a:rPr lang="cs-CZ" sz="1600" dirty="0" smtClean="0"/>
              <a:t>ožná </a:t>
            </a:r>
            <a:r>
              <a:rPr lang="cs-CZ" sz="1600" dirty="0"/>
              <a:t>jediný druh, který získává od </a:t>
            </a:r>
            <a:r>
              <a:rPr lang="cs-CZ" sz="1600" dirty="0" err="1"/>
              <a:t>symbionta</a:t>
            </a:r>
            <a:r>
              <a:rPr lang="cs-CZ" sz="1600" dirty="0"/>
              <a:t> v zažívací soustavě významné množství N</a:t>
            </a:r>
          </a:p>
          <a:p>
            <a:r>
              <a:rPr lang="cs-CZ" sz="1600" dirty="0" smtClean="0"/>
              <a:t> </a:t>
            </a:r>
            <a:r>
              <a:rPr lang="cs-CZ" sz="1600" dirty="0"/>
              <a:t>škeblovitý měkkýš – škeble jen jako helma – pro zarytí do dřeva </a:t>
            </a:r>
          </a:p>
          <a:p>
            <a:r>
              <a:rPr lang="cs-CZ" sz="1600" dirty="0" smtClean="0"/>
              <a:t>zbytek </a:t>
            </a:r>
            <a:r>
              <a:rPr lang="cs-CZ" sz="1600" dirty="0"/>
              <a:t>těla chráněn vyměšováním vápenaté tuby zpevňující tunel </a:t>
            </a:r>
          </a:p>
          <a:p>
            <a:pPr marL="0" indent="0">
              <a:buNone/>
            </a:pPr>
            <a:endParaRPr lang="cs-CZ" sz="1600" dirty="0" smtClean="0"/>
          </a:p>
          <a:p>
            <a:pPr marL="0" indent="0">
              <a:buNone/>
            </a:pPr>
            <a:r>
              <a:rPr lang="cs-CZ" sz="1600" u="sng" dirty="0" smtClean="0"/>
              <a:t>Asociace </a:t>
            </a:r>
            <a:r>
              <a:rPr lang="cs-CZ" sz="1600" u="sng" dirty="0" err="1"/>
              <a:t>diazotrofovů</a:t>
            </a:r>
            <a:r>
              <a:rPr lang="cs-CZ" sz="1600" u="sng" dirty="0"/>
              <a:t> se zvířaty </a:t>
            </a:r>
            <a:endParaRPr lang="cs-CZ" sz="1600" u="sng" dirty="0" smtClean="0"/>
          </a:p>
          <a:p>
            <a:r>
              <a:rPr lang="cs-CZ" sz="1600" dirty="0"/>
              <a:t>detekováni v zažívacím traktu mnoha zvířat – je zde ale dost amoniaku – potlačení fixace N2 (</a:t>
            </a:r>
            <a:r>
              <a:rPr lang="cs-CZ" sz="1600" dirty="0" err="1"/>
              <a:t>Postgate</a:t>
            </a:r>
            <a:r>
              <a:rPr lang="cs-CZ" sz="1600" dirty="0"/>
              <a:t>  1998)</a:t>
            </a:r>
          </a:p>
          <a:p>
            <a:r>
              <a:rPr lang="cs-CZ" sz="1600" dirty="0" err="1" smtClean="0"/>
              <a:t>Marc</a:t>
            </a:r>
            <a:r>
              <a:rPr lang="cs-CZ" sz="1600" dirty="0" smtClean="0"/>
              <a:t> </a:t>
            </a:r>
            <a:r>
              <a:rPr lang="cs-CZ" sz="1600" dirty="0" err="1"/>
              <a:t>Brunel</a:t>
            </a:r>
            <a:r>
              <a:rPr lang="cs-CZ" sz="1600" dirty="0"/>
              <a:t> – 19. st. – tunel pod Temží – první tunel pod splavnou řekou - bakterie produkují celulázy a jsou i schopné fixace dusíku – dřevo je  deficitní v obsahu dusíku - </a:t>
            </a:r>
            <a:r>
              <a:rPr lang="cs-CZ" sz="1600" dirty="0" err="1"/>
              <a:t>endosymbióza</a:t>
            </a:r>
            <a:r>
              <a:rPr lang="cs-CZ" sz="1600" dirty="0"/>
              <a:t> je nezbytná pro </a:t>
            </a:r>
            <a:r>
              <a:rPr lang="cs-CZ" sz="1600" dirty="0" smtClean="0"/>
              <a:t>přežití</a:t>
            </a:r>
            <a:endParaRPr lang="cs-CZ" sz="1600" dirty="0"/>
          </a:p>
          <a:p>
            <a:r>
              <a:rPr lang="cs-CZ" sz="1600" dirty="0" smtClean="0"/>
              <a:t>termiti </a:t>
            </a:r>
            <a:r>
              <a:rPr lang="cs-CZ" sz="1600" dirty="0"/>
              <a:t>– dieta chudá na N – fixace je možná, ale její přispění k zásobování dusíkem je asi </a:t>
            </a:r>
            <a:r>
              <a:rPr lang="cs-CZ" sz="1600" dirty="0" smtClean="0"/>
              <a:t>nepatrné</a:t>
            </a:r>
            <a:endParaRPr lang="cs-CZ" sz="1600" dirty="0"/>
          </a:p>
          <a:p>
            <a:endParaRPr lang="cs-CZ" sz="1600" dirty="0"/>
          </a:p>
          <a:p>
            <a:endParaRPr lang="cs-CZ" sz="16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9466" y="3969998"/>
            <a:ext cx="4821999" cy="26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234426"/>
            <a:ext cx="3749428" cy="2302604"/>
          </a:xfrm>
          <a:prstGeom prst="rect">
            <a:avLst/>
          </a:prstGeom>
        </p:spPr>
      </p:pic>
    </p:spTree>
    <p:extLst>
      <p:ext uri="{BB962C8B-B14F-4D97-AF65-F5344CB8AC3E}">
        <p14:creationId xmlns:p14="http://schemas.microsoft.com/office/powerpoint/2010/main" val="1075291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8531"/>
            <a:ext cx="9144000" cy="6849469"/>
          </a:xfrm>
        </p:spPr>
        <p:txBody>
          <a:bodyPr>
            <a:normAutofit fontScale="92500" lnSpcReduction="10000"/>
          </a:bodyPr>
          <a:lstStyle/>
          <a:p>
            <a:pPr marL="0" indent="0">
              <a:buNone/>
            </a:pPr>
            <a:r>
              <a:rPr lang="cs-CZ" sz="1700" b="1" dirty="0" smtClean="0"/>
              <a:t>Komensální a mutualističtí intestinální </a:t>
            </a:r>
            <a:r>
              <a:rPr lang="cs-CZ" sz="1700" b="1" dirty="0" err="1" smtClean="0"/>
              <a:t>symbionti</a:t>
            </a:r>
            <a:r>
              <a:rPr lang="cs-CZ" sz="1700" b="1" dirty="0" smtClean="0"/>
              <a:t>  </a:t>
            </a:r>
          </a:p>
          <a:p>
            <a:endParaRPr lang="cs-CZ" sz="1700" dirty="0"/>
          </a:p>
          <a:p>
            <a:r>
              <a:rPr lang="cs-CZ" sz="1700" dirty="0" smtClean="0"/>
              <a:t>teplokrevní živočichové - extrémně </a:t>
            </a:r>
            <a:r>
              <a:rPr lang="cs-CZ" sz="1700" u="sng" dirty="0" smtClean="0"/>
              <a:t>bohatá  </a:t>
            </a:r>
            <a:r>
              <a:rPr lang="cs-CZ" sz="1700" u="sng" dirty="0" err="1" smtClean="0"/>
              <a:t>mikroflora</a:t>
            </a:r>
            <a:r>
              <a:rPr lang="cs-CZ" sz="1700" u="sng" dirty="0" smtClean="0"/>
              <a:t>  gastrointestinálního traktu</a:t>
            </a:r>
          </a:p>
          <a:p>
            <a:pPr marL="0" indent="0">
              <a:buNone/>
            </a:pPr>
            <a:endParaRPr lang="cs-CZ" sz="1700" dirty="0"/>
          </a:p>
          <a:p>
            <a:r>
              <a:rPr lang="cs-CZ" sz="1700" dirty="0"/>
              <a:t>v</a:t>
            </a:r>
            <a:r>
              <a:rPr lang="cs-CZ" sz="1700" dirty="0" smtClean="0"/>
              <a:t> </a:t>
            </a:r>
            <a:r>
              <a:rPr lang="cs-CZ" sz="1700" dirty="0"/>
              <a:t>lidském </a:t>
            </a:r>
            <a:r>
              <a:rPr lang="cs-CZ" sz="1700" dirty="0" smtClean="0"/>
              <a:t>zažívacím </a:t>
            </a:r>
            <a:r>
              <a:rPr lang="cs-CZ" sz="1700" dirty="0"/>
              <a:t>traktu jsou nejčetnější </a:t>
            </a:r>
            <a:r>
              <a:rPr lang="cs-CZ" sz="1700" dirty="0" smtClean="0"/>
              <a:t>striktní  </a:t>
            </a:r>
            <a:r>
              <a:rPr lang="cs-CZ" sz="1700" dirty="0" err="1" smtClean="0"/>
              <a:t>anaerobové</a:t>
            </a:r>
            <a:r>
              <a:rPr lang="cs-CZ" sz="1700" dirty="0" smtClean="0"/>
              <a:t> </a:t>
            </a:r>
            <a:r>
              <a:rPr lang="cs-CZ" sz="1700" dirty="0"/>
              <a:t>rodů </a:t>
            </a:r>
            <a:r>
              <a:rPr lang="cs-CZ" sz="1700" i="1" dirty="0" err="1"/>
              <a:t>Bacteroides</a:t>
            </a:r>
            <a:r>
              <a:rPr lang="cs-CZ" sz="1700" i="1" dirty="0"/>
              <a:t>, </a:t>
            </a:r>
            <a:r>
              <a:rPr lang="cs-CZ" sz="1700" i="1" dirty="0" err="1"/>
              <a:t>Fusobacterium</a:t>
            </a:r>
            <a:r>
              <a:rPr lang="cs-CZ" sz="1700" i="1" dirty="0"/>
              <a:t>,    </a:t>
            </a:r>
            <a:r>
              <a:rPr lang="cs-CZ" sz="1700" i="1" dirty="0" err="1"/>
              <a:t>Bifidobacterium</a:t>
            </a:r>
            <a:r>
              <a:rPr lang="cs-CZ" sz="1700" i="1" dirty="0"/>
              <a:t> a </a:t>
            </a:r>
            <a:r>
              <a:rPr lang="cs-CZ" sz="1700" i="1" dirty="0" err="1" smtClean="0"/>
              <a:t>Eubacterium</a:t>
            </a:r>
            <a:r>
              <a:rPr lang="cs-CZ" sz="1700" i="1" dirty="0" smtClean="0"/>
              <a:t> </a:t>
            </a:r>
            <a:r>
              <a:rPr lang="cs-CZ" sz="1900" dirty="0" smtClean="0"/>
              <a:t>(až </a:t>
            </a:r>
            <a:r>
              <a:rPr lang="cs-CZ" sz="1700" dirty="0" smtClean="0"/>
              <a:t>10</a:t>
            </a:r>
            <a:r>
              <a:rPr lang="cs-CZ" sz="1700" baseline="30000" dirty="0" smtClean="0"/>
              <a:t>11</a:t>
            </a:r>
            <a:r>
              <a:rPr lang="cs-CZ" sz="1700" dirty="0" smtClean="0"/>
              <a:t> mikrobů/gram, 400 druhů)</a:t>
            </a:r>
          </a:p>
          <a:p>
            <a:endParaRPr lang="cs-CZ" sz="1700" dirty="0" smtClean="0"/>
          </a:p>
          <a:p>
            <a:r>
              <a:rPr lang="cs-CZ" sz="1700" dirty="0" smtClean="0"/>
              <a:t> </a:t>
            </a:r>
            <a:r>
              <a:rPr lang="cs-CZ" sz="1700" dirty="0"/>
              <a:t>u</a:t>
            </a:r>
            <a:r>
              <a:rPr lang="cs-CZ" sz="1700" dirty="0" smtClean="0"/>
              <a:t> </a:t>
            </a:r>
            <a:r>
              <a:rPr lang="cs-CZ" sz="1700" dirty="0"/>
              <a:t>některých zvířat (</a:t>
            </a:r>
            <a:r>
              <a:rPr lang="cs-CZ" sz="1700" u="sng" dirty="0"/>
              <a:t>prasata</a:t>
            </a:r>
            <a:r>
              <a:rPr lang="cs-CZ" sz="1700" dirty="0"/>
              <a:t>) intestinální </a:t>
            </a:r>
            <a:r>
              <a:rPr lang="cs-CZ" sz="1700" dirty="0" err="1"/>
              <a:t>mikroflora</a:t>
            </a:r>
            <a:r>
              <a:rPr lang="cs-CZ" sz="1700" dirty="0"/>
              <a:t> přispívá  </a:t>
            </a:r>
            <a:r>
              <a:rPr lang="cs-CZ" sz="1700" dirty="0" smtClean="0"/>
              <a:t>k výživě </a:t>
            </a:r>
            <a:r>
              <a:rPr lang="cs-CZ" sz="1700" u="sng" dirty="0"/>
              <a:t>fermentací </a:t>
            </a:r>
            <a:r>
              <a:rPr lang="cs-CZ" sz="1700" u="sng" dirty="0" err="1" smtClean="0"/>
              <a:t>karbohydrátů</a:t>
            </a:r>
            <a:r>
              <a:rPr lang="cs-CZ" sz="1700" u="sng" dirty="0" smtClean="0"/>
              <a:t> </a:t>
            </a:r>
            <a:endParaRPr lang="cs-CZ" sz="1700" dirty="0" smtClean="0"/>
          </a:p>
          <a:p>
            <a:r>
              <a:rPr lang="cs-CZ" sz="1700" dirty="0" smtClean="0"/>
              <a:t> u </a:t>
            </a:r>
            <a:r>
              <a:rPr lang="cs-CZ" sz="1700" dirty="0"/>
              <a:t>starších prasat </a:t>
            </a:r>
            <a:r>
              <a:rPr lang="cs-CZ" sz="1700" dirty="0" smtClean="0"/>
              <a:t>nejspíš mikroorganismy  tráví </a:t>
            </a:r>
            <a:r>
              <a:rPr lang="cs-CZ" sz="1700" dirty="0"/>
              <a:t>celulózu a zvířata </a:t>
            </a:r>
            <a:r>
              <a:rPr lang="cs-CZ" sz="1700" dirty="0" smtClean="0"/>
              <a:t>využívají </a:t>
            </a:r>
            <a:r>
              <a:rPr lang="cs-CZ" sz="1700" dirty="0"/>
              <a:t>produkty jejího </a:t>
            </a:r>
            <a:r>
              <a:rPr lang="cs-CZ" sz="1700" dirty="0" smtClean="0"/>
              <a:t>rozkladu</a:t>
            </a:r>
          </a:p>
          <a:p>
            <a:endParaRPr lang="cs-CZ" sz="1700" dirty="0" smtClean="0"/>
          </a:p>
          <a:p>
            <a:endParaRPr lang="cs-CZ" sz="1700" dirty="0"/>
          </a:p>
          <a:p>
            <a:r>
              <a:rPr lang="cs-CZ" sz="1700" dirty="0" smtClean="0"/>
              <a:t>u </a:t>
            </a:r>
            <a:r>
              <a:rPr lang="cs-CZ" sz="1700" dirty="0"/>
              <a:t>monogastrických ž</a:t>
            </a:r>
            <a:r>
              <a:rPr lang="cs-CZ" sz="1700" dirty="0" smtClean="0"/>
              <a:t>ivočichů </a:t>
            </a:r>
            <a:r>
              <a:rPr lang="cs-CZ" sz="1700" dirty="0"/>
              <a:t>hlavní přínos </a:t>
            </a:r>
            <a:r>
              <a:rPr lang="cs-CZ" sz="1700" u="sng" dirty="0" smtClean="0"/>
              <a:t>produkce </a:t>
            </a:r>
            <a:r>
              <a:rPr lang="cs-CZ" sz="1700" u="sng" dirty="0"/>
              <a:t>růstových faktorů  </a:t>
            </a:r>
            <a:endParaRPr lang="cs-CZ" sz="1700" u="sng" dirty="0" smtClean="0"/>
          </a:p>
          <a:p>
            <a:pPr marL="0" indent="0">
              <a:buNone/>
            </a:pPr>
            <a:endParaRPr lang="cs-CZ" sz="1700" dirty="0"/>
          </a:p>
          <a:p>
            <a:r>
              <a:rPr lang="cs-CZ" sz="1700" dirty="0" smtClean="0"/>
              <a:t>zvířata </a:t>
            </a:r>
            <a:r>
              <a:rPr lang="cs-CZ" sz="1700" dirty="0"/>
              <a:t>absorbují produkty odvozené z mikrobiálního metabolismu </a:t>
            </a:r>
            <a:r>
              <a:rPr lang="cs-CZ" sz="1700" dirty="0" smtClean="0"/>
              <a:t>spolknuté </a:t>
            </a:r>
            <a:r>
              <a:rPr lang="cs-CZ" sz="1700" dirty="0"/>
              <a:t>potravy, není ale </a:t>
            </a:r>
            <a:r>
              <a:rPr lang="cs-CZ" sz="1700" dirty="0" smtClean="0"/>
              <a:t>vždy </a:t>
            </a:r>
            <a:r>
              <a:rPr lang="cs-CZ" sz="1700" dirty="0"/>
              <a:t>jasné, zda tyto produkty jsou </a:t>
            </a:r>
            <a:r>
              <a:rPr lang="cs-CZ" sz="1700" dirty="0" smtClean="0"/>
              <a:t>potřebné</a:t>
            </a:r>
          </a:p>
          <a:p>
            <a:endParaRPr lang="cs-CZ" sz="1700" dirty="0"/>
          </a:p>
          <a:p>
            <a:r>
              <a:rPr lang="cs-CZ" sz="1700" u="sng" dirty="0"/>
              <a:t>n</a:t>
            </a:r>
            <a:r>
              <a:rPr lang="cs-CZ" sz="1700" u="sng" dirty="0" smtClean="0"/>
              <a:t>ěkdy </a:t>
            </a:r>
            <a:r>
              <a:rPr lang="cs-CZ" sz="1700" u="sng" dirty="0"/>
              <a:t>tvorba vitamínů </a:t>
            </a:r>
            <a:r>
              <a:rPr lang="cs-CZ" sz="1700" dirty="0"/>
              <a:t>– vitamín K – sterilní zvířata vykazují příznaky </a:t>
            </a:r>
            <a:r>
              <a:rPr lang="cs-CZ" sz="1700" dirty="0" smtClean="0"/>
              <a:t> </a:t>
            </a:r>
            <a:r>
              <a:rPr lang="cs-CZ" sz="1700" dirty="0"/>
              <a:t>vitamínové </a:t>
            </a:r>
            <a:r>
              <a:rPr lang="cs-CZ" sz="1700" dirty="0" smtClean="0"/>
              <a:t>deficience </a:t>
            </a:r>
          </a:p>
          <a:p>
            <a:endParaRPr lang="cs-CZ" sz="1700" dirty="0" smtClean="0"/>
          </a:p>
          <a:p>
            <a:r>
              <a:rPr lang="cs-CZ" sz="1700" dirty="0" smtClean="0"/>
              <a:t> </a:t>
            </a:r>
            <a:r>
              <a:rPr lang="cs-CZ" sz="1700" u="sng" dirty="0" smtClean="0"/>
              <a:t>bariéry  proti </a:t>
            </a:r>
            <a:r>
              <a:rPr lang="cs-CZ" sz="1700" u="sng" dirty="0"/>
              <a:t>infekci intestinálními patogeny</a:t>
            </a:r>
            <a:r>
              <a:rPr lang="cs-CZ" sz="1700" dirty="0"/>
              <a:t> (stav po dlouhodobém léčení  </a:t>
            </a:r>
            <a:r>
              <a:rPr lang="cs-CZ" sz="1700" dirty="0" smtClean="0"/>
              <a:t>antibiotiky</a:t>
            </a:r>
            <a:r>
              <a:rPr lang="cs-CZ" sz="1700" dirty="0"/>
              <a:t>, sterilní zvířata vystavená nesterilnímu prostředí</a:t>
            </a:r>
            <a:r>
              <a:rPr lang="cs-CZ" sz="1700" dirty="0" smtClean="0"/>
              <a:t>)</a:t>
            </a:r>
          </a:p>
          <a:p>
            <a:endParaRPr lang="cs-CZ" sz="1700" dirty="0" smtClean="0"/>
          </a:p>
          <a:p>
            <a:r>
              <a:rPr lang="cs-CZ" sz="1700" dirty="0" smtClean="0"/>
              <a:t>když </a:t>
            </a:r>
            <a:r>
              <a:rPr lang="cs-CZ" sz="1700" dirty="0"/>
              <a:t>ž</a:t>
            </a:r>
            <a:r>
              <a:rPr lang="cs-CZ" sz="1700" dirty="0" smtClean="0"/>
              <a:t>ivočichové </a:t>
            </a:r>
            <a:r>
              <a:rPr lang="cs-CZ" sz="1700" dirty="0"/>
              <a:t>získávají </a:t>
            </a:r>
            <a:r>
              <a:rPr lang="cs-CZ" sz="1700" dirty="0" smtClean="0"/>
              <a:t>většinu/všechnu výživu </a:t>
            </a:r>
            <a:r>
              <a:rPr lang="cs-CZ" sz="1700" dirty="0"/>
              <a:t>z </a:t>
            </a:r>
            <a:r>
              <a:rPr lang="cs-CZ" sz="1700" dirty="0" smtClean="0"/>
              <a:t>těžko  stravitelných </a:t>
            </a:r>
            <a:r>
              <a:rPr lang="cs-CZ" sz="1700" dirty="0"/>
              <a:t>sloučenin, jejich </a:t>
            </a:r>
            <a:r>
              <a:rPr lang="cs-CZ" sz="1700" dirty="0" smtClean="0"/>
              <a:t>intestinální </a:t>
            </a:r>
            <a:r>
              <a:rPr lang="cs-CZ" sz="1700" dirty="0" err="1"/>
              <a:t>symbionti</a:t>
            </a:r>
            <a:r>
              <a:rPr lang="cs-CZ" sz="1700" dirty="0"/>
              <a:t> se stávají specifičtější </a:t>
            </a:r>
            <a:r>
              <a:rPr lang="cs-CZ" sz="1700" dirty="0" smtClean="0"/>
              <a:t> </a:t>
            </a:r>
            <a:r>
              <a:rPr lang="cs-CZ" sz="1700" dirty="0"/>
              <a:t>a vztah </a:t>
            </a:r>
            <a:r>
              <a:rPr lang="cs-CZ" sz="1700" dirty="0" smtClean="0"/>
              <a:t>mutualistický</a:t>
            </a:r>
          </a:p>
          <a:p>
            <a:endParaRPr lang="cs-CZ" sz="1700" dirty="0" smtClean="0"/>
          </a:p>
          <a:p>
            <a:r>
              <a:rPr lang="cs-CZ" sz="1700" dirty="0" smtClean="0"/>
              <a:t>mikrobiální </a:t>
            </a:r>
            <a:r>
              <a:rPr lang="cs-CZ" sz="1700" dirty="0"/>
              <a:t>aktivity například degradace aminokyselin, mohou mít  škodlivý účinek na zvířata </a:t>
            </a:r>
          </a:p>
          <a:p>
            <a:endParaRPr lang="cs-CZ" sz="1700" dirty="0"/>
          </a:p>
        </p:txBody>
      </p:sp>
    </p:spTree>
    <p:extLst>
      <p:ext uri="{BB962C8B-B14F-4D97-AF65-F5344CB8AC3E}">
        <p14:creationId xmlns:p14="http://schemas.microsoft.com/office/powerpoint/2010/main" val="74457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8058"/>
          </a:xfrm>
        </p:spPr>
        <p:txBody>
          <a:bodyPr>
            <a:noAutofit/>
          </a:bodyPr>
          <a:lstStyle/>
          <a:p>
            <a:r>
              <a:rPr lang="cs-CZ" sz="2000" dirty="0"/>
              <a:t>Hmyz sající krev  </a:t>
            </a:r>
            <a:br>
              <a:rPr lang="cs-CZ" sz="2000" dirty="0"/>
            </a:br>
            <a:endParaRPr lang="cs-CZ" sz="2000" dirty="0"/>
          </a:p>
        </p:txBody>
      </p:sp>
      <p:sp>
        <p:nvSpPr>
          <p:cNvPr id="3" name="Zástupný symbol pro obsah 2"/>
          <p:cNvSpPr>
            <a:spLocks noGrp="1"/>
          </p:cNvSpPr>
          <p:nvPr>
            <p:ph idx="1"/>
          </p:nvPr>
        </p:nvSpPr>
        <p:spPr>
          <a:xfrm>
            <a:off x="0" y="548680"/>
            <a:ext cx="9144000" cy="4525963"/>
          </a:xfrm>
        </p:spPr>
        <p:txBody>
          <a:bodyPr>
            <a:normAutofit/>
          </a:bodyPr>
          <a:lstStyle/>
          <a:p>
            <a:r>
              <a:rPr lang="cs-CZ" sz="1600" u="sng" dirty="0" smtClean="0"/>
              <a:t>během raných </a:t>
            </a:r>
            <a:r>
              <a:rPr lang="cs-CZ" sz="1600" u="sng" dirty="0"/>
              <a:t>stádií </a:t>
            </a:r>
            <a:r>
              <a:rPr lang="cs-CZ" sz="1600" u="sng" dirty="0" smtClean="0"/>
              <a:t>hmyz </a:t>
            </a:r>
            <a:r>
              <a:rPr lang="cs-CZ" sz="1600" u="sng" dirty="0"/>
              <a:t>téměř </a:t>
            </a:r>
            <a:r>
              <a:rPr lang="cs-CZ" sz="1600" u="sng" dirty="0" smtClean="0"/>
              <a:t>vždy živí  mikroby </a:t>
            </a:r>
            <a:r>
              <a:rPr lang="cs-CZ" sz="1600" dirty="0"/>
              <a:t>(bakterie </a:t>
            </a:r>
            <a:r>
              <a:rPr lang="el-GR" sz="1600" dirty="0"/>
              <a:t>γ</a:t>
            </a:r>
            <a:r>
              <a:rPr lang="cs-CZ" sz="1600" i="1" dirty="0" err="1"/>
              <a:t>Proteobacteria</a:t>
            </a:r>
            <a:r>
              <a:rPr lang="cs-CZ" sz="1600" dirty="0"/>
              <a:t>  a houby) – přenos na vajíčka </a:t>
            </a:r>
            <a:endParaRPr lang="cs-CZ" sz="1600" dirty="0" smtClean="0"/>
          </a:p>
          <a:p>
            <a:r>
              <a:rPr lang="cs-CZ" sz="1600" dirty="0"/>
              <a:t>m</a:t>
            </a:r>
            <a:r>
              <a:rPr lang="cs-CZ" sz="1600" dirty="0" smtClean="0"/>
              <a:t>ikrobi udržovaní </a:t>
            </a:r>
            <a:r>
              <a:rPr lang="cs-CZ" sz="1600" dirty="0"/>
              <a:t>ve speciálním organu – </a:t>
            </a:r>
            <a:r>
              <a:rPr lang="cs-CZ" sz="1600" b="1" dirty="0" err="1"/>
              <a:t>mycetomes</a:t>
            </a:r>
            <a:r>
              <a:rPr lang="cs-CZ" sz="1600" dirty="0"/>
              <a:t> –   </a:t>
            </a:r>
            <a:r>
              <a:rPr lang="cs-CZ" sz="1600" dirty="0" smtClean="0"/>
              <a:t>doplňují </a:t>
            </a:r>
            <a:r>
              <a:rPr lang="cs-CZ" sz="1600" dirty="0"/>
              <a:t>dietu produkcí </a:t>
            </a:r>
            <a:r>
              <a:rPr lang="cs-CZ" sz="1600" u="sng" dirty="0"/>
              <a:t>růstových faktorů </a:t>
            </a:r>
          </a:p>
          <a:p>
            <a:r>
              <a:rPr lang="cs-CZ" sz="1600" u="sng" dirty="0"/>
              <a:t>o</a:t>
            </a:r>
            <a:r>
              <a:rPr lang="cs-CZ" sz="1600" u="sng" dirty="0" smtClean="0"/>
              <a:t>dstraníme-li </a:t>
            </a:r>
            <a:r>
              <a:rPr lang="cs-CZ" sz="1600" u="sng" dirty="0"/>
              <a:t>tuto mikroflóru, tak </a:t>
            </a:r>
            <a:r>
              <a:rPr lang="cs-CZ" sz="1600" u="sng" dirty="0" err="1" smtClean="0"/>
              <a:t>např</a:t>
            </a:r>
            <a:r>
              <a:rPr lang="cs-CZ" sz="1600" u="sng" dirty="0" smtClean="0"/>
              <a:t> veš </a:t>
            </a:r>
            <a:r>
              <a:rPr lang="cs-CZ" sz="1600" u="sng" dirty="0"/>
              <a:t>se nebude </a:t>
            </a:r>
            <a:r>
              <a:rPr lang="cs-CZ" sz="1600" u="sng" dirty="0" smtClean="0"/>
              <a:t>rozmnožovat</a:t>
            </a:r>
            <a:r>
              <a:rPr lang="cs-CZ" sz="1600" dirty="0" smtClean="0"/>
              <a:t>  (</a:t>
            </a:r>
            <a:r>
              <a:rPr lang="cs-CZ" sz="1600" dirty="0"/>
              <a:t>vývoj larev </a:t>
            </a:r>
            <a:r>
              <a:rPr lang="cs-CZ" sz="1600" dirty="0" smtClean="0"/>
              <a:t>i </a:t>
            </a:r>
            <a:r>
              <a:rPr lang="cs-CZ" sz="1600" dirty="0"/>
              <a:t>reprodukce dospělců) </a:t>
            </a:r>
            <a:endParaRPr lang="cs-CZ" sz="1600" dirty="0" smtClean="0"/>
          </a:p>
          <a:p>
            <a:r>
              <a:rPr lang="cs-CZ" sz="1600" dirty="0"/>
              <a:t>p</a:t>
            </a:r>
            <a:r>
              <a:rPr lang="cs-CZ" sz="1600" dirty="0" smtClean="0"/>
              <a:t>řidáme-li </a:t>
            </a:r>
            <a:r>
              <a:rPr lang="cs-CZ" sz="1600" dirty="0"/>
              <a:t>vitamíny B a </a:t>
            </a:r>
            <a:r>
              <a:rPr lang="cs-CZ" sz="1600" dirty="0" smtClean="0"/>
              <a:t>kvasnic. </a:t>
            </a:r>
            <a:r>
              <a:rPr lang="cs-CZ" sz="1600" dirty="0"/>
              <a:t>extrakt, reprodukce bude obnovena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143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18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048" y="260648"/>
            <a:ext cx="8229600" cy="4525963"/>
          </a:xfrm>
        </p:spPr>
        <p:txBody>
          <a:bodyPr/>
          <a:lstStyle/>
          <a:p>
            <a:pPr lvl="0"/>
            <a:r>
              <a:rPr lang="cs-CZ" sz="1600" dirty="0">
                <a:solidFill>
                  <a:prstClr val="black"/>
                </a:solidFill>
              </a:rPr>
              <a:t>ř</a:t>
            </a:r>
            <a:r>
              <a:rPr lang="cs-CZ" sz="1600" dirty="0" smtClean="0">
                <a:solidFill>
                  <a:prstClr val="black"/>
                </a:solidFill>
              </a:rPr>
              <a:t>asy </a:t>
            </a:r>
            <a:r>
              <a:rPr lang="cs-CZ" sz="1600" dirty="0">
                <a:solidFill>
                  <a:prstClr val="black"/>
                </a:solidFill>
              </a:rPr>
              <a:t>korálových polypů a dalších bezobratlých - poskytují hlavní část  potravy živočichů vlastní </a:t>
            </a:r>
            <a:r>
              <a:rPr lang="cs-CZ" sz="1600" dirty="0" smtClean="0">
                <a:solidFill>
                  <a:prstClr val="black"/>
                </a:solidFill>
              </a:rPr>
              <a:t>fotosyntézou</a:t>
            </a:r>
            <a:endParaRPr lang="cs-CZ" sz="1600" dirty="0">
              <a:solidFill>
                <a:prstClr val="black"/>
              </a:solidFill>
            </a:endParaRPr>
          </a:p>
          <a:p>
            <a:pPr lvl="0"/>
            <a:endParaRPr lang="cs-CZ" sz="1600" dirty="0">
              <a:solidFill>
                <a:prstClr val="black"/>
              </a:solidFill>
            </a:endParaRPr>
          </a:p>
          <a:p>
            <a:pPr lvl="0"/>
            <a:r>
              <a:rPr lang="cs-CZ" sz="1600" dirty="0" err="1">
                <a:solidFill>
                  <a:prstClr val="black"/>
                </a:solidFill>
              </a:rPr>
              <a:t>e</a:t>
            </a:r>
            <a:r>
              <a:rPr lang="cs-CZ" sz="1600" dirty="0" err="1" smtClean="0">
                <a:solidFill>
                  <a:prstClr val="black"/>
                </a:solidFill>
              </a:rPr>
              <a:t>ndosymbiotické</a:t>
            </a:r>
            <a:r>
              <a:rPr lang="cs-CZ" sz="1600" dirty="0" smtClean="0">
                <a:solidFill>
                  <a:prstClr val="black"/>
                </a:solidFill>
              </a:rPr>
              <a:t> </a:t>
            </a:r>
            <a:r>
              <a:rPr lang="cs-CZ" sz="1600" dirty="0">
                <a:solidFill>
                  <a:prstClr val="black"/>
                </a:solidFill>
              </a:rPr>
              <a:t>bakterie produkují světlo pro některé mořské bezobratlé  a ryby </a:t>
            </a:r>
          </a:p>
          <a:p>
            <a:pPr lvl="0"/>
            <a:endParaRPr lang="cs-CZ" sz="1600" dirty="0">
              <a:solidFill>
                <a:prstClr val="black"/>
              </a:solidFill>
            </a:endParaRPr>
          </a:p>
          <a:p>
            <a:pPr lvl="0"/>
            <a:r>
              <a:rPr lang="cs-CZ" sz="1600" dirty="0">
                <a:solidFill>
                  <a:prstClr val="black"/>
                </a:solidFill>
              </a:rPr>
              <a:t>h</a:t>
            </a:r>
            <a:r>
              <a:rPr lang="cs-CZ" sz="1600" dirty="0" smtClean="0">
                <a:solidFill>
                  <a:prstClr val="black"/>
                </a:solidFill>
              </a:rPr>
              <a:t>lubokomořské </a:t>
            </a:r>
            <a:r>
              <a:rPr lang="cs-CZ" sz="1600" dirty="0">
                <a:solidFill>
                  <a:prstClr val="black"/>
                </a:solidFill>
              </a:rPr>
              <a:t>termální prameny – </a:t>
            </a:r>
            <a:r>
              <a:rPr lang="cs-CZ" sz="1600" dirty="0" err="1">
                <a:solidFill>
                  <a:prstClr val="black"/>
                </a:solidFill>
              </a:rPr>
              <a:t>chemoautotrofní</a:t>
            </a:r>
            <a:r>
              <a:rPr lang="cs-CZ" sz="1600" dirty="0">
                <a:solidFill>
                  <a:prstClr val="black"/>
                </a:solidFill>
              </a:rPr>
              <a:t> bakterie umožňují  bezobratlým život s využitím geotermální energie bez užití fotosynteticky  produkovaného organického </a:t>
            </a:r>
            <a:r>
              <a:rPr lang="cs-CZ" sz="1600" dirty="0" smtClean="0">
                <a:solidFill>
                  <a:prstClr val="black"/>
                </a:solidFill>
              </a:rPr>
              <a:t>uhlíku </a:t>
            </a:r>
            <a:endParaRPr lang="cs-CZ" sz="1600" dirty="0">
              <a:solidFill>
                <a:prstClr val="black"/>
              </a:solidFill>
            </a:endParaRPr>
          </a:p>
          <a:p>
            <a:endParaRPr lang="cs-CZ"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2671997"/>
            <a:ext cx="5616624"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71" y="2671997"/>
            <a:ext cx="2488757"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938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4525963"/>
          </a:xfrm>
        </p:spPr>
        <p:txBody>
          <a:bodyPr>
            <a:normAutofit/>
          </a:bodyPr>
          <a:lstStyle/>
          <a:p>
            <a:pPr marL="0" indent="0">
              <a:buNone/>
            </a:pPr>
            <a:r>
              <a:rPr lang="cs-CZ" sz="1800" dirty="0" smtClean="0"/>
              <a:t>                                                                   Medozvěstka</a:t>
            </a:r>
          </a:p>
          <a:p>
            <a:pPr marL="0" indent="0">
              <a:buNone/>
            </a:pPr>
            <a:endParaRPr lang="cs-CZ" sz="1800" dirty="0"/>
          </a:p>
          <a:p>
            <a:r>
              <a:rPr lang="cs-CZ" sz="1600" dirty="0" err="1" smtClean="0"/>
              <a:t>někt</a:t>
            </a:r>
            <a:r>
              <a:rPr lang="cs-CZ" sz="1600" dirty="0" smtClean="0"/>
              <a:t>. </a:t>
            </a:r>
            <a:r>
              <a:rPr lang="cs-CZ" sz="1600" u="sng" dirty="0" smtClean="0"/>
              <a:t>býložraví </a:t>
            </a:r>
            <a:r>
              <a:rPr lang="cs-CZ" sz="1600" u="sng" dirty="0"/>
              <a:t>ptáci mají intestinální </a:t>
            </a:r>
            <a:r>
              <a:rPr lang="cs-CZ" sz="1600" u="sng" dirty="0" err="1"/>
              <a:t>mikrofloru</a:t>
            </a:r>
            <a:r>
              <a:rPr lang="cs-CZ" sz="1600" u="sng" dirty="0"/>
              <a:t> bakterií a hub</a:t>
            </a:r>
            <a:r>
              <a:rPr lang="cs-CZ" sz="1600" dirty="0"/>
              <a:t>,  která produkuje </a:t>
            </a:r>
            <a:r>
              <a:rPr lang="cs-CZ" sz="1600" u="sng" dirty="0" err="1"/>
              <a:t>celulolytické</a:t>
            </a:r>
            <a:r>
              <a:rPr lang="cs-CZ" sz="1600" u="sng" dirty="0"/>
              <a:t> enzymy</a:t>
            </a:r>
          </a:p>
          <a:p>
            <a:r>
              <a:rPr lang="cs-CZ" sz="1600" i="1" dirty="0" err="1" smtClean="0"/>
              <a:t>Micrococcus</a:t>
            </a:r>
            <a:r>
              <a:rPr lang="cs-CZ" sz="1600" i="1" dirty="0" smtClean="0"/>
              <a:t> </a:t>
            </a:r>
            <a:r>
              <a:rPr lang="cs-CZ" sz="1600" i="1" dirty="0" err="1"/>
              <a:t>cerolyticus</a:t>
            </a:r>
            <a:r>
              <a:rPr lang="cs-CZ" sz="1600" i="1" dirty="0"/>
              <a:t>, </a:t>
            </a:r>
            <a:r>
              <a:rPr lang="cs-CZ" sz="1600" i="1" dirty="0" err="1"/>
              <a:t>Candida</a:t>
            </a:r>
            <a:r>
              <a:rPr lang="cs-CZ" sz="1600" i="1" dirty="0"/>
              <a:t> </a:t>
            </a:r>
            <a:r>
              <a:rPr lang="cs-CZ" sz="1600" i="1" dirty="0" err="1"/>
              <a:t>albicans</a:t>
            </a:r>
            <a:r>
              <a:rPr lang="cs-CZ" sz="1600" i="1" dirty="0"/>
              <a:t> </a:t>
            </a:r>
            <a:r>
              <a:rPr lang="cs-CZ" sz="1600" dirty="0"/>
              <a:t>– </a:t>
            </a:r>
            <a:r>
              <a:rPr lang="cs-CZ" sz="1600" u="sng" dirty="0"/>
              <a:t>využijí včelí  vosk pokud mají </a:t>
            </a:r>
            <a:r>
              <a:rPr lang="cs-CZ" sz="1600" u="sng" dirty="0" err="1"/>
              <a:t>kofaktory</a:t>
            </a:r>
            <a:r>
              <a:rPr lang="cs-CZ" sz="1600" u="sng" dirty="0"/>
              <a:t> od ptáků </a:t>
            </a:r>
            <a:r>
              <a:rPr lang="cs-CZ" sz="1600" dirty="0"/>
              <a:t>a ptáci pak </a:t>
            </a:r>
            <a:r>
              <a:rPr lang="cs-CZ" sz="1600" dirty="0" smtClean="0"/>
              <a:t>asimilují produkty  rozkladu </a:t>
            </a:r>
            <a:r>
              <a:rPr lang="cs-CZ" sz="1600" dirty="0"/>
              <a:t>včelího vosku </a:t>
            </a:r>
          </a:p>
          <a:p>
            <a:r>
              <a:rPr lang="cs-CZ" sz="1600" dirty="0"/>
              <a:t>m</a:t>
            </a:r>
            <a:r>
              <a:rPr lang="cs-CZ" sz="1600" dirty="0" smtClean="0"/>
              <a:t>edozvěstka </a:t>
            </a:r>
            <a:r>
              <a:rPr lang="cs-CZ" sz="1600" dirty="0"/>
              <a:t>– přivede živočicha nebo člověka ke včelám, </a:t>
            </a:r>
            <a:r>
              <a:rPr lang="cs-CZ" sz="1600" dirty="0" smtClean="0"/>
              <a:t>kde </a:t>
            </a:r>
            <a:r>
              <a:rPr lang="cs-CZ" sz="1600" dirty="0"/>
              <a:t>vezme med, vosk zůstane pro ptáka </a:t>
            </a:r>
          </a:p>
          <a:p>
            <a:r>
              <a:rPr lang="cs-CZ" sz="1600" dirty="0" smtClean="0"/>
              <a:t>často </a:t>
            </a:r>
            <a:r>
              <a:rPr lang="cs-CZ" sz="1600" dirty="0"/>
              <a:t>zanáší svá </a:t>
            </a:r>
            <a:r>
              <a:rPr lang="cs-CZ" sz="1600" dirty="0" smtClean="0"/>
              <a:t>vejce </a:t>
            </a:r>
            <a:r>
              <a:rPr lang="cs-CZ" sz="1600" dirty="0"/>
              <a:t>do cizích hnízd (napřed zničí vejce hostitele)</a:t>
            </a:r>
          </a:p>
          <a:p>
            <a:endParaRPr lang="cs-CZ" sz="160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64904"/>
            <a:ext cx="586933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94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040560"/>
          </a:xfrm>
        </p:spPr>
        <p:txBody>
          <a:bodyPr>
            <a:normAutofit/>
          </a:bodyPr>
          <a:lstStyle/>
          <a:p>
            <a:r>
              <a:rPr lang="cs-CZ" sz="1600" u="sng" dirty="0" smtClean="0"/>
              <a:t>ryby </a:t>
            </a:r>
            <a:r>
              <a:rPr lang="cs-CZ" sz="1600" u="sng" dirty="0"/>
              <a:t>a vodní bezobratlí </a:t>
            </a:r>
            <a:r>
              <a:rPr lang="cs-CZ" sz="1600" dirty="0"/>
              <a:t>mají v </a:t>
            </a:r>
            <a:r>
              <a:rPr lang="cs-CZ" sz="1600" dirty="0" smtClean="0"/>
              <a:t>zažívacím </a:t>
            </a:r>
            <a:r>
              <a:rPr lang="cs-CZ" sz="1600" dirty="0"/>
              <a:t>traktu mikroflóru přispívající  </a:t>
            </a:r>
            <a:r>
              <a:rPr lang="cs-CZ" sz="1600" dirty="0" smtClean="0"/>
              <a:t> </a:t>
            </a:r>
            <a:r>
              <a:rPr lang="cs-CZ" sz="1600" dirty="0"/>
              <a:t>k trávení </a:t>
            </a:r>
            <a:r>
              <a:rPr lang="cs-CZ" sz="1600" dirty="0" smtClean="0"/>
              <a:t>potravy</a:t>
            </a:r>
            <a:endParaRPr lang="cs-CZ" sz="1600" dirty="0"/>
          </a:p>
          <a:p>
            <a:r>
              <a:rPr lang="cs-CZ" sz="1600" dirty="0" smtClean="0"/>
              <a:t> různonožci mají </a:t>
            </a:r>
            <a:r>
              <a:rPr lang="cs-CZ" sz="1600" dirty="0"/>
              <a:t>mnoho druhů bakterií rodu </a:t>
            </a:r>
            <a:r>
              <a:rPr lang="cs-CZ" sz="1600" i="1" u="sng" dirty="0"/>
              <a:t>Vibrio</a:t>
            </a:r>
            <a:r>
              <a:rPr lang="cs-CZ" sz="1600" u="sng" dirty="0"/>
              <a:t>  </a:t>
            </a:r>
            <a:r>
              <a:rPr lang="cs-CZ" sz="1600" u="sng" dirty="0" smtClean="0"/>
              <a:t>produkujících </a:t>
            </a:r>
            <a:r>
              <a:rPr lang="cs-CZ" sz="1600" u="sng" dirty="0" err="1"/>
              <a:t>chitinázy</a:t>
            </a:r>
            <a:r>
              <a:rPr lang="cs-CZ" sz="1600" u="sng" dirty="0"/>
              <a:t> </a:t>
            </a:r>
            <a:r>
              <a:rPr lang="cs-CZ" sz="1600" dirty="0"/>
              <a:t>- monomery vzniklé degradací chitinu jsou </a:t>
            </a:r>
            <a:r>
              <a:rPr lang="cs-CZ" sz="1600" dirty="0" smtClean="0"/>
              <a:t>jimi stráveny </a:t>
            </a:r>
            <a:endParaRPr lang="cs-CZ" sz="1600" dirty="0"/>
          </a:p>
          <a:p>
            <a:r>
              <a:rPr lang="cs-CZ" sz="1600" dirty="0"/>
              <a:t>n</a:t>
            </a:r>
            <a:r>
              <a:rPr lang="cs-CZ" sz="1600" dirty="0" smtClean="0"/>
              <a:t>ěkteré </a:t>
            </a:r>
            <a:r>
              <a:rPr lang="cs-CZ" sz="1600" u="sng" dirty="0"/>
              <a:t>ryby</a:t>
            </a:r>
            <a:r>
              <a:rPr lang="cs-CZ" sz="1600" dirty="0"/>
              <a:t> jako </a:t>
            </a:r>
            <a:r>
              <a:rPr lang="cs-CZ" sz="1600" dirty="0" smtClean="0"/>
              <a:t>sume</a:t>
            </a:r>
            <a:r>
              <a:rPr lang="cs-CZ" sz="1600" dirty="0"/>
              <a:t>c</a:t>
            </a:r>
            <a:r>
              <a:rPr lang="cs-CZ" sz="1600" dirty="0" smtClean="0"/>
              <a:t> </a:t>
            </a:r>
            <a:r>
              <a:rPr lang="cs-CZ" sz="1600" dirty="0"/>
              <a:t>a kapr mají </a:t>
            </a:r>
            <a:r>
              <a:rPr lang="cs-CZ" sz="1600" u="sng" dirty="0"/>
              <a:t>mikrobiální populaci produkující celulázy </a:t>
            </a:r>
          </a:p>
          <a:p>
            <a:endParaRPr lang="cs-CZ" sz="1600"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924" y="1802277"/>
            <a:ext cx="2315372" cy="173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48" y="1801407"/>
            <a:ext cx="2612695" cy="174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085" y="1798750"/>
            <a:ext cx="1582363" cy="174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143" y="1804065"/>
            <a:ext cx="1717566" cy="173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221" y="3861048"/>
            <a:ext cx="4104996" cy="273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766" y="3861048"/>
            <a:ext cx="4102944" cy="273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9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348" y="27709"/>
            <a:ext cx="9122652" cy="5777555"/>
          </a:xfrm>
        </p:spPr>
        <p:txBody>
          <a:bodyPr>
            <a:normAutofit/>
          </a:bodyPr>
          <a:lstStyle/>
          <a:p>
            <a:pPr marL="0" indent="0">
              <a:buNone/>
            </a:pPr>
            <a:r>
              <a:rPr lang="cs-CZ" sz="1600" b="1" dirty="0" smtClean="0"/>
              <a:t>Trávení </a:t>
            </a:r>
            <a:r>
              <a:rPr lang="cs-CZ" sz="1600" b="1" dirty="0"/>
              <a:t>v bachoru  </a:t>
            </a:r>
          </a:p>
          <a:p>
            <a:r>
              <a:rPr lang="cs-CZ" sz="1600" dirty="0" smtClean="0"/>
              <a:t> </a:t>
            </a:r>
            <a:r>
              <a:rPr lang="cs-CZ" sz="1600" dirty="0"/>
              <a:t>jeleni, losi, antilopy, zebry, sobi, krávy,  ovce a kozy  - </a:t>
            </a:r>
            <a:r>
              <a:rPr lang="cs-CZ" sz="1600" u="sng" dirty="0"/>
              <a:t>potrava bohatá na </a:t>
            </a:r>
            <a:r>
              <a:rPr lang="cs-CZ" sz="1600" u="sng" dirty="0" smtClean="0"/>
              <a:t>celulózu</a:t>
            </a:r>
            <a:endParaRPr lang="cs-CZ" sz="1600" dirty="0" smtClean="0"/>
          </a:p>
          <a:p>
            <a:r>
              <a:rPr lang="cs-CZ" sz="1600" dirty="0" smtClean="0"/>
              <a:t>savci</a:t>
            </a:r>
            <a:r>
              <a:rPr lang="cs-CZ" sz="1600" dirty="0"/>
              <a:t>, včetně </a:t>
            </a:r>
            <a:r>
              <a:rPr lang="cs-CZ" sz="1600" dirty="0" smtClean="0"/>
              <a:t>přežvýkavců</a:t>
            </a:r>
            <a:r>
              <a:rPr lang="cs-CZ" sz="1600" dirty="0"/>
              <a:t>, neprodukují </a:t>
            </a:r>
            <a:r>
              <a:rPr lang="cs-CZ" sz="1600" dirty="0" err="1"/>
              <a:t>celulolytické</a:t>
            </a:r>
            <a:r>
              <a:rPr lang="cs-CZ" sz="1600" dirty="0"/>
              <a:t> enzymy - </a:t>
            </a:r>
            <a:r>
              <a:rPr lang="cs-CZ" sz="1600" u="sng" dirty="0"/>
              <a:t>spoléhají na </a:t>
            </a:r>
            <a:r>
              <a:rPr lang="cs-CZ" sz="1600" u="sng" dirty="0" err="1"/>
              <a:t>mikrofloru</a:t>
            </a:r>
            <a:r>
              <a:rPr lang="cs-CZ" sz="1600" u="sng" dirty="0"/>
              <a:t> bachoru </a:t>
            </a:r>
            <a:endParaRPr lang="cs-CZ" sz="1600" u="sng" dirty="0" smtClean="0"/>
          </a:p>
          <a:p>
            <a:r>
              <a:rPr lang="cs-CZ" sz="1600" dirty="0" smtClean="0"/>
              <a:t>v </a:t>
            </a:r>
            <a:r>
              <a:rPr lang="cs-CZ" sz="1600" dirty="0"/>
              <a:t>bachoru velká populace protozoí a bakterií, kteří přispívají  </a:t>
            </a:r>
            <a:r>
              <a:rPr lang="cs-CZ" sz="1600" dirty="0" smtClean="0"/>
              <a:t>k </a:t>
            </a:r>
            <a:r>
              <a:rPr lang="cs-CZ" sz="1600" dirty="0"/>
              <a:t>trávení potravy - bachor anaerobní, 30-40 </a:t>
            </a:r>
            <a:r>
              <a:rPr lang="cs-CZ" sz="1600" dirty="0" err="1"/>
              <a:t>oC</a:t>
            </a:r>
            <a:r>
              <a:rPr lang="cs-CZ" sz="1600" dirty="0"/>
              <a:t>, pH 5,5-7,0 – </a:t>
            </a:r>
            <a:r>
              <a:rPr lang="cs-CZ" sz="1600" dirty="0" smtClean="0"/>
              <a:t>hustota </a:t>
            </a:r>
            <a:r>
              <a:rPr lang="cs-CZ" sz="1600" dirty="0" err="1"/>
              <a:t>mikroflory</a:t>
            </a:r>
            <a:r>
              <a:rPr lang="cs-CZ" sz="1600" dirty="0"/>
              <a:t> zde 10</a:t>
            </a:r>
            <a:r>
              <a:rPr lang="cs-CZ" sz="1600" baseline="30000" dirty="0"/>
              <a:t>9</a:t>
            </a:r>
            <a:r>
              <a:rPr lang="cs-CZ" sz="1600" dirty="0"/>
              <a:t>-10</a:t>
            </a:r>
            <a:r>
              <a:rPr lang="cs-CZ" sz="1600" baseline="30000" dirty="0"/>
              <a:t>10</a:t>
            </a:r>
            <a:r>
              <a:rPr lang="cs-CZ" sz="1600" dirty="0"/>
              <a:t>/ml  </a:t>
            </a:r>
            <a:endParaRPr lang="cs-CZ" sz="1600" dirty="0" smtClean="0"/>
          </a:p>
          <a:p>
            <a:endParaRPr lang="cs-CZ" sz="1600" dirty="0" smtClean="0"/>
          </a:p>
          <a:p>
            <a:pPr marL="0" indent="0">
              <a:buNone/>
            </a:pPr>
            <a:endParaRPr lang="cs-CZ" sz="1600" dirty="0"/>
          </a:p>
          <a:p>
            <a:pPr marL="0" indent="0">
              <a:buNone/>
            </a:pPr>
            <a:r>
              <a:rPr lang="cs-CZ" sz="1600" dirty="0"/>
              <a:t>Trávení u přežvýkavců </a:t>
            </a:r>
          </a:p>
          <a:p>
            <a:r>
              <a:rPr lang="cs-CZ" sz="1600" dirty="0"/>
              <a:t>j</a:t>
            </a:r>
            <a:r>
              <a:rPr lang="cs-CZ" sz="1600" dirty="0" smtClean="0"/>
              <a:t>ícen </a:t>
            </a:r>
            <a:endParaRPr lang="cs-CZ" sz="1600" dirty="0"/>
          </a:p>
          <a:p>
            <a:r>
              <a:rPr lang="cs-CZ" sz="1600" dirty="0"/>
              <a:t>č</a:t>
            </a:r>
            <a:r>
              <a:rPr lang="cs-CZ" sz="1600" dirty="0" smtClean="0"/>
              <a:t>epec </a:t>
            </a:r>
            <a:endParaRPr lang="cs-CZ" sz="1600" dirty="0"/>
          </a:p>
          <a:p>
            <a:r>
              <a:rPr lang="cs-CZ" sz="1600" dirty="0"/>
              <a:t>kniha </a:t>
            </a:r>
          </a:p>
          <a:p>
            <a:r>
              <a:rPr lang="cs-CZ" sz="1600" dirty="0"/>
              <a:t>slez </a:t>
            </a:r>
          </a:p>
          <a:p>
            <a:r>
              <a:rPr lang="cs-CZ" sz="1600" dirty="0"/>
              <a:t>t</a:t>
            </a:r>
            <a:r>
              <a:rPr lang="cs-CZ" sz="1600" dirty="0" smtClean="0"/>
              <a:t>enké </a:t>
            </a:r>
            <a:r>
              <a:rPr lang="cs-CZ" sz="1600" dirty="0"/>
              <a:t>střevo </a:t>
            </a:r>
          </a:p>
          <a:p>
            <a:r>
              <a:rPr lang="cs-CZ" sz="1600" dirty="0"/>
              <a:t>b</a:t>
            </a:r>
            <a:r>
              <a:rPr lang="cs-CZ" sz="1600" dirty="0" smtClean="0"/>
              <a:t>achor </a:t>
            </a:r>
            <a:endParaRPr lang="cs-CZ" sz="1600" dirty="0"/>
          </a:p>
          <a:p>
            <a:pPr marL="0" indent="0">
              <a:buNone/>
            </a:pPr>
            <a:endParaRPr lang="cs-CZ" sz="1600" dirty="0"/>
          </a:p>
          <a:p>
            <a:r>
              <a:rPr lang="cs-CZ" sz="1600" dirty="0" err="1"/>
              <a:t>b</a:t>
            </a:r>
            <a:r>
              <a:rPr lang="cs-CZ" sz="1600" dirty="0" err="1" smtClean="0"/>
              <a:t>achorová</a:t>
            </a:r>
            <a:r>
              <a:rPr lang="cs-CZ" sz="1600" dirty="0" smtClean="0"/>
              <a:t> </a:t>
            </a:r>
            <a:r>
              <a:rPr lang="cs-CZ" sz="1600" dirty="0"/>
              <a:t>mikroflóra </a:t>
            </a:r>
            <a:endParaRPr lang="cs-CZ" sz="1600" dirty="0" smtClean="0"/>
          </a:p>
          <a:p>
            <a:pPr marL="0" indent="0">
              <a:buNone/>
            </a:pPr>
            <a:r>
              <a:rPr lang="cs-CZ" sz="1600" dirty="0" smtClean="0"/>
              <a:t>vyprodukuje </a:t>
            </a:r>
            <a:r>
              <a:rPr lang="cs-CZ" sz="1600" dirty="0"/>
              <a:t>za 24 hodin </a:t>
            </a:r>
            <a:endParaRPr lang="cs-CZ" sz="1600" dirty="0" smtClean="0"/>
          </a:p>
          <a:p>
            <a:pPr marL="0" indent="0">
              <a:buNone/>
            </a:pPr>
            <a:r>
              <a:rPr lang="cs-CZ" sz="1600" dirty="0" smtClean="0"/>
              <a:t>200 </a:t>
            </a:r>
            <a:r>
              <a:rPr lang="cs-CZ" sz="1600" dirty="0"/>
              <a:t>– 600 l metanu </a:t>
            </a:r>
          </a:p>
          <a:p>
            <a:pPr marL="0" indent="0">
              <a:buNone/>
            </a:pPr>
            <a:endParaRPr lang="cs-CZ" sz="16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844824"/>
            <a:ext cx="5544666" cy="4420086"/>
          </a:xfrm>
          <a:prstGeom prst="rect">
            <a:avLst/>
          </a:prstGeom>
        </p:spPr>
      </p:pic>
    </p:spTree>
    <p:extLst>
      <p:ext uri="{BB962C8B-B14F-4D97-AF65-F5344CB8AC3E}">
        <p14:creationId xmlns:p14="http://schemas.microsoft.com/office/powerpoint/2010/main" val="694100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103" y="188640"/>
            <a:ext cx="9144000" cy="5517232"/>
          </a:xfrm>
        </p:spPr>
        <p:txBody>
          <a:bodyPr>
            <a:normAutofit/>
          </a:bodyPr>
          <a:lstStyle/>
          <a:p>
            <a:r>
              <a:rPr lang="cs-CZ" sz="1600" dirty="0" smtClean="0"/>
              <a:t>organické </a:t>
            </a:r>
            <a:r>
              <a:rPr lang="cs-CZ" sz="1600" dirty="0"/>
              <a:t>kyseliny absorbovány do krve zvířat, kde jsou aerobně   oxidovány k produkci energie </a:t>
            </a:r>
            <a:endParaRPr lang="cs-CZ" sz="1600" dirty="0" smtClean="0"/>
          </a:p>
          <a:p>
            <a:endParaRPr lang="cs-CZ" sz="1600" dirty="0"/>
          </a:p>
          <a:p>
            <a:r>
              <a:rPr lang="cs-CZ" sz="1600" dirty="0" smtClean="0"/>
              <a:t>využity </a:t>
            </a:r>
            <a:r>
              <a:rPr lang="cs-CZ" sz="1600" dirty="0"/>
              <a:t>proteiny produkované mikroflórou  </a:t>
            </a:r>
            <a:endParaRPr lang="cs-CZ" sz="1600" dirty="0" smtClean="0"/>
          </a:p>
          <a:p>
            <a:endParaRPr lang="cs-CZ" sz="1600" dirty="0"/>
          </a:p>
          <a:p>
            <a:r>
              <a:rPr lang="cs-CZ" sz="1600" dirty="0" smtClean="0"/>
              <a:t> </a:t>
            </a:r>
            <a:r>
              <a:rPr lang="cs-CZ" sz="1600" dirty="0"/>
              <a:t>CO2 a metan jsou uvolňovány bez </a:t>
            </a:r>
            <a:r>
              <a:rPr lang="cs-CZ" sz="1600" dirty="0" smtClean="0"/>
              <a:t>užitku  </a:t>
            </a:r>
          </a:p>
          <a:p>
            <a:endParaRPr lang="cs-CZ" sz="1600" dirty="0"/>
          </a:p>
          <a:p>
            <a:r>
              <a:rPr lang="cs-CZ" sz="1600" dirty="0"/>
              <a:t>a</a:t>
            </a:r>
            <a:r>
              <a:rPr lang="cs-CZ" sz="1600" dirty="0" smtClean="0"/>
              <a:t>naerobní </a:t>
            </a:r>
            <a:r>
              <a:rPr lang="cs-CZ" sz="1600" dirty="0"/>
              <a:t>podmínky - jen malé procento kalorické hodnoty potravy  </a:t>
            </a:r>
            <a:r>
              <a:rPr lang="cs-CZ" sz="1600" dirty="0" smtClean="0"/>
              <a:t>není využito </a:t>
            </a:r>
            <a:r>
              <a:rPr lang="cs-CZ" sz="1600" dirty="0"/>
              <a:t>zvířetem (10</a:t>
            </a:r>
            <a:r>
              <a:rPr lang="cs-CZ" sz="1600" dirty="0" smtClean="0"/>
              <a:t>%)</a:t>
            </a:r>
          </a:p>
          <a:p>
            <a:endParaRPr lang="cs-CZ" sz="1600" dirty="0" smtClean="0"/>
          </a:p>
          <a:p>
            <a:r>
              <a:rPr lang="cs-CZ" sz="1600" dirty="0"/>
              <a:t>d</a:t>
            </a:r>
            <a:r>
              <a:rPr lang="cs-CZ" sz="1600" dirty="0" smtClean="0"/>
              <a:t>okonce </a:t>
            </a:r>
            <a:r>
              <a:rPr lang="cs-CZ" sz="1600" dirty="0"/>
              <a:t>i část „ztrátové“ energie je </a:t>
            </a:r>
            <a:r>
              <a:rPr lang="cs-CZ" sz="1600" dirty="0" smtClean="0"/>
              <a:t>využita </a:t>
            </a:r>
            <a:r>
              <a:rPr lang="cs-CZ" sz="1600" dirty="0"/>
              <a:t>k </a:t>
            </a:r>
            <a:r>
              <a:rPr lang="cs-CZ" sz="1600" dirty="0" smtClean="0"/>
              <a:t>udržování </a:t>
            </a:r>
            <a:r>
              <a:rPr lang="cs-CZ" sz="1600" dirty="0"/>
              <a:t>tělesné  </a:t>
            </a:r>
            <a:r>
              <a:rPr lang="cs-CZ" sz="1600" dirty="0" smtClean="0"/>
              <a:t>teploty zvířete</a:t>
            </a:r>
          </a:p>
          <a:p>
            <a:endParaRPr lang="cs-CZ" sz="1600" dirty="0"/>
          </a:p>
          <a:p>
            <a:r>
              <a:rPr lang="cs-CZ" sz="1600" dirty="0" smtClean="0"/>
              <a:t> </a:t>
            </a:r>
            <a:r>
              <a:rPr lang="cs-CZ" sz="1600" dirty="0" smtClean="0"/>
              <a:t>přežvýkavci </a:t>
            </a:r>
            <a:r>
              <a:rPr lang="cs-CZ" sz="1600" dirty="0"/>
              <a:t>výborně </a:t>
            </a:r>
            <a:r>
              <a:rPr lang="cs-CZ" sz="1600" dirty="0" smtClean="0"/>
              <a:t>využívají </a:t>
            </a:r>
            <a:r>
              <a:rPr lang="cs-CZ" sz="1600" dirty="0" err="1"/>
              <a:t>nízkokvalitní</a:t>
            </a:r>
            <a:r>
              <a:rPr lang="cs-CZ" sz="1600" dirty="0"/>
              <a:t> krmivo </a:t>
            </a:r>
            <a:r>
              <a:rPr lang="cs-CZ" sz="1600" dirty="0" smtClean="0"/>
              <a:t> s </a:t>
            </a:r>
            <a:r>
              <a:rPr lang="cs-CZ" sz="1600" dirty="0"/>
              <a:t>vysokým  </a:t>
            </a:r>
            <a:r>
              <a:rPr lang="cs-CZ" sz="1600" dirty="0" smtClean="0"/>
              <a:t> </a:t>
            </a:r>
            <a:r>
              <a:rPr lang="cs-CZ" sz="1600" dirty="0"/>
              <a:t>obsahem celulózy, ale nejsou ekonomičtí ve </a:t>
            </a:r>
            <a:r>
              <a:rPr lang="cs-CZ" sz="1600" dirty="0" smtClean="0"/>
              <a:t>využití  </a:t>
            </a:r>
            <a:r>
              <a:rPr lang="cs-CZ" sz="1600" dirty="0"/>
              <a:t>kvalitního </a:t>
            </a:r>
            <a:r>
              <a:rPr lang="cs-CZ" sz="1600" dirty="0" smtClean="0"/>
              <a:t> </a:t>
            </a:r>
            <a:r>
              <a:rPr lang="cs-CZ" sz="1600" dirty="0"/>
              <a:t>proteinového krmiva </a:t>
            </a:r>
            <a:r>
              <a:rPr lang="cs-CZ" sz="1600" dirty="0" smtClean="0"/>
              <a:t>použitého </a:t>
            </a:r>
            <a:r>
              <a:rPr lang="cs-CZ" sz="1600" dirty="0"/>
              <a:t>v krmných </a:t>
            </a:r>
            <a:r>
              <a:rPr lang="cs-CZ" sz="1600" dirty="0" smtClean="0"/>
              <a:t>dávkách</a:t>
            </a:r>
          </a:p>
          <a:p>
            <a:endParaRPr lang="cs-CZ" sz="1600" dirty="0" smtClean="0"/>
          </a:p>
          <a:p>
            <a:r>
              <a:rPr lang="cs-CZ" sz="1600" dirty="0" smtClean="0"/>
              <a:t> </a:t>
            </a:r>
            <a:r>
              <a:rPr lang="cs-CZ" sz="1600" dirty="0" err="1"/>
              <a:t>c</a:t>
            </a:r>
            <a:r>
              <a:rPr lang="cs-CZ" sz="1600" dirty="0" err="1" smtClean="0"/>
              <a:t>ross-linking</a:t>
            </a:r>
            <a:r>
              <a:rPr lang="cs-CZ" sz="1600" dirty="0" smtClean="0"/>
              <a:t> </a:t>
            </a:r>
            <a:r>
              <a:rPr lang="cs-CZ" sz="1600" dirty="0"/>
              <a:t>(zesítění) proteinů </a:t>
            </a:r>
            <a:r>
              <a:rPr lang="cs-CZ" sz="1600" dirty="0" smtClean="0"/>
              <a:t> - ošetření </a:t>
            </a:r>
            <a:r>
              <a:rPr lang="cs-CZ" sz="1600" dirty="0"/>
              <a:t>formaldehydem,  </a:t>
            </a:r>
            <a:r>
              <a:rPr lang="cs-CZ" sz="1600" dirty="0" smtClean="0"/>
              <a:t> </a:t>
            </a:r>
            <a:r>
              <a:rPr lang="cs-CZ" sz="1600" dirty="0" err="1"/>
              <a:t>dimethylolurea</a:t>
            </a:r>
            <a:r>
              <a:rPr lang="cs-CZ" sz="1600" dirty="0"/>
              <a:t> a jinými činidly blokujícími jejich degradaci mikroflórou </a:t>
            </a:r>
            <a:r>
              <a:rPr lang="cs-CZ" sz="1600" dirty="0" smtClean="0"/>
              <a:t>bachoru </a:t>
            </a:r>
          </a:p>
          <a:p>
            <a:endParaRPr lang="cs-CZ" sz="1600" dirty="0"/>
          </a:p>
          <a:p>
            <a:r>
              <a:rPr lang="cs-CZ" sz="1600" dirty="0" smtClean="0"/>
              <a:t>zajistí </a:t>
            </a:r>
            <a:r>
              <a:rPr lang="cs-CZ" sz="1600" dirty="0"/>
              <a:t>jejich trávení a absorpci ve spodnějších částech  </a:t>
            </a:r>
            <a:r>
              <a:rPr lang="cs-CZ" sz="1600" dirty="0" smtClean="0"/>
              <a:t>gastrointestinálního </a:t>
            </a:r>
            <a:r>
              <a:rPr lang="cs-CZ" sz="1600" dirty="0"/>
              <a:t>traktu (a není ztracen produkcí metanu</a:t>
            </a:r>
            <a:r>
              <a:rPr lang="cs-CZ" sz="1600" dirty="0" smtClean="0"/>
              <a:t>)</a:t>
            </a:r>
            <a:endParaRPr lang="cs-CZ" sz="1600" dirty="0"/>
          </a:p>
        </p:txBody>
      </p:sp>
    </p:spTree>
    <p:extLst>
      <p:ext uri="{BB962C8B-B14F-4D97-AF65-F5344CB8AC3E}">
        <p14:creationId xmlns:p14="http://schemas.microsoft.com/office/powerpoint/2010/main" val="217165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494" y="31531"/>
            <a:ext cx="4300462" cy="6892644"/>
          </a:xfrm>
        </p:spPr>
        <p:txBody>
          <a:bodyPr>
            <a:normAutofit/>
          </a:bodyPr>
          <a:lstStyle/>
          <a:p>
            <a:pPr marL="0" indent="0">
              <a:buNone/>
            </a:pPr>
            <a:r>
              <a:rPr lang="cs-CZ" sz="1600" u="sng" dirty="0"/>
              <a:t>Některé bakterie v bachoru </a:t>
            </a:r>
            <a:endParaRPr lang="cs-CZ" sz="1600" u="sng" dirty="0" smtClean="0"/>
          </a:p>
          <a:p>
            <a:pPr marL="0" indent="0">
              <a:buNone/>
            </a:pPr>
            <a:endParaRPr lang="cs-CZ" sz="1600" dirty="0"/>
          </a:p>
          <a:p>
            <a:r>
              <a:rPr lang="cs-CZ" sz="1600" dirty="0" err="1"/>
              <a:t>c</a:t>
            </a:r>
            <a:r>
              <a:rPr lang="cs-CZ" sz="1600" dirty="0" err="1" smtClean="0"/>
              <a:t>elulolytické</a:t>
            </a:r>
            <a:r>
              <a:rPr lang="cs-CZ" sz="1600" dirty="0" smtClean="0"/>
              <a:t> -  </a:t>
            </a:r>
            <a:r>
              <a:rPr lang="cs-CZ" sz="1600" dirty="0"/>
              <a:t>acetát, </a:t>
            </a:r>
            <a:r>
              <a:rPr lang="cs-CZ" sz="1600" dirty="0" smtClean="0"/>
              <a:t>formiát (</a:t>
            </a:r>
            <a:r>
              <a:rPr lang="cs-CZ" sz="1600" i="1" dirty="0" err="1" smtClean="0"/>
              <a:t>Butyrivibrio</a:t>
            </a:r>
            <a:r>
              <a:rPr lang="cs-CZ" sz="1600" i="1" dirty="0" smtClean="0"/>
              <a:t> </a:t>
            </a:r>
            <a:r>
              <a:rPr lang="cs-CZ" sz="1600" i="1" dirty="0" err="1" smtClean="0"/>
              <a:t>fibrisolvens</a:t>
            </a:r>
            <a:r>
              <a:rPr lang="cs-CZ" sz="1600" dirty="0" smtClean="0"/>
              <a:t>,+ laktát,  </a:t>
            </a:r>
            <a:r>
              <a:rPr lang="cs-CZ" sz="1600" i="1" dirty="0" err="1"/>
              <a:t>Rumicoccus</a:t>
            </a:r>
            <a:r>
              <a:rPr lang="cs-CZ" sz="1600" i="1" dirty="0"/>
              <a:t> </a:t>
            </a:r>
            <a:r>
              <a:rPr lang="cs-CZ" sz="1600" i="1" dirty="0" err="1"/>
              <a:t>albus</a:t>
            </a:r>
            <a:r>
              <a:rPr lang="cs-CZ" sz="1600" i="1" dirty="0"/>
              <a:t>  </a:t>
            </a:r>
            <a:r>
              <a:rPr lang="cs-CZ" sz="1600" i="1" dirty="0" smtClean="0"/>
              <a:t>+</a:t>
            </a:r>
            <a:r>
              <a:rPr lang="cs-CZ" sz="1600" dirty="0" smtClean="0"/>
              <a:t> H2,  </a:t>
            </a:r>
            <a:r>
              <a:rPr lang="cs-CZ" sz="1600" i="1" dirty="0"/>
              <a:t>Clostridium </a:t>
            </a:r>
            <a:r>
              <a:rPr lang="cs-CZ" sz="1600" i="1" dirty="0" err="1"/>
              <a:t>lochheadii</a:t>
            </a:r>
            <a:r>
              <a:rPr lang="cs-CZ" sz="1600" i="1" dirty="0"/>
              <a:t>   </a:t>
            </a:r>
            <a:r>
              <a:rPr lang="cs-CZ" sz="1600" dirty="0"/>
              <a:t>+</a:t>
            </a:r>
            <a:r>
              <a:rPr lang="cs-CZ" sz="1600" dirty="0" smtClean="0"/>
              <a:t>H2+CO2  )</a:t>
            </a:r>
          </a:p>
          <a:p>
            <a:endParaRPr lang="cs-CZ" sz="1600" dirty="0" smtClean="0"/>
          </a:p>
          <a:p>
            <a:r>
              <a:rPr lang="cs-CZ" sz="1600" dirty="0" err="1"/>
              <a:t>a</a:t>
            </a:r>
            <a:r>
              <a:rPr lang="cs-CZ" sz="1600" dirty="0" err="1" smtClean="0"/>
              <a:t>mylolytické</a:t>
            </a:r>
            <a:r>
              <a:rPr lang="cs-CZ" sz="1600" dirty="0"/>
              <a:t>  formiát, </a:t>
            </a:r>
            <a:r>
              <a:rPr lang="cs-CZ" sz="1600" dirty="0" smtClean="0"/>
              <a:t>acetát (</a:t>
            </a:r>
            <a:r>
              <a:rPr lang="cs-CZ" sz="1600" i="1" dirty="0" err="1" smtClean="0"/>
              <a:t>Ruminobacter</a:t>
            </a:r>
            <a:r>
              <a:rPr lang="cs-CZ" sz="1600" i="1" dirty="0" smtClean="0"/>
              <a:t> </a:t>
            </a:r>
            <a:r>
              <a:rPr lang="cs-CZ" sz="1600" i="1" dirty="0" err="1" smtClean="0"/>
              <a:t>amylophilus</a:t>
            </a:r>
            <a:r>
              <a:rPr lang="cs-CZ" sz="1600" dirty="0"/>
              <a:t>+</a:t>
            </a:r>
            <a:r>
              <a:rPr lang="cs-CZ" sz="1600" dirty="0" smtClean="0"/>
              <a:t> </a:t>
            </a:r>
            <a:r>
              <a:rPr lang="cs-CZ" sz="1600" dirty="0" err="1" smtClean="0"/>
              <a:t>sukcinát</a:t>
            </a:r>
            <a:r>
              <a:rPr lang="cs-CZ" sz="1600" dirty="0"/>
              <a:t>,</a:t>
            </a:r>
            <a:r>
              <a:rPr lang="cs-CZ" sz="1600" dirty="0" smtClean="0"/>
              <a:t> </a:t>
            </a:r>
            <a:r>
              <a:rPr lang="cs-CZ" sz="1600" i="1" dirty="0" err="1"/>
              <a:t>Selenomonas</a:t>
            </a:r>
            <a:r>
              <a:rPr lang="cs-CZ" sz="1600" i="1" dirty="0"/>
              <a:t> </a:t>
            </a:r>
            <a:r>
              <a:rPr lang="cs-CZ" sz="1600" i="1" dirty="0" err="1"/>
              <a:t>ruminantium</a:t>
            </a:r>
            <a:r>
              <a:rPr lang="cs-CZ" sz="1600" dirty="0"/>
              <a:t>  +</a:t>
            </a:r>
            <a:r>
              <a:rPr lang="cs-CZ" sz="1600" dirty="0" smtClean="0"/>
              <a:t>propionát</a:t>
            </a:r>
            <a:r>
              <a:rPr lang="cs-CZ" sz="1600" dirty="0"/>
              <a:t>+</a:t>
            </a:r>
            <a:r>
              <a:rPr lang="cs-CZ" sz="1600" dirty="0" smtClean="0"/>
              <a:t> </a:t>
            </a:r>
            <a:r>
              <a:rPr lang="cs-CZ" sz="1600" dirty="0"/>
              <a:t>laktát </a:t>
            </a:r>
            <a:r>
              <a:rPr lang="cs-CZ" sz="1600" dirty="0" smtClean="0"/>
              <a:t>, </a:t>
            </a:r>
            <a:r>
              <a:rPr lang="cs-CZ" sz="1600" i="1" dirty="0" err="1"/>
              <a:t>Succinomonas</a:t>
            </a:r>
            <a:r>
              <a:rPr lang="cs-CZ" sz="1600" i="1" dirty="0"/>
              <a:t> </a:t>
            </a:r>
            <a:r>
              <a:rPr lang="cs-CZ" sz="1600" i="1" dirty="0" err="1"/>
              <a:t>amylolytica</a:t>
            </a:r>
            <a:r>
              <a:rPr lang="cs-CZ" sz="1600" i="1" dirty="0"/>
              <a:t>  </a:t>
            </a:r>
            <a:r>
              <a:rPr lang="cs-CZ" sz="1600" dirty="0"/>
              <a:t>+</a:t>
            </a:r>
            <a:r>
              <a:rPr lang="cs-CZ" sz="1600" dirty="0" err="1" smtClean="0"/>
              <a:t>propionát+sukcinát</a:t>
            </a:r>
            <a:r>
              <a:rPr lang="cs-CZ" sz="1600" dirty="0" smtClean="0"/>
              <a:t>,  </a:t>
            </a:r>
            <a:r>
              <a:rPr lang="cs-CZ" sz="1600" i="1" dirty="0" err="1"/>
              <a:t>Streptococcus</a:t>
            </a:r>
            <a:r>
              <a:rPr lang="cs-CZ" sz="1600" i="1" dirty="0"/>
              <a:t> </a:t>
            </a:r>
            <a:r>
              <a:rPr lang="cs-CZ" sz="1600" i="1" dirty="0" err="1" smtClean="0"/>
              <a:t>bovis</a:t>
            </a:r>
            <a:r>
              <a:rPr lang="cs-CZ" sz="1600" dirty="0" smtClean="0"/>
              <a:t>+   laktát)</a:t>
            </a:r>
          </a:p>
          <a:p>
            <a:endParaRPr lang="cs-CZ" sz="1600" dirty="0" smtClean="0"/>
          </a:p>
          <a:p>
            <a:r>
              <a:rPr lang="cs-CZ" sz="1600" dirty="0" err="1" smtClean="0"/>
              <a:t>pektolytické</a:t>
            </a:r>
            <a:r>
              <a:rPr lang="cs-CZ" sz="1600" dirty="0" smtClean="0"/>
              <a:t>  - </a:t>
            </a:r>
            <a:r>
              <a:rPr lang="cs-CZ" sz="1600" i="1" dirty="0" err="1" smtClean="0"/>
              <a:t>Lachnospira</a:t>
            </a:r>
            <a:r>
              <a:rPr lang="cs-CZ" sz="1600" i="1" dirty="0" smtClean="0"/>
              <a:t> </a:t>
            </a:r>
            <a:r>
              <a:rPr lang="cs-CZ" sz="1600" i="1" dirty="0" err="1" smtClean="0"/>
              <a:t>multiparus</a:t>
            </a:r>
            <a:r>
              <a:rPr lang="cs-CZ" sz="1600" i="1" dirty="0"/>
              <a:t> </a:t>
            </a:r>
            <a:r>
              <a:rPr lang="cs-CZ" sz="1600" i="1" dirty="0" smtClean="0"/>
              <a:t>-                                               </a:t>
            </a:r>
            <a:r>
              <a:rPr lang="cs-CZ" sz="1600" dirty="0" smtClean="0"/>
              <a:t>acetát</a:t>
            </a:r>
            <a:r>
              <a:rPr lang="cs-CZ" sz="1600" dirty="0"/>
              <a:t>, formiát, laktát, H2, </a:t>
            </a:r>
            <a:r>
              <a:rPr lang="cs-CZ" sz="1600" dirty="0" smtClean="0"/>
              <a:t>CO2</a:t>
            </a:r>
          </a:p>
          <a:p>
            <a:endParaRPr lang="cs-CZ" sz="1600" dirty="0" smtClean="0"/>
          </a:p>
          <a:p>
            <a:r>
              <a:rPr lang="cs-CZ" sz="1600" dirty="0"/>
              <a:t>t</a:t>
            </a:r>
            <a:r>
              <a:rPr lang="cs-CZ" sz="1600" dirty="0" smtClean="0"/>
              <a:t>ransformace </a:t>
            </a:r>
            <a:r>
              <a:rPr lang="cs-CZ" sz="1600" dirty="0"/>
              <a:t>laktátu  </a:t>
            </a:r>
            <a:r>
              <a:rPr lang="cs-CZ" sz="1600" i="1" dirty="0" smtClean="0"/>
              <a:t>- </a:t>
            </a:r>
            <a:r>
              <a:rPr lang="cs-CZ" sz="1600" i="1" dirty="0" err="1" smtClean="0"/>
              <a:t>Selenomonas</a:t>
            </a:r>
            <a:r>
              <a:rPr lang="cs-CZ" sz="1600" i="1" dirty="0" smtClean="0"/>
              <a:t> </a:t>
            </a:r>
            <a:r>
              <a:rPr lang="cs-CZ" sz="1600" i="1" dirty="0" err="1"/>
              <a:t>lactilytica</a:t>
            </a:r>
            <a:r>
              <a:rPr lang="cs-CZ" sz="1600" dirty="0"/>
              <a:t>  -</a:t>
            </a:r>
            <a:r>
              <a:rPr lang="cs-CZ" sz="1600" dirty="0" smtClean="0"/>
              <a:t> </a:t>
            </a:r>
            <a:r>
              <a:rPr lang="cs-CZ" sz="1600" dirty="0"/>
              <a:t>acetát, </a:t>
            </a:r>
            <a:r>
              <a:rPr lang="cs-CZ" sz="1600" dirty="0" err="1" smtClean="0"/>
              <a:t>sukcinát</a:t>
            </a:r>
            <a:endParaRPr lang="cs-CZ" sz="1600" dirty="0" smtClean="0"/>
          </a:p>
          <a:p>
            <a:endParaRPr lang="cs-CZ" sz="1600" dirty="0" smtClean="0"/>
          </a:p>
          <a:p>
            <a:r>
              <a:rPr lang="cs-CZ" sz="1600" dirty="0"/>
              <a:t>t</a:t>
            </a:r>
            <a:r>
              <a:rPr lang="cs-CZ" sz="1600" dirty="0" smtClean="0"/>
              <a:t>ransformace </a:t>
            </a:r>
            <a:r>
              <a:rPr lang="cs-CZ" sz="1600" dirty="0" err="1"/>
              <a:t>sukcinátu</a:t>
            </a:r>
            <a:r>
              <a:rPr lang="cs-CZ" sz="1600" dirty="0"/>
              <a:t> </a:t>
            </a:r>
            <a:r>
              <a:rPr lang="cs-CZ" sz="1600" i="1" dirty="0" smtClean="0"/>
              <a:t>- </a:t>
            </a:r>
            <a:r>
              <a:rPr lang="cs-CZ" sz="1600" i="1" dirty="0" err="1"/>
              <a:t>Schwartzia</a:t>
            </a:r>
            <a:r>
              <a:rPr lang="cs-CZ" sz="1600" i="1" dirty="0"/>
              <a:t> </a:t>
            </a:r>
            <a:r>
              <a:rPr lang="cs-CZ" sz="1600" i="1" dirty="0" err="1" smtClean="0"/>
              <a:t>succinovorans</a:t>
            </a:r>
            <a:r>
              <a:rPr lang="cs-CZ" sz="1600" i="1" dirty="0" smtClean="0"/>
              <a:t> -  </a:t>
            </a:r>
            <a:r>
              <a:rPr lang="cs-CZ" sz="1600" dirty="0"/>
              <a:t>propionát, </a:t>
            </a:r>
            <a:r>
              <a:rPr lang="cs-CZ" sz="1600" dirty="0" smtClean="0"/>
              <a:t>CO2</a:t>
            </a:r>
          </a:p>
          <a:p>
            <a:endParaRPr lang="cs-CZ" sz="1600" dirty="0" smtClean="0"/>
          </a:p>
          <a:p>
            <a:r>
              <a:rPr lang="cs-CZ" sz="1600" dirty="0" smtClean="0"/>
              <a:t> </a:t>
            </a:r>
            <a:r>
              <a:rPr lang="cs-CZ" sz="1600" dirty="0" err="1"/>
              <a:t>m</a:t>
            </a:r>
            <a:r>
              <a:rPr lang="cs-CZ" sz="1600" dirty="0" err="1" smtClean="0"/>
              <a:t>etanogeny</a:t>
            </a:r>
            <a:r>
              <a:rPr lang="cs-CZ" sz="1600" dirty="0" smtClean="0"/>
              <a:t> - </a:t>
            </a:r>
            <a:r>
              <a:rPr lang="cs-CZ" sz="1600" i="1" dirty="0" err="1"/>
              <a:t>Methanobrevibacter</a:t>
            </a:r>
            <a:r>
              <a:rPr lang="cs-CZ" sz="1600" i="1" dirty="0"/>
              <a:t> </a:t>
            </a:r>
            <a:r>
              <a:rPr lang="cs-CZ" sz="1600" i="1" dirty="0" err="1" smtClean="0"/>
              <a:t>ruminantium</a:t>
            </a:r>
            <a:r>
              <a:rPr lang="cs-CZ" sz="1600" i="1" dirty="0" smtClean="0"/>
              <a:t>,  </a:t>
            </a:r>
            <a:r>
              <a:rPr lang="cs-CZ" sz="1600" i="1" dirty="0" err="1"/>
              <a:t>Methanobacterium</a:t>
            </a:r>
            <a:r>
              <a:rPr lang="cs-CZ" sz="1600" i="1" dirty="0"/>
              <a:t> mobile  </a:t>
            </a:r>
            <a:r>
              <a:rPr lang="cs-CZ" sz="1600" dirty="0"/>
              <a:t>CH4 z H2+CO2 nebo formiátu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24744"/>
            <a:ext cx="4238652" cy="443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600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7203681" cy="538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325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21673"/>
            <a:ext cx="4644008" cy="6836327"/>
          </a:xfrm>
        </p:spPr>
        <p:txBody>
          <a:bodyPr>
            <a:normAutofit/>
          </a:bodyPr>
          <a:lstStyle/>
          <a:p>
            <a:pPr marL="0" indent="0">
              <a:buNone/>
            </a:pPr>
            <a:r>
              <a:rPr lang="cs-CZ" sz="1600" b="1" dirty="0"/>
              <a:t>Mikroflóra bachoru   </a:t>
            </a:r>
            <a:endParaRPr lang="cs-CZ" sz="1600" b="1" dirty="0" smtClean="0"/>
          </a:p>
          <a:p>
            <a:endParaRPr lang="cs-CZ" sz="1600" dirty="0"/>
          </a:p>
          <a:p>
            <a:r>
              <a:rPr lang="cs-CZ" sz="1600" u="sng" dirty="0" smtClean="0"/>
              <a:t>zahrnuje </a:t>
            </a:r>
            <a:r>
              <a:rPr lang="cs-CZ" sz="1600" u="sng" dirty="0"/>
              <a:t>bakterie trávící celulózu, hemicelulózu, škrob, cukry, mastné kyseliny, proteiny, </a:t>
            </a:r>
            <a:r>
              <a:rPr lang="cs-CZ" sz="1600" u="sng" dirty="0" smtClean="0"/>
              <a:t>lipidy</a:t>
            </a:r>
          </a:p>
          <a:p>
            <a:endParaRPr lang="cs-CZ" sz="1600" dirty="0"/>
          </a:p>
          <a:p>
            <a:r>
              <a:rPr lang="cs-CZ" sz="1600" dirty="0"/>
              <a:t>m</a:t>
            </a:r>
            <a:r>
              <a:rPr lang="cs-CZ" sz="1600" dirty="0" smtClean="0"/>
              <a:t>nohé </a:t>
            </a:r>
            <a:r>
              <a:rPr lang="cs-CZ" sz="1600" dirty="0"/>
              <a:t>bakterie </a:t>
            </a:r>
            <a:r>
              <a:rPr lang="cs-CZ" sz="1600" u="sng" dirty="0"/>
              <a:t>produkují acetát</a:t>
            </a:r>
            <a:r>
              <a:rPr lang="cs-CZ" sz="1600" dirty="0"/>
              <a:t>, který je hlavní kyselinou v </a:t>
            </a:r>
            <a:r>
              <a:rPr lang="cs-CZ" sz="1600" dirty="0" smtClean="0"/>
              <a:t>bachoru</a:t>
            </a:r>
          </a:p>
          <a:p>
            <a:endParaRPr lang="cs-CZ" sz="1600" dirty="0"/>
          </a:p>
          <a:p>
            <a:r>
              <a:rPr lang="cs-CZ" sz="1600" dirty="0"/>
              <a:t>n</a:t>
            </a:r>
            <a:r>
              <a:rPr lang="cs-CZ" sz="1600" dirty="0" smtClean="0"/>
              <a:t>ěkteré </a:t>
            </a:r>
            <a:r>
              <a:rPr lang="cs-CZ" sz="1600" dirty="0"/>
              <a:t>bakterie produkují </a:t>
            </a:r>
            <a:r>
              <a:rPr lang="cs-CZ" sz="1600" u="sng" dirty="0"/>
              <a:t>propioná</a:t>
            </a:r>
            <a:r>
              <a:rPr lang="cs-CZ" sz="1600" dirty="0"/>
              <a:t>t, jedinou fermentační kyselinu, kterou </a:t>
            </a:r>
            <a:r>
              <a:rPr lang="cs-CZ" sz="1600" dirty="0" smtClean="0"/>
              <a:t>přežvýkavci </a:t>
            </a:r>
            <a:r>
              <a:rPr lang="cs-CZ" sz="1600" u="sng" dirty="0"/>
              <a:t>umí přeměnit na </a:t>
            </a:r>
            <a:r>
              <a:rPr lang="cs-CZ" sz="1600" u="sng" dirty="0" err="1" smtClean="0"/>
              <a:t>karbohydráty</a:t>
            </a:r>
            <a:endParaRPr lang="cs-CZ" sz="1600" u="sng" dirty="0" smtClean="0"/>
          </a:p>
          <a:p>
            <a:endParaRPr lang="cs-CZ" sz="1600" dirty="0"/>
          </a:p>
          <a:p>
            <a:r>
              <a:rPr lang="cs-CZ" sz="1600" u="sng" dirty="0" err="1" smtClean="0"/>
              <a:t>fixátoři</a:t>
            </a:r>
            <a:r>
              <a:rPr lang="cs-CZ" sz="1600" u="sng" dirty="0" smtClean="0"/>
              <a:t> </a:t>
            </a:r>
            <a:r>
              <a:rPr lang="cs-CZ" sz="1600" u="sng" dirty="0"/>
              <a:t>dusíku </a:t>
            </a:r>
            <a:r>
              <a:rPr lang="cs-CZ" sz="1600" dirty="0"/>
              <a:t>– ale jen 10 mg na hlavu a den  - přítomný amoniak potlačuje </a:t>
            </a:r>
            <a:r>
              <a:rPr lang="cs-CZ" sz="1600" dirty="0" smtClean="0"/>
              <a:t>fixaci  </a:t>
            </a:r>
          </a:p>
          <a:p>
            <a:endParaRPr lang="cs-CZ" sz="1600" dirty="0"/>
          </a:p>
          <a:p>
            <a:r>
              <a:rPr lang="cs-CZ" sz="1600" dirty="0"/>
              <a:t>a</a:t>
            </a:r>
            <a:r>
              <a:rPr lang="cs-CZ" sz="1600" dirty="0" smtClean="0"/>
              <a:t>moniak může </a:t>
            </a:r>
            <a:r>
              <a:rPr lang="cs-CZ" sz="1600" dirty="0"/>
              <a:t>být </a:t>
            </a:r>
            <a:r>
              <a:rPr lang="cs-CZ" sz="1600" dirty="0" smtClean="0"/>
              <a:t>využit </a:t>
            </a:r>
            <a:r>
              <a:rPr lang="cs-CZ" sz="1600" dirty="0"/>
              <a:t>mikroflórou bachoru a následně stráven </a:t>
            </a:r>
            <a:r>
              <a:rPr lang="cs-CZ" sz="1600" dirty="0" smtClean="0"/>
              <a:t>zvířetem</a:t>
            </a:r>
          </a:p>
          <a:p>
            <a:endParaRPr lang="cs-CZ" sz="1600" dirty="0" smtClean="0"/>
          </a:p>
          <a:p>
            <a:r>
              <a:rPr lang="cs-CZ" sz="1600" dirty="0"/>
              <a:t>t</a:t>
            </a:r>
            <a:r>
              <a:rPr lang="cs-CZ" sz="1600" dirty="0" smtClean="0"/>
              <a:t>eoreticky </a:t>
            </a:r>
            <a:r>
              <a:rPr lang="cs-CZ" sz="1600" dirty="0"/>
              <a:t>lze chovat </a:t>
            </a:r>
            <a:r>
              <a:rPr lang="cs-CZ" sz="1600" dirty="0" smtClean="0"/>
              <a:t>přežvýkavce </a:t>
            </a:r>
            <a:r>
              <a:rPr lang="cs-CZ" sz="1600" dirty="0"/>
              <a:t>na celulóze a amoniaku, ten je ale </a:t>
            </a:r>
            <a:r>
              <a:rPr lang="cs-CZ" sz="1600" dirty="0" smtClean="0"/>
              <a:t>toxický</a:t>
            </a:r>
          </a:p>
          <a:p>
            <a:endParaRPr lang="cs-CZ" sz="1600" dirty="0" smtClean="0"/>
          </a:p>
          <a:p>
            <a:r>
              <a:rPr lang="cs-CZ" sz="1600" dirty="0"/>
              <a:t>n</a:t>
            </a:r>
            <a:r>
              <a:rPr lang="cs-CZ" sz="1600" dirty="0" smtClean="0"/>
              <a:t>ěkdy </a:t>
            </a:r>
            <a:r>
              <a:rPr lang="cs-CZ" sz="1600" dirty="0"/>
              <a:t>se do krmných směsek se přidává močovina – </a:t>
            </a:r>
            <a:r>
              <a:rPr lang="cs-CZ" sz="1600" dirty="0" smtClean="0"/>
              <a:t>využita </a:t>
            </a:r>
            <a:r>
              <a:rPr lang="cs-CZ" sz="1600" dirty="0"/>
              <a:t>po zapracování do mikrobiální </a:t>
            </a:r>
            <a:r>
              <a:rPr lang="cs-CZ" sz="1600" dirty="0" smtClean="0"/>
              <a:t>biomasy</a:t>
            </a:r>
            <a:endParaRPr lang="cs-CZ"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089709"/>
            <a:ext cx="3564260" cy="518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00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148" y="-25258"/>
            <a:ext cx="8722141" cy="6883258"/>
          </a:xfrm>
        </p:spPr>
        <p:txBody>
          <a:bodyPr>
            <a:normAutofit/>
          </a:bodyPr>
          <a:lstStyle/>
          <a:p>
            <a:pPr marL="0" indent="0">
              <a:buNone/>
            </a:pPr>
            <a:r>
              <a:rPr lang="cs-CZ" sz="1600" b="1" dirty="0" smtClean="0"/>
              <a:t>Houby </a:t>
            </a:r>
            <a:endParaRPr lang="cs-CZ" sz="1600" b="1" dirty="0"/>
          </a:p>
          <a:p>
            <a:pPr marL="0" indent="0">
              <a:buNone/>
            </a:pPr>
            <a:endParaRPr lang="cs-CZ" sz="1600" dirty="0" smtClean="0"/>
          </a:p>
          <a:p>
            <a:r>
              <a:rPr lang="cs-CZ" sz="1600" dirty="0" smtClean="0"/>
              <a:t>menšinová </a:t>
            </a:r>
            <a:r>
              <a:rPr lang="cs-CZ" sz="1600" dirty="0"/>
              <a:t>populace v bachoru </a:t>
            </a:r>
          </a:p>
          <a:p>
            <a:r>
              <a:rPr lang="cs-CZ" sz="1600" dirty="0" smtClean="0"/>
              <a:t>anaerobní </a:t>
            </a:r>
            <a:r>
              <a:rPr lang="cs-CZ" sz="1600" u="sng" dirty="0" err="1" smtClean="0"/>
              <a:t>chytridie</a:t>
            </a:r>
            <a:r>
              <a:rPr lang="cs-CZ" sz="1600" u="sng" dirty="0" smtClean="0"/>
              <a:t> </a:t>
            </a:r>
            <a:r>
              <a:rPr lang="cs-CZ" sz="1600" u="sng" dirty="0"/>
              <a:t>se podílí </a:t>
            </a:r>
            <a:r>
              <a:rPr lang="cs-CZ" sz="1600" u="sng" dirty="0" smtClean="0"/>
              <a:t> depolymeraci celulózy</a:t>
            </a:r>
          </a:p>
          <a:p>
            <a:pPr marL="0" indent="0">
              <a:buNone/>
            </a:pPr>
            <a:endParaRPr lang="cs-CZ" sz="1600" dirty="0"/>
          </a:p>
          <a:p>
            <a:pPr marL="0" indent="0">
              <a:buNone/>
            </a:pPr>
            <a:r>
              <a:rPr lang="cs-CZ" sz="1600" b="1" dirty="0" smtClean="0"/>
              <a:t>Protozoa </a:t>
            </a:r>
            <a:r>
              <a:rPr lang="cs-CZ" sz="1600" b="1" dirty="0"/>
              <a:t>v bachoru  </a:t>
            </a:r>
          </a:p>
          <a:p>
            <a:pPr marL="0" indent="0">
              <a:buNone/>
            </a:pPr>
            <a:endParaRPr lang="cs-CZ" sz="1600" dirty="0"/>
          </a:p>
          <a:p>
            <a:r>
              <a:rPr lang="cs-CZ" sz="1600" dirty="0"/>
              <a:t>p</a:t>
            </a:r>
            <a:r>
              <a:rPr lang="cs-CZ" sz="1600" dirty="0" smtClean="0"/>
              <a:t>ředevším </a:t>
            </a:r>
            <a:r>
              <a:rPr lang="cs-CZ" sz="1600" u="sng" dirty="0" smtClean="0"/>
              <a:t>nálevníci</a:t>
            </a:r>
            <a:endParaRPr lang="cs-CZ" sz="1600" u="sng" dirty="0"/>
          </a:p>
          <a:p>
            <a:r>
              <a:rPr lang="cs-CZ" sz="1600" dirty="0" smtClean="0"/>
              <a:t> </a:t>
            </a:r>
            <a:r>
              <a:rPr lang="cs-CZ" sz="1600" dirty="0"/>
              <a:t>i </a:t>
            </a:r>
            <a:r>
              <a:rPr lang="cs-CZ" sz="1600" u="sng" dirty="0"/>
              <a:t>bičíkovci</a:t>
            </a:r>
            <a:r>
              <a:rPr lang="cs-CZ" sz="1600" dirty="0"/>
              <a:t>, jako </a:t>
            </a:r>
            <a:r>
              <a:rPr lang="cs-CZ" sz="1600" i="1" dirty="0" err="1"/>
              <a:t>Eutodinium</a:t>
            </a:r>
            <a:r>
              <a:rPr lang="cs-CZ" sz="1600" i="1" dirty="0"/>
              <a:t>, </a:t>
            </a:r>
            <a:r>
              <a:rPr lang="cs-CZ" sz="1600" i="1" dirty="0" err="1"/>
              <a:t>Diplodinium</a:t>
            </a:r>
            <a:r>
              <a:rPr lang="cs-CZ" sz="1600" i="1" dirty="0"/>
              <a:t> a </a:t>
            </a:r>
            <a:r>
              <a:rPr lang="cs-CZ" sz="1600" i="1" dirty="0" err="1" smtClean="0"/>
              <a:t>Sarcodina</a:t>
            </a:r>
            <a:endParaRPr lang="cs-CZ" sz="1600" i="1" dirty="0" smtClean="0"/>
          </a:p>
          <a:p>
            <a:endParaRPr lang="cs-CZ" sz="1600" dirty="0" smtClean="0"/>
          </a:p>
          <a:p>
            <a:r>
              <a:rPr lang="cs-CZ" sz="1600" dirty="0"/>
              <a:t>n</a:t>
            </a:r>
            <a:r>
              <a:rPr lang="cs-CZ" sz="1600" dirty="0" smtClean="0"/>
              <a:t>álevníci </a:t>
            </a:r>
            <a:r>
              <a:rPr lang="cs-CZ" sz="1600" dirty="0"/>
              <a:t>v bachoru jsou vysoce specializovaná </a:t>
            </a:r>
            <a:r>
              <a:rPr lang="cs-CZ" sz="1600" dirty="0" smtClean="0"/>
              <a:t>skupina</a:t>
            </a:r>
          </a:p>
          <a:p>
            <a:r>
              <a:rPr lang="cs-CZ" sz="1600" dirty="0" smtClean="0"/>
              <a:t>rostou  </a:t>
            </a:r>
            <a:r>
              <a:rPr lang="cs-CZ" sz="1600" u="sng" dirty="0"/>
              <a:t>anaerobně, energií získávají fermentací </a:t>
            </a:r>
            <a:r>
              <a:rPr lang="cs-CZ" sz="1600" u="sng" dirty="0" smtClean="0"/>
              <a:t>rostlinného</a:t>
            </a:r>
          </a:p>
          <a:p>
            <a:pPr marL="0" indent="0">
              <a:buNone/>
            </a:pPr>
            <a:r>
              <a:rPr lang="cs-CZ" sz="1600" dirty="0" smtClean="0"/>
              <a:t>       materiálu </a:t>
            </a:r>
            <a:r>
              <a:rPr lang="cs-CZ" sz="1600" dirty="0"/>
              <a:t>a tolerují   přítomnost početné bakteriální </a:t>
            </a:r>
            <a:r>
              <a:rPr lang="cs-CZ" sz="1600" dirty="0" smtClean="0"/>
              <a:t>populace</a:t>
            </a:r>
          </a:p>
          <a:p>
            <a:endParaRPr lang="cs-CZ" sz="1600" dirty="0" smtClean="0"/>
          </a:p>
          <a:p>
            <a:r>
              <a:rPr lang="cs-CZ" sz="1600" dirty="0"/>
              <a:t>n</a:t>
            </a:r>
            <a:r>
              <a:rPr lang="cs-CZ" sz="1600" dirty="0" smtClean="0"/>
              <a:t>ěkterá </a:t>
            </a:r>
            <a:r>
              <a:rPr lang="cs-CZ" sz="1600" dirty="0"/>
              <a:t>protozoa schopná trávit </a:t>
            </a:r>
            <a:r>
              <a:rPr lang="cs-CZ" sz="1600" u="sng" dirty="0"/>
              <a:t>celulózu a škrob</a:t>
            </a:r>
            <a:r>
              <a:rPr lang="cs-CZ" sz="1600" dirty="0"/>
              <a:t>, jiné fermentují   </a:t>
            </a:r>
            <a:r>
              <a:rPr lang="cs-CZ" sz="1600" u="sng" dirty="0"/>
              <a:t>rozpuštěné </a:t>
            </a:r>
            <a:r>
              <a:rPr lang="cs-CZ" sz="1600" u="sng" dirty="0" err="1"/>
              <a:t>karbohydráty</a:t>
            </a:r>
            <a:r>
              <a:rPr lang="cs-CZ" sz="1600" dirty="0"/>
              <a:t>, někteří se ž</a:t>
            </a:r>
            <a:r>
              <a:rPr lang="cs-CZ" sz="1600" dirty="0" smtClean="0"/>
              <a:t>iví bakteriemi</a:t>
            </a:r>
            <a:endParaRPr lang="cs-CZ" sz="1600" dirty="0"/>
          </a:p>
          <a:p>
            <a:r>
              <a:rPr lang="cs-CZ" sz="1600" dirty="0"/>
              <a:t>j</a:t>
            </a:r>
            <a:r>
              <a:rPr lang="cs-CZ" sz="1600" dirty="0" smtClean="0"/>
              <a:t>ejich </a:t>
            </a:r>
            <a:r>
              <a:rPr lang="cs-CZ" sz="1600" u="sng" dirty="0"/>
              <a:t>proteiny jsou pak zase stráveny </a:t>
            </a:r>
            <a:r>
              <a:rPr lang="cs-CZ" sz="1600" u="sng" dirty="0" smtClean="0"/>
              <a:t>přežvýkavcem</a:t>
            </a:r>
            <a:endParaRPr lang="cs-CZ" sz="1600" u="sng" dirty="0"/>
          </a:p>
          <a:p>
            <a:endParaRPr lang="cs-CZ" sz="1600" dirty="0"/>
          </a:p>
          <a:p>
            <a:r>
              <a:rPr lang="cs-CZ" sz="1600" dirty="0"/>
              <a:t>p</a:t>
            </a:r>
            <a:r>
              <a:rPr lang="cs-CZ" sz="1600" dirty="0" smtClean="0"/>
              <a:t>rotozoa </a:t>
            </a:r>
            <a:r>
              <a:rPr lang="cs-CZ" sz="1600" dirty="0"/>
              <a:t>v bachoru skladují velké </a:t>
            </a:r>
            <a:r>
              <a:rPr lang="cs-CZ" sz="1600" dirty="0" smtClean="0"/>
              <a:t>množství </a:t>
            </a:r>
            <a:r>
              <a:rPr lang="cs-CZ" sz="1600" dirty="0" err="1"/>
              <a:t>karbohydrátů</a:t>
            </a:r>
            <a:r>
              <a:rPr lang="cs-CZ" sz="1600" dirty="0"/>
              <a:t>, které  </a:t>
            </a:r>
            <a:r>
              <a:rPr lang="cs-CZ" sz="1600" dirty="0" smtClean="0"/>
              <a:t>přežvýkavci </a:t>
            </a:r>
            <a:r>
              <a:rPr lang="cs-CZ" sz="1600" dirty="0"/>
              <a:t>stráví spolu s proteiny </a:t>
            </a:r>
            <a:r>
              <a:rPr lang="cs-CZ" sz="1600" dirty="0" err="1"/>
              <a:t>protozoální</a:t>
            </a:r>
            <a:r>
              <a:rPr lang="cs-CZ" sz="1600" dirty="0"/>
              <a:t> </a:t>
            </a:r>
            <a:r>
              <a:rPr lang="cs-CZ" sz="1600" dirty="0" smtClean="0"/>
              <a:t>biomasy - v </a:t>
            </a:r>
            <a:r>
              <a:rPr lang="cs-CZ" sz="1600" dirty="0"/>
              <a:t>knize a </a:t>
            </a:r>
            <a:r>
              <a:rPr lang="cs-CZ" sz="1600" dirty="0" smtClean="0"/>
              <a:t>čepci</a:t>
            </a:r>
          </a:p>
          <a:p>
            <a:r>
              <a:rPr lang="cs-CZ" sz="1600" u="sng" dirty="0"/>
              <a:t>t</a:t>
            </a:r>
            <a:r>
              <a:rPr lang="cs-CZ" sz="1600" u="sng" dirty="0" smtClean="0"/>
              <a:t>ransport </a:t>
            </a:r>
            <a:r>
              <a:rPr lang="cs-CZ" sz="1600" u="sng" dirty="0"/>
              <a:t>uhlíku z bakterií do protozoí a následně do </a:t>
            </a:r>
            <a:r>
              <a:rPr lang="cs-CZ" sz="1600" u="sng" dirty="0" smtClean="0"/>
              <a:t>přežvýkavce je  </a:t>
            </a:r>
            <a:r>
              <a:rPr lang="cs-CZ" sz="1600" u="sng" dirty="0"/>
              <a:t>krátký účinný potravní </a:t>
            </a:r>
            <a:r>
              <a:rPr lang="cs-CZ" sz="1600" u="sng" dirty="0" smtClean="0"/>
              <a:t>řetězec</a:t>
            </a:r>
            <a:r>
              <a:rPr lang="cs-CZ" sz="1600" dirty="0" smtClean="0"/>
              <a:t>  </a:t>
            </a:r>
            <a:endParaRPr lang="cs-CZ" sz="1600" dirty="0"/>
          </a:p>
          <a:p>
            <a:r>
              <a:rPr lang="cs-CZ" sz="1600" dirty="0"/>
              <a:t>p</a:t>
            </a:r>
            <a:r>
              <a:rPr lang="cs-CZ" sz="1600" dirty="0" smtClean="0"/>
              <a:t>rotozoa jsou asi </a:t>
            </a:r>
            <a:r>
              <a:rPr lang="cs-CZ" sz="1600" dirty="0"/>
              <a:t>tráveny lépe </a:t>
            </a:r>
            <a:r>
              <a:rPr lang="cs-CZ" sz="1600" dirty="0" smtClean="0"/>
              <a:t>než </a:t>
            </a:r>
            <a:r>
              <a:rPr lang="cs-CZ" sz="1600" dirty="0"/>
              <a:t>bakterie, které mají rezistentní buněčnou  </a:t>
            </a:r>
            <a:r>
              <a:rPr lang="cs-CZ" sz="1600" dirty="0" smtClean="0"/>
              <a:t>stěnu </a:t>
            </a:r>
            <a:r>
              <a:rPr lang="cs-CZ" sz="1600" dirty="0"/>
              <a:t>a vysoký obsah nukleových </a:t>
            </a:r>
            <a:r>
              <a:rPr lang="cs-CZ" sz="1600" dirty="0" smtClean="0"/>
              <a:t>kyselin</a:t>
            </a:r>
          </a:p>
          <a:p>
            <a:endParaRPr lang="cs-CZ" sz="1600" dirty="0" smtClean="0"/>
          </a:p>
          <a:p>
            <a:endParaRPr lang="cs-CZ" sz="1600" dirty="0"/>
          </a:p>
          <a:p>
            <a:endParaRPr lang="cs-CZ" sz="1600" dirty="0"/>
          </a:p>
          <a:p>
            <a:endParaRPr lang="cs-CZ" sz="16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764704"/>
            <a:ext cx="3440860" cy="258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43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856984" cy="6552728"/>
          </a:xfrm>
        </p:spPr>
        <p:txBody>
          <a:bodyPr>
            <a:normAutofit/>
          </a:bodyPr>
          <a:lstStyle/>
          <a:p>
            <a:pPr marL="0" indent="0">
              <a:buNone/>
            </a:pPr>
            <a:r>
              <a:rPr lang="cs-CZ" sz="1600" dirty="0" smtClean="0"/>
              <a:t>   </a:t>
            </a:r>
            <a:endParaRPr lang="cs-CZ" sz="1600" dirty="0"/>
          </a:p>
          <a:p>
            <a:r>
              <a:rPr lang="cs-CZ" sz="1600" u="sng" dirty="0"/>
              <a:t>v</a:t>
            </a:r>
            <a:r>
              <a:rPr lang="cs-CZ" sz="1600" u="sng" dirty="0" smtClean="0"/>
              <a:t>ztah </a:t>
            </a:r>
            <a:r>
              <a:rPr lang="cs-CZ" sz="1600" u="sng" dirty="0"/>
              <a:t>mikrobů a </a:t>
            </a:r>
            <a:r>
              <a:rPr lang="cs-CZ" sz="1600" u="sng" dirty="0" smtClean="0"/>
              <a:t>přežvýkavce </a:t>
            </a:r>
            <a:r>
              <a:rPr lang="cs-CZ" sz="1600" u="sng" dirty="0"/>
              <a:t>je mutualistický </a:t>
            </a:r>
            <a:r>
              <a:rPr lang="cs-CZ" sz="1600" dirty="0"/>
              <a:t>– některé bakterie lze  najít jen v </a:t>
            </a:r>
            <a:r>
              <a:rPr lang="cs-CZ" sz="1600" dirty="0" smtClean="0"/>
              <a:t>bachoru</a:t>
            </a:r>
            <a:endParaRPr lang="cs-CZ" sz="1600" dirty="0"/>
          </a:p>
          <a:p>
            <a:pPr marL="0" indent="0">
              <a:buNone/>
            </a:pPr>
            <a:endParaRPr lang="cs-CZ" sz="1600" dirty="0"/>
          </a:p>
          <a:p>
            <a:r>
              <a:rPr lang="cs-CZ" sz="1600" dirty="0"/>
              <a:t>m</a:t>
            </a:r>
            <a:r>
              <a:rPr lang="cs-CZ" sz="1600" dirty="0" smtClean="0"/>
              <a:t>ikroorganismy </a:t>
            </a:r>
            <a:r>
              <a:rPr lang="cs-CZ" sz="1600" dirty="0"/>
              <a:t>tráví rostlinný materiál a produkují nízkomolekulární  mastné kyseliny a mikrobiální proteiny přístupné </a:t>
            </a:r>
            <a:r>
              <a:rPr lang="cs-CZ" sz="1600" dirty="0" smtClean="0"/>
              <a:t>zvířeti</a:t>
            </a:r>
          </a:p>
          <a:p>
            <a:endParaRPr lang="cs-CZ" sz="1600" dirty="0" smtClean="0"/>
          </a:p>
          <a:p>
            <a:r>
              <a:rPr lang="cs-CZ" sz="1600" dirty="0" smtClean="0"/>
              <a:t> </a:t>
            </a:r>
            <a:r>
              <a:rPr lang="cs-CZ" sz="1600" dirty="0"/>
              <a:t>n</a:t>
            </a:r>
            <a:r>
              <a:rPr lang="cs-CZ" sz="1600" dirty="0" smtClean="0"/>
              <a:t>ěkteří </a:t>
            </a:r>
            <a:r>
              <a:rPr lang="cs-CZ" sz="1600" dirty="0"/>
              <a:t>mikrobi potřebují růstové faktory, jiné produkují vitamíny  pro </a:t>
            </a:r>
            <a:r>
              <a:rPr lang="cs-CZ" sz="1600" dirty="0" err="1"/>
              <a:t>mikrofloru</a:t>
            </a:r>
            <a:r>
              <a:rPr lang="cs-CZ" sz="1600" dirty="0"/>
              <a:t> </a:t>
            </a:r>
            <a:r>
              <a:rPr lang="cs-CZ" sz="1600" dirty="0" smtClean="0"/>
              <a:t>bachoru</a:t>
            </a:r>
            <a:endParaRPr lang="cs-CZ" sz="1600" dirty="0"/>
          </a:p>
          <a:p>
            <a:endParaRPr lang="cs-CZ" sz="1600" dirty="0" smtClean="0"/>
          </a:p>
          <a:p>
            <a:r>
              <a:rPr lang="cs-CZ" sz="1600" dirty="0"/>
              <a:t>b</a:t>
            </a:r>
            <a:r>
              <a:rPr lang="cs-CZ" sz="1600" dirty="0" smtClean="0"/>
              <a:t>achor </a:t>
            </a:r>
            <a:r>
              <a:rPr lang="cs-CZ" sz="1600" dirty="0"/>
              <a:t>poskytuje vhodné prostředí pro bakterie a stálý přísun  substrátu pro </a:t>
            </a:r>
            <a:r>
              <a:rPr lang="cs-CZ" sz="1600" dirty="0" smtClean="0"/>
              <a:t>mikroby </a:t>
            </a:r>
          </a:p>
          <a:p>
            <a:endParaRPr lang="cs-CZ" sz="1600" dirty="0" smtClean="0"/>
          </a:p>
          <a:p>
            <a:r>
              <a:rPr lang="cs-CZ" sz="1600" dirty="0" smtClean="0"/>
              <a:t> přežvýkávání </a:t>
            </a:r>
            <a:r>
              <a:rPr lang="cs-CZ" sz="1600" dirty="0"/>
              <a:t>rozmělňuje rostlinný materiál, zvětšuje jeho povrch  pro mikroby, mikrobům pomáhají i sliny </a:t>
            </a:r>
            <a:r>
              <a:rPr lang="cs-CZ" sz="1600" dirty="0" smtClean="0"/>
              <a:t>zvířete</a:t>
            </a:r>
          </a:p>
          <a:p>
            <a:endParaRPr lang="cs-CZ" sz="1600" dirty="0"/>
          </a:p>
          <a:p>
            <a:r>
              <a:rPr lang="cs-CZ" sz="1600" dirty="0"/>
              <a:t>p</a:t>
            </a:r>
            <a:r>
              <a:rPr lang="cs-CZ" sz="1600" dirty="0" smtClean="0"/>
              <a:t>ohyb </a:t>
            </a:r>
            <a:r>
              <a:rPr lang="cs-CZ" sz="1600" dirty="0"/>
              <a:t>bachoru promíchává substrát pro </a:t>
            </a:r>
            <a:r>
              <a:rPr lang="cs-CZ" sz="1600" dirty="0" smtClean="0"/>
              <a:t>mikroby</a:t>
            </a:r>
          </a:p>
          <a:p>
            <a:endParaRPr lang="cs-CZ" sz="1600" dirty="0" smtClean="0"/>
          </a:p>
          <a:p>
            <a:r>
              <a:rPr lang="cs-CZ" sz="1600" dirty="0" smtClean="0"/>
              <a:t> </a:t>
            </a:r>
            <a:r>
              <a:rPr lang="cs-CZ" sz="1600" dirty="0"/>
              <a:t>o</a:t>
            </a:r>
            <a:r>
              <a:rPr lang="cs-CZ" sz="1600" dirty="0" smtClean="0"/>
              <a:t>dstranění </a:t>
            </a:r>
            <a:r>
              <a:rPr lang="cs-CZ" sz="1600" dirty="0"/>
              <a:t>nízkomolekulárních mastných kyselin absorpcí do krevního  oběhu zvířete zabrání jejich inhibiční působení na </a:t>
            </a:r>
            <a:r>
              <a:rPr lang="cs-CZ" sz="1600" dirty="0" smtClean="0"/>
              <a:t>mikroby</a:t>
            </a:r>
          </a:p>
          <a:p>
            <a:endParaRPr lang="cs-CZ" sz="1600" dirty="0" smtClean="0"/>
          </a:p>
          <a:p>
            <a:r>
              <a:rPr lang="cs-CZ" sz="1600" dirty="0"/>
              <a:t>d</a:t>
            </a:r>
            <a:r>
              <a:rPr lang="cs-CZ" sz="1600" dirty="0" smtClean="0"/>
              <a:t>iverzita </a:t>
            </a:r>
            <a:r>
              <a:rPr lang="cs-CZ" sz="1600" dirty="0"/>
              <a:t>mikroflóry – lehce se přizpůsobí změně potravy, ale ne prudké  změně – přechod z čerstvého krmení na suchou stravu a naopak –  nadměrná tvorba metanu – nadýmání bachoru, </a:t>
            </a:r>
            <a:r>
              <a:rPr lang="cs-CZ" sz="1600" dirty="0" smtClean="0"/>
              <a:t>může </a:t>
            </a:r>
            <a:r>
              <a:rPr lang="cs-CZ" sz="1600" dirty="0"/>
              <a:t>stlačit plíce a i  udusit zvíře (jediná léčba je propíchnutí bachoru</a:t>
            </a:r>
            <a:r>
              <a:rPr lang="cs-CZ" sz="1600" dirty="0" smtClean="0"/>
              <a:t>)</a:t>
            </a:r>
            <a:endParaRPr lang="cs-CZ" sz="1600" dirty="0"/>
          </a:p>
          <a:p>
            <a:endParaRPr lang="cs-CZ" sz="1600" dirty="0"/>
          </a:p>
        </p:txBody>
      </p:sp>
    </p:spTree>
    <p:extLst>
      <p:ext uri="{BB962C8B-B14F-4D97-AF65-F5344CB8AC3E}">
        <p14:creationId xmlns:p14="http://schemas.microsoft.com/office/powerpoint/2010/main" val="2315157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5219"/>
            <a:ext cx="8686800" cy="4525963"/>
          </a:xfrm>
        </p:spPr>
        <p:txBody>
          <a:bodyPr>
            <a:normAutofit/>
          </a:bodyPr>
          <a:lstStyle/>
          <a:p>
            <a:pPr marL="0" indent="0">
              <a:buNone/>
            </a:pPr>
            <a:r>
              <a:rPr lang="cs-CZ" sz="1600" b="1" dirty="0" smtClean="0"/>
              <a:t>Komensální a mutualističtí intestinální </a:t>
            </a:r>
            <a:r>
              <a:rPr lang="cs-CZ" sz="1600" b="1" dirty="0" err="1" smtClean="0"/>
              <a:t>symbionti</a:t>
            </a:r>
            <a:r>
              <a:rPr lang="cs-CZ" sz="1600" b="1" dirty="0" smtClean="0"/>
              <a:t> </a:t>
            </a:r>
            <a:endParaRPr lang="cs-CZ" sz="1600" b="1" dirty="0" smtClean="0"/>
          </a:p>
          <a:p>
            <a:pPr marL="0" indent="0">
              <a:buNone/>
            </a:pPr>
            <a:endParaRPr lang="cs-CZ" sz="1600" dirty="0" smtClean="0"/>
          </a:p>
          <a:p>
            <a:r>
              <a:rPr lang="cs-CZ" sz="1600" u="sng" dirty="0"/>
              <a:t>i</a:t>
            </a:r>
            <a:r>
              <a:rPr lang="cs-CZ" sz="1600" u="sng" dirty="0" smtClean="0"/>
              <a:t> </a:t>
            </a:r>
            <a:r>
              <a:rPr lang="cs-CZ" sz="1600" u="sng" dirty="0"/>
              <a:t>jiná </a:t>
            </a:r>
            <a:r>
              <a:rPr lang="cs-CZ" sz="1600" u="sng" dirty="0" smtClean="0"/>
              <a:t>zvířata mají </a:t>
            </a:r>
            <a:r>
              <a:rPr lang="cs-CZ" sz="1600" u="sng" dirty="0"/>
              <a:t>bachoru podobné  trávení </a:t>
            </a:r>
          </a:p>
          <a:p>
            <a:r>
              <a:rPr lang="cs-CZ" sz="1600" dirty="0" smtClean="0"/>
              <a:t> </a:t>
            </a:r>
            <a:r>
              <a:rPr lang="cs-CZ" sz="1600" dirty="0"/>
              <a:t>jeden druh „listových opic“ </a:t>
            </a:r>
            <a:r>
              <a:rPr lang="cs-CZ" sz="1600" dirty="0" smtClean="0"/>
              <a:t>,  </a:t>
            </a:r>
            <a:r>
              <a:rPr lang="cs-CZ" sz="1600" dirty="0"/>
              <a:t>lenochodi, hroši, velbloudi a někteří vačnatci </a:t>
            </a:r>
            <a:endParaRPr lang="cs-CZ" sz="1600" dirty="0" smtClean="0"/>
          </a:p>
          <a:p>
            <a:r>
              <a:rPr lang="cs-CZ" sz="1600" dirty="0" smtClean="0"/>
              <a:t>jejich </a:t>
            </a:r>
            <a:r>
              <a:rPr lang="cs-CZ" sz="1600" dirty="0" err="1"/>
              <a:t>mikroflora</a:t>
            </a:r>
            <a:r>
              <a:rPr lang="cs-CZ" sz="1600" dirty="0"/>
              <a:t> je schopná </a:t>
            </a:r>
            <a:r>
              <a:rPr lang="cs-CZ" sz="1600" u="sng" dirty="0"/>
              <a:t>rozkládat celulózu </a:t>
            </a:r>
            <a:r>
              <a:rPr lang="cs-CZ" sz="1600" dirty="0"/>
              <a:t>a jiný rostlinný  materiál a produkovat těkavé mastné kyseliny, které zvíře </a:t>
            </a:r>
            <a:r>
              <a:rPr lang="cs-CZ" sz="1600" dirty="0" smtClean="0"/>
              <a:t>může využít</a:t>
            </a:r>
            <a:r>
              <a:rPr lang="cs-CZ" sz="1600" dirty="0"/>
              <a:t>. </a:t>
            </a:r>
            <a:endParaRPr lang="cs-CZ" sz="1600" dirty="0" smtClean="0"/>
          </a:p>
          <a:p>
            <a:endParaRPr lang="cs-CZ" sz="1600" dirty="0"/>
          </a:p>
          <a:p>
            <a:r>
              <a:rPr lang="cs-CZ" sz="1600" u="sng" dirty="0"/>
              <a:t>u</a:t>
            </a:r>
            <a:r>
              <a:rPr lang="cs-CZ" sz="1600" u="sng" dirty="0" smtClean="0"/>
              <a:t> nepřežvýkavých </a:t>
            </a:r>
            <a:r>
              <a:rPr lang="cs-CZ" sz="1600" u="sng" dirty="0"/>
              <a:t>savců</a:t>
            </a:r>
            <a:r>
              <a:rPr lang="cs-CZ" sz="1600" dirty="0"/>
              <a:t>, kteří se ž</a:t>
            </a:r>
            <a:r>
              <a:rPr lang="cs-CZ" sz="1600" dirty="0" smtClean="0"/>
              <a:t>iví </a:t>
            </a:r>
            <a:r>
              <a:rPr lang="cs-CZ" sz="1600" dirty="0"/>
              <a:t>především rostlinným </a:t>
            </a:r>
            <a:r>
              <a:rPr lang="cs-CZ" sz="1600" dirty="0" smtClean="0"/>
              <a:t>materiálem (koně, </a:t>
            </a:r>
            <a:r>
              <a:rPr lang="cs-CZ" sz="1600" dirty="0"/>
              <a:t>prasata a </a:t>
            </a:r>
            <a:r>
              <a:rPr lang="cs-CZ" sz="1600" dirty="0" smtClean="0"/>
              <a:t>králíci) </a:t>
            </a:r>
            <a:r>
              <a:rPr lang="cs-CZ" sz="1600" dirty="0"/>
              <a:t>probíhá </a:t>
            </a:r>
            <a:r>
              <a:rPr lang="cs-CZ" sz="1600" u="sng" dirty="0"/>
              <a:t>mikrobiální trávení celulózy  ve zvětšeném slepém střevě </a:t>
            </a:r>
            <a:r>
              <a:rPr lang="cs-CZ" sz="1600" dirty="0"/>
              <a:t>(kůň – 50l) s produkcí těkavých mastných  kyselin, které jsou absorbovány do krevního oběhu a nakonec oxidovány  v buňkách ž</a:t>
            </a:r>
            <a:r>
              <a:rPr lang="cs-CZ" sz="1600" dirty="0" smtClean="0"/>
              <a:t>ivočicha </a:t>
            </a:r>
            <a:r>
              <a:rPr lang="cs-CZ" sz="1600" dirty="0"/>
              <a:t>za produkce vody a oxidu </a:t>
            </a:r>
            <a:r>
              <a:rPr lang="cs-CZ" sz="1600" dirty="0" smtClean="0"/>
              <a:t>uhličitého</a:t>
            </a:r>
          </a:p>
          <a:p>
            <a:r>
              <a:rPr lang="cs-CZ" sz="1600" dirty="0" smtClean="0"/>
              <a:t>velryby </a:t>
            </a:r>
            <a:r>
              <a:rPr lang="cs-CZ" sz="1600" dirty="0"/>
              <a:t>ž</a:t>
            </a:r>
            <a:r>
              <a:rPr lang="cs-CZ" sz="1600" dirty="0" smtClean="0"/>
              <a:t>ivící </a:t>
            </a:r>
            <a:r>
              <a:rPr lang="cs-CZ" sz="1600" dirty="0"/>
              <a:t>se planktonickými korýši, mají vícekomorové ž</a:t>
            </a:r>
            <a:r>
              <a:rPr lang="cs-CZ" sz="1600" dirty="0" smtClean="0"/>
              <a:t>aludky </a:t>
            </a:r>
            <a:r>
              <a:rPr lang="cs-CZ" sz="1600" dirty="0"/>
              <a:t>,  kde probíhá fermentace a tvoří se mnoho mastných kyselin  – zde se ale tráví hlavně </a:t>
            </a:r>
            <a:r>
              <a:rPr lang="cs-CZ" sz="1600" dirty="0" smtClean="0"/>
              <a:t>chitin</a:t>
            </a:r>
            <a:endParaRPr lang="cs-CZ" sz="1600" dirty="0"/>
          </a:p>
        </p:txBody>
      </p:sp>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010" y="4221088"/>
            <a:ext cx="2280321" cy="22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6" y="4221088"/>
            <a:ext cx="4002083" cy="226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4379" y="4211371"/>
            <a:ext cx="2959462" cy="221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84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229600" cy="4525963"/>
          </a:xfrm>
        </p:spPr>
        <p:txBody>
          <a:bodyPr>
            <a:noAutofit/>
          </a:bodyPr>
          <a:lstStyle/>
          <a:p>
            <a:pPr marL="0" indent="0">
              <a:buNone/>
            </a:pPr>
            <a:r>
              <a:rPr lang="cs-CZ" sz="1600" dirty="0" smtClean="0"/>
              <a:t>Negativní vztahy</a:t>
            </a:r>
          </a:p>
          <a:p>
            <a:pPr marL="0" indent="0">
              <a:buNone/>
            </a:pPr>
            <a:endParaRPr lang="cs-CZ" sz="1600" dirty="0"/>
          </a:p>
          <a:p>
            <a:r>
              <a:rPr lang="pt-BR" sz="1600" dirty="0" smtClean="0"/>
              <a:t> </a:t>
            </a:r>
            <a:r>
              <a:rPr lang="pt-BR" sz="1600" dirty="0"/>
              <a:t>houby mohou parazitovat na nematodách a vířnících</a:t>
            </a:r>
          </a:p>
          <a:p>
            <a:r>
              <a:rPr lang="cs-CZ" sz="1600" dirty="0" smtClean="0"/>
              <a:t>mikrobi </a:t>
            </a:r>
            <a:r>
              <a:rPr lang="cs-CZ" sz="1600" dirty="0"/>
              <a:t>způsobují nemoci živočichů (mikrobiální </a:t>
            </a:r>
            <a:r>
              <a:rPr lang="cs-CZ" sz="1600" dirty="0" smtClean="0"/>
              <a:t>toxiny, patogenní </a:t>
            </a:r>
            <a:r>
              <a:rPr lang="cs-CZ" sz="1600" dirty="0"/>
              <a:t>mikroorganismy</a:t>
            </a:r>
            <a:r>
              <a:rPr lang="cs-CZ" sz="1600" dirty="0" smtClean="0"/>
              <a:t>)</a:t>
            </a:r>
          </a:p>
          <a:p>
            <a:pPr marL="0" indent="0">
              <a:buNone/>
            </a:pPr>
            <a:endParaRPr lang="cs-CZ"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96169"/>
            <a:ext cx="6696744" cy="446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511660" y="1819183"/>
            <a:ext cx="6480720" cy="523220"/>
          </a:xfrm>
          <a:prstGeom prst="rect">
            <a:avLst/>
          </a:prstGeom>
        </p:spPr>
        <p:txBody>
          <a:bodyPr wrap="square">
            <a:spAutoFit/>
          </a:bodyPr>
          <a:lstStyle/>
          <a:p>
            <a:pPr algn="ctr"/>
            <a:r>
              <a:rPr lang="cs-CZ" sz="1400" dirty="0" err="1" smtClean="0">
                <a:solidFill>
                  <a:schemeClr val="bg1"/>
                </a:solidFill>
              </a:rPr>
              <a:t>Cordyceps</a:t>
            </a:r>
            <a:r>
              <a:rPr lang="cs-CZ" sz="1400" dirty="0" smtClean="0">
                <a:solidFill>
                  <a:schemeClr val="bg1"/>
                </a:solidFill>
              </a:rPr>
              <a:t> - parazitní houba, </a:t>
            </a:r>
            <a:r>
              <a:rPr lang="cs-CZ" sz="1400" dirty="0">
                <a:solidFill>
                  <a:schemeClr val="bg1"/>
                </a:solidFill>
              </a:rPr>
              <a:t>která napadá nervový systém bezobratlých a její výtrusnice na nich vytvářejí neskutečné útvary</a:t>
            </a:r>
          </a:p>
        </p:txBody>
      </p:sp>
    </p:spTree>
    <p:extLst>
      <p:ext uri="{BB962C8B-B14F-4D97-AF65-F5344CB8AC3E}">
        <p14:creationId xmlns:p14="http://schemas.microsoft.com/office/powerpoint/2010/main" val="3322575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634082"/>
          </a:xfrm>
        </p:spPr>
        <p:txBody>
          <a:bodyPr>
            <a:normAutofit fontScale="90000"/>
          </a:bodyPr>
          <a:lstStyle/>
          <a:p>
            <a:r>
              <a:rPr lang="en-GB" sz="2000" dirty="0" err="1"/>
              <a:t>Mutualistické</a:t>
            </a:r>
            <a:r>
              <a:rPr lang="en-GB" sz="2000" dirty="0"/>
              <a:t> </a:t>
            </a:r>
            <a:r>
              <a:rPr lang="en-GB" sz="2000" dirty="0" err="1"/>
              <a:t>vztahy</a:t>
            </a:r>
            <a:r>
              <a:rPr lang="en-GB" sz="2000" dirty="0"/>
              <a:t> </a:t>
            </a:r>
            <a:r>
              <a:rPr lang="en-GB" sz="2000" dirty="0" err="1" smtClean="0"/>
              <a:t>bezobratlých</a:t>
            </a:r>
            <a:r>
              <a:rPr lang="cs-CZ" sz="2000" dirty="0" smtClean="0"/>
              <a:t> </a:t>
            </a:r>
            <a:r>
              <a:rPr lang="en-GB" sz="2000" dirty="0" smtClean="0"/>
              <a:t>s </a:t>
            </a:r>
            <a:r>
              <a:rPr lang="en-GB" sz="2000" dirty="0" err="1"/>
              <a:t>fotosyntetickými</a:t>
            </a:r>
            <a:r>
              <a:rPr lang="en-GB" sz="2000" dirty="0"/>
              <a:t> </a:t>
            </a:r>
            <a:r>
              <a:rPr lang="en-GB" sz="2000" dirty="0" err="1"/>
              <a:t>mikroorganismy</a:t>
            </a:r>
            <a:r>
              <a:rPr lang="en-GB" sz="1800" dirty="0"/>
              <a:t/>
            </a:r>
            <a:br>
              <a:rPr lang="en-GB" sz="1800" dirty="0"/>
            </a:br>
            <a:endParaRPr lang="en-GB" sz="1800" dirty="0"/>
          </a:p>
        </p:txBody>
      </p:sp>
      <p:sp>
        <p:nvSpPr>
          <p:cNvPr id="3" name="Zástupný symbol pro obsah 2"/>
          <p:cNvSpPr>
            <a:spLocks noGrp="1"/>
          </p:cNvSpPr>
          <p:nvPr>
            <p:ph idx="1"/>
          </p:nvPr>
        </p:nvSpPr>
        <p:spPr>
          <a:xfrm>
            <a:off x="179512" y="620688"/>
            <a:ext cx="8229600" cy="4525963"/>
          </a:xfrm>
        </p:spPr>
        <p:txBody>
          <a:bodyPr>
            <a:normAutofit/>
          </a:bodyPr>
          <a:lstStyle/>
          <a:p>
            <a:r>
              <a:rPr lang="cs-CZ" sz="1600" u="sng" dirty="0" err="1"/>
              <a:t>n</a:t>
            </a:r>
            <a:r>
              <a:rPr lang="en-GB" sz="1600" u="sng" dirty="0" err="1" smtClean="0"/>
              <a:t>ěkteří</a:t>
            </a:r>
            <a:r>
              <a:rPr lang="en-GB" sz="1600" u="sng" dirty="0" smtClean="0"/>
              <a:t> </a:t>
            </a:r>
            <a:r>
              <a:rPr lang="en-GB" sz="1600" u="sng" dirty="0" err="1"/>
              <a:t>bezobratlí</a:t>
            </a:r>
            <a:r>
              <a:rPr lang="en-GB" sz="1600" u="sng" dirty="0"/>
              <a:t> </a:t>
            </a:r>
            <a:r>
              <a:rPr lang="en-GB" sz="1600" u="sng" dirty="0" err="1"/>
              <a:t>mají</a:t>
            </a:r>
            <a:r>
              <a:rPr lang="en-GB" sz="1600" u="sng" dirty="0"/>
              <a:t> </a:t>
            </a:r>
            <a:r>
              <a:rPr lang="en-GB" sz="1600" u="sng" dirty="0" err="1"/>
              <a:t>mutualistický</a:t>
            </a:r>
            <a:r>
              <a:rPr lang="en-GB" sz="1600" u="sng" dirty="0"/>
              <a:t> </a:t>
            </a:r>
            <a:r>
              <a:rPr lang="en-GB" sz="1600" u="sng" dirty="0" err="1"/>
              <a:t>vztah</a:t>
            </a:r>
            <a:r>
              <a:rPr lang="en-GB" sz="1600" u="sng" dirty="0"/>
              <a:t> s </a:t>
            </a:r>
            <a:r>
              <a:rPr lang="en-GB" sz="1600" u="sng" dirty="0" err="1"/>
              <a:t>fotosyntetizujícími</a:t>
            </a:r>
            <a:r>
              <a:rPr lang="en-GB" sz="1600" u="sng" dirty="0"/>
              <a:t> </a:t>
            </a:r>
            <a:r>
              <a:rPr lang="en-GB" sz="1600" u="sng" dirty="0" err="1" smtClean="0"/>
              <a:t>organismy</a:t>
            </a:r>
            <a:r>
              <a:rPr lang="cs-CZ" sz="1600" u="sng" dirty="0"/>
              <a:t> </a:t>
            </a:r>
            <a:r>
              <a:rPr lang="en-GB" sz="1600" dirty="0" err="1" smtClean="0"/>
              <a:t>řasami</a:t>
            </a:r>
            <a:r>
              <a:rPr lang="en-GB" sz="1600" dirty="0" smtClean="0"/>
              <a:t> </a:t>
            </a:r>
            <a:r>
              <a:rPr lang="en-GB" sz="1600" dirty="0" err="1"/>
              <a:t>nebo</a:t>
            </a:r>
            <a:r>
              <a:rPr lang="en-GB" sz="1600" dirty="0"/>
              <a:t> </a:t>
            </a:r>
            <a:r>
              <a:rPr lang="en-GB" sz="1600" dirty="0" err="1"/>
              <a:t>sinicemi</a:t>
            </a:r>
            <a:r>
              <a:rPr lang="en-GB" sz="1600" dirty="0"/>
              <a:t> - </a:t>
            </a:r>
            <a:r>
              <a:rPr lang="en-GB" sz="1600" b="1" dirty="0" err="1"/>
              <a:t>endozoické</a:t>
            </a:r>
            <a:r>
              <a:rPr lang="en-GB" sz="1600" b="1" dirty="0"/>
              <a:t> </a:t>
            </a:r>
            <a:r>
              <a:rPr lang="en-GB" sz="1600" b="1" dirty="0" err="1" smtClean="0"/>
              <a:t>řasy</a:t>
            </a:r>
            <a:endParaRPr lang="cs-CZ" sz="1600" b="1" dirty="0" smtClean="0"/>
          </a:p>
          <a:p>
            <a:endParaRPr lang="en-GB" sz="1600" dirty="0"/>
          </a:p>
          <a:p>
            <a:pPr marL="0" indent="0">
              <a:buNone/>
            </a:pPr>
            <a:r>
              <a:rPr lang="en-GB" sz="1600" i="1" dirty="0"/>
              <a:t>Zooxanthellae</a:t>
            </a:r>
            <a:r>
              <a:rPr lang="en-GB" sz="1600" dirty="0"/>
              <a:t> – </a:t>
            </a:r>
            <a:r>
              <a:rPr lang="en-GB" sz="1600" dirty="0" err="1"/>
              <a:t>řasa</a:t>
            </a:r>
            <a:r>
              <a:rPr lang="en-GB" sz="1600" dirty="0"/>
              <a:t> </a:t>
            </a:r>
            <a:r>
              <a:rPr lang="cs-CZ" sz="1600" dirty="0" err="1"/>
              <a:t>ž</a:t>
            </a:r>
            <a:r>
              <a:rPr lang="en-GB" sz="1600" dirty="0" err="1" smtClean="0"/>
              <a:t>lutá</a:t>
            </a:r>
            <a:r>
              <a:rPr lang="en-GB" sz="1600" dirty="0" smtClean="0"/>
              <a:t> </a:t>
            </a:r>
            <a:r>
              <a:rPr lang="cs-CZ" sz="1600" dirty="0" smtClean="0"/>
              <a:t>-</a:t>
            </a:r>
            <a:r>
              <a:rPr lang="en-GB" sz="1600" dirty="0" smtClean="0"/>
              <a:t> </a:t>
            </a:r>
            <a:r>
              <a:rPr lang="en-GB" sz="1600" dirty="0" err="1"/>
              <a:t>červenohnědá</a:t>
            </a:r>
            <a:r>
              <a:rPr lang="en-GB" sz="1600" dirty="0"/>
              <a:t> (</a:t>
            </a:r>
            <a:r>
              <a:rPr lang="en-GB" sz="1600" dirty="0" err="1"/>
              <a:t>včetně</a:t>
            </a:r>
            <a:r>
              <a:rPr lang="en-GB" sz="1600" dirty="0"/>
              <a:t> dinoflagellates)</a:t>
            </a:r>
          </a:p>
          <a:p>
            <a:pPr marL="0" indent="0">
              <a:buNone/>
            </a:pPr>
            <a:r>
              <a:rPr lang="en-GB" sz="1600" i="1" dirty="0" err="1"/>
              <a:t>Zoochlorellae</a:t>
            </a:r>
            <a:r>
              <a:rPr lang="en-GB" sz="1600" dirty="0"/>
              <a:t> – </a:t>
            </a:r>
            <a:r>
              <a:rPr lang="en-GB" sz="1600" dirty="0" err="1"/>
              <a:t>řasa</a:t>
            </a:r>
            <a:r>
              <a:rPr lang="en-GB" sz="1600" dirty="0"/>
              <a:t> </a:t>
            </a:r>
            <a:r>
              <a:rPr lang="en-GB" sz="1600" dirty="0" err="1"/>
              <a:t>bledá</a:t>
            </a:r>
            <a:r>
              <a:rPr lang="en-GB" sz="1600" dirty="0"/>
              <a:t> </a:t>
            </a:r>
            <a:r>
              <a:rPr lang="cs-CZ" sz="1600" dirty="0"/>
              <a:t>-</a:t>
            </a:r>
            <a:r>
              <a:rPr lang="en-GB" sz="1600" dirty="0" smtClean="0"/>
              <a:t> </a:t>
            </a:r>
            <a:r>
              <a:rPr lang="en-GB" sz="1600" dirty="0" err="1"/>
              <a:t>jasně</a:t>
            </a:r>
            <a:r>
              <a:rPr lang="en-GB" sz="1600" dirty="0"/>
              <a:t> </a:t>
            </a:r>
            <a:r>
              <a:rPr lang="en-GB" sz="1600" dirty="0" err="1"/>
              <a:t>zelená</a:t>
            </a:r>
            <a:endParaRPr lang="en-GB" sz="1600" dirty="0"/>
          </a:p>
          <a:p>
            <a:pPr marL="0" indent="0">
              <a:buNone/>
            </a:pPr>
            <a:r>
              <a:rPr lang="en-GB" sz="1600" i="1" dirty="0" err="1"/>
              <a:t>Cyanellae</a:t>
            </a:r>
            <a:r>
              <a:rPr lang="en-GB" sz="1600" dirty="0"/>
              <a:t> – </a:t>
            </a:r>
            <a:r>
              <a:rPr lang="en-GB" sz="1600" dirty="0" err="1"/>
              <a:t>dominantní</a:t>
            </a:r>
            <a:r>
              <a:rPr lang="en-GB" sz="1600" dirty="0"/>
              <a:t> pigment je </a:t>
            </a:r>
            <a:r>
              <a:rPr lang="en-GB" sz="1600" dirty="0" err="1" smtClean="0"/>
              <a:t>modrozelený</a:t>
            </a:r>
            <a:endParaRPr lang="cs-CZ" sz="1600" dirty="0" smtClean="0"/>
          </a:p>
          <a:p>
            <a:pPr marL="0" indent="0">
              <a:buNone/>
            </a:pPr>
            <a:endParaRPr lang="en-GB" sz="1600" dirty="0"/>
          </a:p>
          <a:p>
            <a:r>
              <a:rPr lang="cs-CZ" sz="1600" dirty="0" err="1"/>
              <a:t>n</a:t>
            </a:r>
            <a:r>
              <a:rPr lang="en-GB" sz="1600" dirty="0" err="1" smtClean="0"/>
              <a:t>ejčastější</a:t>
            </a:r>
            <a:r>
              <a:rPr lang="en-GB" sz="1600" dirty="0" smtClean="0"/>
              <a:t> </a:t>
            </a:r>
            <a:r>
              <a:rPr lang="en-GB" sz="1600" dirty="0" err="1"/>
              <a:t>výskyt</a:t>
            </a:r>
            <a:r>
              <a:rPr lang="en-GB" sz="1600" dirty="0"/>
              <a:t> </a:t>
            </a:r>
            <a:r>
              <a:rPr lang="en-GB" sz="1600" dirty="0" err="1"/>
              <a:t>řas</a:t>
            </a:r>
            <a:r>
              <a:rPr lang="en-GB" sz="1600" dirty="0"/>
              <a:t> je v </a:t>
            </a:r>
            <a:r>
              <a:rPr lang="en-GB" sz="1600" dirty="0" smtClean="0"/>
              <a:t>coelenterates</a:t>
            </a:r>
            <a:r>
              <a:rPr lang="cs-CZ" sz="1600" dirty="0"/>
              <a:t> </a:t>
            </a:r>
            <a:r>
              <a:rPr lang="cs-CZ" sz="1600" dirty="0" smtClean="0"/>
              <a:t>-</a:t>
            </a:r>
            <a:r>
              <a:rPr lang="en-GB" sz="1600" dirty="0" smtClean="0"/>
              <a:t> </a:t>
            </a:r>
            <a:r>
              <a:rPr lang="cs-CZ" sz="1600" dirty="0" smtClean="0"/>
              <a:t>nezmar</a:t>
            </a:r>
            <a:r>
              <a:rPr lang="en-GB" sz="1600" dirty="0" smtClean="0"/>
              <a:t>, a</a:t>
            </a:r>
            <a:r>
              <a:rPr lang="cs-CZ" sz="1600" dirty="0" smtClean="0"/>
              <a:t>sasanka</a:t>
            </a:r>
            <a:r>
              <a:rPr lang="en-GB" sz="1600" dirty="0" smtClean="0"/>
              <a:t> </a:t>
            </a:r>
            <a:r>
              <a:rPr lang="en-GB" sz="1600" dirty="0"/>
              <a:t>a </a:t>
            </a:r>
            <a:r>
              <a:rPr lang="en-GB" sz="1600" dirty="0" err="1" smtClean="0"/>
              <a:t>korály</a:t>
            </a:r>
            <a:r>
              <a:rPr lang="cs-CZ" sz="1600" dirty="0" smtClean="0"/>
              <a:t>…</a:t>
            </a:r>
            <a:endParaRPr lang="en-GB" sz="1600" dirty="0"/>
          </a:p>
          <a:p>
            <a:r>
              <a:rPr lang="cs-CZ" sz="1600" dirty="0" err="1"/>
              <a:t>m</a:t>
            </a:r>
            <a:r>
              <a:rPr lang="en-GB" sz="1600" dirty="0" err="1" smtClean="0"/>
              <a:t>ořské</a:t>
            </a:r>
            <a:r>
              <a:rPr lang="en-GB" sz="1600" dirty="0" smtClean="0"/>
              <a:t> </a:t>
            </a:r>
            <a:r>
              <a:rPr lang="en-GB" sz="1600" dirty="0" err="1"/>
              <a:t>houby</a:t>
            </a:r>
            <a:r>
              <a:rPr lang="en-GB" sz="1600" dirty="0"/>
              <a:t> </a:t>
            </a:r>
            <a:r>
              <a:rPr lang="en-GB" sz="1600" dirty="0" err="1"/>
              <a:t>mají</a:t>
            </a:r>
            <a:r>
              <a:rPr lang="en-GB" sz="1600" dirty="0"/>
              <a:t> </a:t>
            </a:r>
            <a:r>
              <a:rPr lang="en-GB" sz="1600" dirty="0" err="1"/>
              <a:t>nejčastěji</a:t>
            </a:r>
            <a:r>
              <a:rPr lang="en-GB" sz="1600" dirty="0"/>
              <a:t> </a:t>
            </a:r>
            <a:r>
              <a:rPr lang="en-GB" sz="1600" dirty="0" err="1" smtClean="0"/>
              <a:t>sinice</a:t>
            </a:r>
            <a:endParaRPr lang="en-GB" sz="1600" dirty="0"/>
          </a:p>
          <a:p>
            <a:r>
              <a:rPr lang="en-GB" sz="1600" i="1" dirty="0" err="1"/>
              <a:t>Chlorophycophyta</a:t>
            </a:r>
            <a:r>
              <a:rPr lang="en-GB" sz="1600" dirty="0"/>
              <a:t> </a:t>
            </a:r>
            <a:r>
              <a:rPr lang="en-GB" sz="1600" dirty="0" err="1"/>
              <a:t>jsou</a:t>
            </a:r>
            <a:r>
              <a:rPr lang="en-GB" sz="1600" dirty="0"/>
              <a:t> </a:t>
            </a:r>
            <a:r>
              <a:rPr lang="en-GB" sz="1600" dirty="0" err="1"/>
              <a:t>především</a:t>
            </a:r>
            <a:r>
              <a:rPr lang="en-GB" sz="1600" dirty="0"/>
              <a:t> </a:t>
            </a:r>
            <a:r>
              <a:rPr lang="en-GB" sz="1600" dirty="0" err="1"/>
              <a:t>ve</a:t>
            </a:r>
            <a:r>
              <a:rPr lang="en-GB" sz="1600" dirty="0"/>
              <a:t> </a:t>
            </a:r>
            <a:r>
              <a:rPr lang="en-GB" sz="1600" dirty="0" err="1"/>
              <a:t>sladkovodních</a:t>
            </a:r>
            <a:r>
              <a:rPr lang="en-GB" sz="1600" dirty="0"/>
              <a:t> </a:t>
            </a:r>
            <a:r>
              <a:rPr lang="en-GB" sz="1600" dirty="0" err="1"/>
              <a:t>bezobratlých</a:t>
            </a:r>
            <a:r>
              <a:rPr lang="en-GB" sz="1600" dirty="0"/>
              <a:t>.</a:t>
            </a:r>
          </a:p>
          <a:p>
            <a:r>
              <a:rPr lang="en-GB" sz="1600" i="1" u="sng" dirty="0"/>
              <a:t>Dinoflagellates</a:t>
            </a:r>
            <a:r>
              <a:rPr lang="en-GB" sz="1600" i="1" dirty="0"/>
              <a:t> </a:t>
            </a:r>
            <a:r>
              <a:rPr lang="en-GB" sz="1600" dirty="0" err="1"/>
              <a:t>jsou</a:t>
            </a:r>
            <a:r>
              <a:rPr lang="en-GB" sz="1600" dirty="0"/>
              <a:t> </a:t>
            </a:r>
            <a:r>
              <a:rPr lang="en-GB" sz="1600" dirty="0" err="1"/>
              <a:t>nejčastější</a:t>
            </a:r>
            <a:r>
              <a:rPr lang="en-GB" sz="1600" dirty="0"/>
              <a:t> </a:t>
            </a:r>
            <a:r>
              <a:rPr lang="en-GB" sz="1600" dirty="0" err="1"/>
              <a:t>řasoví</a:t>
            </a:r>
            <a:r>
              <a:rPr lang="en-GB" sz="1600" dirty="0"/>
              <a:t> </a:t>
            </a:r>
            <a:r>
              <a:rPr lang="en-GB" sz="1600" dirty="0" err="1"/>
              <a:t>symbionti</a:t>
            </a:r>
            <a:r>
              <a:rPr lang="en-GB" sz="1600" dirty="0"/>
              <a:t> </a:t>
            </a:r>
            <a:r>
              <a:rPr lang="en-GB" sz="1600" dirty="0" err="1"/>
              <a:t>mořských</a:t>
            </a:r>
            <a:r>
              <a:rPr lang="en-GB" sz="1600" dirty="0"/>
              <a:t> </a:t>
            </a:r>
            <a:r>
              <a:rPr lang="en-GB" sz="1600" dirty="0" err="1"/>
              <a:t>bezobratlých</a:t>
            </a:r>
            <a:r>
              <a:rPr lang="en-GB" sz="1600" dirty="0"/>
              <a:t>.</a:t>
            </a:r>
          </a:p>
          <a:p>
            <a:r>
              <a:rPr lang="en-GB" sz="1600" dirty="0" err="1" smtClean="0"/>
              <a:t>pár</a:t>
            </a:r>
            <a:r>
              <a:rPr lang="en-GB" sz="1600" dirty="0" smtClean="0"/>
              <a:t> </a:t>
            </a:r>
            <a:r>
              <a:rPr lang="en-GB" sz="1600" dirty="0" err="1"/>
              <a:t>endosymbiotických</a:t>
            </a:r>
            <a:r>
              <a:rPr lang="en-GB" sz="1600" dirty="0"/>
              <a:t> </a:t>
            </a:r>
            <a:r>
              <a:rPr lang="en-GB" sz="1600" dirty="0" err="1"/>
              <a:t>řas</a:t>
            </a:r>
            <a:r>
              <a:rPr lang="en-GB" sz="1600" dirty="0"/>
              <a:t> </a:t>
            </a:r>
            <a:r>
              <a:rPr lang="en-GB" sz="1600" dirty="0" err="1" smtClean="0"/>
              <a:t>mů</a:t>
            </a:r>
            <a:r>
              <a:rPr lang="cs-CZ" sz="1600" dirty="0" smtClean="0"/>
              <a:t>ž</a:t>
            </a:r>
            <a:r>
              <a:rPr lang="en-GB" sz="1600" dirty="0" smtClean="0"/>
              <a:t>e </a:t>
            </a:r>
            <a:r>
              <a:rPr lang="en-GB" sz="1600" dirty="0" err="1"/>
              <a:t>být</a:t>
            </a:r>
            <a:r>
              <a:rPr lang="en-GB" sz="1600" dirty="0"/>
              <a:t> </a:t>
            </a:r>
            <a:r>
              <a:rPr lang="en-GB" sz="1600" dirty="0" err="1"/>
              <a:t>kultivováno</a:t>
            </a:r>
            <a:r>
              <a:rPr lang="en-GB" sz="1600" dirty="0"/>
              <a:t> </a:t>
            </a:r>
            <a:r>
              <a:rPr lang="en-GB" sz="1600" dirty="0" err="1"/>
              <a:t>vně</a:t>
            </a:r>
            <a:r>
              <a:rPr lang="en-GB" sz="1600" dirty="0"/>
              <a:t> </a:t>
            </a:r>
            <a:r>
              <a:rPr lang="en-GB" sz="1600" dirty="0" err="1"/>
              <a:t>jejich</a:t>
            </a:r>
            <a:r>
              <a:rPr lang="en-GB" sz="1600" dirty="0"/>
              <a:t> </a:t>
            </a:r>
            <a:r>
              <a:rPr lang="en-GB" sz="1600" dirty="0" err="1"/>
              <a:t>hostitele</a:t>
            </a:r>
            <a:endParaRPr lang="en-GB"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3288" y="4374533"/>
            <a:ext cx="1849559" cy="224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374533"/>
            <a:ext cx="4248472" cy="224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174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23528" y="260648"/>
            <a:ext cx="8640960" cy="1077218"/>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utualistický</a:t>
            </a:r>
            <a:r>
              <a:rPr lang="en-GB" sz="1600" dirty="0" smtClean="0"/>
              <a:t> </a:t>
            </a:r>
            <a:r>
              <a:rPr lang="en-GB" sz="1600" dirty="0" err="1"/>
              <a:t>vztah</a:t>
            </a:r>
            <a:r>
              <a:rPr lang="en-GB" sz="1600" dirty="0"/>
              <a:t> </a:t>
            </a:r>
            <a:r>
              <a:rPr lang="en-GB" sz="1600" dirty="0" err="1"/>
              <a:t>popsán</a:t>
            </a:r>
            <a:r>
              <a:rPr lang="en-GB" sz="1600" dirty="0"/>
              <a:t> pro </a:t>
            </a:r>
            <a:r>
              <a:rPr lang="en-GB" sz="1600" dirty="0" err="1"/>
              <a:t>různé</a:t>
            </a:r>
            <a:r>
              <a:rPr lang="en-GB" sz="1600" dirty="0"/>
              <a:t> </a:t>
            </a:r>
            <a:r>
              <a:rPr lang="en-GB" sz="1600" dirty="0" err="1"/>
              <a:t>druhy</a:t>
            </a:r>
            <a:r>
              <a:rPr lang="en-GB" sz="1600" dirty="0"/>
              <a:t> polychaete (</a:t>
            </a:r>
            <a:r>
              <a:rPr lang="en-GB" sz="1600" dirty="0" err="1"/>
              <a:t>mořští</a:t>
            </a:r>
            <a:r>
              <a:rPr lang="cs-CZ" sz="1600" dirty="0"/>
              <a:t> </a:t>
            </a:r>
            <a:r>
              <a:rPr lang="en-GB" sz="1600" dirty="0" err="1"/>
              <a:t>červi</a:t>
            </a:r>
            <a:r>
              <a:rPr lang="en-GB" sz="1600" dirty="0"/>
              <a:t> – </a:t>
            </a:r>
            <a:r>
              <a:rPr lang="en-GB" sz="1600" dirty="0" err="1"/>
              <a:t>příbuzní</a:t>
            </a:r>
            <a:r>
              <a:rPr lang="en-GB" sz="1600" dirty="0"/>
              <a:t> </a:t>
            </a:r>
            <a:r>
              <a:rPr lang="cs-CZ" sz="1600" dirty="0"/>
              <a:t>ž</a:t>
            </a:r>
            <a:r>
              <a:rPr lang="en-GB" sz="1600" dirty="0"/>
              <a:t>í</a:t>
            </a:r>
            <a:r>
              <a:rPr lang="cs-CZ" sz="1600" dirty="0"/>
              <a:t>ž</a:t>
            </a:r>
            <a:r>
              <a:rPr lang="en-GB" sz="1600" dirty="0" err="1"/>
              <a:t>alám</a:t>
            </a:r>
            <a:r>
              <a:rPr lang="en-GB" sz="1600" dirty="0"/>
              <a:t>),  </a:t>
            </a:r>
            <a:r>
              <a:rPr lang="en-GB" sz="1600" dirty="0" err="1"/>
              <a:t>měkkýš</a:t>
            </a:r>
            <a:r>
              <a:rPr lang="cs-CZ" sz="1600" dirty="0"/>
              <a:t>i</a:t>
            </a:r>
            <a:r>
              <a:rPr lang="en-GB" sz="1600" dirty="0"/>
              <a:t> (</a:t>
            </a:r>
            <a:r>
              <a:rPr lang="en-GB" sz="1600" dirty="0" err="1"/>
              <a:t>včetně</a:t>
            </a:r>
            <a:r>
              <a:rPr lang="en-GB" sz="1600" dirty="0"/>
              <a:t> </a:t>
            </a:r>
            <a:r>
              <a:rPr lang="en-GB" sz="1600" dirty="0" err="1"/>
              <a:t>škeblí</a:t>
            </a:r>
            <a:r>
              <a:rPr lang="en-GB" sz="1600" dirty="0" smtClean="0"/>
              <a:t>)</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pláštěnci</a:t>
            </a:r>
            <a:r>
              <a:rPr lang="en-GB" sz="1600" dirty="0" smtClean="0"/>
              <a:t>, </a:t>
            </a:r>
            <a:r>
              <a:rPr lang="cs-CZ" sz="1600" dirty="0" smtClean="0"/>
              <a:t>mořští ježci</a:t>
            </a:r>
            <a:r>
              <a:rPr lang="en-GB" sz="1600" dirty="0" smtClean="0"/>
              <a:t>, </a:t>
            </a:r>
            <a:r>
              <a:rPr lang="cs-CZ" sz="1600" dirty="0" err="1" smtClean="0"/>
              <a:t>nezmaři</a:t>
            </a:r>
            <a:r>
              <a:rPr lang="en-GB" sz="1600" dirty="0" smtClean="0"/>
              <a:t>, </a:t>
            </a:r>
            <a:r>
              <a:rPr lang="en-GB" sz="1600" dirty="0" err="1" smtClean="0"/>
              <a:t>medůzy</a:t>
            </a:r>
            <a:r>
              <a:rPr lang="en-GB" sz="1600" dirty="0" smtClean="0"/>
              <a:t>, </a:t>
            </a:r>
            <a:r>
              <a:rPr lang="en-GB" sz="1600" dirty="0" err="1" smtClean="0"/>
              <a:t>mořské</a:t>
            </a:r>
            <a:r>
              <a:rPr lang="cs-CZ" sz="1600" dirty="0" smtClean="0"/>
              <a:t> </a:t>
            </a:r>
            <a:r>
              <a:rPr lang="en-GB" sz="1600" dirty="0" err="1" smtClean="0"/>
              <a:t>sasanky</a:t>
            </a:r>
            <a:r>
              <a:rPr lang="en-GB" sz="1600" dirty="0" smtClean="0"/>
              <a:t>, </a:t>
            </a:r>
            <a:r>
              <a:rPr lang="en-GB" sz="1600" dirty="0" err="1" smtClean="0"/>
              <a:t>korály</a:t>
            </a:r>
            <a:r>
              <a:rPr lang="en-GB" sz="1600" dirty="0" smtClean="0"/>
              <a:t>, </a:t>
            </a:r>
            <a:endParaRPr lang="en-GB"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76872"/>
            <a:ext cx="5250523" cy="361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300" y="2276872"/>
            <a:ext cx="2448272" cy="367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735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229600" cy="4525963"/>
          </a:xfrm>
        </p:spPr>
        <p:txBody>
          <a:bodyPr>
            <a:normAutofit/>
          </a:bodyPr>
          <a:lstStyle/>
          <a:p>
            <a:pPr marL="0" indent="0">
              <a:buNone/>
            </a:pPr>
            <a:r>
              <a:rPr lang="en-GB" sz="1600" dirty="0" err="1"/>
              <a:t>Mutualistický</a:t>
            </a:r>
            <a:r>
              <a:rPr lang="en-GB" sz="1600" dirty="0"/>
              <a:t> </a:t>
            </a:r>
            <a:r>
              <a:rPr lang="en-GB" sz="1600" dirty="0" err="1"/>
              <a:t>vztah</a:t>
            </a:r>
            <a:endParaRPr lang="en-GB" sz="1600" dirty="0"/>
          </a:p>
          <a:p>
            <a:r>
              <a:rPr lang="cs-CZ" sz="1600" dirty="0" err="1"/>
              <a:t>m</a:t>
            </a:r>
            <a:r>
              <a:rPr lang="en-GB" sz="1600" dirty="0" err="1" smtClean="0"/>
              <a:t>ikroorganismus</a:t>
            </a:r>
            <a:r>
              <a:rPr lang="en-GB" sz="1600" dirty="0" smtClean="0"/>
              <a:t> </a:t>
            </a:r>
            <a:r>
              <a:rPr lang="en-GB" sz="1600" dirty="0" err="1"/>
              <a:t>zásobuje</a:t>
            </a:r>
            <a:r>
              <a:rPr lang="en-GB" sz="1600" dirty="0"/>
              <a:t> </a:t>
            </a:r>
            <a:r>
              <a:rPr lang="cs-CZ" sz="1600" dirty="0" err="1"/>
              <a:t>ž</a:t>
            </a:r>
            <a:r>
              <a:rPr lang="en-GB" sz="1600" dirty="0" err="1" smtClean="0"/>
              <a:t>ivočicha</a:t>
            </a:r>
            <a:r>
              <a:rPr lang="en-GB" sz="1600" dirty="0" smtClean="0"/>
              <a:t> </a:t>
            </a:r>
            <a:r>
              <a:rPr lang="en-GB" sz="1600" dirty="0" err="1"/>
              <a:t>organickými</a:t>
            </a:r>
            <a:r>
              <a:rPr lang="en-GB" sz="1600" dirty="0"/>
              <a:t> </a:t>
            </a:r>
            <a:r>
              <a:rPr lang="cs-CZ" sz="1600" dirty="0" err="1"/>
              <a:t>ž</a:t>
            </a:r>
            <a:r>
              <a:rPr lang="en-GB" sz="1600" dirty="0" err="1" smtClean="0"/>
              <a:t>ivinami</a:t>
            </a:r>
            <a:endParaRPr lang="en-GB" sz="1600" dirty="0"/>
          </a:p>
          <a:p>
            <a:r>
              <a:rPr lang="cs-CZ" sz="1600" dirty="0"/>
              <a:t>ž</a:t>
            </a:r>
            <a:r>
              <a:rPr lang="en-GB" sz="1600" dirty="0" err="1" smtClean="0"/>
              <a:t>ivočich</a:t>
            </a:r>
            <a:r>
              <a:rPr lang="en-GB" sz="1600" dirty="0" smtClean="0"/>
              <a:t> </a:t>
            </a:r>
            <a:r>
              <a:rPr lang="en-GB" sz="1600" dirty="0" err="1"/>
              <a:t>poskytuje</a:t>
            </a:r>
            <a:r>
              <a:rPr lang="en-GB" sz="1600" dirty="0"/>
              <a:t> </a:t>
            </a:r>
            <a:r>
              <a:rPr lang="en-GB" sz="1600" dirty="0" err="1"/>
              <a:t>fyziologicky</a:t>
            </a:r>
            <a:r>
              <a:rPr lang="en-GB" sz="1600" dirty="0"/>
              <a:t> a </a:t>
            </a:r>
            <a:r>
              <a:rPr lang="en-GB" sz="1600" dirty="0" err="1"/>
              <a:t>nutričně</a:t>
            </a:r>
            <a:r>
              <a:rPr lang="en-GB" sz="1600" dirty="0"/>
              <a:t> </a:t>
            </a:r>
            <a:r>
              <a:rPr lang="en-GB" sz="1600" dirty="0" err="1"/>
              <a:t>vhodné</a:t>
            </a:r>
            <a:r>
              <a:rPr lang="en-GB" sz="1600" dirty="0"/>
              <a:t> </a:t>
            </a:r>
            <a:r>
              <a:rPr lang="en-GB" sz="1600" dirty="0" err="1" smtClean="0"/>
              <a:t>prostředí</a:t>
            </a:r>
            <a:r>
              <a:rPr lang="cs-CZ" sz="1600" dirty="0"/>
              <a:t> </a:t>
            </a:r>
            <a:r>
              <a:rPr lang="en-GB" sz="1600" dirty="0" smtClean="0"/>
              <a:t>pro </a:t>
            </a:r>
            <a:r>
              <a:rPr lang="en-GB" sz="1600" dirty="0" err="1" smtClean="0"/>
              <a:t>mikroby</a:t>
            </a:r>
            <a:endParaRPr lang="cs-CZ" sz="1600" dirty="0" smtClean="0"/>
          </a:p>
          <a:p>
            <a:endParaRPr lang="en-GB" sz="1600" dirty="0"/>
          </a:p>
          <a:p>
            <a:pPr marL="0" indent="0">
              <a:buNone/>
            </a:pPr>
            <a:r>
              <a:rPr lang="cs-CZ" sz="1600" dirty="0" smtClean="0"/>
              <a:t>Ploštěnka</a:t>
            </a:r>
            <a:r>
              <a:rPr lang="cs-CZ" sz="1600" i="1" dirty="0" smtClean="0"/>
              <a:t> </a:t>
            </a:r>
            <a:r>
              <a:rPr lang="en-GB" sz="1600" i="1" dirty="0" err="1" smtClean="0"/>
              <a:t>Convoluta</a:t>
            </a:r>
            <a:r>
              <a:rPr lang="en-GB" sz="1600" i="1" dirty="0" smtClean="0"/>
              <a:t> </a:t>
            </a:r>
            <a:r>
              <a:rPr lang="en-GB" sz="1600" i="1" dirty="0" err="1"/>
              <a:t>roscoffensis</a:t>
            </a:r>
            <a:r>
              <a:rPr lang="en-GB" sz="1600" i="1" dirty="0"/>
              <a:t> </a:t>
            </a:r>
            <a:r>
              <a:rPr lang="en-GB" sz="1600" dirty="0"/>
              <a:t>a </a:t>
            </a:r>
            <a:r>
              <a:rPr lang="en-GB" sz="1600" dirty="0" err="1"/>
              <a:t>řasa</a:t>
            </a:r>
            <a:r>
              <a:rPr lang="en-GB" sz="1600" dirty="0"/>
              <a:t> </a:t>
            </a:r>
            <a:r>
              <a:rPr lang="en-GB" sz="1600" i="1" dirty="0" err="1"/>
              <a:t>Platymonas</a:t>
            </a:r>
            <a:r>
              <a:rPr lang="en-GB" sz="1600" i="1" dirty="0"/>
              <a:t> </a:t>
            </a:r>
            <a:r>
              <a:rPr lang="en-GB" sz="1600" i="1" dirty="0" err="1"/>
              <a:t>convolutae</a:t>
            </a:r>
            <a:endParaRPr lang="en-GB" sz="1600" i="1" dirty="0"/>
          </a:p>
          <a:p>
            <a:r>
              <a:rPr lang="cs-CZ" sz="1600" dirty="0" err="1"/>
              <a:t>ř</a:t>
            </a:r>
            <a:r>
              <a:rPr lang="en-GB" sz="1600" dirty="0" err="1" smtClean="0"/>
              <a:t>asa</a:t>
            </a:r>
            <a:r>
              <a:rPr lang="en-GB" sz="1600" dirty="0" smtClean="0"/>
              <a:t> </a:t>
            </a:r>
            <a:r>
              <a:rPr lang="en-GB" sz="1600" dirty="0" err="1"/>
              <a:t>poskytuje</a:t>
            </a:r>
            <a:r>
              <a:rPr lang="en-GB" sz="1600" dirty="0"/>
              <a:t> </a:t>
            </a:r>
            <a:r>
              <a:rPr lang="cs-CZ" sz="1600" dirty="0" err="1"/>
              <a:t>ž</a:t>
            </a:r>
            <a:r>
              <a:rPr lang="en-GB" sz="1600" dirty="0" err="1" smtClean="0"/>
              <a:t>ivočichu</a:t>
            </a:r>
            <a:r>
              <a:rPr lang="en-GB" sz="1600" dirty="0" smtClean="0"/>
              <a:t> AK,</a:t>
            </a:r>
            <a:r>
              <a:rPr lang="cs-CZ" sz="1600" dirty="0" smtClean="0"/>
              <a:t> </a:t>
            </a:r>
            <a:r>
              <a:rPr lang="en-GB" sz="1600" dirty="0" err="1" smtClean="0"/>
              <a:t>mastné</a:t>
            </a:r>
            <a:r>
              <a:rPr lang="en-GB" sz="1600" dirty="0" smtClean="0"/>
              <a:t> </a:t>
            </a:r>
            <a:r>
              <a:rPr lang="en-GB" sz="1600" dirty="0" err="1"/>
              <a:t>kyseliny</a:t>
            </a:r>
            <a:r>
              <a:rPr lang="en-GB" sz="1600" dirty="0"/>
              <a:t>, </a:t>
            </a:r>
            <a:r>
              <a:rPr lang="en-GB" sz="1600" dirty="0" err="1"/>
              <a:t>steroly</a:t>
            </a:r>
            <a:r>
              <a:rPr lang="en-GB" sz="1600" dirty="0"/>
              <a:t> a </a:t>
            </a:r>
            <a:r>
              <a:rPr lang="en-GB" sz="1600" dirty="0" err="1" smtClean="0"/>
              <a:t>kyslík</a:t>
            </a:r>
            <a:endParaRPr lang="en-GB" sz="1600" dirty="0"/>
          </a:p>
          <a:p>
            <a:r>
              <a:rPr lang="cs-CZ" sz="1600" dirty="0" err="1"/>
              <a:t>ž</a:t>
            </a:r>
            <a:r>
              <a:rPr lang="en-GB" sz="1600" dirty="0" err="1" smtClean="0"/>
              <a:t>ivočich</a:t>
            </a:r>
            <a:r>
              <a:rPr lang="en-GB" sz="1600" dirty="0" smtClean="0"/>
              <a:t> </a:t>
            </a:r>
            <a:r>
              <a:rPr lang="en-GB" sz="1600" dirty="0" err="1"/>
              <a:t>poskytuje</a:t>
            </a:r>
            <a:r>
              <a:rPr lang="en-GB" sz="1600" dirty="0"/>
              <a:t> </a:t>
            </a:r>
            <a:r>
              <a:rPr lang="en-GB" sz="1600" dirty="0" err="1"/>
              <a:t>řase</a:t>
            </a:r>
            <a:r>
              <a:rPr lang="en-GB" sz="1600" dirty="0"/>
              <a:t> </a:t>
            </a:r>
            <a:r>
              <a:rPr lang="en-GB" sz="1600" dirty="0" smtClean="0"/>
              <a:t>CO2</a:t>
            </a:r>
            <a:r>
              <a:rPr lang="cs-CZ" sz="1600" dirty="0" smtClean="0"/>
              <a:t> </a:t>
            </a:r>
            <a:r>
              <a:rPr lang="en-GB" sz="1600" dirty="0" smtClean="0"/>
              <a:t>a </a:t>
            </a:r>
            <a:r>
              <a:rPr lang="en-GB" sz="1600" dirty="0" err="1"/>
              <a:t>kyselinu</a:t>
            </a:r>
            <a:r>
              <a:rPr lang="en-GB" sz="1600" dirty="0"/>
              <a:t> </a:t>
            </a:r>
            <a:r>
              <a:rPr lang="en-GB" sz="1600" dirty="0" err="1" smtClean="0"/>
              <a:t>močovou</a:t>
            </a:r>
            <a:endParaRPr lang="cs-CZ" sz="1600" dirty="0"/>
          </a:p>
          <a:p>
            <a:endParaRPr lang="cs-CZ" sz="1600" dirty="0"/>
          </a:p>
          <a:p>
            <a:pPr marL="0" indent="0">
              <a:buNone/>
            </a:pPr>
            <a:r>
              <a:rPr lang="en-GB" sz="1600" dirty="0" smtClean="0"/>
              <a:t> </a:t>
            </a:r>
            <a:r>
              <a:rPr lang="en-GB" sz="1600" dirty="0" err="1"/>
              <a:t>Uzavřený</a:t>
            </a:r>
            <a:r>
              <a:rPr lang="en-GB" sz="1600" dirty="0"/>
              <a:t> </a:t>
            </a:r>
            <a:r>
              <a:rPr lang="en-GB" sz="1600" dirty="0" err="1"/>
              <a:t>systém</a:t>
            </a:r>
            <a:endParaRPr lang="en-GB" sz="1600" dirty="0"/>
          </a:p>
          <a:p>
            <a:r>
              <a:rPr lang="pt-BR" sz="1600" dirty="0" smtClean="0"/>
              <a:t>cyklus </a:t>
            </a:r>
            <a:r>
              <a:rPr lang="pt-BR" sz="1600" dirty="0"/>
              <a:t>C,N,P,O2 ve formě, </a:t>
            </a:r>
            <a:r>
              <a:rPr lang="pt-BR" sz="1600" dirty="0" smtClean="0"/>
              <a:t>kterou</a:t>
            </a:r>
            <a:r>
              <a:rPr lang="cs-CZ" sz="1600" dirty="0" smtClean="0"/>
              <a:t> </a:t>
            </a:r>
            <a:r>
              <a:rPr lang="en-GB" sz="1600" dirty="0" err="1" smtClean="0"/>
              <a:t>jeden</a:t>
            </a:r>
            <a:r>
              <a:rPr lang="en-GB" sz="1600" dirty="0" smtClean="0"/>
              <a:t> </a:t>
            </a:r>
            <a:r>
              <a:rPr lang="en-GB" sz="1600" dirty="0"/>
              <a:t>partner </a:t>
            </a:r>
            <a:r>
              <a:rPr lang="en-GB" sz="1600" dirty="0" err="1"/>
              <a:t>umí</a:t>
            </a:r>
            <a:r>
              <a:rPr lang="en-GB" sz="1600" dirty="0"/>
              <a:t> </a:t>
            </a:r>
            <a:r>
              <a:rPr lang="en-GB" sz="1600" dirty="0" err="1" smtClean="0"/>
              <a:t>syntetizovat</a:t>
            </a:r>
            <a:r>
              <a:rPr lang="cs-CZ" sz="1600" dirty="0"/>
              <a:t> </a:t>
            </a:r>
            <a:r>
              <a:rPr lang="en-GB" sz="1600" dirty="0" smtClean="0"/>
              <a:t>a </a:t>
            </a:r>
            <a:r>
              <a:rPr lang="en-GB" sz="1600" dirty="0" err="1"/>
              <a:t>druhý</a:t>
            </a:r>
            <a:r>
              <a:rPr lang="en-GB" sz="1600" dirty="0"/>
              <a:t> </a:t>
            </a:r>
            <a:r>
              <a:rPr lang="en-GB" sz="1600" dirty="0" err="1" smtClean="0"/>
              <a:t>vyu</a:t>
            </a:r>
            <a:r>
              <a:rPr lang="cs-CZ" sz="1600" dirty="0" smtClean="0"/>
              <a:t>ž</a:t>
            </a:r>
            <a:r>
              <a:rPr lang="en-GB" sz="1600" dirty="0" err="1" smtClean="0"/>
              <a:t>ívat</a:t>
            </a:r>
            <a:endParaRPr lang="cs-CZ" sz="1600" dirty="0" smtClean="0"/>
          </a:p>
          <a:p>
            <a:endParaRPr lang="en-GB"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3638110"/>
            <a:ext cx="4066105" cy="305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408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606748"/>
            <a:ext cx="9144000" cy="4525963"/>
          </a:xfrm>
        </p:spPr>
        <p:txBody>
          <a:bodyPr>
            <a:normAutofit/>
          </a:bodyPr>
          <a:lstStyle/>
          <a:p>
            <a:r>
              <a:rPr lang="en-GB" sz="1600" dirty="0" smtClean="0"/>
              <a:t>v </a:t>
            </a:r>
            <a:r>
              <a:rPr lang="en-GB" sz="1600" dirty="0" err="1" smtClean="0"/>
              <a:t>za</a:t>
            </a:r>
            <a:r>
              <a:rPr lang="cs-CZ" sz="1600" dirty="0" smtClean="0"/>
              <a:t>ž</a:t>
            </a:r>
            <a:r>
              <a:rPr lang="en-GB" sz="1600" dirty="0" err="1" smtClean="0"/>
              <a:t>ívacích</a:t>
            </a:r>
            <a:r>
              <a:rPr lang="en-GB" sz="1600" dirty="0" smtClean="0"/>
              <a:t> </a:t>
            </a:r>
            <a:r>
              <a:rPr lang="en-GB" sz="1600" dirty="0" err="1"/>
              <a:t>orgánech</a:t>
            </a:r>
            <a:r>
              <a:rPr lang="en-GB" sz="1600" dirty="0"/>
              <a:t> a </a:t>
            </a:r>
            <a:r>
              <a:rPr lang="en-GB" sz="1600" dirty="0" err="1" smtClean="0"/>
              <a:t>parenchymatických</a:t>
            </a:r>
            <a:r>
              <a:rPr lang="cs-CZ" sz="1600" dirty="0"/>
              <a:t> </a:t>
            </a:r>
            <a:r>
              <a:rPr lang="en-GB" sz="1600" dirty="0" err="1" smtClean="0"/>
              <a:t>buňkách</a:t>
            </a:r>
            <a:r>
              <a:rPr lang="en-GB" sz="1600" dirty="0" smtClean="0"/>
              <a:t> </a:t>
            </a:r>
            <a:r>
              <a:rPr lang="en-GB" sz="1600" dirty="0"/>
              <a:t>se </a:t>
            </a:r>
            <a:r>
              <a:rPr lang="en-GB" sz="1600" dirty="0" err="1"/>
              <a:t>nachází</a:t>
            </a:r>
            <a:r>
              <a:rPr lang="en-GB" sz="1600" dirty="0"/>
              <a:t> </a:t>
            </a:r>
            <a:r>
              <a:rPr lang="en-GB" sz="1600" dirty="0" err="1"/>
              <a:t>fotosyntetická</a:t>
            </a:r>
            <a:r>
              <a:rPr lang="en-GB" sz="1600" dirty="0"/>
              <a:t> </a:t>
            </a:r>
            <a:r>
              <a:rPr lang="en-GB" sz="1600" dirty="0" err="1"/>
              <a:t>řasa</a:t>
            </a:r>
            <a:r>
              <a:rPr lang="en-GB" sz="1600" dirty="0"/>
              <a:t> </a:t>
            </a:r>
            <a:r>
              <a:rPr lang="en-GB" sz="1600" dirty="0" err="1"/>
              <a:t>rodu</a:t>
            </a:r>
            <a:r>
              <a:rPr lang="en-GB" sz="1600" dirty="0"/>
              <a:t> </a:t>
            </a:r>
            <a:r>
              <a:rPr lang="en-GB" sz="1600" dirty="0" err="1" smtClean="0"/>
              <a:t>Tetraselmis</a:t>
            </a:r>
            <a:endParaRPr lang="en-GB" sz="1600" dirty="0"/>
          </a:p>
          <a:p>
            <a:r>
              <a:rPr lang="en-GB" sz="1600" dirty="0" err="1" smtClean="0"/>
              <a:t>řasa</a:t>
            </a:r>
            <a:r>
              <a:rPr lang="en-GB" sz="1600" dirty="0" smtClean="0"/>
              <a:t> </a:t>
            </a:r>
            <a:r>
              <a:rPr lang="en-GB" sz="1600" dirty="0"/>
              <a:t>je v </a:t>
            </a:r>
            <a:r>
              <a:rPr lang="en-GB" sz="1600" dirty="0" err="1"/>
              <a:t>juvenilním</a:t>
            </a:r>
            <a:r>
              <a:rPr lang="en-GB" sz="1600" dirty="0"/>
              <a:t> </a:t>
            </a:r>
            <a:r>
              <a:rPr lang="en-GB" sz="1600" dirty="0" err="1"/>
              <a:t>období</a:t>
            </a:r>
            <a:r>
              <a:rPr lang="en-GB" sz="1600" dirty="0"/>
              <a:t> </a:t>
            </a:r>
            <a:r>
              <a:rPr lang="en-GB" sz="1600" dirty="0" err="1" smtClean="0"/>
              <a:t>přijata</a:t>
            </a:r>
            <a:r>
              <a:rPr lang="en-GB" sz="1600" dirty="0" smtClean="0"/>
              <a:t>, </a:t>
            </a:r>
            <a:r>
              <a:rPr lang="en-GB" sz="1600" dirty="0"/>
              <a:t>ale </a:t>
            </a:r>
            <a:r>
              <a:rPr lang="en-GB" sz="1600" dirty="0" err="1"/>
              <a:t>není</a:t>
            </a:r>
            <a:r>
              <a:rPr lang="en-GB" sz="1600" dirty="0"/>
              <a:t> </a:t>
            </a:r>
            <a:r>
              <a:rPr lang="en-GB" sz="1600" dirty="0" err="1" smtClean="0"/>
              <a:t>degradována</a:t>
            </a:r>
            <a:r>
              <a:rPr lang="cs-CZ" sz="1600" dirty="0" smtClean="0"/>
              <a:t> a </a:t>
            </a:r>
            <a:r>
              <a:rPr lang="en-GB" sz="1600" dirty="0" err="1" smtClean="0"/>
              <a:t>stává</a:t>
            </a:r>
            <a:r>
              <a:rPr lang="en-GB" sz="1600" dirty="0" smtClean="0"/>
              <a:t> </a:t>
            </a:r>
            <a:r>
              <a:rPr lang="en-GB" sz="1600" dirty="0"/>
              <a:t>se </a:t>
            </a:r>
            <a:r>
              <a:rPr lang="en-GB" sz="1600" dirty="0" err="1" smtClean="0"/>
              <a:t>endosymbiontem</a:t>
            </a:r>
            <a:endParaRPr lang="cs-CZ" sz="1600" dirty="0" smtClean="0"/>
          </a:p>
          <a:p>
            <a:r>
              <a:rPr lang="cs-CZ" sz="1600" dirty="0" err="1"/>
              <a:t>f</a:t>
            </a:r>
            <a:r>
              <a:rPr lang="en-GB" sz="1600" dirty="0" err="1" smtClean="0"/>
              <a:t>otosyntetizuje</a:t>
            </a:r>
            <a:r>
              <a:rPr lang="en-GB" sz="1600" dirty="0" smtClean="0"/>
              <a:t> –</a:t>
            </a:r>
            <a:r>
              <a:rPr lang="cs-CZ" sz="1600" dirty="0" smtClean="0"/>
              <a:t> zisk </a:t>
            </a:r>
            <a:r>
              <a:rPr lang="en-GB" sz="1600" dirty="0" smtClean="0"/>
              <a:t> </a:t>
            </a:r>
            <a:r>
              <a:rPr lang="en-GB" sz="1600" dirty="0" err="1"/>
              <a:t>energie</a:t>
            </a:r>
            <a:r>
              <a:rPr lang="en-GB" sz="1600" dirty="0"/>
              <a:t> pro </a:t>
            </a:r>
            <a:r>
              <a:rPr lang="en-GB" sz="1600" dirty="0" err="1" smtClean="0"/>
              <a:t>hostitele</a:t>
            </a:r>
            <a:endParaRPr lang="cs-CZ" sz="1600" dirty="0" smtClean="0"/>
          </a:p>
          <a:p>
            <a:r>
              <a:rPr lang="cs-CZ" sz="1600" dirty="0"/>
              <a:t>v</a:t>
            </a:r>
            <a:r>
              <a:rPr lang="en-GB" sz="1600" dirty="0" smtClean="0"/>
              <a:t> </a:t>
            </a:r>
            <a:r>
              <a:rPr lang="en-GB" sz="1600" i="1" dirty="0" err="1"/>
              <a:t>Convoluta</a:t>
            </a:r>
            <a:r>
              <a:rPr lang="en-GB" sz="1600" i="1" dirty="0"/>
              <a:t> </a:t>
            </a:r>
            <a:r>
              <a:rPr lang="en-GB" sz="1600" i="1" dirty="0" err="1"/>
              <a:t>roscoffensis</a:t>
            </a:r>
            <a:r>
              <a:rPr lang="en-GB" sz="1600" i="1" dirty="0"/>
              <a:t> </a:t>
            </a:r>
            <a:r>
              <a:rPr lang="en-GB" sz="1600" dirty="0" err="1"/>
              <a:t>napočítáno</a:t>
            </a:r>
            <a:r>
              <a:rPr lang="en-GB" sz="1600" dirty="0"/>
              <a:t> </a:t>
            </a:r>
            <a:r>
              <a:rPr lang="en-GB" sz="1600" dirty="0" smtClean="0"/>
              <a:t>a</a:t>
            </a:r>
            <a:r>
              <a:rPr lang="cs-CZ" sz="1600" dirty="0" smtClean="0"/>
              <a:t>ž</a:t>
            </a:r>
            <a:r>
              <a:rPr lang="en-GB" sz="1600" dirty="0" smtClean="0"/>
              <a:t> </a:t>
            </a:r>
            <a:r>
              <a:rPr lang="en-GB" sz="1600" dirty="0"/>
              <a:t>25.000 </a:t>
            </a:r>
            <a:r>
              <a:rPr lang="en-GB" sz="1600" dirty="0" err="1"/>
              <a:t>jedinců</a:t>
            </a:r>
            <a:r>
              <a:rPr lang="en-GB" sz="1600" dirty="0"/>
              <a:t> </a:t>
            </a:r>
            <a:r>
              <a:rPr lang="en-GB" sz="1600" dirty="0" err="1"/>
              <a:t>řas</a:t>
            </a:r>
            <a:endParaRPr lang="en-GB" sz="1600" dirty="0"/>
          </a:p>
          <a:p>
            <a:r>
              <a:rPr lang="cs-CZ" sz="1600" u="sng" dirty="0"/>
              <a:t>v</a:t>
            </a:r>
            <a:r>
              <a:rPr lang="en-GB" sz="1600" u="sng" dirty="0" smtClean="0"/>
              <a:t> </a:t>
            </a:r>
            <a:r>
              <a:rPr lang="en-GB" sz="1600" u="sng" dirty="0" err="1"/>
              <a:t>dospělosti</a:t>
            </a:r>
            <a:r>
              <a:rPr lang="en-GB" sz="1600" u="sng" dirty="0"/>
              <a:t> </a:t>
            </a:r>
            <a:r>
              <a:rPr lang="en-GB" sz="1600" u="sng" dirty="0" err="1"/>
              <a:t>červ</a:t>
            </a:r>
            <a:r>
              <a:rPr lang="en-GB" sz="1600" u="sng" dirty="0"/>
              <a:t> </a:t>
            </a:r>
            <a:r>
              <a:rPr lang="en-GB" sz="1600" u="sng" dirty="0" err="1"/>
              <a:t>ztrácí</a:t>
            </a:r>
            <a:r>
              <a:rPr lang="en-GB" sz="1600" u="sng" dirty="0"/>
              <a:t> </a:t>
            </a:r>
            <a:r>
              <a:rPr lang="en-GB" sz="1600" u="sng" dirty="0" err="1"/>
              <a:t>funkční</a:t>
            </a:r>
            <a:r>
              <a:rPr lang="en-GB" sz="1600" u="sng" dirty="0"/>
              <a:t> </a:t>
            </a:r>
            <a:r>
              <a:rPr lang="en-GB" sz="1600" u="sng" dirty="0" err="1"/>
              <a:t>parencham</a:t>
            </a:r>
            <a:r>
              <a:rPr lang="en-GB" sz="1600" u="sng" dirty="0"/>
              <a:t> a </a:t>
            </a:r>
            <a:r>
              <a:rPr lang="en-GB" sz="1600" u="sng" dirty="0" err="1"/>
              <a:t>ústa</a:t>
            </a:r>
            <a:r>
              <a:rPr lang="en-GB" sz="1600" u="sng" dirty="0"/>
              <a:t> – </a:t>
            </a:r>
            <a:r>
              <a:rPr lang="en-GB" sz="1600" u="sng" dirty="0" err="1"/>
              <a:t>zcela</a:t>
            </a:r>
            <a:r>
              <a:rPr lang="en-GB" sz="1600" u="sng" dirty="0"/>
              <a:t> </a:t>
            </a:r>
            <a:r>
              <a:rPr lang="en-GB" sz="1600" u="sng" dirty="0" err="1" smtClean="0"/>
              <a:t>závislý</a:t>
            </a:r>
            <a:r>
              <a:rPr lang="cs-CZ" sz="1600" u="sng" dirty="0"/>
              <a:t> </a:t>
            </a:r>
            <a:r>
              <a:rPr lang="en-GB" sz="1600" u="sng" dirty="0" err="1" smtClean="0"/>
              <a:t>na</a:t>
            </a:r>
            <a:r>
              <a:rPr lang="en-GB" sz="1600" u="sng" dirty="0" smtClean="0"/>
              <a:t> </a:t>
            </a:r>
            <a:r>
              <a:rPr lang="en-GB" sz="1600" u="sng" dirty="0" err="1"/>
              <a:t>endosymbiontu</a:t>
            </a:r>
            <a:endParaRPr lang="en-GB" sz="1600" u="sng" dirty="0"/>
          </a:p>
          <a:p>
            <a:r>
              <a:rPr lang="cs-CZ" sz="1600" u="sng" dirty="0" err="1"/>
              <a:t>s</a:t>
            </a:r>
            <a:r>
              <a:rPr lang="en-GB" sz="1600" u="sng" dirty="0" err="1" smtClean="0"/>
              <a:t>tal</a:t>
            </a:r>
            <a:r>
              <a:rPr lang="en-GB" sz="1600" u="sng" dirty="0" smtClean="0"/>
              <a:t> </a:t>
            </a:r>
            <a:r>
              <a:rPr lang="en-GB" sz="1600" u="sng" dirty="0"/>
              <a:t>se </a:t>
            </a:r>
            <a:r>
              <a:rPr lang="en-GB" sz="1600" u="sng" dirty="0" err="1"/>
              <a:t>fotoautotrofním</a:t>
            </a:r>
            <a:r>
              <a:rPr lang="en-GB" sz="1600" u="sng" dirty="0"/>
              <a:t> </a:t>
            </a:r>
            <a:r>
              <a:rPr lang="en-GB" sz="1600" u="sng" dirty="0" err="1"/>
              <a:t>organismem</a:t>
            </a:r>
            <a:r>
              <a:rPr lang="en-GB" sz="1600" u="sng" dirty="0"/>
              <a:t> </a:t>
            </a:r>
            <a:r>
              <a:rPr lang="en-GB" sz="1600" dirty="0"/>
              <a:t>– </a:t>
            </a:r>
            <a:r>
              <a:rPr lang="en-GB" sz="1600" dirty="0" err="1" smtClean="0"/>
              <a:t>vyu</a:t>
            </a:r>
            <a:r>
              <a:rPr lang="cs-CZ" sz="1600" dirty="0" smtClean="0"/>
              <a:t>ž</a:t>
            </a:r>
            <a:r>
              <a:rPr lang="en-GB" sz="1600" dirty="0" err="1" smtClean="0"/>
              <a:t>ívá</a:t>
            </a:r>
            <a:r>
              <a:rPr lang="en-GB" sz="1600" dirty="0" smtClean="0"/>
              <a:t> </a:t>
            </a:r>
            <a:r>
              <a:rPr lang="en-GB" sz="1600" dirty="0" err="1"/>
              <a:t>cukr</a:t>
            </a:r>
            <a:r>
              <a:rPr lang="en-GB" sz="1600" dirty="0"/>
              <a:t> </a:t>
            </a:r>
            <a:r>
              <a:rPr lang="en-GB" sz="1600" dirty="0" err="1" smtClean="0"/>
              <a:t>produkovan</a:t>
            </a:r>
            <a:r>
              <a:rPr lang="cs-CZ" sz="1600" dirty="0" smtClean="0"/>
              <a:t>ý </a:t>
            </a:r>
            <a:r>
              <a:rPr lang="en-GB" sz="1600" dirty="0" err="1" smtClean="0"/>
              <a:t>symbiotickou</a:t>
            </a:r>
            <a:r>
              <a:rPr lang="en-GB" sz="1600" dirty="0" smtClean="0"/>
              <a:t> </a:t>
            </a:r>
            <a:r>
              <a:rPr lang="en-GB" sz="1600" dirty="0" err="1" smtClean="0"/>
              <a:t>řasou</a:t>
            </a:r>
            <a:endParaRPr lang="en-GB" sz="1600" dirty="0"/>
          </a:p>
        </p:txBody>
      </p:sp>
      <p:sp>
        <p:nvSpPr>
          <p:cNvPr id="4" name="Obdélník 3"/>
          <p:cNvSpPr/>
          <p:nvPr/>
        </p:nvSpPr>
        <p:spPr>
          <a:xfrm>
            <a:off x="1043608" y="203032"/>
            <a:ext cx="7344816" cy="338554"/>
          </a:xfrm>
          <a:prstGeom prst="rect">
            <a:avLst/>
          </a:prstGeom>
        </p:spPr>
        <p:txBody>
          <a:bodyPr wrap="square">
            <a:spAutoFit/>
          </a:bodyPr>
          <a:lstStyle/>
          <a:p>
            <a:r>
              <a:rPr lang="it-IT" sz="1600" b="1" dirty="0"/>
              <a:t>Convoluta roscoffensis – nově Symsagittifera roscoffensis</a:t>
            </a:r>
            <a:endParaRPr lang="en-GB" sz="1600" b="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017560"/>
            <a:ext cx="5530266" cy="356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019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229600" cy="4525963"/>
          </a:xfrm>
        </p:spPr>
        <p:txBody>
          <a:bodyPr>
            <a:normAutofit/>
          </a:bodyPr>
          <a:lstStyle/>
          <a:p>
            <a:pPr marL="0" indent="0">
              <a:buNone/>
            </a:pPr>
            <a:r>
              <a:rPr lang="en-GB" sz="1600" b="1" dirty="0"/>
              <a:t>Dinoflagellates – </a:t>
            </a:r>
            <a:r>
              <a:rPr lang="en-GB" sz="1600" b="1" dirty="0" err="1"/>
              <a:t>obrněnky</a:t>
            </a:r>
            <a:endParaRPr lang="en-GB" sz="1600" b="1" dirty="0"/>
          </a:p>
          <a:p>
            <a:r>
              <a:rPr lang="en-GB" sz="1600" dirty="0" err="1" smtClean="0"/>
              <a:t>mixotrofní</a:t>
            </a:r>
            <a:r>
              <a:rPr lang="en-GB" sz="1600" dirty="0" smtClean="0"/>
              <a:t> </a:t>
            </a:r>
            <a:r>
              <a:rPr lang="en-GB" sz="1600" dirty="0" err="1"/>
              <a:t>organismy</a:t>
            </a:r>
            <a:r>
              <a:rPr lang="en-GB" sz="1600" dirty="0"/>
              <a:t> (ale </a:t>
            </a:r>
            <a:r>
              <a:rPr lang="en-GB" sz="1600" dirty="0" err="1"/>
              <a:t>nalezneme</a:t>
            </a:r>
            <a:r>
              <a:rPr lang="en-GB" sz="1600" dirty="0"/>
              <a:t> u </a:t>
            </a:r>
            <a:r>
              <a:rPr lang="en-GB" sz="1600" dirty="0" err="1"/>
              <a:t>nich</a:t>
            </a:r>
            <a:r>
              <a:rPr lang="en-GB" sz="1600" dirty="0"/>
              <a:t> </a:t>
            </a:r>
            <a:r>
              <a:rPr lang="en-GB" sz="1600" dirty="0" err="1"/>
              <a:t>i</a:t>
            </a:r>
            <a:r>
              <a:rPr lang="en-GB" sz="1600" dirty="0"/>
              <a:t> </a:t>
            </a:r>
            <a:r>
              <a:rPr lang="en-GB" sz="1600" dirty="0" err="1"/>
              <a:t>obligátní</a:t>
            </a:r>
            <a:r>
              <a:rPr lang="en-GB" sz="1600" dirty="0"/>
              <a:t> </a:t>
            </a:r>
            <a:r>
              <a:rPr lang="en-GB" sz="1600" dirty="0" err="1"/>
              <a:t>heterotrofy</a:t>
            </a:r>
            <a:r>
              <a:rPr lang="en-GB" sz="1600" dirty="0" smtClean="0"/>
              <a:t>)</a:t>
            </a:r>
            <a:endParaRPr lang="en-GB" sz="1600" dirty="0"/>
          </a:p>
          <a:p>
            <a:r>
              <a:rPr lang="en-GB" sz="1600" dirty="0" err="1" smtClean="0"/>
              <a:t>mají</a:t>
            </a:r>
            <a:r>
              <a:rPr lang="en-GB" sz="1600" dirty="0" smtClean="0"/>
              <a:t> </a:t>
            </a:r>
            <a:r>
              <a:rPr lang="en-GB" sz="1600" dirty="0" err="1"/>
              <a:t>chloroplasty</a:t>
            </a:r>
            <a:r>
              <a:rPr lang="en-GB" sz="1600" dirty="0"/>
              <a:t> </a:t>
            </a:r>
            <a:r>
              <a:rPr lang="en-GB" sz="1600" dirty="0" err="1"/>
              <a:t>získané</a:t>
            </a:r>
            <a:r>
              <a:rPr lang="en-GB" sz="1600" dirty="0"/>
              <a:t> </a:t>
            </a:r>
            <a:r>
              <a:rPr lang="en-GB" sz="1600" dirty="0" err="1"/>
              <a:t>sekundární</a:t>
            </a:r>
            <a:r>
              <a:rPr lang="en-GB" sz="1600" dirty="0"/>
              <a:t> </a:t>
            </a:r>
            <a:r>
              <a:rPr lang="en-GB" sz="1600" dirty="0" err="1"/>
              <a:t>či</a:t>
            </a:r>
            <a:r>
              <a:rPr lang="en-GB" sz="1600" dirty="0"/>
              <a:t> </a:t>
            </a:r>
            <a:r>
              <a:rPr lang="en-GB" sz="1600" dirty="0" err="1"/>
              <a:t>terciární</a:t>
            </a:r>
            <a:r>
              <a:rPr lang="en-GB" sz="1600" dirty="0"/>
              <a:t> </a:t>
            </a:r>
            <a:r>
              <a:rPr lang="en-GB" sz="1600" dirty="0" err="1" smtClean="0"/>
              <a:t>endosymbiózou</a:t>
            </a:r>
            <a:endParaRPr lang="en-GB" sz="1600" dirty="0"/>
          </a:p>
          <a:p>
            <a:r>
              <a:rPr lang="en-GB" sz="1600" dirty="0" err="1" smtClean="0"/>
              <a:t>nejčastější</a:t>
            </a:r>
            <a:r>
              <a:rPr lang="en-GB" sz="1600" dirty="0" smtClean="0"/>
              <a:t> </a:t>
            </a:r>
            <a:r>
              <a:rPr lang="en-GB" sz="1600" dirty="0" err="1"/>
              <a:t>řasové</a:t>
            </a:r>
            <a:r>
              <a:rPr lang="en-GB" sz="1600" dirty="0"/>
              <a:t> </a:t>
            </a:r>
            <a:r>
              <a:rPr lang="en-GB" sz="1600" dirty="0" err="1"/>
              <a:t>symbionty</a:t>
            </a:r>
            <a:r>
              <a:rPr lang="en-GB" sz="1600" dirty="0"/>
              <a:t> </a:t>
            </a:r>
            <a:r>
              <a:rPr lang="en-GB" sz="1600" dirty="0" err="1"/>
              <a:t>mořských</a:t>
            </a:r>
            <a:r>
              <a:rPr lang="en-GB" sz="1600" dirty="0"/>
              <a:t> </a:t>
            </a:r>
            <a:r>
              <a:rPr lang="en-GB" sz="1600" dirty="0" err="1"/>
              <a:t>bezobratlých</a:t>
            </a:r>
            <a:endParaRPr lang="en-GB" sz="1600" dirty="0"/>
          </a:p>
          <a:p>
            <a:r>
              <a:rPr lang="en-GB" sz="1600" dirty="0" err="1" smtClean="0"/>
              <a:t>většinou</a:t>
            </a:r>
            <a:r>
              <a:rPr lang="en-GB" sz="1600" dirty="0" smtClean="0"/>
              <a:t> </a:t>
            </a:r>
            <a:r>
              <a:rPr lang="en-GB" sz="1600" dirty="0" err="1"/>
              <a:t>mořský</a:t>
            </a:r>
            <a:r>
              <a:rPr lang="en-GB" sz="1600" dirty="0"/>
              <a:t> plankton, ale </a:t>
            </a:r>
            <a:r>
              <a:rPr lang="en-GB" sz="1600" dirty="0" err="1"/>
              <a:t>i</a:t>
            </a:r>
            <a:r>
              <a:rPr lang="en-GB" sz="1600" dirty="0"/>
              <a:t> </a:t>
            </a:r>
            <a:r>
              <a:rPr lang="en-GB" sz="1600" dirty="0" err="1"/>
              <a:t>sladkovodní</a:t>
            </a:r>
            <a:endParaRPr lang="en-GB" sz="1600" dirty="0"/>
          </a:p>
          <a:p>
            <a:r>
              <a:rPr lang="en-GB" sz="1600" dirty="0" smtClean="0"/>
              <a:t> </a:t>
            </a:r>
            <a:r>
              <a:rPr lang="en-GB" sz="1600" dirty="0"/>
              <a:t>½ je </a:t>
            </a:r>
            <a:r>
              <a:rPr lang="en-GB" sz="1600" dirty="0" err="1"/>
              <a:t>fotosyntetických</a:t>
            </a:r>
            <a:r>
              <a:rPr lang="en-GB" sz="1600" dirty="0"/>
              <a:t> – </a:t>
            </a:r>
            <a:r>
              <a:rPr lang="en-GB" sz="1600" dirty="0" err="1"/>
              <a:t>největší</a:t>
            </a:r>
            <a:r>
              <a:rPr lang="en-GB" sz="1600" dirty="0"/>
              <a:t> </a:t>
            </a:r>
            <a:r>
              <a:rPr lang="en-GB" sz="1600" dirty="0" err="1"/>
              <a:t>skupina</a:t>
            </a:r>
            <a:r>
              <a:rPr lang="en-GB" sz="1600" dirty="0"/>
              <a:t> </a:t>
            </a:r>
            <a:r>
              <a:rPr lang="en-GB" sz="1600" dirty="0" err="1"/>
              <a:t>eukaryotických</a:t>
            </a:r>
            <a:r>
              <a:rPr lang="en-GB" sz="1600" dirty="0"/>
              <a:t> </a:t>
            </a:r>
            <a:r>
              <a:rPr lang="en-GB" sz="1600" dirty="0" err="1"/>
              <a:t>řas</a:t>
            </a:r>
            <a:r>
              <a:rPr lang="en-GB" sz="1600" dirty="0"/>
              <a:t> (</a:t>
            </a:r>
            <a:r>
              <a:rPr lang="en-GB" sz="1600" dirty="0" err="1"/>
              <a:t>vedle</a:t>
            </a:r>
            <a:r>
              <a:rPr lang="en-GB" sz="1600" dirty="0"/>
              <a:t> </a:t>
            </a:r>
            <a:r>
              <a:rPr lang="en-GB" sz="1600" dirty="0" err="1"/>
              <a:t>rozsivek</a:t>
            </a:r>
            <a:r>
              <a:rPr lang="en-GB" sz="1600" dirty="0"/>
              <a:t>)</a:t>
            </a:r>
          </a:p>
          <a:p>
            <a:r>
              <a:rPr lang="en-GB" sz="1600" dirty="0" smtClean="0"/>
              <a:t> </a:t>
            </a:r>
            <a:r>
              <a:rPr lang="en-GB" sz="1600" dirty="0" err="1" smtClean="0"/>
              <a:t>důle</a:t>
            </a:r>
            <a:r>
              <a:rPr lang="cs-CZ" sz="1600" dirty="0" smtClean="0"/>
              <a:t>ž</a:t>
            </a:r>
            <a:r>
              <a:rPr lang="en-GB" sz="1600" dirty="0" err="1" smtClean="0"/>
              <a:t>itá</a:t>
            </a:r>
            <a:r>
              <a:rPr lang="en-GB" sz="1600" dirty="0" smtClean="0"/>
              <a:t> </a:t>
            </a:r>
            <a:r>
              <a:rPr lang="en-GB" sz="1600" dirty="0" err="1"/>
              <a:t>součást</a:t>
            </a:r>
            <a:r>
              <a:rPr lang="en-GB" sz="1600" dirty="0"/>
              <a:t> </a:t>
            </a:r>
            <a:r>
              <a:rPr lang="en-GB" sz="1600" dirty="0" err="1"/>
              <a:t>vodního</a:t>
            </a:r>
            <a:r>
              <a:rPr lang="en-GB" sz="1600" dirty="0"/>
              <a:t> </a:t>
            </a:r>
            <a:r>
              <a:rPr lang="en-GB" sz="1600" dirty="0" err="1"/>
              <a:t>potravního</a:t>
            </a:r>
            <a:r>
              <a:rPr lang="en-GB" sz="1600" dirty="0"/>
              <a:t> </a:t>
            </a:r>
            <a:r>
              <a:rPr lang="en-GB" sz="1600" dirty="0" err="1"/>
              <a:t>řetězce</a:t>
            </a:r>
            <a:endParaRPr lang="en-GB" sz="1600" dirty="0"/>
          </a:p>
          <a:p>
            <a:r>
              <a:rPr lang="en-GB" sz="1600" u="sng" dirty="0" smtClean="0"/>
              <a:t>zooxanthella </a:t>
            </a:r>
            <a:r>
              <a:rPr lang="en-GB" sz="1600" dirty="0"/>
              <a:t>– </a:t>
            </a:r>
            <a:r>
              <a:rPr lang="en-GB" sz="1600" dirty="0" err="1"/>
              <a:t>endosymbionti</a:t>
            </a:r>
            <a:r>
              <a:rPr lang="en-GB" sz="1600" dirty="0"/>
              <a:t> </a:t>
            </a:r>
            <a:r>
              <a:rPr lang="en-GB" sz="1600" dirty="0" err="1"/>
              <a:t>mořských</a:t>
            </a:r>
            <a:r>
              <a:rPr lang="en-GB" sz="1600" dirty="0"/>
              <a:t> </a:t>
            </a:r>
            <a:r>
              <a:rPr lang="cs-CZ" sz="1600" dirty="0" err="1"/>
              <a:t>ž</a:t>
            </a:r>
            <a:r>
              <a:rPr lang="en-GB" sz="1600" dirty="0" err="1" smtClean="0"/>
              <a:t>ivočichů</a:t>
            </a:r>
            <a:r>
              <a:rPr lang="en-GB" sz="1600" dirty="0" smtClean="0"/>
              <a:t> </a:t>
            </a:r>
            <a:r>
              <a:rPr lang="en-GB" sz="1600" dirty="0"/>
              <a:t>– </a:t>
            </a:r>
            <a:r>
              <a:rPr lang="en-GB" sz="1600" u="sng" dirty="0" err="1"/>
              <a:t>biologie</a:t>
            </a:r>
            <a:r>
              <a:rPr lang="en-GB" sz="1600" u="sng" dirty="0"/>
              <a:t> </a:t>
            </a:r>
            <a:r>
              <a:rPr lang="en-GB" sz="1600" u="sng" dirty="0" err="1" smtClean="0"/>
              <a:t>korálových</a:t>
            </a:r>
            <a:r>
              <a:rPr lang="cs-CZ" sz="1600" u="sng" dirty="0"/>
              <a:t> </a:t>
            </a:r>
            <a:r>
              <a:rPr lang="en-GB" sz="1600" u="sng" dirty="0" err="1" smtClean="0"/>
              <a:t>útesů</a:t>
            </a:r>
            <a:endParaRPr lang="en-GB" sz="1600" u="sng"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84063"/>
            <a:ext cx="4633317" cy="366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108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774" y="18757"/>
            <a:ext cx="9127225" cy="4525963"/>
          </a:xfrm>
        </p:spPr>
        <p:txBody>
          <a:bodyPr>
            <a:normAutofit/>
          </a:bodyPr>
          <a:lstStyle/>
          <a:p>
            <a:pPr marL="0" indent="0">
              <a:buNone/>
            </a:pPr>
            <a:r>
              <a:rPr lang="en-GB" sz="1600" b="1" dirty="0" err="1" smtClean="0"/>
              <a:t>Koráli</a:t>
            </a:r>
            <a:endParaRPr lang="en-GB" sz="1600" b="1" dirty="0"/>
          </a:p>
          <a:p>
            <a:r>
              <a:rPr lang="cs-CZ" sz="1600" dirty="0" smtClean="0"/>
              <a:t>k</a:t>
            </a:r>
            <a:r>
              <a:rPr lang="en-GB" sz="1600" dirty="0" err="1" smtClean="0"/>
              <a:t>oráli</a:t>
            </a:r>
            <a:r>
              <a:rPr lang="en-GB" sz="1600" dirty="0" smtClean="0"/>
              <a:t> </a:t>
            </a:r>
            <a:r>
              <a:rPr lang="en-GB" sz="1600" dirty="0"/>
              <a:t>(</a:t>
            </a:r>
            <a:r>
              <a:rPr lang="en-GB" sz="1600" dirty="0" err="1"/>
              <a:t>láčkovci</a:t>
            </a:r>
            <a:r>
              <a:rPr lang="en-GB" sz="1600" dirty="0"/>
              <a:t>) - </a:t>
            </a:r>
            <a:r>
              <a:rPr lang="en-GB" sz="1600" u="sng" dirty="0" err="1"/>
              <a:t>mutualistický</a:t>
            </a:r>
            <a:r>
              <a:rPr lang="en-GB" sz="1600" u="sng" dirty="0"/>
              <a:t> </a:t>
            </a:r>
            <a:r>
              <a:rPr lang="en-GB" sz="1600" u="sng" dirty="0" err="1"/>
              <a:t>vztah</a:t>
            </a:r>
            <a:r>
              <a:rPr lang="en-GB" sz="1600" u="sng" dirty="0"/>
              <a:t> s dinoflagellates </a:t>
            </a:r>
            <a:r>
              <a:rPr lang="en-GB" sz="1600" dirty="0" smtClean="0"/>
              <a:t>–</a:t>
            </a:r>
            <a:r>
              <a:rPr lang="cs-CZ" sz="1600" dirty="0" smtClean="0"/>
              <a:t> </a:t>
            </a:r>
            <a:r>
              <a:rPr lang="en-GB" sz="1600" dirty="0" err="1" smtClean="0"/>
              <a:t>bičíkaté</a:t>
            </a:r>
            <a:r>
              <a:rPr lang="en-GB" sz="1600" dirty="0" smtClean="0"/>
              <a:t> </a:t>
            </a:r>
            <a:r>
              <a:rPr lang="en-GB" sz="1600" dirty="0" err="1"/>
              <a:t>protista</a:t>
            </a:r>
            <a:r>
              <a:rPr lang="en-GB" sz="1600" dirty="0"/>
              <a:t>, </a:t>
            </a:r>
            <a:r>
              <a:rPr lang="en-GB" sz="1600" dirty="0" err="1"/>
              <a:t>na</a:t>
            </a:r>
            <a:r>
              <a:rPr lang="en-GB" sz="1600" dirty="0"/>
              <a:t> </a:t>
            </a:r>
            <a:r>
              <a:rPr lang="en-GB" sz="1600" dirty="0" err="1"/>
              <a:t>kterých</a:t>
            </a:r>
            <a:r>
              <a:rPr lang="en-GB" sz="1600" dirty="0"/>
              <a:t> </a:t>
            </a:r>
            <a:r>
              <a:rPr lang="en-GB" sz="1600" dirty="0" err="1"/>
              <a:t>závisí</a:t>
            </a:r>
            <a:r>
              <a:rPr lang="en-GB" sz="1600" dirty="0"/>
              <a:t> </a:t>
            </a:r>
            <a:r>
              <a:rPr lang="cs-CZ" sz="1600" dirty="0" err="1"/>
              <a:t>ž</a:t>
            </a:r>
            <a:r>
              <a:rPr lang="en-GB" sz="1600" dirty="0" err="1" smtClean="0"/>
              <a:t>ivot</a:t>
            </a:r>
            <a:r>
              <a:rPr lang="en-GB" sz="1600" dirty="0" smtClean="0"/>
              <a:t> </a:t>
            </a:r>
            <a:r>
              <a:rPr lang="en-GB" sz="1600" dirty="0" err="1" smtClean="0"/>
              <a:t>korálů</a:t>
            </a:r>
            <a:endParaRPr lang="en-GB" sz="1600" dirty="0"/>
          </a:p>
          <a:p>
            <a:r>
              <a:rPr lang="en-GB" sz="1600" u="sng" dirty="0" err="1" smtClean="0"/>
              <a:t>endozoické</a:t>
            </a:r>
            <a:r>
              <a:rPr lang="en-GB" sz="1600" u="sng" dirty="0" smtClean="0"/>
              <a:t> </a:t>
            </a:r>
            <a:r>
              <a:rPr lang="en-GB" sz="1600" u="sng" dirty="0" err="1"/>
              <a:t>řasy</a:t>
            </a:r>
            <a:r>
              <a:rPr lang="en-GB" sz="1600" u="sng" dirty="0"/>
              <a:t> </a:t>
            </a:r>
            <a:r>
              <a:rPr lang="en-GB" sz="1600" u="sng" dirty="0" err="1"/>
              <a:t>korálů</a:t>
            </a:r>
            <a:r>
              <a:rPr lang="en-GB" sz="1600" u="sng" dirty="0"/>
              <a:t> </a:t>
            </a:r>
            <a:r>
              <a:rPr lang="en-GB" sz="1600" u="sng" dirty="0" err="1"/>
              <a:t>předávají</a:t>
            </a:r>
            <a:r>
              <a:rPr lang="en-GB" sz="1600" u="sng" dirty="0"/>
              <a:t> </a:t>
            </a:r>
            <a:r>
              <a:rPr lang="en-GB" sz="1600" u="sng" dirty="0" err="1"/>
              <a:t>organické</a:t>
            </a:r>
            <a:r>
              <a:rPr lang="en-GB" sz="1600" u="sng" dirty="0"/>
              <a:t> </a:t>
            </a:r>
            <a:r>
              <a:rPr lang="en-GB" sz="1600" u="sng" dirty="0" err="1"/>
              <a:t>látky</a:t>
            </a:r>
            <a:r>
              <a:rPr lang="en-GB" sz="1600" u="sng" dirty="0"/>
              <a:t> </a:t>
            </a:r>
            <a:r>
              <a:rPr lang="en-GB" sz="1600" u="sng" dirty="0" err="1" smtClean="0"/>
              <a:t>přímo</a:t>
            </a:r>
            <a:r>
              <a:rPr lang="cs-CZ" sz="1600" u="sng" dirty="0"/>
              <a:t> </a:t>
            </a:r>
            <a:r>
              <a:rPr lang="en-GB" sz="1600" u="sng" dirty="0" err="1" smtClean="0"/>
              <a:t>tkáním</a:t>
            </a:r>
            <a:r>
              <a:rPr lang="en-GB" sz="1600" u="sng" dirty="0" smtClean="0"/>
              <a:t> </a:t>
            </a:r>
            <a:r>
              <a:rPr lang="en-GB" sz="1600" u="sng" dirty="0" err="1"/>
              <a:t>polypa</a:t>
            </a:r>
            <a:r>
              <a:rPr lang="en-GB" sz="1600" u="sng" dirty="0"/>
              <a:t> a </a:t>
            </a:r>
            <a:r>
              <a:rPr lang="en-GB" sz="1600" u="sng" dirty="0" err="1"/>
              <a:t>přijímají</a:t>
            </a:r>
            <a:r>
              <a:rPr lang="en-GB" sz="1600" u="sng" dirty="0"/>
              <a:t> </a:t>
            </a:r>
            <a:r>
              <a:rPr lang="en-GB" sz="1600" u="sng" dirty="0" err="1"/>
              <a:t>ze</a:t>
            </a:r>
            <a:r>
              <a:rPr lang="en-GB" sz="1600" u="sng" dirty="0"/>
              <a:t> </a:t>
            </a:r>
            <a:r>
              <a:rPr lang="en-GB" sz="1600" u="sng" dirty="0" err="1"/>
              <a:t>tkání</a:t>
            </a:r>
            <a:r>
              <a:rPr lang="en-GB" sz="1600" u="sng" dirty="0"/>
              <a:t> </a:t>
            </a:r>
            <a:r>
              <a:rPr lang="en-GB" sz="1600" u="sng" dirty="0" err="1"/>
              <a:t>fosfor</a:t>
            </a:r>
            <a:r>
              <a:rPr lang="en-GB" sz="1600" u="sng" dirty="0"/>
              <a:t> </a:t>
            </a:r>
            <a:endParaRPr lang="cs-CZ" sz="1600" u="sng" dirty="0"/>
          </a:p>
          <a:p>
            <a:r>
              <a:rPr lang="cs-CZ" sz="1600" dirty="0" err="1"/>
              <a:t>k</a:t>
            </a:r>
            <a:r>
              <a:rPr lang="en-GB" sz="1600" dirty="0" err="1" smtClean="0"/>
              <a:t>orálové</a:t>
            </a:r>
            <a:r>
              <a:rPr lang="en-GB" sz="1600" dirty="0" smtClean="0"/>
              <a:t> </a:t>
            </a:r>
            <a:r>
              <a:rPr lang="en-GB" sz="1600" dirty="0" err="1"/>
              <a:t>útesy</a:t>
            </a:r>
            <a:r>
              <a:rPr lang="en-GB" sz="1600" dirty="0"/>
              <a:t> </a:t>
            </a:r>
            <a:r>
              <a:rPr lang="en-GB" sz="1600" dirty="0" err="1"/>
              <a:t>také</a:t>
            </a:r>
            <a:r>
              <a:rPr lang="en-GB" sz="1600" dirty="0"/>
              <a:t> </a:t>
            </a:r>
            <a:r>
              <a:rPr lang="en-GB" sz="1600" dirty="0" err="1"/>
              <a:t>poskytují</a:t>
            </a:r>
            <a:r>
              <a:rPr lang="en-GB" sz="1600" dirty="0"/>
              <a:t> </a:t>
            </a:r>
            <a:r>
              <a:rPr lang="en-GB" sz="1600" dirty="0" err="1"/>
              <a:t>vhodné</a:t>
            </a:r>
            <a:r>
              <a:rPr lang="en-GB" sz="1600" dirty="0"/>
              <a:t> </a:t>
            </a:r>
            <a:r>
              <a:rPr lang="en-GB" sz="1600" dirty="0" err="1"/>
              <a:t>prostředí</a:t>
            </a:r>
            <a:r>
              <a:rPr lang="en-GB" sz="1600" dirty="0"/>
              <a:t> pro </a:t>
            </a:r>
            <a:r>
              <a:rPr lang="en-GB" sz="1600" dirty="0" err="1" smtClean="0"/>
              <a:t>růst</a:t>
            </a:r>
            <a:r>
              <a:rPr lang="cs-CZ" sz="1600" dirty="0"/>
              <a:t> </a:t>
            </a:r>
            <a:r>
              <a:rPr lang="en-GB" sz="1600" u="sng" dirty="0" err="1" smtClean="0"/>
              <a:t>vnější</a:t>
            </a:r>
            <a:r>
              <a:rPr lang="en-GB" sz="1600" u="sng" dirty="0" smtClean="0"/>
              <a:t> </a:t>
            </a:r>
            <a:r>
              <a:rPr lang="en-GB" sz="1600" u="sng" dirty="0" err="1"/>
              <a:t>synergické</a:t>
            </a:r>
            <a:r>
              <a:rPr lang="en-GB" sz="1600" u="sng" dirty="0"/>
              <a:t> populace </a:t>
            </a:r>
            <a:r>
              <a:rPr lang="en-GB" sz="1600" u="sng" dirty="0" err="1" smtClean="0"/>
              <a:t>řas</a:t>
            </a:r>
            <a:endParaRPr lang="en-GB" sz="1600" u="sng" dirty="0"/>
          </a:p>
          <a:p>
            <a:r>
              <a:rPr lang="cs-CZ" sz="1600" dirty="0"/>
              <a:t>k</a:t>
            </a:r>
            <a:r>
              <a:rPr lang="en-GB" sz="1600" dirty="0" err="1" smtClean="0"/>
              <a:t>orálové</a:t>
            </a:r>
            <a:r>
              <a:rPr lang="en-GB" sz="1600" dirty="0" smtClean="0"/>
              <a:t> </a:t>
            </a:r>
            <a:r>
              <a:rPr lang="en-GB" sz="1600" dirty="0" err="1"/>
              <a:t>útesy</a:t>
            </a:r>
            <a:r>
              <a:rPr lang="en-GB" sz="1600" dirty="0"/>
              <a:t> </a:t>
            </a:r>
            <a:r>
              <a:rPr lang="en-GB" sz="1600" u="sng" dirty="0" err="1" smtClean="0"/>
              <a:t>srá</a:t>
            </a:r>
            <a:r>
              <a:rPr lang="cs-CZ" sz="1600" u="sng" dirty="0" smtClean="0"/>
              <a:t>ž</a:t>
            </a:r>
            <a:r>
              <a:rPr lang="en-GB" sz="1600" u="sng" dirty="0" err="1" smtClean="0"/>
              <a:t>ejí</a:t>
            </a:r>
            <a:r>
              <a:rPr lang="en-GB" sz="1600" u="sng" dirty="0" smtClean="0"/>
              <a:t> </a:t>
            </a:r>
            <a:r>
              <a:rPr lang="en-GB" sz="1600" u="sng" dirty="0" err="1"/>
              <a:t>vápník</a:t>
            </a:r>
            <a:r>
              <a:rPr lang="en-GB" sz="1600" u="sng" dirty="0"/>
              <a:t> z </a:t>
            </a:r>
            <a:r>
              <a:rPr lang="en-GB" sz="1600" u="sng" dirty="0" err="1"/>
              <a:t>mořské</a:t>
            </a:r>
            <a:r>
              <a:rPr lang="en-GB" sz="1600" u="sng" dirty="0"/>
              <a:t> </a:t>
            </a:r>
            <a:r>
              <a:rPr lang="en-GB" sz="1600" u="sng" dirty="0" err="1"/>
              <a:t>vody</a:t>
            </a:r>
            <a:r>
              <a:rPr lang="en-GB" sz="1600" u="sng" dirty="0"/>
              <a:t> </a:t>
            </a:r>
            <a:r>
              <a:rPr lang="en-GB" sz="1600" u="sng" dirty="0" err="1" smtClean="0"/>
              <a:t>především</a:t>
            </a:r>
            <a:r>
              <a:rPr lang="cs-CZ" sz="1600" u="sng" dirty="0"/>
              <a:t> </a:t>
            </a:r>
            <a:r>
              <a:rPr lang="en-GB" sz="1600" u="sng" dirty="0" err="1" smtClean="0"/>
              <a:t>během</a:t>
            </a:r>
            <a:r>
              <a:rPr lang="en-GB" sz="1600" u="sng" dirty="0" smtClean="0"/>
              <a:t> </a:t>
            </a:r>
            <a:r>
              <a:rPr lang="en-GB" sz="1600" u="sng" dirty="0" err="1"/>
              <a:t>období</a:t>
            </a:r>
            <a:r>
              <a:rPr lang="en-GB" sz="1600" u="sng" dirty="0"/>
              <a:t> </a:t>
            </a:r>
            <a:r>
              <a:rPr lang="en-GB" sz="1600" u="sng" dirty="0" err="1"/>
              <a:t>maximální</a:t>
            </a:r>
            <a:r>
              <a:rPr lang="en-GB" sz="1600" u="sng" dirty="0"/>
              <a:t> </a:t>
            </a:r>
            <a:r>
              <a:rPr lang="en-GB" sz="1600" u="sng" dirty="0" err="1"/>
              <a:t>fotosyntézy</a:t>
            </a:r>
            <a:r>
              <a:rPr lang="en-GB" sz="1600" u="sng" dirty="0"/>
              <a:t> </a:t>
            </a:r>
            <a:r>
              <a:rPr lang="en-GB" sz="1600" u="sng" dirty="0" err="1" smtClean="0"/>
              <a:t>řas</a:t>
            </a:r>
            <a:endParaRPr lang="en-GB" sz="1600" u="sng" dirty="0"/>
          </a:p>
          <a:p>
            <a:r>
              <a:rPr lang="cs-CZ" sz="1600" dirty="0" err="1"/>
              <a:t>a</a:t>
            </a:r>
            <a:r>
              <a:rPr lang="en-GB" sz="1600" dirty="0" err="1" smtClean="0"/>
              <a:t>similace</a:t>
            </a:r>
            <a:r>
              <a:rPr lang="en-GB" sz="1600" dirty="0" smtClean="0"/>
              <a:t> </a:t>
            </a:r>
            <a:r>
              <a:rPr lang="en-GB" sz="1600" dirty="0"/>
              <a:t>CO2 </a:t>
            </a:r>
            <a:r>
              <a:rPr lang="en-GB" sz="1600" dirty="0" err="1"/>
              <a:t>posunuje</a:t>
            </a:r>
            <a:r>
              <a:rPr lang="en-GB" sz="1600" dirty="0"/>
              <a:t> </a:t>
            </a:r>
            <a:r>
              <a:rPr lang="en-GB" sz="1600" dirty="0" err="1"/>
              <a:t>rovnováhu</a:t>
            </a:r>
            <a:r>
              <a:rPr lang="en-GB" sz="1600" dirty="0"/>
              <a:t> z </a:t>
            </a:r>
            <a:r>
              <a:rPr lang="en-GB" sz="1600" dirty="0" err="1"/>
              <a:t>lépe</a:t>
            </a:r>
            <a:r>
              <a:rPr lang="en-GB" sz="1600" dirty="0"/>
              <a:t> </a:t>
            </a:r>
            <a:r>
              <a:rPr lang="en-GB" sz="1600" dirty="0" err="1" smtClean="0"/>
              <a:t>rozpustného</a:t>
            </a:r>
            <a:r>
              <a:rPr lang="cs-CZ" sz="1600" dirty="0"/>
              <a:t> </a:t>
            </a:r>
            <a:r>
              <a:rPr lang="en-GB" sz="1600" dirty="0" err="1" smtClean="0"/>
              <a:t>bikarbonátu</a:t>
            </a:r>
            <a:r>
              <a:rPr lang="en-GB" sz="1600" dirty="0" smtClean="0"/>
              <a:t> </a:t>
            </a:r>
            <a:r>
              <a:rPr lang="en-GB" sz="1600" dirty="0"/>
              <a:t>(</a:t>
            </a:r>
            <a:r>
              <a:rPr lang="en-GB" sz="1600" dirty="0" err="1"/>
              <a:t>kyselého</a:t>
            </a:r>
            <a:r>
              <a:rPr lang="en-GB" sz="1600" dirty="0"/>
              <a:t> </a:t>
            </a:r>
            <a:r>
              <a:rPr lang="en-GB" sz="1600" dirty="0" err="1"/>
              <a:t>uhličitanu</a:t>
            </a:r>
            <a:r>
              <a:rPr lang="en-GB" sz="1600" dirty="0"/>
              <a:t>) </a:t>
            </a:r>
            <a:r>
              <a:rPr lang="en-GB" sz="1600" dirty="0" err="1"/>
              <a:t>na</a:t>
            </a:r>
            <a:r>
              <a:rPr lang="en-GB" sz="1600" dirty="0"/>
              <a:t> </a:t>
            </a:r>
            <a:r>
              <a:rPr lang="en-GB" sz="1600" dirty="0" err="1"/>
              <a:t>méně</a:t>
            </a:r>
            <a:r>
              <a:rPr lang="en-GB" sz="1600" dirty="0"/>
              <a:t> </a:t>
            </a:r>
            <a:r>
              <a:rPr lang="en-GB" sz="1600" dirty="0" err="1" smtClean="0"/>
              <a:t>rozpustný</a:t>
            </a:r>
            <a:r>
              <a:rPr lang="cs-CZ" sz="1600" dirty="0"/>
              <a:t> </a:t>
            </a:r>
            <a:r>
              <a:rPr lang="en-GB" sz="1600" dirty="0" err="1" smtClean="0"/>
              <a:t>uhličitan</a:t>
            </a:r>
            <a:endParaRPr lang="en-GB" sz="1600" dirty="0"/>
          </a:p>
          <a:p>
            <a:r>
              <a:rPr lang="cs-CZ" sz="1600" dirty="0"/>
              <a:t>k</a:t>
            </a:r>
            <a:r>
              <a:rPr lang="en-GB" sz="1600" u="sng" dirty="0" err="1" smtClean="0"/>
              <a:t>orálový</a:t>
            </a:r>
            <a:r>
              <a:rPr lang="en-GB" sz="1600" u="sng" dirty="0" smtClean="0"/>
              <a:t> </a:t>
            </a:r>
            <a:r>
              <a:rPr lang="en-GB" sz="1600" u="sng" dirty="0"/>
              <a:t>polyp </a:t>
            </a:r>
            <a:r>
              <a:rPr lang="en-GB" sz="1600" u="sng" dirty="0" err="1" smtClean="0"/>
              <a:t>vyu</a:t>
            </a:r>
            <a:r>
              <a:rPr lang="cs-CZ" sz="1600" u="sng" dirty="0" smtClean="0"/>
              <a:t>ž</a:t>
            </a:r>
            <a:r>
              <a:rPr lang="en-GB" sz="1600" u="sng" dirty="0" err="1" smtClean="0"/>
              <a:t>ívá</a:t>
            </a:r>
            <a:r>
              <a:rPr lang="en-GB" sz="1600" u="sng" dirty="0" smtClean="0"/>
              <a:t> </a:t>
            </a:r>
            <a:r>
              <a:rPr lang="en-GB" sz="1600" u="sng" dirty="0" err="1"/>
              <a:t>produkci</a:t>
            </a:r>
            <a:r>
              <a:rPr lang="en-GB" sz="1600" u="sng" dirty="0"/>
              <a:t> </a:t>
            </a:r>
            <a:r>
              <a:rPr lang="en-GB" sz="1600" u="sng" dirty="0" err="1"/>
              <a:t>organických</a:t>
            </a:r>
            <a:r>
              <a:rPr lang="en-GB" sz="1600" u="sng" dirty="0"/>
              <a:t> </a:t>
            </a:r>
            <a:r>
              <a:rPr lang="en-GB" sz="1600" u="sng" dirty="0" err="1"/>
              <a:t>látek</a:t>
            </a:r>
            <a:r>
              <a:rPr lang="en-GB" sz="1600" u="sng" dirty="0"/>
              <a:t> </a:t>
            </a:r>
            <a:r>
              <a:rPr lang="en-GB" sz="1600" u="sng" dirty="0" err="1" smtClean="0"/>
              <a:t>řasou,která</a:t>
            </a:r>
            <a:r>
              <a:rPr lang="en-GB" sz="1600" u="sng" dirty="0" smtClean="0"/>
              <a:t> </a:t>
            </a:r>
            <a:r>
              <a:rPr lang="en-GB" sz="1600" u="sng" dirty="0" err="1"/>
              <a:t>také</a:t>
            </a:r>
            <a:r>
              <a:rPr lang="en-GB" sz="1600" u="sng" dirty="0"/>
              <a:t> </a:t>
            </a:r>
            <a:r>
              <a:rPr lang="en-GB" sz="1600" u="sng" dirty="0" err="1"/>
              <a:t>odstraní</a:t>
            </a:r>
            <a:r>
              <a:rPr lang="en-GB" sz="1600" u="sng" dirty="0"/>
              <a:t> </a:t>
            </a:r>
            <a:r>
              <a:rPr lang="en-GB" sz="1600" u="sng" dirty="0" err="1"/>
              <a:t>amoniak</a:t>
            </a:r>
            <a:r>
              <a:rPr lang="en-GB" sz="1600" u="sng" dirty="0"/>
              <a:t>, </a:t>
            </a:r>
            <a:r>
              <a:rPr lang="en-GB" sz="1600" u="sng" dirty="0" err="1"/>
              <a:t>který</a:t>
            </a:r>
            <a:r>
              <a:rPr lang="en-GB" sz="1600" u="sng" dirty="0"/>
              <a:t> se </a:t>
            </a:r>
            <a:r>
              <a:rPr lang="en-GB" sz="1600" u="sng" dirty="0" err="1"/>
              <a:t>hromadí</a:t>
            </a:r>
            <a:r>
              <a:rPr lang="en-GB" sz="1600" u="sng" dirty="0"/>
              <a:t> v </a:t>
            </a:r>
            <a:r>
              <a:rPr lang="en-GB" sz="1600" u="sng" dirty="0" err="1" smtClean="0"/>
              <a:t>těle</a:t>
            </a:r>
            <a:r>
              <a:rPr lang="cs-CZ" sz="1600" u="sng" dirty="0"/>
              <a:t> </a:t>
            </a:r>
            <a:r>
              <a:rPr lang="cs-CZ" sz="1600" u="sng" dirty="0" smtClean="0"/>
              <a:t>ž</a:t>
            </a:r>
            <a:r>
              <a:rPr lang="en-GB" sz="1600" u="sng" dirty="0" err="1" smtClean="0"/>
              <a:t>ivočicha</a:t>
            </a:r>
            <a:endParaRPr lang="en-GB" sz="1600" u="sng" dirty="0"/>
          </a:p>
          <a:p>
            <a:r>
              <a:rPr lang="cs-CZ" sz="1600" dirty="0" err="1"/>
              <a:t>j</a:t>
            </a:r>
            <a:r>
              <a:rPr lang="en-GB" sz="1600" dirty="0" smtClean="0"/>
              <a:t>de </a:t>
            </a:r>
            <a:r>
              <a:rPr lang="en-GB" sz="1600" dirty="0"/>
              <a:t>o </a:t>
            </a:r>
            <a:r>
              <a:rPr lang="en-GB" sz="1600" dirty="0" err="1"/>
              <a:t>výměnu</a:t>
            </a:r>
            <a:r>
              <a:rPr lang="en-GB" sz="1600" dirty="0"/>
              <a:t> C-, N- P- a O – </a:t>
            </a:r>
            <a:r>
              <a:rPr lang="en-GB" sz="1600" dirty="0" err="1"/>
              <a:t>obsahujících</a:t>
            </a:r>
            <a:r>
              <a:rPr lang="en-GB" sz="1600" dirty="0"/>
              <a:t> </a:t>
            </a:r>
            <a:r>
              <a:rPr lang="en-GB" sz="1600" dirty="0" err="1" smtClean="0"/>
              <a:t>sloučenin</a:t>
            </a:r>
            <a:endParaRPr lang="cs-CZ" sz="1600" dirty="0" smtClean="0"/>
          </a:p>
          <a:p>
            <a:r>
              <a:rPr lang="en-GB" sz="1600" dirty="0" err="1" smtClean="0"/>
              <a:t>polypy</a:t>
            </a:r>
            <a:r>
              <a:rPr lang="en-GB" sz="1600" dirty="0" smtClean="0"/>
              <a:t> </a:t>
            </a:r>
            <a:r>
              <a:rPr lang="en-GB" sz="1600" dirty="0"/>
              <a:t>se </a:t>
            </a:r>
            <a:r>
              <a:rPr lang="en-GB" sz="1600" dirty="0" err="1" smtClean="0"/>
              <a:t>prodlu</a:t>
            </a:r>
            <a:r>
              <a:rPr lang="cs-CZ" sz="1600" dirty="0" smtClean="0"/>
              <a:t>ž</a:t>
            </a:r>
            <a:r>
              <a:rPr lang="en-GB" sz="1600" dirty="0" err="1" smtClean="0"/>
              <a:t>ují</a:t>
            </a:r>
            <a:r>
              <a:rPr lang="en-GB" sz="1600" dirty="0" smtClean="0"/>
              <a:t> </a:t>
            </a:r>
            <a:r>
              <a:rPr lang="en-GB" sz="1600" dirty="0" err="1"/>
              <a:t>ke</a:t>
            </a:r>
            <a:r>
              <a:rPr lang="en-GB" sz="1600" dirty="0"/>
              <a:t> </a:t>
            </a:r>
            <a:r>
              <a:rPr lang="en-GB" sz="1600" dirty="0" err="1" smtClean="0"/>
              <a:t>světlu</a:t>
            </a:r>
            <a:endParaRPr lang="en-GB" sz="1600" dirty="0"/>
          </a:p>
          <a:p>
            <a:r>
              <a:rPr lang="cs-CZ" sz="1600" dirty="0" err="1"/>
              <a:t>v</a:t>
            </a:r>
            <a:r>
              <a:rPr lang="en-GB" sz="1600" dirty="0" err="1" smtClean="0"/>
              <a:t>olně</a:t>
            </a:r>
            <a:r>
              <a:rPr lang="en-GB" sz="1600" dirty="0" smtClean="0"/>
              <a:t> </a:t>
            </a:r>
            <a:r>
              <a:rPr lang="en-GB" sz="1600" dirty="0" err="1"/>
              <a:t>plovoucí</a:t>
            </a:r>
            <a:r>
              <a:rPr lang="en-GB" sz="1600" dirty="0"/>
              <a:t> </a:t>
            </a:r>
            <a:r>
              <a:rPr lang="cs-CZ" sz="1600" dirty="0" err="1" smtClean="0"/>
              <a:t>ž</a:t>
            </a:r>
            <a:r>
              <a:rPr lang="en-GB" sz="1600" dirty="0" err="1" smtClean="0"/>
              <a:t>ivočichové</a:t>
            </a:r>
            <a:r>
              <a:rPr lang="en-GB" sz="1600" dirty="0" smtClean="0"/>
              <a:t> </a:t>
            </a:r>
            <a:r>
              <a:rPr lang="en-GB" sz="1600" dirty="0"/>
              <a:t>se </a:t>
            </a:r>
            <a:r>
              <a:rPr lang="en-GB" sz="1600" dirty="0" err="1"/>
              <a:t>přesunou</a:t>
            </a:r>
            <a:r>
              <a:rPr lang="en-GB" sz="1600" dirty="0"/>
              <a:t> do </a:t>
            </a:r>
            <a:r>
              <a:rPr lang="en-GB" sz="1600" dirty="0" err="1" smtClean="0"/>
              <a:t>hloubek</a:t>
            </a:r>
            <a:r>
              <a:rPr lang="cs-CZ" sz="1600" dirty="0" smtClean="0"/>
              <a:t> </a:t>
            </a:r>
            <a:r>
              <a:rPr lang="en-GB" sz="1600" dirty="0" smtClean="0"/>
              <a:t>s </a:t>
            </a:r>
            <a:r>
              <a:rPr lang="en-GB" sz="1600" dirty="0" err="1"/>
              <a:t>penetrací</a:t>
            </a:r>
            <a:r>
              <a:rPr lang="en-GB" sz="1600" dirty="0"/>
              <a:t> </a:t>
            </a:r>
            <a:r>
              <a:rPr lang="en-GB" sz="1600" dirty="0" err="1"/>
              <a:t>světla</a:t>
            </a:r>
            <a:r>
              <a:rPr lang="en-GB" sz="1600" dirty="0"/>
              <a:t> </a:t>
            </a:r>
            <a:r>
              <a:rPr lang="en-GB" sz="1600" dirty="0" err="1"/>
              <a:t>optimální</a:t>
            </a:r>
            <a:r>
              <a:rPr lang="en-GB" sz="1600" dirty="0"/>
              <a:t> pro </a:t>
            </a:r>
            <a:r>
              <a:rPr lang="en-GB" sz="1600" dirty="0" err="1" smtClean="0"/>
              <a:t>fotosyntézu</a:t>
            </a:r>
            <a:endParaRPr lang="en-GB" sz="1600" dirty="0"/>
          </a:p>
          <a:p>
            <a:endParaRPr lang="en-GB"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824" y="3669117"/>
            <a:ext cx="5914700" cy="287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271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784976" cy="4525963"/>
          </a:xfrm>
        </p:spPr>
        <p:txBody>
          <a:bodyPr>
            <a:normAutofit/>
          </a:bodyPr>
          <a:lstStyle/>
          <a:p>
            <a:pPr marL="0" indent="0">
              <a:buNone/>
            </a:pPr>
            <a:r>
              <a:rPr lang="en-GB" sz="1600" u="sng" dirty="0" err="1"/>
              <a:t>Mutualismus</a:t>
            </a:r>
            <a:r>
              <a:rPr lang="en-GB" sz="1600" u="sng" dirty="0"/>
              <a:t> </a:t>
            </a:r>
            <a:r>
              <a:rPr lang="en-GB" sz="1600" u="sng" dirty="0" err="1" smtClean="0"/>
              <a:t>mů</a:t>
            </a:r>
            <a:r>
              <a:rPr lang="cs-CZ" sz="1600" u="sng" dirty="0" smtClean="0"/>
              <a:t>ž</a:t>
            </a:r>
            <a:r>
              <a:rPr lang="en-GB" sz="1600" u="sng" dirty="0" smtClean="0"/>
              <a:t>e </a:t>
            </a:r>
            <a:r>
              <a:rPr lang="en-GB" sz="1600" u="sng" dirty="0" err="1"/>
              <a:t>být</a:t>
            </a:r>
            <a:r>
              <a:rPr lang="en-GB" sz="1600" u="sng" dirty="0"/>
              <a:t> </a:t>
            </a:r>
            <a:r>
              <a:rPr lang="en-GB" sz="1600" u="sng" dirty="0" err="1"/>
              <a:t>zvlášť</a:t>
            </a:r>
            <a:r>
              <a:rPr lang="en-GB" sz="1600" u="sng" dirty="0"/>
              <a:t> </a:t>
            </a:r>
            <a:r>
              <a:rPr lang="en-GB" sz="1600" u="sng" dirty="0" err="1"/>
              <a:t>výhodný</a:t>
            </a:r>
            <a:r>
              <a:rPr lang="en-GB" sz="1600" u="sng" dirty="0"/>
              <a:t> </a:t>
            </a:r>
            <a:r>
              <a:rPr lang="en-GB" sz="1600" u="sng" dirty="0" err="1"/>
              <a:t>během</a:t>
            </a:r>
            <a:r>
              <a:rPr lang="en-GB" sz="1600" u="sng" dirty="0"/>
              <a:t> </a:t>
            </a:r>
            <a:r>
              <a:rPr lang="en-GB" sz="1600" u="sng" dirty="0" err="1" smtClean="0"/>
              <a:t>určitých</a:t>
            </a:r>
            <a:r>
              <a:rPr lang="cs-CZ" sz="1600" u="sng" dirty="0"/>
              <a:t> </a:t>
            </a:r>
            <a:r>
              <a:rPr lang="en-GB" sz="1600" u="sng" dirty="0" err="1" smtClean="0"/>
              <a:t>ročních</a:t>
            </a:r>
            <a:r>
              <a:rPr lang="en-GB" sz="1600" u="sng" dirty="0" smtClean="0"/>
              <a:t> </a:t>
            </a:r>
            <a:r>
              <a:rPr lang="en-GB" sz="1600" u="sng" dirty="0" err="1"/>
              <a:t>období</a:t>
            </a:r>
            <a:r>
              <a:rPr lang="en-GB" sz="1600" u="sng" dirty="0"/>
              <a:t> </a:t>
            </a:r>
            <a:endParaRPr lang="cs-CZ" sz="1600" u="sng" dirty="0" smtClean="0"/>
          </a:p>
          <a:p>
            <a:endParaRPr lang="en-GB" sz="1600" dirty="0"/>
          </a:p>
          <a:p>
            <a:r>
              <a:rPr lang="cs-CZ" sz="1600" u="sng" dirty="0" smtClean="0"/>
              <a:t>ploštěnka</a:t>
            </a:r>
            <a:r>
              <a:rPr lang="en-GB" sz="1600" dirty="0" smtClean="0"/>
              <a:t> </a:t>
            </a:r>
            <a:r>
              <a:rPr lang="en-GB" sz="1600" dirty="0" err="1" smtClean="0"/>
              <a:t>pravděpodobně</a:t>
            </a:r>
            <a:r>
              <a:rPr lang="cs-CZ" sz="1600" dirty="0"/>
              <a:t> </a:t>
            </a:r>
            <a:r>
              <a:rPr lang="en-GB" sz="1600" dirty="0" err="1" smtClean="0"/>
              <a:t>vy</a:t>
            </a:r>
            <a:r>
              <a:rPr lang="cs-CZ" sz="1600" dirty="0" smtClean="0"/>
              <a:t>ž</a:t>
            </a:r>
            <a:r>
              <a:rPr lang="en-GB" sz="1600" dirty="0" err="1" smtClean="0"/>
              <a:t>aduje</a:t>
            </a:r>
            <a:r>
              <a:rPr lang="en-GB" sz="1600" dirty="0" smtClean="0"/>
              <a:t> </a:t>
            </a:r>
            <a:r>
              <a:rPr lang="en-GB" sz="1600" dirty="0" err="1"/>
              <a:t>účinný</a:t>
            </a:r>
            <a:r>
              <a:rPr lang="en-GB" sz="1600" dirty="0"/>
              <a:t> </a:t>
            </a:r>
            <a:r>
              <a:rPr lang="en-GB" sz="1600" dirty="0" err="1" smtClean="0"/>
              <a:t>mechanismus</a:t>
            </a:r>
            <a:r>
              <a:rPr lang="cs-CZ" sz="1600" dirty="0"/>
              <a:t> </a:t>
            </a:r>
            <a:r>
              <a:rPr lang="en-GB" sz="1600" dirty="0" smtClean="0"/>
              <a:t>pro </a:t>
            </a:r>
            <a:r>
              <a:rPr lang="en-GB" sz="1600" dirty="0" err="1" smtClean="0"/>
              <a:t>udr</a:t>
            </a:r>
            <a:r>
              <a:rPr lang="cs-CZ" sz="1600" dirty="0" smtClean="0"/>
              <a:t>ž</a:t>
            </a:r>
            <a:r>
              <a:rPr lang="en-GB" sz="1600" dirty="0" err="1" smtClean="0"/>
              <a:t>ení</a:t>
            </a:r>
            <a:r>
              <a:rPr lang="en-GB" sz="1600" dirty="0" smtClean="0"/>
              <a:t> </a:t>
            </a:r>
            <a:r>
              <a:rPr lang="en-GB" sz="1600" dirty="0"/>
              <a:t>a </a:t>
            </a:r>
            <a:r>
              <a:rPr lang="en-GB" sz="1600" dirty="0" err="1"/>
              <a:t>recyklaci</a:t>
            </a:r>
            <a:r>
              <a:rPr lang="en-GB" sz="1600" dirty="0"/>
              <a:t> </a:t>
            </a:r>
            <a:r>
              <a:rPr lang="cs-CZ" sz="1600" dirty="0" err="1"/>
              <a:t>ž</a:t>
            </a:r>
            <a:r>
              <a:rPr lang="en-GB" sz="1600" dirty="0" err="1" smtClean="0"/>
              <a:t>ivin</a:t>
            </a:r>
            <a:r>
              <a:rPr lang="en-GB" sz="1600" dirty="0" smtClean="0"/>
              <a:t> </a:t>
            </a:r>
            <a:r>
              <a:rPr lang="en-GB" sz="1600" u="sng" dirty="0" err="1" smtClean="0"/>
              <a:t>během</a:t>
            </a:r>
            <a:r>
              <a:rPr lang="cs-CZ" sz="1600" u="sng" dirty="0"/>
              <a:t> </a:t>
            </a:r>
            <a:r>
              <a:rPr lang="en-GB" sz="1600" u="sng" dirty="0" err="1" smtClean="0"/>
              <a:t>zi</a:t>
            </a:r>
            <a:r>
              <a:rPr lang="en-GB" sz="1600" dirty="0" err="1" smtClean="0"/>
              <a:t>my</a:t>
            </a:r>
            <a:r>
              <a:rPr lang="en-GB" sz="1600" dirty="0"/>
              <a:t>, </a:t>
            </a:r>
            <a:r>
              <a:rPr lang="en-GB" sz="1600" dirty="0" err="1"/>
              <a:t>kdy</a:t>
            </a:r>
            <a:r>
              <a:rPr lang="en-GB" sz="1600" dirty="0"/>
              <a:t> je </a:t>
            </a:r>
            <a:r>
              <a:rPr lang="en-GB" sz="1600" dirty="0" err="1"/>
              <a:t>menší</a:t>
            </a:r>
            <a:r>
              <a:rPr lang="en-GB" sz="1600" dirty="0"/>
              <a:t> </a:t>
            </a:r>
            <a:r>
              <a:rPr lang="en-GB" sz="1600" dirty="0" err="1" smtClean="0"/>
              <a:t>přísun</a:t>
            </a:r>
            <a:r>
              <a:rPr lang="cs-CZ" sz="1600" dirty="0" smtClean="0"/>
              <a:t> ž</a:t>
            </a:r>
            <a:r>
              <a:rPr lang="en-GB" sz="1600" dirty="0" err="1" smtClean="0"/>
              <a:t>ivin</a:t>
            </a:r>
            <a:r>
              <a:rPr lang="cs-CZ" sz="1600" dirty="0"/>
              <a:t> </a:t>
            </a:r>
            <a:r>
              <a:rPr lang="en-GB" sz="1600" dirty="0" smtClean="0"/>
              <a:t>z </a:t>
            </a:r>
            <a:r>
              <a:rPr lang="en-GB" sz="1600" dirty="0" err="1"/>
              <a:t>terestriálních</a:t>
            </a:r>
            <a:r>
              <a:rPr lang="en-GB" sz="1600" dirty="0"/>
              <a:t> </a:t>
            </a:r>
            <a:r>
              <a:rPr lang="en-GB" sz="1600" dirty="0" err="1"/>
              <a:t>systémů</a:t>
            </a:r>
            <a:r>
              <a:rPr lang="en-GB" sz="1600" dirty="0"/>
              <a:t> </a:t>
            </a:r>
            <a:endParaRPr lang="cs-CZ" sz="1600" dirty="0"/>
          </a:p>
          <a:p>
            <a:r>
              <a:rPr lang="en-GB" sz="1600" dirty="0" err="1" smtClean="0"/>
              <a:t>má</a:t>
            </a:r>
            <a:r>
              <a:rPr lang="cs-CZ" sz="1600" dirty="0" smtClean="0"/>
              <a:t> </a:t>
            </a:r>
            <a:r>
              <a:rPr lang="en-GB" sz="1600" dirty="0" err="1" smtClean="0"/>
              <a:t>řasu</a:t>
            </a:r>
            <a:r>
              <a:rPr lang="en-GB" sz="1600" dirty="0" smtClean="0"/>
              <a:t> </a:t>
            </a:r>
            <a:r>
              <a:rPr lang="en-GB" sz="1600" i="1" dirty="0" err="1" smtClean="0"/>
              <a:t>Tetraselmis</a:t>
            </a:r>
            <a:r>
              <a:rPr lang="cs-CZ" sz="1600" i="1" dirty="0"/>
              <a:t> </a:t>
            </a:r>
            <a:r>
              <a:rPr lang="en-GB" sz="1600" i="1" dirty="0" err="1" smtClean="0"/>
              <a:t>convolutae</a:t>
            </a:r>
            <a:r>
              <a:rPr lang="en-GB" sz="1600" i="1" dirty="0" smtClean="0"/>
              <a:t> </a:t>
            </a:r>
            <a:endParaRPr lang="en-GB" sz="1600" i="1" dirty="0"/>
          </a:p>
          <a:p>
            <a:endParaRPr lang="cs-CZ" sz="1600" dirty="0" smtClean="0"/>
          </a:p>
          <a:p>
            <a:pPr marL="0" indent="0">
              <a:buNone/>
            </a:pPr>
            <a:r>
              <a:rPr lang="en-GB" sz="1600" i="1" u="sng" dirty="0" smtClean="0"/>
              <a:t>Euglena</a:t>
            </a:r>
            <a:r>
              <a:rPr lang="cs-CZ" sz="1600" u="sng" dirty="0" smtClean="0"/>
              <a:t> </a:t>
            </a:r>
            <a:r>
              <a:rPr lang="cs-CZ" sz="1600" u="sng" dirty="0"/>
              <a:t>a nymfy šídel</a:t>
            </a:r>
          </a:p>
          <a:p>
            <a:r>
              <a:rPr lang="cs-CZ" sz="1600" dirty="0"/>
              <a:t>s</a:t>
            </a:r>
            <a:r>
              <a:rPr lang="cs-CZ" sz="1600" dirty="0" smtClean="0"/>
              <a:t>ymbióza </a:t>
            </a:r>
            <a:r>
              <a:rPr lang="cs-CZ" sz="1600" dirty="0"/>
              <a:t>se vyskytuje </a:t>
            </a:r>
            <a:r>
              <a:rPr lang="cs-CZ" sz="1600" u="sng" dirty="0"/>
              <a:t>jen v </a:t>
            </a:r>
            <a:r>
              <a:rPr lang="cs-CZ" sz="1600" u="sng" dirty="0" smtClean="0"/>
              <a:t>zimě</a:t>
            </a:r>
            <a:r>
              <a:rPr lang="cs-CZ" sz="1600" dirty="0" smtClean="0"/>
              <a:t>, kdy </a:t>
            </a:r>
            <a:r>
              <a:rPr lang="cs-CZ" sz="1600" dirty="0"/>
              <a:t>se </a:t>
            </a:r>
            <a:r>
              <a:rPr lang="cs-CZ" sz="1600" dirty="0" err="1"/>
              <a:t>Euglena</a:t>
            </a:r>
            <a:r>
              <a:rPr lang="cs-CZ" sz="1600" dirty="0"/>
              <a:t> nachází ve </a:t>
            </a:r>
            <a:r>
              <a:rPr lang="cs-CZ" sz="1600" dirty="0" smtClean="0"/>
              <a:t>spodní části </a:t>
            </a:r>
            <a:r>
              <a:rPr lang="cs-CZ" sz="1600" dirty="0"/>
              <a:t>zažívacího traktu nymfy </a:t>
            </a:r>
            <a:r>
              <a:rPr lang="cs-CZ" sz="1600" dirty="0" smtClean="0"/>
              <a:t>šídla</a:t>
            </a:r>
            <a:endParaRPr lang="cs-CZ" sz="1600" dirty="0"/>
          </a:p>
          <a:p>
            <a:r>
              <a:rPr lang="cs-CZ" sz="1600" dirty="0"/>
              <a:t>t</a:t>
            </a:r>
            <a:r>
              <a:rPr lang="cs-CZ" sz="1600" dirty="0" smtClean="0"/>
              <a:t>akto </a:t>
            </a:r>
            <a:r>
              <a:rPr lang="cs-CZ" sz="1600" dirty="0"/>
              <a:t>přežijí oba </a:t>
            </a:r>
            <a:r>
              <a:rPr lang="cs-CZ" sz="1600" dirty="0" err="1"/>
              <a:t>symbionti</a:t>
            </a:r>
            <a:r>
              <a:rPr lang="cs-CZ" sz="1600" dirty="0"/>
              <a:t> </a:t>
            </a:r>
            <a:r>
              <a:rPr lang="cs-CZ" sz="1600" dirty="0" smtClean="0"/>
              <a:t>zimu, kdy </a:t>
            </a:r>
            <a:r>
              <a:rPr lang="cs-CZ" sz="1600" dirty="0"/>
              <a:t>je jezero </a:t>
            </a:r>
            <a:r>
              <a:rPr lang="cs-CZ" sz="1600" dirty="0" smtClean="0"/>
              <a:t>zamrzlé</a:t>
            </a:r>
            <a:endParaRPr lang="cs-CZ" sz="1600" dirty="0"/>
          </a:p>
          <a:p>
            <a:r>
              <a:rPr lang="cs-CZ" sz="1600" u="sng" dirty="0" smtClean="0"/>
              <a:t>v létě </a:t>
            </a:r>
            <a:r>
              <a:rPr lang="cs-CZ" sz="1600" u="sng" dirty="0"/>
              <a:t>žijí oba nezávisle na sobě</a:t>
            </a:r>
            <a:endParaRPr lang="en-GB" sz="1600" u="sng"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58" y="3834600"/>
            <a:ext cx="4632598" cy="254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834600"/>
            <a:ext cx="3811320" cy="254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095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1443" y="116632"/>
            <a:ext cx="9001000" cy="4525963"/>
          </a:xfrm>
        </p:spPr>
        <p:txBody>
          <a:bodyPr>
            <a:normAutofit/>
          </a:bodyPr>
          <a:lstStyle/>
          <a:p>
            <a:pPr marL="0" indent="0">
              <a:buNone/>
            </a:pPr>
            <a:r>
              <a:rPr lang="en-GB" sz="1600" u="sng" dirty="0" err="1"/>
              <a:t>Mutualistický</a:t>
            </a:r>
            <a:r>
              <a:rPr lang="en-GB" sz="1600" u="sng" dirty="0"/>
              <a:t> </a:t>
            </a:r>
            <a:r>
              <a:rPr lang="en-GB" sz="1600" u="sng" dirty="0" err="1"/>
              <a:t>vztah</a:t>
            </a:r>
            <a:r>
              <a:rPr lang="en-GB" sz="1600" u="sng" dirty="0"/>
              <a:t> </a:t>
            </a:r>
            <a:r>
              <a:rPr lang="en-GB" sz="1600" u="sng" dirty="0" err="1"/>
              <a:t>bezobratlých</a:t>
            </a:r>
            <a:r>
              <a:rPr lang="en-GB" sz="1600" u="sng" dirty="0"/>
              <a:t> </a:t>
            </a:r>
            <a:r>
              <a:rPr lang="en-GB" sz="1600" u="sng" dirty="0" smtClean="0"/>
              <a:t>s</a:t>
            </a:r>
            <a:r>
              <a:rPr lang="cs-CZ" sz="1600" u="sng" dirty="0" smtClean="0"/>
              <a:t> </a:t>
            </a:r>
            <a:r>
              <a:rPr lang="en-GB" sz="1600" u="sng" dirty="0" err="1" smtClean="0"/>
              <a:t>chemolitotrofními</a:t>
            </a:r>
            <a:r>
              <a:rPr lang="en-GB" sz="1600" u="sng" dirty="0" smtClean="0"/>
              <a:t> </a:t>
            </a:r>
            <a:r>
              <a:rPr lang="en-GB" sz="1600" u="sng" dirty="0"/>
              <a:t>a </a:t>
            </a:r>
            <a:r>
              <a:rPr lang="en-GB" sz="1600" u="sng" dirty="0" err="1"/>
              <a:t>metanotrofními</a:t>
            </a:r>
            <a:r>
              <a:rPr lang="en-GB" sz="1600" u="sng" dirty="0"/>
              <a:t> </a:t>
            </a:r>
            <a:r>
              <a:rPr lang="en-GB" sz="1600" u="sng" dirty="0" err="1" smtClean="0"/>
              <a:t>mikroby</a:t>
            </a:r>
            <a:endParaRPr lang="cs-CZ" sz="1600" u="sng" dirty="0" smtClean="0"/>
          </a:p>
          <a:p>
            <a:pPr marL="0" indent="0">
              <a:buNone/>
            </a:pPr>
            <a:endParaRPr lang="en-GB" sz="1600" dirty="0"/>
          </a:p>
          <a:p>
            <a:r>
              <a:rPr lang="cs-CZ" sz="1600" dirty="0" smtClean="0"/>
              <a:t>o</a:t>
            </a:r>
            <a:r>
              <a:rPr lang="en-GB" sz="1600" dirty="0" err="1" smtClean="0"/>
              <a:t>ceánské</a:t>
            </a:r>
            <a:r>
              <a:rPr lang="en-GB" sz="1600" dirty="0" smtClean="0"/>
              <a:t> </a:t>
            </a:r>
            <a:r>
              <a:rPr lang="en-GB" sz="1600" dirty="0" err="1"/>
              <a:t>příkopy</a:t>
            </a:r>
            <a:r>
              <a:rPr lang="en-GB" sz="1600" dirty="0"/>
              <a:t> – </a:t>
            </a:r>
            <a:r>
              <a:rPr lang="en-GB" sz="1600" dirty="0" err="1"/>
              <a:t>geotermální</a:t>
            </a:r>
            <a:r>
              <a:rPr lang="en-GB" sz="1600" dirty="0"/>
              <a:t> </a:t>
            </a:r>
            <a:r>
              <a:rPr lang="en-GB" sz="1600" dirty="0" err="1"/>
              <a:t>voda</a:t>
            </a:r>
            <a:r>
              <a:rPr lang="en-GB" sz="1600" dirty="0"/>
              <a:t> z </a:t>
            </a:r>
            <a:r>
              <a:rPr lang="en-GB" sz="1600" dirty="0" err="1" smtClean="0"/>
              <a:t>hlubokomořských</a:t>
            </a:r>
            <a:r>
              <a:rPr lang="cs-CZ" sz="1600" dirty="0"/>
              <a:t> </a:t>
            </a:r>
            <a:r>
              <a:rPr lang="en-GB" sz="1600" dirty="0" err="1" smtClean="0"/>
              <a:t>hydrotermálních</a:t>
            </a:r>
            <a:r>
              <a:rPr lang="en-GB" sz="1600" dirty="0" smtClean="0"/>
              <a:t> </a:t>
            </a:r>
            <a:r>
              <a:rPr lang="en-GB" sz="1600" dirty="0" err="1"/>
              <a:t>průduchů</a:t>
            </a:r>
            <a:r>
              <a:rPr lang="en-GB" sz="1600" dirty="0"/>
              <a:t> </a:t>
            </a:r>
            <a:r>
              <a:rPr lang="en-GB" sz="1600" dirty="0" err="1"/>
              <a:t>obsahuje</a:t>
            </a:r>
            <a:r>
              <a:rPr lang="en-GB" sz="1600" dirty="0"/>
              <a:t> </a:t>
            </a:r>
            <a:r>
              <a:rPr lang="en-GB" sz="1600" dirty="0" err="1"/>
              <a:t>redukované</a:t>
            </a:r>
            <a:r>
              <a:rPr lang="en-GB" sz="1600" dirty="0"/>
              <a:t> </a:t>
            </a:r>
            <a:r>
              <a:rPr lang="en-GB" sz="1600" dirty="0" err="1"/>
              <a:t>minerály</a:t>
            </a:r>
            <a:endParaRPr lang="en-GB" sz="1600" dirty="0"/>
          </a:p>
          <a:p>
            <a:r>
              <a:rPr lang="en-GB" sz="1600" dirty="0" smtClean="0"/>
              <a:t>H</a:t>
            </a:r>
            <a:r>
              <a:rPr lang="en-GB" sz="1600" baseline="-25000" dirty="0" smtClean="0"/>
              <a:t>2</a:t>
            </a:r>
            <a:r>
              <a:rPr lang="en-GB" sz="1600" dirty="0" smtClean="0"/>
              <a:t>S </a:t>
            </a:r>
            <a:r>
              <a:rPr lang="en-GB" sz="1600" dirty="0"/>
              <a:t>– </a:t>
            </a:r>
            <a:r>
              <a:rPr lang="en-GB" sz="1600" dirty="0" err="1"/>
              <a:t>podpora</a:t>
            </a:r>
            <a:r>
              <a:rPr lang="en-GB" sz="1600" dirty="0"/>
              <a:t> </a:t>
            </a:r>
            <a:r>
              <a:rPr lang="en-GB" sz="1600" dirty="0" err="1"/>
              <a:t>komunit</a:t>
            </a:r>
            <a:r>
              <a:rPr lang="en-GB" sz="1600" dirty="0"/>
              <a:t> 500-1000x </a:t>
            </a:r>
            <a:r>
              <a:rPr lang="en-GB" sz="1600" dirty="0" err="1"/>
              <a:t>hustších</a:t>
            </a:r>
            <a:r>
              <a:rPr lang="en-GB" sz="1600" dirty="0"/>
              <a:t> </a:t>
            </a:r>
            <a:r>
              <a:rPr lang="en-GB" sz="1600" dirty="0" smtClean="0"/>
              <a:t>ne</a:t>
            </a:r>
            <a:r>
              <a:rPr lang="cs-CZ" sz="1600" dirty="0" smtClean="0"/>
              <a:t>ž</a:t>
            </a:r>
            <a:r>
              <a:rPr lang="en-GB" sz="1600" dirty="0" smtClean="0"/>
              <a:t> </a:t>
            </a:r>
            <a:r>
              <a:rPr lang="en-GB" sz="1600" dirty="0"/>
              <a:t>je </a:t>
            </a:r>
            <a:r>
              <a:rPr lang="en-GB" sz="1600" dirty="0" err="1" smtClean="0"/>
              <a:t>biomasa</a:t>
            </a:r>
            <a:r>
              <a:rPr lang="cs-CZ" sz="1600" dirty="0"/>
              <a:t> </a:t>
            </a:r>
            <a:r>
              <a:rPr lang="en-GB" sz="1600" dirty="0" err="1" smtClean="0"/>
              <a:t>okolního</a:t>
            </a:r>
            <a:r>
              <a:rPr lang="en-GB" sz="1600" dirty="0" smtClean="0"/>
              <a:t> </a:t>
            </a:r>
            <a:r>
              <a:rPr lang="en-GB" sz="1600" dirty="0" err="1"/>
              <a:t>hlubokomořského</a:t>
            </a:r>
            <a:r>
              <a:rPr lang="en-GB" sz="1600" dirty="0"/>
              <a:t> </a:t>
            </a:r>
            <a:r>
              <a:rPr lang="en-GB" sz="1600" dirty="0" err="1" smtClean="0"/>
              <a:t>dna</a:t>
            </a:r>
            <a:endParaRPr lang="en-GB" sz="1600" dirty="0"/>
          </a:p>
          <a:p>
            <a:r>
              <a:rPr lang="cs-CZ" sz="1600" dirty="0" err="1"/>
              <a:t>n</a:t>
            </a:r>
            <a:r>
              <a:rPr lang="en-GB" sz="1600" dirty="0" err="1" smtClean="0"/>
              <a:t>ěkteré</a:t>
            </a:r>
            <a:r>
              <a:rPr lang="en-GB" sz="1600" dirty="0" smtClean="0"/>
              <a:t> </a:t>
            </a:r>
            <a:r>
              <a:rPr lang="en-GB" sz="1600" dirty="0" err="1"/>
              <a:t>redukované</a:t>
            </a:r>
            <a:r>
              <a:rPr lang="en-GB" sz="1600" dirty="0"/>
              <a:t> </a:t>
            </a:r>
            <a:r>
              <a:rPr lang="en-GB" sz="1600" dirty="0" err="1"/>
              <a:t>minerály</a:t>
            </a:r>
            <a:r>
              <a:rPr lang="en-GB" sz="1600" dirty="0"/>
              <a:t> </a:t>
            </a:r>
            <a:r>
              <a:rPr lang="en-GB" sz="1600" dirty="0" err="1"/>
              <a:t>oxidovány</a:t>
            </a:r>
            <a:r>
              <a:rPr lang="en-GB" sz="1600" dirty="0"/>
              <a:t> </a:t>
            </a:r>
            <a:r>
              <a:rPr lang="en-GB" sz="1600" dirty="0" err="1"/>
              <a:t>volně</a:t>
            </a:r>
            <a:r>
              <a:rPr lang="en-GB" sz="1600" dirty="0"/>
              <a:t> </a:t>
            </a:r>
            <a:r>
              <a:rPr lang="cs-CZ" sz="1600" dirty="0"/>
              <a:t>ž</a:t>
            </a:r>
            <a:r>
              <a:rPr lang="en-GB" sz="1600" dirty="0" err="1" smtClean="0"/>
              <a:t>ijícími</a:t>
            </a:r>
            <a:r>
              <a:rPr lang="cs-CZ" sz="1600" dirty="0"/>
              <a:t> </a:t>
            </a:r>
            <a:r>
              <a:rPr lang="en-GB" sz="1600" dirty="0" err="1" smtClean="0"/>
              <a:t>bakteriemi</a:t>
            </a:r>
            <a:r>
              <a:rPr lang="en-GB" sz="1600" dirty="0"/>
              <a:t>, </a:t>
            </a:r>
            <a:r>
              <a:rPr lang="en-GB" sz="1600" dirty="0" err="1"/>
              <a:t>které</a:t>
            </a:r>
            <a:r>
              <a:rPr lang="en-GB" sz="1600" dirty="0"/>
              <a:t> </a:t>
            </a:r>
            <a:r>
              <a:rPr lang="en-GB" sz="1600" dirty="0" err="1" smtClean="0"/>
              <a:t>slou</a:t>
            </a:r>
            <a:r>
              <a:rPr lang="cs-CZ" sz="1600" dirty="0" smtClean="0"/>
              <a:t>ž</a:t>
            </a:r>
            <a:r>
              <a:rPr lang="en-GB" sz="1600" dirty="0" smtClean="0"/>
              <a:t>í </a:t>
            </a:r>
            <a:r>
              <a:rPr lang="en-GB" sz="1600" dirty="0" err="1"/>
              <a:t>za</a:t>
            </a:r>
            <a:r>
              <a:rPr lang="en-GB" sz="1600" dirty="0"/>
              <a:t> </a:t>
            </a:r>
            <a:r>
              <a:rPr lang="en-GB" sz="1600" dirty="0" err="1"/>
              <a:t>potravu</a:t>
            </a:r>
            <a:r>
              <a:rPr lang="en-GB" sz="1600" dirty="0"/>
              <a:t> pro </a:t>
            </a:r>
            <a:r>
              <a:rPr lang="en-GB" sz="1600" dirty="0" err="1"/>
              <a:t>různé</a:t>
            </a:r>
            <a:r>
              <a:rPr lang="en-GB" sz="1600" dirty="0"/>
              <a:t> </a:t>
            </a:r>
            <a:r>
              <a:rPr lang="en-GB" sz="1600" dirty="0" err="1" smtClean="0"/>
              <a:t>bezobratlé</a:t>
            </a:r>
            <a:r>
              <a:rPr lang="cs-CZ" sz="1600" dirty="0"/>
              <a:t> </a:t>
            </a:r>
            <a:r>
              <a:rPr lang="en-GB" sz="1600" dirty="0" err="1" smtClean="0"/>
              <a:t>pasoucí</a:t>
            </a:r>
            <a:r>
              <a:rPr lang="en-GB" sz="1600" dirty="0" smtClean="0"/>
              <a:t> </a:t>
            </a:r>
            <a:r>
              <a:rPr lang="en-GB" sz="1600" dirty="0"/>
              <a:t>se </a:t>
            </a:r>
            <a:r>
              <a:rPr lang="en-GB" sz="1600" dirty="0" err="1"/>
              <a:t>či</a:t>
            </a:r>
            <a:r>
              <a:rPr lang="en-GB" sz="1600" dirty="0"/>
              <a:t> </a:t>
            </a:r>
            <a:r>
              <a:rPr lang="en-GB" sz="1600" dirty="0" err="1"/>
              <a:t>filtrující</a:t>
            </a:r>
            <a:r>
              <a:rPr lang="en-GB" sz="1600" dirty="0"/>
              <a:t> </a:t>
            </a:r>
            <a:r>
              <a:rPr lang="cs-CZ" sz="1600" dirty="0" err="1"/>
              <a:t>ž</a:t>
            </a:r>
            <a:r>
              <a:rPr lang="en-GB" sz="1600" dirty="0" err="1" smtClean="0"/>
              <a:t>ivočichy</a:t>
            </a:r>
            <a:endParaRPr lang="en-GB" sz="1600" dirty="0"/>
          </a:p>
          <a:p>
            <a:r>
              <a:rPr lang="en-GB" sz="1600" dirty="0" err="1" smtClean="0"/>
              <a:t>skupina</a:t>
            </a:r>
            <a:r>
              <a:rPr lang="en-GB" sz="1600" dirty="0" smtClean="0"/>
              <a:t> </a:t>
            </a:r>
            <a:r>
              <a:rPr lang="en-GB" sz="1600" dirty="0" err="1"/>
              <a:t>bezobratlých</a:t>
            </a:r>
            <a:r>
              <a:rPr lang="en-GB" sz="1600" dirty="0"/>
              <a:t> </a:t>
            </a:r>
            <a:r>
              <a:rPr lang="cs-CZ" sz="1600" dirty="0" err="1"/>
              <a:t>ž</a:t>
            </a:r>
            <a:r>
              <a:rPr lang="en-GB" sz="1600" dirty="0" err="1" smtClean="0"/>
              <a:t>ijících</a:t>
            </a:r>
            <a:r>
              <a:rPr lang="en-GB" sz="1600" dirty="0" smtClean="0"/>
              <a:t> </a:t>
            </a:r>
            <a:r>
              <a:rPr lang="en-GB" sz="1600" dirty="0"/>
              <a:t>s </a:t>
            </a:r>
            <a:r>
              <a:rPr lang="en-GB" sz="1600" dirty="0" err="1" smtClean="0"/>
              <a:t>endosymbiotickými</a:t>
            </a:r>
            <a:r>
              <a:rPr lang="cs-CZ" sz="1600" dirty="0"/>
              <a:t> </a:t>
            </a:r>
            <a:r>
              <a:rPr lang="cs-CZ" sz="1600" dirty="0" smtClean="0"/>
              <a:t> </a:t>
            </a:r>
            <a:r>
              <a:rPr lang="en-GB" sz="1600" dirty="0" err="1" smtClean="0"/>
              <a:t>chemolitotrofními</a:t>
            </a:r>
            <a:r>
              <a:rPr lang="en-GB" sz="1600" dirty="0" smtClean="0"/>
              <a:t> </a:t>
            </a:r>
            <a:r>
              <a:rPr lang="en-GB" sz="1600" dirty="0" err="1" smtClean="0"/>
              <a:t>bakteriemi</a:t>
            </a:r>
            <a:endParaRPr lang="en-GB" sz="1600" dirty="0"/>
          </a:p>
          <a:p>
            <a:r>
              <a:rPr lang="en-GB" sz="1600" i="1" dirty="0" err="1"/>
              <a:t>Riftia</a:t>
            </a:r>
            <a:r>
              <a:rPr lang="en-GB" sz="1600" i="1" dirty="0"/>
              <a:t> </a:t>
            </a:r>
            <a:r>
              <a:rPr lang="en-GB" sz="1600" i="1" dirty="0" err="1"/>
              <a:t>pachyptila</a:t>
            </a:r>
            <a:r>
              <a:rPr lang="en-GB" sz="1600" i="1" dirty="0"/>
              <a:t>, </a:t>
            </a:r>
            <a:r>
              <a:rPr lang="en-GB" sz="1600" i="1" dirty="0" err="1" smtClean="0"/>
              <a:t>Vesicomya</a:t>
            </a:r>
            <a:r>
              <a:rPr lang="cs-CZ" sz="1600" i="1" dirty="0" smtClean="0"/>
              <a:t> </a:t>
            </a:r>
            <a:r>
              <a:rPr lang="en-GB" sz="1600" i="1" dirty="0" err="1" smtClean="0"/>
              <a:t>chordata</a:t>
            </a:r>
            <a:r>
              <a:rPr lang="cs-CZ" sz="1600" i="1" dirty="0"/>
              <a:t>,</a:t>
            </a:r>
            <a:r>
              <a:rPr lang="en-GB" sz="1600" i="1" dirty="0" smtClean="0"/>
              <a:t> </a:t>
            </a:r>
            <a:r>
              <a:rPr lang="en-GB" sz="1600" i="1" dirty="0" err="1"/>
              <a:t>Calyptogena</a:t>
            </a:r>
            <a:r>
              <a:rPr lang="en-GB" sz="1600" i="1" dirty="0"/>
              <a:t> </a:t>
            </a:r>
            <a:r>
              <a:rPr lang="en-GB" sz="1600" i="1" dirty="0" err="1"/>
              <a:t>magnifica</a:t>
            </a:r>
            <a:r>
              <a:rPr lang="en-GB" sz="1600" i="1" dirty="0"/>
              <a:t>, </a:t>
            </a:r>
            <a:r>
              <a:rPr lang="cs-CZ" sz="1600" i="1" dirty="0" err="1"/>
              <a:t>M</a:t>
            </a:r>
            <a:r>
              <a:rPr lang="en-GB" sz="1600" i="1" dirty="0" err="1" smtClean="0"/>
              <a:t>ytili</a:t>
            </a:r>
            <a:r>
              <a:rPr lang="cs-CZ" sz="1600" i="1" dirty="0" smtClean="0"/>
              <a:t>d, </a:t>
            </a:r>
            <a:r>
              <a:rPr lang="en-GB" sz="1600" i="1" dirty="0" err="1" smtClean="0"/>
              <a:t>Bathymodiolus</a:t>
            </a:r>
            <a:r>
              <a:rPr lang="en-GB" sz="1600" i="1" dirty="0" smtClean="0"/>
              <a:t> </a:t>
            </a:r>
            <a:r>
              <a:rPr lang="en-GB" sz="1600" i="1" dirty="0" err="1" smtClean="0"/>
              <a:t>thermophilus</a:t>
            </a:r>
            <a:endParaRPr lang="en-GB" sz="1600" i="1"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958349"/>
            <a:ext cx="6286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926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964488" cy="4525963"/>
          </a:xfrm>
        </p:spPr>
        <p:txBody>
          <a:bodyPr>
            <a:normAutofit/>
          </a:bodyPr>
          <a:lstStyle/>
          <a:p>
            <a:pPr marL="0" indent="0">
              <a:buNone/>
            </a:pPr>
            <a:r>
              <a:rPr lang="en-GB" sz="1600" u="sng" dirty="0" err="1"/>
              <a:t>Riftia</a:t>
            </a:r>
            <a:r>
              <a:rPr lang="en-GB" sz="1600" u="sng" dirty="0"/>
              <a:t> </a:t>
            </a:r>
            <a:r>
              <a:rPr lang="en-GB" sz="1600" u="sng" dirty="0" err="1"/>
              <a:t>pachyptila</a:t>
            </a:r>
            <a:r>
              <a:rPr lang="en-GB" sz="1600" u="sng" dirty="0"/>
              <a:t> </a:t>
            </a:r>
            <a:endParaRPr lang="cs-CZ" sz="1600" u="sng" dirty="0" smtClean="0"/>
          </a:p>
          <a:p>
            <a:r>
              <a:rPr lang="en-GB" sz="1600" dirty="0" smtClean="0"/>
              <a:t> </a:t>
            </a:r>
            <a:r>
              <a:rPr lang="cs-CZ" sz="1600" dirty="0" smtClean="0"/>
              <a:t>kmen kroužkovců , cca</a:t>
            </a:r>
            <a:r>
              <a:rPr lang="en-GB" sz="1600" dirty="0" smtClean="0"/>
              <a:t> </a:t>
            </a:r>
            <a:r>
              <a:rPr lang="en-GB" sz="1600" dirty="0"/>
              <a:t>1500 m pod </a:t>
            </a:r>
            <a:r>
              <a:rPr lang="en-GB" sz="1600" dirty="0" err="1"/>
              <a:t>mořem</a:t>
            </a:r>
            <a:r>
              <a:rPr lang="en-GB" sz="1600" dirty="0"/>
              <a:t> v </a:t>
            </a:r>
            <a:r>
              <a:rPr lang="en-GB" sz="1600" dirty="0" err="1"/>
              <a:t>Tichém</a:t>
            </a:r>
            <a:r>
              <a:rPr lang="en-GB" sz="1600" dirty="0"/>
              <a:t> </a:t>
            </a:r>
            <a:r>
              <a:rPr lang="en-GB" sz="1600" dirty="0" err="1"/>
              <a:t>oceánu</a:t>
            </a:r>
            <a:endParaRPr lang="en-GB" sz="1600" dirty="0"/>
          </a:p>
          <a:p>
            <a:r>
              <a:rPr lang="en-GB" sz="1600" dirty="0"/>
              <a:t>v </a:t>
            </a:r>
            <a:r>
              <a:rPr lang="en-GB" sz="1600" dirty="0" err="1"/>
              <a:t>blízkosti</a:t>
            </a:r>
            <a:r>
              <a:rPr lang="en-GB" sz="1600" dirty="0"/>
              <a:t> </a:t>
            </a:r>
            <a:r>
              <a:rPr lang="en-GB" sz="1600" dirty="0" err="1"/>
              <a:t>černých</a:t>
            </a:r>
            <a:r>
              <a:rPr lang="en-GB" sz="1600" dirty="0"/>
              <a:t> </a:t>
            </a:r>
            <a:r>
              <a:rPr lang="en-GB" sz="1600" dirty="0" err="1"/>
              <a:t>kouřících</a:t>
            </a:r>
            <a:r>
              <a:rPr lang="en-GB" sz="1600" dirty="0"/>
              <a:t> </a:t>
            </a:r>
            <a:r>
              <a:rPr lang="en-GB" sz="1600" dirty="0" err="1"/>
              <a:t>průduchů</a:t>
            </a:r>
            <a:r>
              <a:rPr lang="en-GB" sz="1600" dirty="0"/>
              <a:t> – </a:t>
            </a:r>
            <a:r>
              <a:rPr lang="en-GB" sz="1600" dirty="0" err="1"/>
              <a:t>toleruje</a:t>
            </a:r>
            <a:r>
              <a:rPr lang="en-GB" sz="1600" dirty="0"/>
              <a:t> </a:t>
            </a:r>
            <a:r>
              <a:rPr lang="en-GB" sz="1600" dirty="0" err="1"/>
              <a:t>vysoké</a:t>
            </a:r>
            <a:r>
              <a:rPr lang="en-GB" sz="1600" dirty="0"/>
              <a:t> </a:t>
            </a:r>
            <a:r>
              <a:rPr lang="en-GB" sz="1600" dirty="0" err="1" smtClean="0"/>
              <a:t>teploty</a:t>
            </a:r>
            <a:r>
              <a:rPr lang="cs-CZ" sz="1600" dirty="0"/>
              <a:t> </a:t>
            </a:r>
            <a:r>
              <a:rPr lang="en-GB" sz="1600" dirty="0" smtClean="0"/>
              <a:t>a </a:t>
            </a:r>
            <a:r>
              <a:rPr lang="en-GB" sz="1600" dirty="0" err="1"/>
              <a:t>koncentraci</a:t>
            </a:r>
            <a:r>
              <a:rPr lang="en-GB" sz="1600" dirty="0"/>
              <a:t> </a:t>
            </a:r>
            <a:r>
              <a:rPr lang="en-GB" sz="1600" dirty="0" err="1"/>
              <a:t>sirných</a:t>
            </a:r>
            <a:r>
              <a:rPr lang="en-GB" sz="1600" dirty="0"/>
              <a:t> </a:t>
            </a:r>
            <a:r>
              <a:rPr lang="en-GB" sz="1600" dirty="0" err="1"/>
              <a:t>sloučenin</a:t>
            </a:r>
            <a:r>
              <a:rPr lang="en-GB" sz="1600" dirty="0"/>
              <a:t>.</a:t>
            </a:r>
          </a:p>
          <a:p>
            <a:r>
              <a:rPr lang="en-GB" sz="1600" dirty="0" smtClean="0"/>
              <a:t>a</a:t>
            </a:r>
            <a:r>
              <a:rPr lang="cs-CZ" sz="1600" dirty="0" smtClean="0"/>
              <a:t>ž</a:t>
            </a:r>
            <a:r>
              <a:rPr lang="en-GB" sz="1600" dirty="0" smtClean="0"/>
              <a:t> </a:t>
            </a:r>
            <a:r>
              <a:rPr lang="en-GB" sz="1600" dirty="0"/>
              <a:t>2.4 </a:t>
            </a:r>
            <a:r>
              <a:rPr lang="en-GB" sz="1600" dirty="0" err="1"/>
              <a:t>metry</a:t>
            </a:r>
            <a:r>
              <a:rPr lang="en-GB" sz="1600" dirty="0"/>
              <a:t>, </a:t>
            </a:r>
            <a:r>
              <a:rPr lang="en-GB" sz="1600" dirty="0" err="1"/>
              <a:t>průměr</a:t>
            </a:r>
            <a:r>
              <a:rPr lang="en-GB" sz="1600" dirty="0"/>
              <a:t> </a:t>
            </a:r>
            <a:r>
              <a:rPr lang="en-GB" sz="1600" dirty="0" smtClean="0"/>
              <a:t>10-15cm</a:t>
            </a:r>
            <a:endParaRPr lang="en-GB" sz="1600" dirty="0"/>
          </a:p>
          <a:p>
            <a:r>
              <a:rPr lang="en-GB" sz="1600" dirty="0" err="1" smtClean="0"/>
              <a:t>svalnatý</a:t>
            </a:r>
            <a:r>
              <a:rPr lang="en-GB" sz="1600" dirty="0" smtClean="0"/>
              <a:t> </a:t>
            </a:r>
            <a:r>
              <a:rPr lang="en-GB" sz="1600" dirty="0" err="1" smtClean="0"/>
              <a:t>zata</a:t>
            </a:r>
            <a:r>
              <a:rPr lang="cs-CZ" sz="1600" dirty="0" smtClean="0"/>
              <a:t>ž</a:t>
            </a:r>
            <a:r>
              <a:rPr lang="en-GB" sz="1600" dirty="0" err="1" smtClean="0"/>
              <a:t>itelný</a:t>
            </a:r>
            <a:r>
              <a:rPr lang="en-GB" sz="1600" dirty="0" smtClean="0"/>
              <a:t> </a:t>
            </a:r>
            <a:r>
              <a:rPr lang="en-GB" sz="1600" dirty="0" err="1"/>
              <a:t>červený</a:t>
            </a:r>
            <a:r>
              <a:rPr lang="en-GB" sz="1600" dirty="0"/>
              <a:t> </a:t>
            </a:r>
            <a:r>
              <a:rPr lang="en-GB" sz="1600" dirty="0" err="1"/>
              <a:t>chochol</a:t>
            </a:r>
            <a:r>
              <a:rPr lang="en-GB" sz="1600" dirty="0"/>
              <a:t> </a:t>
            </a:r>
            <a:r>
              <a:rPr lang="en-GB" sz="1600" dirty="0" err="1"/>
              <a:t>na</a:t>
            </a:r>
            <a:r>
              <a:rPr lang="en-GB" sz="1600" dirty="0"/>
              <a:t> </a:t>
            </a:r>
            <a:r>
              <a:rPr lang="en-GB" sz="1600" dirty="0" err="1"/>
              <a:t>volném</a:t>
            </a:r>
            <a:r>
              <a:rPr lang="en-GB" sz="1600" dirty="0"/>
              <a:t> </a:t>
            </a:r>
            <a:r>
              <a:rPr lang="en-GB" sz="1600" dirty="0" err="1"/>
              <a:t>konci</a:t>
            </a:r>
            <a:r>
              <a:rPr lang="en-GB" sz="1600" dirty="0"/>
              <a:t> – </a:t>
            </a:r>
            <a:r>
              <a:rPr lang="en-GB" sz="1600" dirty="0" err="1" smtClean="0"/>
              <a:t>orgán</a:t>
            </a:r>
            <a:r>
              <a:rPr lang="cs-CZ" sz="1600" dirty="0"/>
              <a:t> </a:t>
            </a:r>
            <a:r>
              <a:rPr lang="en-GB" sz="1600" dirty="0" err="1" smtClean="0"/>
              <a:t>výměny</a:t>
            </a:r>
            <a:r>
              <a:rPr lang="en-GB" sz="1600" dirty="0" smtClean="0"/>
              <a:t> </a:t>
            </a:r>
            <a:r>
              <a:rPr lang="en-GB" sz="1600" dirty="0" err="1"/>
              <a:t>látek</a:t>
            </a:r>
            <a:r>
              <a:rPr lang="en-GB" sz="1600" dirty="0"/>
              <a:t> s </a:t>
            </a:r>
            <a:r>
              <a:rPr lang="en-GB" sz="1600" dirty="0" err="1"/>
              <a:t>prostředím</a:t>
            </a:r>
            <a:r>
              <a:rPr lang="en-GB" sz="1600" dirty="0"/>
              <a:t> (H2S, CO2, O2) – </a:t>
            </a:r>
            <a:r>
              <a:rPr lang="cs-CZ" sz="1600" dirty="0" err="1"/>
              <a:t>ž</a:t>
            </a:r>
            <a:r>
              <a:rPr lang="en-GB" sz="1600" dirty="0" err="1" smtClean="0"/>
              <a:t>iviny</a:t>
            </a:r>
            <a:r>
              <a:rPr lang="en-GB" sz="1600" dirty="0" smtClean="0"/>
              <a:t> </a:t>
            </a:r>
            <a:r>
              <a:rPr lang="en-GB" sz="1600" dirty="0"/>
              <a:t>pro </a:t>
            </a:r>
            <a:r>
              <a:rPr lang="en-GB" sz="1600" dirty="0" err="1"/>
              <a:t>bakterie</a:t>
            </a:r>
            <a:r>
              <a:rPr lang="en-GB" sz="1600" dirty="0"/>
              <a:t> </a:t>
            </a:r>
            <a:r>
              <a:rPr lang="cs-CZ" sz="1600" dirty="0"/>
              <a:t>ž</a:t>
            </a:r>
            <a:r>
              <a:rPr lang="en-GB" sz="1600" dirty="0" err="1" smtClean="0"/>
              <a:t>ijící</a:t>
            </a:r>
            <a:r>
              <a:rPr lang="cs-CZ" sz="1600" dirty="0"/>
              <a:t> </a:t>
            </a:r>
            <a:r>
              <a:rPr lang="en-GB" sz="1600" dirty="0" err="1" smtClean="0"/>
              <a:t>uvnitř</a:t>
            </a:r>
            <a:r>
              <a:rPr lang="en-GB" sz="1600" dirty="0" smtClean="0"/>
              <a:t> </a:t>
            </a:r>
            <a:r>
              <a:rPr lang="en-GB" sz="1600" dirty="0" err="1"/>
              <a:t>jejich</a:t>
            </a:r>
            <a:r>
              <a:rPr lang="en-GB" sz="1600" dirty="0"/>
              <a:t> </a:t>
            </a:r>
            <a:r>
              <a:rPr lang="en-GB" sz="1600" dirty="0" err="1"/>
              <a:t>těla</a:t>
            </a:r>
            <a:r>
              <a:rPr lang="en-GB" sz="1600" dirty="0"/>
              <a:t> – v </a:t>
            </a:r>
            <a:r>
              <a:rPr lang="en-GB" sz="1600" dirty="0" err="1"/>
              <a:t>tzv</a:t>
            </a:r>
            <a:r>
              <a:rPr lang="en-GB" sz="1600" dirty="0"/>
              <a:t>. </a:t>
            </a:r>
            <a:r>
              <a:rPr lang="en-GB" sz="1600" dirty="0" err="1" smtClean="0"/>
              <a:t>trophozóm</a:t>
            </a:r>
            <a:endParaRPr lang="en-GB" sz="1600" dirty="0"/>
          </a:p>
          <a:p>
            <a:r>
              <a:rPr lang="cs-CZ" sz="1600" dirty="0" smtClean="0"/>
              <a:t>ž</a:t>
            </a:r>
            <a:r>
              <a:rPr lang="en-GB" sz="1600" dirty="0" err="1" smtClean="0"/>
              <a:t>ádný</a:t>
            </a:r>
            <a:r>
              <a:rPr lang="en-GB" sz="1600" dirty="0" smtClean="0"/>
              <a:t> </a:t>
            </a:r>
            <a:r>
              <a:rPr lang="en-GB" sz="1600" dirty="0" err="1" smtClean="0"/>
              <a:t>za</a:t>
            </a:r>
            <a:r>
              <a:rPr lang="cs-CZ" sz="1600" dirty="0" smtClean="0"/>
              <a:t>ž</a:t>
            </a:r>
            <a:r>
              <a:rPr lang="en-GB" sz="1600" dirty="0" err="1" smtClean="0"/>
              <a:t>ívací</a:t>
            </a:r>
            <a:r>
              <a:rPr lang="en-GB" sz="1600" dirty="0" smtClean="0"/>
              <a:t> </a:t>
            </a:r>
            <a:r>
              <a:rPr lang="en-GB" sz="1600" dirty="0" err="1"/>
              <a:t>trakt</a:t>
            </a:r>
            <a:r>
              <a:rPr lang="en-GB" sz="1600" dirty="0"/>
              <a:t> – </a:t>
            </a:r>
            <a:r>
              <a:rPr lang="en-GB" sz="1600" dirty="0" err="1"/>
              <a:t>bakterie</a:t>
            </a:r>
            <a:r>
              <a:rPr lang="en-GB" sz="1600" dirty="0"/>
              <a:t> (</a:t>
            </a:r>
            <a:r>
              <a:rPr lang="en-GB" sz="1600" dirty="0" err="1"/>
              <a:t>aţ</a:t>
            </a:r>
            <a:r>
              <a:rPr lang="en-GB" sz="1600" dirty="0"/>
              <a:t> ½ </a:t>
            </a:r>
            <a:r>
              <a:rPr lang="en-GB" sz="1600" dirty="0" err="1"/>
              <a:t>váhy</a:t>
            </a:r>
            <a:r>
              <a:rPr lang="en-GB" sz="1600" dirty="0"/>
              <a:t> </a:t>
            </a:r>
            <a:r>
              <a:rPr lang="en-GB" sz="1600" dirty="0" err="1"/>
              <a:t>těla</a:t>
            </a:r>
            <a:r>
              <a:rPr lang="en-GB" sz="1600" dirty="0"/>
              <a:t>) </a:t>
            </a:r>
            <a:r>
              <a:rPr lang="en-GB" sz="1600" dirty="0" err="1"/>
              <a:t>přeměňují</a:t>
            </a:r>
            <a:r>
              <a:rPr lang="en-GB" sz="1600" dirty="0"/>
              <a:t> </a:t>
            </a:r>
            <a:r>
              <a:rPr lang="en-GB" sz="1600" dirty="0" err="1" smtClean="0"/>
              <a:t>kyslík</a:t>
            </a:r>
            <a:r>
              <a:rPr lang="en-GB" sz="1600" dirty="0" smtClean="0"/>
              <a:t>,</a:t>
            </a:r>
            <a:r>
              <a:rPr lang="cs-CZ" sz="1600" dirty="0" smtClean="0"/>
              <a:t> </a:t>
            </a:r>
            <a:r>
              <a:rPr lang="en-GB" sz="1600" dirty="0" err="1" smtClean="0"/>
              <a:t>sirovodík</a:t>
            </a:r>
            <a:r>
              <a:rPr lang="en-GB" sz="1600" dirty="0" smtClean="0"/>
              <a:t> </a:t>
            </a:r>
            <a:r>
              <a:rPr lang="en-GB" sz="1600" dirty="0"/>
              <a:t>a </a:t>
            </a:r>
            <a:r>
              <a:rPr lang="en-GB" sz="1600" dirty="0" err="1"/>
              <a:t>oxid</a:t>
            </a:r>
            <a:r>
              <a:rPr lang="en-GB" sz="1600" dirty="0"/>
              <a:t> </a:t>
            </a:r>
            <a:r>
              <a:rPr lang="en-GB" sz="1600" dirty="0" err="1"/>
              <a:t>uhličitý</a:t>
            </a:r>
            <a:r>
              <a:rPr lang="en-GB" sz="1600" dirty="0"/>
              <a:t> </a:t>
            </a:r>
            <a:r>
              <a:rPr lang="en-GB" sz="1600" dirty="0" err="1"/>
              <a:t>na</a:t>
            </a:r>
            <a:r>
              <a:rPr lang="en-GB" sz="1600" dirty="0"/>
              <a:t> </a:t>
            </a:r>
            <a:r>
              <a:rPr lang="en-GB" sz="1600" dirty="0" err="1"/>
              <a:t>organické</a:t>
            </a:r>
            <a:r>
              <a:rPr lang="en-GB" sz="1600" dirty="0"/>
              <a:t> </a:t>
            </a:r>
            <a:r>
              <a:rPr lang="en-GB" sz="1600" dirty="0" err="1"/>
              <a:t>látky</a:t>
            </a:r>
            <a:r>
              <a:rPr lang="en-GB" sz="1600" dirty="0"/>
              <a:t> – </a:t>
            </a:r>
            <a:r>
              <a:rPr lang="en-GB" sz="1600" dirty="0" err="1" smtClean="0"/>
              <a:t>vý</a:t>
            </a:r>
            <a:r>
              <a:rPr lang="cs-CZ" sz="1600" dirty="0" smtClean="0"/>
              <a:t>ž</a:t>
            </a:r>
            <a:r>
              <a:rPr lang="en-GB" sz="1600" dirty="0" err="1" smtClean="0"/>
              <a:t>iva</a:t>
            </a:r>
            <a:r>
              <a:rPr lang="en-GB" sz="1600" dirty="0" smtClean="0"/>
              <a:t> </a:t>
            </a:r>
            <a:r>
              <a:rPr lang="cs-CZ" sz="1600" dirty="0"/>
              <a:t>ž</a:t>
            </a:r>
            <a:r>
              <a:rPr lang="en-GB" sz="1600" dirty="0" err="1" smtClean="0"/>
              <a:t>ivočicha</a:t>
            </a:r>
            <a:endParaRPr lang="en-GB"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80928"/>
            <a:ext cx="5452179" cy="370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341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16632"/>
            <a:ext cx="5904656" cy="4525963"/>
          </a:xfrm>
        </p:spPr>
        <p:txBody>
          <a:bodyPr>
            <a:normAutofit/>
          </a:bodyPr>
          <a:lstStyle/>
          <a:p>
            <a:r>
              <a:rPr lang="cs-CZ" sz="1600" dirty="0" err="1"/>
              <a:t>k</a:t>
            </a:r>
            <a:r>
              <a:rPr lang="en-GB" sz="1600" dirty="0" err="1" smtClean="0"/>
              <a:t>rvavý</a:t>
            </a:r>
            <a:r>
              <a:rPr lang="en-GB" sz="1600" dirty="0" smtClean="0"/>
              <a:t> </a:t>
            </a:r>
            <a:r>
              <a:rPr lang="en-GB" sz="1600" dirty="0" err="1"/>
              <a:t>chochol</a:t>
            </a:r>
            <a:r>
              <a:rPr lang="en-GB" sz="1600" dirty="0"/>
              <a:t> – </a:t>
            </a:r>
            <a:r>
              <a:rPr lang="en-GB" sz="1600" dirty="0" err="1"/>
              <a:t>žábra</a:t>
            </a:r>
            <a:r>
              <a:rPr lang="en-GB" sz="1600" dirty="0"/>
              <a:t> – </a:t>
            </a:r>
            <a:r>
              <a:rPr lang="en-GB" sz="1600" dirty="0" err="1"/>
              <a:t>přenos</a:t>
            </a:r>
            <a:r>
              <a:rPr lang="en-GB" sz="1600" dirty="0"/>
              <a:t> O2,H2S a CO2</a:t>
            </a:r>
          </a:p>
          <a:p>
            <a:r>
              <a:rPr lang="cs-CZ" sz="1600" dirty="0" err="1"/>
              <a:t>č</a:t>
            </a:r>
            <a:r>
              <a:rPr lang="en-GB" sz="1600" dirty="0" err="1" smtClean="0"/>
              <a:t>ervená</a:t>
            </a:r>
            <a:r>
              <a:rPr lang="en-GB" sz="1600" dirty="0" smtClean="0"/>
              <a:t> </a:t>
            </a:r>
            <a:r>
              <a:rPr lang="en-GB" sz="1600" dirty="0" err="1"/>
              <a:t>barva</a:t>
            </a:r>
            <a:r>
              <a:rPr lang="en-GB" sz="1600" dirty="0"/>
              <a:t> </a:t>
            </a:r>
            <a:r>
              <a:rPr lang="en-GB" sz="1600" dirty="0" err="1"/>
              <a:t>chocholu</a:t>
            </a:r>
            <a:r>
              <a:rPr lang="en-GB" sz="1600" dirty="0"/>
              <a:t> – </a:t>
            </a:r>
            <a:r>
              <a:rPr lang="en-GB" sz="1600" dirty="0" err="1"/>
              <a:t>zvláštní</a:t>
            </a:r>
            <a:r>
              <a:rPr lang="en-GB" sz="1600" dirty="0"/>
              <a:t> </a:t>
            </a:r>
            <a:r>
              <a:rPr lang="en-GB" sz="1600" b="1" dirty="0" err="1" smtClean="0"/>
              <a:t>hemoglob</a:t>
            </a:r>
            <a:r>
              <a:rPr lang="cs-CZ" sz="1600" b="1" dirty="0" smtClean="0"/>
              <a:t>i</a:t>
            </a:r>
            <a:r>
              <a:rPr lang="en-GB" sz="1600" b="1" dirty="0" smtClean="0"/>
              <a:t>n</a:t>
            </a:r>
            <a:r>
              <a:rPr lang="en-GB" sz="1600" dirty="0" smtClean="0"/>
              <a:t> </a:t>
            </a:r>
            <a:r>
              <a:rPr lang="en-GB" sz="1600" dirty="0"/>
              <a:t>– </a:t>
            </a:r>
            <a:r>
              <a:rPr lang="en-GB" sz="1600" u="sng" dirty="0" err="1" smtClean="0"/>
              <a:t>přenáší</a:t>
            </a:r>
            <a:r>
              <a:rPr lang="cs-CZ" sz="1600" u="sng" dirty="0"/>
              <a:t> </a:t>
            </a:r>
            <a:r>
              <a:rPr lang="en-GB" sz="1600" u="sng" dirty="0" err="1" smtClean="0"/>
              <a:t>kyslík</a:t>
            </a:r>
            <a:r>
              <a:rPr lang="en-GB" sz="1600" u="sng" dirty="0" smtClean="0"/>
              <a:t> </a:t>
            </a:r>
            <a:r>
              <a:rPr lang="en-GB" sz="1600" u="sng" dirty="0" err="1"/>
              <a:t>i</a:t>
            </a:r>
            <a:r>
              <a:rPr lang="en-GB" sz="1600" u="sng" dirty="0"/>
              <a:t> </a:t>
            </a:r>
            <a:r>
              <a:rPr lang="en-GB" sz="1600" u="sng" dirty="0" err="1"/>
              <a:t>za</a:t>
            </a:r>
            <a:r>
              <a:rPr lang="en-GB" sz="1600" u="sng" dirty="0"/>
              <a:t> </a:t>
            </a:r>
            <a:r>
              <a:rPr lang="en-GB" sz="1600" u="sng" dirty="0" err="1"/>
              <a:t>přítomnosti</a:t>
            </a:r>
            <a:r>
              <a:rPr lang="en-GB" sz="1600" u="sng" dirty="0"/>
              <a:t> </a:t>
            </a:r>
            <a:r>
              <a:rPr lang="en-GB" sz="1600" u="sng" dirty="0" err="1"/>
              <a:t>sulfidů</a:t>
            </a:r>
            <a:r>
              <a:rPr lang="en-GB" sz="1600" dirty="0"/>
              <a:t>, </a:t>
            </a:r>
            <a:r>
              <a:rPr lang="en-GB" sz="1600" dirty="0" err="1"/>
              <a:t>které</a:t>
            </a:r>
            <a:r>
              <a:rPr lang="en-GB" sz="1600" dirty="0"/>
              <a:t> </a:t>
            </a:r>
            <a:r>
              <a:rPr lang="en-GB" sz="1600" dirty="0" err="1"/>
              <a:t>dokonce</a:t>
            </a:r>
            <a:r>
              <a:rPr lang="en-GB" sz="1600" dirty="0"/>
              <a:t> </a:t>
            </a:r>
            <a:r>
              <a:rPr lang="en-GB" sz="1600" dirty="0" err="1"/>
              <a:t>také</a:t>
            </a:r>
            <a:r>
              <a:rPr lang="en-GB" sz="1600" dirty="0"/>
              <a:t> </a:t>
            </a:r>
            <a:r>
              <a:rPr lang="en-GB" sz="1600" dirty="0" err="1" smtClean="0"/>
              <a:t>dokáže</a:t>
            </a:r>
            <a:r>
              <a:rPr lang="cs-CZ" sz="1600" dirty="0"/>
              <a:t> </a:t>
            </a:r>
            <a:r>
              <a:rPr lang="en-GB" sz="1600" dirty="0" err="1" smtClean="0"/>
              <a:t>přenášet</a:t>
            </a:r>
            <a:r>
              <a:rPr lang="en-GB" sz="1600" dirty="0" smtClean="0"/>
              <a:t> </a:t>
            </a:r>
            <a:r>
              <a:rPr lang="en-GB" sz="1600" dirty="0"/>
              <a:t>(</a:t>
            </a:r>
            <a:r>
              <a:rPr lang="en-GB" sz="1600" dirty="0" err="1"/>
              <a:t>normálně</a:t>
            </a:r>
            <a:r>
              <a:rPr lang="en-GB" sz="1600" dirty="0"/>
              <a:t> by </a:t>
            </a:r>
            <a:r>
              <a:rPr lang="en-GB" sz="1600" dirty="0" err="1"/>
              <a:t>ho</a:t>
            </a:r>
            <a:r>
              <a:rPr lang="en-GB" sz="1600" dirty="0"/>
              <a:t> </a:t>
            </a:r>
            <a:r>
              <a:rPr lang="en-GB" sz="1600" dirty="0" err="1"/>
              <a:t>měly</a:t>
            </a:r>
            <a:r>
              <a:rPr lang="en-GB" sz="1600" dirty="0"/>
              <a:t> </a:t>
            </a:r>
            <a:r>
              <a:rPr lang="en-GB" sz="1600" dirty="0" err="1"/>
              <a:t>otrávit</a:t>
            </a:r>
            <a:r>
              <a:rPr lang="en-GB" sz="1600" dirty="0"/>
              <a:t>)</a:t>
            </a:r>
          </a:p>
          <a:p>
            <a:r>
              <a:rPr lang="cs-CZ" sz="1600" b="1" dirty="0" err="1"/>
              <a:t>t</a:t>
            </a:r>
            <a:r>
              <a:rPr lang="en-GB" sz="1600" b="1" dirty="0" err="1" smtClean="0"/>
              <a:t>rophosome</a:t>
            </a:r>
            <a:r>
              <a:rPr lang="en-GB" sz="1600" dirty="0" smtClean="0"/>
              <a:t> </a:t>
            </a:r>
            <a:r>
              <a:rPr lang="en-GB" sz="1600" u="sng" dirty="0"/>
              <a:t>– </a:t>
            </a:r>
            <a:r>
              <a:rPr lang="en-GB" sz="1600" u="sng" dirty="0" err="1"/>
              <a:t>mikrobi</a:t>
            </a:r>
            <a:r>
              <a:rPr lang="en-GB" sz="1600" u="sng" dirty="0"/>
              <a:t> </a:t>
            </a:r>
            <a:r>
              <a:rPr lang="en-GB" sz="1600" u="sng" dirty="0" err="1"/>
              <a:t>využívají</a:t>
            </a:r>
            <a:r>
              <a:rPr lang="en-GB" sz="1600" u="sng" dirty="0"/>
              <a:t> </a:t>
            </a:r>
            <a:r>
              <a:rPr lang="en-GB" sz="1600" u="sng" dirty="0" err="1"/>
              <a:t>chemickou</a:t>
            </a:r>
            <a:r>
              <a:rPr lang="en-GB" sz="1600" u="sng" dirty="0"/>
              <a:t> </a:t>
            </a:r>
            <a:r>
              <a:rPr lang="en-GB" sz="1600" u="sng" dirty="0" err="1"/>
              <a:t>energii</a:t>
            </a:r>
            <a:r>
              <a:rPr lang="en-GB" sz="1600" u="sng" dirty="0"/>
              <a:t> </a:t>
            </a:r>
            <a:r>
              <a:rPr lang="en-GB" sz="1600" u="sng" dirty="0" err="1" smtClean="0"/>
              <a:t>uvolněnou</a:t>
            </a:r>
            <a:r>
              <a:rPr lang="cs-CZ" sz="1600" u="sng" dirty="0"/>
              <a:t> </a:t>
            </a:r>
            <a:r>
              <a:rPr lang="en-GB" sz="1600" u="sng" dirty="0" err="1" smtClean="0"/>
              <a:t>při</a:t>
            </a:r>
            <a:r>
              <a:rPr lang="en-GB" sz="1600" u="sng" dirty="0" smtClean="0"/>
              <a:t> </a:t>
            </a:r>
            <a:r>
              <a:rPr lang="en-GB" sz="1600" u="sng" dirty="0" err="1"/>
              <a:t>oxidaci</a:t>
            </a:r>
            <a:r>
              <a:rPr lang="en-GB" sz="1600" u="sng" dirty="0"/>
              <a:t> H2S </a:t>
            </a:r>
            <a:r>
              <a:rPr lang="en-GB" sz="1600" u="sng" dirty="0" err="1"/>
              <a:t>na</a:t>
            </a:r>
            <a:r>
              <a:rPr lang="en-GB" sz="1600" u="sng" dirty="0"/>
              <a:t> </a:t>
            </a:r>
            <a:r>
              <a:rPr lang="en-GB" sz="1600" u="sng" dirty="0" err="1"/>
              <a:t>fixaci</a:t>
            </a:r>
            <a:r>
              <a:rPr lang="en-GB" sz="1600" u="sng" dirty="0"/>
              <a:t> CO2 </a:t>
            </a:r>
            <a:r>
              <a:rPr lang="en-GB" sz="1600" dirty="0"/>
              <a:t>– </a:t>
            </a:r>
            <a:r>
              <a:rPr lang="en-GB" sz="1600" dirty="0" err="1"/>
              <a:t>organické</a:t>
            </a:r>
            <a:r>
              <a:rPr lang="en-GB" sz="1600" dirty="0"/>
              <a:t> </a:t>
            </a:r>
            <a:r>
              <a:rPr lang="en-GB" sz="1600" dirty="0" err="1"/>
              <a:t>látky</a:t>
            </a:r>
            <a:r>
              <a:rPr lang="en-GB" sz="1600" dirty="0"/>
              <a:t> pro </a:t>
            </a:r>
            <a:r>
              <a:rPr lang="en-GB" sz="1600" dirty="0" err="1"/>
              <a:t>mikroby</a:t>
            </a:r>
            <a:r>
              <a:rPr lang="en-GB" sz="1600" dirty="0"/>
              <a:t> </a:t>
            </a:r>
            <a:r>
              <a:rPr lang="en-GB" sz="1600" dirty="0" err="1" smtClean="0"/>
              <a:t>i</a:t>
            </a:r>
            <a:r>
              <a:rPr lang="cs-CZ" sz="1600" dirty="0"/>
              <a:t> </a:t>
            </a:r>
            <a:r>
              <a:rPr lang="en-GB" sz="1600" dirty="0" err="1" smtClean="0"/>
              <a:t>červa</a:t>
            </a:r>
            <a:endParaRPr lang="en-GB" sz="1600" dirty="0"/>
          </a:p>
          <a:p>
            <a:r>
              <a:rPr lang="en-GB" sz="1600" dirty="0" err="1" smtClean="0"/>
              <a:t>Množí</a:t>
            </a:r>
            <a:r>
              <a:rPr lang="cs-CZ" sz="1600" dirty="0" smtClean="0"/>
              <a:t> se </a:t>
            </a:r>
            <a:r>
              <a:rPr lang="en-GB" sz="1600" dirty="0" err="1" smtClean="0"/>
              <a:t>volně</a:t>
            </a:r>
            <a:r>
              <a:rPr lang="en-GB" sz="1600" dirty="0" smtClean="0"/>
              <a:t> </a:t>
            </a:r>
            <a:r>
              <a:rPr lang="en-GB" sz="1600" dirty="0" err="1"/>
              <a:t>žijícími</a:t>
            </a:r>
            <a:r>
              <a:rPr lang="en-GB" sz="1600" dirty="0"/>
              <a:t> </a:t>
            </a:r>
            <a:r>
              <a:rPr lang="en-GB" sz="1600" dirty="0" err="1" smtClean="0"/>
              <a:t>larvami</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asi</a:t>
            </a:r>
            <a:r>
              <a:rPr lang="en-GB" sz="1600" dirty="0"/>
              <a:t> </a:t>
            </a:r>
            <a:r>
              <a:rPr lang="en-GB" sz="1600" dirty="0" err="1" smtClean="0"/>
              <a:t>živí</a:t>
            </a:r>
            <a:r>
              <a:rPr lang="cs-CZ" sz="1600" dirty="0"/>
              <a:t> </a:t>
            </a:r>
            <a:r>
              <a:rPr lang="en-GB" sz="1600" dirty="0" err="1" smtClean="0"/>
              <a:t>planktonem</a:t>
            </a:r>
            <a:r>
              <a:rPr lang="en-GB" sz="1600" dirty="0"/>
              <a:t>, </a:t>
            </a:r>
            <a:r>
              <a:rPr lang="en-GB" sz="1600" dirty="0" err="1"/>
              <a:t>který</a:t>
            </a:r>
            <a:r>
              <a:rPr lang="en-GB" sz="1600" dirty="0"/>
              <a:t> </a:t>
            </a:r>
            <a:r>
              <a:rPr lang="en-GB" sz="1600" dirty="0" err="1" smtClean="0"/>
              <a:t>filtrují</a:t>
            </a:r>
            <a:endParaRPr lang="en-GB" sz="1600" dirty="0"/>
          </a:p>
          <a:p>
            <a:r>
              <a:rPr lang="cs-CZ" sz="1600" dirty="0" err="1"/>
              <a:t>z</a:t>
            </a:r>
            <a:r>
              <a:rPr lang="en-GB" sz="1600" dirty="0" err="1" smtClean="0"/>
              <a:t>ažívací</a:t>
            </a:r>
            <a:r>
              <a:rPr lang="en-GB" sz="1600" dirty="0" smtClean="0"/>
              <a:t> </a:t>
            </a:r>
            <a:r>
              <a:rPr lang="en-GB" sz="1600" dirty="0" err="1" smtClean="0"/>
              <a:t>soustava</a:t>
            </a:r>
            <a:r>
              <a:rPr lang="cs-CZ" sz="1600" dirty="0"/>
              <a:t> </a:t>
            </a:r>
            <a:r>
              <a:rPr lang="en-GB" sz="1600" dirty="0" smtClean="0"/>
              <a:t>se </a:t>
            </a:r>
            <a:r>
              <a:rPr lang="en-GB" sz="1600" dirty="0" err="1"/>
              <a:t>ztratí</a:t>
            </a:r>
            <a:r>
              <a:rPr lang="en-GB" sz="1600" dirty="0"/>
              <a:t> </a:t>
            </a:r>
            <a:r>
              <a:rPr lang="en-GB" sz="1600" dirty="0" err="1"/>
              <a:t>po</a:t>
            </a:r>
            <a:r>
              <a:rPr lang="en-GB" sz="1600" dirty="0"/>
              <a:t> </a:t>
            </a:r>
            <a:r>
              <a:rPr lang="en-GB" sz="1600" dirty="0" err="1" smtClean="0"/>
              <a:t>přisednutí</a:t>
            </a:r>
            <a:r>
              <a:rPr lang="cs-CZ" sz="1600" dirty="0"/>
              <a:t> </a:t>
            </a:r>
            <a:r>
              <a:rPr lang="en-GB" sz="1600" dirty="0" err="1" smtClean="0"/>
              <a:t>larvy</a:t>
            </a:r>
            <a:endParaRPr lang="en-GB" sz="1600" dirty="0"/>
          </a:p>
          <a:p>
            <a:r>
              <a:rPr lang="cs-CZ" sz="1600" dirty="0" smtClean="0"/>
              <a:t>málo</a:t>
            </a:r>
            <a:r>
              <a:rPr lang="en-GB" sz="1600" dirty="0" smtClean="0"/>
              <a:t> </a:t>
            </a:r>
            <a:r>
              <a:rPr lang="en-GB" sz="1600" dirty="0" err="1" smtClean="0"/>
              <a:t>informací</a:t>
            </a:r>
            <a:r>
              <a:rPr lang="cs-CZ" sz="1600" dirty="0"/>
              <a:t> </a:t>
            </a:r>
            <a:r>
              <a:rPr lang="en-GB" sz="1600" dirty="0" smtClean="0"/>
              <a:t>o </a:t>
            </a:r>
            <a:r>
              <a:rPr lang="en-GB" sz="1600" dirty="0" err="1"/>
              <a:t>získání</a:t>
            </a:r>
            <a:r>
              <a:rPr lang="en-GB" sz="1600" dirty="0"/>
              <a:t> </a:t>
            </a:r>
            <a:r>
              <a:rPr lang="en-GB" sz="1600" dirty="0" err="1" smtClean="0"/>
              <a:t>endosymbionta</a:t>
            </a:r>
            <a:r>
              <a:rPr lang="cs-CZ" sz="1600" dirty="0"/>
              <a:t> </a:t>
            </a:r>
            <a:r>
              <a:rPr lang="en-GB" sz="1600" dirty="0" smtClean="0"/>
              <a:t>– </a:t>
            </a:r>
            <a:r>
              <a:rPr lang="en-GB" sz="1600" dirty="0" err="1"/>
              <a:t>nedá</a:t>
            </a:r>
            <a:r>
              <a:rPr lang="en-GB" sz="1600" dirty="0"/>
              <a:t> se </a:t>
            </a:r>
            <a:r>
              <a:rPr lang="en-GB" sz="1600" dirty="0" err="1" smtClean="0"/>
              <a:t>pěstovat</a:t>
            </a:r>
            <a:r>
              <a:rPr lang="cs-CZ" sz="1600" dirty="0"/>
              <a:t> </a:t>
            </a:r>
            <a:r>
              <a:rPr lang="en-GB" sz="1600" dirty="0" smtClean="0"/>
              <a:t>v </a:t>
            </a:r>
            <a:r>
              <a:rPr lang="en-GB" sz="1600" dirty="0" err="1" smtClean="0"/>
              <a:t>laboratoři</a:t>
            </a:r>
            <a:endParaRPr lang="en-GB"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548680"/>
            <a:ext cx="220027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11" y="3572867"/>
            <a:ext cx="57150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658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rmAutofit/>
          </a:bodyPr>
          <a:lstStyle/>
          <a:p>
            <a:r>
              <a:rPr lang="cs-CZ" sz="2000" dirty="0" smtClean="0"/>
              <a:t>Kultivace mikroorganismů za účelem získávání živin</a:t>
            </a:r>
            <a:endParaRPr lang="cs-CZ" sz="2000" dirty="0"/>
          </a:p>
        </p:txBody>
      </p:sp>
      <p:sp>
        <p:nvSpPr>
          <p:cNvPr id="3" name="Zástupný symbol pro obsah 2"/>
          <p:cNvSpPr>
            <a:spLocks noGrp="1"/>
          </p:cNvSpPr>
          <p:nvPr>
            <p:ph idx="1"/>
          </p:nvPr>
        </p:nvSpPr>
        <p:spPr>
          <a:xfrm>
            <a:off x="0" y="548680"/>
            <a:ext cx="8784976" cy="4525963"/>
          </a:xfrm>
        </p:spPr>
        <p:txBody>
          <a:bodyPr>
            <a:normAutofit/>
          </a:bodyPr>
          <a:lstStyle/>
          <a:p>
            <a:r>
              <a:rPr lang="cs-CZ" sz="1600" dirty="0"/>
              <a:t>k</a:t>
            </a:r>
            <a:r>
              <a:rPr lang="cs-CZ" sz="1600" dirty="0" smtClean="0"/>
              <a:t>ultivace </a:t>
            </a:r>
            <a:r>
              <a:rPr lang="cs-CZ" sz="1600" dirty="0"/>
              <a:t>mikroorganismů živočichy za účelem </a:t>
            </a:r>
            <a:r>
              <a:rPr lang="cs-CZ" sz="1600" u="sng" dirty="0" smtClean="0"/>
              <a:t>získání </a:t>
            </a:r>
            <a:r>
              <a:rPr lang="cs-CZ" sz="1600" u="sng" dirty="0"/>
              <a:t>potravy nebo jejího zpracování  </a:t>
            </a:r>
          </a:p>
          <a:p>
            <a:r>
              <a:rPr lang="cs-CZ" sz="1600" dirty="0"/>
              <a:t> trávení v intestinálním traktu (přežvýkavci)  - nebo přímo pěstování mikrobiální biomasy a její následná konzumace  </a:t>
            </a:r>
          </a:p>
          <a:p>
            <a:r>
              <a:rPr lang="cs-CZ" sz="1600" u="sng" dirty="0"/>
              <a:t>c</a:t>
            </a:r>
            <a:r>
              <a:rPr lang="cs-CZ" sz="1600" u="sng" dirty="0" smtClean="0"/>
              <a:t>elulóza</a:t>
            </a:r>
            <a:r>
              <a:rPr lang="cs-CZ" sz="1600" dirty="0" smtClean="0"/>
              <a:t> </a:t>
            </a:r>
            <a:r>
              <a:rPr lang="cs-CZ" sz="1600" dirty="0"/>
              <a:t>je nejhojnější rostlinný produkt ale většina  býložravců ji neumí   strávit - spoléhají na enzymatické schopnosti mikrobů – </a:t>
            </a:r>
            <a:r>
              <a:rPr lang="cs-CZ" sz="1600" u="sng" dirty="0"/>
              <a:t>degradace za produkce látek, které jsou živočichové schopni </a:t>
            </a:r>
            <a:r>
              <a:rPr lang="cs-CZ" sz="1600" u="sng" dirty="0" smtClean="0"/>
              <a:t>asimilovat</a:t>
            </a:r>
            <a:r>
              <a:rPr lang="cs-CZ" sz="1600" dirty="0" smtClean="0"/>
              <a:t>- monomerické produkty biodegradace </a:t>
            </a:r>
          </a:p>
          <a:p>
            <a:endParaRPr lang="cs-CZ" sz="1600" dirty="0" smtClean="0"/>
          </a:p>
          <a:p>
            <a:r>
              <a:rPr lang="cs-CZ" sz="1600" dirty="0" smtClean="0"/>
              <a:t>druhy </a:t>
            </a:r>
            <a:r>
              <a:rPr lang="cs-CZ" sz="1600" dirty="0"/>
              <a:t>býložravého hmyzu </a:t>
            </a:r>
            <a:r>
              <a:rPr lang="cs-CZ" sz="1600" u="sng" dirty="0"/>
              <a:t>kultivují čisté kultury mikrobů  na rostlinných tkáních </a:t>
            </a:r>
            <a:r>
              <a:rPr lang="cs-CZ" sz="1600" dirty="0"/>
              <a:t>(symbiotický vztah)  </a:t>
            </a:r>
            <a:endParaRPr lang="cs-CZ" sz="1600" dirty="0" smtClean="0"/>
          </a:p>
          <a:p>
            <a:r>
              <a:rPr lang="cs-CZ" sz="1600" dirty="0" smtClean="0"/>
              <a:t> </a:t>
            </a:r>
            <a:r>
              <a:rPr lang="cs-CZ" sz="1600" dirty="0"/>
              <a:t>na proteiny bohatá mikrobiální biomasa je pak použita jako hlavní zdroj   </a:t>
            </a:r>
            <a:r>
              <a:rPr lang="cs-CZ" sz="1600" dirty="0" smtClean="0"/>
              <a:t>potravy </a:t>
            </a:r>
            <a:r>
              <a:rPr lang="cs-CZ" sz="1600" dirty="0"/>
              <a:t>- mikrob je hmyzem rozšiřován a je mu poskytováno prostředí</a:t>
            </a:r>
            <a:r>
              <a:rPr lang="cs-CZ" sz="1600" dirty="0" smtClean="0"/>
              <a:t>,  </a:t>
            </a:r>
            <a:r>
              <a:rPr lang="cs-CZ" sz="1600" dirty="0"/>
              <a:t>kde se mu </a:t>
            </a:r>
            <a:r>
              <a:rPr lang="cs-CZ" sz="1600" dirty="0" smtClean="0"/>
              <a:t>daří</a:t>
            </a:r>
            <a:endParaRPr lang="cs-CZ" sz="1600" dirty="0"/>
          </a:p>
          <a:p>
            <a:endParaRPr lang="cs-CZ"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92090"/>
            <a:ext cx="2636878" cy="19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5384786"/>
            <a:ext cx="2304256" cy="13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508" y="3791467"/>
            <a:ext cx="2251137" cy="30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748" y="3791467"/>
            <a:ext cx="17526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98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3816424" cy="4525963"/>
          </a:xfrm>
        </p:spPr>
        <p:txBody>
          <a:bodyPr>
            <a:normAutofit/>
          </a:bodyPr>
          <a:lstStyle/>
          <a:p>
            <a:pPr marL="0" indent="0">
              <a:buNone/>
            </a:pPr>
            <a:r>
              <a:rPr lang="en-GB" sz="1600" u="sng" dirty="0" err="1"/>
              <a:t>Calyptogena</a:t>
            </a:r>
            <a:r>
              <a:rPr lang="en-GB" sz="1600" u="sng" dirty="0"/>
              <a:t> </a:t>
            </a:r>
            <a:r>
              <a:rPr lang="en-GB" sz="1600" u="sng" dirty="0" err="1"/>
              <a:t>magnifica</a:t>
            </a:r>
            <a:r>
              <a:rPr lang="en-GB" sz="1600" dirty="0"/>
              <a:t> </a:t>
            </a:r>
            <a:endParaRPr lang="cs-CZ" sz="1600" dirty="0"/>
          </a:p>
          <a:p>
            <a:r>
              <a:rPr lang="en-GB" sz="1600" dirty="0" smtClean="0"/>
              <a:t>30-40 </a:t>
            </a:r>
            <a:r>
              <a:rPr lang="en-GB" sz="1600" dirty="0"/>
              <a:t>cm, </a:t>
            </a:r>
            <a:r>
              <a:rPr lang="en-GB" sz="1600" dirty="0" err="1"/>
              <a:t>tkáň</a:t>
            </a:r>
            <a:r>
              <a:rPr lang="en-GB" sz="1600" dirty="0"/>
              <a:t> </a:t>
            </a:r>
            <a:r>
              <a:rPr lang="en-GB" sz="1600" dirty="0" err="1"/>
              <a:t>krvavě</a:t>
            </a:r>
            <a:r>
              <a:rPr lang="en-GB" sz="1600" dirty="0"/>
              <a:t> </a:t>
            </a:r>
            <a:r>
              <a:rPr lang="en-GB" sz="1600" dirty="0" err="1" smtClean="0"/>
              <a:t>zbarvená</a:t>
            </a:r>
            <a:r>
              <a:rPr lang="cs-CZ" sz="1600" dirty="0"/>
              <a:t> </a:t>
            </a:r>
            <a:r>
              <a:rPr lang="en-GB" sz="1600" dirty="0" err="1" smtClean="0"/>
              <a:t>hemoglobinem</a:t>
            </a:r>
            <a:endParaRPr lang="en-GB" sz="1600" dirty="0"/>
          </a:p>
          <a:p>
            <a:r>
              <a:rPr lang="en-GB" sz="1600" dirty="0" err="1"/>
              <a:t>podobným</a:t>
            </a:r>
            <a:r>
              <a:rPr lang="en-GB" sz="1600" dirty="0"/>
              <a:t> </a:t>
            </a:r>
            <a:r>
              <a:rPr lang="en-GB" sz="1600" dirty="0" err="1"/>
              <a:t>výše</a:t>
            </a:r>
            <a:r>
              <a:rPr lang="en-GB" sz="1600" dirty="0"/>
              <a:t> </a:t>
            </a:r>
            <a:r>
              <a:rPr lang="en-GB" sz="1600" dirty="0" err="1" smtClean="0"/>
              <a:t>popsanému</a:t>
            </a:r>
            <a:endParaRPr lang="en-GB" sz="1600" dirty="0"/>
          </a:p>
          <a:p>
            <a:r>
              <a:rPr lang="cs-CZ" sz="1600" dirty="0" err="1"/>
              <a:t>š</a:t>
            </a:r>
            <a:r>
              <a:rPr lang="en-GB" sz="1600" dirty="0" err="1" smtClean="0"/>
              <a:t>keble</a:t>
            </a:r>
            <a:r>
              <a:rPr lang="en-GB" sz="1600" dirty="0" smtClean="0"/>
              <a:t> </a:t>
            </a:r>
            <a:r>
              <a:rPr lang="en-GB" sz="1600" dirty="0"/>
              <a:t>se </a:t>
            </a:r>
            <a:r>
              <a:rPr lang="cs-CZ" sz="1600" dirty="0" err="1"/>
              <a:t>ž</a:t>
            </a:r>
            <a:r>
              <a:rPr lang="en-GB" sz="1600" dirty="0" err="1" smtClean="0"/>
              <a:t>iví</a:t>
            </a:r>
            <a:r>
              <a:rPr lang="en-GB" sz="1600" dirty="0" smtClean="0"/>
              <a:t> </a:t>
            </a:r>
            <a:r>
              <a:rPr lang="en-GB" sz="1600" dirty="0" err="1"/>
              <a:t>fitrací</a:t>
            </a:r>
            <a:r>
              <a:rPr lang="en-GB" sz="1600" dirty="0"/>
              <a:t> a endosymbiont v </a:t>
            </a:r>
            <a:r>
              <a:rPr lang="en-GB" sz="1600" dirty="0" smtClean="0"/>
              <a:t>„</a:t>
            </a:r>
            <a:r>
              <a:rPr lang="cs-CZ" sz="1600" dirty="0" err="1"/>
              <a:t>ž</a:t>
            </a:r>
            <a:r>
              <a:rPr lang="en-GB" sz="1600" dirty="0" err="1" smtClean="0"/>
              <a:t>ábrech</a:t>
            </a:r>
            <a:r>
              <a:rPr lang="en-GB" sz="1600" dirty="0"/>
              <a:t>“ </a:t>
            </a:r>
            <a:r>
              <a:rPr lang="en-GB" sz="1600" dirty="0" err="1"/>
              <a:t>jen</a:t>
            </a:r>
            <a:r>
              <a:rPr lang="en-GB" sz="1600" dirty="0"/>
              <a:t> </a:t>
            </a:r>
            <a:r>
              <a:rPr lang="en-GB" sz="1600" dirty="0" err="1"/>
              <a:t>doplňuje</a:t>
            </a:r>
            <a:r>
              <a:rPr lang="en-GB" sz="1600" dirty="0"/>
              <a:t> </a:t>
            </a:r>
            <a:r>
              <a:rPr lang="en-GB" sz="1600" dirty="0" err="1"/>
              <a:t>potravu</a:t>
            </a:r>
            <a:endParaRPr lang="en-GB" sz="16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79603"/>
            <a:ext cx="497205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5"/>
            <a:ext cx="3349191" cy="275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760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04664"/>
            <a:ext cx="8229600" cy="4525963"/>
          </a:xfrm>
        </p:spPr>
        <p:txBody>
          <a:bodyPr>
            <a:normAutofit/>
          </a:bodyPr>
          <a:lstStyle/>
          <a:p>
            <a:pPr marL="0" indent="0">
              <a:buNone/>
            </a:pPr>
            <a:r>
              <a:rPr lang="en-GB" sz="1600" u="sng" dirty="0" err="1"/>
              <a:t>Bathymodiolus</a:t>
            </a:r>
            <a:r>
              <a:rPr lang="en-GB" sz="1600" u="sng" dirty="0"/>
              <a:t> </a:t>
            </a:r>
            <a:r>
              <a:rPr lang="en-GB" sz="1600" u="sng" dirty="0" err="1"/>
              <a:t>thermophilus</a:t>
            </a:r>
            <a:r>
              <a:rPr lang="en-GB" sz="1600" u="sng" dirty="0"/>
              <a:t> </a:t>
            </a:r>
            <a:endParaRPr lang="cs-CZ" sz="1600" u="sng" dirty="0" smtClean="0"/>
          </a:p>
          <a:p>
            <a:r>
              <a:rPr lang="en-GB" sz="1600" dirty="0" err="1" smtClean="0"/>
              <a:t>má</a:t>
            </a:r>
            <a:r>
              <a:rPr lang="en-GB" sz="1600" dirty="0" smtClean="0"/>
              <a:t> </a:t>
            </a:r>
            <a:r>
              <a:rPr lang="en-GB" sz="1600" dirty="0" err="1"/>
              <a:t>chemolitotrofní</a:t>
            </a:r>
            <a:r>
              <a:rPr lang="en-GB" sz="1600" dirty="0"/>
              <a:t> </a:t>
            </a:r>
            <a:r>
              <a:rPr lang="en-GB" sz="1600" dirty="0" err="1"/>
              <a:t>oxidátory</a:t>
            </a:r>
            <a:r>
              <a:rPr lang="en-GB" sz="1600" dirty="0"/>
              <a:t> </a:t>
            </a:r>
            <a:r>
              <a:rPr lang="en-GB" sz="1600" dirty="0" err="1" smtClean="0"/>
              <a:t>sirovodíku</a:t>
            </a:r>
            <a:r>
              <a:rPr lang="cs-CZ" sz="1600" dirty="0"/>
              <a:t> </a:t>
            </a:r>
            <a:r>
              <a:rPr lang="en-GB" sz="1600" dirty="0" err="1" smtClean="0"/>
              <a:t>i</a:t>
            </a:r>
            <a:r>
              <a:rPr lang="en-GB" sz="1600" dirty="0" smtClean="0"/>
              <a:t> </a:t>
            </a:r>
            <a:r>
              <a:rPr lang="en-GB" sz="1600" dirty="0" err="1"/>
              <a:t>metanotrofní</a:t>
            </a:r>
            <a:r>
              <a:rPr lang="en-GB" sz="1600" dirty="0"/>
              <a:t> </a:t>
            </a:r>
            <a:r>
              <a:rPr lang="en-GB" sz="1600" dirty="0" err="1" smtClean="0"/>
              <a:t>endosymbionty</a:t>
            </a:r>
            <a:endParaRPr lang="en-GB" sz="1600" dirty="0"/>
          </a:p>
          <a:p>
            <a:r>
              <a:rPr lang="cs-CZ" sz="1600" dirty="0" err="1"/>
              <a:t>ž</a:t>
            </a:r>
            <a:r>
              <a:rPr lang="en-GB" sz="1600" dirty="0" err="1" smtClean="0"/>
              <a:t>ádný</a:t>
            </a:r>
            <a:r>
              <a:rPr lang="en-GB" sz="1600" dirty="0" smtClean="0"/>
              <a:t> </a:t>
            </a:r>
            <a:r>
              <a:rPr lang="en-GB" sz="1600" dirty="0"/>
              <a:t>z </a:t>
            </a:r>
            <a:r>
              <a:rPr lang="en-GB" sz="1600" dirty="0" err="1"/>
              <a:t>endosymbiontů</a:t>
            </a:r>
            <a:r>
              <a:rPr lang="en-GB" sz="1600" dirty="0"/>
              <a:t> se </a:t>
            </a:r>
            <a:r>
              <a:rPr lang="en-GB" sz="1600" dirty="0" err="1"/>
              <a:t>nedá</a:t>
            </a:r>
            <a:r>
              <a:rPr lang="en-GB" sz="1600" dirty="0"/>
              <a:t> </a:t>
            </a:r>
            <a:r>
              <a:rPr lang="en-GB" sz="1600" dirty="0" err="1" smtClean="0"/>
              <a:t>kultivovat</a:t>
            </a:r>
            <a:endParaRPr lang="cs-CZ" sz="1600" dirty="0"/>
          </a:p>
          <a:p>
            <a:r>
              <a:rPr lang="en-GB" sz="1600" dirty="0" smtClean="0"/>
              <a:t> </a:t>
            </a:r>
            <a:r>
              <a:rPr lang="en-GB" sz="1600" dirty="0" err="1" smtClean="0"/>
              <a:t>analýza</a:t>
            </a:r>
            <a:r>
              <a:rPr lang="en-GB" sz="1600" dirty="0" smtClean="0"/>
              <a:t> DNA</a:t>
            </a:r>
            <a:r>
              <a:rPr lang="cs-CZ" sz="1600" dirty="0" smtClean="0"/>
              <a:t> - </a:t>
            </a:r>
            <a:r>
              <a:rPr lang="en-GB" sz="1600" dirty="0" err="1" smtClean="0"/>
              <a:t>ka</a:t>
            </a:r>
            <a:r>
              <a:rPr lang="cs-CZ" sz="1600" dirty="0" smtClean="0"/>
              <a:t>ž</a:t>
            </a:r>
            <a:r>
              <a:rPr lang="en-GB" sz="1600" dirty="0" err="1" smtClean="0"/>
              <a:t>dý</a:t>
            </a:r>
            <a:r>
              <a:rPr lang="en-GB" sz="1600" dirty="0" smtClean="0"/>
              <a:t> </a:t>
            </a:r>
            <a:r>
              <a:rPr lang="en-GB" sz="1600" dirty="0" err="1"/>
              <a:t>druh</a:t>
            </a:r>
            <a:r>
              <a:rPr lang="en-GB" sz="1600" dirty="0"/>
              <a:t> </a:t>
            </a:r>
            <a:r>
              <a:rPr lang="cs-CZ" sz="1600" dirty="0" err="1"/>
              <a:t>ž</a:t>
            </a:r>
            <a:r>
              <a:rPr lang="en-GB" sz="1600" dirty="0" err="1" smtClean="0"/>
              <a:t>ivočicha</a:t>
            </a:r>
            <a:r>
              <a:rPr lang="en-GB" sz="1600" dirty="0" smtClean="0"/>
              <a:t> </a:t>
            </a:r>
            <a:r>
              <a:rPr lang="en-GB" sz="1600" dirty="0" err="1"/>
              <a:t>má</a:t>
            </a:r>
            <a:r>
              <a:rPr lang="en-GB" sz="1600" dirty="0"/>
              <a:t> </a:t>
            </a:r>
            <a:r>
              <a:rPr lang="en-GB" sz="1600" dirty="0" err="1"/>
              <a:t>unikátního</a:t>
            </a:r>
            <a:r>
              <a:rPr lang="en-GB" sz="1600" dirty="0"/>
              <a:t> </a:t>
            </a:r>
            <a:r>
              <a:rPr lang="en-GB" sz="1600" dirty="0" err="1" smtClean="0"/>
              <a:t>endosymbionta</a:t>
            </a:r>
            <a:endParaRPr lang="en-GB" sz="1600" dirty="0"/>
          </a:p>
          <a:p>
            <a:r>
              <a:rPr lang="en-GB" sz="1600" dirty="0" err="1" smtClean="0"/>
              <a:t>jsou</a:t>
            </a:r>
            <a:r>
              <a:rPr lang="en-GB" sz="1600" dirty="0" smtClean="0"/>
              <a:t> </a:t>
            </a:r>
            <a:r>
              <a:rPr lang="cs-CZ" sz="1600" dirty="0" smtClean="0"/>
              <a:t>si </a:t>
            </a:r>
            <a:r>
              <a:rPr lang="en-GB" sz="1600" dirty="0" err="1" smtClean="0"/>
              <a:t>velice</a:t>
            </a:r>
            <a:r>
              <a:rPr lang="en-GB" sz="1600" dirty="0" smtClean="0"/>
              <a:t> </a:t>
            </a:r>
            <a:r>
              <a:rPr lang="en-GB" sz="1600" dirty="0" err="1" smtClean="0"/>
              <a:t>příbuzní</a:t>
            </a:r>
            <a:r>
              <a:rPr lang="en-GB" sz="1600" dirty="0" smtClean="0"/>
              <a:t> </a:t>
            </a:r>
            <a:r>
              <a:rPr lang="en-GB" sz="1600" dirty="0"/>
              <a:t>a </a:t>
            </a:r>
            <a:r>
              <a:rPr lang="en-GB" sz="1600" dirty="0" err="1"/>
              <a:t>patří</a:t>
            </a:r>
            <a:r>
              <a:rPr lang="en-GB" sz="1600" dirty="0"/>
              <a:t> do gamma </a:t>
            </a:r>
            <a:r>
              <a:rPr lang="en-GB" sz="1600" dirty="0" err="1" smtClean="0"/>
              <a:t>proteobakterií</a:t>
            </a:r>
            <a:endParaRPr lang="en-GB" sz="1600" dirty="0"/>
          </a:p>
          <a:p>
            <a:r>
              <a:rPr lang="en-GB" sz="1600" dirty="0"/>
              <a:t>rod </a:t>
            </a:r>
            <a:r>
              <a:rPr lang="en-GB" sz="1600" i="1" dirty="0" err="1"/>
              <a:t>Thiomicrospira</a:t>
            </a:r>
            <a:r>
              <a:rPr lang="en-GB" sz="1600" i="1" dirty="0"/>
              <a:t> </a:t>
            </a:r>
            <a:r>
              <a:rPr lang="en-GB" sz="1600" dirty="0"/>
              <a:t>je </a:t>
            </a:r>
            <a:r>
              <a:rPr lang="en-GB" sz="1600" dirty="0" err="1" smtClean="0"/>
              <a:t>nejbli</a:t>
            </a:r>
            <a:r>
              <a:rPr lang="cs-CZ" sz="1600" dirty="0" smtClean="0"/>
              <a:t>ž</a:t>
            </a:r>
            <a:r>
              <a:rPr lang="en-GB" sz="1600" dirty="0" err="1" smtClean="0"/>
              <a:t>ší</a:t>
            </a:r>
            <a:r>
              <a:rPr lang="en-GB" sz="1600" dirty="0" smtClean="0"/>
              <a:t> </a:t>
            </a:r>
            <a:r>
              <a:rPr lang="en-GB" sz="1600" dirty="0" err="1"/>
              <a:t>volně</a:t>
            </a:r>
            <a:r>
              <a:rPr lang="en-GB" sz="1600" dirty="0"/>
              <a:t> </a:t>
            </a:r>
            <a:r>
              <a:rPr lang="cs-CZ" sz="1600" dirty="0" err="1"/>
              <a:t>ž</a:t>
            </a:r>
            <a:r>
              <a:rPr lang="en-GB" sz="1600" dirty="0" err="1" smtClean="0"/>
              <a:t>ijící</a:t>
            </a:r>
            <a:r>
              <a:rPr lang="en-GB" sz="1600" dirty="0" smtClean="0"/>
              <a:t> </a:t>
            </a:r>
            <a:r>
              <a:rPr lang="en-GB" sz="1600" dirty="0" err="1" smtClean="0"/>
              <a:t>příbuzný</a:t>
            </a:r>
            <a:endParaRPr lang="en-GB"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564904"/>
            <a:ext cx="4749800"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116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896" y="260648"/>
            <a:ext cx="8229600" cy="4525963"/>
          </a:xfrm>
        </p:spPr>
        <p:txBody>
          <a:bodyPr>
            <a:normAutofit/>
          </a:bodyPr>
          <a:lstStyle/>
          <a:p>
            <a:r>
              <a:rPr lang="cs-CZ" sz="1600" dirty="0" smtClean="0"/>
              <a:t>V </a:t>
            </a:r>
            <a:r>
              <a:rPr lang="en-GB" sz="1600" dirty="0" err="1" smtClean="0"/>
              <a:t>některých</a:t>
            </a:r>
            <a:r>
              <a:rPr lang="en-GB" sz="1600" dirty="0" smtClean="0"/>
              <a:t> </a:t>
            </a:r>
            <a:r>
              <a:rPr lang="en-GB" sz="1600" dirty="0" err="1"/>
              <a:t>hlubokomořských</a:t>
            </a:r>
            <a:r>
              <a:rPr lang="en-GB" sz="1600" dirty="0"/>
              <a:t> </a:t>
            </a:r>
            <a:r>
              <a:rPr lang="en-GB" sz="1600" dirty="0" err="1"/>
              <a:t>prostředích</a:t>
            </a:r>
            <a:r>
              <a:rPr lang="en-GB" sz="1600" dirty="0"/>
              <a:t> </a:t>
            </a:r>
            <a:r>
              <a:rPr lang="en-GB" sz="1600" dirty="0" err="1"/>
              <a:t>vyvěrají</a:t>
            </a:r>
            <a:r>
              <a:rPr lang="en-GB" sz="1600" dirty="0"/>
              <a:t> </a:t>
            </a:r>
            <a:r>
              <a:rPr lang="en-GB" sz="1600" dirty="0" err="1"/>
              <a:t>také</a:t>
            </a:r>
            <a:r>
              <a:rPr lang="en-GB" sz="1600" dirty="0"/>
              <a:t> </a:t>
            </a:r>
            <a:r>
              <a:rPr lang="en-GB" sz="1600" dirty="0" err="1" smtClean="0"/>
              <a:t>uhlovodíky</a:t>
            </a:r>
            <a:r>
              <a:rPr lang="cs-CZ" sz="1600" dirty="0"/>
              <a:t> </a:t>
            </a:r>
            <a:r>
              <a:rPr lang="en-GB" sz="1600" dirty="0" err="1" smtClean="0"/>
              <a:t>spolu</a:t>
            </a:r>
            <a:r>
              <a:rPr lang="en-GB" sz="1600" dirty="0" smtClean="0"/>
              <a:t> </a:t>
            </a:r>
            <a:r>
              <a:rPr lang="en-GB" sz="1600" dirty="0"/>
              <a:t>se </a:t>
            </a:r>
            <a:r>
              <a:rPr lang="en-GB" sz="1600" dirty="0" err="1" smtClean="0"/>
              <a:t>sulfidy</a:t>
            </a:r>
            <a:endParaRPr lang="en-GB" sz="1600" dirty="0"/>
          </a:p>
          <a:p>
            <a:r>
              <a:rPr lang="cs-CZ" sz="1600" u="sng" dirty="0" err="1"/>
              <a:t>š</a:t>
            </a:r>
            <a:r>
              <a:rPr lang="en-GB" sz="1600" u="sng" dirty="0" err="1" smtClean="0"/>
              <a:t>keble</a:t>
            </a:r>
            <a:r>
              <a:rPr lang="en-GB" sz="1600" dirty="0" smtClean="0"/>
              <a:t> </a:t>
            </a:r>
            <a:r>
              <a:rPr lang="en-GB" sz="1600" dirty="0" err="1"/>
              <a:t>čeledi</a:t>
            </a:r>
            <a:r>
              <a:rPr lang="en-GB" sz="1600" dirty="0"/>
              <a:t> </a:t>
            </a:r>
            <a:r>
              <a:rPr lang="en-GB" sz="1600" i="1" dirty="0" err="1"/>
              <a:t>Mytilidae</a:t>
            </a:r>
            <a:r>
              <a:rPr lang="en-GB" sz="1600" dirty="0"/>
              <a:t> </a:t>
            </a:r>
            <a:r>
              <a:rPr lang="en-GB" sz="1600" u="sng" dirty="0" err="1"/>
              <a:t>mají</a:t>
            </a:r>
            <a:r>
              <a:rPr lang="en-GB" sz="1600" u="sng" dirty="0"/>
              <a:t> v </a:t>
            </a:r>
            <a:r>
              <a:rPr lang="en-GB" sz="1600" u="sng" dirty="0" err="1"/>
              <a:t>tkáni</a:t>
            </a:r>
            <a:r>
              <a:rPr lang="en-GB" sz="1600" u="sng" dirty="0"/>
              <a:t> </a:t>
            </a:r>
            <a:r>
              <a:rPr lang="cs-CZ" sz="1600" u="sng" dirty="0" err="1"/>
              <a:t>ž</a:t>
            </a:r>
            <a:r>
              <a:rPr lang="en-GB" sz="1600" u="sng" dirty="0" err="1" smtClean="0"/>
              <a:t>áber</a:t>
            </a:r>
            <a:r>
              <a:rPr lang="en-GB" sz="1600" u="sng" dirty="0" smtClean="0"/>
              <a:t> </a:t>
            </a:r>
            <a:r>
              <a:rPr lang="en-GB" sz="1600" u="sng" dirty="0" err="1"/>
              <a:t>symbiotické</a:t>
            </a:r>
            <a:r>
              <a:rPr lang="en-GB" sz="1600" u="sng" dirty="0"/>
              <a:t> </a:t>
            </a:r>
            <a:r>
              <a:rPr lang="en-GB" sz="1600" u="sng" dirty="0" err="1" smtClean="0"/>
              <a:t>metanotrofní</a:t>
            </a:r>
            <a:r>
              <a:rPr lang="cs-CZ" sz="1600" u="sng" dirty="0"/>
              <a:t> </a:t>
            </a:r>
            <a:r>
              <a:rPr lang="en-GB" sz="1600" u="sng" dirty="0" err="1" smtClean="0"/>
              <a:t>bakterie</a:t>
            </a:r>
            <a:r>
              <a:rPr lang="en-GB" sz="1600" u="sng" dirty="0" smtClean="0"/>
              <a:t> </a:t>
            </a:r>
            <a:endParaRPr lang="cs-CZ" sz="1600" dirty="0"/>
          </a:p>
          <a:p>
            <a:r>
              <a:rPr lang="en-GB" sz="1600" dirty="0" smtClean="0"/>
              <a:t> </a:t>
            </a:r>
            <a:r>
              <a:rPr lang="en-GB" sz="1600" dirty="0" err="1"/>
              <a:t>podle</a:t>
            </a:r>
            <a:r>
              <a:rPr lang="en-GB" sz="1600" dirty="0"/>
              <a:t> </a:t>
            </a:r>
            <a:r>
              <a:rPr lang="en-GB" sz="1600" dirty="0" err="1"/>
              <a:t>isotopického</a:t>
            </a:r>
            <a:r>
              <a:rPr lang="en-GB" sz="1600" dirty="0"/>
              <a:t> </a:t>
            </a:r>
            <a:r>
              <a:rPr lang="en-GB" sz="1600" dirty="0" err="1"/>
              <a:t>rozboru</a:t>
            </a:r>
            <a:r>
              <a:rPr lang="en-GB" sz="1600" dirty="0"/>
              <a:t> </a:t>
            </a:r>
            <a:r>
              <a:rPr lang="en-GB" sz="1600" dirty="0" err="1"/>
              <a:t>škeblí</a:t>
            </a:r>
            <a:r>
              <a:rPr lang="en-GB" sz="1600" dirty="0"/>
              <a:t> </a:t>
            </a:r>
            <a:r>
              <a:rPr lang="en-GB" sz="1600" dirty="0" err="1"/>
              <a:t>většina</a:t>
            </a:r>
            <a:r>
              <a:rPr lang="en-GB" sz="1600" dirty="0"/>
              <a:t> </a:t>
            </a:r>
            <a:r>
              <a:rPr lang="en-GB" sz="1600" dirty="0" err="1"/>
              <a:t>jejich</a:t>
            </a:r>
            <a:r>
              <a:rPr lang="en-GB" sz="1600" dirty="0"/>
              <a:t> </a:t>
            </a:r>
            <a:r>
              <a:rPr lang="en-GB" sz="1600" dirty="0" err="1" smtClean="0"/>
              <a:t>uhlíku</a:t>
            </a:r>
            <a:r>
              <a:rPr lang="cs-CZ" sz="1600" dirty="0"/>
              <a:t> </a:t>
            </a:r>
            <a:r>
              <a:rPr lang="en-GB" sz="1600" dirty="0" smtClean="0"/>
              <a:t>je </a:t>
            </a:r>
            <a:r>
              <a:rPr lang="en-GB" sz="1600" dirty="0" err="1"/>
              <a:t>odvozena</a:t>
            </a:r>
            <a:r>
              <a:rPr lang="en-GB" sz="1600" dirty="0"/>
              <a:t> z </a:t>
            </a:r>
            <a:r>
              <a:rPr lang="en-GB" sz="1600" dirty="0" err="1"/>
              <a:t>této</a:t>
            </a:r>
            <a:r>
              <a:rPr lang="en-GB" sz="1600" dirty="0"/>
              <a:t> </a:t>
            </a:r>
            <a:r>
              <a:rPr lang="en-GB" sz="1600" dirty="0" err="1"/>
              <a:t>symbiózy</a:t>
            </a:r>
            <a:r>
              <a:rPr lang="en-GB" sz="1600" dirty="0"/>
              <a:t> </a:t>
            </a:r>
            <a:r>
              <a:rPr lang="en-GB" sz="1600" dirty="0" err="1" smtClean="0"/>
              <a:t>vyu</a:t>
            </a:r>
            <a:r>
              <a:rPr lang="cs-CZ" sz="1600" dirty="0" smtClean="0"/>
              <a:t>ž</a:t>
            </a:r>
            <a:r>
              <a:rPr lang="en-GB" sz="1600" dirty="0" err="1" smtClean="0"/>
              <a:t>ívající</a:t>
            </a:r>
            <a:r>
              <a:rPr lang="en-GB" sz="1600" dirty="0" smtClean="0"/>
              <a:t> </a:t>
            </a:r>
            <a:r>
              <a:rPr lang="en-GB" sz="1600" dirty="0" err="1"/>
              <a:t>fosilní</a:t>
            </a:r>
            <a:r>
              <a:rPr lang="en-GB" sz="1600" dirty="0"/>
              <a:t> </a:t>
            </a:r>
            <a:r>
              <a:rPr lang="en-GB" sz="1600" dirty="0" err="1" smtClean="0"/>
              <a:t>metan</a:t>
            </a:r>
            <a:endParaRPr lang="en-GB" sz="1600" dirty="0"/>
          </a:p>
          <a:p>
            <a:r>
              <a:rPr lang="en-GB" sz="1600" i="1" dirty="0" err="1"/>
              <a:t>Mytilus</a:t>
            </a:r>
            <a:r>
              <a:rPr lang="en-GB" sz="1600" i="1" dirty="0"/>
              <a:t> </a:t>
            </a:r>
            <a:r>
              <a:rPr lang="en-GB" sz="1600" i="1" dirty="0" err="1"/>
              <a:t>californianus</a:t>
            </a:r>
            <a:endParaRPr lang="en-GB" sz="1600" i="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348880"/>
            <a:ext cx="5554960" cy="416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8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66" y="188640"/>
            <a:ext cx="9138533" cy="6120680"/>
          </a:xfrm>
        </p:spPr>
        <p:txBody>
          <a:bodyPr>
            <a:normAutofit/>
          </a:bodyPr>
          <a:lstStyle/>
          <a:p>
            <a:r>
              <a:rPr lang="cs-CZ" sz="1600" dirty="0" err="1"/>
              <a:t>h</a:t>
            </a:r>
            <a:r>
              <a:rPr lang="en-GB" sz="1600" dirty="0" err="1" smtClean="0"/>
              <a:t>lubokomořské</a:t>
            </a:r>
            <a:r>
              <a:rPr lang="en-GB" sz="1600" dirty="0" smtClean="0"/>
              <a:t> </a:t>
            </a:r>
            <a:r>
              <a:rPr lang="en-GB" sz="1600" dirty="0" err="1"/>
              <a:t>objevy</a:t>
            </a:r>
            <a:r>
              <a:rPr lang="en-GB" sz="1600" dirty="0"/>
              <a:t> </a:t>
            </a:r>
            <a:r>
              <a:rPr lang="en-GB" sz="1600" dirty="0" err="1"/>
              <a:t>inspirovaly</a:t>
            </a:r>
            <a:r>
              <a:rPr lang="en-GB" sz="1600" dirty="0"/>
              <a:t> </a:t>
            </a:r>
            <a:r>
              <a:rPr lang="en-GB" sz="1600" dirty="0" err="1"/>
              <a:t>výzkum</a:t>
            </a:r>
            <a:r>
              <a:rPr lang="en-GB" sz="1600" dirty="0"/>
              <a:t> </a:t>
            </a:r>
            <a:r>
              <a:rPr lang="en-GB" sz="1600" dirty="0" err="1"/>
              <a:t>společenstev</a:t>
            </a:r>
            <a:r>
              <a:rPr lang="en-GB" sz="1600" dirty="0"/>
              <a:t> </a:t>
            </a:r>
            <a:r>
              <a:rPr lang="en-GB" sz="1600" dirty="0" err="1" smtClean="0"/>
              <a:t>sedimentů</a:t>
            </a:r>
            <a:r>
              <a:rPr lang="cs-CZ" sz="1600" dirty="0"/>
              <a:t> </a:t>
            </a:r>
            <a:r>
              <a:rPr lang="en-GB" sz="1600" dirty="0" err="1" smtClean="0"/>
              <a:t>říčních</a:t>
            </a:r>
            <a:r>
              <a:rPr lang="en-GB" sz="1600" dirty="0" smtClean="0"/>
              <a:t> </a:t>
            </a:r>
            <a:r>
              <a:rPr lang="en-GB" sz="1600" dirty="0" err="1"/>
              <a:t>ústí</a:t>
            </a:r>
            <a:r>
              <a:rPr lang="en-GB" sz="1600" dirty="0"/>
              <a:t>, </a:t>
            </a:r>
            <a:r>
              <a:rPr lang="en-GB" sz="1600" dirty="0" err="1"/>
              <a:t>kde</a:t>
            </a:r>
            <a:r>
              <a:rPr lang="en-GB" sz="1600" dirty="0"/>
              <a:t> se </a:t>
            </a:r>
            <a:r>
              <a:rPr lang="en-GB" sz="1600" dirty="0" err="1"/>
              <a:t>také</a:t>
            </a:r>
            <a:r>
              <a:rPr lang="en-GB" sz="1600" dirty="0"/>
              <a:t> </a:t>
            </a:r>
            <a:r>
              <a:rPr lang="en-GB" sz="1600" dirty="0" err="1"/>
              <a:t>při</a:t>
            </a:r>
            <a:r>
              <a:rPr lang="en-GB" sz="1600" dirty="0"/>
              <a:t> </a:t>
            </a:r>
            <a:r>
              <a:rPr lang="en-GB" sz="1600" dirty="0" err="1"/>
              <a:t>anaerobní</a:t>
            </a:r>
            <a:r>
              <a:rPr lang="en-GB" sz="1600" dirty="0"/>
              <a:t> </a:t>
            </a:r>
            <a:r>
              <a:rPr lang="en-GB" sz="1600" dirty="0" err="1"/>
              <a:t>degradaci</a:t>
            </a:r>
            <a:r>
              <a:rPr lang="en-GB" sz="1600" dirty="0"/>
              <a:t> </a:t>
            </a:r>
            <a:r>
              <a:rPr lang="en-GB" sz="1600" dirty="0" err="1"/>
              <a:t>organické</a:t>
            </a:r>
            <a:r>
              <a:rPr lang="en-GB" sz="1600" dirty="0"/>
              <a:t> </a:t>
            </a:r>
            <a:r>
              <a:rPr lang="en-GB" sz="1600" dirty="0" err="1"/>
              <a:t>hmoty</a:t>
            </a:r>
            <a:r>
              <a:rPr lang="en-GB" sz="1600" dirty="0"/>
              <a:t> </a:t>
            </a:r>
            <a:r>
              <a:rPr lang="en-GB" sz="1600" dirty="0" err="1" smtClean="0"/>
              <a:t>tvoří</a:t>
            </a:r>
            <a:r>
              <a:rPr lang="cs-CZ" sz="1600" dirty="0"/>
              <a:t> </a:t>
            </a:r>
            <a:r>
              <a:rPr lang="en-GB" sz="1600" dirty="0" err="1" smtClean="0"/>
              <a:t>velká</a:t>
            </a:r>
            <a:r>
              <a:rPr lang="en-GB" sz="1600" dirty="0" smtClean="0"/>
              <a:t> </a:t>
            </a:r>
            <a:r>
              <a:rPr lang="en-GB" sz="1600" dirty="0" err="1" smtClean="0"/>
              <a:t>mno</a:t>
            </a:r>
            <a:r>
              <a:rPr lang="cs-CZ" sz="1600" dirty="0" smtClean="0"/>
              <a:t>ž</a:t>
            </a:r>
            <a:r>
              <a:rPr lang="en-GB" sz="1600" dirty="0" err="1" smtClean="0"/>
              <a:t>ství</a:t>
            </a:r>
            <a:r>
              <a:rPr lang="en-GB" sz="1600" dirty="0" smtClean="0"/>
              <a:t> </a:t>
            </a:r>
            <a:r>
              <a:rPr lang="en-GB" sz="1600" dirty="0" err="1" smtClean="0"/>
              <a:t>sirovodíku</a:t>
            </a:r>
            <a:endParaRPr lang="en-GB" sz="1600" dirty="0"/>
          </a:p>
          <a:p>
            <a:r>
              <a:rPr lang="en-GB" sz="1600" dirty="0" smtClean="0"/>
              <a:t> </a:t>
            </a:r>
            <a:r>
              <a:rPr lang="en-GB" sz="1600" dirty="0" err="1"/>
              <a:t>objeveny</a:t>
            </a:r>
            <a:r>
              <a:rPr lang="en-GB" sz="1600" dirty="0"/>
              <a:t> </a:t>
            </a:r>
            <a:r>
              <a:rPr lang="en-GB" sz="1600" u="sng" dirty="0" err="1"/>
              <a:t>sulfid-oxidující</a:t>
            </a:r>
            <a:r>
              <a:rPr lang="en-GB" sz="1600" u="sng" dirty="0"/>
              <a:t> </a:t>
            </a:r>
            <a:r>
              <a:rPr lang="en-GB" sz="1600" u="sng" dirty="0" err="1"/>
              <a:t>bakterie</a:t>
            </a:r>
            <a:r>
              <a:rPr lang="en-GB" sz="1600" u="sng" dirty="0"/>
              <a:t> v </a:t>
            </a:r>
            <a:r>
              <a:rPr lang="cs-CZ" sz="1600" u="sng" dirty="0" err="1"/>
              <a:t>ž</a:t>
            </a:r>
            <a:r>
              <a:rPr lang="en-GB" sz="1600" u="sng" dirty="0" err="1" smtClean="0"/>
              <a:t>ábrách</a:t>
            </a:r>
            <a:r>
              <a:rPr lang="en-GB" sz="1600" u="sng" dirty="0" smtClean="0"/>
              <a:t> </a:t>
            </a:r>
            <a:r>
              <a:rPr lang="en-GB" sz="1600" u="sng" dirty="0" err="1"/>
              <a:t>mnohých</a:t>
            </a:r>
            <a:r>
              <a:rPr lang="en-GB" sz="1600" u="sng" dirty="0"/>
              <a:t> </a:t>
            </a:r>
            <a:r>
              <a:rPr lang="en-GB" sz="1600" u="sng" dirty="0" err="1" smtClean="0"/>
              <a:t>škeblí</a:t>
            </a:r>
            <a:endParaRPr lang="en-GB" sz="1600" u="sng" dirty="0"/>
          </a:p>
          <a:p>
            <a:r>
              <a:rPr lang="cs-CZ" sz="1600" dirty="0" err="1"/>
              <a:t>n</a:t>
            </a:r>
            <a:r>
              <a:rPr lang="cs-CZ" sz="1600" dirty="0" err="1" smtClean="0"/>
              <a:t>apř</a:t>
            </a:r>
            <a:r>
              <a:rPr lang="cs-CZ" sz="1600" dirty="0" smtClean="0"/>
              <a:t> </a:t>
            </a:r>
            <a:r>
              <a:rPr lang="en-GB" sz="1600" i="1" dirty="0" err="1" smtClean="0"/>
              <a:t>Solemya</a:t>
            </a:r>
            <a:r>
              <a:rPr lang="en-GB" sz="1600" i="1" dirty="0" smtClean="0"/>
              <a:t> </a:t>
            </a:r>
            <a:r>
              <a:rPr lang="en-GB" sz="1600" i="1" dirty="0" err="1"/>
              <a:t>reidi</a:t>
            </a:r>
            <a:r>
              <a:rPr lang="en-GB" sz="1600" dirty="0"/>
              <a:t>, </a:t>
            </a:r>
            <a:r>
              <a:rPr lang="en-GB" sz="1600" dirty="0" err="1"/>
              <a:t>nebo</a:t>
            </a:r>
            <a:r>
              <a:rPr lang="en-GB" sz="1600" dirty="0"/>
              <a:t> </a:t>
            </a:r>
            <a:r>
              <a:rPr lang="en-GB" sz="1600" dirty="0" err="1"/>
              <a:t>zástupců</a:t>
            </a:r>
            <a:r>
              <a:rPr lang="en-GB" sz="1600" dirty="0"/>
              <a:t> </a:t>
            </a:r>
            <a:r>
              <a:rPr lang="en-GB" sz="1600" dirty="0" err="1"/>
              <a:t>rodů</a:t>
            </a:r>
            <a:r>
              <a:rPr lang="en-GB" sz="1600" dirty="0"/>
              <a:t> </a:t>
            </a:r>
            <a:r>
              <a:rPr lang="en-GB" sz="1600" i="1" dirty="0" err="1"/>
              <a:t>Lucinina</a:t>
            </a:r>
            <a:r>
              <a:rPr lang="en-GB" sz="1600" i="1" dirty="0"/>
              <a:t>, </a:t>
            </a:r>
            <a:r>
              <a:rPr lang="en-GB" sz="1600" i="1" dirty="0" err="1"/>
              <a:t>Myrta</a:t>
            </a:r>
            <a:r>
              <a:rPr lang="en-GB" sz="1600" i="1" dirty="0"/>
              <a:t> a </a:t>
            </a:r>
            <a:r>
              <a:rPr lang="en-GB" sz="1600" i="1" dirty="0" err="1" smtClean="0"/>
              <a:t>Thyasura</a:t>
            </a:r>
            <a:endParaRPr lang="en-GB" sz="1600" i="1" dirty="0"/>
          </a:p>
          <a:p>
            <a:r>
              <a:rPr lang="cs-CZ" sz="1600" dirty="0" err="1"/>
              <a:t>n</a:t>
            </a:r>
            <a:r>
              <a:rPr lang="en-GB" sz="1600" dirty="0" err="1" smtClean="0"/>
              <a:t>ěkteří</a:t>
            </a:r>
            <a:r>
              <a:rPr lang="en-GB" sz="1600" dirty="0" smtClean="0"/>
              <a:t> </a:t>
            </a:r>
            <a:r>
              <a:rPr lang="en-GB" sz="1600" dirty="0" err="1"/>
              <a:t>symbionti</a:t>
            </a:r>
            <a:r>
              <a:rPr lang="en-GB" sz="1600" dirty="0"/>
              <a:t> </a:t>
            </a:r>
            <a:r>
              <a:rPr lang="en-GB" sz="1600" dirty="0" err="1"/>
              <a:t>jsou</a:t>
            </a:r>
            <a:r>
              <a:rPr lang="en-GB" sz="1600" dirty="0"/>
              <a:t> </a:t>
            </a:r>
            <a:r>
              <a:rPr lang="en-GB" sz="1600" u="sng" dirty="0" err="1"/>
              <a:t>intracelulární</a:t>
            </a:r>
            <a:r>
              <a:rPr lang="en-GB" sz="1600" dirty="0"/>
              <a:t>, </a:t>
            </a:r>
            <a:r>
              <a:rPr lang="en-GB" sz="1600" u="sng" dirty="0" err="1"/>
              <a:t>jiní</a:t>
            </a:r>
            <a:r>
              <a:rPr lang="en-GB" sz="1600" dirty="0"/>
              <a:t> </a:t>
            </a:r>
            <a:r>
              <a:rPr lang="en-GB" sz="1600" dirty="0" err="1"/>
              <a:t>jsou</a:t>
            </a:r>
            <a:r>
              <a:rPr lang="en-GB" sz="1600" dirty="0"/>
              <a:t> </a:t>
            </a:r>
            <a:r>
              <a:rPr lang="en-GB" sz="1600" dirty="0" err="1"/>
              <a:t>lokalizování</a:t>
            </a:r>
            <a:r>
              <a:rPr lang="en-GB" sz="1600" dirty="0"/>
              <a:t> </a:t>
            </a:r>
            <a:r>
              <a:rPr lang="en-GB" sz="1600" u="sng" dirty="0"/>
              <a:t>v </a:t>
            </a:r>
            <a:r>
              <a:rPr lang="en-GB" sz="1600" u="sng" dirty="0" err="1" smtClean="0"/>
              <a:t>oddělených</a:t>
            </a:r>
            <a:r>
              <a:rPr lang="cs-CZ" sz="1600" u="sng" dirty="0"/>
              <a:t> </a:t>
            </a:r>
            <a:r>
              <a:rPr lang="en-GB" sz="1600" u="sng" dirty="0" err="1" smtClean="0"/>
              <a:t>bakteriocystách</a:t>
            </a:r>
            <a:r>
              <a:rPr lang="en-GB" sz="1600" u="sng" dirty="0" smtClean="0"/>
              <a:t> </a:t>
            </a:r>
            <a:r>
              <a:rPr lang="en-GB" sz="1600" dirty="0" err="1"/>
              <a:t>mezi</a:t>
            </a:r>
            <a:r>
              <a:rPr lang="en-GB" sz="1600" dirty="0"/>
              <a:t> </a:t>
            </a:r>
            <a:r>
              <a:rPr lang="en-GB" sz="1600" dirty="0" err="1"/>
              <a:t>kutikulou</a:t>
            </a:r>
            <a:r>
              <a:rPr lang="en-GB" sz="1600" dirty="0"/>
              <a:t> a </a:t>
            </a:r>
            <a:r>
              <a:rPr lang="en-GB" sz="1600" dirty="0" err="1"/>
              <a:t>tkání</a:t>
            </a:r>
            <a:r>
              <a:rPr lang="en-GB" sz="1600" dirty="0"/>
              <a:t> </a:t>
            </a:r>
            <a:r>
              <a:rPr lang="cs-CZ" sz="1600" dirty="0"/>
              <a:t>ž</a:t>
            </a:r>
            <a:r>
              <a:rPr lang="en-GB" sz="1600" dirty="0" err="1" smtClean="0"/>
              <a:t>ivočicha</a:t>
            </a:r>
            <a:endParaRPr lang="en-GB" sz="1600" dirty="0"/>
          </a:p>
          <a:p>
            <a:r>
              <a:rPr lang="cs-CZ" sz="1600" dirty="0" err="1"/>
              <a:t>n</a:t>
            </a:r>
            <a:r>
              <a:rPr lang="en-GB" sz="1600" dirty="0" err="1" smtClean="0"/>
              <a:t>ěkteré</a:t>
            </a:r>
            <a:r>
              <a:rPr lang="en-GB" sz="1600" dirty="0" smtClean="0"/>
              <a:t> </a:t>
            </a:r>
            <a:r>
              <a:rPr lang="en-GB" sz="1600" dirty="0" err="1"/>
              <a:t>škeble</a:t>
            </a:r>
            <a:r>
              <a:rPr lang="en-GB" sz="1600" dirty="0"/>
              <a:t> </a:t>
            </a:r>
            <a:r>
              <a:rPr lang="en-GB" sz="1600" dirty="0" err="1"/>
              <a:t>si</a:t>
            </a:r>
            <a:r>
              <a:rPr lang="en-GB" sz="1600" dirty="0"/>
              <a:t> </a:t>
            </a:r>
            <a:r>
              <a:rPr lang="en-GB" sz="1600" dirty="0" err="1"/>
              <a:t>uchovaly</a:t>
            </a:r>
            <a:r>
              <a:rPr lang="en-GB" sz="1600" dirty="0"/>
              <a:t> </a:t>
            </a:r>
            <a:r>
              <a:rPr lang="en-GB" sz="1600" dirty="0" err="1"/>
              <a:t>způsob</a:t>
            </a:r>
            <a:r>
              <a:rPr lang="en-GB" sz="1600" dirty="0"/>
              <a:t> </a:t>
            </a:r>
            <a:r>
              <a:rPr lang="en-GB" sz="1600" dirty="0" err="1"/>
              <a:t>příjímání</a:t>
            </a:r>
            <a:r>
              <a:rPr lang="en-GB" sz="1600" dirty="0"/>
              <a:t> </a:t>
            </a:r>
            <a:r>
              <a:rPr lang="en-GB" sz="1600" dirty="0" err="1"/>
              <a:t>potravy</a:t>
            </a:r>
            <a:r>
              <a:rPr lang="en-GB" sz="1600" dirty="0"/>
              <a:t> </a:t>
            </a:r>
            <a:r>
              <a:rPr lang="en-GB" sz="1600" dirty="0" err="1"/>
              <a:t>filtrací</a:t>
            </a:r>
            <a:r>
              <a:rPr lang="en-GB" sz="1600" dirty="0"/>
              <a:t>, </a:t>
            </a:r>
            <a:r>
              <a:rPr lang="en-GB" sz="1600" dirty="0" err="1"/>
              <a:t>jiné</a:t>
            </a:r>
            <a:r>
              <a:rPr lang="en-GB" sz="1600" dirty="0"/>
              <a:t> </a:t>
            </a:r>
            <a:r>
              <a:rPr lang="en-GB" sz="1600" dirty="0" err="1" smtClean="0"/>
              <a:t>jsou</a:t>
            </a:r>
            <a:r>
              <a:rPr lang="cs-CZ" sz="1600" dirty="0"/>
              <a:t> </a:t>
            </a:r>
            <a:r>
              <a:rPr lang="en-GB" sz="1600" dirty="0" err="1" smtClean="0"/>
              <a:t>zcela</a:t>
            </a:r>
            <a:r>
              <a:rPr lang="en-GB" sz="1600" dirty="0" smtClean="0"/>
              <a:t> </a:t>
            </a:r>
            <a:r>
              <a:rPr lang="en-GB" sz="1600" dirty="0" err="1"/>
              <a:t>závislé</a:t>
            </a:r>
            <a:r>
              <a:rPr lang="en-GB" sz="1600" dirty="0"/>
              <a:t> </a:t>
            </a:r>
            <a:r>
              <a:rPr lang="en-GB" sz="1600" dirty="0" err="1"/>
              <a:t>na</a:t>
            </a:r>
            <a:r>
              <a:rPr lang="en-GB" sz="1600" dirty="0"/>
              <a:t> </a:t>
            </a:r>
            <a:r>
              <a:rPr lang="en-GB" sz="1600" dirty="0" err="1" smtClean="0"/>
              <a:t>symbiontu</a:t>
            </a:r>
            <a:endParaRPr lang="en-GB" sz="1600" dirty="0"/>
          </a:p>
          <a:p>
            <a:r>
              <a:rPr lang="en-GB" sz="1600" dirty="0"/>
              <a:t>U </a:t>
            </a:r>
            <a:r>
              <a:rPr lang="en-GB" sz="1600" i="1" dirty="0"/>
              <a:t>S. </a:t>
            </a:r>
            <a:r>
              <a:rPr lang="en-GB" sz="1600" i="1" dirty="0" err="1"/>
              <a:t>reidi</a:t>
            </a:r>
            <a:r>
              <a:rPr lang="en-GB" sz="1600" i="1" dirty="0"/>
              <a:t> </a:t>
            </a:r>
            <a:r>
              <a:rPr lang="en-GB" sz="1600" dirty="0" err="1"/>
              <a:t>probíhá</a:t>
            </a:r>
            <a:r>
              <a:rPr lang="en-GB" sz="1600" dirty="0"/>
              <a:t> </a:t>
            </a:r>
            <a:r>
              <a:rPr lang="en-GB" sz="1600" dirty="0" err="1"/>
              <a:t>oxidace</a:t>
            </a:r>
            <a:r>
              <a:rPr lang="en-GB" sz="1600" dirty="0"/>
              <a:t> </a:t>
            </a:r>
            <a:r>
              <a:rPr lang="en-GB" sz="1600" dirty="0" err="1" smtClean="0"/>
              <a:t>sulfidů</a:t>
            </a:r>
            <a:r>
              <a:rPr lang="cs-CZ" sz="1600" dirty="0"/>
              <a:t> </a:t>
            </a:r>
            <a:r>
              <a:rPr lang="en-GB" sz="1600" dirty="0" err="1" smtClean="0"/>
              <a:t>nejen</a:t>
            </a:r>
            <a:r>
              <a:rPr lang="en-GB" sz="1600" dirty="0" smtClean="0"/>
              <a:t> </a:t>
            </a:r>
            <a:r>
              <a:rPr lang="en-GB" sz="1600" dirty="0"/>
              <a:t>v </a:t>
            </a:r>
            <a:r>
              <a:rPr lang="en-GB" sz="1600" dirty="0" err="1"/>
              <a:t>symbiotické</a:t>
            </a:r>
            <a:r>
              <a:rPr lang="en-GB" sz="1600" dirty="0"/>
              <a:t> </a:t>
            </a:r>
            <a:r>
              <a:rPr lang="en-GB" sz="1600" dirty="0" err="1" smtClean="0"/>
              <a:t>bakterii</a:t>
            </a:r>
            <a:r>
              <a:rPr lang="en-GB" sz="1600" dirty="0" smtClean="0"/>
              <a:t>,</a:t>
            </a:r>
            <a:r>
              <a:rPr lang="cs-CZ" sz="1600" dirty="0" smtClean="0"/>
              <a:t> </a:t>
            </a:r>
            <a:r>
              <a:rPr lang="en-GB" sz="1600" dirty="0" smtClean="0"/>
              <a:t>ale </a:t>
            </a:r>
            <a:r>
              <a:rPr lang="en-GB" sz="1600" dirty="0" err="1"/>
              <a:t>i</a:t>
            </a:r>
            <a:r>
              <a:rPr lang="en-GB" sz="1600" dirty="0"/>
              <a:t> v </a:t>
            </a:r>
            <a:r>
              <a:rPr lang="en-GB" sz="1600" dirty="0" err="1"/>
              <a:t>mitochondriích</a:t>
            </a:r>
            <a:r>
              <a:rPr lang="en-GB" sz="1600" dirty="0"/>
              <a:t> </a:t>
            </a:r>
            <a:r>
              <a:rPr lang="en-GB" sz="1600" dirty="0" err="1" smtClean="0"/>
              <a:t>hostitele</a:t>
            </a: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924943"/>
            <a:ext cx="7432501" cy="361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516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404664"/>
            <a:ext cx="6017001"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757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229600" cy="4525963"/>
          </a:xfrm>
        </p:spPr>
        <p:txBody>
          <a:bodyPr>
            <a:normAutofit/>
          </a:bodyPr>
          <a:lstStyle/>
          <a:p>
            <a:pPr marL="0" indent="0">
              <a:buNone/>
            </a:pPr>
            <a:r>
              <a:rPr lang="en-GB" sz="1600" u="sng" dirty="0" err="1"/>
              <a:t>Symbiotická</a:t>
            </a:r>
            <a:r>
              <a:rPr lang="en-GB" sz="1600" u="sng" dirty="0"/>
              <a:t> </a:t>
            </a:r>
            <a:r>
              <a:rPr lang="en-GB" sz="1600" u="sng" dirty="0" err="1"/>
              <a:t>produkce</a:t>
            </a:r>
            <a:r>
              <a:rPr lang="en-GB" sz="1600" u="sng" dirty="0"/>
              <a:t> </a:t>
            </a:r>
            <a:r>
              <a:rPr lang="en-GB" sz="1600" u="sng" dirty="0" err="1"/>
              <a:t>světla</a:t>
            </a:r>
            <a:endParaRPr lang="cs-CZ" sz="1600" u="sng" dirty="0" smtClean="0"/>
          </a:p>
          <a:p>
            <a:endParaRPr lang="cs-CZ" sz="1600" dirty="0"/>
          </a:p>
          <a:p>
            <a:r>
              <a:rPr lang="cs-CZ" sz="1600" dirty="0" err="1"/>
              <a:t>n</a:t>
            </a:r>
            <a:r>
              <a:rPr lang="en-GB" sz="1600" dirty="0" err="1" smtClean="0"/>
              <a:t>ěkteří</a:t>
            </a:r>
            <a:r>
              <a:rPr lang="en-GB" sz="1600" dirty="0" smtClean="0"/>
              <a:t> </a:t>
            </a:r>
            <a:r>
              <a:rPr lang="en-GB" sz="1600" dirty="0" err="1"/>
              <a:t>mořští</a:t>
            </a:r>
            <a:r>
              <a:rPr lang="en-GB" sz="1600" dirty="0"/>
              <a:t> </a:t>
            </a:r>
            <a:r>
              <a:rPr lang="en-GB" sz="1600" dirty="0" err="1"/>
              <a:t>bezobratlí</a:t>
            </a:r>
            <a:r>
              <a:rPr lang="en-GB" sz="1600" dirty="0"/>
              <a:t> a </a:t>
            </a:r>
            <a:r>
              <a:rPr lang="en-GB" sz="1600" dirty="0" err="1"/>
              <a:t>ryby</a:t>
            </a:r>
            <a:r>
              <a:rPr lang="en-GB" sz="1600" dirty="0"/>
              <a:t> </a:t>
            </a:r>
            <a:r>
              <a:rPr lang="en-GB" sz="1600" dirty="0" err="1"/>
              <a:t>ustanovili</a:t>
            </a:r>
            <a:r>
              <a:rPr lang="en-GB" sz="1600" dirty="0"/>
              <a:t> </a:t>
            </a:r>
            <a:r>
              <a:rPr lang="en-GB" sz="1600" u="sng" dirty="0" err="1"/>
              <a:t>mutualistický</a:t>
            </a:r>
            <a:r>
              <a:rPr lang="en-GB" sz="1600" u="sng" dirty="0"/>
              <a:t> </a:t>
            </a:r>
            <a:r>
              <a:rPr lang="en-GB" sz="1600" u="sng" dirty="0" err="1"/>
              <a:t>vztah</a:t>
            </a:r>
            <a:r>
              <a:rPr lang="en-GB" sz="1600" u="sng" dirty="0"/>
              <a:t> </a:t>
            </a:r>
            <a:r>
              <a:rPr lang="en-GB" sz="1600" u="sng" dirty="0" smtClean="0"/>
              <a:t>s</a:t>
            </a:r>
            <a:r>
              <a:rPr lang="cs-CZ" sz="1600" u="sng" dirty="0" smtClean="0"/>
              <a:t> </a:t>
            </a:r>
            <a:r>
              <a:rPr lang="en-GB" sz="1600" u="sng" dirty="0" err="1" smtClean="0"/>
              <a:t>luminiscenčními</a:t>
            </a:r>
            <a:r>
              <a:rPr lang="en-GB" sz="1600" u="sng" dirty="0" smtClean="0"/>
              <a:t> </a:t>
            </a:r>
            <a:r>
              <a:rPr lang="en-GB" sz="1600" u="sng" dirty="0" err="1" smtClean="0"/>
              <a:t>bakteriemi</a:t>
            </a:r>
            <a:endParaRPr lang="en-GB" sz="1600" u="sng" dirty="0"/>
          </a:p>
          <a:p>
            <a:r>
              <a:rPr lang="cs-CZ" sz="1600" dirty="0" err="1"/>
              <a:t>t</a:t>
            </a:r>
            <a:r>
              <a:rPr lang="en-GB" sz="1600" dirty="0" err="1" smtClean="0"/>
              <a:t>yto</a:t>
            </a:r>
            <a:r>
              <a:rPr lang="en-GB" sz="1600" dirty="0" smtClean="0"/>
              <a:t> </a:t>
            </a:r>
            <a:r>
              <a:rPr lang="en-GB" sz="1600" dirty="0" err="1"/>
              <a:t>bakterie</a:t>
            </a:r>
            <a:r>
              <a:rPr lang="en-GB" sz="1600" dirty="0"/>
              <a:t> </a:t>
            </a:r>
            <a:r>
              <a:rPr lang="en-GB" sz="1600" dirty="0" err="1"/>
              <a:t>jsou</a:t>
            </a:r>
            <a:r>
              <a:rPr lang="en-GB" sz="1600" dirty="0"/>
              <a:t> </a:t>
            </a:r>
            <a:r>
              <a:rPr lang="en-GB" sz="1600" dirty="0" err="1"/>
              <a:t>ve</a:t>
            </a:r>
            <a:r>
              <a:rPr lang="en-GB" sz="1600" dirty="0"/>
              <a:t> </a:t>
            </a:r>
            <a:r>
              <a:rPr lang="en-GB" sz="1600" dirty="0" err="1"/>
              <a:t>specializovaném</a:t>
            </a:r>
            <a:r>
              <a:rPr lang="en-GB" sz="1600" dirty="0"/>
              <a:t> </a:t>
            </a:r>
            <a:r>
              <a:rPr lang="en-GB" sz="1600" dirty="0" err="1"/>
              <a:t>orgánu</a:t>
            </a:r>
            <a:r>
              <a:rPr lang="en-GB" sz="1600" dirty="0"/>
              <a:t>, </a:t>
            </a:r>
            <a:r>
              <a:rPr lang="en-GB" sz="1600" dirty="0" err="1"/>
              <a:t>který</a:t>
            </a:r>
            <a:r>
              <a:rPr lang="en-GB" sz="1600" dirty="0"/>
              <a:t> </a:t>
            </a:r>
            <a:r>
              <a:rPr lang="en-GB" sz="1600" dirty="0" err="1" smtClean="0"/>
              <a:t>mů</a:t>
            </a:r>
            <a:r>
              <a:rPr lang="cs-CZ" sz="1600" dirty="0" smtClean="0"/>
              <a:t>ž</a:t>
            </a:r>
            <a:r>
              <a:rPr lang="en-GB" sz="1600" dirty="0" smtClean="0"/>
              <a:t>e </a:t>
            </a:r>
            <a:r>
              <a:rPr lang="en-GB" sz="1600" dirty="0" err="1"/>
              <a:t>být</a:t>
            </a:r>
            <a:r>
              <a:rPr lang="en-GB" sz="1600" dirty="0"/>
              <a:t> </a:t>
            </a:r>
            <a:r>
              <a:rPr lang="en-GB" sz="1600" dirty="0" err="1"/>
              <a:t>blízko</a:t>
            </a:r>
            <a:r>
              <a:rPr lang="en-GB" sz="1600" dirty="0"/>
              <a:t> </a:t>
            </a:r>
            <a:r>
              <a:rPr lang="en-GB" sz="1600" dirty="0" err="1" smtClean="0"/>
              <a:t>oka</a:t>
            </a:r>
            <a:r>
              <a:rPr lang="en-GB" sz="1600" dirty="0" smtClean="0"/>
              <a:t>,</a:t>
            </a:r>
            <a:r>
              <a:rPr lang="cs-CZ" sz="1600" dirty="0" smtClean="0"/>
              <a:t> </a:t>
            </a:r>
            <a:r>
              <a:rPr lang="en-GB" sz="1600" dirty="0" err="1" smtClean="0"/>
              <a:t>na</a:t>
            </a:r>
            <a:r>
              <a:rPr lang="en-GB" sz="1600" dirty="0" smtClean="0"/>
              <a:t> </a:t>
            </a:r>
            <a:r>
              <a:rPr lang="en-GB" sz="1600" dirty="0" err="1"/>
              <a:t>břiše</a:t>
            </a:r>
            <a:r>
              <a:rPr lang="en-GB" sz="1600" dirty="0"/>
              <a:t>, u </a:t>
            </a:r>
            <a:r>
              <a:rPr lang="en-GB" sz="1600" dirty="0" err="1"/>
              <a:t>konečníku</a:t>
            </a:r>
            <a:r>
              <a:rPr lang="en-GB" sz="1600" dirty="0"/>
              <a:t> </a:t>
            </a:r>
            <a:r>
              <a:rPr lang="en-GB" sz="1600" dirty="0" err="1"/>
              <a:t>nebo</a:t>
            </a:r>
            <a:r>
              <a:rPr lang="en-GB" sz="1600" dirty="0"/>
              <a:t> </a:t>
            </a:r>
            <a:r>
              <a:rPr lang="en-GB" sz="1600" dirty="0" err="1" smtClean="0"/>
              <a:t>čelistí</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276872"/>
            <a:ext cx="5489848" cy="365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13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856984" cy="4525963"/>
          </a:xfrm>
        </p:spPr>
        <p:txBody>
          <a:bodyPr>
            <a:normAutofit/>
          </a:bodyPr>
          <a:lstStyle/>
          <a:p>
            <a:pPr marL="0" indent="0">
              <a:buNone/>
            </a:pPr>
            <a:endParaRPr lang="en-GB" sz="1600" dirty="0"/>
          </a:p>
          <a:p>
            <a:r>
              <a:rPr lang="cs-CZ" sz="1600" dirty="0"/>
              <a:t>u</a:t>
            </a:r>
            <a:r>
              <a:rPr lang="en-GB" sz="1600" dirty="0" smtClean="0"/>
              <a:t> </a:t>
            </a:r>
            <a:r>
              <a:rPr lang="en-GB" sz="1600" dirty="0" err="1"/>
              <a:t>chobotnice</a:t>
            </a:r>
            <a:r>
              <a:rPr lang="en-GB" sz="1600" dirty="0"/>
              <a:t> </a:t>
            </a:r>
            <a:r>
              <a:rPr lang="en-GB" sz="1600" dirty="0" err="1"/>
              <a:t>luminiscenční</a:t>
            </a:r>
            <a:r>
              <a:rPr lang="en-GB" sz="1600" dirty="0"/>
              <a:t> </a:t>
            </a:r>
            <a:r>
              <a:rPr lang="en-GB" sz="1600" dirty="0" err="1"/>
              <a:t>bakterie</a:t>
            </a:r>
            <a:r>
              <a:rPr lang="en-GB" sz="1600" dirty="0"/>
              <a:t> </a:t>
            </a:r>
            <a:r>
              <a:rPr lang="en-GB" sz="1600" dirty="0" err="1"/>
              <a:t>ve</a:t>
            </a:r>
            <a:r>
              <a:rPr lang="en-GB" sz="1600" dirty="0"/>
              <a:t> </a:t>
            </a:r>
            <a:r>
              <a:rPr lang="en-GB" sz="1600" dirty="0" err="1"/>
              <a:t>dvou</a:t>
            </a:r>
            <a:r>
              <a:rPr lang="en-GB" sz="1600" dirty="0"/>
              <a:t> </a:t>
            </a:r>
            <a:r>
              <a:rPr lang="cs-CZ" sz="1600" dirty="0"/>
              <a:t>ž</a:t>
            </a:r>
            <a:r>
              <a:rPr lang="en-GB" sz="1600" dirty="0" err="1" smtClean="0"/>
              <a:t>lázách</a:t>
            </a:r>
            <a:r>
              <a:rPr lang="cs-CZ" sz="1600" dirty="0"/>
              <a:t> </a:t>
            </a:r>
            <a:r>
              <a:rPr lang="en-GB" sz="1600" dirty="0" smtClean="0"/>
              <a:t>v </a:t>
            </a:r>
            <a:r>
              <a:rPr lang="en-GB" sz="1600" dirty="0" err="1"/>
              <a:t>dutině</a:t>
            </a:r>
            <a:r>
              <a:rPr lang="en-GB" sz="1600" dirty="0"/>
              <a:t> </a:t>
            </a:r>
            <a:r>
              <a:rPr lang="en-GB" sz="1600" dirty="0" err="1"/>
              <a:t>pláště</a:t>
            </a:r>
            <a:r>
              <a:rPr lang="en-GB" sz="1600" dirty="0"/>
              <a:t> </a:t>
            </a:r>
            <a:r>
              <a:rPr lang="en-GB" sz="1600" dirty="0" err="1"/>
              <a:t>blízko</a:t>
            </a:r>
            <a:r>
              <a:rPr lang="en-GB" sz="1600" dirty="0"/>
              <a:t> </a:t>
            </a:r>
            <a:r>
              <a:rPr lang="en-GB" sz="1600" dirty="0" err="1"/>
              <a:t>inkoustových</a:t>
            </a:r>
            <a:r>
              <a:rPr lang="en-GB" sz="1600" dirty="0"/>
              <a:t> </a:t>
            </a:r>
            <a:r>
              <a:rPr lang="en-GB" sz="1600" dirty="0" err="1" smtClean="0"/>
              <a:t>vaků</a:t>
            </a:r>
            <a:endParaRPr lang="en-GB" sz="1600" dirty="0"/>
          </a:p>
          <a:p>
            <a:r>
              <a:rPr lang="cs-CZ" sz="1600" dirty="0" err="1"/>
              <a:t>l</a:t>
            </a:r>
            <a:r>
              <a:rPr lang="en-GB" sz="1600" dirty="0" err="1" smtClean="0"/>
              <a:t>uminiscenční</a:t>
            </a:r>
            <a:r>
              <a:rPr lang="en-GB" sz="1600" dirty="0" smtClean="0"/>
              <a:t> </a:t>
            </a:r>
            <a:r>
              <a:rPr lang="en-GB" sz="1600" dirty="0" err="1"/>
              <a:t>bakterie</a:t>
            </a:r>
            <a:r>
              <a:rPr lang="en-GB" sz="1600" dirty="0"/>
              <a:t> </a:t>
            </a:r>
            <a:r>
              <a:rPr lang="en-GB" sz="1600" dirty="0" err="1"/>
              <a:t>rodu</a:t>
            </a:r>
            <a:r>
              <a:rPr lang="en-GB" sz="1600" dirty="0"/>
              <a:t> </a:t>
            </a:r>
            <a:r>
              <a:rPr lang="en-GB" sz="1600" i="1" u="sng" dirty="0"/>
              <a:t>Vibrio a </a:t>
            </a:r>
            <a:r>
              <a:rPr lang="en-GB" sz="1600" i="1" u="sng" dirty="0" err="1" smtClean="0"/>
              <a:t>Photobacterium</a:t>
            </a:r>
            <a:r>
              <a:rPr lang="cs-CZ" sz="1600" i="1" u="sng" dirty="0"/>
              <a:t> </a:t>
            </a:r>
            <a:r>
              <a:rPr lang="en-GB" sz="1600" dirty="0" err="1" smtClean="0"/>
              <a:t>jsou</a:t>
            </a:r>
            <a:r>
              <a:rPr lang="en-GB" sz="1600" dirty="0" smtClean="0"/>
              <a:t> </a:t>
            </a:r>
            <a:r>
              <a:rPr lang="en-GB" sz="1600" dirty="0" err="1"/>
              <a:t>ve</a:t>
            </a:r>
            <a:r>
              <a:rPr lang="en-GB" sz="1600" dirty="0"/>
              <a:t> </a:t>
            </a:r>
            <a:r>
              <a:rPr lang="en-GB" sz="1600" dirty="0" err="1"/>
              <a:t>speciálních</a:t>
            </a:r>
            <a:r>
              <a:rPr lang="en-GB" sz="1600" dirty="0"/>
              <a:t> </a:t>
            </a:r>
            <a:r>
              <a:rPr lang="en-GB" sz="1600" u="sng" dirty="0" err="1"/>
              <a:t>vakovitých</a:t>
            </a:r>
            <a:r>
              <a:rPr lang="en-GB" sz="1600" u="sng" dirty="0"/>
              <a:t> </a:t>
            </a:r>
            <a:r>
              <a:rPr lang="en-GB" sz="1600" u="sng" dirty="0" err="1"/>
              <a:t>orgánech</a:t>
            </a:r>
            <a:r>
              <a:rPr lang="en-GB" sz="1600" dirty="0"/>
              <a:t>, </a:t>
            </a:r>
            <a:r>
              <a:rPr lang="en-GB" sz="1600" dirty="0" err="1"/>
              <a:t>které</a:t>
            </a:r>
            <a:r>
              <a:rPr lang="en-GB" sz="1600" dirty="0"/>
              <a:t> </a:t>
            </a:r>
            <a:r>
              <a:rPr lang="en-GB" sz="1600" dirty="0" err="1" smtClean="0"/>
              <a:t>mívají</a:t>
            </a:r>
            <a:r>
              <a:rPr lang="cs-CZ" sz="1600" dirty="0"/>
              <a:t> </a:t>
            </a:r>
            <a:r>
              <a:rPr lang="en-GB" sz="1600" dirty="0" err="1" smtClean="0"/>
              <a:t>externí</a:t>
            </a:r>
            <a:r>
              <a:rPr lang="en-GB" sz="1600" dirty="0" smtClean="0"/>
              <a:t> </a:t>
            </a:r>
            <a:r>
              <a:rPr lang="en-GB" sz="1600" dirty="0" err="1"/>
              <a:t>póry</a:t>
            </a:r>
            <a:r>
              <a:rPr lang="en-GB" sz="1600" dirty="0"/>
              <a:t> pro </a:t>
            </a:r>
            <a:r>
              <a:rPr lang="en-GB" sz="1600" dirty="0" err="1"/>
              <a:t>vstup</a:t>
            </a:r>
            <a:r>
              <a:rPr lang="en-GB" sz="1600" dirty="0"/>
              <a:t> </a:t>
            </a:r>
            <a:r>
              <a:rPr lang="en-GB" sz="1600" dirty="0" err="1"/>
              <a:t>bakterií</a:t>
            </a:r>
            <a:r>
              <a:rPr lang="en-GB" sz="1600" dirty="0"/>
              <a:t> a </a:t>
            </a:r>
            <a:r>
              <a:rPr lang="en-GB" sz="1600" dirty="0" err="1"/>
              <a:t>výměnu</a:t>
            </a:r>
            <a:r>
              <a:rPr lang="en-GB" sz="1600" dirty="0"/>
              <a:t> s </a:t>
            </a:r>
            <a:r>
              <a:rPr lang="en-GB" sz="1600" dirty="0" err="1" smtClean="0"/>
              <a:t>vnějším</a:t>
            </a:r>
            <a:r>
              <a:rPr lang="cs-CZ" sz="1600" dirty="0"/>
              <a:t> </a:t>
            </a:r>
            <a:r>
              <a:rPr lang="en-GB" sz="1600" dirty="0" err="1" smtClean="0"/>
              <a:t>mořským</a:t>
            </a:r>
            <a:r>
              <a:rPr lang="en-GB" sz="1600" dirty="0" smtClean="0"/>
              <a:t> </a:t>
            </a:r>
            <a:r>
              <a:rPr lang="en-GB" sz="1600" dirty="0" err="1" smtClean="0"/>
              <a:t>prostředím</a:t>
            </a:r>
            <a:endParaRPr lang="en-GB" sz="1600" dirty="0"/>
          </a:p>
          <a:p>
            <a:r>
              <a:rPr lang="cs-CZ" sz="1600" dirty="0" err="1"/>
              <a:t>r</a:t>
            </a:r>
            <a:r>
              <a:rPr lang="en-GB" sz="1600" dirty="0" err="1" smtClean="0"/>
              <a:t>yby</a:t>
            </a:r>
            <a:r>
              <a:rPr lang="en-GB" sz="1600" dirty="0" smtClean="0"/>
              <a:t> </a:t>
            </a:r>
            <a:r>
              <a:rPr lang="en-GB" sz="1600" dirty="0" err="1"/>
              <a:t>zásobují</a:t>
            </a:r>
            <a:r>
              <a:rPr lang="en-GB" sz="1600" dirty="0"/>
              <a:t> </a:t>
            </a:r>
            <a:r>
              <a:rPr lang="en-GB" sz="1600" dirty="0" err="1"/>
              <a:t>bakterie</a:t>
            </a:r>
            <a:r>
              <a:rPr lang="en-GB" sz="1600" dirty="0"/>
              <a:t> </a:t>
            </a:r>
            <a:r>
              <a:rPr lang="cs-CZ" sz="1600" dirty="0" err="1"/>
              <a:t>ž</a:t>
            </a:r>
            <a:r>
              <a:rPr lang="en-GB" sz="1600" dirty="0" err="1" smtClean="0"/>
              <a:t>ivinami</a:t>
            </a:r>
            <a:r>
              <a:rPr lang="en-GB" sz="1600" dirty="0" smtClean="0"/>
              <a:t> </a:t>
            </a:r>
            <a:r>
              <a:rPr lang="en-GB" sz="1600" dirty="0"/>
              <a:t>a </a:t>
            </a:r>
            <a:r>
              <a:rPr lang="en-GB" sz="1600" dirty="0" err="1"/>
              <a:t>chrání</a:t>
            </a:r>
            <a:r>
              <a:rPr lang="en-GB" sz="1600" dirty="0"/>
              <a:t> je </a:t>
            </a:r>
            <a:r>
              <a:rPr lang="en-GB" sz="1600" dirty="0" err="1"/>
              <a:t>proti</a:t>
            </a:r>
            <a:r>
              <a:rPr lang="en-GB" sz="1600" dirty="0"/>
              <a:t> </a:t>
            </a:r>
            <a:r>
              <a:rPr lang="en-GB" sz="1600" dirty="0" err="1" smtClean="0"/>
              <a:t>kompetici</a:t>
            </a:r>
            <a:endParaRPr lang="en-GB" sz="1600" dirty="0"/>
          </a:p>
          <a:p>
            <a:r>
              <a:rPr lang="cs-CZ" sz="1600" u="sng" dirty="0" err="1"/>
              <a:t>l</a:t>
            </a:r>
            <a:r>
              <a:rPr lang="en-GB" sz="1600" u="sng" dirty="0" err="1" smtClean="0"/>
              <a:t>uminiscenční</a:t>
            </a:r>
            <a:r>
              <a:rPr lang="en-GB" sz="1600" u="sng" dirty="0" smtClean="0"/>
              <a:t> </a:t>
            </a:r>
            <a:r>
              <a:rPr lang="en-GB" sz="1600" u="sng" dirty="0" err="1"/>
              <a:t>bakterie</a:t>
            </a:r>
            <a:r>
              <a:rPr lang="en-GB" sz="1600" u="sng" dirty="0"/>
              <a:t> </a:t>
            </a:r>
            <a:r>
              <a:rPr lang="en-GB" sz="1600" u="sng" dirty="0" err="1"/>
              <a:t>emitují</a:t>
            </a:r>
            <a:r>
              <a:rPr lang="en-GB" sz="1600" u="sng" dirty="0"/>
              <a:t> </a:t>
            </a:r>
            <a:r>
              <a:rPr lang="en-GB" sz="1600" u="sng" dirty="0" err="1"/>
              <a:t>světlo</a:t>
            </a:r>
            <a:r>
              <a:rPr lang="en-GB" sz="1600" u="sng" dirty="0"/>
              <a:t> </a:t>
            </a:r>
            <a:r>
              <a:rPr lang="en-GB" sz="1600" u="sng" dirty="0" err="1" smtClean="0"/>
              <a:t>kontinuálně</a:t>
            </a:r>
            <a:endParaRPr lang="cs-CZ" sz="1600" dirty="0"/>
          </a:p>
          <a:p>
            <a:r>
              <a:rPr lang="en-GB" sz="1600" dirty="0" err="1" smtClean="0"/>
              <a:t>některé</a:t>
            </a:r>
            <a:r>
              <a:rPr lang="en-GB" sz="1600" dirty="0" smtClean="0"/>
              <a:t> </a:t>
            </a:r>
            <a:r>
              <a:rPr lang="en-GB" sz="1600" dirty="0" err="1"/>
              <a:t>ryby</a:t>
            </a:r>
            <a:r>
              <a:rPr lang="en-GB" sz="1600" dirty="0"/>
              <a:t> </a:t>
            </a:r>
            <a:r>
              <a:rPr lang="en-GB" sz="1600" dirty="0" err="1"/>
              <a:t>jsou</a:t>
            </a:r>
            <a:r>
              <a:rPr lang="en-GB" sz="1600" dirty="0"/>
              <a:t> </a:t>
            </a:r>
            <a:r>
              <a:rPr lang="en-GB" sz="1600" u="sng" dirty="0" err="1"/>
              <a:t>schopné</a:t>
            </a:r>
            <a:r>
              <a:rPr lang="en-GB" sz="1600" u="sng" dirty="0"/>
              <a:t> </a:t>
            </a:r>
            <a:r>
              <a:rPr lang="en-GB" sz="1600" u="sng" dirty="0" err="1"/>
              <a:t>manipulovat</a:t>
            </a:r>
            <a:r>
              <a:rPr lang="en-GB" sz="1600" u="sng" dirty="0"/>
              <a:t> </a:t>
            </a:r>
            <a:r>
              <a:rPr lang="en-GB" sz="1600" dirty="0" err="1"/>
              <a:t>tyto</a:t>
            </a:r>
            <a:r>
              <a:rPr lang="en-GB" sz="1600" dirty="0"/>
              <a:t> </a:t>
            </a:r>
            <a:r>
              <a:rPr lang="en-GB" sz="1600" dirty="0" err="1"/>
              <a:t>orgány</a:t>
            </a:r>
            <a:r>
              <a:rPr lang="en-GB" sz="1600" dirty="0"/>
              <a:t> </a:t>
            </a:r>
            <a:r>
              <a:rPr lang="en-GB" sz="1600" dirty="0" err="1" smtClean="0"/>
              <a:t>tak</a:t>
            </a:r>
            <a:r>
              <a:rPr lang="en-GB" sz="1600" dirty="0" smtClean="0"/>
              <a:t>,</a:t>
            </a:r>
            <a:r>
              <a:rPr lang="cs-CZ" sz="1600" dirty="0" smtClean="0"/>
              <a:t> </a:t>
            </a:r>
            <a:r>
              <a:rPr lang="en-GB" sz="1600" dirty="0" smtClean="0"/>
              <a:t>aby </a:t>
            </a:r>
            <a:r>
              <a:rPr lang="en-GB" sz="1600" dirty="0" err="1"/>
              <a:t>emitovaly</a:t>
            </a:r>
            <a:r>
              <a:rPr lang="en-GB" sz="1600" dirty="0"/>
              <a:t> </a:t>
            </a:r>
            <a:r>
              <a:rPr lang="en-GB" sz="1600" u="sng" dirty="0" err="1"/>
              <a:t>záblesky</a:t>
            </a:r>
            <a:r>
              <a:rPr lang="en-GB" sz="1600" u="sng" dirty="0"/>
              <a:t> </a:t>
            </a:r>
            <a:r>
              <a:rPr lang="en-GB" sz="1600" u="sng" dirty="0" err="1" smtClean="0"/>
              <a:t>světla</a:t>
            </a:r>
            <a:endParaRPr lang="en-GB" sz="1600" u="sng" dirty="0"/>
          </a:p>
          <a:p>
            <a:r>
              <a:rPr lang="cs-CZ" sz="1600" dirty="0" err="1"/>
              <a:t>r</a:t>
            </a:r>
            <a:r>
              <a:rPr lang="en-GB" sz="1600" dirty="0" err="1" smtClean="0"/>
              <a:t>yba</a:t>
            </a:r>
            <a:r>
              <a:rPr lang="en-GB" sz="1600" dirty="0" smtClean="0"/>
              <a:t> </a:t>
            </a:r>
            <a:r>
              <a:rPr lang="en-GB" sz="1600" dirty="0" err="1"/>
              <a:t>rodu</a:t>
            </a:r>
            <a:r>
              <a:rPr lang="en-GB" sz="1600" dirty="0"/>
              <a:t> </a:t>
            </a:r>
            <a:r>
              <a:rPr lang="en-GB" sz="1600" i="1" dirty="0" err="1" smtClean="0"/>
              <a:t>Photoblepharon</a:t>
            </a:r>
            <a:r>
              <a:rPr lang="cs-CZ" sz="1600" dirty="0"/>
              <a:t> </a:t>
            </a:r>
            <a:r>
              <a:rPr lang="en-GB" sz="1600" dirty="0" smtClean="0"/>
              <a:t>„</a:t>
            </a:r>
            <a:r>
              <a:rPr lang="en-GB" sz="1600" dirty="0" err="1" smtClean="0"/>
              <a:t>vypne</a:t>
            </a:r>
            <a:r>
              <a:rPr lang="en-GB" sz="1600" dirty="0"/>
              <a:t>“ </a:t>
            </a:r>
            <a:r>
              <a:rPr lang="en-GB" sz="1600" dirty="0" err="1"/>
              <a:t>světlo</a:t>
            </a:r>
            <a:r>
              <a:rPr lang="en-GB" sz="1600" dirty="0"/>
              <a:t> </a:t>
            </a:r>
            <a:r>
              <a:rPr lang="en-GB" sz="1600" dirty="0" err="1" smtClean="0"/>
              <a:t>zata</a:t>
            </a:r>
            <a:r>
              <a:rPr lang="cs-CZ" sz="1600" dirty="0"/>
              <a:t>ž</a:t>
            </a:r>
            <a:r>
              <a:rPr lang="en-GB" sz="1600" dirty="0" err="1" smtClean="0"/>
              <a:t>ením</a:t>
            </a:r>
            <a:r>
              <a:rPr lang="cs-CZ" sz="1600" dirty="0" smtClean="0"/>
              <a:t> </a:t>
            </a:r>
            <a:r>
              <a:rPr lang="en-GB" sz="1600" dirty="0" err="1" smtClean="0"/>
              <a:t>tmavého</a:t>
            </a:r>
            <a:r>
              <a:rPr lang="en-GB" sz="1600" dirty="0" smtClean="0"/>
              <a:t> </a:t>
            </a:r>
            <a:r>
              <a:rPr lang="en-GB" sz="1600" dirty="0" err="1"/>
              <a:t>závěsu</a:t>
            </a:r>
            <a:r>
              <a:rPr lang="en-GB" sz="1600" dirty="0"/>
              <a:t> </a:t>
            </a:r>
            <a:r>
              <a:rPr lang="en-GB" sz="1600" dirty="0" err="1" smtClean="0"/>
              <a:t>přes</a:t>
            </a:r>
            <a:r>
              <a:rPr lang="cs-CZ" sz="1600" dirty="0"/>
              <a:t> </a:t>
            </a:r>
            <a:r>
              <a:rPr lang="en-GB" sz="1600" dirty="0" err="1" smtClean="0"/>
              <a:t>světelný</a:t>
            </a:r>
            <a:r>
              <a:rPr lang="en-GB" sz="1600" dirty="0" smtClean="0"/>
              <a:t> </a:t>
            </a:r>
            <a:r>
              <a:rPr lang="en-GB" sz="1600" dirty="0" err="1" smtClean="0"/>
              <a:t>orgán</a:t>
            </a:r>
            <a:endParaRPr lang="en-GB" sz="1600"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834786"/>
            <a:ext cx="5472608" cy="361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409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62291"/>
            <a:ext cx="8964488" cy="4525963"/>
          </a:xfrm>
        </p:spPr>
        <p:txBody>
          <a:bodyPr>
            <a:normAutofit/>
          </a:bodyPr>
          <a:lstStyle/>
          <a:p>
            <a:r>
              <a:rPr lang="cs-CZ" sz="1600" dirty="0" err="1"/>
              <a:t>r</a:t>
            </a:r>
            <a:r>
              <a:rPr lang="en-GB" sz="1600" dirty="0" err="1" smtClean="0"/>
              <a:t>yba</a:t>
            </a:r>
            <a:r>
              <a:rPr lang="en-GB" sz="1600" dirty="0" smtClean="0"/>
              <a:t> </a:t>
            </a:r>
            <a:r>
              <a:rPr lang="en-GB" sz="1600" dirty="0" err="1"/>
              <a:t>rodu</a:t>
            </a:r>
            <a:r>
              <a:rPr lang="en-GB" sz="1600" dirty="0"/>
              <a:t> </a:t>
            </a:r>
            <a:r>
              <a:rPr lang="en-GB" sz="1600" i="1" dirty="0" err="1"/>
              <a:t>Anomalops</a:t>
            </a:r>
            <a:r>
              <a:rPr lang="en-GB" sz="1600" dirty="0"/>
              <a:t> – </a:t>
            </a:r>
            <a:r>
              <a:rPr lang="en-GB" sz="1600" dirty="0" err="1"/>
              <a:t>světelný</a:t>
            </a:r>
            <a:r>
              <a:rPr lang="en-GB" sz="1600" dirty="0"/>
              <a:t> </a:t>
            </a:r>
            <a:r>
              <a:rPr lang="en-GB" sz="1600" dirty="0" err="1"/>
              <a:t>orgán</a:t>
            </a:r>
            <a:r>
              <a:rPr lang="en-GB" sz="1600" dirty="0"/>
              <a:t> </a:t>
            </a:r>
            <a:r>
              <a:rPr lang="en-GB" sz="1600" dirty="0" err="1"/>
              <a:t>vevnitř</a:t>
            </a:r>
            <a:r>
              <a:rPr lang="en-GB" sz="1600" dirty="0"/>
              <a:t> </a:t>
            </a:r>
            <a:r>
              <a:rPr lang="en-GB" sz="1600" dirty="0" err="1"/>
              <a:t>vystlaný</a:t>
            </a:r>
            <a:r>
              <a:rPr lang="en-GB" sz="1600" dirty="0"/>
              <a:t> </a:t>
            </a:r>
            <a:r>
              <a:rPr lang="en-GB" sz="1600" dirty="0" err="1" smtClean="0"/>
              <a:t>reflexními</a:t>
            </a:r>
            <a:r>
              <a:rPr lang="cs-CZ" sz="1600" dirty="0"/>
              <a:t> </a:t>
            </a:r>
            <a:r>
              <a:rPr lang="en-GB" sz="1600" dirty="0" err="1" smtClean="0"/>
              <a:t>guanin-obsahujícími</a:t>
            </a:r>
            <a:r>
              <a:rPr lang="en-GB" sz="1600" dirty="0" smtClean="0"/>
              <a:t> </a:t>
            </a:r>
            <a:r>
              <a:rPr lang="en-GB" sz="1600" dirty="0" err="1"/>
              <a:t>buňkami</a:t>
            </a:r>
            <a:r>
              <a:rPr lang="en-GB" sz="1600" dirty="0"/>
              <a:t> se </a:t>
            </a:r>
            <a:r>
              <a:rPr lang="en-GB" sz="1600" dirty="0" err="1"/>
              <a:t>otáčí</a:t>
            </a:r>
            <a:r>
              <a:rPr lang="en-GB" sz="1600" dirty="0"/>
              <a:t> </a:t>
            </a:r>
            <a:r>
              <a:rPr lang="en-GB" sz="1600" dirty="0" err="1"/>
              <a:t>jako</a:t>
            </a:r>
            <a:r>
              <a:rPr lang="en-GB" sz="1600" dirty="0"/>
              <a:t> </a:t>
            </a:r>
            <a:r>
              <a:rPr lang="en-GB" sz="1600" dirty="0" err="1"/>
              <a:t>oko</a:t>
            </a:r>
            <a:r>
              <a:rPr lang="en-GB" sz="1600" dirty="0"/>
              <a:t> o </a:t>
            </a:r>
            <a:r>
              <a:rPr lang="en-GB" sz="1600" dirty="0" err="1"/>
              <a:t>téměř</a:t>
            </a:r>
            <a:r>
              <a:rPr lang="en-GB" sz="1600" dirty="0"/>
              <a:t> </a:t>
            </a:r>
            <a:r>
              <a:rPr lang="en-GB" sz="1600" dirty="0" smtClean="0"/>
              <a:t>180o</a:t>
            </a:r>
            <a:endParaRPr lang="cs-CZ" sz="1600" dirty="0" smtClean="0"/>
          </a:p>
          <a:p>
            <a:endParaRPr lang="en-GB" sz="1600" dirty="0"/>
          </a:p>
          <a:p>
            <a:r>
              <a:rPr lang="en-GB" sz="1600" i="1" dirty="0" err="1"/>
              <a:t>Photoblepharon</a:t>
            </a:r>
            <a:r>
              <a:rPr lang="en-GB" sz="1600" i="1" dirty="0"/>
              <a:t>, </a:t>
            </a:r>
            <a:r>
              <a:rPr lang="en-GB" sz="1600" i="1" dirty="0" err="1"/>
              <a:t>Anomalops</a:t>
            </a:r>
            <a:r>
              <a:rPr lang="en-GB" sz="1600" i="1" dirty="0"/>
              <a:t> </a:t>
            </a:r>
            <a:r>
              <a:rPr lang="en-GB" sz="1600" dirty="0"/>
              <a:t>– </a:t>
            </a:r>
            <a:r>
              <a:rPr lang="en-GB" sz="1600" dirty="0" err="1" smtClean="0"/>
              <a:t>světelné</a:t>
            </a:r>
            <a:r>
              <a:rPr lang="en-GB" sz="1600" dirty="0" smtClean="0"/>
              <a:t> </a:t>
            </a:r>
            <a:r>
              <a:rPr lang="en-GB" sz="1600" dirty="0" err="1"/>
              <a:t>orgány</a:t>
            </a:r>
            <a:r>
              <a:rPr lang="en-GB" sz="1600" dirty="0"/>
              <a:t> </a:t>
            </a:r>
            <a:r>
              <a:rPr lang="en-GB" sz="1600" dirty="0" err="1"/>
              <a:t>umístěné</a:t>
            </a:r>
            <a:r>
              <a:rPr lang="en-GB" sz="1600" dirty="0"/>
              <a:t> </a:t>
            </a:r>
            <a:r>
              <a:rPr lang="en-GB" sz="1600" dirty="0" err="1"/>
              <a:t>blízko</a:t>
            </a:r>
            <a:r>
              <a:rPr lang="en-GB" sz="1600" dirty="0"/>
              <a:t> </a:t>
            </a:r>
            <a:r>
              <a:rPr lang="en-GB" sz="1600" dirty="0" err="1"/>
              <a:t>očí</a:t>
            </a:r>
            <a:r>
              <a:rPr lang="en-GB" sz="1600" dirty="0"/>
              <a:t> </a:t>
            </a:r>
            <a:r>
              <a:rPr lang="en-GB" sz="1600" dirty="0" err="1"/>
              <a:t>mají</a:t>
            </a:r>
            <a:r>
              <a:rPr lang="en-GB" sz="1600" dirty="0"/>
              <a:t> </a:t>
            </a:r>
            <a:r>
              <a:rPr lang="en-GB" sz="1600" dirty="0" err="1"/>
              <a:t>konkávní</a:t>
            </a:r>
            <a:r>
              <a:rPr lang="en-GB" sz="1600" dirty="0"/>
              <a:t> </a:t>
            </a:r>
            <a:r>
              <a:rPr lang="en-GB" sz="1600" dirty="0" err="1"/>
              <a:t>zrcadla</a:t>
            </a:r>
            <a:r>
              <a:rPr lang="cs-CZ" sz="1600" dirty="0"/>
              <a:t> </a:t>
            </a:r>
            <a:r>
              <a:rPr lang="en-GB" sz="1600" dirty="0"/>
              <a:t>z </a:t>
            </a:r>
            <a:r>
              <a:rPr lang="en-GB" sz="1600" dirty="0" err="1"/>
              <a:t>guanidin-obsahujících</a:t>
            </a:r>
            <a:r>
              <a:rPr lang="en-GB" sz="1600" dirty="0"/>
              <a:t> </a:t>
            </a:r>
            <a:r>
              <a:rPr lang="en-GB" sz="1600" dirty="0" err="1"/>
              <a:t>buněk</a:t>
            </a:r>
            <a:r>
              <a:rPr lang="en-GB" sz="1600" dirty="0"/>
              <a:t> a </a:t>
            </a:r>
            <a:r>
              <a:rPr lang="en-GB" sz="1600" dirty="0" err="1"/>
              <a:t>čočce</a:t>
            </a:r>
            <a:r>
              <a:rPr lang="en-GB" sz="1600" dirty="0"/>
              <a:t> </a:t>
            </a:r>
            <a:r>
              <a:rPr lang="en-GB" sz="1600" dirty="0" err="1"/>
              <a:t>podobné</a:t>
            </a:r>
            <a:r>
              <a:rPr lang="en-GB" sz="1600" dirty="0"/>
              <a:t> </a:t>
            </a:r>
            <a:r>
              <a:rPr lang="en-GB" sz="1600" dirty="0" err="1"/>
              <a:t>ostřící</a:t>
            </a:r>
            <a:r>
              <a:rPr lang="en-GB" sz="1600" dirty="0"/>
              <a:t> </a:t>
            </a:r>
            <a:r>
              <a:rPr lang="en-GB" sz="1600" dirty="0" err="1"/>
              <a:t>struktury</a:t>
            </a:r>
            <a:r>
              <a:rPr lang="cs-CZ" sz="1600" dirty="0"/>
              <a:t> </a:t>
            </a:r>
            <a:r>
              <a:rPr lang="en-GB" sz="1600" dirty="0"/>
              <a:t>– </a:t>
            </a:r>
            <a:r>
              <a:rPr lang="en-GB" sz="1600" dirty="0" err="1"/>
              <a:t>asi</a:t>
            </a:r>
            <a:r>
              <a:rPr lang="en-GB" sz="1600" dirty="0"/>
              <a:t> </a:t>
            </a:r>
            <a:r>
              <a:rPr lang="en-GB" sz="1600" dirty="0" err="1"/>
              <a:t>jako</a:t>
            </a:r>
            <a:r>
              <a:rPr lang="en-GB" sz="1600" dirty="0"/>
              <a:t> </a:t>
            </a:r>
            <a:r>
              <a:rPr lang="en-GB" sz="1600" dirty="0" err="1"/>
              <a:t>pátrací</a:t>
            </a:r>
            <a:r>
              <a:rPr lang="en-GB" sz="1600" dirty="0"/>
              <a:t> </a:t>
            </a:r>
            <a:r>
              <a:rPr lang="en-GB" sz="1600" dirty="0" err="1"/>
              <a:t>světlomet</a:t>
            </a:r>
            <a:endParaRPr lang="en-GB" sz="1600" dirty="0"/>
          </a:p>
          <a:p>
            <a:endParaRPr lang="cs-CZ" sz="1600" dirty="0" smtClean="0"/>
          </a:p>
          <a:p>
            <a:r>
              <a:rPr lang="en-GB" sz="1600" dirty="0" err="1" smtClean="0"/>
              <a:t>jde</a:t>
            </a:r>
            <a:r>
              <a:rPr lang="en-GB" sz="1600" dirty="0" smtClean="0"/>
              <a:t> </a:t>
            </a:r>
            <a:r>
              <a:rPr lang="en-GB" sz="1600" dirty="0"/>
              <a:t>o </a:t>
            </a:r>
            <a:r>
              <a:rPr lang="en-GB" sz="1600" dirty="0" err="1"/>
              <a:t>stádní</a:t>
            </a:r>
            <a:r>
              <a:rPr lang="en-GB" sz="1600" dirty="0"/>
              <a:t> </a:t>
            </a:r>
            <a:r>
              <a:rPr lang="cs-CZ" sz="1600" dirty="0"/>
              <a:t>ž</a:t>
            </a:r>
            <a:r>
              <a:rPr lang="en-GB" sz="1600" dirty="0" err="1" smtClean="0"/>
              <a:t>ivočichy</a:t>
            </a:r>
            <a:r>
              <a:rPr lang="cs-CZ" sz="1600" dirty="0"/>
              <a:t> </a:t>
            </a:r>
            <a:r>
              <a:rPr lang="cs-CZ" sz="1600" dirty="0" smtClean="0"/>
              <a:t>-</a:t>
            </a:r>
            <a:r>
              <a:rPr lang="en-GB" sz="1600" dirty="0" smtClean="0"/>
              <a:t> </a:t>
            </a:r>
            <a:r>
              <a:rPr lang="en-GB" sz="1600" dirty="0" err="1" smtClean="0"/>
              <a:t>mo</a:t>
            </a:r>
            <a:r>
              <a:rPr lang="cs-CZ" sz="1600" dirty="0" smtClean="0"/>
              <a:t>ž</a:t>
            </a:r>
            <a:r>
              <a:rPr lang="en-GB" sz="1600" dirty="0" err="1" smtClean="0"/>
              <a:t>ná</a:t>
            </a:r>
            <a:r>
              <a:rPr lang="en-GB" sz="1600" dirty="0" smtClean="0"/>
              <a:t> </a:t>
            </a:r>
            <a:r>
              <a:rPr lang="en-GB" sz="1600" dirty="0" err="1"/>
              <a:t>i</a:t>
            </a:r>
            <a:r>
              <a:rPr lang="en-GB" sz="1600" dirty="0"/>
              <a:t> </a:t>
            </a:r>
            <a:r>
              <a:rPr lang="en-GB" sz="1600" dirty="0" err="1"/>
              <a:t>napomáhá</a:t>
            </a:r>
            <a:r>
              <a:rPr lang="en-GB" sz="1600" dirty="0"/>
              <a:t> </a:t>
            </a:r>
            <a:r>
              <a:rPr lang="en-GB" sz="1600" dirty="0" err="1"/>
              <a:t>učení</a:t>
            </a:r>
            <a:r>
              <a:rPr lang="en-GB" sz="1600" dirty="0"/>
              <a:t>, </a:t>
            </a:r>
            <a:r>
              <a:rPr lang="en-GB" sz="1600" dirty="0" err="1"/>
              <a:t>nebo</a:t>
            </a:r>
            <a:r>
              <a:rPr lang="en-GB" sz="1600" dirty="0"/>
              <a:t> </a:t>
            </a:r>
            <a:r>
              <a:rPr lang="en-GB" sz="1600" dirty="0" err="1"/>
              <a:t>odrazuje</a:t>
            </a:r>
            <a:r>
              <a:rPr lang="en-GB" sz="1600" dirty="0"/>
              <a:t> </a:t>
            </a:r>
            <a:r>
              <a:rPr lang="en-GB" sz="1600" dirty="0" err="1" smtClean="0"/>
              <a:t>nepřítele</a:t>
            </a:r>
            <a:endParaRPr lang="en-GB" sz="1600" dirty="0"/>
          </a:p>
          <a:p>
            <a:r>
              <a:rPr lang="cs-CZ" sz="1600" u="sng" dirty="0" err="1"/>
              <a:t>b</a:t>
            </a:r>
            <a:r>
              <a:rPr lang="en-GB" sz="1600" u="sng" dirty="0" err="1" smtClean="0"/>
              <a:t>akterie</a:t>
            </a:r>
            <a:r>
              <a:rPr lang="en-GB" sz="1600" u="sng" dirty="0" smtClean="0"/>
              <a:t> </a:t>
            </a:r>
            <a:r>
              <a:rPr lang="en-GB" sz="1600" u="sng" dirty="0"/>
              <a:t>z </a:t>
            </a:r>
            <a:r>
              <a:rPr lang="en-GB" sz="1600" u="sng" dirty="0" err="1"/>
              <a:t>těchto</a:t>
            </a:r>
            <a:r>
              <a:rPr lang="en-GB" sz="1600" u="sng" dirty="0"/>
              <a:t> </a:t>
            </a:r>
            <a:r>
              <a:rPr lang="en-GB" sz="1600" u="sng" dirty="0" err="1"/>
              <a:t>orgánů</a:t>
            </a:r>
            <a:r>
              <a:rPr lang="en-GB" sz="1600" u="sng" dirty="0"/>
              <a:t> se </a:t>
            </a:r>
            <a:r>
              <a:rPr lang="en-GB" sz="1600" u="sng" dirty="0" err="1"/>
              <a:t>nepodařilo</a:t>
            </a:r>
            <a:r>
              <a:rPr lang="en-GB" sz="1600" u="sng" dirty="0"/>
              <a:t> </a:t>
            </a:r>
            <a:r>
              <a:rPr lang="en-GB" sz="1600" u="sng" dirty="0" err="1"/>
              <a:t>pěstovat</a:t>
            </a:r>
            <a:r>
              <a:rPr lang="en-GB" sz="1600" u="sng" dirty="0"/>
              <a:t> </a:t>
            </a:r>
            <a:r>
              <a:rPr lang="en-GB" sz="1600" u="sng" dirty="0" err="1"/>
              <a:t>vně</a:t>
            </a:r>
            <a:r>
              <a:rPr lang="en-GB" sz="1600" u="sng" dirty="0"/>
              <a:t> </a:t>
            </a:r>
            <a:r>
              <a:rPr lang="en-GB" sz="1600" u="sng" dirty="0" err="1" smtClean="0"/>
              <a:t>ryby</a:t>
            </a:r>
            <a:endParaRPr lang="cs-CZ" sz="1600" u="sng" dirty="0" smtClean="0"/>
          </a:p>
          <a:p>
            <a:endParaRPr lang="en-GB" sz="1600" u="sng" dirty="0"/>
          </a:p>
          <a:p>
            <a:r>
              <a:rPr lang="cs-CZ" sz="1600" dirty="0" smtClean="0"/>
              <a:t>ž</a:t>
            </a:r>
            <a:r>
              <a:rPr lang="en-GB" sz="1600" dirty="0" err="1" smtClean="0"/>
              <a:t>ijí</a:t>
            </a:r>
            <a:r>
              <a:rPr lang="en-GB" sz="1600" dirty="0" smtClean="0"/>
              <a:t> </a:t>
            </a:r>
            <a:r>
              <a:rPr lang="en-GB" sz="1600" dirty="0"/>
              <a:t>v </a:t>
            </a:r>
            <a:r>
              <a:rPr lang="en-GB" sz="1600" dirty="0" err="1"/>
              <a:t>mělkých</a:t>
            </a:r>
            <a:r>
              <a:rPr lang="en-GB" sz="1600" dirty="0"/>
              <a:t> </a:t>
            </a:r>
            <a:r>
              <a:rPr lang="en-GB" sz="1600" dirty="0" err="1"/>
              <a:t>vodách</a:t>
            </a:r>
            <a:r>
              <a:rPr lang="en-GB" sz="1600" dirty="0"/>
              <a:t>, ale </a:t>
            </a:r>
            <a:r>
              <a:rPr lang="en-GB" sz="1600" dirty="0" err="1"/>
              <a:t>většina</a:t>
            </a:r>
            <a:r>
              <a:rPr lang="en-GB" sz="1600" dirty="0"/>
              <a:t> </a:t>
            </a:r>
            <a:r>
              <a:rPr lang="en-GB" sz="1600" dirty="0" err="1"/>
              <a:t>mutualistických</a:t>
            </a:r>
            <a:r>
              <a:rPr lang="en-GB" sz="1600" dirty="0"/>
              <a:t> </a:t>
            </a:r>
            <a:r>
              <a:rPr lang="en-GB" sz="1600" dirty="0" err="1" smtClean="0"/>
              <a:t>asociací</a:t>
            </a:r>
            <a:r>
              <a:rPr lang="cs-CZ" sz="1600" dirty="0"/>
              <a:t> </a:t>
            </a:r>
            <a:r>
              <a:rPr lang="en-GB" sz="1600" dirty="0" smtClean="0"/>
              <a:t>s </a:t>
            </a:r>
            <a:r>
              <a:rPr lang="en-GB" sz="1600" dirty="0" err="1"/>
              <a:t>luminiscenčními</a:t>
            </a:r>
            <a:r>
              <a:rPr lang="en-GB" sz="1600" dirty="0"/>
              <a:t> </a:t>
            </a:r>
            <a:r>
              <a:rPr lang="en-GB" sz="1600" dirty="0" err="1"/>
              <a:t>bakteriemi</a:t>
            </a:r>
            <a:r>
              <a:rPr lang="en-GB" sz="1600" dirty="0"/>
              <a:t> je s </a:t>
            </a:r>
            <a:r>
              <a:rPr lang="en-GB" sz="1600" dirty="0" err="1"/>
              <a:t>hlubokomořskými</a:t>
            </a:r>
            <a:r>
              <a:rPr lang="en-GB" sz="1600" dirty="0"/>
              <a:t> </a:t>
            </a:r>
            <a:r>
              <a:rPr lang="en-GB" sz="1600" dirty="0" err="1"/>
              <a:t>rybami</a:t>
            </a:r>
            <a:r>
              <a:rPr lang="en-GB" sz="1600" dirty="0"/>
              <a:t> </a:t>
            </a:r>
            <a:r>
              <a:rPr lang="cs-CZ" sz="1600" dirty="0"/>
              <a:t>ž</a:t>
            </a:r>
            <a:r>
              <a:rPr lang="en-GB" sz="1600" dirty="0" err="1" smtClean="0"/>
              <a:t>ijícími</a:t>
            </a:r>
            <a:r>
              <a:rPr lang="cs-CZ" sz="1600" dirty="0"/>
              <a:t> </a:t>
            </a:r>
            <a:r>
              <a:rPr lang="en-GB" sz="1600" dirty="0" err="1" smtClean="0"/>
              <a:t>mimo</a:t>
            </a:r>
            <a:r>
              <a:rPr lang="en-GB" sz="1600" dirty="0" smtClean="0"/>
              <a:t> </a:t>
            </a:r>
            <a:r>
              <a:rPr lang="en-GB" sz="1600" dirty="0" err="1"/>
              <a:t>dosah</a:t>
            </a:r>
            <a:r>
              <a:rPr lang="en-GB" sz="1600" dirty="0"/>
              <a:t> </a:t>
            </a:r>
            <a:r>
              <a:rPr lang="en-GB" sz="1600" dirty="0" err="1"/>
              <a:t>světla</a:t>
            </a:r>
            <a:r>
              <a:rPr lang="en-GB" sz="1600"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530" y="3422213"/>
            <a:ext cx="5154451" cy="343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336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229600" cy="4525963"/>
          </a:xfrm>
        </p:spPr>
        <p:txBody>
          <a:bodyPr>
            <a:normAutofit/>
          </a:bodyPr>
          <a:lstStyle/>
          <a:p>
            <a:r>
              <a:rPr lang="cs-CZ" sz="1600" dirty="0" err="1"/>
              <a:t>e</a:t>
            </a:r>
            <a:r>
              <a:rPr lang="en-GB" sz="1600" dirty="0" err="1" smtClean="0"/>
              <a:t>mise</a:t>
            </a:r>
            <a:r>
              <a:rPr lang="en-GB" sz="1600" dirty="0" smtClean="0"/>
              <a:t> </a:t>
            </a:r>
            <a:r>
              <a:rPr lang="en-GB" sz="1600" dirty="0" err="1"/>
              <a:t>světla</a:t>
            </a:r>
            <a:r>
              <a:rPr lang="en-GB" sz="1600" dirty="0"/>
              <a:t> </a:t>
            </a:r>
            <a:r>
              <a:rPr lang="en-GB" sz="1600" dirty="0" err="1"/>
              <a:t>napomáhá</a:t>
            </a:r>
            <a:r>
              <a:rPr lang="en-GB" sz="1600" dirty="0"/>
              <a:t> </a:t>
            </a:r>
            <a:r>
              <a:rPr lang="en-GB" sz="1600" dirty="0" err="1"/>
              <a:t>druhovému</a:t>
            </a:r>
            <a:r>
              <a:rPr lang="en-GB" sz="1600" dirty="0"/>
              <a:t> </a:t>
            </a:r>
            <a:r>
              <a:rPr lang="en-GB" sz="1600" dirty="0" err="1"/>
              <a:t>rozlišení</a:t>
            </a:r>
            <a:r>
              <a:rPr lang="en-GB" sz="1600" dirty="0"/>
              <a:t> </a:t>
            </a:r>
            <a:r>
              <a:rPr lang="en-GB" sz="1600" dirty="0" err="1"/>
              <a:t>těchto</a:t>
            </a:r>
            <a:r>
              <a:rPr lang="en-GB" sz="1600" dirty="0"/>
              <a:t> </a:t>
            </a:r>
            <a:r>
              <a:rPr lang="en-GB" sz="1600" dirty="0" err="1" smtClean="0"/>
              <a:t>ryb</a:t>
            </a:r>
            <a:endParaRPr lang="cs-CZ" sz="1600" dirty="0" smtClean="0"/>
          </a:p>
          <a:p>
            <a:endParaRPr lang="en-GB" sz="1600" dirty="0"/>
          </a:p>
          <a:p>
            <a:r>
              <a:rPr lang="cs-CZ" sz="1600" u="sng" dirty="0" err="1"/>
              <a:t>t</a:t>
            </a:r>
            <a:r>
              <a:rPr lang="en-GB" sz="1600" u="sng" dirty="0" err="1" smtClean="0"/>
              <a:t>var</a:t>
            </a:r>
            <a:r>
              <a:rPr lang="en-GB" sz="1600" u="sng" dirty="0" smtClean="0"/>
              <a:t> </a:t>
            </a:r>
            <a:r>
              <a:rPr lang="en-GB" sz="1600" u="sng" dirty="0"/>
              <a:t>a </a:t>
            </a:r>
            <a:r>
              <a:rPr lang="en-GB" sz="1600" u="sng" dirty="0" err="1"/>
              <a:t>umístění</a:t>
            </a:r>
            <a:r>
              <a:rPr lang="en-GB" sz="1600" u="sng" dirty="0"/>
              <a:t> </a:t>
            </a:r>
            <a:r>
              <a:rPr lang="en-GB" sz="1600" u="sng" dirty="0" err="1"/>
              <a:t>světelných</a:t>
            </a:r>
            <a:r>
              <a:rPr lang="en-GB" sz="1600" u="sng" dirty="0"/>
              <a:t> </a:t>
            </a:r>
            <a:r>
              <a:rPr lang="en-GB" sz="1600" u="sng" dirty="0" err="1"/>
              <a:t>orgánů</a:t>
            </a:r>
            <a:r>
              <a:rPr lang="en-GB" sz="1600" u="sng" dirty="0"/>
              <a:t> </a:t>
            </a:r>
            <a:r>
              <a:rPr lang="en-GB" sz="1600" dirty="0" err="1"/>
              <a:t>na</a:t>
            </a:r>
            <a:r>
              <a:rPr lang="en-GB" sz="1600" dirty="0"/>
              <a:t> </a:t>
            </a:r>
            <a:r>
              <a:rPr lang="en-GB" sz="1600" dirty="0" err="1"/>
              <a:t>rybě</a:t>
            </a:r>
            <a:r>
              <a:rPr lang="en-GB" sz="1600" dirty="0"/>
              <a:t> a </a:t>
            </a:r>
            <a:r>
              <a:rPr lang="en-GB" sz="1600" dirty="0" err="1"/>
              <a:t>skutečnost</a:t>
            </a:r>
            <a:r>
              <a:rPr lang="en-GB" sz="1600" dirty="0"/>
              <a:t>, </a:t>
            </a:r>
            <a:r>
              <a:rPr lang="cs-CZ" sz="1600" dirty="0" err="1"/>
              <a:t>ž</a:t>
            </a:r>
            <a:r>
              <a:rPr lang="en-GB" sz="1600" dirty="0" smtClean="0"/>
              <a:t>e </a:t>
            </a:r>
            <a:r>
              <a:rPr lang="en-GB" sz="1600" dirty="0"/>
              <a:t>se </a:t>
            </a:r>
            <a:r>
              <a:rPr lang="en-GB" sz="1600" dirty="0" err="1" smtClean="0"/>
              <a:t>často</a:t>
            </a:r>
            <a:r>
              <a:rPr lang="cs-CZ" sz="1600" dirty="0"/>
              <a:t> </a:t>
            </a:r>
            <a:r>
              <a:rPr lang="en-GB" sz="1600" dirty="0" err="1" smtClean="0"/>
              <a:t>vyskytují</a:t>
            </a:r>
            <a:r>
              <a:rPr lang="en-GB" sz="1600" dirty="0" smtClean="0"/>
              <a:t> </a:t>
            </a:r>
            <a:r>
              <a:rPr lang="en-GB" sz="1600" dirty="0" err="1"/>
              <a:t>jen</a:t>
            </a:r>
            <a:r>
              <a:rPr lang="en-GB" sz="1600" dirty="0"/>
              <a:t> </a:t>
            </a:r>
            <a:r>
              <a:rPr lang="en-GB" sz="1600" dirty="0" err="1"/>
              <a:t>na</a:t>
            </a:r>
            <a:r>
              <a:rPr lang="en-GB" sz="1600" dirty="0"/>
              <a:t> </a:t>
            </a:r>
            <a:r>
              <a:rPr lang="en-GB" sz="1600" dirty="0" err="1"/>
              <a:t>jednom</a:t>
            </a:r>
            <a:r>
              <a:rPr lang="en-GB" sz="1600" dirty="0"/>
              <a:t> </a:t>
            </a:r>
            <a:r>
              <a:rPr lang="en-GB" sz="1600" dirty="0" err="1"/>
              <a:t>pohlaví</a:t>
            </a:r>
            <a:r>
              <a:rPr lang="en-GB" sz="1600" dirty="0"/>
              <a:t>, </a:t>
            </a:r>
            <a:r>
              <a:rPr lang="en-GB" sz="1600" dirty="0" err="1"/>
              <a:t>naznačují</a:t>
            </a:r>
            <a:r>
              <a:rPr lang="en-GB" sz="1600" dirty="0"/>
              <a:t>, </a:t>
            </a:r>
            <a:r>
              <a:rPr lang="cs-CZ" sz="1600" dirty="0" err="1"/>
              <a:t>ž</a:t>
            </a:r>
            <a:r>
              <a:rPr lang="en-GB" sz="1600" dirty="0" smtClean="0"/>
              <a:t>e </a:t>
            </a:r>
            <a:r>
              <a:rPr lang="en-GB" sz="1600" dirty="0" err="1"/>
              <a:t>tyto</a:t>
            </a:r>
            <a:r>
              <a:rPr lang="en-GB" sz="1600" dirty="0"/>
              <a:t> </a:t>
            </a:r>
            <a:r>
              <a:rPr lang="en-GB" sz="1600" u="sng" dirty="0" err="1"/>
              <a:t>bakterie</a:t>
            </a:r>
            <a:r>
              <a:rPr lang="en-GB" sz="1600" u="sng" dirty="0"/>
              <a:t> </a:t>
            </a:r>
            <a:r>
              <a:rPr lang="en-GB" sz="1600" u="sng" dirty="0" err="1"/>
              <a:t>mohou</a:t>
            </a:r>
            <a:r>
              <a:rPr lang="en-GB" sz="1600" u="sng" dirty="0"/>
              <a:t> </a:t>
            </a:r>
            <a:r>
              <a:rPr lang="en-GB" sz="1600" u="sng" dirty="0" err="1" smtClean="0"/>
              <a:t>hrát</a:t>
            </a:r>
            <a:r>
              <a:rPr lang="cs-CZ" sz="1600" u="sng" dirty="0"/>
              <a:t> </a:t>
            </a:r>
            <a:r>
              <a:rPr lang="en-GB" sz="1600" u="sng" dirty="0" err="1" smtClean="0"/>
              <a:t>kritickou</a:t>
            </a:r>
            <a:r>
              <a:rPr lang="en-GB" sz="1600" u="sng" dirty="0" smtClean="0"/>
              <a:t> </a:t>
            </a:r>
            <a:r>
              <a:rPr lang="en-GB" sz="1600" u="sng" dirty="0" err="1"/>
              <a:t>roli</a:t>
            </a:r>
            <a:r>
              <a:rPr lang="en-GB" sz="1600" u="sng" dirty="0"/>
              <a:t> pro </a:t>
            </a:r>
            <a:r>
              <a:rPr lang="en-GB" sz="1600" u="sng" dirty="0" err="1" smtClean="0"/>
              <a:t>páření</a:t>
            </a:r>
            <a:endParaRPr lang="cs-CZ" sz="1600" u="sng" dirty="0" smtClean="0"/>
          </a:p>
          <a:p>
            <a:endParaRPr lang="en-GB" sz="1600" u="sng" dirty="0"/>
          </a:p>
          <a:p>
            <a:r>
              <a:rPr lang="cs-CZ" sz="1600" dirty="0" smtClean="0"/>
              <a:t>p</a:t>
            </a:r>
            <a:r>
              <a:rPr lang="en-GB" sz="1600" dirty="0" err="1" smtClean="0"/>
              <a:t>ohyb</a:t>
            </a:r>
            <a:r>
              <a:rPr lang="en-GB" sz="1600" dirty="0" smtClean="0"/>
              <a:t> </a:t>
            </a:r>
            <a:r>
              <a:rPr lang="en-GB" sz="1600" dirty="0" err="1"/>
              <a:t>těchto</a:t>
            </a:r>
            <a:r>
              <a:rPr lang="en-GB" sz="1600" dirty="0"/>
              <a:t> </a:t>
            </a:r>
            <a:r>
              <a:rPr lang="en-GB" sz="1600" dirty="0" err="1"/>
              <a:t>orgánů</a:t>
            </a:r>
            <a:r>
              <a:rPr lang="en-GB" sz="1600" dirty="0"/>
              <a:t> </a:t>
            </a:r>
            <a:r>
              <a:rPr lang="en-GB" sz="1600" dirty="0" err="1" smtClean="0"/>
              <a:t>mů</a:t>
            </a:r>
            <a:r>
              <a:rPr lang="cs-CZ" sz="1600" dirty="0" smtClean="0"/>
              <a:t>ž</a:t>
            </a:r>
            <a:r>
              <a:rPr lang="en-GB" sz="1600" dirty="0" smtClean="0"/>
              <a:t>e </a:t>
            </a:r>
            <a:r>
              <a:rPr lang="en-GB" sz="1600" dirty="0" err="1"/>
              <a:t>také</a:t>
            </a:r>
            <a:r>
              <a:rPr lang="en-GB" sz="1600" dirty="0"/>
              <a:t> </a:t>
            </a:r>
            <a:r>
              <a:rPr lang="en-GB" sz="1600" dirty="0" err="1"/>
              <a:t>přitahovat</a:t>
            </a:r>
            <a:r>
              <a:rPr lang="en-GB" sz="1600" dirty="0"/>
              <a:t> </a:t>
            </a:r>
            <a:r>
              <a:rPr lang="en-GB" sz="1600" dirty="0" err="1"/>
              <a:t>kořist</a:t>
            </a:r>
            <a:r>
              <a:rPr lang="en-GB" sz="1600" dirty="0"/>
              <a:t>, </a:t>
            </a:r>
            <a:r>
              <a:rPr lang="en-GB" sz="1600" dirty="0" err="1"/>
              <a:t>nebo</a:t>
            </a:r>
            <a:r>
              <a:rPr lang="en-GB" sz="1600" dirty="0"/>
              <a:t> </a:t>
            </a:r>
            <a:r>
              <a:rPr lang="en-GB" sz="1600" dirty="0" err="1" smtClean="0"/>
              <a:t>napomáhat</a:t>
            </a:r>
            <a:r>
              <a:rPr lang="cs-CZ" sz="1600" dirty="0"/>
              <a:t> </a:t>
            </a:r>
            <a:r>
              <a:rPr lang="en-GB" sz="1600" dirty="0" err="1" smtClean="0"/>
              <a:t>komunikaci</a:t>
            </a:r>
            <a:r>
              <a:rPr lang="en-GB" sz="1600" dirty="0" smtClean="0"/>
              <a:t> </a:t>
            </a:r>
            <a:r>
              <a:rPr lang="en-GB" sz="1600" dirty="0"/>
              <a:t>s </a:t>
            </a:r>
            <a:r>
              <a:rPr lang="en-GB" sz="1600" dirty="0" err="1"/>
              <a:t>ostatními</a:t>
            </a:r>
            <a:r>
              <a:rPr lang="en-GB" sz="1600" dirty="0"/>
              <a:t> </a:t>
            </a:r>
            <a:r>
              <a:rPr lang="en-GB" sz="1600" dirty="0" err="1" smtClean="0"/>
              <a:t>rybami</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636912"/>
            <a:ext cx="3949452" cy="394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609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474"/>
            <a:ext cx="8229600" cy="4525963"/>
          </a:xfrm>
        </p:spPr>
        <p:txBody>
          <a:bodyPr>
            <a:normAutofit/>
          </a:bodyPr>
          <a:lstStyle/>
          <a:p>
            <a:r>
              <a:rPr lang="cs-CZ" sz="1600" dirty="0" err="1"/>
              <a:t>h</a:t>
            </a:r>
            <a:r>
              <a:rPr lang="en-GB" sz="1600" dirty="0" err="1" smtClean="0"/>
              <a:t>lubokovodní</a:t>
            </a:r>
            <a:r>
              <a:rPr lang="en-GB" sz="1600" dirty="0" smtClean="0"/>
              <a:t> </a:t>
            </a:r>
            <a:r>
              <a:rPr lang="en-GB" sz="1600" dirty="0" err="1"/>
              <a:t>druhy</a:t>
            </a:r>
            <a:r>
              <a:rPr lang="en-GB" sz="1600" dirty="0"/>
              <a:t> </a:t>
            </a:r>
            <a:r>
              <a:rPr lang="en-GB" sz="1600" dirty="0" err="1"/>
              <a:t>nelze</a:t>
            </a:r>
            <a:r>
              <a:rPr lang="en-GB" sz="1600" dirty="0"/>
              <a:t> </a:t>
            </a:r>
            <a:r>
              <a:rPr lang="en-GB" sz="1600" dirty="0" err="1"/>
              <a:t>získat</a:t>
            </a:r>
            <a:r>
              <a:rPr lang="en-GB" sz="1600" dirty="0"/>
              <a:t> a </a:t>
            </a:r>
            <a:r>
              <a:rPr lang="en-GB" sz="1600" dirty="0" err="1"/>
              <a:t>studovat</a:t>
            </a:r>
            <a:r>
              <a:rPr lang="en-GB" sz="1600" dirty="0"/>
              <a:t> </a:t>
            </a:r>
            <a:r>
              <a:rPr lang="cs-CZ" sz="1600" dirty="0" smtClean="0"/>
              <a:t>ž</a:t>
            </a:r>
            <a:r>
              <a:rPr lang="en-GB" sz="1600" dirty="0" err="1" smtClean="0"/>
              <a:t>ivé</a:t>
            </a:r>
            <a:endParaRPr lang="en-GB" sz="1600" dirty="0"/>
          </a:p>
          <a:p>
            <a:r>
              <a:rPr lang="cs-CZ" sz="1600" dirty="0" err="1"/>
              <a:t>j</a:t>
            </a:r>
            <a:r>
              <a:rPr lang="en-GB" sz="1600" dirty="0" err="1" smtClean="0"/>
              <a:t>ak</a:t>
            </a:r>
            <a:r>
              <a:rPr lang="en-GB" sz="1600" dirty="0" smtClean="0"/>
              <a:t> </a:t>
            </a:r>
            <a:r>
              <a:rPr lang="en-GB" sz="1600" dirty="0"/>
              <a:t>se </a:t>
            </a:r>
            <a:r>
              <a:rPr lang="en-GB" sz="1600" dirty="0" err="1"/>
              <a:t>vytváří</a:t>
            </a:r>
            <a:r>
              <a:rPr lang="en-GB" sz="1600" dirty="0"/>
              <a:t> </a:t>
            </a:r>
            <a:r>
              <a:rPr lang="en-GB" sz="1600" dirty="0" err="1"/>
              <a:t>světelné</a:t>
            </a:r>
            <a:r>
              <a:rPr lang="en-GB" sz="1600" dirty="0"/>
              <a:t> </a:t>
            </a:r>
            <a:r>
              <a:rPr lang="en-GB" sz="1600" dirty="0" err="1"/>
              <a:t>orgány</a:t>
            </a:r>
            <a:r>
              <a:rPr lang="en-GB" sz="1600" dirty="0"/>
              <a:t> </a:t>
            </a:r>
            <a:r>
              <a:rPr lang="cs-CZ" sz="1600" dirty="0" smtClean="0"/>
              <a:t>…… p</a:t>
            </a:r>
            <a:r>
              <a:rPr lang="en-GB" sz="1600" dirty="0" err="1" smtClean="0"/>
              <a:t>oznatky</a:t>
            </a:r>
            <a:r>
              <a:rPr lang="en-GB" sz="1600" dirty="0" smtClean="0"/>
              <a:t> </a:t>
            </a:r>
            <a:r>
              <a:rPr lang="en-GB" sz="1600" dirty="0" err="1"/>
              <a:t>jen</a:t>
            </a:r>
            <a:r>
              <a:rPr lang="en-GB" sz="1600" dirty="0"/>
              <a:t> </a:t>
            </a:r>
            <a:r>
              <a:rPr lang="en-GB" sz="1600" dirty="0" err="1"/>
              <a:t>ze</a:t>
            </a:r>
            <a:r>
              <a:rPr lang="en-GB" sz="1600" dirty="0"/>
              <a:t> </a:t>
            </a:r>
            <a:r>
              <a:rPr lang="en-GB" sz="1600" dirty="0" err="1"/>
              <a:t>studia</a:t>
            </a:r>
            <a:r>
              <a:rPr lang="en-GB" sz="1600" dirty="0"/>
              <a:t> </a:t>
            </a:r>
            <a:r>
              <a:rPr lang="en-GB" sz="1600" dirty="0" err="1" smtClean="0"/>
              <a:t>mělkovodních</a:t>
            </a:r>
            <a:r>
              <a:rPr lang="cs-CZ" sz="1600" dirty="0"/>
              <a:t> </a:t>
            </a:r>
            <a:r>
              <a:rPr lang="en-GB" sz="1600" dirty="0" err="1" smtClean="0"/>
              <a:t>druhů</a:t>
            </a:r>
            <a:r>
              <a:rPr lang="cs-CZ" sz="1600" dirty="0" smtClean="0"/>
              <a:t>…</a:t>
            </a:r>
          </a:p>
          <a:p>
            <a:endParaRPr lang="en-GB" sz="1600" dirty="0"/>
          </a:p>
          <a:p>
            <a:r>
              <a:rPr lang="en-GB" sz="1600" u="sng" dirty="0" err="1" smtClean="0"/>
              <a:t>chobotnice</a:t>
            </a:r>
            <a:r>
              <a:rPr lang="en-GB" sz="1600" dirty="0" smtClean="0"/>
              <a:t> </a:t>
            </a:r>
            <a:r>
              <a:rPr lang="en-GB" sz="1600" i="1" dirty="0" err="1"/>
              <a:t>Euprymna</a:t>
            </a:r>
            <a:r>
              <a:rPr lang="en-GB" sz="1600" i="1" dirty="0"/>
              <a:t> </a:t>
            </a:r>
            <a:r>
              <a:rPr lang="en-GB" sz="1600" i="1" dirty="0" err="1"/>
              <a:t>scolopes</a:t>
            </a:r>
            <a:r>
              <a:rPr lang="en-GB" sz="1600" i="1" dirty="0"/>
              <a:t> </a:t>
            </a:r>
            <a:r>
              <a:rPr lang="en-GB" sz="1600" u="sng" dirty="0" err="1"/>
              <a:t>vakovitý</a:t>
            </a:r>
            <a:r>
              <a:rPr lang="en-GB" sz="1600" u="sng" dirty="0"/>
              <a:t> </a:t>
            </a:r>
            <a:r>
              <a:rPr lang="en-GB" sz="1600" u="sng" dirty="0" err="1"/>
              <a:t>světelný</a:t>
            </a:r>
            <a:r>
              <a:rPr lang="en-GB" sz="1600" u="sng" dirty="0"/>
              <a:t> </a:t>
            </a:r>
            <a:r>
              <a:rPr lang="en-GB" sz="1600" u="sng" dirty="0" err="1"/>
              <a:t>orgán</a:t>
            </a:r>
            <a:r>
              <a:rPr lang="en-GB" sz="1600" u="sng" dirty="0"/>
              <a:t> s </a:t>
            </a:r>
            <a:r>
              <a:rPr lang="en-GB" sz="1600" u="sng" dirty="0" err="1" smtClean="0"/>
              <a:t>póry</a:t>
            </a:r>
            <a:r>
              <a:rPr lang="cs-CZ" sz="1600" dirty="0" smtClean="0"/>
              <a:t>, </a:t>
            </a:r>
            <a:r>
              <a:rPr lang="en-GB" sz="1600" dirty="0" err="1" smtClean="0"/>
              <a:t>po</a:t>
            </a:r>
            <a:r>
              <a:rPr lang="en-GB" sz="1600" dirty="0" smtClean="0"/>
              <a:t> </a:t>
            </a:r>
            <a:r>
              <a:rPr lang="en-GB" sz="1600" dirty="0" err="1"/>
              <a:t>vylíhnutí</a:t>
            </a:r>
            <a:r>
              <a:rPr lang="en-GB" sz="1600" dirty="0"/>
              <a:t> bez </a:t>
            </a:r>
            <a:r>
              <a:rPr lang="en-GB" sz="1600" dirty="0" err="1" smtClean="0"/>
              <a:t>endosymbionta</a:t>
            </a:r>
            <a:endParaRPr lang="cs-CZ" sz="1600" dirty="0" smtClean="0"/>
          </a:p>
          <a:p>
            <a:r>
              <a:rPr lang="en-GB" sz="1600" dirty="0" err="1" smtClean="0"/>
              <a:t>má</a:t>
            </a:r>
            <a:r>
              <a:rPr lang="en-GB" sz="1600" dirty="0" smtClean="0"/>
              <a:t> </a:t>
            </a:r>
            <a:r>
              <a:rPr lang="en-GB" sz="1600" dirty="0" err="1" smtClean="0"/>
              <a:t>slo</a:t>
            </a:r>
            <a:r>
              <a:rPr lang="cs-CZ" sz="1600" dirty="0" smtClean="0"/>
              <a:t>ž</a:t>
            </a:r>
            <a:r>
              <a:rPr lang="en-GB" sz="1600" dirty="0" err="1" smtClean="0"/>
              <a:t>itou</a:t>
            </a:r>
            <a:r>
              <a:rPr lang="en-GB" sz="1600" dirty="0" smtClean="0"/>
              <a:t> </a:t>
            </a:r>
            <a:r>
              <a:rPr lang="en-GB" sz="1600" dirty="0" err="1"/>
              <a:t>epiteliální</a:t>
            </a:r>
            <a:r>
              <a:rPr lang="en-GB" sz="1600" dirty="0"/>
              <a:t> </a:t>
            </a:r>
            <a:r>
              <a:rPr lang="en-GB" sz="1600" dirty="0" err="1"/>
              <a:t>strukturu</a:t>
            </a:r>
            <a:r>
              <a:rPr lang="en-GB" sz="1600" dirty="0"/>
              <a:t> </a:t>
            </a:r>
            <a:r>
              <a:rPr lang="en-GB" sz="1600" dirty="0" smtClean="0"/>
              <a:t>s</a:t>
            </a:r>
            <a:r>
              <a:rPr lang="cs-CZ" sz="1600" dirty="0" smtClean="0"/>
              <a:t> </a:t>
            </a:r>
            <a:r>
              <a:rPr lang="en-GB" sz="1600" dirty="0" err="1" smtClean="0"/>
              <a:t>ciliemi</a:t>
            </a:r>
            <a:r>
              <a:rPr lang="en-GB" sz="1600" dirty="0" smtClean="0"/>
              <a:t> </a:t>
            </a:r>
            <a:r>
              <a:rPr lang="en-GB" sz="1600" dirty="0"/>
              <a:t>a </a:t>
            </a:r>
            <a:r>
              <a:rPr lang="en-GB" sz="1600" dirty="0" err="1"/>
              <a:t>mikrovilli</a:t>
            </a:r>
            <a:r>
              <a:rPr lang="en-GB" sz="1600" dirty="0"/>
              <a:t> , </a:t>
            </a:r>
            <a:r>
              <a:rPr lang="en-GB" sz="1600" dirty="0" err="1"/>
              <a:t>které</a:t>
            </a:r>
            <a:r>
              <a:rPr lang="en-GB" sz="1600" dirty="0"/>
              <a:t> </a:t>
            </a:r>
            <a:r>
              <a:rPr lang="en-GB" sz="1600" u="sng" dirty="0" err="1"/>
              <a:t>transportují</a:t>
            </a:r>
            <a:r>
              <a:rPr lang="en-GB" sz="1600" u="sng" dirty="0"/>
              <a:t> </a:t>
            </a:r>
            <a:r>
              <a:rPr lang="en-GB" sz="1600" u="sng" dirty="0" err="1"/>
              <a:t>kompatibilní</a:t>
            </a:r>
            <a:r>
              <a:rPr lang="en-GB" sz="1600" u="sng" dirty="0"/>
              <a:t> </a:t>
            </a:r>
            <a:r>
              <a:rPr lang="en-GB" sz="1600" u="sng" dirty="0" err="1"/>
              <a:t>buňky</a:t>
            </a:r>
            <a:r>
              <a:rPr lang="en-GB" sz="1600" u="sng" dirty="0"/>
              <a:t> </a:t>
            </a:r>
            <a:r>
              <a:rPr lang="en-GB" sz="1600" i="1" u="sng" dirty="0"/>
              <a:t>Vibrio </a:t>
            </a:r>
            <a:r>
              <a:rPr lang="en-GB" sz="1600" i="1" u="sng" dirty="0" err="1" smtClean="0"/>
              <a:t>fischeri</a:t>
            </a:r>
            <a:r>
              <a:rPr lang="cs-CZ" sz="1600" i="1" u="sng" dirty="0"/>
              <a:t> </a:t>
            </a:r>
            <a:r>
              <a:rPr lang="en-GB" sz="1600" u="sng" dirty="0" smtClean="0"/>
              <a:t>do </a:t>
            </a:r>
            <a:r>
              <a:rPr lang="en-GB" sz="1600" u="sng" dirty="0" err="1"/>
              <a:t>vznikajícího</a:t>
            </a:r>
            <a:r>
              <a:rPr lang="en-GB" sz="1600" u="sng" dirty="0"/>
              <a:t> </a:t>
            </a:r>
            <a:r>
              <a:rPr lang="en-GB" sz="1600" u="sng" dirty="0" err="1"/>
              <a:t>vaku</a:t>
            </a:r>
            <a:r>
              <a:rPr lang="en-GB" sz="1600" u="sng" dirty="0"/>
              <a:t> </a:t>
            </a:r>
            <a:r>
              <a:rPr lang="en-GB" sz="1600" u="sng" dirty="0" err="1"/>
              <a:t>světelného</a:t>
            </a:r>
            <a:r>
              <a:rPr lang="en-GB" sz="1600" u="sng" dirty="0"/>
              <a:t> </a:t>
            </a:r>
            <a:r>
              <a:rPr lang="en-GB" sz="1600" u="sng" dirty="0" err="1" smtClean="0"/>
              <a:t>orgánu</a:t>
            </a:r>
            <a:endParaRPr lang="cs-CZ" sz="1600" u="sng" dirty="0"/>
          </a:p>
          <a:p>
            <a:r>
              <a:rPr lang="en-GB" sz="1600" dirty="0" smtClean="0"/>
              <a:t> </a:t>
            </a:r>
            <a:r>
              <a:rPr lang="cs-CZ" sz="1600" dirty="0" err="1"/>
              <a:t>j</a:t>
            </a:r>
            <a:r>
              <a:rPr lang="en-GB" sz="1600" dirty="0" err="1" smtClean="0"/>
              <a:t>akmile</a:t>
            </a:r>
            <a:r>
              <a:rPr lang="en-GB" sz="1600" dirty="0" smtClean="0"/>
              <a:t> </a:t>
            </a:r>
            <a:r>
              <a:rPr lang="en-GB" sz="1600" dirty="0" err="1"/>
              <a:t>dojde</a:t>
            </a:r>
            <a:r>
              <a:rPr lang="en-GB" sz="1600" dirty="0"/>
              <a:t> k </a:t>
            </a:r>
            <a:r>
              <a:rPr lang="en-GB" sz="1600" dirty="0" err="1"/>
              <a:t>infekci</a:t>
            </a:r>
            <a:r>
              <a:rPr lang="en-GB" sz="1600" dirty="0"/>
              <a:t>, </a:t>
            </a:r>
            <a:r>
              <a:rPr lang="en-GB" sz="1600" dirty="0" smtClean="0"/>
              <a:t>cilia</a:t>
            </a:r>
            <a:r>
              <a:rPr lang="cs-CZ" sz="1600" dirty="0" smtClean="0"/>
              <a:t> </a:t>
            </a:r>
            <a:r>
              <a:rPr lang="en-GB" sz="1600" dirty="0" err="1" smtClean="0"/>
              <a:t>i</a:t>
            </a:r>
            <a:r>
              <a:rPr lang="en-GB" sz="1600" dirty="0" smtClean="0"/>
              <a:t> </a:t>
            </a:r>
            <a:r>
              <a:rPr lang="en-GB" sz="1600" dirty="0" err="1"/>
              <a:t>mikrovilly</a:t>
            </a:r>
            <a:r>
              <a:rPr lang="en-GB" sz="1600" dirty="0"/>
              <a:t> </a:t>
            </a:r>
            <a:r>
              <a:rPr lang="en-GB" sz="1600" dirty="0" err="1" smtClean="0"/>
              <a:t>zmizí</a:t>
            </a:r>
            <a:endParaRPr lang="cs-CZ" sz="1600" dirty="0"/>
          </a:p>
          <a:p>
            <a:r>
              <a:rPr lang="en-GB" sz="1600" dirty="0" smtClean="0"/>
              <a:t>  </a:t>
            </a:r>
            <a:r>
              <a:rPr lang="en-GB" sz="1600" dirty="0" err="1"/>
              <a:t>neinfikovaných</a:t>
            </a:r>
            <a:r>
              <a:rPr lang="en-GB" sz="1600" dirty="0"/>
              <a:t> </a:t>
            </a:r>
            <a:r>
              <a:rPr lang="cs-CZ" sz="1600" dirty="0" err="1"/>
              <a:t>ž</a:t>
            </a:r>
            <a:r>
              <a:rPr lang="en-GB" sz="1600" dirty="0" err="1" smtClean="0"/>
              <a:t>ivočichů</a:t>
            </a:r>
            <a:r>
              <a:rPr lang="en-GB" sz="1600" dirty="0" smtClean="0"/>
              <a:t> </a:t>
            </a:r>
            <a:r>
              <a:rPr lang="en-GB" sz="1600" dirty="0" err="1" smtClean="0"/>
              <a:t>přetrvávají</a:t>
            </a:r>
            <a:endParaRPr lang="en-GB" sz="1600" dirty="0"/>
          </a:p>
          <a:p>
            <a:r>
              <a:rPr lang="cs-CZ" sz="1600" dirty="0" err="1"/>
              <a:t>v</a:t>
            </a:r>
            <a:r>
              <a:rPr lang="en-GB" sz="1600" dirty="0" smtClean="0"/>
              <a:t>e </a:t>
            </a:r>
            <a:r>
              <a:rPr lang="en-GB" sz="1600" dirty="0" err="1"/>
              <a:t>vodě</a:t>
            </a:r>
            <a:r>
              <a:rPr lang="en-GB" sz="1600" dirty="0"/>
              <a:t> je 200-400 </a:t>
            </a:r>
            <a:r>
              <a:rPr lang="en-GB" sz="1600" dirty="0" err="1"/>
              <a:t>kompatibilních</a:t>
            </a:r>
            <a:r>
              <a:rPr lang="en-GB" sz="1600" dirty="0"/>
              <a:t> </a:t>
            </a:r>
            <a:r>
              <a:rPr lang="en-GB" sz="1600" dirty="0" err="1"/>
              <a:t>buněk</a:t>
            </a:r>
            <a:r>
              <a:rPr lang="en-GB" sz="1600" dirty="0"/>
              <a:t> </a:t>
            </a:r>
            <a:r>
              <a:rPr lang="en-GB" sz="1600" dirty="0" err="1"/>
              <a:t>na</a:t>
            </a:r>
            <a:r>
              <a:rPr lang="en-GB" sz="1600" dirty="0"/>
              <a:t> </a:t>
            </a:r>
            <a:r>
              <a:rPr lang="en-GB" sz="1600" dirty="0" err="1"/>
              <a:t>jeden</a:t>
            </a:r>
            <a:r>
              <a:rPr lang="en-GB" sz="1600" dirty="0"/>
              <a:t> </a:t>
            </a:r>
            <a:r>
              <a:rPr lang="en-GB" sz="1600" dirty="0" err="1" smtClean="0"/>
              <a:t>mililitr</a:t>
            </a:r>
            <a:endParaRPr lang="en-GB"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068959"/>
            <a:ext cx="5250160" cy="349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12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9376" y="0"/>
            <a:ext cx="8229600" cy="562074"/>
          </a:xfrm>
        </p:spPr>
        <p:txBody>
          <a:bodyPr>
            <a:normAutofit/>
          </a:bodyPr>
          <a:lstStyle/>
          <a:p>
            <a:r>
              <a:rPr lang="cs-CZ" sz="2000" dirty="0" smtClean="0"/>
              <a:t>Mravenci </a:t>
            </a:r>
            <a:r>
              <a:rPr lang="cs-CZ" sz="2000" dirty="0" err="1" smtClean="0"/>
              <a:t>Atta</a:t>
            </a:r>
            <a:r>
              <a:rPr lang="cs-CZ" sz="2000" dirty="0" smtClean="0"/>
              <a:t> </a:t>
            </a:r>
            <a:endParaRPr lang="cs-CZ" sz="2000" dirty="0"/>
          </a:p>
        </p:txBody>
      </p:sp>
      <p:sp>
        <p:nvSpPr>
          <p:cNvPr id="3" name="Zástupný symbol pro obsah 2"/>
          <p:cNvSpPr>
            <a:spLocks noGrp="1"/>
          </p:cNvSpPr>
          <p:nvPr>
            <p:ph idx="1"/>
          </p:nvPr>
        </p:nvSpPr>
        <p:spPr>
          <a:xfrm>
            <a:off x="0" y="510310"/>
            <a:ext cx="9144000" cy="5616624"/>
          </a:xfrm>
        </p:spPr>
        <p:txBody>
          <a:bodyPr>
            <a:normAutofit/>
          </a:bodyPr>
          <a:lstStyle/>
          <a:p>
            <a:r>
              <a:rPr lang="cs-CZ" sz="1600" dirty="0" smtClean="0"/>
              <a:t>„</a:t>
            </a:r>
            <a:r>
              <a:rPr lang="cs-CZ" sz="1600" dirty="0" err="1"/>
              <a:t>l</a:t>
            </a:r>
            <a:r>
              <a:rPr lang="cs-CZ" sz="1600" dirty="0" err="1" smtClean="0"/>
              <a:t>eaf-cutting</a:t>
            </a:r>
            <a:r>
              <a:rPr lang="cs-CZ" sz="1600" dirty="0" smtClean="0"/>
              <a:t> </a:t>
            </a:r>
            <a:r>
              <a:rPr lang="cs-CZ" sz="1600" dirty="0" err="1"/>
              <a:t>ants</a:t>
            </a:r>
            <a:r>
              <a:rPr lang="cs-CZ" sz="1600" dirty="0"/>
              <a:t>“ - listoví mravenci   </a:t>
            </a:r>
          </a:p>
          <a:p>
            <a:r>
              <a:rPr lang="cs-CZ" sz="1600" dirty="0" smtClean="0"/>
              <a:t>Thomas </a:t>
            </a:r>
            <a:r>
              <a:rPr lang="cs-CZ" sz="1600" dirty="0" err="1"/>
              <a:t>Belt</a:t>
            </a:r>
            <a:r>
              <a:rPr lang="cs-CZ" sz="1600" dirty="0"/>
              <a:t> (1874</a:t>
            </a:r>
            <a:r>
              <a:rPr lang="cs-CZ" sz="1600" dirty="0" smtClean="0"/>
              <a:t>) - </a:t>
            </a:r>
            <a:r>
              <a:rPr lang="cs-CZ" sz="1600" dirty="0"/>
              <a:t>popsal 50 milionů let starou symbiózu určitého druhu mravenců </a:t>
            </a:r>
            <a:r>
              <a:rPr lang="cs-CZ" sz="1600" dirty="0" err="1" smtClean="0"/>
              <a:t>Atta</a:t>
            </a:r>
            <a:r>
              <a:rPr lang="cs-CZ" sz="1600" dirty="0" smtClean="0"/>
              <a:t> s </a:t>
            </a:r>
            <a:r>
              <a:rPr lang="cs-CZ" sz="1600" dirty="0"/>
              <a:t>houbou z rodiny </a:t>
            </a:r>
            <a:r>
              <a:rPr lang="cs-CZ" sz="1600" dirty="0" err="1"/>
              <a:t>Lepiotaceae</a:t>
            </a:r>
            <a:r>
              <a:rPr lang="cs-CZ" sz="1600" dirty="0"/>
              <a:t> v centrální a jižní Americe </a:t>
            </a:r>
            <a:endParaRPr lang="cs-CZ" sz="1600" dirty="0" smtClean="0"/>
          </a:p>
          <a:p>
            <a:r>
              <a:rPr lang="cs-CZ" sz="1600" dirty="0" smtClean="0"/>
              <a:t> </a:t>
            </a:r>
            <a:r>
              <a:rPr lang="cs-CZ" sz="1600" dirty="0"/>
              <a:t>z</a:t>
            </a:r>
            <a:r>
              <a:rPr lang="cs-CZ" sz="1600" dirty="0" smtClean="0"/>
              <a:t>ískání houby a vytvoření </a:t>
            </a:r>
            <a:r>
              <a:rPr lang="cs-CZ" sz="1600" dirty="0"/>
              <a:t>symbiotického vztahu se stalo v historii </a:t>
            </a:r>
            <a:r>
              <a:rPr lang="cs-CZ" sz="1600" dirty="0" smtClean="0"/>
              <a:t>víckrát  (obecně řídký jev)</a:t>
            </a:r>
          </a:p>
          <a:p>
            <a:r>
              <a:rPr lang="cs-CZ" sz="1600" dirty="0" smtClean="0"/>
              <a:t> kmeny </a:t>
            </a:r>
            <a:r>
              <a:rPr lang="cs-CZ" sz="1600" dirty="0"/>
              <a:t>pěstovaných hub byly rozmnožovány stejnými kmeny mravenců po </a:t>
            </a:r>
            <a:r>
              <a:rPr lang="cs-CZ" sz="1600" dirty="0" smtClean="0"/>
              <a:t>více </a:t>
            </a:r>
            <a:r>
              <a:rPr lang="cs-CZ" sz="1600" dirty="0"/>
              <a:t>než 23 miliónů let </a:t>
            </a:r>
            <a:endParaRPr lang="cs-CZ" sz="1600" dirty="0" smtClean="0"/>
          </a:p>
          <a:p>
            <a:r>
              <a:rPr lang="cs-CZ" sz="1600" dirty="0" smtClean="0"/>
              <a:t> </a:t>
            </a:r>
            <a:r>
              <a:rPr lang="cs-CZ" sz="1600" dirty="0" err="1"/>
              <a:t>b</a:t>
            </a:r>
            <a:r>
              <a:rPr lang="cs-CZ" sz="1600" dirty="0" err="1" smtClean="0"/>
              <a:t>asidiomyceta</a:t>
            </a:r>
            <a:r>
              <a:rPr lang="cs-CZ" sz="1600" dirty="0" smtClean="0"/>
              <a:t> </a:t>
            </a:r>
            <a:r>
              <a:rPr lang="cs-CZ" sz="1600" dirty="0"/>
              <a:t>kultivovaná mravenci </a:t>
            </a:r>
            <a:r>
              <a:rPr lang="cs-CZ" sz="1600" dirty="0" err="1"/>
              <a:t>Atta</a:t>
            </a:r>
            <a:r>
              <a:rPr lang="cs-CZ" sz="1600" dirty="0"/>
              <a:t> je deficitní v proteázách a těžko může bez mravenců soutěžit s jinými houbami </a:t>
            </a:r>
            <a:endParaRPr lang="cs-CZ" sz="1600" dirty="0" smtClean="0"/>
          </a:p>
          <a:p>
            <a:r>
              <a:rPr lang="cs-CZ" sz="1600" u="sng" dirty="0"/>
              <a:t>l</a:t>
            </a:r>
            <a:r>
              <a:rPr lang="cs-CZ" sz="1600" u="sng" dirty="0" smtClean="0"/>
              <a:t>ist </a:t>
            </a:r>
            <a:r>
              <a:rPr lang="cs-CZ" sz="1600" u="sng" dirty="0"/>
              <a:t>je v mraveništi macerován, promíchán se slinami a výkaly </a:t>
            </a:r>
            <a:r>
              <a:rPr lang="cs-CZ" sz="1600" u="sng" dirty="0" smtClean="0"/>
              <a:t>(obsahují </a:t>
            </a:r>
            <a:r>
              <a:rPr lang="cs-CZ" sz="1600" u="sng" dirty="0"/>
              <a:t>proteázy) a inokulován houbovým </a:t>
            </a:r>
            <a:r>
              <a:rPr lang="cs-CZ" sz="1600" u="sng" dirty="0" err="1"/>
              <a:t>mycéliem</a:t>
            </a:r>
            <a:r>
              <a:rPr lang="cs-CZ" sz="1600" u="sng" dirty="0"/>
              <a:t> </a:t>
            </a:r>
            <a:endParaRPr lang="cs-CZ" sz="1600" u="sng" dirty="0" smtClean="0"/>
          </a:p>
          <a:p>
            <a:pPr marL="0" indent="0">
              <a:buNone/>
            </a:pPr>
            <a:r>
              <a:rPr lang="cs-CZ" sz="1600" dirty="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861048"/>
            <a:ext cx="381000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724128" y="5942268"/>
            <a:ext cx="2954848" cy="369332"/>
          </a:xfrm>
          <a:prstGeom prst="rect">
            <a:avLst/>
          </a:prstGeom>
        </p:spPr>
        <p:txBody>
          <a:bodyPr wrap="none">
            <a:spAutoFit/>
          </a:bodyPr>
          <a:lstStyle/>
          <a:p>
            <a:r>
              <a:rPr lang="cs-CZ" dirty="0" err="1"/>
              <a:t>Leucoagaricus</a:t>
            </a:r>
            <a:r>
              <a:rPr lang="cs-CZ" dirty="0"/>
              <a:t> </a:t>
            </a:r>
            <a:r>
              <a:rPr lang="cs-CZ" dirty="0" err="1"/>
              <a:t>gongylophorus</a:t>
            </a:r>
            <a:endParaRPr lang="cs-CZ" dirty="0"/>
          </a:p>
        </p:txBody>
      </p:sp>
      <p:sp>
        <p:nvSpPr>
          <p:cNvPr id="5" name="Obdélník 4"/>
          <p:cNvSpPr/>
          <p:nvPr/>
        </p:nvSpPr>
        <p:spPr>
          <a:xfrm>
            <a:off x="7380312" y="4005064"/>
            <a:ext cx="1140056" cy="369332"/>
          </a:xfrm>
          <a:prstGeom prst="rect">
            <a:avLst/>
          </a:prstGeom>
        </p:spPr>
        <p:txBody>
          <a:bodyPr wrap="none">
            <a:spAutoFit/>
          </a:bodyPr>
          <a:lstStyle/>
          <a:p>
            <a:r>
              <a:rPr lang="cs-CZ" dirty="0" err="1">
                <a:solidFill>
                  <a:prstClr val="black"/>
                </a:solidFill>
              </a:rPr>
              <a:t>gongylidia</a:t>
            </a:r>
            <a:endParaRPr lang="cs-CZ"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25" y="3835638"/>
            <a:ext cx="4464496" cy="27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8975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60648"/>
            <a:ext cx="9036496" cy="5256584"/>
          </a:xfrm>
        </p:spPr>
        <p:txBody>
          <a:bodyPr>
            <a:normAutofit/>
          </a:bodyPr>
          <a:lstStyle/>
          <a:p>
            <a:pPr marL="0" indent="0">
              <a:buNone/>
            </a:pPr>
            <a:r>
              <a:rPr lang="en-GB" sz="1600" b="1" dirty="0" smtClean="0"/>
              <a:t>Nov</a:t>
            </a:r>
            <a:r>
              <a:rPr lang="cs-CZ" sz="1600" b="1" dirty="0" smtClean="0"/>
              <a:t>ě objevení </a:t>
            </a:r>
            <a:r>
              <a:rPr lang="en-GB" sz="1600" b="1" dirty="0" smtClean="0"/>
              <a:t> </a:t>
            </a:r>
            <a:r>
              <a:rPr lang="en-GB" sz="1600" b="1" dirty="0" err="1"/>
              <a:t>prokaryotičtí</a:t>
            </a:r>
            <a:r>
              <a:rPr lang="en-GB" sz="1600" b="1" dirty="0"/>
              <a:t> </a:t>
            </a:r>
            <a:r>
              <a:rPr lang="en-GB" sz="1600" b="1" dirty="0" err="1"/>
              <a:t>endosymbionti</a:t>
            </a:r>
            <a:endParaRPr lang="en-GB" sz="1600" b="1" dirty="0"/>
          </a:p>
          <a:p>
            <a:r>
              <a:rPr lang="en-GB" sz="1600" dirty="0" err="1" smtClean="0"/>
              <a:t>objeveni</a:t>
            </a:r>
            <a:r>
              <a:rPr lang="en-GB" sz="1600" dirty="0" smtClean="0"/>
              <a:t> </a:t>
            </a:r>
            <a:r>
              <a:rPr lang="en-GB" sz="1600" dirty="0" err="1"/>
              <a:t>na</a:t>
            </a:r>
            <a:r>
              <a:rPr lang="en-GB" sz="1600" dirty="0"/>
              <a:t> </a:t>
            </a:r>
            <a:r>
              <a:rPr lang="en-GB" sz="1600" dirty="0" err="1"/>
              <a:t>základě</a:t>
            </a:r>
            <a:r>
              <a:rPr lang="en-GB" sz="1600" dirty="0"/>
              <a:t> </a:t>
            </a:r>
            <a:r>
              <a:rPr lang="en-GB" sz="1600" dirty="0" err="1"/>
              <a:t>mikroskopických</a:t>
            </a:r>
            <a:r>
              <a:rPr lang="en-GB" sz="1600" dirty="0"/>
              <a:t> </a:t>
            </a:r>
            <a:r>
              <a:rPr lang="en-GB" sz="1600" dirty="0" err="1"/>
              <a:t>studií</a:t>
            </a:r>
            <a:r>
              <a:rPr lang="en-GB" sz="1600" dirty="0"/>
              <a:t> v </a:t>
            </a:r>
            <a:r>
              <a:rPr lang="en-GB" sz="1600" dirty="0" err="1" smtClean="0"/>
              <a:t>kombinaci</a:t>
            </a:r>
            <a:r>
              <a:rPr lang="cs-CZ" sz="1600" dirty="0"/>
              <a:t> </a:t>
            </a:r>
            <a:r>
              <a:rPr lang="en-GB" sz="1600" dirty="0" err="1" smtClean="0"/>
              <a:t>fluorescenčních</a:t>
            </a:r>
            <a:r>
              <a:rPr lang="en-GB" sz="1600" dirty="0" smtClean="0"/>
              <a:t> </a:t>
            </a:r>
            <a:r>
              <a:rPr lang="en-GB" sz="1600" dirty="0" err="1"/>
              <a:t>oligonukleotidových</a:t>
            </a:r>
            <a:r>
              <a:rPr lang="en-GB" sz="1600" dirty="0"/>
              <a:t> </a:t>
            </a:r>
            <a:r>
              <a:rPr lang="en-GB" sz="1600" dirty="0" err="1"/>
              <a:t>sondami</a:t>
            </a:r>
            <a:r>
              <a:rPr lang="en-GB" sz="1600" dirty="0"/>
              <a:t> </a:t>
            </a:r>
            <a:r>
              <a:rPr lang="en-GB" sz="1600" dirty="0" err="1" smtClean="0"/>
              <a:t>specifických</a:t>
            </a:r>
            <a:r>
              <a:rPr lang="cs-CZ" sz="1600" dirty="0"/>
              <a:t> </a:t>
            </a:r>
            <a:r>
              <a:rPr lang="en-GB" sz="1600" dirty="0" smtClean="0"/>
              <a:t>pro </a:t>
            </a:r>
            <a:r>
              <a:rPr lang="en-GB" sz="1600" dirty="0" err="1"/>
              <a:t>prokaryotické</a:t>
            </a:r>
            <a:r>
              <a:rPr lang="en-GB" sz="1600" dirty="0"/>
              <a:t> </a:t>
            </a:r>
            <a:r>
              <a:rPr lang="en-GB" sz="1600" dirty="0" err="1" smtClean="0"/>
              <a:t>sekvence</a:t>
            </a:r>
            <a:r>
              <a:rPr lang="cs-CZ" sz="1600" dirty="0" smtClean="0"/>
              <a:t> (FISH aj)</a:t>
            </a:r>
            <a:endParaRPr lang="en-GB" sz="1600" dirty="0"/>
          </a:p>
          <a:p>
            <a:r>
              <a:rPr lang="cs-CZ" sz="1600" dirty="0" err="1"/>
              <a:t>p</a:t>
            </a:r>
            <a:r>
              <a:rPr lang="en-GB" sz="1600" dirty="0" err="1" smtClean="0"/>
              <a:t>okud</a:t>
            </a:r>
            <a:r>
              <a:rPr lang="en-GB" sz="1600" dirty="0" smtClean="0"/>
              <a:t> </a:t>
            </a:r>
            <a:r>
              <a:rPr lang="en-GB" sz="1600" dirty="0"/>
              <a:t>je </a:t>
            </a:r>
            <a:r>
              <a:rPr lang="en-GB" sz="1600" dirty="0" err="1" smtClean="0"/>
              <a:t>mo</a:t>
            </a:r>
            <a:r>
              <a:rPr lang="cs-CZ" sz="1600" dirty="0" smtClean="0"/>
              <a:t>ž</a:t>
            </a:r>
            <a:r>
              <a:rPr lang="en-GB" sz="1600" dirty="0" smtClean="0"/>
              <a:t>né </a:t>
            </a:r>
            <a:r>
              <a:rPr lang="en-GB" sz="1600" dirty="0" err="1"/>
              <a:t>endosymbionty</a:t>
            </a:r>
            <a:r>
              <a:rPr lang="en-GB" sz="1600" dirty="0"/>
              <a:t> </a:t>
            </a:r>
            <a:r>
              <a:rPr lang="en-GB" sz="1600" dirty="0" err="1"/>
              <a:t>ošetřením</a:t>
            </a:r>
            <a:r>
              <a:rPr lang="en-GB" sz="1600" dirty="0"/>
              <a:t> </a:t>
            </a:r>
            <a:r>
              <a:rPr lang="en-GB" sz="1600" dirty="0" err="1"/>
              <a:t>antibiotiky</a:t>
            </a:r>
            <a:r>
              <a:rPr lang="en-GB" sz="1600" dirty="0"/>
              <a:t> </a:t>
            </a:r>
            <a:r>
              <a:rPr lang="en-GB" sz="1600" dirty="0" err="1"/>
              <a:t>nebo</a:t>
            </a:r>
            <a:r>
              <a:rPr lang="en-GB" sz="1600" dirty="0"/>
              <a:t> </a:t>
            </a:r>
            <a:r>
              <a:rPr lang="en-GB" sz="1600" dirty="0" err="1" smtClean="0"/>
              <a:t>jinými</a:t>
            </a:r>
            <a:r>
              <a:rPr lang="cs-CZ" sz="1600" dirty="0"/>
              <a:t> </a:t>
            </a:r>
            <a:r>
              <a:rPr lang="en-GB" sz="1600" dirty="0" err="1" smtClean="0"/>
              <a:t>látkami</a:t>
            </a:r>
            <a:r>
              <a:rPr lang="en-GB" sz="1600" dirty="0" smtClean="0"/>
              <a:t> </a:t>
            </a:r>
            <a:r>
              <a:rPr lang="en-GB" sz="1600" dirty="0" err="1" smtClean="0"/>
              <a:t>eliminovat</a:t>
            </a:r>
            <a:r>
              <a:rPr lang="en-GB" sz="1600" dirty="0" smtClean="0"/>
              <a:t> </a:t>
            </a:r>
            <a:r>
              <a:rPr lang="en-GB" sz="1600" dirty="0"/>
              <a:t>a </a:t>
            </a:r>
            <a:r>
              <a:rPr lang="en-GB" sz="1600" dirty="0" err="1"/>
              <a:t>má</a:t>
            </a:r>
            <a:r>
              <a:rPr lang="en-GB" sz="1600" dirty="0"/>
              <a:t> to </a:t>
            </a:r>
            <a:r>
              <a:rPr lang="en-GB" sz="1600" dirty="0" err="1"/>
              <a:t>za</a:t>
            </a:r>
            <a:r>
              <a:rPr lang="en-GB" sz="1600" dirty="0"/>
              <a:t> </a:t>
            </a:r>
            <a:r>
              <a:rPr lang="en-GB" sz="1600" dirty="0" err="1"/>
              <a:t>následek</a:t>
            </a:r>
            <a:r>
              <a:rPr lang="en-GB" sz="1600" dirty="0"/>
              <a:t> </a:t>
            </a:r>
            <a:r>
              <a:rPr lang="en-GB" sz="1600" dirty="0" err="1"/>
              <a:t>poškození</a:t>
            </a:r>
            <a:r>
              <a:rPr lang="en-GB" sz="1600" dirty="0"/>
              <a:t> </a:t>
            </a:r>
            <a:r>
              <a:rPr lang="en-GB" sz="1600" dirty="0" err="1"/>
              <a:t>nebo</a:t>
            </a:r>
            <a:r>
              <a:rPr lang="en-GB" sz="1600" dirty="0"/>
              <a:t> </a:t>
            </a:r>
            <a:r>
              <a:rPr lang="en-GB" sz="1600" dirty="0" err="1"/>
              <a:t>smrt</a:t>
            </a:r>
            <a:r>
              <a:rPr lang="en-GB" sz="1600" dirty="0"/>
              <a:t> </a:t>
            </a:r>
            <a:r>
              <a:rPr lang="en-GB" sz="1600" dirty="0" err="1" smtClean="0"/>
              <a:t>hostitele</a:t>
            </a:r>
            <a:r>
              <a:rPr lang="cs-CZ" sz="1600" dirty="0" smtClean="0"/>
              <a:t> - </a:t>
            </a:r>
            <a:r>
              <a:rPr lang="en-GB" sz="1600" dirty="0" err="1" smtClean="0"/>
              <a:t>mutualismus</a:t>
            </a:r>
            <a:endParaRPr lang="en-GB" sz="1600" dirty="0"/>
          </a:p>
          <a:p>
            <a:r>
              <a:rPr lang="cs-CZ" sz="1600" dirty="0" err="1"/>
              <a:t>p</a:t>
            </a:r>
            <a:r>
              <a:rPr lang="en-GB" sz="1600" dirty="0" err="1" smtClean="0"/>
              <a:t>římé</a:t>
            </a:r>
            <a:r>
              <a:rPr lang="en-GB" sz="1600" dirty="0" smtClean="0"/>
              <a:t> </a:t>
            </a:r>
            <a:r>
              <a:rPr lang="en-GB" sz="1600" dirty="0" err="1" smtClean="0"/>
              <a:t>důkazy</a:t>
            </a:r>
            <a:r>
              <a:rPr lang="cs-CZ" sz="1600" dirty="0" smtClean="0"/>
              <a:t>,</a:t>
            </a:r>
            <a:r>
              <a:rPr lang="en-GB" sz="1600" dirty="0" smtClean="0"/>
              <a:t> </a:t>
            </a:r>
            <a:r>
              <a:rPr lang="en-GB" sz="1600" dirty="0"/>
              <a:t>ale </a:t>
            </a:r>
            <a:r>
              <a:rPr lang="en-GB" sz="1600" dirty="0" err="1" smtClean="0"/>
              <a:t>obtí</a:t>
            </a:r>
            <a:r>
              <a:rPr lang="cs-CZ" sz="1600" dirty="0" smtClean="0"/>
              <a:t>ž</a:t>
            </a:r>
            <a:r>
              <a:rPr lang="en-GB" sz="1600" dirty="0" smtClean="0"/>
              <a:t>né </a:t>
            </a:r>
            <a:r>
              <a:rPr lang="en-GB" sz="1600" dirty="0"/>
              <a:t>z </a:t>
            </a:r>
            <a:r>
              <a:rPr lang="en-GB" sz="1600" dirty="0" err="1"/>
              <a:t>důvodu</a:t>
            </a:r>
            <a:r>
              <a:rPr lang="en-GB" sz="1600" dirty="0"/>
              <a:t> </a:t>
            </a:r>
            <a:r>
              <a:rPr lang="en-GB" sz="1600" dirty="0" err="1"/>
              <a:t>nekultivovatelnosti</a:t>
            </a:r>
            <a:r>
              <a:rPr lang="en-GB" sz="1600" dirty="0"/>
              <a:t> </a:t>
            </a:r>
            <a:r>
              <a:rPr lang="en-GB" sz="1600" dirty="0" err="1" smtClean="0"/>
              <a:t>mikrobů</a:t>
            </a:r>
            <a:endParaRPr lang="cs-CZ" sz="1600" dirty="0"/>
          </a:p>
          <a:p>
            <a:endParaRPr lang="en-GB" sz="1600" dirty="0"/>
          </a:p>
          <a:p>
            <a:pPr marL="0" indent="0">
              <a:buNone/>
            </a:pPr>
            <a:r>
              <a:rPr lang="en-GB" sz="1600" dirty="0" err="1"/>
              <a:t>Všechny</a:t>
            </a:r>
            <a:r>
              <a:rPr lang="en-GB" sz="1600" dirty="0"/>
              <a:t> </a:t>
            </a:r>
            <a:r>
              <a:rPr lang="en-GB" sz="1600" u="sng" dirty="0" err="1"/>
              <a:t>mšice</a:t>
            </a:r>
            <a:r>
              <a:rPr lang="en-GB" sz="1600" u="sng" dirty="0"/>
              <a:t> </a:t>
            </a:r>
            <a:r>
              <a:rPr lang="en-GB" sz="1600" u="sng" dirty="0" err="1"/>
              <a:t>mají</a:t>
            </a:r>
            <a:r>
              <a:rPr lang="en-GB" sz="1600" u="sng" dirty="0"/>
              <a:t> </a:t>
            </a:r>
            <a:r>
              <a:rPr lang="en-GB" sz="1600" u="sng" dirty="0" err="1"/>
              <a:t>klastr</a:t>
            </a:r>
            <a:r>
              <a:rPr lang="en-GB" sz="1600" u="sng" dirty="0"/>
              <a:t> </a:t>
            </a:r>
            <a:r>
              <a:rPr lang="en-GB" sz="1600" u="sng" dirty="0" err="1"/>
              <a:t>buněk</a:t>
            </a:r>
            <a:r>
              <a:rPr lang="en-GB" sz="1600" u="sng" dirty="0"/>
              <a:t> </a:t>
            </a:r>
            <a:r>
              <a:rPr lang="en-GB" sz="1600" u="sng" dirty="0" err="1"/>
              <a:t>zvaný</a:t>
            </a:r>
            <a:r>
              <a:rPr lang="en-GB" sz="1600" u="sng" dirty="0"/>
              <a:t> </a:t>
            </a:r>
            <a:r>
              <a:rPr lang="en-GB" sz="1600" u="sng" dirty="0" err="1"/>
              <a:t>mycetomes</a:t>
            </a:r>
            <a:r>
              <a:rPr lang="en-GB" sz="1600" u="sng" dirty="0"/>
              <a:t> </a:t>
            </a:r>
            <a:r>
              <a:rPr lang="en-GB" sz="1600" dirty="0" err="1"/>
              <a:t>skládající</a:t>
            </a:r>
            <a:r>
              <a:rPr lang="en-GB" sz="1600" dirty="0"/>
              <a:t> se z </a:t>
            </a:r>
            <a:r>
              <a:rPr lang="en-GB" sz="1600" dirty="0" err="1" smtClean="0"/>
              <a:t>buněk</a:t>
            </a:r>
            <a:r>
              <a:rPr lang="cs-CZ" sz="1600" dirty="0"/>
              <a:t> </a:t>
            </a:r>
            <a:r>
              <a:rPr lang="cs-CZ" sz="1600" dirty="0" smtClean="0"/>
              <a:t>(</a:t>
            </a:r>
            <a:r>
              <a:rPr lang="en-GB" sz="1600" dirty="0" err="1" smtClean="0"/>
              <a:t>mycetocytes</a:t>
            </a:r>
            <a:r>
              <a:rPr lang="cs-CZ" sz="1600" dirty="0" smtClean="0"/>
              <a:t>)</a:t>
            </a:r>
          </a:p>
          <a:p>
            <a:r>
              <a:rPr lang="cs-CZ" sz="1600" dirty="0" err="1"/>
              <a:t>t</a:t>
            </a:r>
            <a:r>
              <a:rPr lang="en-GB" sz="1600" dirty="0" err="1" smtClean="0"/>
              <a:t>yto</a:t>
            </a:r>
            <a:r>
              <a:rPr lang="en-GB" sz="1600" dirty="0" smtClean="0"/>
              <a:t> </a:t>
            </a:r>
            <a:r>
              <a:rPr lang="en-GB" sz="1600" dirty="0" err="1"/>
              <a:t>buňky</a:t>
            </a:r>
            <a:r>
              <a:rPr lang="en-GB" sz="1600" dirty="0"/>
              <a:t> ale </a:t>
            </a:r>
            <a:r>
              <a:rPr lang="en-GB" sz="1600" dirty="0" err="1"/>
              <a:t>neobsahují</a:t>
            </a:r>
            <a:r>
              <a:rPr lang="en-GB" sz="1600" dirty="0"/>
              <a:t> </a:t>
            </a:r>
            <a:r>
              <a:rPr lang="en-GB" sz="1600" dirty="0" err="1" smtClean="0"/>
              <a:t>houby</a:t>
            </a:r>
            <a:r>
              <a:rPr lang="cs-CZ" sz="1600" dirty="0" smtClean="0"/>
              <a:t>, ale</a:t>
            </a:r>
            <a:r>
              <a:rPr lang="en-GB" sz="1600" dirty="0" smtClean="0"/>
              <a:t> </a:t>
            </a:r>
            <a:r>
              <a:rPr lang="en-GB" sz="1600" u="sng" dirty="0" err="1" smtClean="0"/>
              <a:t>bakterie</a:t>
            </a:r>
            <a:endParaRPr lang="en-GB" sz="1600" u="sng" dirty="0"/>
          </a:p>
          <a:p>
            <a:r>
              <a:rPr lang="cs-CZ" sz="1600" dirty="0"/>
              <a:t>p</a:t>
            </a:r>
            <a:r>
              <a:rPr lang="en-GB" sz="1600" dirty="0" smtClean="0"/>
              <a:t>o </a:t>
            </a:r>
            <a:r>
              <a:rPr lang="en-GB" sz="1600" u="sng" dirty="0" err="1"/>
              <a:t>ošetření</a:t>
            </a:r>
            <a:r>
              <a:rPr lang="en-GB" sz="1600" u="sng" dirty="0"/>
              <a:t> </a:t>
            </a:r>
            <a:r>
              <a:rPr lang="en-GB" sz="1600" u="sng" dirty="0" err="1"/>
              <a:t>antibiotiky</a:t>
            </a:r>
            <a:r>
              <a:rPr lang="en-GB" sz="1600" u="sng" dirty="0"/>
              <a:t> </a:t>
            </a:r>
            <a:r>
              <a:rPr lang="en-GB" sz="1600" u="sng" dirty="0" err="1"/>
              <a:t>bakterie</a:t>
            </a:r>
            <a:r>
              <a:rPr lang="en-GB" sz="1600" u="sng" dirty="0"/>
              <a:t> </a:t>
            </a:r>
            <a:r>
              <a:rPr lang="en-GB" sz="1600" u="sng" dirty="0" err="1"/>
              <a:t>zmizí</a:t>
            </a:r>
            <a:r>
              <a:rPr lang="en-GB" sz="1600" u="sng" dirty="0"/>
              <a:t>, </a:t>
            </a:r>
            <a:r>
              <a:rPr lang="en-GB" sz="1600" u="sng" dirty="0" err="1"/>
              <a:t>mšice</a:t>
            </a:r>
            <a:r>
              <a:rPr lang="en-GB" sz="1600" u="sng" dirty="0"/>
              <a:t> se </a:t>
            </a:r>
            <a:r>
              <a:rPr lang="en-GB" sz="1600" u="sng" dirty="0" err="1"/>
              <a:t>přestanou</a:t>
            </a:r>
            <a:r>
              <a:rPr lang="en-GB" sz="1600" u="sng" dirty="0"/>
              <a:t> </a:t>
            </a:r>
            <a:r>
              <a:rPr lang="en-GB" sz="1600" u="sng" dirty="0" err="1" smtClean="0"/>
              <a:t>mno</a:t>
            </a:r>
            <a:r>
              <a:rPr lang="cs-CZ" sz="1600" u="sng" dirty="0" smtClean="0"/>
              <a:t>ž</a:t>
            </a:r>
            <a:r>
              <a:rPr lang="en-GB" sz="1600" u="sng" dirty="0" smtClean="0"/>
              <a:t>it</a:t>
            </a:r>
            <a:r>
              <a:rPr lang="cs-CZ" sz="1600" u="sng" dirty="0"/>
              <a:t> </a:t>
            </a:r>
            <a:r>
              <a:rPr lang="en-GB" sz="1600" u="sng" dirty="0" smtClean="0"/>
              <a:t>a </a:t>
            </a:r>
            <a:r>
              <a:rPr lang="en-GB" sz="1600" u="sng" dirty="0" err="1" smtClean="0"/>
              <a:t>hynou</a:t>
            </a:r>
            <a:endParaRPr lang="cs-CZ" sz="1600" u="sng" dirty="0" smtClean="0"/>
          </a:p>
          <a:p>
            <a:r>
              <a:rPr lang="cs-CZ" sz="1600" dirty="0" err="1"/>
              <a:t>b</a:t>
            </a:r>
            <a:r>
              <a:rPr lang="en-GB" sz="1600" dirty="0" err="1" smtClean="0"/>
              <a:t>akterie</a:t>
            </a:r>
            <a:r>
              <a:rPr lang="en-GB" sz="1600" dirty="0" smtClean="0"/>
              <a:t> </a:t>
            </a:r>
            <a:r>
              <a:rPr lang="en-GB" sz="1600" dirty="0" err="1"/>
              <a:t>zřejmě</a:t>
            </a:r>
            <a:r>
              <a:rPr lang="en-GB" sz="1600" dirty="0"/>
              <a:t> </a:t>
            </a:r>
            <a:r>
              <a:rPr lang="en-GB" sz="1600" dirty="0" err="1"/>
              <a:t>produkují</a:t>
            </a:r>
            <a:r>
              <a:rPr lang="en-GB" sz="1600" dirty="0"/>
              <a:t> AK, </a:t>
            </a:r>
            <a:r>
              <a:rPr lang="en-GB" sz="1600" dirty="0" err="1"/>
              <a:t>které</a:t>
            </a:r>
            <a:r>
              <a:rPr lang="en-GB" sz="1600" dirty="0"/>
              <a:t> </a:t>
            </a:r>
            <a:r>
              <a:rPr lang="en-GB" sz="1600" dirty="0" err="1"/>
              <a:t>chybí</a:t>
            </a:r>
            <a:r>
              <a:rPr lang="en-GB" sz="1600" dirty="0"/>
              <a:t> v </a:t>
            </a:r>
            <a:r>
              <a:rPr lang="en-GB" sz="1600" dirty="0" err="1"/>
              <a:t>rostlinné</a:t>
            </a:r>
            <a:r>
              <a:rPr lang="en-GB" sz="1600" dirty="0"/>
              <a:t> </a:t>
            </a:r>
            <a:r>
              <a:rPr lang="en-GB" sz="1600" dirty="0" err="1" smtClean="0"/>
              <a:t>šťávě</a:t>
            </a:r>
            <a:endParaRPr lang="en-GB" sz="1600" dirty="0"/>
          </a:p>
          <a:p>
            <a:r>
              <a:rPr lang="cs-CZ" sz="1600" dirty="0" err="1"/>
              <a:t>p</a:t>
            </a:r>
            <a:r>
              <a:rPr lang="en-GB" sz="1600" dirty="0" err="1" smtClean="0"/>
              <a:t>otvrzen</a:t>
            </a:r>
            <a:r>
              <a:rPr lang="en-GB" sz="1600" dirty="0" smtClean="0"/>
              <a:t> </a:t>
            </a:r>
            <a:r>
              <a:rPr lang="en-GB" sz="1600" dirty="0" err="1"/>
              <a:t>proporcionální</a:t>
            </a:r>
            <a:r>
              <a:rPr lang="en-GB" sz="1600" dirty="0"/>
              <a:t> </a:t>
            </a:r>
            <a:r>
              <a:rPr lang="en-GB" sz="1600" dirty="0" err="1"/>
              <a:t>růst</a:t>
            </a:r>
            <a:r>
              <a:rPr lang="en-GB" sz="1600" dirty="0"/>
              <a:t> </a:t>
            </a:r>
            <a:r>
              <a:rPr lang="en-GB" sz="1600" dirty="0" err="1"/>
              <a:t>mšice</a:t>
            </a:r>
            <a:r>
              <a:rPr lang="en-GB" sz="1600" dirty="0"/>
              <a:t> </a:t>
            </a:r>
            <a:r>
              <a:rPr lang="en-GB" sz="1600" i="1" dirty="0" err="1"/>
              <a:t>Schizaphis</a:t>
            </a:r>
            <a:r>
              <a:rPr lang="en-GB" sz="1600" i="1" dirty="0"/>
              <a:t> </a:t>
            </a:r>
            <a:r>
              <a:rPr lang="en-GB" sz="1600" i="1" dirty="0" err="1"/>
              <a:t>graminum</a:t>
            </a:r>
            <a:r>
              <a:rPr lang="en-GB" sz="1600" i="1" dirty="0"/>
              <a:t> </a:t>
            </a:r>
            <a:r>
              <a:rPr lang="en-GB" sz="1600" dirty="0"/>
              <a:t>a </a:t>
            </a:r>
            <a:r>
              <a:rPr lang="en-GB" sz="1600" dirty="0" err="1" smtClean="0"/>
              <a:t>jejího</a:t>
            </a:r>
            <a:r>
              <a:rPr lang="cs-CZ" sz="1600" dirty="0"/>
              <a:t> </a:t>
            </a:r>
            <a:r>
              <a:rPr lang="en-GB" sz="1600" dirty="0" err="1" smtClean="0"/>
              <a:t>endosymbionta</a:t>
            </a:r>
            <a:r>
              <a:rPr lang="en-GB" sz="1600" dirty="0" smtClean="0"/>
              <a:t> </a:t>
            </a:r>
            <a:r>
              <a:rPr lang="en-GB" sz="1600" i="1" dirty="0" err="1"/>
              <a:t>Buchnera</a:t>
            </a:r>
            <a:r>
              <a:rPr lang="en-GB" sz="1600" i="1" dirty="0"/>
              <a:t> </a:t>
            </a:r>
            <a:r>
              <a:rPr lang="en-GB" sz="1600" i="1" dirty="0" err="1"/>
              <a:t>aphidicola</a:t>
            </a:r>
            <a:r>
              <a:rPr lang="en-GB" sz="1600" i="1" dirty="0"/>
              <a:t> </a:t>
            </a:r>
            <a:r>
              <a:rPr lang="en-GB" sz="1600" dirty="0" err="1"/>
              <a:t>srovnáním</a:t>
            </a:r>
            <a:r>
              <a:rPr lang="en-GB" sz="1600" dirty="0"/>
              <a:t> </a:t>
            </a:r>
            <a:r>
              <a:rPr lang="en-GB" sz="1600" dirty="0" err="1"/>
              <a:t>váhového</a:t>
            </a:r>
            <a:r>
              <a:rPr lang="en-GB" sz="1600" dirty="0"/>
              <a:t> </a:t>
            </a:r>
            <a:r>
              <a:rPr lang="en-GB" sz="1600" dirty="0" err="1" smtClean="0"/>
              <a:t>přírůstku</a:t>
            </a:r>
            <a:r>
              <a:rPr lang="cs-CZ" sz="1600" dirty="0"/>
              <a:t> </a:t>
            </a:r>
            <a:r>
              <a:rPr lang="en-GB" sz="1600" dirty="0" err="1" smtClean="0"/>
              <a:t>mšice</a:t>
            </a:r>
            <a:r>
              <a:rPr lang="en-GB" sz="1600" dirty="0" smtClean="0"/>
              <a:t> </a:t>
            </a:r>
            <a:r>
              <a:rPr lang="en-GB" sz="1600" dirty="0"/>
              <a:t>a </a:t>
            </a:r>
            <a:r>
              <a:rPr lang="en-GB" sz="1600" dirty="0" err="1"/>
              <a:t>počtu</a:t>
            </a:r>
            <a:r>
              <a:rPr lang="en-GB" sz="1600" dirty="0"/>
              <a:t> </a:t>
            </a:r>
            <a:r>
              <a:rPr lang="en-GB" sz="1600" dirty="0" err="1"/>
              <a:t>kopií</a:t>
            </a:r>
            <a:r>
              <a:rPr lang="en-GB" sz="1600" dirty="0"/>
              <a:t> </a:t>
            </a:r>
            <a:r>
              <a:rPr lang="en-GB" sz="1600" dirty="0" err="1"/>
              <a:t>bakteriálního</a:t>
            </a:r>
            <a:r>
              <a:rPr lang="en-GB" sz="1600" dirty="0"/>
              <a:t> genu </a:t>
            </a:r>
            <a:r>
              <a:rPr lang="en-GB" sz="1600" dirty="0" err="1"/>
              <a:t>přítomného</a:t>
            </a:r>
            <a:r>
              <a:rPr lang="en-GB" sz="1600" dirty="0"/>
              <a:t> </a:t>
            </a:r>
            <a:r>
              <a:rPr lang="en-GB" sz="1600" dirty="0" err="1"/>
              <a:t>ve</a:t>
            </a:r>
            <a:r>
              <a:rPr lang="en-GB" sz="1600" dirty="0"/>
              <a:t> </a:t>
            </a:r>
            <a:r>
              <a:rPr lang="en-GB" sz="1600" dirty="0" err="1" smtClean="0"/>
              <a:t>mšici</a:t>
            </a:r>
            <a:endParaRPr lang="en-GB" sz="16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293096"/>
            <a:ext cx="6202489" cy="228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226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0123" y="260648"/>
            <a:ext cx="8229600" cy="4525963"/>
          </a:xfrm>
        </p:spPr>
        <p:txBody>
          <a:bodyPr>
            <a:normAutofit/>
          </a:bodyPr>
          <a:lstStyle/>
          <a:p>
            <a:r>
              <a:rPr lang="en-GB" sz="1600" dirty="0"/>
              <a:t>Surgeonfish </a:t>
            </a:r>
            <a:r>
              <a:rPr lang="en-GB" sz="1600" i="1" dirty="0" err="1"/>
              <a:t>Acanthurus</a:t>
            </a:r>
            <a:r>
              <a:rPr lang="en-GB" sz="1600" i="1" dirty="0"/>
              <a:t> </a:t>
            </a:r>
            <a:r>
              <a:rPr lang="en-GB" sz="1600" i="1" dirty="0" err="1"/>
              <a:t>nigrofuscus</a:t>
            </a:r>
            <a:r>
              <a:rPr lang="en-GB" sz="1600" dirty="0"/>
              <a:t> a </a:t>
            </a:r>
            <a:r>
              <a:rPr lang="en-GB" sz="1600" dirty="0" err="1"/>
              <a:t>bakterie</a:t>
            </a:r>
            <a:r>
              <a:rPr lang="en-GB" sz="1600" dirty="0"/>
              <a:t> </a:t>
            </a:r>
            <a:r>
              <a:rPr lang="en-GB" sz="1600" i="1" dirty="0" err="1"/>
              <a:t>Epulopiscium</a:t>
            </a:r>
            <a:endParaRPr lang="en-GB" sz="1600" i="1" dirty="0"/>
          </a:p>
          <a:p>
            <a:r>
              <a:rPr lang="en-GB" sz="1600" dirty="0"/>
              <a:t>v </a:t>
            </a:r>
            <a:r>
              <a:rPr lang="en-GB" sz="1600" dirty="0" err="1" smtClean="0"/>
              <a:t>za</a:t>
            </a:r>
            <a:r>
              <a:rPr lang="cs-CZ" sz="1600" dirty="0" smtClean="0"/>
              <a:t>ž</a:t>
            </a:r>
            <a:r>
              <a:rPr lang="en-GB" sz="1600" dirty="0" err="1" smtClean="0"/>
              <a:t>ívacím</a:t>
            </a:r>
            <a:r>
              <a:rPr lang="en-GB" sz="1600" dirty="0" smtClean="0"/>
              <a:t> </a:t>
            </a:r>
            <a:r>
              <a:rPr lang="en-GB" sz="1600" dirty="0" err="1"/>
              <a:t>traktu</a:t>
            </a:r>
            <a:r>
              <a:rPr lang="en-GB" sz="1600" dirty="0"/>
              <a:t>, </a:t>
            </a:r>
            <a:r>
              <a:rPr lang="en-GB" sz="1600" dirty="0" smtClean="0"/>
              <a:t>role</a:t>
            </a:r>
            <a:r>
              <a:rPr lang="cs-CZ" sz="1600" dirty="0" smtClean="0"/>
              <a:t> </a:t>
            </a:r>
            <a:r>
              <a:rPr lang="en-GB" sz="1600" dirty="0" err="1" smtClean="0"/>
              <a:t>zatím</a:t>
            </a:r>
            <a:r>
              <a:rPr lang="en-GB" sz="1600" dirty="0" smtClean="0"/>
              <a:t> </a:t>
            </a:r>
            <a:r>
              <a:rPr lang="en-GB" sz="1600" dirty="0" err="1"/>
              <a:t>neznámá</a:t>
            </a:r>
            <a:r>
              <a:rPr lang="en-GB" sz="1600" dirty="0"/>
              <a:t> (</a:t>
            </a:r>
            <a:r>
              <a:rPr lang="en-GB" sz="1600" dirty="0" err="1" smtClean="0"/>
              <a:t>snad</a:t>
            </a:r>
            <a:r>
              <a:rPr lang="cs-CZ" sz="1600" dirty="0" smtClean="0"/>
              <a:t> </a:t>
            </a:r>
            <a:r>
              <a:rPr lang="en-GB" sz="1600" dirty="0" err="1" smtClean="0"/>
              <a:t>trávení</a:t>
            </a:r>
            <a:r>
              <a:rPr lang="en-GB" sz="1600" dirty="0" smtClean="0"/>
              <a:t> </a:t>
            </a:r>
            <a:r>
              <a:rPr lang="en-GB" sz="1600" dirty="0" err="1"/>
              <a:t>celulózy</a:t>
            </a:r>
            <a:r>
              <a:rPr lang="en-GB" sz="1600" dirty="0"/>
              <a:t>?)</a:t>
            </a:r>
          </a:p>
          <a:p>
            <a:r>
              <a:rPr lang="en-GB" sz="1600" dirty="0" smtClean="0"/>
              <a:t>80x300-700</a:t>
            </a:r>
            <a:r>
              <a:rPr lang="cs-CZ" sz="1600" dirty="0" smtClean="0"/>
              <a:t> </a:t>
            </a:r>
            <a:r>
              <a:rPr lang="el-GR" sz="1600" dirty="0" smtClean="0"/>
              <a:t>μ</a:t>
            </a:r>
            <a:r>
              <a:rPr lang="en-GB" sz="1600" dirty="0"/>
              <a:t>m</a:t>
            </a:r>
            <a:r>
              <a:rPr lang="cs-CZ" sz="1600" dirty="0" smtClean="0"/>
              <a:t>  </a:t>
            </a:r>
            <a:endParaRPr lang="en-GB"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052736"/>
            <a:ext cx="509587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242" y="4005064"/>
            <a:ext cx="38004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492896"/>
            <a:ext cx="18954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217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9036496" cy="4525963"/>
          </a:xfrm>
        </p:spPr>
        <p:txBody>
          <a:bodyPr>
            <a:normAutofit/>
          </a:bodyPr>
          <a:lstStyle/>
          <a:p>
            <a:pPr marL="0" indent="0">
              <a:buNone/>
            </a:pPr>
            <a:r>
              <a:rPr lang="en-GB" sz="1600" b="1" dirty="0" err="1"/>
              <a:t>Houby</a:t>
            </a:r>
            <a:r>
              <a:rPr lang="en-GB" sz="1600" b="1" dirty="0"/>
              <a:t> a </a:t>
            </a:r>
            <a:r>
              <a:rPr lang="cs-CZ" sz="1600" b="1" dirty="0" err="1"/>
              <a:t>ž</a:t>
            </a:r>
            <a:r>
              <a:rPr lang="en-GB" sz="1600" b="1" dirty="0" err="1" smtClean="0"/>
              <a:t>ivočichové</a:t>
            </a:r>
            <a:endParaRPr lang="en-GB" sz="1600" b="1" dirty="0"/>
          </a:p>
          <a:p>
            <a:r>
              <a:rPr lang="cs-CZ" sz="1600" dirty="0" err="1"/>
              <a:t>h</a:t>
            </a:r>
            <a:r>
              <a:rPr lang="en-GB" sz="1600" dirty="0" err="1" smtClean="0"/>
              <a:t>ouby</a:t>
            </a:r>
            <a:r>
              <a:rPr lang="en-GB" sz="1600" dirty="0" smtClean="0"/>
              <a:t> </a:t>
            </a:r>
            <a:r>
              <a:rPr lang="en-GB" sz="1600" dirty="0" err="1"/>
              <a:t>chytající</a:t>
            </a:r>
            <a:r>
              <a:rPr lang="en-GB" sz="1600" dirty="0"/>
              <a:t> </a:t>
            </a:r>
            <a:r>
              <a:rPr lang="en-GB" sz="1600" dirty="0" err="1"/>
              <a:t>nematoda</a:t>
            </a:r>
            <a:r>
              <a:rPr lang="en-GB" sz="1600" dirty="0"/>
              <a:t> (</a:t>
            </a:r>
            <a:r>
              <a:rPr lang="en-GB" sz="1600" dirty="0" err="1"/>
              <a:t>hlístice</a:t>
            </a:r>
            <a:r>
              <a:rPr lang="en-GB" sz="1600" dirty="0"/>
              <a:t>) a </a:t>
            </a:r>
            <a:r>
              <a:rPr lang="en-GB" sz="1600" dirty="0" err="1"/>
              <a:t>rotifera</a:t>
            </a:r>
            <a:r>
              <a:rPr lang="en-GB" sz="1600" dirty="0"/>
              <a:t> (</a:t>
            </a:r>
            <a:r>
              <a:rPr lang="en-GB" sz="1600" dirty="0" err="1"/>
              <a:t>vířníky</a:t>
            </a:r>
            <a:r>
              <a:rPr lang="en-GB" sz="1600" dirty="0"/>
              <a:t>)</a:t>
            </a:r>
          </a:p>
          <a:p>
            <a:r>
              <a:rPr lang="cs-CZ" sz="1600" dirty="0" err="1"/>
              <a:t>n</a:t>
            </a:r>
            <a:r>
              <a:rPr lang="en-GB" sz="1600" dirty="0" err="1" smtClean="0"/>
              <a:t>ěkteré</a:t>
            </a:r>
            <a:r>
              <a:rPr lang="en-GB" sz="1600" dirty="0" smtClean="0"/>
              <a:t> </a:t>
            </a:r>
            <a:r>
              <a:rPr lang="en-GB" sz="1600" dirty="0" err="1"/>
              <a:t>houby</a:t>
            </a:r>
            <a:r>
              <a:rPr lang="en-GB" sz="1600" dirty="0"/>
              <a:t> se </a:t>
            </a:r>
            <a:r>
              <a:rPr lang="cs-CZ" sz="1600" dirty="0" err="1"/>
              <a:t>ž</a:t>
            </a:r>
            <a:r>
              <a:rPr lang="en-GB" sz="1600" dirty="0" err="1" smtClean="0"/>
              <a:t>iví</a:t>
            </a:r>
            <a:r>
              <a:rPr lang="en-GB" sz="1600" dirty="0" smtClean="0"/>
              <a:t> </a:t>
            </a:r>
            <a:r>
              <a:rPr lang="en-GB" sz="1600" dirty="0" err="1"/>
              <a:t>na</a:t>
            </a:r>
            <a:r>
              <a:rPr lang="en-GB" sz="1600" dirty="0"/>
              <a:t> </a:t>
            </a:r>
            <a:r>
              <a:rPr lang="en-GB" sz="1600" dirty="0" err="1"/>
              <a:t>nematodech</a:t>
            </a:r>
            <a:r>
              <a:rPr lang="en-GB" sz="1600" dirty="0"/>
              <a:t> </a:t>
            </a:r>
            <a:endParaRPr lang="cs-CZ" sz="1600" dirty="0"/>
          </a:p>
          <a:p>
            <a:r>
              <a:rPr lang="en-GB" sz="1600" dirty="0" err="1" smtClean="0"/>
              <a:t>především</a:t>
            </a:r>
            <a:r>
              <a:rPr lang="en-GB" sz="1600" dirty="0" smtClean="0"/>
              <a:t> </a:t>
            </a:r>
            <a:r>
              <a:rPr lang="en-GB" sz="1600" dirty="0" err="1"/>
              <a:t>zástupci</a:t>
            </a:r>
            <a:r>
              <a:rPr lang="en-GB" sz="1600" dirty="0"/>
              <a:t> </a:t>
            </a:r>
            <a:r>
              <a:rPr lang="en-GB" sz="1600" dirty="0" err="1" smtClean="0"/>
              <a:t>rodů</a:t>
            </a:r>
            <a:r>
              <a:rPr lang="cs-CZ" sz="1600" dirty="0"/>
              <a:t> </a:t>
            </a:r>
            <a:r>
              <a:rPr lang="en-GB" sz="1600" i="1" dirty="0" err="1" smtClean="0"/>
              <a:t>Arthrobotrys</a:t>
            </a:r>
            <a:r>
              <a:rPr lang="en-GB" sz="1600" i="1" dirty="0"/>
              <a:t>, </a:t>
            </a:r>
            <a:r>
              <a:rPr lang="en-GB" sz="1600" i="1" dirty="0" err="1"/>
              <a:t>Dactylaria</a:t>
            </a:r>
            <a:r>
              <a:rPr lang="en-GB" sz="1600" i="1" dirty="0"/>
              <a:t>, </a:t>
            </a:r>
            <a:r>
              <a:rPr lang="en-GB" sz="1600" i="1" dirty="0" err="1"/>
              <a:t>Dactylella</a:t>
            </a:r>
            <a:r>
              <a:rPr lang="en-GB" sz="1600" i="1" dirty="0"/>
              <a:t>, </a:t>
            </a:r>
            <a:r>
              <a:rPr lang="en-GB" sz="1600" i="1" dirty="0" err="1" smtClean="0"/>
              <a:t>Trichothecium</a:t>
            </a:r>
            <a:endParaRPr lang="cs-CZ" sz="1600" i="1" dirty="0" smtClean="0"/>
          </a:p>
          <a:p>
            <a:endParaRPr lang="en-GB" sz="1600" i="1" dirty="0"/>
          </a:p>
          <a:p>
            <a:pPr marL="0" indent="0">
              <a:buNone/>
            </a:pPr>
            <a:r>
              <a:rPr lang="en-GB" sz="1600" dirty="0" err="1"/>
              <a:t>Mechanismus</a:t>
            </a:r>
            <a:r>
              <a:rPr lang="en-GB" sz="1600" dirty="0"/>
              <a:t> </a:t>
            </a:r>
            <a:r>
              <a:rPr lang="en-GB" sz="1600" dirty="0" err="1"/>
              <a:t>chytání</a:t>
            </a:r>
            <a:r>
              <a:rPr lang="en-GB" sz="1600" dirty="0"/>
              <a:t> </a:t>
            </a:r>
            <a:r>
              <a:rPr lang="en-GB" sz="1600" dirty="0" err="1" smtClean="0"/>
              <a:t>kořisti</a:t>
            </a:r>
            <a:endParaRPr lang="cs-CZ" sz="1600" dirty="0"/>
          </a:p>
          <a:p>
            <a:r>
              <a:rPr lang="en-GB" sz="1600" dirty="0" smtClean="0"/>
              <a:t> </a:t>
            </a:r>
            <a:r>
              <a:rPr lang="en-GB" sz="1600" dirty="0" err="1"/>
              <a:t>síť</a:t>
            </a:r>
            <a:r>
              <a:rPr lang="en-GB" sz="1600" dirty="0"/>
              <a:t>/</a:t>
            </a:r>
            <a:r>
              <a:rPr lang="en-GB" sz="1600" dirty="0" err="1"/>
              <a:t>pletivo</a:t>
            </a:r>
            <a:r>
              <a:rPr lang="en-GB" sz="1600" dirty="0"/>
              <a:t> </a:t>
            </a:r>
            <a:r>
              <a:rPr lang="en-GB" sz="1600" dirty="0" err="1"/>
              <a:t>adhezivních</a:t>
            </a:r>
            <a:r>
              <a:rPr lang="en-GB" sz="1600" dirty="0"/>
              <a:t> </a:t>
            </a:r>
            <a:r>
              <a:rPr lang="en-GB" sz="1600" dirty="0" err="1" smtClean="0"/>
              <a:t>vláken</a:t>
            </a:r>
            <a:r>
              <a:rPr lang="cs-CZ" sz="1600" dirty="0"/>
              <a:t> </a:t>
            </a:r>
            <a:r>
              <a:rPr lang="cs-CZ" sz="1600" dirty="0" smtClean="0"/>
              <a:t>- </a:t>
            </a:r>
            <a:r>
              <a:rPr lang="en-GB" sz="1600" dirty="0" err="1" smtClean="0"/>
              <a:t>adhezivní</a:t>
            </a:r>
            <a:r>
              <a:rPr lang="en-GB" sz="1600" dirty="0" smtClean="0"/>
              <a:t> </a:t>
            </a:r>
            <a:r>
              <a:rPr lang="cs-CZ" sz="1600" dirty="0" smtClean="0"/>
              <a:t>a </a:t>
            </a:r>
            <a:r>
              <a:rPr lang="en-GB" sz="1600" dirty="0" err="1" smtClean="0"/>
              <a:t>stahující</a:t>
            </a:r>
            <a:r>
              <a:rPr lang="en-GB" sz="1600" dirty="0" smtClean="0"/>
              <a:t> </a:t>
            </a:r>
            <a:r>
              <a:rPr lang="en-GB" sz="1600" dirty="0"/>
              <a:t>se </a:t>
            </a:r>
            <a:r>
              <a:rPr lang="en-GB" sz="1600" dirty="0" err="1" smtClean="0"/>
              <a:t>kruhy</a:t>
            </a:r>
            <a:endParaRPr lang="en-GB" sz="1600" dirty="0"/>
          </a:p>
          <a:p>
            <a:r>
              <a:rPr lang="cs-CZ" sz="1600" dirty="0"/>
              <a:t>h</a:t>
            </a:r>
            <a:r>
              <a:rPr lang="cs-CZ" sz="1600" dirty="0" smtClean="0"/>
              <a:t>lístice se </a:t>
            </a:r>
            <a:r>
              <a:rPr lang="cs-CZ" sz="1600" dirty="0" err="1" smtClean="0"/>
              <a:t>poh</a:t>
            </a:r>
            <a:r>
              <a:rPr lang="en-GB" sz="1600" dirty="0" err="1" smtClean="0"/>
              <a:t>ybuje</a:t>
            </a:r>
            <a:r>
              <a:rPr lang="en-GB" sz="1600" dirty="0" smtClean="0"/>
              <a:t> </a:t>
            </a:r>
            <a:r>
              <a:rPr lang="en-GB" sz="1600" dirty="0" err="1"/>
              <a:t>kolem</a:t>
            </a:r>
            <a:r>
              <a:rPr lang="en-GB" sz="1600" dirty="0"/>
              <a:t> </a:t>
            </a:r>
            <a:r>
              <a:rPr lang="en-GB" sz="1600" dirty="0" err="1"/>
              <a:t>houbových</a:t>
            </a:r>
            <a:r>
              <a:rPr lang="en-GB" sz="1600" dirty="0"/>
              <a:t> </a:t>
            </a:r>
            <a:r>
              <a:rPr lang="en-GB" sz="1600" dirty="0" err="1"/>
              <a:t>adhezivních</a:t>
            </a:r>
            <a:r>
              <a:rPr lang="en-GB" sz="1600" dirty="0"/>
              <a:t> </a:t>
            </a:r>
            <a:r>
              <a:rPr lang="en-GB" sz="1600" dirty="0" err="1" smtClean="0"/>
              <a:t>struktur</a:t>
            </a:r>
            <a:r>
              <a:rPr lang="en-GB" sz="1600" dirty="0" smtClean="0"/>
              <a:t>,</a:t>
            </a:r>
            <a:r>
              <a:rPr lang="cs-CZ" sz="1600" dirty="0" smtClean="0"/>
              <a:t> </a:t>
            </a:r>
            <a:r>
              <a:rPr lang="en-GB" sz="1600" dirty="0" err="1" smtClean="0"/>
              <a:t>přilepí</a:t>
            </a:r>
            <a:r>
              <a:rPr lang="en-GB" sz="1600" dirty="0" smtClean="0"/>
              <a:t> se, </a:t>
            </a:r>
            <a:r>
              <a:rPr lang="en-GB" sz="1600" dirty="0" err="1"/>
              <a:t>většinou</a:t>
            </a:r>
            <a:r>
              <a:rPr lang="en-GB" sz="1600" dirty="0"/>
              <a:t> se </a:t>
            </a:r>
            <a:r>
              <a:rPr lang="en-GB" sz="1600" dirty="0" err="1"/>
              <a:t>jí</a:t>
            </a:r>
            <a:r>
              <a:rPr lang="en-GB" sz="1600" dirty="0"/>
              <a:t> </a:t>
            </a:r>
            <a:r>
              <a:rPr lang="en-GB" sz="1600" dirty="0" smtClean="0"/>
              <a:t>u</a:t>
            </a:r>
            <a:r>
              <a:rPr lang="cs-CZ" sz="1600" dirty="0" smtClean="0"/>
              <a:t>ž</a:t>
            </a:r>
            <a:r>
              <a:rPr lang="en-GB" sz="1600" dirty="0" smtClean="0"/>
              <a:t> </a:t>
            </a:r>
            <a:r>
              <a:rPr lang="en-GB" sz="1600" dirty="0" err="1"/>
              <a:t>nepodaří</a:t>
            </a:r>
            <a:r>
              <a:rPr lang="en-GB" sz="1600" dirty="0"/>
              <a:t> </a:t>
            </a:r>
            <a:r>
              <a:rPr lang="en-GB" sz="1600" dirty="0" err="1" smtClean="0"/>
              <a:t>uniknout</a:t>
            </a:r>
            <a:endParaRPr lang="en-GB" sz="1600" dirty="0"/>
          </a:p>
          <a:p>
            <a:r>
              <a:rPr lang="cs-CZ" sz="1600" dirty="0" err="1"/>
              <a:t>p</a:t>
            </a:r>
            <a:r>
              <a:rPr lang="en-GB" sz="1600" dirty="0" err="1" smtClean="0"/>
              <a:t>ři</a:t>
            </a:r>
            <a:r>
              <a:rPr lang="en-GB" sz="1600" dirty="0" smtClean="0"/>
              <a:t> </a:t>
            </a:r>
            <a:r>
              <a:rPr lang="en-GB" sz="1600" dirty="0" err="1"/>
              <a:t>pohybu</a:t>
            </a:r>
            <a:r>
              <a:rPr lang="en-GB" sz="1600" dirty="0"/>
              <a:t> </a:t>
            </a:r>
            <a:r>
              <a:rPr lang="en-GB" sz="1600" dirty="0" err="1"/>
              <a:t>stahujícím</a:t>
            </a:r>
            <a:r>
              <a:rPr lang="en-GB" sz="1600" dirty="0"/>
              <a:t> se </a:t>
            </a:r>
            <a:r>
              <a:rPr lang="en-GB" sz="1600" dirty="0" err="1"/>
              <a:t>kruhem</a:t>
            </a:r>
            <a:r>
              <a:rPr lang="en-GB" sz="1600" dirty="0"/>
              <a:t> </a:t>
            </a:r>
            <a:r>
              <a:rPr lang="en-GB" sz="1600" dirty="0" err="1"/>
              <a:t>tento</a:t>
            </a:r>
            <a:r>
              <a:rPr lang="en-GB" sz="1600" dirty="0"/>
              <a:t> se </a:t>
            </a:r>
            <a:r>
              <a:rPr lang="en-GB" sz="1600" dirty="0" err="1"/>
              <a:t>stáhne</a:t>
            </a:r>
            <a:r>
              <a:rPr lang="en-GB" sz="1600" dirty="0"/>
              <a:t> </a:t>
            </a:r>
            <a:r>
              <a:rPr lang="en-GB" sz="1600" dirty="0" err="1"/>
              <a:t>náhlým</a:t>
            </a:r>
            <a:r>
              <a:rPr lang="en-GB" sz="1600" dirty="0"/>
              <a:t> </a:t>
            </a:r>
            <a:r>
              <a:rPr lang="en-GB" sz="1600" dirty="0" err="1" smtClean="0"/>
              <a:t>osmotickým</a:t>
            </a:r>
            <a:r>
              <a:rPr lang="cs-CZ" sz="1600" dirty="0"/>
              <a:t> </a:t>
            </a:r>
            <a:r>
              <a:rPr lang="en-GB" sz="1600" dirty="0" err="1" smtClean="0"/>
              <a:t>zduřením</a:t>
            </a:r>
            <a:r>
              <a:rPr lang="en-GB" sz="1600" dirty="0" smtClean="0"/>
              <a:t> </a:t>
            </a:r>
            <a:r>
              <a:rPr lang="en-GB" sz="1600" dirty="0"/>
              <a:t>a </a:t>
            </a:r>
            <a:r>
              <a:rPr lang="en-GB" sz="1600" dirty="0" err="1"/>
              <a:t>polapí</a:t>
            </a:r>
            <a:r>
              <a:rPr lang="en-GB" sz="1600" dirty="0"/>
              <a:t> </a:t>
            </a:r>
            <a:r>
              <a:rPr lang="en-GB" sz="1600" dirty="0" err="1" smtClean="0"/>
              <a:t>hlístici</a:t>
            </a: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29000"/>
            <a:ext cx="3748261" cy="289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92004"/>
            <a:ext cx="33337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928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29270" y="115233"/>
            <a:ext cx="7293496" cy="748680"/>
          </a:xfrm>
        </p:spPr>
        <p:txBody>
          <a:bodyPr>
            <a:normAutofit/>
          </a:bodyPr>
          <a:lstStyle/>
          <a:p>
            <a:pPr marL="0" indent="0">
              <a:buNone/>
            </a:pPr>
            <a:r>
              <a:rPr lang="en-GB" sz="1600" b="1" dirty="0" err="1"/>
              <a:t>Houby</a:t>
            </a:r>
            <a:r>
              <a:rPr lang="en-GB" sz="1600" b="1" dirty="0"/>
              <a:t> </a:t>
            </a:r>
            <a:r>
              <a:rPr lang="en-GB" sz="1600" b="1" dirty="0" err="1" smtClean="0"/>
              <a:t>chytající</a:t>
            </a:r>
            <a:r>
              <a:rPr lang="cs-CZ" sz="1600" b="1" dirty="0"/>
              <a:t> </a:t>
            </a:r>
            <a:r>
              <a:rPr lang="en-GB" sz="1600" b="1" dirty="0" err="1" smtClean="0"/>
              <a:t>nematoda</a:t>
            </a:r>
            <a:r>
              <a:rPr lang="en-GB" sz="1600" b="1" dirty="0" smtClean="0"/>
              <a:t> </a:t>
            </a:r>
            <a:r>
              <a:rPr lang="en-GB" sz="1600" b="1" dirty="0"/>
              <a:t>(</a:t>
            </a:r>
            <a:r>
              <a:rPr lang="en-GB" sz="1600" b="1" dirty="0" err="1" smtClean="0"/>
              <a:t>hlístice</a:t>
            </a:r>
            <a:r>
              <a:rPr lang="en-GB" sz="1600" b="1" dirty="0" smtClean="0"/>
              <a:t>)</a:t>
            </a:r>
            <a:r>
              <a:rPr lang="cs-CZ" sz="1600" b="1" dirty="0" smtClean="0"/>
              <a:t> </a:t>
            </a:r>
            <a:r>
              <a:rPr lang="en-GB" sz="1600" b="1" dirty="0" smtClean="0"/>
              <a:t>a </a:t>
            </a:r>
            <a:r>
              <a:rPr lang="en-GB" sz="1600" b="1" dirty="0" err="1"/>
              <a:t>rotifera</a:t>
            </a:r>
            <a:r>
              <a:rPr lang="en-GB" sz="1600" b="1" dirty="0"/>
              <a:t> (</a:t>
            </a:r>
            <a:r>
              <a:rPr lang="en-GB" sz="1600" b="1" dirty="0" err="1"/>
              <a:t>vířníky</a:t>
            </a:r>
            <a:r>
              <a:rPr lang="en-GB" sz="1600" b="1" dirty="0"/>
              <a:t>)</a:t>
            </a:r>
          </a:p>
          <a:p>
            <a:pPr marL="0" indent="0">
              <a:buNone/>
            </a:pPr>
            <a:endParaRPr lang="en-GB" sz="1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4177970" cy="500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429490" y="980728"/>
            <a:ext cx="4714510" cy="4918269"/>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err="1">
                <a:solidFill>
                  <a:prstClr val="black"/>
                </a:solidFill>
              </a:rPr>
              <a:t>h</a:t>
            </a:r>
            <a:r>
              <a:rPr lang="en-GB" sz="1600" dirty="0" err="1" smtClean="0">
                <a:solidFill>
                  <a:prstClr val="black"/>
                </a:solidFill>
              </a:rPr>
              <a:t>oubová</a:t>
            </a:r>
            <a:r>
              <a:rPr lang="en-GB" sz="1600" dirty="0" smtClean="0">
                <a:solidFill>
                  <a:prstClr val="black"/>
                </a:solidFill>
              </a:rPr>
              <a:t> </a:t>
            </a:r>
            <a:r>
              <a:rPr lang="en-GB" sz="1600" dirty="0" err="1">
                <a:solidFill>
                  <a:prstClr val="black"/>
                </a:solidFill>
              </a:rPr>
              <a:t>vlákna</a:t>
            </a:r>
            <a:r>
              <a:rPr lang="en-GB" sz="1600" dirty="0">
                <a:solidFill>
                  <a:prstClr val="black"/>
                </a:solidFill>
              </a:rPr>
              <a:t> </a:t>
            </a:r>
            <a:r>
              <a:rPr lang="en-GB" sz="1600" dirty="0" err="1">
                <a:solidFill>
                  <a:prstClr val="black"/>
                </a:solidFill>
              </a:rPr>
              <a:t>pronikou</a:t>
            </a:r>
            <a:r>
              <a:rPr lang="en-GB" sz="1600" dirty="0">
                <a:solidFill>
                  <a:prstClr val="black"/>
                </a:solidFill>
              </a:rPr>
              <a:t> do </a:t>
            </a:r>
            <a:r>
              <a:rPr lang="en-GB" sz="1600" dirty="0" err="1">
                <a:solidFill>
                  <a:prstClr val="black"/>
                </a:solidFill>
              </a:rPr>
              <a:t>nematod</a:t>
            </a:r>
            <a:r>
              <a:rPr lang="en-GB" sz="1600" dirty="0">
                <a:solidFill>
                  <a:prstClr val="black"/>
                </a:solidFill>
              </a:rPr>
              <a:t>, </a:t>
            </a:r>
            <a:r>
              <a:rPr lang="en-GB" sz="1600" dirty="0" err="1">
                <a:solidFill>
                  <a:prstClr val="black"/>
                </a:solidFill>
              </a:rPr>
              <a:t>enzymaticky</a:t>
            </a:r>
            <a:r>
              <a:rPr lang="en-GB" sz="1600" dirty="0">
                <a:solidFill>
                  <a:prstClr val="black"/>
                </a:solidFill>
              </a:rPr>
              <a:t> </a:t>
            </a:r>
            <a:r>
              <a:rPr lang="en-GB" sz="1600" dirty="0" err="1">
                <a:solidFill>
                  <a:prstClr val="black"/>
                </a:solidFill>
              </a:rPr>
              <a:t>ho</a:t>
            </a:r>
            <a:r>
              <a:rPr lang="en-GB" sz="1600" dirty="0">
                <a:solidFill>
                  <a:prstClr val="black"/>
                </a:solidFill>
              </a:rPr>
              <a:t> </a:t>
            </a:r>
            <a:r>
              <a:rPr lang="en-GB" sz="1600" dirty="0" err="1">
                <a:solidFill>
                  <a:prstClr val="black"/>
                </a:solidFill>
              </a:rPr>
              <a:t>rozlo</a:t>
            </a:r>
            <a:r>
              <a:rPr lang="cs-CZ" sz="1600" dirty="0">
                <a:solidFill>
                  <a:prstClr val="black"/>
                </a:solidFill>
              </a:rPr>
              <a:t>ž</a:t>
            </a:r>
            <a:r>
              <a:rPr lang="en-GB" sz="1600" dirty="0">
                <a:solidFill>
                  <a:prstClr val="black"/>
                </a:solidFill>
              </a:rPr>
              <a:t>í</a:t>
            </a:r>
          </a:p>
          <a:p>
            <a:pPr marL="342900" lvl="0" indent="-342900">
              <a:spcBef>
                <a:spcPct val="20000"/>
              </a:spcBef>
              <a:buFont typeface="Arial" panose="020B0604020202020204" pitchFamily="34" charset="0"/>
              <a:buChar char="•"/>
            </a:pPr>
            <a:r>
              <a:rPr lang="cs-CZ" sz="1600" dirty="0" err="1">
                <a:solidFill>
                  <a:prstClr val="black"/>
                </a:solidFill>
              </a:rPr>
              <a:t>p</a:t>
            </a:r>
            <a:r>
              <a:rPr lang="en-GB" sz="1600" dirty="0" err="1" smtClean="0">
                <a:solidFill>
                  <a:prstClr val="black"/>
                </a:solidFill>
              </a:rPr>
              <a:t>okud</a:t>
            </a:r>
            <a:r>
              <a:rPr lang="en-GB" sz="1600" dirty="0" smtClean="0">
                <a:solidFill>
                  <a:prstClr val="black"/>
                </a:solidFill>
              </a:rPr>
              <a:t> </a:t>
            </a:r>
            <a:r>
              <a:rPr lang="en-GB" sz="1600" dirty="0" err="1">
                <a:solidFill>
                  <a:prstClr val="black"/>
                </a:solidFill>
              </a:rPr>
              <a:t>houby</a:t>
            </a:r>
            <a:r>
              <a:rPr lang="en-GB" sz="1600" dirty="0">
                <a:solidFill>
                  <a:prstClr val="black"/>
                </a:solidFill>
              </a:rPr>
              <a:t> </a:t>
            </a:r>
            <a:r>
              <a:rPr lang="en-GB" sz="1600" dirty="0" err="1">
                <a:solidFill>
                  <a:prstClr val="black"/>
                </a:solidFill>
              </a:rPr>
              <a:t>rostou</a:t>
            </a:r>
            <a:r>
              <a:rPr lang="en-GB" sz="1600" dirty="0">
                <a:solidFill>
                  <a:prstClr val="black"/>
                </a:solidFill>
              </a:rPr>
              <a:t> </a:t>
            </a:r>
            <a:r>
              <a:rPr lang="en-GB" sz="1600" dirty="0" err="1">
                <a:solidFill>
                  <a:prstClr val="black"/>
                </a:solidFill>
              </a:rPr>
              <a:t>za</a:t>
            </a:r>
            <a:r>
              <a:rPr lang="en-GB" sz="1600" dirty="0">
                <a:solidFill>
                  <a:prstClr val="black"/>
                </a:solidFill>
              </a:rPr>
              <a:t> absence </a:t>
            </a:r>
            <a:r>
              <a:rPr lang="en-GB" sz="1600" dirty="0" err="1">
                <a:solidFill>
                  <a:prstClr val="black"/>
                </a:solidFill>
              </a:rPr>
              <a:t>nematod</a:t>
            </a:r>
            <a:r>
              <a:rPr lang="en-GB" sz="1600" dirty="0">
                <a:solidFill>
                  <a:prstClr val="black"/>
                </a:solidFill>
              </a:rPr>
              <a:t>, </a:t>
            </a:r>
            <a:r>
              <a:rPr lang="en-GB" sz="1600" dirty="0" err="1">
                <a:solidFill>
                  <a:prstClr val="black"/>
                </a:solidFill>
              </a:rPr>
              <a:t>některé</a:t>
            </a:r>
            <a:r>
              <a:rPr lang="en-GB" sz="1600" dirty="0">
                <a:solidFill>
                  <a:prstClr val="black"/>
                </a:solidFill>
              </a:rPr>
              <a:t> </a:t>
            </a:r>
            <a:r>
              <a:rPr lang="en-GB" sz="1600" dirty="0" err="1">
                <a:solidFill>
                  <a:prstClr val="black"/>
                </a:solidFill>
              </a:rPr>
              <a:t>pak</a:t>
            </a:r>
            <a:r>
              <a:rPr lang="en-GB" sz="1600" dirty="0">
                <a:solidFill>
                  <a:prstClr val="black"/>
                </a:solidFill>
              </a:rPr>
              <a:t> </a:t>
            </a:r>
            <a:r>
              <a:rPr lang="en-GB" sz="1600" dirty="0" err="1">
                <a:solidFill>
                  <a:prstClr val="black"/>
                </a:solidFill>
              </a:rPr>
              <a:t>neprodukují</a:t>
            </a:r>
            <a:r>
              <a:rPr lang="cs-CZ" sz="1600" dirty="0">
                <a:solidFill>
                  <a:prstClr val="black"/>
                </a:solidFill>
              </a:rPr>
              <a:t> </a:t>
            </a:r>
            <a:r>
              <a:rPr lang="en-GB" sz="1600" dirty="0" err="1">
                <a:solidFill>
                  <a:prstClr val="black"/>
                </a:solidFill>
              </a:rPr>
              <a:t>pasťové</a:t>
            </a:r>
            <a:r>
              <a:rPr lang="en-GB" sz="1600" dirty="0">
                <a:solidFill>
                  <a:prstClr val="black"/>
                </a:solidFill>
              </a:rPr>
              <a:t> </a:t>
            </a:r>
            <a:r>
              <a:rPr lang="en-GB" sz="1600" dirty="0" err="1">
                <a:solidFill>
                  <a:prstClr val="black"/>
                </a:solidFill>
              </a:rPr>
              <a:t>struktury</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err="1">
                <a:solidFill>
                  <a:prstClr val="black"/>
                </a:solidFill>
              </a:rPr>
              <a:t>p</a:t>
            </a:r>
            <a:r>
              <a:rPr lang="en-GB" sz="1600" dirty="0" err="1" smtClean="0">
                <a:solidFill>
                  <a:prstClr val="black"/>
                </a:solidFill>
              </a:rPr>
              <a:t>řítomnost</a:t>
            </a:r>
            <a:r>
              <a:rPr lang="en-GB" sz="1600" dirty="0" smtClean="0">
                <a:solidFill>
                  <a:prstClr val="black"/>
                </a:solidFill>
              </a:rPr>
              <a:t> </a:t>
            </a:r>
            <a:r>
              <a:rPr lang="en-GB" sz="1600" dirty="0" err="1">
                <a:solidFill>
                  <a:prstClr val="black"/>
                </a:solidFill>
              </a:rPr>
              <a:t>nematod</a:t>
            </a:r>
            <a:r>
              <a:rPr lang="en-GB" sz="1600" dirty="0">
                <a:solidFill>
                  <a:prstClr val="black"/>
                </a:solidFill>
              </a:rPr>
              <a:t> </a:t>
            </a:r>
            <a:r>
              <a:rPr lang="en-GB" sz="1600" dirty="0" err="1">
                <a:solidFill>
                  <a:prstClr val="black"/>
                </a:solidFill>
              </a:rPr>
              <a:t>indukuje</a:t>
            </a:r>
            <a:r>
              <a:rPr lang="en-GB" sz="1600" dirty="0">
                <a:solidFill>
                  <a:prstClr val="black"/>
                </a:solidFill>
              </a:rPr>
              <a:t> </a:t>
            </a:r>
            <a:r>
              <a:rPr lang="en-GB" sz="1600" dirty="0" err="1">
                <a:solidFill>
                  <a:prstClr val="black"/>
                </a:solidFill>
              </a:rPr>
              <a:t>jejich</a:t>
            </a:r>
            <a:r>
              <a:rPr lang="en-GB" sz="1600" dirty="0">
                <a:solidFill>
                  <a:prstClr val="black"/>
                </a:solidFill>
              </a:rPr>
              <a:t> </a:t>
            </a:r>
            <a:r>
              <a:rPr lang="en-GB" sz="1600" dirty="0" err="1">
                <a:solidFill>
                  <a:prstClr val="black"/>
                </a:solidFill>
              </a:rPr>
              <a:t>tvoření</a:t>
            </a:r>
            <a:endParaRPr lang="en-GB" sz="1600" dirty="0">
              <a:solidFill>
                <a:prstClr val="black"/>
              </a:solidFill>
            </a:endParaRPr>
          </a:p>
          <a:p>
            <a:pPr marL="342900" lvl="0" indent="-342900">
              <a:spcBef>
                <a:spcPct val="20000"/>
              </a:spcBef>
              <a:buFont typeface="Arial" panose="020B0604020202020204" pitchFamily="34" charset="0"/>
              <a:buChar char="•"/>
            </a:pPr>
            <a:r>
              <a:rPr lang="cs-CZ" sz="1600" dirty="0" err="1">
                <a:solidFill>
                  <a:prstClr val="black"/>
                </a:solidFill>
              </a:rPr>
              <a:t>v</a:t>
            </a:r>
            <a:r>
              <a:rPr lang="en-GB" sz="1600" dirty="0" err="1" smtClean="0">
                <a:solidFill>
                  <a:prstClr val="black"/>
                </a:solidFill>
              </a:rPr>
              <a:t>ětšina</a:t>
            </a:r>
            <a:r>
              <a:rPr lang="en-GB" sz="1600" dirty="0" smtClean="0">
                <a:solidFill>
                  <a:prstClr val="black"/>
                </a:solidFill>
              </a:rPr>
              <a:t> </a:t>
            </a:r>
            <a:r>
              <a:rPr lang="en-GB" sz="1600" dirty="0">
                <a:solidFill>
                  <a:prstClr val="black"/>
                </a:solidFill>
              </a:rPr>
              <a:t>hub </a:t>
            </a:r>
            <a:r>
              <a:rPr lang="en-GB" sz="1600" dirty="0" err="1">
                <a:solidFill>
                  <a:prstClr val="black"/>
                </a:solidFill>
              </a:rPr>
              <a:t>chytajících</a:t>
            </a:r>
            <a:r>
              <a:rPr lang="en-GB" sz="1600" dirty="0">
                <a:solidFill>
                  <a:prstClr val="black"/>
                </a:solidFill>
              </a:rPr>
              <a:t> </a:t>
            </a:r>
            <a:r>
              <a:rPr lang="en-GB" sz="1600" dirty="0" err="1">
                <a:solidFill>
                  <a:prstClr val="black"/>
                </a:solidFill>
              </a:rPr>
              <a:t>nematoda</a:t>
            </a:r>
            <a:r>
              <a:rPr lang="en-GB" sz="1600" dirty="0">
                <a:solidFill>
                  <a:prstClr val="black"/>
                </a:solidFill>
              </a:rPr>
              <a:t> </a:t>
            </a:r>
            <a:r>
              <a:rPr lang="en-GB" sz="1600" dirty="0" err="1">
                <a:solidFill>
                  <a:prstClr val="black"/>
                </a:solidFill>
              </a:rPr>
              <a:t>patří</a:t>
            </a:r>
            <a:r>
              <a:rPr lang="en-GB" sz="1600" dirty="0">
                <a:solidFill>
                  <a:prstClr val="black"/>
                </a:solidFill>
              </a:rPr>
              <a:t> do </a:t>
            </a:r>
            <a:r>
              <a:rPr lang="en-GB" sz="1600" dirty="0" err="1">
                <a:solidFill>
                  <a:prstClr val="black"/>
                </a:solidFill>
              </a:rPr>
              <a:t>deuteromycet</a:t>
            </a:r>
            <a:r>
              <a:rPr lang="en-GB" sz="1600" dirty="0">
                <a:solidFill>
                  <a:prstClr val="black"/>
                </a:solidFill>
              </a:rPr>
              <a:t>, ale je </a:t>
            </a:r>
            <a:r>
              <a:rPr lang="en-GB" sz="1600" dirty="0" err="1">
                <a:solidFill>
                  <a:prstClr val="black"/>
                </a:solidFill>
              </a:rPr>
              <a:t>i</a:t>
            </a:r>
            <a:r>
              <a:rPr lang="en-GB" sz="1600" dirty="0">
                <a:solidFill>
                  <a:prstClr val="black"/>
                </a:solidFill>
              </a:rPr>
              <a:t> </a:t>
            </a:r>
            <a:r>
              <a:rPr lang="en-GB" sz="1600" dirty="0" err="1">
                <a:solidFill>
                  <a:prstClr val="black"/>
                </a:solidFill>
              </a:rPr>
              <a:t>pár</a:t>
            </a:r>
            <a:r>
              <a:rPr lang="cs-CZ" sz="1600" dirty="0">
                <a:solidFill>
                  <a:prstClr val="black"/>
                </a:solidFill>
              </a:rPr>
              <a:t> </a:t>
            </a:r>
            <a:r>
              <a:rPr lang="en-GB" sz="1600" dirty="0" err="1">
                <a:solidFill>
                  <a:prstClr val="black"/>
                </a:solidFill>
              </a:rPr>
              <a:t>basidiomycet</a:t>
            </a:r>
            <a:r>
              <a:rPr lang="en-GB" sz="1600" dirty="0">
                <a:solidFill>
                  <a:prstClr val="black"/>
                </a:solidFill>
              </a:rPr>
              <a:t> </a:t>
            </a:r>
            <a:r>
              <a:rPr lang="en-GB" sz="1600" dirty="0" err="1">
                <a:solidFill>
                  <a:prstClr val="black"/>
                </a:solidFill>
              </a:rPr>
              <a:t>schopných</a:t>
            </a:r>
            <a:r>
              <a:rPr lang="en-GB" sz="1600" dirty="0">
                <a:solidFill>
                  <a:prstClr val="black"/>
                </a:solidFill>
              </a:rPr>
              <a:t> </a:t>
            </a:r>
            <a:r>
              <a:rPr lang="en-GB" sz="1600" dirty="0" err="1">
                <a:solidFill>
                  <a:prstClr val="black"/>
                </a:solidFill>
              </a:rPr>
              <a:t>dělat</a:t>
            </a:r>
            <a:r>
              <a:rPr lang="en-GB" sz="1600" dirty="0">
                <a:solidFill>
                  <a:prstClr val="black"/>
                </a:solidFill>
              </a:rPr>
              <a:t> </a:t>
            </a:r>
            <a:r>
              <a:rPr lang="en-GB" sz="1600" dirty="0" err="1">
                <a:solidFill>
                  <a:prstClr val="black"/>
                </a:solidFill>
              </a:rPr>
              <a:t>toté</a:t>
            </a:r>
            <a:r>
              <a:rPr lang="cs-CZ" sz="1600" dirty="0">
                <a:solidFill>
                  <a:prstClr val="black"/>
                </a:solidFill>
              </a:rPr>
              <a:t>ž</a:t>
            </a:r>
            <a:endParaRPr lang="en-GB" sz="1600" dirty="0">
              <a:solidFill>
                <a:prstClr val="black"/>
              </a:solidFill>
            </a:endParaRPr>
          </a:p>
          <a:p>
            <a:pPr marL="342900" lvl="0" indent="-342900">
              <a:spcBef>
                <a:spcPct val="20000"/>
              </a:spcBef>
              <a:buFont typeface="Arial" panose="020B0604020202020204" pitchFamily="34" charset="0"/>
              <a:buChar char="•"/>
            </a:pPr>
            <a:r>
              <a:rPr lang="cs-CZ" sz="1600" dirty="0" err="1">
                <a:solidFill>
                  <a:prstClr val="black"/>
                </a:solidFill>
              </a:rPr>
              <a:t>d</a:t>
            </a:r>
            <a:r>
              <a:rPr lang="en-GB" sz="1600" dirty="0" err="1" smtClean="0">
                <a:solidFill>
                  <a:prstClr val="black"/>
                </a:solidFill>
              </a:rPr>
              <a:t>ruhy</a:t>
            </a:r>
            <a:r>
              <a:rPr lang="en-GB" sz="1600" dirty="0" smtClean="0">
                <a:solidFill>
                  <a:prstClr val="black"/>
                </a:solidFill>
              </a:rPr>
              <a:t> </a:t>
            </a:r>
            <a:r>
              <a:rPr lang="en-GB" sz="1600" i="1" dirty="0" err="1">
                <a:solidFill>
                  <a:prstClr val="black"/>
                </a:solidFill>
              </a:rPr>
              <a:t>Hohenbuehelia</a:t>
            </a:r>
            <a:r>
              <a:rPr lang="en-GB" sz="1600" i="1" dirty="0">
                <a:solidFill>
                  <a:prstClr val="black"/>
                </a:solidFill>
              </a:rPr>
              <a:t> a </a:t>
            </a:r>
            <a:r>
              <a:rPr lang="en-GB" sz="1600" i="1" dirty="0" err="1">
                <a:solidFill>
                  <a:prstClr val="black"/>
                </a:solidFill>
              </a:rPr>
              <a:t>Resupinatus</a:t>
            </a:r>
            <a:r>
              <a:rPr lang="en-GB" sz="1600" i="1" dirty="0">
                <a:solidFill>
                  <a:prstClr val="black"/>
                </a:solidFill>
              </a:rPr>
              <a:t> </a:t>
            </a:r>
            <a:r>
              <a:rPr lang="en-GB" sz="1600" dirty="0" err="1">
                <a:solidFill>
                  <a:prstClr val="black"/>
                </a:solidFill>
              </a:rPr>
              <a:t>produkují</a:t>
            </a:r>
            <a:r>
              <a:rPr lang="en-GB" sz="1600" dirty="0">
                <a:solidFill>
                  <a:prstClr val="black"/>
                </a:solidFill>
              </a:rPr>
              <a:t> </a:t>
            </a:r>
            <a:r>
              <a:rPr lang="en-GB" sz="1600" dirty="0" err="1">
                <a:solidFill>
                  <a:prstClr val="black"/>
                </a:solidFill>
              </a:rPr>
              <a:t>adhezní</a:t>
            </a:r>
            <a:r>
              <a:rPr lang="en-GB" sz="1600" dirty="0">
                <a:solidFill>
                  <a:prstClr val="black"/>
                </a:solidFill>
              </a:rPr>
              <a:t> </a:t>
            </a:r>
            <a:r>
              <a:rPr lang="en-GB" sz="1600" dirty="0" err="1">
                <a:solidFill>
                  <a:prstClr val="black"/>
                </a:solidFill>
              </a:rPr>
              <a:t>pasti</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i="1" dirty="0" err="1">
                <a:solidFill>
                  <a:prstClr val="black"/>
                </a:solidFill>
              </a:rPr>
              <a:t>Pleurotus</a:t>
            </a:r>
            <a:r>
              <a:rPr lang="en-GB" sz="1600" i="1" dirty="0">
                <a:solidFill>
                  <a:prstClr val="black"/>
                </a:solidFill>
              </a:rPr>
              <a:t> </a:t>
            </a:r>
            <a:r>
              <a:rPr lang="en-GB" sz="1600" i="1" dirty="0" err="1">
                <a:solidFill>
                  <a:prstClr val="black"/>
                </a:solidFill>
              </a:rPr>
              <a:t>ostreatus</a:t>
            </a:r>
            <a:r>
              <a:rPr lang="en-GB" sz="1600" dirty="0">
                <a:solidFill>
                  <a:prstClr val="black"/>
                </a:solidFill>
              </a:rPr>
              <a:t> (</a:t>
            </a:r>
            <a:r>
              <a:rPr lang="en-GB" sz="1600" dirty="0" err="1">
                <a:solidFill>
                  <a:prstClr val="black"/>
                </a:solidFill>
              </a:rPr>
              <a:t>hlíva</a:t>
            </a:r>
            <a:r>
              <a:rPr lang="en-GB" sz="1600" dirty="0">
                <a:solidFill>
                  <a:prstClr val="black"/>
                </a:solidFill>
              </a:rPr>
              <a:t>) a </a:t>
            </a:r>
            <a:r>
              <a:rPr lang="en-GB" sz="1600" dirty="0" err="1">
                <a:solidFill>
                  <a:prstClr val="black"/>
                </a:solidFill>
              </a:rPr>
              <a:t>příbuzné</a:t>
            </a:r>
            <a:r>
              <a:rPr lang="en-GB" sz="1600" dirty="0">
                <a:solidFill>
                  <a:prstClr val="black"/>
                </a:solidFill>
              </a:rPr>
              <a:t> </a:t>
            </a:r>
            <a:r>
              <a:rPr lang="en-GB" sz="1600" dirty="0" err="1">
                <a:solidFill>
                  <a:prstClr val="black"/>
                </a:solidFill>
              </a:rPr>
              <a:t>druhy</a:t>
            </a:r>
            <a:r>
              <a:rPr lang="cs-CZ" sz="1600" dirty="0">
                <a:solidFill>
                  <a:prstClr val="black"/>
                </a:solidFill>
              </a:rPr>
              <a:t> </a:t>
            </a:r>
            <a:r>
              <a:rPr lang="en-GB" sz="1600" dirty="0" err="1">
                <a:solidFill>
                  <a:prstClr val="black"/>
                </a:solidFill>
              </a:rPr>
              <a:t>neprodukují</a:t>
            </a:r>
            <a:r>
              <a:rPr lang="en-GB" sz="1600" dirty="0">
                <a:solidFill>
                  <a:prstClr val="black"/>
                </a:solidFill>
              </a:rPr>
              <a:t> </a:t>
            </a:r>
            <a:r>
              <a:rPr lang="en-GB" sz="1600" dirty="0" err="1">
                <a:solidFill>
                  <a:prstClr val="black"/>
                </a:solidFill>
              </a:rPr>
              <a:t>pasťové</a:t>
            </a:r>
            <a:r>
              <a:rPr lang="en-GB" sz="1600" dirty="0">
                <a:solidFill>
                  <a:prstClr val="black"/>
                </a:solidFill>
              </a:rPr>
              <a:t> </a:t>
            </a:r>
            <a:r>
              <a:rPr lang="en-GB" sz="1600" dirty="0" err="1">
                <a:solidFill>
                  <a:prstClr val="black"/>
                </a:solidFill>
              </a:rPr>
              <a:t>struktury</a:t>
            </a:r>
            <a:r>
              <a:rPr lang="en-GB" sz="1600" dirty="0">
                <a:solidFill>
                  <a:prstClr val="black"/>
                </a:solidFill>
              </a:rPr>
              <a:t>, ale toxin,</a:t>
            </a:r>
            <a:r>
              <a:rPr lang="cs-CZ" sz="1600" dirty="0">
                <a:solidFill>
                  <a:prstClr val="black"/>
                </a:solidFill>
              </a:rPr>
              <a:t> </a:t>
            </a:r>
            <a:r>
              <a:rPr lang="en-GB" sz="1600" dirty="0" err="1">
                <a:solidFill>
                  <a:prstClr val="black"/>
                </a:solidFill>
              </a:rPr>
              <a:t>který</a:t>
            </a:r>
            <a:r>
              <a:rPr lang="en-GB" sz="1600" dirty="0">
                <a:solidFill>
                  <a:prstClr val="black"/>
                </a:solidFill>
              </a:rPr>
              <a:t> </a:t>
            </a:r>
            <a:r>
              <a:rPr lang="en-GB" sz="1600" dirty="0" err="1">
                <a:solidFill>
                  <a:prstClr val="black"/>
                </a:solidFill>
              </a:rPr>
              <a:t>rychle</a:t>
            </a:r>
            <a:r>
              <a:rPr lang="en-GB" sz="1600" dirty="0">
                <a:solidFill>
                  <a:prstClr val="black"/>
                </a:solidFill>
              </a:rPr>
              <a:t> </a:t>
            </a:r>
            <a:r>
              <a:rPr lang="en-GB" sz="1600" dirty="0" err="1">
                <a:solidFill>
                  <a:prstClr val="black"/>
                </a:solidFill>
              </a:rPr>
              <a:t>paralyzuje</a:t>
            </a:r>
            <a:r>
              <a:rPr lang="en-GB" sz="1600" dirty="0">
                <a:solidFill>
                  <a:prstClr val="black"/>
                </a:solidFill>
              </a:rPr>
              <a:t> </a:t>
            </a:r>
            <a:r>
              <a:rPr lang="en-GB" sz="1600" dirty="0" err="1">
                <a:solidFill>
                  <a:prstClr val="black"/>
                </a:solidFill>
              </a:rPr>
              <a:t>nemotoda</a:t>
            </a:r>
            <a:endParaRPr lang="cs-CZ" sz="1600" dirty="0">
              <a:solidFill>
                <a:prstClr val="black"/>
              </a:solidFill>
            </a:endParaRPr>
          </a:p>
          <a:p>
            <a:pPr marL="342900" lvl="0" indent="-342900">
              <a:spcBef>
                <a:spcPct val="20000"/>
              </a:spcBef>
              <a:buFont typeface="Arial" panose="020B0604020202020204" pitchFamily="34" charset="0"/>
              <a:buChar char="•"/>
            </a:pPr>
            <a:r>
              <a:rPr lang="en-GB" sz="1600" dirty="0" err="1" smtClean="0">
                <a:solidFill>
                  <a:prstClr val="black"/>
                </a:solidFill>
              </a:rPr>
              <a:t>hyfy</a:t>
            </a:r>
            <a:r>
              <a:rPr lang="cs-CZ" sz="1600" dirty="0" smtClean="0">
                <a:solidFill>
                  <a:prstClr val="black"/>
                </a:solidFill>
              </a:rPr>
              <a:t> </a:t>
            </a:r>
            <a:r>
              <a:rPr lang="en-GB" sz="1600" dirty="0" err="1">
                <a:solidFill>
                  <a:prstClr val="black"/>
                </a:solidFill>
              </a:rPr>
              <a:t>proniknou</a:t>
            </a:r>
            <a:r>
              <a:rPr lang="en-GB" sz="1600" dirty="0">
                <a:solidFill>
                  <a:prstClr val="black"/>
                </a:solidFill>
              </a:rPr>
              <a:t> do </a:t>
            </a:r>
            <a:r>
              <a:rPr lang="en-GB" sz="1600" dirty="0" err="1">
                <a:solidFill>
                  <a:prstClr val="black"/>
                </a:solidFill>
              </a:rPr>
              <a:t>nematoda</a:t>
            </a:r>
            <a:r>
              <a:rPr lang="en-GB" sz="1600" dirty="0">
                <a:solidFill>
                  <a:prstClr val="black"/>
                </a:solidFill>
              </a:rPr>
              <a:t> a </a:t>
            </a:r>
            <a:r>
              <a:rPr lang="en-GB" sz="1600" dirty="0" err="1">
                <a:solidFill>
                  <a:prstClr val="black"/>
                </a:solidFill>
              </a:rPr>
              <a:t>stráví</a:t>
            </a:r>
            <a:r>
              <a:rPr lang="en-GB" sz="1600" dirty="0">
                <a:solidFill>
                  <a:prstClr val="black"/>
                </a:solidFill>
              </a:rPr>
              <a:t> </a:t>
            </a:r>
            <a:r>
              <a:rPr lang="en-GB" sz="1600" dirty="0" err="1">
                <a:solidFill>
                  <a:prstClr val="black"/>
                </a:solidFill>
              </a:rPr>
              <a:t>ho</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smtClean="0">
                <a:solidFill>
                  <a:prstClr val="black"/>
                </a:solidFill>
              </a:rPr>
              <a:t>basidiomycety</a:t>
            </a:r>
            <a:r>
              <a:rPr lang="en-GB" sz="1600" dirty="0" smtClean="0">
                <a:solidFill>
                  <a:prstClr val="black"/>
                </a:solidFill>
              </a:rPr>
              <a:t> </a:t>
            </a:r>
            <a:r>
              <a:rPr lang="en-GB" sz="1600" dirty="0" err="1">
                <a:solidFill>
                  <a:prstClr val="black"/>
                </a:solidFill>
              </a:rPr>
              <a:t>často</a:t>
            </a:r>
            <a:r>
              <a:rPr lang="en-GB" sz="1600" dirty="0">
                <a:solidFill>
                  <a:prstClr val="black"/>
                </a:solidFill>
              </a:rPr>
              <a:t> </a:t>
            </a:r>
            <a:r>
              <a:rPr lang="en-GB" sz="1600" dirty="0" err="1">
                <a:solidFill>
                  <a:prstClr val="black"/>
                </a:solidFill>
              </a:rPr>
              <a:t>rostou</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rozkládajícím</a:t>
            </a:r>
            <a:r>
              <a:rPr lang="en-GB" sz="1600" dirty="0">
                <a:solidFill>
                  <a:prstClr val="black"/>
                </a:solidFill>
              </a:rPr>
              <a:t> se </a:t>
            </a:r>
            <a:r>
              <a:rPr lang="en-GB" sz="1600" dirty="0" err="1">
                <a:solidFill>
                  <a:prstClr val="black"/>
                </a:solidFill>
              </a:rPr>
              <a:t>dřevě</a:t>
            </a:r>
            <a:r>
              <a:rPr lang="en-GB" sz="1600" dirty="0">
                <a:solidFill>
                  <a:prstClr val="black"/>
                </a:solidFill>
              </a:rPr>
              <a:t>,</a:t>
            </a:r>
            <a:r>
              <a:rPr lang="cs-CZ" sz="1600" dirty="0">
                <a:solidFill>
                  <a:prstClr val="black"/>
                </a:solidFill>
              </a:rPr>
              <a:t> </a:t>
            </a:r>
            <a:r>
              <a:rPr lang="en-GB" sz="1600" dirty="0" err="1">
                <a:solidFill>
                  <a:prstClr val="black"/>
                </a:solidFill>
              </a:rPr>
              <a:t>substrátu</a:t>
            </a:r>
            <a:r>
              <a:rPr lang="en-GB" sz="1600" dirty="0">
                <a:solidFill>
                  <a:prstClr val="black"/>
                </a:solidFill>
              </a:rPr>
              <a:t> </a:t>
            </a:r>
            <a:r>
              <a:rPr lang="en-GB" sz="1600" dirty="0" err="1">
                <a:solidFill>
                  <a:prstClr val="black"/>
                </a:solidFill>
              </a:rPr>
              <a:t>chudém</a:t>
            </a:r>
            <a:r>
              <a:rPr lang="en-GB" sz="1600" dirty="0">
                <a:solidFill>
                  <a:prstClr val="black"/>
                </a:solidFill>
              </a:rPr>
              <a:t> </a:t>
            </a:r>
            <a:r>
              <a:rPr lang="en-GB" sz="1600" dirty="0" err="1">
                <a:solidFill>
                  <a:prstClr val="black"/>
                </a:solidFill>
              </a:rPr>
              <a:t>na</a:t>
            </a:r>
            <a:r>
              <a:rPr lang="en-GB" sz="1600" dirty="0">
                <a:solidFill>
                  <a:prstClr val="black"/>
                </a:solidFill>
              </a:rPr>
              <a:t> N</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err="1">
                <a:solidFill>
                  <a:prstClr val="black"/>
                </a:solidFill>
              </a:rPr>
              <a:t>c</a:t>
            </a:r>
            <a:r>
              <a:rPr lang="en-GB" sz="1600" dirty="0" err="1" smtClean="0">
                <a:solidFill>
                  <a:prstClr val="black"/>
                </a:solidFill>
              </a:rPr>
              <a:t>hycené</a:t>
            </a:r>
            <a:r>
              <a:rPr lang="en-GB" sz="1600" dirty="0" smtClean="0">
                <a:solidFill>
                  <a:prstClr val="black"/>
                </a:solidFill>
              </a:rPr>
              <a:t> </a:t>
            </a:r>
            <a:r>
              <a:rPr lang="en-GB" sz="1600" dirty="0" err="1">
                <a:solidFill>
                  <a:prstClr val="black"/>
                </a:solidFill>
              </a:rPr>
              <a:t>nematody</a:t>
            </a:r>
            <a:r>
              <a:rPr lang="en-GB" sz="1600" dirty="0">
                <a:solidFill>
                  <a:prstClr val="black"/>
                </a:solidFill>
              </a:rPr>
              <a:t> by </a:t>
            </a:r>
            <a:r>
              <a:rPr lang="en-GB" sz="1600" dirty="0" err="1">
                <a:solidFill>
                  <a:prstClr val="black"/>
                </a:solidFill>
              </a:rPr>
              <a:t>pak</a:t>
            </a:r>
            <a:r>
              <a:rPr lang="en-GB" sz="1600" dirty="0">
                <a:solidFill>
                  <a:prstClr val="black"/>
                </a:solidFill>
              </a:rPr>
              <a:t> </a:t>
            </a:r>
            <a:r>
              <a:rPr lang="en-GB" sz="1600" dirty="0" err="1">
                <a:solidFill>
                  <a:prstClr val="black"/>
                </a:solidFill>
              </a:rPr>
              <a:t>mohly</a:t>
            </a:r>
            <a:r>
              <a:rPr lang="en-GB" sz="1600" dirty="0">
                <a:solidFill>
                  <a:prstClr val="black"/>
                </a:solidFill>
              </a:rPr>
              <a:t> </a:t>
            </a:r>
            <a:r>
              <a:rPr lang="en-GB" sz="1600" dirty="0" err="1">
                <a:solidFill>
                  <a:prstClr val="black"/>
                </a:solidFill>
              </a:rPr>
              <a:t>doplnit</a:t>
            </a:r>
            <a:r>
              <a:rPr lang="cs-CZ" sz="1600" dirty="0">
                <a:solidFill>
                  <a:prstClr val="black"/>
                </a:solidFill>
              </a:rPr>
              <a:t> </a:t>
            </a:r>
            <a:r>
              <a:rPr lang="en-GB" sz="1600" dirty="0" err="1">
                <a:solidFill>
                  <a:prstClr val="black"/>
                </a:solidFill>
              </a:rPr>
              <a:t>chybějící</a:t>
            </a:r>
            <a:r>
              <a:rPr lang="en-GB" sz="1600" dirty="0">
                <a:solidFill>
                  <a:prstClr val="black"/>
                </a:solidFill>
              </a:rPr>
              <a:t> N</a:t>
            </a:r>
          </a:p>
        </p:txBody>
      </p:sp>
    </p:spTree>
    <p:extLst>
      <p:ext uri="{BB962C8B-B14F-4D97-AF65-F5344CB8AC3E}">
        <p14:creationId xmlns:p14="http://schemas.microsoft.com/office/powerpoint/2010/main" val="787522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146" y="0"/>
            <a:ext cx="9133853" cy="4525963"/>
          </a:xfrm>
        </p:spPr>
        <p:txBody>
          <a:bodyPr>
            <a:normAutofit/>
          </a:bodyPr>
          <a:lstStyle/>
          <a:p>
            <a:r>
              <a:rPr lang="cs-CZ" sz="1600" u="sng" dirty="0" err="1"/>
              <a:t>p</a:t>
            </a:r>
            <a:r>
              <a:rPr lang="en-GB" sz="1600" u="sng" dirty="0" err="1" smtClean="0"/>
              <a:t>arazitická</a:t>
            </a:r>
            <a:r>
              <a:rPr lang="en-GB" sz="1600" u="sng" dirty="0" smtClean="0"/>
              <a:t> </a:t>
            </a:r>
            <a:r>
              <a:rPr lang="en-GB" sz="1600" u="sng" dirty="0" err="1"/>
              <a:t>oomyceta</a:t>
            </a:r>
            <a:r>
              <a:rPr lang="en-GB" sz="1600" u="sng" dirty="0"/>
              <a:t> </a:t>
            </a:r>
            <a:r>
              <a:rPr lang="en-GB" sz="1600" i="1" dirty="0" err="1"/>
              <a:t>Haptoglossa</a:t>
            </a:r>
            <a:r>
              <a:rPr lang="en-GB" sz="1600" i="1" dirty="0"/>
              <a:t> mirabilis </a:t>
            </a:r>
            <a:r>
              <a:rPr lang="en-GB" sz="1600" u="sng" dirty="0" err="1"/>
              <a:t>útočí</a:t>
            </a:r>
            <a:r>
              <a:rPr lang="en-GB" sz="1600" u="sng" dirty="0"/>
              <a:t> </a:t>
            </a:r>
            <a:r>
              <a:rPr lang="en-GB" sz="1600" u="sng" dirty="0" err="1"/>
              <a:t>na</a:t>
            </a:r>
            <a:r>
              <a:rPr lang="en-GB" sz="1600" u="sng" dirty="0"/>
              <a:t> </a:t>
            </a:r>
            <a:r>
              <a:rPr lang="en-GB" sz="1600" u="sng" dirty="0" err="1" smtClean="0"/>
              <a:t>vířníky</a:t>
            </a:r>
            <a:endParaRPr lang="en-GB" sz="1600" u="sng" dirty="0"/>
          </a:p>
          <a:p>
            <a:r>
              <a:rPr lang="cs-CZ" sz="1600" dirty="0" err="1"/>
              <a:t>z</a:t>
            </a:r>
            <a:r>
              <a:rPr lang="en-GB" sz="1600" dirty="0" err="1" smtClean="0"/>
              <a:t>oospóra</a:t>
            </a:r>
            <a:r>
              <a:rPr lang="en-GB" sz="1600" dirty="0" smtClean="0"/>
              <a:t> </a:t>
            </a:r>
            <a:r>
              <a:rPr lang="en-GB" sz="1600" dirty="0" err="1"/>
              <a:t>této</a:t>
            </a:r>
            <a:r>
              <a:rPr lang="en-GB" sz="1600" dirty="0"/>
              <a:t> </a:t>
            </a:r>
            <a:r>
              <a:rPr lang="en-GB" sz="1600" dirty="0" err="1"/>
              <a:t>houby</a:t>
            </a:r>
            <a:r>
              <a:rPr lang="en-GB" sz="1600" dirty="0"/>
              <a:t> </a:t>
            </a:r>
            <a:r>
              <a:rPr lang="en-GB" sz="1600" u="sng" dirty="0" err="1"/>
              <a:t>vytvoří</a:t>
            </a:r>
            <a:r>
              <a:rPr lang="en-GB" sz="1600" u="sng" dirty="0"/>
              <a:t> </a:t>
            </a:r>
            <a:r>
              <a:rPr lang="en-GB" sz="1600" u="sng" dirty="0" err="1"/>
              <a:t>speciální</a:t>
            </a:r>
            <a:r>
              <a:rPr lang="en-GB" sz="1600" u="sng" dirty="0"/>
              <a:t> </a:t>
            </a:r>
            <a:r>
              <a:rPr lang="en-GB" sz="1600" u="sng" dirty="0" err="1"/>
              <a:t>cystu</a:t>
            </a:r>
            <a:r>
              <a:rPr lang="en-GB" sz="1600" dirty="0"/>
              <a:t>, </a:t>
            </a:r>
            <a:r>
              <a:rPr lang="en-GB" sz="1600" dirty="0" err="1"/>
              <a:t>která</a:t>
            </a:r>
            <a:r>
              <a:rPr lang="en-GB" sz="1600" dirty="0"/>
              <a:t> </a:t>
            </a:r>
            <a:r>
              <a:rPr lang="en-GB" sz="1600" dirty="0" err="1"/>
              <a:t>téměř</a:t>
            </a:r>
            <a:r>
              <a:rPr lang="en-GB" sz="1600" dirty="0"/>
              <a:t> </a:t>
            </a:r>
            <a:r>
              <a:rPr lang="en-GB" sz="1600" dirty="0" err="1" smtClean="0"/>
              <a:t>okam</a:t>
            </a:r>
            <a:r>
              <a:rPr lang="cs-CZ" sz="1600" dirty="0" smtClean="0"/>
              <a:t>ž</a:t>
            </a:r>
            <a:r>
              <a:rPr lang="en-GB" sz="1600" u="sng" dirty="0" err="1" smtClean="0"/>
              <a:t>itě</a:t>
            </a:r>
            <a:r>
              <a:rPr lang="cs-CZ" sz="1600" u="sng" dirty="0"/>
              <a:t> </a:t>
            </a:r>
            <a:r>
              <a:rPr lang="en-GB" sz="1600" u="sng" dirty="0" err="1" smtClean="0"/>
              <a:t>vyklíčí</a:t>
            </a:r>
            <a:r>
              <a:rPr lang="en-GB" sz="1600" u="sng" dirty="0" smtClean="0"/>
              <a:t> </a:t>
            </a:r>
            <a:r>
              <a:rPr lang="en-GB" sz="1600" u="sng" dirty="0" err="1"/>
              <a:t>ve</a:t>
            </a:r>
            <a:r>
              <a:rPr lang="en-GB" sz="1600" u="sng" dirty="0"/>
              <a:t> </a:t>
            </a:r>
            <a:r>
              <a:rPr lang="en-GB" sz="1600" u="sng" dirty="0" err="1"/>
              <a:t>speciální</a:t>
            </a:r>
            <a:r>
              <a:rPr lang="en-GB" sz="1600" u="sng" dirty="0"/>
              <a:t> </a:t>
            </a:r>
            <a:r>
              <a:rPr lang="en-GB" sz="1600" u="sng" dirty="0" err="1"/>
              <a:t>buňku</a:t>
            </a:r>
            <a:r>
              <a:rPr lang="en-GB" sz="1600" u="sng" dirty="0"/>
              <a:t> </a:t>
            </a:r>
            <a:r>
              <a:rPr lang="en-GB" sz="1600" u="sng" dirty="0" smtClean="0"/>
              <a:t> </a:t>
            </a:r>
            <a:r>
              <a:rPr lang="en-GB" sz="1600" dirty="0"/>
              <a:t>(</a:t>
            </a:r>
            <a:r>
              <a:rPr lang="en-GB" sz="1600" dirty="0" err="1"/>
              <a:t>připomínající</a:t>
            </a:r>
            <a:r>
              <a:rPr lang="en-GB" sz="1600" dirty="0"/>
              <a:t> </a:t>
            </a:r>
            <a:r>
              <a:rPr lang="en-GB" sz="1600" dirty="0" err="1" smtClean="0"/>
              <a:t>ku</a:t>
            </a:r>
            <a:r>
              <a:rPr lang="cs-CZ" sz="1600" dirty="0" smtClean="0"/>
              <a:t>ž</a:t>
            </a:r>
            <a:r>
              <a:rPr lang="en-GB" sz="1600" dirty="0" err="1" smtClean="0"/>
              <a:t>elku</a:t>
            </a:r>
            <a:r>
              <a:rPr lang="en-GB" sz="1600" dirty="0" smtClean="0"/>
              <a:t>)</a:t>
            </a:r>
            <a:endParaRPr lang="en-GB" sz="1600" dirty="0"/>
          </a:p>
          <a:p>
            <a:r>
              <a:rPr lang="en-GB" sz="1600" u="sng" dirty="0" err="1" smtClean="0"/>
              <a:t>vířník</a:t>
            </a:r>
            <a:r>
              <a:rPr lang="en-GB" sz="1600" u="sng" dirty="0" smtClean="0"/>
              <a:t> </a:t>
            </a:r>
            <a:r>
              <a:rPr lang="en-GB" sz="1600" u="sng" dirty="0" err="1"/>
              <a:t>dotkne</a:t>
            </a:r>
            <a:r>
              <a:rPr lang="en-GB" sz="1600" u="sng" dirty="0"/>
              <a:t> </a:t>
            </a:r>
            <a:r>
              <a:rPr lang="en-GB" sz="1600" u="sng" dirty="0" err="1"/>
              <a:t>špičky</a:t>
            </a:r>
            <a:r>
              <a:rPr lang="en-GB" sz="1600" u="sng" dirty="0"/>
              <a:t> </a:t>
            </a:r>
            <a:r>
              <a:rPr lang="en-GB" sz="1600" u="sng" dirty="0" err="1"/>
              <a:t>této</a:t>
            </a:r>
            <a:r>
              <a:rPr lang="en-GB" sz="1600" u="sng" dirty="0"/>
              <a:t> </a:t>
            </a:r>
            <a:r>
              <a:rPr lang="en-GB" sz="1600" u="sng" dirty="0" err="1"/>
              <a:t>struktury</a:t>
            </a:r>
            <a:r>
              <a:rPr lang="en-GB" sz="1600" dirty="0"/>
              <a:t>, </a:t>
            </a:r>
            <a:r>
              <a:rPr lang="en-GB" sz="1600" dirty="0" smtClean="0"/>
              <a:t> </a:t>
            </a:r>
            <a:r>
              <a:rPr lang="en-GB" sz="1600" u="sng" dirty="0" err="1" smtClean="0"/>
              <a:t>buňk</a:t>
            </a:r>
            <a:r>
              <a:rPr lang="cs-CZ" sz="1600" u="sng" dirty="0" smtClean="0"/>
              <a:t>a </a:t>
            </a:r>
            <a:r>
              <a:rPr lang="en-GB" sz="1600" u="sng" dirty="0" err="1" smtClean="0"/>
              <a:t>vystřelí</a:t>
            </a:r>
            <a:r>
              <a:rPr lang="en-GB" sz="1600" u="sng" dirty="0" smtClean="0"/>
              <a:t> </a:t>
            </a:r>
            <a:r>
              <a:rPr lang="en-GB" sz="1600" u="sng" dirty="0" err="1"/>
              <a:t>střelu</a:t>
            </a:r>
            <a:r>
              <a:rPr lang="en-GB" sz="1600" dirty="0"/>
              <a:t>, </a:t>
            </a:r>
            <a:r>
              <a:rPr lang="en-GB" sz="1600" dirty="0" err="1"/>
              <a:t>která</a:t>
            </a:r>
            <a:r>
              <a:rPr lang="en-GB" sz="1600" dirty="0"/>
              <a:t> </a:t>
            </a:r>
            <a:r>
              <a:rPr lang="en-GB" sz="1600" dirty="0" err="1"/>
              <a:t>pronikne</a:t>
            </a:r>
            <a:r>
              <a:rPr lang="en-GB" sz="1600" dirty="0"/>
              <a:t> </a:t>
            </a:r>
            <a:r>
              <a:rPr lang="en-GB" sz="1600" dirty="0" err="1"/>
              <a:t>kutikulou</a:t>
            </a:r>
            <a:r>
              <a:rPr lang="en-GB" sz="1600" dirty="0"/>
              <a:t> </a:t>
            </a:r>
            <a:r>
              <a:rPr lang="en-GB" sz="1600" dirty="0" err="1"/>
              <a:t>hostitele</a:t>
            </a:r>
            <a:r>
              <a:rPr lang="en-GB" sz="1600" dirty="0"/>
              <a:t> a </a:t>
            </a:r>
            <a:r>
              <a:rPr lang="en-GB" sz="1600" dirty="0" err="1"/>
              <a:t>infekční</a:t>
            </a:r>
            <a:r>
              <a:rPr lang="en-GB" sz="1600" dirty="0"/>
              <a:t> </a:t>
            </a:r>
            <a:r>
              <a:rPr lang="en-GB" sz="1600" dirty="0" err="1" smtClean="0"/>
              <a:t>sporidium</a:t>
            </a:r>
            <a:r>
              <a:rPr lang="cs-CZ" sz="1600" dirty="0"/>
              <a:t> </a:t>
            </a:r>
            <a:r>
              <a:rPr lang="en-GB" sz="1600" dirty="0" err="1" smtClean="0"/>
              <a:t>uvnitř</a:t>
            </a:r>
            <a:r>
              <a:rPr lang="en-GB" sz="1600" dirty="0" smtClean="0"/>
              <a:t> </a:t>
            </a:r>
            <a:r>
              <a:rPr lang="en-GB" sz="1600" dirty="0" err="1" smtClean="0"/>
              <a:t>vyklíčí</a:t>
            </a:r>
            <a:r>
              <a:rPr lang="en-GB" sz="1600" dirty="0" smtClean="0"/>
              <a:t> </a:t>
            </a:r>
            <a:r>
              <a:rPr lang="en-GB" sz="1600" dirty="0" err="1"/>
              <a:t>ve</a:t>
            </a:r>
            <a:r>
              <a:rPr lang="en-GB" sz="1600" dirty="0"/>
              <a:t> </a:t>
            </a:r>
            <a:r>
              <a:rPr lang="en-GB" sz="1600" dirty="0" err="1"/>
              <a:t>stélku</a:t>
            </a:r>
            <a:r>
              <a:rPr lang="en-GB" sz="1600" dirty="0"/>
              <a:t> a </a:t>
            </a:r>
            <a:r>
              <a:rPr lang="en-GB" sz="1600" u="sng" dirty="0" err="1"/>
              <a:t>zabije</a:t>
            </a:r>
            <a:r>
              <a:rPr lang="en-GB" sz="1600" u="sng" dirty="0"/>
              <a:t> </a:t>
            </a:r>
            <a:r>
              <a:rPr lang="en-GB" sz="1600" u="sng" dirty="0" err="1" smtClean="0"/>
              <a:t>hostitele</a:t>
            </a:r>
            <a:endParaRPr lang="en-GB" sz="1600" u="sng" dirty="0"/>
          </a:p>
          <a:p>
            <a:r>
              <a:rPr lang="en-GB" sz="1600" dirty="0" err="1" smtClean="0"/>
              <a:t>uvolněné</a:t>
            </a:r>
            <a:r>
              <a:rPr lang="en-GB" sz="1600" dirty="0" smtClean="0"/>
              <a:t> </a:t>
            </a:r>
            <a:r>
              <a:rPr lang="en-GB" sz="1600" dirty="0" err="1"/>
              <a:t>nové</a:t>
            </a:r>
            <a:r>
              <a:rPr lang="en-GB" sz="1600" dirty="0"/>
              <a:t> </a:t>
            </a:r>
            <a:r>
              <a:rPr lang="en-GB" sz="1600" dirty="0" err="1"/>
              <a:t>zoospory</a:t>
            </a:r>
            <a:r>
              <a:rPr lang="en-GB" sz="1600" dirty="0"/>
              <a:t> a </a:t>
            </a:r>
            <a:r>
              <a:rPr lang="en-GB" sz="1600" dirty="0" err="1"/>
              <a:t>cyklus</a:t>
            </a:r>
            <a:r>
              <a:rPr lang="en-GB" sz="1600" dirty="0"/>
              <a:t> se </a:t>
            </a:r>
            <a:r>
              <a:rPr lang="en-GB" sz="1600" dirty="0" err="1" smtClean="0"/>
              <a:t>opakuje</a:t>
            </a:r>
            <a:endParaRPr lang="en-GB" sz="1600" dirty="0"/>
          </a:p>
          <a:p>
            <a:r>
              <a:rPr lang="en-GB" sz="1600" u="sng" dirty="0" err="1"/>
              <a:t>sporidia</a:t>
            </a:r>
            <a:r>
              <a:rPr lang="en-GB" sz="1600" u="sng" dirty="0"/>
              <a:t> </a:t>
            </a:r>
            <a:r>
              <a:rPr lang="en-GB" sz="1600" u="sng" dirty="0" err="1"/>
              <a:t>vypadají</a:t>
            </a:r>
            <a:r>
              <a:rPr lang="en-GB" sz="1600" u="sng" dirty="0"/>
              <a:t> </a:t>
            </a:r>
            <a:r>
              <a:rPr lang="en-GB" sz="1600" u="sng" dirty="0" err="1"/>
              <a:t>jako</a:t>
            </a:r>
            <a:r>
              <a:rPr lang="en-GB" sz="1600" u="sng" dirty="0"/>
              <a:t> </a:t>
            </a:r>
            <a:r>
              <a:rPr lang="en-GB" sz="1600" u="sng" dirty="0" err="1" smtClean="0"/>
              <a:t>bílé</a:t>
            </a:r>
            <a:r>
              <a:rPr lang="cs-CZ" sz="1600" u="sng" dirty="0"/>
              <a:t> </a:t>
            </a:r>
            <a:r>
              <a:rPr lang="en-GB" sz="1600" u="sng" dirty="0" err="1" smtClean="0"/>
              <a:t>elipsoidní</a:t>
            </a:r>
            <a:r>
              <a:rPr lang="en-GB" sz="1600" u="sng" dirty="0" smtClean="0"/>
              <a:t> </a:t>
            </a:r>
            <a:r>
              <a:rPr lang="en-GB" sz="1600" u="sng" dirty="0" err="1"/>
              <a:t>kapičky</a:t>
            </a:r>
            <a:r>
              <a:rPr lang="en-GB" sz="1600" u="sng" dirty="0"/>
              <a:t> </a:t>
            </a:r>
            <a:r>
              <a:rPr lang="en-GB" sz="1600" u="sng" dirty="0" err="1" smtClean="0"/>
              <a:t>uvnit</a:t>
            </a:r>
            <a:r>
              <a:rPr lang="cs-CZ" sz="1600" u="sng" dirty="0" smtClean="0"/>
              <a:t>ř </a:t>
            </a:r>
            <a:r>
              <a:rPr lang="en-GB" sz="1600" u="sng" dirty="0" err="1" smtClean="0"/>
              <a:t>hostitelského</a:t>
            </a:r>
            <a:r>
              <a:rPr lang="en-GB" sz="1600" u="sng" dirty="0" smtClean="0"/>
              <a:t> </a:t>
            </a:r>
            <a:r>
              <a:rPr lang="en-GB" sz="1600" u="sng" dirty="0" err="1"/>
              <a:t>vířníka</a:t>
            </a:r>
            <a:endParaRPr lang="en-GB" sz="1600" u="sn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94" y="2924944"/>
            <a:ext cx="349116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284984"/>
            <a:ext cx="5480057" cy="330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525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793" y="18364"/>
            <a:ext cx="8229600" cy="4525963"/>
          </a:xfrm>
        </p:spPr>
        <p:txBody>
          <a:bodyPr>
            <a:normAutofit/>
          </a:bodyPr>
          <a:lstStyle/>
          <a:p>
            <a:pPr marL="0" indent="0">
              <a:buNone/>
            </a:pPr>
            <a:r>
              <a:rPr lang="en-GB" sz="1600" i="1" dirty="0" err="1"/>
              <a:t>Haptoglossa</a:t>
            </a:r>
            <a:r>
              <a:rPr lang="en-GB" sz="1600" i="1" dirty="0"/>
              <a:t> mirabilis </a:t>
            </a:r>
            <a:r>
              <a:rPr lang="en-GB" sz="1600" dirty="0" err="1"/>
              <a:t>útočí</a:t>
            </a:r>
            <a:r>
              <a:rPr lang="en-GB" sz="1600" dirty="0"/>
              <a:t> </a:t>
            </a:r>
            <a:r>
              <a:rPr lang="en-GB" sz="1600" dirty="0" err="1"/>
              <a:t>na</a:t>
            </a:r>
            <a:r>
              <a:rPr lang="en-GB" sz="1600" dirty="0"/>
              <a:t> </a:t>
            </a:r>
            <a:r>
              <a:rPr lang="en-GB" sz="1600" dirty="0" err="1" smtClean="0"/>
              <a:t>vířníky</a:t>
            </a:r>
            <a:endParaRPr lang="cs-CZ" sz="1600" dirty="0" smtClean="0"/>
          </a:p>
          <a:p>
            <a:endParaRPr lang="cs-CZ" sz="1600" dirty="0"/>
          </a:p>
          <a:p>
            <a:endParaRPr lang="en-GB" sz="1600" dirty="0"/>
          </a:p>
          <a:p>
            <a:pPr marL="0" indent="0">
              <a:buNone/>
            </a:pPr>
            <a:r>
              <a:rPr lang="en-GB" sz="1600" dirty="0" err="1" smtClean="0"/>
              <a:t>projektil</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4209" y="2257952"/>
            <a:ext cx="3647170" cy="238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459" y="1628799"/>
            <a:ext cx="5521364" cy="37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342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3026" y="188640"/>
            <a:ext cx="8892480" cy="4752528"/>
          </a:xfrm>
        </p:spPr>
        <p:txBody>
          <a:bodyPr>
            <a:normAutofit/>
          </a:bodyPr>
          <a:lstStyle/>
          <a:p>
            <a:pPr marL="0" indent="0">
              <a:buNone/>
            </a:pPr>
            <a:r>
              <a:rPr lang="en-GB" sz="1600" b="1" dirty="0" err="1"/>
              <a:t>Houby</a:t>
            </a:r>
            <a:r>
              <a:rPr lang="en-GB" sz="1600" b="1" dirty="0"/>
              <a:t> a </a:t>
            </a:r>
            <a:r>
              <a:rPr lang="en-GB" sz="1600" b="1" dirty="0" err="1"/>
              <a:t>červci</a:t>
            </a:r>
            <a:r>
              <a:rPr lang="en-GB" sz="1600" b="1" dirty="0"/>
              <a:t> </a:t>
            </a:r>
            <a:endParaRPr lang="cs-CZ" sz="1600" b="1" dirty="0"/>
          </a:p>
          <a:p>
            <a:pPr marL="0" indent="0">
              <a:buNone/>
            </a:pPr>
            <a:endParaRPr lang="cs-CZ" sz="1600" dirty="0" smtClean="0"/>
          </a:p>
          <a:p>
            <a:r>
              <a:rPr lang="cs-CZ" sz="1600" dirty="0" err="1"/>
              <a:t>č</a:t>
            </a:r>
            <a:r>
              <a:rPr lang="en-GB" sz="1600" dirty="0" err="1" smtClean="0"/>
              <a:t>ervci</a:t>
            </a:r>
            <a:r>
              <a:rPr lang="en-GB" sz="1600" dirty="0" smtClean="0"/>
              <a:t> </a:t>
            </a:r>
            <a:r>
              <a:rPr lang="en-GB" sz="1600" dirty="0" err="1"/>
              <a:t>jsou</a:t>
            </a:r>
            <a:r>
              <a:rPr lang="en-GB" sz="1600" dirty="0"/>
              <a:t> </a:t>
            </a:r>
            <a:r>
              <a:rPr lang="en-GB" sz="1600" u="sng" dirty="0" err="1"/>
              <a:t>rostlinní</a:t>
            </a:r>
            <a:r>
              <a:rPr lang="en-GB" sz="1600" u="sng" dirty="0"/>
              <a:t> </a:t>
            </a:r>
            <a:r>
              <a:rPr lang="en-GB" sz="1600" u="sng" dirty="0" err="1"/>
              <a:t>parazité</a:t>
            </a:r>
            <a:r>
              <a:rPr lang="en-GB" sz="1600" u="sng" dirty="0"/>
              <a:t> </a:t>
            </a:r>
            <a:r>
              <a:rPr lang="en-GB" sz="1600" u="sng" dirty="0" err="1"/>
              <a:t>kteří</a:t>
            </a:r>
            <a:r>
              <a:rPr lang="en-GB" sz="1600" u="sng" dirty="0"/>
              <a:t> </a:t>
            </a:r>
            <a:r>
              <a:rPr lang="en-GB" sz="1600" u="sng" dirty="0" err="1"/>
              <a:t>sají</a:t>
            </a:r>
            <a:r>
              <a:rPr lang="en-GB" sz="1600" u="sng" dirty="0"/>
              <a:t> </a:t>
            </a:r>
            <a:r>
              <a:rPr lang="en-GB" sz="1600" u="sng" dirty="0" err="1"/>
              <a:t>rostlinné</a:t>
            </a:r>
            <a:r>
              <a:rPr lang="en-GB" sz="1600" u="sng" dirty="0"/>
              <a:t> </a:t>
            </a:r>
            <a:r>
              <a:rPr lang="en-GB" sz="1600" u="sng" dirty="0" err="1" smtClean="0"/>
              <a:t>šťávy</a:t>
            </a:r>
            <a:endParaRPr lang="en-GB" sz="1600" u="sng" dirty="0"/>
          </a:p>
          <a:p>
            <a:r>
              <a:rPr lang="cs-CZ" sz="1600" u="sng" dirty="0" err="1"/>
              <a:t>m</a:t>
            </a:r>
            <a:r>
              <a:rPr lang="en-GB" sz="1600" u="sng" dirty="0" err="1" smtClean="0"/>
              <a:t>ohou</a:t>
            </a:r>
            <a:r>
              <a:rPr lang="en-GB" sz="1600" u="sng" dirty="0" smtClean="0"/>
              <a:t> </a:t>
            </a:r>
            <a:r>
              <a:rPr lang="en-GB" sz="1600" u="sng" dirty="0" err="1"/>
              <a:t>být</a:t>
            </a:r>
            <a:r>
              <a:rPr lang="en-GB" sz="1600" u="sng" dirty="0"/>
              <a:t> </a:t>
            </a:r>
            <a:r>
              <a:rPr lang="en-GB" sz="1600" u="sng" dirty="0" err="1"/>
              <a:t>infikované</a:t>
            </a:r>
            <a:r>
              <a:rPr lang="en-GB" sz="1600" u="sng" dirty="0"/>
              <a:t> </a:t>
            </a:r>
            <a:r>
              <a:rPr lang="en-GB" sz="1600" u="sng" dirty="0" err="1"/>
              <a:t>houbami</a:t>
            </a:r>
            <a:r>
              <a:rPr lang="en-GB" sz="1600" u="sng" dirty="0"/>
              <a:t> </a:t>
            </a:r>
            <a:r>
              <a:rPr lang="en-GB" sz="1600" dirty="0"/>
              <a:t>(</a:t>
            </a:r>
            <a:r>
              <a:rPr lang="en-GB" sz="1600" i="1" dirty="0" err="1"/>
              <a:t>Septobasidium</a:t>
            </a:r>
            <a:r>
              <a:rPr lang="en-GB" sz="1600" dirty="0"/>
              <a:t>) </a:t>
            </a:r>
            <a:r>
              <a:rPr lang="cs-CZ" sz="1600" dirty="0" smtClean="0"/>
              <a:t>během líhnutí</a:t>
            </a:r>
          </a:p>
          <a:p>
            <a:r>
              <a:rPr lang="cs-CZ" sz="1600" dirty="0" err="1"/>
              <a:t>h</a:t>
            </a:r>
            <a:r>
              <a:rPr lang="en-GB" sz="1600" dirty="0" err="1" smtClean="0"/>
              <a:t>oubové</a:t>
            </a:r>
            <a:r>
              <a:rPr lang="en-GB" sz="1600" dirty="0" smtClean="0"/>
              <a:t> </a:t>
            </a:r>
            <a:r>
              <a:rPr lang="en-GB" sz="1600" u="sng" dirty="0" err="1"/>
              <a:t>hyfy</a:t>
            </a:r>
            <a:r>
              <a:rPr lang="en-GB" sz="1600" u="sng" dirty="0"/>
              <a:t> </a:t>
            </a:r>
            <a:r>
              <a:rPr lang="en-GB" sz="1600" u="sng" dirty="0" err="1"/>
              <a:t>obklopí</a:t>
            </a:r>
            <a:r>
              <a:rPr lang="en-GB" sz="1600" dirty="0"/>
              <a:t> </a:t>
            </a:r>
            <a:r>
              <a:rPr lang="en-GB" sz="1600" dirty="0" err="1"/>
              <a:t>dospívající</a:t>
            </a:r>
            <a:r>
              <a:rPr lang="en-GB" sz="1600" dirty="0"/>
              <a:t> </a:t>
            </a:r>
            <a:r>
              <a:rPr lang="en-GB" sz="1600" dirty="0" err="1"/>
              <a:t>jedince</a:t>
            </a:r>
            <a:r>
              <a:rPr lang="en-GB" sz="1600" u="sng" dirty="0"/>
              <a:t>, </a:t>
            </a:r>
            <a:r>
              <a:rPr lang="en-GB" sz="1600" u="sng" dirty="0" err="1"/>
              <a:t>uvězní</a:t>
            </a:r>
            <a:r>
              <a:rPr lang="en-GB" sz="1600" u="sng" dirty="0"/>
              <a:t> je, ale </a:t>
            </a:r>
            <a:r>
              <a:rPr lang="en-GB" sz="1600" u="sng" dirty="0" err="1"/>
              <a:t>nezabijí</a:t>
            </a:r>
            <a:r>
              <a:rPr lang="en-GB" sz="1600" u="sng" dirty="0"/>
              <a:t> </a:t>
            </a:r>
            <a:r>
              <a:rPr lang="en-GB" sz="1600" u="sng" dirty="0" err="1" smtClean="0"/>
              <a:t>všechny</a:t>
            </a:r>
            <a:endParaRPr lang="en-GB" sz="1600" u="sng" dirty="0"/>
          </a:p>
          <a:p>
            <a:r>
              <a:rPr lang="cs-CZ" sz="1600" u="sng" dirty="0" err="1"/>
              <a:t>h</a:t>
            </a:r>
            <a:r>
              <a:rPr lang="en-GB" sz="1600" u="sng" dirty="0" err="1" smtClean="0"/>
              <a:t>myz</a:t>
            </a:r>
            <a:r>
              <a:rPr lang="en-GB" sz="1600" u="sng" dirty="0" smtClean="0"/>
              <a:t> </a:t>
            </a:r>
            <a:r>
              <a:rPr lang="cs-CZ" sz="1600" u="sng" dirty="0" err="1"/>
              <a:t>ž</a:t>
            </a:r>
            <a:r>
              <a:rPr lang="en-GB" sz="1600" u="sng" dirty="0" err="1" smtClean="0"/>
              <a:t>ije</a:t>
            </a:r>
            <a:r>
              <a:rPr lang="en-GB" sz="1600" u="sng" dirty="0" smtClean="0"/>
              <a:t> </a:t>
            </a:r>
            <a:r>
              <a:rPr lang="en-GB" sz="1600" u="sng" dirty="0"/>
              <a:t>a </a:t>
            </a:r>
            <a:r>
              <a:rPr lang="en-GB" sz="1600" u="sng" dirty="0" err="1"/>
              <a:t>produkuje</a:t>
            </a:r>
            <a:r>
              <a:rPr lang="en-GB" sz="1600" u="sng" dirty="0"/>
              <a:t> </a:t>
            </a:r>
            <a:r>
              <a:rPr lang="en-GB" sz="1600" u="sng" dirty="0" err="1"/>
              <a:t>potomstvo</a:t>
            </a:r>
            <a:r>
              <a:rPr lang="en-GB" sz="1600" u="sng" dirty="0"/>
              <a:t> </a:t>
            </a:r>
            <a:r>
              <a:rPr lang="en-GB" sz="1600" u="sng" dirty="0" err="1"/>
              <a:t>uvnitř</a:t>
            </a:r>
            <a:r>
              <a:rPr lang="en-GB" sz="1600" u="sng" dirty="0"/>
              <a:t> mycelia</a:t>
            </a:r>
            <a:r>
              <a:rPr lang="en-GB" sz="1600" dirty="0"/>
              <a:t>, </a:t>
            </a:r>
            <a:r>
              <a:rPr lang="en-GB" sz="1600" dirty="0" err="1"/>
              <a:t>které</a:t>
            </a:r>
            <a:r>
              <a:rPr lang="en-GB" sz="1600" dirty="0"/>
              <a:t> </a:t>
            </a:r>
            <a:r>
              <a:rPr lang="en-GB" sz="1600" dirty="0" err="1" smtClean="0"/>
              <a:t>dr</a:t>
            </a:r>
            <a:r>
              <a:rPr lang="cs-CZ" sz="1600" dirty="0" smtClean="0"/>
              <a:t>ž</a:t>
            </a:r>
            <a:r>
              <a:rPr lang="en-GB" sz="1600" dirty="0" smtClean="0"/>
              <a:t>í </a:t>
            </a:r>
            <a:r>
              <a:rPr lang="en-GB" sz="1600" dirty="0" err="1" smtClean="0"/>
              <a:t>dospělé</a:t>
            </a:r>
            <a:r>
              <a:rPr lang="cs-CZ" sz="1600" dirty="0"/>
              <a:t> </a:t>
            </a:r>
            <a:r>
              <a:rPr lang="en-GB" sz="1600" dirty="0" err="1" smtClean="0"/>
              <a:t>jedince</a:t>
            </a:r>
            <a:r>
              <a:rPr lang="en-GB" sz="1600" dirty="0"/>
              <a:t>, </a:t>
            </a:r>
            <a:r>
              <a:rPr lang="en-GB" sz="1600" dirty="0" err="1"/>
              <a:t>zatímco</a:t>
            </a:r>
            <a:r>
              <a:rPr lang="en-GB" sz="1600" dirty="0"/>
              <a:t> </a:t>
            </a:r>
            <a:r>
              <a:rPr lang="en-GB" sz="1600" dirty="0" err="1"/>
              <a:t>mladí</a:t>
            </a:r>
            <a:r>
              <a:rPr lang="en-GB" sz="1600" dirty="0"/>
              <a:t> </a:t>
            </a:r>
            <a:r>
              <a:rPr lang="en-GB" sz="1600" dirty="0" err="1"/>
              <a:t>sají</a:t>
            </a:r>
            <a:r>
              <a:rPr lang="en-GB" sz="1600" dirty="0"/>
              <a:t> </a:t>
            </a:r>
            <a:r>
              <a:rPr lang="en-GB" sz="1600" dirty="0" err="1"/>
              <a:t>rostlinnou</a:t>
            </a:r>
            <a:r>
              <a:rPr lang="en-GB" sz="1600" dirty="0"/>
              <a:t> </a:t>
            </a:r>
            <a:r>
              <a:rPr lang="en-GB" sz="1600" dirty="0" err="1"/>
              <a:t>šťávu</a:t>
            </a:r>
            <a:r>
              <a:rPr lang="en-GB" sz="1600" dirty="0"/>
              <a:t> </a:t>
            </a:r>
            <a:r>
              <a:rPr lang="en-GB" sz="1600" dirty="0" err="1"/>
              <a:t>mezi</a:t>
            </a:r>
            <a:r>
              <a:rPr lang="en-GB" sz="1600" dirty="0"/>
              <a:t> </a:t>
            </a:r>
            <a:r>
              <a:rPr lang="en-GB" sz="1600" dirty="0" err="1" smtClean="0"/>
              <a:t>hyfami</a:t>
            </a:r>
            <a:endParaRPr lang="en-GB" sz="1600" dirty="0"/>
          </a:p>
          <a:p>
            <a:r>
              <a:rPr lang="cs-CZ" sz="1600" u="sng" dirty="0" err="1"/>
              <a:t>h</a:t>
            </a:r>
            <a:r>
              <a:rPr lang="en-GB" sz="1600" u="sng" dirty="0" err="1" smtClean="0"/>
              <a:t>ouba</a:t>
            </a:r>
            <a:r>
              <a:rPr lang="en-GB" sz="1600" u="sng" dirty="0" smtClean="0"/>
              <a:t> </a:t>
            </a:r>
            <a:r>
              <a:rPr lang="en-GB" sz="1600" u="sng" dirty="0" err="1"/>
              <a:t>tak</a:t>
            </a:r>
            <a:r>
              <a:rPr lang="en-GB" sz="1600" u="sng" dirty="0"/>
              <a:t> </a:t>
            </a:r>
            <a:r>
              <a:rPr lang="en-GB" sz="1600" u="sng" dirty="0" err="1"/>
              <a:t>ochraňuje</a:t>
            </a:r>
            <a:r>
              <a:rPr lang="en-GB" sz="1600" u="sng" dirty="0"/>
              <a:t> </a:t>
            </a:r>
            <a:r>
              <a:rPr lang="en-GB" sz="1600" u="sng" dirty="0" err="1"/>
              <a:t>hmyz</a:t>
            </a:r>
            <a:r>
              <a:rPr lang="en-GB" sz="1600" u="sng" dirty="0"/>
              <a:t> od </a:t>
            </a:r>
            <a:r>
              <a:rPr lang="en-GB" sz="1600" u="sng" dirty="0" err="1"/>
              <a:t>dalších</a:t>
            </a:r>
            <a:r>
              <a:rPr lang="en-GB" sz="1600" u="sng" dirty="0"/>
              <a:t> </a:t>
            </a:r>
            <a:r>
              <a:rPr lang="en-GB" sz="1600" u="sng" dirty="0" err="1"/>
              <a:t>parazitů</a:t>
            </a:r>
            <a:r>
              <a:rPr lang="en-GB" sz="1600" u="sng" dirty="0"/>
              <a:t> a </a:t>
            </a:r>
            <a:r>
              <a:rPr lang="en-GB" sz="1600" u="sng" dirty="0" err="1"/>
              <a:t>predátorů</a:t>
            </a:r>
            <a:r>
              <a:rPr lang="en-GB" sz="1600" u="sng" dirty="0"/>
              <a:t> a </a:t>
            </a:r>
            <a:r>
              <a:rPr lang="en-GB" sz="1600" u="sng" dirty="0" err="1" smtClean="0"/>
              <a:t>hmyz</a:t>
            </a:r>
            <a:r>
              <a:rPr lang="cs-CZ" sz="1600" u="sng" dirty="0"/>
              <a:t> </a:t>
            </a:r>
            <a:r>
              <a:rPr lang="en-GB" sz="1600" u="sng" dirty="0" err="1" smtClean="0"/>
              <a:t>poskytuje</a:t>
            </a:r>
            <a:r>
              <a:rPr lang="en-GB" sz="1600" u="sng" dirty="0" smtClean="0"/>
              <a:t> </a:t>
            </a:r>
            <a:r>
              <a:rPr lang="en-GB" sz="1600" u="sng" dirty="0" err="1"/>
              <a:t>houbě</a:t>
            </a:r>
            <a:r>
              <a:rPr lang="en-GB" sz="1600" u="sng" dirty="0"/>
              <a:t> </a:t>
            </a:r>
            <a:r>
              <a:rPr lang="en-GB" sz="1600" u="sng" dirty="0" err="1" smtClean="0"/>
              <a:t>vý</a:t>
            </a:r>
            <a:r>
              <a:rPr lang="cs-CZ" sz="1600" u="sng" dirty="0" smtClean="0"/>
              <a:t>ž</a:t>
            </a:r>
            <a:r>
              <a:rPr lang="en-GB" sz="1600" u="sng" dirty="0" err="1" smtClean="0"/>
              <a:t>ivu</a:t>
            </a:r>
            <a:endParaRPr lang="en-GB" sz="1600" u="sng" dirty="0"/>
          </a:p>
          <a:p>
            <a:r>
              <a:rPr lang="cs-CZ" sz="1600" dirty="0" err="1"/>
              <a:t>p</a:t>
            </a:r>
            <a:r>
              <a:rPr lang="en-GB" sz="1600" dirty="0" err="1" smtClean="0"/>
              <a:t>ohyb</a:t>
            </a:r>
            <a:r>
              <a:rPr lang="en-GB" sz="1600" dirty="0" smtClean="0"/>
              <a:t> </a:t>
            </a:r>
            <a:r>
              <a:rPr lang="en-GB" sz="1600" dirty="0" err="1"/>
              <a:t>mladého</a:t>
            </a:r>
            <a:r>
              <a:rPr lang="en-GB" sz="1600" dirty="0"/>
              <a:t> </a:t>
            </a:r>
            <a:r>
              <a:rPr lang="en-GB" sz="1600" dirty="0" err="1"/>
              <a:t>hmyzu</a:t>
            </a:r>
            <a:r>
              <a:rPr lang="en-GB" sz="1600" dirty="0"/>
              <a:t> z </a:t>
            </a:r>
            <a:r>
              <a:rPr lang="en-GB" sz="1600" dirty="0" err="1"/>
              <a:t>rostliny</a:t>
            </a:r>
            <a:r>
              <a:rPr lang="en-GB" sz="1600" dirty="0"/>
              <a:t> </a:t>
            </a:r>
            <a:r>
              <a:rPr lang="en-GB" sz="1600" dirty="0" err="1"/>
              <a:t>na</a:t>
            </a:r>
            <a:r>
              <a:rPr lang="en-GB" sz="1600" dirty="0"/>
              <a:t> </a:t>
            </a:r>
            <a:r>
              <a:rPr lang="en-GB" sz="1600" dirty="0" err="1"/>
              <a:t>rostlinu</a:t>
            </a:r>
            <a:r>
              <a:rPr lang="en-GB" sz="1600" dirty="0"/>
              <a:t> </a:t>
            </a:r>
            <a:r>
              <a:rPr lang="en-GB" sz="1600" dirty="0" err="1"/>
              <a:t>zajistí</a:t>
            </a:r>
            <a:r>
              <a:rPr lang="en-GB" sz="1600" dirty="0"/>
              <a:t> </a:t>
            </a:r>
            <a:r>
              <a:rPr lang="en-GB" sz="1600" dirty="0" err="1"/>
              <a:t>rozšíření</a:t>
            </a:r>
            <a:r>
              <a:rPr lang="en-GB" sz="1600" dirty="0"/>
              <a:t> </a:t>
            </a:r>
            <a:r>
              <a:rPr lang="en-GB" sz="1600" dirty="0" err="1" smtClean="0"/>
              <a:t>houby</a:t>
            </a:r>
            <a:endParaRPr lang="en-GB" sz="1600" dirty="0"/>
          </a:p>
          <a:p>
            <a:r>
              <a:rPr lang="cs-CZ" sz="1600" dirty="0" err="1"/>
              <a:t>h</a:t>
            </a:r>
            <a:r>
              <a:rPr lang="en-GB" sz="1600" dirty="0" err="1" smtClean="0"/>
              <a:t>ouba</a:t>
            </a:r>
            <a:r>
              <a:rPr lang="en-GB" sz="1600" dirty="0" smtClean="0"/>
              <a:t> </a:t>
            </a:r>
            <a:r>
              <a:rPr lang="en-GB" sz="1600" dirty="0" err="1" smtClean="0"/>
              <a:t>dospěl</a:t>
            </a:r>
            <a:r>
              <a:rPr lang="cs-CZ" sz="1600" dirty="0" err="1" smtClean="0"/>
              <a:t>ce</a:t>
            </a:r>
            <a:r>
              <a:rPr lang="cs-CZ" sz="1600" dirty="0" smtClean="0"/>
              <a:t> </a:t>
            </a:r>
            <a:r>
              <a:rPr lang="en-GB" sz="1600" dirty="0" err="1" smtClean="0"/>
              <a:t>nakonec</a:t>
            </a:r>
            <a:r>
              <a:rPr lang="en-GB" sz="1600" dirty="0" smtClean="0"/>
              <a:t> </a:t>
            </a:r>
            <a:r>
              <a:rPr lang="en-GB" sz="1600" dirty="0" err="1"/>
              <a:t>zabije</a:t>
            </a:r>
            <a:r>
              <a:rPr lang="en-GB" sz="1600" dirty="0"/>
              <a:t> a </a:t>
            </a:r>
            <a:r>
              <a:rPr lang="en-GB" sz="1600" dirty="0" err="1" smtClean="0"/>
              <a:t>stráví</a:t>
            </a:r>
            <a:endParaRPr lang="en-GB" sz="1600" dirty="0"/>
          </a:p>
          <a:p>
            <a:r>
              <a:rPr lang="cs-CZ" sz="1600" dirty="0" err="1"/>
              <a:t>h</a:t>
            </a:r>
            <a:r>
              <a:rPr lang="en-GB" sz="1600" dirty="0" err="1" smtClean="0"/>
              <a:t>ouba</a:t>
            </a:r>
            <a:r>
              <a:rPr lang="en-GB" sz="1600" dirty="0" smtClean="0"/>
              <a:t> </a:t>
            </a:r>
            <a:r>
              <a:rPr lang="en-GB" sz="1600" dirty="0" err="1"/>
              <a:t>hraje</a:t>
            </a:r>
            <a:r>
              <a:rPr lang="en-GB" sz="1600" dirty="0"/>
              <a:t> </a:t>
            </a:r>
            <a:r>
              <a:rPr lang="en-GB" sz="1600" dirty="0" err="1"/>
              <a:t>roli</a:t>
            </a:r>
            <a:r>
              <a:rPr lang="en-GB" sz="1600" dirty="0"/>
              <a:t> v </a:t>
            </a:r>
            <a:r>
              <a:rPr lang="en-GB" sz="1600" dirty="0" err="1"/>
              <a:t>určení</a:t>
            </a:r>
            <a:r>
              <a:rPr lang="en-GB" sz="1600" dirty="0"/>
              <a:t> </a:t>
            </a:r>
            <a:r>
              <a:rPr lang="en-GB" sz="1600" dirty="0" err="1"/>
              <a:t>pohlaví</a:t>
            </a:r>
            <a:r>
              <a:rPr lang="en-GB" sz="1600" dirty="0"/>
              <a:t> </a:t>
            </a:r>
            <a:r>
              <a:rPr lang="en-GB" sz="1600" dirty="0" err="1"/>
              <a:t>hmyzu</a:t>
            </a:r>
            <a:r>
              <a:rPr lang="en-GB" sz="1600" dirty="0"/>
              <a:t> (</a:t>
            </a:r>
            <a:r>
              <a:rPr lang="en-GB" sz="1600" dirty="0" err="1"/>
              <a:t>mechanismus</a:t>
            </a:r>
            <a:r>
              <a:rPr lang="en-GB" sz="1600" dirty="0"/>
              <a:t> </a:t>
            </a:r>
            <a:r>
              <a:rPr lang="en-GB" sz="1600" dirty="0" err="1" smtClean="0"/>
              <a:t>neznám</a:t>
            </a:r>
            <a:r>
              <a:rPr lang="cs-CZ" sz="1600" dirty="0" smtClean="0"/>
              <a:t>ý</a:t>
            </a:r>
            <a:r>
              <a:rPr lang="en-GB" sz="1600" dirty="0" smtClean="0"/>
              <a:t>)</a:t>
            </a:r>
            <a:endParaRPr lang="en-GB" sz="1600" dirty="0"/>
          </a:p>
          <a:p>
            <a:r>
              <a:rPr lang="cs-CZ" sz="1600" dirty="0" err="1"/>
              <a:t>v</a:t>
            </a:r>
            <a:r>
              <a:rPr lang="en-GB" sz="1600" dirty="0" err="1" smtClean="0"/>
              <a:t>ajíčka</a:t>
            </a:r>
            <a:r>
              <a:rPr lang="en-GB" sz="1600" dirty="0" smtClean="0"/>
              <a:t> </a:t>
            </a:r>
            <a:r>
              <a:rPr lang="en-GB" sz="1600" dirty="0"/>
              <a:t>s </a:t>
            </a:r>
            <a:r>
              <a:rPr lang="en-GB" sz="1600" dirty="0" err="1"/>
              <a:t>houbou</a:t>
            </a:r>
            <a:r>
              <a:rPr lang="en-GB" sz="1600" dirty="0"/>
              <a:t> se </a:t>
            </a:r>
            <a:r>
              <a:rPr lang="en-GB" sz="1600" dirty="0" err="1"/>
              <a:t>vyvinou</a:t>
            </a:r>
            <a:r>
              <a:rPr lang="en-GB" sz="1600" dirty="0"/>
              <a:t> v </a:t>
            </a:r>
            <a:r>
              <a:rPr lang="en-GB" sz="1600" dirty="0" err="1"/>
              <a:t>samičky</a:t>
            </a:r>
            <a:r>
              <a:rPr lang="en-GB" sz="1600" dirty="0"/>
              <a:t>, </a:t>
            </a:r>
            <a:r>
              <a:rPr lang="en-GB" sz="1600" dirty="0" err="1"/>
              <a:t>vajíčka</a:t>
            </a:r>
            <a:r>
              <a:rPr lang="en-GB" sz="1600" dirty="0"/>
              <a:t> bez </a:t>
            </a:r>
            <a:r>
              <a:rPr lang="en-GB" sz="1600" dirty="0" err="1"/>
              <a:t>houby</a:t>
            </a:r>
            <a:r>
              <a:rPr lang="en-GB" sz="1600" dirty="0"/>
              <a:t> v </a:t>
            </a:r>
            <a:r>
              <a:rPr lang="en-GB" sz="1600" dirty="0" err="1" smtClean="0"/>
              <a:t>samečky</a:t>
            </a:r>
            <a:endParaRPr lang="en-GB" sz="1600" dirty="0"/>
          </a:p>
          <a:p>
            <a:r>
              <a:rPr lang="cs-CZ" sz="1600" dirty="0" err="1"/>
              <a:t>h</a:t>
            </a:r>
            <a:r>
              <a:rPr lang="en-GB" sz="1600" dirty="0" err="1" smtClean="0"/>
              <a:t>ouba</a:t>
            </a:r>
            <a:r>
              <a:rPr lang="en-GB" sz="1600" dirty="0" smtClean="0"/>
              <a:t> </a:t>
            </a:r>
            <a:r>
              <a:rPr lang="en-GB" sz="1600" dirty="0" err="1"/>
              <a:t>asi</a:t>
            </a:r>
            <a:r>
              <a:rPr lang="en-GB" sz="1600" dirty="0"/>
              <a:t> </a:t>
            </a:r>
            <a:r>
              <a:rPr lang="en-GB" sz="1600" dirty="0" err="1"/>
              <a:t>zabraňuje</a:t>
            </a:r>
            <a:r>
              <a:rPr lang="en-GB" sz="1600" dirty="0"/>
              <a:t> </a:t>
            </a:r>
            <a:r>
              <a:rPr lang="en-GB" sz="1600" dirty="0" err="1"/>
              <a:t>ztrátě</a:t>
            </a:r>
            <a:r>
              <a:rPr lang="en-GB" sz="1600" dirty="0"/>
              <a:t> sex </a:t>
            </a:r>
            <a:r>
              <a:rPr lang="en-GB" sz="1600" dirty="0" err="1" smtClean="0"/>
              <a:t>chromozómu</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6104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205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360" y="188640"/>
            <a:ext cx="6768752" cy="49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07504" y="5229200"/>
            <a:ext cx="8748464" cy="1477328"/>
          </a:xfrm>
          <a:prstGeom prst="rect">
            <a:avLst/>
          </a:prstGeom>
        </p:spPr>
        <p:txBody>
          <a:bodyPr wrap="square">
            <a:spAutoFit/>
          </a:bodyPr>
          <a:lstStyle/>
          <a:p>
            <a:r>
              <a:rPr lang="en-GB" dirty="0"/>
              <a:t>Section through </a:t>
            </a:r>
            <a:r>
              <a:rPr lang="en-GB" i="1" dirty="0" err="1"/>
              <a:t>Septobasdium</a:t>
            </a:r>
            <a:r>
              <a:rPr lang="en-GB" i="1" dirty="0"/>
              <a:t> </a:t>
            </a:r>
            <a:r>
              <a:rPr lang="en-GB" i="1" dirty="0" err="1"/>
              <a:t>burtii</a:t>
            </a:r>
            <a:r>
              <a:rPr lang="en-GB" dirty="0"/>
              <a:t>: On top, </a:t>
            </a:r>
            <a:r>
              <a:rPr lang="en-GB" dirty="0" err="1"/>
              <a:t>ys</a:t>
            </a:r>
            <a:r>
              <a:rPr lang="en-GB" dirty="0"/>
              <a:t>: scale insect on top of fungus, picking up </a:t>
            </a:r>
            <a:r>
              <a:rPr lang="en-GB" dirty="0" err="1"/>
              <a:t>basidiospores</a:t>
            </a:r>
            <a:r>
              <a:rPr lang="en-GB" dirty="0"/>
              <a:t> for dispersal to start up new colony; b: </a:t>
            </a:r>
            <a:r>
              <a:rPr lang="en-GB" dirty="0" err="1"/>
              <a:t>basidium</a:t>
            </a:r>
            <a:r>
              <a:rPr lang="en-GB" dirty="0"/>
              <a:t>; </a:t>
            </a:r>
            <a:r>
              <a:rPr lang="en-GB" dirty="0" err="1"/>
              <a:t>sp</a:t>
            </a:r>
            <a:r>
              <a:rPr lang="en-GB" dirty="0"/>
              <a:t>: </a:t>
            </a:r>
            <a:r>
              <a:rPr lang="en-GB" dirty="0" err="1"/>
              <a:t>basidiospores</a:t>
            </a:r>
            <a:r>
              <a:rPr lang="en-GB" dirty="0"/>
              <a:t>; Section through scale insect in middle: c: Fungal coiled hyphae (=</a:t>
            </a:r>
            <a:r>
              <a:rPr lang="en-GB" dirty="0" err="1"/>
              <a:t>haustoria</a:t>
            </a:r>
            <a:r>
              <a:rPr lang="en-GB" dirty="0"/>
              <a:t>) receiving nutrient from trapped scale insect that is receiving nutrient from plant through long </a:t>
            </a:r>
            <a:r>
              <a:rPr lang="en-GB" dirty="0" err="1"/>
              <a:t>suctorial</a:t>
            </a:r>
            <a:r>
              <a:rPr lang="en-GB" dirty="0"/>
              <a:t> tube. Image from Couch, J.N. 1938</a:t>
            </a:r>
          </a:p>
        </p:txBody>
      </p:sp>
    </p:spTree>
    <p:extLst>
      <p:ext uri="{BB962C8B-B14F-4D97-AF65-F5344CB8AC3E}">
        <p14:creationId xmlns:p14="http://schemas.microsoft.com/office/powerpoint/2010/main" val="2677031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0717"/>
            <a:ext cx="8856984" cy="5568523"/>
          </a:xfrm>
        </p:spPr>
        <p:txBody>
          <a:bodyPr>
            <a:normAutofit/>
          </a:bodyPr>
          <a:lstStyle/>
          <a:p>
            <a:pPr marL="0" indent="0">
              <a:buNone/>
            </a:pPr>
            <a:r>
              <a:rPr lang="cs-CZ" sz="1600" dirty="0" smtClean="0"/>
              <a:t>                                                                 </a:t>
            </a:r>
            <a:r>
              <a:rPr lang="en-GB" sz="1600" b="1" dirty="0" err="1" smtClean="0"/>
              <a:t>Ekologické</a:t>
            </a:r>
            <a:r>
              <a:rPr lang="en-GB" sz="1600" b="1" dirty="0" smtClean="0"/>
              <a:t> </a:t>
            </a:r>
            <a:r>
              <a:rPr lang="en-GB" sz="1600" b="1" dirty="0" err="1"/>
              <a:t>aspekty</a:t>
            </a:r>
            <a:r>
              <a:rPr lang="en-GB" sz="1600" b="1" dirty="0"/>
              <a:t> </a:t>
            </a:r>
            <a:r>
              <a:rPr lang="en-GB" sz="1600" b="1" dirty="0" err="1"/>
              <a:t>nemocí</a:t>
            </a:r>
            <a:r>
              <a:rPr lang="en-GB" sz="1600" b="1" dirty="0"/>
              <a:t> </a:t>
            </a:r>
            <a:r>
              <a:rPr lang="en-GB" sz="1600" b="1" dirty="0" err="1"/>
              <a:t>zvířat</a:t>
            </a:r>
            <a:endParaRPr lang="en-GB" sz="1600" b="1" dirty="0"/>
          </a:p>
          <a:p>
            <a:pPr marL="0" indent="0">
              <a:buNone/>
            </a:pPr>
            <a:endParaRPr lang="cs-CZ" sz="1600" dirty="0" smtClean="0"/>
          </a:p>
          <a:p>
            <a:pPr marL="0" indent="0">
              <a:buNone/>
            </a:pPr>
            <a:r>
              <a:rPr lang="en-GB" sz="1600" u="sng" dirty="0" err="1" smtClean="0"/>
              <a:t>Dva</a:t>
            </a:r>
            <a:r>
              <a:rPr lang="en-GB" sz="1600" u="sng" dirty="0" smtClean="0"/>
              <a:t> </a:t>
            </a:r>
            <a:r>
              <a:rPr lang="en-GB" sz="1600" u="sng" dirty="0" err="1"/>
              <a:t>typy</a:t>
            </a:r>
            <a:r>
              <a:rPr lang="en-GB" sz="1600" u="sng" dirty="0"/>
              <a:t> </a:t>
            </a:r>
            <a:r>
              <a:rPr lang="en-GB" sz="1600" u="sng" dirty="0" err="1"/>
              <a:t>nemoci-způsobujících</a:t>
            </a:r>
            <a:r>
              <a:rPr lang="en-GB" sz="1600" u="sng" dirty="0"/>
              <a:t> </a:t>
            </a:r>
            <a:r>
              <a:rPr lang="en-GB" sz="1600" u="sng" dirty="0" err="1"/>
              <a:t>procesů</a:t>
            </a:r>
            <a:r>
              <a:rPr lang="en-GB" sz="1600" u="sng" dirty="0" smtClean="0"/>
              <a:t>:</a:t>
            </a:r>
            <a:endParaRPr lang="cs-CZ" sz="1600" u="sng" dirty="0" smtClean="0"/>
          </a:p>
          <a:p>
            <a:pPr marL="0" indent="0">
              <a:buNone/>
            </a:pPr>
            <a:endParaRPr lang="en-GB" sz="1600" u="sng" dirty="0"/>
          </a:p>
          <a:p>
            <a:pPr marL="0" indent="0">
              <a:buNone/>
            </a:pPr>
            <a:r>
              <a:rPr lang="en-GB" sz="1600" dirty="0"/>
              <a:t>- </a:t>
            </a:r>
            <a:r>
              <a:rPr lang="en-GB" sz="1600" dirty="0" err="1"/>
              <a:t>mikroorganismus</a:t>
            </a:r>
            <a:r>
              <a:rPr lang="en-GB" sz="1600" dirty="0"/>
              <a:t> </a:t>
            </a:r>
            <a:r>
              <a:rPr lang="en-GB" sz="1600" u="sng" dirty="0" err="1"/>
              <a:t>roste</a:t>
            </a:r>
            <a:r>
              <a:rPr lang="en-GB" sz="1600" u="sng" dirty="0"/>
              <a:t> </a:t>
            </a:r>
            <a:r>
              <a:rPr lang="en-GB" sz="1600" u="sng" dirty="0" err="1"/>
              <a:t>na</a:t>
            </a:r>
            <a:r>
              <a:rPr lang="en-GB" sz="1600" u="sng" dirty="0"/>
              <a:t> </a:t>
            </a:r>
            <a:r>
              <a:rPr lang="en-GB" sz="1600" u="sng" dirty="0" err="1"/>
              <a:t>nebo</a:t>
            </a:r>
            <a:r>
              <a:rPr lang="en-GB" sz="1600" u="sng" dirty="0"/>
              <a:t> </a:t>
            </a:r>
            <a:r>
              <a:rPr lang="en-GB" sz="1600" u="sng" dirty="0" err="1"/>
              <a:t>ve</a:t>
            </a:r>
            <a:r>
              <a:rPr lang="en-GB" sz="1600" u="sng" dirty="0"/>
              <a:t> </a:t>
            </a:r>
            <a:r>
              <a:rPr lang="en-GB" sz="1600" u="sng" dirty="0" err="1"/>
              <a:t>zvířeti</a:t>
            </a:r>
            <a:r>
              <a:rPr lang="en-GB" sz="1600" u="sng" dirty="0"/>
              <a:t> a </a:t>
            </a:r>
            <a:r>
              <a:rPr lang="en-GB" sz="1600" u="sng" dirty="0" err="1"/>
              <a:t>způsobuje</a:t>
            </a:r>
            <a:r>
              <a:rPr lang="en-GB" sz="1600" u="sng" dirty="0"/>
              <a:t> </a:t>
            </a:r>
            <a:r>
              <a:rPr lang="en-GB" sz="1600" u="sng" dirty="0" err="1"/>
              <a:t>nemoc</a:t>
            </a:r>
            <a:endParaRPr lang="en-GB" sz="1600" u="sng" dirty="0"/>
          </a:p>
          <a:p>
            <a:pPr marL="0" indent="0">
              <a:buNone/>
            </a:pPr>
            <a:r>
              <a:rPr lang="cs-CZ" sz="1600" dirty="0" smtClean="0"/>
              <a:t>- </a:t>
            </a:r>
            <a:r>
              <a:rPr lang="en-GB" sz="1600" dirty="0" err="1" smtClean="0"/>
              <a:t>mikroorganismus</a:t>
            </a:r>
            <a:r>
              <a:rPr lang="en-GB" sz="1600" dirty="0" smtClean="0"/>
              <a:t> </a:t>
            </a:r>
            <a:r>
              <a:rPr lang="en-GB" sz="1600" u="sng" dirty="0" err="1"/>
              <a:t>roste</a:t>
            </a:r>
            <a:r>
              <a:rPr lang="en-GB" sz="1600" u="sng" dirty="0"/>
              <a:t> </a:t>
            </a:r>
            <a:r>
              <a:rPr lang="en-GB" sz="1600" u="sng" dirty="0" err="1"/>
              <a:t>vně</a:t>
            </a:r>
            <a:r>
              <a:rPr lang="en-GB" sz="1600" u="sng" dirty="0"/>
              <a:t> </a:t>
            </a:r>
            <a:r>
              <a:rPr lang="en-GB" sz="1600" u="sng" dirty="0" err="1"/>
              <a:t>zvířete</a:t>
            </a:r>
            <a:r>
              <a:rPr lang="en-GB" sz="1600" u="sng" dirty="0"/>
              <a:t> a </a:t>
            </a:r>
            <a:r>
              <a:rPr lang="en-GB" sz="1600" u="sng" dirty="0" err="1"/>
              <a:t>produkuje</a:t>
            </a:r>
            <a:r>
              <a:rPr lang="en-GB" sz="1600" u="sng" dirty="0"/>
              <a:t> </a:t>
            </a:r>
            <a:r>
              <a:rPr lang="en-GB" sz="1600" u="sng" dirty="0" err="1"/>
              <a:t>toxické</a:t>
            </a:r>
            <a:r>
              <a:rPr lang="en-GB" sz="1600" u="sng" dirty="0"/>
              <a:t> </a:t>
            </a:r>
            <a:r>
              <a:rPr lang="en-GB" sz="1600" u="sng" dirty="0" smtClean="0"/>
              <a:t>substance</a:t>
            </a:r>
            <a:r>
              <a:rPr lang="en-GB" sz="1600" dirty="0" smtClean="0"/>
              <a:t>,</a:t>
            </a:r>
            <a:r>
              <a:rPr lang="cs-CZ" sz="1600" dirty="0" smtClean="0"/>
              <a:t> </a:t>
            </a:r>
            <a:r>
              <a:rPr lang="en-GB" sz="1600" dirty="0" err="1" smtClean="0"/>
              <a:t>které</a:t>
            </a:r>
            <a:r>
              <a:rPr lang="en-GB" sz="1600" dirty="0" smtClean="0"/>
              <a:t> </a:t>
            </a:r>
            <a:r>
              <a:rPr lang="en-GB" sz="1600" dirty="0" err="1"/>
              <a:t>způsobují</a:t>
            </a:r>
            <a:r>
              <a:rPr lang="en-GB" sz="1600" dirty="0"/>
              <a:t> </a:t>
            </a:r>
            <a:r>
              <a:rPr lang="en-GB" sz="1600" dirty="0" err="1"/>
              <a:t>nemoc</a:t>
            </a:r>
            <a:r>
              <a:rPr lang="en-GB" sz="1600" dirty="0"/>
              <a:t> </a:t>
            </a:r>
            <a:r>
              <a:rPr lang="en-GB" sz="1600" dirty="0" err="1"/>
              <a:t>zvířete</a:t>
            </a:r>
            <a:r>
              <a:rPr lang="en-GB" sz="1600" dirty="0"/>
              <a:t> </a:t>
            </a:r>
            <a:r>
              <a:rPr lang="en-GB" sz="1600" dirty="0" err="1"/>
              <a:t>nebo</a:t>
            </a:r>
            <a:r>
              <a:rPr lang="en-GB" sz="1600" dirty="0"/>
              <a:t> </a:t>
            </a:r>
            <a:r>
              <a:rPr lang="en-GB" sz="1600" dirty="0" err="1"/>
              <a:t>změní</a:t>
            </a:r>
            <a:r>
              <a:rPr lang="en-GB" sz="1600" dirty="0"/>
              <a:t> </a:t>
            </a:r>
            <a:r>
              <a:rPr lang="en-GB" sz="1600" dirty="0" err="1"/>
              <a:t>jeho</a:t>
            </a:r>
            <a:r>
              <a:rPr lang="en-GB" sz="1600" dirty="0"/>
              <a:t> </a:t>
            </a:r>
            <a:r>
              <a:rPr lang="cs-CZ" sz="1600" dirty="0" err="1"/>
              <a:t>ž</a:t>
            </a:r>
            <a:r>
              <a:rPr lang="en-GB" sz="1600" dirty="0" err="1" smtClean="0"/>
              <a:t>ivotní</a:t>
            </a:r>
            <a:r>
              <a:rPr lang="en-GB" sz="1600" dirty="0" smtClean="0"/>
              <a:t> </a:t>
            </a:r>
            <a:r>
              <a:rPr lang="en-GB" sz="1600" dirty="0" err="1" smtClean="0"/>
              <a:t>prostředí</a:t>
            </a:r>
            <a:r>
              <a:rPr lang="cs-CZ" sz="1600" dirty="0"/>
              <a:t> </a:t>
            </a:r>
            <a:r>
              <a:rPr lang="en-GB" sz="1600" dirty="0" smtClean="0"/>
              <a:t>do </a:t>
            </a:r>
            <a:r>
              <a:rPr lang="en-GB" sz="1600" dirty="0" err="1"/>
              <a:t>té</a:t>
            </a:r>
            <a:r>
              <a:rPr lang="en-GB" sz="1600" dirty="0"/>
              <a:t> miry, </a:t>
            </a:r>
            <a:r>
              <a:rPr lang="cs-CZ" sz="1600" dirty="0" err="1"/>
              <a:t>ž</a:t>
            </a:r>
            <a:r>
              <a:rPr lang="en-GB" sz="1600" dirty="0" smtClean="0"/>
              <a:t>e </a:t>
            </a:r>
            <a:r>
              <a:rPr lang="en-GB" sz="1600" dirty="0"/>
              <a:t>tam </a:t>
            </a:r>
            <a:r>
              <a:rPr lang="en-GB" sz="1600" dirty="0" err="1"/>
              <a:t>zvíře</a:t>
            </a:r>
            <a:r>
              <a:rPr lang="en-GB" sz="1600" dirty="0"/>
              <a:t> </a:t>
            </a:r>
            <a:r>
              <a:rPr lang="en-GB" sz="1600" dirty="0" err="1" smtClean="0"/>
              <a:t>nemů</a:t>
            </a:r>
            <a:r>
              <a:rPr lang="cs-CZ" sz="1600" dirty="0" smtClean="0"/>
              <a:t>ž</a:t>
            </a:r>
            <a:r>
              <a:rPr lang="en-GB" sz="1600" dirty="0" smtClean="0"/>
              <a:t>e </a:t>
            </a:r>
            <a:r>
              <a:rPr lang="en-GB" sz="1600" dirty="0" err="1" smtClean="0"/>
              <a:t>pře</a:t>
            </a:r>
            <a:r>
              <a:rPr lang="cs-CZ" sz="1600" dirty="0" smtClean="0"/>
              <a:t>ž</a:t>
            </a:r>
            <a:r>
              <a:rPr lang="en-GB" sz="1600" dirty="0" err="1" smtClean="0"/>
              <a:t>ít</a:t>
            </a:r>
            <a:r>
              <a:rPr lang="en-GB" sz="1600" dirty="0" smtClean="0"/>
              <a:t> </a:t>
            </a:r>
            <a:r>
              <a:rPr lang="en-GB" sz="1600" dirty="0" err="1"/>
              <a:t>ve</a:t>
            </a:r>
            <a:r>
              <a:rPr lang="en-GB" sz="1600" dirty="0"/>
              <a:t> </a:t>
            </a:r>
            <a:r>
              <a:rPr lang="en-GB" sz="1600" dirty="0" err="1" smtClean="0"/>
              <a:t>zdraví</a:t>
            </a:r>
            <a:endParaRPr lang="cs-CZ" sz="1600" dirty="0" smtClean="0"/>
          </a:p>
          <a:p>
            <a:pPr>
              <a:buFontTx/>
              <a:buChar char="-"/>
            </a:pPr>
            <a:endParaRPr lang="en-GB" sz="1600" dirty="0"/>
          </a:p>
          <a:p>
            <a:r>
              <a:rPr lang="cs-CZ" sz="1600" dirty="0" err="1"/>
              <a:t>m</a:t>
            </a:r>
            <a:r>
              <a:rPr lang="en-GB" sz="1600" dirty="0" err="1" smtClean="0"/>
              <a:t>ikroorganismy</a:t>
            </a:r>
            <a:r>
              <a:rPr lang="en-GB" sz="1600" dirty="0" smtClean="0"/>
              <a:t> </a:t>
            </a:r>
            <a:r>
              <a:rPr lang="en-GB" sz="1600" dirty="0" err="1"/>
              <a:t>rostoucí</a:t>
            </a:r>
            <a:r>
              <a:rPr lang="en-GB" sz="1600" dirty="0"/>
              <a:t> v </a:t>
            </a:r>
            <a:r>
              <a:rPr lang="cs-CZ" sz="1600" dirty="0" err="1"/>
              <a:t>ž</a:t>
            </a:r>
            <a:r>
              <a:rPr lang="en-GB" sz="1600" dirty="0" err="1" smtClean="0"/>
              <a:t>ivotním</a:t>
            </a:r>
            <a:r>
              <a:rPr lang="en-GB" sz="1600" dirty="0" smtClean="0"/>
              <a:t> </a:t>
            </a:r>
            <a:r>
              <a:rPr lang="en-GB" sz="1600" dirty="0" err="1"/>
              <a:t>prostředí</a:t>
            </a:r>
            <a:r>
              <a:rPr lang="en-GB" sz="1600" dirty="0"/>
              <a:t> </a:t>
            </a:r>
            <a:r>
              <a:rPr lang="en-GB" sz="1600" dirty="0" err="1"/>
              <a:t>zvířete</a:t>
            </a:r>
            <a:r>
              <a:rPr lang="en-GB" sz="1600" dirty="0"/>
              <a:t> (</a:t>
            </a:r>
            <a:r>
              <a:rPr lang="en-GB" sz="1600" dirty="0" err="1"/>
              <a:t>voda</a:t>
            </a:r>
            <a:r>
              <a:rPr lang="en-GB" sz="1600" dirty="0"/>
              <a:t>, </a:t>
            </a:r>
            <a:r>
              <a:rPr lang="en-GB" sz="1600" dirty="0" err="1"/>
              <a:t>půda</a:t>
            </a:r>
            <a:r>
              <a:rPr lang="en-GB" sz="1600" dirty="0" smtClean="0"/>
              <a:t>)</a:t>
            </a:r>
            <a:endParaRPr lang="cs-CZ" sz="1600" dirty="0" smtClean="0"/>
          </a:p>
          <a:p>
            <a:endParaRPr lang="en-GB" sz="1600" dirty="0"/>
          </a:p>
          <a:p>
            <a:r>
              <a:rPr lang="cs-CZ" sz="1600" dirty="0" err="1"/>
              <a:t>e</a:t>
            </a:r>
            <a:r>
              <a:rPr lang="en-GB" sz="1600" dirty="0" err="1" smtClean="0"/>
              <a:t>utrofické</a:t>
            </a:r>
            <a:r>
              <a:rPr lang="en-GB" sz="1600" dirty="0" smtClean="0"/>
              <a:t> </a:t>
            </a:r>
            <a:r>
              <a:rPr lang="en-GB" sz="1600" dirty="0" err="1"/>
              <a:t>podmínky</a:t>
            </a:r>
            <a:r>
              <a:rPr lang="en-GB" sz="1600" dirty="0"/>
              <a:t> v </a:t>
            </a:r>
            <a:r>
              <a:rPr lang="en-GB" sz="1600" dirty="0" err="1"/>
              <a:t>jezeře</a:t>
            </a:r>
            <a:r>
              <a:rPr lang="en-GB" sz="1600" dirty="0"/>
              <a:t> </a:t>
            </a:r>
            <a:r>
              <a:rPr lang="en-GB" sz="1600" dirty="0" err="1"/>
              <a:t>způsobí</a:t>
            </a:r>
            <a:r>
              <a:rPr lang="en-GB" sz="1600" dirty="0"/>
              <a:t> </a:t>
            </a:r>
            <a:r>
              <a:rPr lang="en-GB" sz="1600" dirty="0" err="1"/>
              <a:t>velký</a:t>
            </a:r>
            <a:r>
              <a:rPr lang="en-GB" sz="1600" dirty="0"/>
              <a:t> </a:t>
            </a:r>
            <a:r>
              <a:rPr lang="en-GB" sz="1600" dirty="0" err="1"/>
              <a:t>nárust</a:t>
            </a:r>
            <a:r>
              <a:rPr lang="en-GB" sz="1600" dirty="0"/>
              <a:t> </a:t>
            </a:r>
            <a:r>
              <a:rPr lang="en-GB" sz="1600" dirty="0" err="1"/>
              <a:t>řas</a:t>
            </a:r>
            <a:r>
              <a:rPr lang="en-GB" sz="1600" dirty="0"/>
              <a:t> s </a:t>
            </a:r>
            <a:r>
              <a:rPr lang="en-GB" sz="1600" dirty="0" err="1" smtClean="0"/>
              <a:t>produkcí</a:t>
            </a:r>
            <a:r>
              <a:rPr lang="cs-CZ" sz="1600" dirty="0"/>
              <a:t> </a:t>
            </a:r>
            <a:r>
              <a:rPr lang="en-GB" sz="1600" dirty="0" err="1" smtClean="0"/>
              <a:t>velkého</a:t>
            </a:r>
            <a:r>
              <a:rPr lang="en-GB" sz="1600" dirty="0" smtClean="0"/>
              <a:t> </a:t>
            </a:r>
            <a:r>
              <a:rPr lang="en-GB" sz="1600" dirty="0" err="1" smtClean="0"/>
              <a:t>mno</a:t>
            </a:r>
            <a:r>
              <a:rPr lang="cs-CZ" sz="1600" dirty="0" smtClean="0"/>
              <a:t>ž</a:t>
            </a:r>
            <a:r>
              <a:rPr lang="en-GB" sz="1600" dirty="0" err="1" smtClean="0"/>
              <a:t>ství</a:t>
            </a:r>
            <a:r>
              <a:rPr lang="en-GB" sz="1600" dirty="0" smtClean="0"/>
              <a:t> </a:t>
            </a:r>
            <a:r>
              <a:rPr lang="en-GB" sz="1600" dirty="0" err="1"/>
              <a:t>organické</a:t>
            </a:r>
            <a:r>
              <a:rPr lang="en-GB" sz="1600" dirty="0"/>
              <a:t> </a:t>
            </a:r>
            <a:r>
              <a:rPr lang="en-GB" sz="1600" dirty="0" err="1" smtClean="0"/>
              <a:t>hmoty</a:t>
            </a:r>
            <a:endParaRPr lang="cs-CZ" sz="1600" dirty="0"/>
          </a:p>
          <a:p>
            <a:r>
              <a:rPr lang="en-GB" sz="1600" dirty="0" smtClean="0"/>
              <a:t> </a:t>
            </a:r>
            <a:r>
              <a:rPr lang="en-GB" sz="1600" dirty="0" err="1"/>
              <a:t>během</a:t>
            </a:r>
            <a:r>
              <a:rPr lang="en-GB" sz="1600" dirty="0"/>
              <a:t> </a:t>
            </a:r>
            <a:r>
              <a:rPr lang="en-GB" sz="1600" dirty="0" err="1"/>
              <a:t>následné</a:t>
            </a:r>
            <a:r>
              <a:rPr lang="en-GB" sz="1600" dirty="0"/>
              <a:t> </a:t>
            </a:r>
            <a:r>
              <a:rPr lang="en-GB" sz="1600" dirty="0" err="1" smtClean="0"/>
              <a:t>degradace</a:t>
            </a:r>
            <a:r>
              <a:rPr lang="cs-CZ" sz="1600" dirty="0"/>
              <a:t> </a:t>
            </a:r>
            <a:r>
              <a:rPr lang="en-GB" sz="1600" dirty="0" err="1" smtClean="0"/>
              <a:t>této</a:t>
            </a:r>
            <a:r>
              <a:rPr lang="en-GB" sz="1600" dirty="0" smtClean="0"/>
              <a:t> </a:t>
            </a:r>
            <a:r>
              <a:rPr lang="en-GB" sz="1600" dirty="0" err="1"/>
              <a:t>hmoty</a:t>
            </a:r>
            <a:r>
              <a:rPr lang="en-GB" sz="1600" dirty="0"/>
              <a:t> se </a:t>
            </a:r>
            <a:r>
              <a:rPr lang="en-GB" sz="1600" dirty="0" err="1"/>
              <a:t>spotřebuje</a:t>
            </a:r>
            <a:r>
              <a:rPr lang="en-GB" sz="1600" dirty="0"/>
              <a:t> </a:t>
            </a:r>
            <a:r>
              <a:rPr lang="en-GB" sz="1600" dirty="0" err="1" smtClean="0"/>
              <a:t>kyslík</a:t>
            </a:r>
            <a:r>
              <a:rPr lang="cs-CZ" sz="1600" dirty="0" smtClean="0"/>
              <a:t> - </a:t>
            </a:r>
            <a:r>
              <a:rPr lang="en-GB" sz="1600" dirty="0" err="1" smtClean="0"/>
              <a:t>za</a:t>
            </a:r>
            <a:r>
              <a:rPr lang="en-GB" sz="1600" dirty="0" smtClean="0"/>
              <a:t> </a:t>
            </a:r>
            <a:r>
              <a:rPr lang="en-GB" sz="1600" dirty="0" err="1"/>
              <a:t>následek</a:t>
            </a:r>
            <a:r>
              <a:rPr lang="en-GB" sz="1600" dirty="0"/>
              <a:t> </a:t>
            </a:r>
            <a:r>
              <a:rPr lang="en-GB" sz="1600" dirty="0" err="1" smtClean="0"/>
              <a:t>úhyn</a:t>
            </a:r>
            <a:r>
              <a:rPr lang="cs-CZ" sz="1600" dirty="0"/>
              <a:t> </a:t>
            </a:r>
            <a:r>
              <a:rPr lang="en-GB" sz="1600" dirty="0" err="1" smtClean="0"/>
              <a:t>aerobní</a:t>
            </a:r>
            <a:r>
              <a:rPr lang="en-GB" sz="1600" dirty="0" smtClean="0"/>
              <a:t> </a:t>
            </a:r>
            <a:r>
              <a:rPr lang="en-GB" sz="1600" dirty="0"/>
              <a:t>populace v </a:t>
            </a:r>
            <a:r>
              <a:rPr lang="en-GB" sz="1600" dirty="0" err="1"/>
              <a:t>jezeře</a:t>
            </a:r>
            <a:r>
              <a:rPr lang="en-GB" sz="1600" dirty="0"/>
              <a:t> (</a:t>
            </a:r>
            <a:r>
              <a:rPr lang="en-GB" sz="1600" dirty="0" err="1"/>
              <a:t>ryby</a:t>
            </a:r>
            <a:r>
              <a:rPr lang="en-GB" sz="1600" dirty="0" smtClean="0"/>
              <a:t>)</a:t>
            </a:r>
            <a:endParaRPr lang="cs-CZ" sz="1600" dirty="0" smtClean="0"/>
          </a:p>
          <a:p>
            <a:endParaRPr lang="en-GB" sz="1600" dirty="0"/>
          </a:p>
          <a:p>
            <a:r>
              <a:rPr lang="cs-CZ" sz="1600" dirty="0" err="1"/>
              <a:t>p</a:t>
            </a:r>
            <a:r>
              <a:rPr lang="en-GB" sz="1600" dirty="0" err="1" smtClean="0"/>
              <a:t>rodukce</a:t>
            </a:r>
            <a:r>
              <a:rPr lang="en-GB" sz="1600" dirty="0" smtClean="0"/>
              <a:t> </a:t>
            </a:r>
            <a:r>
              <a:rPr lang="en-GB" sz="1600" dirty="0" err="1"/>
              <a:t>sirovodíku</a:t>
            </a:r>
            <a:r>
              <a:rPr lang="en-GB" sz="1600" dirty="0"/>
              <a:t> </a:t>
            </a:r>
            <a:r>
              <a:rPr lang="en-GB" sz="1600" dirty="0" smtClean="0"/>
              <a:t>–</a:t>
            </a:r>
            <a:r>
              <a:rPr lang="cs-CZ" sz="1600" dirty="0" smtClean="0"/>
              <a:t> </a:t>
            </a:r>
            <a:r>
              <a:rPr lang="en-GB" sz="1600" dirty="0" err="1" smtClean="0"/>
              <a:t>toxická</a:t>
            </a:r>
            <a:r>
              <a:rPr lang="en-GB" sz="1600" dirty="0" smtClean="0"/>
              <a:t> </a:t>
            </a:r>
            <a:r>
              <a:rPr lang="en-GB" sz="1600" dirty="0"/>
              <a:t>pro </a:t>
            </a:r>
            <a:r>
              <a:rPr lang="en-GB" sz="1600" dirty="0" err="1"/>
              <a:t>ostatní</a:t>
            </a:r>
            <a:r>
              <a:rPr lang="en-GB" sz="1600" dirty="0"/>
              <a:t> </a:t>
            </a:r>
            <a:r>
              <a:rPr lang="en-GB" sz="1600" dirty="0" err="1"/>
              <a:t>organismy</a:t>
            </a:r>
            <a:r>
              <a:rPr lang="en-GB" sz="1600" dirty="0"/>
              <a:t> (</a:t>
            </a:r>
            <a:r>
              <a:rPr lang="en-GB" sz="1600" dirty="0" err="1"/>
              <a:t>vyšší</a:t>
            </a:r>
            <a:r>
              <a:rPr lang="en-GB" sz="1600" dirty="0"/>
              <a:t> </a:t>
            </a:r>
            <a:r>
              <a:rPr lang="cs-CZ" sz="1600" dirty="0"/>
              <a:t>ž</a:t>
            </a:r>
            <a:r>
              <a:rPr lang="en-GB" sz="1600" dirty="0" err="1" smtClean="0"/>
              <a:t>ivočichy</a:t>
            </a:r>
            <a:r>
              <a:rPr lang="en-GB" sz="1600" dirty="0" smtClean="0"/>
              <a:t>)</a:t>
            </a:r>
            <a:r>
              <a:rPr lang="cs-CZ" sz="1600" dirty="0" smtClean="0"/>
              <a:t> </a:t>
            </a:r>
            <a:r>
              <a:rPr lang="en-GB" sz="1600" dirty="0" smtClean="0"/>
              <a:t>v </a:t>
            </a:r>
            <a:r>
              <a:rPr lang="en-GB" sz="1600" dirty="0" err="1" smtClean="0"/>
              <a:t>sedimentech</a:t>
            </a:r>
            <a:endParaRPr lang="cs-CZ" sz="1600" dirty="0" smtClean="0"/>
          </a:p>
          <a:p>
            <a:endParaRPr lang="en-GB" sz="1600" dirty="0"/>
          </a:p>
          <a:p>
            <a:r>
              <a:rPr lang="cs-CZ" sz="1600" dirty="0"/>
              <a:t>d</a:t>
            </a:r>
            <a:r>
              <a:rPr lang="cs-CZ" sz="1600" dirty="0" smtClean="0"/>
              <a:t>ůlní vody </a:t>
            </a:r>
            <a:r>
              <a:rPr lang="en-GB" sz="1600" dirty="0" smtClean="0"/>
              <a:t>– </a:t>
            </a:r>
            <a:r>
              <a:rPr lang="en-GB" sz="1600" dirty="0" err="1"/>
              <a:t>smrt</a:t>
            </a:r>
            <a:r>
              <a:rPr lang="en-GB" sz="1600" dirty="0"/>
              <a:t> </a:t>
            </a:r>
            <a:r>
              <a:rPr lang="en-GB" sz="1600" dirty="0" err="1"/>
              <a:t>vodních</a:t>
            </a:r>
            <a:r>
              <a:rPr lang="en-GB" sz="1600" dirty="0"/>
              <a:t> </a:t>
            </a:r>
            <a:r>
              <a:rPr lang="cs-CZ" sz="1600" dirty="0" err="1"/>
              <a:t>ž</a:t>
            </a:r>
            <a:r>
              <a:rPr lang="en-GB" sz="1600" dirty="0" err="1" smtClean="0"/>
              <a:t>ivočichů</a:t>
            </a:r>
            <a:r>
              <a:rPr lang="en-GB" sz="1600" dirty="0" smtClean="0"/>
              <a:t> </a:t>
            </a:r>
            <a:r>
              <a:rPr lang="en-GB" sz="1600" dirty="0"/>
              <a:t>v </a:t>
            </a:r>
            <a:r>
              <a:rPr lang="en-GB" sz="1600" dirty="0" err="1"/>
              <a:t>ovlivněných</a:t>
            </a:r>
            <a:r>
              <a:rPr lang="en-GB" sz="1600" dirty="0"/>
              <a:t> </a:t>
            </a:r>
            <a:r>
              <a:rPr lang="en-GB" sz="1600" dirty="0" err="1"/>
              <a:t>potocích</a:t>
            </a:r>
            <a:r>
              <a:rPr lang="en-GB" sz="1600" dirty="0" smtClean="0"/>
              <a:t>….</a:t>
            </a:r>
            <a:endParaRPr lang="cs-CZ" sz="1600" dirty="0" smtClean="0"/>
          </a:p>
          <a:p>
            <a:endParaRPr lang="en-GB" sz="1600" dirty="0"/>
          </a:p>
          <a:p>
            <a:r>
              <a:rPr lang="cs-CZ" sz="1600" dirty="0" err="1"/>
              <a:t>p</a:t>
            </a:r>
            <a:r>
              <a:rPr lang="en-GB" sz="1600" dirty="0" err="1" smtClean="0"/>
              <a:t>rodukce</a:t>
            </a:r>
            <a:r>
              <a:rPr lang="en-GB" sz="1600" dirty="0" smtClean="0"/>
              <a:t> </a:t>
            </a:r>
            <a:r>
              <a:rPr lang="en-GB" sz="1600" dirty="0" err="1"/>
              <a:t>aflatoxinů</a:t>
            </a:r>
            <a:r>
              <a:rPr lang="en-GB" sz="1600" dirty="0"/>
              <a:t> (</a:t>
            </a:r>
            <a:r>
              <a:rPr lang="en-GB" sz="1600" i="1" dirty="0"/>
              <a:t>Aspergillus</a:t>
            </a:r>
            <a:r>
              <a:rPr lang="en-GB" sz="1600" dirty="0"/>
              <a:t>) </a:t>
            </a:r>
            <a:r>
              <a:rPr lang="en-GB" sz="1600" dirty="0" err="1"/>
              <a:t>na</a:t>
            </a:r>
            <a:r>
              <a:rPr lang="en-GB" sz="1600" dirty="0"/>
              <a:t> </a:t>
            </a:r>
            <a:r>
              <a:rPr lang="en-GB" sz="1600" dirty="0" err="1"/>
              <a:t>krmivu</a:t>
            </a:r>
            <a:r>
              <a:rPr lang="en-GB" sz="1600" dirty="0"/>
              <a:t> </a:t>
            </a:r>
            <a:r>
              <a:rPr lang="en-GB" sz="1600" dirty="0" err="1"/>
              <a:t>můţe</a:t>
            </a:r>
            <a:r>
              <a:rPr lang="en-GB" sz="1600" dirty="0"/>
              <a:t> </a:t>
            </a:r>
            <a:r>
              <a:rPr lang="en-GB" sz="1600" dirty="0" err="1"/>
              <a:t>zabít</a:t>
            </a:r>
            <a:r>
              <a:rPr lang="en-GB" sz="1600" dirty="0"/>
              <a:t> </a:t>
            </a:r>
            <a:r>
              <a:rPr lang="en-GB" sz="1600" dirty="0" err="1" smtClean="0"/>
              <a:t>drůbe</a:t>
            </a:r>
            <a:r>
              <a:rPr lang="cs-CZ" sz="1600" dirty="0" smtClean="0"/>
              <a:t>ž</a:t>
            </a:r>
            <a:endParaRPr lang="en-GB" sz="1600" dirty="0"/>
          </a:p>
        </p:txBody>
      </p:sp>
    </p:spTree>
    <p:extLst>
      <p:ext uri="{BB962C8B-B14F-4D97-AF65-F5344CB8AC3E}">
        <p14:creationId xmlns:p14="http://schemas.microsoft.com/office/powerpoint/2010/main" val="38209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4525963"/>
          </a:xfrm>
        </p:spPr>
        <p:txBody>
          <a:bodyPr>
            <a:normAutofit/>
          </a:bodyPr>
          <a:lstStyle/>
          <a:p>
            <a:pPr marL="0" indent="0">
              <a:buNone/>
            </a:pPr>
            <a:r>
              <a:rPr lang="en-GB" sz="1600" b="1" dirty="0" smtClean="0"/>
              <a:t>R</a:t>
            </a:r>
            <a:r>
              <a:rPr lang="cs-CZ" sz="1600" b="1" dirty="0" err="1" smtClean="0"/>
              <a:t>udý</a:t>
            </a:r>
            <a:r>
              <a:rPr lang="cs-CZ" sz="1600" b="1" dirty="0" smtClean="0"/>
              <a:t> příliv</a:t>
            </a:r>
          </a:p>
          <a:p>
            <a:r>
              <a:rPr lang="en-GB" sz="1600" dirty="0" err="1" smtClean="0"/>
              <a:t>způsobuje</a:t>
            </a:r>
            <a:r>
              <a:rPr lang="en-GB" sz="1600" dirty="0" smtClean="0"/>
              <a:t> </a:t>
            </a:r>
            <a:r>
              <a:rPr lang="en-GB" sz="1600" dirty="0" err="1"/>
              <a:t>nemoc</a:t>
            </a:r>
            <a:r>
              <a:rPr lang="en-GB" sz="1600" dirty="0"/>
              <a:t> a </a:t>
            </a:r>
            <a:r>
              <a:rPr lang="en-GB" sz="1600" dirty="0" err="1"/>
              <a:t>úhyn</a:t>
            </a:r>
            <a:r>
              <a:rPr lang="en-GB" sz="1600" dirty="0"/>
              <a:t> </a:t>
            </a:r>
            <a:r>
              <a:rPr lang="en-GB" sz="1600" dirty="0" err="1"/>
              <a:t>citlivých</a:t>
            </a:r>
            <a:r>
              <a:rPr lang="en-GB" sz="1600" dirty="0"/>
              <a:t> </a:t>
            </a:r>
            <a:r>
              <a:rPr lang="cs-CZ" sz="1600" dirty="0" err="1"/>
              <a:t>ž</a:t>
            </a:r>
            <a:r>
              <a:rPr lang="en-GB" sz="1600" dirty="0" err="1" smtClean="0"/>
              <a:t>ivočišných</a:t>
            </a:r>
            <a:r>
              <a:rPr lang="en-GB" sz="1600" dirty="0" smtClean="0"/>
              <a:t> </a:t>
            </a:r>
            <a:r>
              <a:rPr lang="en-GB" sz="1600" dirty="0" err="1"/>
              <a:t>populací</a:t>
            </a:r>
            <a:r>
              <a:rPr lang="en-GB" sz="1600" dirty="0"/>
              <a:t> </a:t>
            </a:r>
          </a:p>
          <a:p>
            <a:r>
              <a:rPr lang="en-GB" sz="1600" dirty="0" err="1"/>
              <a:t>jsou</a:t>
            </a:r>
            <a:r>
              <a:rPr lang="en-GB" sz="1600" dirty="0"/>
              <a:t> </a:t>
            </a:r>
            <a:r>
              <a:rPr lang="en-GB" sz="1600" dirty="0" err="1"/>
              <a:t>vystaveny</a:t>
            </a:r>
            <a:r>
              <a:rPr lang="en-GB" sz="1600" dirty="0"/>
              <a:t> </a:t>
            </a:r>
            <a:r>
              <a:rPr lang="en-GB" sz="1600" dirty="0" err="1"/>
              <a:t>toxinům</a:t>
            </a:r>
            <a:r>
              <a:rPr lang="en-GB" sz="1600" dirty="0"/>
              <a:t> </a:t>
            </a:r>
            <a:r>
              <a:rPr lang="en-GB" sz="1600" dirty="0" err="1"/>
              <a:t>produkovaným</a:t>
            </a:r>
            <a:r>
              <a:rPr lang="en-GB" sz="1600" dirty="0"/>
              <a:t> </a:t>
            </a:r>
            <a:r>
              <a:rPr lang="en-GB" sz="1600" dirty="0" err="1"/>
              <a:t>kvetením</a:t>
            </a:r>
            <a:r>
              <a:rPr lang="en-GB" sz="1600" dirty="0"/>
              <a:t> (</a:t>
            </a:r>
            <a:r>
              <a:rPr lang="en-GB" sz="1600" dirty="0" err="1"/>
              <a:t>masovým</a:t>
            </a:r>
            <a:r>
              <a:rPr lang="en-GB" sz="1600" dirty="0"/>
              <a:t> </a:t>
            </a:r>
            <a:r>
              <a:rPr lang="en-GB" sz="1600" dirty="0" err="1" smtClean="0"/>
              <a:t>narůstem</a:t>
            </a:r>
            <a:r>
              <a:rPr lang="en-GB" sz="1600" dirty="0" smtClean="0"/>
              <a:t>)</a:t>
            </a:r>
            <a:r>
              <a:rPr lang="cs-CZ" sz="1600" dirty="0" smtClean="0"/>
              <a:t> </a:t>
            </a:r>
            <a:r>
              <a:rPr lang="en-GB" sz="1600" i="1" dirty="0" err="1" smtClean="0"/>
              <a:t>Dinoflagelates</a:t>
            </a:r>
            <a:r>
              <a:rPr lang="en-GB" sz="1600" dirty="0" smtClean="0"/>
              <a:t> </a:t>
            </a:r>
            <a:r>
              <a:rPr lang="en-GB" sz="1600" dirty="0"/>
              <a:t>(</a:t>
            </a:r>
            <a:r>
              <a:rPr lang="en-GB" sz="1600" dirty="0" err="1" smtClean="0"/>
              <a:t>obrněnka</a:t>
            </a:r>
            <a:r>
              <a:rPr lang="en-GB" sz="1600" dirty="0" smtClean="0"/>
              <a:t>)</a:t>
            </a:r>
            <a:endParaRPr lang="cs-CZ" sz="1600" dirty="0" smtClean="0"/>
          </a:p>
          <a:p>
            <a:r>
              <a:rPr lang="cs-CZ" sz="1600" dirty="0" err="1"/>
              <a:t>n</a:t>
            </a:r>
            <a:r>
              <a:rPr lang="en-GB" sz="1600" dirty="0" err="1" smtClean="0"/>
              <a:t>ekteří</a:t>
            </a:r>
            <a:r>
              <a:rPr lang="en-GB" sz="1600" dirty="0" smtClean="0"/>
              <a:t> </a:t>
            </a:r>
            <a:r>
              <a:rPr lang="en-GB" sz="1600" dirty="0" err="1"/>
              <a:t>produkují</a:t>
            </a:r>
            <a:r>
              <a:rPr lang="en-GB" sz="1600" dirty="0"/>
              <a:t> </a:t>
            </a:r>
            <a:r>
              <a:rPr lang="en-GB" sz="1600" dirty="0" err="1"/>
              <a:t>toxiny</a:t>
            </a:r>
            <a:r>
              <a:rPr lang="en-GB" sz="1600" dirty="0"/>
              <a:t> </a:t>
            </a:r>
            <a:r>
              <a:rPr lang="en-GB" sz="1600" dirty="0" err="1"/>
              <a:t>zabíjející</a:t>
            </a:r>
            <a:r>
              <a:rPr lang="en-GB" sz="1600" dirty="0"/>
              <a:t> </a:t>
            </a:r>
            <a:r>
              <a:rPr lang="en-GB" sz="1600" dirty="0" err="1"/>
              <a:t>ryby</a:t>
            </a:r>
            <a:r>
              <a:rPr lang="en-GB" sz="1600" dirty="0"/>
              <a:t>, </a:t>
            </a:r>
            <a:r>
              <a:rPr lang="en-GB" sz="1600" dirty="0" err="1" smtClean="0"/>
              <a:t>jiní</a:t>
            </a:r>
            <a:r>
              <a:rPr lang="cs-CZ" sz="1600" dirty="0"/>
              <a:t> </a:t>
            </a:r>
            <a:r>
              <a:rPr lang="en-GB" sz="1600" dirty="0" err="1" smtClean="0"/>
              <a:t>zabíjejí</a:t>
            </a:r>
            <a:r>
              <a:rPr lang="en-GB" sz="1600" dirty="0" smtClean="0"/>
              <a:t> </a:t>
            </a:r>
            <a:r>
              <a:rPr lang="en-GB" sz="1600" dirty="0" err="1"/>
              <a:t>především</a:t>
            </a:r>
            <a:r>
              <a:rPr lang="en-GB" sz="1600" dirty="0"/>
              <a:t> </a:t>
            </a:r>
            <a:r>
              <a:rPr lang="en-GB" sz="1600" dirty="0" err="1" smtClean="0"/>
              <a:t>bezobratlé</a:t>
            </a:r>
            <a:endParaRPr lang="en-GB" sz="1600" dirty="0"/>
          </a:p>
          <a:p>
            <a:r>
              <a:rPr lang="cs-CZ" sz="1600" dirty="0"/>
              <a:t>t</a:t>
            </a:r>
            <a:r>
              <a:rPr lang="en-GB" sz="1600" dirty="0" err="1" smtClean="0"/>
              <a:t>oxin</a:t>
            </a:r>
            <a:r>
              <a:rPr lang="en-GB" sz="1600" dirty="0" smtClean="0"/>
              <a:t> </a:t>
            </a:r>
            <a:r>
              <a:rPr lang="en-GB" sz="1600" dirty="0"/>
              <a:t>se </a:t>
            </a:r>
            <a:r>
              <a:rPr lang="en-GB" sz="1600" dirty="0" err="1"/>
              <a:t>potravním</a:t>
            </a:r>
            <a:r>
              <a:rPr lang="en-GB" sz="1600" dirty="0"/>
              <a:t> </a:t>
            </a:r>
            <a:r>
              <a:rPr lang="en-GB" sz="1600" dirty="0" err="1"/>
              <a:t>řetězcem</a:t>
            </a:r>
            <a:r>
              <a:rPr lang="en-GB" sz="1600" dirty="0"/>
              <a:t> (</a:t>
            </a:r>
            <a:r>
              <a:rPr lang="en-GB" sz="1600" dirty="0" err="1" smtClean="0"/>
              <a:t>filt</a:t>
            </a:r>
            <a:r>
              <a:rPr lang="cs-CZ" sz="1600" dirty="0" err="1" smtClean="0"/>
              <a:t>rací</a:t>
            </a:r>
            <a:r>
              <a:rPr lang="en-GB" sz="1600" dirty="0" smtClean="0"/>
              <a:t>) </a:t>
            </a:r>
            <a:r>
              <a:rPr lang="en-GB" sz="1600" dirty="0" err="1"/>
              <a:t>můţe</a:t>
            </a:r>
            <a:r>
              <a:rPr lang="en-GB" sz="1600" dirty="0"/>
              <a:t> </a:t>
            </a:r>
            <a:r>
              <a:rPr lang="en-GB" sz="1600" dirty="0" err="1"/>
              <a:t>dostat</a:t>
            </a:r>
            <a:r>
              <a:rPr lang="en-GB" sz="1600" dirty="0"/>
              <a:t> </a:t>
            </a:r>
            <a:r>
              <a:rPr lang="en-GB" sz="1600" dirty="0" err="1" smtClean="0"/>
              <a:t>aţ</a:t>
            </a:r>
            <a:r>
              <a:rPr lang="cs-CZ" sz="1600" dirty="0"/>
              <a:t>ž</a:t>
            </a:r>
            <a:r>
              <a:rPr lang="en-GB" sz="1600" dirty="0" smtClean="0"/>
              <a:t>do </a:t>
            </a:r>
            <a:r>
              <a:rPr lang="en-GB" sz="1600" dirty="0" err="1" smtClean="0"/>
              <a:t>potravy</a:t>
            </a:r>
            <a:r>
              <a:rPr lang="cs-CZ" sz="1600" dirty="0"/>
              <a:t> </a:t>
            </a:r>
            <a:r>
              <a:rPr lang="en-GB" sz="1600" dirty="0" err="1" smtClean="0"/>
              <a:t>lidí</a:t>
            </a:r>
            <a:r>
              <a:rPr lang="en-GB" sz="1600" dirty="0" smtClean="0"/>
              <a:t> </a:t>
            </a:r>
            <a:r>
              <a:rPr lang="en-GB" sz="1600" dirty="0"/>
              <a:t>a </a:t>
            </a:r>
            <a:r>
              <a:rPr lang="en-GB" sz="1600" dirty="0" err="1"/>
              <a:t>způsobit</a:t>
            </a:r>
            <a:r>
              <a:rPr lang="en-GB" sz="1600" dirty="0"/>
              <a:t> “paralytic shellfish poisoning”.</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276872"/>
            <a:ext cx="4729708" cy="413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48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06758" y="-5038"/>
            <a:ext cx="3137242" cy="5976664"/>
          </a:xfrm>
        </p:spPr>
        <p:txBody>
          <a:bodyPr>
            <a:normAutofit/>
          </a:bodyPr>
          <a:lstStyle/>
          <a:p>
            <a:pPr lvl="0"/>
            <a:r>
              <a:rPr lang="cs-CZ" sz="1600" dirty="0">
                <a:solidFill>
                  <a:prstClr val="black"/>
                </a:solidFill>
              </a:rPr>
              <a:t>h</a:t>
            </a:r>
            <a:r>
              <a:rPr lang="cs-CZ" sz="1600" dirty="0" smtClean="0">
                <a:solidFill>
                  <a:prstClr val="black"/>
                </a:solidFill>
              </a:rPr>
              <a:t>ouba </a:t>
            </a:r>
            <a:r>
              <a:rPr lang="cs-CZ" sz="1600" dirty="0">
                <a:solidFill>
                  <a:prstClr val="black"/>
                </a:solidFill>
              </a:rPr>
              <a:t>roste a produkuje  </a:t>
            </a:r>
            <a:r>
              <a:rPr lang="cs-CZ" sz="1600" u="sng" dirty="0" err="1">
                <a:solidFill>
                  <a:prstClr val="black"/>
                </a:solidFill>
              </a:rPr>
              <a:t>gongylidia</a:t>
            </a:r>
            <a:r>
              <a:rPr lang="cs-CZ" sz="1600" u="sng" dirty="0">
                <a:solidFill>
                  <a:prstClr val="black"/>
                </a:solidFill>
              </a:rPr>
              <a:t> – </a:t>
            </a:r>
            <a:r>
              <a:rPr lang="cs-CZ" sz="1600" u="sng" dirty="0" smtClean="0">
                <a:solidFill>
                  <a:prstClr val="black"/>
                </a:solidFill>
              </a:rPr>
              <a:t>konzumována mravenci</a:t>
            </a:r>
            <a:r>
              <a:rPr lang="cs-CZ" sz="1600" dirty="0" smtClean="0">
                <a:solidFill>
                  <a:prstClr val="black"/>
                </a:solidFill>
              </a:rPr>
              <a:t>  </a:t>
            </a:r>
          </a:p>
          <a:p>
            <a:pPr lvl="0"/>
            <a:endParaRPr lang="cs-CZ" sz="1600" dirty="0">
              <a:solidFill>
                <a:prstClr val="black"/>
              </a:solidFill>
            </a:endParaRPr>
          </a:p>
          <a:p>
            <a:pPr lvl="0"/>
            <a:r>
              <a:rPr lang="cs-CZ" sz="1600" dirty="0" smtClean="0">
                <a:solidFill>
                  <a:prstClr val="black"/>
                </a:solidFill>
              </a:rPr>
              <a:t>1999 popsán </a:t>
            </a:r>
            <a:r>
              <a:rPr lang="cs-CZ" sz="1600" dirty="0">
                <a:solidFill>
                  <a:prstClr val="black"/>
                </a:solidFill>
              </a:rPr>
              <a:t>třetí mikroorganismus v této symbióze, </a:t>
            </a:r>
            <a:r>
              <a:rPr lang="cs-CZ" sz="1600" dirty="0" err="1">
                <a:solidFill>
                  <a:prstClr val="black"/>
                </a:solidFill>
              </a:rPr>
              <a:t>aktinobakterii</a:t>
            </a:r>
            <a:r>
              <a:rPr lang="cs-CZ" sz="1600" dirty="0">
                <a:solidFill>
                  <a:prstClr val="black"/>
                </a:solidFill>
              </a:rPr>
              <a:t> rodu </a:t>
            </a:r>
            <a:r>
              <a:rPr lang="cs-CZ" sz="1600" i="1" dirty="0" err="1">
                <a:solidFill>
                  <a:prstClr val="black"/>
                </a:solidFill>
              </a:rPr>
              <a:t>Streptomyces</a:t>
            </a:r>
            <a:r>
              <a:rPr lang="cs-CZ" sz="1600" dirty="0">
                <a:solidFill>
                  <a:prstClr val="black"/>
                </a:solidFill>
              </a:rPr>
              <a:t> </a:t>
            </a:r>
            <a:r>
              <a:rPr lang="cs-CZ" sz="1600" dirty="0" smtClean="0">
                <a:solidFill>
                  <a:prstClr val="black"/>
                </a:solidFill>
              </a:rPr>
              <a:t>– </a:t>
            </a:r>
            <a:r>
              <a:rPr lang="cs-CZ" sz="1600" u="sng" dirty="0">
                <a:solidFill>
                  <a:prstClr val="black"/>
                </a:solidFill>
              </a:rPr>
              <a:t>ve speciálních útvarech na těle a</a:t>
            </a:r>
            <a:r>
              <a:rPr lang="cs-CZ" sz="1600" u="sng" dirty="0" smtClean="0">
                <a:solidFill>
                  <a:prstClr val="black"/>
                </a:solidFill>
              </a:rPr>
              <a:t> </a:t>
            </a:r>
            <a:r>
              <a:rPr lang="cs-CZ" sz="1600" u="sng" dirty="0">
                <a:solidFill>
                  <a:prstClr val="black"/>
                </a:solidFill>
              </a:rPr>
              <a:t>které </a:t>
            </a:r>
            <a:r>
              <a:rPr lang="cs-CZ" sz="1600" u="sng" dirty="0" smtClean="0">
                <a:solidFill>
                  <a:prstClr val="black"/>
                </a:solidFill>
              </a:rPr>
              <a:t>produkují antimykotika</a:t>
            </a:r>
          </a:p>
          <a:p>
            <a:pPr lvl="0"/>
            <a:endParaRPr lang="cs-CZ" sz="1600" dirty="0">
              <a:solidFill>
                <a:prstClr val="black"/>
              </a:solidFill>
            </a:endParaRPr>
          </a:p>
          <a:p>
            <a:pPr lvl="0"/>
            <a:r>
              <a:rPr lang="cs-CZ" sz="1600" dirty="0" smtClean="0">
                <a:solidFill>
                  <a:prstClr val="black"/>
                </a:solidFill>
              </a:rPr>
              <a:t>mravenci </a:t>
            </a:r>
            <a:r>
              <a:rPr lang="cs-CZ" sz="1600" dirty="0">
                <a:solidFill>
                  <a:prstClr val="black"/>
                </a:solidFill>
              </a:rPr>
              <a:t>přinesou do hnízda části rostlin, na nich pak vyrostou houby a mravenci je spolu s rostlinným materiálem zkonzumují </a:t>
            </a:r>
          </a:p>
          <a:p>
            <a:pPr lvl="0"/>
            <a:endParaRPr lang="cs-CZ" sz="1600" dirty="0" smtClean="0">
              <a:solidFill>
                <a:prstClr val="black"/>
              </a:solidFill>
            </a:endParaRPr>
          </a:p>
          <a:p>
            <a:pPr lvl="0"/>
            <a:r>
              <a:rPr lang="cs-CZ" sz="1600" dirty="0" smtClean="0">
                <a:solidFill>
                  <a:prstClr val="black"/>
                </a:solidFill>
              </a:rPr>
              <a:t>získají </a:t>
            </a:r>
            <a:r>
              <a:rPr lang="cs-CZ" sz="1600" dirty="0">
                <a:solidFill>
                  <a:prstClr val="black"/>
                </a:solidFill>
              </a:rPr>
              <a:t>tak </a:t>
            </a:r>
            <a:r>
              <a:rPr lang="cs-CZ" sz="1600" dirty="0" smtClean="0">
                <a:solidFill>
                  <a:prstClr val="black"/>
                </a:solidFill>
              </a:rPr>
              <a:t> </a:t>
            </a:r>
            <a:r>
              <a:rPr lang="cs-CZ" sz="1600" u="sng" dirty="0" err="1">
                <a:solidFill>
                  <a:prstClr val="black"/>
                </a:solidFill>
              </a:rPr>
              <a:t>cellulázy</a:t>
            </a:r>
            <a:r>
              <a:rPr lang="cs-CZ" sz="1600" u="sng" dirty="0">
                <a:solidFill>
                  <a:prstClr val="black"/>
                </a:solidFill>
              </a:rPr>
              <a:t>, které sami neumí vytvořit</a:t>
            </a:r>
            <a:r>
              <a:rPr lang="cs-CZ" sz="1600" dirty="0">
                <a:solidFill>
                  <a:prstClr val="black"/>
                </a:solidFill>
              </a:rPr>
              <a:t> a stráví tak více rostlinného materiálu </a:t>
            </a:r>
            <a:endParaRPr lang="cs-CZ" dirty="0"/>
          </a:p>
          <a:p>
            <a:pPr marL="0" lvl="0" indent="0">
              <a:buNone/>
            </a:pPr>
            <a:endParaRPr lang="cs-CZ" sz="16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675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0" y="5728838"/>
            <a:ext cx="9324528" cy="1107996"/>
          </a:xfrm>
          <a:prstGeom prst="rect">
            <a:avLst/>
          </a:prstGeom>
        </p:spPr>
        <p:txBody>
          <a:bodyPr wrap="square">
            <a:spAutoFit/>
          </a:bodyPr>
          <a:lstStyle/>
          <a:p>
            <a:r>
              <a:rPr lang="en-US" sz="1100" dirty="0"/>
              <a:t>Figure 1. The leaf-cutter ant Atta </a:t>
            </a:r>
            <a:r>
              <a:rPr lang="en-US" sz="1100" dirty="0" err="1"/>
              <a:t>cephalotes</a:t>
            </a:r>
            <a:r>
              <a:rPr lang="en-US" sz="1100" dirty="0"/>
              <a:t>.</a:t>
            </a:r>
          </a:p>
          <a:p>
            <a:r>
              <a:rPr lang="en-US" sz="1100" dirty="0"/>
              <a:t>Leaf-cutter ants harvest fresh leaf material which they cut from </a:t>
            </a:r>
            <a:r>
              <a:rPr lang="en-US" sz="1100" dirty="0" err="1"/>
              <a:t>Neotropical</a:t>
            </a:r>
            <a:r>
              <a:rPr lang="en-US" sz="1100" dirty="0"/>
              <a:t> rainforests (a) and use them to grow a fungus that serves as the colony's primary food source (b). These ants display a morphologically diverse caste system that reflects a complex division of labor (c) correlated to specific tasks within the colony. These include small workers that undertake garden management and brood care, medium workers that forage leaves, large workers that can serve as soldiers, and winged </a:t>
            </a:r>
            <a:r>
              <a:rPr lang="en-US" sz="1100" dirty="0" err="1"/>
              <a:t>sexuals</a:t>
            </a:r>
            <a:r>
              <a:rPr lang="en-US" sz="1100" dirty="0"/>
              <a:t> that lose their wings after mating. [Photo Credits: foraging workers, Jarrod J. Scott/University of Wisconsin-Madison; fungus garden, Austin D. Lynch/University of Wisconsin-Madison; caste morphology, used under the GNU Free Documentation License version 1.3]. </a:t>
            </a:r>
            <a:endParaRPr lang="cs-CZ" sz="1100" dirty="0"/>
          </a:p>
        </p:txBody>
      </p:sp>
    </p:spTree>
    <p:extLst>
      <p:ext uri="{BB962C8B-B14F-4D97-AF65-F5344CB8AC3E}">
        <p14:creationId xmlns:p14="http://schemas.microsoft.com/office/powerpoint/2010/main" val="3617352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080" y="332657"/>
            <a:ext cx="8229600" cy="1656184"/>
          </a:xfrm>
        </p:spPr>
        <p:txBody>
          <a:bodyPr>
            <a:normAutofit lnSpcReduction="10000"/>
          </a:bodyPr>
          <a:lstStyle/>
          <a:p>
            <a:pPr marL="0" indent="0">
              <a:buNone/>
            </a:pPr>
            <a:r>
              <a:rPr lang="en-GB" sz="1600" u="sng" dirty="0" err="1"/>
              <a:t>Při</a:t>
            </a:r>
            <a:r>
              <a:rPr lang="en-GB" sz="1600" u="sng" dirty="0"/>
              <a:t> </a:t>
            </a:r>
            <a:r>
              <a:rPr lang="en-GB" sz="1600" u="sng" dirty="0" err="1"/>
              <a:t>posuzování</a:t>
            </a:r>
            <a:r>
              <a:rPr lang="en-GB" sz="1600" u="sng" dirty="0"/>
              <a:t> </a:t>
            </a:r>
            <a:r>
              <a:rPr lang="en-GB" sz="1600" u="sng" dirty="0" err="1"/>
              <a:t>ekologických</a:t>
            </a:r>
            <a:r>
              <a:rPr lang="en-GB" sz="1600" u="sng" dirty="0"/>
              <a:t> </a:t>
            </a:r>
            <a:r>
              <a:rPr lang="en-GB" sz="1600" u="sng" dirty="0" err="1"/>
              <a:t>aspektů</a:t>
            </a:r>
            <a:r>
              <a:rPr lang="en-GB" sz="1600" u="sng" dirty="0"/>
              <a:t> </a:t>
            </a:r>
            <a:r>
              <a:rPr lang="en-GB" sz="1600" u="sng" dirty="0" err="1"/>
              <a:t>nemoci</a:t>
            </a:r>
            <a:r>
              <a:rPr lang="en-GB" sz="1600" u="sng" dirty="0"/>
              <a:t> je </a:t>
            </a:r>
            <a:r>
              <a:rPr lang="en-GB" sz="1600" u="sng" dirty="0" err="1" smtClean="0"/>
              <a:t>důle</a:t>
            </a:r>
            <a:r>
              <a:rPr lang="cs-CZ" sz="1600" u="sng" dirty="0" smtClean="0"/>
              <a:t>ž</a:t>
            </a:r>
            <a:r>
              <a:rPr lang="en-GB" sz="1600" u="sng" dirty="0" err="1" smtClean="0"/>
              <a:t>ité</a:t>
            </a:r>
            <a:r>
              <a:rPr lang="cs-CZ" sz="1600" u="sng" dirty="0" smtClean="0"/>
              <a:t> </a:t>
            </a:r>
            <a:r>
              <a:rPr lang="en-GB" sz="1600" u="sng" dirty="0" err="1" smtClean="0"/>
              <a:t>vzít</a:t>
            </a:r>
            <a:r>
              <a:rPr lang="en-GB" sz="1600" u="sng" dirty="0" smtClean="0"/>
              <a:t> </a:t>
            </a:r>
            <a:r>
              <a:rPr lang="en-GB" sz="1600" u="sng" dirty="0"/>
              <a:t>v </a:t>
            </a:r>
            <a:r>
              <a:rPr lang="en-GB" sz="1600" u="sng" dirty="0" err="1" smtClean="0"/>
              <a:t>úvahu</a:t>
            </a:r>
            <a:endParaRPr lang="cs-CZ" sz="1600" u="sng" dirty="0"/>
          </a:p>
          <a:p>
            <a:pPr marL="0" indent="0">
              <a:buNone/>
            </a:pPr>
            <a:endParaRPr lang="en-GB" sz="1600" dirty="0"/>
          </a:p>
          <a:p>
            <a:r>
              <a:rPr lang="en-GB" sz="1600" dirty="0" err="1" smtClean="0"/>
              <a:t>vhodné</a:t>
            </a:r>
            <a:r>
              <a:rPr lang="en-GB" sz="1600" dirty="0" smtClean="0"/>
              <a:t> </a:t>
            </a:r>
            <a:r>
              <a:rPr lang="en-GB" sz="1600" dirty="0" err="1"/>
              <a:t>podmínky</a:t>
            </a:r>
            <a:r>
              <a:rPr lang="en-GB" sz="1600" dirty="0"/>
              <a:t> pro </a:t>
            </a:r>
            <a:r>
              <a:rPr lang="en-GB" sz="1600" dirty="0" err="1"/>
              <a:t>růst</a:t>
            </a:r>
            <a:r>
              <a:rPr lang="en-GB" sz="1600" dirty="0"/>
              <a:t> </a:t>
            </a:r>
            <a:r>
              <a:rPr lang="en-GB" sz="1600" dirty="0" err="1"/>
              <a:t>mikroorganismu</a:t>
            </a:r>
            <a:r>
              <a:rPr lang="en-GB" sz="1600" dirty="0"/>
              <a:t> a </a:t>
            </a:r>
            <a:r>
              <a:rPr lang="en-GB" sz="1600" dirty="0" err="1" smtClean="0"/>
              <a:t>produkci</a:t>
            </a:r>
            <a:r>
              <a:rPr lang="cs-CZ" sz="1600" dirty="0"/>
              <a:t> </a:t>
            </a:r>
            <a:r>
              <a:rPr lang="en-GB" sz="1600" dirty="0" err="1" smtClean="0"/>
              <a:t>toxinu</a:t>
            </a:r>
            <a:endParaRPr lang="en-GB" sz="1600" dirty="0"/>
          </a:p>
          <a:p>
            <a:r>
              <a:rPr lang="en-GB" sz="1600" dirty="0" err="1" smtClean="0"/>
              <a:t>schopnost</a:t>
            </a:r>
            <a:r>
              <a:rPr lang="en-GB" sz="1600" dirty="0" smtClean="0"/>
              <a:t> </a:t>
            </a:r>
            <a:r>
              <a:rPr lang="en-GB" sz="1600" dirty="0" err="1"/>
              <a:t>toxinu</a:t>
            </a:r>
            <a:r>
              <a:rPr lang="en-GB" sz="1600" dirty="0"/>
              <a:t> </a:t>
            </a:r>
            <a:r>
              <a:rPr lang="en-GB" sz="1600" dirty="0" err="1"/>
              <a:t>zůstat</a:t>
            </a:r>
            <a:r>
              <a:rPr lang="en-GB" sz="1600" dirty="0"/>
              <a:t> v </a:t>
            </a:r>
            <a:r>
              <a:rPr lang="en-GB" sz="1600" dirty="0" err="1"/>
              <a:t>prostředí</a:t>
            </a:r>
            <a:r>
              <a:rPr lang="en-GB" sz="1600" dirty="0"/>
              <a:t> v </a:t>
            </a:r>
            <a:r>
              <a:rPr lang="en-GB" sz="1600" dirty="0" err="1"/>
              <a:t>aktivní</a:t>
            </a:r>
            <a:r>
              <a:rPr lang="en-GB" sz="1600" dirty="0"/>
              <a:t> </a:t>
            </a:r>
            <a:r>
              <a:rPr lang="en-GB" sz="1600" dirty="0" err="1"/>
              <a:t>formě</a:t>
            </a:r>
            <a:endParaRPr lang="en-GB" sz="1600" dirty="0"/>
          </a:p>
          <a:p>
            <a:r>
              <a:rPr lang="en-GB" sz="1600" dirty="0" err="1" smtClean="0"/>
              <a:t>koncentrace</a:t>
            </a:r>
            <a:r>
              <a:rPr lang="en-GB" sz="1600" dirty="0" smtClean="0"/>
              <a:t> </a:t>
            </a:r>
            <a:r>
              <a:rPr lang="en-GB" sz="1600" dirty="0" err="1"/>
              <a:t>toxinu</a:t>
            </a:r>
            <a:r>
              <a:rPr lang="en-GB" sz="1600" dirty="0"/>
              <a:t> </a:t>
            </a:r>
            <a:r>
              <a:rPr lang="en-GB" sz="1600" dirty="0" err="1"/>
              <a:t>nutná</a:t>
            </a:r>
            <a:r>
              <a:rPr lang="en-GB" sz="1600" dirty="0"/>
              <a:t> pro </a:t>
            </a:r>
            <a:r>
              <a:rPr lang="en-GB" sz="1600" dirty="0" err="1"/>
              <a:t>manifestaci</a:t>
            </a:r>
            <a:r>
              <a:rPr lang="en-GB" sz="1600" dirty="0"/>
              <a:t> </a:t>
            </a:r>
            <a:r>
              <a:rPr lang="en-GB" sz="1600" dirty="0" err="1"/>
              <a:t>choroby</a:t>
            </a:r>
            <a:endParaRPr lang="en-GB" sz="1600" dirty="0"/>
          </a:p>
          <a:p>
            <a:r>
              <a:rPr lang="en-GB" sz="1600" dirty="0" err="1" smtClean="0"/>
              <a:t>faktory</a:t>
            </a:r>
            <a:r>
              <a:rPr lang="en-GB" sz="1600" dirty="0" smtClean="0"/>
              <a:t> </a:t>
            </a:r>
            <a:r>
              <a:rPr lang="en-GB" sz="1600" dirty="0" err="1"/>
              <a:t>způsobující</a:t>
            </a:r>
            <a:r>
              <a:rPr lang="en-GB" sz="1600" dirty="0"/>
              <a:t> </a:t>
            </a:r>
            <a:r>
              <a:rPr lang="en-GB" sz="1600" dirty="0" err="1"/>
              <a:t>koncentrování</a:t>
            </a:r>
            <a:r>
              <a:rPr lang="en-GB" sz="1600" dirty="0"/>
              <a:t> </a:t>
            </a:r>
            <a:r>
              <a:rPr lang="en-GB" sz="1600" dirty="0" err="1"/>
              <a:t>nebo</a:t>
            </a:r>
            <a:r>
              <a:rPr lang="en-GB" sz="1600" dirty="0"/>
              <a:t> </a:t>
            </a:r>
            <a:r>
              <a:rPr lang="en-GB" sz="1600" dirty="0" err="1"/>
              <a:t>ředění</a:t>
            </a:r>
            <a:r>
              <a:rPr lang="en-GB" sz="1600" dirty="0"/>
              <a:t> </a:t>
            </a:r>
            <a:r>
              <a:rPr lang="en-GB" sz="1600" dirty="0" err="1" smtClean="0"/>
              <a:t>tox</a:t>
            </a:r>
            <a:r>
              <a:rPr lang="cs-CZ" sz="1600" dirty="0" err="1" smtClean="0"/>
              <a:t>inů</a:t>
            </a:r>
            <a:endParaRPr lang="cs-CZ" sz="1600" dirty="0" smtClean="0"/>
          </a:p>
          <a:p>
            <a:endParaRPr lang="cs-CZ" sz="1600" dirty="0"/>
          </a:p>
          <a:p>
            <a:endParaRPr lang="en-GB" sz="1600" dirty="0"/>
          </a:p>
        </p:txBody>
      </p:sp>
      <p:sp>
        <p:nvSpPr>
          <p:cNvPr id="4" name="Zástupný symbol pro obsah 2"/>
          <p:cNvSpPr txBox="1">
            <a:spLocks/>
          </p:cNvSpPr>
          <p:nvPr/>
        </p:nvSpPr>
        <p:spPr>
          <a:xfrm>
            <a:off x="278358" y="24928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u="sng" dirty="0" err="1" smtClean="0"/>
              <a:t>Nemoci</a:t>
            </a:r>
            <a:r>
              <a:rPr lang="en-GB" sz="1600" u="sng" dirty="0" smtClean="0"/>
              <a:t> </a:t>
            </a:r>
            <a:r>
              <a:rPr lang="en-GB" sz="1600" u="sng" dirty="0" err="1" smtClean="0"/>
              <a:t>způsobené</a:t>
            </a:r>
            <a:r>
              <a:rPr lang="en-GB" sz="1600" u="sng" dirty="0" smtClean="0"/>
              <a:t> </a:t>
            </a:r>
            <a:r>
              <a:rPr lang="en-GB" sz="1600" u="sng" dirty="0" err="1" smtClean="0"/>
              <a:t>mikroby</a:t>
            </a:r>
            <a:r>
              <a:rPr lang="cs-CZ" sz="1600" u="sng" dirty="0" smtClean="0"/>
              <a:t> </a:t>
            </a:r>
            <a:r>
              <a:rPr lang="en-GB" sz="1600" u="sng" dirty="0" err="1" smtClean="0"/>
              <a:t>rostoucími</a:t>
            </a:r>
            <a:r>
              <a:rPr lang="en-GB" sz="1600" u="sng" dirty="0" smtClean="0"/>
              <a:t> </a:t>
            </a:r>
            <a:r>
              <a:rPr lang="en-GB" sz="1600" u="sng" dirty="0" err="1" smtClean="0"/>
              <a:t>na</a:t>
            </a:r>
            <a:r>
              <a:rPr lang="en-GB" sz="1600" u="sng" dirty="0" smtClean="0"/>
              <a:t> </a:t>
            </a:r>
            <a:r>
              <a:rPr lang="en-GB" sz="1600" u="sng" dirty="0" err="1" smtClean="0"/>
              <a:t>nebo</a:t>
            </a:r>
            <a:r>
              <a:rPr lang="en-GB" sz="1600" u="sng" dirty="0" smtClean="0"/>
              <a:t> v </a:t>
            </a:r>
            <a:r>
              <a:rPr lang="cs-CZ" sz="1600" u="sng" dirty="0" smtClean="0"/>
              <a:t>ž</a:t>
            </a:r>
            <a:r>
              <a:rPr lang="en-GB" sz="1600" u="sng" dirty="0" err="1" smtClean="0"/>
              <a:t>ivočichu</a:t>
            </a:r>
            <a:r>
              <a:rPr lang="cs-CZ" sz="1600" u="sng" dirty="0" smtClean="0"/>
              <a:t>  </a:t>
            </a:r>
          </a:p>
          <a:p>
            <a:pPr marL="0" indent="0">
              <a:buFont typeface="Arial" panose="020B0604020202020204" pitchFamily="34" charset="0"/>
              <a:buNone/>
            </a:pPr>
            <a:endParaRPr lang="en-GB" sz="1600" dirty="0" smtClean="0"/>
          </a:p>
          <a:p>
            <a:r>
              <a:rPr lang="en-GB" sz="1600" dirty="0" err="1" smtClean="0"/>
              <a:t>infekční</a:t>
            </a:r>
            <a:r>
              <a:rPr lang="en-GB" sz="1600" dirty="0" smtClean="0"/>
              <a:t> </a:t>
            </a:r>
            <a:r>
              <a:rPr lang="en-GB" sz="1600" dirty="0" err="1" smtClean="0"/>
              <a:t>patogen</a:t>
            </a:r>
            <a:r>
              <a:rPr lang="en-GB" sz="1600" dirty="0" smtClean="0"/>
              <a:t> </a:t>
            </a:r>
            <a:r>
              <a:rPr lang="en-GB" sz="1600" dirty="0" err="1" smtClean="0"/>
              <a:t>nebo</a:t>
            </a:r>
            <a:r>
              <a:rPr lang="en-GB" sz="1600" dirty="0" smtClean="0"/>
              <a:t> </a:t>
            </a:r>
            <a:r>
              <a:rPr lang="en-GB" sz="1600" dirty="0" err="1" smtClean="0"/>
              <a:t>parazit</a:t>
            </a:r>
            <a:r>
              <a:rPr lang="en-GB" sz="1600" dirty="0" smtClean="0"/>
              <a:t> </a:t>
            </a:r>
            <a:r>
              <a:rPr lang="en-GB" sz="1600" dirty="0" err="1" smtClean="0"/>
              <a:t>musí</a:t>
            </a:r>
            <a:r>
              <a:rPr lang="en-GB" sz="1600" dirty="0" smtClean="0"/>
              <a:t> </a:t>
            </a:r>
            <a:r>
              <a:rPr lang="en-GB" sz="1600" dirty="0" err="1" smtClean="0"/>
              <a:t>být</a:t>
            </a:r>
            <a:r>
              <a:rPr lang="en-GB" sz="1600" dirty="0" smtClean="0"/>
              <a:t> </a:t>
            </a:r>
            <a:r>
              <a:rPr lang="en-GB" sz="1600" dirty="0" err="1" smtClean="0"/>
              <a:t>schopen</a:t>
            </a:r>
            <a:r>
              <a:rPr lang="en-GB" sz="1600" dirty="0" smtClean="0"/>
              <a:t> </a:t>
            </a:r>
            <a:r>
              <a:rPr lang="en-GB" sz="1600" dirty="0" err="1" smtClean="0"/>
              <a:t>růst</a:t>
            </a:r>
            <a:r>
              <a:rPr lang="en-GB" sz="1600" dirty="0" smtClean="0"/>
              <a:t> </a:t>
            </a:r>
            <a:r>
              <a:rPr lang="en-GB" sz="1600" dirty="0" err="1" smtClean="0"/>
              <a:t>na</a:t>
            </a:r>
            <a:r>
              <a:rPr lang="en-GB" sz="1600" dirty="0" smtClean="0"/>
              <a:t> </a:t>
            </a:r>
            <a:r>
              <a:rPr lang="en-GB" sz="1600" dirty="0" err="1" smtClean="0"/>
              <a:t>nebo</a:t>
            </a:r>
            <a:r>
              <a:rPr lang="cs-CZ" sz="1600" dirty="0" smtClean="0"/>
              <a:t> </a:t>
            </a:r>
            <a:r>
              <a:rPr lang="en-GB" sz="1600" dirty="0" smtClean="0"/>
              <a:t>v </a:t>
            </a:r>
            <a:r>
              <a:rPr lang="cs-CZ" sz="1600" dirty="0" smtClean="0"/>
              <a:t>ž</a:t>
            </a:r>
            <a:r>
              <a:rPr lang="en-GB" sz="1600" dirty="0" err="1" smtClean="0"/>
              <a:t>ivočichu</a:t>
            </a:r>
            <a:endParaRPr lang="en-GB" sz="1600" dirty="0" smtClean="0"/>
          </a:p>
          <a:p>
            <a:r>
              <a:rPr lang="en-GB" sz="1600" dirty="0" err="1" smtClean="0"/>
              <a:t>někteří</a:t>
            </a:r>
            <a:r>
              <a:rPr lang="en-GB" sz="1600" dirty="0" smtClean="0"/>
              <a:t> </a:t>
            </a:r>
            <a:r>
              <a:rPr lang="en-GB" sz="1600" dirty="0" err="1" smtClean="0"/>
              <a:t>patogeni</a:t>
            </a:r>
            <a:r>
              <a:rPr lang="en-GB" sz="1600" dirty="0" smtClean="0"/>
              <a:t> </a:t>
            </a:r>
            <a:r>
              <a:rPr lang="en-GB" sz="1600" dirty="0" err="1" smtClean="0"/>
              <a:t>jsou</a:t>
            </a:r>
            <a:r>
              <a:rPr lang="en-GB" sz="1600" dirty="0" smtClean="0"/>
              <a:t> </a:t>
            </a:r>
            <a:r>
              <a:rPr lang="en-GB" sz="1600" dirty="0" err="1" smtClean="0"/>
              <a:t>obligátní</a:t>
            </a:r>
            <a:r>
              <a:rPr lang="en-GB" sz="1600" dirty="0" smtClean="0"/>
              <a:t> </a:t>
            </a:r>
            <a:r>
              <a:rPr lang="en-GB" sz="1600" dirty="0" err="1" smtClean="0"/>
              <a:t>intracelulární</a:t>
            </a:r>
            <a:r>
              <a:rPr lang="en-GB" sz="1600" dirty="0" smtClean="0"/>
              <a:t> </a:t>
            </a:r>
            <a:r>
              <a:rPr lang="en-GB" sz="1600" dirty="0" err="1" smtClean="0"/>
              <a:t>parazité</a:t>
            </a:r>
            <a:r>
              <a:rPr lang="en-GB" sz="1600" dirty="0" smtClean="0"/>
              <a:t> a </a:t>
            </a:r>
            <a:r>
              <a:rPr lang="en-GB" sz="1600" dirty="0" err="1" smtClean="0"/>
              <a:t>jsou</a:t>
            </a:r>
            <a:r>
              <a:rPr lang="cs-CZ" sz="1600" dirty="0" smtClean="0"/>
              <a:t> </a:t>
            </a:r>
            <a:r>
              <a:rPr lang="en-GB" sz="1600" dirty="0" err="1" smtClean="0"/>
              <a:t>na</a:t>
            </a:r>
            <a:r>
              <a:rPr lang="en-GB" sz="1600" dirty="0" smtClean="0"/>
              <a:t> </a:t>
            </a:r>
            <a:r>
              <a:rPr lang="en-GB" sz="1600" dirty="0" err="1" smtClean="0"/>
              <a:t>svém</a:t>
            </a:r>
            <a:r>
              <a:rPr lang="en-GB" sz="1600" dirty="0" smtClean="0"/>
              <a:t> </a:t>
            </a:r>
            <a:r>
              <a:rPr lang="en-GB" sz="1600" dirty="0" err="1" smtClean="0"/>
              <a:t>hostiteli</a:t>
            </a:r>
            <a:r>
              <a:rPr lang="en-GB" sz="1600" dirty="0" smtClean="0"/>
              <a:t> </a:t>
            </a:r>
            <a:r>
              <a:rPr lang="en-GB" sz="1600" dirty="0" err="1" smtClean="0"/>
              <a:t>zcela</a:t>
            </a:r>
            <a:r>
              <a:rPr lang="en-GB" sz="1600" dirty="0" smtClean="0"/>
              <a:t> </a:t>
            </a:r>
            <a:r>
              <a:rPr lang="en-GB" sz="1600" dirty="0" err="1" smtClean="0"/>
              <a:t>závislí</a:t>
            </a:r>
            <a:r>
              <a:rPr lang="en-GB" sz="1600" dirty="0" smtClean="0"/>
              <a:t> (</a:t>
            </a:r>
            <a:r>
              <a:rPr lang="en-GB" sz="1600" dirty="0" err="1" smtClean="0"/>
              <a:t>pře</a:t>
            </a:r>
            <a:r>
              <a:rPr lang="cs-CZ" sz="1600" dirty="0" err="1" smtClean="0"/>
              <a:t>ži</a:t>
            </a:r>
            <a:r>
              <a:rPr lang="en-GB" sz="1600" dirty="0" err="1" smtClean="0"/>
              <a:t>tí</a:t>
            </a:r>
            <a:r>
              <a:rPr lang="en-GB" sz="1600" dirty="0" smtClean="0"/>
              <a:t>, </a:t>
            </a:r>
            <a:r>
              <a:rPr lang="en-GB" sz="1600" dirty="0" err="1" smtClean="0"/>
              <a:t>invaze</a:t>
            </a:r>
            <a:r>
              <a:rPr lang="en-GB" sz="1600" dirty="0" smtClean="0"/>
              <a:t>, </a:t>
            </a:r>
            <a:r>
              <a:rPr lang="en-GB" sz="1600" dirty="0" err="1" smtClean="0"/>
              <a:t>reprodukce</a:t>
            </a:r>
            <a:r>
              <a:rPr lang="en-GB" sz="1600" dirty="0" smtClean="0"/>
              <a:t>)</a:t>
            </a:r>
          </a:p>
          <a:p>
            <a:r>
              <a:rPr lang="en-GB" sz="1600" dirty="0" err="1" smtClean="0"/>
              <a:t>většinou</a:t>
            </a:r>
            <a:r>
              <a:rPr lang="en-GB" sz="1600" dirty="0" smtClean="0"/>
              <a:t> </a:t>
            </a:r>
            <a:r>
              <a:rPr lang="en-GB" sz="1600" dirty="0" err="1" smtClean="0"/>
              <a:t>infekční</a:t>
            </a:r>
            <a:r>
              <a:rPr lang="en-GB" sz="1600" dirty="0" smtClean="0"/>
              <a:t> </a:t>
            </a:r>
            <a:r>
              <a:rPr lang="en-GB" sz="1600" dirty="0" err="1" smtClean="0"/>
              <a:t>organismus</a:t>
            </a:r>
            <a:r>
              <a:rPr lang="en-GB" sz="1600" dirty="0" smtClean="0"/>
              <a:t> </a:t>
            </a:r>
            <a:r>
              <a:rPr lang="en-GB" sz="1600" dirty="0" err="1" smtClean="0"/>
              <a:t>roste</a:t>
            </a:r>
            <a:r>
              <a:rPr lang="en-GB" sz="1600" dirty="0" smtClean="0"/>
              <a:t> v </a:t>
            </a:r>
            <a:r>
              <a:rPr lang="en-GB" sz="1600" dirty="0" err="1" smtClean="0"/>
              <a:t>hostiteli</a:t>
            </a:r>
            <a:r>
              <a:rPr lang="en-GB" sz="1600" dirty="0" smtClean="0"/>
              <a:t> </a:t>
            </a:r>
            <a:r>
              <a:rPr lang="en-GB" sz="1600" dirty="0" err="1" smtClean="0"/>
              <a:t>jen</a:t>
            </a:r>
            <a:r>
              <a:rPr lang="en-GB" sz="1600" dirty="0" smtClean="0"/>
              <a:t> </a:t>
            </a:r>
            <a:r>
              <a:rPr lang="en-GB" sz="1600" dirty="0" err="1" smtClean="0"/>
              <a:t>po</a:t>
            </a:r>
            <a:r>
              <a:rPr lang="en-GB" sz="1600" dirty="0" smtClean="0"/>
              <a:t> </a:t>
            </a:r>
            <a:r>
              <a:rPr lang="en-GB" sz="1600" dirty="0" err="1" smtClean="0"/>
              <a:t>určitou</a:t>
            </a:r>
            <a:r>
              <a:rPr lang="cs-CZ" sz="1600" dirty="0" smtClean="0"/>
              <a:t> dobu - </a:t>
            </a:r>
            <a:r>
              <a:rPr lang="en-GB" sz="1600" dirty="0" err="1" smtClean="0"/>
              <a:t>po</a:t>
            </a:r>
            <a:r>
              <a:rPr lang="en-GB" sz="1600" dirty="0" smtClean="0"/>
              <a:t> </a:t>
            </a:r>
            <a:r>
              <a:rPr lang="en-GB" sz="1600" dirty="0" err="1" smtClean="0"/>
              <a:t>které</a:t>
            </a:r>
            <a:r>
              <a:rPr lang="en-GB" sz="1600" dirty="0" smtClean="0"/>
              <a:t> </a:t>
            </a:r>
            <a:r>
              <a:rPr lang="en-GB" sz="1600" dirty="0" err="1" smtClean="0"/>
              <a:t>buď</a:t>
            </a:r>
            <a:r>
              <a:rPr lang="en-GB" sz="1600" dirty="0" smtClean="0"/>
              <a:t> </a:t>
            </a:r>
            <a:r>
              <a:rPr lang="en-GB" sz="1600" dirty="0" err="1" smtClean="0"/>
              <a:t>hostitel</a:t>
            </a:r>
            <a:r>
              <a:rPr lang="en-GB" sz="1600" dirty="0" smtClean="0"/>
              <a:t> </a:t>
            </a:r>
            <a:r>
              <a:rPr lang="en-GB" sz="1600" dirty="0" err="1" smtClean="0"/>
              <a:t>pojde</a:t>
            </a:r>
            <a:r>
              <a:rPr lang="en-GB" sz="1600" dirty="0" smtClean="0"/>
              <a:t>, </a:t>
            </a:r>
            <a:r>
              <a:rPr lang="en-GB" sz="1600" dirty="0" err="1" smtClean="0"/>
              <a:t>nebo</a:t>
            </a:r>
            <a:r>
              <a:rPr lang="en-GB" sz="1600" dirty="0" smtClean="0"/>
              <a:t> </a:t>
            </a:r>
            <a:r>
              <a:rPr lang="en-GB" sz="1600" dirty="0" err="1" smtClean="0"/>
              <a:t>si</a:t>
            </a:r>
            <a:r>
              <a:rPr lang="en-GB" sz="1600" dirty="0" smtClean="0"/>
              <a:t> </a:t>
            </a:r>
            <a:r>
              <a:rPr lang="en-GB" sz="1600" dirty="0" err="1" smtClean="0"/>
              <a:t>vyvine</a:t>
            </a:r>
            <a:r>
              <a:rPr lang="en-GB" sz="1600" dirty="0" smtClean="0"/>
              <a:t> </a:t>
            </a:r>
            <a:r>
              <a:rPr lang="en-GB" sz="1600" dirty="0" err="1" smtClean="0"/>
              <a:t>obranu</a:t>
            </a:r>
            <a:r>
              <a:rPr lang="cs-CZ" sz="1600" dirty="0" smtClean="0"/>
              <a:t> </a:t>
            </a:r>
            <a:r>
              <a:rPr lang="en-GB" sz="1600" dirty="0" smtClean="0"/>
              <a:t>(</a:t>
            </a:r>
            <a:r>
              <a:rPr lang="en-GB" sz="1600" dirty="0" err="1" smtClean="0"/>
              <a:t>imunitní</a:t>
            </a:r>
            <a:r>
              <a:rPr lang="en-GB" sz="1600" dirty="0" smtClean="0"/>
              <a:t> </a:t>
            </a:r>
            <a:r>
              <a:rPr lang="en-GB" sz="1600" dirty="0" err="1" smtClean="0"/>
              <a:t>odezvu</a:t>
            </a:r>
            <a:r>
              <a:rPr lang="en-GB" sz="1600" dirty="0" smtClean="0"/>
              <a:t>), </a:t>
            </a:r>
            <a:r>
              <a:rPr lang="en-GB" sz="1600" dirty="0" err="1" smtClean="0"/>
              <a:t>která</a:t>
            </a:r>
            <a:r>
              <a:rPr lang="en-GB" sz="1600" dirty="0" smtClean="0"/>
              <a:t> </a:t>
            </a:r>
            <a:r>
              <a:rPr lang="en-GB" sz="1600" dirty="0" err="1" smtClean="0"/>
              <a:t>zabrání</a:t>
            </a:r>
            <a:r>
              <a:rPr lang="en-GB" sz="1600" dirty="0" smtClean="0"/>
              <a:t> </a:t>
            </a:r>
            <a:r>
              <a:rPr lang="en-GB" sz="1600" dirty="0" err="1" smtClean="0"/>
              <a:t>dalšímu</a:t>
            </a:r>
            <a:r>
              <a:rPr lang="en-GB" sz="1600" dirty="0" smtClean="0"/>
              <a:t> </a:t>
            </a:r>
            <a:r>
              <a:rPr lang="en-GB" sz="1600" dirty="0" err="1" smtClean="0"/>
              <a:t>růstu</a:t>
            </a:r>
            <a:r>
              <a:rPr lang="en-GB" sz="1600" dirty="0" smtClean="0"/>
              <a:t> </a:t>
            </a:r>
            <a:r>
              <a:rPr lang="en-GB" sz="1600" dirty="0" err="1" smtClean="0"/>
              <a:t>patogena</a:t>
            </a:r>
            <a:endParaRPr lang="en-GB" sz="1600" dirty="0" smtClean="0"/>
          </a:p>
          <a:p>
            <a:r>
              <a:rPr lang="en-GB" sz="1600" dirty="0" err="1" smtClean="0"/>
              <a:t>patogen</a:t>
            </a:r>
            <a:r>
              <a:rPr lang="en-GB" sz="1600" dirty="0" smtClean="0"/>
              <a:t> </a:t>
            </a:r>
            <a:r>
              <a:rPr lang="en-GB" sz="1600" dirty="0" err="1" smtClean="0"/>
              <a:t>pak</a:t>
            </a:r>
            <a:r>
              <a:rPr lang="en-GB" sz="1600" dirty="0" smtClean="0"/>
              <a:t> </a:t>
            </a:r>
            <a:r>
              <a:rPr lang="en-GB" sz="1600" dirty="0" err="1" smtClean="0"/>
              <a:t>musí</a:t>
            </a:r>
            <a:r>
              <a:rPr lang="en-GB" sz="1600" dirty="0" smtClean="0"/>
              <a:t> </a:t>
            </a:r>
            <a:r>
              <a:rPr lang="en-GB" sz="1600" dirty="0" err="1" smtClean="0"/>
              <a:t>být</a:t>
            </a:r>
            <a:r>
              <a:rPr lang="en-GB" sz="1600" dirty="0" smtClean="0"/>
              <a:t> </a:t>
            </a:r>
            <a:r>
              <a:rPr lang="en-GB" sz="1600" dirty="0" err="1" smtClean="0"/>
              <a:t>přenesen</a:t>
            </a:r>
            <a:r>
              <a:rPr lang="en-GB" sz="1600" dirty="0" smtClean="0"/>
              <a:t> </a:t>
            </a:r>
            <a:r>
              <a:rPr lang="en-GB" sz="1600" dirty="0" err="1" smtClean="0"/>
              <a:t>na</a:t>
            </a:r>
            <a:r>
              <a:rPr lang="en-GB" sz="1600" dirty="0" smtClean="0"/>
              <a:t> </a:t>
            </a:r>
            <a:r>
              <a:rPr lang="en-GB" sz="1600" dirty="0" err="1" smtClean="0"/>
              <a:t>dalšího</a:t>
            </a:r>
            <a:r>
              <a:rPr lang="en-GB" sz="1600" dirty="0" smtClean="0"/>
              <a:t> </a:t>
            </a:r>
            <a:r>
              <a:rPr lang="en-GB" sz="1600" dirty="0" err="1" smtClean="0"/>
              <a:t>citlivého</a:t>
            </a:r>
            <a:r>
              <a:rPr lang="en-GB" sz="1600" dirty="0" smtClean="0"/>
              <a:t> </a:t>
            </a:r>
            <a:r>
              <a:rPr lang="en-GB" sz="1600" dirty="0" err="1" smtClean="0"/>
              <a:t>hostitele</a:t>
            </a:r>
            <a:endParaRPr lang="en-GB" sz="1600" dirty="0" smtClean="0"/>
          </a:p>
          <a:p>
            <a:r>
              <a:rPr lang="en-GB" sz="1600" dirty="0" err="1" smtClean="0"/>
              <a:t>důle</a:t>
            </a:r>
            <a:r>
              <a:rPr lang="cs-CZ" sz="1600" dirty="0" smtClean="0"/>
              <a:t>ž</a:t>
            </a:r>
            <a:r>
              <a:rPr lang="en-GB" sz="1600" dirty="0" err="1" smtClean="0"/>
              <a:t>itý</a:t>
            </a:r>
            <a:r>
              <a:rPr lang="en-GB" sz="1600" dirty="0" smtClean="0"/>
              <a:t> je </a:t>
            </a:r>
            <a:r>
              <a:rPr lang="en-GB" sz="1600" dirty="0" err="1" smtClean="0"/>
              <a:t>způsob</a:t>
            </a:r>
            <a:r>
              <a:rPr lang="en-GB" sz="1600" dirty="0" smtClean="0"/>
              <a:t> </a:t>
            </a:r>
            <a:r>
              <a:rPr lang="en-GB" sz="1600" dirty="0" err="1" smtClean="0"/>
              <a:t>transmise</a:t>
            </a:r>
            <a:r>
              <a:rPr lang="en-GB" sz="1600" dirty="0" smtClean="0"/>
              <a:t>, </a:t>
            </a:r>
            <a:r>
              <a:rPr lang="en-GB" sz="1600" dirty="0" err="1" smtClean="0"/>
              <a:t>jak</a:t>
            </a:r>
            <a:r>
              <a:rPr lang="en-GB" sz="1600" dirty="0" smtClean="0"/>
              <a:t> </a:t>
            </a:r>
            <a:r>
              <a:rPr lang="en-GB" sz="1600" dirty="0" err="1" smtClean="0"/>
              <a:t>dlouho</a:t>
            </a:r>
            <a:r>
              <a:rPr lang="en-GB" sz="1600" dirty="0" smtClean="0"/>
              <a:t> </a:t>
            </a:r>
            <a:r>
              <a:rPr lang="en-GB" sz="1600" dirty="0" err="1" smtClean="0"/>
              <a:t>mů</a:t>
            </a:r>
            <a:r>
              <a:rPr lang="cs-CZ" sz="1600" dirty="0" smtClean="0"/>
              <a:t>ž</a:t>
            </a:r>
            <a:r>
              <a:rPr lang="en-GB" sz="1600" dirty="0" smtClean="0"/>
              <a:t>e </a:t>
            </a:r>
            <a:r>
              <a:rPr lang="en-GB" sz="1600" dirty="0" err="1" smtClean="0"/>
              <a:t>patogen</a:t>
            </a:r>
            <a:r>
              <a:rPr lang="cs-CZ" sz="1600" dirty="0" smtClean="0"/>
              <a:t> </a:t>
            </a:r>
            <a:r>
              <a:rPr lang="en-GB" sz="1600" dirty="0" err="1" smtClean="0"/>
              <a:t>pře</a:t>
            </a:r>
            <a:r>
              <a:rPr lang="cs-CZ" sz="1600" dirty="0" smtClean="0"/>
              <a:t>ž</a:t>
            </a:r>
            <a:r>
              <a:rPr lang="en-GB" sz="1600" dirty="0" err="1" smtClean="0"/>
              <a:t>ít</a:t>
            </a:r>
            <a:r>
              <a:rPr lang="en-GB" sz="1600" dirty="0" smtClean="0"/>
              <a:t> </a:t>
            </a:r>
            <a:r>
              <a:rPr lang="en-GB" sz="1600" dirty="0" err="1" smtClean="0"/>
              <a:t>vně</a:t>
            </a:r>
            <a:r>
              <a:rPr lang="en-GB" sz="1600" dirty="0" smtClean="0"/>
              <a:t> </a:t>
            </a:r>
            <a:r>
              <a:rPr lang="en-GB" sz="1600" dirty="0" err="1" smtClean="0"/>
              <a:t>hostitele</a:t>
            </a:r>
            <a:r>
              <a:rPr lang="en-GB" sz="1600" dirty="0" smtClean="0"/>
              <a:t>, </a:t>
            </a:r>
            <a:r>
              <a:rPr lang="en-GB" sz="1600" dirty="0" err="1" smtClean="0"/>
              <a:t>vliv</a:t>
            </a:r>
            <a:r>
              <a:rPr lang="en-GB" sz="1600" dirty="0" smtClean="0"/>
              <a:t> </a:t>
            </a:r>
            <a:r>
              <a:rPr lang="en-GB" sz="1600" dirty="0" err="1" smtClean="0"/>
              <a:t>faktorů</a:t>
            </a:r>
            <a:r>
              <a:rPr lang="en-GB" sz="1600" dirty="0" smtClean="0"/>
              <a:t> </a:t>
            </a:r>
            <a:r>
              <a:rPr lang="en-GB" sz="1600" dirty="0" err="1" smtClean="0"/>
              <a:t>vnějšího</a:t>
            </a:r>
            <a:r>
              <a:rPr lang="en-GB" sz="1600" dirty="0" smtClean="0"/>
              <a:t> </a:t>
            </a:r>
            <a:r>
              <a:rPr lang="en-GB" sz="1600" dirty="0" err="1" smtClean="0"/>
              <a:t>prostředí</a:t>
            </a:r>
            <a:r>
              <a:rPr lang="en-GB" sz="1600" dirty="0" smtClean="0"/>
              <a:t> </a:t>
            </a:r>
            <a:r>
              <a:rPr lang="en-GB" sz="1600" dirty="0" err="1" smtClean="0"/>
              <a:t>na</a:t>
            </a:r>
            <a:r>
              <a:rPr lang="en-GB" sz="1600" dirty="0" smtClean="0"/>
              <a:t> </a:t>
            </a:r>
            <a:r>
              <a:rPr lang="en-GB" sz="1600" dirty="0" err="1" smtClean="0"/>
              <a:t>pře</a:t>
            </a:r>
            <a:r>
              <a:rPr lang="cs-CZ" sz="1600" dirty="0" smtClean="0"/>
              <a:t>ž</a:t>
            </a:r>
            <a:r>
              <a:rPr lang="en-GB" sz="1600" dirty="0" err="1" smtClean="0"/>
              <a:t>ití</a:t>
            </a:r>
            <a:r>
              <a:rPr lang="cs-CZ" sz="1600" dirty="0" smtClean="0"/>
              <a:t> </a:t>
            </a:r>
            <a:r>
              <a:rPr lang="en-GB" sz="1600" dirty="0" err="1" smtClean="0"/>
              <a:t>patogena</a:t>
            </a:r>
            <a:r>
              <a:rPr lang="en-GB" sz="1600" dirty="0" smtClean="0"/>
              <a:t>, </a:t>
            </a:r>
            <a:r>
              <a:rPr lang="en-GB" sz="1600" dirty="0" err="1" smtClean="0"/>
              <a:t>mo</a:t>
            </a:r>
            <a:r>
              <a:rPr lang="cs-CZ" sz="1600" dirty="0" smtClean="0"/>
              <a:t>ž</a:t>
            </a:r>
            <a:r>
              <a:rPr lang="en-GB" sz="1600" dirty="0" err="1" smtClean="0"/>
              <a:t>ný</a:t>
            </a:r>
            <a:r>
              <a:rPr lang="en-GB" sz="1600" dirty="0" smtClean="0"/>
              <a:t> </a:t>
            </a:r>
            <a:r>
              <a:rPr lang="en-GB" sz="1600" dirty="0" err="1" smtClean="0"/>
              <a:t>rezervoár</a:t>
            </a:r>
            <a:r>
              <a:rPr lang="en-GB" sz="1600" dirty="0" smtClean="0"/>
              <a:t> </a:t>
            </a:r>
            <a:r>
              <a:rPr lang="en-GB" sz="1600" dirty="0" err="1" smtClean="0"/>
              <a:t>nebo</a:t>
            </a:r>
            <a:r>
              <a:rPr lang="en-GB" sz="1600" dirty="0" smtClean="0"/>
              <a:t> </a:t>
            </a:r>
            <a:r>
              <a:rPr lang="en-GB" sz="1600" dirty="0" err="1" smtClean="0"/>
              <a:t>alternativní</a:t>
            </a:r>
            <a:r>
              <a:rPr lang="en-GB" sz="1600" dirty="0" smtClean="0"/>
              <a:t> </a:t>
            </a:r>
            <a:r>
              <a:rPr lang="en-GB" sz="1600" dirty="0" err="1" smtClean="0"/>
              <a:t>hostitel</a:t>
            </a:r>
            <a:endParaRPr lang="en-GB" sz="1600" dirty="0"/>
          </a:p>
        </p:txBody>
      </p:sp>
    </p:spTree>
    <p:extLst>
      <p:ext uri="{BB962C8B-B14F-4D97-AF65-F5344CB8AC3E}">
        <p14:creationId xmlns:p14="http://schemas.microsoft.com/office/powerpoint/2010/main" val="120113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7537"/>
            <a:ext cx="8856984" cy="6641823"/>
          </a:xfrm>
        </p:spPr>
        <p:txBody>
          <a:bodyPr>
            <a:normAutofit/>
          </a:bodyPr>
          <a:lstStyle/>
          <a:p>
            <a:pPr marL="0" indent="0">
              <a:buNone/>
            </a:pPr>
            <a:r>
              <a:rPr lang="en-GB" sz="1600" u="sng" dirty="0" err="1"/>
              <a:t>Vstup</a:t>
            </a:r>
            <a:r>
              <a:rPr lang="en-GB" sz="1600" u="sng" dirty="0"/>
              <a:t> do </a:t>
            </a:r>
            <a:r>
              <a:rPr lang="en-GB" sz="1600" u="sng" dirty="0" err="1" smtClean="0"/>
              <a:t>hostitele</a:t>
            </a:r>
            <a:endParaRPr lang="cs-CZ" sz="1600" u="sng" dirty="0" smtClean="0"/>
          </a:p>
          <a:p>
            <a:pPr marL="0" indent="0">
              <a:buNone/>
            </a:pPr>
            <a:endParaRPr lang="en-GB" sz="1600" dirty="0"/>
          </a:p>
          <a:p>
            <a:r>
              <a:rPr lang="en-GB" sz="1600" dirty="0" smtClean="0"/>
              <a:t> </a:t>
            </a:r>
            <a:r>
              <a:rPr lang="en-GB" sz="1600" dirty="0" err="1"/>
              <a:t>přirozenými</a:t>
            </a:r>
            <a:r>
              <a:rPr lang="en-GB" sz="1600" dirty="0"/>
              <a:t> </a:t>
            </a:r>
            <a:r>
              <a:rPr lang="en-GB" sz="1600" dirty="0" err="1"/>
              <a:t>otvory</a:t>
            </a:r>
            <a:r>
              <a:rPr lang="en-GB" sz="1600" dirty="0"/>
              <a:t> – </a:t>
            </a:r>
            <a:r>
              <a:rPr lang="en-GB" sz="1600" dirty="0" err="1"/>
              <a:t>respirační</a:t>
            </a:r>
            <a:r>
              <a:rPr lang="en-GB" sz="1600" dirty="0"/>
              <a:t> a </a:t>
            </a:r>
            <a:r>
              <a:rPr lang="en-GB" sz="1600" dirty="0" err="1"/>
              <a:t>gastrointestinální</a:t>
            </a:r>
            <a:r>
              <a:rPr lang="en-GB" sz="1600" dirty="0"/>
              <a:t> </a:t>
            </a:r>
            <a:r>
              <a:rPr lang="en-GB" sz="1600" dirty="0" err="1"/>
              <a:t>trakt</a:t>
            </a:r>
            <a:endParaRPr lang="en-GB" sz="1600" dirty="0"/>
          </a:p>
          <a:p>
            <a:r>
              <a:rPr lang="en-GB" sz="1600" dirty="0" smtClean="0"/>
              <a:t> </a:t>
            </a:r>
            <a:r>
              <a:rPr lang="en-GB" sz="1600" dirty="0" err="1"/>
              <a:t>většina</a:t>
            </a:r>
            <a:r>
              <a:rPr lang="en-GB" sz="1600" dirty="0"/>
              <a:t> </a:t>
            </a:r>
            <a:r>
              <a:rPr lang="en-GB" sz="1600" dirty="0" err="1"/>
              <a:t>patogenů</a:t>
            </a:r>
            <a:r>
              <a:rPr lang="en-GB" sz="1600" dirty="0"/>
              <a:t> </a:t>
            </a:r>
            <a:r>
              <a:rPr lang="en-GB" sz="1600" dirty="0" err="1"/>
              <a:t>neprojde</a:t>
            </a:r>
            <a:r>
              <a:rPr lang="en-GB" sz="1600" dirty="0"/>
              <a:t> </a:t>
            </a:r>
            <a:r>
              <a:rPr lang="en-GB" sz="1600" dirty="0" err="1"/>
              <a:t>přes</a:t>
            </a:r>
            <a:r>
              <a:rPr lang="en-GB" sz="1600" dirty="0"/>
              <a:t> </a:t>
            </a:r>
            <a:r>
              <a:rPr lang="en-GB" sz="1600" dirty="0" err="1" smtClean="0"/>
              <a:t>ků</a:t>
            </a:r>
            <a:r>
              <a:rPr lang="cs-CZ" sz="1600" dirty="0" smtClean="0"/>
              <a:t>ž</a:t>
            </a:r>
            <a:r>
              <a:rPr lang="en-GB" sz="1600" dirty="0" err="1" smtClean="0"/>
              <a:t>i</a:t>
            </a:r>
            <a:r>
              <a:rPr lang="en-GB" sz="1600" dirty="0"/>
              <a:t>, ale </a:t>
            </a:r>
            <a:r>
              <a:rPr lang="en-GB" sz="1600" dirty="0" err="1"/>
              <a:t>jsou</a:t>
            </a:r>
            <a:r>
              <a:rPr lang="en-GB" sz="1600" dirty="0"/>
              <a:t> </a:t>
            </a:r>
            <a:r>
              <a:rPr lang="en-GB" sz="1600" dirty="0" err="1"/>
              <a:t>tu</a:t>
            </a:r>
            <a:r>
              <a:rPr lang="en-GB" sz="1600" dirty="0"/>
              <a:t> </a:t>
            </a:r>
            <a:r>
              <a:rPr lang="en-GB" sz="1600" dirty="0" err="1" smtClean="0"/>
              <a:t>výjimky</a:t>
            </a:r>
            <a:endParaRPr lang="cs-CZ" sz="1600" dirty="0"/>
          </a:p>
          <a:p>
            <a:endParaRPr lang="en-GB" sz="1600" dirty="0"/>
          </a:p>
          <a:p>
            <a:r>
              <a:rPr lang="en-GB" sz="1600" dirty="0" err="1"/>
              <a:t>nálevník</a:t>
            </a:r>
            <a:r>
              <a:rPr lang="en-GB" sz="1600" dirty="0"/>
              <a:t> </a:t>
            </a:r>
            <a:r>
              <a:rPr lang="en-GB" sz="1600" i="1" dirty="0" err="1"/>
              <a:t>Ichthyophthirius</a:t>
            </a:r>
            <a:r>
              <a:rPr lang="en-GB" sz="1600" i="1" dirty="0"/>
              <a:t> </a:t>
            </a:r>
            <a:r>
              <a:rPr lang="en-GB" sz="1600" i="1" dirty="0" err="1"/>
              <a:t>multifilis</a:t>
            </a:r>
            <a:r>
              <a:rPr lang="en-GB" sz="1600" i="1" dirty="0"/>
              <a:t> </a:t>
            </a:r>
            <a:r>
              <a:rPr lang="en-GB" sz="1600" dirty="0"/>
              <a:t>– </a:t>
            </a:r>
            <a:r>
              <a:rPr lang="en-GB" sz="1600" dirty="0" err="1"/>
              <a:t>pronikne</a:t>
            </a:r>
            <a:r>
              <a:rPr lang="en-GB" sz="1600" dirty="0"/>
              <a:t> </a:t>
            </a:r>
            <a:r>
              <a:rPr lang="en-GB" sz="1600" dirty="0" err="1" smtClean="0"/>
              <a:t>ků</a:t>
            </a:r>
            <a:r>
              <a:rPr lang="cs-CZ" sz="1600" dirty="0" smtClean="0"/>
              <a:t>ž</a:t>
            </a:r>
            <a:r>
              <a:rPr lang="en-GB" sz="1600" dirty="0" smtClean="0"/>
              <a:t>í </a:t>
            </a:r>
            <a:r>
              <a:rPr lang="en-GB" sz="1600" dirty="0" err="1"/>
              <a:t>ryby</a:t>
            </a:r>
            <a:endParaRPr lang="en-GB" sz="1600" dirty="0"/>
          </a:p>
          <a:p>
            <a:r>
              <a:rPr lang="en-GB" sz="1600" dirty="0"/>
              <a:t>a </a:t>
            </a:r>
            <a:r>
              <a:rPr lang="en-GB" sz="1600" dirty="0" err="1"/>
              <a:t>způsobí</a:t>
            </a:r>
            <a:r>
              <a:rPr lang="en-GB" sz="1600" dirty="0"/>
              <a:t> </a:t>
            </a:r>
            <a:r>
              <a:rPr lang="en-GB" sz="1600" dirty="0" err="1"/>
              <a:t>chorobu</a:t>
            </a:r>
            <a:r>
              <a:rPr lang="en-GB" sz="1600" dirty="0"/>
              <a:t> </a:t>
            </a:r>
            <a:r>
              <a:rPr lang="en-GB" sz="1600" dirty="0" err="1"/>
              <a:t>ich</a:t>
            </a:r>
            <a:r>
              <a:rPr lang="en-GB" sz="1600" dirty="0"/>
              <a:t>, </a:t>
            </a:r>
            <a:r>
              <a:rPr lang="en-GB" sz="1600" dirty="0" err="1"/>
              <a:t>často</a:t>
            </a:r>
            <a:r>
              <a:rPr lang="en-GB" sz="1600" dirty="0"/>
              <a:t> </a:t>
            </a:r>
            <a:r>
              <a:rPr lang="en-GB" sz="1600" dirty="0" err="1"/>
              <a:t>fatální</a:t>
            </a:r>
            <a:r>
              <a:rPr lang="en-GB" sz="1600" dirty="0"/>
              <a:t> (</a:t>
            </a:r>
            <a:r>
              <a:rPr lang="en-GB" sz="1600" dirty="0" err="1"/>
              <a:t>bílé</a:t>
            </a:r>
            <a:r>
              <a:rPr lang="en-GB" sz="1600" dirty="0"/>
              <a:t> </a:t>
            </a:r>
            <a:r>
              <a:rPr lang="en-GB" sz="1600" dirty="0" err="1"/>
              <a:t>skvrny</a:t>
            </a:r>
            <a:r>
              <a:rPr lang="en-GB" sz="1600" dirty="0"/>
              <a:t> </a:t>
            </a:r>
            <a:r>
              <a:rPr lang="en-GB" sz="1600" dirty="0" err="1"/>
              <a:t>na</a:t>
            </a:r>
            <a:r>
              <a:rPr lang="en-GB" sz="1600" dirty="0"/>
              <a:t> </a:t>
            </a:r>
            <a:r>
              <a:rPr lang="en-GB" sz="1600" dirty="0" err="1" smtClean="0"/>
              <a:t>ků</a:t>
            </a:r>
            <a:r>
              <a:rPr lang="cs-CZ" sz="1600" dirty="0" smtClean="0"/>
              <a:t>ž</a:t>
            </a:r>
            <a:r>
              <a:rPr lang="en-GB" sz="1600" dirty="0" err="1" smtClean="0"/>
              <a:t>i</a:t>
            </a:r>
            <a:r>
              <a:rPr lang="en-GB" sz="1600" dirty="0" smtClean="0"/>
              <a:t>,</a:t>
            </a:r>
            <a:r>
              <a:rPr lang="cs-CZ" sz="1600" dirty="0" smtClean="0"/>
              <a:t> </a:t>
            </a:r>
            <a:r>
              <a:rPr lang="en-GB" sz="1600" dirty="0" err="1" smtClean="0"/>
              <a:t>ploutvích</a:t>
            </a:r>
            <a:r>
              <a:rPr lang="en-GB" sz="1600" dirty="0" smtClean="0"/>
              <a:t> </a:t>
            </a:r>
            <a:r>
              <a:rPr lang="en-GB" sz="1600" dirty="0"/>
              <a:t>a </a:t>
            </a:r>
            <a:r>
              <a:rPr lang="en-GB" sz="1600" dirty="0" err="1"/>
              <a:t>očích</a:t>
            </a:r>
            <a:r>
              <a:rPr lang="en-GB" sz="1600" dirty="0"/>
              <a:t>)</a:t>
            </a:r>
          </a:p>
          <a:p>
            <a:r>
              <a:rPr lang="en-GB" sz="1600" dirty="0" smtClean="0"/>
              <a:t> </a:t>
            </a:r>
            <a:r>
              <a:rPr lang="en-GB" sz="1600" dirty="0" err="1"/>
              <a:t>poranění</a:t>
            </a:r>
            <a:r>
              <a:rPr lang="en-GB" sz="1600" dirty="0"/>
              <a:t> </a:t>
            </a:r>
            <a:r>
              <a:rPr lang="en-GB" sz="1600" dirty="0" err="1" smtClean="0"/>
              <a:t>ků</a:t>
            </a:r>
            <a:r>
              <a:rPr lang="cs-CZ" sz="1600" dirty="0" smtClean="0"/>
              <a:t>ž</a:t>
            </a:r>
            <a:r>
              <a:rPr lang="en-GB" sz="1600" dirty="0" smtClean="0"/>
              <a:t>e </a:t>
            </a:r>
            <a:r>
              <a:rPr lang="en-GB" sz="1600" dirty="0" err="1"/>
              <a:t>nebo</a:t>
            </a:r>
            <a:r>
              <a:rPr lang="en-GB" sz="1600" dirty="0"/>
              <a:t> </a:t>
            </a:r>
            <a:r>
              <a:rPr lang="en-GB" sz="1600" dirty="0" err="1"/>
              <a:t>hmyzí</a:t>
            </a:r>
            <a:r>
              <a:rPr lang="en-GB" sz="1600" dirty="0"/>
              <a:t> </a:t>
            </a:r>
            <a:r>
              <a:rPr lang="en-GB" sz="1600" dirty="0" err="1"/>
              <a:t>kousnutí</a:t>
            </a:r>
            <a:endParaRPr lang="en-GB" sz="1600" dirty="0"/>
          </a:p>
          <a:p>
            <a:r>
              <a:rPr lang="en-GB" sz="1600" dirty="0" err="1" smtClean="0"/>
              <a:t>většina</a:t>
            </a:r>
            <a:r>
              <a:rPr lang="en-GB" sz="1600" dirty="0" smtClean="0"/>
              <a:t> </a:t>
            </a:r>
            <a:r>
              <a:rPr lang="en-GB" sz="1600" dirty="0" err="1"/>
              <a:t>patogenů</a:t>
            </a:r>
            <a:r>
              <a:rPr lang="en-GB" sz="1600" dirty="0"/>
              <a:t> </a:t>
            </a:r>
            <a:r>
              <a:rPr lang="en-GB" sz="1600" dirty="0" smtClean="0"/>
              <a:t>u</a:t>
            </a:r>
            <a:r>
              <a:rPr lang="cs-CZ" sz="1600" dirty="0" smtClean="0"/>
              <a:t>ž</a:t>
            </a:r>
            <a:r>
              <a:rPr lang="en-GB" sz="1600" dirty="0" err="1" smtClean="0"/>
              <a:t>ívá</a:t>
            </a:r>
            <a:r>
              <a:rPr lang="en-GB" sz="1600" dirty="0" smtClean="0"/>
              <a:t> </a:t>
            </a:r>
            <a:r>
              <a:rPr lang="en-GB" sz="1600" dirty="0" err="1"/>
              <a:t>jen</a:t>
            </a:r>
            <a:r>
              <a:rPr lang="en-GB" sz="1600" dirty="0"/>
              <a:t> </a:t>
            </a:r>
            <a:r>
              <a:rPr lang="en-GB" sz="1600" dirty="0" err="1"/>
              <a:t>jeden</a:t>
            </a:r>
            <a:r>
              <a:rPr lang="en-GB" sz="1600" dirty="0"/>
              <a:t> </a:t>
            </a:r>
            <a:r>
              <a:rPr lang="en-GB" sz="1600" dirty="0" err="1"/>
              <a:t>typ</a:t>
            </a:r>
            <a:r>
              <a:rPr lang="en-GB" sz="1600" dirty="0"/>
              <a:t> </a:t>
            </a:r>
            <a:r>
              <a:rPr lang="en-GB" sz="1600" dirty="0" err="1"/>
              <a:t>vstupu</a:t>
            </a:r>
            <a:r>
              <a:rPr lang="en-GB" sz="1600" dirty="0"/>
              <a:t> do </a:t>
            </a:r>
            <a:r>
              <a:rPr lang="en-GB" sz="1600" dirty="0" err="1" smtClean="0"/>
              <a:t>hostitele</a:t>
            </a:r>
            <a:r>
              <a:rPr lang="cs-CZ" sz="1600" dirty="0"/>
              <a:t> </a:t>
            </a:r>
            <a:r>
              <a:rPr lang="en-GB" sz="1600" dirty="0" smtClean="0"/>
              <a:t>(</a:t>
            </a:r>
            <a:r>
              <a:rPr lang="en-GB" sz="1600" dirty="0" err="1" smtClean="0"/>
              <a:t>limitováno</a:t>
            </a:r>
            <a:r>
              <a:rPr lang="en-GB" sz="1600" dirty="0" smtClean="0"/>
              <a:t> </a:t>
            </a:r>
            <a:r>
              <a:rPr lang="en-GB" sz="1600" dirty="0"/>
              <a:t>pH, </a:t>
            </a:r>
            <a:r>
              <a:rPr lang="en-GB" sz="1600" dirty="0" err="1"/>
              <a:t>imunní</a:t>
            </a:r>
            <a:r>
              <a:rPr lang="en-GB" sz="1600" dirty="0"/>
              <a:t> </a:t>
            </a:r>
            <a:r>
              <a:rPr lang="en-GB" sz="1600" dirty="0" err="1"/>
              <a:t>odezvou</a:t>
            </a:r>
            <a:r>
              <a:rPr lang="en-GB" sz="1600" dirty="0"/>
              <a:t> </a:t>
            </a:r>
            <a:r>
              <a:rPr lang="en-GB" sz="1600" dirty="0" err="1"/>
              <a:t>hostitele</a:t>
            </a:r>
            <a:r>
              <a:rPr lang="en-GB" sz="1600" dirty="0"/>
              <a:t>, </a:t>
            </a:r>
            <a:r>
              <a:rPr lang="en-GB" sz="1600" dirty="0" err="1" smtClean="0"/>
              <a:t>antagonistickou</a:t>
            </a:r>
            <a:r>
              <a:rPr lang="cs-CZ" sz="1600" dirty="0"/>
              <a:t> </a:t>
            </a:r>
            <a:r>
              <a:rPr lang="en-GB" sz="1600" dirty="0" err="1" smtClean="0"/>
              <a:t>aktivitou</a:t>
            </a:r>
            <a:r>
              <a:rPr lang="en-GB" sz="1600" dirty="0" smtClean="0"/>
              <a:t> </a:t>
            </a:r>
            <a:r>
              <a:rPr lang="en-GB" sz="1600" dirty="0" err="1"/>
              <a:t>normální</a:t>
            </a:r>
            <a:r>
              <a:rPr lang="en-GB" sz="1600" dirty="0"/>
              <a:t> </a:t>
            </a:r>
            <a:r>
              <a:rPr lang="en-GB" sz="1600" dirty="0" err="1"/>
              <a:t>mikroflóry</a:t>
            </a:r>
            <a:r>
              <a:rPr lang="en-GB" sz="1600" dirty="0" smtClean="0"/>
              <a:t>)</a:t>
            </a:r>
            <a:endParaRPr lang="cs-CZ" sz="1600" dirty="0" smtClean="0"/>
          </a:p>
          <a:p>
            <a:r>
              <a:rPr lang="en-GB" sz="1600" dirty="0" err="1" smtClean="0"/>
              <a:t>vstoupí</a:t>
            </a:r>
            <a:r>
              <a:rPr lang="en-GB" sz="1600" dirty="0" smtClean="0"/>
              <a:t>-li </a:t>
            </a:r>
            <a:r>
              <a:rPr lang="en-GB" sz="1600" dirty="0" err="1"/>
              <a:t>jinudy</a:t>
            </a:r>
            <a:r>
              <a:rPr lang="en-GB" sz="1600" dirty="0"/>
              <a:t>, </a:t>
            </a:r>
            <a:r>
              <a:rPr lang="en-GB" sz="1600" dirty="0" err="1"/>
              <a:t>jiný</a:t>
            </a:r>
            <a:r>
              <a:rPr lang="en-GB" sz="1600" dirty="0"/>
              <a:t> </a:t>
            </a:r>
            <a:r>
              <a:rPr lang="en-GB" sz="1600" dirty="0" err="1" smtClean="0"/>
              <a:t>vztah</a:t>
            </a:r>
            <a:r>
              <a:rPr lang="cs-CZ" sz="1600" dirty="0"/>
              <a:t> </a:t>
            </a:r>
            <a:r>
              <a:rPr lang="en-GB" sz="1600" dirty="0" smtClean="0"/>
              <a:t>s </a:t>
            </a:r>
            <a:r>
              <a:rPr lang="en-GB" sz="1600" dirty="0" err="1"/>
              <a:t>hostitelem</a:t>
            </a:r>
            <a:endParaRPr lang="en-GB" sz="1600" dirty="0"/>
          </a:p>
          <a:p>
            <a:r>
              <a:rPr lang="en-GB" sz="1600" dirty="0" err="1" smtClean="0"/>
              <a:t>někdy</a:t>
            </a:r>
            <a:r>
              <a:rPr lang="en-GB" sz="1600" dirty="0" smtClean="0"/>
              <a:t> </a:t>
            </a:r>
            <a:r>
              <a:rPr lang="en-GB" sz="1600" dirty="0" err="1"/>
              <a:t>mikrob</a:t>
            </a:r>
            <a:r>
              <a:rPr lang="en-GB" sz="1600" dirty="0"/>
              <a:t> </a:t>
            </a:r>
            <a:r>
              <a:rPr lang="en-GB" sz="1600" dirty="0" err="1"/>
              <a:t>neškodný</a:t>
            </a:r>
            <a:r>
              <a:rPr lang="en-GB" sz="1600" dirty="0"/>
              <a:t> a </a:t>
            </a:r>
            <a:r>
              <a:rPr lang="en-GB" sz="1600" dirty="0" err="1"/>
              <a:t>stane</a:t>
            </a:r>
            <a:r>
              <a:rPr lang="en-GB" sz="1600" dirty="0"/>
              <a:t> se </a:t>
            </a:r>
            <a:r>
              <a:rPr lang="en-GB" sz="1600" dirty="0" err="1"/>
              <a:t>patogenem</a:t>
            </a:r>
            <a:r>
              <a:rPr lang="en-GB" sz="1600" dirty="0"/>
              <a:t> </a:t>
            </a:r>
            <a:r>
              <a:rPr lang="en-GB" sz="1600" dirty="0" smtClean="0"/>
              <a:t>a</a:t>
            </a:r>
            <a:r>
              <a:rPr lang="cs-CZ" sz="1600" dirty="0" smtClean="0"/>
              <a:t>ž </a:t>
            </a:r>
            <a:r>
              <a:rPr lang="en-GB" sz="1600" dirty="0" err="1" smtClean="0"/>
              <a:t>za</a:t>
            </a:r>
            <a:r>
              <a:rPr lang="cs-CZ" sz="1600" dirty="0"/>
              <a:t> </a:t>
            </a:r>
            <a:r>
              <a:rPr lang="en-GB" sz="1600" dirty="0" err="1" smtClean="0"/>
              <a:t>určitých</a:t>
            </a:r>
            <a:r>
              <a:rPr lang="en-GB" sz="1600" dirty="0" smtClean="0"/>
              <a:t> </a:t>
            </a:r>
            <a:r>
              <a:rPr lang="en-GB" sz="1600" dirty="0" err="1"/>
              <a:t>podmínek</a:t>
            </a:r>
            <a:endParaRPr lang="en-GB" sz="1600" dirty="0"/>
          </a:p>
          <a:p>
            <a:r>
              <a:rPr lang="en-GB" sz="1600" i="1" dirty="0" smtClean="0"/>
              <a:t>E</a:t>
            </a:r>
            <a:r>
              <a:rPr lang="en-GB" sz="1600" i="1" dirty="0"/>
              <a:t>. coli </a:t>
            </a:r>
            <a:r>
              <a:rPr lang="en-GB" sz="1600" dirty="0"/>
              <a:t>– </a:t>
            </a:r>
            <a:r>
              <a:rPr lang="en-GB" sz="1600" dirty="0" err="1"/>
              <a:t>normální</a:t>
            </a:r>
            <a:r>
              <a:rPr lang="en-GB" sz="1600" dirty="0"/>
              <a:t> </a:t>
            </a:r>
            <a:r>
              <a:rPr lang="en-GB" sz="1600" dirty="0" err="1"/>
              <a:t>obyvatel</a:t>
            </a:r>
            <a:r>
              <a:rPr lang="en-GB" sz="1600" dirty="0"/>
              <a:t> </a:t>
            </a:r>
            <a:r>
              <a:rPr lang="en-GB" sz="1600" dirty="0" err="1"/>
              <a:t>intestinálního</a:t>
            </a:r>
            <a:r>
              <a:rPr lang="en-GB" sz="1600" dirty="0"/>
              <a:t> </a:t>
            </a:r>
            <a:r>
              <a:rPr lang="en-GB" sz="1600" dirty="0" err="1"/>
              <a:t>traktu</a:t>
            </a:r>
            <a:r>
              <a:rPr lang="en-GB" sz="1600" dirty="0"/>
              <a:t> </a:t>
            </a:r>
            <a:r>
              <a:rPr lang="en-GB" sz="1600" dirty="0" err="1"/>
              <a:t>lidí</a:t>
            </a:r>
            <a:r>
              <a:rPr lang="en-GB" sz="1600" dirty="0"/>
              <a:t>, </a:t>
            </a:r>
            <a:r>
              <a:rPr lang="en-GB" sz="1600" dirty="0" smtClean="0"/>
              <a:t>ale</a:t>
            </a:r>
            <a:r>
              <a:rPr lang="cs-CZ" sz="1600" dirty="0" smtClean="0"/>
              <a:t> </a:t>
            </a:r>
            <a:r>
              <a:rPr lang="en-GB" sz="1600" dirty="0" err="1" smtClean="0"/>
              <a:t>vstoupí</a:t>
            </a:r>
            <a:r>
              <a:rPr lang="en-GB" sz="1600" dirty="0" smtClean="0"/>
              <a:t>-li </a:t>
            </a:r>
            <a:r>
              <a:rPr lang="en-GB" sz="1600" dirty="0"/>
              <a:t>do </a:t>
            </a:r>
            <a:r>
              <a:rPr lang="en-GB" sz="1600" dirty="0" err="1"/>
              <a:t>močového</a:t>
            </a:r>
            <a:r>
              <a:rPr lang="en-GB" sz="1600" dirty="0"/>
              <a:t> </a:t>
            </a:r>
            <a:r>
              <a:rPr lang="en-GB" sz="1600" dirty="0" err="1"/>
              <a:t>traktu</a:t>
            </a:r>
            <a:r>
              <a:rPr lang="en-GB" sz="1600" dirty="0"/>
              <a:t>, </a:t>
            </a:r>
            <a:r>
              <a:rPr lang="en-GB" sz="1600" dirty="0" err="1"/>
              <a:t>způsobí</a:t>
            </a:r>
            <a:r>
              <a:rPr lang="en-GB" sz="1600" dirty="0"/>
              <a:t> </a:t>
            </a:r>
            <a:r>
              <a:rPr lang="en-GB" sz="1600" dirty="0" err="1"/>
              <a:t>zde</a:t>
            </a:r>
            <a:r>
              <a:rPr lang="en-GB" sz="1600" dirty="0"/>
              <a:t> </a:t>
            </a:r>
            <a:r>
              <a:rPr lang="en-GB" sz="1600" dirty="0" err="1"/>
              <a:t>infekci</a:t>
            </a:r>
            <a:endParaRPr lang="en-GB" sz="1600" dirty="0"/>
          </a:p>
          <a:p>
            <a:r>
              <a:rPr lang="en-GB" sz="1600" dirty="0" err="1" smtClean="0"/>
              <a:t>tkáně</a:t>
            </a:r>
            <a:r>
              <a:rPr lang="en-GB" sz="1600" dirty="0" smtClean="0"/>
              <a:t> </a:t>
            </a:r>
            <a:r>
              <a:rPr lang="en-GB" sz="1600" dirty="0" err="1"/>
              <a:t>zdravých</a:t>
            </a:r>
            <a:r>
              <a:rPr lang="en-GB" sz="1600" dirty="0"/>
              <a:t> </a:t>
            </a:r>
            <a:r>
              <a:rPr lang="cs-CZ" sz="1600" dirty="0" err="1"/>
              <a:t>ž</a:t>
            </a:r>
            <a:r>
              <a:rPr lang="en-GB" sz="1600" dirty="0" err="1" smtClean="0"/>
              <a:t>ivočichů</a:t>
            </a:r>
            <a:r>
              <a:rPr lang="en-GB" sz="1600" dirty="0" smtClean="0"/>
              <a:t> </a:t>
            </a:r>
            <a:r>
              <a:rPr lang="en-GB" sz="1600" dirty="0" err="1"/>
              <a:t>jsou</a:t>
            </a:r>
            <a:r>
              <a:rPr lang="en-GB" sz="1600" dirty="0"/>
              <a:t> </a:t>
            </a:r>
            <a:r>
              <a:rPr lang="en-GB" sz="1600" dirty="0" err="1"/>
              <a:t>sterilní</a:t>
            </a:r>
            <a:r>
              <a:rPr lang="en-GB" sz="1600" dirty="0"/>
              <a:t>, </a:t>
            </a:r>
            <a:r>
              <a:rPr lang="en-GB" sz="1600" dirty="0" err="1"/>
              <a:t>na</a:t>
            </a:r>
            <a:r>
              <a:rPr lang="en-GB" sz="1600" dirty="0"/>
              <a:t> </a:t>
            </a:r>
            <a:r>
              <a:rPr lang="en-GB" sz="1600" dirty="0" err="1"/>
              <a:t>povrchu</a:t>
            </a:r>
            <a:r>
              <a:rPr lang="en-GB" sz="1600" dirty="0"/>
              <a:t> </a:t>
            </a:r>
            <a:r>
              <a:rPr lang="en-GB" sz="1600" dirty="0" smtClean="0"/>
              <a:t>ale</a:t>
            </a:r>
            <a:r>
              <a:rPr lang="cs-CZ" sz="1600" dirty="0" smtClean="0"/>
              <a:t> </a:t>
            </a:r>
            <a:r>
              <a:rPr lang="en-GB" sz="1600" dirty="0" err="1" smtClean="0"/>
              <a:t>mnoho</a:t>
            </a:r>
            <a:r>
              <a:rPr lang="en-GB" sz="1600" dirty="0" smtClean="0"/>
              <a:t> </a:t>
            </a:r>
            <a:r>
              <a:rPr lang="en-GB" sz="1600" dirty="0" err="1"/>
              <a:t>mikroorganismů</a:t>
            </a:r>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44265"/>
            <a:ext cx="41433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576176"/>
            <a:ext cx="2826867" cy="193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202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640960" cy="5832648"/>
          </a:xfrm>
        </p:spPr>
        <p:txBody>
          <a:bodyPr>
            <a:normAutofit/>
          </a:bodyPr>
          <a:lstStyle/>
          <a:p>
            <a:r>
              <a:rPr lang="cs-CZ" sz="1600" dirty="0" err="1"/>
              <a:t>l</a:t>
            </a:r>
            <a:r>
              <a:rPr lang="en-GB" sz="1600" dirty="0" err="1" smtClean="0"/>
              <a:t>oupání</a:t>
            </a:r>
            <a:r>
              <a:rPr lang="en-GB" sz="1600" dirty="0" smtClean="0"/>
              <a:t> </a:t>
            </a:r>
            <a:r>
              <a:rPr lang="en-GB" sz="1600" dirty="0" err="1"/>
              <a:t>epidermálních</a:t>
            </a:r>
            <a:r>
              <a:rPr lang="en-GB" sz="1600" dirty="0"/>
              <a:t> </a:t>
            </a:r>
            <a:r>
              <a:rPr lang="en-GB" sz="1600" dirty="0" err="1"/>
              <a:t>buněk</a:t>
            </a:r>
            <a:r>
              <a:rPr lang="en-GB" sz="1600" dirty="0"/>
              <a:t> a </a:t>
            </a:r>
            <a:r>
              <a:rPr lang="en-GB" sz="1600" dirty="0" err="1"/>
              <a:t>sekrece</a:t>
            </a:r>
            <a:r>
              <a:rPr lang="en-GB" sz="1600" dirty="0"/>
              <a:t> </a:t>
            </a:r>
            <a:r>
              <a:rPr lang="en-GB" sz="1600" dirty="0" err="1"/>
              <a:t>mazových</a:t>
            </a:r>
            <a:r>
              <a:rPr lang="en-GB" sz="1600" dirty="0"/>
              <a:t> a </a:t>
            </a:r>
            <a:r>
              <a:rPr lang="en-GB" sz="1600" dirty="0" err="1"/>
              <a:t>potních</a:t>
            </a:r>
            <a:r>
              <a:rPr lang="en-GB" sz="1600" dirty="0"/>
              <a:t> </a:t>
            </a:r>
            <a:r>
              <a:rPr lang="cs-CZ" sz="1600" dirty="0" err="1"/>
              <a:t>ž</a:t>
            </a:r>
            <a:r>
              <a:rPr lang="en-GB" sz="1600" dirty="0" err="1" smtClean="0"/>
              <a:t>láz</a:t>
            </a:r>
            <a:r>
              <a:rPr lang="cs-CZ" sz="1600" dirty="0" smtClean="0"/>
              <a:t> </a:t>
            </a:r>
            <a:r>
              <a:rPr lang="en-GB" sz="1600" dirty="0" err="1" smtClean="0"/>
              <a:t>poskytuje</a:t>
            </a:r>
            <a:r>
              <a:rPr lang="en-GB" sz="1600" dirty="0" smtClean="0"/>
              <a:t> </a:t>
            </a:r>
            <a:r>
              <a:rPr lang="en-GB" sz="1600" dirty="0" err="1"/>
              <a:t>kreatin</a:t>
            </a:r>
            <a:r>
              <a:rPr lang="en-GB" sz="1600" dirty="0"/>
              <a:t>, </a:t>
            </a:r>
            <a:r>
              <a:rPr lang="en-GB" sz="1600" dirty="0" err="1"/>
              <a:t>lipidy</a:t>
            </a:r>
            <a:r>
              <a:rPr lang="en-GB" sz="1600" dirty="0"/>
              <a:t> a </a:t>
            </a:r>
            <a:r>
              <a:rPr lang="en-GB" sz="1600" dirty="0" err="1"/>
              <a:t>mastné</a:t>
            </a:r>
            <a:r>
              <a:rPr lang="en-GB" sz="1600" dirty="0"/>
              <a:t> </a:t>
            </a:r>
            <a:r>
              <a:rPr lang="en-GB" sz="1600" dirty="0" err="1"/>
              <a:t>kyseliny</a:t>
            </a:r>
            <a:r>
              <a:rPr lang="en-GB" sz="1600" dirty="0"/>
              <a:t> </a:t>
            </a:r>
            <a:r>
              <a:rPr lang="en-GB" sz="1600" dirty="0" err="1"/>
              <a:t>jako</a:t>
            </a:r>
            <a:r>
              <a:rPr lang="en-GB" sz="1600" dirty="0"/>
              <a:t> </a:t>
            </a:r>
            <a:r>
              <a:rPr lang="en-GB" sz="1600" dirty="0" err="1"/>
              <a:t>potenciální</a:t>
            </a:r>
            <a:r>
              <a:rPr lang="en-GB" sz="1600" dirty="0"/>
              <a:t> </a:t>
            </a:r>
            <a:r>
              <a:rPr lang="en-GB" sz="1600" dirty="0" err="1" smtClean="0"/>
              <a:t>růstový</a:t>
            </a:r>
            <a:r>
              <a:rPr lang="cs-CZ" sz="1600" dirty="0"/>
              <a:t> </a:t>
            </a:r>
            <a:r>
              <a:rPr lang="en-GB" sz="1600" dirty="0" err="1" smtClean="0"/>
              <a:t>substrát</a:t>
            </a:r>
            <a:endParaRPr lang="cs-CZ" sz="1600" dirty="0" smtClean="0"/>
          </a:p>
          <a:p>
            <a:endParaRPr lang="en-GB" sz="1600" dirty="0"/>
          </a:p>
          <a:p>
            <a:r>
              <a:rPr lang="en-GB" sz="1600" dirty="0" err="1" smtClean="0"/>
              <a:t>převá</a:t>
            </a:r>
            <a:r>
              <a:rPr lang="cs-CZ" sz="1600" dirty="0" smtClean="0"/>
              <a:t>ž</a:t>
            </a:r>
            <a:r>
              <a:rPr lang="en-GB" sz="1600" dirty="0" err="1" smtClean="0"/>
              <a:t>ně</a:t>
            </a:r>
            <a:r>
              <a:rPr lang="en-GB" sz="1600" dirty="0" smtClean="0"/>
              <a:t> </a:t>
            </a:r>
            <a:r>
              <a:rPr lang="en-GB" sz="1600" dirty="0" err="1"/>
              <a:t>suché</a:t>
            </a:r>
            <a:r>
              <a:rPr lang="en-GB" sz="1600" dirty="0"/>
              <a:t> </a:t>
            </a:r>
            <a:r>
              <a:rPr lang="en-GB" sz="1600" dirty="0" err="1"/>
              <a:t>podmínky</a:t>
            </a:r>
            <a:r>
              <a:rPr lang="en-GB" sz="1600" dirty="0"/>
              <a:t>, </a:t>
            </a:r>
            <a:r>
              <a:rPr lang="en-GB" sz="1600" dirty="0" err="1"/>
              <a:t>salinita</a:t>
            </a:r>
            <a:r>
              <a:rPr lang="en-GB" sz="1600" dirty="0"/>
              <a:t> a </a:t>
            </a:r>
            <a:r>
              <a:rPr lang="en-GB" sz="1600" dirty="0" err="1"/>
              <a:t>inhibiční</a:t>
            </a:r>
            <a:r>
              <a:rPr lang="en-GB" sz="1600" dirty="0"/>
              <a:t> </a:t>
            </a:r>
            <a:r>
              <a:rPr lang="en-GB" sz="1600" dirty="0" err="1"/>
              <a:t>účinky</a:t>
            </a:r>
            <a:r>
              <a:rPr lang="en-GB" sz="1600" dirty="0"/>
              <a:t> </a:t>
            </a:r>
            <a:r>
              <a:rPr lang="en-GB" sz="1600" dirty="0" err="1" smtClean="0"/>
              <a:t>některých</a:t>
            </a:r>
            <a:r>
              <a:rPr lang="cs-CZ" sz="1600" dirty="0"/>
              <a:t> </a:t>
            </a:r>
            <a:r>
              <a:rPr lang="en-GB" sz="1600" dirty="0" err="1" smtClean="0"/>
              <a:t>mastných</a:t>
            </a:r>
            <a:r>
              <a:rPr lang="en-GB" sz="1600" dirty="0" smtClean="0"/>
              <a:t> </a:t>
            </a:r>
            <a:r>
              <a:rPr lang="en-GB" sz="1600" dirty="0" err="1"/>
              <a:t>kyselin</a:t>
            </a:r>
            <a:r>
              <a:rPr lang="en-GB" sz="1600" dirty="0"/>
              <a:t> </a:t>
            </a:r>
            <a:r>
              <a:rPr lang="en-GB" sz="1600" dirty="0" err="1"/>
              <a:t>vytváří</a:t>
            </a:r>
            <a:r>
              <a:rPr lang="en-GB" sz="1600" dirty="0"/>
              <a:t> </a:t>
            </a:r>
            <a:r>
              <a:rPr lang="cs-CZ" sz="1600" dirty="0" err="1" smtClean="0"/>
              <a:t>zároven</a:t>
            </a:r>
            <a:r>
              <a:rPr lang="cs-CZ" sz="1600" dirty="0" smtClean="0"/>
              <a:t> </a:t>
            </a:r>
            <a:r>
              <a:rPr lang="en-GB" sz="1600" dirty="0" err="1" smtClean="0"/>
              <a:t>nepřátelské</a:t>
            </a:r>
            <a:r>
              <a:rPr lang="en-GB" sz="1600" dirty="0" smtClean="0"/>
              <a:t> </a:t>
            </a:r>
            <a:r>
              <a:rPr lang="en-GB" sz="1600" dirty="0" err="1" smtClean="0"/>
              <a:t>prostředí</a:t>
            </a:r>
            <a:endParaRPr lang="cs-CZ" sz="1600" dirty="0" smtClean="0"/>
          </a:p>
          <a:p>
            <a:r>
              <a:rPr lang="en-GB" sz="1600" dirty="0" err="1" smtClean="0"/>
              <a:t>které</a:t>
            </a:r>
            <a:r>
              <a:rPr lang="en-GB" sz="1600" dirty="0" smtClean="0"/>
              <a:t> </a:t>
            </a:r>
            <a:r>
              <a:rPr lang="en-GB" sz="1600" dirty="0"/>
              <a:t>je </a:t>
            </a:r>
            <a:r>
              <a:rPr lang="en-GB" sz="1600" dirty="0" err="1" smtClean="0"/>
              <a:t>nejlépe</a:t>
            </a:r>
            <a:r>
              <a:rPr lang="cs-CZ" sz="1600" dirty="0"/>
              <a:t> </a:t>
            </a:r>
            <a:r>
              <a:rPr lang="en-GB" sz="1600" dirty="0" err="1" smtClean="0"/>
              <a:t>tolerováno</a:t>
            </a:r>
            <a:r>
              <a:rPr lang="en-GB" sz="1600" dirty="0" smtClean="0"/>
              <a:t> </a:t>
            </a:r>
            <a:r>
              <a:rPr lang="en-GB" sz="1600" dirty="0" err="1"/>
              <a:t>některými</a:t>
            </a:r>
            <a:r>
              <a:rPr lang="en-GB" sz="1600" dirty="0"/>
              <a:t> G+ </a:t>
            </a:r>
            <a:r>
              <a:rPr lang="en-GB" sz="1600" dirty="0" err="1"/>
              <a:t>bakteriemi</a:t>
            </a:r>
            <a:r>
              <a:rPr lang="en-GB" sz="1600" dirty="0"/>
              <a:t>, </a:t>
            </a:r>
            <a:r>
              <a:rPr lang="en-GB" sz="1600" dirty="0" err="1"/>
              <a:t>corynebakteriemi</a:t>
            </a:r>
            <a:r>
              <a:rPr lang="en-GB" sz="1600" dirty="0"/>
              <a:t> a </a:t>
            </a:r>
            <a:r>
              <a:rPr lang="en-GB" sz="1600" dirty="0" err="1" smtClean="0"/>
              <a:t>některými</a:t>
            </a:r>
            <a:r>
              <a:rPr lang="cs-CZ" sz="1600" dirty="0"/>
              <a:t> </a:t>
            </a:r>
            <a:r>
              <a:rPr lang="en-GB" sz="1600" dirty="0" err="1" smtClean="0"/>
              <a:t>kvasinkami</a:t>
            </a:r>
            <a:endParaRPr lang="cs-CZ" sz="1600" dirty="0" smtClean="0"/>
          </a:p>
          <a:p>
            <a:endParaRPr lang="en-GB" sz="1600" dirty="0"/>
          </a:p>
          <a:p>
            <a:r>
              <a:rPr lang="cs-CZ" sz="1600" dirty="0" err="1"/>
              <a:t>v</a:t>
            </a:r>
            <a:r>
              <a:rPr lang="en-GB" sz="1600" dirty="0" err="1" smtClean="0"/>
              <a:t>ětšinou</a:t>
            </a:r>
            <a:r>
              <a:rPr lang="en-GB" sz="1600" dirty="0" smtClean="0"/>
              <a:t> </a:t>
            </a:r>
            <a:r>
              <a:rPr lang="en-GB" sz="1600" dirty="0" err="1"/>
              <a:t>jsou</a:t>
            </a:r>
            <a:r>
              <a:rPr lang="en-GB" sz="1600" dirty="0"/>
              <a:t> </a:t>
            </a:r>
            <a:r>
              <a:rPr lang="en-GB" sz="1600" dirty="0" err="1"/>
              <a:t>neškodné</a:t>
            </a:r>
            <a:r>
              <a:rPr lang="en-GB" sz="1600" dirty="0"/>
              <a:t> – </a:t>
            </a:r>
            <a:r>
              <a:rPr lang="en-GB" sz="1600" dirty="0" err="1" smtClean="0"/>
              <a:t>komensálové</a:t>
            </a:r>
            <a:endParaRPr lang="cs-CZ" sz="1600" dirty="0" smtClean="0"/>
          </a:p>
          <a:p>
            <a:endParaRPr lang="en-GB" sz="1600" dirty="0"/>
          </a:p>
          <a:p>
            <a:r>
              <a:rPr lang="cs-CZ" sz="1600" dirty="0" err="1"/>
              <a:t>n</a:t>
            </a:r>
            <a:r>
              <a:rPr lang="en-GB" sz="1600" dirty="0" err="1" smtClean="0"/>
              <a:t>ěkteré</a:t>
            </a:r>
            <a:r>
              <a:rPr lang="en-GB" sz="1600" dirty="0" smtClean="0"/>
              <a:t> </a:t>
            </a:r>
            <a:r>
              <a:rPr lang="en-GB" sz="1600" dirty="0"/>
              <a:t>(</a:t>
            </a:r>
            <a:r>
              <a:rPr lang="en-GB" sz="1600" i="1" dirty="0"/>
              <a:t>S. aureus, C. </a:t>
            </a:r>
            <a:r>
              <a:rPr lang="en-GB" sz="1600" i="1" dirty="0" err="1"/>
              <a:t>albicans</a:t>
            </a:r>
            <a:r>
              <a:rPr lang="en-GB" sz="1600" dirty="0"/>
              <a:t>) </a:t>
            </a:r>
            <a:r>
              <a:rPr lang="en-GB" sz="1600" dirty="0" err="1"/>
              <a:t>mají</a:t>
            </a:r>
            <a:r>
              <a:rPr lang="en-GB" sz="1600" dirty="0"/>
              <a:t> </a:t>
            </a:r>
            <a:r>
              <a:rPr lang="en-GB" sz="1600" dirty="0" err="1"/>
              <a:t>potenciál</a:t>
            </a:r>
            <a:r>
              <a:rPr lang="en-GB" sz="1600" dirty="0"/>
              <a:t> </a:t>
            </a:r>
            <a:r>
              <a:rPr lang="en-GB" sz="1600" dirty="0" err="1"/>
              <a:t>stát</a:t>
            </a:r>
            <a:r>
              <a:rPr lang="en-GB" sz="1600" dirty="0"/>
              <a:t> se </a:t>
            </a:r>
            <a:r>
              <a:rPr lang="en-GB" sz="1600" dirty="0" err="1" smtClean="0"/>
              <a:t>oportunistickými</a:t>
            </a:r>
            <a:r>
              <a:rPr lang="cs-CZ" sz="1600" dirty="0"/>
              <a:t> </a:t>
            </a:r>
            <a:r>
              <a:rPr lang="en-GB" sz="1600" dirty="0" err="1" smtClean="0"/>
              <a:t>patogeny</a:t>
            </a:r>
            <a:r>
              <a:rPr lang="en-GB" sz="1600" dirty="0" smtClean="0"/>
              <a:t> </a:t>
            </a:r>
            <a:r>
              <a:rPr lang="en-GB" sz="1600" dirty="0" err="1"/>
              <a:t>oslabených</a:t>
            </a:r>
            <a:r>
              <a:rPr lang="en-GB" sz="1600" dirty="0"/>
              <a:t> </a:t>
            </a:r>
            <a:r>
              <a:rPr lang="en-GB" sz="1600" dirty="0" err="1"/>
              <a:t>nebo</a:t>
            </a:r>
            <a:r>
              <a:rPr lang="en-GB" sz="1600" dirty="0"/>
              <a:t> </a:t>
            </a:r>
            <a:r>
              <a:rPr lang="en-GB" sz="1600" dirty="0" err="1"/>
              <a:t>imonokompromitovaných</a:t>
            </a:r>
            <a:r>
              <a:rPr lang="en-GB" sz="1600" dirty="0"/>
              <a:t> </a:t>
            </a:r>
            <a:r>
              <a:rPr lang="en-GB" sz="1600" dirty="0" err="1"/>
              <a:t>jedinců</a:t>
            </a:r>
            <a:r>
              <a:rPr lang="en-GB" sz="1600" dirty="0"/>
              <a:t> , </a:t>
            </a:r>
            <a:r>
              <a:rPr lang="en-GB" sz="1600" dirty="0" err="1" smtClean="0"/>
              <a:t>nebo</a:t>
            </a:r>
            <a:r>
              <a:rPr lang="cs-CZ" sz="1600" dirty="0"/>
              <a:t> </a:t>
            </a:r>
            <a:r>
              <a:rPr lang="en-GB" sz="1600" dirty="0" smtClean="0"/>
              <a:t>v </a:t>
            </a:r>
            <a:r>
              <a:rPr lang="en-GB" sz="1600" dirty="0" err="1"/>
              <a:t>případě</a:t>
            </a:r>
            <a:r>
              <a:rPr lang="en-GB" sz="1600" dirty="0"/>
              <a:t> </a:t>
            </a:r>
            <a:r>
              <a:rPr lang="en-GB" sz="1600" dirty="0" err="1"/>
              <a:t>poškození</a:t>
            </a:r>
            <a:r>
              <a:rPr lang="en-GB" sz="1600" dirty="0"/>
              <a:t> </a:t>
            </a:r>
            <a:r>
              <a:rPr lang="en-GB" sz="1600" dirty="0" err="1" smtClean="0"/>
              <a:t>ků</a:t>
            </a:r>
            <a:r>
              <a:rPr lang="cs-CZ" sz="1600" dirty="0" smtClean="0"/>
              <a:t>ž</a:t>
            </a:r>
            <a:r>
              <a:rPr lang="en-GB" sz="1600" dirty="0" smtClean="0"/>
              <a:t>e</a:t>
            </a:r>
            <a:endParaRPr lang="cs-CZ" sz="1600" dirty="0" smtClean="0"/>
          </a:p>
          <a:p>
            <a:endParaRPr lang="en-GB" sz="1600" dirty="0"/>
          </a:p>
          <a:p>
            <a:r>
              <a:rPr lang="en-GB" sz="1600" dirty="0" err="1" smtClean="0"/>
              <a:t>rozdíly</a:t>
            </a:r>
            <a:r>
              <a:rPr lang="en-GB" sz="1600" dirty="0" smtClean="0"/>
              <a:t> </a:t>
            </a:r>
            <a:r>
              <a:rPr lang="en-GB" sz="1600" dirty="0"/>
              <a:t>v </a:t>
            </a:r>
            <a:r>
              <a:rPr lang="en-GB" sz="1600" dirty="0" err="1"/>
              <a:t>kolonizaci</a:t>
            </a:r>
            <a:r>
              <a:rPr lang="en-GB" sz="1600" dirty="0"/>
              <a:t> </a:t>
            </a:r>
            <a:r>
              <a:rPr lang="en-GB" sz="1600" dirty="0" err="1"/>
              <a:t>jednotlivých</a:t>
            </a:r>
            <a:r>
              <a:rPr lang="en-GB" sz="1600" dirty="0"/>
              <a:t> </a:t>
            </a:r>
            <a:r>
              <a:rPr lang="en-GB" sz="1600" dirty="0" err="1"/>
              <a:t>oblastí</a:t>
            </a:r>
            <a:r>
              <a:rPr lang="en-GB" sz="1600" dirty="0"/>
              <a:t> </a:t>
            </a:r>
            <a:r>
              <a:rPr lang="en-GB" sz="1600" dirty="0" err="1" smtClean="0"/>
              <a:t>ků</a:t>
            </a:r>
            <a:r>
              <a:rPr lang="cs-CZ" sz="1600" dirty="0" smtClean="0"/>
              <a:t>ž</a:t>
            </a:r>
            <a:r>
              <a:rPr lang="en-GB" sz="1600" dirty="0" smtClean="0"/>
              <a:t>e </a:t>
            </a:r>
            <a:r>
              <a:rPr lang="en-GB" sz="1600" dirty="0"/>
              <a:t>(</a:t>
            </a:r>
            <a:r>
              <a:rPr lang="en-GB" sz="1600" dirty="0" err="1"/>
              <a:t>vlhkost</a:t>
            </a:r>
            <a:r>
              <a:rPr lang="en-GB" sz="1600" dirty="0"/>
              <a:t>, </a:t>
            </a:r>
            <a:r>
              <a:rPr lang="en-GB" sz="1600" dirty="0" err="1" smtClean="0"/>
              <a:t>sekrety</a:t>
            </a:r>
            <a:r>
              <a:rPr lang="cs-CZ" sz="1600" dirty="0"/>
              <a:t> </a:t>
            </a:r>
            <a:r>
              <a:rPr lang="cs-CZ" sz="1600" dirty="0" smtClean="0"/>
              <a:t>ž</a:t>
            </a:r>
            <a:r>
              <a:rPr lang="en-GB" sz="1600" dirty="0" err="1" smtClean="0"/>
              <a:t>lázek</a:t>
            </a:r>
            <a:r>
              <a:rPr lang="en-GB" sz="1600" dirty="0"/>
              <a:t>,..)</a:t>
            </a:r>
          </a:p>
          <a:p>
            <a:r>
              <a:rPr lang="cs-CZ" sz="1600" dirty="0" err="1"/>
              <a:t>n</a:t>
            </a:r>
            <a:r>
              <a:rPr lang="en-GB" sz="1600" dirty="0" err="1" smtClean="0"/>
              <a:t>ejméně</a:t>
            </a:r>
            <a:r>
              <a:rPr lang="en-GB" sz="1600" dirty="0" smtClean="0"/>
              <a:t> </a:t>
            </a:r>
            <a:r>
              <a:rPr lang="en-GB" sz="1600" dirty="0" err="1"/>
              <a:t>mikrobů</a:t>
            </a:r>
            <a:r>
              <a:rPr lang="en-GB" sz="1600" dirty="0"/>
              <a:t> </a:t>
            </a:r>
            <a:r>
              <a:rPr lang="en-GB" sz="1600" dirty="0" err="1"/>
              <a:t>na</a:t>
            </a:r>
            <a:r>
              <a:rPr lang="en-GB" sz="1600" dirty="0"/>
              <a:t> </a:t>
            </a:r>
            <a:r>
              <a:rPr lang="en-GB" sz="1600" dirty="0" err="1"/>
              <a:t>předloktí</a:t>
            </a:r>
            <a:r>
              <a:rPr lang="en-GB" sz="1600" dirty="0"/>
              <a:t> a </a:t>
            </a:r>
            <a:r>
              <a:rPr lang="en-GB" sz="1600" dirty="0" err="1"/>
              <a:t>zádech</a:t>
            </a:r>
            <a:r>
              <a:rPr lang="en-GB" sz="1600" dirty="0"/>
              <a:t> </a:t>
            </a:r>
            <a:endParaRPr lang="cs-CZ" sz="1600" dirty="0" smtClean="0"/>
          </a:p>
          <a:p>
            <a:r>
              <a:rPr lang="cs-CZ" sz="1600" dirty="0" err="1"/>
              <a:t>n</a:t>
            </a:r>
            <a:r>
              <a:rPr lang="en-GB" sz="1600" dirty="0" err="1" smtClean="0"/>
              <a:t>ejvíce</a:t>
            </a:r>
            <a:r>
              <a:rPr lang="en-GB" sz="1600" dirty="0" smtClean="0"/>
              <a:t> </a:t>
            </a:r>
            <a:r>
              <a:rPr lang="en-GB" sz="1600" dirty="0"/>
              <a:t>v </a:t>
            </a:r>
            <a:r>
              <a:rPr lang="en-GB" sz="1600" dirty="0" err="1" smtClean="0"/>
              <a:t>podpa</a:t>
            </a:r>
            <a:r>
              <a:rPr lang="cs-CZ" sz="1600" dirty="0" smtClean="0"/>
              <a:t>ž</a:t>
            </a:r>
            <a:r>
              <a:rPr lang="en-GB" sz="1600" dirty="0" smtClean="0"/>
              <a:t>í</a:t>
            </a:r>
            <a:r>
              <a:rPr lang="en-GB" sz="1600" dirty="0"/>
              <a:t>, </a:t>
            </a:r>
            <a:r>
              <a:rPr lang="en-GB" sz="1600" dirty="0" err="1"/>
              <a:t>slabinách</a:t>
            </a:r>
            <a:r>
              <a:rPr lang="en-GB" sz="1600" dirty="0"/>
              <a:t>, </a:t>
            </a:r>
            <a:r>
              <a:rPr lang="en-GB" sz="1600" dirty="0" err="1"/>
              <a:t>ve</a:t>
            </a:r>
            <a:r>
              <a:rPr lang="en-GB" sz="1600" dirty="0"/>
              <a:t> </a:t>
            </a:r>
            <a:r>
              <a:rPr lang="en-GB" sz="1600" dirty="0" err="1"/>
              <a:t>vlasech</a:t>
            </a:r>
            <a:r>
              <a:rPr lang="en-GB" sz="1600" dirty="0"/>
              <a:t>, </a:t>
            </a:r>
            <a:r>
              <a:rPr lang="en-GB" sz="1600" dirty="0" err="1"/>
              <a:t>mezi</a:t>
            </a:r>
            <a:r>
              <a:rPr lang="en-GB" sz="1600" dirty="0"/>
              <a:t> </a:t>
            </a:r>
            <a:r>
              <a:rPr lang="en-GB" sz="1600" dirty="0" err="1"/>
              <a:t>prsty</a:t>
            </a:r>
            <a:r>
              <a:rPr lang="en-GB" sz="1600" dirty="0"/>
              <a:t> </a:t>
            </a:r>
            <a:endParaRPr lang="cs-CZ" sz="1600" dirty="0"/>
          </a:p>
          <a:p>
            <a:endParaRPr lang="en-GB" sz="1600" dirty="0"/>
          </a:p>
          <a:p>
            <a:r>
              <a:rPr lang="cs-CZ" sz="1600" dirty="0" err="1"/>
              <a:t>n</a:t>
            </a:r>
            <a:r>
              <a:rPr lang="en-GB" sz="1600" dirty="0" err="1" smtClean="0"/>
              <a:t>ejčastěji</a:t>
            </a:r>
            <a:r>
              <a:rPr lang="en-GB" sz="1600" dirty="0" smtClean="0"/>
              <a:t> </a:t>
            </a:r>
            <a:r>
              <a:rPr lang="en-GB" sz="1600" i="1" dirty="0"/>
              <a:t>Staphylococcus a Corynebacterium</a:t>
            </a:r>
          </a:p>
          <a:p>
            <a:r>
              <a:rPr lang="en-GB" sz="1600" dirty="0"/>
              <a:t>G- </a:t>
            </a:r>
            <a:r>
              <a:rPr lang="en-GB" sz="1600" dirty="0" err="1"/>
              <a:t>na</a:t>
            </a:r>
            <a:r>
              <a:rPr lang="en-GB" sz="1600" dirty="0"/>
              <a:t> </a:t>
            </a:r>
            <a:r>
              <a:rPr lang="en-GB" sz="1600" dirty="0" err="1"/>
              <a:t>vlhčích</a:t>
            </a:r>
            <a:r>
              <a:rPr lang="en-GB" sz="1600" dirty="0"/>
              <a:t> </a:t>
            </a:r>
            <a:r>
              <a:rPr lang="en-GB" sz="1600" dirty="0" err="1"/>
              <a:t>partiích</a:t>
            </a:r>
            <a:endParaRPr lang="en-GB" sz="1600" dirty="0"/>
          </a:p>
          <a:p>
            <a:r>
              <a:rPr lang="cs-CZ" sz="1600" dirty="0" err="1"/>
              <a:t>n</a:t>
            </a:r>
            <a:r>
              <a:rPr lang="en-GB" sz="1600" dirty="0" err="1" smtClean="0"/>
              <a:t>ejčastější</a:t>
            </a:r>
            <a:r>
              <a:rPr lang="en-GB" sz="1600" dirty="0" smtClean="0"/>
              <a:t> </a:t>
            </a:r>
            <a:r>
              <a:rPr lang="en-GB" sz="1600" dirty="0" err="1"/>
              <a:t>kvasinka</a:t>
            </a:r>
            <a:r>
              <a:rPr lang="en-GB" sz="1600" dirty="0"/>
              <a:t> </a:t>
            </a:r>
            <a:r>
              <a:rPr lang="en-GB" sz="1600" i="1" dirty="0" err="1"/>
              <a:t>Pityrosporum</a:t>
            </a:r>
            <a:r>
              <a:rPr lang="en-GB" sz="1600" i="1" dirty="0"/>
              <a:t> </a:t>
            </a:r>
            <a:r>
              <a:rPr lang="en-GB" sz="1600" i="1" dirty="0" err="1"/>
              <a:t>ovale</a:t>
            </a:r>
            <a:r>
              <a:rPr lang="en-GB" sz="1600" i="1" dirty="0"/>
              <a:t> a C. </a:t>
            </a:r>
            <a:r>
              <a:rPr lang="en-GB" sz="1600" i="1" dirty="0" err="1"/>
              <a:t>albicans</a:t>
            </a:r>
            <a:endParaRPr lang="en-GB" sz="1600" i="1" dirty="0"/>
          </a:p>
        </p:txBody>
      </p:sp>
    </p:spTree>
    <p:extLst>
      <p:ext uri="{BB962C8B-B14F-4D97-AF65-F5344CB8AC3E}">
        <p14:creationId xmlns:p14="http://schemas.microsoft.com/office/powerpoint/2010/main" val="1607713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48" y="260648"/>
            <a:ext cx="9017647" cy="5544616"/>
          </a:xfrm>
        </p:spPr>
        <p:txBody>
          <a:bodyPr>
            <a:normAutofit/>
          </a:bodyPr>
          <a:lstStyle/>
          <a:p>
            <a:pPr marL="0" indent="0">
              <a:buNone/>
            </a:pPr>
            <a:r>
              <a:rPr lang="en-GB" sz="1600" dirty="0" smtClean="0"/>
              <a:t>Naka</a:t>
            </a:r>
            <a:r>
              <a:rPr lang="cs-CZ" sz="1600" dirty="0" smtClean="0"/>
              <a:t>ž</a:t>
            </a:r>
            <a:r>
              <a:rPr lang="en-GB" sz="1600" dirty="0" err="1" smtClean="0"/>
              <a:t>livost</a:t>
            </a:r>
            <a:r>
              <a:rPr lang="en-GB" sz="1600" dirty="0" smtClean="0"/>
              <a:t> </a:t>
            </a:r>
            <a:r>
              <a:rPr lang="en-GB" sz="1600" dirty="0" err="1"/>
              <a:t>patogenních</a:t>
            </a:r>
            <a:r>
              <a:rPr lang="en-GB" sz="1600" dirty="0"/>
              <a:t> </a:t>
            </a:r>
            <a:r>
              <a:rPr lang="en-GB" sz="1600" dirty="0" err="1" smtClean="0"/>
              <a:t>mikrobů</a:t>
            </a:r>
            <a:endParaRPr lang="cs-CZ" sz="1600" dirty="0" smtClean="0"/>
          </a:p>
          <a:p>
            <a:pPr marL="0" indent="0">
              <a:buNone/>
            </a:pPr>
            <a:endParaRPr lang="en-GB" sz="1600" dirty="0"/>
          </a:p>
          <a:p>
            <a:r>
              <a:rPr lang="en-GB" sz="1600" dirty="0" err="1" smtClean="0"/>
              <a:t>dle</a:t>
            </a:r>
            <a:r>
              <a:rPr lang="en-GB" sz="1600" dirty="0" smtClean="0"/>
              <a:t> </a:t>
            </a:r>
            <a:r>
              <a:rPr lang="en-GB" sz="1600" dirty="0" err="1"/>
              <a:t>jejich</a:t>
            </a:r>
            <a:r>
              <a:rPr lang="en-GB" sz="1600" dirty="0"/>
              <a:t> </a:t>
            </a:r>
            <a:r>
              <a:rPr lang="en-GB" sz="1600" dirty="0" err="1"/>
              <a:t>schopnosti</a:t>
            </a:r>
            <a:r>
              <a:rPr lang="en-GB" sz="1600" dirty="0"/>
              <a:t> </a:t>
            </a:r>
            <a:r>
              <a:rPr lang="en-GB" sz="1600" dirty="0" err="1"/>
              <a:t>uniknout</a:t>
            </a:r>
            <a:r>
              <a:rPr lang="en-GB" sz="1600" dirty="0"/>
              <a:t> z </a:t>
            </a:r>
            <a:r>
              <a:rPr lang="en-GB" sz="1600" dirty="0" err="1"/>
              <a:t>hostitele</a:t>
            </a:r>
            <a:r>
              <a:rPr lang="en-GB" sz="1600" dirty="0"/>
              <a:t>, </a:t>
            </a:r>
            <a:r>
              <a:rPr lang="en-GB" sz="1600" dirty="0" err="1"/>
              <a:t>kontaktovat</a:t>
            </a:r>
            <a:r>
              <a:rPr lang="en-GB" sz="1600" dirty="0"/>
              <a:t> </a:t>
            </a:r>
            <a:r>
              <a:rPr lang="en-GB" sz="1600" dirty="0" err="1" smtClean="0"/>
              <a:t>nového</a:t>
            </a:r>
            <a:r>
              <a:rPr lang="cs-CZ" sz="1600" dirty="0"/>
              <a:t> </a:t>
            </a:r>
            <a:r>
              <a:rPr lang="en-GB" sz="1600" dirty="0" smtClean="0"/>
              <a:t>a </a:t>
            </a:r>
            <a:r>
              <a:rPr lang="en-GB" sz="1600" dirty="0" err="1"/>
              <a:t>úspěšně</a:t>
            </a:r>
            <a:r>
              <a:rPr lang="en-GB" sz="1600" dirty="0"/>
              <a:t> </a:t>
            </a:r>
            <a:r>
              <a:rPr lang="en-GB" sz="1600" dirty="0" err="1"/>
              <a:t>vstoupit</a:t>
            </a:r>
            <a:r>
              <a:rPr lang="en-GB" sz="1600" dirty="0"/>
              <a:t> do </a:t>
            </a:r>
            <a:r>
              <a:rPr lang="en-GB" sz="1600" dirty="0" err="1"/>
              <a:t>jeho</a:t>
            </a:r>
            <a:r>
              <a:rPr lang="en-GB" sz="1600" dirty="0"/>
              <a:t> </a:t>
            </a:r>
            <a:r>
              <a:rPr lang="en-GB" sz="1600" dirty="0" err="1"/>
              <a:t>tkáně</a:t>
            </a:r>
            <a:endParaRPr lang="en-GB" sz="1600" dirty="0"/>
          </a:p>
          <a:p>
            <a:r>
              <a:rPr lang="en-GB" sz="1600" dirty="0" err="1" smtClean="0"/>
              <a:t>schopnost</a:t>
            </a:r>
            <a:r>
              <a:rPr lang="en-GB" sz="1600" dirty="0" smtClean="0"/>
              <a:t> </a:t>
            </a:r>
            <a:r>
              <a:rPr lang="en-GB" sz="1600" dirty="0" err="1" smtClean="0"/>
              <a:t>pře</a:t>
            </a:r>
            <a:r>
              <a:rPr lang="cs-CZ" sz="1600" dirty="0" smtClean="0"/>
              <a:t>ž</a:t>
            </a:r>
            <a:r>
              <a:rPr lang="en-GB" sz="1600" dirty="0" err="1" smtClean="0"/>
              <a:t>ít</a:t>
            </a:r>
            <a:r>
              <a:rPr lang="en-GB" sz="1600" dirty="0" smtClean="0"/>
              <a:t> </a:t>
            </a:r>
            <a:r>
              <a:rPr lang="en-GB" sz="1600" dirty="0" err="1"/>
              <a:t>období</a:t>
            </a:r>
            <a:r>
              <a:rPr lang="en-GB" sz="1600" dirty="0"/>
              <a:t> bez </a:t>
            </a:r>
            <a:r>
              <a:rPr lang="en-GB" sz="1600" dirty="0" err="1"/>
              <a:t>hostitele</a:t>
            </a:r>
            <a:endParaRPr lang="en-GB" sz="1600" dirty="0"/>
          </a:p>
          <a:p>
            <a:r>
              <a:rPr lang="en-GB" sz="1600" dirty="0" err="1" smtClean="0"/>
              <a:t>patogeni</a:t>
            </a:r>
            <a:r>
              <a:rPr lang="en-GB" sz="1600" dirty="0" smtClean="0"/>
              <a:t> </a:t>
            </a:r>
            <a:r>
              <a:rPr lang="en-GB" sz="1600" dirty="0" err="1"/>
              <a:t>normálně</a:t>
            </a:r>
            <a:r>
              <a:rPr lang="en-GB" sz="1600" dirty="0"/>
              <a:t> </a:t>
            </a:r>
            <a:r>
              <a:rPr lang="en-GB" sz="1600" dirty="0" err="1"/>
              <a:t>přenášeni</a:t>
            </a:r>
            <a:r>
              <a:rPr lang="en-GB" sz="1600" dirty="0"/>
              <a:t> </a:t>
            </a:r>
            <a:r>
              <a:rPr lang="en-GB" sz="1600" dirty="0" err="1"/>
              <a:t>přímým</a:t>
            </a:r>
            <a:r>
              <a:rPr lang="en-GB" sz="1600" dirty="0"/>
              <a:t> </a:t>
            </a:r>
            <a:r>
              <a:rPr lang="en-GB" sz="1600" dirty="0" err="1"/>
              <a:t>kontaktem</a:t>
            </a:r>
            <a:endParaRPr lang="en-GB" sz="1600" dirty="0"/>
          </a:p>
          <a:p>
            <a:r>
              <a:rPr lang="en-GB" sz="1600" dirty="0" smtClean="0"/>
              <a:t> </a:t>
            </a:r>
            <a:r>
              <a:rPr lang="en-GB" sz="1600" dirty="0" err="1"/>
              <a:t>přenos</a:t>
            </a:r>
            <a:r>
              <a:rPr lang="en-GB" sz="1600" dirty="0"/>
              <a:t> </a:t>
            </a:r>
            <a:r>
              <a:rPr lang="en-GB" sz="1600" dirty="0" err="1"/>
              <a:t>vodou</a:t>
            </a:r>
            <a:r>
              <a:rPr lang="en-GB" sz="1600" dirty="0"/>
              <a:t> </a:t>
            </a:r>
            <a:r>
              <a:rPr lang="en-GB" sz="1600" dirty="0" err="1"/>
              <a:t>nebo</a:t>
            </a:r>
            <a:r>
              <a:rPr lang="en-GB" sz="1600" dirty="0"/>
              <a:t> </a:t>
            </a:r>
            <a:r>
              <a:rPr lang="en-GB" sz="1600" dirty="0" err="1"/>
              <a:t>vzduchem</a:t>
            </a:r>
            <a:r>
              <a:rPr lang="en-GB" sz="1600" dirty="0"/>
              <a:t>, </a:t>
            </a:r>
            <a:r>
              <a:rPr lang="en-GB" sz="1600" dirty="0" err="1"/>
              <a:t>potravou</a:t>
            </a:r>
            <a:r>
              <a:rPr lang="en-GB" sz="1600" dirty="0"/>
              <a:t> a </a:t>
            </a:r>
            <a:r>
              <a:rPr lang="en-GB" sz="1600" dirty="0" err="1"/>
              <a:t>biologickým</a:t>
            </a:r>
            <a:r>
              <a:rPr lang="en-GB" sz="1600" dirty="0"/>
              <a:t> </a:t>
            </a:r>
            <a:r>
              <a:rPr lang="en-GB" sz="1600" dirty="0" err="1"/>
              <a:t>vektorem</a:t>
            </a:r>
            <a:endParaRPr lang="en-GB" sz="1600" dirty="0"/>
          </a:p>
          <a:p>
            <a:r>
              <a:rPr lang="en-GB" sz="1600" dirty="0" smtClean="0"/>
              <a:t> </a:t>
            </a:r>
            <a:r>
              <a:rPr lang="en-GB" sz="1600" dirty="0" err="1"/>
              <a:t>přenos</a:t>
            </a:r>
            <a:r>
              <a:rPr lang="en-GB" sz="1600" dirty="0"/>
              <a:t> </a:t>
            </a:r>
            <a:r>
              <a:rPr lang="en-GB" sz="1600" dirty="0" err="1"/>
              <a:t>vzduchem</a:t>
            </a:r>
            <a:r>
              <a:rPr lang="en-GB" sz="1600" dirty="0"/>
              <a:t> – </a:t>
            </a:r>
            <a:r>
              <a:rPr lang="en-GB" sz="1600" dirty="0" err="1"/>
              <a:t>odolnost</a:t>
            </a:r>
            <a:r>
              <a:rPr lang="en-GB" sz="1600" dirty="0"/>
              <a:t> k </a:t>
            </a:r>
            <a:r>
              <a:rPr lang="en-GB" sz="1600" dirty="0" err="1"/>
              <a:t>vysychání</a:t>
            </a:r>
            <a:r>
              <a:rPr lang="en-GB" sz="1600" dirty="0"/>
              <a:t>, </a:t>
            </a:r>
            <a:r>
              <a:rPr lang="en-GB" sz="1600" dirty="0" err="1"/>
              <a:t>uvolnění</a:t>
            </a:r>
            <a:r>
              <a:rPr lang="en-GB" sz="1600" dirty="0"/>
              <a:t> </a:t>
            </a:r>
            <a:r>
              <a:rPr lang="en-GB" sz="1600" dirty="0" err="1"/>
              <a:t>velkého</a:t>
            </a:r>
            <a:r>
              <a:rPr lang="en-GB" sz="1600" dirty="0"/>
              <a:t> </a:t>
            </a:r>
            <a:r>
              <a:rPr lang="en-GB" sz="1600" dirty="0" err="1" smtClean="0"/>
              <a:t>mno</a:t>
            </a:r>
            <a:r>
              <a:rPr lang="cs-CZ" sz="1600" dirty="0" smtClean="0"/>
              <a:t>ž</a:t>
            </a:r>
            <a:r>
              <a:rPr lang="en-GB" sz="1600" dirty="0" err="1" smtClean="0"/>
              <a:t>ství</a:t>
            </a:r>
            <a:r>
              <a:rPr lang="cs-CZ" sz="1600" dirty="0" smtClean="0"/>
              <a:t> </a:t>
            </a:r>
            <a:r>
              <a:rPr lang="en-GB" sz="1600" dirty="0" err="1" smtClean="0"/>
              <a:t>mikrobů</a:t>
            </a:r>
            <a:endParaRPr lang="en-GB" sz="1600" dirty="0"/>
          </a:p>
          <a:p>
            <a:r>
              <a:rPr lang="en-GB" sz="1600" dirty="0" smtClean="0"/>
              <a:t> </a:t>
            </a:r>
            <a:r>
              <a:rPr lang="en-GB" sz="1600" dirty="0" err="1"/>
              <a:t>pokud</a:t>
            </a:r>
            <a:r>
              <a:rPr lang="en-GB" sz="1600" dirty="0"/>
              <a:t> </a:t>
            </a:r>
            <a:r>
              <a:rPr lang="en-GB" sz="1600" dirty="0" err="1" smtClean="0"/>
              <a:t>nemů</a:t>
            </a:r>
            <a:r>
              <a:rPr lang="cs-CZ" sz="1600" dirty="0" smtClean="0"/>
              <a:t>ž</a:t>
            </a:r>
            <a:r>
              <a:rPr lang="en-GB" sz="1600" dirty="0" smtClean="0"/>
              <a:t>e </a:t>
            </a:r>
            <a:r>
              <a:rPr lang="en-GB" sz="1600" dirty="0" err="1" smtClean="0"/>
              <a:t>pře</a:t>
            </a:r>
            <a:r>
              <a:rPr lang="cs-CZ" sz="1600" dirty="0" smtClean="0"/>
              <a:t>ž</a:t>
            </a:r>
            <a:r>
              <a:rPr lang="en-GB" sz="1600" dirty="0" err="1" smtClean="0"/>
              <a:t>ít</a:t>
            </a:r>
            <a:r>
              <a:rPr lang="en-GB" sz="1600" dirty="0" smtClean="0"/>
              <a:t> </a:t>
            </a:r>
            <a:r>
              <a:rPr lang="en-GB" sz="1600" dirty="0" err="1"/>
              <a:t>vně</a:t>
            </a:r>
            <a:r>
              <a:rPr lang="en-GB" sz="1600" dirty="0"/>
              <a:t> </a:t>
            </a:r>
            <a:r>
              <a:rPr lang="en-GB" sz="1600" dirty="0" err="1"/>
              <a:t>hostitele</a:t>
            </a:r>
            <a:r>
              <a:rPr lang="en-GB" sz="1600" dirty="0"/>
              <a:t>, </a:t>
            </a:r>
            <a:r>
              <a:rPr lang="en-GB" sz="1600" dirty="0" err="1"/>
              <a:t>potřebuje</a:t>
            </a:r>
            <a:r>
              <a:rPr lang="en-GB" sz="1600" dirty="0"/>
              <a:t> </a:t>
            </a:r>
            <a:r>
              <a:rPr lang="en-GB" sz="1600" dirty="0" err="1"/>
              <a:t>přenašeče</a:t>
            </a:r>
            <a:r>
              <a:rPr lang="en-GB" sz="1600" dirty="0"/>
              <a:t> – </a:t>
            </a:r>
            <a:r>
              <a:rPr lang="en-GB" sz="1600" dirty="0" err="1" smtClean="0"/>
              <a:t>specificita</a:t>
            </a:r>
            <a:r>
              <a:rPr lang="cs-CZ" sz="1600" dirty="0"/>
              <a:t> </a:t>
            </a:r>
            <a:r>
              <a:rPr lang="en-GB" sz="1600" dirty="0" err="1" smtClean="0"/>
              <a:t>hostitele</a:t>
            </a:r>
            <a:r>
              <a:rPr lang="en-GB" sz="1600" dirty="0" smtClean="0"/>
              <a:t> </a:t>
            </a:r>
            <a:r>
              <a:rPr lang="en-GB" sz="1600" dirty="0"/>
              <a:t>a </a:t>
            </a:r>
            <a:r>
              <a:rPr lang="en-GB" sz="1600" dirty="0" err="1"/>
              <a:t>přenašeče</a:t>
            </a:r>
            <a:endParaRPr lang="en-GB" sz="1600" dirty="0"/>
          </a:p>
          <a:p>
            <a:r>
              <a:rPr lang="en-GB" sz="1600" dirty="0" err="1" smtClean="0"/>
              <a:t>často</a:t>
            </a:r>
            <a:r>
              <a:rPr lang="en-GB" sz="1600" dirty="0" smtClean="0"/>
              <a:t> </a:t>
            </a:r>
            <a:r>
              <a:rPr lang="en-GB" sz="1600" dirty="0" err="1"/>
              <a:t>geografický</a:t>
            </a:r>
            <a:r>
              <a:rPr lang="en-GB" sz="1600" dirty="0"/>
              <a:t> </a:t>
            </a:r>
            <a:r>
              <a:rPr lang="en-GB" sz="1600" dirty="0" err="1"/>
              <a:t>výskyt</a:t>
            </a:r>
            <a:r>
              <a:rPr lang="en-GB" sz="1600" dirty="0"/>
              <a:t> </a:t>
            </a:r>
            <a:r>
              <a:rPr lang="en-GB" sz="1600" dirty="0" err="1"/>
              <a:t>určité</a:t>
            </a:r>
            <a:r>
              <a:rPr lang="en-GB" sz="1600" dirty="0"/>
              <a:t> </a:t>
            </a:r>
            <a:r>
              <a:rPr lang="en-GB" sz="1600" dirty="0" err="1"/>
              <a:t>choroby</a:t>
            </a:r>
            <a:r>
              <a:rPr lang="en-GB" sz="1600" dirty="0"/>
              <a:t> </a:t>
            </a:r>
            <a:r>
              <a:rPr lang="en-GB" sz="1600" dirty="0" err="1"/>
              <a:t>dán</a:t>
            </a:r>
            <a:r>
              <a:rPr lang="en-GB" sz="1600" dirty="0"/>
              <a:t> </a:t>
            </a:r>
            <a:r>
              <a:rPr lang="en-GB" sz="1600" dirty="0" err="1"/>
              <a:t>výskytem</a:t>
            </a:r>
            <a:r>
              <a:rPr lang="en-GB" sz="1600" dirty="0"/>
              <a:t> </a:t>
            </a:r>
            <a:r>
              <a:rPr lang="en-GB" sz="1600" dirty="0" err="1" smtClean="0"/>
              <a:t>vhodného</a:t>
            </a:r>
            <a:r>
              <a:rPr lang="cs-CZ" sz="1600" dirty="0"/>
              <a:t> </a:t>
            </a:r>
            <a:r>
              <a:rPr lang="en-GB" sz="1600" dirty="0" err="1" smtClean="0"/>
              <a:t>přenašeče</a:t>
            </a:r>
            <a:endParaRPr lang="cs-CZ" sz="1600" dirty="0" smtClean="0"/>
          </a:p>
          <a:p>
            <a:endParaRPr lang="cs-CZ" sz="1600" dirty="0"/>
          </a:p>
          <a:p>
            <a:r>
              <a:rPr lang="en-GB" sz="1600" dirty="0" err="1"/>
              <a:t>podmínky</a:t>
            </a:r>
            <a:r>
              <a:rPr lang="en-GB" sz="1600" dirty="0"/>
              <a:t> </a:t>
            </a:r>
            <a:r>
              <a:rPr lang="en-GB" sz="1600" dirty="0" err="1"/>
              <a:t>životního</a:t>
            </a:r>
            <a:r>
              <a:rPr lang="en-GB" sz="1600" dirty="0"/>
              <a:t> </a:t>
            </a:r>
            <a:r>
              <a:rPr lang="en-GB" sz="1600" dirty="0" err="1"/>
              <a:t>prostředí</a:t>
            </a:r>
            <a:r>
              <a:rPr lang="en-GB" sz="1600" dirty="0"/>
              <a:t> </a:t>
            </a:r>
            <a:r>
              <a:rPr lang="en-GB" sz="1600" dirty="0" err="1"/>
              <a:t>často</a:t>
            </a:r>
            <a:r>
              <a:rPr lang="en-GB" sz="1600" dirty="0"/>
              <a:t> </a:t>
            </a:r>
            <a:r>
              <a:rPr lang="en-GB" sz="1600" dirty="0" err="1"/>
              <a:t>určují</a:t>
            </a:r>
            <a:r>
              <a:rPr lang="en-GB" sz="1600" dirty="0"/>
              <a:t> </a:t>
            </a:r>
            <a:r>
              <a:rPr lang="en-GB" sz="1600" dirty="0" err="1"/>
              <a:t>distribuci</a:t>
            </a:r>
            <a:r>
              <a:rPr lang="en-GB" sz="1600" dirty="0"/>
              <a:t> </a:t>
            </a:r>
            <a:r>
              <a:rPr lang="en-GB" sz="1600" dirty="0" err="1"/>
              <a:t>patogena</a:t>
            </a:r>
            <a:r>
              <a:rPr lang="en-GB" sz="1600" dirty="0"/>
              <a:t> </a:t>
            </a:r>
            <a:r>
              <a:rPr lang="en-GB" sz="1600" dirty="0" err="1"/>
              <a:t>ovlivněním</a:t>
            </a:r>
            <a:endParaRPr lang="en-GB" sz="1600" dirty="0"/>
          </a:p>
          <a:p>
            <a:r>
              <a:rPr lang="en-GB" sz="1600" dirty="0" err="1"/>
              <a:t>citlivosti</a:t>
            </a:r>
            <a:r>
              <a:rPr lang="en-GB" sz="1600" dirty="0"/>
              <a:t> </a:t>
            </a:r>
            <a:r>
              <a:rPr lang="en-GB" sz="1600" dirty="0" err="1"/>
              <a:t>hostitele</a:t>
            </a:r>
            <a:r>
              <a:rPr lang="en-GB" sz="1600" dirty="0"/>
              <a:t>, </a:t>
            </a:r>
            <a:r>
              <a:rPr lang="en-GB" sz="1600" dirty="0" err="1"/>
              <a:t>reprodukcí</a:t>
            </a:r>
            <a:r>
              <a:rPr lang="en-GB" sz="1600" dirty="0"/>
              <a:t> </a:t>
            </a:r>
            <a:r>
              <a:rPr lang="en-GB" sz="1600" dirty="0" err="1"/>
              <a:t>patogena</a:t>
            </a:r>
            <a:r>
              <a:rPr lang="en-GB" sz="1600" dirty="0"/>
              <a:t> a </a:t>
            </a:r>
            <a:r>
              <a:rPr lang="en-GB" sz="1600" dirty="0" err="1"/>
              <a:t>jeho</a:t>
            </a:r>
            <a:r>
              <a:rPr lang="en-GB" sz="1600" dirty="0"/>
              <a:t> </a:t>
            </a:r>
            <a:r>
              <a:rPr lang="en-GB" sz="1600" dirty="0" err="1"/>
              <a:t>přežíváním</a:t>
            </a:r>
            <a:r>
              <a:rPr lang="en-GB" sz="1600" dirty="0"/>
              <a:t> a </a:t>
            </a:r>
            <a:r>
              <a:rPr lang="en-GB" sz="1600" dirty="0" err="1"/>
              <a:t>možnými</a:t>
            </a:r>
            <a:endParaRPr lang="en-GB" sz="1600" dirty="0"/>
          </a:p>
          <a:p>
            <a:r>
              <a:rPr lang="en-GB" sz="1600" dirty="0" err="1"/>
              <a:t>způsoby</a:t>
            </a:r>
            <a:r>
              <a:rPr lang="en-GB" sz="1600" dirty="0"/>
              <a:t> </a:t>
            </a:r>
            <a:r>
              <a:rPr lang="en-GB" sz="1600" dirty="0" err="1"/>
              <a:t>jeho</a:t>
            </a:r>
            <a:r>
              <a:rPr lang="en-GB" sz="1600" dirty="0"/>
              <a:t> </a:t>
            </a:r>
            <a:r>
              <a:rPr lang="en-GB" sz="1600" dirty="0" err="1"/>
              <a:t>přenosu</a:t>
            </a:r>
            <a:endParaRPr lang="en-GB" sz="1600" dirty="0"/>
          </a:p>
          <a:p>
            <a:r>
              <a:rPr lang="en-GB" sz="1600" dirty="0" err="1"/>
              <a:t>teplota</a:t>
            </a:r>
            <a:r>
              <a:rPr lang="en-GB" sz="1600" dirty="0"/>
              <a:t>, pH, Eh (redox </a:t>
            </a:r>
            <a:r>
              <a:rPr lang="en-GB" sz="1600" dirty="0" err="1"/>
              <a:t>potenciál</a:t>
            </a:r>
            <a:r>
              <a:rPr lang="en-GB" sz="1600" dirty="0"/>
              <a:t>), </a:t>
            </a:r>
            <a:r>
              <a:rPr lang="en-GB" sz="1600" dirty="0" err="1"/>
              <a:t>koncentrace</a:t>
            </a:r>
            <a:r>
              <a:rPr lang="en-GB" sz="1600" dirty="0"/>
              <a:t> </a:t>
            </a:r>
            <a:r>
              <a:rPr lang="en-GB" sz="1600" dirty="0" err="1"/>
              <a:t>organických</a:t>
            </a:r>
            <a:r>
              <a:rPr lang="en-GB" sz="1600" dirty="0"/>
              <a:t> </a:t>
            </a:r>
            <a:r>
              <a:rPr lang="en-GB" sz="1600" dirty="0" err="1"/>
              <a:t>živin</a:t>
            </a:r>
            <a:r>
              <a:rPr lang="en-GB" sz="1600" dirty="0"/>
              <a:t> – to </a:t>
            </a:r>
            <a:r>
              <a:rPr lang="en-GB" sz="1600" dirty="0" err="1"/>
              <a:t>vše</a:t>
            </a:r>
            <a:r>
              <a:rPr lang="en-GB" sz="1600" dirty="0"/>
              <a:t> </a:t>
            </a:r>
            <a:r>
              <a:rPr lang="en-GB" sz="1600" dirty="0" err="1"/>
              <a:t>ovlivňuje</a:t>
            </a:r>
            <a:r>
              <a:rPr lang="en-GB" sz="1600" dirty="0"/>
              <a:t> </a:t>
            </a:r>
            <a:r>
              <a:rPr lang="en-GB" sz="1600" dirty="0" err="1"/>
              <a:t>dobu</a:t>
            </a:r>
            <a:r>
              <a:rPr lang="en-GB" sz="1600" dirty="0"/>
              <a:t> </a:t>
            </a:r>
            <a:r>
              <a:rPr lang="en-GB" sz="1600" dirty="0" err="1"/>
              <a:t>přeţití</a:t>
            </a:r>
            <a:r>
              <a:rPr lang="en-GB" sz="1600" dirty="0"/>
              <a:t> </a:t>
            </a:r>
            <a:r>
              <a:rPr lang="en-GB" sz="1600" dirty="0" err="1"/>
              <a:t>patogena</a:t>
            </a:r>
            <a:r>
              <a:rPr lang="en-GB" sz="1600" dirty="0"/>
              <a:t> v </a:t>
            </a:r>
            <a:r>
              <a:rPr lang="en-GB" sz="1600" dirty="0" err="1"/>
              <a:t>prostředí</a:t>
            </a:r>
            <a:endParaRPr lang="en-GB" sz="1600" dirty="0"/>
          </a:p>
          <a:p>
            <a:r>
              <a:rPr lang="en-GB" sz="1600" dirty="0" err="1"/>
              <a:t>tytéž</a:t>
            </a:r>
            <a:r>
              <a:rPr lang="en-GB" sz="1600" dirty="0"/>
              <a:t> </a:t>
            </a:r>
            <a:r>
              <a:rPr lang="en-GB" sz="1600" dirty="0" err="1"/>
              <a:t>podmínky</a:t>
            </a:r>
            <a:r>
              <a:rPr lang="en-GB" sz="1600" dirty="0"/>
              <a:t> </a:t>
            </a:r>
            <a:r>
              <a:rPr lang="en-GB" sz="1600" dirty="0" err="1"/>
              <a:t>životního</a:t>
            </a:r>
            <a:r>
              <a:rPr lang="en-GB" sz="1600" dirty="0"/>
              <a:t> </a:t>
            </a:r>
            <a:r>
              <a:rPr lang="en-GB" sz="1600" dirty="0" err="1"/>
              <a:t>prostředí</a:t>
            </a:r>
            <a:r>
              <a:rPr lang="en-GB" sz="1600" dirty="0"/>
              <a:t> </a:t>
            </a:r>
            <a:r>
              <a:rPr lang="en-GB" sz="1600" dirty="0" err="1"/>
              <a:t>jsou</a:t>
            </a:r>
            <a:r>
              <a:rPr lang="en-GB" sz="1600" dirty="0"/>
              <a:t> </a:t>
            </a:r>
            <a:r>
              <a:rPr lang="en-GB" sz="1600" dirty="0" err="1"/>
              <a:t>důležité</a:t>
            </a:r>
            <a:r>
              <a:rPr lang="en-GB" sz="1600" dirty="0"/>
              <a:t> pro </a:t>
            </a:r>
            <a:r>
              <a:rPr lang="en-GB" sz="1600" dirty="0" err="1"/>
              <a:t>distribuci</a:t>
            </a:r>
            <a:endParaRPr lang="en-GB" sz="1600" dirty="0"/>
          </a:p>
          <a:p>
            <a:r>
              <a:rPr lang="en-GB" sz="1600" dirty="0"/>
              <a:t>a </a:t>
            </a:r>
            <a:r>
              <a:rPr lang="en-GB" sz="1600" dirty="0" err="1"/>
              <a:t>vnímavost</a:t>
            </a:r>
            <a:r>
              <a:rPr lang="en-GB" sz="1600" dirty="0"/>
              <a:t> </a:t>
            </a:r>
            <a:r>
              <a:rPr lang="en-GB" sz="1600" dirty="0" err="1"/>
              <a:t>populací</a:t>
            </a:r>
            <a:r>
              <a:rPr lang="en-GB" sz="1600" dirty="0"/>
              <a:t> </a:t>
            </a:r>
            <a:r>
              <a:rPr lang="en-GB" sz="1600" dirty="0" err="1"/>
              <a:t>hostitele</a:t>
            </a:r>
            <a:r>
              <a:rPr lang="en-GB" sz="1600" dirty="0"/>
              <a:t> </a:t>
            </a:r>
            <a:r>
              <a:rPr lang="en-GB" sz="1600" dirty="0" err="1"/>
              <a:t>i</a:t>
            </a:r>
            <a:r>
              <a:rPr lang="en-GB" sz="1600" dirty="0"/>
              <a:t> </a:t>
            </a:r>
            <a:r>
              <a:rPr lang="en-GB" sz="1600" dirty="0" err="1"/>
              <a:t>přenašeče</a:t>
            </a:r>
            <a:endParaRPr lang="en-GB" sz="1600" dirty="0"/>
          </a:p>
          <a:p>
            <a:r>
              <a:rPr lang="en-GB" sz="1600" dirty="0" err="1"/>
              <a:t>přenos</a:t>
            </a:r>
            <a:r>
              <a:rPr lang="en-GB" sz="1600" dirty="0"/>
              <a:t> </a:t>
            </a:r>
            <a:r>
              <a:rPr lang="en-GB" sz="1600" dirty="0" err="1"/>
              <a:t>nemoci</a:t>
            </a:r>
            <a:r>
              <a:rPr lang="en-GB" sz="1600" dirty="0"/>
              <a:t> </a:t>
            </a:r>
            <a:r>
              <a:rPr lang="en-GB" sz="1600" dirty="0" err="1"/>
              <a:t>ovlivněn</a:t>
            </a:r>
            <a:r>
              <a:rPr lang="en-GB" sz="1600" dirty="0"/>
              <a:t> </a:t>
            </a:r>
            <a:r>
              <a:rPr lang="en-GB" sz="1600" dirty="0" err="1"/>
              <a:t>změnami</a:t>
            </a:r>
            <a:r>
              <a:rPr lang="en-GB" sz="1600" dirty="0"/>
              <a:t> v </a:t>
            </a:r>
            <a:r>
              <a:rPr lang="en-GB" sz="1600" dirty="0" err="1"/>
              <a:t>rovnováze</a:t>
            </a:r>
            <a:r>
              <a:rPr lang="en-GB" sz="1600" dirty="0"/>
              <a:t> </a:t>
            </a:r>
            <a:r>
              <a:rPr lang="en-GB" sz="1600" dirty="0" err="1"/>
              <a:t>populací</a:t>
            </a:r>
            <a:r>
              <a:rPr lang="en-GB" sz="1600" dirty="0"/>
              <a:t> </a:t>
            </a:r>
            <a:r>
              <a:rPr lang="en-GB" sz="1600" dirty="0" err="1"/>
              <a:t>původce</a:t>
            </a:r>
            <a:r>
              <a:rPr lang="en-GB" sz="1600" dirty="0"/>
              <a:t>, </a:t>
            </a:r>
            <a:r>
              <a:rPr lang="en-GB" sz="1600" dirty="0" err="1"/>
              <a:t>reservoáru</a:t>
            </a:r>
            <a:r>
              <a:rPr lang="en-GB" sz="1600" dirty="0"/>
              <a:t>, </a:t>
            </a:r>
            <a:r>
              <a:rPr lang="en-GB" sz="1600" dirty="0" err="1"/>
              <a:t>přenašeče</a:t>
            </a:r>
            <a:r>
              <a:rPr lang="en-GB" sz="1600" dirty="0"/>
              <a:t> a </a:t>
            </a:r>
            <a:r>
              <a:rPr lang="en-GB" sz="1600" dirty="0" err="1"/>
              <a:t>hostitele</a:t>
            </a:r>
            <a:endParaRPr lang="en-GB" sz="1600" dirty="0"/>
          </a:p>
          <a:p>
            <a:endParaRPr lang="en-GB" sz="1600" dirty="0"/>
          </a:p>
        </p:txBody>
      </p:sp>
    </p:spTree>
    <p:extLst>
      <p:ext uri="{BB962C8B-B14F-4D97-AF65-F5344CB8AC3E}">
        <p14:creationId xmlns:p14="http://schemas.microsoft.com/office/powerpoint/2010/main" val="3618130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784976" cy="5760640"/>
          </a:xfrm>
        </p:spPr>
        <p:txBody>
          <a:bodyPr>
            <a:normAutofit/>
          </a:bodyPr>
          <a:lstStyle/>
          <a:p>
            <a:endParaRPr lang="en-GB" sz="1600" dirty="0"/>
          </a:p>
          <a:p>
            <a:r>
              <a:rPr lang="en-GB" sz="1600" dirty="0" err="1" smtClean="0"/>
              <a:t>např</a:t>
            </a:r>
            <a:r>
              <a:rPr lang="en-GB" sz="1600" dirty="0"/>
              <a:t>. </a:t>
            </a:r>
            <a:r>
              <a:rPr lang="en-GB" sz="1600" dirty="0" err="1"/>
              <a:t>výskyt</a:t>
            </a:r>
            <a:r>
              <a:rPr lang="en-GB" sz="1600" dirty="0"/>
              <a:t> </a:t>
            </a:r>
            <a:r>
              <a:rPr lang="en-GB" sz="1600" dirty="0" err="1"/>
              <a:t>legionářské</a:t>
            </a:r>
            <a:r>
              <a:rPr lang="en-GB" sz="1600" dirty="0"/>
              <a:t> </a:t>
            </a:r>
            <a:r>
              <a:rPr lang="en-GB" sz="1600" dirty="0" err="1"/>
              <a:t>nemoci</a:t>
            </a:r>
            <a:r>
              <a:rPr lang="en-GB" sz="1600" dirty="0"/>
              <a:t> </a:t>
            </a:r>
            <a:r>
              <a:rPr lang="en-GB" sz="1600" dirty="0" err="1"/>
              <a:t>spojené</a:t>
            </a:r>
            <a:r>
              <a:rPr lang="en-GB" sz="1600" dirty="0"/>
              <a:t> s </a:t>
            </a:r>
            <a:r>
              <a:rPr lang="en-GB" sz="1600" dirty="0" err="1"/>
              <a:t>výparem</a:t>
            </a:r>
            <a:r>
              <a:rPr lang="en-GB" sz="1600" dirty="0"/>
              <a:t> </a:t>
            </a:r>
            <a:r>
              <a:rPr lang="en-GB" sz="1600" dirty="0" err="1"/>
              <a:t>vodních</a:t>
            </a:r>
            <a:r>
              <a:rPr lang="en-GB" sz="1600" dirty="0"/>
              <a:t> </a:t>
            </a:r>
            <a:r>
              <a:rPr lang="en-GB" sz="1600" dirty="0" err="1"/>
              <a:t>těles</a:t>
            </a:r>
            <a:r>
              <a:rPr lang="en-GB" sz="1600" dirty="0"/>
              <a:t> </a:t>
            </a:r>
            <a:r>
              <a:rPr lang="en-GB" sz="1600" dirty="0" err="1" smtClean="0"/>
              <a:t>jako</a:t>
            </a:r>
            <a:r>
              <a:rPr lang="cs-CZ" sz="1600" dirty="0"/>
              <a:t> </a:t>
            </a:r>
            <a:r>
              <a:rPr lang="en-GB" sz="1600" dirty="0" err="1" smtClean="0"/>
              <a:t>klimatizační</a:t>
            </a:r>
            <a:r>
              <a:rPr lang="en-GB" sz="1600" dirty="0" smtClean="0"/>
              <a:t> </a:t>
            </a:r>
            <a:r>
              <a:rPr lang="en-GB" sz="1600" dirty="0" err="1"/>
              <a:t>systémy</a:t>
            </a:r>
            <a:r>
              <a:rPr lang="en-GB" sz="1600" dirty="0"/>
              <a:t> = </a:t>
            </a:r>
            <a:r>
              <a:rPr lang="en-GB" sz="1600" dirty="0" err="1"/>
              <a:t>reservoár</a:t>
            </a:r>
            <a:r>
              <a:rPr lang="en-GB" sz="1600" dirty="0"/>
              <a:t> + </a:t>
            </a:r>
            <a:r>
              <a:rPr lang="en-GB" sz="1600" dirty="0" err="1"/>
              <a:t>mechanismus</a:t>
            </a:r>
            <a:r>
              <a:rPr lang="en-GB" sz="1600" dirty="0"/>
              <a:t>, </a:t>
            </a:r>
            <a:r>
              <a:rPr lang="en-GB" sz="1600" dirty="0" err="1"/>
              <a:t>kterým</a:t>
            </a:r>
            <a:r>
              <a:rPr lang="en-GB" sz="1600" dirty="0"/>
              <a:t> se </a:t>
            </a:r>
            <a:r>
              <a:rPr lang="en-GB" sz="1600" dirty="0" err="1" smtClean="0"/>
              <a:t>organismus</a:t>
            </a:r>
            <a:r>
              <a:rPr lang="cs-CZ" sz="1600" dirty="0"/>
              <a:t> </a:t>
            </a:r>
            <a:r>
              <a:rPr lang="en-GB" sz="1600" dirty="0" err="1" smtClean="0"/>
              <a:t>dostane</a:t>
            </a:r>
            <a:r>
              <a:rPr lang="en-GB" sz="1600" dirty="0" smtClean="0"/>
              <a:t> </a:t>
            </a:r>
            <a:r>
              <a:rPr lang="en-GB" sz="1600" dirty="0"/>
              <a:t>do </a:t>
            </a:r>
            <a:r>
              <a:rPr lang="en-GB" sz="1600" dirty="0" err="1"/>
              <a:t>vzduchu</a:t>
            </a:r>
            <a:r>
              <a:rPr lang="en-GB" sz="1600" dirty="0"/>
              <a:t> </a:t>
            </a:r>
            <a:r>
              <a:rPr lang="en-GB" sz="1600" dirty="0" err="1"/>
              <a:t>ve</a:t>
            </a:r>
            <a:r>
              <a:rPr lang="en-GB" sz="1600" dirty="0"/>
              <a:t> </a:t>
            </a:r>
            <a:r>
              <a:rPr lang="en-GB" sz="1600" dirty="0" err="1"/>
              <a:t>formě</a:t>
            </a:r>
            <a:r>
              <a:rPr lang="en-GB" sz="1600" dirty="0"/>
              <a:t> </a:t>
            </a:r>
            <a:r>
              <a:rPr lang="en-GB" sz="1600" dirty="0" err="1"/>
              <a:t>aerosolu</a:t>
            </a:r>
            <a:endParaRPr lang="en-GB" sz="1600" dirty="0"/>
          </a:p>
          <a:p>
            <a:r>
              <a:rPr lang="en-GB" sz="1600" dirty="0" smtClean="0"/>
              <a:t> </a:t>
            </a:r>
            <a:r>
              <a:rPr lang="en-GB" sz="1600" dirty="0"/>
              <a:t>role </a:t>
            </a:r>
            <a:r>
              <a:rPr lang="en-GB" sz="1600" dirty="0" err="1"/>
              <a:t>imunního</a:t>
            </a:r>
            <a:r>
              <a:rPr lang="en-GB" sz="1600" dirty="0"/>
              <a:t> </a:t>
            </a:r>
            <a:r>
              <a:rPr lang="en-GB" sz="1600" dirty="0" err="1"/>
              <a:t>systému</a:t>
            </a:r>
            <a:r>
              <a:rPr lang="en-GB" sz="1600" dirty="0"/>
              <a:t> - </a:t>
            </a:r>
            <a:r>
              <a:rPr lang="en-GB" sz="1600" dirty="0" err="1"/>
              <a:t>některá</a:t>
            </a:r>
            <a:r>
              <a:rPr lang="en-GB" sz="1600" dirty="0"/>
              <a:t> </a:t>
            </a:r>
            <a:r>
              <a:rPr lang="en-GB" sz="1600" dirty="0" err="1"/>
              <a:t>zvířata</a:t>
            </a:r>
            <a:r>
              <a:rPr lang="en-GB" sz="1600" dirty="0"/>
              <a:t> </a:t>
            </a:r>
            <a:r>
              <a:rPr lang="en-GB" sz="1600" dirty="0" err="1"/>
              <a:t>nejsou</a:t>
            </a:r>
            <a:r>
              <a:rPr lang="en-GB" sz="1600" dirty="0"/>
              <a:t> </a:t>
            </a:r>
            <a:r>
              <a:rPr lang="en-GB" sz="1600" dirty="0" err="1"/>
              <a:t>citlivá</a:t>
            </a:r>
            <a:r>
              <a:rPr lang="en-GB" sz="1600" dirty="0"/>
              <a:t> k </a:t>
            </a:r>
            <a:r>
              <a:rPr lang="en-GB" sz="1600" dirty="0" err="1" smtClean="0"/>
              <a:t>určitému</a:t>
            </a:r>
            <a:r>
              <a:rPr lang="cs-CZ" sz="1600" dirty="0"/>
              <a:t> </a:t>
            </a:r>
            <a:r>
              <a:rPr lang="en-GB" sz="1600" dirty="0" err="1" smtClean="0"/>
              <a:t>patogenu</a:t>
            </a:r>
            <a:endParaRPr lang="cs-CZ" sz="1600" dirty="0" smtClean="0"/>
          </a:p>
          <a:p>
            <a:r>
              <a:rPr lang="en-GB" sz="1600" dirty="0" err="1" smtClean="0"/>
              <a:t>i</a:t>
            </a:r>
            <a:r>
              <a:rPr lang="en-GB" sz="1600" dirty="0" smtClean="0"/>
              <a:t> </a:t>
            </a:r>
            <a:r>
              <a:rPr lang="en-GB" sz="1600" dirty="0" err="1"/>
              <a:t>patogenní</a:t>
            </a:r>
            <a:r>
              <a:rPr lang="en-GB" sz="1600" dirty="0"/>
              <a:t> </a:t>
            </a:r>
            <a:r>
              <a:rPr lang="en-GB" sz="1600" dirty="0" err="1"/>
              <a:t>mikroorganismy</a:t>
            </a:r>
            <a:r>
              <a:rPr lang="en-GB" sz="1600" dirty="0"/>
              <a:t>, </a:t>
            </a:r>
            <a:r>
              <a:rPr lang="en-GB" sz="1600" dirty="0" err="1"/>
              <a:t>které</a:t>
            </a:r>
            <a:r>
              <a:rPr lang="en-GB" sz="1600" dirty="0"/>
              <a:t> </a:t>
            </a:r>
            <a:r>
              <a:rPr lang="en-GB" sz="1600" dirty="0" err="1"/>
              <a:t>úspěšně</a:t>
            </a:r>
            <a:r>
              <a:rPr lang="en-GB" sz="1600" dirty="0"/>
              <a:t> </a:t>
            </a:r>
            <a:r>
              <a:rPr lang="cs-CZ" sz="1600" dirty="0" smtClean="0"/>
              <a:t> </a:t>
            </a:r>
            <a:r>
              <a:rPr lang="en-GB" sz="1600" dirty="0" err="1" smtClean="0"/>
              <a:t>vniknou</a:t>
            </a:r>
            <a:r>
              <a:rPr lang="cs-CZ" sz="1600" dirty="0"/>
              <a:t> </a:t>
            </a:r>
            <a:r>
              <a:rPr lang="en-GB" sz="1600" dirty="0" smtClean="0"/>
              <a:t>do </a:t>
            </a:r>
            <a:r>
              <a:rPr lang="en-GB" sz="1600" dirty="0" err="1"/>
              <a:t>hostitele</a:t>
            </a:r>
            <a:r>
              <a:rPr lang="en-GB" sz="1600" dirty="0"/>
              <a:t> a </a:t>
            </a:r>
            <a:r>
              <a:rPr lang="en-GB" sz="1600" dirty="0" err="1"/>
              <a:t>způsobí</a:t>
            </a:r>
            <a:r>
              <a:rPr lang="en-GB" sz="1600" dirty="0"/>
              <a:t> </a:t>
            </a:r>
            <a:r>
              <a:rPr lang="en-GB" sz="1600" dirty="0" err="1"/>
              <a:t>infekci</a:t>
            </a:r>
            <a:r>
              <a:rPr lang="en-GB" sz="1600" dirty="0"/>
              <a:t>, </a:t>
            </a:r>
            <a:r>
              <a:rPr lang="en-GB" sz="1600" dirty="0" err="1"/>
              <a:t>mohou</a:t>
            </a:r>
            <a:r>
              <a:rPr lang="en-GB" sz="1600" dirty="0"/>
              <a:t> </a:t>
            </a:r>
            <a:r>
              <a:rPr lang="en-GB" sz="1600" dirty="0" err="1"/>
              <a:t>být</a:t>
            </a:r>
            <a:r>
              <a:rPr lang="en-GB" sz="1600" dirty="0"/>
              <a:t> </a:t>
            </a:r>
            <a:r>
              <a:rPr lang="en-GB" sz="1600" dirty="0" err="1"/>
              <a:t>eliminovány</a:t>
            </a:r>
            <a:r>
              <a:rPr lang="en-GB" sz="1600" dirty="0"/>
              <a:t>, </a:t>
            </a:r>
            <a:r>
              <a:rPr lang="en-GB" sz="1600" dirty="0" err="1" smtClean="0"/>
              <a:t>kdy</a:t>
            </a:r>
            <a:r>
              <a:rPr lang="cs-CZ" sz="1600" dirty="0" smtClean="0"/>
              <a:t>ž</a:t>
            </a:r>
            <a:r>
              <a:rPr lang="en-GB" sz="1600" dirty="0" smtClean="0"/>
              <a:t> se</a:t>
            </a:r>
            <a:r>
              <a:rPr lang="cs-CZ" sz="1600" dirty="0" smtClean="0"/>
              <a:t> </a:t>
            </a:r>
            <a:r>
              <a:rPr lang="en-GB" sz="1600" dirty="0" err="1" smtClean="0"/>
              <a:t>imunitní</a:t>
            </a:r>
            <a:r>
              <a:rPr lang="en-GB" sz="1600" dirty="0" smtClean="0"/>
              <a:t> </a:t>
            </a:r>
            <a:r>
              <a:rPr lang="en-GB" sz="1600" dirty="0" err="1"/>
              <a:t>odezva</a:t>
            </a:r>
            <a:r>
              <a:rPr lang="en-GB" sz="1600" dirty="0"/>
              <a:t> </a:t>
            </a:r>
            <a:r>
              <a:rPr lang="en-GB" sz="1600" dirty="0" err="1"/>
              <a:t>hostitele</a:t>
            </a:r>
            <a:r>
              <a:rPr lang="en-GB" sz="1600" dirty="0"/>
              <a:t> </a:t>
            </a:r>
            <a:r>
              <a:rPr lang="en-GB" sz="1600" dirty="0" err="1"/>
              <a:t>plně</a:t>
            </a:r>
            <a:r>
              <a:rPr lang="en-GB" sz="1600" dirty="0"/>
              <a:t> </a:t>
            </a:r>
            <a:r>
              <a:rPr lang="en-GB" sz="1600" dirty="0" err="1"/>
              <a:t>aktivuje</a:t>
            </a:r>
            <a:endParaRPr lang="en-GB" sz="1600" dirty="0"/>
          </a:p>
          <a:p>
            <a:r>
              <a:rPr lang="en-GB" sz="1600" dirty="0" err="1" smtClean="0"/>
              <a:t>naopak</a:t>
            </a:r>
            <a:r>
              <a:rPr lang="en-GB" sz="1600" dirty="0" smtClean="0"/>
              <a:t> </a:t>
            </a:r>
            <a:r>
              <a:rPr lang="en-GB" sz="1600" dirty="0" err="1"/>
              <a:t>poškozený</a:t>
            </a:r>
            <a:r>
              <a:rPr lang="en-GB" sz="1600" dirty="0"/>
              <a:t> </a:t>
            </a:r>
            <a:r>
              <a:rPr lang="en-GB" sz="1600" dirty="0" err="1"/>
              <a:t>imunitní</a:t>
            </a:r>
            <a:r>
              <a:rPr lang="en-GB" sz="1600" dirty="0"/>
              <a:t> </a:t>
            </a:r>
            <a:r>
              <a:rPr lang="en-GB" sz="1600" dirty="0" err="1"/>
              <a:t>systém</a:t>
            </a:r>
            <a:r>
              <a:rPr lang="en-GB" sz="1600" dirty="0"/>
              <a:t> (AIDS)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smtClean="0"/>
              <a:t>citlivost</a:t>
            </a:r>
            <a:r>
              <a:rPr lang="cs-CZ" sz="1600" dirty="0"/>
              <a:t> </a:t>
            </a:r>
            <a:r>
              <a:rPr lang="en-GB" sz="1600" dirty="0" smtClean="0"/>
              <a:t>k </a:t>
            </a:r>
            <a:r>
              <a:rPr lang="en-GB" sz="1600" dirty="0" err="1"/>
              <a:t>mnoha</a:t>
            </a:r>
            <a:r>
              <a:rPr lang="en-GB" sz="1600" dirty="0"/>
              <a:t> </a:t>
            </a:r>
            <a:r>
              <a:rPr lang="en-GB" sz="1600" dirty="0" err="1"/>
              <a:t>infekcím</a:t>
            </a:r>
            <a:r>
              <a:rPr lang="en-GB" sz="1600" dirty="0"/>
              <a:t> a </a:t>
            </a:r>
            <a:r>
              <a:rPr lang="en-GB" sz="1600" dirty="0" err="1"/>
              <a:t>neschopnost</a:t>
            </a:r>
            <a:r>
              <a:rPr lang="en-GB" sz="1600" dirty="0"/>
              <a:t> </a:t>
            </a:r>
            <a:r>
              <a:rPr lang="en-GB" sz="1600" dirty="0" err="1" smtClean="0"/>
              <a:t>pře</a:t>
            </a:r>
            <a:r>
              <a:rPr lang="cs-CZ" sz="1600" dirty="0" smtClean="0"/>
              <a:t>ž</a:t>
            </a:r>
            <a:r>
              <a:rPr lang="en-GB" sz="1600" dirty="0" err="1" smtClean="0"/>
              <a:t>ít</a:t>
            </a:r>
            <a:r>
              <a:rPr lang="en-GB" sz="1600" dirty="0" smtClean="0"/>
              <a:t> </a:t>
            </a:r>
            <a:r>
              <a:rPr lang="en-GB" sz="1600" dirty="0"/>
              <a:t>v </a:t>
            </a:r>
            <a:r>
              <a:rPr lang="en-GB" sz="1600" dirty="0" err="1"/>
              <a:t>nesterilním</a:t>
            </a:r>
            <a:r>
              <a:rPr lang="en-GB" sz="1600" dirty="0"/>
              <a:t> </a:t>
            </a:r>
            <a:r>
              <a:rPr lang="en-GB" sz="1600" dirty="0" err="1"/>
              <a:t>prostředí</a:t>
            </a:r>
            <a:endParaRPr lang="en-GB" sz="1600" dirty="0"/>
          </a:p>
          <a:p>
            <a:r>
              <a:rPr lang="en-GB" sz="1600" dirty="0" smtClean="0"/>
              <a:t> </a:t>
            </a:r>
            <a:r>
              <a:rPr lang="en-GB" sz="1600" dirty="0" err="1"/>
              <a:t>význam</a:t>
            </a:r>
            <a:r>
              <a:rPr lang="en-GB" sz="1600" dirty="0"/>
              <a:t> </a:t>
            </a:r>
            <a:r>
              <a:rPr lang="en-GB" sz="1600" dirty="0" err="1"/>
              <a:t>fyziologického</a:t>
            </a:r>
            <a:r>
              <a:rPr lang="en-GB" sz="1600" dirty="0"/>
              <a:t> </a:t>
            </a:r>
            <a:r>
              <a:rPr lang="en-GB" sz="1600" dirty="0" err="1"/>
              <a:t>stavu</a:t>
            </a:r>
            <a:r>
              <a:rPr lang="en-GB" sz="1600" dirty="0"/>
              <a:t> </a:t>
            </a:r>
            <a:r>
              <a:rPr lang="en-GB" sz="1600" dirty="0" err="1"/>
              <a:t>zvířete</a:t>
            </a:r>
            <a:r>
              <a:rPr lang="en-GB" sz="1600" dirty="0"/>
              <a:t> (</a:t>
            </a:r>
            <a:r>
              <a:rPr lang="en-GB" sz="1600" dirty="0" err="1"/>
              <a:t>špatná</a:t>
            </a:r>
            <a:r>
              <a:rPr lang="en-GB" sz="1600" dirty="0"/>
              <a:t> </a:t>
            </a:r>
            <a:r>
              <a:rPr lang="en-GB" sz="1600" dirty="0" err="1" smtClean="0"/>
              <a:t>vý</a:t>
            </a:r>
            <a:r>
              <a:rPr lang="cs-CZ" sz="1600" dirty="0" smtClean="0"/>
              <a:t>ž</a:t>
            </a:r>
            <a:r>
              <a:rPr lang="en-GB" sz="1600" dirty="0" err="1" smtClean="0"/>
              <a:t>iva</a:t>
            </a:r>
            <a:r>
              <a:rPr lang="en-GB" sz="1600" dirty="0"/>
              <a:t>, </a:t>
            </a:r>
            <a:r>
              <a:rPr lang="en-GB" sz="1600" dirty="0" err="1"/>
              <a:t>stresy</a:t>
            </a:r>
            <a:r>
              <a:rPr lang="en-GB" sz="1600" dirty="0"/>
              <a:t>)</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92513"/>
            <a:ext cx="5040560" cy="342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589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686800" cy="1143000"/>
          </a:xfrm>
        </p:spPr>
        <p:txBody>
          <a:bodyPr>
            <a:normAutofit/>
          </a:bodyPr>
          <a:lstStyle/>
          <a:p>
            <a:r>
              <a:rPr lang="en-GB" sz="1800" b="1" dirty="0" err="1"/>
              <a:t>Patogenní</a:t>
            </a:r>
            <a:r>
              <a:rPr lang="en-GB" sz="1800" b="1" dirty="0"/>
              <a:t> </a:t>
            </a:r>
            <a:r>
              <a:rPr lang="en-GB" sz="1800" b="1" dirty="0" err="1" smtClean="0"/>
              <a:t>mikroorganismy</a:t>
            </a:r>
            <a:r>
              <a:rPr lang="cs-CZ" sz="1800" b="1" dirty="0"/>
              <a:t> </a:t>
            </a:r>
            <a:r>
              <a:rPr lang="en-GB" sz="1800" b="1" dirty="0" err="1" smtClean="0"/>
              <a:t>rozšiřované</a:t>
            </a:r>
            <a:r>
              <a:rPr lang="en-GB" sz="1800" b="1" dirty="0" smtClean="0"/>
              <a:t> </a:t>
            </a:r>
            <a:r>
              <a:rPr lang="cs-CZ" sz="1800" b="1" dirty="0" err="1"/>
              <a:t>ž</a:t>
            </a:r>
            <a:r>
              <a:rPr lang="en-GB" sz="1800" b="1" dirty="0" err="1" smtClean="0"/>
              <a:t>ivočišnými</a:t>
            </a:r>
            <a:r>
              <a:rPr lang="en-GB" sz="1800" b="1" dirty="0" smtClean="0"/>
              <a:t> </a:t>
            </a:r>
            <a:r>
              <a:rPr lang="en-GB" sz="1800" b="1" dirty="0" err="1"/>
              <a:t>vektory</a:t>
            </a:r>
            <a:endParaRPr lang="en-GB" sz="1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601" y="1600200"/>
            <a:ext cx="74887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658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8"/>
            <a:ext cx="8517632" cy="5760640"/>
          </a:xfrm>
        </p:spPr>
        <p:txBody>
          <a:bodyPr>
            <a:normAutofit/>
          </a:bodyPr>
          <a:lstStyle/>
          <a:p>
            <a:pPr marL="0" indent="0">
              <a:buNone/>
            </a:pPr>
            <a:r>
              <a:rPr lang="en-GB" sz="1600" b="1" dirty="0" err="1"/>
              <a:t>Ekologie</a:t>
            </a:r>
            <a:r>
              <a:rPr lang="en-GB" sz="1600" b="1" dirty="0"/>
              <a:t> </a:t>
            </a:r>
            <a:r>
              <a:rPr lang="en-GB" sz="1600" b="1" dirty="0" err="1"/>
              <a:t>nových</a:t>
            </a:r>
            <a:r>
              <a:rPr lang="en-GB" sz="1600" b="1" dirty="0"/>
              <a:t> </a:t>
            </a:r>
            <a:r>
              <a:rPr lang="en-GB" sz="1600" b="1" dirty="0" err="1"/>
              <a:t>infekčních</a:t>
            </a:r>
            <a:r>
              <a:rPr lang="en-GB" sz="1600" b="1" dirty="0"/>
              <a:t> </a:t>
            </a:r>
            <a:r>
              <a:rPr lang="en-GB" sz="1600" b="1" dirty="0" err="1"/>
              <a:t>chorob</a:t>
            </a:r>
            <a:endParaRPr lang="en-GB" sz="1600" b="1" dirty="0"/>
          </a:p>
          <a:p>
            <a:r>
              <a:rPr lang="en-GB" sz="1600" dirty="0" smtClean="0"/>
              <a:t> </a:t>
            </a:r>
            <a:r>
              <a:rPr lang="en-GB" sz="1600" dirty="0" err="1"/>
              <a:t>změny</a:t>
            </a:r>
            <a:r>
              <a:rPr lang="en-GB" sz="1600" dirty="0"/>
              <a:t> </a:t>
            </a:r>
            <a:r>
              <a:rPr lang="cs-CZ" sz="1600" dirty="0" err="1"/>
              <a:t>ž</a:t>
            </a:r>
            <a:r>
              <a:rPr lang="en-GB" sz="1600" dirty="0" err="1" smtClean="0"/>
              <a:t>ivotního</a:t>
            </a:r>
            <a:r>
              <a:rPr lang="en-GB" sz="1600" dirty="0" smtClean="0"/>
              <a:t> </a:t>
            </a:r>
            <a:r>
              <a:rPr lang="en-GB" sz="1600" dirty="0" err="1"/>
              <a:t>prostředí</a:t>
            </a:r>
            <a:endParaRPr lang="en-GB" sz="1600" dirty="0"/>
          </a:p>
          <a:p>
            <a:r>
              <a:rPr lang="en-GB" sz="1600" dirty="0" smtClean="0"/>
              <a:t> </a:t>
            </a:r>
            <a:r>
              <a:rPr lang="en-GB" sz="1600" dirty="0" err="1"/>
              <a:t>změny</a:t>
            </a:r>
            <a:r>
              <a:rPr lang="en-GB" sz="1600" dirty="0"/>
              <a:t> v </a:t>
            </a:r>
            <a:r>
              <a:rPr lang="en-GB" sz="1600" dirty="0" err="1"/>
              <a:t>lidských</a:t>
            </a:r>
            <a:r>
              <a:rPr lang="en-GB" sz="1600" dirty="0"/>
              <a:t> </a:t>
            </a:r>
            <a:r>
              <a:rPr lang="en-GB" sz="1600" dirty="0" err="1"/>
              <a:t>aktivitách</a:t>
            </a:r>
            <a:r>
              <a:rPr lang="en-GB" sz="1600" dirty="0"/>
              <a:t> </a:t>
            </a:r>
            <a:r>
              <a:rPr lang="en-GB" sz="1600" dirty="0" err="1"/>
              <a:t>změnily</a:t>
            </a:r>
            <a:r>
              <a:rPr lang="en-GB" sz="1600" dirty="0"/>
              <a:t> </a:t>
            </a:r>
            <a:r>
              <a:rPr lang="en-GB" sz="1600" dirty="0" err="1"/>
              <a:t>úroveň</a:t>
            </a:r>
            <a:r>
              <a:rPr lang="en-GB" sz="1600" dirty="0"/>
              <a:t> populace </a:t>
            </a:r>
            <a:r>
              <a:rPr lang="en-GB" sz="1600" dirty="0" err="1" smtClean="0"/>
              <a:t>patogena</a:t>
            </a:r>
            <a:r>
              <a:rPr lang="cs-CZ" sz="1600" dirty="0"/>
              <a:t> </a:t>
            </a:r>
            <a:r>
              <a:rPr lang="en-GB" sz="1600" dirty="0" smtClean="0"/>
              <a:t>a </a:t>
            </a:r>
            <a:r>
              <a:rPr lang="en-GB" sz="1600" dirty="0" err="1"/>
              <a:t>přenašeče</a:t>
            </a:r>
            <a:r>
              <a:rPr lang="en-GB" sz="1600" dirty="0"/>
              <a:t> a </a:t>
            </a:r>
            <a:r>
              <a:rPr lang="en-GB" sz="1600" dirty="0" err="1"/>
              <a:t>zvýšily</a:t>
            </a:r>
            <a:r>
              <a:rPr lang="en-GB" sz="1600" dirty="0"/>
              <a:t> </a:t>
            </a:r>
            <a:r>
              <a:rPr lang="en-GB" sz="1600" dirty="0" err="1"/>
              <a:t>tak</a:t>
            </a:r>
            <a:r>
              <a:rPr lang="en-GB" sz="1600" dirty="0"/>
              <a:t> </a:t>
            </a:r>
            <a:r>
              <a:rPr lang="en-GB" sz="1600" dirty="0" err="1"/>
              <a:t>pravděpodobnost</a:t>
            </a:r>
            <a:r>
              <a:rPr lang="en-GB" sz="1600" dirty="0"/>
              <a:t> </a:t>
            </a:r>
            <a:r>
              <a:rPr lang="en-GB" sz="1600" dirty="0" err="1"/>
              <a:t>přenosu</a:t>
            </a:r>
            <a:r>
              <a:rPr lang="en-GB" sz="1600" dirty="0"/>
              <a:t> </a:t>
            </a:r>
            <a:r>
              <a:rPr lang="en-GB" sz="1600" dirty="0" err="1"/>
              <a:t>patogena</a:t>
            </a:r>
            <a:r>
              <a:rPr lang="en-GB" sz="1600" dirty="0"/>
              <a:t> </a:t>
            </a:r>
            <a:r>
              <a:rPr lang="en-GB" sz="1600" dirty="0" err="1"/>
              <a:t>na</a:t>
            </a:r>
            <a:r>
              <a:rPr lang="en-GB" sz="1600" dirty="0"/>
              <a:t> </a:t>
            </a:r>
            <a:r>
              <a:rPr lang="en-GB" sz="1600" dirty="0" err="1" smtClean="0"/>
              <a:t>člověka</a:t>
            </a:r>
            <a:endParaRPr lang="cs-CZ" sz="1600" dirty="0" smtClean="0"/>
          </a:p>
          <a:p>
            <a:endParaRPr lang="en-GB" sz="1600" dirty="0"/>
          </a:p>
          <a:p>
            <a:r>
              <a:rPr lang="en-GB" sz="1600" dirty="0" smtClean="0"/>
              <a:t> </a:t>
            </a:r>
            <a:r>
              <a:rPr lang="en-GB" sz="1600" dirty="0" err="1"/>
              <a:t>budování</a:t>
            </a:r>
            <a:r>
              <a:rPr lang="en-GB" sz="1600" dirty="0"/>
              <a:t> </a:t>
            </a:r>
            <a:r>
              <a:rPr lang="en-GB" sz="1600" dirty="0" err="1"/>
              <a:t>dálnice</a:t>
            </a:r>
            <a:r>
              <a:rPr lang="en-GB" sz="1600" dirty="0"/>
              <a:t> v </a:t>
            </a:r>
            <a:r>
              <a:rPr lang="en-GB" sz="1600" dirty="0" err="1"/>
              <a:t>amazonském</a:t>
            </a:r>
            <a:r>
              <a:rPr lang="en-GB" sz="1600" dirty="0"/>
              <a:t> </a:t>
            </a:r>
            <a:r>
              <a:rPr lang="en-GB" sz="1600" dirty="0" err="1"/>
              <a:t>pralese</a:t>
            </a:r>
            <a:r>
              <a:rPr lang="en-GB" sz="1600" dirty="0"/>
              <a:t> do </a:t>
            </a:r>
            <a:r>
              <a:rPr lang="en-GB" sz="1600" dirty="0" err="1"/>
              <a:t>nového</a:t>
            </a:r>
            <a:r>
              <a:rPr lang="en-GB" sz="1600" dirty="0"/>
              <a:t> </a:t>
            </a:r>
            <a:r>
              <a:rPr lang="en-GB" sz="1600" dirty="0" err="1"/>
              <a:t>hlavního</a:t>
            </a:r>
            <a:r>
              <a:rPr lang="en-GB" sz="1600" dirty="0"/>
              <a:t> </a:t>
            </a:r>
            <a:r>
              <a:rPr lang="en-GB" sz="1600" dirty="0" err="1"/>
              <a:t>města</a:t>
            </a:r>
            <a:endParaRPr lang="en-GB" sz="1600" dirty="0"/>
          </a:p>
          <a:p>
            <a:r>
              <a:rPr lang="en-GB" sz="1600" dirty="0" err="1" smtClean="0"/>
              <a:t>Brasil</a:t>
            </a:r>
            <a:r>
              <a:rPr lang="cs-CZ" sz="1600" dirty="0" err="1" smtClean="0"/>
              <a:t>ie</a:t>
            </a:r>
            <a:r>
              <a:rPr lang="cs-CZ" sz="1600" dirty="0" smtClean="0"/>
              <a:t> </a:t>
            </a:r>
            <a:r>
              <a:rPr lang="en-GB" sz="1600" dirty="0" smtClean="0"/>
              <a:t>- </a:t>
            </a:r>
            <a:r>
              <a:rPr lang="en-GB" sz="1600" dirty="0" err="1"/>
              <a:t>brzy</a:t>
            </a:r>
            <a:r>
              <a:rPr lang="en-GB" sz="1600" dirty="0"/>
              <a:t> </a:t>
            </a:r>
            <a:r>
              <a:rPr lang="en-GB" sz="1600" dirty="0" err="1"/>
              <a:t>poté</a:t>
            </a:r>
            <a:r>
              <a:rPr lang="en-GB" sz="1600" dirty="0"/>
              <a:t> </a:t>
            </a:r>
            <a:r>
              <a:rPr lang="en-GB" sz="1600" dirty="0" err="1"/>
              <a:t>propukly</a:t>
            </a:r>
            <a:r>
              <a:rPr lang="en-GB" sz="1600" dirty="0"/>
              <a:t> </a:t>
            </a:r>
            <a:r>
              <a:rPr lang="en-GB" sz="1600" dirty="0" err="1"/>
              <a:t>mnohé</a:t>
            </a:r>
            <a:r>
              <a:rPr lang="en-GB" sz="1600" dirty="0"/>
              <a:t> </a:t>
            </a:r>
            <a:r>
              <a:rPr lang="en-GB" sz="1600" dirty="0" err="1"/>
              <a:t>infekční</a:t>
            </a:r>
            <a:r>
              <a:rPr lang="en-GB" sz="1600" dirty="0"/>
              <a:t> </a:t>
            </a:r>
            <a:r>
              <a:rPr lang="en-GB" sz="1600" dirty="0" err="1"/>
              <a:t>nemoci</a:t>
            </a:r>
            <a:r>
              <a:rPr lang="en-GB" sz="1600" dirty="0"/>
              <a:t> </a:t>
            </a:r>
            <a:r>
              <a:rPr lang="en-GB" sz="1600" dirty="0" err="1"/>
              <a:t>mezi</a:t>
            </a:r>
            <a:r>
              <a:rPr lang="en-GB" sz="1600" dirty="0"/>
              <a:t> </a:t>
            </a:r>
            <a:r>
              <a:rPr lang="en-GB" sz="1600" dirty="0" err="1"/>
              <a:t>dělníky</a:t>
            </a:r>
            <a:endParaRPr lang="en-GB" sz="1600" dirty="0"/>
          </a:p>
          <a:p>
            <a:r>
              <a:rPr lang="en-GB" sz="1600" dirty="0" smtClean="0"/>
              <a:t> </a:t>
            </a:r>
            <a:r>
              <a:rPr lang="en-GB" sz="1600" dirty="0"/>
              <a:t>1961 virus </a:t>
            </a:r>
            <a:r>
              <a:rPr lang="en-GB" sz="1600" dirty="0" err="1"/>
              <a:t>horečky</a:t>
            </a:r>
            <a:r>
              <a:rPr lang="en-GB" sz="1600" dirty="0"/>
              <a:t> </a:t>
            </a:r>
            <a:r>
              <a:rPr lang="en-GB" sz="1600" dirty="0" err="1"/>
              <a:t>Oropouche</a:t>
            </a:r>
            <a:r>
              <a:rPr lang="en-GB" sz="1600" dirty="0"/>
              <a:t> </a:t>
            </a:r>
            <a:r>
              <a:rPr lang="en-GB" sz="1600" dirty="0" err="1"/>
              <a:t>způsobil</a:t>
            </a:r>
            <a:r>
              <a:rPr lang="en-GB" sz="1600" dirty="0"/>
              <a:t> </a:t>
            </a:r>
            <a:r>
              <a:rPr lang="en-GB" sz="1600" dirty="0" err="1"/>
              <a:t>chřipce</a:t>
            </a:r>
            <a:r>
              <a:rPr lang="en-GB" sz="1600" dirty="0"/>
              <a:t> </a:t>
            </a:r>
            <a:r>
              <a:rPr lang="en-GB" sz="1600" dirty="0" err="1"/>
              <a:t>podobnou</a:t>
            </a:r>
            <a:r>
              <a:rPr lang="en-GB" sz="1600" dirty="0"/>
              <a:t> </a:t>
            </a:r>
            <a:r>
              <a:rPr lang="en-GB" sz="1600" dirty="0" err="1"/>
              <a:t>epidemii</a:t>
            </a:r>
            <a:endParaRPr lang="en-GB" sz="1600" dirty="0"/>
          </a:p>
          <a:p>
            <a:r>
              <a:rPr lang="en-GB" sz="1600" dirty="0" smtClean="0"/>
              <a:t>11000 </a:t>
            </a:r>
            <a:r>
              <a:rPr lang="en-GB" sz="1600" dirty="0" err="1"/>
              <a:t>lidí</a:t>
            </a:r>
            <a:r>
              <a:rPr lang="en-GB" sz="1600" dirty="0"/>
              <a:t> </a:t>
            </a:r>
            <a:r>
              <a:rPr lang="en-GB" sz="1600" dirty="0" err="1" smtClean="0"/>
              <a:t>naka</a:t>
            </a:r>
            <a:r>
              <a:rPr lang="cs-CZ" sz="1600" dirty="0" smtClean="0"/>
              <a:t>ž</a:t>
            </a:r>
            <a:r>
              <a:rPr lang="en-GB" sz="1600" dirty="0" err="1" smtClean="0"/>
              <a:t>eno</a:t>
            </a:r>
            <a:endParaRPr lang="cs-CZ" sz="1600" dirty="0"/>
          </a:p>
          <a:p>
            <a:r>
              <a:rPr lang="en-GB" sz="1600" dirty="0" smtClean="0"/>
              <a:t> </a:t>
            </a:r>
            <a:r>
              <a:rPr lang="en-GB" sz="1600" dirty="0" err="1"/>
              <a:t>bylo</a:t>
            </a:r>
            <a:r>
              <a:rPr lang="en-GB" sz="1600" dirty="0"/>
              <a:t> to </a:t>
            </a:r>
            <a:r>
              <a:rPr lang="en-GB" sz="1600" dirty="0" err="1"/>
              <a:t>spojeno</a:t>
            </a:r>
            <a:r>
              <a:rPr lang="en-GB" sz="1600" dirty="0"/>
              <a:t> s </a:t>
            </a:r>
            <a:r>
              <a:rPr lang="en-GB" sz="1600" dirty="0" err="1"/>
              <a:t>budováním</a:t>
            </a:r>
            <a:r>
              <a:rPr lang="en-GB" sz="1600" dirty="0"/>
              <a:t> </a:t>
            </a:r>
            <a:r>
              <a:rPr lang="en-GB" sz="1600" dirty="0" err="1"/>
              <a:t>dálnice</a:t>
            </a:r>
            <a:r>
              <a:rPr lang="en-GB" sz="1600" dirty="0"/>
              <a:t> – </a:t>
            </a:r>
            <a:r>
              <a:rPr lang="en-GB" sz="1600" dirty="0" err="1"/>
              <a:t>díky</a:t>
            </a:r>
            <a:r>
              <a:rPr lang="en-GB" sz="1600" dirty="0"/>
              <a:t> </a:t>
            </a:r>
            <a:r>
              <a:rPr lang="en-GB" sz="1600" dirty="0" err="1"/>
              <a:t>narušení</a:t>
            </a:r>
            <a:r>
              <a:rPr lang="en-GB" sz="1600" dirty="0"/>
              <a:t> </a:t>
            </a:r>
            <a:r>
              <a:rPr lang="en-GB" sz="1600" dirty="0" err="1" smtClean="0"/>
              <a:t>pralesa</a:t>
            </a:r>
            <a:r>
              <a:rPr lang="cs-CZ" sz="1600" dirty="0"/>
              <a:t> </a:t>
            </a:r>
            <a:r>
              <a:rPr lang="en-GB" sz="1600" dirty="0" smtClean="0"/>
              <a:t>se </a:t>
            </a:r>
            <a:r>
              <a:rPr lang="en-GB" sz="1600" dirty="0" err="1"/>
              <a:t>nesmírně</a:t>
            </a:r>
            <a:r>
              <a:rPr lang="en-GB" sz="1600" dirty="0"/>
              <a:t> </a:t>
            </a:r>
            <a:r>
              <a:rPr lang="en-GB" sz="1600" dirty="0" err="1" smtClean="0"/>
              <a:t>pomno</a:t>
            </a:r>
            <a:r>
              <a:rPr lang="cs-CZ" sz="1600" dirty="0" smtClean="0"/>
              <a:t>ž</a:t>
            </a:r>
            <a:r>
              <a:rPr lang="en-GB" sz="1600" dirty="0" err="1" smtClean="0"/>
              <a:t>ily</a:t>
            </a:r>
            <a:r>
              <a:rPr lang="en-GB" sz="1600" dirty="0" smtClean="0"/>
              <a:t> </a:t>
            </a:r>
            <a:r>
              <a:rPr lang="en-GB" sz="1600" dirty="0" err="1"/>
              <a:t>malé</a:t>
            </a:r>
            <a:r>
              <a:rPr lang="en-GB" sz="1600" dirty="0"/>
              <a:t> </a:t>
            </a:r>
            <a:r>
              <a:rPr lang="en-GB" sz="1600" dirty="0" err="1" smtClean="0"/>
              <a:t>mušky</a:t>
            </a:r>
            <a:r>
              <a:rPr lang="en-GB" sz="1600" dirty="0" smtClean="0"/>
              <a:t>, </a:t>
            </a:r>
            <a:r>
              <a:rPr lang="en-GB" sz="1600" dirty="0" err="1"/>
              <a:t>které</a:t>
            </a:r>
            <a:r>
              <a:rPr lang="en-GB" sz="1600" dirty="0"/>
              <a:t> </a:t>
            </a:r>
            <a:r>
              <a:rPr lang="en-GB" sz="1600" dirty="0" err="1" smtClean="0"/>
              <a:t>slou</a:t>
            </a:r>
            <a:r>
              <a:rPr lang="cs-CZ" sz="1600" dirty="0" smtClean="0"/>
              <a:t>ž</a:t>
            </a:r>
            <a:r>
              <a:rPr lang="en-GB" sz="1600" dirty="0" smtClean="0"/>
              <a:t>í </a:t>
            </a:r>
            <a:r>
              <a:rPr lang="en-GB" sz="1600" dirty="0" err="1"/>
              <a:t>jako</a:t>
            </a:r>
            <a:r>
              <a:rPr lang="en-GB" sz="1600" dirty="0"/>
              <a:t> </a:t>
            </a:r>
            <a:r>
              <a:rPr lang="en-GB" sz="1600" dirty="0" err="1" smtClean="0"/>
              <a:t>přenašeč</a:t>
            </a:r>
            <a:r>
              <a:rPr lang="cs-CZ" sz="1600" dirty="0"/>
              <a:t> </a:t>
            </a:r>
            <a:r>
              <a:rPr lang="en-GB" sz="1600" dirty="0" err="1" smtClean="0"/>
              <a:t>tohoto</a:t>
            </a:r>
            <a:r>
              <a:rPr lang="en-GB" sz="1600" dirty="0" smtClean="0"/>
              <a:t> </a:t>
            </a:r>
            <a:r>
              <a:rPr lang="en-GB" sz="1600" dirty="0" err="1" smtClean="0"/>
              <a:t>viru</a:t>
            </a:r>
            <a:endParaRPr lang="cs-CZ" sz="1600" dirty="0" smtClean="0"/>
          </a:p>
          <a:p>
            <a:endParaRPr lang="en-GB" sz="1600" dirty="0"/>
          </a:p>
          <a:p>
            <a:r>
              <a:rPr lang="en-GB" sz="1600" dirty="0" err="1" smtClean="0"/>
              <a:t>podobně</a:t>
            </a:r>
            <a:r>
              <a:rPr lang="en-GB" sz="1600" dirty="0" smtClean="0"/>
              <a:t> </a:t>
            </a:r>
            <a:r>
              <a:rPr lang="en-GB" sz="1600" dirty="0" err="1"/>
              <a:t>výskyt</a:t>
            </a:r>
            <a:r>
              <a:rPr lang="en-GB" sz="1600" dirty="0"/>
              <a:t> </a:t>
            </a:r>
            <a:r>
              <a:rPr lang="en-GB" sz="1600" dirty="0" err="1"/>
              <a:t>hemorrhagické</a:t>
            </a:r>
            <a:r>
              <a:rPr lang="en-GB" sz="1600" dirty="0"/>
              <a:t> </a:t>
            </a:r>
            <a:r>
              <a:rPr lang="en-GB" sz="1600" dirty="0" err="1"/>
              <a:t>horečky</a:t>
            </a:r>
            <a:r>
              <a:rPr lang="en-GB" sz="1600" dirty="0"/>
              <a:t> </a:t>
            </a:r>
            <a:r>
              <a:rPr lang="en-GB" sz="1600" dirty="0" err="1"/>
              <a:t>způsobené</a:t>
            </a:r>
            <a:r>
              <a:rPr lang="en-GB" sz="1600" dirty="0"/>
              <a:t> </a:t>
            </a:r>
            <a:r>
              <a:rPr lang="en-GB" sz="1600" dirty="0" err="1"/>
              <a:t>virem</a:t>
            </a:r>
            <a:r>
              <a:rPr lang="en-GB" sz="1600" dirty="0"/>
              <a:t> </a:t>
            </a:r>
            <a:r>
              <a:rPr lang="en-GB" sz="1600" dirty="0" smtClean="0"/>
              <a:t>Ebola</a:t>
            </a:r>
            <a:r>
              <a:rPr lang="cs-CZ" sz="1600" dirty="0" smtClean="0"/>
              <a:t>, </a:t>
            </a:r>
            <a:r>
              <a:rPr lang="en-GB" sz="1600" dirty="0" err="1" smtClean="0"/>
              <a:t>Marburgské</a:t>
            </a:r>
            <a:r>
              <a:rPr lang="en-GB" sz="1600" dirty="0" smtClean="0"/>
              <a:t> </a:t>
            </a:r>
            <a:r>
              <a:rPr lang="en-GB" sz="1600" dirty="0" err="1"/>
              <a:t>hemorrhagické</a:t>
            </a:r>
            <a:r>
              <a:rPr lang="en-GB" sz="1600" dirty="0"/>
              <a:t> </a:t>
            </a:r>
            <a:r>
              <a:rPr lang="en-GB" sz="1600" dirty="0" err="1"/>
              <a:t>horečky</a:t>
            </a:r>
            <a:r>
              <a:rPr lang="en-GB" sz="1600" dirty="0"/>
              <a:t> </a:t>
            </a:r>
            <a:r>
              <a:rPr lang="en-GB" sz="1600" dirty="0" err="1"/>
              <a:t>nebo</a:t>
            </a:r>
            <a:r>
              <a:rPr lang="en-GB" sz="1600" dirty="0"/>
              <a:t> </a:t>
            </a:r>
            <a:r>
              <a:rPr lang="cs-CZ" sz="1600" dirty="0" err="1"/>
              <a:t>ž</a:t>
            </a:r>
            <a:r>
              <a:rPr lang="en-GB" sz="1600" dirty="0" err="1" smtClean="0"/>
              <a:t>luté</a:t>
            </a:r>
            <a:r>
              <a:rPr lang="en-GB" sz="1600" dirty="0" smtClean="0"/>
              <a:t> </a:t>
            </a:r>
            <a:r>
              <a:rPr lang="en-GB" sz="1600" dirty="0" err="1"/>
              <a:t>zimnice</a:t>
            </a:r>
            <a:r>
              <a:rPr lang="en-GB" sz="1600" dirty="0"/>
              <a:t>, </a:t>
            </a:r>
            <a:r>
              <a:rPr lang="en-GB" sz="1600" dirty="0" err="1"/>
              <a:t>lze</a:t>
            </a:r>
            <a:r>
              <a:rPr lang="en-GB" sz="1600" dirty="0"/>
              <a:t> </a:t>
            </a:r>
            <a:r>
              <a:rPr lang="en-GB" sz="1600" dirty="0" err="1" smtClean="0"/>
              <a:t>spojit</a:t>
            </a:r>
            <a:r>
              <a:rPr lang="cs-CZ" sz="1600" dirty="0"/>
              <a:t> </a:t>
            </a:r>
            <a:r>
              <a:rPr lang="en-GB" sz="1600" dirty="0" smtClean="0"/>
              <a:t>se </a:t>
            </a:r>
            <a:r>
              <a:rPr lang="en-GB" sz="1600" dirty="0" err="1"/>
              <a:t>změnami</a:t>
            </a:r>
            <a:r>
              <a:rPr lang="en-GB" sz="1600" dirty="0"/>
              <a:t> </a:t>
            </a:r>
            <a:r>
              <a:rPr lang="cs-CZ" sz="1600" dirty="0" err="1"/>
              <a:t>ž</a:t>
            </a:r>
            <a:r>
              <a:rPr lang="en-GB" sz="1600" dirty="0" err="1" smtClean="0"/>
              <a:t>ivotního</a:t>
            </a:r>
            <a:r>
              <a:rPr lang="en-GB" sz="1600" dirty="0" smtClean="0"/>
              <a:t> </a:t>
            </a:r>
            <a:r>
              <a:rPr lang="en-GB" sz="1600" dirty="0" err="1"/>
              <a:t>prostředí</a:t>
            </a:r>
            <a:r>
              <a:rPr lang="en-GB" sz="1600" dirty="0"/>
              <a:t> (</a:t>
            </a:r>
            <a:r>
              <a:rPr lang="en-GB" sz="1600" dirty="0" err="1"/>
              <a:t>tyto</a:t>
            </a:r>
            <a:r>
              <a:rPr lang="en-GB" sz="1600" dirty="0"/>
              <a:t> </a:t>
            </a:r>
            <a:r>
              <a:rPr lang="en-GB" sz="1600" dirty="0" err="1"/>
              <a:t>viry</a:t>
            </a:r>
            <a:r>
              <a:rPr lang="en-GB" sz="1600" dirty="0"/>
              <a:t> </a:t>
            </a:r>
            <a:r>
              <a:rPr lang="en-GB" sz="1600" dirty="0" err="1"/>
              <a:t>původně</a:t>
            </a:r>
            <a:r>
              <a:rPr lang="en-GB" sz="1600" dirty="0"/>
              <a:t> v </a:t>
            </a:r>
            <a:r>
              <a:rPr lang="en-GB" sz="1600" dirty="0" err="1"/>
              <a:t>opicích</a:t>
            </a:r>
            <a:r>
              <a:rPr lang="en-GB" sz="1600" dirty="0"/>
              <a:t>)</a:t>
            </a:r>
          </a:p>
          <a:p>
            <a:r>
              <a:rPr lang="en-GB" sz="1600" dirty="0" smtClean="0"/>
              <a:t> </a:t>
            </a:r>
            <a:r>
              <a:rPr lang="en-GB" sz="1600" dirty="0"/>
              <a:t>Rift Valley fever </a:t>
            </a:r>
            <a:r>
              <a:rPr lang="en-GB" sz="1600" dirty="0" err="1"/>
              <a:t>původně</a:t>
            </a:r>
            <a:r>
              <a:rPr lang="en-GB" sz="1600" dirty="0"/>
              <a:t> v </a:t>
            </a:r>
            <a:r>
              <a:rPr lang="en-GB" sz="1600" dirty="0" err="1"/>
              <a:t>hovězím</a:t>
            </a:r>
            <a:r>
              <a:rPr lang="en-GB" sz="1600" dirty="0"/>
              <a:t> </a:t>
            </a:r>
            <a:r>
              <a:rPr lang="en-GB" sz="1600" dirty="0" err="1"/>
              <a:t>dobytku</a:t>
            </a:r>
            <a:r>
              <a:rPr lang="en-GB" sz="1600" dirty="0"/>
              <a:t>, </a:t>
            </a:r>
            <a:r>
              <a:rPr lang="en-GB" sz="1600" dirty="0" err="1"/>
              <a:t>ovcích</a:t>
            </a:r>
            <a:r>
              <a:rPr lang="en-GB" sz="1600" dirty="0"/>
              <a:t> a </a:t>
            </a:r>
            <a:r>
              <a:rPr lang="en-GB" sz="1600" dirty="0" err="1"/>
              <a:t>komárech</a:t>
            </a:r>
            <a:endParaRPr lang="en-GB" sz="1600" dirty="0"/>
          </a:p>
          <a:p>
            <a:r>
              <a:rPr lang="en-GB" sz="1600" dirty="0" smtClean="0"/>
              <a:t> </a:t>
            </a:r>
            <a:r>
              <a:rPr lang="en-GB" sz="1600" dirty="0" err="1"/>
              <a:t>Muerto</a:t>
            </a:r>
            <a:r>
              <a:rPr lang="en-GB" sz="1600" dirty="0"/>
              <a:t> Canyon Fever – </a:t>
            </a:r>
            <a:r>
              <a:rPr lang="en-GB" sz="1600" dirty="0" err="1"/>
              <a:t>hlodavci</a:t>
            </a:r>
            <a:endParaRPr lang="en-GB" sz="1600" dirty="0"/>
          </a:p>
        </p:txBody>
      </p:sp>
    </p:spTree>
    <p:extLst>
      <p:ext uri="{BB962C8B-B14F-4D97-AF65-F5344CB8AC3E}">
        <p14:creationId xmlns:p14="http://schemas.microsoft.com/office/powerpoint/2010/main" val="1851709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8"/>
            <a:ext cx="8229600" cy="4525963"/>
          </a:xfrm>
        </p:spPr>
        <p:txBody>
          <a:bodyPr>
            <a:normAutofit/>
          </a:bodyPr>
          <a:lstStyle/>
          <a:p>
            <a:pPr marL="0" indent="0">
              <a:buNone/>
            </a:pPr>
            <a:r>
              <a:rPr lang="en-GB" sz="1600" u="sng" dirty="0" err="1"/>
              <a:t>Kyasanur</a:t>
            </a:r>
            <a:r>
              <a:rPr lang="en-GB" sz="1600" u="sng" dirty="0"/>
              <a:t> </a:t>
            </a:r>
            <a:r>
              <a:rPr lang="en-GB" sz="1600" dirty="0" smtClean="0"/>
              <a:t>(</a:t>
            </a:r>
            <a:r>
              <a:rPr lang="en-GB" sz="1600" dirty="0" err="1"/>
              <a:t>flaviviridae</a:t>
            </a:r>
            <a:r>
              <a:rPr lang="en-GB" sz="1600" dirty="0"/>
              <a:t>) </a:t>
            </a:r>
            <a:endParaRPr lang="cs-CZ" sz="1600" dirty="0" smtClean="0"/>
          </a:p>
          <a:p>
            <a:r>
              <a:rPr lang="en-GB" sz="1600" dirty="0" smtClean="0"/>
              <a:t> </a:t>
            </a:r>
            <a:r>
              <a:rPr lang="en-GB" sz="1600" dirty="0" err="1"/>
              <a:t>příklad</a:t>
            </a:r>
            <a:r>
              <a:rPr lang="en-GB" sz="1600" dirty="0"/>
              <a:t> </a:t>
            </a:r>
            <a:r>
              <a:rPr lang="en-GB" sz="1600" dirty="0" err="1"/>
              <a:t>spojení</a:t>
            </a:r>
            <a:r>
              <a:rPr lang="en-GB" sz="1600" dirty="0"/>
              <a:t> populace </a:t>
            </a:r>
            <a:r>
              <a:rPr lang="en-GB" sz="1600" dirty="0" err="1" smtClean="0"/>
              <a:t>patogena</a:t>
            </a:r>
            <a:r>
              <a:rPr lang="en-GB" sz="1600" dirty="0" smtClean="0"/>
              <a:t>,</a:t>
            </a:r>
            <a:r>
              <a:rPr lang="cs-CZ" sz="1600" dirty="0" smtClean="0"/>
              <a:t> </a:t>
            </a:r>
            <a:r>
              <a:rPr lang="en-GB" sz="1600" dirty="0" err="1" smtClean="0"/>
              <a:t>reservoáru</a:t>
            </a:r>
            <a:r>
              <a:rPr lang="en-GB" sz="1600" dirty="0" smtClean="0"/>
              <a:t> </a:t>
            </a:r>
            <a:r>
              <a:rPr lang="en-GB" sz="1600" dirty="0" err="1"/>
              <a:t>patogena</a:t>
            </a:r>
            <a:r>
              <a:rPr lang="en-GB" sz="1600" dirty="0"/>
              <a:t>, </a:t>
            </a:r>
            <a:r>
              <a:rPr lang="en-GB" sz="1600" dirty="0" err="1"/>
              <a:t>přenašeče</a:t>
            </a:r>
            <a:r>
              <a:rPr lang="en-GB" sz="1600" dirty="0"/>
              <a:t> a </a:t>
            </a:r>
            <a:r>
              <a:rPr lang="en-GB" sz="1600" dirty="0" err="1"/>
              <a:t>zvířecího</a:t>
            </a:r>
            <a:r>
              <a:rPr lang="en-GB" sz="1600" dirty="0"/>
              <a:t> </a:t>
            </a:r>
            <a:r>
              <a:rPr lang="en-GB" sz="1600" dirty="0" err="1"/>
              <a:t>hostitele</a:t>
            </a:r>
            <a:endParaRPr lang="en-GB" sz="1600" dirty="0"/>
          </a:p>
          <a:p>
            <a:r>
              <a:rPr lang="en-GB" sz="1600" dirty="0"/>
              <a:t>V </a:t>
            </a:r>
            <a:r>
              <a:rPr lang="en-GB" sz="1600" dirty="0" err="1"/>
              <a:t>roce</a:t>
            </a:r>
            <a:r>
              <a:rPr lang="en-GB" sz="1600" dirty="0"/>
              <a:t> 1957 </a:t>
            </a:r>
            <a:r>
              <a:rPr lang="en-GB" sz="1600" dirty="0" err="1"/>
              <a:t>výskyt</a:t>
            </a:r>
            <a:r>
              <a:rPr lang="en-GB" sz="1600" dirty="0"/>
              <a:t> </a:t>
            </a:r>
            <a:r>
              <a:rPr lang="en-GB" sz="1600" dirty="0" err="1"/>
              <a:t>této</a:t>
            </a:r>
            <a:r>
              <a:rPr lang="en-GB" sz="1600" dirty="0"/>
              <a:t> </a:t>
            </a:r>
            <a:r>
              <a:rPr lang="en-GB" sz="1600" dirty="0" err="1"/>
              <a:t>horečky</a:t>
            </a:r>
            <a:r>
              <a:rPr lang="en-GB" sz="1600" dirty="0"/>
              <a:t> –Indie – </a:t>
            </a:r>
            <a:r>
              <a:rPr lang="en-GB" sz="1600" dirty="0" err="1"/>
              <a:t>spojován</a:t>
            </a:r>
            <a:r>
              <a:rPr lang="en-GB" sz="1600" dirty="0"/>
              <a:t> s </a:t>
            </a:r>
            <a:r>
              <a:rPr lang="en-GB" sz="1600" dirty="0" err="1"/>
              <a:t>následujícími</a:t>
            </a:r>
            <a:r>
              <a:rPr lang="en-GB" sz="1600" dirty="0"/>
              <a:t> </a:t>
            </a:r>
            <a:r>
              <a:rPr lang="en-GB" sz="1600" dirty="0" err="1"/>
              <a:t>faktory</a:t>
            </a:r>
            <a:r>
              <a:rPr lang="en-GB" sz="1600" dirty="0"/>
              <a:t>:</a:t>
            </a:r>
          </a:p>
          <a:p>
            <a:r>
              <a:rPr lang="en-GB" sz="1600" dirty="0" smtClean="0"/>
              <a:t> </a:t>
            </a:r>
            <a:r>
              <a:rPr lang="en-GB" sz="1600" u="sng" dirty="0" err="1"/>
              <a:t>infekce</a:t>
            </a:r>
            <a:r>
              <a:rPr lang="en-GB" sz="1600" u="sng" dirty="0"/>
              <a:t> </a:t>
            </a:r>
            <a:r>
              <a:rPr lang="en-GB" sz="1600" u="sng" dirty="0" err="1"/>
              <a:t>přirozeně</a:t>
            </a:r>
            <a:r>
              <a:rPr lang="en-GB" sz="1600" u="sng" dirty="0"/>
              <a:t> </a:t>
            </a:r>
            <a:r>
              <a:rPr lang="en-GB" sz="1600" u="sng" dirty="0" err="1" smtClean="0"/>
              <a:t>udr</a:t>
            </a:r>
            <a:r>
              <a:rPr lang="cs-CZ" sz="1600" u="sng" dirty="0" smtClean="0"/>
              <a:t>ž</a:t>
            </a:r>
            <a:r>
              <a:rPr lang="en-GB" sz="1600" u="sng" dirty="0" err="1" smtClean="0"/>
              <a:t>ována</a:t>
            </a:r>
            <a:r>
              <a:rPr lang="en-GB" sz="1600" u="sng" dirty="0" smtClean="0"/>
              <a:t> </a:t>
            </a:r>
            <a:r>
              <a:rPr lang="en-GB" sz="1600" u="sng" dirty="0"/>
              <a:t>v lese </a:t>
            </a:r>
            <a:r>
              <a:rPr lang="en-GB" sz="1600" dirty="0"/>
              <a:t>v </a:t>
            </a:r>
            <a:r>
              <a:rPr lang="en-GB" sz="1600" dirty="0" err="1"/>
              <a:t>reservoáru</a:t>
            </a:r>
            <a:r>
              <a:rPr lang="en-GB" sz="1600" dirty="0"/>
              <a:t> </a:t>
            </a:r>
            <a:r>
              <a:rPr lang="en-GB" sz="1600" dirty="0" err="1"/>
              <a:t>ptáků</a:t>
            </a:r>
            <a:r>
              <a:rPr lang="en-GB" sz="1600" dirty="0"/>
              <a:t> a </a:t>
            </a:r>
            <a:r>
              <a:rPr lang="en-GB" sz="1600" dirty="0" err="1" smtClean="0"/>
              <a:t>savců</a:t>
            </a:r>
            <a:r>
              <a:rPr lang="cs-CZ" sz="1600" dirty="0"/>
              <a:t> </a:t>
            </a:r>
            <a:r>
              <a:rPr lang="en-GB" sz="1600" dirty="0" smtClean="0"/>
              <a:t>a </a:t>
            </a:r>
            <a:r>
              <a:rPr lang="en-GB" sz="1600" dirty="0" err="1"/>
              <a:t>přenášena</a:t>
            </a:r>
            <a:r>
              <a:rPr lang="en-GB" sz="1600" dirty="0"/>
              <a:t> </a:t>
            </a:r>
            <a:r>
              <a:rPr lang="en-GB" sz="1600" dirty="0" err="1"/>
              <a:t>klíšťaty</a:t>
            </a:r>
            <a:endParaRPr lang="en-GB" sz="1600" dirty="0"/>
          </a:p>
          <a:p>
            <a:r>
              <a:rPr lang="en-GB" sz="1600" dirty="0" smtClean="0"/>
              <a:t> </a:t>
            </a:r>
            <a:r>
              <a:rPr lang="en-GB" sz="1600" u="sng" dirty="0" err="1"/>
              <a:t>zvýšila</a:t>
            </a:r>
            <a:r>
              <a:rPr lang="en-GB" sz="1600" u="sng" dirty="0"/>
              <a:t> se </a:t>
            </a:r>
            <a:r>
              <a:rPr lang="en-GB" sz="1600" u="sng" dirty="0" err="1"/>
              <a:t>lidská</a:t>
            </a:r>
            <a:r>
              <a:rPr lang="en-GB" sz="1600" u="sng" dirty="0"/>
              <a:t> populace v </a:t>
            </a:r>
            <a:r>
              <a:rPr lang="en-GB" sz="1600" u="sng" dirty="0" err="1"/>
              <a:t>oblasti</a:t>
            </a:r>
            <a:r>
              <a:rPr lang="en-GB" sz="1600" u="sng" dirty="0"/>
              <a:t> </a:t>
            </a:r>
            <a:r>
              <a:rPr lang="en-GB" sz="1600" dirty="0" err="1"/>
              <a:t>mající</a:t>
            </a:r>
            <a:r>
              <a:rPr lang="en-GB" sz="1600" dirty="0"/>
              <a:t> </a:t>
            </a:r>
            <a:r>
              <a:rPr lang="en-GB" sz="1600" dirty="0" err="1"/>
              <a:t>za</a:t>
            </a:r>
            <a:r>
              <a:rPr lang="en-GB" sz="1600" dirty="0"/>
              <a:t> </a:t>
            </a:r>
            <a:r>
              <a:rPr lang="en-GB" sz="1600" dirty="0" err="1"/>
              <a:t>následek</a:t>
            </a:r>
            <a:r>
              <a:rPr lang="en-GB" sz="1600" dirty="0"/>
              <a:t> </a:t>
            </a:r>
            <a:r>
              <a:rPr lang="en-GB" sz="1600" dirty="0" err="1" smtClean="0"/>
              <a:t>zvýšené</a:t>
            </a:r>
            <a:r>
              <a:rPr lang="cs-CZ" sz="1600" dirty="0"/>
              <a:t> </a:t>
            </a:r>
            <a:r>
              <a:rPr lang="en-GB" sz="1600" dirty="0" err="1" smtClean="0"/>
              <a:t>pasení</a:t>
            </a:r>
            <a:r>
              <a:rPr lang="en-GB" sz="1600" dirty="0" smtClean="0"/>
              <a:t> </a:t>
            </a:r>
            <a:r>
              <a:rPr lang="en-GB" sz="1600" dirty="0" err="1"/>
              <a:t>dobytka</a:t>
            </a:r>
            <a:r>
              <a:rPr lang="en-GB" sz="1600" dirty="0"/>
              <a:t> v </a:t>
            </a:r>
            <a:r>
              <a:rPr lang="en-GB" sz="1600" dirty="0" smtClean="0"/>
              <a:t>lese</a:t>
            </a:r>
            <a:r>
              <a:rPr lang="cs-CZ" sz="1600" dirty="0" smtClean="0"/>
              <a:t> </a:t>
            </a:r>
            <a:endParaRPr lang="cs-CZ" sz="1600" dirty="0"/>
          </a:p>
          <a:p>
            <a:r>
              <a:rPr lang="en-GB" sz="1600" dirty="0" err="1" smtClean="0"/>
              <a:t>za</a:t>
            </a:r>
            <a:r>
              <a:rPr lang="en-GB" sz="1600" dirty="0" smtClean="0"/>
              <a:t> </a:t>
            </a:r>
            <a:r>
              <a:rPr lang="en-GB" sz="1600" dirty="0" err="1"/>
              <a:t>následek</a:t>
            </a:r>
            <a:r>
              <a:rPr lang="en-GB" sz="1600" dirty="0"/>
              <a:t> </a:t>
            </a:r>
            <a:r>
              <a:rPr lang="en-GB" sz="1600" dirty="0" err="1"/>
              <a:t>zvýšenou</a:t>
            </a:r>
            <a:r>
              <a:rPr lang="en-GB" sz="1600" dirty="0"/>
              <a:t> </a:t>
            </a:r>
            <a:r>
              <a:rPr lang="en-GB" sz="1600" dirty="0" err="1"/>
              <a:t>populaci</a:t>
            </a:r>
            <a:r>
              <a:rPr lang="en-GB" sz="1600" dirty="0"/>
              <a:t> </a:t>
            </a:r>
            <a:r>
              <a:rPr lang="en-GB" sz="1600" dirty="0" err="1"/>
              <a:t>klíšťat</a:t>
            </a:r>
            <a:r>
              <a:rPr lang="en-GB" sz="1600" dirty="0"/>
              <a:t> (</a:t>
            </a:r>
            <a:r>
              <a:rPr lang="en-GB" sz="1600" dirty="0" err="1"/>
              <a:t>dospělé</a:t>
            </a:r>
            <a:r>
              <a:rPr lang="en-GB" sz="1600" dirty="0"/>
              <a:t> </a:t>
            </a:r>
            <a:r>
              <a:rPr lang="en-GB" sz="1600" dirty="0" err="1" smtClean="0"/>
              <a:t>stádium</a:t>
            </a:r>
            <a:r>
              <a:rPr lang="en-GB" sz="1600" dirty="0" smtClean="0"/>
              <a:t> </a:t>
            </a:r>
            <a:r>
              <a:rPr lang="en-GB" sz="1600" dirty="0"/>
              <a:t>je </a:t>
            </a:r>
            <a:r>
              <a:rPr lang="en-GB" sz="1600" dirty="0" err="1"/>
              <a:t>závislé</a:t>
            </a:r>
            <a:r>
              <a:rPr lang="en-GB" sz="1600" dirty="0"/>
              <a:t> </a:t>
            </a:r>
            <a:r>
              <a:rPr lang="en-GB" sz="1600" dirty="0" err="1"/>
              <a:t>na</a:t>
            </a:r>
            <a:r>
              <a:rPr lang="en-GB" sz="1600" dirty="0"/>
              <a:t> </a:t>
            </a:r>
            <a:r>
              <a:rPr lang="en-GB" sz="1600" dirty="0" err="1"/>
              <a:t>velkých</a:t>
            </a:r>
            <a:r>
              <a:rPr lang="en-GB" sz="1600" dirty="0"/>
              <a:t> </a:t>
            </a:r>
            <a:r>
              <a:rPr lang="en-GB" sz="1600" dirty="0" err="1" smtClean="0"/>
              <a:t>savcích</a:t>
            </a:r>
            <a:r>
              <a:rPr lang="en-GB" sz="1600" dirty="0" smtClean="0"/>
              <a:t>,</a:t>
            </a:r>
            <a:r>
              <a:rPr lang="cs-CZ" sz="1600" dirty="0" smtClean="0"/>
              <a:t> </a:t>
            </a:r>
            <a:r>
              <a:rPr lang="en-GB" sz="1600" dirty="0" err="1" smtClean="0"/>
              <a:t>kteří</a:t>
            </a:r>
            <a:r>
              <a:rPr lang="en-GB" sz="1600" dirty="0" smtClean="0"/>
              <a:t> </a:t>
            </a:r>
            <a:r>
              <a:rPr lang="en-GB" sz="1600" dirty="0" err="1"/>
              <a:t>poskytují</a:t>
            </a:r>
            <a:r>
              <a:rPr lang="en-GB" sz="1600" dirty="0"/>
              <a:t> </a:t>
            </a:r>
            <a:r>
              <a:rPr lang="en-GB" sz="1600" dirty="0" err="1"/>
              <a:t>dostatek</a:t>
            </a:r>
            <a:r>
              <a:rPr lang="en-GB" sz="1600" dirty="0"/>
              <a:t> </a:t>
            </a:r>
            <a:r>
              <a:rPr lang="en-GB" sz="1600" dirty="0" err="1"/>
              <a:t>potravy</a:t>
            </a:r>
            <a:r>
              <a:rPr lang="en-GB" sz="1600" dirty="0"/>
              <a:t>)</a:t>
            </a:r>
          </a:p>
          <a:p>
            <a:r>
              <a:rPr lang="en-GB" sz="1600" dirty="0" smtClean="0"/>
              <a:t> </a:t>
            </a:r>
            <a:r>
              <a:rPr lang="en-GB" sz="1600" dirty="0"/>
              <a:t>populace </a:t>
            </a:r>
            <a:r>
              <a:rPr lang="en-GB" sz="1600" dirty="0" err="1"/>
              <a:t>klíšťat</a:t>
            </a:r>
            <a:r>
              <a:rPr lang="en-GB" sz="1600" dirty="0"/>
              <a:t> </a:t>
            </a:r>
            <a:r>
              <a:rPr lang="en-GB" sz="1600" dirty="0" err="1"/>
              <a:t>byla</a:t>
            </a:r>
            <a:r>
              <a:rPr lang="en-GB" sz="1600" dirty="0"/>
              <a:t> </a:t>
            </a:r>
            <a:r>
              <a:rPr lang="en-GB" sz="1600" dirty="0" err="1"/>
              <a:t>infikována</a:t>
            </a:r>
            <a:r>
              <a:rPr lang="en-GB" sz="1600" dirty="0"/>
              <a:t> </a:t>
            </a:r>
            <a:r>
              <a:rPr lang="en-GB" sz="1600" dirty="0" err="1"/>
              <a:t>virem</a:t>
            </a:r>
            <a:r>
              <a:rPr lang="en-GB" sz="1600" dirty="0"/>
              <a:t>, ten se </a:t>
            </a:r>
            <a:r>
              <a:rPr lang="en-GB" sz="1600" dirty="0" err="1"/>
              <a:t>přenesl</a:t>
            </a:r>
            <a:r>
              <a:rPr lang="en-GB" sz="1600" dirty="0"/>
              <a:t> </a:t>
            </a:r>
            <a:r>
              <a:rPr lang="en-GB" sz="1600" dirty="0" err="1"/>
              <a:t>na</a:t>
            </a:r>
            <a:r>
              <a:rPr lang="en-GB" sz="1600" dirty="0"/>
              <a:t> </a:t>
            </a:r>
            <a:r>
              <a:rPr lang="en-GB" sz="1600" dirty="0" err="1" smtClean="0"/>
              <a:t>opice</a:t>
            </a:r>
            <a:r>
              <a:rPr lang="cs-CZ" sz="1600" dirty="0"/>
              <a:t> </a:t>
            </a:r>
            <a:r>
              <a:rPr lang="en-GB" sz="1600" dirty="0" smtClean="0"/>
              <a:t>a </a:t>
            </a:r>
            <a:r>
              <a:rPr lang="en-GB" sz="1600" dirty="0" err="1" smtClean="0"/>
              <a:t>pomno</a:t>
            </a:r>
            <a:r>
              <a:rPr lang="cs-CZ" sz="1600" dirty="0" smtClean="0"/>
              <a:t>ž</a:t>
            </a:r>
            <a:r>
              <a:rPr lang="en-GB" sz="1600" dirty="0" err="1" smtClean="0"/>
              <a:t>il</a:t>
            </a:r>
            <a:r>
              <a:rPr lang="en-GB" sz="1600" dirty="0" smtClean="0"/>
              <a:t> </a:t>
            </a:r>
            <a:r>
              <a:rPr lang="en-GB" sz="1600" dirty="0"/>
              <a:t>se</a:t>
            </a:r>
          </a:p>
          <a:p>
            <a:r>
              <a:rPr lang="en-GB" sz="1600" u="sng" dirty="0" smtClean="0"/>
              <a:t>virus </a:t>
            </a:r>
            <a:r>
              <a:rPr lang="en-GB" sz="1600" u="sng" dirty="0" err="1"/>
              <a:t>byl</a:t>
            </a:r>
            <a:r>
              <a:rPr lang="en-GB" sz="1600" u="sng" dirty="0"/>
              <a:t> </a:t>
            </a:r>
            <a:r>
              <a:rPr lang="en-GB" sz="1600" u="sng" dirty="0" err="1"/>
              <a:t>přenesen</a:t>
            </a:r>
            <a:r>
              <a:rPr lang="en-GB" sz="1600" u="sng" dirty="0"/>
              <a:t> </a:t>
            </a:r>
            <a:r>
              <a:rPr lang="en-GB" sz="1600" u="sng" dirty="0" err="1"/>
              <a:t>na</a:t>
            </a:r>
            <a:r>
              <a:rPr lang="en-GB" sz="1600" u="sng" dirty="0"/>
              <a:t> </a:t>
            </a:r>
            <a:r>
              <a:rPr lang="en-GB" sz="1600" u="sng" dirty="0" err="1" smtClean="0"/>
              <a:t>lidi</a:t>
            </a:r>
            <a:r>
              <a:rPr lang="cs-CZ" sz="1600" u="sng" dirty="0"/>
              <a:t> </a:t>
            </a:r>
            <a:endParaRPr lang="cs-CZ" sz="1600" u="sng" dirty="0" smtClean="0"/>
          </a:p>
          <a:p>
            <a:pPr marL="0" indent="0">
              <a:buNone/>
            </a:pPr>
            <a:endParaRPr lang="cs-CZ" sz="1600"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501008"/>
            <a:ext cx="4778896" cy="305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5385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8079152" cy="599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592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229600" cy="4525963"/>
          </a:xfrm>
        </p:spPr>
        <p:txBody>
          <a:bodyPr>
            <a:normAutofit/>
          </a:bodyPr>
          <a:lstStyle/>
          <a:p>
            <a:pPr marL="0" indent="0">
              <a:buNone/>
            </a:pPr>
            <a:r>
              <a:rPr lang="en-GB" sz="1600" u="sng" dirty="0" err="1"/>
              <a:t>Borrelia</a:t>
            </a:r>
            <a:r>
              <a:rPr lang="en-GB" sz="1600" u="sng" dirty="0"/>
              <a:t> </a:t>
            </a:r>
            <a:r>
              <a:rPr lang="en-GB" sz="1600" u="sng" dirty="0" err="1"/>
              <a:t>burgdorferi</a:t>
            </a:r>
            <a:endParaRPr lang="en-GB" sz="1600" u="sng" dirty="0"/>
          </a:p>
          <a:p>
            <a:r>
              <a:rPr lang="en-GB" sz="1600" dirty="0" smtClean="0"/>
              <a:t> </a:t>
            </a:r>
            <a:r>
              <a:rPr lang="en-GB" sz="1600" dirty="0" err="1"/>
              <a:t>spirocheta</a:t>
            </a:r>
            <a:r>
              <a:rPr lang="en-GB" sz="1600" dirty="0"/>
              <a:t> </a:t>
            </a:r>
            <a:r>
              <a:rPr lang="en-GB" sz="1600" dirty="0" err="1"/>
              <a:t>způsobující</a:t>
            </a:r>
            <a:r>
              <a:rPr lang="en-GB" sz="1600" dirty="0"/>
              <a:t> </a:t>
            </a:r>
            <a:r>
              <a:rPr lang="en-GB" sz="1600" dirty="0" err="1"/>
              <a:t>borliózu</a:t>
            </a:r>
            <a:r>
              <a:rPr lang="en-GB" sz="1600" dirty="0"/>
              <a:t> (</a:t>
            </a:r>
            <a:r>
              <a:rPr lang="en-GB" sz="1600" dirty="0" err="1"/>
              <a:t>lymskou</a:t>
            </a:r>
            <a:r>
              <a:rPr lang="en-GB" sz="1600" dirty="0"/>
              <a:t> </a:t>
            </a:r>
            <a:r>
              <a:rPr lang="en-GB" sz="1600" dirty="0" err="1"/>
              <a:t>nemoc</a:t>
            </a:r>
            <a:r>
              <a:rPr lang="en-GB" sz="1600" dirty="0"/>
              <a:t> – </a:t>
            </a:r>
            <a:r>
              <a:rPr lang="en-GB" sz="1600" dirty="0" err="1"/>
              <a:t>podle</a:t>
            </a:r>
            <a:r>
              <a:rPr lang="en-GB" sz="1600" dirty="0"/>
              <a:t> </a:t>
            </a:r>
            <a:r>
              <a:rPr lang="en-GB" sz="1600" dirty="0" err="1" smtClean="0"/>
              <a:t>města</a:t>
            </a:r>
            <a:r>
              <a:rPr lang="cs-CZ" sz="1600" dirty="0"/>
              <a:t> </a:t>
            </a:r>
            <a:r>
              <a:rPr lang="en-GB" sz="1600" dirty="0" smtClean="0"/>
              <a:t>Old </a:t>
            </a:r>
            <a:r>
              <a:rPr lang="en-GB" sz="1600" dirty="0"/>
              <a:t>Lyme – </a:t>
            </a:r>
            <a:r>
              <a:rPr lang="en-GB" sz="1600" dirty="0" err="1"/>
              <a:t>první</a:t>
            </a:r>
            <a:r>
              <a:rPr lang="en-GB" sz="1600" dirty="0"/>
              <a:t> </a:t>
            </a:r>
            <a:r>
              <a:rPr lang="en-GB" sz="1600" dirty="0" err="1"/>
              <a:t>výskyt</a:t>
            </a:r>
            <a:r>
              <a:rPr lang="en-GB" sz="1600" dirty="0"/>
              <a:t> v 1970s)</a:t>
            </a:r>
          </a:p>
          <a:p>
            <a:r>
              <a:rPr lang="en-GB" sz="1600" dirty="0" err="1" smtClean="0"/>
              <a:t>přenos</a:t>
            </a:r>
            <a:r>
              <a:rPr lang="en-GB" sz="1600" dirty="0" smtClean="0"/>
              <a:t> </a:t>
            </a:r>
            <a:r>
              <a:rPr lang="en-GB" sz="1600" dirty="0" err="1"/>
              <a:t>kousnutím</a:t>
            </a:r>
            <a:r>
              <a:rPr lang="en-GB" sz="1600" dirty="0"/>
              <a:t> </a:t>
            </a:r>
            <a:r>
              <a:rPr lang="en-GB" sz="1600" dirty="0" err="1"/>
              <a:t>klíštěte</a:t>
            </a:r>
            <a:r>
              <a:rPr lang="en-GB" sz="1600" dirty="0"/>
              <a:t> </a:t>
            </a:r>
            <a:r>
              <a:rPr lang="en-GB" sz="1600" i="1" dirty="0" err="1"/>
              <a:t>Ixodes</a:t>
            </a:r>
            <a:r>
              <a:rPr lang="en-GB" sz="1600" i="1" dirty="0"/>
              <a:t> </a:t>
            </a:r>
            <a:r>
              <a:rPr lang="en-GB" sz="1600" i="1" dirty="0" err="1"/>
              <a:t>dammini</a:t>
            </a:r>
            <a:endParaRPr lang="en-GB" sz="1600" i="1" dirty="0"/>
          </a:p>
          <a:p>
            <a:r>
              <a:rPr lang="en-GB" sz="1600" dirty="0" smtClean="0"/>
              <a:t> </a:t>
            </a:r>
            <a:r>
              <a:rPr lang="en-GB" sz="1600" dirty="0" err="1"/>
              <a:t>prvotní</a:t>
            </a:r>
            <a:r>
              <a:rPr lang="en-GB" sz="1600" dirty="0"/>
              <a:t> </a:t>
            </a:r>
            <a:r>
              <a:rPr lang="en-GB" sz="1600" dirty="0" err="1"/>
              <a:t>příznaky</a:t>
            </a:r>
            <a:r>
              <a:rPr lang="en-GB" sz="1600" dirty="0"/>
              <a:t> – </a:t>
            </a:r>
            <a:r>
              <a:rPr lang="en-GB" sz="1600" dirty="0" err="1"/>
              <a:t>jako</a:t>
            </a:r>
            <a:r>
              <a:rPr lang="en-GB" sz="1600" dirty="0"/>
              <a:t> </a:t>
            </a:r>
            <a:r>
              <a:rPr lang="en-GB" sz="1600" dirty="0" err="1"/>
              <a:t>chřipka</a:t>
            </a:r>
            <a:r>
              <a:rPr lang="en-GB" sz="1600" dirty="0"/>
              <a:t> s </a:t>
            </a:r>
            <a:r>
              <a:rPr lang="en-GB" sz="1600" dirty="0" err="1"/>
              <a:t>nebo</a:t>
            </a:r>
            <a:r>
              <a:rPr lang="en-GB" sz="1600" dirty="0"/>
              <a:t> bez </a:t>
            </a:r>
            <a:r>
              <a:rPr lang="en-GB" sz="1600" dirty="0" err="1"/>
              <a:t>zarudnutí</a:t>
            </a:r>
            <a:r>
              <a:rPr lang="en-GB" sz="1600" dirty="0"/>
              <a:t> </a:t>
            </a:r>
            <a:r>
              <a:rPr lang="en-GB" sz="1600" dirty="0" err="1"/>
              <a:t>kolem</a:t>
            </a:r>
            <a:r>
              <a:rPr lang="en-GB" sz="1600" dirty="0"/>
              <a:t> </a:t>
            </a:r>
            <a:r>
              <a:rPr lang="en-GB" sz="1600" dirty="0" err="1"/>
              <a:t>kousnutí</a:t>
            </a:r>
            <a:endParaRPr lang="en-GB" sz="1600" dirty="0"/>
          </a:p>
          <a:p>
            <a:r>
              <a:rPr lang="en-GB" sz="1600" dirty="0" err="1" smtClean="0"/>
              <a:t>na</a:t>
            </a:r>
            <a:r>
              <a:rPr lang="en-GB" sz="1600" dirty="0" smtClean="0"/>
              <a:t> </a:t>
            </a:r>
            <a:r>
              <a:rPr lang="en-GB" sz="1600" dirty="0" err="1"/>
              <a:t>počátku</a:t>
            </a:r>
            <a:r>
              <a:rPr lang="en-GB" sz="1600" dirty="0"/>
              <a:t> se </a:t>
            </a:r>
            <a:r>
              <a:rPr lang="en-GB" sz="1600" dirty="0" err="1"/>
              <a:t>dá</a:t>
            </a:r>
            <a:r>
              <a:rPr lang="en-GB" sz="1600" dirty="0"/>
              <a:t> </a:t>
            </a:r>
            <a:r>
              <a:rPr lang="en-GB" sz="1600" dirty="0" err="1"/>
              <a:t>lehce</a:t>
            </a:r>
            <a:r>
              <a:rPr lang="en-GB" sz="1600" dirty="0"/>
              <a:t> </a:t>
            </a:r>
            <a:r>
              <a:rPr lang="en-GB" sz="1600" dirty="0" err="1"/>
              <a:t>zvládnout</a:t>
            </a:r>
            <a:r>
              <a:rPr lang="en-GB" sz="1600" dirty="0"/>
              <a:t> </a:t>
            </a:r>
            <a:r>
              <a:rPr lang="en-GB" sz="1600" dirty="0" err="1"/>
              <a:t>antibiotiky</a:t>
            </a:r>
            <a:endParaRPr lang="en-GB" sz="1600" dirty="0"/>
          </a:p>
          <a:p>
            <a:r>
              <a:rPr lang="en-GB" sz="1600" dirty="0" err="1" smtClean="0"/>
              <a:t>neléčená</a:t>
            </a:r>
            <a:r>
              <a:rPr lang="en-GB" sz="1600" dirty="0" smtClean="0"/>
              <a:t> </a:t>
            </a:r>
            <a:r>
              <a:rPr lang="en-GB" sz="1600" dirty="0" err="1"/>
              <a:t>můţe</a:t>
            </a:r>
            <a:r>
              <a:rPr lang="en-GB" sz="1600" dirty="0"/>
              <a:t> </a:t>
            </a:r>
            <a:r>
              <a:rPr lang="en-GB" sz="1600" dirty="0" err="1"/>
              <a:t>silně</a:t>
            </a:r>
            <a:r>
              <a:rPr lang="en-GB" sz="1600" dirty="0"/>
              <a:t> </a:t>
            </a:r>
            <a:r>
              <a:rPr lang="en-GB" sz="1600" dirty="0" err="1"/>
              <a:t>poškodit</a:t>
            </a:r>
            <a:r>
              <a:rPr lang="en-GB" sz="1600" dirty="0"/>
              <a:t> </a:t>
            </a:r>
            <a:r>
              <a:rPr lang="en-GB" sz="1600" dirty="0" err="1"/>
              <a:t>klouby</a:t>
            </a:r>
            <a:r>
              <a:rPr lang="en-GB" sz="1600" dirty="0"/>
              <a:t>, </a:t>
            </a:r>
            <a:r>
              <a:rPr lang="en-GB" sz="1600" dirty="0" err="1"/>
              <a:t>srdce</a:t>
            </a:r>
            <a:r>
              <a:rPr lang="en-GB" sz="1600" dirty="0"/>
              <a:t>, a CNS</a:t>
            </a:r>
          </a:p>
          <a:p>
            <a:r>
              <a:rPr lang="en-GB" sz="1600" dirty="0" smtClean="0"/>
              <a:t> </a:t>
            </a:r>
            <a:r>
              <a:rPr lang="en-GB" sz="1600" dirty="0" err="1"/>
              <a:t>mladé</a:t>
            </a:r>
            <a:r>
              <a:rPr lang="en-GB" sz="1600" dirty="0"/>
              <a:t> </a:t>
            </a:r>
            <a:r>
              <a:rPr lang="en-GB" sz="1600" dirty="0" err="1"/>
              <a:t>klíště</a:t>
            </a:r>
            <a:r>
              <a:rPr lang="en-GB" sz="1600" dirty="0"/>
              <a:t> </a:t>
            </a:r>
            <a:r>
              <a:rPr lang="en-GB" sz="1600" dirty="0" err="1"/>
              <a:t>saje</a:t>
            </a:r>
            <a:r>
              <a:rPr lang="en-GB" sz="1600" dirty="0"/>
              <a:t> </a:t>
            </a:r>
            <a:r>
              <a:rPr lang="en-GB" sz="1600" dirty="0" err="1"/>
              <a:t>na</a:t>
            </a:r>
            <a:r>
              <a:rPr lang="en-GB" sz="1600" dirty="0"/>
              <a:t> </a:t>
            </a:r>
            <a:r>
              <a:rPr lang="en-GB" sz="1600" dirty="0" err="1"/>
              <a:t>malých</a:t>
            </a:r>
            <a:r>
              <a:rPr lang="en-GB" sz="1600" dirty="0"/>
              <a:t> </a:t>
            </a:r>
            <a:r>
              <a:rPr lang="en-GB" sz="1600" dirty="0" err="1"/>
              <a:t>hlodavcích</a:t>
            </a:r>
            <a:endParaRPr lang="en-GB" sz="1600" dirty="0"/>
          </a:p>
          <a:p>
            <a:r>
              <a:rPr lang="en-GB" sz="1600" dirty="0" smtClean="0"/>
              <a:t> </a:t>
            </a:r>
            <a:r>
              <a:rPr lang="en-GB" sz="1600" dirty="0" err="1"/>
              <a:t>dospělé</a:t>
            </a:r>
            <a:r>
              <a:rPr lang="en-GB" sz="1600" dirty="0"/>
              <a:t> </a:t>
            </a:r>
            <a:r>
              <a:rPr lang="en-GB" sz="1600" dirty="0" err="1"/>
              <a:t>hlavně</a:t>
            </a:r>
            <a:r>
              <a:rPr lang="en-GB" sz="1600" dirty="0"/>
              <a:t> </a:t>
            </a:r>
            <a:r>
              <a:rPr lang="en-GB" sz="1600" dirty="0" err="1"/>
              <a:t>na</a:t>
            </a:r>
            <a:r>
              <a:rPr lang="en-GB" sz="1600" dirty="0"/>
              <a:t> </a:t>
            </a:r>
            <a:r>
              <a:rPr lang="en-GB" sz="1600" dirty="0" err="1"/>
              <a:t>vysoké</a:t>
            </a:r>
            <a:endParaRPr lang="en-GB" sz="1600" dirty="0"/>
          </a:p>
          <a:p>
            <a:r>
              <a:rPr lang="en-GB" sz="1600" dirty="0" smtClean="0"/>
              <a:t> </a:t>
            </a:r>
            <a:r>
              <a:rPr lang="en-GB" sz="1600" dirty="0" err="1"/>
              <a:t>infekce</a:t>
            </a:r>
            <a:r>
              <a:rPr lang="en-GB" sz="1600" dirty="0"/>
              <a:t> je </a:t>
            </a:r>
            <a:r>
              <a:rPr lang="en-GB" sz="1600" dirty="0" err="1"/>
              <a:t>právě</a:t>
            </a:r>
            <a:r>
              <a:rPr lang="en-GB" sz="1600" dirty="0"/>
              <a:t> z </a:t>
            </a:r>
            <a:r>
              <a:rPr lang="en-GB" sz="1600" dirty="0" err="1"/>
              <a:t>těchto</a:t>
            </a:r>
            <a:r>
              <a:rPr lang="en-GB" sz="1600" dirty="0"/>
              <a:t> </a:t>
            </a:r>
            <a:r>
              <a:rPr lang="en-GB" sz="1600" dirty="0" err="1"/>
              <a:t>infikovaných</a:t>
            </a:r>
            <a:r>
              <a:rPr lang="en-GB" sz="1600" dirty="0"/>
              <a:t> </a:t>
            </a:r>
            <a:r>
              <a:rPr lang="en-GB" sz="1600" dirty="0" err="1"/>
              <a:t>divokých</a:t>
            </a:r>
            <a:r>
              <a:rPr lang="en-GB" sz="1600" dirty="0"/>
              <a:t> </a:t>
            </a:r>
            <a:r>
              <a:rPr lang="en-GB" sz="1600" dirty="0" err="1"/>
              <a:t>zvířat</a:t>
            </a:r>
            <a:r>
              <a:rPr lang="en-GB" sz="1600" dirty="0"/>
              <a:t>, </a:t>
            </a:r>
            <a:r>
              <a:rPr lang="en-GB" sz="1600" dirty="0" err="1"/>
              <a:t>které</a:t>
            </a:r>
            <a:r>
              <a:rPr lang="en-GB" sz="1600" dirty="0"/>
              <a:t> </a:t>
            </a:r>
            <a:r>
              <a:rPr lang="en-GB" sz="1600" dirty="0" err="1" smtClean="0"/>
              <a:t>nemají</a:t>
            </a:r>
            <a:r>
              <a:rPr lang="cs-CZ" sz="1600" dirty="0"/>
              <a:t> ž</a:t>
            </a:r>
            <a:r>
              <a:rPr lang="en-GB" sz="1600" dirty="0" err="1" smtClean="0"/>
              <a:t>ádné</a:t>
            </a:r>
            <a:r>
              <a:rPr lang="en-GB" sz="1600" dirty="0" smtClean="0"/>
              <a:t> </a:t>
            </a:r>
            <a:r>
              <a:rPr lang="en-GB" sz="1600" dirty="0" err="1"/>
              <a:t>příznaky</a:t>
            </a:r>
            <a:endParaRPr lang="en-GB" sz="1600" dirty="0"/>
          </a:p>
          <a:p>
            <a:r>
              <a:rPr lang="en-GB" sz="1600" dirty="0" smtClean="0"/>
              <a:t> </a:t>
            </a:r>
            <a:r>
              <a:rPr lang="en-GB" sz="1600" dirty="0" err="1"/>
              <a:t>sáním</a:t>
            </a:r>
            <a:r>
              <a:rPr lang="en-GB" sz="1600" dirty="0"/>
              <a:t> </a:t>
            </a:r>
            <a:r>
              <a:rPr lang="en-GB" sz="1600" dirty="0" err="1"/>
              <a:t>klíštěte</a:t>
            </a:r>
            <a:r>
              <a:rPr lang="en-GB" sz="1600" dirty="0"/>
              <a:t> </a:t>
            </a:r>
            <a:r>
              <a:rPr lang="en-GB" sz="1600" dirty="0" err="1"/>
              <a:t>přenos</a:t>
            </a:r>
            <a:r>
              <a:rPr lang="en-GB" sz="1600" dirty="0"/>
              <a:t> </a:t>
            </a:r>
            <a:r>
              <a:rPr lang="en-GB" sz="1600" dirty="0" err="1"/>
              <a:t>na</a:t>
            </a:r>
            <a:r>
              <a:rPr lang="en-GB" sz="1600" dirty="0"/>
              <a:t> </a:t>
            </a:r>
            <a:r>
              <a:rPr lang="en-GB" sz="1600" dirty="0" err="1"/>
              <a:t>lidi</a:t>
            </a:r>
            <a:r>
              <a:rPr lang="en-GB" sz="1600" dirty="0"/>
              <a:t> </a:t>
            </a:r>
            <a:r>
              <a:rPr lang="en-GB" sz="1600" dirty="0" err="1"/>
              <a:t>nebo</a:t>
            </a:r>
            <a:r>
              <a:rPr lang="en-GB" sz="1600" dirty="0"/>
              <a:t> </a:t>
            </a:r>
            <a:r>
              <a:rPr lang="en-GB" sz="1600" dirty="0" err="1"/>
              <a:t>dobytek</a:t>
            </a:r>
            <a:r>
              <a:rPr lang="en-GB" sz="1600" dirty="0"/>
              <a:t>, </a:t>
            </a:r>
            <a:r>
              <a:rPr lang="en-GB" sz="1600" dirty="0" err="1"/>
              <a:t>kde</a:t>
            </a:r>
            <a:r>
              <a:rPr lang="en-GB" sz="1600" dirty="0"/>
              <a:t> se </a:t>
            </a:r>
            <a:r>
              <a:rPr lang="en-GB" sz="1600" dirty="0" err="1"/>
              <a:t>objeví</a:t>
            </a:r>
            <a:r>
              <a:rPr lang="en-GB" sz="1600" dirty="0"/>
              <a:t> </a:t>
            </a:r>
            <a:r>
              <a:rPr lang="en-GB" sz="1600" dirty="0" err="1" smtClean="0"/>
              <a:t>popsané</a:t>
            </a:r>
            <a:r>
              <a:rPr lang="cs-CZ" sz="1600" dirty="0"/>
              <a:t> </a:t>
            </a:r>
            <a:r>
              <a:rPr lang="en-GB" sz="1600" dirty="0" err="1" smtClean="0"/>
              <a:t>příznaky</a:t>
            </a:r>
            <a:endParaRPr lang="en-GB" sz="1600" dirty="0"/>
          </a:p>
          <a:p>
            <a:r>
              <a:rPr lang="en-GB" sz="1600" dirty="0" smtClean="0"/>
              <a:t> </a:t>
            </a:r>
            <a:r>
              <a:rPr lang="en-GB" sz="1600" dirty="0" err="1"/>
              <a:t>jako</a:t>
            </a:r>
            <a:r>
              <a:rPr lang="en-GB" sz="1600" dirty="0"/>
              <a:t> </a:t>
            </a:r>
            <a:r>
              <a:rPr lang="en-GB" sz="1600" dirty="0" err="1"/>
              <a:t>hlavní</a:t>
            </a:r>
            <a:r>
              <a:rPr lang="en-GB" sz="1600" dirty="0"/>
              <a:t> </a:t>
            </a:r>
            <a:r>
              <a:rPr lang="en-GB" sz="1600" dirty="0" err="1"/>
              <a:t>příčina</a:t>
            </a:r>
            <a:r>
              <a:rPr lang="en-GB" sz="1600" dirty="0"/>
              <a:t> </a:t>
            </a:r>
            <a:r>
              <a:rPr lang="en-GB" sz="1600" dirty="0" err="1"/>
              <a:t>zvýšeného</a:t>
            </a:r>
            <a:r>
              <a:rPr lang="en-GB" sz="1600" dirty="0"/>
              <a:t> </a:t>
            </a:r>
            <a:r>
              <a:rPr lang="en-GB" sz="1600" dirty="0" err="1"/>
              <a:t>výskytu</a:t>
            </a:r>
            <a:r>
              <a:rPr lang="en-GB" sz="1600" dirty="0"/>
              <a:t> se </a:t>
            </a:r>
            <a:r>
              <a:rPr lang="en-GB" sz="1600" dirty="0" err="1"/>
              <a:t>uvádí</a:t>
            </a:r>
            <a:r>
              <a:rPr lang="en-GB" sz="1600" dirty="0"/>
              <a:t> </a:t>
            </a:r>
            <a:r>
              <a:rPr lang="en-GB" sz="1600" dirty="0" err="1"/>
              <a:t>obnovení</a:t>
            </a:r>
            <a:r>
              <a:rPr lang="en-GB" sz="1600" dirty="0"/>
              <a:t> </a:t>
            </a:r>
            <a:r>
              <a:rPr lang="en-GB" sz="1600" dirty="0" err="1"/>
              <a:t>populací</a:t>
            </a:r>
            <a:endParaRPr lang="en-GB" sz="1600" dirty="0"/>
          </a:p>
          <a:p>
            <a:r>
              <a:rPr lang="en-GB" sz="1600" dirty="0"/>
              <a:t>„white-tailed deer“ v </a:t>
            </a:r>
            <a:r>
              <a:rPr lang="en-GB" sz="1600" dirty="0" err="1"/>
              <a:t>blízkosti</a:t>
            </a:r>
            <a:r>
              <a:rPr lang="en-GB" sz="1600" dirty="0"/>
              <a:t> </a:t>
            </a:r>
            <a:r>
              <a:rPr lang="en-GB" sz="1600" dirty="0" err="1"/>
              <a:t>měst</a:t>
            </a:r>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99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6185" y="116632"/>
            <a:ext cx="8784976" cy="4525963"/>
          </a:xfrm>
        </p:spPr>
        <p:txBody>
          <a:bodyPr>
            <a:normAutofit/>
          </a:bodyPr>
          <a:lstStyle/>
          <a:p>
            <a:r>
              <a:rPr lang="cs-CZ" sz="1600" dirty="0" smtClean="0"/>
              <a:t>neoplodněná </a:t>
            </a:r>
            <a:r>
              <a:rPr lang="cs-CZ" sz="1600" u="sng" dirty="0" smtClean="0"/>
              <a:t>královna </a:t>
            </a:r>
            <a:r>
              <a:rPr lang="cs-CZ" sz="1600" u="sng" dirty="0"/>
              <a:t>opouští hnízdo  </a:t>
            </a:r>
            <a:r>
              <a:rPr lang="cs-CZ" sz="1600" dirty="0"/>
              <a:t>na snubní let, </a:t>
            </a:r>
            <a:r>
              <a:rPr lang="cs-CZ" sz="1600" u="sng" dirty="0"/>
              <a:t>bere s sebou  kousek houby </a:t>
            </a:r>
            <a:r>
              <a:rPr lang="cs-CZ" sz="1600" dirty="0"/>
              <a:t>ve speciální  malé dutině v </a:t>
            </a:r>
            <a:r>
              <a:rPr lang="cs-CZ" sz="1600" dirty="0" smtClean="0"/>
              <a:t>ústech</a:t>
            </a:r>
          </a:p>
          <a:p>
            <a:r>
              <a:rPr lang="cs-CZ" sz="1600" dirty="0"/>
              <a:t>p</a:t>
            </a:r>
            <a:r>
              <a:rPr lang="cs-CZ" sz="1600" dirty="0" smtClean="0"/>
              <a:t>o </a:t>
            </a:r>
            <a:r>
              <a:rPr lang="cs-CZ" sz="1600" dirty="0"/>
              <a:t>páření a vyhloubení nory se pečlivě stará o zahrádku i první </a:t>
            </a:r>
            <a:r>
              <a:rPr lang="cs-CZ" sz="1600" dirty="0" smtClean="0"/>
              <a:t>potomstvo</a:t>
            </a:r>
          </a:p>
          <a:p>
            <a:r>
              <a:rPr lang="cs-CZ" sz="1600" u="sng" dirty="0"/>
              <a:t>p</a:t>
            </a:r>
            <a:r>
              <a:rPr lang="cs-CZ" sz="1600" u="sng" dirty="0" smtClean="0"/>
              <a:t>okud </a:t>
            </a:r>
            <a:r>
              <a:rPr lang="cs-CZ" sz="1600" u="sng" dirty="0"/>
              <a:t>houba zahyne, kolonie </a:t>
            </a:r>
            <a:r>
              <a:rPr lang="cs-CZ" sz="1600" u="sng" dirty="0" smtClean="0"/>
              <a:t>zhyne </a:t>
            </a:r>
            <a:r>
              <a:rPr lang="cs-CZ" sz="1600" dirty="0" smtClean="0"/>
              <a:t>- mravenci </a:t>
            </a:r>
            <a:r>
              <a:rPr lang="cs-CZ" sz="1600" dirty="0"/>
              <a:t>ani houba sami </a:t>
            </a:r>
            <a:r>
              <a:rPr lang="cs-CZ" sz="1600" dirty="0" smtClean="0"/>
              <a:t>nepřežijí</a:t>
            </a:r>
          </a:p>
          <a:p>
            <a:r>
              <a:rPr lang="cs-CZ" sz="1600" dirty="0" smtClean="0"/>
              <a:t>pak převezme </a:t>
            </a:r>
            <a:r>
              <a:rPr lang="cs-CZ" sz="1600" dirty="0"/>
              <a:t>péči o zahradu </a:t>
            </a:r>
            <a:r>
              <a:rPr lang="cs-CZ" sz="1600" dirty="0" smtClean="0"/>
              <a:t>nová </a:t>
            </a:r>
            <a:r>
              <a:rPr lang="cs-CZ" sz="1600" dirty="0"/>
              <a:t>generace </a:t>
            </a:r>
            <a:r>
              <a:rPr lang="cs-CZ" sz="1600" dirty="0" smtClean="0"/>
              <a:t>mravenců</a:t>
            </a:r>
          </a:p>
          <a:p>
            <a:r>
              <a:rPr lang="cs-CZ" sz="1600" dirty="0"/>
              <a:t>k</a:t>
            </a:r>
            <a:r>
              <a:rPr lang="cs-CZ" sz="1600" dirty="0" smtClean="0"/>
              <a:t>olonie </a:t>
            </a:r>
            <a:r>
              <a:rPr lang="cs-CZ" sz="1600" dirty="0"/>
              <a:t>mohou být považovány za vysoce </a:t>
            </a:r>
            <a:r>
              <a:rPr lang="cs-CZ" sz="1600" u="sng" dirty="0"/>
              <a:t>užitečné, nebo zcela </a:t>
            </a:r>
            <a:r>
              <a:rPr lang="cs-CZ" sz="1600" u="sng" dirty="0" smtClean="0"/>
              <a:t>destruktivní </a:t>
            </a:r>
            <a:endParaRPr lang="cs-CZ" sz="1600" dirty="0" smtClean="0"/>
          </a:p>
          <a:p>
            <a:r>
              <a:rPr lang="cs-CZ" sz="1600" dirty="0" smtClean="0"/>
              <a:t>některé </a:t>
            </a:r>
            <a:r>
              <a:rPr lang="cs-CZ" sz="1600" dirty="0"/>
              <a:t>rostliny si vyvinuly obranu proti mravencům,  u jiných částečná defoliace podporuje jejich </a:t>
            </a:r>
            <a:r>
              <a:rPr lang="cs-CZ" sz="1600" dirty="0" smtClean="0"/>
              <a:t>růst  </a:t>
            </a:r>
          </a:p>
          <a:p>
            <a:r>
              <a:rPr lang="cs-CZ" sz="1600" dirty="0"/>
              <a:t>c</a:t>
            </a:r>
            <a:r>
              <a:rPr lang="cs-CZ" sz="1600" dirty="0" smtClean="0"/>
              <a:t>hodby </a:t>
            </a:r>
            <a:r>
              <a:rPr lang="cs-CZ" sz="1600" u="sng" dirty="0" smtClean="0"/>
              <a:t>provzdušňují</a:t>
            </a:r>
            <a:r>
              <a:rPr lang="cs-CZ" sz="1600" dirty="0" smtClean="0"/>
              <a:t> </a:t>
            </a:r>
            <a:r>
              <a:rPr lang="cs-CZ" sz="1600" dirty="0"/>
              <a:t>půdu, zlepšují její </a:t>
            </a:r>
            <a:r>
              <a:rPr lang="cs-CZ" sz="1600" u="sng" dirty="0"/>
              <a:t>drenáž</a:t>
            </a:r>
            <a:r>
              <a:rPr lang="cs-CZ" sz="1600" dirty="0"/>
              <a:t>, mravenci zanáší do půdy organickou </a:t>
            </a:r>
            <a:r>
              <a:rPr lang="cs-CZ" sz="1600" dirty="0" smtClean="0"/>
              <a:t>hmotu</a:t>
            </a:r>
          </a:p>
          <a:p>
            <a:r>
              <a:rPr lang="cs-CZ" sz="1600" dirty="0"/>
              <a:t>d</a:t>
            </a:r>
            <a:r>
              <a:rPr lang="cs-CZ" sz="1600" dirty="0" smtClean="0"/>
              <a:t>okáží </a:t>
            </a:r>
            <a:r>
              <a:rPr lang="cs-CZ" sz="1600" u="sng" dirty="0" smtClean="0"/>
              <a:t>„sklidit</a:t>
            </a:r>
            <a:r>
              <a:rPr lang="cs-CZ" sz="1600" u="sng" dirty="0"/>
              <a:t>“ zemědělské plodiny </a:t>
            </a:r>
            <a:r>
              <a:rPr lang="cs-CZ" sz="1600" dirty="0"/>
              <a:t>– nájezd  je náhlý z velké vzdálenosti a pole sklizené přes noc  (zem. plodiny nemají ochranu – chemikálie, tuhá kutikula) </a:t>
            </a:r>
          </a:p>
          <a:p>
            <a:endParaRPr lang="cs-CZ"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154" y="3685370"/>
            <a:ext cx="3259137" cy="21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92" y="3356992"/>
            <a:ext cx="52482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529863" y="6483168"/>
            <a:ext cx="6534472" cy="369332"/>
          </a:xfrm>
          <a:prstGeom prst="rect">
            <a:avLst/>
          </a:prstGeom>
        </p:spPr>
        <p:txBody>
          <a:bodyPr wrap="square">
            <a:spAutoFit/>
          </a:bodyPr>
          <a:lstStyle/>
          <a:p>
            <a:r>
              <a:rPr lang="en-GB" dirty="0"/>
              <a:t>https://www.youtube.com/watch?v=7YMkv5JTawQ</a:t>
            </a:r>
          </a:p>
        </p:txBody>
      </p:sp>
    </p:spTree>
    <p:extLst>
      <p:ext uri="{BB962C8B-B14F-4D97-AF65-F5344CB8AC3E}">
        <p14:creationId xmlns:p14="http://schemas.microsoft.com/office/powerpoint/2010/main" val="3155316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DĚKUJI ZA POZORNOST</a:t>
            </a:r>
            <a:endParaRPr lang="cs-CZ"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78496"/>
            <a:ext cx="5759641" cy="42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50974" y="5949280"/>
            <a:ext cx="8136904" cy="369332"/>
          </a:xfrm>
          <a:prstGeom prst="rect">
            <a:avLst/>
          </a:prstGeom>
        </p:spPr>
        <p:txBody>
          <a:bodyPr wrap="square">
            <a:spAutoFit/>
          </a:bodyPr>
          <a:lstStyle/>
          <a:p>
            <a:pPr lvl="0" algn="ctr">
              <a:spcBef>
                <a:spcPct val="20000"/>
              </a:spcBef>
            </a:pPr>
            <a:r>
              <a:rPr lang="en-GB" dirty="0">
                <a:solidFill>
                  <a:prstClr val="black">
                    <a:tint val="75000"/>
                  </a:prstClr>
                </a:solidFill>
                <a:hlinkClick r:id="rId3"/>
              </a:rPr>
              <a:t>https://www.youtube.com/watch?v=P32SC4ZEQ9s</a:t>
            </a:r>
            <a:endParaRPr lang="en-GB" dirty="0">
              <a:solidFill>
                <a:prstClr val="black">
                  <a:tint val="75000"/>
                </a:prstClr>
              </a:solidFill>
            </a:endParaRPr>
          </a:p>
        </p:txBody>
      </p:sp>
    </p:spTree>
    <p:extLst>
      <p:ext uri="{BB962C8B-B14F-4D97-AF65-F5344CB8AC3E}">
        <p14:creationId xmlns:p14="http://schemas.microsoft.com/office/powerpoint/2010/main" val="370674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5436096" cy="4980384"/>
          </a:xfrm>
        </p:spPr>
        <p:txBody>
          <a:bodyPr>
            <a:normAutofit/>
          </a:bodyPr>
          <a:lstStyle/>
          <a:p>
            <a:pPr marL="0" indent="0">
              <a:buNone/>
            </a:pPr>
            <a:r>
              <a:rPr lang="cs-CZ" sz="1800" b="1" dirty="0" smtClean="0"/>
              <a:t>Ambróziové</a:t>
            </a:r>
            <a:r>
              <a:rPr lang="cs-CZ" sz="1600" dirty="0" smtClean="0"/>
              <a:t> </a:t>
            </a:r>
            <a:endParaRPr lang="cs-CZ" sz="1600" dirty="0"/>
          </a:p>
          <a:p>
            <a:r>
              <a:rPr lang="cs-CZ" sz="1600" dirty="0" smtClean="0"/>
              <a:t>symbiotické houby </a:t>
            </a:r>
            <a:r>
              <a:rPr lang="cs-CZ" sz="1600" dirty="0"/>
              <a:t>a kůrovci  kteří hloubí chodby do dřeva </a:t>
            </a:r>
            <a:endParaRPr lang="cs-CZ" sz="1600" dirty="0" smtClean="0"/>
          </a:p>
          <a:p>
            <a:r>
              <a:rPr lang="cs-CZ" sz="1600" dirty="0"/>
              <a:t>t</a:t>
            </a:r>
            <a:r>
              <a:rPr lang="cs-CZ" sz="1600" dirty="0" smtClean="0"/>
              <a:t>zv. ambrózioví </a:t>
            </a:r>
            <a:r>
              <a:rPr lang="cs-CZ" sz="1600" dirty="0"/>
              <a:t>kůrovci (asi 3400 druhů</a:t>
            </a:r>
            <a:r>
              <a:rPr lang="cs-CZ" sz="1600" dirty="0" smtClean="0"/>
              <a:t>), </a:t>
            </a:r>
            <a:r>
              <a:rPr lang="cs-CZ" sz="1600" dirty="0"/>
              <a:t>"</a:t>
            </a:r>
            <a:r>
              <a:rPr lang="cs-CZ" sz="1600" dirty="0" smtClean="0"/>
              <a:t>zahrádkáři„</a:t>
            </a:r>
          </a:p>
          <a:p>
            <a:r>
              <a:rPr lang="cs-CZ" sz="1600" dirty="0"/>
              <a:t>houby jsou jejich jediným zdrojem </a:t>
            </a:r>
            <a:r>
              <a:rPr lang="cs-CZ" sz="1600" dirty="0" smtClean="0"/>
              <a:t>potravy pro</a:t>
            </a:r>
            <a:r>
              <a:rPr lang="cs-CZ" sz="1600" u="sng" dirty="0" smtClean="0"/>
              <a:t> </a:t>
            </a:r>
            <a:r>
              <a:rPr lang="cs-CZ" sz="1600" u="sng" dirty="0"/>
              <a:t>larvy,  ale i vylíhnutí dospělí </a:t>
            </a:r>
            <a:r>
              <a:rPr lang="cs-CZ" sz="1600" u="sng" dirty="0" smtClean="0"/>
              <a:t>brouci                 </a:t>
            </a:r>
            <a:endParaRPr lang="cs-CZ" sz="1600" u="sng" dirty="0"/>
          </a:p>
          <a:p>
            <a:r>
              <a:rPr lang="cs-CZ" sz="1600" dirty="0" smtClean="0"/>
              <a:t>ve </a:t>
            </a:r>
            <a:r>
              <a:rPr lang="cs-CZ" sz="1600" dirty="0"/>
              <a:t>svých chodbách sejí </a:t>
            </a:r>
            <a:r>
              <a:rPr lang="cs-CZ" sz="1600" dirty="0" smtClean="0"/>
              <a:t>houby</a:t>
            </a:r>
          </a:p>
          <a:p>
            <a:r>
              <a:rPr lang="cs-CZ" sz="1600" dirty="0"/>
              <a:t>s</a:t>
            </a:r>
            <a:r>
              <a:rPr lang="cs-CZ" sz="1600" dirty="0" smtClean="0"/>
              <a:t>vou </a:t>
            </a:r>
            <a:r>
              <a:rPr lang="cs-CZ" sz="1600" dirty="0"/>
              <a:t>zahrádku čistí, větrají a přenášejí podhoubí do </a:t>
            </a:r>
            <a:r>
              <a:rPr lang="cs-CZ" sz="1600" dirty="0" smtClean="0"/>
              <a:t>dalších</a:t>
            </a:r>
          </a:p>
          <a:p>
            <a:pPr marL="0" indent="0">
              <a:buNone/>
            </a:pPr>
            <a:r>
              <a:rPr lang="cs-CZ" sz="1600" dirty="0"/>
              <a:t> </a:t>
            </a:r>
            <a:r>
              <a:rPr lang="cs-CZ" sz="1600" dirty="0" smtClean="0"/>
              <a:t>     chodeb</a:t>
            </a:r>
            <a:endParaRPr lang="cs-CZ" sz="1600" dirty="0"/>
          </a:p>
          <a:p>
            <a:r>
              <a:rPr lang="cs-CZ" sz="1600" dirty="0"/>
              <a:t>n</a:t>
            </a:r>
            <a:r>
              <a:rPr lang="cs-CZ" sz="1600" dirty="0" smtClean="0"/>
              <a:t>ěkteří kůrovci nevytvářejí chodby – žijí ve </a:t>
            </a:r>
            <a:r>
              <a:rPr lang="cs-CZ" sz="1600" dirty="0"/>
              <a:t>starých chodbách jiných druhů </a:t>
            </a:r>
            <a:r>
              <a:rPr lang="cs-CZ" sz="1600" dirty="0" smtClean="0"/>
              <a:t>kůrovců</a:t>
            </a:r>
          </a:p>
          <a:p>
            <a:r>
              <a:rPr lang="cs-CZ" sz="1600" dirty="0"/>
              <a:t>p</a:t>
            </a:r>
            <a:r>
              <a:rPr lang="cs-CZ" sz="1600" dirty="0" smtClean="0"/>
              <a:t>referují vyšší vlhkost - </a:t>
            </a:r>
            <a:r>
              <a:rPr lang="cs-CZ" sz="1600" u="sng" dirty="0" smtClean="0"/>
              <a:t>nejčastější  v tropech </a:t>
            </a:r>
            <a:r>
              <a:rPr lang="cs-CZ" sz="1600" dirty="0" smtClean="0"/>
              <a:t>(široká škála </a:t>
            </a:r>
          </a:p>
          <a:p>
            <a:pPr marL="0" indent="0">
              <a:buNone/>
            </a:pPr>
            <a:r>
              <a:rPr lang="cs-CZ" sz="1600" dirty="0"/>
              <a:t> </a:t>
            </a:r>
            <a:r>
              <a:rPr lang="cs-CZ" sz="1600" dirty="0" smtClean="0"/>
              <a:t>      hostitelů)</a:t>
            </a:r>
          </a:p>
          <a:p>
            <a:pPr marL="0" indent="0">
              <a:buNone/>
            </a:pPr>
            <a:endParaRPr lang="cs-CZ" sz="1600" dirty="0" smtClean="0"/>
          </a:p>
          <a:p>
            <a:pPr marL="0" indent="0">
              <a:buNone/>
            </a:pPr>
            <a:r>
              <a:rPr lang="cs-CZ" sz="1600" u="sng" dirty="0" smtClean="0"/>
              <a:t>významní i v mírném    pásmu:  </a:t>
            </a:r>
          </a:p>
          <a:p>
            <a:r>
              <a:rPr lang="cs-CZ" sz="1600" b="1" dirty="0" smtClean="0"/>
              <a:t>dřevokaz </a:t>
            </a:r>
            <a:r>
              <a:rPr lang="cs-CZ" sz="1600" b="1" dirty="0"/>
              <a:t>čárkovaný </a:t>
            </a:r>
            <a:r>
              <a:rPr lang="cs-CZ" sz="1600" i="1" dirty="0"/>
              <a:t>(</a:t>
            </a:r>
            <a:r>
              <a:rPr lang="cs-CZ" sz="1600" i="1" dirty="0" err="1"/>
              <a:t>Trypodendron</a:t>
            </a:r>
            <a:r>
              <a:rPr lang="cs-CZ" sz="1600" i="1" dirty="0"/>
              <a:t> </a:t>
            </a:r>
            <a:r>
              <a:rPr lang="cs-CZ" sz="1600" i="1" dirty="0" err="1"/>
              <a:t>lineatum</a:t>
            </a:r>
            <a:r>
              <a:rPr lang="cs-CZ" sz="1600" dirty="0"/>
              <a:t>) – v Evropě </a:t>
            </a:r>
            <a:endParaRPr lang="cs-CZ" sz="1600" dirty="0" smtClean="0"/>
          </a:p>
          <a:p>
            <a:pPr marL="0" indent="0">
              <a:buNone/>
            </a:pPr>
            <a:r>
              <a:rPr lang="cs-CZ" sz="1600" dirty="0"/>
              <a:t> </a:t>
            </a:r>
            <a:r>
              <a:rPr lang="cs-CZ" sz="1600" dirty="0" smtClean="0"/>
              <a:t>      vyšší </a:t>
            </a:r>
            <a:r>
              <a:rPr lang="cs-CZ" sz="1600" dirty="0"/>
              <a:t>škody  pro dřevozpracující průmysl než lýkožrout </a:t>
            </a:r>
            <a:endParaRPr lang="cs-CZ" sz="1600" dirty="0" smtClean="0"/>
          </a:p>
          <a:p>
            <a:pPr marL="0" indent="0">
              <a:buNone/>
            </a:pPr>
            <a:endParaRPr lang="cs-CZ" sz="1600" dirty="0"/>
          </a:p>
          <a:p>
            <a:pPr marL="0" indent="0">
              <a:buNone/>
            </a:pPr>
            <a:endParaRPr lang="cs-CZ" sz="16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620688"/>
            <a:ext cx="3553388" cy="45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79512" y="5381419"/>
            <a:ext cx="8809972" cy="1600438"/>
          </a:xfrm>
          <a:prstGeom prst="rect">
            <a:avLst/>
          </a:prstGeom>
          <a:noFill/>
        </p:spPr>
        <p:txBody>
          <a:bodyPr wrap="square" rtlCol="0">
            <a:spAutoFit/>
          </a:bodyPr>
          <a:lstStyle/>
          <a:p>
            <a:r>
              <a:rPr lang="cs-CZ" sz="1600" u="sng" dirty="0"/>
              <a:t>Kůrovci </a:t>
            </a:r>
            <a:endParaRPr lang="cs-CZ" sz="1600" dirty="0"/>
          </a:p>
          <a:p>
            <a:pPr marL="285750" indent="-285750">
              <a:buFont typeface="Arial" panose="020B0604020202020204" pitchFamily="34" charset="0"/>
              <a:buChar char="•"/>
            </a:pPr>
            <a:r>
              <a:rPr lang="cs-CZ" sz="1600" dirty="0" smtClean="0"/>
              <a:t> </a:t>
            </a:r>
            <a:r>
              <a:rPr lang="cs-CZ" sz="1600" dirty="0"/>
              <a:t>min. dvanáctkrát v minulosti </a:t>
            </a:r>
            <a:r>
              <a:rPr lang="cs-CZ" sz="1600" dirty="0" smtClean="0"/>
              <a:t>zavrhli </a:t>
            </a:r>
            <a:r>
              <a:rPr lang="cs-CZ" sz="1600" dirty="0"/>
              <a:t>konzumaci hostitelských tkání   a začali pěstovat </a:t>
            </a:r>
            <a:r>
              <a:rPr lang="cs-CZ" sz="1600" dirty="0" smtClean="0"/>
              <a:t>jako  </a:t>
            </a:r>
            <a:r>
              <a:rPr lang="cs-CZ" sz="1600" dirty="0"/>
              <a:t>výhradní potravu symbiotické houby </a:t>
            </a:r>
            <a:endParaRPr lang="cs-CZ" sz="1600" dirty="0" smtClean="0"/>
          </a:p>
          <a:p>
            <a:pPr marL="285750" indent="-285750">
              <a:buFont typeface="Arial" panose="020B0604020202020204" pitchFamily="34" charset="0"/>
              <a:buChar char="•"/>
            </a:pPr>
            <a:r>
              <a:rPr lang="cs-CZ" sz="1600" dirty="0" smtClean="0"/>
              <a:t> </a:t>
            </a:r>
            <a:r>
              <a:rPr lang="cs-CZ" sz="1600" dirty="0"/>
              <a:t>pokaždé byla </a:t>
            </a:r>
            <a:r>
              <a:rPr lang="cs-CZ" sz="1600" dirty="0" smtClean="0"/>
              <a:t>tato  </a:t>
            </a:r>
            <a:r>
              <a:rPr lang="cs-CZ" sz="1600" u="sng" dirty="0"/>
              <a:t>„inovace“ v evoluci kůrovců provázena explozí</a:t>
            </a:r>
            <a:r>
              <a:rPr lang="cs-CZ" sz="1600" dirty="0"/>
              <a:t> </a:t>
            </a:r>
            <a:r>
              <a:rPr lang="cs-CZ" sz="1600" u="sng" dirty="0" smtClean="0"/>
              <a:t>druhové </a:t>
            </a:r>
            <a:r>
              <a:rPr lang="cs-CZ" sz="1600" u="sng" dirty="0"/>
              <a:t>rozmanitosti </a:t>
            </a:r>
            <a:r>
              <a:rPr lang="cs-CZ" sz="1600" dirty="0"/>
              <a:t>a  nevybíravosti v druhu  hostitele</a:t>
            </a:r>
          </a:p>
          <a:p>
            <a:endParaRPr lang="cs-CZ" dirty="0"/>
          </a:p>
        </p:txBody>
      </p:sp>
    </p:spTree>
    <p:extLst>
      <p:ext uri="{BB962C8B-B14F-4D97-AF65-F5344CB8AC3E}">
        <p14:creationId xmlns:p14="http://schemas.microsoft.com/office/powerpoint/2010/main" val="3715637977"/>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1693</TotalTime>
  <Words>6837</Words>
  <Application>Microsoft Office PowerPoint</Application>
  <PresentationFormat>Předvádění na obrazovce (4:3)</PresentationFormat>
  <Paragraphs>663</Paragraphs>
  <Slides>80</Slides>
  <Notes>5</Notes>
  <HiddenSlides>0</HiddenSlides>
  <MMClips>0</MMClips>
  <ScaleCrop>false</ScaleCrop>
  <HeadingPairs>
    <vt:vector size="4" baseType="variant">
      <vt:variant>
        <vt:lpstr>Motiv</vt:lpstr>
      </vt:variant>
      <vt:variant>
        <vt:i4>1</vt:i4>
      </vt:variant>
      <vt:variant>
        <vt:lpstr>Nadpisy snímků</vt:lpstr>
      </vt:variant>
      <vt:variant>
        <vt:i4>80</vt:i4>
      </vt:variant>
    </vt:vector>
  </HeadingPairs>
  <TitlesOfParts>
    <vt:vector size="81" baseType="lpstr">
      <vt:lpstr>Motiv systému Office</vt:lpstr>
      <vt:lpstr>EKOLOGIE MIKROORGANISMŮ 8</vt:lpstr>
      <vt:lpstr>Interakce mikrobů s živočichy </vt:lpstr>
      <vt:lpstr>Prezentace aplikace PowerPoint</vt:lpstr>
      <vt:lpstr>Prezentace aplikace PowerPoint</vt:lpstr>
      <vt:lpstr>Kultivace mikroorganismů za účelem získávání živin</vt:lpstr>
      <vt:lpstr>Mravenci Atta </vt:lpstr>
      <vt:lpstr>Prezentace aplikace PowerPoint</vt:lpstr>
      <vt:lpstr>Prezentace aplikace PowerPoint</vt:lpstr>
      <vt:lpstr>Prezentace aplikace PowerPoint</vt:lpstr>
      <vt:lpstr>Drtník - Xylosandrus crassiusculus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Teredo  </vt:lpstr>
      <vt:lpstr>Prezentace aplikace PowerPoint</vt:lpstr>
      <vt:lpstr>Hmyz sající krev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Mutualistické vztahy bezobratlých s fotosyntetickými mikroorganismy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Patogenní mikroorganismy rozšiřované živočišnými vektory</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Uživatel</cp:lastModifiedBy>
  <cp:revision>124</cp:revision>
  <dcterms:created xsi:type="dcterms:W3CDTF">2017-05-01T19:21:51Z</dcterms:created>
  <dcterms:modified xsi:type="dcterms:W3CDTF">2019-05-13T12:56:24Z</dcterms:modified>
</cp:coreProperties>
</file>