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65"/>
  </p:notesMasterIdLst>
  <p:sldIdLst>
    <p:sldId id="256" r:id="rId2"/>
    <p:sldId id="257" r:id="rId3"/>
    <p:sldId id="346" r:id="rId4"/>
    <p:sldId id="345" r:id="rId5"/>
    <p:sldId id="347" r:id="rId6"/>
    <p:sldId id="344" r:id="rId7"/>
    <p:sldId id="348" r:id="rId8"/>
    <p:sldId id="350" r:id="rId9"/>
    <p:sldId id="349" r:id="rId10"/>
    <p:sldId id="258" r:id="rId11"/>
    <p:sldId id="351" r:id="rId12"/>
    <p:sldId id="259" r:id="rId13"/>
    <p:sldId id="266" r:id="rId14"/>
    <p:sldId id="352" r:id="rId15"/>
    <p:sldId id="287" r:id="rId16"/>
    <p:sldId id="267" r:id="rId17"/>
    <p:sldId id="264" r:id="rId18"/>
    <p:sldId id="260" r:id="rId19"/>
    <p:sldId id="261" r:id="rId20"/>
    <p:sldId id="262" r:id="rId21"/>
    <p:sldId id="265" r:id="rId22"/>
    <p:sldId id="263" r:id="rId23"/>
    <p:sldId id="268" r:id="rId24"/>
    <p:sldId id="271" r:id="rId25"/>
    <p:sldId id="272" r:id="rId26"/>
    <p:sldId id="269" r:id="rId27"/>
    <p:sldId id="270" r:id="rId28"/>
    <p:sldId id="355" r:id="rId29"/>
    <p:sldId id="275" r:id="rId30"/>
    <p:sldId id="356" r:id="rId31"/>
    <p:sldId id="273" r:id="rId32"/>
    <p:sldId id="353" r:id="rId33"/>
    <p:sldId id="274" r:id="rId34"/>
    <p:sldId id="278" r:id="rId35"/>
    <p:sldId id="277" r:id="rId36"/>
    <p:sldId id="279" r:id="rId37"/>
    <p:sldId id="285" r:id="rId38"/>
    <p:sldId id="288" r:id="rId39"/>
    <p:sldId id="354" r:id="rId40"/>
    <p:sldId id="280" r:id="rId41"/>
    <p:sldId id="281" r:id="rId42"/>
    <p:sldId id="286" r:id="rId43"/>
    <p:sldId id="282" r:id="rId44"/>
    <p:sldId id="283" r:id="rId45"/>
    <p:sldId id="284" r:id="rId46"/>
    <p:sldId id="315" r:id="rId47"/>
    <p:sldId id="316" r:id="rId48"/>
    <p:sldId id="317" r:id="rId49"/>
    <p:sldId id="338" r:id="rId50"/>
    <p:sldId id="321" r:id="rId51"/>
    <p:sldId id="322" r:id="rId52"/>
    <p:sldId id="357" r:id="rId53"/>
    <p:sldId id="325" r:id="rId54"/>
    <p:sldId id="358" r:id="rId55"/>
    <p:sldId id="326" r:id="rId56"/>
    <p:sldId id="320" r:id="rId57"/>
    <p:sldId id="327" r:id="rId58"/>
    <p:sldId id="329" r:id="rId59"/>
    <p:sldId id="328" r:id="rId60"/>
    <p:sldId id="330" r:id="rId61"/>
    <p:sldId id="331" r:id="rId62"/>
    <p:sldId id="332" r:id="rId63"/>
    <p:sldId id="359" r:id="rId64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23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3160DD-6836-4903-9AAE-F05E0A002C7B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E3390B6-620F-4956-8ACD-6CB0D26708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797846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10 fakultní nemoc, 1 komplex ústav, 3 soukromá prac, 13 regionální nem.</a:t>
            </a:r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01C679-7DD7-411D-BD12-DDEFA5F306FF}" type="slidenum">
              <a:rPr lang="cs-CZ" altLang="cs-CZ">
                <a:latin typeface="Calibri" panose="020F0502020204030204" pitchFamily="34" charset="0"/>
              </a:rPr>
              <a:pPr eaLnBrk="1" hangingPunct="1"/>
              <a:t>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961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9CDEFE-E222-40DA-AD37-94EF0A043FD2}" type="slidenum">
              <a:rPr lang="cs-CZ" altLang="cs-CZ">
                <a:latin typeface="Calibri" panose="020F0502020204030204" pitchFamily="34" charset="0"/>
              </a:rPr>
              <a:pPr eaLnBrk="1" hangingPunct="1"/>
              <a:t>25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1948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Pacient Michal Budínský, sbírka v roce 1990 Fr. Janouch a Václav Havel 90milionů, 8. přístroj v Evropě</a:t>
            </a:r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00065E-83FE-40B2-AE82-CE9A67D3F770}" type="slidenum">
              <a:rPr lang="cs-CZ" altLang="cs-CZ">
                <a:latin typeface="Calibri" panose="020F0502020204030204" pitchFamily="34" charset="0"/>
              </a:rPr>
              <a:pPr eaLnBrk="1" hangingPunct="1"/>
              <a:t>35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21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137533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E0EE93-70C3-4C6A-A0CF-3A20D346A1FC}" type="slidenum">
              <a:rPr lang="cs-CZ" altLang="cs-CZ">
                <a:latin typeface="Calibri" panose="020F0502020204030204" pitchFamily="34" charset="0"/>
              </a:rPr>
              <a:pPr eaLnBrk="1" hangingPunct="1"/>
              <a:t>40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22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1995-2013 pouze 30 evidence based prací, chybí data</a:t>
            </a:r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6CC551-FE17-403C-8F88-41549254E6C3}" type="slidenum">
              <a:rPr lang="cs-CZ" altLang="cs-CZ">
                <a:latin typeface="Calibri" panose="020F0502020204030204" pitchFamily="34" charset="0"/>
              </a:rPr>
              <a:pPr eaLnBrk="1" hangingPunct="1"/>
              <a:t>43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37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Laoranti</a:t>
            </a:r>
            <a:r>
              <a:rPr lang="cs-CZ" dirty="0" smtClean="0"/>
              <a:t>, lékaři, fyzici u </a:t>
            </a:r>
            <a:r>
              <a:rPr lang="cs-CZ" dirty="0" err="1" smtClean="0"/>
              <a:t>komplu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606219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72025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Dříve ekzémy, ischemická choroba srdeční, astma!!!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257389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2F891B-69E6-4CF1-BA89-BAD690EC0A9B}" type="slidenum">
              <a:rPr lang="cs-CZ" altLang="cs-CZ">
                <a:latin typeface="Calibri" panose="020F0502020204030204" pitchFamily="34" charset="0"/>
              </a:rPr>
              <a:pPr eaLnBrk="1" hangingPunct="1"/>
              <a:t>16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96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I125  T1/2 60 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smtClean="0"/>
              <a:t>8.11.1895 německý fyzik, vakuová trubice studium katodových paprsků, světélkující stínítko</a:t>
            </a: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69EB59-6156-4797-AC5F-8E699407A7BC}" type="slidenum">
              <a:rPr lang="cs-CZ" altLang="cs-CZ">
                <a:latin typeface="Calibri" panose="020F0502020204030204" pitchFamily="34" charset="0"/>
              </a:rPr>
              <a:pPr eaLnBrk="1" hangingPunct="1"/>
              <a:t>18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1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Nutno říct, že dostali Nobelovu cenu společně všichni</a:t>
            </a:r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230F8C-4F5F-4583-AC34-F5D45C1D00F7}" type="slidenum">
              <a:rPr lang="cs-CZ" altLang="cs-CZ">
                <a:latin typeface="Calibri" panose="020F0502020204030204" pitchFamily="34" charset="0"/>
              </a:rPr>
              <a:pPr eaLnBrk="1" hangingPunct="1"/>
              <a:t>19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601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Povrchová terapie- kilovoltáž, nelze do hloubky, závažné nežádoucí účinky na zdravé tkáně, deformity, z toho pramení dnešní obavy z NÚL </a:t>
            </a:r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61F062-2056-4A59-B98B-14474E039772}" type="slidenum">
              <a:rPr lang="cs-CZ" altLang="cs-CZ">
                <a:latin typeface="Calibri" panose="020F0502020204030204" pitchFamily="34" charset="0"/>
              </a:rPr>
              <a:pPr eaLnBrk="1" hangingPunct="1"/>
              <a:t>22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48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1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2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4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5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8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0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3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6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8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0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2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6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7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9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0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2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4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47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9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2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3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6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8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075" y="54102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56EBE-2127-4459-A339-CA93DE9D1FF2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0"/>
            <a:ext cx="51244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475" y="5410200"/>
            <a:ext cx="771525" cy="365125"/>
          </a:xfrm>
        </p:spPr>
        <p:txBody>
          <a:bodyPr/>
          <a:lstStyle>
            <a:lvl1pPr>
              <a:defRPr/>
            </a:lvl1pPr>
          </a:lstStyle>
          <a:p>
            <a:fld id="{F121B965-6318-411E-AC6C-A479FF5E0F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81738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604F5-5ACF-4DED-9D16-E09285604EEB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FD9AC-2D79-4C69-9FFD-7BAEDB67CD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71244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C7DD7-F867-4FF7-AE69-55CBA50B73AD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13DC8-E103-49D8-A886-FBB6C10E214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2324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9"/>
          <p:cNvSpPr txBox="1"/>
          <p:nvPr/>
        </p:nvSpPr>
        <p:spPr>
          <a:xfrm>
            <a:off x="903288" y="7318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60"/>
          <p:cNvSpPr txBox="1"/>
          <p:nvPr/>
        </p:nvSpPr>
        <p:spPr>
          <a:xfrm>
            <a:off x="10537825" y="2765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A1516-056D-4CF4-BCDC-EC390B869E9D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A86A1BD-166B-40F0-B58C-BD79C56417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779578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93DE6-99BC-498C-9275-705FE5B1C01E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CD6D3-5E73-4ACB-B12A-0D65A21E7B9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370753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DC473-D6DE-4908-AD54-7184D60C7F8F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B45EA15C-B01E-4C59-8815-331F203AD5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91187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5EB79-34CE-47B8-8759-26964C82C4C0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CCD95E9C-8385-4136-8EB8-D3E16BD3B5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053892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CD95F-040B-4F94-89FB-DC06D8CBA299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8C8F8-F9C2-4402-A8B9-9D1B49B308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88384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DC68E-199E-4093-8057-9A553702E71B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6A282-917A-4522-ABCB-CEAE8B386A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75485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59EA8-8B16-4407-B4C5-CBCC65277C2F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DC9C-CF4F-4EBC-915D-1591F9FF9C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401226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47667-A9E5-4ACF-8719-B54C216CF4D6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37058-9DF9-48F6-A387-8B755B1136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54686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8A040-8A09-4D16-9820-2248E03D48F2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75958-E956-4300-A1B9-B51C8C852B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25902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C3AE-6240-4B7B-A46C-34F5109D9733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3CACC-5966-40B8-A619-33C9A6BF29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94639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86C1D-635E-477F-AD26-DF010DA80281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DEF41-6375-434E-A88E-D23D16EAED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03366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A2821-532C-4D44-A43C-5A28188B190F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360BC-4CD4-471D-A52A-CAB475C69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47629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91A53-90C1-4058-8AC1-BD1CDEFD70F2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04C50-138E-4175-B580-2266B7ACEE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49495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19252-6933-482F-BD77-1E10B4CA955D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298F-EC2A-47E9-8FBA-11003F2F12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4939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14288" y="0"/>
            <a:ext cx="12053888" cy="6858000"/>
            <a:chOff x="-14288" y="0"/>
            <a:chExt cx="12053888" cy="6858001"/>
          </a:xfrm>
        </p:grpSpPr>
        <p:grpSp>
          <p:nvGrpSpPr>
            <p:cNvPr id="7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</p:grpSp>
        <p:grpSp>
          <p:nvGrpSpPr>
            <p:cNvPr id="8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9125"/>
            <a:ext cx="99060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1413" y="2249488"/>
            <a:ext cx="99060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48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C41F4F-6FBD-4327-856B-B53BF9BA0B3F}" type="datetimeFigureOut">
              <a:rPr lang="cs-CZ"/>
              <a:pPr>
                <a:defRPr/>
              </a:pPr>
              <a:t>3.5.2019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3" y="5883275"/>
            <a:ext cx="623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cap="all" baseline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5888" y="5883275"/>
            <a:ext cx="771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Tw Cen MT" panose="020B0602020104020603" pitchFamily="34" charset="-18"/>
              </a:defRPr>
            </a:lvl1pPr>
          </a:lstStyle>
          <a:p>
            <a:fld id="{2795A3C8-AE5C-424C-AFCD-B37BC2A38FB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85" r:id="rId9"/>
    <p:sldLayoutId id="2147483977" r:id="rId10"/>
    <p:sldLayoutId id="2147483978" r:id="rId11"/>
    <p:sldLayoutId id="2147483986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mailto:prise@gci.ac.uk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gif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6963" y="-285327"/>
            <a:ext cx="10058400" cy="353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6000" dirty="0" smtClean="0">
                <a:solidFill>
                  <a:schemeClr val="bg1"/>
                </a:solidFill>
                <a:latin typeface="+mn-lt"/>
              </a:rPr>
              <a:t>VÝVOJ A MODERNÍ TRENDY V RADIOTERAPII</a:t>
            </a:r>
            <a:endParaRPr lang="cs-CZ" sz="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2917" y="3892550"/>
            <a:ext cx="9144000" cy="1674813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>       </a:t>
            </a:r>
            <a:r>
              <a:rPr lang="cs-CZ" b="1" dirty="0" smtClean="0">
                <a:solidFill>
                  <a:schemeClr val="bg1"/>
                </a:solidFill>
              </a:rPr>
              <a:t>MUDr. Jana </a:t>
            </a:r>
            <a:r>
              <a:rPr lang="cs-CZ" b="1" dirty="0" err="1" smtClean="0">
                <a:solidFill>
                  <a:schemeClr val="bg1"/>
                </a:solidFill>
              </a:rPr>
              <a:t>Zitterbartová</a:t>
            </a:r>
            <a:endParaRPr lang="cs-CZ" b="1" dirty="0" smtClean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       Klinika radiační onkologie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              Masarykův onkologický ústav a LF MU, </a:t>
            </a:r>
            <a:r>
              <a:rPr lang="cs-CZ" b="1" dirty="0">
                <a:solidFill>
                  <a:schemeClr val="bg1"/>
                </a:solidFill>
              </a:rPr>
              <a:t>B</a:t>
            </a:r>
            <a:r>
              <a:rPr lang="cs-CZ" b="1" dirty="0" smtClean="0">
                <a:solidFill>
                  <a:schemeClr val="bg1"/>
                </a:solidFill>
              </a:rPr>
              <a:t>rno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text 8"/>
          <p:cNvSpPr>
            <a:spLocks noGrp="1"/>
          </p:cNvSpPr>
          <p:nvPr>
            <p:ph type="body" sz="half" idx="2"/>
          </p:nvPr>
        </p:nvSpPr>
        <p:spPr>
          <a:xfrm>
            <a:off x="1110862" y="1477109"/>
            <a:ext cx="10129838" cy="6264275"/>
          </a:xfrm>
        </p:spPr>
        <p:txBody>
          <a:bodyPr/>
          <a:lstStyle/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</a:rPr>
              <a:t>Ionizující záření </a:t>
            </a:r>
            <a:r>
              <a:rPr lang="cs-CZ" altLang="cs-CZ" sz="2400" dirty="0" smtClean="0">
                <a:solidFill>
                  <a:schemeClr val="bg1"/>
                </a:solidFill>
              </a:rPr>
              <a:t>– 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záření</a:t>
            </a:r>
            <a:r>
              <a:rPr lang="cs-CZ" altLang="cs-CZ" sz="2400" dirty="0" smtClean="0">
                <a:solidFill>
                  <a:schemeClr val="bg1"/>
                </a:solidFill>
              </a:rPr>
              <a:t>, jež má takovou energii, která je schopná při průchodu látkou vyvolat </a:t>
            </a:r>
            <a:r>
              <a:rPr lang="cs-CZ" altLang="cs-CZ" sz="2400" b="1" dirty="0" smtClean="0">
                <a:solidFill>
                  <a:schemeClr val="bg1"/>
                </a:solidFill>
              </a:rPr>
              <a:t>ionizaci </a:t>
            </a:r>
            <a:r>
              <a:rPr lang="cs-CZ" altLang="cs-CZ" sz="2400" dirty="0" smtClean="0">
                <a:solidFill>
                  <a:schemeClr val="bg1"/>
                </a:solidFill>
              </a:rPr>
              <a:t>atomů</a:t>
            </a:r>
          </a:p>
          <a:p>
            <a:pPr eaLnBrk="1" hangingPunct="1"/>
            <a:r>
              <a:rPr lang="cs-CZ" altLang="cs-CZ" sz="2400" u="sng" dirty="0" smtClean="0">
                <a:solidFill>
                  <a:schemeClr val="bg1"/>
                </a:solidFill>
              </a:rPr>
              <a:t>Energie je nesená </a:t>
            </a:r>
          </a:p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</a:rPr>
              <a:t>A/ elektromagnetickým zářením </a:t>
            </a:r>
            <a:r>
              <a:rPr lang="cs-CZ" altLang="cs-CZ" sz="2400" dirty="0" smtClean="0">
                <a:solidFill>
                  <a:schemeClr val="bg1"/>
                </a:solidFill>
              </a:rPr>
              <a:t>– kvanta energie „fotony“, záření X, záření </a:t>
            </a:r>
            <a:r>
              <a:rPr lang="el-GR" altLang="cs-CZ" sz="2400" dirty="0" smtClean="0">
                <a:solidFill>
                  <a:schemeClr val="bg1"/>
                </a:solidFill>
              </a:rPr>
              <a:t>γ</a:t>
            </a:r>
            <a:r>
              <a:rPr lang="cs-CZ" altLang="cs-CZ" sz="2400" dirty="0" smtClean="0">
                <a:solidFill>
                  <a:schemeClr val="bg1"/>
                </a:solidFill>
              </a:rPr>
              <a:t> (gama)</a:t>
            </a:r>
          </a:p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</a:rPr>
              <a:t>B/ korpuskulárním zářením </a:t>
            </a:r>
            <a:r>
              <a:rPr lang="cs-CZ" altLang="cs-CZ" sz="2400" dirty="0" smtClean="0">
                <a:solidFill>
                  <a:schemeClr val="bg1"/>
                </a:solidFill>
              </a:rPr>
              <a:t>–  elektrony, alfa částice, protony, neutrony, piony, mezony, jádra atomu uhlíku</a:t>
            </a:r>
          </a:p>
          <a:p>
            <a:pPr eaLnBrk="1" hangingPunct="1"/>
            <a:endParaRPr lang="cs-CZ" alt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cs-CZ" sz="2400" dirty="0" smtClean="0"/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4203517" y="465705"/>
            <a:ext cx="595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+mn-lt"/>
              </a:rPr>
              <a:t>RADIOBIOLOGIE</a:t>
            </a:r>
            <a:endParaRPr lang="cs-CZ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1950" y="52224"/>
            <a:ext cx="3308142" cy="183539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551963" y="1139483"/>
            <a:ext cx="1167619" cy="337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r="815" b="3587"/>
          <a:stretch/>
        </p:blipFill>
        <p:spPr>
          <a:xfrm>
            <a:off x="1023582" y="627799"/>
            <a:ext cx="4981433" cy="52862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6277969" y="1255594"/>
            <a:ext cx="5718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Přímo ionizující záření </a:t>
            </a:r>
            <a:endParaRPr lang="cs-CZ" altLang="cs-CZ" sz="2400" b="1" dirty="0" smtClean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– vyvolává ionizaci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DNA přímo</a:t>
            </a: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77967" y="3930555"/>
            <a:ext cx="5540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Nepřímo ionizující záření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– energie je předána sekundárním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částicím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s nábojem a schopností přímé ionizace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767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436563" y="0"/>
            <a:ext cx="11755437" cy="2906713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u="sng" dirty="0" smtClean="0">
                <a:solidFill>
                  <a:schemeClr val="bg1"/>
                </a:solidFill>
              </a:rPr>
              <a:t>Efekt ionizujícího záření v živém organismu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A/Fyzikální reakce </a:t>
            </a:r>
            <a:r>
              <a:rPr lang="cs-CZ" sz="2400" dirty="0" smtClean="0">
                <a:solidFill>
                  <a:schemeClr val="bg1"/>
                </a:solidFill>
              </a:rPr>
              <a:t>– ionizace, excitace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B/Chemické reakce </a:t>
            </a:r>
            <a:r>
              <a:rPr lang="cs-CZ" sz="2400" dirty="0">
                <a:solidFill>
                  <a:schemeClr val="bg1"/>
                </a:solidFill>
              </a:rPr>
              <a:t>– </a:t>
            </a:r>
            <a:r>
              <a:rPr lang="cs-CZ" sz="2400" dirty="0" smtClean="0">
                <a:solidFill>
                  <a:schemeClr val="bg1"/>
                </a:solidFill>
              </a:rPr>
              <a:t>„radiolýza vody“ – tvorba volných radikálů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C/Biochemické reakce </a:t>
            </a:r>
            <a:r>
              <a:rPr lang="cs-CZ" sz="2400" dirty="0" smtClean="0">
                <a:solidFill>
                  <a:schemeClr val="bg1"/>
                </a:solidFill>
              </a:rPr>
              <a:t>– působení na úrovni makromolekul (DNA, bílkoviny, enzymy..)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D/Biologické reakce</a:t>
            </a:r>
            <a:r>
              <a:rPr lang="cs-CZ" sz="2400" dirty="0" smtClean="0">
                <a:solidFill>
                  <a:schemeClr val="bg1"/>
                </a:solidFill>
              </a:rPr>
              <a:t> – změny buněčných struktur vedoucí k smrti buňky, genetické poškození 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11268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8964" y="2440627"/>
            <a:ext cx="5260880" cy="4014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3671864" y="2974170"/>
            <a:ext cx="1951038" cy="490538"/>
          </a:xfrm>
          <a:prstGeom prst="ellipse">
            <a:avLst/>
          </a:prstGeom>
          <a:noFill/>
          <a:ln w="762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270" name="TextovéPole 6"/>
          <p:cNvSpPr txBox="1">
            <a:spLocks noChangeArrowheads="1"/>
          </p:cNvSpPr>
          <p:nvPr/>
        </p:nvSpPr>
        <p:spPr bwMode="auto">
          <a:xfrm>
            <a:off x="8953500" y="6469063"/>
            <a:ext cx="301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Steel: Basic radiobiology</a:t>
            </a:r>
          </a:p>
        </p:txBody>
      </p:sp>
      <p:sp>
        <p:nvSpPr>
          <p:cNvPr id="7" name="Ovál 6"/>
          <p:cNvSpPr/>
          <p:nvPr/>
        </p:nvSpPr>
        <p:spPr>
          <a:xfrm>
            <a:off x="5721300" y="3618928"/>
            <a:ext cx="1951038" cy="4905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141413" y="273050"/>
            <a:ext cx="9904412" cy="2392363"/>
          </a:xfrm>
        </p:spPr>
        <p:txBody>
          <a:bodyPr/>
          <a:lstStyle/>
          <a:p>
            <a:pPr eaLnBrk="1" hangingPunct="1"/>
            <a:r>
              <a:rPr lang="cs-CZ" altLang="cs-CZ" sz="2800" b="1" smtClean="0">
                <a:solidFill>
                  <a:schemeClr val="bg1"/>
                </a:solidFill>
              </a:rPr>
              <a:t>Dvojité zlomy DNA </a:t>
            </a:r>
            <a:r>
              <a:rPr lang="cs-CZ" altLang="cs-CZ" sz="2800" smtClean="0">
                <a:solidFill>
                  <a:schemeClr val="bg1"/>
                </a:solidFill>
              </a:rPr>
              <a:t>– vznikají v důsledku dvou jednoduchých zlomů (SSB), závisí na hustotě ionizace, časové souslednosti SSB, aktivitě reparace DNA</a:t>
            </a:r>
          </a:p>
          <a:p>
            <a:pPr eaLnBrk="1" hangingPunct="1"/>
            <a:endParaRPr lang="cs-CZ" altLang="cs-CZ" sz="2800" smtClean="0"/>
          </a:p>
        </p:txBody>
      </p:sp>
      <p:pic>
        <p:nvPicPr>
          <p:cNvPr id="12291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4302" y="2120397"/>
            <a:ext cx="2611721" cy="38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3512" y="2120397"/>
            <a:ext cx="2647784" cy="38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7"/>
          <p:cNvSpPr txBox="1">
            <a:spLocks noChangeArrowheads="1"/>
          </p:cNvSpPr>
          <p:nvPr/>
        </p:nvSpPr>
        <p:spPr bwMode="auto">
          <a:xfrm>
            <a:off x="8621713" y="6494463"/>
            <a:ext cx="31369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J. Petera, Mechanismus účinků ionizujícího záření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1994" y="741729"/>
            <a:ext cx="4926842" cy="36951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489" y="295373"/>
            <a:ext cx="5649091" cy="45878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41696" y="4967778"/>
            <a:ext cx="10617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V reakci na ozáření se nádorové a normální buňky liší 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různou schopností reparace a nastartování </a:t>
            </a:r>
            <a:r>
              <a:rPr lang="cs-CZ" altLang="cs-CZ" b="1" dirty="0" err="1">
                <a:solidFill>
                  <a:schemeClr val="bg1"/>
                </a:solidFill>
                <a:latin typeface="Tw Cen MT" panose="020B0602020104020603" pitchFamily="34" charset="-18"/>
              </a:rPr>
              <a:t>apoptózy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. </a:t>
            </a:r>
            <a:endParaRPr lang="cs-CZ" altLang="cs-CZ" b="1" dirty="0" smtClean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endParaRPr lang="cs-CZ" altLang="cs-CZ" b="1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Omezená schopnost </a:t>
            </a:r>
            <a:r>
              <a:rPr lang="cs-CZ" altLang="cs-CZ" b="1" u="sng" dirty="0" err="1">
                <a:solidFill>
                  <a:schemeClr val="bg1"/>
                </a:solidFill>
                <a:latin typeface="Tw Cen MT" panose="020B0602020104020603" pitchFamily="34" charset="-18"/>
              </a:rPr>
              <a:t>apoptózy</a:t>
            </a:r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 a reparace </a:t>
            </a:r>
            <a:r>
              <a:rPr lang="cs-CZ" altLang="cs-CZ" u="sng" dirty="0">
                <a:solidFill>
                  <a:schemeClr val="bg1"/>
                </a:solidFill>
                <a:latin typeface="Tw Cen MT" panose="020B0602020104020603" pitchFamily="34" charset="-18"/>
              </a:rPr>
              <a:t>vede u nádorových buněk ke kumulaci chyb 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v genomu a následně k většímu usmrcování po ozáření v porovnání se zdravými buňkami, u kterých mechanismy </a:t>
            </a:r>
            <a:r>
              <a:rPr lang="cs-CZ" altLang="cs-CZ" dirty="0" err="1">
                <a:solidFill>
                  <a:schemeClr val="bg1"/>
                </a:solidFill>
                <a:latin typeface="Tw Cen MT" panose="020B0602020104020603" pitchFamily="34" charset="-18"/>
              </a:rPr>
              <a:t>apoptózy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 a reparace nejsou narušeny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736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875" y="131763"/>
            <a:ext cx="8420100" cy="6562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ovéPole 4"/>
          <p:cNvSpPr txBox="1">
            <a:spLocks noChangeArrowheads="1"/>
          </p:cNvSpPr>
          <p:nvPr/>
        </p:nvSpPr>
        <p:spPr bwMode="auto">
          <a:xfrm>
            <a:off x="7491413" y="6411913"/>
            <a:ext cx="35290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solidFill>
                  <a:schemeClr val="bg1"/>
                </a:solidFill>
                <a:latin typeface="Tw Cen MT" panose="020B0602020104020603" pitchFamily="34" charset="-18"/>
              </a:rPr>
              <a:t>MUDr. Vošmik: Reparace radiačního poškození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141413" y="530225"/>
            <a:ext cx="9904412" cy="2021906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PRINCIP RADIOTERAPIE </a:t>
            </a:r>
            <a:r>
              <a:rPr lang="cs-CZ" sz="2400" dirty="0" smtClean="0">
                <a:solidFill>
                  <a:schemeClr val="bg1"/>
                </a:solidFill>
              </a:rPr>
              <a:t>– ozáření nádoru či lůžka nádoru s maximálním šetřením okolní zdravé tkáně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FRAKCIONACE</a:t>
            </a:r>
            <a:r>
              <a:rPr lang="cs-CZ" sz="2400" dirty="0" smtClean="0">
                <a:solidFill>
                  <a:schemeClr val="bg1"/>
                </a:solidFill>
              </a:rPr>
              <a:t> = celková dávka rozdělena do dílčích frakcí, </a:t>
            </a:r>
            <a:r>
              <a:rPr lang="cs-CZ" sz="2400" b="1" dirty="0" smtClean="0">
                <a:solidFill>
                  <a:schemeClr val="bg1"/>
                </a:solidFill>
              </a:rPr>
              <a:t>ochrana </a:t>
            </a:r>
            <a:r>
              <a:rPr lang="cs-CZ" sz="2400" b="1" dirty="0">
                <a:solidFill>
                  <a:schemeClr val="bg1"/>
                </a:solidFill>
              </a:rPr>
              <a:t>zdravých tkání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Předpokládá se nižší reparační schopnost nádorových buněk</a:t>
            </a:r>
          </a:p>
        </p:txBody>
      </p:sp>
      <p:pic>
        <p:nvPicPr>
          <p:cNvPr id="13315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638" y="3006725"/>
            <a:ext cx="111363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ovéPole 7"/>
          <p:cNvSpPr txBox="1">
            <a:spLocks noChangeArrowheads="1"/>
          </p:cNvSpPr>
          <p:nvPr/>
        </p:nvSpPr>
        <p:spPr bwMode="auto">
          <a:xfrm>
            <a:off x="10180638" y="6496050"/>
            <a:ext cx="2498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www.astronuklfyzika.cz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141413" y="300038"/>
            <a:ext cx="9904412" cy="3098800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Možnosti radioterapie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A/ TELETERAPIE </a:t>
            </a:r>
            <a:r>
              <a:rPr lang="cs-CZ" altLang="cs-CZ" sz="2800" dirty="0" smtClean="0">
                <a:solidFill>
                  <a:schemeClr val="bg1"/>
                </a:solidFill>
              </a:rPr>
              <a:t>– zdroj mimo tělo pacienta (lineární urychlovač)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B/ BRACHYTERAPIE </a:t>
            </a:r>
            <a:r>
              <a:rPr lang="cs-CZ" altLang="cs-CZ" sz="2800" dirty="0" smtClean="0">
                <a:solidFill>
                  <a:schemeClr val="bg1"/>
                </a:solidFill>
              </a:rPr>
              <a:t>– zdroj v blízkosti či přímo v tkáni (radioizotopová zrna </a:t>
            </a:r>
            <a:r>
              <a:rPr lang="cs-CZ" altLang="cs-CZ" sz="2800" baseline="30000" dirty="0" smtClean="0">
                <a:solidFill>
                  <a:schemeClr val="bg1"/>
                </a:solidFill>
              </a:rPr>
              <a:t>192</a:t>
            </a:r>
            <a:r>
              <a:rPr lang="cs-CZ" altLang="cs-CZ" sz="2800" dirty="0" smtClean="0">
                <a:solidFill>
                  <a:schemeClr val="bg1"/>
                </a:solidFill>
              </a:rPr>
              <a:t>Ir, </a:t>
            </a:r>
            <a:r>
              <a:rPr lang="cs-CZ" altLang="cs-CZ" sz="2800" baseline="30000" dirty="0" smtClean="0">
                <a:solidFill>
                  <a:schemeClr val="bg1"/>
                </a:solidFill>
              </a:rPr>
              <a:t>198</a:t>
            </a:r>
            <a:r>
              <a:rPr lang="cs-CZ" altLang="cs-CZ" sz="2800" dirty="0" smtClean="0">
                <a:solidFill>
                  <a:schemeClr val="bg1"/>
                </a:solidFill>
              </a:rPr>
              <a:t>Au, </a:t>
            </a:r>
            <a:r>
              <a:rPr lang="cs-CZ" altLang="cs-CZ" sz="2800" baseline="30000" dirty="0" smtClean="0">
                <a:solidFill>
                  <a:schemeClr val="bg1"/>
                </a:solidFill>
              </a:rPr>
              <a:t>137</a:t>
            </a:r>
            <a:r>
              <a:rPr lang="cs-CZ" altLang="cs-CZ" sz="2800" dirty="0" smtClean="0">
                <a:solidFill>
                  <a:schemeClr val="bg1"/>
                </a:solidFill>
              </a:rPr>
              <a:t>Cs, </a:t>
            </a:r>
            <a:r>
              <a:rPr lang="cs-CZ" altLang="cs-CZ" sz="2800" baseline="30000" dirty="0" smtClean="0">
                <a:solidFill>
                  <a:schemeClr val="bg1"/>
                </a:solidFill>
              </a:rPr>
              <a:t>125</a:t>
            </a:r>
            <a:r>
              <a:rPr lang="cs-CZ" altLang="cs-CZ" sz="2800" dirty="0" smtClean="0">
                <a:solidFill>
                  <a:schemeClr val="bg1"/>
                </a:solidFill>
              </a:rPr>
              <a:t>I)</a:t>
            </a:r>
          </a:p>
        </p:txBody>
      </p:sp>
      <p:pic>
        <p:nvPicPr>
          <p:cNvPr id="14339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4488" y="3494088"/>
            <a:ext cx="3894137" cy="2921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ovéPole 4"/>
          <p:cNvSpPr txBox="1">
            <a:spLocks noChangeArrowheads="1"/>
          </p:cNvSpPr>
          <p:nvPr/>
        </p:nvSpPr>
        <p:spPr bwMode="auto">
          <a:xfrm>
            <a:off x="8175625" y="5937250"/>
            <a:ext cx="252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BRT obrázek</a:t>
            </a:r>
          </a:p>
        </p:txBody>
      </p:sp>
      <p:pic>
        <p:nvPicPr>
          <p:cNvPr id="14341" name="Picture 2" descr="G:\edukacni\Edukační FOTO\sarkom paže sin, Brichta\plánování BRT\DSC01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5373" y="3494088"/>
            <a:ext cx="3922713" cy="2943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41413" y="427038"/>
            <a:ext cx="9906000" cy="1479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	</a:t>
            </a:r>
            <a:r>
              <a:rPr lang="cs-CZ" b="1" dirty="0" smtClean="0">
                <a:solidFill>
                  <a:schemeClr val="bg1"/>
                </a:solidFill>
              </a:rPr>
              <a:t>HISTORIE RADIOTERAPIE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5363" name="Zástupný symbol pro obsah 4"/>
          <p:cNvSpPr>
            <a:spLocks noGrp="1"/>
          </p:cNvSpPr>
          <p:nvPr>
            <p:ph idx="1"/>
          </p:nvPr>
        </p:nvSpPr>
        <p:spPr>
          <a:xfrm>
            <a:off x="1031875" y="1990725"/>
            <a:ext cx="10118725" cy="3973513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1895 objev </a:t>
            </a:r>
            <a:r>
              <a:rPr lang="cs-CZ" altLang="cs-CZ" b="1" dirty="0" smtClean="0">
                <a:solidFill>
                  <a:schemeClr val="bg1"/>
                </a:solidFill>
              </a:rPr>
              <a:t>WILHELMA CONRADA RÖNTGENA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Paprsky X 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1901 Nobelova cena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diagnostické účely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terapeutické účely – léčba tumorů kůže a prsu</a:t>
            </a:r>
          </a:p>
        </p:txBody>
      </p:sp>
      <p:pic>
        <p:nvPicPr>
          <p:cNvPr id="15364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0375" y="1700213"/>
            <a:ext cx="3448050" cy="4554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ovéPole 8"/>
          <p:cNvSpPr txBox="1">
            <a:spLocks noChangeArrowheads="1"/>
          </p:cNvSpPr>
          <p:nvPr/>
        </p:nvSpPr>
        <p:spPr bwMode="auto">
          <a:xfrm>
            <a:off x="9334500" y="6415088"/>
            <a:ext cx="4094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http://cs.wikipedia.org/wiki/Rentgen</a:t>
            </a:r>
          </a:p>
        </p:txBody>
      </p:sp>
      <p:pic>
        <p:nvPicPr>
          <p:cNvPr id="1536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803775"/>
            <a:ext cx="2320925" cy="1555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ovéPole 10"/>
          <p:cNvSpPr txBox="1">
            <a:spLocks noChangeArrowheads="1"/>
          </p:cNvSpPr>
          <p:nvPr/>
        </p:nvSpPr>
        <p:spPr bwMode="auto">
          <a:xfrm>
            <a:off x="6278563" y="6359525"/>
            <a:ext cx="12557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r. 1917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744538"/>
            <a:ext cx="9906000" cy="46148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1896 </a:t>
            </a:r>
            <a:r>
              <a:rPr lang="cs-CZ" b="1" dirty="0" smtClean="0">
                <a:solidFill>
                  <a:schemeClr val="bg1"/>
                </a:solidFill>
              </a:rPr>
              <a:t>ANTOINE HENRI BECQUEREL </a:t>
            </a:r>
            <a:r>
              <a:rPr lang="cs-CZ" dirty="0" smtClean="0">
                <a:solidFill>
                  <a:schemeClr val="bg1"/>
                </a:solidFill>
              </a:rPr>
              <a:t>– objev přirozené radioaktivity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cs-CZ" dirty="0" smtClean="0">
                <a:solidFill>
                  <a:schemeClr val="bg1"/>
                </a:solidFill>
              </a:rPr>
              <a:t>eviditelné záření vycházející ze soli uranu, objev paprsků </a:t>
            </a:r>
            <a:r>
              <a:rPr lang="el-G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cs-CZ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1898 </a:t>
            </a:r>
            <a:r>
              <a:rPr lang="cs-CZ" b="1" dirty="0" smtClean="0">
                <a:solidFill>
                  <a:schemeClr val="bg1"/>
                </a:solidFill>
              </a:rPr>
              <a:t>MARIE CURIE SKLODOWSKÁ, PIERRE CURIE </a:t>
            </a:r>
            <a:r>
              <a:rPr lang="cs-CZ" dirty="0" smtClean="0">
                <a:solidFill>
                  <a:schemeClr val="bg1"/>
                </a:solidFill>
              </a:rPr>
              <a:t>– jáchymovský smolinec, objev prvků </a:t>
            </a:r>
            <a:r>
              <a:rPr lang="cs-CZ" u="sng" dirty="0" smtClean="0">
                <a:solidFill>
                  <a:schemeClr val="bg1"/>
                </a:solidFill>
              </a:rPr>
              <a:t>radium a polonium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základy léčby nádorů zářením – </a:t>
            </a:r>
            <a:r>
              <a:rPr lang="cs-CZ" b="1" dirty="0" smtClean="0">
                <a:solidFill>
                  <a:schemeClr val="bg1"/>
                </a:solidFill>
              </a:rPr>
              <a:t>„</a:t>
            </a:r>
            <a:r>
              <a:rPr lang="cs-CZ" b="1" dirty="0" err="1" smtClean="0">
                <a:solidFill>
                  <a:schemeClr val="bg1"/>
                </a:solidFill>
              </a:rPr>
              <a:t>curieterapie</a:t>
            </a:r>
            <a:r>
              <a:rPr lang="cs-CZ" b="1" dirty="0" smtClean="0">
                <a:solidFill>
                  <a:schemeClr val="bg1"/>
                </a:solidFill>
              </a:rPr>
              <a:t>“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16387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6575" y="3363913"/>
            <a:ext cx="3065463" cy="30527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594225"/>
            <a:ext cx="2844800" cy="1822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490538"/>
            <a:ext cx="9601200" cy="1304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RADIOTERAPIE = léčba ionizujícím zářením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idx="1"/>
          </p:nvPr>
        </p:nvSpPr>
        <p:spPr>
          <a:xfrm>
            <a:off x="1390650" y="1609725"/>
            <a:ext cx="9601200" cy="4354513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/>
                </a:solidFill>
              </a:rPr>
              <a:t>Součást komplexní onkologické péče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Lékařským oborem od roku 1922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sz="2800" dirty="0" smtClean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V ČR je 27 radioterapeutických pracovišť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37</a:t>
            </a:r>
            <a:r>
              <a:rPr lang="cs-CZ" sz="2800" dirty="0">
                <a:solidFill>
                  <a:schemeClr val="bg1"/>
                </a:solidFill>
              </a:rPr>
              <a:t>% </a:t>
            </a:r>
            <a:r>
              <a:rPr lang="cs-CZ" sz="2800" dirty="0" smtClean="0">
                <a:solidFill>
                  <a:schemeClr val="bg1"/>
                </a:solidFill>
              </a:rPr>
              <a:t>všech onkologických pacientů </a:t>
            </a:r>
            <a:r>
              <a:rPr lang="cs-CZ" sz="2800" dirty="0">
                <a:solidFill>
                  <a:schemeClr val="bg1"/>
                </a:solidFill>
              </a:rPr>
              <a:t>podstupuje léčbu zářením </a:t>
            </a:r>
            <a:endParaRPr lang="cs-CZ" sz="2800" dirty="0" smtClean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(v USA </a:t>
            </a:r>
            <a:r>
              <a:rPr lang="cs-CZ" sz="2800" dirty="0">
                <a:solidFill>
                  <a:schemeClr val="bg1"/>
                </a:solidFill>
              </a:rPr>
              <a:t>50% léčených pacientů</a:t>
            </a:r>
            <a:r>
              <a:rPr lang="cs-CZ" sz="2800" dirty="0" smtClean="0">
                <a:solidFill>
                  <a:schemeClr val="bg1"/>
                </a:solidFill>
              </a:rPr>
              <a:t>)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Ročně k RT zhruba 33 000 pacientů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Na KRO MOÚ přibližně 2 000 nových pacientů ročně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Denní obsazenost lineárního urychlovače je 50 - 70 lidí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>
              <a:solidFill>
                <a:schemeClr val="tx2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>
              <a:solidFill>
                <a:schemeClr val="tx2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136525"/>
            <a:ext cx="11572875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počátky léčby pomocí radioaktivních látek RADIUMTERAPIE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1141413" y="1430338"/>
            <a:ext cx="9906000" cy="4929187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lázeňská léčba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Jáchymov</a:t>
            </a:r>
            <a:r>
              <a:rPr lang="cs-CZ" altLang="cs-CZ" sz="2000" dirty="0" smtClean="0">
                <a:solidFill>
                  <a:schemeClr val="bg1"/>
                </a:solidFill>
              </a:rPr>
              <a:t>, léčivé účinky na pohybový aparát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pramen radonem obohacené vody z uranového podloží (radiová emanace)</a:t>
            </a:r>
          </a:p>
          <a:p>
            <a:pPr eaLnBrk="1" hangingPunct="1"/>
            <a:r>
              <a:rPr lang="cs-CZ" altLang="cs-CZ" sz="2000" b="1" dirty="0" smtClean="0">
                <a:solidFill>
                  <a:schemeClr val="bg1"/>
                </a:solidFill>
              </a:rPr>
              <a:t>Radiová móda </a:t>
            </a:r>
            <a:r>
              <a:rPr lang="cs-CZ" altLang="cs-CZ" sz="2000" dirty="0" smtClean="0">
                <a:solidFill>
                  <a:schemeClr val="bg1"/>
                </a:solidFill>
              </a:rPr>
              <a:t>- lázeňská kapesní kúra – aparát s radiovou solí k obohacení vody – pitná kúra, neomezené užívání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Ra</a:t>
            </a:r>
            <a:endParaRPr lang="cs-CZ" altLang="cs-CZ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V USA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Radium </a:t>
            </a:r>
            <a:r>
              <a:rPr lang="cs-CZ" altLang="cs-CZ" sz="2000" b="1" dirty="0" err="1" smtClean="0">
                <a:solidFill>
                  <a:schemeClr val="bg1"/>
                </a:solidFill>
              </a:rPr>
              <a:t>girls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 </a:t>
            </a:r>
            <a:r>
              <a:rPr lang="cs-CZ" altLang="cs-CZ" sz="2000" dirty="0" smtClean="0">
                <a:solidFill>
                  <a:schemeClr val="bg1"/>
                </a:solidFill>
              </a:rPr>
              <a:t>- barvení ciferníků hodinek radioaktivními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000" dirty="0" smtClean="0">
                <a:solidFill>
                  <a:schemeClr val="bg1"/>
                </a:solidFill>
              </a:rPr>
              <a:t>				barvami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Chronická nemoc  z ozáření a úmrtí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Rozvoj léčby nádorových onemocnění v ČR před 2. světovou válkou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1935 založena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Masarykova léčebna Dům útěchy v Brně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Radioterapeutické oddělení - 2g radia, radiový kanón k ozařování do hloubky, radiové lázně, inhalatorium,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emanatorium</a:t>
            </a:r>
            <a:r>
              <a:rPr lang="cs-CZ" altLang="cs-CZ" sz="2000" dirty="0" smtClean="0">
                <a:solidFill>
                  <a:schemeClr val="bg1"/>
                </a:solidFill>
              </a:rPr>
              <a:t>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ortovoltážní</a:t>
            </a:r>
            <a:r>
              <a:rPr lang="cs-CZ" altLang="cs-CZ" sz="2000" dirty="0" smtClean="0">
                <a:solidFill>
                  <a:schemeClr val="bg1"/>
                </a:solidFill>
              </a:rPr>
              <a:t> rentgenové přístroje</a:t>
            </a:r>
          </a:p>
          <a:p>
            <a:pPr eaLnBrk="1" hangingPunct="1"/>
            <a:endParaRPr lang="cs-CZ" altLang="cs-CZ" sz="2000" dirty="0" smtClean="0"/>
          </a:p>
        </p:txBody>
      </p:sp>
      <p:pic>
        <p:nvPicPr>
          <p:cNvPr id="17412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3788" y="2963863"/>
            <a:ext cx="2889250" cy="1798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513" y="1120775"/>
            <a:ext cx="5561012" cy="211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713" y="230188"/>
            <a:ext cx="4335462" cy="2487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513" y="4157663"/>
            <a:ext cx="5561012" cy="25034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713" y="2889250"/>
            <a:ext cx="5867400" cy="2038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ovéPole 5"/>
          <p:cNvSpPr txBox="1">
            <a:spLocks noChangeArrowheads="1"/>
          </p:cNvSpPr>
          <p:nvPr/>
        </p:nvSpPr>
        <p:spPr bwMode="auto">
          <a:xfrm>
            <a:off x="1597025" y="5494338"/>
            <a:ext cx="2687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chemeClr val="bg1"/>
                </a:solidFill>
                <a:latin typeface="Tw Cen MT" panose="020B0602020104020603" pitchFamily="34" charset="-18"/>
              </a:rPr>
              <a:t>Radiová móda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236538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>
                <a:solidFill>
                  <a:schemeClr val="bg1"/>
                </a:solidFill>
              </a:rPr>
              <a:t>RTG kontaktní a </a:t>
            </a:r>
            <a:r>
              <a:rPr lang="cs-CZ" sz="3200" b="1" dirty="0" err="1" smtClean="0">
                <a:solidFill>
                  <a:schemeClr val="bg1"/>
                </a:solidFill>
              </a:rPr>
              <a:t>ortovoltážní</a:t>
            </a:r>
            <a:r>
              <a:rPr lang="cs-CZ" sz="3200" b="1" dirty="0" smtClean="0">
                <a:solidFill>
                  <a:schemeClr val="bg1"/>
                </a:solidFill>
              </a:rPr>
              <a:t> přístroje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1945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90600" y="1639888"/>
            <a:ext cx="6565900" cy="4132262"/>
          </a:xfrm>
          <a:ln>
            <a:solidFill>
              <a:schemeClr val="bg1"/>
            </a:solidFill>
          </a:ln>
        </p:spPr>
      </p:pic>
      <p:sp>
        <p:nvSpPr>
          <p:cNvPr id="19460" name="TextovéPole 2"/>
          <p:cNvSpPr txBox="1">
            <a:spLocks noChangeArrowheads="1"/>
          </p:cNvSpPr>
          <p:nvPr/>
        </p:nvSpPr>
        <p:spPr bwMode="auto">
          <a:xfrm>
            <a:off x="7834313" y="1524000"/>
            <a:ext cx="40116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sz="2400">
                <a:solidFill>
                  <a:schemeClr val="bg1"/>
                </a:solidFill>
                <a:latin typeface="Tw Cen MT" panose="020B0602020104020603" pitchFamily="34" charset="-18"/>
              </a:rPr>
              <a:t>První rentgenové přístroje v ČR sloužily k zábavě hotelových hostů</a:t>
            </a:r>
          </a:p>
          <a:p>
            <a:pPr eaLnBrk="1" hangingPunct="1">
              <a:buFontTx/>
              <a:buAutoNum type="arabicPeriod"/>
            </a:pPr>
            <a:endParaRPr lang="cs-CZ" altLang="cs-CZ" sz="240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>
              <a:buFontTx/>
              <a:buAutoNum type="arabicPeriod"/>
            </a:pPr>
            <a:r>
              <a:rPr lang="cs-CZ" altLang="cs-CZ" sz="2400">
                <a:solidFill>
                  <a:schemeClr val="bg1"/>
                </a:solidFill>
                <a:latin typeface="Tw Cen MT" panose="020B0602020104020603" pitchFamily="34" charset="-18"/>
              </a:rPr>
              <a:t>I. polovina 20. století - omezení léčby pouze na povrchové nádory kůže, tumory prsu</a:t>
            </a:r>
          </a:p>
          <a:p>
            <a:pPr eaLnBrk="1" hangingPunct="1">
              <a:buFontTx/>
              <a:buAutoNum type="arabicPeriod"/>
            </a:pPr>
            <a:endParaRPr lang="cs-CZ" altLang="cs-CZ" sz="240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>
              <a:buFontTx/>
              <a:buAutoNum type="arabicPeriod"/>
            </a:pPr>
            <a:r>
              <a:rPr lang="cs-CZ" altLang="cs-CZ" sz="2400">
                <a:solidFill>
                  <a:schemeClr val="bg1"/>
                </a:solidFill>
                <a:latin typeface="Tw Cen MT" panose="020B0602020104020603" pitchFamily="34" charset="-18"/>
              </a:rPr>
              <a:t>Vysoká radiační zátěž lékařů, absence radiační ochrany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373063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 smtClean="0">
                <a:solidFill>
                  <a:schemeClr val="bg1"/>
                </a:solidFill>
              </a:rPr>
              <a:t>KOBALtové</a:t>
            </a:r>
            <a:r>
              <a:rPr lang="cs-CZ" b="1" dirty="0" smtClean="0">
                <a:solidFill>
                  <a:schemeClr val="bg1"/>
                </a:solidFill>
              </a:rPr>
              <a:t> ozařovače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04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81113" y="1549400"/>
            <a:ext cx="5641975" cy="3894138"/>
          </a:xfrm>
          <a:ln>
            <a:solidFill>
              <a:schemeClr val="bg1"/>
            </a:solidFill>
          </a:ln>
        </p:spPr>
      </p:pic>
      <p:pic>
        <p:nvPicPr>
          <p:cNvPr id="20484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788" y="915988"/>
            <a:ext cx="3705225" cy="258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698875"/>
            <a:ext cx="4333875" cy="1924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ovéPole 7"/>
          <p:cNvSpPr txBox="1">
            <a:spLocks noChangeArrowheads="1"/>
          </p:cNvSpPr>
          <p:nvPr/>
        </p:nvSpPr>
        <p:spPr bwMode="auto">
          <a:xfrm>
            <a:off x="1131888" y="5842000"/>
            <a:ext cx="10277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50. léta 20. století - počátky 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hloubkové terapie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, vysokoenergetické záření, dodnes používané k paliativní RT</a:t>
            </a:r>
          </a:p>
        </p:txBody>
      </p:sp>
      <p:sp>
        <p:nvSpPr>
          <p:cNvPr id="20487" name="TextovéPole 8"/>
          <p:cNvSpPr txBox="1">
            <a:spLocks noChangeArrowheads="1"/>
          </p:cNvSpPr>
          <p:nvPr/>
        </p:nvSpPr>
        <p:spPr bwMode="auto">
          <a:xfrm>
            <a:off x="9129713" y="6400800"/>
            <a:ext cx="39989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1000">
                <a:latin typeface="Tw Cen MT" panose="020B0602020104020603" pitchFamily="34" charset="-18"/>
              </a:rPr>
              <a:t>Khan, The Physics of Radiation Therapy</a:t>
            </a:r>
            <a:endParaRPr lang="cs-CZ" altLang="cs-CZ" sz="1000">
              <a:latin typeface="Tw Cen MT" panose="020B0602020104020603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6063" y="331788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>
                <a:solidFill>
                  <a:schemeClr val="bg1"/>
                </a:solidFill>
              </a:rPr>
              <a:t>Éra vysokoenergetického ozařování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1141413" y="1566863"/>
            <a:ext cx="9906000" cy="4470400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LINEÁRNÍ URYCHOVAČE </a:t>
            </a:r>
            <a:r>
              <a:rPr lang="cs-CZ" altLang="cs-CZ" sz="2000" smtClean="0">
                <a:solidFill>
                  <a:schemeClr val="bg1"/>
                </a:solidFill>
              </a:rPr>
              <a:t>– první byl vyroben a použit v roce 1953 v Anglii</a:t>
            </a:r>
          </a:p>
          <a:p>
            <a:pPr eaLnBrk="1" hangingPunct="1"/>
            <a:r>
              <a:rPr lang="cs-CZ" altLang="cs-CZ" sz="2000" smtClean="0">
                <a:solidFill>
                  <a:schemeClr val="bg1"/>
                </a:solidFill>
              </a:rPr>
              <a:t>Rozšíření až v 70.letech, v MOÚ instalace prvního LU v 80.let</a:t>
            </a:r>
          </a:p>
          <a:p>
            <a:pPr eaLnBrk="1" hangingPunct="1"/>
            <a:endParaRPr lang="cs-CZ" altLang="cs-CZ" sz="2000" u="sng" smtClean="0"/>
          </a:p>
          <a:p>
            <a:pPr eaLnBrk="1" hangingPunct="1"/>
            <a:endParaRPr lang="cs-CZ" altLang="cs-CZ" sz="2000" u="sng" smtClean="0"/>
          </a:p>
          <a:p>
            <a:pPr eaLnBrk="1" hangingPunct="1"/>
            <a:endParaRPr lang="cs-CZ" altLang="cs-CZ" sz="2000" u="sng" smtClean="0"/>
          </a:p>
          <a:p>
            <a:pPr eaLnBrk="1" hangingPunct="1"/>
            <a:endParaRPr lang="cs-CZ" altLang="cs-CZ" sz="2000" u="sng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9138" y="2784475"/>
            <a:ext cx="2863850" cy="3744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6850" y="2778125"/>
            <a:ext cx="2854325" cy="3733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ovéPole 7"/>
          <p:cNvSpPr txBox="1">
            <a:spLocks noChangeArrowheads="1"/>
          </p:cNvSpPr>
          <p:nvPr/>
        </p:nvSpPr>
        <p:spPr bwMode="auto">
          <a:xfrm>
            <a:off x="3762375" y="6353175"/>
            <a:ext cx="1700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1. pacient</a:t>
            </a:r>
          </a:p>
        </p:txBody>
      </p:sp>
      <p:sp>
        <p:nvSpPr>
          <p:cNvPr id="21511" name="TextovéPole 8"/>
          <p:cNvSpPr txBox="1">
            <a:spLocks noChangeArrowheads="1"/>
          </p:cNvSpPr>
          <p:nvPr/>
        </p:nvSpPr>
        <p:spPr bwMode="auto">
          <a:xfrm>
            <a:off x="6694488" y="6342063"/>
            <a:ext cx="1312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1. 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638" y="712788"/>
            <a:ext cx="7867650" cy="5240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ovéPole 3"/>
          <p:cNvSpPr txBox="1">
            <a:spLocks noChangeArrowheads="1"/>
          </p:cNvSpPr>
          <p:nvPr/>
        </p:nvSpPr>
        <p:spPr bwMode="auto">
          <a:xfrm>
            <a:off x="7820025" y="6026150"/>
            <a:ext cx="1922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Archiv MOÚ</a:t>
            </a:r>
          </a:p>
        </p:txBody>
      </p:sp>
      <p:sp>
        <p:nvSpPr>
          <p:cNvPr id="22532" name="TextovéPole 6"/>
          <p:cNvSpPr txBox="1">
            <a:spLocks noChangeArrowheads="1"/>
          </p:cNvSpPr>
          <p:nvPr/>
        </p:nvSpPr>
        <p:spPr bwMode="auto">
          <a:xfrm>
            <a:off x="6940550" y="1724025"/>
            <a:ext cx="46767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Urychlené elektrony na terčíku z wolframu vyrážejí fotony – svazek brzdného záření</a:t>
            </a:r>
          </a:p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Svazek fotonů je následně rozptýlen a vytvarován pomocí kolimačních zařízení</a:t>
            </a:r>
          </a:p>
          <a:p>
            <a:pPr eaLnBrk="1" hangingPunct="1"/>
            <a:endParaRPr lang="cs-CZ" altLang="cs-CZ" u="sng" dirty="0">
              <a:latin typeface="Tw Cen MT" panose="020B0602020104020603" pitchFamily="34" charset="-18"/>
            </a:endParaRPr>
          </a:p>
          <a:p>
            <a:pPr eaLnBrk="1" hangingPunct="1"/>
            <a:endParaRPr lang="cs-CZ" altLang="cs-CZ" u="sng" dirty="0">
              <a:latin typeface="Tw Cen MT" panose="020B0602020104020603" pitchFamily="34" charset="-18"/>
            </a:endParaRPr>
          </a:p>
          <a:p>
            <a:pPr eaLnBrk="1" hangingPunct="1"/>
            <a:endParaRPr lang="cs-CZ" altLang="cs-CZ" u="sng" dirty="0"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Lineární urychlovače jsou v současnosti standardním vybavením všech RT pracovišť (energie 4, 6, 10, 18 MV + elektrony 4,6,12,15 </a:t>
            </a:r>
            <a:r>
              <a:rPr lang="cs-CZ" altLang="cs-CZ" b="1" u="sng" dirty="0" err="1">
                <a:solidFill>
                  <a:schemeClr val="bg1"/>
                </a:solidFill>
                <a:latin typeface="Tw Cen MT" panose="020B0602020104020603" pitchFamily="34" charset="-18"/>
              </a:rPr>
              <a:t>MeV</a:t>
            </a:r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)</a:t>
            </a:r>
          </a:p>
          <a:p>
            <a:pPr eaLnBrk="1" hangingPunct="1"/>
            <a:endParaRPr lang="cs-CZ" altLang="cs-CZ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0713" y="100013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OD 2D k 3d radioterapii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355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93738" y="1393825"/>
            <a:ext cx="2551112" cy="3541713"/>
          </a:xfrm>
          <a:ln>
            <a:solidFill>
              <a:schemeClr val="bg1"/>
            </a:solidFill>
          </a:ln>
        </p:spPr>
      </p:pic>
      <p:pic>
        <p:nvPicPr>
          <p:cNvPr id="23556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411288"/>
            <a:ext cx="2620962" cy="3506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4" descr="klima mozkov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350" y="4476750"/>
            <a:ext cx="19288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975" y="4476750"/>
            <a:ext cx="20224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ovéPole 10"/>
          <p:cNvSpPr txBox="1">
            <a:spLocks noChangeArrowheads="1"/>
          </p:cNvSpPr>
          <p:nvPr/>
        </p:nvSpPr>
        <p:spPr bwMode="auto">
          <a:xfrm>
            <a:off x="7291388" y="1476375"/>
            <a:ext cx="46069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Koncem 90.let dochází k přechodu od 2D k prostorovému plánování (3D) s nástupem rozvoje </a:t>
            </a:r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výpočetní tomografie (CT)</a:t>
            </a:r>
          </a:p>
          <a:p>
            <a:pPr eaLnBrk="1" hangingPunct="1"/>
            <a:endParaRPr lang="cs-CZ" altLang="cs-CZ" u="sng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endParaRPr lang="cs-CZ" altLang="cs-CZ" u="sng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endParaRPr lang="cs-CZ" altLang="cs-CZ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Plánování pomocí CT je založeno na výpočtu průchodu zářením tělem na základě elektronové </a:t>
            </a:r>
            <a:r>
              <a:rPr lang="cs-CZ" altLang="cs-CZ" b="1" dirty="0" err="1">
                <a:solidFill>
                  <a:schemeClr val="bg1"/>
                </a:solidFill>
                <a:latin typeface="Tw Cen MT" panose="020B0602020104020603" pitchFamily="34" charset="-18"/>
              </a:rPr>
              <a:t>denzity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 tkáně</a:t>
            </a:r>
          </a:p>
          <a:p>
            <a:pPr eaLnBrk="1" hangingPunct="1"/>
            <a:endParaRPr lang="cs-CZ" altLang="cs-CZ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tu rekta fiel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5225" y="3575050"/>
            <a:ext cx="426878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587750"/>
            <a:ext cx="38671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3638" y="227013"/>
            <a:ext cx="2293937" cy="3132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1588" y="803275"/>
            <a:ext cx="3297237" cy="2198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4775" y="803275"/>
            <a:ext cx="3695700" cy="222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ovéPole 11"/>
          <p:cNvSpPr txBox="1">
            <a:spLocks noChangeArrowheads="1"/>
          </p:cNvSpPr>
          <p:nvPr/>
        </p:nvSpPr>
        <p:spPr bwMode="auto">
          <a:xfrm>
            <a:off x="4913313" y="3054350"/>
            <a:ext cx="23098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Soumarová, Klub mladých onkologů 2004</a:t>
            </a:r>
          </a:p>
        </p:txBody>
      </p:sp>
      <p:sp>
        <p:nvSpPr>
          <p:cNvPr id="24584" name="TextovéPole 12"/>
          <p:cNvSpPr txBox="1">
            <a:spLocks noChangeArrowheads="1"/>
          </p:cNvSpPr>
          <p:nvPr/>
        </p:nvSpPr>
        <p:spPr bwMode="auto">
          <a:xfrm>
            <a:off x="10521950" y="3027363"/>
            <a:ext cx="1457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www.alfarad.pl</a:t>
            </a:r>
          </a:p>
        </p:txBody>
      </p:sp>
      <p:sp>
        <p:nvSpPr>
          <p:cNvPr id="24585" name="TextovéPole 13"/>
          <p:cNvSpPr txBox="1">
            <a:spLocks noChangeArrowheads="1"/>
          </p:cNvSpPr>
          <p:nvPr/>
        </p:nvSpPr>
        <p:spPr bwMode="auto">
          <a:xfrm>
            <a:off x="492125" y="2297113"/>
            <a:ext cx="855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2D</a:t>
            </a:r>
          </a:p>
        </p:txBody>
      </p:sp>
      <p:sp>
        <p:nvSpPr>
          <p:cNvPr id="24586" name="TextovéPole 14"/>
          <p:cNvSpPr txBox="1">
            <a:spLocks noChangeArrowheads="1"/>
          </p:cNvSpPr>
          <p:nvPr/>
        </p:nvSpPr>
        <p:spPr bwMode="auto">
          <a:xfrm>
            <a:off x="866776" y="4737100"/>
            <a:ext cx="481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3D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9317" y="1415336"/>
            <a:ext cx="4572638" cy="34294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8416" y="1402636"/>
            <a:ext cx="4572638" cy="342947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266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8836" y="236936"/>
            <a:ext cx="9906000" cy="14779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Technické pokroky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7151" y="1519329"/>
            <a:ext cx="9906000" cy="40433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IMRT</a:t>
            </a:r>
            <a:r>
              <a:rPr lang="cs-CZ" dirty="0" smtClean="0">
                <a:solidFill>
                  <a:schemeClr val="bg1"/>
                </a:solidFill>
              </a:rPr>
              <a:t> intensity </a:t>
            </a:r>
            <a:r>
              <a:rPr lang="cs-CZ" dirty="0" err="1" smtClean="0">
                <a:solidFill>
                  <a:schemeClr val="bg1"/>
                </a:solidFill>
              </a:rPr>
              <a:t>modulated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radiotherapy</a:t>
            </a:r>
            <a:endParaRPr lang="cs-CZ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VMAT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volumometric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arc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therapy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560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758204"/>
            <a:ext cx="3748087" cy="37096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9388" y="1993900"/>
            <a:ext cx="4656114" cy="44739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ZKO\ORO\CFT otevreni-fotky\MOÚ - 05 - 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972" y="338328"/>
            <a:ext cx="7959852" cy="5306568"/>
          </a:xfrm>
          <a:prstGeom prst="rect">
            <a:avLst/>
          </a:prstGeom>
          <a:noFill/>
        </p:spPr>
      </p:pic>
      <p:pic>
        <p:nvPicPr>
          <p:cNvPr id="1026" name="Picture 2" descr="H:\ZKO\ORO\CFT otevreni-fotky\CFT - 23 unor-foto Joukalova\ZEH_1109.JPG"/>
          <p:cNvPicPr>
            <a:picLocks noChangeAspect="1" noChangeArrowheads="1"/>
          </p:cNvPicPr>
          <p:nvPr/>
        </p:nvPicPr>
        <p:blipFill>
          <a:blip r:embed="rId4" cstate="print"/>
          <a:srcRect l="37980" t="-333" r="-225"/>
          <a:stretch>
            <a:fillRect/>
          </a:stretch>
        </p:blipFill>
        <p:spPr bwMode="auto">
          <a:xfrm>
            <a:off x="7585792" y="2504271"/>
            <a:ext cx="3803904" cy="388610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119116" y="5882183"/>
            <a:ext cx="709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RADIOTERAPEUT, KLINICKÝ RADIOLOGICKÝ FYZIK</a:t>
            </a:r>
            <a:endParaRPr lang="cs-CZ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86394" y="845647"/>
            <a:ext cx="277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+mn-lt"/>
              </a:rPr>
              <a:t>RADIOLOGICKÝ ASISTENT</a:t>
            </a:r>
            <a:endParaRPr lang="cs-CZ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8128" y="3467939"/>
            <a:ext cx="4464496" cy="251215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727848" y="561076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7" y="330944"/>
            <a:ext cx="6417279" cy="56491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860791" y="75215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Verifikace polohy pacienta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IGRT = image </a:t>
            </a:r>
            <a:r>
              <a:rPr lang="cs-CZ" b="1" dirty="0" err="1" smtClean="0">
                <a:solidFill>
                  <a:schemeClr val="bg1"/>
                </a:solidFill>
              </a:rPr>
              <a:t>guided</a:t>
            </a:r>
            <a:r>
              <a:rPr lang="cs-CZ" b="1" dirty="0" smtClean="0">
                <a:solidFill>
                  <a:schemeClr val="bg1"/>
                </a:solidFill>
              </a:rPr>
              <a:t> RT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7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395288"/>
            <a:ext cx="9906000" cy="14795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MODERNÍ TRENDY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stereotaktická radiochirurgie a Radioterapie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951038"/>
            <a:ext cx="9906000" cy="42449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>
                <a:solidFill>
                  <a:schemeClr val="bg1"/>
                </a:solidFill>
              </a:rPr>
              <a:t>Jednorázová aplikace vysoké dávky </a:t>
            </a:r>
            <a:r>
              <a:rPr lang="cs-CZ" b="1" dirty="0">
                <a:solidFill>
                  <a:schemeClr val="bg1"/>
                </a:solidFill>
              </a:rPr>
              <a:t>- </a:t>
            </a:r>
            <a:r>
              <a:rPr lang="cs-CZ" dirty="0">
                <a:solidFill>
                  <a:schemeClr val="bg1"/>
                </a:solidFill>
              </a:rPr>
              <a:t>letální efekt na nádorové buňky, riziko nekrózy zdravé tkáně, proto </a:t>
            </a:r>
            <a:r>
              <a:rPr lang="cs-CZ" b="1" u="sng" dirty="0">
                <a:solidFill>
                  <a:schemeClr val="bg1"/>
                </a:solidFill>
              </a:rPr>
              <a:t>omezená velikost tumorů na  3-4 cm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Radiobiologicky </a:t>
            </a:r>
            <a:r>
              <a:rPr lang="cs-CZ" dirty="0">
                <a:solidFill>
                  <a:schemeClr val="bg1"/>
                </a:solidFill>
              </a:rPr>
              <a:t>odlišný efekt v tkáních – na kyslíku nezávislý efekt,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	přímý letální účinek na buňky vlivem </a:t>
            </a:r>
            <a:r>
              <a:rPr lang="cs-CZ" b="1" dirty="0">
                <a:solidFill>
                  <a:schemeClr val="bg1"/>
                </a:solidFill>
              </a:rPr>
              <a:t>desintegrace buněčných membrán cestou </a:t>
            </a:r>
            <a:r>
              <a:rPr lang="cs-CZ" b="1" dirty="0" err="1">
                <a:solidFill>
                  <a:schemeClr val="bg1"/>
                </a:solidFill>
              </a:rPr>
              <a:t>sfingomyelin-ceramid-apoptóza</a:t>
            </a:r>
            <a:endParaRPr lang="cs-CZ" b="1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Princip – </a:t>
            </a:r>
            <a:r>
              <a:rPr lang="cs-CZ" b="1" u="sng" dirty="0" smtClean="0">
                <a:solidFill>
                  <a:schemeClr val="bg1"/>
                </a:solidFill>
              </a:rPr>
              <a:t>přesná prostorová lokalizace </a:t>
            </a:r>
            <a:r>
              <a:rPr lang="cs-CZ" dirty="0" smtClean="0">
                <a:solidFill>
                  <a:schemeClr val="bg1"/>
                </a:solidFill>
              </a:rPr>
              <a:t>tumoru pomocí přesně definovaného 3D koordinačního systému a příslušné vyšetřovací metody (MR, CT) bez další přímé kontroly zrakem  - </a:t>
            </a:r>
            <a:r>
              <a:rPr lang="cs-CZ" dirty="0">
                <a:solidFill>
                  <a:schemeClr val="bg1"/>
                </a:solidFill>
              </a:rPr>
              <a:t>systém značek připevněných k hlavě pacienta, stereotaktické rámy </a:t>
            </a:r>
            <a:r>
              <a:rPr lang="cs-CZ" dirty="0" smtClean="0">
                <a:solidFill>
                  <a:schemeClr val="bg1"/>
                </a:solidFill>
              </a:rPr>
              <a:t>či masky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Intrakraniální a extrakraniální SRS, SRT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b="1" u="sng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6663" y="204187"/>
            <a:ext cx="7656394" cy="58014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 descr="correspon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" y="-225425"/>
            <a:ext cx="1428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mail">
            <a:hlinkClick r:id="rId4" tooltip="Email the author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750" y="-225425"/>
            <a:ext cx="152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137779" y="6045961"/>
            <a:ext cx="455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+mn-lt"/>
              </a:rPr>
              <a:t>Lancet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Oncol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. 2005 Jul;6(7):520-8.</a:t>
            </a:r>
          </a:p>
          <a:p>
            <a:r>
              <a:rPr lang="cs-CZ" sz="1200" dirty="0">
                <a:solidFill>
                  <a:schemeClr val="bg1"/>
                </a:solidFill>
                <a:latin typeface="+mn-lt"/>
              </a:rPr>
              <a:t>New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insights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on cell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death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radiation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exposure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cs-CZ" sz="1200" dirty="0" err="1">
                <a:solidFill>
                  <a:schemeClr val="bg1"/>
                </a:solidFill>
                <a:latin typeface="+mn-lt"/>
              </a:rPr>
              <a:t>Prise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KM1,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Schettino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G,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Folkard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M,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Held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KD.0</a:t>
            </a:r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6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"/>
          <p:cNvSpPr txBox="1">
            <a:spLocks noChangeArrowheads="1"/>
          </p:cNvSpPr>
          <p:nvPr/>
        </p:nvSpPr>
        <p:spPr bwMode="auto">
          <a:xfrm>
            <a:off x="1760538" y="122238"/>
            <a:ext cx="663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Tw Cen MT" panose="020B0602020104020603" pitchFamily="34" charset="-18"/>
              </a:rPr>
              <a:t>EXTRAKRANIÁLNÍ STEREOTAXE</a:t>
            </a:r>
          </a:p>
        </p:txBody>
      </p:sp>
      <p:sp>
        <p:nvSpPr>
          <p:cNvPr id="27651" name="TextovéPole 6"/>
          <p:cNvSpPr txBox="1">
            <a:spLocks noChangeArrowheads="1"/>
          </p:cNvSpPr>
          <p:nvPr/>
        </p:nvSpPr>
        <p:spPr bwMode="auto">
          <a:xfrm>
            <a:off x="9686925" y="3821113"/>
            <a:ext cx="2060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Archiv M0Ú, MUDr. Petr Burkoň</a:t>
            </a:r>
          </a:p>
        </p:txBody>
      </p:sp>
      <p:pic>
        <p:nvPicPr>
          <p:cNvPr id="27652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6588"/>
            <a:ext cx="78089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5830" y="446088"/>
            <a:ext cx="3554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8575" y="4051263"/>
            <a:ext cx="3468925" cy="26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225" y="501650"/>
            <a:ext cx="4071938" cy="3262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01650"/>
            <a:ext cx="3730625" cy="326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01650"/>
            <a:ext cx="4516438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175" y="4086225"/>
            <a:ext cx="24876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627438"/>
            <a:ext cx="2484438" cy="2741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TextovéPole 6"/>
          <p:cNvSpPr txBox="1">
            <a:spLocks noChangeArrowheads="1"/>
          </p:cNvSpPr>
          <p:nvPr/>
        </p:nvSpPr>
        <p:spPr bwMode="auto">
          <a:xfrm>
            <a:off x="6346634" y="5705498"/>
            <a:ext cx="4967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Tw Cen MT" panose="020B0602020104020603" pitchFamily="34" charset="-18"/>
              </a:rPr>
              <a:t>INTRAKRANIÁLNÍ STEREOTAXE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113" y="-22225"/>
            <a:ext cx="103378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LEKSEllův</a:t>
            </a:r>
            <a:r>
              <a:rPr lang="cs-CZ" sz="2800" b="1" dirty="0" smtClean="0">
                <a:solidFill>
                  <a:schemeClr val="bg1"/>
                </a:solidFill>
              </a:rPr>
              <a:t> gama nůž – intrakraniální </a:t>
            </a:r>
            <a:r>
              <a:rPr lang="cs-CZ" sz="2800" b="1" dirty="0" err="1" smtClean="0">
                <a:solidFill>
                  <a:schemeClr val="bg1"/>
                </a:solidFill>
              </a:rPr>
              <a:t>Stereotaxe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33475"/>
            <a:ext cx="9906000" cy="3811588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Konto Míša - charitativní projekt Nadace Charty 77 v r. 1990</a:t>
            </a:r>
          </a:p>
        </p:txBody>
      </p:sp>
      <p:pic>
        <p:nvPicPr>
          <p:cNvPr id="29700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1925638"/>
            <a:ext cx="7529513" cy="429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9050" y="3486150"/>
            <a:ext cx="1717675" cy="2735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762125"/>
            <a:ext cx="3965575" cy="2228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41413" y="550863"/>
            <a:ext cx="9906000" cy="1477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Indikace stereotaktické radioterapie a radiochirurgie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41413" y="2127250"/>
            <a:ext cx="9906000" cy="35417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 smtClean="0">
                <a:solidFill>
                  <a:schemeClr val="bg1"/>
                </a:solidFill>
              </a:rPr>
              <a:t>Intrakraniální SRT a SRS </a:t>
            </a:r>
            <a:r>
              <a:rPr lang="cs-CZ" dirty="0" smtClean="0">
                <a:solidFill>
                  <a:schemeClr val="bg1"/>
                </a:solidFill>
              </a:rPr>
              <a:t>– mozkové metastázy, </a:t>
            </a:r>
            <a:r>
              <a:rPr lang="cs-CZ" dirty="0" err="1" smtClean="0">
                <a:solidFill>
                  <a:schemeClr val="bg1"/>
                </a:solidFill>
              </a:rPr>
              <a:t>meningeomy</a:t>
            </a:r>
            <a:r>
              <a:rPr lang="cs-CZ" dirty="0" smtClean="0">
                <a:solidFill>
                  <a:schemeClr val="bg1"/>
                </a:solidFill>
              </a:rPr>
              <a:t>, uveální melanom, </a:t>
            </a:r>
            <a:r>
              <a:rPr lang="cs-CZ" dirty="0" err="1" smtClean="0">
                <a:solidFill>
                  <a:schemeClr val="bg1"/>
                </a:solidFill>
              </a:rPr>
              <a:t>neurinom</a:t>
            </a:r>
            <a:r>
              <a:rPr lang="cs-CZ" dirty="0" smtClean="0">
                <a:solidFill>
                  <a:schemeClr val="bg1"/>
                </a:solidFill>
              </a:rPr>
              <a:t> akustiku, </a:t>
            </a:r>
            <a:r>
              <a:rPr lang="cs-CZ" dirty="0" err="1" smtClean="0">
                <a:solidFill>
                  <a:schemeClr val="bg1"/>
                </a:solidFill>
              </a:rPr>
              <a:t>kraniopharyngeomy</a:t>
            </a:r>
            <a:r>
              <a:rPr lang="cs-CZ" dirty="0" smtClean="0">
                <a:solidFill>
                  <a:schemeClr val="bg1"/>
                </a:solidFill>
              </a:rPr>
              <a:t>, neuralgie trigeminu, </a:t>
            </a:r>
            <a:r>
              <a:rPr lang="cs-CZ" dirty="0" err="1" smtClean="0">
                <a:solidFill>
                  <a:schemeClr val="bg1"/>
                </a:solidFill>
              </a:rPr>
              <a:t>arteriovenozní</a:t>
            </a:r>
            <a:r>
              <a:rPr lang="cs-CZ" dirty="0" smtClean="0">
                <a:solidFill>
                  <a:schemeClr val="bg1"/>
                </a:solidFill>
              </a:rPr>
              <a:t> malformace mozku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 smtClean="0">
                <a:solidFill>
                  <a:schemeClr val="bg1"/>
                </a:solidFill>
              </a:rPr>
              <a:t>Extrakraniální SRT </a:t>
            </a:r>
            <a:r>
              <a:rPr lang="cs-CZ" dirty="0" smtClean="0">
                <a:solidFill>
                  <a:schemeClr val="bg1"/>
                </a:solidFill>
              </a:rPr>
              <a:t>– metastázy jater, plic, obratlových těl, patologické lymfatické uzliny v </a:t>
            </a:r>
            <a:r>
              <a:rPr lang="cs-CZ" dirty="0" err="1" smtClean="0">
                <a:solidFill>
                  <a:schemeClr val="bg1"/>
                </a:solidFill>
              </a:rPr>
              <a:t>retroperitoneu</a:t>
            </a:r>
            <a:r>
              <a:rPr lang="cs-CZ" dirty="0" smtClean="0">
                <a:solidFill>
                  <a:schemeClr val="bg1"/>
                </a:solidFill>
              </a:rPr>
              <a:t> a mediastinu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</a:t>
            </a:r>
            <a:r>
              <a:rPr lang="cs-CZ" u="sng" dirty="0" smtClean="0">
                <a:solidFill>
                  <a:schemeClr val="bg1"/>
                </a:solidFill>
              </a:rPr>
              <a:t>primární nádory plic a ledviny </a:t>
            </a:r>
            <a:r>
              <a:rPr lang="cs-CZ" dirty="0" smtClean="0">
                <a:solidFill>
                  <a:schemeClr val="bg1"/>
                </a:solidFill>
              </a:rPr>
              <a:t>– zejm. </a:t>
            </a:r>
            <a:r>
              <a:rPr lang="cs-CZ" dirty="0" err="1" smtClean="0">
                <a:solidFill>
                  <a:schemeClr val="bg1"/>
                </a:solidFill>
              </a:rPr>
              <a:t>radiorezistentní</a:t>
            </a:r>
            <a:r>
              <a:rPr lang="cs-CZ" dirty="0" smtClean="0">
                <a:solidFill>
                  <a:schemeClr val="bg1"/>
                </a:solidFill>
              </a:rPr>
              <a:t> tumory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8800"/>
            <a:ext cx="9255125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3616325" y="2690813"/>
            <a:ext cx="682625" cy="46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8320088" y="2690813"/>
            <a:ext cx="682625" cy="46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32125" y="100013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OD 3D k 4d radioterapii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2771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0788" y="1352550"/>
            <a:ext cx="2620962" cy="3506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317625"/>
            <a:ext cx="2727325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950" y="4406900"/>
            <a:ext cx="2020888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23090425_1992-gating_animate_ful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9550" y="4418013"/>
            <a:ext cx="18113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/>
          <a:srcRect l="18408" t="3790" r="18457" b="5081"/>
          <a:stretch/>
        </p:blipFill>
        <p:spPr>
          <a:xfrm>
            <a:off x="955343" y="313898"/>
            <a:ext cx="5773003" cy="43399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/>
          <a:srcRect l="50035" t="34842" r="21959" b="14785"/>
          <a:stretch/>
        </p:blipFill>
        <p:spPr>
          <a:xfrm>
            <a:off x="7069539" y="313899"/>
            <a:ext cx="3985147" cy="43574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9416958" y="6359857"/>
            <a:ext cx="226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+mn-lt"/>
              </a:rPr>
              <a:t>www.varian.com</a:t>
            </a:r>
            <a:endParaRPr lang="cs-CZ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55343" y="4940490"/>
            <a:ext cx="9949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4D RADIOTERAPIE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respiratory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gating</a:t>
            </a: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– mapuje pohyb nádorů a orgánu v čase, ochrana zdravých tkání</a:t>
            </a:r>
          </a:p>
          <a:p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DIBH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deep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inspiration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breath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 hold </a:t>
            </a: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– paprsek je spuštěn pouze ve fázi maximálního nádechu, kdy je přesně definovaný objem ozařování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7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29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2231" y="4103110"/>
            <a:ext cx="2899227" cy="209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26" descr="OBR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04" y="377497"/>
            <a:ext cx="7449792" cy="5924971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2401829" y="713746"/>
            <a:ext cx="421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+mn-lt"/>
              </a:rPr>
              <a:t>LINEÁRNÍ URYCHLOVAČ</a:t>
            </a:r>
            <a:endParaRPr lang="cs-CZ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615" y="377498"/>
            <a:ext cx="2899227" cy="345752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473440" y="3431956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+mn-lt"/>
              </a:rPr>
              <a:t>CT  SIMULÁTOR</a:t>
            </a:r>
            <a:endParaRPr lang="cs-CZ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515110" y="5801573"/>
            <a:ext cx="317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FIXACE PACIENTA</a:t>
            </a:r>
            <a:endParaRPr lang="cs-CZ" sz="2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85725"/>
            <a:ext cx="9906000" cy="1479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CYBERKNIFE – robotický ozařovač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57288"/>
            <a:ext cx="9906000" cy="3541712"/>
          </a:xfrm>
        </p:spPr>
        <p:txBody>
          <a:bodyPr/>
          <a:lstStyle/>
          <a:p>
            <a:pPr eaLnBrk="1" hangingPunct="1"/>
            <a:r>
              <a:rPr lang="cs-CZ" altLang="cs-CZ" sz="1800" smtClean="0">
                <a:solidFill>
                  <a:schemeClr val="bg1"/>
                </a:solidFill>
              </a:rPr>
              <a:t>Stereotaktické radiochirurgické zařízení pro intrakraniální i extrakraniální RT</a:t>
            </a: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</a:rPr>
              <a:t>Lineární urychlovač na otočném rameni, 10-30x přesnější než běžný LU</a:t>
            </a:r>
          </a:p>
          <a:p>
            <a:pPr eaLnBrk="1" hangingPunct="1"/>
            <a:r>
              <a:rPr lang="cs-CZ" altLang="cs-CZ" sz="1800" u="sng" smtClean="0">
                <a:solidFill>
                  <a:schemeClr val="bg1"/>
                </a:solidFill>
              </a:rPr>
              <a:t>Sledování pozice nádoru během ozáření</a:t>
            </a:r>
          </a:p>
        </p:txBody>
      </p:sp>
      <p:pic>
        <p:nvPicPr>
          <p:cNvPr id="3379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928938"/>
            <a:ext cx="5065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ovéPole 4"/>
          <p:cNvSpPr txBox="1">
            <a:spLocks noChangeArrowheads="1"/>
          </p:cNvSpPr>
          <p:nvPr/>
        </p:nvSpPr>
        <p:spPr bwMode="auto">
          <a:xfrm>
            <a:off x="4938713" y="6283325"/>
            <a:ext cx="2752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cyberknife.fno.cz</a:t>
            </a:r>
          </a:p>
        </p:txBody>
      </p:sp>
      <p:pic>
        <p:nvPicPr>
          <p:cNvPr id="3379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327275"/>
            <a:ext cx="505618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2288" y="1077913"/>
            <a:ext cx="12573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2975" y="-214313"/>
            <a:ext cx="9906000" cy="147955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 smtClean="0"/>
              <a:t>   </a:t>
            </a:r>
            <a:r>
              <a:rPr lang="cs-CZ" b="1" dirty="0" smtClean="0">
                <a:solidFill>
                  <a:schemeClr val="bg1"/>
                </a:solidFill>
              </a:rPr>
              <a:t>Protonová terapie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4819" name="TextovéPole 6"/>
          <p:cNvSpPr txBox="1">
            <a:spLocks noChangeArrowheads="1"/>
          </p:cNvSpPr>
          <p:nvPr/>
        </p:nvSpPr>
        <p:spPr bwMode="auto">
          <a:xfrm>
            <a:off x="9771063" y="6384925"/>
            <a:ext cx="2155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  <p:pic>
        <p:nvPicPr>
          <p:cNvPr id="34820" name="Obrázek 7" descr="396242-top_foto1-dgvu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343025"/>
            <a:ext cx="87106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-236538"/>
            <a:ext cx="99060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 </a:t>
            </a:r>
            <a:r>
              <a:rPr lang="cs-CZ" sz="1800" dirty="0" smtClean="0">
                <a:solidFill>
                  <a:schemeClr val="bg1"/>
                </a:solidFill>
              </a:rPr>
              <a:t>Protony mají ve tkáni odlišné chování ve srovnání s </a:t>
            </a:r>
            <a:r>
              <a:rPr lang="cs-CZ" sz="1800" dirty="0" err="1" smtClean="0">
                <a:solidFill>
                  <a:schemeClr val="bg1"/>
                </a:solidFill>
              </a:rPr>
              <a:t>fotonovu</a:t>
            </a:r>
            <a:r>
              <a:rPr lang="cs-CZ" sz="1800" dirty="0" smtClean="0">
                <a:solidFill>
                  <a:schemeClr val="bg1"/>
                </a:solidFill>
              </a:rPr>
              <a:t> terapií</a:t>
            </a:r>
            <a:endParaRPr lang="cs-CZ" sz="1800" dirty="0">
              <a:solidFill>
                <a:schemeClr val="bg1"/>
              </a:solidFill>
            </a:endParaRPr>
          </a:p>
        </p:txBody>
      </p:sp>
      <p:pic>
        <p:nvPicPr>
          <p:cNvPr id="358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92238" y="984250"/>
            <a:ext cx="9463087" cy="4876800"/>
          </a:xfrm>
          <a:ln>
            <a:solidFill>
              <a:schemeClr val="bg1"/>
            </a:solidFill>
          </a:ln>
        </p:spPr>
      </p:pic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9202738" y="5908675"/>
            <a:ext cx="304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www.floridaproton.com</a:t>
            </a:r>
          </a:p>
          <a:p>
            <a:pPr eaLnBrk="1" hangingPunct="1"/>
            <a:endParaRPr lang="cs-CZ" altLang="cs-CZ">
              <a:latin typeface="Tw Cen MT" panose="020B0602020104020603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71450"/>
            <a:ext cx="7443787" cy="3049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86438" y="3141663"/>
            <a:ext cx="5330825" cy="3275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1468438" y="3752474"/>
            <a:ext cx="4318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 err="1">
                <a:solidFill>
                  <a:schemeClr val="bg1"/>
                </a:solidFill>
                <a:latin typeface="Tw Cen MT" panose="020B0602020104020603" pitchFamily="34" charset="-18"/>
              </a:rPr>
              <a:t>Chordomy</a:t>
            </a:r>
            <a:r>
              <a:rPr lang="cs-CZ" alt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, </a:t>
            </a:r>
            <a:r>
              <a:rPr lang="cs-CZ" altLang="cs-CZ" sz="2400" dirty="0" err="1">
                <a:solidFill>
                  <a:schemeClr val="bg1"/>
                </a:solidFill>
                <a:latin typeface="Tw Cen MT" panose="020B0602020104020603" pitchFamily="34" charset="-18"/>
              </a:rPr>
              <a:t>chondrosarkomy</a:t>
            </a:r>
            <a:endParaRPr lang="cs-CZ" altLang="cs-CZ" sz="2400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Oční nádory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Dětské tumory – nádory mozku, sarkomy, velmi malé děti</a:t>
            </a:r>
          </a:p>
        </p:txBody>
      </p:sp>
      <p:sp>
        <p:nvSpPr>
          <p:cNvPr id="36869" name="TextovéPole 6"/>
          <p:cNvSpPr txBox="1">
            <a:spLocks noChangeArrowheads="1"/>
          </p:cNvSpPr>
          <p:nvPr/>
        </p:nvSpPr>
        <p:spPr bwMode="auto">
          <a:xfrm>
            <a:off x="7866063" y="2838450"/>
            <a:ext cx="2711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663"/>
            <a:ext cx="6181725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028950"/>
            <a:ext cx="553085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ovéPole 5"/>
          <p:cNvSpPr txBox="1">
            <a:spLocks noChangeArrowheads="1"/>
          </p:cNvSpPr>
          <p:nvPr/>
        </p:nvSpPr>
        <p:spPr bwMode="auto">
          <a:xfrm>
            <a:off x="9026525" y="6494463"/>
            <a:ext cx="3240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Proton therapy, B. Timmermann</a:t>
            </a:r>
          </a:p>
        </p:txBody>
      </p:sp>
      <p:pic>
        <p:nvPicPr>
          <p:cNvPr id="3789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31775"/>
            <a:ext cx="4089400" cy="2725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ovéPole 7"/>
          <p:cNvSpPr txBox="1">
            <a:spLocks noChangeArrowheads="1"/>
          </p:cNvSpPr>
          <p:nvPr/>
        </p:nvSpPr>
        <p:spPr bwMode="auto">
          <a:xfrm>
            <a:off x="7245350" y="1990725"/>
            <a:ext cx="2935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latin typeface="Tw Cen MT" panose="020B0602020104020603" pitchFamily="34" charset="-18"/>
              </a:rPr>
              <a:t>Neutronová kontaminace</a:t>
            </a:r>
          </a:p>
        </p:txBody>
      </p:sp>
      <p:sp>
        <p:nvSpPr>
          <p:cNvPr id="13" name="Šipka doleva 12"/>
          <p:cNvSpPr/>
          <p:nvPr/>
        </p:nvSpPr>
        <p:spPr>
          <a:xfrm>
            <a:off x="6505575" y="2238375"/>
            <a:ext cx="766763" cy="4111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7896" name="TextovéPole 8"/>
          <p:cNvSpPr txBox="1">
            <a:spLocks noChangeArrowheads="1"/>
          </p:cNvSpPr>
          <p:nvPr/>
        </p:nvSpPr>
        <p:spPr bwMode="auto">
          <a:xfrm>
            <a:off x="938213" y="3938588"/>
            <a:ext cx="47704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Nevýhody</a:t>
            </a:r>
          </a:p>
          <a:p>
            <a:pPr eaLnBrk="1" hangingPunct="1"/>
            <a:endParaRPr lang="cs-CZ" altLang="cs-CZ" u="sng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Riziko neutronové kontaminace s rizikem vzniku sekundárních nádorů mimo ozařovaný objem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Nelze použít pro pohyblivé nádory (plíce)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Změna doletu částic při změně elektronové </a:t>
            </a:r>
            <a:r>
              <a:rPr lang="cs-CZ" altLang="cs-CZ" dirty="0" err="1">
                <a:solidFill>
                  <a:schemeClr val="bg1"/>
                </a:solidFill>
                <a:latin typeface="Tw Cen MT" panose="020B0602020104020603" pitchFamily="34" charset="-18"/>
              </a:rPr>
              <a:t>denzity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 tkáně (kov, vzduch, tekutinové kolekce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/>
          <p:cNvSpPr txBox="1">
            <a:spLocks noChangeArrowheads="1"/>
          </p:cNvSpPr>
          <p:nvPr/>
        </p:nvSpPr>
        <p:spPr bwMode="auto">
          <a:xfrm>
            <a:off x="1938338" y="246063"/>
            <a:ext cx="286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 err="1" smtClean="0">
                <a:solidFill>
                  <a:schemeClr val="bg1"/>
                </a:solidFill>
                <a:latin typeface="Tw Cen MT" panose="020B0602020104020603" pitchFamily="34" charset="-18"/>
              </a:rPr>
              <a:t>Summary</a:t>
            </a:r>
            <a:endParaRPr lang="cs-CZ" altLang="cs-CZ" b="1" dirty="0">
              <a:solidFill>
                <a:schemeClr val="bg1"/>
              </a:solidFill>
              <a:latin typeface="Tw Cen MT" panose="020B0602020104020603" pitchFamily="34" charset="-18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388" y="679450"/>
            <a:ext cx="9729787" cy="5300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5138" y="622300"/>
            <a:ext cx="8850312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bg1"/>
                </a:solidFill>
              </a:rPr>
              <a:t>Nežádoucí účinky radioterapie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1404938" y="1871663"/>
            <a:ext cx="10364787" cy="51117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	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dle časového faktoru 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 smtClean="0">
                <a:solidFill>
                  <a:schemeClr val="bg1"/>
                </a:solidFill>
              </a:rPr>
              <a:t>Akutní reakce orgánů a tkání</a:t>
            </a:r>
            <a:r>
              <a:rPr lang="cs-CZ" altLang="cs-CZ" dirty="0" smtClean="0">
                <a:solidFill>
                  <a:schemeClr val="bg1"/>
                </a:solidFill>
              </a:rPr>
              <a:t> - vznik do 3 měsíců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 smtClean="0">
                <a:solidFill>
                  <a:schemeClr val="bg1"/>
                </a:solidFill>
              </a:rPr>
              <a:t>Pozdní změny</a:t>
            </a:r>
            <a:r>
              <a:rPr lang="cs-CZ" altLang="cs-CZ" dirty="0" smtClean="0">
                <a:solidFill>
                  <a:schemeClr val="bg1"/>
                </a:solidFill>
              </a:rPr>
              <a:t> (</a:t>
            </a:r>
            <a:r>
              <a:rPr lang="cs-CZ" altLang="cs-CZ" dirty="0" err="1" smtClean="0">
                <a:solidFill>
                  <a:schemeClr val="bg1"/>
                </a:solidFill>
              </a:rPr>
              <a:t>late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dirty="0" err="1" smtClean="0">
                <a:solidFill>
                  <a:schemeClr val="bg1"/>
                </a:solidFill>
              </a:rPr>
              <a:t>effect</a:t>
            </a:r>
            <a:r>
              <a:rPr lang="cs-CZ" altLang="cs-CZ" dirty="0" smtClean="0">
                <a:solidFill>
                  <a:schemeClr val="bg1"/>
                </a:solidFill>
              </a:rPr>
              <a:t>)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 smtClean="0">
                <a:solidFill>
                  <a:schemeClr val="bg1"/>
                </a:solidFill>
              </a:rPr>
              <a:t>Velmi pozdní změny</a:t>
            </a:r>
            <a:r>
              <a:rPr lang="cs-CZ" altLang="cs-CZ" dirty="0" smtClean="0">
                <a:solidFill>
                  <a:schemeClr val="bg1"/>
                </a:solidFill>
              </a:rPr>
              <a:t> (very </a:t>
            </a:r>
            <a:r>
              <a:rPr lang="cs-CZ" altLang="cs-CZ" dirty="0" err="1" smtClean="0">
                <a:solidFill>
                  <a:schemeClr val="bg1"/>
                </a:solidFill>
              </a:rPr>
              <a:t>late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dirty="0" err="1" smtClean="0">
                <a:solidFill>
                  <a:schemeClr val="bg1"/>
                </a:solidFill>
              </a:rPr>
              <a:t>effect</a:t>
            </a:r>
            <a:r>
              <a:rPr lang="cs-CZ" altLang="cs-CZ" dirty="0" smtClean="0">
                <a:solidFill>
                  <a:schemeClr val="bg1"/>
                </a:solidFill>
              </a:rPr>
              <a:t>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	1. Genetické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	2. Indukce vzniku sekundárních zhoubných nádorů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 smtClean="0">
                <a:solidFill>
                  <a:schemeClr val="bg1"/>
                </a:solidFill>
              </a:rPr>
              <a:t>	dle lokalizace: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 smtClean="0">
                <a:solidFill>
                  <a:schemeClr val="bg1"/>
                </a:solidFill>
              </a:rPr>
              <a:t>Lokální reakce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 smtClean="0">
                <a:solidFill>
                  <a:schemeClr val="bg1"/>
                </a:solidFill>
              </a:rPr>
              <a:t>Systémová reakce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41350"/>
            <a:ext cx="1097280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Možnosti ovlivnění nežádoucích účinků radioterapie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266825" y="2138363"/>
            <a:ext cx="10972800" cy="3241675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výše jednotlivé dávky, časový faktor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velikost ozařovaného objemu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zvolená technika radioterapie – vykrytí zdravých tkání</a:t>
            </a:r>
          </a:p>
          <a:p>
            <a:pPr lvl="4" eaLnBrk="1" hangingPunct="1"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			           </a:t>
            </a:r>
            <a:r>
              <a:rPr lang="cs-CZ" altLang="cs-CZ" sz="2400" dirty="0" smtClean="0">
                <a:solidFill>
                  <a:schemeClr val="bg1"/>
                </a:solidFill>
              </a:rPr>
              <a:t>3D konformní radioterapie, IMRT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frakcionace</a:t>
            </a:r>
          </a:p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r</a:t>
            </a:r>
            <a:r>
              <a:rPr lang="cs-CZ" altLang="cs-CZ" dirty="0" err="1" smtClean="0">
                <a:solidFill>
                  <a:schemeClr val="bg1"/>
                </a:solidFill>
              </a:rPr>
              <a:t>adiopotenciace</a:t>
            </a:r>
            <a:r>
              <a:rPr lang="cs-CZ" altLang="cs-CZ" dirty="0" smtClean="0">
                <a:solidFill>
                  <a:schemeClr val="bg1"/>
                </a:solidFill>
              </a:rPr>
              <a:t> – chemoterapie, imunoterapie, </a:t>
            </a:r>
            <a:r>
              <a:rPr lang="cs-CZ" altLang="cs-CZ" dirty="0" err="1" smtClean="0">
                <a:solidFill>
                  <a:schemeClr val="bg1"/>
                </a:solidFill>
              </a:rPr>
              <a:t>radioprotekce</a:t>
            </a:r>
            <a:r>
              <a:rPr lang="cs-CZ" altLang="cs-CZ" dirty="0" smtClean="0">
                <a:solidFill>
                  <a:schemeClr val="bg1"/>
                </a:solidFill>
              </a:rPr>
              <a:t> - ???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celkový stav pacienta, režimová opatření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6425"/>
            <a:ext cx="1097280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Hodnocení nežádoucích účinků radioterapie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2116138"/>
            <a:ext cx="10363200" cy="3733800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lang="cs-CZ" altLang="cs-CZ" sz="3200" dirty="0" smtClean="0">
                <a:solidFill>
                  <a:schemeClr val="bg1"/>
                </a:solidFill>
              </a:rPr>
              <a:t>skórovací systémy pro jednotlivé tkáně a orgány (RTOG/EORTC, LENT/SOMA </a:t>
            </a:r>
            <a:r>
              <a:rPr lang="cs-CZ" altLang="cs-CZ" sz="3200" dirty="0" err="1" smtClean="0">
                <a:solidFill>
                  <a:schemeClr val="bg1"/>
                </a:solidFill>
              </a:rPr>
              <a:t>score</a:t>
            </a:r>
            <a:r>
              <a:rPr lang="cs-CZ" altLang="cs-CZ" sz="3200" dirty="0" smtClean="0">
                <a:solidFill>
                  <a:schemeClr val="bg1"/>
                </a:solidFill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endParaRPr lang="cs-CZ" altLang="cs-CZ" sz="3200" dirty="0" smtClean="0">
              <a:solidFill>
                <a:schemeClr val="bg1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altLang="cs-CZ" sz="3200" dirty="0" smtClean="0">
                <a:solidFill>
                  <a:schemeClr val="bg1"/>
                </a:solidFill>
              </a:rPr>
              <a:t>modelování rizika pravděpodobnosti komplikací zdravých tkání - využití DVH, matematické modely</a:t>
            </a:r>
            <a:r>
              <a:rPr lang="cs-CZ" altLang="cs-CZ" sz="28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endParaRPr lang="cs-CZ" altLang="cs-CZ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2606" y="131546"/>
            <a:ext cx="4275138" cy="1477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Akutní reakce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9635" name="TextovéPole 4"/>
          <p:cNvSpPr txBox="1">
            <a:spLocks noChangeArrowheads="1"/>
          </p:cNvSpPr>
          <p:nvPr/>
        </p:nvSpPr>
        <p:spPr bwMode="auto">
          <a:xfrm>
            <a:off x="1323838" y="1651117"/>
            <a:ext cx="10263118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jsou </a:t>
            </a:r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reverzibilní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vznikají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během vlastního ozařování a do 1 měsíce po  jeho ukončení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odeznívají do 3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lokální a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celkové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POSTIRADIAČNÍ SYNDROM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=  choroba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z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ozáření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c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elková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únava, slabost, nechutenství, bolesti hlavy, porucha spánku, nauzea,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zvracení, hematologická toxicita</a:t>
            </a:r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endParaRPr lang="cs-CZ" altLang="cs-CZ" sz="2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484" t="52602" r="31093" b="15734"/>
          <a:stretch/>
        </p:blipFill>
        <p:spPr bwMode="auto">
          <a:xfrm>
            <a:off x="1069141" y="204715"/>
            <a:ext cx="10313088" cy="5942867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TextovéPole 2"/>
          <p:cNvSpPr txBox="1"/>
          <p:nvPr/>
        </p:nvSpPr>
        <p:spPr>
          <a:xfrm>
            <a:off x="6045952" y="6136948"/>
            <a:ext cx="509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TREATMENT MACHINES FOR EXTERNAL BEAM RADIOTHERAPY E.B. PODGORSAK Department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of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Medical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Physics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McGill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 University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Health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 Centre, Montreal,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Quebec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Canada</a:t>
            </a:r>
            <a:endParaRPr lang="cs-CZ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Šipka nahoru 4"/>
          <p:cNvSpPr/>
          <p:nvPr/>
        </p:nvSpPr>
        <p:spPr>
          <a:xfrm>
            <a:off x="3123699" y="3156204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3679618" y="2828544"/>
            <a:ext cx="316992" cy="192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nahoru 7"/>
          <p:cNvSpPr/>
          <p:nvPr/>
        </p:nvSpPr>
        <p:spPr>
          <a:xfrm>
            <a:off x="4509130" y="2353898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se zářezem 9"/>
          <p:cNvSpPr/>
          <p:nvPr/>
        </p:nvSpPr>
        <p:spPr>
          <a:xfrm>
            <a:off x="4612762" y="1874655"/>
            <a:ext cx="316992" cy="219456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unce 11"/>
          <p:cNvSpPr/>
          <p:nvPr/>
        </p:nvSpPr>
        <p:spPr>
          <a:xfrm>
            <a:off x="6147131" y="2604105"/>
            <a:ext cx="676747" cy="60311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se zářezem 12"/>
          <p:cNvSpPr/>
          <p:nvPr/>
        </p:nvSpPr>
        <p:spPr>
          <a:xfrm>
            <a:off x="5022922" y="1860667"/>
            <a:ext cx="426720" cy="231648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se zářezem 13"/>
          <p:cNvSpPr/>
          <p:nvPr/>
        </p:nvSpPr>
        <p:spPr>
          <a:xfrm>
            <a:off x="5583754" y="1860667"/>
            <a:ext cx="682752" cy="23164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 flipV="1">
            <a:off x="6372231" y="2092315"/>
            <a:ext cx="243840" cy="11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1288" y="466725"/>
            <a:ext cx="46767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Akutní reakce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998558" y="1772997"/>
            <a:ext cx="5866263" cy="3241675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altLang="cs-CZ" sz="2000" b="1" dirty="0" smtClean="0">
                <a:solidFill>
                  <a:schemeClr val="bg1"/>
                </a:solidFill>
              </a:rPr>
              <a:t>I.</a:t>
            </a:r>
            <a:r>
              <a:rPr lang="cs-CZ" altLang="cs-CZ" sz="2000" dirty="0" smtClean="0"/>
              <a:t>	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Na kůži (radiodermatitida)</a:t>
            </a:r>
            <a:r>
              <a:rPr lang="cs-CZ" altLang="cs-CZ" sz="2000" dirty="0" smtClean="0">
                <a:solidFill>
                  <a:schemeClr val="bg1"/>
                </a:solidFill>
              </a:rPr>
              <a:t>		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</a:rPr>
              <a:t>	1. stupeň – erytém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	</a:t>
            </a:r>
            <a:r>
              <a:rPr lang="cs-CZ" altLang="cs-CZ" sz="2000" dirty="0" smtClean="0">
                <a:solidFill>
                  <a:schemeClr val="bg1"/>
                </a:solidFill>
              </a:rPr>
              <a:t>2. stupeň – vlhká deskvamace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</a:rPr>
              <a:t>	3. stupeň – nekróza, vřed</a:t>
            </a:r>
          </a:p>
          <a:p>
            <a:pPr marL="609600" indent="-609600" eaLnBrk="1" hangingPunct="1">
              <a:buFontTx/>
              <a:buNone/>
            </a:pPr>
            <a:endParaRPr lang="cs-CZ" altLang="cs-CZ" sz="20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cs-CZ" altLang="cs-CZ" sz="2000" b="1" dirty="0" smtClean="0">
                <a:solidFill>
                  <a:schemeClr val="bg1"/>
                </a:solidFill>
              </a:rPr>
              <a:t>II.</a:t>
            </a:r>
            <a:r>
              <a:rPr lang="cs-CZ" altLang="cs-CZ" sz="2000" dirty="0" smtClean="0">
                <a:solidFill>
                  <a:schemeClr val="bg1"/>
                </a:solidFill>
              </a:rPr>
              <a:t>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	Na kožních adnexech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</a:rPr>
              <a:t>	 – epilace, alopecie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459105" y="1568281"/>
            <a:ext cx="70968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III. V dutině </a:t>
            </a:r>
            <a:r>
              <a:rPr lang="cs-CZ" altLang="cs-CZ" sz="2000" b="1" dirty="0" smtClean="0">
                <a:solidFill>
                  <a:schemeClr val="bg1"/>
                </a:solidFill>
                <a:latin typeface="+mn-lt"/>
              </a:rPr>
              <a:t>ústní</a:t>
            </a:r>
          </a:p>
          <a:p>
            <a:pPr eaLnBrk="1" hangingPunct="1">
              <a:buFontTx/>
              <a:buNone/>
            </a:pPr>
            <a:endParaRPr lang="cs-CZ" altLang="cs-CZ" sz="2000" b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. stupeň – erytém, prosáknutí 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. stupeň – 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epitelolýza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s fibrinovými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povlaky</a:t>
            </a: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. stupeň – nekróza, vřed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2000" dirty="0" err="1" smtClean="0">
                <a:solidFill>
                  <a:schemeClr val="bg1"/>
                </a:solidFill>
                <a:latin typeface="+mn-lt"/>
              </a:rPr>
              <a:t>Mukositida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ztráta chuti, nedostatek slin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IV. Na tenkém střevě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edém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, překrvení, porucha 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resorbce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průjem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V. Změny v krvi a krvetvorných orgánech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leukopenie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, anemie, trombocytopenie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IMG_29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36550"/>
            <a:ext cx="4043362" cy="562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5" descr="IMG_29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0588" y="336550"/>
            <a:ext cx="5240337" cy="564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71662" y="6172200"/>
            <a:ext cx="865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Akutní reakce pokožky </a:t>
            </a:r>
            <a:r>
              <a:rPr lang="cs-CZ" b="1" dirty="0" err="1" smtClean="0">
                <a:solidFill>
                  <a:schemeClr val="bg1"/>
                </a:solidFill>
              </a:rPr>
              <a:t>kraniospinální</a:t>
            </a:r>
            <a:r>
              <a:rPr lang="cs-CZ" b="1" dirty="0" smtClean="0">
                <a:solidFill>
                  <a:schemeClr val="bg1"/>
                </a:solidFill>
              </a:rPr>
              <a:t> osa, konkomitance s CBDCA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8776" y="368812"/>
            <a:ext cx="4729162" cy="61203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6600825" y="5043488"/>
            <a:ext cx="4943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Ewingův</a:t>
            </a:r>
            <a:r>
              <a:rPr lang="cs-CZ" b="1" dirty="0" smtClean="0">
                <a:solidFill>
                  <a:schemeClr val="bg1"/>
                </a:solidFill>
              </a:rPr>
              <a:t> sarkom pravé poloviny pánve, akutní reakce pokožky predisponované po CHT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3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8000" y="176213"/>
            <a:ext cx="575627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Chronické reakce</a:t>
            </a:r>
          </a:p>
        </p:txBody>
      </p:sp>
      <p:sp>
        <p:nvSpPr>
          <p:cNvPr id="76803" name="TextovéPole 3"/>
          <p:cNvSpPr txBox="1">
            <a:spLocks noChangeArrowheads="1"/>
          </p:cNvSpPr>
          <p:nvPr/>
        </p:nvSpPr>
        <p:spPr bwMode="auto">
          <a:xfrm>
            <a:off x="1733266" y="1628775"/>
            <a:ext cx="951248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vznikají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3-18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jsou </a:t>
            </a:r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ireverzibilní -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tedy limitujícím faktorem pro aplikaci záření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vznikají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na základě jiných procesů než reakce akutní </a:t>
            </a:r>
            <a:endParaRPr lang="cs-CZ" altLang="cs-CZ" sz="2400" dirty="0" smtClean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 (</a:t>
            </a:r>
            <a:r>
              <a:rPr lang="cs-CZ" altLang="cs-CZ" sz="2400" dirty="0" err="1" smtClean="0">
                <a:solidFill>
                  <a:schemeClr val="bg1"/>
                </a:solidFill>
                <a:latin typeface="+mn-lt"/>
              </a:rPr>
              <a:t>vazivovatění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tkáně - </a:t>
            </a:r>
            <a:r>
              <a:rPr lang="cs-CZ" altLang="cs-CZ" sz="2400" dirty="0" err="1" smtClean="0">
                <a:solidFill>
                  <a:schemeClr val="bg1"/>
                </a:solidFill>
                <a:latin typeface="+mn-lt"/>
              </a:rPr>
              <a:t>fibroza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atrofie,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poškození cév)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  <a:latin typeface="+mn-lt"/>
              </a:rPr>
              <a:t>Léčba symptomatická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: pomazávání, </a:t>
            </a:r>
            <a:r>
              <a:rPr lang="cs-CZ" altLang="cs-CZ" sz="2400" dirty="0" err="1" smtClean="0">
                <a:solidFill>
                  <a:schemeClr val="bg1"/>
                </a:solidFill>
                <a:latin typeface="+mn-lt"/>
              </a:rPr>
              <a:t>vitaminozní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krémy a potravinové prostředky (vit. E), </a:t>
            </a:r>
            <a:r>
              <a:rPr lang="cs-CZ" altLang="cs-CZ" sz="2400" dirty="0" err="1" smtClean="0">
                <a:solidFill>
                  <a:schemeClr val="bg1"/>
                </a:solidFill>
                <a:latin typeface="+mn-lt"/>
              </a:rPr>
              <a:t>vasodilatantia</a:t>
            </a:r>
            <a:endParaRPr lang="cs-CZ" altLang="cs-CZ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7351" y="444590"/>
            <a:ext cx="4071936" cy="59688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215063" y="4600575"/>
            <a:ext cx="550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Chronické změny kůže a podkoží paže po předchozí RT, odstup cca 1 roku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8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744" y="396875"/>
            <a:ext cx="42322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  <a:latin typeface="+mn-lt"/>
              </a:rPr>
              <a:t>Pozdní změny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63725"/>
            <a:ext cx="10363200" cy="4419600"/>
          </a:xfrm>
        </p:spPr>
        <p:txBody>
          <a:bodyPr/>
          <a:lstStyle/>
          <a:p>
            <a:pPr marL="812800" indent="-812800" eaLnBrk="1" hangingPunct="1"/>
            <a:r>
              <a:rPr lang="cs-CZ" altLang="cs-CZ" b="1" dirty="0" smtClean="0">
                <a:solidFill>
                  <a:schemeClr val="bg1"/>
                </a:solidFill>
              </a:rPr>
              <a:t>Kůže a podkoží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b="1" dirty="0" smtClean="0">
                <a:solidFill>
                  <a:schemeClr val="bg1"/>
                </a:solidFill>
              </a:rPr>
              <a:t>:</a:t>
            </a:r>
            <a:r>
              <a:rPr lang="cs-CZ" altLang="cs-CZ" dirty="0" smtClean="0">
                <a:solidFill>
                  <a:schemeClr val="bg1"/>
                </a:solidFill>
              </a:rPr>
              <a:t> atrofie, </a:t>
            </a:r>
            <a:r>
              <a:rPr lang="cs-CZ" altLang="cs-CZ" dirty="0" err="1" smtClean="0">
                <a:solidFill>
                  <a:schemeClr val="bg1"/>
                </a:solidFill>
              </a:rPr>
              <a:t>teleangiectasie</a:t>
            </a:r>
            <a:r>
              <a:rPr lang="cs-CZ" altLang="cs-CZ" dirty="0" smtClean="0">
                <a:solidFill>
                  <a:schemeClr val="bg1"/>
                </a:solidFill>
              </a:rPr>
              <a:t>, pigmentace, fibróza podkoží, chronický vřed			</a:t>
            </a:r>
          </a:p>
          <a:p>
            <a:pPr marL="812800" indent="-812800" eaLnBrk="1" hangingPunct="1"/>
            <a:r>
              <a:rPr lang="cs-CZ" altLang="cs-CZ" b="1" dirty="0" smtClean="0">
                <a:solidFill>
                  <a:schemeClr val="bg1"/>
                </a:solidFill>
              </a:rPr>
              <a:t>Sliznice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b="1" dirty="0" smtClean="0">
                <a:solidFill>
                  <a:schemeClr val="bg1"/>
                </a:solidFill>
              </a:rPr>
              <a:t>:</a:t>
            </a:r>
            <a:r>
              <a:rPr lang="cs-CZ" altLang="cs-CZ" dirty="0" smtClean="0">
                <a:solidFill>
                  <a:schemeClr val="bg1"/>
                </a:solidFill>
              </a:rPr>
              <a:t> xerostomie, obstrukce, atrofie, píštěle</a:t>
            </a:r>
          </a:p>
          <a:p>
            <a:pPr marL="812800" indent="-812800" eaLnBrk="1" hangingPunct="1"/>
            <a:r>
              <a:rPr lang="cs-CZ" altLang="cs-CZ" b="1" dirty="0" smtClean="0">
                <a:solidFill>
                  <a:schemeClr val="bg1"/>
                </a:solidFill>
              </a:rPr>
              <a:t>Plíce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b="1" dirty="0" smtClean="0">
                <a:solidFill>
                  <a:schemeClr val="bg1"/>
                </a:solidFill>
              </a:rPr>
              <a:t>:</a:t>
            </a:r>
            <a:r>
              <a:rPr lang="cs-CZ" altLang="cs-CZ" dirty="0" smtClean="0">
                <a:solidFill>
                  <a:schemeClr val="bg1"/>
                </a:solidFill>
              </a:rPr>
              <a:t> fibróza, pleuritida</a:t>
            </a:r>
          </a:p>
          <a:p>
            <a:pPr marL="812800" indent="-812800" eaLnBrk="1" hangingPunct="1"/>
            <a:r>
              <a:rPr lang="cs-CZ" altLang="cs-CZ" b="1" dirty="0" err="1" smtClean="0">
                <a:solidFill>
                  <a:schemeClr val="bg1"/>
                </a:solidFill>
              </a:rPr>
              <a:t>Uropoetický</a:t>
            </a:r>
            <a:r>
              <a:rPr lang="cs-CZ" altLang="cs-CZ" b="1" dirty="0" smtClean="0">
                <a:solidFill>
                  <a:schemeClr val="bg1"/>
                </a:solidFill>
              </a:rPr>
              <a:t> systém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b="1" dirty="0" smtClean="0">
                <a:solidFill>
                  <a:schemeClr val="bg1"/>
                </a:solidFill>
              </a:rPr>
              <a:t>:</a:t>
            </a:r>
            <a:r>
              <a:rPr lang="cs-CZ" altLang="cs-CZ" dirty="0" smtClean="0">
                <a:solidFill>
                  <a:schemeClr val="bg1"/>
                </a:solidFill>
              </a:rPr>
              <a:t> selhávání ledvin, svraštění moč. měchýře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4994" y="229023"/>
            <a:ext cx="8358188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Nežádoucí účinky RT u dětí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43013" y="2086637"/>
            <a:ext cx="11171237" cy="32416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dirty="0" smtClean="0">
                <a:solidFill>
                  <a:schemeClr val="bg1"/>
                </a:solidFill>
              </a:rPr>
              <a:t>     Akutní</a:t>
            </a:r>
            <a:r>
              <a:rPr lang="cs-CZ" altLang="cs-CZ" dirty="0" smtClean="0">
                <a:solidFill>
                  <a:schemeClr val="bg1"/>
                </a:solidFill>
              </a:rPr>
              <a:t>- ekvivalentní jako u dospělých, vyšší citlivost dětské tkáně</a:t>
            </a:r>
          </a:p>
          <a:p>
            <a:pPr eaLnBrk="1" hangingPunct="1"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   </a:t>
            </a:r>
          </a:p>
          <a:p>
            <a:pPr eaLnBrk="1" hangingPunct="1"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	   radiodermatitis, akutní </a:t>
            </a:r>
            <a:r>
              <a:rPr lang="cs-CZ" altLang="cs-CZ" dirty="0" err="1" smtClean="0">
                <a:solidFill>
                  <a:schemeClr val="bg1"/>
                </a:solidFill>
              </a:rPr>
              <a:t>poradiační</a:t>
            </a:r>
            <a:r>
              <a:rPr lang="cs-CZ" altLang="cs-CZ" dirty="0" smtClean="0">
                <a:solidFill>
                  <a:schemeClr val="bg1"/>
                </a:solidFill>
              </a:rPr>
              <a:t> syndrom po RT na oblast CNS,				edém mozku, změny krevního obrazu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1094" y="469900"/>
            <a:ext cx="8558213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  <a:latin typeface="+mn-lt"/>
              </a:rPr>
              <a:t>Chronické nežádoucí účinky u DĚTÍ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30313" y="2100263"/>
            <a:ext cx="10972800" cy="3241675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u dětí velmi významné eliminovat riziko vzniku </a:t>
            </a:r>
            <a:r>
              <a:rPr lang="cs-CZ" altLang="cs-CZ" b="1" dirty="0" smtClean="0">
                <a:solidFill>
                  <a:schemeClr val="bg1"/>
                </a:solidFill>
              </a:rPr>
              <a:t>pozdních nežádoucích účinků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RT na oblast </a:t>
            </a:r>
            <a:r>
              <a:rPr lang="cs-CZ" altLang="cs-CZ" b="1" dirty="0" smtClean="0">
                <a:solidFill>
                  <a:schemeClr val="bg1"/>
                </a:solidFill>
              </a:rPr>
              <a:t>vyvíjející se rostoucí tkáně </a:t>
            </a:r>
            <a:r>
              <a:rPr lang="cs-CZ" altLang="cs-CZ" dirty="0" smtClean="0">
                <a:solidFill>
                  <a:schemeClr val="bg1"/>
                </a:solidFill>
              </a:rPr>
              <a:t>– kosti, růstové chrupavky, svaly, chrup, mozková tkáň, endokrinní orgány, reprodukční orgány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kontrola tolerančních dávek dle DVH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23833" y="836613"/>
            <a:ext cx="10126639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solidFill>
                  <a:schemeClr val="bg1"/>
                </a:solidFill>
              </a:rPr>
              <a:t>ovlivnění dalšího vývoje dítěte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u="sng" dirty="0" smtClean="0">
                <a:solidFill>
                  <a:schemeClr val="bg1"/>
                </a:solidFill>
              </a:rPr>
              <a:t>poruchy růstu</a:t>
            </a:r>
            <a:r>
              <a:rPr lang="cs-CZ" altLang="cs-CZ" u="sng" dirty="0" smtClean="0">
                <a:solidFill>
                  <a:schemeClr val="bg1"/>
                </a:solidFill>
              </a:rPr>
              <a:t> </a:t>
            </a:r>
            <a:r>
              <a:rPr lang="cs-CZ" altLang="cs-CZ" dirty="0" smtClean="0">
                <a:solidFill>
                  <a:schemeClr val="bg1"/>
                </a:solidFill>
              </a:rPr>
              <a:t>– ozáření hypofýzy, růstových chrupavek, asymetrické ozáření páteře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u="sng" dirty="0" smtClean="0">
                <a:solidFill>
                  <a:schemeClr val="bg1"/>
                </a:solidFill>
              </a:rPr>
              <a:t>poruchy endokrinní-</a:t>
            </a:r>
            <a:r>
              <a:rPr lang="cs-CZ" altLang="cs-CZ" u="sng" dirty="0" smtClean="0">
                <a:solidFill>
                  <a:schemeClr val="bg1"/>
                </a:solidFill>
              </a:rPr>
              <a:t> </a:t>
            </a:r>
            <a:r>
              <a:rPr lang="cs-CZ" altLang="cs-CZ" dirty="0" smtClean="0">
                <a:solidFill>
                  <a:schemeClr val="bg1"/>
                </a:solidFill>
              </a:rPr>
              <a:t>ozáření hypofýzy, štítné žlázy, ovarií a varlat (předčasná či pozdní puberta, neplodnost)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u="sng" dirty="0" err="1" smtClean="0">
                <a:solidFill>
                  <a:schemeClr val="bg1"/>
                </a:solidFill>
              </a:rPr>
              <a:t>neurokognitivní</a:t>
            </a:r>
            <a:r>
              <a:rPr lang="cs-CZ" altLang="cs-CZ" b="1" u="sng" dirty="0" smtClean="0">
                <a:solidFill>
                  <a:schemeClr val="bg1"/>
                </a:solidFill>
              </a:rPr>
              <a:t> poruchy-</a:t>
            </a:r>
            <a:r>
              <a:rPr lang="cs-CZ" altLang="cs-CZ" u="sng" dirty="0" smtClean="0">
                <a:solidFill>
                  <a:schemeClr val="bg1"/>
                </a:solidFill>
              </a:rPr>
              <a:t> </a:t>
            </a:r>
            <a:r>
              <a:rPr lang="cs-CZ" altLang="cs-CZ" dirty="0" smtClean="0">
                <a:solidFill>
                  <a:schemeClr val="bg1"/>
                </a:solidFill>
              </a:rPr>
              <a:t>porucha učení a krátkodobé paměti, snížení IQ, porucha koncentrace, zařazení do kolektivu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b="1" u="sng" dirty="0" smtClean="0">
                <a:solidFill>
                  <a:srgbClr val="C00000"/>
                </a:solidFill>
              </a:rPr>
              <a:t>!sekundární malignity!</a:t>
            </a:r>
            <a:r>
              <a:rPr lang="cs-CZ" altLang="cs-CZ" sz="2800" dirty="0" smtClean="0">
                <a:solidFill>
                  <a:srgbClr val="C00000"/>
                </a:solidFill>
              </a:rPr>
              <a:t> 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– vývoj 10-25 let po léčbě- </a:t>
            </a:r>
            <a:r>
              <a:rPr lang="cs-CZ" altLang="cs-CZ" sz="2800" dirty="0" smtClean="0">
                <a:solidFill>
                  <a:schemeClr val="bg1"/>
                </a:solidFill>
              </a:rPr>
              <a:t>leukemie, sarkomy měkkých tkání, kožní tumory, ca </a:t>
            </a:r>
            <a:r>
              <a:rPr lang="cs-CZ" altLang="cs-CZ" sz="2800" dirty="0" err="1" smtClean="0">
                <a:solidFill>
                  <a:schemeClr val="bg1"/>
                </a:solidFill>
              </a:rPr>
              <a:t>mammy</a:t>
            </a:r>
            <a:r>
              <a:rPr lang="cs-CZ" altLang="cs-CZ" sz="2800" dirty="0" smtClean="0">
                <a:solidFill>
                  <a:schemeClr val="bg1"/>
                </a:solidFill>
              </a:rPr>
              <a:t>, tu štítné žlázy a CNS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07" name="Group 3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3630951"/>
              </p:ext>
            </p:extLst>
          </p:nvPr>
        </p:nvGraphicFramePr>
        <p:xfrm>
          <a:off x="2011363" y="527050"/>
          <a:ext cx="8913812" cy="5752552"/>
        </p:xfrm>
        <a:graphic>
          <a:graphicData uri="http://schemas.openxmlformats.org/drawingml/2006/table">
            <a:tbl>
              <a:tblPr/>
              <a:tblGrid>
                <a:gridCol w="29923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36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2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ORGÁN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DÁVKA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CHRONICKÉ ZMĚNY PO OZÁŘENÍ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6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mozek         věk do 2 let 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věk nad 3 roky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 Gy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kognitivních funkcí a intelektu, encefalopatie, epilepsie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mícha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35-40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myelopatie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Lhermitteův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syndrom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4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páteř – obratle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20-25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skolióza, porucha růstu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růstová chrupavka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15-25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zástava růstu, deformity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oční čočka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10-15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katarakta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sítnice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zraku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oční nerv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zraku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střední ucho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otitis media, poruchy sluchu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vnitřní ucho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Méniérova choroba, poruchy sluchu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štítná žláza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hormonální sekrece, thyreopatie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hypofýza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40-50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hormonální sekrece, hypofunkce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chrup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10-15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vývoje, atrofie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vlasové váčky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ztráta vlasů, alopecie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sval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atrofie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věnčité cévy srdce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30-40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ischémie myokardu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kostní dřeň – celá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aplazie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466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vaječníky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3-6 Gy, 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do 20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sterilita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vyřazení hormonální sekrece 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varlata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Gy, &gt;5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sterilita, vyřazení hormonální sekrece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9956" name="Rectangle 366"/>
          <p:cNvSpPr>
            <a:spLocks noChangeArrowheads="1"/>
          </p:cNvSpPr>
          <p:nvPr/>
        </p:nvSpPr>
        <p:spPr bwMode="auto">
          <a:xfrm>
            <a:off x="0" y="62166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5851" y="169477"/>
            <a:ext cx="10936224" cy="1477963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ROLE RADIOTERAPIE V LÉČBĚ NÁDOROVÝCH ONEMOCNĚNÍ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572768"/>
            <a:ext cx="9906000" cy="4279392"/>
          </a:xfrm>
        </p:spPr>
        <p:txBody>
          <a:bodyPr/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Kurativní</a:t>
            </a:r>
            <a:r>
              <a:rPr lang="cs-CZ" sz="2000" dirty="0" smtClean="0">
                <a:solidFill>
                  <a:schemeClr val="bg1"/>
                </a:solidFill>
              </a:rPr>
              <a:t> – </a:t>
            </a:r>
            <a:r>
              <a:rPr lang="cs-CZ" sz="2000" u="sng" dirty="0" smtClean="0">
                <a:solidFill>
                  <a:schemeClr val="bg1"/>
                </a:solidFill>
              </a:rPr>
              <a:t>léčba nádorů citlivých k záření </a:t>
            </a:r>
            <a:r>
              <a:rPr lang="cs-CZ" sz="2000" dirty="0" smtClean="0">
                <a:solidFill>
                  <a:schemeClr val="bg1"/>
                </a:solidFill>
              </a:rPr>
              <a:t>– tu děložního hrdla, prostata, </a:t>
            </a:r>
            <a:r>
              <a:rPr lang="cs-CZ" sz="2000" dirty="0" err="1" smtClean="0">
                <a:solidFill>
                  <a:schemeClr val="bg1"/>
                </a:solidFill>
              </a:rPr>
              <a:t>head</a:t>
            </a:r>
            <a:r>
              <a:rPr lang="cs-CZ" sz="2000" dirty="0" smtClean="0">
                <a:solidFill>
                  <a:schemeClr val="bg1"/>
                </a:solidFill>
              </a:rPr>
              <a:t> and </a:t>
            </a:r>
            <a:r>
              <a:rPr lang="cs-CZ" sz="2000" dirty="0" err="1" smtClean="0">
                <a:solidFill>
                  <a:schemeClr val="bg1"/>
                </a:solidFill>
              </a:rPr>
              <a:t>neck</a:t>
            </a:r>
            <a:r>
              <a:rPr lang="cs-CZ" sz="2000" dirty="0" smtClean="0">
                <a:solidFill>
                  <a:schemeClr val="bg1"/>
                </a:solidFill>
              </a:rPr>
              <a:t>, anální karcinom; hraničně operabilní, inoperabilní nádory</a:t>
            </a:r>
          </a:p>
          <a:p>
            <a:r>
              <a:rPr lang="cs-CZ" sz="2000" b="1" dirty="0" err="1" smtClean="0">
                <a:solidFill>
                  <a:schemeClr val="bg1"/>
                </a:solidFill>
              </a:rPr>
              <a:t>Neoadjuvantní</a:t>
            </a:r>
            <a:r>
              <a:rPr lang="cs-CZ" sz="2000" dirty="0" smtClean="0">
                <a:solidFill>
                  <a:schemeClr val="bg1"/>
                </a:solidFill>
              </a:rPr>
              <a:t> – </a:t>
            </a:r>
            <a:r>
              <a:rPr lang="cs-CZ" sz="2000" u="sng" dirty="0" smtClean="0">
                <a:solidFill>
                  <a:schemeClr val="bg1"/>
                </a:solidFill>
              </a:rPr>
              <a:t>s cílem zmenšit tumoru před operací </a:t>
            </a:r>
            <a:r>
              <a:rPr lang="cs-CZ" sz="2000" dirty="0" smtClean="0">
                <a:solidFill>
                  <a:schemeClr val="bg1"/>
                </a:solidFill>
              </a:rPr>
              <a:t>– tu konečníku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Adjuvantní</a:t>
            </a:r>
            <a:r>
              <a:rPr lang="cs-CZ" sz="2000" dirty="0" smtClean="0">
                <a:solidFill>
                  <a:schemeClr val="bg1"/>
                </a:solidFill>
              </a:rPr>
              <a:t> – </a:t>
            </a:r>
            <a:r>
              <a:rPr lang="cs-CZ" sz="2000" u="sng" dirty="0" smtClean="0">
                <a:solidFill>
                  <a:schemeClr val="bg1"/>
                </a:solidFill>
              </a:rPr>
              <a:t>zajišťovací radioterapie, cílem je eliminovat zbytky choroby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u="sng" dirty="0" smtClean="0">
                <a:solidFill>
                  <a:schemeClr val="bg1"/>
                </a:solidFill>
              </a:rPr>
              <a:t>a riziko mikroskopického šíření </a:t>
            </a:r>
            <a:r>
              <a:rPr lang="cs-CZ" sz="2000" dirty="0" smtClean="0">
                <a:solidFill>
                  <a:schemeClr val="bg1"/>
                </a:solidFill>
              </a:rPr>
              <a:t>– tu prsu, mozku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Paliativní</a:t>
            </a:r>
            <a:r>
              <a:rPr lang="cs-CZ" sz="2000" dirty="0" smtClean="0">
                <a:solidFill>
                  <a:schemeClr val="bg1"/>
                </a:solidFill>
              </a:rPr>
              <a:t> – </a:t>
            </a:r>
            <a:r>
              <a:rPr lang="cs-CZ" sz="2000" u="sng" dirty="0" smtClean="0">
                <a:solidFill>
                  <a:schemeClr val="bg1"/>
                </a:solidFill>
              </a:rPr>
              <a:t>ovlivnit bolest a </a:t>
            </a:r>
            <a:r>
              <a:rPr lang="cs-CZ" sz="2000" u="sng" dirty="0" err="1" smtClean="0">
                <a:solidFill>
                  <a:schemeClr val="bg1"/>
                </a:solidFill>
              </a:rPr>
              <a:t>subj</a:t>
            </a:r>
            <a:r>
              <a:rPr lang="cs-CZ" sz="2000" u="sng" dirty="0" smtClean="0">
                <a:solidFill>
                  <a:schemeClr val="bg1"/>
                </a:solidFill>
              </a:rPr>
              <a:t>. potíže pacienta způsobené nádorem</a:t>
            </a:r>
          </a:p>
          <a:p>
            <a:r>
              <a:rPr lang="cs-CZ" sz="2000" b="1" u="sng" dirty="0">
                <a:solidFill>
                  <a:schemeClr val="bg1"/>
                </a:solidFill>
              </a:rPr>
              <a:t>N</a:t>
            </a:r>
            <a:r>
              <a:rPr lang="cs-CZ" sz="2000" b="1" u="sng" dirty="0" smtClean="0">
                <a:solidFill>
                  <a:schemeClr val="bg1"/>
                </a:solidFill>
              </a:rPr>
              <a:t>enádorová</a:t>
            </a:r>
            <a:r>
              <a:rPr lang="cs-CZ" sz="2000" b="1" dirty="0" smtClean="0">
                <a:solidFill>
                  <a:schemeClr val="bg1"/>
                </a:solidFill>
              </a:rPr>
              <a:t> RT</a:t>
            </a:r>
            <a:r>
              <a:rPr lang="cs-CZ" sz="2000" dirty="0" smtClean="0">
                <a:solidFill>
                  <a:schemeClr val="bg1"/>
                </a:solidFill>
              </a:rPr>
              <a:t>-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u="sng" dirty="0" smtClean="0">
                <a:solidFill>
                  <a:schemeClr val="bg1"/>
                </a:solidFill>
              </a:rPr>
              <a:t>prevence bolestivosti, zánětu u nenádorových chorob </a:t>
            </a:r>
            <a:r>
              <a:rPr lang="cs-CZ" sz="2000" dirty="0" smtClean="0">
                <a:solidFill>
                  <a:schemeClr val="bg1"/>
                </a:solidFill>
              </a:rPr>
              <a:t>– ostruha patní, artróza velkých kloubů, ale i arteriovenosní malformace mozku, stenózy dechových cest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pac 1, 16 c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6346" y="794059"/>
            <a:ext cx="8339043" cy="3032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2320117" y="4149725"/>
            <a:ext cx="81613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RT na oblast </a:t>
            </a:r>
            <a:r>
              <a:rPr lang="cs-CZ" altLang="cs-CZ" sz="2400" dirty="0" err="1">
                <a:solidFill>
                  <a:schemeClr val="bg1"/>
                </a:solidFill>
                <a:latin typeface="+mn-lt"/>
              </a:rPr>
              <a:t>paranasálních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dutin 45 </a:t>
            </a:r>
            <a:r>
              <a:rPr lang="cs-CZ" altLang="cs-CZ" sz="2400" dirty="0" err="1">
                <a:solidFill>
                  <a:schemeClr val="bg1"/>
                </a:solidFill>
                <a:latin typeface="+mn-lt"/>
              </a:rPr>
              <a:t>Gy</a:t>
            </a:r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Pozdní následky- porucha růstu z deficitu růstového hormonu, porucha růstu obličejového skeletu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RT hamengiomu v 1 roce zivota - deformace a zkrace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1633" y="824268"/>
            <a:ext cx="8428037" cy="5441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676879" y="251228"/>
            <a:ext cx="1056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</a:rPr>
              <a:t>RT hemangiomu </a:t>
            </a:r>
            <a:r>
              <a:rPr lang="cs-CZ" altLang="cs-CZ" dirty="0" err="1">
                <a:solidFill>
                  <a:schemeClr val="bg1"/>
                </a:solidFill>
              </a:rPr>
              <a:t>dx</a:t>
            </a:r>
            <a:r>
              <a:rPr lang="cs-CZ" altLang="cs-CZ" dirty="0">
                <a:solidFill>
                  <a:schemeClr val="bg1"/>
                </a:solidFill>
              </a:rPr>
              <a:t> zápěstí v 1 roce života- deformace, zkrácení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17875" y="11113"/>
            <a:ext cx="5673725" cy="1419225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Pachypleuritis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calcarea</a:t>
            </a:r>
            <a:r>
              <a:rPr lang="cs-CZ" sz="2400" dirty="0" smtClean="0">
                <a:solidFill>
                  <a:schemeClr val="bg1"/>
                </a:solidFill>
              </a:rPr>
              <a:t> po RT</a:t>
            </a:r>
          </a:p>
        </p:txBody>
      </p:sp>
      <p:pic>
        <p:nvPicPr>
          <p:cNvPr id="83971" name="Picture 3" descr="P10007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154113"/>
            <a:ext cx="8440737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696200" y="4775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Děkuji za pozornost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862" y="685800"/>
            <a:ext cx="87122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1093358" y="487744"/>
            <a:ext cx="99060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b="1" dirty="0" err="1" smtClean="0">
                <a:solidFill>
                  <a:schemeClr val="bg1"/>
                </a:solidFill>
              </a:rPr>
              <a:t>Radiosenzitivita</a:t>
            </a:r>
            <a:r>
              <a:rPr lang="cs-CZ" sz="2800" b="1" dirty="0" smtClean="0">
                <a:solidFill>
                  <a:schemeClr val="bg1"/>
                </a:solidFill>
              </a:rPr>
              <a:t>/</a:t>
            </a:r>
            <a:r>
              <a:rPr lang="cs-CZ" sz="2800" b="1" dirty="0" err="1" smtClean="0">
                <a:solidFill>
                  <a:schemeClr val="bg1"/>
                </a:solidFill>
              </a:rPr>
              <a:t>radiorezistence</a:t>
            </a:r>
            <a:endParaRPr lang="cs-CZ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5840" y="2431269"/>
            <a:ext cx="10972800" cy="50688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err="1">
                <a:solidFill>
                  <a:schemeClr val="bg1"/>
                </a:solidFill>
              </a:rPr>
              <a:t>radiosenzitivita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= míra odpovědi nádoru na ozáření,  velikost a rychlost regrese po ozáření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>
                <a:solidFill>
                  <a:schemeClr val="bg1"/>
                </a:solidFill>
              </a:rPr>
              <a:t>v in vitro studiích je vyjadřována jako přežívající frakce buněk po dávce 2 </a:t>
            </a:r>
            <a:r>
              <a:rPr lang="cs-CZ" sz="2000" dirty="0" err="1" smtClean="0">
                <a:solidFill>
                  <a:schemeClr val="bg1"/>
                </a:solidFill>
              </a:rPr>
              <a:t>Gray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(SF</a:t>
            </a:r>
            <a:r>
              <a:rPr lang="cs-CZ" sz="2000" baseline="-25000" dirty="0">
                <a:solidFill>
                  <a:schemeClr val="bg1"/>
                </a:solidFill>
              </a:rPr>
              <a:t>2</a:t>
            </a:r>
            <a:r>
              <a:rPr lang="cs-CZ" sz="2000" dirty="0">
                <a:solidFill>
                  <a:schemeClr val="bg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err="1">
                <a:solidFill>
                  <a:schemeClr val="bg1"/>
                </a:solidFill>
              </a:rPr>
              <a:t>radiokurabilita</a:t>
            </a:r>
            <a:r>
              <a:rPr lang="cs-CZ" sz="2000" dirty="0">
                <a:solidFill>
                  <a:schemeClr val="bg1"/>
                </a:solidFill>
              </a:rPr>
              <a:t> = eradikace nádoru v primárním a metastatických ložiscích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citlivost buněk na účinky záření, která je dána zejména </a:t>
            </a:r>
            <a:r>
              <a:rPr lang="cs-CZ" sz="2000" b="1" dirty="0" smtClean="0">
                <a:solidFill>
                  <a:schemeClr val="bg1"/>
                </a:solidFill>
              </a:rPr>
              <a:t>schopností reparace DNA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dále závisí na </a:t>
            </a:r>
            <a:r>
              <a:rPr lang="cs-CZ" sz="2000" b="1" dirty="0" smtClean="0">
                <a:solidFill>
                  <a:schemeClr val="bg1"/>
                </a:solidFill>
              </a:rPr>
              <a:t>růstové fázi buněčného cyklu </a:t>
            </a:r>
            <a:r>
              <a:rPr lang="cs-CZ" sz="2000" dirty="0" smtClean="0">
                <a:solidFill>
                  <a:schemeClr val="bg1"/>
                </a:solidFill>
              </a:rPr>
              <a:t>(pozdní G1, konec G2-M), </a:t>
            </a:r>
            <a:r>
              <a:rPr lang="cs-CZ" sz="2000" b="1" dirty="0" err="1" smtClean="0">
                <a:solidFill>
                  <a:schemeClr val="bg1"/>
                </a:solidFill>
              </a:rPr>
              <a:t>oxygenaci</a:t>
            </a:r>
            <a:r>
              <a:rPr lang="cs-CZ" sz="2000" b="1" dirty="0" smtClean="0">
                <a:solidFill>
                  <a:schemeClr val="bg1"/>
                </a:solidFill>
              </a:rPr>
              <a:t> buněk, proporci </a:t>
            </a:r>
            <a:r>
              <a:rPr lang="cs-CZ" sz="2000" b="1" dirty="0" err="1" smtClean="0">
                <a:solidFill>
                  <a:schemeClr val="bg1"/>
                </a:solidFill>
              </a:rPr>
              <a:t>klonogenních</a:t>
            </a:r>
            <a:r>
              <a:rPr lang="cs-CZ" sz="2000" b="1" dirty="0" smtClean="0">
                <a:solidFill>
                  <a:schemeClr val="bg1"/>
                </a:solidFill>
              </a:rPr>
              <a:t> nádorových buněk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4187" y="302141"/>
            <a:ext cx="3234524" cy="20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2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3829669" y="216789"/>
            <a:ext cx="5355285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b="1" dirty="0" err="1" smtClean="0">
                <a:solidFill>
                  <a:schemeClr val="bg1"/>
                </a:solidFill>
              </a:rPr>
              <a:t>Radiosenzitivita</a:t>
            </a:r>
            <a:r>
              <a:rPr lang="cs-CZ" sz="2800" b="1" dirty="0" smtClean="0">
                <a:solidFill>
                  <a:schemeClr val="bg1"/>
                </a:solidFill>
              </a:rPr>
              <a:t> tkání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98253786"/>
              </p:ext>
            </p:extLst>
          </p:nvPr>
        </p:nvGraphicFramePr>
        <p:xfrm>
          <a:off x="927504" y="1694752"/>
          <a:ext cx="10318254" cy="3764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94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94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394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3550"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vysoká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střední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nízká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0802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kostní dřeň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slezina</a:t>
                      </a:r>
                    </a:p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thymus</a:t>
                      </a:r>
                      <a:endParaRPr lang="cs-CZ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lymfatické uzliny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gonády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oční čočka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lymfocyty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kůže</a:t>
                      </a:r>
                    </a:p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mezodermové</a:t>
                      </a:r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 orgány (játra, srdce, plíce, ...) 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svaly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kosti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nervový systém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270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3422771" y="180213"/>
            <a:ext cx="99060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b="1" dirty="0" err="1" smtClean="0">
                <a:solidFill>
                  <a:schemeClr val="bg1"/>
                </a:solidFill>
              </a:rPr>
              <a:t>Radiosenzitivita</a:t>
            </a:r>
            <a:r>
              <a:rPr lang="cs-CZ" sz="2800" b="1" dirty="0" smtClean="0">
                <a:solidFill>
                  <a:schemeClr val="bg1"/>
                </a:solidFill>
              </a:rPr>
              <a:t> nádorů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57122649"/>
              </p:ext>
            </p:extLst>
          </p:nvPr>
        </p:nvGraphicFramePr>
        <p:xfrm>
          <a:off x="841248" y="1473958"/>
          <a:ext cx="10595574" cy="4461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18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31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318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4697">
                <a:tc>
                  <a:txBody>
                    <a:bodyPr/>
                    <a:lstStyle/>
                    <a:p>
                      <a:r>
                        <a:rPr lang="cs-CZ" sz="2400" b="1" dirty="0" err="1" smtClean="0">
                          <a:solidFill>
                            <a:schemeClr val="bg1"/>
                          </a:solidFill>
                        </a:rPr>
                        <a:t>radiosenzitivita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tkáň</a:t>
                      </a:r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nádor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08211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vysoká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embryonální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zárodečná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lymfoidní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Wilmsův</a:t>
                      </a:r>
                      <a:r>
                        <a:rPr lang="cs-CZ" sz="2400" baseline="0" dirty="0" smtClean="0">
                          <a:solidFill>
                            <a:schemeClr val="bg1"/>
                          </a:solidFill>
                        </a:rPr>
                        <a:t> nádor</a:t>
                      </a:r>
                    </a:p>
                    <a:p>
                      <a:r>
                        <a:rPr lang="cs-CZ" sz="2400" baseline="0" dirty="0" err="1" smtClean="0">
                          <a:solidFill>
                            <a:schemeClr val="bg1"/>
                          </a:solidFill>
                        </a:rPr>
                        <a:t>seminom</a:t>
                      </a:r>
                      <a:endParaRPr lang="cs-CZ" sz="24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baseline="0" dirty="0" err="1" smtClean="0">
                          <a:solidFill>
                            <a:schemeClr val="bg1"/>
                          </a:solidFill>
                        </a:rPr>
                        <a:t>Hodgkinova</a:t>
                      </a:r>
                      <a:r>
                        <a:rPr lang="cs-CZ" sz="2400" baseline="0" dirty="0" smtClean="0">
                          <a:solidFill>
                            <a:schemeClr val="bg1"/>
                          </a:solidFill>
                        </a:rPr>
                        <a:t> choroba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08211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střední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epiteliální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žlázová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epidermoidní</a:t>
                      </a:r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 karcinom</a:t>
                      </a:r>
                    </a:p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adenokarciom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9969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nízká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svalová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žlázová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nervová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leiomyosarkom</a:t>
                      </a:r>
                      <a:endParaRPr lang="cs-CZ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fibrosarkom</a:t>
                      </a:r>
                      <a:endParaRPr lang="cs-CZ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nádory nervového</a:t>
                      </a:r>
                      <a:r>
                        <a:rPr lang="cs-CZ" sz="2400" baseline="0" dirty="0" smtClean="0">
                          <a:solidFill>
                            <a:schemeClr val="bg1"/>
                          </a:solidFill>
                        </a:rPr>
                        <a:t> systému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842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2890</TotalTime>
  <Words>2052</Words>
  <Application>Microsoft Office PowerPoint</Application>
  <PresentationFormat>Vlastní</PresentationFormat>
  <Paragraphs>392</Paragraphs>
  <Slides>63</Slides>
  <Notes>14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4" baseType="lpstr">
      <vt:lpstr>Obvod</vt:lpstr>
      <vt:lpstr>VÝVOJ A MODERNÍ TRENDY V RADIOTERAPII</vt:lpstr>
      <vt:lpstr>RADIOTERAPIE = léčba ionizujícím zářením</vt:lpstr>
      <vt:lpstr>Snímek 3</vt:lpstr>
      <vt:lpstr>Snímek 4</vt:lpstr>
      <vt:lpstr>Snímek 5</vt:lpstr>
      <vt:lpstr>ROLE RADIOTERAPIE V LÉČBĚ NÁDOROVÝCH ONEMOCNĚNÍ</vt:lpstr>
      <vt:lpstr>Radiosenzitivita/radiorezistence</vt:lpstr>
      <vt:lpstr>Radiosenzitivita tkání</vt:lpstr>
      <vt:lpstr>Radiosenzitivita nádorů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 HISTORIE RADIOTERAPIE </vt:lpstr>
      <vt:lpstr>Snímek 19</vt:lpstr>
      <vt:lpstr>počátky léčby pomocí radioaktivních látek RADIUMTERAPIE</vt:lpstr>
      <vt:lpstr>Snímek 21</vt:lpstr>
      <vt:lpstr>RTG kontaktní a ortovoltážní přístroje</vt:lpstr>
      <vt:lpstr>KOBALtové ozařovače</vt:lpstr>
      <vt:lpstr>Éra vysokoenergetického ozařování</vt:lpstr>
      <vt:lpstr>Snímek 25</vt:lpstr>
      <vt:lpstr>OD 2D k 3d radioterapii</vt:lpstr>
      <vt:lpstr>Snímek 27</vt:lpstr>
      <vt:lpstr>Snímek 28</vt:lpstr>
      <vt:lpstr>Technické pokroky</vt:lpstr>
      <vt:lpstr>Snímek 30</vt:lpstr>
      <vt:lpstr>MODERNÍ TRENDY  stereotaktická radiochirurgie a Radioterapie</vt:lpstr>
      <vt:lpstr>Snímek 32</vt:lpstr>
      <vt:lpstr>Snímek 33</vt:lpstr>
      <vt:lpstr>Snímek 34</vt:lpstr>
      <vt:lpstr>LEKSEllův gama nůž – intrakraniální Stereotaxe</vt:lpstr>
      <vt:lpstr>Indikace stereotaktické radioterapie a radiochirurgie</vt:lpstr>
      <vt:lpstr>Snímek 37</vt:lpstr>
      <vt:lpstr>OD 3D k 4d radioterapii</vt:lpstr>
      <vt:lpstr>Snímek 39</vt:lpstr>
      <vt:lpstr>CYBERKNIFE – robotický ozařovač</vt:lpstr>
      <vt:lpstr>   Protonová terapie</vt:lpstr>
      <vt:lpstr> Protony mají ve tkáni odlišné chování ve srovnání s fotonovu terapií</vt:lpstr>
      <vt:lpstr>Snímek 43</vt:lpstr>
      <vt:lpstr>Snímek 44</vt:lpstr>
      <vt:lpstr>Snímek 45</vt:lpstr>
      <vt:lpstr>Nežádoucí účinky radioterapie</vt:lpstr>
      <vt:lpstr>Možnosti ovlivnění nežádoucích účinků radioterapie</vt:lpstr>
      <vt:lpstr>Hodnocení nežádoucích účinků radioterapie</vt:lpstr>
      <vt:lpstr>Akutní reakce</vt:lpstr>
      <vt:lpstr>Akutní reakce</vt:lpstr>
      <vt:lpstr>Snímek 51</vt:lpstr>
      <vt:lpstr>Snímek 52</vt:lpstr>
      <vt:lpstr>Chronické reakce</vt:lpstr>
      <vt:lpstr>Snímek 54</vt:lpstr>
      <vt:lpstr>Pozdní změny</vt:lpstr>
      <vt:lpstr>Nežádoucí účinky RT u dětí</vt:lpstr>
      <vt:lpstr>Chronické nežádoucí účinky u DĚTÍ</vt:lpstr>
      <vt:lpstr>Snímek 58</vt:lpstr>
      <vt:lpstr>Snímek 59</vt:lpstr>
      <vt:lpstr>Snímek 60</vt:lpstr>
      <vt:lpstr>Snímek 61</vt:lpstr>
      <vt:lpstr>Pachypleuritis calcarea po RT</vt:lpstr>
      <vt:lpstr>Snímek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A MODERNÍ TRENDY V RADIOTERAPII</dc:title>
  <dc:creator>Jana Zitterbartova</dc:creator>
  <cp:lastModifiedBy>zitterbartov</cp:lastModifiedBy>
  <cp:revision>245</cp:revision>
  <dcterms:created xsi:type="dcterms:W3CDTF">2014-11-28T19:43:34Z</dcterms:created>
  <dcterms:modified xsi:type="dcterms:W3CDTF">2019-05-03T08:50:36Z</dcterms:modified>
</cp:coreProperties>
</file>