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5" r:id="rId4"/>
    <p:sldId id="266" r:id="rId5"/>
    <p:sldId id="268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2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7" descr="1212570_28446780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8" descr="logo_mu_cerne.gi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4" y="900113"/>
            <a:ext cx="3157537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4EF91-8622-4C8A-A23A-A4B2760CF30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7823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738C9-88D8-4DC7-A5D2-10539A34E53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2456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B6496-4ACA-4F47-A51F-D4E45CF73D5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512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7AF55-C4BC-4FC4-A478-AFEEA4886FA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5581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7" descr="1212570_28446780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8" descr="logo_mu_cerne.gi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4" y="900113"/>
            <a:ext cx="3157537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27F7F-A820-47D8-9181-2AC4CF2F49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5184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FF1D4-D82A-4AC3-9073-FA9E21CAAF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3447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03BA5-C4D8-4914-95F3-9691F8F8A9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8506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B603F-8F5C-4204-8923-042671874D0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9880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4D84F-3E42-447F-BDCF-0EAA14029BB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068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7B63C-24CC-4814-AE9E-8E3CE7DEB3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5620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990A1-69F3-4B3C-82CF-F2776223402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033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13" descr="1212569_21823227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4050"/>
          </a:xfrm>
          <a:prstGeom prst="rect">
            <a:avLst/>
          </a:prstGeom>
          <a:solidFill>
            <a:schemeClr val="tx1">
              <a:lumMod val="65000"/>
              <a:lumOff val="35000"/>
              <a:alpha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A9A9B"/>
                </a:solidFill>
              </a:defRPr>
            </a:lvl1pPr>
          </a:lstStyle>
          <a:p>
            <a:pPr>
              <a:defRPr/>
            </a:pPr>
            <a:fld id="{CC072AA4-631A-49C9-8316-C5BD878AD5B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1031" name="Obrázek 9" descr="logo_mu_cerne.gif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4" y="6323015"/>
            <a:ext cx="18161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5678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3200" kern="1200">
          <a:solidFill>
            <a:srgbClr val="81818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–"/>
        <a:defRPr sz="2800" kern="1200">
          <a:solidFill>
            <a:srgbClr val="818184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rgbClr val="818184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–"/>
        <a:defRPr sz="2000" kern="1200">
          <a:solidFill>
            <a:srgbClr val="818184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»"/>
        <a:defRPr sz="2000" kern="1200">
          <a:solidFill>
            <a:srgbClr val="81818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Nadpis 1"/>
          <p:cNvSpPr>
            <a:spLocks noGrp="1"/>
          </p:cNvSpPr>
          <p:nvPr>
            <p:ph type="title"/>
          </p:nvPr>
        </p:nvSpPr>
        <p:spPr bwMode="auto">
          <a:xfrm>
            <a:off x="0" y="2276475"/>
            <a:ext cx="9144000" cy="65405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s-CZ" altLang="cs-CZ" dirty="0" smtClean="0"/>
              <a:t>Seminární práce</a:t>
            </a:r>
          </a:p>
        </p:txBody>
      </p:sp>
    </p:spTree>
    <p:extLst>
      <p:ext uri="{BB962C8B-B14F-4D97-AF65-F5344CB8AC3E}">
        <p14:creationId xmlns:p14="http://schemas.microsoft.com/office/powerpoint/2010/main" val="363891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Nadpis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s-CZ" altLang="cs-CZ" dirty="0" smtClean="0"/>
              <a:t>Seminární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dirty="0" smtClean="0"/>
              <a:t>Přidělení dle témat vašich prací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Skupina látek (např. kovy, </a:t>
            </a:r>
            <a:r>
              <a:rPr lang="cs-CZ" dirty="0" err="1" smtClean="0"/>
              <a:t>POPs</a:t>
            </a:r>
            <a:r>
              <a:rPr lang="cs-CZ" dirty="0" smtClean="0"/>
              <a:t>, pesticidy,…)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Matrice (půda, voda)</a:t>
            </a:r>
          </a:p>
          <a:p>
            <a:pPr>
              <a:buFont typeface="Arial" charset="0"/>
              <a:buChar char="•"/>
              <a:defRPr/>
            </a:pPr>
            <a:r>
              <a:rPr lang="cs-CZ" dirty="0" smtClean="0"/>
              <a:t>Skupina organismů (bezobratlí, obratlovci)</a:t>
            </a:r>
          </a:p>
        </p:txBody>
      </p:sp>
    </p:spTree>
    <p:extLst>
      <p:ext uri="{BB962C8B-B14F-4D97-AF65-F5344CB8AC3E}">
        <p14:creationId xmlns:p14="http://schemas.microsoft.com/office/powerpoint/2010/main" val="66102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Nadpis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s-CZ" altLang="cs-CZ" smtClean="0"/>
              <a:t>Seminární práce</a:t>
            </a:r>
          </a:p>
        </p:txBody>
      </p:sp>
      <p:sp>
        <p:nvSpPr>
          <p:cNvPr id="10240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56660"/>
            <a:ext cx="8229600" cy="4669505"/>
          </a:xfrm>
        </p:spPr>
        <p:txBody>
          <a:bodyPr/>
          <a:lstStyle/>
          <a:p>
            <a:r>
              <a:rPr lang="cs-CZ" altLang="cs-CZ" sz="1600" dirty="0"/>
              <a:t>Cílem seminární práce je provedení kompletního hodnocení rizik na základě obecně zadaného tématu.</a:t>
            </a:r>
          </a:p>
          <a:p>
            <a:r>
              <a:rPr lang="cs-CZ" altLang="cs-CZ" sz="1600" dirty="0"/>
              <a:t>Práce musí obsahovat všechny fáze analýzy. Každý krok musí být adekvátně diskutován. </a:t>
            </a:r>
            <a:endParaRPr lang="cs-CZ" altLang="cs-CZ" sz="1600" dirty="0" smtClean="0"/>
          </a:p>
          <a:p>
            <a:r>
              <a:rPr lang="cs-CZ" altLang="cs-CZ" sz="1600" dirty="0" smtClean="0"/>
              <a:t>Každou </a:t>
            </a:r>
            <a:r>
              <a:rPr lang="cs-CZ" altLang="cs-CZ" sz="1600" dirty="0"/>
              <a:t>látku student bude důkladně identifikovat (CAS No., emise, použití, efekty,…). V případě, že v literatuře student nenajde adekvátní indexy rizika, provede na základě toxikologických dat odhad </a:t>
            </a:r>
            <a:r>
              <a:rPr lang="cs-CZ" altLang="cs-CZ" sz="1600" dirty="0" smtClean="0"/>
              <a:t>NOAEL,..</a:t>
            </a:r>
            <a:endParaRPr lang="cs-CZ" altLang="cs-CZ" sz="1600" dirty="0"/>
          </a:p>
          <a:p>
            <a:r>
              <a:rPr lang="cs-CZ" altLang="cs-CZ" sz="1600" dirty="0"/>
              <a:t>Environmentální hladiny stresorů (tedy chemických látek) budou vždy dokumentovány zdrojovou citací </a:t>
            </a:r>
            <a:r>
              <a:rPr lang="cs-CZ" altLang="cs-CZ" sz="1600" dirty="0" smtClean="0"/>
              <a:t>literatury – monitoring, Odhady PEC podle </a:t>
            </a:r>
            <a:r>
              <a:rPr lang="cs-CZ" altLang="cs-CZ" sz="1600" dirty="0" err="1" smtClean="0"/>
              <a:t>modělů</a:t>
            </a:r>
            <a:r>
              <a:rPr lang="cs-CZ" altLang="cs-CZ" sz="1600" dirty="0" smtClean="0"/>
              <a:t> atd. Tyto </a:t>
            </a:r>
            <a:r>
              <a:rPr lang="cs-CZ" altLang="cs-CZ" sz="1600" dirty="0"/>
              <a:t>hodnoty koncentrací by pak měly být doplněny maximální (extrémní) a </a:t>
            </a:r>
            <a:r>
              <a:rPr lang="cs-CZ" altLang="cs-CZ" sz="1600" dirty="0" err="1"/>
              <a:t>pozaďovou</a:t>
            </a:r>
            <a:r>
              <a:rPr lang="cs-CZ" altLang="cs-CZ" sz="1600" dirty="0"/>
              <a:t> koncentrací („výběr“ koncentrací tedy provádí každý student).</a:t>
            </a:r>
          </a:p>
          <a:p>
            <a:r>
              <a:rPr lang="cs-CZ" altLang="cs-CZ" sz="1600" dirty="0"/>
              <a:t>Každá matrice, bude hodnocena v několika expozičních scénářích. Expoziční parametry tedy opět bude navrhovat a konkretizovat sám student. </a:t>
            </a:r>
          </a:p>
          <a:p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295057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Nadpis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s-CZ" altLang="cs-CZ" smtClean="0"/>
              <a:t>Seminární práce</a:t>
            </a:r>
          </a:p>
        </p:txBody>
      </p:sp>
      <p:sp>
        <p:nvSpPr>
          <p:cNvPr id="103427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5540"/>
            <a:ext cx="8229600" cy="5000625"/>
          </a:xfrm>
        </p:spPr>
        <p:txBody>
          <a:bodyPr/>
          <a:lstStyle/>
          <a:p>
            <a:r>
              <a:rPr lang="cs-CZ" altLang="cs-CZ" sz="2400" b="1" dirty="0"/>
              <a:t>Čermáková, </a:t>
            </a:r>
            <a:r>
              <a:rPr lang="cs-CZ" altLang="cs-CZ" sz="2400" b="1" dirty="0" smtClean="0"/>
              <a:t>Nikola: </a:t>
            </a:r>
            <a:r>
              <a:rPr lang="cs-CZ" altLang="cs-CZ" sz="2400" dirty="0" smtClean="0"/>
              <a:t>PAH – voda – ryby</a:t>
            </a:r>
            <a:endParaRPr lang="cs-CZ" altLang="cs-CZ" sz="2400" dirty="0"/>
          </a:p>
          <a:p>
            <a:r>
              <a:rPr lang="cs-CZ" altLang="cs-CZ" sz="2400" b="1" dirty="0"/>
              <a:t>Fialová, </a:t>
            </a:r>
            <a:r>
              <a:rPr lang="cs-CZ" altLang="cs-CZ" sz="2400" b="1" dirty="0" smtClean="0"/>
              <a:t>Pavla: </a:t>
            </a:r>
            <a:r>
              <a:rPr lang="cs-CZ" altLang="cs-CZ" sz="2400" dirty="0" err="1" smtClean="0"/>
              <a:t>pyrethroidy</a:t>
            </a:r>
            <a:r>
              <a:rPr lang="cs-CZ" altLang="cs-CZ" sz="2400" dirty="0" smtClean="0"/>
              <a:t> (doporučuju např. </a:t>
            </a:r>
            <a:r>
              <a:rPr lang="cs-CZ" altLang="cs-CZ" sz="2400" dirty="0" err="1" smtClean="0"/>
              <a:t>cypermethrin</a:t>
            </a:r>
            <a:r>
              <a:rPr lang="cs-CZ" altLang="cs-CZ" sz="2400" dirty="0" smtClean="0"/>
              <a:t> zmíněný na přednášce) </a:t>
            </a:r>
            <a:r>
              <a:rPr lang="cs-CZ" altLang="cs-CZ" sz="2400" dirty="0"/>
              <a:t>– </a:t>
            </a:r>
            <a:r>
              <a:rPr lang="cs-CZ" altLang="cs-CZ" sz="2400" dirty="0" smtClean="0"/>
              <a:t>voda – vodní bezobratlí, můžete se zaměřit na využití v lesích proti kůrovci</a:t>
            </a:r>
            <a:endParaRPr lang="cs-CZ" altLang="cs-CZ" sz="2400" dirty="0"/>
          </a:p>
          <a:p>
            <a:r>
              <a:rPr lang="cs-CZ" altLang="cs-CZ" sz="2400" b="1" dirty="0" err="1"/>
              <a:t>Kizovský</a:t>
            </a:r>
            <a:r>
              <a:rPr lang="cs-CZ" altLang="cs-CZ" sz="2400" b="1" dirty="0"/>
              <a:t>, </a:t>
            </a:r>
            <a:r>
              <a:rPr lang="cs-CZ" altLang="cs-CZ" sz="2400" b="1" dirty="0" smtClean="0"/>
              <a:t>Martin: </a:t>
            </a:r>
            <a:r>
              <a:rPr lang="cs-CZ" altLang="cs-CZ" sz="2400" dirty="0" smtClean="0"/>
              <a:t>DDT – půda – bezobratlí (žížaly)</a:t>
            </a:r>
            <a:endParaRPr lang="cs-CZ" altLang="cs-CZ" sz="2400" dirty="0" smtClean="0"/>
          </a:p>
          <a:p>
            <a:r>
              <a:rPr lang="cs-CZ" altLang="cs-CZ" sz="2400" b="1" dirty="0" smtClean="0"/>
              <a:t>Kubínová</a:t>
            </a:r>
            <a:r>
              <a:rPr lang="cs-CZ" altLang="cs-CZ" sz="2400" b="1" dirty="0"/>
              <a:t>, </a:t>
            </a:r>
            <a:r>
              <a:rPr lang="cs-CZ" altLang="cs-CZ" sz="2400" b="1" dirty="0" smtClean="0"/>
              <a:t>Ivana: </a:t>
            </a:r>
            <a:r>
              <a:rPr lang="cs-CZ" altLang="cs-CZ" sz="2400" dirty="0" smtClean="0"/>
              <a:t>TCDD (2,3,7,8, TCDD) - Vodní prostředí - bezobratlí </a:t>
            </a:r>
          </a:p>
          <a:p>
            <a:r>
              <a:rPr lang="cs-CZ" altLang="cs-CZ" sz="2400" b="1" dirty="0" smtClean="0"/>
              <a:t>Martináková</a:t>
            </a:r>
            <a:r>
              <a:rPr lang="cs-CZ" altLang="cs-CZ" sz="2400" b="1" dirty="0"/>
              <a:t>, </a:t>
            </a:r>
            <a:r>
              <a:rPr lang="cs-CZ" altLang="cs-CZ" sz="2400" b="1" dirty="0" smtClean="0"/>
              <a:t>Anetta:</a:t>
            </a:r>
            <a:r>
              <a:rPr lang="en-US" altLang="cs-CZ" sz="2400" b="1" dirty="0" smtClean="0"/>
              <a:t> </a:t>
            </a:r>
            <a:r>
              <a:rPr lang="en-US" altLang="cs-CZ" sz="2400" dirty="0"/>
              <a:t>PAH </a:t>
            </a:r>
            <a:r>
              <a:rPr lang="cs-CZ" altLang="cs-CZ" sz="2400" dirty="0" smtClean="0"/>
              <a:t>– půda – půdní organismy</a:t>
            </a:r>
            <a:r>
              <a:rPr lang="en-US" altLang="cs-CZ" sz="2400" dirty="0" smtClean="0"/>
              <a:t> </a:t>
            </a:r>
            <a:endParaRPr lang="cs-CZ" altLang="cs-CZ" sz="2400" dirty="0"/>
          </a:p>
          <a:p>
            <a:r>
              <a:rPr lang="cs-CZ" altLang="cs-CZ" sz="2400" b="1" dirty="0"/>
              <a:t>Rafajová, </a:t>
            </a:r>
            <a:r>
              <a:rPr lang="cs-CZ" altLang="cs-CZ" sz="2400" b="1" dirty="0" smtClean="0"/>
              <a:t>Aneta: </a:t>
            </a:r>
            <a:r>
              <a:rPr lang="cs-CZ" altLang="cs-CZ" sz="2400" dirty="0" smtClean="0"/>
              <a:t>sinicové </a:t>
            </a:r>
            <a:r>
              <a:rPr lang="cs-CZ" altLang="cs-CZ" sz="2400" dirty="0"/>
              <a:t>toxiny – vodní prostředí - ryby</a:t>
            </a:r>
          </a:p>
          <a:p>
            <a:r>
              <a:rPr lang="cs-CZ" altLang="cs-CZ" sz="2400" b="1" dirty="0"/>
              <a:t>Řehůřková, </a:t>
            </a:r>
            <a:r>
              <a:rPr lang="cs-CZ" altLang="cs-CZ" sz="2400" b="1" dirty="0" smtClean="0"/>
              <a:t>Eliška: </a:t>
            </a:r>
            <a:r>
              <a:rPr lang="cs-CZ" altLang="cs-CZ" sz="2400" dirty="0" smtClean="0"/>
              <a:t>těžké kovy – půda –  bezobratlí</a:t>
            </a:r>
          </a:p>
          <a:p>
            <a:r>
              <a:rPr lang="cs-CZ" altLang="cs-CZ" sz="2400" b="1" dirty="0" smtClean="0"/>
              <a:t>Žalud</a:t>
            </a:r>
            <a:r>
              <a:rPr lang="cs-CZ" altLang="cs-CZ" sz="2400" b="1" dirty="0"/>
              <a:t>, </a:t>
            </a:r>
            <a:r>
              <a:rPr lang="cs-CZ" altLang="cs-CZ" sz="2400" b="1" dirty="0" smtClean="0"/>
              <a:t>Michal: </a:t>
            </a:r>
            <a:r>
              <a:rPr lang="cs-CZ" altLang="cs-CZ" sz="2400" dirty="0" smtClean="0"/>
              <a:t>kovy (</a:t>
            </a:r>
            <a:r>
              <a:rPr lang="cs-CZ" altLang="cs-CZ" sz="2400" dirty="0" err="1" smtClean="0"/>
              <a:t>Hg</a:t>
            </a:r>
            <a:r>
              <a:rPr lang="cs-CZ" altLang="cs-CZ" sz="2400" dirty="0" smtClean="0"/>
              <a:t>, Cd) – voda – ryby</a:t>
            </a:r>
            <a:endParaRPr lang="cs-CZ" altLang="cs-CZ" sz="2400" dirty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18530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Nadpis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s-CZ" altLang="cs-CZ" smtClean="0"/>
              <a:t>Seminární práce</a:t>
            </a:r>
          </a:p>
        </p:txBody>
      </p:sp>
      <p:sp>
        <p:nvSpPr>
          <p:cNvPr id="105475" name="Zástupný symbol pro obsah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197475"/>
          </a:xfrm>
        </p:spPr>
        <p:txBody>
          <a:bodyPr/>
          <a:lstStyle/>
          <a:p>
            <a:r>
              <a:rPr lang="cs-CZ" altLang="cs-CZ" sz="1200" dirty="0" smtClean="0"/>
              <a:t>Úvod - TEORIE </a:t>
            </a:r>
          </a:p>
          <a:p>
            <a:pPr lvl="1"/>
            <a:r>
              <a:rPr lang="cs-CZ" altLang="cs-CZ" sz="1200" dirty="0" smtClean="0"/>
              <a:t>Charakterizace látky</a:t>
            </a:r>
          </a:p>
          <a:p>
            <a:pPr lvl="1"/>
            <a:r>
              <a:rPr lang="cs-CZ" altLang="cs-CZ" sz="1200" dirty="0" smtClean="0"/>
              <a:t>Výskyt </a:t>
            </a:r>
            <a:r>
              <a:rPr lang="cs-CZ" altLang="cs-CZ" sz="1200" dirty="0"/>
              <a:t>a osud </a:t>
            </a:r>
            <a:r>
              <a:rPr lang="cs-CZ" altLang="cs-CZ" sz="1200" dirty="0" smtClean="0"/>
              <a:t>v </a:t>
            </a:r>
            <a:r>
              <a:rPr lang="cs-CZ" altLang="cs-CZ" sz="1200" dirty="0"/>
              <a:t>prostředí </a:t>
            </a:r>
          </a:p>
          <a:p>
            <a:pPr lvl="1"/>
            <a:r>
              <a:rPr lang="cs-CZ" altLang="cs-CZ" sz="1200" dirty="0"/>
              <a:t>Toxicita a mechanismy působení</a:t>
            </a:r>
          </a:p>
          <a:p>
            <a:r>
              <a:rPr lang="cs-CZ" altLang="cs-CZ" sz="1200" dirty="0" smtClean="0"/>
              <a:t>METODY </a:t>
            </a:r>
            <a:r>
              <a:rPr lang="cs-CZ" altLang="cs-CZ" sz="1200" dirty="0"/>
              <a:t>STANOVENÍ (např. PAH)</a:t>
            </a:r>
          </a:p>
          <a:p>
            <a:pPr lvl="1"/>
            <a:r>
              <a:rPr lang="cs-CZ" altLang="cs-CZ" sz="1200" dirty="0"/>
              <a:t>Odběr vzorků </a:t>
            </a:r>
          </a:p>
          <a:p>
            <a:pPr lvl="1"/>
            <a:r>
              <a:rPr lang="cs-CZ" altLang="cs-CZ" sz="1200" dirty="0"/>
              <a:t>Předběžná separace a </a:t>
            </a:r>
            <a:r>
              <a:rPr lang="cs-CZ" altLang="cs-CZ" sz="1200" dirty="0" err="1"/>
              <a:t>zakoncentrování</a:t>
            </a:r>
            <a:endParaRPr lang="cs-CZ" altLang="cs-CZ" sz="1200" dirty="0"/>
          </a:p>
          <a:p>
            <a:pPr lvl="1"/>
            <a:r>
              <a:rPr lang="cs-CZ" altLang="cs-CZ" sz="1200" dirty="0"/>
              <a:t>Chromatografické metody </a:t>
            </a:r>
          </a:p>
          <a:p>
            <a:pPr lvl="1"/>
            <a:r>
              <a:rPr lang="cs-CZ" altLang="cs-CZ" sz="1200" dirty="0"/>
              <a:t>Polarografické a voltametrické metody </a:t>
            </a:r>
          </a:p>
          <a:p>
            <a:r>
              <a:rPr lang="cs-CZ" altLang="cs-CZ" sz="1200" dirty="0" smtClean="0"/>
              <a:t>HODNOCENÍ expozice </a:t>
            </a:r>
          </a:p>
          <a:p>
            <a:pPr lvl="1"/>
            <a:r>
              <a:rPr lang="cs-CZ" altLang="cs-CZ" sz="1200" dirty="0" smtClean="0"/>
              <a:t>Typy </a:t>
            </a:r>
            <a:r>
              <a:rPr lang="cs-CZ" altLang="cs-CZ" sz="1200" dirty="0"/>
              <a:t>expozičních cest a přehled reálných scénářů </a:t>
            </a:r>
            <a:r>
              <a:rPr lang="cs-CZ" altLang="cs-CZ" sz="1200" dirty="0" smtClean="0"/>
              <a:t>expozice hodnocené látce</a:t>
            </a:r>
            <a:endParaRPr lang="cs-CZ" altLang="cs-CZ" sz="1200" dirty="0"/>
          </a:p>
          <a:p>
            <a:pPr lvl="1"/>
            <a:r>
              <a:rPr lang="cs-CZ" altLang="cs-CZ" sz="1200" dirty="0" smtClean="0"/>
              <a:t>Hodnocení expozice – monitorovací zprávy, reálné koncentrace v prostředí, příp. data z modelů (články atd.) práce s vyhledáváním dat - studie</a:t>
            </a:r>
          </a:p>
          <a:p>
            <a:r>
              <a:rPr lang="cs-CZ" altLang="cs-CZ" sz="1200" dirty="0" smtClean="0"/>
              <a:t>HODNOCENÍ účinku </a:t>
            </a:r>
          </a:p>
          <a:p>
            <a:pPr lvl="1"/>
            <a:r>
              <a:rPr lang="cs-CZ" altLang="cs-CZ" sz="1200" dirty="0" smtClean="0"/>
              <a:t>Práce s daty - databáze, vědecká literatura, rešerše</a:t>
            </a:r>
          </a:p>
          <a:p>
            <a:pPr lvl="1"/>
            <a:r>
              <a:rPr lang="cs-CZ" altLang="cs-CZ" sz="1200" dirty="0" smtClean="0"/>
              <a:t>Určení vztahu dávka – účinek</a:t>
            </a:r>
          </a:p>
          <a:p>
            <a:pPr lvl="1"/>
            <a:r>
              <a:rPr lang="cs-CZ" altLang="cs-CZ" sz="1200" dirty="0" smtClean="0"/>
              <a:t>NOEC, LOEC, </a:t>
            </a:r>
            <a:r>
              <a:rPr lang="cs-CZ" altLang="cs-CZ" sz="1200" dirty="0" err="1" smtClean="0"/>
              <a:t>ECx</a:t>
            </a:r>
            <a:r>
              <a:rPr lang="cs-CZ" altLang="cs-CZ" sz="1200" dirty="0" smtClean="0"/>
              <a:t>, </a:t>
            </a:r>
            <a:r>
              <a:rPr lang="cs-CZ" altLang="cs-CZ" sz="1200" dirty="0" err="1" smtClean="0"/>
              <a:t>ICx</a:t>
            </a:r>
            <a:r>
              <a:rPr lang="cs-CZ" altLang="cs-CZ" sz="1200" dirty="0" smtClean="0"/>
              <a:t>,, </a:t>
            </a:r>
            <a:r>
              <a:rPr lang="cs-CZ" altLang="cs-CZ" sz="1200" dirty="0" err="1" smtClean="0"/>
              <a:t>atd</a:t>
            </a:r>
            <a:r>
              <a:rPr lang="cs-CZ" altLang="cs-CZ" sz="1200" dirty="0" smtClean="0"/>
              <a:t>…</a:t>
            </a:r>
          </a:p>
          <a:p>
            <a:r>
              <a:rPr lang="cs-CZ" altLang="cs-CZ" sz="1200" dirty="0" smtClean="0"/>
              <a:t>Charakterizace </a:t>
            </a:r>
            <a:r>
              <a:rPr lang="cs-CZ" altLang="cs-CZ" sz="1200" dirty="0"/>
              <a:t>rizika</a:t>
            </a:r>
          </a:p>
          <a:p>
            <a:pPr lvl="1"/>
            <a:r>
              <a:rPr lang="cs-CZ" altLang="cs-CZ" sz="1200" dirty="0"/>
              <a:t>Odhad ekologických rizik </a:t>
            </a:r>
            <a:r>
              <a:rPr lang="cs-CZ" altLang="cs-CZ" sz="1200" dirty="0" smtClean="0"/>
              <a:t>– výpočet rizika pro daný organismus, nejcitlivější organismy</a:t>
            </a:r>
            <a:endParaRPr lang="cs-CZ" altLang="cs-CZ" sz="1200" dirty="0"/>
          </a:p>
          <a:p>
            <a:pPr lvl="1"/>
            <a:r>
              <a:rPr lang="cs-CZ" altLang="cs-CZ" sz="1200" dirty="0"/>
              <a:t>Shrnutí celkového rizika </a:t>
            </a:r>
          </a:p>
          <a:p>
            <a:pPr lvl="1"/>
            <a:r>
              <a:rPr lang="cs-CZ" altLang="cs-CZ" sz="1200" dirty="0"/>
              <a:t>Omezení a </a:t>
            </a:r>
            <a:r>
              <a:rPr lang="cs-CZ" altLang="cs-CZ" sz="1200" dirty="0" smtClean="0"/>
              <a:t>faktory nejistoty</a:t>
            </a:r>
          </a:p>
          <a:p>
            <a:r>
              <a:rPr lang="cs-CZ" altLang="cs-CZ" sz="1100" dirty="0" smtClean="0"/>
              <a:t>POUŽITÁ </a:t>
            </a:r>
            <a:r>
              <a:rPr lang="cs-CZ" altLang="cs-CZ" sz="1100" dirty="0"/>
              <a:t>LITERATURA</a:t>
            </a:r>
          </a:p>
          <a:p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348658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recetox">
      <a:dk1>
        <a:srgbClr val="58585A"/>
      </a:dk1>
      <a:lt1>
        <a:srgbClr val="FFFFFF"/>
      </a:lt1>
      <a:dk2>
        <a:srgbClr val="1F82C0"/>
      </a:dk2>
      <a:lt2>
        <a:srgbClr val="EEECE1"/>
      </a:lt2>
      <a:accent1>
        <a:srgbClr val="244061"/>
      </a:accent1>
      <a:accent2>
        <a:srgbClr val="953734"/>
      </a:accent2>
      <a:accent3>
        <a:srgbClr val="CBD300"/>
      </a:accent3>
      <a:accent4>
        <a:srgbClr val="BCC6E2"/>
      </a:accent4>
      <a:accent5>
        <a:srgbClr val="EA683E"/>
      </a:accent5>
      <a:accent6>
        <a:srgbClr val="FAC08F"/>
      </a:accent6>
      <a:hlink>
        <a:srgbClr val="CBD300"/>
      </a:hlink>
      <a:folHlink>
        <a:srgbClr val="EA683E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315</Words>
  <Application>Microsoft Office PowerPoint</Application>
  <PresentationFormat>Předvádění na obrazovce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Arial</vt:lpstr>
      <vt:lpstr>Motiv sady Office</vt:lpstr>
      <vt:lpstr>Seminární práce</vt:lpstr>
      <vt:lpstr>Seminární práce</vt:lpstr>
      <vt:lpstr>Seminární práce</vt:lpstr>
      <vt:lpstr>Seminární práce</vt:lpstr>
      <vt:lpstr>Seminární práce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Seminární práce</dc:title>
  <dc:creator>Uživatel systému Windows</dc:creator>
  <cp:lastModifiedBy>Uživatel systému Windows</cp:lastModifiedBy>
  <cp:revision>30</cp:revision>
  <dcterms:created xsi:type="dcterms:W3CDTF">2019-03-12T13:44:32Z</dcterms:created>
  <dcterms:modified xsi:type="dcterms:W3CDTF">2019-03-20T08:58:07Z</dcterms:modified>
</cp:coreProperties>
</file>