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3" r:id="rId4"/>
    <p:sldId id="281" r:id="rId5"/>
    <p:sldId id="261" r:id="rId6"/>
    <p:sldId id="262" r:id="rId7"/>
    <p:sldId id="265" r:id="rId8"/>
    <p:sldId id="268" r:id="rId9"/>
    <p:sldId id="276" r:id="rId10"/>
    <p:sldId id="273" r:id="rId11"/>
    <p:sldId id="274" r:id="rId12"/>
    <p:sldId id="278" r:id="rId13"/>
    <p:sldId id="275" r:id="rId14"/>
    <p:sldId id="28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3" r:id="rId27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9.5.2019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/>
              <a:t>Bentos – organismy rostoucí u dna asociované se substrátem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Epifyton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všechny mikroskopické organismy na </a:t>
            </a:r>
            <a:r>
              <a:rPr lang="cs-CZ" altLang="cs-CZ" sz="2400" dirty="0" smtClean="0"/>
              <a:t>substrátu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Metafyton</a:t>
            </a:r>
            <a:r>
              <a:rPr lang="cs-CZ" altLang="cs-CZ" sz="2400" dirty="0"/>
              <a:t> – organismy rostoucí u dna ve </a:t>
            </a:r>
            <a:r>
              <a:rPr lang="cs-CZ" altLang="cs-CZ" sz="2400" dirty="0" err="1"/>
              <a:t>fotické</a:t>
            </a:r>
            <a:r>
              <a:rPr lang="cs-CZ" altLang="cs-CZ" sz="2400" dirty="0"/>
              <a:t> zóně bez spojení se substrátem (</a:t>
            </a:r>
            <a:r>
              <a:rPr lang="cs-CZ" altLang="cs-CZ" sz="2400" dirty="0" err="1"/>
              <a:t>spájivky</a:t>
            </a:r>
            <a:r>
              <a:rPr lang="cs-CZ" altLang="cs-CZ" sz="2400" dirty="0"/>
              <a:t> </a:t>
            </a:r>
            <a:r>
              <a:rPr lang="cs-CZ" altLang="cs-CZ" sz="2400" i="1" dirty="0" err="1"/>
              <a:t>Zygnema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Spirogyra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Mougeotia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Půdní </a:t>
            </a:r>
            <a:r>
              <a:rPr lang="cs-CZ" altLang="cs-CZ" sz="2400" dirty="0" err="1"/>
              <a:t>edafon</a:t>
            </a:r>
            <a:r>
              <a:rPr lang="cs-CZ" altLang="cs-CZ" sz="2400" dirty="0"/>
              <a:t> – někteří </a:t>
            </a:r>
            <a:r>
              <a:rPr lang="cs-CZ" altLang="cs-CZ" sz="2400" dirty="0" err="1"/>
              <a:t>fykologové</a:t>
            </a:r>
            <a:r>
              <a:rPr lang="cs-CZ" altLang="cs-CZ" sz="2400" dirty="0"/>
              <a:t> ho považují jako součást perifytonu, souvislost se substrátem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Formy řas v 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Jednobuněčné přisedlé (</a:t>
            </a:r>
            <a:r>
              <a:rPr lang="cs-CZ" altLang="cs-CZ" sz="2400" i="1" dirty="0"/>
              <a:t>Cymbella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Cocconeis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Synedra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Diatoma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Vláknité přisedlé (</a:t>
            </a:r>
            <a:r>
              <a:rPr lang="cs-CZ" altLang="cs-CZ" sz="2400" i="1" dirty="0" err="1"/>
              <a:t>Stigeoclonium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Phormidium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Pseudoparenchymatické (</a:t>
            </a:r>
            <a:r>
              <a:rPr lang="cs-CZ" altLang="cs-CZ" sz="2400" i="1" dirty="0" err="1"/>
              <a:t>Pleurocapsa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Heribaudinella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Hildenbrandia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Přeslenitá – </a:t>
            </a:r>
            <a:r>
              <a:rPr lang="cs-CZ" altLang="cs-CZ" sz="2400" i="1" dirty="0" err="1"/>
              <a:t>Batrachospermum</a:t>
            </a:r>
            <a:endParaRPr lang="cs-CZ" altLang="cs-CZ" sz="2400" i="1" dirty="0"/>
          </a:p>
          <a:p>
            <a:r>
              <a:rPr lang="cs-CZ" altLang="cs-CZ" sz="2400" dirty="0" err="1"/>
              <a:t>Pletivné</a:t>
            </a:r>
            <a:r>
              <a:rPr lang="cs-CZ" altLang="cs-CZ" sz="2400" dirty="0"/>
              <a:t> - </a:t>
            </a:r>
            <a:r>
              <a:rPr lang="cs-CZ" altLang="cs-CZ" sz="2400" i="1" dirty="0" err="1"/>
              <a:t>Chara</a:t>
            </a:r>
            <a:endParaRPr lang="cs-CZ" altLang="cs-CZ" sz="2400" i="1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Kámen – </a:t>
            </a:r>
            <a:r>
              <a:rPr lang="cs-CZ" altLang="cs-CZ" sz="2400" dirty="0" err="1"/>
              <a:t>epilitické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Rostliny, řasy – epifytické organizmy</a:t>
            </a:r>
          </a:p>
          <a:p>
            <a:r>
              <a:rPr lang="cs-CZ" altLang="cs-CZ" sz="2400" dirty="0"/>
              <a:t>Písek – </a:t>
            </a:r>
            <a:r>
              <a:rPr lang="cs-CZ" altLang="cs-CZ" sz="2400" dirty="0" err="1"/>
              <a:t>epipsamické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Anorganické nebo organické sedimenty –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organizmy </a:t>
            </a:r>
          </a:p>
          <a:p>
            <a:r>
              <a:rPr lang="cs-CZ" altLang="cs-CZ" sz="2400" dirty="0" err="1"/>
              <a:t>Epipsamické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substráty – nestabilní, veliké pohyblivé rozsivky (</a:t>
            </a:r>
            <a:r>
              <a:rPr lang="cs-CZ" altLang="cs-CZ" sz="2400" i="1" dirty="0" err="1"/>
              <a:t>Nitzschia</a:t>
            </a:r>
            <a:r>
              <a:rPr lang="cs-CZ" altLang="cs-CZ" sz="2400" dirty="0"/>
              <a:t>), bičíkovci (</a:t>
            </a:r>
            <a:r>
              <a:rPr lang="cs-CZ" altLang="cs-CZ" sz="2400" i="1" dirty="0" err="1"/>
              <a:t>Euglena</a:t>
            </a:r>
            <a:r>
              <a:rPr lang="cs-CZ" altLang="cs-CZ" sz="2400" dirty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Terestrické prostředí a extrémní stanoviště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Aerofytické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řasy:</a:t>
            </a:r>
          </a:p>
          <a:p>
            <a:r>
              <a:rPr lang="cs-CZ" sz="2400" dirty="0" err="1" smtClean="0"/>
              <a:t>Epiliton</a:t>
            </a:r>
            <a:r>
              <a:rPr lang="cs-CZ" sz="2400" dirty="0" smtClean="0"/>
              <a:t> (kameny, skály, jeskyně, </a:t>
            </a:r>
            <a:r>
              <a:rPr lang="cs-CZ" sz="2400" dirty="0" err="1" smtClean="0"/>
              <a:t>biodeteriorace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Endoliton</a:t>
            </a:r>
            <a:r>
              <a:rPr lang="cs-CZ" sz="2400" dirty="0" smtClean="0"/>
              <a:t> (uvnitř kamenů)</a:t>
            </a:r>
          </a:p>
          <a:p>
            <a:r>
              <a:rPr lang="cs-CZ" sz="2400" dirty="0" smtClean="0"/>
              <a:t>Půdní řasy, půdní krusty</a:t>
            </a:r>
          </a:p>
          <a:p>
            <a:r>
              <a:rPr lang="cs-CZ" sz="2400" dirty="0" smtClean="0"/>
              <a:t>Vnitrozemská slaniska (euryhalinní druhy)</a:t>
            </a:r>
          </a:p>
          <a:p>
            <a:r>
              <a:rPr lang="cs-CZ" sz="2400" dirty="0" smtClean="0"/>
              <a:t>Horké a minerální prameny</a:t>
            </a:r>
          </a:p>
          <a:p>
            <a:r>
              <a:rPr lang="cs-CZ" sz="2400" dirty="0" err="1" smtClean="0"/>
              <a:t>Kryoseston</a:t>
            </a:r>
            <a:endParaRPr lang="cs-CZ" sz="2400" dirty="0" smtClean="0"/>
          </a:p>
          <a:p>
            <a:r>
              <a:rPr lang="cs-CZ" sz="2400" dirty="0" err="1" smtClean="0"/>
              <a:t>Kryokonity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h3.ggpht.com/-fboKcEdQoJQ/VAfgDSC6vkI/AAAAAAAA6d0/ehoryrOOSCU/cryoconite-holes-3%25255B6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34" y="4797152"/>
            <a:ext cx="3408313" cy="22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nho.files.wordpress.com/2010/01/chlamydomonas-nivalis.png?w=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7" y="4797152"/>
            <a:ext cx="3330323" cy="15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jiné organismy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Epifyton</a:t>
            </a:r>
            <a:r>
              <a:rPr lang="cs-CZ" altLang="cs-CZ" sz="2400" dirty="0" smtClean="0"/>
              <a:t> (hlavně v tropech, kůra stromů: </a:t>
            </a:r>
            <a:r>
              <a:rPr lang="cs-CZ" altLang="cs-CZ" sz="2400" i="1" dirty="0" err="1" smtClean="0"/>
              <a:t>Trentepohlia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/>
              <a:t>A</a:t>
            </a:r>
            <a:r>
              <a:rPr lang="cs-CZ" altLang="cs-CZ" sz="2400" i="1" dirty="0" err="1" smtClean="0"/>
              <a:t>patococcus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err="1" smtClean="0"/>
              <a:t>Epibryon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Endofyton</a:t>
            </a:r>
            <a:r>
              <a:rPr lang="cs-CZ" altLang="cs-CZ" sz="2400" dirty="0" smtClean="0"/>
              <a:t>- uvnitř rostlin (Cykas- sinice)</a:t>
            </a:r>
          </a:p>
          <a:p>
            <a:r>
              <a:rPr lang="cs-CZ" altLang="cs-CZ" sz="2400" dirty="0" smtClean="0"/>
              <a:t>Epizoon, </a:t>
            </a:r>
            <a:r>
              <a:rPr lang="cs-CZ" altLang="cs-CZ" sz="2400" dirty="0" err="1" smtClean="0"/>
              <a:t>endozoon</a:t>
            </a:r>
            <a:r>
              <a:rPr lang="cs-CZ" altLang="cs-CZ" sz="2400" dirty="0" smtClean="0"/>
              <a:t> (</a:t>
            </a:r>
            <a:r>
              <a:rPr lang="cs-CZ" altLang="cs-CZ" sz="2400" i="1" dirty="0" err="1" smtClean="0"/>
              <a:t>Eugleny</a:t>
            </a:r>
            <a:r>
              <a:rPr lang="cs-CZ" altLang="cs-CZ" sz="2400" dirty="0" smtClean="0"/>
              <a:t> ve střevech vodních bezobratlých)</a:t>
            </a:r>
          </a:p>
          <a:p>
            <a:r>
              <a:rPr lang="cs-CZ" altLang="cs-CZ" sz="2400" dirty="0" smtClean="0"/>
              <a:t>Symbióza (</a:t>
            </a:r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fykobiont</a:t>
            </a:r>
            <a:r>
              <a:rPr lang="cs-CZ" altLang="cs-CZ" sz="2400" dirty="0" smtClean="0"/>
              <a:t> </a:t>
            </a:r>
            <a:r>
              <a:rPr lang="cs-CZ" altLang="cs-CZ" sz="2400" smtClean="0"/>
              <a:t>v lišejnících)</a:t>
            </a:r>
            <a:endParaRPr lang="cs-CZ" altLang="cs-CZ" sz="2400" dirty="0" smtClean="0"/>
          </a:p>
        </p:txBody>
      </p:sp>
      <p:pic>
        <p:nvPicPr>
          <p:cNvPr id="5122" name="Picture 2" descr="http://www.biolib.cz/IMG/GAL/11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173"/>
            <a:ext cx="2647122" cy="19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patococcus on trees in Gal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8" y="4874423"/>
            <a:ext cx="29105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bmuseblade.colorado.edu/DiatomTwo/sbsac_site/images/Apatococcus_sp1/Apatococcus_sp1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2" y="5191878"/>
            <a:ext cx="1616657" cy="16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25815"/>
            <a:ext cx="1934989" cy="14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5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5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2351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0881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79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Sinice a </a:t>
            </a:r>
            <a:r>
              <a:rPr lang="cs-CZ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 err="1"/>
              <a:t>F</a:t>
            </a:r>
            <a:r>
              <a:rPr lang="cs-CZ" sz="2400" dirty="0" err="1" smtClean="0"/>
              <a:t>otoatotrofní</a:t>
            </a:r>
            <a:r>
              <a:rPr lang="cs-CZ" sz="2400" dirty="0" smtClean="0"/>
              <a:t> </a:t>
            </a:r>
            <a:r>
              <a:rPr lang="cs-CZ" sz="2400" dirty="0"/>
              <a:t>organismy (závislé na slunečním záření, chromatická adaptace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dirty="0"/>
              <a:t>Primární </a:t>
            </a:r>
            <a:r>
              <a:rPr lang="cs-CZ" sz="2400" dirty="0" smtClean="0"/>
              <a:t>producenti</a:t>
            </a:r>
          </a:p>
          <a:p>
            <a:endParaRPr lang="cs-CZ" sz="2400" dirty="0"/>
          </a:p>
          <a:p>
            <a:r>
              <a:rPr lang="cs-CZ" sz="2400" dirty="0"/>
              <a:t>Primární produkce – produkce organické hmoty fotosyntézou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95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11243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824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</a:p>
        </p:txBody>
      </p:sp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Použití bioindikátorů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odrážet  změny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určit stupeň degradace vodního prostředí</a:t>
            </a:r>
          </a:p>
          <a:p>
            <a:pPr eaLnBrk="1" hangingPunct="1"/>
            <a:r>
              <a:rPr lang="cs-CZ" altLang="cs-CZ" sz="2400" dirty="0" smtClean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pPr eaLnBrk="1" hangingPunct="1"/>
            <a:r>
              <a:rPr lang="cs-CZ" altLang="cs-CZ" sz="2400" dirty="0" smtClean="0"/>
              <a:t>Referenční tok – antropogenně nenarušený</a:t>
            </a:r>
          </a:p>
          <a:p>
            <a:pPr eaLnBrk="1" hangingPunct="1"/>
            <a:r>
              <a:rPr lang="cs-CZ" altLang="cs-CZ" sz="2400" dirty="0" smtClean="0"/>
              <a:t>Směrnice zahrnuje </a:t>
            </a:r>
            <a:r>
              <a:rPr lang="cs-CZ" altLang="cs-CZ" sz="2400" dirty="0" err="1" smtClean="0"/>
              <a:t>makrofyta</a:t>
            </a:r>
            <a:r>
              <a:rPr lang="cs-CZ" altLang="cs-CZ" sz="2400" dirty="0" smtClean="0"/>
              <a:t>, ryby, </a:t>
            </a:r>
            <a:r>
              <a:rPr lang="cs-CZ" altLang="cs-CZ" sz="2400" dirty="0" err="1" smtClean="0"/>
              <a:t>fytobentos</a:t>
            </a:r>
            <a:r>
              <a:rPr lang="cs-CZ" altLang="cs-CZ" sz="2400" dirty="0" smtClean="0"/>
              <a:t>, bezobratlé</a:t>
            </a:r>
          </a:p>
          <a:p>
            <a:pPr eaLnBrk="1" hangingPunct="1"/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640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 smtClean="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993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Sinice a 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Heterotrofie</a:t>
            </a:r>
          </a:p>
          <a:p>
            <a:r>
              <a:rPr lang="cs-CZ" sz="2400" dirty="0" err="1"/>
              <a:t>Mixotrofie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Auxotrofie</a:t>
            </a:r>
            <a:endParaRPr lang="cs-CZ" sz="2400" dirty="0"/>
          </a:p>
          <a:p>
            <a:r>
              <a:rPr lang="cs-CZ" sz="2400" dirty="0" err="1"/>
              <a:t>Mikrofyta</a:t>
            </a:r>
            <a:r>
              <a:rPr lang="cs-CZ" sz="2400" dirty="0"/>
              <a:t>/</a:t>
            </a:r>
            <a:r>
              <a:rPr lang="cs-CZ" sz="2400" dirty="0" err="1"/>
              <a:t>Makrofyta</a:t>
            </a:r>
            <a:endParaRPr lang="cs-CZ" sz="2400" dirty="0"/>
          </a:p>
          <a:p>
            <a:r>
              <a:rPr lang="cs-CZ" sz="2400" dirty="0"/>
              <a:t>Hlavní </a:t>
            </a:r>
            <a:r>
              <a:rPr lang="cs-CZ" sz="2400" dirty="0" err="1"/>
              <a:t>akvatická</a:t>
            </a:r>
            <a:r>
              <a:rPr lang="cs-CZ" sz="2400" dirty="0"/>
              <a:t> skupina</a:t>
            </a:r>
          </a:p>
          <a:p>
            <a:r>
              <a:rPr lang="cs-CZ" sz="2400" dirty="0"/>
              <a:t>Prostředí různá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Biotopy:</a:t>
            </a:r>
          </a:p>
          <a:p>
            <a:r>
              <a:rPr lang="cs-CZ" sz="2400" dirty="0" smtClean="0"/>
              <a:t>Vodní: mořské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sladkovodní (stojaté/</a:t>
            </a:r>
            <a:r>
              <a:rPr lang="cs-CZ" sz="2400" dirty="0" err="1" smtClean="0"/>
              <a:t>lentické</a:t>
            </a:r>
            <a:r>
              <a:rPr lang="cs-CZ" sz="2400" dirty="0" smtClean="0"/>
              <a:t>, tekoucí/</a:t>
            </a:r>
            <a:r>
              <a:rPr lang="cs-CZ" sz="2400" dirty="0" err="1" smtClean="0"/>
              <a:t>lotické</a:t>
            </a:r>
            <a:r>
              <a:rPr lang="cs-CZ" sz="2400" dirty="0" smtClean="0"/>
              <a:t>)</a:t>
            </a:r>
          </a:p>
          <a:p>
            <a:r>
              <a:rPr lang="cs-CZ" sz="2400" dirty="0" err="1"/>
              <a:t>Lotické</a:t>
            </a:r>
            <a:r>
              <a:rPr lang="cs-CZ" sz="2400" dirty="0"/>
              <a:t>- prameny, potoky, řeky</a:t>
            </a:r>
          </a:p>
          <a:p>
            <a:r>
              <a:rPr lang="cs-CZ" sz="2400" dirty="0" err="1"/>
              <a:t>Lentické</a:t>
            </a:r>
            <a:r>
              <a:rPr lang="cs-CZ" sz="2400" dirty="0"/>
              <a:t>- jezera, tůně, rybníky, přehrady, slepá </a:t>
            </a:r>
            <a:r>
              <a:rPr lang="cs-CZ" sz="2400" dirty="0" smtClean="0"/>
              <a:t>ramena</a:t>
            </a:r>
          </a:p>
          <a:p>
            <a:r>
              <a:rPr lang="cs-CZ" sz="2400" dirty="0" err="1" smtClean="0"/>
              <a:t>Mimovodní</a:t>
            </a:r>
            <a:r>
              <a:rPr lang="cs-CZ" sz="2400" dirty="0" smtClean="0"/>
              <a:t>: </a:t>
            </a:r>
            <a:r>
              <a:rPr lang="cs-CZ" sz="2400" dirty="0" err="1" smtClean="0"/>
              <a:t>aerofytické</a:t>
            </a:r>
            <a:r>
              <a:rPr lang="cs-CZ" sz="2400" dirty="0" smtClean="0"/>
              <a:t> - kůra stromů, půda, skály, povrch sněhu a ledu, lidská sídla</a:t>
            </a:r>
          </a:p>
          <a:p>
            <a:r>
              <a:rPr lang="cs-CZ" sz="2400" dirty="0" smtClean="0"/>
              <a:t>Závislé na slunečním záření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2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Charakteristika 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chemeClr val="accent1"/>
                </a:solidFill>
              </a:rPr>
              <a:t>Voda</a:t>
            </a:r>
          </a:p>
          <a:p>
            <a:r>
              <a:rPr lang="cs-CZ" altLang="cs-CZ" sz="2400" dirty="0" smtClean="0"/>
              <a:t>Změny teplot probíhají ve vodě velmi pomalu a se zpožděním</a:t>
            </a:r>
          </a:p>
          <a:p>
            <a:r>
              <a:rPr lang="cs-CZ" altLang="cs-CZ" sz="2400" dirty="0" smtClean="0"/>
              <a:t>Velké specifické teplo, skupenské teplo tání, nejvyšší skupenské teplo výparu</a:t>
            </a:r>
          </a:p>
          <a:p>
            <a:r>
              <a:rPr lang="cs-CZ" altLang="cs-CZ" sz="2400" dirty="0" smtClean="0"/>
              <a:t>Anomálie vody</a:t>
            </a:r>
          </a:p>
          <a:p>
            <a:r>
              <a:rPr lang="cs-CZ" altLang="cs-CZ" sz="2400" dirty="0" smtClean="0"/>
              <a:t>Viskozita (vnitřní tření) je </a:t>
            </a:r>
            <a:r>
              <a:rPr lang="cs-CZ" altLang="cs-CZ" sz="2400" dirty="0" err="1" smtClean="0"/>
              <a:t>100x</a:t>
            </a:r>
            <a:r>
              <a:rPr lang="cs-CZ" altLang="cs-CZ" sz="2400" dirty="0" smtClean="0"/>
              <a:t> vyšší než vzduchu- vznášení se</a:t>
            </a:r>
          </a:p>
          <a:p>
            <a:r>
              <a:rPr lang="cs-CZ" altLang="cs-CZ" sz="2400" dirty="0" smtClean="0"/>
              <a:t>Povrchové napětí- neuston</a:t>
            </a:r>
          </a:p>
          <a:p>
            <a:r>
              <a:rPr lang="cs-CZ" altLang="cs-CZ" sz="2400" dirty="0" smtClean="0"/>
              <a:t>Hypotonické prostředí- pulzující vakuoly k vyrovnání osmotického tlaku vs. nepropustné membrány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" y="5157192"/>
            <a:ext cx="9144000" cy="18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cs-CZ" altLang="cs-CZ" sz="2400" dirty="0" smtClean="0"/>
              <a:t>Cirkulace: vertikální promíchání vodního sloupce</a:t>
            </a:r>
          </a:p>
          <a:p>
            <a:r>
              <a:rPr lang="cs-CZ" altLang="cs-CZ" sz="2400" dirty="0" smtClean="0"/>
              <a:t>Dělení jezer dle počtu cirkulací: </a:t>
            </a:r>
            <a:r>
              <a:rPr lang="cs-CZ" altLang="cs-CZ" sz="2400" dirty="0" err="1" smtClean="0"/>
              <a:t>dimiktická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monomiktická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polymiktická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amiktická</a:t>
            </a:r>
            <a:endParaRPr lang="cs-CZ" altLang="cs-CZ" sz="2400" dirty="0" smtClean="0"/>
          </a:p>
          <a:p>
            <a:r>
              <a:rPr lang="cs-CZ" altLang="cs-CZ" sz="2400" dirty="0" smtClean="0"/>
              <a:t>Rozpuštěné organické (hlavně vitamíny,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uhlík) a anorganické látky</a:t>
            </a:r>
          </a:p>
          <a:p>
            <a:r>
              <a:rPr lang="cs-CZ" altLang="cs-CZ" sz="2400" dirty="0" smtClean="0"/>
              <a:t>Rozpuštěné soli</a:t>
            </a:r>
          </a:p>
          <a:p>
            <a:r>
              <a:rPr lang="cs-CZ" altLang="cs-CZ" sz="2400" dirty="0"/>
              <a:t>K</a:t>
            </a:r>
            <a:r>
              <a:rPr lang="cs-CZ" altLang="cs-CZ" sz="2400" dirty="0" smtClean="0"/>
              <a:t>oncentrace živin, dusík (dusičnany, amonné ionty), fosfor, křemík</a:t>
            </a:r>
          </a:p>
          <a:p>
            <a:r>
              <a:rPr lang="cs-CZ" altLang="cs-CZ" sz="2400" dirty="0" smtClean="0"/>
              <a:t>Eutrofizace </a:t>
            </a:r>
          </a:p>
          <a:p>
            <a:r>
              <a:rPr lang="cs-CZ" altLang="cs-CZ" sz="2400" dirty="0" smtClean="0"/>
              <a:t>Dělení vod dle koncentrace živin: oligotrofní, </a:t>
            </a:r>
            <a:r>
              <a:rPr lang="cs-CZ" altLang="cs-CZ" sz="2400" dirty="0" err="1" smtClean="0"/>
              <a:t>mezotrofní</a:t>
            </a:r>
            <a:r>
              <a:rPr lang="cs-CZ" altLang="cs-CZ" sz="2400" dirty="0" smtClean="0"/>
              <a:t>, eutrofní, </a:t>
            </a:r>
            <a:r>
              <a:rPr lang="cs-CZ" altLang="cs-CZ" sz="2400" dirty="0" err="1" smtClean="0"/>
              <a:t>hypertrofní</a:t>
            </a:r>
            <a:endParaRPr lang="cs-CZ" altLang="cs-CZ" sz="2400" dirty="0" smtClean="0"/>
          </a:p>
          <a:p>
            <a:r>
              <a:rPr lang="cs-CZ" altLang="cs-CZ" sz="2400" dirty="0" smtClean="0"/>
              <a:t>V destilované vodě dokáže žít pouze </a:t>
            </a:r>
            <a:r>
              <a:rPr lang="cs-CZ" altLang="cs-CZ" sz="2400" i="1" dirty="0" err="1" smtClean="0"/>
              <a:t>Pseudococcomyxa</a:t>
            </a: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16530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Způsoby života sinic a řas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1"/>
                </a:solidFill>
              </a:rPr>
              <a:t>Plankton</a:t>
            </a:r>
          </a:p>
          <a:p>
            <a:r>
              <a:rPr lang="cs-CZ" altLang="cs-CZ" sz="2400" dirty="0" err="1"/>
              <a:t>Planktos</a:t>
            </a:r>
            <a:r>
              <a:rPr lang="cs-CZ" altLang="cs-CZ" sz="2400" dirty="0"/>
              <a:t> = putovat bez cíle </a:t>
            </a:r>
          </a:p>
          <a:p>
            <a:r>
              <a:rPr lang="cs-CZ" altLang="cs-CZ" sz="2400" dirty="0" err="1"/>
              <a:t>Hensen</a:t>
            </a:r>
            <a:r>
              <a:rPr lang="cs-CZ" altLang="cs-CZ" sz="2400" dirty="0"/>
              <a:t> 1850: Plankton jsou všechny organizmy, které se vznášejí v otevřené vodě a jsou nezávislé na břehu a dně</a:t>
            </a:r>
          </a:p>
          <a:p>
            <a:r>
              <a:rPr lang="cs-CZ" altLang="cs-CZ" sz="2400" dirty="0"/>
              <a:t>Plankton je společenstvo rostlin a zvířat adaptovaných na život v suspensi a podléhajících pasivním pohybům vody a jejím proudům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Adaptační strategie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0060" y="112474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 smtClean="0"/>
              <a:t>R (</a:t>
            </a:r>
            <a:r>
              <a:rPr lang="cs-CZ" altLang="cs-CZ" sz="2400" dirty="0" err="1" smtClean="0"/>
              <a:t>ruderals</a:t>
            </a:r>
            <a:r>
              <a:rPr lang="cs-CZ" altLang="cs-CZ" sz="2400" dirty="0" smtClean="0"/>
              <a:t>) - stratégové </a:t>
            </a:r>
            <a:r>
              <a:rPr lang="cs-CZ" altLang="cs-CZ" sz="2400" dirty="0"/>
              <a:t>- velké přírůstky</a:t>
            </a:r>
            <a:r>
              <a:rPr lang="cs-CZ" altLang="cs-CZ" sz="2400" dirty="0" smtClean="0"/>
              <a:t>, velké buňky, využívají krátké dávky světla, tolerují disturbance, vysoké nároky na živiny, ukládají zásobní látky (</a:t>
            </a:r>
            <a:r>
              <a:rPr lang="cs-CZ" altLang="cs-CZ" sz="2400" i="1" dirty="0" err="1" smtClean="0"/>
              <a:t>Fragilaria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Aulacoseira</a:t>
            </a:r>
            <a:r>
              <a:rPr lang="cs-CZ" altLang="cs-CZ" sz="2400" dirty="0"/>
              <a:t>)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C (</a:t>
            </a:r>
            <a:r>
              <a:rPr lang="cs-CZ" altLang="cs-CZ" sz="2400" dirty="0" err="1" smtClean="0"/>
              <a:t>colonists</a:t>
            </a:r>
            <a:r>
              <a:rPr lang="cs-CZ" altLang="cs-CZ" sz="2400" dirty="0" smtClean="0"/>
              <a:t>): drobné řasy s rychlými přírůstky, reagují velmi rychle na výhodné podmínky  (</a:t>
            </a:r>
            <a:r>
              <a:rPr lang="cs-CZ" altLang="cs-CZ" sz="2400" i="1" dirty="0" err="1" smtClean="0"/>
              <a:t>Synechococcus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Chlamydomonas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 smtClean="0"/>
              <a:t>S (</a:t>
            </a:r>
            <a:r>
              <a:rPr lang="cs-CZ" altLang="cs-CZ" sz="2400" dirty="0" err="1" smtClean="0"/>
              <a:t>specialists</a:t>
            </a:r>
            <a:r>
              <a:rPr lang="cs-CZ" altLang="cs-CZ" sz="2400" dirty="0" smtClean="0"/>
              <a:t>) </a:t>
            </a:r>
            <a:r>
              <a:rPr lang="cs-CZ" altLang="cs-CZ" sz="2400" dirty="0"/>
              <a:t>- menší přírůstky, přežijí nevýhodné podmínky, skladují živiny, </a:t>
            </a:r>
            <a:r>
              <a:rPr lang="cs-CZ" altLang="cs-CZ" sz="2400" dirty="0" smtClean="0"/>
              <a:t>stres tolerující druhy, migrují za živinami ke dnu a za světlem ke hladině (</a:t>
            </a:r>
            <a:r>
              <a:rPr lang="cs-CZ" altLang="cs-CZ" sz="2400" i="1" dirty="0" err="1" smtClean="0"/>
              <a:t>Peridinium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Ceratium</a:t>
            </a:r>
            <a:r>
              <a:rPr lang="cs-CZ" altLang="cs-CZ" sz="2400" dirty="0"/>
              <a:t>, </a:t>
            </a:r>
            <a:r>
              <a:rPr lang="cs-CZ" altLang="cs-CZ" sz="2400" i="1" dirty="0" err="1" smtClean="0"/>
              <a:t>Volvox</a:t>
            </a:r>
            <a:r>
              <a:rPr lang="cs-CZ" altLang="cs-CZ" sz="2400" i="1" dirty="0" smtClean="0"/>
              <a:t>, </a:t>
            </a:r>
            <a:r>
              <a:rPr lang="cs-CZ" altLang="cs-CZ" sz="2400" dirty="0" smtClean="0"/>
              <a:t>Sinice)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Bentos- organismy asociované se dnem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cca 26 000 druhů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Časté drobné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Dominantní skupiny: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Cyanophyta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Cyanobacteria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Bacillariophyta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1205</Words>
  <Application>Microsoft Office PowerPoint</Application>
  <PresentationFormat>Předvádění na obrazovce (4:3)</PresentationFormat>
  <Paragraphs>194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Základní algologické metody</vt:lpstr>
      <vt:lpstr>Sinice a řasy</vt:lpstr>
      <vt:lpstr>Sinice a řasy</vt:lpstr>
      <vt:lpstr>Prostředí</vt:lpstr>
      <vt:lpstr>Charakteristika prostředí</vt:lpstr>
      <vt:lpstr>Voda</vt:lpstr>
      <vt:lpstr>Způsoby života sinic a řas </vt:lpstr>
      <vt:lpstr>Adaptační strategie</vt:lpstr>
      <vt:lpstr>Sladkovodní bentické ekosystémy</vt:lpstr>
      <vt:lpstr>Sladkovodní bentické ekosystémy</vt:lpstr>
      <vt:lpstr>Formy řas v bentosu</vt:lpstr>
      <vt:lpstr>Sladkovodní bentické ekosystémy</vt:lpstr>
      <vt:lpstr>Terestrické prostředí a extrémní stanoviště</vt:lpstr>
      <vt:lpstr>Řasy a jiné organismy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  <vt:lpstr>Biologické hodnocení kvality vody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61</cp:revision>
  <cp:lastPrinted>2019-05-09T11:45:56Z</cp:lastPrinted>
  <dcterms:created xsi:type="dcterms:W3CDTF">2014-09-11T14:39:24Z</dcterms:created>
  <dcterms:modified xsi:type="dcterms:W3CDTF">2019-05-09T11:50:59Z</dcterms:modified>
</cp:coreProperties>
</file>