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5" r:id="rId3"/>
    <p:sldId id="264" r:id="rId4"/>
    <p:sldId id="268" r:id="rId5"/>
    <p:sldId id="267" r:id="rId6"/>
    <p:sldId id="276" r:id="rId7"/>
    <p:sldId id="277" r:id="rId8"/>
    <p:sldId id="279" r:id="rId9"/>
    <p:sldId id="274" r:id="rId10"/>
    <p:sldId id="270" r:id="rId11"/>
    <p:sldId id="265" r:id="rId12"/>
    <p:sldId id="266" r:id="rId13"/>
    <p:sldId id="273" r:id="rId14"/>
    <p:sldId id="269" r:id="rId15"/>
    <p:sldId id="272" r:id="rId16"/>
    <p:sldId id="271" r:id="rId17"/>
    <p:sldId id="280" r:id="rId18"/>
    <p:sldId id="281" r:id="rId19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7619"/>
    <a:srgbClr val="0033CC"/>
    <a:srgbClr val="CC00CC"/>
    <a:srgbClr val="FFCC99"/>
    <a:srgbClr val="CC3300"/>
    <a:srgbClr val="FF9966"/>
    <a:srgbClr val="FFFFCC"/>
    <a:srgbClr val="FFC0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DAEA2-15CD-4379-8708-ACB40E83F215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69720-EAEB-4B70-8BB2-665B09AED8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991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CBA36-ECED-4DDB-87DC-D7B8E0B3A51D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C4F9-01A1-4DF4-95DE-20108376F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99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C4F9-01A1-4DF4-95DE-20108376F77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996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9C4F9-01A1-4DF4-95DE-20108376F77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09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78581A2-15BE-47FB-9514-5414D5190314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940E3E2-939C-4645-9A6B-983F7EA68A32}" type="datetimeFigureOut">
              <a:rPr lang="cs-CZ" smtClean="0"/>
              <a:t>5.3.2018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8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sz="3600" b="1" dirty="0" smtClean="0">
                <a:solidFill>
                  <a:schemeClr val="accent1"/>
                </a:solidFill>
              </a:rPr>
              <a:t>MEZOMERNÍ EFEKTY, RESONANČNÍ STRUKTURY</a:t>
            </a:r>
            <a:endParaRPr lang="cs-CZ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3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23728" y="404664"/>
            <a:ext cx="4896544" cy="1046440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dirty="0" smtClean="0"/>
              <a:t>    </a:t>
            </a:r>
            <a:endParaRPr lang="cs-CZ" sz="2000" dirty="0"/>
          </a:p>
          <a:p>
            <a:pPr algn="ctr"/>
            <a:r>
              <a:rPr lang="cs-CZ" sz="2000" dirty="0" smtClean="0"/>
              <a:t>    </a:t>
            </a:r>
            <a:r>
              <a:rPr lang="cs-CZ" sz="2400" b="1" dirty="0" smtClean="0"/>
              <a:t>Struktury podobné energie</a:t>
            </a:r>
          </a:p>
          <a:p>
            <a:endParaRPr lang="cs-CZ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268690"/>
              </p:ext>
            </p:extLst>
          </p:nvPr>
        </p:nvGraphicFramePr>
        <p:xfrm>
          <a:off x="467544" y="2708920"/>
          <a:ext cx="8452512" cy="2459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4" name="CS ChemDraw Drawing" r:id="rId3" imgW="4695840" imgH="1366560" progId="ChemDraw.Document.6.0">
                  <p:embed/>
                </p:oleObj>
              </mc:Choice>
              <mc:Fallback>
                <p:oleObj name="CS ChemDraw Drawing" r:id="rId3" imgW="4695840" imgH="1366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2708920"/>
                        <a:ext cx="8452512" cy="2459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98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80" y="548680"/>
            <a:ext cx="6120680" cy="1077218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endParaRPr lang="cs-CZ" sz="2000" dirty="0" smtClean="0"/>
          </a:p>
          <a:p>
            <a:pPr algn="ctr"/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Nepřekračovat oktet pro atomy druhé periody</a:t>
            </a:r>
          </a:p>
          <a:p>
            <a:endParaRPr lang="cs-CZ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393549"/>
              </p:ext>
            </p:extLst>
          </p:nvPr>
        </p:nvGraphicFramePr>
        <p:xfrm>
          <a:off x="280360" y="2348880"/>
          <a:ext cx="8829360" cy="313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7" name="CS ChemDraw Drawing" r:id="rId3" imgW="4414680" imgH="1566720" progId="ChemDraw.Document.6.0">
                  <p:embed/>
                </p:oleObj>
              </mc:Choice>
              <mc:Fallback>
                <p:oleObj name="CS ChemDraw Drawing" r:id="rId3" imgW="4414680" imgH="15667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360" y="2348880"/>
                        <a:ext cx="8829360" cy="3133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7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548680"/>
            <a:ext cx="7272808" cy="830997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Prvky druhé periody ale mohou mít méně elektronů   než je oktet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186800"/>
              </p:ext>
            </p:extLst>
          </p:nvPr>
        </p:nvGraphicFramePr>
        <p:xfrm>
          <a:off x="2771800" y="1844824"/>
          <a:ext cx="3580848" cy="913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1" name="CS ChemDraw Drawing" r:id="rId3" imgW="1989360" imgH="507240" progId="ChemDraw.Document.6.0">
                  <p:embed/>
                </p:oleObj>
              </mc:Choice>
              <mc:Fallback>
                <p:oleObj name="CS ChemDraw Drawing" r:id="rId3" imgW="1989360" imgH="5072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800" y="1844824"/>
                        <a:ext cx="3580848" cy="913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5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548680"/>
            <a:ext cx="7272808" cy="1200329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Mez. struktury, kde mají všechny atomy elektronový oktet mají většinou nižší energii než struktury s elektronově deficitními atomy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720894"/>
              </p:ext>
            </p:extLst>
          </p:nvPr>
        </p:nvGraphicFramePr>
        <p:xfrm>
          <a:off x="2411760" y="2132856"/>
          <a:ext cx="4392792" cy="798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8" name="CS ChemDraw Drawing" r:id="rId3" imgW="2440440" imgH="443880" progId="ChemDraw.Document.6.0">
                  <p:embed/>
                </p:oleObj>
              </mc:Choice>
              <mc:Fallback>
                <p:oleObj name="CS ChemDraw Drawing" r:id="rId3" imgW="2440440" imgH="4438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1760" y="2132856"/>
                        <a:ext cx="4392792" cy="798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5148064" y="1844824"/>
            <a:ext cx="2088232" cy="136815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630416"/>
              </p:ext>
            </p:extLst>
          </p:nvPr>
        </p:nvGraphicFramePr>
        <p:xfrm>
          <a:off x="2035604" y="4418316"/>
          <a:ext cx="5432832" cy="613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9" name="CS ChemDraw Drawing" r:id="rId5" imgW="3018240" imgH="340920" progId="ChemDraw.Document.6.0">
                  <p:embed/>
                </p:oleObj>
              </mc:Choice>
              <mc:Fallback>
                <p:oleObj name="CS ChemDraw Drawing" r:id="rId5" imgW="3018240" imgH="3409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5604" y="4418316"/>
                        <a:ext cx="5432832" cy="613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4211960" y="4365104"/>
            <a:ext cx="1224136" cy="720080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444208" y="4365104"/>
            <a:ext cx="1296144" cy="7920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8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254735"/>
              </p:ext>
            </p:extLst>
          </p:nvPr>
        </p:nvGraphicFramePr>
        <p:xfrm>
          <a:off x="1691680" y="2861320"/>
          <a:ext cx="6007608" cy="785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2" name="CS ChemDraw Drawing" r:id="rId3" imgW="3337560" imgH="436320" progId="ChemDraw.Document.6.0">
                  <p:embed/>
                </p:oleObj>
              </mc:Choice>
              <mc:Fallback>
                <p:oleObj name="CS ChemDraw Drawing" r:id="rId3" imgW="3337560" imgH="436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2861320"/>
                        <a:ext cx="6007608" cy="785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83568" y="388695"/>
            <a:ext cx="8208912" cy="1138773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Energeticky výhodné jsou struktury, kde je záporný náboj lokalizovaný na </a:t>
            </a:r>
            <a:r>
              <a:rPr lang="cs-CZ" sz="2400" dirty="0" err="1" smtClean="0">
                <a:solidFill>
                  <a:schemeClr val="bg1">
                    <a:lumMod val="50000"/>
                  </a:schemeClr>
                </a:solidFill>
              </a:rPr>
              <a:t>elektronegativnějším</a:t>
            </a: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 atomu</a:t>
            </a:r>
          </a:p>
          <a:p>
            <a:pPr algn="ctr"/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3995936" y="2579035"/>
            <a:ext cx="1224136" cy="1368152"/>
          </a:xfrm>
          <a:prstGeom prst="rect">
            <a:avLst/>
          </a:prstGeom>
          <a:noFill/>
          <a:ln w="285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88224" y="2636912"/>
            <a:ext cx="1224136" cy="136815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9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88695"/>
            <a:ext cx="8208912" cy="707886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Vznik oddělených nábojů zvyšuje energii struktury a tím snižuje její příspěvek</a:t>
            </a:r>
          </a:p>
          <a:p>
            <a:pPr algn="ctr"/>
            <a:r>
              <a:rPr lang="cs-CZ" sz="2000" dirty="0" smtClean="0"/>
              <a:t>k výslednému resonančnímu hybridu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8618" y="314096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Vyhnout se strukturám, kde by sousední uhlíkové atomy měly mít opačné náboje !! 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181179"/>
              </p:ext>
            </p:extLst>
          </p:nvPr>
        </p:nvGraphicFramePr>
        <p:xfrm>
          <a:off x="2627784" y="1551684"/>
          <a:ext cx="3812832" cy="730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0" name="CS ChemDraw Drawing" r:id="rId3" imgW="2118240" imgH="405720" progId="ChemDraw.Document.6.0">
                  <p:embed/>
                </p:oleObj>
              </mc:Choice>
              <mc:Fallback>
                <p:oleObj name="CS ChemDraw Drawing" r:id="rId3" imgW="2118240" imgH="4057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1551684"/>
                        <a:ext cx="3812832" cy="730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5076056" y="1196752"/>
            <a:ext cx="1656184" cy="1440160"/>
          </a:xfrm>
          <a:prstGeom prst="rect">
            <a:avLst/>
          </a:prstGeom>
          <a:noFill/>
          <a:ln w="285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023434"/>
              </p:ext>
            </p:extLst>
          </p:nvPr>
        </p:nvGraphicFramePr>
        <p:xfrm>
          <a:off x="471536" y="4221088"/>
          <a:ext cx="8198496" cy="1305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1" name="CS ChemDraw Drawing" r:id="rId5" imgW="4554720" imgH="725040" progId="ChemDraw.Document.6.0">
                  <p:embed/>
                </p:oleObj>
              </mc:Choice>
              <mc:Fallback>
                <p:oleObj name="CS ChemDraw Drawing" r:id="rId5" imgW="4554720" imgH="725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536" y="4221088"/>
                        <a:ext cx="8198496" cy="1305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91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88695"/>
            <a:ext cx="8208912" cy="830997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Atomy s vyšší elektronegativitou než uhlík (N, O, Cl…) mohou mít kladný náboj, ale jen pokud mají oktet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209667"/>
              </p:ext>
            </p:extLst>
          </p:nvPr>
        </p:nvGraphicFramePr>
        <p:xfrm>
          <a:off x="2915816" y="1988840"/>
          <a:ext cx="3580848" cy="93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0" name="CS ChemDraw Drawing" r:id="rId3" imgW="1989360" imgH="516960" progId="ChemDraw.Document.6.0">
                  <p:embed/>
                </p:oleObj>
              </mc:Choice>
              <mc:Fallback>
                <p:oleObj name="CS ChemDraw Drawing" r:id="rId3" imgW="1989360" imgH="5169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5816" y="1988840"/>
                        <a:ext cx="3580848" cy="930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693604"/>
              </p:ext>
            </p:extLst>
          </p:nvPr>
        </p:nvGraphicFramePr>
        <p:xfrm>
          <a:off x="2843808" y="3861048"/>
          <a:ext cx="3510216" cy="92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1" name="CS ChemDraw Drawing" r:id="rId5" imgW="1950120" imgH="511200" progId="ChemDraw.Document.6.0">
                  <p:embed/>
                </p:oleObj>
              </mc:Choice>
              <mc:Fallback>
                <p:oleObj name="CS ChemDraw Drawing" r:id="rId5" imgW="1950120" imgH="5112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43808" y="3861048"/>
                        <a:ext cx="3510216" cy="92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46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974068"/>
              </p:ext>
            </p:extLst>
          </p:nvPr>
        </p:nvGraphicFramePr>
        <p:xfrm>
          <a:off x="683568" y="1628800"/>
          <a:ext cx="2039256" cy="1125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1" name="CS ChemDraw Drawing" r:id="rId3" imgW="1132920" imgH="625320" progId="ChemDraw.Document.6.0">
                  <p:embed/>
                </p:oleObj>
              </mc:Choice>
              <mc:Fallback>
                <p:oleObj name="CS ChemDraw Drawing" r:id="rId3" imgW="1132920" imgH="6253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628800"/>
                        <a:ext cx="2039256" cy="1125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235952"/>
              </p:ext>
            </p:extLst>
          </p:nvPr>
        </p:nvGraphicFramePr>
        <p:xfrm>
          <a:off x="2699792" y="1340768"/>
          <a:ext cx="3186864" cy="1262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2" name="CS ChemDraw Drawing" r:id="rId5" imgW="1770480" imgH="701640" progId="ChemDraw.Document.6.0">
                  <p:embed/>
                </p:oleObj>
              </mc:Choice>
              <mc:Fallback>
                <p:oleObj name="CS ChemDraw Drawing" r:id="rId5" imgW="1770480" imgH="701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9792" y="1340768"/>
                        <a:ext cx="3186864" cy="1262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282348"/>
              </p:ext>
            </p:extLst>
          </p:nvPr>
        </p:nvGraphicFramePr>
        <p:xfrm>
          <a:off x="6012160" y="1340768"/>
          <a:ext cx="2946456" cy="124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3" name="CS ChemDraw Drawing" r:id="rId7" imgW="1636920" imgH="692280" progId="ChemDraw.Document.6.0">
                  <p:embed/>
                </p:oleObj>
              </mc:Choice>
              <mc:Fallback>
                <p:oleObj name="CS ChemDraw Drawing" r:id="rId7" imgW="1636920" imgH="692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2160" y="1340768"/>
                        <a:ext cx="2946456" cy="124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251416"/>
              </p:ext>
            </p:extLst>
          </p:nvPr>
        </p:nvGraphicFramePr>
        <p:xfrm>
          <a:off x="6228184" y="3284984"/>
          <a:ext cx="2039256" cy="244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4" name="CS ChemDraw Drawing" r:id="rId9" imgW="1132920" imgH="1356480" progId="ChemDraw.Document.6.0">
                  <p:embed/>
                </p:oleObj>
              </mc:Choice>
              <mc:Fallback>
                <p:oleObj name="CS ChemDraw Drawing" r:id="rId9" imgW="1132920" imgH="13564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28184" y="3284984"/>
                        <a:ext cx="2039256" cy="2441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37317"/>
              </p:ext>
            </p:extLst>
          </p:nvPr>
        </p:nvGraphicFramePr>
        <p:xfrm>
          <a:off x="2483768" y="4653136"/>
          <a:ext cx="2997000" cy="1492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5" name="CS ChemDraw Drawing" r:id="rId11" imgW="1665000" imgH="829440" progId="ChemDraw.Document.6.0">
                  <p:embed/>
                </p:oleObj>
              </mc:Choice>
              <mc:Fallback>
                <p:oleObj name="CS ChemDraw Drawing" r:id="rId11" imgW="1665000" imgH="8294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83768" y="4653136"/>
                        <a:ext cx="2997000" cy="1492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754807"/>
              </p:ext>
            </p:extLst>
          </p:nvPr>
        </p:nvGraphicFramePr>
        <p:xfrm>
          <a:off x="323528" y="1412776"/>
          <a:ext cx="1713312" cy="2098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6" name="CS ChemDraw Drawing" r:id="rId13" imgW="951840" imgH="1166040" progId="ChemDraw.Document.6.0">
                  <p:embed/>
                </p:oleObj>
              </mc:Choice>
              <mc:Fallback>
                <p:oleObj name="CS ChemDraw Drawing" r:id="rId13" imgW="951840" imgH="11660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3528" y="1412776"/>
                        <a:ext cx="1713312" cy="2098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odnadpis 2"/>
          <p:cNvSpPr txBox="1">
            <a:spLocks/>
          </p:cNvSpPr>
          <p:nvPr/>
        </p:nvSpPr>
        <p:spPr>
          <a:xfrm>
            <a:off x="755576" y="116632"/>
            <a:ext cx="7992887" cy="56300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C00000"/>
                </a:solidFill>
              </a:rPr>
              <a:t>Identifikujte v molekule atomy, na kterých bude docházet k ataku </a:t>
            </a:r>
            <a:r>
              <a:rPr lang="cs-CZ" sz="2400" b="1" dirty="0" err="1" smtClean="0">
                <a:solidFill>
                  <a:srgbClr val="C00000"/>
                </a:solidFill>
              </a:rPr>
              <a:t>nukleofilu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08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755576" y="116632"/>
            <a:ext cx="7992887" cy="56300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C00000"/>
                </a:solidFill>
              </a:rPr>
              <a:t>Identifikujte v molekule atomy, na kterých bude docházet k ataku </a:t>
            </a:r>
            <a:r>
              <a:rPr lang="cs-CZ" sz="2400" b="1" dirty="0" err="1" smtClean="0">
                <a:solidFill>
                  <a:srgbClr val="C00000"/>
                </a:solidFill>
              </a:rPr>
              <a:t>elektrofilu</a:t>
            </a:r>
            <a:endParaRPr lang="cs-CZ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450283"/>
              </p:ext>
            </p:extLst>
          </p:nvPr>
        </p:nvGraphicFramePr>
        <p:xfrm>
          <a:off x="1691680" y="2852936"/>
          <a:ext cx="1898640" cy="114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5" name="CS ChemDraw Drawing" r:id="rId3" imgW="949320" imgH="574560" progId="ChemDraw.Document.6.0">
                  <p:embed/>
                </p:oleObj>
              </mc:Choice>
              <mc:Fallback>
                <p:oleObj name="CS ChemDraw Drawing" r:id="rId3" imgW="949320" imgH="574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2852936"/>
                        <a:ext cx="1898640" cy="1149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665208"/>
              </p:ext>
            </p:extLst>
          </p:nvPr>
        </p:nvGraphicFramePr>
        <p:xfrm>
          <a:off x="4067944" y="2924944"/>
          <a:ext cx="2936160" cy="114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6" name="CS ChemDraw Drawing" r:id="rId5" imgW="1468080" imgH="574560" progId="ChemDraw.Document.6.0">
                  <p:embed/>
                </p:oleObj>
              </mc:Choice>
              <mc:Fallback>
                <p:oleObj name="CS ChemDraw Drawing" r:id="rId5" imgW="1468080" imgH="574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7944" y="2924944"/>
                        <a:ext cx="2936160" cy="1149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640148"/>
              </p:ext>
            </p:extLst>
          </p:nvPr>
        </p:nvGraphicFramePr>
        <p:xfrm>
          <a:off x="5004048" y="4365104"/>
          <a:ext cx="1898640" cy="23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7" name="CS ChemDraw Drawing" r:id="rId7" imgW="949320" imgH="1197000" progId="ChemDraw.Document.6.0">
                  <p:embed/>
                </p:oleObj>
              </mc:Choice>
              <mc:Fallback>
                <p:oleObj name="CS ChemDraw Drawing" r:id="rId7" imgW="949320" imgH="11970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4048" y="4365104"/>
                        <a:ext cx="1898640" cy="23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275673"/>
              </p:ext>
            </p:extLst>
          </p:nvPr>
        </p:nvGraphicFramePr>
        <p:xfrm>
          <a:off x="1547664" y="2132856"/>
          <a:ext cx="1830240" cy="265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8" name="CS ChemDraw Drawing" r:id="rId9" imgW="915120" imgH="1328400" progId="ChemDraw.Document.6.0">
                  <p:embed/>
                </p:oleObj>
              </mc:Choice>
              <mc:Fallback>
                <p:oleObj name="CS ChemDraw Drawing" r:id="rId9" imgW="915120" imgH="13284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664" y="2132856"/>
                        <a:ext cx="1830240" cy="265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513697"/>
              </p:ext>
            </p:extLst>
          </p:nvPr>
        </p:nvGraphicFramePr>
        <p:xfrm>
          <a:off x="2246525" y="1484784"/>
          <a:ext cx="2496096" cy="1832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9" name="CS ChemDraw Drawing" r:id="rId11" imgW="1386720" imgH="1018080" progId="ChemDraw.Document.6.0">
                  <p:embed/>
                </p:oleObj>
              </mc:Choice>
              <mc:Fallback>
                <p:oleObj name="CS ChemDraw Drawing" r:id="rId11" imgW="1386720" imgH="10180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46525" y="1484784"/>
                        <a:ext cx="2496096" cy="1832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105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683569" y="332656"/>
            <a:ext cx="7704856" cy="56300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C00000"/>
                </a:solidFill>
              </a:rPr>
              <a:t>Doplňte volné elektronové páry a náboje na atomech</a:t>
            </a:r>
            <a:endParaRPr lang="cs-CZ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515508"/>
              </p:ext>
            </p:extLst>
          </p:nvPr>
        </p:nvGraphicFramePr>
        <p:xfrm>
          <a:off x="2044761" y="928450"/>
          <a:ext cx="4982472" cy="1098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3" name="CS ChemDraw Drawing" r:id="rId3" imgW="2768040" imgH="610200" progId="ChemDraw.Document.6.0">
                  <p:embed/>
                </p:oleObj>
              </mc:Choice>
              <mc:Fallback>
                <p:oleObj name="CS ChemDraw Drawing" r:id="rId3" imgW="2768040" imgH="6102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4761" y="928450"/>
                        <a:ext cx="4982472" cy="1098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969814"/>
              </p:ext>
            </p:extLst>
          </p:nvPr>
        </p:nvGraphicFramePr>
        <p:xfrm>
          <a:off x="1619672" y="2492896"/>
          <a:ext cx="5147064" cy="1909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4" name="CS ChemDraw Drawing" r:id="rId5" imgW="2859480" imgH="1060560" progId="ChemDraw.Document.6.0">
                  <p:embed/>
                </p:oleObj>
              </mc:Choice>
              <mc:Fallback>
                <p:oleObj name="CS ChemDraw Drawing" r:id="rId5" imgW="2859480" imgH="1060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672" y="2492896"/>
                        <a:ext cx="5147064" cy="1909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179466"/>
              </p:ext>
            </p:extLst>
          </p:nvPr>
        </p:nvGraphicFramePr>
        <p:xfrm>
          <a:off x="2483768" y="5013176"/>
          <a:ext cx="3897720" cy="132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5" name="CS ChemDraw Drawing" r:id="rId7" imgW="2165400" imgH="738360" progId="ChemDraw.Document.6.0">
                  <p:embed/>
                </p:oleObj>
              </mc:Choice>
              <mc:Fallback>
                <p:oleObj name="CS ChemDraw Drawing" r:id="rId7" imgW="2165400" imgH="7383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83768" y="5013176"/>
                        <a:ext cx="3897720" cy="1329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801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30761" y="332656"/>
            <a:ext cx="6912768" cy="1015663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 </a:t>
            </a:r>
            <a:endParaRPr lang="cs-CZ" dirty="0" smtClean="0"/>
          </a:p>
          <a:p>
            <a:pPr algn="ctr"/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Posun pouze </a:t>
            </a: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 elektronů, nezanikají </a:t>
            </a: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  <a:latin typeface="Symbol" panose="05050102010706020507" pitchFamily="18" charset="2"/>
              </a:rPr>
              <a:t>s-</a:t>
            </a: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vazby </a:t>
            </a:r>
          </a:p>
          <a:p>
            <a:pPr algn="ctr"/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360480"/>
              </p:ext>
            </p:extLst>
          </p:nvPr>
        </p:nvGraphicFramePr>
        <p:xfrm>
          <a:off x="2051720" y="2420888"/>
          <a:ext cx="5010048" cy="2691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64" name="CS ChemDraw Drawing" r:id="rId4" imgW="3131280" imgH="1682280" progId="ChemDraw.Document.6.0">
                  <p:embed/>
                </p:oleObj>
              </mc:Choice>
              <mc:Fallback>
                <p:oleObj name="CS ChemDraw Drawing" r:id="rId4" imgW="3131280" imgH="1682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1720" y="2420888"/>
                        <a:ext cx="5010048" cy="2691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475656" y="5949280"/>
            <a:ext cx="6928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Provádíme posuny elektronů pouze z 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 vazeb a elektronů  v p-orbitalech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996218"/>
              </p:ext>
            </p:extLst>
          </p:nvPr>
        </p:nvGraphicFramePr>
        <p:xfrm>
          <a:off x="2555776" y="1844824"/>
          <a:ext cx="3755844" cy="790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5" name="CS ChemDraw Drawing" r:id="rId3" imgW="2209320" imgH="464760" progId="ChemDraw.Document.6.0">
                  <p:embed/>
                </p:oleObj>
              </mc:Choice>
              <mc:Fallback>
                <p:oleObj name="CS ChemDraw Drawing" r:id="rId3" imgW="2209320" imgH="4647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1844824"/>
                        <a:ext cx="3755844" cy="7900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707904" y="321297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TAUTOMERY</a:t>
            </a:r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68487" y="388695"/>
            <a:ext cx="3205810" cy="461665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 </a:t>
            </a: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Překryv orbitalů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809" y="1446650"/>
            <a:ext cx="4283968" cy="4373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6" name="Picture 4" descr="Výsledek obrázku pro allene orbit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51539"/>
            <a:ext cx="439102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21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055549"/>
              </p:ext>
            </p:extLst>
          </p:nvPr>
        </p:nvGraphicFramePr>
        <p:xfrm>
          <a:off x="1763688" y="1124744"/>
          <a:ext cx="1429920" cy="111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2" name="CS ChemDraw Drawing" r:id="rId3" imgW="714960" imgH="556200" progId="ChemDraw.Document.6.0">
                  <p:embed/>
                </p:oleObj>
              </mc:Choice>
              <mc:Fallback>
                <p:oleObj name="CS ChemDraw Drawing" r:id="rId3" imgW="714960" imgH="5562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1124744"/>
                        <a:ext cx="1429920" cy="111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204634"/>
              </p:ext>
            </p:extLst>
          </p:nvPr>
        </p:nvGraphicFramePr>
        <p:xfrm>
          <a:off x="3995936" y="836712"/>
          <a:ext cx="2789280" cy="1417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3" name="CS ChemDraw Drawing" r:id="rId5" imgW="1394640" imgH="708840" progId="ChemDraw.Document.6.0">
                  <p:embed/>
                </p:oleObj>
              </mc:Choice>
              <mc:Fallback>
                <p:oleObj name="CS ChemDraw Drawing" r:id="rId5" imgW="1394640" imgH="7088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95936" y="836712"/>
                        <a:ext cx="2789280" cy="1417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odnadpis 2"/>
          <p:cNvSpPr txBox="1">
            <a:spLocks/>
          </p:cNvSpPr>
          <p:nvPr/>
        </p:nvSpPr>
        <p:spPr>
          <a:xfrm>
            <a:off x="660241" y="404664"/>
            <a:ext cx="7992887" cy="56300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C00000"/>
                </a:solidFill>
              </a:rPr>
              <a:t>V jakém hybridním stavu je atom dusíku v molekule acetamidu</a:t>
            </a:r>
            <a:endParaRPr lang="cs-CZ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513051"/>
              </p:ext>
            </p:extLst>
          </p:nvPr>
        </p:nvGraphicFramePr>
        <p:xfrm>
          <a:off x="2555776" y="2636912"/>
          <a:ext cx="6159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4" name="CS ChemDraw Drawing" r:id="rId7" imgW="616680" imgH="511920" progId="ChemDraw.Document.6.0">
                  <p:embed/>
                </p:oleObj>
              </mc:Choice>
              <mc:Fallback>
                <p:oleObj name="CS ChemDraw Drawing" r:id="rId7" imgW="616680" imgH="5119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55776" y="2636912"/>
                        <a:ext cx="615950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725457"/>
              </p:ext>
            </p:extLst>
          </p:nvPr>
        </p:nvGraphicFramePr>
        <p:xfrm>
          <a:off x="323528" y="3789040"/>
          <a:ext cx="1362960" cy="13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5" name="CS ChemDraw Drawing" r:id="rId9" imgW="681480" imgH="668160" progId="ChemDraw.Document.6.0">
                  <p:embed/>
                </p:oleObj>
              </mc:Choice>
              <mc:Fallback>
                <p:oleObj name="CS ChemDraw Drawing" r:id="rId9" imgW="681480" imgH="6681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3528" y="3789040"/>
                        <a:ext cx="1362960" cy="13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602374"/>
              </p:ext>
            </p:extLst>
          </p:nvPr>
        </p:nvGraphicFramePr>
        <p:xfrm>
          <a:off x="1835696" y="4005064"/>
          <a:ext cx="2465280" cy="105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6" name="CS ChemDraw Drawing" r:id="rId11" imgW="1232640" imgH="525240" progId="ChemDraw.Document.6.0">
                  <p:embed/>
                </p:oleObj>
              </mc:Choice>
              <mc:Fallback>
                <p:oleObj name="CS ChemDraw Drawing" r:id="rId11" imgW="1232640" imgH="5252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35696" y="4005064"/>
                        <a:ext cx="2465280" cy="105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985721"/>
              </p:ext>
            </p:extLst>
          </p:nvPr>
        </p:nvGraphicFramePr>
        <p:xfrm>
          <a:off x="4139952" y="4005064"/>
          <a:ext cx="2503440" cy="1315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7" name="CS ChemDraw Drawing" r:id="rId13" imgW="1251720" imgH="657720" progId="ChemDraw.Document.6.0">
                  <p:embed/>
                </p:oleObj>
              </mc:Choice>
              <mc:Fallback>
                <p:oleObj name="CS ChemDraw Drawing" r:id="rId13" imgW="1251720" imgH="6577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139952" y="4005064"/>
                        <a:ext cx="2503440" cy="1315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7036"/>
              </p:ext>
            </p:extLst>
          </p:nvPr>
        </p:nvGraphicFramePr>
        <p:xfrm>
          <a:off x="6660232" y="4005064"/>
          <a:ext cx="2274480" cy="105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8" name="CS ChemDraw Drawing" r:id="rId15" imgW="1137240" imgH="525240" progId="ChemDraw.Document.6.0">
                  <p:embed/>
                </p:oleObj>
              </mc:Choice>
              <mc:Fallback>
                <p:oleObj name="CS ChemDraw Drawing" r:id="rId15" imgW="1137240" imgH="5252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60232" y="4005064"/>
                        <a:ext cx="2274480" cy="105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706462"/>
              </p:ext>
            </p:extLst>
          </p:nvPr>
        </p:nvGraphicFramePr>
        <p:xfrm>
          <a:off x="1043608" y="5301208"/>
          <a:ext cx="6159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9" name="CS ChemDraw Drawing" r:id="rId17" imgW="616680" imgH="511920" progId="ChemDraw.Document.6.0">
                  <p:embed/>
                </p:oleObj>
              </mc:Choice>
              <mc:Fallback>
                <p:oleObj name="CS ChemDraw Drawing" r:id="rId17" imgW="616680" imgH="511920" progId="ChemDraw.Document.6.0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301208"/>
                        <a:ext cx="6159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20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660241" y="404664"/>
            <a:ext cx="7992887" cy="93610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C00000"/>
                </a:solidFill>
              </a:rPr>
              <a:t>Identifikujte volné elektronové páry v následujících molekulách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a určete, zda jsou lokalizované nebo </a:t>
            </a:r>
            <a:r>
              <a:rPr lang="cs-CZ" sz="2400" b="1" dirty="0" err="1" smtClean="0">
                <a:solidFill>
                  <a:srgbClr val="C00000"/>
                </a:solidFill>
              </a:rPr>
              <a:t>delokalizované</a:t>
            </a:r>
            <a:endParaRPr lang="cs-CZ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078966"/>
              </p:ext>
            </p:extLst>
          </p:nvPr>
        </p:nvGraphicFramePr>
        <p:xfrm>
          <a:off x="2051720" y="1628800"/>
          <a:ext cx="4964976" cy="959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CS ChemDraw Drawing" r:id="rId3" imgW="2758320" imgH="532800" progId="ChemDraw.Document.6.0">
                  <p:embed/>
                </p:oleObj>
              </mc:Choice>
              <mc:Fallback>
                <p:oleObj name="CS ChemDraw Drawing" r:id="rId3" imgW="2758320" imgH="5328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720" y="1628800"/>
                        <a:ext cx="4964976" cy="959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243226"/>
              </p:ext>
            </p:extLst>
          </p:nvPr>
        </p:nvGraphicFramePr>
        <p:xfrm>
          <a:off x="2123728" y="3501008"/>
          <a:ext cx="4760856" cy="782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CS ChemDraw Drawing" r:id="rId5" imgW="2644920" imgH="434520" progId="ChemDraw.Document.6.0">
                  <p:embed/>
                </p:oleObj>
              </mc:Choice>
              <mc:Fallback>
                <p:oleObj name="CS ChemDraw Drawing" r:id="rId5" imgW="2644920" imgH="4345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3728" y="3501008"/>
                        <a:ext cx="4760856" cy="782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566455"/>
              </p:ext>
            </p:extLst>
          </p:nvPr>
        </p:nvGraphicFramePr>
        <p:xfrm>
          <a:off x="2483768" y="5301208"/>
          <a:ext cx="4480272" cy="888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CS ChemDraw Drawing" r:id="rId7" imgW="2489040" imgH="493560" progId="ChemDraw.Document.6.0">
                  <p:embed/>
                </p:oleObj>
              </mc:Choice>
              <mc:Fallback>
                <p:oleObj name="CS ChemDraw Drawing" r:id="rId7" imgW="2489040" imgH="4935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83768" y="5301208"/>
                        <a:ext cx="4480272" cy="888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87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377073"/>
              </p:ext>
            </p:extLst>
          </p:nvPr>
        </p:nvGraphicFramePr>
        <p:xfrm>
          <a:off x="1187624" y="2348880"/>
          <a:ext cx="2576700" cy="15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0" name="CS ChemDraw Drawing" r:id="rId3" imgW="1030680" imgH="610200" progId="ChemDraw.Document.6.0">
                  <p:embed/>
                </p:oleObj>
              </mc:Choice>
              <mc:Fallback>
                <p:oleObj name="CS ChemDraw Drawing" r:id="rId3" imgW="1030680" imgH="6102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2348880"/>
                        <a:ext cx="2576700" cy="15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458865"/>
              </p:ext>
            </p:extLst>
          </p:nvPr>
        </p:nvGraphicFramePr>
        <p:xfrm>
          <a:off x="5724128" y="2420888"/>
          <a:ext cx="2082600" cy="15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1" name="CS ChemDraw Drawing" r:id="rId5" imgW="833040" imgH="613440" progId="ChemDraw.Document.6.0">
                  <p:embed/>
                </p:oleObj>
              </mc:Choice>
              <mc:Fallback>
                <p:oleObj name="CS ChemDraw Drawing" r:id="rId5" imgW="833040" imgH="6134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128" y="2420888"/>
                        <a:ext cx="2082600" cy="15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odnadpis 2"/>
          <p:cNvSpPr txBox="1">
            <a:spLocks/>
          </p:cNvSpPr>
          <p:nvPr/>
        </p:nvSpPr>
        <p:spPr>
          <a:xfrm>
            <a:off x="660241" y="404664"/>
            <a:ext cx="7992887" cy="9361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C00000"/>
                </a:solidFill>
              </a:rPr>
              <a:t>Určete, které elektronové páry dusíku jsou reaktivní a které nereaktivní (</a:t>
            </a:r>
            <a:r>
              <a:rPr lang="cs-CZ" sz="2400" b="1" dirty="0" err="1" smtClean="0">
                <a:solidFill>
                  <a:srgbClr val="C00000"/>
                </a:solidFill>
              </a:rPr>
              <a:t>delokalizované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4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88695"/>
            <a:ext cx="8208912" cy="1354217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pPr algn="ctr"/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Struktury musí mít stejný počet nepárových elektronů</a:t>
            </a:r>
          </a:p>
          <a:p>
            <a:endParaRPr lang="cs-CZ" sz="2000" dirty="0"/>
          </a:p>
          <a:p>
            <a:r>
              <a:rPr lang="cs-CZ" sz="2000" dirty="0" smtClean="0"/>
              <a:t>  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174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Teplo</Template>
  <TotalTime>1989</TotalTime>
  <Words>218</Words>
  <Application>Microsoft Office PowerPoint</Application>
  <PresentationFormat>Předvádění na obrazovce (4:3)</PresentationFormat>
  <Paragraphs>30</Paragraphs>
  <Slides>18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Thermal</vt:lpstr>
      <vt:lpstr>CS ChemDraw Drawing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364</cp:revision>
  <cp:lastPrinted>2015-03-24T11:32:11Z</cp:lastPrinted>
  <dcterms:created xsi:type="dcterms:W3CDTF">2015-03-19T08:56:00Z</dcterms:created>
  <dcterms:modified xsi:type="dcterms:W3CDTF">2018-03-05T09:35:45Z</dcterms:modified>
</cp:coreProperties>
</file>