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86" r:id="rId3"/>
    <p:sldId id="317" r:id="rId4"/>
    <p:sldId id="318" r:id="rId5"/>
    <p:sldId id="288" r:id="rId6"/>
    <p:sldId id="319" r:id="rId7"/>
    <p:sldId id="287" r:id="rId8"/>
    <p:sldId id="297" r:id="rId9"/>
    <p:sldId id="298" r:id="rId10"/>
    <p:sldId id="324" r:id="rId11"/>
    <p:sldId id="327" r:id="rId12"/>
    <p:sldId id="338" r:id="rId13"/>
    <p:sldId id="329" r:id="rId14"/>
    <p:sldId id="263" r:id="rId15"/>
    <p:sldId id="347" r:id="rId16"/>
    <p:sldId id="339" r:id="rId17"/>
    <p:sldId id="346" r:id="rId18"/>
    <p:sldId id="349" r:id="rId19"/>
    <p:sldId id="351" r:id="rId20"/>
    <p:sldId id="307" r:id="rId21"/>
    <p:sldId id="311" r:id="rId22"/>
    <p:sldId id="308" r:id="rId23"/>
    <p:sldId id="357" r:id="rId24"/>
    <p:sldId id="360" r:id="rId25"/>
    <p:sldId id="362" r:id="rId26"/>
    <p:sldId id="305" r:id="rId27"/>
    <p:sldId id="303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FB9E"/>
    <a:srgbClr val="3333FF"/>
    <a:srgbClr val="F6672E"/>
    <a:srgbClr val="B82B04"/>
    <a:srgbClr val="FF6600"/>
    <a:srgbClr val="000000"/>
    <a:srgbClr val="FF1919"/>
    <a:srgbClr val="00CC00"/>
    <a:srgbClr val="FF99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image" Target="../media/image17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image" Target="../media/image23.e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image" Target="../media/image28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image" Target="../media/image32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image" Target="../media/image36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e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image" Target="../media/image36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emf"/><Relationship Id="rId2" Type="http://schemas.openxmlformats.org/officeDocument/2006/relationships/image" Target="../media/image43.emf"/><Relationship Id="rId1" Type="http://schemas.openxmlformats.org/officeDocument/2006/relationships/image" Target="../media/image4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6D1AC7-4CCB-4C9F-8908-26F3FC5444DC}" type="datetimeFigureOut">
              <a:rPr lang="cs-CZ" smtClean="0"/>
              <a:t>24.4.2019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85EE38-C073-4029-B2AA-380D1346FC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860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Pokud jsou oba stabilizované rezonancí, pak ten, který je na </a:t>
            </a:r>
            <a:r>
              <a:rPr lang="cs-CZ" dirty="0" err="1"/>
              <a:t>elektronegativnějším</a:t>
            </a:r>
            <a:r>
              <a:rPr lang="cs-CZ" dirty="0"/>
              <a:t> atomu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85EE38-C073-4029-B2AA-380D1346FC38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873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85EE38-C073-4029-B2AA-380D1346FC38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613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3D62-9D93-4DAE-8CFC-7982E1B78DC5}" type="datetimeFigureOut">
              <a:rPr lang="cs-CZ" smtClean="0"/>
              <a:t>24.4.2019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2FFE5702-BE39-49C5-95A1-B1DE56497C51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3D62-9D93-4DAE-8CFC-7982E1B78DC5}" type="datetimeFigureOut">
              <a:rPr lang="cs-CZ" smtClean="0"/>
              <a:t>24.4.2019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E5702-BE39-49C5-95A1-B1DE56497C5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3D62-9D93-4DAE-8CFC-7982E1B78DC5}" type="datetimeFigureOut">
              <a:rPr lang="cs-CZ" smtClean="0"/>
              <a:t>24.4.2019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E5702-BE39-49C5-95A1-B1DE56497C5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3D62-9D93-4DAE-8CFC-7982E1B78DC5}" type="datetimeFigureOut">
              <a:rPr lang="cs-CZ" smtClean="0"/>
              <a:t>24.4.2019</a:t>
            </a:fld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FE5702-BE39-49C5-95A1-B1DE56497C51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3D62-9D93-4DAE-8CFC-7982E1B78DC5}" type="datetimeFigureOut">
              <a:rPr lang="cs-CZ" smtClean="0"/>
              <a:t>24.4.2019</a:t>
            </a:fld>
            <a:endParaRPr lang="cs-CZ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FE5702-BE39-49C5-95A1-B1DE56497C51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3D62-9D93-4DAE-8CFC-7982E1B78DC5}" type="datetimeFigureOut">
              <a:rPr lang="cs-CZ" smtClean="0"/>
              <a:t>24.4.2019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E5702-BE39-49C5-95A1-B1DE56497C5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3D62-9D93-4DAE-8CFC-7982E1B78DC5}" type="datetimeFigureOut">
              <a:rPr lang="cs-CZ" smtClean="0"/>
              <a:t>24.4.2019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E5702-BE39-49C5-95A1-B1DE56497C5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3D62-9D93-4DAE-8CFC-7982E1B78DC5}" type="datetimeFigureOut">
              <a:rPr lang="cs-CZ" smtClean="0"/>
              <a:t>24.4.2019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E5702-BE39-49C5-95A1-B1DE56497C5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3D62-9D93-4DAE-8CFC-7982E1B78DC5}" type="datetimeFigureOut">
              <a:rPr lang="cs-CZ" smtClean="0"/>
              <a:t>24.4.2019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FE5702-BE39-49C5-95A1-B1DE56497C51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CE43D62-9D93-4DAE-8CFC-7982E1B78DC5}" type="datetimeFigureOut">
              <a:rPr lang="cs-CZ" smtClean="0"/>
              <a:t>24.4.2019</a:t>
            </a:fld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FFE5702-BE39-49C5-95A1-B1DE56497C51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3D62-9D93-4DAE-8CFC-7982E1B78DC5}" type="datetimeFigureOut">
              <a:rPr lang="cs-CZ" smtClean="0"/>
              <a:t>24.4.2019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E5702-BE39-49C5-95A1-B1DE56497C5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2FFE5702-BE39-49C5-95A1-B1DE56497C51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CE43D62-9D93-4DAE-8CFC-7982E1B78DC5}" type="datetimeFigureOut">
              <a:rPr lang="cs-CZ" smtClean="0"/>
              <a:t>24.4.2019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5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8.e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7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9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0.e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2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4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23.emf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5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6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29.e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30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33.e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32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4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e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37.e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6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39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40.e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6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41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e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43.e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4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7775"/>
            <a:ext cx="6189583" cy="949569"/>
          </a:xfrm>
        </p:spPr>
        <p:txBody>
          <a:bodyPr>
            <a:normAutofit/>
          </a:bodyPr>
          <a:lstStyle/>
          <a:p>
            <a:r>
              <a:rPr lang="cs-CZ" sz="4400" b="1" dirty="0">
                <a:solidFill>
                  <a:srgbClr val="C00000"/>
                </a:solidFill>
              </a:rPr>
              <a:t>Kyselost a bazicita</a:t>
            </a:r>
          </a:p>
        </p:txBody>
      </p:sp>
    </p:spTree>
    <p:extLst>
      <p:ext uri="{BB962C8B-B14F-4D97-AF65-F5344CB8AC3E}">
        <p14:creationId xmlns:p14="http://schemas.microsoft.com/office/powerpoint/2010/main" val="286322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87624" y="699592"/>
            <a:ext cx="7265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Který z vodíkových atomů v uvedené dvojici je kyselejší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623150"/>
              </p:ext>
            </p:extLst>
          </p:nvPr>
        </p:nvGraphicFramePr>
        <p:xfrm>
          <a:off x="755576" y="1556792"/>
          <a:ext cx="7861300" cy="40481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68" name="CS ChemDraw Drawing" r:id="rId4" imgW="3930120" imgH="2024280" progId="ChemDraw.Document.6.0">
                  <p:embed/>
                </p:oleObj>
              </mc:Choice>
              <mc:Fallback>
                <p:oleObj name="CS ChemDraw Drawing" r:id="rId4" imgW="3930120" imgH="2024280" progId="ChemDraw.Document.6.0">
                  <p:embed/>
                  <p:pic>
                    <p:nvPicPr>
                      <p:cNvPr id="0" name=""/>
                      <p:cNvPicPr preferRelativeResize="0"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55576" y="1556792"/>
                        <a:ext cx="7861300" cy="40481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vál 4"/>
          <p:cNvSpPr/>
          <p:nvPr/>
        </p:nvSpPr>
        <p:spPr>
          <a:xfrm>
            <a:off x="1586411" y="1628800"/>
            <a:ext cx="504056" cy="504056"/>
          </a:xfrm>
          <a:prstGeom prst="ellipse">
            <a:avLst/>
          </a:prstGeom>
          <a:solidFill>
            <a:srgbClr val="92D050">
              <a:alpha val="36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3203848" y="1880828"/>
            <a:ext cx="504056" cy="504056"/>
          </a:xfrm>
          <a:prstGeom prst="ellipse">
            <a:avLst/>
          </a:prstGeom>
          <a:solidFill>
            <a:srgbClr val="92D050">
              <a:alpha val="36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7092280" y="1628800"/>
            <a:ext cx="504056" cy="504056"/>
          </a:xfrm>
          <a:prstGeom prst="ellipse">
            <a:avLst/>
          </a:prstGeom>
          <a:solidFill>
            <a:srgbClr val="92D050">
              <a:alpha val="36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1098362" y="5229200"/>
            <a:ext cx="504056" cy="504056"/>
          </a:xfrm>
          <a:prstGeom prst="ellipse">
            <a:avLst/>
          </a:prstGeom>
          <a:solidFill>
            <a:srgbClr val="92D050">
              <a:alpha val="36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5220072" y="4977172"/>
            <a:ext cx="504056" cy="504056"/>
          </a:xfrm>
          <a:prstGeom prst="ellipse">
            <a:avLst/>
          </a:prstGeom>
          <a:solidFill>
            <a:srgbClr val="92D050">
              <a:alpha val="36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6372200" y="4653136"/>
            <a:ext cx="504056" cy="504056"/>
          </a:xfrm>
          <a:prstGeom prst="ellipse">
            <a:avLst/>
          </a:prstGeom>
          <a:solidFill>
            <a:srgbClr val="92D050">
              <a:alpha val="36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420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/>
          <p:cNvSpPr txBox="1">
            <a:spLocks/>
          </p:cNvSpPr>
          <p:nvPr/>
        </p:nvSpPr>
        <p:spPr>
          <a:xfrm>
            <a:off x="827584" y="404664"/>
            <a:ext cx="7992888" cy="79208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84000">
                <a:schemeClr val="accent1">
                  <a:lumMod val="40000"/>
                  <a:lumOff val="60000"/>
                </a:schemeClr>
              </a:gs>
              <a:gs pos="52000">
                <a:srgbClr val="FFBC92"/>
              </a:gs>
              <a:gs pos="66000">
                <a:srgbClr val="FFBD93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˃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b="1" dirty="0">
                <a:solidFill>
                  <a:srgbClr val="800000"/>
                </a:solidFill>
              </a:rPr>
              <a:t>3. Vliv indukčního efektu</a:t>
            </a:r>
            <a:endParaRPr lang="cs-CZ" b="1" baseline="30000" dirty="0">
              <a:solidFill>
                <a:srgbClr val="800000"/>
              </a:solidFill>
            </a:endParaRP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4852829"/>
              </p:ext>
            </p:extLst>
          </p:nvPr>
        </p:nvGraphicFramePr>
        <p:xfrm>
          <a:off x="655253" y="2276872"/>
          <a:ext cx="8337550" cy="12096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2" name="CS ChemDraw Drawing" r:id="rId3" imgW="4169520" imgH="605160" progId="ChemDraw.Document.6.0">
                  <p:embed/>
                </p:oleObj>
              </mc:Choice>
              <mc:Fallback>
                <p:oleObj name="CS ChemDraw Drawing" r:id="rId3" imgW="4169520" imgH="605160" progId="ChemDraw.Document.6.0">
                  <p:embed/>
                  <p:pic>
                    <p:nvPicPr>
                      <p:cNvPr id="0" name=""/>
                      <p:cNvPicPr preferRelativeResize="0"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5253" y="2276872"/>
                        <a:ext cx="8337550" cy="12096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Obdélník 3"/>
          <p:cNvSpPr/>
          <p:nvPr/>
        </p:nvSpPr>
        <p:spPr>
          <a:xfrm>
            <a:off x="801074" y="3750891"/>
            <a:ext cx="81634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3333FF"/>
                </a:solidFill>
              </a:rPr>
              <a:t>4,75                                   2,87                                        1,25                                    0,70</a:t>
            </a:r>
          </a:p>
        </p:txBody>
      </p:sp>
    </p:spTree>
    <p:extLst>
      <p:ext uri="{BB962C8B-B14F-4D97-AF65-F5344CB8AC3E}">
        <p14:creationId xmlns:p14="http://schemas.microsoft.com/office/powerpoint/2010/main" val="1235604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1546549"/>
              </p:ext>
            </p:extLst>
          </p:nvPr>
        </p:nvGraphicFramePr>
        <p:xfrm>
          <a:off x="899592" y="2132856"/>
          <a:ext cx="7432674" cy="815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83" name="CS ChemDraw Drawing" r:id="rId3" imgW="3716499" imgH="407992" progId="ChemDraw.Document.6.0">
                  <p:embed/>
                </p:oleObj>
              </mc:Choice>
              <mc:Fallback>
                <p:oleObj name="CS ChemDraw Drawing" r:id="rId3" imgW="3716499" imgH="407992" progId="ChemDraw.Document.6.0">
                  <p:embed/>
                  <p:pic>
                    <p:nvPicPr>
                      <p:cNvPr id="0" name=""/>
                      <p:cNvPicPr preferRelativeResize="0"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9592" y="2132856"/>
                        <a:ext cx="7432674" cy="815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Obdélník 2"/>
          <p:cNvSpPr/>
          <p:nvPr/>
        </p:nvSpPr>
        <p:spPr>
          <a:xfrm>
            <a:off x="611560" y="3750891"/>
            <a:ext cx="81634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 smtClean="0">
                <a:solidFill>
                  <a:srgbClr val="3333FF"/>
                </a:solidFill>
              </a:rPr>
              <a:t>p</a:t>
            </a:r>
            <a:r>
              <a:rPr lang="cs-CZ" b="1" i="1" dirty="0" err="1" smtClean="0">
                <a:solidFill>
                  <a:srgbClr val="3333FF"/>
                </a:solidFill>
              </a:rPr>
              <a:t>K</a:t>
            </a:r>
            <a:r>
              <a:rPr lang="cs-CZ" b="1" i="1" baseline="-25000" dirty="0" err="1" smtClean="0">
                <a:solidFill>
                  <a:srgbClr val="3333FF"/>
                </a:solidFill>
              </a:rPr>
              <a:t>a</a:t>
            </a:r>
            <a:r>
              <a:rPr lang="cs-CZ" b="1" baseline="-25000" dirty="0" smtClean="0">
                <a:solidFill>
                  <a:srgbClr val="3333FF"/>
                </a:solidFill>
              </a:rPr>
              <a:t>  </a:t>
            </a:r>
            <a:r>
              <a:rPr lang="cs-CZ" b="1" dirty="0" smtClean="0">
                <a:solidFill>
                  <a:srgbClr val="3333FF"/>
                </a:solidFill>
              </a:rPr>
              <a:t>15,5                                  </a:t>
            </a:r>
            <a:r>
              <a:rPr lang="cs-CZ" b="1" dirty="0">
                <a:solidFill>
                  <a:srgbClr val="3333FF"/>
                </a:solidFill>
              </a:rPr>
              <a:t>16,0                                        17,1                                   19,2</a:t>
            </a:r>
          </a:p>
        </p:txBody>
      </p:sp>
    </p:spTree>
    <p:extLst>
      <p:ext uri="{BB962C8B-B14F-4D97-AF65-F5344CB8AC3E}">
        <p14:creationId xmlns:p14="http://schemas.microsoft.com/office/powerpoint/2010/main" val="828144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 txBox="1">
            <a:spLocks/>
          </p:cNvSpPr>
          <p:nvPr/>
        </p:nvSpPr>
        <p:spPr>
          <a:xfrm>
            <a:off x="827584" y="404664"/>
            <a:ext cx="7992888" cy="79208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84000">
                <a:schemeClr val="accent1">
                  <a:lumMod val="40000"/>
                  <a:lumOff val="60000"/>
                </a:schemeClr>
              </a:gs>
              <a:gs pos="52000">
                <a:srgbClr val="FFBC92"/>
              </a:gs>
              <a:gs pos="66000">
                <a:srgbClr val="FFBD93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˃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b="1" dirty="0">
                <a:solidFill>
                  <a:srgbClr val="800000"/>
                </a:solidFill>
              </a:rPr>
              <a:t>4. Vliv hybridizace</a:t>
            </a:r>
            <a:endParaRPr lang="cs-CZ" b="1" baseline="30000" dirty="0">
              <a:solidFill>
                <a:srgbClr val="800000"/>
              </a:solidFill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1320044"/>
              </p:ext>
            </p:extLst>
          </p:nvPr>
        </p:nvGraphicFramePr>
        <p:xfrm>
          <a:off x="2336357" y="2009570"/>
          <a:ext cx="1298574" cy="432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02" name="CS ChemDraw Drawing" r:id="rId3" imgW="649080" imgH="2162160" progId="ChemDraw.Document.6.0">
                  <p:embed/>
                </p:oleObj>
              </mc:Choice>
              <mc:Fallback>
                <p:oleObj name="CS ChemDraw Drawing" r:id="rId3" imgW="649080" imgH="2162160" progId="ChemDraw.Document.6.0">
                  <p:embed/>
                  <p:pic>
                    <p:nvPicPr>
                      <p:cNvPr id="0" name=""/>
                      <p:cNvPicPr preferRelativeResize="0"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36357" y="2009570"/>
                        <a:ext cx="1298574" cy="4324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4824028" y="1239985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>
                <a:solidFill>
                  <a:srgbClr val="C00000"/>
                </a:solidFill>
              </a:rPr>
              <a:t>p</a:t>
            </a:r>
            <a:r>
              <a:rPr lang="cs-CZ" sz="2400" b="1" i="1" dirty="0" err="1">
                <a:solidFill>
                  <a:srgbClr val="C00000"/>
                </a:solidFill>
              </a:rPr>
              <a:t>K</a:t>
            </a:r>
            <a:r>
              <a:rPr lang="cs-CZ" sz="2400" b="1" i="1" baseline="-25000" dirty="0" err="1">
                <a:solidFill>
                  <a:srgbClr val="C00000"/>
                </a:solidFill>
              </a:rPr>
              <a:t>a</a:t>
            </a:r>
            <a:endParaRPr lang="cs-CZ" sz="2400" b="1" i="1" baseline="-25000" dirty="0">
              <a:solidFill>
                <a:srgbClr val="C0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824028" y="371703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44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787180" y="5802077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50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898635" y="1859698"/>
            <a:ext cx="5691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25</a:t>
            </a:r>
          </a:p>
        </p:txBody>
      </p:sp>
    </p:spTree>
    <p:extLst>
      <p:ext uri="{BB962C8B-B14F-4D97-AF65-F5344CB8AC3E}">
        <p14:creationId xmlns:p14="http://schemas.microsoft.com/office/powerpoint/2010/main" val="71341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2123728" y="789179"/>
            <a:ext cx="5015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Která ze sloučenin je silnější kyselinou</a:t>
            </a: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8131154"/>
              </p:ext>
            </p:extLst>
          </p:nvPr>
        </p:nvGraphicFramePr>
        <p:xfrm>
          <a:off x="2239291" y="1844824"/>
          <a:ext cx="4900362" cy="21206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22" name="CS ChemDraw Drawing" r:id="rId3" imgW="2450181" imgH="1060327" progId="ChemDraw.Document.6.0">
                  <p:embed/>
                </p:oleObj>
              </mc:Choice>
              <mc:Fallback>
                <p:oleObj name="CS ChemDraw Drawing" r:id="rId3" imgW="2450181" imgH="106032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39291" y="1844824"/>
                        <a:ext cx="4900362" cy="21206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1350519"/>
              </p:ext>
            </p:extLst>
          </p:nvPr>
        </p:nvGraphicFramePr>
        <p:xfrm>
          <a:off x="2771800" y="4509120"/>
          <a:ext cx="4739236" cy="20414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23" name="CS ChemDraw Drawing" r:id="rId5" imgW="2369618" imgH="1020734" progId="ChemDraw.Document.6.0">
                  <p:embed/>
                </p:oleObj>
              </mc:Choice>
              <mc:Fallback>
                <p:oleObj name="CS ChemDraw Drawing" r:id="rId5" imgW="2369618" imgH="102073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71800" y="4509120"/>
                        <a:ext cx="4739236" cy="20414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vál 5"/>
          <p:cNvSpPr/>
          <p:nvPr/>
        </p:nvSpPr>
        <p:spPr>
          <a:xfrm>
            <a:off x="4979413" y="1300954"/>
            <a:ext cx="2160240" cy="3165340"/>
          </a:xfrm>
          <a:prstGeom prst="ellipse">
            <a:avLst/>
          </a:prstGeom>
          <a:solidFill>
            <a:srgbClr val="92D050">
              <a:alpha val="36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0316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99592" y="1268760"/>
            <a:ext cx="734481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2400" dirty="0"/>
              <a:t>Intramolekulární vodíková vazba</a:t>
            </a:r>
          </a:p>
          <a:p>
            <a:pPr algn="ctr">
              <a:spcBef>
                <a:spcPct val="50000"/>
              </a:spcBef>
            </a:pPr>
            <a:endParaRPr lang="cs-CZ" altLang="cs-CZ" sz="2400" dirty="0"/>
          </a:p>
          <a:p>
            <a:pPr algn="ctr">
              <a:spcBef>
                <a:spcPct val="50000"/>
              </a:spcBef>
            </a:pPr>
            <a:endParaRPr lang="cs-CZ" altLang="cs-CZ" sz="2400" dirty="0"/>
          </a:p>
          <a:p>
            <a:pPr algn="ctr">
              <a:spcBef>
                <a:spcPct val="50000"/>
              </a:spcBef>
            </a:pPr>
            <a:endParaRPr lang="cs-CZ" altLang="cs-CZ" sz="2400" dirty="0"/>
          </a:p>
          <a:p>
            <a:pPr algn="ctr">
              <a:spcBef>
                <a:spcPct val="50000"/>
              </a:spcBef>
            </a:pPr>
            <a:endParaRPr lang="cs-CZ" altLang="cs-CZ" sz="2400" dirty="0"/>
          </a:p>
          <a:p>
            <a:pPr algn="ctr">
              <a:spcBef>
                <a:spcPct val="50000"/>
              </a:spcBef>
            </a:pPr>
            <a:endParaRPr lang="cs-CZ" altLang="cs-CZ" sz="2400" dirty="0"/>
          </a:p>
          <a:p>
            <a:pPr algn="ctr">
              <a:spcBef>
                <a:spcPct val="50000"/>
              </a:spcBef>
            </a:pPr>
            <a:r>
              <a:rPr lang="en-US" altLang="cs-CZ" sz="2400" dirty="0"/>
              <a:t>﻿</a:t>
            </a:r>
            <a:r>
              <a:rPr lang="en-US" altLang="cs-CZ" sz="2400" dirty="0">
                <a:solidFill>
                  <a:srgbClr val="C00000"/>
                </a:solidFill>
              </a:rPr>
              <a:t> 2</a:t>
            </a:r>
            <a:r>
              <a:rPr lang="cs-CZ" altLang="cs-CZ" sz="2400" dirty="0">
                <a:solidFill>
                  <a:srgbClr val="C00000"/>
                </a:solidFill>
              </a:rPr>
              <a:t>,</a:t>
            </a:r>
            <a:r>
              <a:rPr lang="en-US" altLang="cs-CZ" sz="2400" dirty="0">
                <a:solidFill>
                  <a:srgbClr val="C00000"/>
                </a:solidFill>
              </a:rPr>
              <a:t>98</a:t>
            </a:r>
            <a:r>
              <a:rPr lang="cs-CZ" altLang="cs-CZ" sz="2400" dirty="0">
                <a:solidFill>
                  <a:srgbClr val="C00000"/>
                </a:solidFill>
              </a:rPr>
              <a:t>                                      </a:t>
            </a:r>
            <a:r>
              <a:rPr lang="en-US" altLang="cs-CZ" sz="2400" dirty="0">
                <a:solidFill>
                  <a:srgbClr val="C00000"/>
                </a:solidFill>
              </a:rPr>
              <a:t>4</a:t>
            </a:r>
            <a:r>
              <a:rPr lang="cs-CZ" altLang="cs-CZ" sz="2400" dirty="0">
                <a:solidFill>
                  <a:srgbClr val="C00000"/>
                </a:solidFill>
              </a:rPr>
              <a:t>,</a:t>
            </a:r>
            <a:r>
              <a:rPr lang="en-US" altLang="cs-CZ" sz="2400" dirty="0">
                <a:solidFill>
                  <a:srgbClr val="C00000"/>
                </a:solidFill>
              </a:rPr>
              <a:t>58 </a:t>
            </a:r>
            <a:endParaRPr lang="cs-CZ" altLang="cs-CZ" sz="2400" dirty="0">
              <a:solidFill>
                <a:srgbClr val="C00000"/>
              </a:solidFill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164861"/>
              </p:ext>
            </p:extLst>
          </p:nvPr>
        </p:nvGraphicFramePr>
        <p:xfrm>
          <a:off x="2585152" y="2420888"/>
          <a:ext cx="3973696" cy="17367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78" name="CS ChemDraw Drawing" r:id="rId3" imgW="1986848" imgH="868397" progId="ChemDraw.Document.6.0">
                  <p:embed/>
                </p:oleObj>
              </mc:Choice>
              <mc:Fallback>
                <p:oleObj name="CS ChemDraw Drawing" r:id="rId3" imgW="1986848" imgH="86839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85152" y="2420888"/>
                        <a:ext cx="3973696" cy="17367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698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491880" y="260648"/>
            <a:ext cx="20901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4000" b="1" dirty="0">
                <a:solidFill>
                  <a:srgbClr val="3333FF"/>
                </a:solidFill>
              </a:rPr>
              <a:t>BAZICITA</a:t>
            </a:r>
          </a:p>
        </p:txBody>
      </p:sp>
      <p:pic>
        <p:nvPicPr>
          <p:cNvPr id="49158" name="Picture 6" descr="https://eluc.kr-olomoucky.cz/uploads/images/20530/konstantabazicity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8486" y="2492896"/>
            <a:ext cx="3346145" cy="125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160" name="Picture 8" descr="https://eluc.kr-olomoucky.cz/uploads/images/13699/konstantabazicity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090" y="3965079"/>
            <a:ext cx="4354770" cy="2696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6143147"/>
              </p:ext>
            </p:extLst>
          </p:nvPr>
        </p:nvGraphicFramePr>
        <p:xfrm>
          <a:off x="705073" y="1556792"/>
          <a:ext cx="7663802" cy="55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26" name="CS ChemDraw Drawing" r:id="rId5" imgW="2841650" imgH="206636" progId="ChemDraw.Document.6.0">
                  <p:embed/>
                </p:oleObj>
              </mc:Choice>
              <mc:Fallback>
                <p:oleObj name="CS ChemDraw Drawing" r:id="rId5" imgW="2841650" imgH="20663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05073" y="1556792"/>
                        <a:ext cx="7663802" cy="557288"/>
                      </a:xfrm>
                      <a:prstGeom prst="rect">
                        <a:avLst/>
                      </a:prstGeom>
                      <a:solidFill>
                        <a:srgbClr val="3333FF">
                          <a:alpha val="23000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109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1190686"/>
              </p:ext>
            </p:extLst>
          </p:nvPr>
        </p:nvGraphicFramePr>
        <p:xfrm>
          <a:off x="395536" y="2276872"/>
          <a:ext cx="8634260" cy="32179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83" name="CS ChemDraw Drawing" r:id="rId4" imgW="4317130" imgH="1608967" progId="ChemDraw.Document.6.0">
                  <p:embed/>
                </p:oleObj>
              </mc:Choice>
              <mc:Fallback>
                <p:oleObj name="CS ChemDraw Drawing" r:id="rId4" imgW="4317130" imgH="160896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5536" y="2276872"/>
                        <a:ext cx="8634260" cy="32179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8002995"/>
              </p:ext>
            </p:extLst>
          </p:nvPr>
        </p:nvGraphicFramePr>
        <p:xfrm>
          <a:off x="395536" y="332656"/>
          <a:ext cx="5683300" cy="1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84" name="CS ChemDraw Drawing" r:id="rId6" imgW="2841650" imgH="703994" progId="ChemDraw.Document.6.0">
                  <p:embed/>
                </p:oleObj>
              </mc:Choice>
              <mc:Fallback>
                <p:oleObj name="CS ChemDraw Drawing" r:id="rId6" imgW="2841650" imgH="70399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95536" y="332656"/>
                        <a:ext cx="5683300" cy="1407988"/>
                      </a:xfrm>
                      <a:prstGeom prst="rect">
                        <a:avLst/>
                      </a:prstGeom>
                      <a:solidFill>
                        <a:srgbClr val="00B0F0">
                          <a:alpha val="22000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Přímá spojnice 5"/>
          <p:cNvCxnSpPr/>
          <p:nvPr/>
        </p:nvCxnSpPr>
        <p:spPr>
          <a:xfrm>
            <a:off x="251520" y="4653136"/>
            <a:ext cx="8892480" cy="0"/>
          </a:xfrm>
          <a:prstGeom prst="line">
            <a:avLst/>
          </a:prstGeom>
          <a:ln>
            <a:solidFill>
              <a:srgbClr val="3333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7201572"/>
              </p:ext>
            </p:extLst>
          </p:nvPr>
        </p:nvGraphicFramePr>
        <p:xfrm>
          <a:off x="6084168" y="836712"/>
          <a:ext cx="2934316" cy="444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85" name="CS ChemDraw Drawing" r:id="rId8" imgW="1467158" imgH="222096" progId="ChemDraw.Document.6.0">
                  <p:embed/>
                </p:oleObj>
              </mc:Choice>
              <mc:Fallback>
                <p:oleObj name="CS ChemDraw Drawing" r:id="rId8" imgW="1467158" imgH="22209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084168" y="836712"/>
                        <a:ext cx="2934316" cy="4441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320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2191314"/>
              </p:ext>
            </p:extLst>
          </p:nvPr>
        </p:nvGraphicFramePr>
        <p:xfrm>
          <a:off x="326024" y="764704"/>
          <a:ext cx="8635968" cy="1927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35" name="CS ChemDraw Drawing" r:id="rId3" imgW="5397480" imgH="1204560" progId="ChemDraw.Document.6.0">
                  <p:embed/>
                </p:oleObj>
              </mc:Choice>
              <mc:Fallback>
                <p:oleObj name="CS ChemDraw Drawing" r:id="rId3" imgW="5397480" imgH="120456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6024" y="764704"/>
                        <a:ext cx="8635968" cy="19272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Ovál 2"/>
          <p:cNvSpPr/>
          <p:nvPr/>
        </p:nvSpPr>
        <p:spPr>
          <a:xfrm>
            <a:off x="4646504" y="2276872"/>
            <a:ext cx="936104" cy="504056"/>
          </a:xfrm>
          <a:prstGeom prst="ellipse">
            <a:avLst/>
          </a:prstGeom>
          <a:solidFill>
            <a:schemeClr val="accent1"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vál 3"/>
          <p:cNvSpPr/>
          <p:nvPr/>
        </p:nvSpPr>
        <p:spPr>
          <a:xfrm>
            <a:off x="2990320" y="2276872"/>
            <a:ext cx="936104" cy="504056"/>
          </a:xfrm>
          <a:prstGeom prst="ellipse">
            <a:avLst/>
          </a:prstGeom>
          <a:solidFill>
            <a:schemeClr val="accent1">
              <a:alpha val="5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6158672" y="2307838"/>
            <a:ext cx="936104" cy="504056"/>
          </a:xfrm>
          <a:prstGeom prst="ellipse">
            <a:avLst/>
          </a:prstGeom>
          <a:solidFill>
            <a:schemeClr val="accent1"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1478152" y="2235506"/>
            <a:ext cx="936104" cy="504056"/>
          </a:xfrm>
          <a:prstGeom prst="ellipse">
            <a:avLst/>
          </a:prstGeom>
          <a:solidFill>
            <a:schemeClr val="accent1"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7526824" y="2307838"/>
            <a:ext cx="936104" cy="504056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9093886"/>
              </p:ext>
            </p:extLst>
          </p:nvPr>
        </p:nvGraphicFramePr>
        <p:xfrm>
          <a:off x="3851920" y="3717032"/>
          <a:ext cx="1876608" cy="2490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36" name="CS ChemDraw Drawing" r:id="rId5" imgW="1172880" imgH="1556280" progId="ChemDraw.Document.6.0">
                  <p:embed/>
                </p:oleObj>
              </mc:Choice>
              <mc:Fallback>
                <p:oleObj name="CS ChemDraw Drawing" r:id="rId5" imgW="1172880" imgH="155628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51920" y="3717032"/>
                        <a:ext cx="1876608" cy="24900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9499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2221383"/>
              </p:ext>
            </p:extLst>
          </p:nvPr>
        </p:nvGraphicFramePr>
        <p:xfrm>
          <a:off x="2249303" y="1275318"/>
          <a:ext cx="4462128" cy="1729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70" name="CS ChemDraw Drawing" r:id="rId3" imgW="2478960" imgH="960840" progId="ChemDraw.Document.6.0">
                  <p:embed/>
                </p:oleObj>
              </mc:Choice>
              <mc:Fallback>
                <p:oleObj name="CS ChemDraw Drawing" r:id="rId3" imgW="2478960" imgH="96084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49303" y="1275318"/>
                        <a:ext cx="4462128" cy="1729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4282543"/>
              </p:ext>
            </p:extLst>
          </p:nvPr>
        </p:nvGraphicFramePr>
        <p:xfrm>
          <a:off x="1979712" y="3501008"/>
          <a:ext cx="5665902" cy="311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71" name="CS ChemDraw Drawing" r:id="rId5" imgW="2832951" imgH="1555800" progId="ChemDraw.Document.6.0">
                  <p:embed/>
                </p:oleObj>
              </mc:Choice>
              <mc:Fallback>
                <p:oleObj name="CS ChemDraw Drawing" r:id="rId5" imgW="2832951" imgH="155580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79712" y="3501008"/>
                        <a:ext cx="5665902" cy="311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2131660" y="366065"/>
            <a:ext cx="43616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Seřaďte podle vzrůstající bazicity</a:t>
            </a:r>
          </a:p>
        </p:txBody>
      </p:sp>
    </p:spTree>
    <p:extLst>
      <p:ext uri="{BB962C8B-B14F-4D97-AF65-F5344CB8AC3E}">
        <p14:creationId xmlns:p14="http://schemas.microsoft.com/office/powerpoint/2010/main" val="1468915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/>
          <p:cNvSpPr txBox="1">
            <a:spLocks/>
          </p:cNvSpPr>
          <p:nvPr/>
        </p:nvSpPr>
        <p:spPr>
          <a:xfrm>
            <a:off x="808603" y="1340768"/>
            <a:ext cx="7992888" cy="115212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84000">
                <a:schemeClr val="accent1">
                  <a:lumMod val="40000"/>
                  <a:lumOff val="60000"/>
                </a:schemeClr>
              </a:gs>
              <a:gs pos="52000">
                <a:srgbClr val="FFBC92"/>
              </a:gs>
              <a:gs pos="66000">
                <a:srgbClr val="FFBD93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</a:gradFill>
        </p:spPr>
        <p:txBody>
          <a:bodyPr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˃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>
                <a:solidFill>
                  <a:srgbClr val="800000"/>
                </a:solidFill>
              </a:rPr>
              <a:t>p</a:t>
            </a:r>
            <a:r>
              <a:rPr lang="cs-CZ" i="1" dirty="0" err="1">
                <a:solidFill>
                  <a:srgbClr val="800000"/>
                </a:solidFill>
              </a:rPr>
              <a:t>K</a:t>
            </a:r>
            <a:r>
              <a:rPr lang="cs-CZ" i="1" baseline="-25000" dirty="0" err="1">
                <a:solidFill>
                  <a:srgbClr val="800000"/>
                </a:solidFill>
              </a:rPr>
              <a:t>a</a:t>
            </a:r>
            <a:r>
              <a:rPr lang="cs-CZ" baseline="-25000" dirty="0">
                <a:solidFill>
                  <a:srgbClr val="800000"/>
                </a:solidFill>
              </a:rPr>
              <a:t>  </a:t>
            </a:r>
            <a:r>
              <a:rPr lang="cs-CZ" dirty="0">
                <a:solidFill>
                  <a:srgbClr val="800000"/>
                </a:solidFill>
              </a:rPr>
              <a:t>kyseliny závisí na stabilitě její konjugované báze</a:t>
            </a:r>
          </a:p>
          <a:p>
            <a:r>
              <a:rPr lang="cs-CZ" dirty="0">
                <a:solidFill>
                  <a:srgbClr val="800000"/>
                </a:solidFill>
              </a:rPr>
              <a:t>čím silnější HA, tím slabší A</a:t>
            </a:r>
            <a:r>
              <a:rPr lang="cs-CZ" baseline="30000" dirty="0">
                <a:solidFill>
                  <a:srgbClr val="800000"/>
                </a:solidFill>
              </a:rPr>
              <a:t>-</a:t>
            </a:r>
          </a:p>
          <a:p>
            <a:r>
              <a:rPr lang="cs-CZ" dirty="0">
                <a:solidFill>
                  <a:srgbClr val="800000"/>
                </a:solidFill>
              </a:rPr>
              <a:t>čím silnější A</a:t>
            </a:r>
            <a:r>
              <a:rPr lang="cs-CZ" baseline="30000" dirty="0">
                <a:solidFill>
                  <a:srgbClr val="800000"/>
                </a:solidFill>
              </a:rPr>
              <a:t>- </a:t>
            </a:r>
            <a:r>
              <a:rPr lang="cs-CZ" dirty="0">
                <a:solidFill>
                  <a:srgbClr val="800000"/>
                </a:solidFill>
              </a:rPr>
              <a:t>, tím slabší AH</a:t>
            </a:r>
            <a:endParaRPr lang="cs-CZ" baseline="30000" dirty="0">
              <a:solidFill>
                <a:srgbClr val="800000"/>
              </a:solidFill>
            </a:endParaRPr>
          </a:p>
          <a:p>
            <a:endParaRPr lang="cs-CZ" dirty="0">
              <a:solidFill>
                <a:srgbClr val="800000"/>
              </a:solidFill>
            </a:endParaRP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8932409"/>
              </p:ext>
            </p:extLst>
          </p:nvPr>
        </p:nvGraphicFramePr>
        <p:xfrm>
          <a:off x="1043608" y="3645024"/>
          <a:ext cx="6401174" cy="757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2" name="CS ChemDraw Drawing" r:id="rId3" imgW="2333520" imgH="276120" progId="ChemDraw.Document.6.0">
                  <p:embed/>
                </p:oleObj>
              </mc:Choice>
              <mc:Fallback>
                <p:oleObj name="CS ChemDraw Drawing" r:id="rId3" imgW="2333520" imgH="27612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3608" y="3645024"/>
                        <a:ext cx="6401174" cy="7574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828463" y="4845674"/>
            <a:ext cx="1415259" cy="36933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000000"/>
                </a:solidFill>
              </a:rPr>
              <a:t>silná kyselina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137195" y="4814486"/>
            <a:ext cx="2664296" cy="369332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00"/>
                </a:solidFill>
              </a:rPr>
              <a:t>konjugovaná báze je slabá</a:t>
            </a:r>
          </a:p>
        </p:txBody>
      </p:sp>
    </p:spTree>
    <p:extLst>
      <p:ext uri="{BB962C8B-B14F-4D97-AF65-F5344CB8AC3E}">
        <p14:creationId xmlns:p14="http://schemas.microsoft.com/office/powerpoint/2010/main" val="118052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7870173"/>
              </p:ext>
            </p:extLst>
          </p:nvPr>
        </p:nvGraphicFramePr>
        <p:xfrm>
          <a:off x="2699792" y="2204864"/>
          <a:ext cx="1249092" cy="276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29" name="CS ChemDraw Drawing" r:id="rId3" imgW="734760" imgH="1623600" progId="ChemDraw.Document.6.0">
                  <p:embed/>
                </p:oleObj>
              </mc:Choice>
              <mc:Fallback>
                <p:oleObj name="CS ChemDraw Drawing" r:id="rId3" imgW="734760" imgH="162360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99792" y="2204864"/>
                        <a:ext cx="1249092" cy="2760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2123728" y="789179"/>
            <a:ext cx="4713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Která ze sloučenin je nejsilnější </a:t>
            </a:r>
            <a:r>
              <a:rPr lang="cs-CZ" sz="2400" b="1" dirty="0" err="1">
                <a:solidFill>
                  <a:srgbClr val="C00000"/>
                </a:solidFill>
              </a:rPr>
              <a:t>bazí</a:t>
            </a:r>
            <a:endParaRPr lang="cs-CZ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5427464"/>
              </p:ext>
            </p:extLst>
          </p:nvPr>
        </p:nvGraphicFramePr>
        <p:xfrm>
          <a:off x="5796136" y="1628800"/>
          <a:ext cx="569160" cy="3537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0" name="CS ChemDraw Drawing" r:id="rId5" imgW="334800" imgH="2080800" progId="ChemDraw.Document.6.0">
                  <p:embed/>
                </p:oleObj>
              </mc:Choice>
              <mc:Fallback>
                <p:oleObj name="CS ChemDraw Drawing" r:id="rId5" imgW="334800" imgH="208080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96136" y="1628800"/>
                        <a:ext cx="569160" cy="35373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2428139" y="5949280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vliv hybridizace na sousedním uhlíku </a:t>
            </a:r>
          </a:p>
        </p:txBody>
      </p:sp>
    </p:spTree>
    <p:extLst>
      <p:ext uri="{BB962C8B-B14F-4D97-AF65-F5344CB8AC3E}">
        <p14:creationId xmlns:p14="http://schemas.microsoft.com/office/powerpoint/2010/main" val="3394713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88965" y="558346"/>
            <a:ext cx="69756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Uvedené sloučeniny seřaďte podle vzrůstající bazicity</a:t>
            </a: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1242343"/>
              </p:ext>
            </p:extLst>
          </p:nvPr>
        </p:nvGraphicFramePr>
        <p:xfrm>
          <a:off x="2059891" y="1883828"/>
          <a:ext cx="6112510" cy="1240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94" name="CS ChemDraw Drawing" r:id="rId3" imgW="3082320" imgH="625320" progId="ChemDraw.Document.6.0">
                  <p:embed/>
                </p:oleObj>
              </mc:Choice>
              <mc:Fallback>
                <p:oleObj name="CS ChemDraw Drawing" r:id="rId3" imgW="3082320" imgH="62532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59891" y="1883828"/>
                        <a:ext cx="6112510" cy="12400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2257292"/>
              </p:ext>
            </p:extLst>
          </p:nvPr>
        </p:nvGraphicFramePr>
        <p:xfrm>
          <a:off x="323528" y="4005064"/>
          <a:ext cx="8234848" cy="2276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95" name="CS ChemDraw Drawing" r:id="rId5" imgW="4117424" imgH="1138004" progId="ChemDraw.Document.6.0">
                  <p:embed/>
                </p:oleObj>
              </mc:Choice>
              <mc:Fallback>
                <p:oleObj name="CS ChemDraw Drawing" r:id="rId5" imgW="4117424" imgH="113800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3528" y="4005064"/>
                        <a:ext cx="8234848" cy="22760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456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2123728" y="789179"/>
            <a:ext cx="43141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Která ze sloučenin je silnější </a:t>
            </a:r>
            <a:r>
              <a:rPr lang="cs-CZ" sz="2400" b="1" dirty="0" err="1">
                <a:solidFill>
                  <a:srgbClr val="C00000"/>
                </a:solidFill>
              </a:rPr>
              <a:t>bazí</a:t>
            </a:r>
            <a:endParaRPr lang="cs-CZ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9697367"/>
              </p:ext>
            </p:extLst>
          </p:nvPr>
        </p:nvGraphicFramePr>
        <p:xfrm>
          <a:off x="2555776" y="2060848"/>
          <a:ext cx="3879468" cy="13115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55" name="CS ChemDraw Drawing" r:id="rId3" imgW="2282040" imgH="771480" progId="ChemDraw.Document.6.0">
                  <p:embed/>
                </p:oleObj>
              </mc:Choice>
              <mc:Fallback>
                <p:oleObj name="CS ChemDraw Drawing" r:id="rId3" imgW="2282040" imgH="77148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55776" y="2060848"/>
                        <a:ext cx="3879468" cy="13115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1959702"/>
              </p:ext>
            </p:extLst>
          </p:nvPr>
        </p:nvGraphicFramePr>
        <p:xfrm>
          <a:off x="1763688" y="4005064"/>
          <a:ext cx="5766876" cy="1765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56" name="CS ChemDraw Drawing" r:id="rId5" imgW="3392280" imgH="1038240" progId="ChemDraw.Document.6.0">
                  <p:embed/>
                </p:oleObj>
              </mc:Choice>
              <mc:Fallback>
                <p:oleObj name="CS ChemDraw Drawing" r:id="rId5" imgW="3392280" imgH="103824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63688" y="4005064"/>
                        <a:ext cx="5766876" cy="17650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256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1393039"/>
              </p:ext>
            </p:extLst>
          </p:nvPr>
        </p:nvGraphicFramePr>
        <p:xfrm>
          <a:off x="1043608" y="836712"/>
          <a:ext cx="7255986" cy="956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20" name="CS ChemDraw Drawing" r:id="rId3" imgW="3627993" imgH="478128" progId="ChemDraw.Document.6.0">
                  <p:embed/>
                </p:oleObj>
              </mc:Choice>
              <mc:Fallback>
                <p:oleObj name="CS ChemDraw Drawing" r:id="rId3" imgW="3627993" imgH="47812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3608" y="836712"/>
                        <a:ext cx="7255986" cy="9562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2339752" y="1938458"/>
            <a:ext cx="4605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>
                <a:solidFill>
                  <a:srgbClr val="FF0000"/>
                </a:solidFill>
              </a:rPr>
              <a:t>p</a:t>
            </a:r>
            <a:r>
              <a:rPr lang="cs-CZ" b="1" i="1" dirty="0" err="1">
                <a:solidFill>
                  <a:srgbClr val="FF0000"/>
                </a:solidFill>
              </a:rPr>
              <a:t>K</a:t>
            </a:r>
            <a:r>
              <a:rPr lang="cs-CZ" b="1" i="1" baseline="-25000" dirty="0" err="1">
                <a:solidFill>
                  <a:srgbClr val="FF0000"/>
                </a:solidFill>
              </a:rPr>
              <a:t>A</a:t>
            </a:r>
            <a:r>
              <a:rPr lang="cs-CZ" b="1" i="1" baseline="-25000" dirty="0">
                <a:solidFill>
                  <a:srgbClr val="FF0000"/>
                </a:solidFill>
              </a:rPr>
              <a:t>    </a:t>
            </a:r>
            <a:r>
              <a:rPr lang="cs-CZ" b="1" i="1" dirty="0">
                <a:solidFill>
                  <a:srgbClr val="FF0000"/>
                </a:solidFill>
              </a:rPr>
              <a:t>  </a:t>
            </a:r>
            <a:r>
              <a:rPr lang="cs-CZ" b="1" dirty="0">
                <a:solidFill>
                  <a:srgbClr val="FF0000"/>
                </a:solidFill>
              </a:rPr>
              <a:t> -7                                                             -7,3</a:t>
            </a:r>
            <a:endParaRPr lang="cs-CZ" b="1" baseline="-25000" dirty="0">
              <a:solidFill>
                <a:srgbClr val="FF0000"/>
              </a:solidFill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3383085"/>
              </p:ext>
            </p:extLst>
          </p:nvPr>
        </p:nvGraphicFramePr>
        <p:xfrm>
          <a:off x="491540" y="2924944"/>
          <a:ext cx="8302172" cy="7609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21" name="CS ChemDraw Drawing" r:id="rId5" imgW="4151086" imgH="380466" progId="ChemDraw.Document.6.0">
                  <p:embed/>
                </p:oleObj>
              </mc:Choice>
              <mc:Fallback>
                <p:oleObj name="CS ChemDraw Drawing" r:id="rId5" imgW="4151086" imgH="38046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1540" y="2924944"/>
                        <a:ext cx="8302172" cy="7609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4655051"/>
              </p:ext>
            </p:extLst>
          </p:nvPr>
        </p:nvGraphicFramePr>
        <p:xfrm>
          <a:off x="803959" y="4725144"/>
          <a:ext cx="7677334" cy="8951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22" name="CS ChemDraw Drawing" r:id="rId7" imgW="3838667" imgH="447585" progId="ChemDraw.Document.6.0">
                  <p:embed/>
                </p:oleObj>
              </mc:Choice>
              <mc:Fallback>
                <p:oleObj name="CS ChemDraw Drawing" r:id="rId7" imgW="3838667" imgH="44758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03959" y="4725144"/>
                        <a:ext cx="7677334" cy="8951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611560" y="5877272"/>
            <a:ext cx="773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>
                <a:solidFill>
                  <a:srgbClr val="FF0000"/>
                </a:solidFill>
              </a:rPr>
              <a:t>p</a:t>
            </a:r>
            <a:r>
              <a:rPr lang="cs-CZ" b="1" i="1" dirty="0" err="1">
                <a:solidFill>
                  <a:srgbClr val="FF0000"/>
                </a:solidFill>
              </a:rPr>
              <a:t>K</a:t>
            </a:r>
            <a:r>
              <a:rPr lang="cs-CZ" b="1" i="1" baseline="-25000" dirty="0" err="1">
                <a:solidFill>
                  <a:srgbClr val="FF0000"/>
                </a:solidFill>
              </a:rPr>
              <a:t>A</a:t>
            </a:r>
            <a:r>
              <a:rPr lang="cs-CZ" b="1" i="1" baseline="-25000" dirty="0">
                <a:solidFill>
                  <a:srgbClr val="FF0000"/>
                </a:solidFill>
              </a:rPr>
              <a:t>    </a:t>
            </a:r>
            <a:r>
              <a:rPr lang="cs-CZ" b="1" i="1" dirty="0">
                <a:solidFill>
                  <a:srgbClr val="FF0000"/>
                </a:solidFill>
              </a:rPr>
              <a:t>  </a:t>
            </a:r>
            <a:r>
              <a:rPr lang="cs-CZ" b="1" dirty="0">
                <a:solidFill>
                  <a:srgbClr val="FF0000"/>
                </a:solidFill>
              </a:rPr>
              <a:t> 19,3                                                                                                                   15,7</a:t>
            </a:r>
            <a:endParaRPr lang="cs-CZ" b="1" baseline="-25000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851504" y="237926"/>
            <a:ext cx="76918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Kterým směrem bude posunutá rovnováha uvedené reakce</a:t>
            </a:r>
          </a:p>
        </p:txBody>
      </p:sp>
    </p:spTree>
    <p:extLst>
      <p:ext uri="{BB962C8B-B14F-4D97-AF65-F5344CB8AC3E}">
        <p14:creationId xmlns:p14="http://schemas.microsoft.com/office/powerpoint/2010/main" val="246574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31640" y="677887"/>
            <a:ext cx="66375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rgbClr val="F6672E"/>
                </a:solidFill>
              </a:rPr>
              <a:t>Báze silnější než OH</a:t>
            </a:r>
            <a:r>
              <a:rPr lang="cs-CZ" sz="2400" b="1" baseline="30000" dirty="0">
                <a:solidFill>
                  <a:srgbClr val="F6672E"/>
                </a:solidFill>
              </a:rPr>
              <a:t>-</a:t>
            </a:r>
            <a:r>
              <a:rPr lang="cs-CZ" sz="2400" b="1" dirty="0">
                <a:solidFill>
                  <a:srgbClr val="F6672E"/>
                </a:solidFill>
              </a:rPr>
              <a:t> nemohou být použité ve vodě</a:t>
            </a: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5354932"/>
              </p:ext>
            </p:extLst>
          </p:nvPr>
        </p:nvGraphicFramePr>
        <p:xfrm>
          <a:off x="1761094" y="1484784"/>
          <a:ext cx="5778614" cy="3951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76" name="CS ChemDraw Drawing" r:id="rId3" imgW="2889307" imgH="197586" progId="ChemDraw.Document.6.0">
                  <p:embed/>
                </p:oleObj>
              </mc:Choice>
              <mc:Fallback>
                <p:oleObj name="CS ChemDraw Drawing" r:id="rId3" imgW="2889307" imgH="19758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61094" y="1484784"/>
                        <a:ext cx="5778614" cy="3951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2160777" y="2060848"/>
            <a:ext cx="41200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>
                <a:solidFill>
                  <a:srgbClr val="F6672E"/>
                </a:solidFill>
              </a:rPr>
              <a:t>p</a:t>
            </a:r>
            <a:r>
              <a:rPr lang="cs-CZ" sz="2400" b="1" i="1" dirty="0" err="1">
                <a:solidFill>
                  <a:srgbClr val="F6672E"/>
                </a:solidFill>
              </a:rPr>
              <a:t>K</a:t>
            </a:r>
            <a:r>
              <a:rPr lang="cs-CZ" sz="2400" b="1" i="1" baseline="-25000" dirty="0" err="1">
                <a:solidFill>
                  <a:srgbClr val="F6672E"/>
                </a:solidFill>
              </a:rPr>
              <a:t>A</a:t>
            </a:r>
            <a:r>
              <a:rPr lang="cs-CZ" sz="2400" b="1" i="1" baseline="-25000" dirty="0">
                <a:solidFill>
                  <a:srgbClr val="F6672E"/>
                </a:solidFill>
              </a:rPr>
              <a:t>           </a:t>
            </a:r>
            <a:r>
              <a:rPr lang="cs-CZ" sz="2000" b="1" dirty="0">
                <a:solidFill>
                  <a:srgbClr val="F6672E"/>
                </a:solidFill>
              </a:rPr>
              <a:t>15,7                                       35</a:t>
            </a:r>
            <a:endParaRPr lang="cs-CZ" sz="2000" b="1" baseline="-25000" dirty="0">
              <a:solidFill>
                <a:srgbClr val="F6672E"/>
              </a:solidFill>
            </a:endParaRPr>
          </a:p>
        </p:txBody>
      </p:sp>
      <p:cxnSp>
        <p:nvCxnSpPr>
          <p:cNvPr id="7" name="Přímá spojnice 6"/>
          <p:cNvCxnSpPr/>
          <p:nvPr/>
        </p:nvCxnSpPr>
        <p:spPr>
          <a:xfrm>
            <a:off x="251520" y="3212976"/>
            <a:ext cx="88924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098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5997215"/>
              </p:ext>
            </p:extLst>
          </p:nvPr>
        </p:nvGraphicFramePr>
        <p:xfrm>
          <a:off x="870379" y="1700808"/>
          <a:ext cx="7256462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9" name="CS ChemDraw Drawing" r:id="rId3" imgW="3627993" imgH="478128" progId="ChemDraw.Document.6.0">
                  <p:embed/>
                </p:oleObj>
              </mc:Choice>
              <mc:Fallback>
                <p:oleObj name="CS ChemDraw Drawing" r:id="rId3" imgW="3627993" imgH="478128" progId="ChemDraw.Document.6.0">
                  <p:embed/>
                  <p:pic>
                    <p:nvPicPr>
                      <p:cNvPr id="0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0379" y="1700808"/>
                        <a:ext cx="7256462" cy="955675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8260418"/>
              </p:ext>
            </p:extLst>
          </p:nvPr>
        </p:nvGraphicFramePr>
        <p:xfrm>
          <a:off x="1060489" y="4005064"/>
          <a:ext cx="6876242" cy="16206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0" name="CS ChemDraw Drawing" r:id="rId5" imgW="3438121" imgH="810328" progId="ChemDraw.Document.6.0">
                  <p:embed/>
                </p:oleObj>
              </mc:Choice>
              <mc:Fallback>
                <p:oleObj name="CS ChemDraw Drawing" r:id="rId5" imgW="3438121" imgH="81032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60489" y="4005064"/>
                        <a:ext cx="6876242" cy="1620656"/>
                      </a:xfrm>
                      <a:prstGeom prst="rect">
                        <a:avLst/>
                      </a:prstGeom>
                      <a:ln>
                        <a:solidFill>
                          <a:srgbClr val="3333FF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2195736" y="2854843"/>
            <a:ext cx="4605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>
                <a:solidFill>
                  <a:srgbClr val="FF0000"/>
                </a:solidFill>
              </a:rPr>
              <a:t>p</a:t>
            </a:r>
            <a:r>
              <a:rPr lang="cs-CZ" b="1" i="1" dirty="0" err="1">
                <a:solidFill>
                  <a:srgbClr val="FF0000"/>
                </a:solidFill>
              </a:rPr>
              <a:t>K</a:t>
            </a:r>
            <a:r>
              <a:rPr lang="cs-CZ" b="1" i="1" baseline="-25000" dirty="0" err="1">
                <a:solidFill>
                  <a:srgbClr val="FF0000"/>
                </a:solidFill>
              </a:rPr>
              <a:t>A</a:t>
            </a:r>
            <a:r>
              <a:rPr lang="cs-CZ" b="1" i="1" baseline="-25000" dirty="0">
                <a:solidFill>
                  <a:srgbClr val="FF0000"/>
                </a:solidFill>
              </a:rPr>
              <a:t>    </a:t>
            </a:r>
            <a:r>
              <a:rPr lang="cs-CZ" b="1" i="1" dirty="0">
                <a:solidFill>
                  <a:srgbClr val="FF0000"/>
                </a:solidFill>
              </a:rPr>
              <a:t>  </a:t>
            </a:r>
            <a:r>
              <a:rPr lang="cs-CZ" b="1" dirty="0">
                <a:solidFill>
                  <a:srgbClr val="FF0000"/>
                </a:solidFill>
              </a:rPr>
              <a:t> -7                                                             -7,3</a:t>
            </a:r>
            <a:endParaRPr lang="cs-CZ" b="1" baseline="-25000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26302" y="475688"/>
            <a:ext cx="5544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C00000"/>
                </a:solidFill>
              </a:rPr>
              <a:t>Kdy je acidobazická reakce považována za </a:t>
            </a:r>
            <a:r>
              <a:rPr lang="cs-CZ" sz="2400" b="1" dirty="0" err="1">
                <a:solidFill>
                  <a:srgbClr val="C00000"/>
                </a:solidFill>
              </a:rPr>
              <a:t>irreverzibilní</a:t>
            </a:r>
            <a:r>
              <a:rPr lang="cs-CZ" sz="2400" b="1" dirty="0">
                <a:solidFill>
                  <a:srgbClr val="C0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41091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8256593"/>
              </p:ext>
            </p:extLst>
          </p:nvPr>
        </p:nvGraphicFramePr>
        <p:xfrm>
          <a:off x="1331640" y="188640"/>
          <a:ext cx="5826831" cy="5976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57" name="CS ChemDraw Drawing" r:id="rId3" imgW="2814840" imgH="2887200" progId="ChemDraw.Document.6.0">
                  <p:embed/>
                </p:oleObj>
              </mc:Choice>
              <mc:Fallback>
                <p:oleObj name="CS ChemDraw Drawing" r:id="rId3" imgW="2814840" imgH="2887200" progId="ChemDraw.Document.6.0">
                  <p:embed/>
                  <p:pic>
                    <p:nvPicPr>
                      <p:cNvPr id="0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188640"/>
                        <a:ext cx="5826831" cy="59766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66710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6466071"/>
              </p:ext>
            </p:extLst>
          </p:nvPr>
        </p:nvGraphicFramePr>
        <p:xfrm>
          <a:off x="1564505" y="4797152"/>
          <a:ext cx="5988912" cy="16025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55" name="CS ChemDraw Drawing" r:id="rId3" imgW="2994456" imgH="801278" progId="ChemDraw.Document.6.0">
                  <p:embed/>
                </p:oleObj>
              </mc:Choice>
              <mc:Fallback>
                <p:oleObj name="CS ChemDraw Drawing" r:id="rId3" imgW="2994456" imgH="80127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64505" y="4797152"/>
                        <a:ext cx="5988912" cy="16025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6875656"/>
              </p:ext>
            </p:extLst>
          </p:nvPr>
        </p:nvGraphicFramePr>
        <p:xfrm>
          <a:off x="1397145" y="2636912"/>
          <a:ext cx="6226440" cy="15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56" name="CS ChemDraw Drawing" r:id="rId5" imgW="3113220" imgH="759800" progId="ChemDraw.Document.6.0">
                  <p:embed/>
                </p:oleObj>
              </mc:Choice>
              <mc:Fallback>
                <p:oleObj name="CS ChemDraw Drawing" r:id="rId5" imgW="3113220" imgH="75980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97145" y="2636912"/>
                        <a:ext cx="6226440" cy="151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2582449"/>
              </p:ext>
            </p:extLst>
          </p:nvPr>
        </p:nvGraphicFramePr>
        <p:xfrm>
          <a:off x="1259632" y="692696"/>
          <a:ext cx="6765798" cy="11938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57" name="CS ChemDraw Drawing" r:id="rId7" imgW="3382899" imgH="596905" progId="ChemDraw.Document.6.0">
                  <p:embed/>
                </p:oleObj>
              </mc:Choice>
              <mc:Fallback>
                <p:oleObj name="CS ChemDraw Drawing" r:id="rId7" imgW="3382899" imgH="59690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59632" y="692696"/>
                        <a:ext cx="6765798" cy="11938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637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0608023"/>
              </p:ext>
            </p:extLst>
          </p:nvPr>
        </p:nvGraphicFramePr>
        <p:xfrm>
          <a:off x="484102" y="1772816"/>
          <a:ext cx="8378370" cy="1202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21" name="CS ChemDraw Drawing" r:id="rId3" imgW="3452400" imgH="495360" progId="ChemDraw.Document.6.0">
                  <p:embed/>
                </p:oleObj>
              </mc:Choice>
              <mc:Fallback>
                <p:oleObj name="CS ChemDraw Drawing" r:id="rId3" imgW="3452400" imgH="49536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4102" y="1772816"/>
                        <a:ext cx="8378370" cy="12021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467544" y="3501008"/>
            <a:ext cx="1472967" cy="369332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000000"/>
                </a:solidFill>
              </a:rPr>
              <a:t>slabá kyselina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142380" y="3501008"/>
            <a:ext cx="2407421" cy="36933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konjugovaná báze silná</a:t>
            </a:r>
          </a:p>
        </p:txBody>
      </p:sp>
    </p:spTree>
    <p:extLst>
      <p:ext uri="{BB962C8B-B14F-4D97-AF65-F5344CB8AC3E}">
        <p14:creationId xmlns:p14="http://schemas.microsoft.com/office/powerpoint/2010/main" val="376964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 txBox="1">
            <a:spLocks/>
          </p:cNvSpPr>
          <p:nvPr/>
        </p:nvSpPr>
        <p:spPr>
          <a:xfrm>
            <a:off x="539552" y="2288216"/>
            <a:ext cx="8280920" cy="158417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84000">
                <a:schemeClr val="accent1">
                  <a:lumMod val="40000"/>
                  <a:lumOff val="60000"/>
                </a:schemeClr>
              </a:gs>
              <a:gs pos="52000">
                <a:srgbClr val="FFBC92"/>
              </a:gs>
              <a:gs pos="66000">
                <a:srgbClr val="FFBD93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˃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3200" b="1" cap="small" dirty="0">
                <a:solidFill>
                  <a:srgbClr val="800000"/>
                </a:solidFill>
              </a:rPr>
              <a:t>Jak zjistit relativní kyselost nebo bazicitu </a:t>
            </a:r>
          </a:p>
          <a:p>
            <a:pPr marL="0" indent="0" algn="ctr">
              <a:buNone/>
            </a:pPr>
            <a:r>
              <a:rPr lang="cs-CZ" sz="3200" b="1" cap="small" dirty="0">
                <a:solidFill>
                  <a:srgbClr val="800000"/>
                </a:solidFill>
              </a:rPr>
              <a:t>ze struktury látky</a:t>
            </a:r>
          </a:p>
        </p:txBody>
      </p:sp>
    </p:spTree>
    <p:extLst>
      <p:ext uri="{BB962C8B-B14F-4D97-AF65-F5344CB8AC3E}">
        <p14:creationId xmlns:p14="http://schemas.microsoft.com/office/powerpoint/2010/main" val="312607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/>
          <p:cNvSpPr txBox="1">
            <a:spLocks/>
          </p:cNvSpPr>
          <p:nvPr/>
        </p:nvSpPr>
        <p:spPr>
          <a:xfrm>
            <a:off x="539552" y="454486"/>
            <a:ext cx="8352928" cy="64807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84000">
                <a:schemeClr val="accent1">
                  <a:lumMod val="40000"/>
                  <a:lumOff val="60000"/>
                </a:schemeClr>
              </a:gs>
              <a:gs pos="52000">
                <a:srgbClr val="FFBC92"/>
              </a:gs>
              <a:gs pos="66000">
                <a:srgbClr val="FFBD93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˃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b="1" dirty="0">
                <a:solidFill>
                  <a:srgbClr val="800000"/>
                </a:solidFill>
              </a:rPr>
              <a:t>1. Který atom nese náboj?</a:t>
            </a:r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5368" y="4496859"/>
            <a:ext cx="5682968" cy="983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1547662" y="5661248"/>
            <a:ext cx="6538381" cy="98072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84000">
                <a:schemeClr val="accent1">
                  <a:lumMod val="40000"/>
                  <a:lumOff val="60000"/>
                </a:schemeClr>
              </a:gs>
              <a:gs pos="52000">
                <a:srgbClr val="FFBC92"/>
              </a:gs>
              <a:gs pos="66000">
                <a:srgbClr val="FFBD93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˃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>
                <a:solidFill>
                  <a:srgbClr val="800000"/>
                </a:solidFill>
              </a:rPr>
              <a:t>čím </a:t>
            </a:r>
            <a:r>
              <a:rPr lang="cs-CZ" dirty="0" err="1">
                <a:solidFill>
                  <a:srgbClr val="800000"/>
                </a:solidFill>
              </a:rPr>
              <a:t>elektronegativnější</a:t>
            </a:r>
            <a:r>
              <a:rPr lang="cs-CZ" dirty="0">
                <a:solidFill>
                  <a:srgbClr val="800000"/>
                </a:solidFill>
              </a:rPr>
              <a:t> prvek záporný náboj nese, tím je konjugovaná báze stabilnější</a:t>
            </a:r>
            <a:endParaRPr lang="cs-CZ" baseline="30000" dirty="0">
              <a:solidFill>
                <a:srgbClr val="800000"/>
              </a:solidFill>
            </a:endParaRPr>
          </a:p>
          <a:p>
            <a:endParaRPr lang="cs-CZ" dirty="0">
              <a:solidFill>
                <a:srgbClr val="800000"/>
              </a:solidFill>
            </a:endParaRP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9255310"/>
              </p:ext>
            </p:extLst>
          </p:nvPr>
        </p:nvGraphicFramePr>
        <p:xfrm>
          <a:off x="2195736" y="1628800"/>
          <a:ext cx="4772708" cy="2330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09" name="CS ChemDraw Drawing" r:id="rId4" imgW="2386354" imgH="1165320" progId="ChemDraw.Document.6.0">
                  <p:embed/>
                </p:oleObj>
              </mc:Choice>
              <mc:Fallback>
                <p:oleObj name="CS ChemDraw Drawing" r:id="rId4" imgW="2386354" imgH="116532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95736" y="1628800"/>
                        <a:ext cx="4772708" cy="2330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2520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756" y="3356992"/>
            <a:ext cx="4392488" cy="2629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4541678"/>
              </p:ext>
            </p:extLst>
          </p:nvPr>
        </p:nvGraphicFramePr>
        <p:xfrm>
          <a:off x="2123728" y="620688"/>
          <a:ext cx="4772708" cy="2312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3" name="CS ChemDraw Drawing" r:id="rId4" imgW="2386354" imgH="1156140" progId="ChemDraw.Document.6.0">
                  <p:embed/>
                </p:oleObj>
              </mc:Choice>
              <mc:Fallback>
                <p:oleObj name="CS ChemDraw Drawing" r:id="rId4" imgW="2386354" imgH="115614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23728" y="620688"/>
                        <a:ext cx="4772708" cy="23122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2665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454" y="2060848"/>
            <a:ext cx="8724047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Zástupný symbol pro obsah 2"/>
          <p:cNvSpPr txBox="1">
            <a:spLocks/>
          </p:cNvSpPr>
          <p:nvPr/>
        </p:nvSpPr>
        <p:spPr>
          <a:xfrm>
            <a:off x="827584" y="404664"/>
            <a:ext cx="7992888" cy="79208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84000">
                <a:schemeClr val="accent1">
                  <a:lumMod val="40000"/>
                  <a:lumOff val="60000"/>
                </a:schemeClr>
              </a:gs>
              <a:gs pos="52000">
                <a:srgbClr val="FFBC92"/>
              </a:gs>
              <a:gs pos="66000">
                <a:srgbClr val="FFBD93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˃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b="1" dirty="0">
                <a:solidFill>
                  <a:srgbClr val="800000"/>
                </a:solidFill>
              </a:rPr>
              <a:t>2. </a:t>
            </a:r>
            <a:r>
              <a:rPr lang="cs-CZ" b="1" dirty="0" err="1">
                <a:solidFill>
                  <a:srgbClr val="800000"/>
                </a:solidFill>
              </a:rPr>
              <a:t>Delokalizace</a:t>
            </a:r>
            <a:r>
              <a:rPr lang="cs-CZ" b="1" dirty="0">
                <a:solidFill>
                  <a:srgbClr val="800000"/>
                </a:solidFill>
              </a:rPr>
              <a:t> náboje v A</a:t>
            </a:r>
            <a:r>
              <a:rPr lang="cs-CZ" b="1" baseline="30000" dirty="0">
                <a:solidFill>
                  <a:srgbClr val="800000"/>
                </a:solidFill>
              </a:rPr>
              <a:t>-    </a:t>
            </a:r>
            <a:r>
              <a:rPr lang="cs-CZ" b="1" dirty="0">
                <a:solidFill>
                  <a:srgbClr val="800000"/>
                </a:solidFill>
              </a:rPr>
              <a:t>    -    stabilizace</a:t>
            </a:r>
            <a:endParaRPr lang="cs-CZ" b="1" baseline="300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69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 txBox="1">
            <a:spLocks/>
          </p:cNvSpPr>
          <p:nvPr/>
        </p:nvSpPr>
        <p:spPr>
          <a:xfrm>
            <a:off x="999321" y="404664"/>
            <a:ext cx="7467600" cy="43204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˃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 err="1">
                <a:solidFill>
                  <a:srgbClr val="800000"/>
                </a:solidFill>
              </a:rPr>
              <a:t>delokalizace</a:t>
            </a:r>
            <a:endParaRPr lang="cs-CZ" b="1" dirty="0">
              <a:solidFill>
                <a:srgbClr val="800000"/>
              </a:solidFill>
            </a:endParaRP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3937138"/>
              </p:ext>
            </p:extLst>
          </p:nvPr>
        </p:nvGraphicFramePr>
        <p:xfrm>
          <a:off x="1022985" y="1340768"/>
          <a:ext cx="7216457" cy="49980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03" name="CS ChemDraw Drawing" r:id="rId3" imgW="4245644" imgH="2939655" progId="ChemDraw.Document.6.0">
                  <p:embed/>
                </p:oleObj>
              </mc:Choice>
              <mc:Fallback>
                <p:oleObj name="CS ChemDraw Drawing" r:id="rId3" imgW="4245644" imgH="2939655" progId="ChemDraw.Document.6.0">
                  <p:embed/>
                  <p:pic>
                    <p:nvPicPr>
                      <p:cNvPr id="0" name=""/>
                      <p:cNvPicPr preferRelativeResize="0"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22985" y="1340768"/>
                        <a:ext cx="7216457" cy="49980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Obdélník 2"/>
          <p:cNvSpPr/>
          <p:nvPr/>
        </p:nvSpPr>
        <p:spPr>
          <a:xfrm>
            <a:off x="1691680" y="1700808"/>
            <a:ext cx="66967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1404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8195571"/>
              </p:ext>
            </p:extLst>
          </p:nvPr>
        </p:nvGraphicFramePr>
        <p:xfrm>
          <a:off x="683568" y="476672"/>
          <a:ext cx="1521333" cy="5984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28" name="CS ChemDraw Drawing" r:id="rId3" imgW="768240" imgH="3022560" progId="ChemDraw.Document.6.0">
                  <p:embed/>
                </p:oleObj>
              </mc:Choice>
              <mc:Fallback>
                <p:oleObj name="CS ChemDraw Drawing" r:id="rId3" imgW="768240" imgH="3022560" progId="ChemDraw.Document.6.0">
                  <p:embed/>
                  <p:pic>
                    <p:nvPicPr>
                      <p:cNvPr id="0" name=""/>
                      <p:cNvPicPr preferRelativeResize="0"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3568" y="476672"/>
                        <a:ext cx="1521333" cy="59847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0021048"/>
              </p:ext>
            </p:extLst>
          </p:nvPr>
        </p:nvGraphicFramePr>
        <p:xfrm>
          <a:off x="2987824" y="476672"/>
          <a:ext cx="4551426" cy="6060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29" name="CS ChemDraw Drawing" r:id="rId5" imgW="2298240" imgH="3061440" progId="ChemDraw.Document.6.0">
                  <p:embed/>
                </p:oleObj>
              </mc:Choice>
              <mc:Fallback>
                <p:oleObj name="CS ChemDraw Drawing" r:id="rId5" imgW="2298240" imgH="3061440" progId="ChemDraw.Document.6.0">
                  <p:embed/>
                  <p:pic>
                    <p:nvPicPr>
                      <p:cNvPr id="0" name=""/>
                      <p:cNvPicPr preferRelativeResize="0"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87824" y="476672"/>
                        <a:ext cx="4551426" cy="60601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2529259"/>
              </p:ext>
            </p:extLst>
          </p:nvPr>
        </p:nvGraphicFramePr>
        <p:xfrm>
          <a:off x="7956376" y="332656"/>
          <a:ext cx="490347" cy="58118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30" name="CS ChemDraw Drawing" r:id="rId7" imgW="246960" imgH="2935440" progId="ChemDraw.Document.6.0">
                  <p:embed/>
                </p:oleObj>
              </mc:Choice>
              <mc:Fallback>
                <p:oleObj name="CS ChemDraw Drawing" r:id="rId7" imgW="246960" imgH="2935440" progId="ChemDraw.Document.6.0">
                  <p:embed/>
                  <p:pic>
                    <p:nvPicPr>
                      <p:cNvPr id="0" name=""/>
                      <p:cNvPicPr preferRelativeResize="0"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956376" y="332656"/>
                        <a:ext cx="490347" cy="58118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6967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">
  <a:themeElements>
    <a:clrScheme name="Thermal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Teplo</Template>
  <TotalTime>1408</TotalTime>
  <Words>197</Words>
  <Application>Microsoft Office PowerPoint</Application>
  <PresentationFormat>Předvádění na obrazovce (4:3)</PresentationFormat>
  <Paragraphs>47</Paragraphs>
  <Slides>27</Slides>
  <Notes>2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9" baseType="lpstr">
      <vt:lpstr>Thermal</vt:lpstr>
      <vt:lpstr>CS ChemDraw Drawing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user</cp:lastModifiedBy>
  <cp:revision>212</cp:revision>
  <dcterms:created xsi:type="dcterms:W3CDTF">2014-04-02T11:51:39Z</dcterms:created>
  <dcterms:modified xsi:type="dcterms:W3CDTF">2019-04-24T11:33:06Z</dcterms:modified>
</cp:coreProperties>
</file>