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6" r:id="rId3"/>
    <p:sldId id="317" r:id="rId4"/>
    <p:sldId id="318" r:id="rId5"/>
    <p:sldId id="288" r:id="rId6"/>
    <p:sldId id="319" r:id="rId7"/>
    <p:sldId id="287" r:id="rId8"/>
    <p:sldId id="297" r:id="rId9"/>
    <p:sldId id="298" r:id="rId10"/>
    <p:sldId id="324" r:id="rId11"/>
    <p:sldId id="327" r:id="rId12"/>
    <p:sldId id="338" r:id="rId13"/>
    <p:sldId id="329" r:id="rId14"/>
    <p:sldId id="263" r:id="rId15"/>
    <p:sldId id="347" r:id="rId16"/>
    <p:sldId id="339" r:id="rId17"/>
    <p:sldId id="346" r:id="rId18"/>
    <p:sldId id="349" r:id="rId19"/>
    <p:sldId id="351" r:id="rId20"/>
    <p:sldId id="307" r:id="rId21"/>
    <p:sldId id="311" r:id="rId22"/>
    <p:sldId id="308" r:id="rId23"/>
    <p:sldId id="357" r:id="rId24"/>
    <p:sldId id="360" r:id="rId25"/>
    <p:sldId id="362" r:id="rId26"/>
    <p:sldId id="305" r:id="rId27"/>
    <p:sldId id="30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FB9E"/>
    <a:srgbClr val="3333FF"/>
    <a:srgbClr val="F6672E"/>
    <a:srgbClr val="B82B04"/>
    <a:srgbClr val="FF6600"/>
    <a:srgbClr val="000000"/>
    <a:srgbClr val="FF1919"/>
    <a:srgbClr val="00CC00"/>
    <a:srgbClr val="FF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image" Target="../media/image3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D1AC7-4CCB-4C9F-8908-26F3FC5444DC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5EE38-C073-4029-B2AA-380D1346F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86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jsou oba stabilizované rezonancí, pak ten, který je na </a:t>
            </a:r>
            <a:r>
              <a:rPr lang="cs-CZ" dirty="0" err="1"/>
              <a:t>elektronegativnějším</a:t>
            </a:r>
            <a:r>
              <a:rPr lang="cs-CZ" dirty="0"/>
              <a:t> atomu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5EE38-C073-4029-B2AA-380D1346FC3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87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5EE38-C073-4029-B2AA-380D1346FC3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61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E43D62-9D93-4DAE-8CFC-7982E1B78DC5}" type="datetimeFigureOut">
              <a:rPr lang="cs-CZ" smtClean="0"/>
              <a:t>24.4.2019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0.e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7775"/>
            <a:ext cx="6189583" cy="949569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Kyselost a bazicita</a:t>
            </a:r>
          </a:p>
        </p:txBody>
      </p:sp>
    </p:spTree>
    <p:extLst>
      <p:ext uri="{BB962C8B-B14F-4D97-AF65-F5344CB8AC3E}">
        <p14:creationId xmlns:p14="http://schemas.microsoft.com/office/powerpoint/2010/main" val="28632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699592"/>
            <a:ext cx="7265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Který z vodíkových atomů v uvedené dvojici je kyselejší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3150"/>
              </p:ext>
            </p:extLst>
          </p:nvPr>
        </p:nvGraphicFramePr>
        <p:xfrm>
          <a:off x="755576" y="1556792"/>
          <a:ext cx="7861300" cy="404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" name="CS ChemDraw Drawing" r:id="rId4" imgW="3930120" imgH="2024280" progId="ChemDraw.Document.6.0">
                  <p:embed/>
                </p:oleObj>
              </mc:Choice>
              <mc:Fallback>
                <p:oleObj name="CS ChemDraw Drawing" r:id="rId4" imgW="3930120" imgH="202428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556792"/>
                        <a:ext cx="7861300" cy="4048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ál 4"/>
          <p:cNvSpPr/>
          <p:nvPr/>
        </p:nvSpPr>
        <p:spPr>
          <a:xfrm>
            <a:off x="1586411" y="1628800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203848" y="1880828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092280" y="1628800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098362" y="5229200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220072" y="4977172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372200" y="4653136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2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827584" y="404664"/>
            <a:ext cx="799288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solidFill>
                  <a:srgbClr val="800000"/>
                </a:solidFill>
              </a:rPr>
              <a:t>3. Vliv indukčního efektu</a:t>
            </a:r>
            <a:endParaRPr lang="cs-CZ" b="1" baseline="30000" dirty="0">
              <a:solidFill>
                <a:srgbClr val="80000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852829"/>
              </p:ext>
            </p:extLst>
          </p:nvPr>
        </p:nvGraphicFramePr>
        <p:xfrm>
          <a:off x="655253" y="2276872"/>
          <a:ext cx="8337550" cy="120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2" name="CS ChemDraw Drawing" r:id="rId3" imgW="4169520" imgH="605160" progId="ChemDraw.Document.6.0">
                  <p:embed/>
                </p:oleObj>
              </mc:Choice>
              <mc:Fallback>
                <p:oleObj name="CS ChemDraw Drawing" r:id="rId3" imgW="4169520" imgH="60516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253" y="2276872"/>
                        <a:ext cx="8337550" cy="1209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801074" y="3750891"/>
            <a:ext cx="8163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333FF"/>
                </a:solidFill>
              </a:rPr>
              <a:t>4,75                                   2,87                                        1,25                                    0,70</a:t>
            </a:r>
          </a:p>
        </p:txBody>
      </p:sp>
    </p:spTree>
    <p:extLst>
      <p:ext uri="{BB962C8B-B14F-4D97-AF65-F5344CB8AC3E}">
        <p14:creationId xmlns:p14="http://schemas.microsoft.com/office/powerpoint/2010/main" val="123560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546549"/>
              </p:ext>
            </p:extLst>
          </p:nvPr>
        </p:nvGraphicFramePr>
        <p:xfrm>
          <a:off x="899592" y="2132856"/>
          <a:ext cx="7432674" cy="815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3" name="CS ChemDraw Drawing" r:id="rId3" imgW="3716499" imgH="407992" progId="ChemDraw.Document.6.0">
                  <p:embed/>
                </p:oleObj>
              </mc:Choice>
              <mc:Fallback>
                <p:oleObj name="CS ChemDraw Drawing" r:id="rId3" imgW="3716499" imgH="407992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132856"/>
                        <a:ext cx="7432674" cy="815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élník 2"/>
          <p:cNvSpPr/>
          <p:nvPr/>
        </p:nvSpPr>
        <p:spPr>
          <a:xfrm>
            <a:off x="611560" y="3750891"/>
            <a:ext cx="8163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333FF"/>
                </a:solidFill>
              </a:rPr>
              <a:t>p</a:t>
            </a:r>
            <a:r>
              <a:rPr lang="cs-CZ" b="1" i="1" dirty="0" err="1" smtClean="0">
                <a:solidFill>
                  <a:srgbClr val="3333FF"/>
                </a:solidFill>
              </a:rPr>
              <a:t>K</a:t>
            </a:r>
            <a:r>
              <a:rPr lang="cs-CZ" b="1" i="1" baseline="-25000" dirty="0" err="1" smtClean="0">
                <a:solidFill>
                  <a:srgbClr val="3333FF"/>
                </a:solidFill>
              </a:rPr>
              <a:t>a</a:t>
            </a:r>
            <a:r>
              <a:rPr lang="cs-CZ" b="1" baseline="-25000" dirty="0" smtClean="0">
                <a:solidFill>
                  <a:srgbClr val="3333FF"/>
                </a:solidFill>
              </a:rPr>
              <a:t>  </a:t>
            </a:r>
            <a:r>
              <a:rPr lang="cs-CZ" b="1" dirty="0" smtClean="0">
                <a:solidFill>
                  <a:srgbClr val="3333FF"/>
                </a:solidFill>
              </a:rPr>
              <a:t>15,5                                  </a:t>
            </a:r>
            <a:r>
              <a:rPr lang="cs-CZ" b="1" dirty="0">
                <a:solidFill>
                  <a:srgbClr val="3333FF"/>
                </a:solidFill>
              </a:rPr>
              <a:t>16,0                                        17,1                                   19,2</a:t>
            </a:r>
          </a:p>
        </p:txBody>
      </p:sp>
    </p:spTree>
    <p:extLst>
      <p:ext uri="{BB962C8B-B14F-4D97-AF65-F5344CB8AC3E}">
        <p14:creationId xmlns:p14="http://schemas.microsoft.com/office/powerpoint/2010/main" val="8281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827584" y="404664"/>
            <a:ext cx="799288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solidFill>
                  <a:srgbClr val="800000"/>
                </a:solidFill>
              </a:rPr>
              <a:t>4. Vliv hybridizace</a:t>
            </a:r>
            <a:endParaRPr lang="cs-CZ" b="1" baseline="30000" dirty="0">
              <a:solidFill>
                <a:srgbClr val="80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320044"/>
              </p:ext>
            </p:extLst>
          </p:nvPr>
        </p:nvGraphicFramePr>
        <p:xfrm>
          <a:off x="2336357" y="2009570"/>
          <a:ext cx="1298574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2" name="CS ChemDraw Drawing" r:id="rId3" imgW="649080" imgH="2162160" progId="ChemDraw.Document.6.0">
                  <p:embed/>
                </p:oleObj>
              </mc:Choice>
              <mc:Fallback>
                <p:oleObj name="CS ChemDraw Drawing" r:id="rId3" imgW="649080" imgH="216216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6357" y="2009570"/>
                        <a:ext cx="1298574" cy="432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824028" y="123998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C00000"/>
                </a:solidFill>
              </a:rPr>
              <a:t>p</a:t>
            </a:r>
            <a:r>
              <a:rPr lang="cs-CZ" sz="2400" b="1" i="1" dirty="0" err="1">
                <a:solidFill>
                  <a:srgbClr val="C00000"/>
                </a:solidFill>
              </a:rPr>
              <a:t>K</a:t>
            </a:r>
            <a:r>
              <a:rPr lang="cs-CZ" sz="2400" b="1" i="1" baseline="-25000" dirty="0" err="1">
                <a:solidFill>
                  <a:srgbClr val="C00000"/>
                </a:solidFill>
              </a:rPr>
              <a:t>a</a:t>
            </a:r>
            <a:endParaRPr lang="cs-CZ" sz="2400" b="1" i="1" baseline="-25000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24028" y="371703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87180" y="580207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98635" y="1859698"/>
            <a:ext cx="569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7134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123728" y="789179"/>
            <a:ext cx="501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Která ze sloučenin je silnější kyselinou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31154"/>
              </p:ext>
            </p:extLst>
          </p:nvPr>
        </p:nvGraphicFramePr>
        <p:xfrm>
          <a:off x="2239291" y="1844824"/>
          <a:ext cx="4900362" cy="2120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2" name="CS ChemDraw Drawing" r:id="rId3" imgW="2450181" imgH="1060327" progId="ChemDraw.Document.6.0">
                  <p:embed/>
                </p:oleObj>
              </mc:Choice>
              <mc:Fallback>
                <p:oleObj name="CS ChemDraw Drawing" r:id="rId3" imgW="2450181" imgH="106032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9291" y="1844824"/>
                        <a:ext cx="4900362" cy="2120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350519"/>
              </p:ext>
            </p:extLst>
          </p:nvPr>
        </p:nvGraphicFramePr>
        <p:xfrm>
          <a:off x="2771800" y="4509120"/>
          <a:ext cx="4739236" cy="2041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3" name="CS ChemDraw Drawing" r:id="rId5" imgW="2369618" imgH="1020734" progId="ChemDraw.Document.6.0">
                  <p:embed/>
                </p:oleObj>
              </mc:Choice>
              <mc:Fallback>
                <p:oleObj name="CS ChemDraw Drawing" r:id="rId5" imgW="2369618" imgH="10207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800" y="4509120"/>
                        <a:ext cx="4739236" cy="2041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ál 5"/>
          <p:cNvSpPr/>
          <p:nvPr/>
        </p:nvSpPr>
        <p:spPr>
          <a:xfrm>
            <a:off x="4979413" y="1300954"/>
            <a:ext cx="2160240" cy="3165340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31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126876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400" dirty="0"/>
              <a:t>Intramolekulární vodíková vazba</a:t>
            </a:r>
          </a:p>
          <a:p>
            <a:pPr algn="ctr">
              <a:spcBef>
                <a:spcPct val="50000"/>
              </a:spcBef>
            </a:pPr>
            <a:endParaRPr lang="cs-CZ" altLang="cs-CZ" sz="2400" dirty="0"/>
          </a:p>
          <a:p>
            <a:pPr algn="ctr">
              <a:spcBef>
                <a:spcPct val="50000"/>
              </a:spcBef>
            </a:pPr>
            <a:endParaRPr lang="cs-CZ" altLang="cs-CZ" sz="2400" dirty="0"/>
          </a:p>
          <a:p>
            <a:pPr algn="ctr">
              <a:spcBef>
                <a:spcPct val="50000"/>
              </a:spcBef>
            </a:pPr>
            <a:endParaRPr lang="cs-CZ" altLang="cs-CZ" sz="2400" dirty="0"/>
          </a:p>
          <a:p>
            <a:pPr algn="ctr">
              <a:spcBef>
                <a:spcPct val="50000"/>
              </a:spcBef>
            </a:pPr>
            <a:endParaRPr lang="cs-CZ" altLang="cs-CZ" sz="2400" dirty="0"/>
          </a:p>
          <a:p>
            <a:pPr algn="ctr">
              <a:spcBef>
                <a:spcPct val="50000"/>
              </a:spcBef>
            </a:pPr>
            <a:endParaRPr lang="cs-CZ" altLang="cs-CZ" sz="2400" dirty="0"/>
          </a:p>
          <a:p>
            <a:pPr algn="ctr">
              <a:spcBef>
                <a:spcPct val="50000"/>
              </a:spcBef>
            </a:pPr>
            <a:r>
              <a:rPr lang="en-US" altLang="cs-CZ" sz="2400" dirty="0"/>
              <a:t>﻿</a:t>
            </a:r>
            <a:r>
              <a:rPr lang="en-US" altLang="cs-CZ" sz="2400" dirty="0">
                <a:solidFill>
                  <a:srgbClr val="C00000"/>
                </a:solidFill>
              </a:rPr>
              <a:t> 2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  <a:r>
              <a:rPr lang="en-US" altLang="cs-CZ" sz="2400" dirty="0">
                <a:solidFill>
                  <a:srgbClr val="C00000"/>
                </a:solidFill>
              </a:rPr>
              <a:t>98</a:t>
            </a:r>
            <a:r>
              <a:rPr lang="cs-CZ" altLang="cs-CZ" sz="2400" dirty="0">
                <a:solidFill>
                  <a:srgbClr val="C00000"/>
                </a:solidFill>
              </a:rPr>
              <a:t>                                      </a:t>
            </a:r>
            <a:r>
              <a:rPr lang="en-US" altLang="cs-CZ" sz="2400" dirty="0">
                <a:solidFill>
                  <a:srgbClr val="C00000"/>
                </a:solidFill>
              </a:rPr>
              <a:t>4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  <a:r>
              <a:rPr lang="en-US" altLang="cs-CZ" sz="2400" dirty="0">
                <a:solidFill>
                  <a:srgbClr val="C00000"/>
                </a:solidFill>
              </a:rPr>
              <a:t>58 </a:t>
            </a:r>
            <a:endParaRPr lang="cs-CZ" altLang="cs-CZ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4861"/>
              </p:ext>
            </p:extLst>
          </p:nvPr>
        </p:nvGraphicFramePr>
        <p:xfrm>
          <a:off x="2585152" y="2420888"/>
          <a:ext cx="3973696" cy="1736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8" name="CS ChemDraw Drawing" r:id="rId3" imgW="1986848" imgH="868397" progId="ChemDraw.Document.6.0">
                  <p:embed/>
                </p:oleObj>
              </mc:Choice>
              <mc:Fallback>
                <p:oleObj name="CS ChemDraw Drawing" r:id="rId3" imgW="1986848" imgH="8683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5152" y="2420888"/>
                        <a:ext cx="3973696" cy="1736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9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91880" y="260648"/>
            <a:ext cx="2090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>
                <a:solidFill>
                  <a:srgbClr val="3333FF"/>
                </a:solidFill>
              </a:rPr>
              <a:t>BAZICITA</a:t>
            </a:r>
          </a:p>
        </p:txBody>
      </p:sp>
      <p:pic>
        <p:nvPicPr>
          <p:cNvPr id="49158" name="Picture 6" descr="https://eluc.kr-olomoucky.cz/uploads/images/20530/konstantabazicit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486" y="2492896"/>
            <a:ext cx="3346145" cy="125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0" name="Picture 8" descr="https://eluc.kr-olomoucky.cz/uploads/images/13699/konstantabazicity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090" y="3965079"/>
            <a:ext cx="4354770" cy="269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143147"/>
              </p:ext>
            </p:extLst>
          </p:nvPr>
        </p:nvGraphicFramePr>
        <p:xfrm>
          <a:off x="705073" y="1556792"/>
          <a:ext cx="7663802" cy="5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6" name="CS ChemDraw Drawing" r:id="rId5" imgW="2841650" imgH="206636" progId="ChemDraw.Document.6.0">
                  <p:embed/>
                </p:oleObj>
              </mc:Choice>
              <mc:Fallback>
                <p:oleObj name="CS ChemDraw Drawing" r:id="rId5" imgW="2841650" imgH="2066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5073" y="1556792"/>
                        <a:ext cx="7663802" cy="557288"/>
                      </a:xfrm>
                      <a:prstGeom prst="rect">
                        <a:avLst/>
                      </a:prstGeom>
                      <a:solidFill>
                        <a:srgbClr val="3333FF">
                          <a:alpha val="23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0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190686"/>
              </p:ext>
            </p:extLst>
          </p:nvPr>
        </p:nvGraphicFramePr>
        <p:xfrm>
          <a:off x="395536" y="2276872"/>
          <a:ext cx="8634260" cy="3217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3" name="CS ChemDraw Drawing" r:id="rId4" imgW="4317130" imgH="1608967" progId="ChemDraw.Document.6.0">
                  <p:embed/>
                </p:oleObj>
              </mc:Choice>
              <mc:Fallback>
                <p:oleObj name="CS ChemDraw Drawing" r:id="rId4" imgW="4317130" imgH="16089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2276872"/>
                        <a:ext cx="8634260" cy="3217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002995"/>
              </p:ext>
            </p:extLst>
          </p:nvPr>
        </p:nvGraphicFramePr>
        <p:xfrm>
          <a:off x="395536" y="332656"/>
          <a:ext cx="5683300" cy="1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4" name="CS ChemDraw Drawing" r:id="rId6" imgW="2841650" imgH="703994" progId="ChemDraw.Document.6.0">
                  <p:embed/>
                </p:oleObj>
              </mc:Choice>
              <mc:Fallback>
                <p:oleObj name="CS ChemDraw Drawing" r:id="rId6" imgW="2841650" imgH="7039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5536" y="332656"/>
                        <a:ext cx="5683300" cy="1407988"/>
                      </a:xfrm>
                      <a:prstGeom prst="rect">
                        <a:avLst/>
                      </a:prstGeom>
                      <a:solidFill>
                        <a:srgbClr val="00B0F0">
                          <a:alpha val="22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Přímá spojnice 5"/>
          <p:cNvCxnSpPr/>
          <p:nvPr/>
        </p:nvCxnSpPr>
        <p:spPr>
          <a:xfrm>
            <a:off x="251520" y="4653136"/>
            <a:ext cx="8892480" cy="0"/>
          </a:xfrm>
          <a:prstGeom prst="line">
            <a:avLst/>
          </a:pr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201572"/>
              </p:ext>
            </p:extLst>
          </p:nvPr>
        </p:nvGraphicFramePr>
        <p:xfrm>
          <a:off x="6084168" y="836712"/>
          <a:ext cx="2934316" cy="444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5" name="CS ChemDraw Drawing" r:id="rId8" imgW="1467158" imgH="222096" progId="ChemDraw.Document.6.0">
                  <p:embed/>
                </p:oleObj>
              </mc:Choice>
              <mc:Fallback>
                <p:oleObj name="CS ChemDraw Drawing" r:id="rId8" imgW="1467158" imgH="22209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84168" y="836712"/>
                        <a:ext cx="2934316" cy="444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20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191314"/>
              </p:ext>
            </p:extLst>
          </p:nvPr>
        </p:nvGraphicFramePr>
        <p:xfrm>
          <a:off x="326024" y="764704"/>
          <a:ext cx="8635968" cy="192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5" name="CS ChemDraw Drawing" r:id="rId3" imgW="5397480" imgH="1204560" progId="ChemDraw.Document.6.0">
                  <p:embed/>
                </p:oleObj>
              </mc:Choice>
              <mc:Fallback>
                <p:oleObj name="CS ChemDraw Drawing" r:id="rId3" imgW="5397480" imgH="1204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024" y="764704"/>
                        <a:ext cx="8635968" cy="1927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ál 2"/>
          <p:cNvSpPr/>
          <p:nvPr/>
        </p:nvSpPr>
        <p:spPr>
          <a:xfrm>
            <a:off x="4646504" y="2276872"/>
            <a:ext cx="936104" cy="504056"/>
          </a:xfrm>
          <a:prstGeom prst="ellipse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2990320" y="2276872"/>
            <a:ext cx="936104" cy="5040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6158672" y="2307838"/>
            <a:ext cx="936104" cy="504056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478152" y="2235506"/>
            <a:ext cx="936104" cy="504056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526824" y="2307838"/>
            <a:ext cx="936104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093886"/>
              </p:ext>
            </p:extLst>
          </p:nvPr>
        </p:nvGraphicFramePr>
        <p:xfrm>
          <a:off x="3851920" y="3717032"/>
          <a:ext cx="1876608" cy="2490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6" name="CS ChemDraw Drawing" r:id="rId5" imgW="1172880" imgH="1556280" progId="ChemDraw.Document.6.0">
                  <p:embed/>
                </p:oleObj>
              </mc:Choice>
              <mc:Fallback>
                <p:oleObj name="CS ChemDraw Drawing" r:id="rId5" imgW="1172880" imgH="1556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1920" y="3717032"/>
                        <a:ext cx="1876608" cy="2490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49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221383"/>
              </p:ext>
            </p:extLst>
          </p:nvPr>
        </p:nvGraphicFramePr>
        <p:xfrm>
          <a:off x="2249303" y="1275318"/>
          <a:ext cx="4462128" cy="172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0" name="CS ChemDraw Drawing" r:id="rId3" imgW="2478960" imgH="960840" progId="ChemDraw.Document.6.0">
                  <p:embed/>
                </p:oleObj>
              </mc:Choice>
              <mc:Fallback>
                <p:oleObj name="CS ChemDraw Drawing" r:id="rId3" imgW="2478960" imgH="9608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9303" y="1275318"/>
                        <a:ext cx="4462128" cy="172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282543"/>
              </p:ext>
            </p:extLst>
          </p:nvPr>
        </p:nvGraphicFramePr>
        <p:xfrm>
          <a:off x="1979712" y="3501008"/>
          <a:ext cx="5665902" cy="31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1" name="CS ChemDraw Drawing" r:id="rId5" imgW="2832951" imgH="1555800" progId="ChemDraw.Document.6.0">
                  <p:embed/>
                </p:oleObj>
              </mc:Choice>
              <mc:Fallback>
                <p:oleObj name="CS ChemDraw Drawing" r:id="rId5" imgW="2832951" imgH="1555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3501008"/>
                        <a:ext cx="5665902" cy="311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131660" y="366065"/>
            <a:ext cx="4361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Seřaďte podle vzrůstající bazicity</a:t>
            </a:r>
          </a:p>
        </p:txBody>
      </p:sp>
    </p:spTree>
    <p:extLst>
      <p:ext uri="{BB962C8B-B14F-4D97-AF65-F5344CB8AC3E}">
        <p14:creationId xmlns:p14="http://schemas.microsoft.com/office/powerpoint/2010/main" val="146891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808603" y="1340768"/>
            <a:ext cx="7992888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>
                <a:solidFill>
                  <a:srgbClr val="800000"/>
                </a:solidFill>
              </a:rPr>
              <a:t>p</a:t>
            </a:r>
            <a:r>
              <a:rPr lang="cs-CZ" i="1" dirty="0" err="1">
                <a:solidFill>
                  <a:srgbClr val="800000"/>
                </a:solidFill>
              </a:rPr>
              <a:t>K</a:t>
            </a:r>
            <a:r>
              <a:rPr lang="cs-CZ" i="1" baseline="-25000" dirty="0" err="1">
                <a:solidFill>
                  <a:srgbClr val="800000"/>
                </a:solidFill>
              </a:rPr>
              <a:t>a</a:t>
            </a:r>
            <a:r>
              <a:rPr lang="cs-CZ" baseline="-25000" dirty="0">
                <a:solidFill>
                  <a:srgbClr val="800000"/>
                </a:solidFill>
              </a:rPr>
              <a:t>  </a:t>
            </a:r>
            <a:r>
              <a:rPr lang="cs-CZ" dirty="0">
                <a:solidFill>
                  <a:srgbClr val="800000"/>
                </a:solidFill>
              </a:rPr>
              <a:t>kyseliny závisí na stabilitě její konjugované báze</a:t>
            </a:r>
          </a:p>
          <a:p>
            <a:r>
              <a:rPr lang="cs-CZ" dirty="0">
                <a:solidFill>
                  <a:srgbClr val="800000"/>
                </a:solidFill>
              </a:rPr>
              <a:t>čím silnější HA, tím slabší A</a:t>
            </a:r>
            <a:r>
              <a:rPr lang="cs-CZ" baseline="30000" dirty="0">
                <a:solidFill>
                  <a:srgbClr val="800000"/>
                </a:solidFill>
              </a:rPr>
              <a:t>-</a:t>
            </a:r>
          </a:p>
          <a:p>
            <a:r>
              <a:rPr lang="cs-CZ" dirty="0">
                <a:solidFill>
                  <a:srgbClr val="800000"/>
                </a:solidFill>
              </a:rPr>
              <a:t>čím silnější A</a:t>
            </a:r>
            <a:r>
              <a:rPr lang="cs-CZ" baseline="30000" dirty="0">
                <a:solidFill>
                  <a:srgbClr val="800000"/>
                </a:solidFill>
              </a:rPr>
              <a:t>- </a:t>
            </a:r>
            <a:r>
              <a:rPr lang="cs-CZ" dirty="0">
                <a:solidFill>
                  <a:srgbClr val="800000"/>
                </a:solidFill>
              </a:rPr>
              <a:t>, tím slabší AH</a:t>
            </a:r>
            <a:endParaRPr lang="cs-CZ" baseline="30000" dirty="0">
              <a:solidFill>
                <a:srgbClr val="800000"/>
              </a:solidFill>
            </a:endParaRPr>
          </a:p>
          <a:p>
            <a:endParaRPr lang="cs-CZ" dirty="0">
              <a:solidFill>
                <a:srgbClr val="800000"/>
              </a:solidFill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932409"/>
              </p:ext>
            </p:extLst>
          </p:nvPr>
        </p:nvGraphicFramePr>
        <p:xfrm>
          <a:off x="1043608" y="3645024"/>
          <a:ext cx="6401174" cy="75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" name="CS ChemDraw Drawing" r:id="rId3" imgW="2333520" imgH="276120" progId="ChemDraw.Document.6.0">
                  <p:embed/>
                </p:oleObj>
              </mc:Choice>
              <mc:Fallback>
                <p:oleObj name="CS ChemDraw Drawing" r:id="rId3" imgW="2333520" imgH="2761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3645024"/>
                        <a:ext cx="6401174" cy="757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828463" y="4845674"/>
            <a:ext cx="1415259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silná kyselina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37195" y="4814486"/>
            <a:ext cx="2664296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konjugovaná báze je slabá</a:t>
            </a:r>
          </a:p>
        </p:txBody>
      </p:sp>
    </p:spTree>
    <p:extLst>
      <p:ext uri="{BB962C8B-B14F-4D97-AF65-F5344CB8AC3E}">
        <p14:creationId xmlns:p14="http://schemas.microsoft.com/office/powerpoint/2010/main" val="11805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870173"/>
              </p:ext>
            </p:extLst>
          </p:nvPr>
        </p:nvGraphicFramePr>
        <p:xfrm>
          <a:off x="2699792" y="2204864"/>
          <a:ext cx="1249092" cy="276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9" name="CS ChemDraw Drawing" r:id="rId3" imgW="734760" imgH="1623600" progId="ChemDraw.Document.6.0">
                  <p:embed/>
                </p:oleObj>
              </mc:Choice>
              <mc:Fallback>
                <p:oleObj name="CS ChemDraw Drawing" r:id="rId3" imgW="734760" imgH="16236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9792" y="2204864"/>
                        <a:ext cx="1249092" cy="276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123728" y="789179"/>
            <a:ext cx="4713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Která ze sloučenin je nejsilnější </a:t>
            </a:r>
            <a:r>
              <a:rPr lang="cs-CZ" sz="2400" b="1" dirty="0" err="1">
                <a:solidFill>
                  <a:srgbClr val="C00000"/>
                </a:solidFill>
              </a:rPr>
              <a:t>bazí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427464"/>
              </p:ext>
            </p:extLst>
          </p:nvPr>
        </p:nvGraphicFramePr>
        <p:xfrm>
          <a:off x="5796136" y="1628800"/>
          <a:ext cx="569160" cy="35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0" name="CS ChemDraw Drawing" r:id="rId5" imgW="334800" imgH="2080800" progId="ChemDraw.Document.6.0">
                  <p:embed/>
                </p:oleObj>
              </mc:Choice>
              <mc:Fallback>
                <p:oleObj name="CS ChemDraw Drawing" r:id="rId5" imgW="334800" imgH="2080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6136" y="1628800"/>
                        <a:ext cx="569160" cy="35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428139" y="594928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vliv hybridizace na sousedním uhlíku </a:t>
            </a:r>
          </a:p>
        </p:txBody>
      </p:sp>
    </p:spTree>
    <p:extLst>
      <p:ext uri="{BB962C8B-B14F-4D97-AF65-F5344CB8AC3E}">
        <p14:creationId xmlns:p14="http://schemas.microsoft.com/office/powerpoint/2010/main" val="339471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88965" y="558346"/>
            <a:ext cx="697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Uvedené sloučeniny seřaďte podle vzrůstající bazicity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242343"/>
              </p:ext>
            </p:extLst>
          </p:nvPr>
        </p:nvGraphicFramePr>
        <p:xfrm>
          <a:off x="2059891" y="1883828"/>
          <a:ext cx="6112510" cy="124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94" name="CS ChemDraw Drawing" r:id="rId3" imgW="3082320" imgH="625320" progId="ChemDraw.Document.6.0">
                  <p:embed/>
                </p:oleObj>
              </mc:Choice>
              <mc:Fallback>
                <p:oleObj name="CS ChemDraw Drawing" r:id="rId3" imgW="3082320" imgH="625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9891" y="1883828"/>
                        <a:ext cx="6112510" cy="1240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257292"/>
              </p:ext>
            </p:extLst>
          </p:nvPr>
        </p:nvGraphicFramePr>
        <p:xfrm>
          <a:off x="323528" y="4005064"/>
          <a:ext cx="8234848" cy="2276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95" name="CS ChemDraw Drawing" r:id="rId5" imgW="4117424" imgH="1138004" progId="ChemDraw.Document.6.0">
                  <p:embed/>
                </p:oleObj>
              </mc:Choice>
              <mc:Fallback>
                <p:oleObj name="CS ChemDraw Drawing" r:id="rId5" imgW="4117424" imgH="11380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4005064"/>
                        <a:ext cx="8234848" cy="2276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123728" y="789179"/>
            <a:ext cx="431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Která ze sloučenin je silnější </a:t>
            </a:r>
            <a:r>
              <a:rPr lang="cs-CZ" sz="2400" b="1" dirty="0" err="1">
                <a:solidFill>
                  <a:srgbClr val="C00000"/>
                </a:solidFill>
              </a:rPr>
              <a:t>bazí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697367"/>
              </p:ext>
            </p:extLst>
          </p:nvPr>
        </p:nvGraphicFramePr>
        <p:xfrm>
          <a:off x="2555776" y="2060848"/>
          <a:ext cx="3879468" cy="131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5" name="CS ChemDraw Drawing" r:id="rId3" imgW="2282040" imgH="771480" progId="ChemDraw.Document.6.0">
                  <p:embed/>
                </p:oleObj>
              </mc:Choice>
              <mc:Fallback>
                <p:oleObj name="CS ChemDraw Drawing" r:id="rId3" imgW="2282040" imgH="771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2060848"/>
                        <a:ext cx="3879468" cy="1311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59702"/>
              </p:ext>
            </p:extLst>
          </p:nvPr>
        </p:nvGraphicFramePr>
        <p:xfrm>
          <a:off x="1763688" y="4005064"/>
          <a:ext cx="5766876" cy="1765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" name="CS ChemDraw Drawing" r:id="rId5" imgW="3392280" imgH="1038240" progId="ChemDraw.Document.6.0">
                  <p:embed/>
                </p:oleObj>
              </mc:Choice>
              <mc:Fallback>
                <p:oleObj name="CS ChemDraw Drawing" r:id="rId5" imgW="3392280" imgH="1038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4005064"/>
                        <a:ext cx="5766876" cy="1765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5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393039"/>
              </p:ext>
            </p:extLst>
          </p:nvPr>
        </p:nvGraphicFramePr>
        <p:xfrm>
          <a:off x="1043608" y="836712"/>
          <a:ext cx="7255986" cy="95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0" name="CS ChemDraw Drawing" r:id="rId3" imgW="3627993" imgH="478128" progId="ChemDraw.Document.6.0">
                  <p:embed/>
                </p:oleObj>
              </mc:Choice>
              <mc:Fallback>
                <p:oleObj name="CS ChemDraw Drawing" r:id="rId3" imgW="3627993" imgH="4781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836712"/>
                        <a:ext cx="7255986" cy="956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339752" y="1938458"/>
            <a:ext cx="460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p</a:t>
            </a:r>
            <a:r>
              <a:rPr lang="cs-CZ" b="1" i="1" dirty="0" err="1">
                <a:solidFill>
                  <a:srgbClr val="FF0000"/>
                </a:solidFill>
              </a:rPr>
              <a:t>K</a:t>
            </a:r>
            <a:r>
              <a:rPr lang="cs-CZ" b="1" i="1" baseline="-25000" dirty="0" err="1">
                <a:solidFill>
                  <a:srgbClr val="FF0000"/>
                </a:solidFill>
              </a:rPr>
              <a:t>A</a:t>
            </a:r>
            <a:r>
              <a:rPr lang="cs-CZ" b="1" i="1" baseline="-25000" dirty="0">
                <a:solidFill>
                  <a:srgbClr val="FF0000"/>
                </a:solidFill>
              </a:rPr>
              <a:t>    </a:t>
            </a:r>
            <a:r>
              <a:rPr lang="cs-CZ" b="1" i="1" dirty="0">
                <a:solidFill>
                  <a:srgbClr val="FF0000"/>
                </a:solidFill>
              </a:rPr>
              <a:t>  </a:t>
            </a:r>
            <a:r>
              <a:rPr lang="cs-CZ" b="1" dirty="0">
                <a:solidFill>
                  <a:srgbClr val="FF0000"/>
                </a:solidFill>
              </a:rPr>
              <a:t> -7                                                             -7,3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83085"/>
              </p:ext>
            </p:extLst>
          </p:nvPr>
        </p:nvGraphicFramePr>
        <p:xfrm>
          <a:off x="491540" y="2924944"/>
          <a:ext cx="8302172" cy="760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1" name="CS ChemDraw Drawing" r:id="rId5" imgW="4151086" imgH="380466" progId="ChemDraw.Document.6.0">
                  <p:embed/>
                </p:oleObj>
              </mc:Choice>
              <mc:Fallback>
                <p:oleObj name="CS ChemDraw Drawing" r:id="rId5" imgW="4151086" imgH="38046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540" y="2924944"/>
                        <a:ext cx="8302172" cy="760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655051"/>
              </p:ext>
            </p:extLst>
          </p:nvPr>
        </p:nvGraphicFramePr>
        <p:xfrm>
          <a:off x="803959" y="4725144"/>
          <a:ext cx="7677334" cy="895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2" name="CS ChemDraw Drawing" r:id="rId7" imgW="3838667" imgH="447585" progId="ChemDraw.Document.6.0">
                  <p:embed/>
                </p:oleObj>
              </mc:Choice>
              <mc:Fallback>
                <p:oleObj name="CS ChemDraw Drawing" r:id="rId7" imgW="3838667" imgH="4475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3959" y="4725144"/>
                        <a:ext cx="7677334" cy="895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5877272"/>
            <a:ext cx="773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p</a:t>
            </a:r>
            <a:r>
              <a:rPr lang="cs-CZ" b="1" i="1" dirty="0" err="1">
                <a:solidFill>
                  <a:srgbClr val="FF0000"/>
                </a:solidFill>
              </a:rPr>
              <a:t>K</a:t>
            </a:r>
            <a:r>
              <a:rPr lang="cs-CZ" b="1" i="1" baseline="-25000" dirty="0" err="1">
                <a:solidFill>
                  <a:srgbClr val="FF0000"/>
                </a:solidFill>
              </a:rPr>
              <a:t>A</a:t>
            </a:r>
            <a:r>
              <a:rPr lang="cs-CZ" b="1" i="1" baseline="-25000" dirty="0">
                <a:solidFill>
                  <a:srgbClr val="FF0000"/>
                </a:solidFill>
              </a:rPr>
              <a:t>    </a:t>
            </a:r>
            <a:r>
              <a:rPr lang="cs-CZ" b="1" i="1" dirty="0">
                <a:solidFill>
                  <a:srgbClr val="FF0000"/>
                </a:solidFill>
              </a:rPr>
              <a:t>  </a:t>
            </a:r>
            <a:r>
              <a:rPr lang="cs-CZ" b="1" dirty="0">
                <a:solidFill>
                  <a:srgbClr val="FF0000"/>
                </a:solidFill>
              </a:rPr>
              <a:t> 19,3                                                                                                                   15,7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1504" y="237926"/>
            <a:ext cx="7691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Kterým směrem bude posunutá rovnováha uvedené reakce</a:t>
            </a:r>
          </a:p>
        </p:txBody>
      </p:sp>
    </p:spTree>
    <p:extLst>
      <p:ext uri="{BB962C8B-B14F-4D97-AF65-F5344CB8AC3E}">
        <p14:creationId xmlns:p14="http://schemas.microsoft.com/office/powerpoint/2010/main" val="246574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677887"/>
            <a:ext cx="6637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6672E"/>
                </a:solidFill>
              </a:rPr>
              <a:t>Báze silnější než OH</a:t>
            </a:r>
            <a:r>
              <a:rPr lang="cs-CZ" sz="2400" b="1" baseline="30000" dirty="0">
                <a:solidFill>
                  <a:srgbClr val="F6672E"/>
                </a:solidFill>
              </a:rPr>
              <a:t>-</a:t>
            </a:r>
            <a:r>
              <a:rPr lang="cs-CZ" sz="2400" b="1" dirty="0">
                <a:solidFill>
                  <a:srgbClr val="F6672E"/>
                </a:solidFill>
              </a:rPr>
              <a:t> nemohou být použité ve vodě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354932"/>
              </p:ext>
            </p:extLst>
          </p:nvPr>
        </p:nvGraphicFramePr>
        <p:xfrm>
          <a:off x="1761094" y="1484784"/>
          <a:ext cx="5778614" cy="39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6" name="CS ChemDraw Drawing" r:id="rId3" imgW="2889307" imgH="197586" progId="ChemDraw.Document.6.0">
                  <p:embed/>
                </p:oleObj>
              </mc:Choice>
              <mc:Fallback>
                <p:oleObj name="CS ChemDraw Drawing" r:id="rId3" imgW="2889307" imgH="1975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1094" y="1484784"/>
                        <a:ext cx="5778614" cy="395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160777" y="2060848"/>
            <a:ext cx="4120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6672E"/>
                </a:solidFill>
              </a:rPr>
              <a:t>p</a:t>
            </a:r>
            <a:r>
              <a:rPr lang="cs-CZ" sz="2400" b="1" i="1" dirty="0" err="1">
                <a:solidFill>
                  <a:srgbClr val="F6672E"/>
                </a:solidFill>
              </a:rPr>
              <a:t>K</a:t>
            </a:r>
            <a:r>
              <a:rPr lang="cs-CZ" sz="2400" b="1" i="1" baseline="-25000" dirty="0" err="1">
                <a:solidFill>
                  <a:srgbClr val="F6672E"/>
                </a:solidFill>
              </a:rPr>
              <a:t>A</a:t>
            </a:r>
            <a:r>
              <a:rPr lang="cs-CZ" sz="2400" b="1" i="1" baseline="-25000" dirty="0">
                <a:solidFill>
                  <a:srgbClr val="F6672E"/>
                </a:solidFill>
              </a:rPr>
              <a:t>           </a:t>
            </a:r>
            <a:r>
              <a:rPr lang="cs-CZ" sz="2000" b="1" dirty="0">
                <a:solidFill>
                  <a:srgbClr val="F6672E"/>
                </a:solidFill>
              </a:rPr>
              <a:t>15,7                                       35</a:t>
            </a:r>
            <a:endParaRPr lang="cs-CZ" sz="2000" b="1" baseline="-25000" dirty="0">
              <a:solidFill>
                <a:srgbClr val="F6672E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3212976"/>
            <a:ext cx="8892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9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997215"/>
              </p:ext>
            </p:extLst>
          </p:nvPr>
        </p:nvGraphicFramePr>
        <p:xfrm>
          <a:off x="870379" y="1700808"/>
          <a:ext cx="725646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9" name="CS ChemDraw Drawing" r:id="rId3" imgW="3627993" imgH="478128" progId="ChemDraw.Document.6.0">
                  <p:embed/>
                </p:oleObj>
              </mc:Choice>
              <mc:Fallback>
                <p:oleObj name="CS ChemDraw Drawing" r:id="rId3" imgW="3627993" imgH="478128" progId="ChemDraw.Document.6.0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379" y="1700808"/>
                        <a:ext cx="7256462" cy="9556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260418"/>
              </p:ext>
            </p:extLst>
          </p:nvPr>
        </p:nvGraphicFramePr>
        <p:xfrm>
          <a:off x="1060489" y="4005064"/>
          <a:ext cx="6876242" cy="1620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CS ChemDraw Drawing" r:id="rId5" imgW="3438121" imgH="810328" progId="ChemDraw.Document.6.0">
                  <p:embed/>
                </p:oleObj>
              </mc:Choice>
              <mc:Fallback>
                <p:oleObj name="CS ChemDraw Drawing" r:id="rId5" imgW="3438121" imgH="8103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0489" y="4005064"/>
                        <a:ext cx="6876242" cy="1620656"/>
                      </a:xfrm>
                      <a:prstGeom prst="rect">
                        <a:avLst/>
                      </a:prstGeom>
                      <a:ln>
                        <a:solidFill>
                          <a:srgbClr val="3333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195736" y="2854843"/>
            <a:ext cx="460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p</a:t>
            </a:r>
            <a:r>
              <a:rPr lang="cs-CZ" b="1" i="1" dirty="0" err="1">
                <a:solidFill>
                  <a:srgbClr val="FF0000"/>
                </a:solidFill>
              </a:rPr>
              <a:t>K</a:t>
            </a:r>
            <a:r>
              <a:rPr lang="cs-CZ" b="1" i="1" baseline="-25000" dirty="0" err="1">
                <a:solidFill>
                  <a:srgbClr val="FF0000"/>
                </a:solidFill>
              </a:rPr>
              <a:t>A</a:t>
            </a:r>
            <a:r>
              <a:rPr lang="cs-CZ" b="1" i="1" baseline="-25000" dirty="0">
                <a:solidFill>
                  <a:srgbClr val="FF0000"/>
                </a:solidFill>
              </a:rPr>
              <a:t>    </a:t>
            </a:r>
            <a:r>
              <a:rPr lang="cs-CZ" b="1" i="1" dirty="0">
                <a:solidFill>
                  <a:srgbClr val="FF0000"/>
                </a:solidFill>
              </a:rPr>
              <a:t>  </a:t>
            </a:r>
            <a:r>
              <a:rPr lang="cs-CZ" b="1" dirty="0">
                <a:solidFill>
                  <a:srgbClr val="FF0000"/>
                </a:solidFill>
              </a:rPr>
              <a:t> -7                                                             -7,3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26302" y="47568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C00000"/>
                </a:solidFill>
              </a:rPr>
              <a:t>Kdy je acidobazická reakce považována za </a:t>
            </a:r>
            <a:r>
              <a:rPr lang="cs-CZ" sz="2400" b="1" dirty="0" err="1">
                <a:solidFill>
                  <a:srgbClr val="C00000"/>
                </a:solidFill>
              </a:rPr>
              <a:t>irreverzibilní</a:t>
            </a:r>
            <a:r>
              <a:rPr lang="cs-CZ" sz="24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109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256593"/>
              </p:ext>
            </p:extLst>
          </p:nvPr>
        </p:nvGraphicFramePr>
        <p:xfrm>
          <a:off x="1331640" y="188640"/>
          <a:ext cx="5826831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7" name="CS ChemDraw Drawing" r:id="rId3" imgW="2814840" imgH="2887200" progId="ChemDraw.Document.6.0">
                  <p:embed/>
                </p:oleObj>
              </mc:Choice>
              <mc:Fallback>
                <p:oleObj name="CS ChemDraw Drawing" r:id="rId3" imgW="2814840" imgH="2887200" progId="ChemDraw.Document.6.0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88640"/>
                        <a:ext cx="5826831" cy="5976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7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466071"/>
              </p:ext>
            </p:extLst>
          </p:nvPr>
        </p:nvGraphicFramePr>
        <p:xfrm>
          <a:off x="1564505" y="4797152"/>
          <a:ext cx="5988912" cy="160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5" name="CS ChemDraw Drawing" r:id="rId3" imgW="2994456" imgH="801278" progId="ChemDraw.Document.6.0">
                  <p:embed/>
                </p:oleObj>
              </mc:Choice>
              <mc:Fallback>
                <p:oleObj name="CS ChemDraw Drawing" r:id="rId3" imgW="2994456" imgH="8012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4505" y="4797152"/>
                        <a:ext cx="5988912" cy="160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875656"/>
              </p:ext>
            </p:extLst>
          </p:nvPr>
        </p:nvGraphicFramePr>
        <p:xfrm>
          <a:off x="1397145" y="2636912"/>
          <a:ext cx="6226440" cy="15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6" name="CS ChemDraw Drawing" r:id="rId5" imgW="3113220" imgH="759800" progId="ChemDraw.Document.6.0">
                  <p:embed/>
                </p:oleObj>
              </mc:Choice>
              <mc:Fallback>
                <p:oleObj name="CS ChemDraw Drawing" r:id="rId5" imgW="3113220" imgH="759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7145" y="2636912"/>
                        <a:ext cx="6226440" cy="15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582449"/>
              </p:ext>
            </p:extLst>
          </p:nvPr>
        </p:nvGraphicFramePr>
        <p:xfrm>
          <a:off x="1259632" y="692696"/>
          <a:ext cx="6765798" cy="1193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7" name="CS ChemDraw Drawing" r:id="rId7" imgW="3382899" imgH="596905" progId="ChemDraw.Document.6.0">
                  <p:embed/>
                </p:oleObj>
              </mc:Choice>
              <mc:Fallback>
                <p:oleObj name="CS ChemDraw Drawing" r:id="rId7" imgW="3382899" imgH="5969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9632" y="692696"/>
                        <a:ext cx="6765798" cy="1193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3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608023"/>
              </p:ext>
            </p:extLst>
          </p:nvPr>
        </p:nvGraphicFramePr>
        <p:xfrm>
          <a:off x="484102" y="1772816"/>
          <a:ext cx="8378370" cy="120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1" name="CS ChemDraw Drawing" r:id="rId3" imgW="3452400" imgH="495360" progId="ChemDraw.Document.6.0">
                  <p:embed/>
                </p:oleObj>
              </mc:Choice>
              <mc:Fallback>
                <p:oleObj name="CS ChemDraw Drawing" r:id="rId3" imgW="3452400" imgH="4953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102" y="1772816"/>
                        <a:ext cx="8378370" cy="1202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67544" y="3501008"/>
            <a:ext cx="1472967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slabá kyselina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142380" y="3501008"/>
            <a:ext cx="2407421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konjugovaná báze silná</a:t>
            </a:r>
          </a:p>
        </p:txBody>
      </p:sp>
    </p:spTree>
    <p:extLst>
      <p:ext uri="{BB962C8B-B14F-4D97-AF65-F5344CB8AC3E}">
        <p14:creationId xmlns:p14="http://schemas.microsoft.com/office/powerpoint/2010/main" val="37696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539552" y="2288216"/>
            <a:ext cx="8280920" cy="15841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200" b="1" cap="small" dirty="0">
                <a:solidFill>
                  <a:srgbClr val="800000"/>
                </a:solidFill>
              </a:rPr>
              <a:t>Jak zjistit relativní kyselost nebo bazicitu </a:t>
            </a:r>
          </a:p>
          <a:p>
            <a:pPr marL="0" indent="0" algn="ctr">
              <a:buNone/>
            </a:pPr>
            <a:r>
              <a:rPr lang="cs-CZ" sz="3200" b="1" cap="small" dirty="0">
                <a:solidFill>
                  <a:srgbClr val="800000"/>
                </a:solidFill>
              </a:rPr>
              <a:t>ze struktury látky</a:t>
            </a:r>
          </a:p>
        </p:txBody>
      </p:sp>
    </p:spTree>
    <p:extLst>
      <p:ext uri="{BB962C8B-B14F-4D97-AF65-F5344CB8AC3E}">
        <p14:creationId xmlns:p14="http://schemas.microsoft.com/office/powerpoint/2010/main" val="31260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539552" y="454486"/>
            <a:ext cx="835292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>
                <a:solidFill>
                  <a:srgbClr val="800000"/>
                </a:solidFill>
              </a:rPr>
              <a:t>1. Který atom nese náboj?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368" y="4496859"/>
            <a:ext cx="5682968" cy="98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1547662" y="5661248"/>
            <a:ext cx="6538381" cy="9807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rgbClr val="800000"/>
                </a:solidFill>
              </a:rPr>
              <a:t>čím </a:t>
            </a:r>
            <a:r>
              <a:rPr lang="cs-CZ" dirty="0" err="1">
                <a:solidFill>
                  <a:srgbClr val="800000"/>
                </a:solidFill>
              </a:rPr>
              <a:t>elektronegativnější</a:t>
            </a:r>
            <a:r>
              <a:rPr lang="cs-CZ" dirty="0">
                <a:solidFill>
                  <a:srgbClr val="800000"/>
                </a:solidFill>
              </a:rPr>
              <a:t> prvek záporný náboj nese, tím je konjugovaná báze stabilnější</a:t>
            </a:r>
            <a:endParaRPr lang="cs-CZ" baseline="30000" dirty="0">
              <a:solidFill>
                <a:srgbClr val="800000"/>
              </a:solidFill>
            </a:endParaRPr>
          </a:p>
          <a:p>
            <a:endParaRPr lang="cs-CZ" dirty="0">
              <a:solidFill>
                <a:srgbClr val="80000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255310"/>
              </p:ext>
            </p:extLst>
          </p:nvPr>
        </p:nvGraphicFramePr>
        <p:xfrm>
          <a:off x="2195736" y="1628800"/>
          <a:ext cx="4772708" cy="233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9" name="CS ChemDraw Drawing" r:id="rId4" imgW="2386354" imgH="1165320" progId="ChemDraw.Document.6.0">
                  <p:embed/>
                </p:oleObj>
              </mc:Choice>
              <mc:Fallback>
                <p:oleObj name="CS ChemDraw Drawing" r:id="rId4" imgW="2386354" imgH="1165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5736" y="1628800"/>
                        <a:ext cx="4772708" cy="2330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52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3356992"/>
            <a:ext cx="4392488" cy="262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541678"/>
              </p:ext>
            </p:extLst>
          </p:nvPr>
        </p:nvGraphicFramePr>
        <p:xfrm>
          <a:off x="2123728" y="620688"/>
          <a:ext cx="4772708" cy="231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3" name="CS ChemDraw Drawing" r:id="rId4" imgW="2386354" imgH="1156140" progId="ChemDraw.Document.6.0">
                  <p:embed/>
                </p:oleObj>
              </mc:Choice>
              <mc:Fallback>
                <p:oleObj name="CS ChemDraw Drawing" r:id="rId4" imgW="2386354" imgH="11561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3728" y="620688"/>
                        <a:ext cx="4772708" cy="2312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26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4" y="2060848"/>
            <a:ext cx="87240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obsah 2"/>
          <p:cNvSpPr txBox="1">
            <a:spLocks/>
          </p:cNvSpPr>
          <p:nvPr/>
        </p:nvSpPr>
        <p:spPr>
          <a:xfrm>
            <a:off x="827584" y="404664"/>
            <a:ext cx="799288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solidFill>
                  <a:srgbClr val="800000"/>
                </a:solidFill>
              </a:rPr>
              <a:t>2. </a:t>
            </a:r>
            <a:r>
              <a:rPr lang="cs-CZ" b="1" dirty="0" err="1">
                <a:solidFill>
                  <a:srgbClr val="800000"/>
                </a:solidFill>
              </a:rPr>
              <a:t>Delokalizace</a:t>
            </a:r>
            <a:r>
              <a:rPr lang="cs-CZ" b="1" dirty="0">
                <a:solidFill>
                  <a:srgbClr val="800000"/>
                </a:solidFill>
              </a:rPr>
              <a:t> náboje v A</a:t>
            </a:r>
            <a:r>
              <a:rPr lang="cs-CZ" b="1" baseline="30000" dirty="0">
                <a:solidFill>
                  <a:srgbClr val="800000"/>
                </a:solidFill>
              </a:rPr>
              <a:t>-    </a:t>
            </a:r>
            <a:r>
              <a:rPr lang="cs-CZ" b="1" dirty="0">
                <a:solidFill>
                  <a:srgbClr val="800000"/>
                </a:solidFill>
              </a:rPr>
              <a:t>    -    stabilizace</a:t>
            </a:r>
            <a:endParaRPr lang="cs-CZ" b="1" baseline="30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999321" y="404664"/>
            <a:ext cx="7467600" cy="43204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>
                <a:solidFill>
                  <a:srgbClr val="800000"/>
                </a:solidFill>
              </a:rPr>
              <a:t>delokalizace</a:t>
            </a:r>
            <a:endParaRPr lang="cs-CZ" b="1" dirty="0">
              <a:solidFill>
                <a:srgbClr val="800000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937138"/>
              </p:ext>
            </p:extLst>
          </p:nvPr>
        </p:nvGraphicFramePr>
        <p:xfrm>
          <a:off x="1022985" y="1340768"/>
          <a:ext cx="7216457" cy="4998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3" name="CS ChemDraw Drawing" r:id="rId3" imgW="4245644" imgH="2939655" progId="ChemDraw.Document.6.0">
                  <p:embed/>
                </p:oleObj>
              </mc:Choice>
              <mc:Fallback>
                <p:oleObj name="CS ChemDraw Drawing" r:id="rId3" imgW="4245644" imgH="2939655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2985" y="1340768"/>
                        <a:ext cx="7216457" cy="4998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élník 2"/>
          <p:cNvSpPr/>
          <p:nvPr/>
        </p:nvSpPr>
        <p:spPr>
          <a:xfrm>
            <a:off x="1691680" y="1700808"/>
            <a:ext cx="66967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40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195571"/>
              </p:ext>
            </p:extLst>
          </p:nvPr>
        </p:nvGraphicFramePr>
        <p:xfrm>
          <a:off x="683568" y="476672"/>
          <a:ext cx="1521333" cy="5984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28" name="CS ChemDraw Drawing" r:id="rId3" imgW="768240" imgH="3022560" progId="ChemDraw.Document.6.0">
                  <p:embed/>
                </p:oleObj>
              </mc:Choice>
              <mc:Fallback>
                <p:oleObj name="CS ChemDraw Drawing" r:id="rId3" imgW="768240" imgH="302256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476672"/>
                        <a:ext cx="1521333" cy="5984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021048"/>
              </p:ext>
            </p:extLst>
          </p:nvPr>
        </p:nvGraphicFramePr>
        <p:xfrm>
          <a:off x="2987824" y="476672"/>
          <a:ext cx="4551426" cy="6060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29" name="CS ChemDraw Drawing" r:id="rId5" imgW="2298240" imgH="3061440" progId="ChemDraw.Document.6.0">
                  <p:embed/>
                </p:oleObj>
              </mc:Choice>
              <mc:Fallback>
                <p:oleObj name="CS ChemDraw Drawing" r:id="rId5" imgW="2298240" imgH="306144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7824" y="476672"/>
                        <a:ext cx="4551426" cy="6060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529259"/>
              </p:ext>
            </p:extLst>
          </p:nvPr>
        </p:nvGraphicFramePr>
        <p:xfrm>
          <a:off x="7956376" y="332656"/>
          <a:ext cx="490347" cy="5811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30" name="CS ChemDraw Drawing" r:id="rId7" imgW="246960" imgH="2935440" progId="ChemDraw.Document.6.0">
                  <p:embed/>
                </p:oleObj>
              </mc:Choice>
              <mc:Fallback>
                <p:oleObj name="CS ChemDraw Drawing" r:id="rId7" imgW="246960" imgH="293544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56376" y="332656"/>
                        <a:ext cx="490347" cy="5811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9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Teplo</Template>
  <TotalTime>1408</TotalTime>
  <Words>197</Words>
  <Application>Microsoft Office PowerPoint</Application>
  <PresentationFormat>Předvádění na obrazovce (4:3)</PresentationFormat>
  <Paragraphs>47</Paragraphs>
  <Slides>27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Thermal</vt:lpstr>
      <vt:lpstr>CS ChemDraw Drawing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212</cp:revision>
  <dcterms:created xsi:type="dcterms:W3CDTF">2014-04-02T11:51:39Z</dcterms:created>
  <dcterms:modified xsi:type="dcterms:W3CDTF">2019-04-24T11:33:06Z</dcterms:modified>
</cp:coreProperties>
</file>