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89" r:id="rId5"/>
    <p:sldId id="260" r:id="rId6"/>
    <p:sldId id="261" r:id="rId7"/>
    <p:sldId id="262" r:id="rId8"/>
    <p:sldId id="263" r:id="rId9"/>
    <p:sldId id="265" r:id="rId10"/>
    <p:sldId id="271" r:id="rId11"/>
    <p:sldId id="272" r:id="rId12"/>
    <p:sldId id="270" r:id="rId13"/>
    <p:sldId id="269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58" r:id="rId24"/>
    <p:sldId id="273" r:id="rId25"/>
    <p:sldId id="308" r:id="rId26"/>
    <p:sldId id="309" r:id="rId27"/>
    <p:sldId id="301" r:id="rId28"/>
    <p:sldId id="302" r:id="rId29"/>
    <p:sldId id="303" r:id="rId30"/>
    <p:sldId id="259" r:id="rId31"/>
    <p:sldId id="305" r:id="rId32"/>
    <p:sldId id="306" r:id="rId33"/>
    <p:sldId id="307" r:id="rId34"/>
    <p:sldId id="27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8F88026-29C6-4E90-AF9B-88C06D40524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3C998E5-81C5-46C3-ABA6-71A25E0B4A5F}" type="datetimeFigureOut">
              <a:rPr lang="cs-CZ" smtClean="0"/>
              <a:t>6.3.2019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iterak@chemi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1196752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C2022 Speciální seminář z organické chemie I</a:t>
            </a:r>
          </a:p>
          <a:p>
            <a:r>
              <a:rPr lang="cs-CZ" dirty="0"/>
              <a:t> </a:t>
            </a:r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  <a:p>
            <a:r>
              <a:rPr lang="cs-CZ" i="1" dirty="0"/>
              <a:t> </a:t>
            </a:r>
            <a:endParaRPr lang="cs-CZ" b="1" dirty="0"/>
          </a:p>
          <a:p>
            <a:r>
              <a:rPr lang="cs-CZ" dirty="0"/>
              <a:t>Slávka Janků</a:t>
            </a:r>
            <a:endParaRPr lang="cs-CZ" b="1" dirty="0"/>
          </a:p>
          <a:p>
            <a:r>
              <a:rPr lang="cs-CZ" b="1" u="sng" dirty="0">
                <a:hlinkClick r:id="rId2"/>
              </a:rPr>
              <a:t>slavka.janku@gmail.com</a:t>
            </a:r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  <a:p>
            <a:r>
              <a:rPr lang="cs-CZ" b="1" dirty="0"/>
              <a:t>Zápočet:</a:t>
            </a:r>
          </a:p>
          <a:p>
            <a:r>
              <a:rPr lang="cs-CZ" dirty="0"/>
              <a:t> </a:t>
            </a:r>
            <a:endParaRPr lang="cs-CZ" b="1" dirty="0"/>
          </a:p>
          <a:p>
            <a:pPr lvl="0"/>
            <a:r>
              <a:rPr lang="cs-CZ" dirty="0"/>
              <a:t>Povolené 2 neúčasti na semináři</a:t>
            </a:r>
            <a:endParaRPr lang="cs-CZ" b="1" dirty="0"/>
          </a:p>
          <a:p>
            <a:pPr lvl="0"/>
            <a:r>
              <a:rPr lang="cs-CZ" dirty="0"/>
              <a:t>získání minimálně </a:t>
            </a:r>
            <a:r>
              <a:rPr lang="cs-CZ" b="1" dirty="0"/>
              <a:t>50 %</a:t>
            </a:r>
            <a:r>
              <a:rPr lang="cs-CZ" dirty="0"/>
              <a:t> bodů z bodového ohodnocení zápočtového testu, který se bude psát ve zkouškovém období</a:t>
            </a:r>
            <a:endParaRPr lang="cs-CZ" b="1" dirty="0"/>
          </a:p>
          <a:p>
            <a:r>
              <a:rPr lang="cs-CZ" dirty="0"/>
              <a:t> 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4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5753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14" y="1268760"/>
            <a:ext cx="7212668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2646" y="251937"/>
            <a:ext cx="2392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NÁZVOSLOVÍ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75476" y="836712"/>
            <a:ext cx="4426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b) Aditivní nomenklaturní princip</a:t>
            </a:r>
          </a:p>
        </p:txBody>
      </p:sp>
      <p:pic>
        <p:nvPicPr>
          <p:cNvPr id="16386" name="Obrázek 1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640960" cy="439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08603" y="222449"/>
            <a:ext cx="2392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NÁZVOSLOVÍ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84913" y="1052736"/>
            <a:ext cx="5639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c) Subtraktivní nomenklaturní princip</a:t>
            </a:r>
          </a:p>
          <a:p>
            <a:pPr lvl="0" algn="ctr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d) Konjunktivní nomenklaturní princip</a:t>
            </a: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e) Záměnný nomenklaturní princip</a:t>
            </a:r>
          </a:p>
          <a:p>
            <a:pPr lvl="0" algn="ctr"/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0" algn="ctr"/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77432"/>
              </p:ext>
            </p:extLst>
          </p:nvPr>
        </p:nvGraphicFramePr>
        <p:xfrm>
          <a:off x="4211960" y="5229200"/>
          <a:ext cx="422640" cy="45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CS ChemDraw Drawing" r:id="rId3" imgW="211320" imgH="227880" progId="ChemDraw.Document.6.0">
                  <p:embed/>
                </p:oleObj>
              </mc:Choice>
              <mc:Fallback>
                <p:oleObj name="CS ChemDraw Drawing" r:id="rId3" imgW="211320" imgH="227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5229200"/>
                        <a:ext cx="422640" cy="45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96409"/>
              </p:ext>
            </p:extLst>
          </p:nvPr>
        </p:nvGraphicFramePr>
        <p:xfrm>
          <a:off x="2627784" y="2607493"/>
          <a:ext cx="3582720" cy="14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CS ChemDraw Drawing" r:id="rId5" imgW="1791360" imgH="707400" progId="ChemDraw.Document.6.0">
                  <p:embed/>
                </p:oleObj>
              </mc:Choice>
              <mc:Fallback>
                <p:oleObj name="CS ChemDraw Drawing" r:id="rId5" imgW="1791360" imgH="707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784" y="2607493"/>
                        <a:ext cx="3582720" cy="14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0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07746"/>
              </p:ext>
            </p:extLst>
          </p:nvPr>
        </p:nvGraphicFramePr>
        <p:xfrm>
          <a:off x="1907704" y="1196752"/>
          <a:ext cx="5757840" cy="129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CS ChemDraw Drawing" r:id="rId3" imgW="2878920" imgH="649080" progId="ChemDraw.Document.6.0">
                  <p:embed/>
                </p:oleObj>
              </mc:Choice>
              <mc:Fallback>
                <p:oleObj name="CS ChemDraw Drawing" r:id="rId3" imgW="2878920" imgH="649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196752"/>
                        <a:ext cx="5757840" cy="129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6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11850"/>
              </p:ext>
            </p:extLst>
          </p:nvPr>
        </p:nvGraphicFramePr>
        <p:xfrm>
          <a:off x="1475656" y="1700808"/>
          <a:ext cx="6512400" cy="105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CS ChemDraw Drawing" r:id="rId3" imgW="3256200" imgH="527040" progId="ChemDraw.Document.6.0">
                  <p:embed/>
                </p:oleObj>
              </mc:Choice>
              <mc:Fallback>
                <p:oleObj name="CS ChemDraw Drawing" r:id="rId3" imgW="3256200" imgH="527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700808"/>
                        <a:ext cx="6512400" cy="105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73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879091"/>
              </p:ext>
            </p:extLst>
          </p:nvPr>
        </p:nvGraphicFramePr>
        <p:xfrm>
          <a:off x="1763688" y="1340768"/>
          <a:ext cx="5713920" cy="124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CS ChemDraw Drawing" r:id="rId3" imgW="2856960" imgH="621720" progId="ChemDraw.Document.6.0">
                  <p:embed/>
                </p:oleObj>
              </mc:Choice>
              <mc:Fallback>
                <p:oleObj name="CS ChemDraw Drawing" r:id="rId3" imgW="2856960" imgH="621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340768"/>
                        <a:ext cx="5713920" cy="124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647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33226"/>
              </p:ext>
            </p:extLst>
          </p:nvPr>
        </p:nvGraphicFramePr>
        <p:xfrm>
          <a:off x="539552" y="1340768"/>
          <a:ext cx="8357760" cy="10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CS ChemDraw Drawing" r:id="rId3" imgW="4178880" imgH="515160" progId="ChemDraw.Document.6.0">
                  <p:embed/>
                </p:oleObj>
              </mc:Choice>
              <mc:Fallback>
                <p:oleObj name="CS ChemDraw Drawing" r:id="rId3" imgW="4178880" imgH="515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340768"/>
                        <a:ext cx="8357760" cy="103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6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58772"/>
              </p:ext>
            </p:extLst>
          </p:nvPr>
        </p:nvGraphicFramePr>
        <p:xfrm>
          <a:off x="395536" y="1556792"/>
          <a:ext cx="8451504" cy="79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CS ChemDraw Drawing" r:id="rId3" imgW="4448160" imgH="415800" progId="ChemDraw.Document.6.0">
                  <p:embed/>
                </p:oleObj>
              </mc:Choice>
              <mc:Fallback>
                <p:oleObj name="CS ChemDraw Drawing" r:id="rId3" imgW="4448160" imgH="415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451504" cy="79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27343" y="351897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ropanamin</a:t>
            </a:r>
            <a:endParaRPr lang="cs-CZ" dirty="0" smtClean="0"/>
          </a:p>
          <a:p>
            <a:r>
              <a:rPr lang="cs-CZ" dirty="0" err="1"/>
              <a:t>p</a:t>
            </a:r>
            <a:r>
              <a:rPr lang="cs-CZ" dirty="0" err="1" smtClean="0"/>
              <a:t>ropylamin</a:t>
            </a:r>
            <a:endParaRPr lang="cs-CZ" dirty="0" smtClean="0"/>
          </a:p>
          <a:p>
            <a:r>
              <a:rPr lang="cs-CZ" dirty="0" err="1" smtClean="0"/>
              <a:t>propylazan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59832" y="3501008"/>
            <a:ext cx="254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isopropyl</a:t>
            </a:r>
            <a:r>
              <a:rPr lang="cs-CZ" dirty="0" smtClean="0"/>
              <a:t>)(butyl)</a:t>
            </a:r>
            <a:r>
              <a:rPr lang="cs-CZ" dirty="0" err="1" smtClean="0"/>
              <a:t>azan</a:t>
            </a:r>
            <a:endParaRPr lang="cs-CZ" dirty="0" smtClean="0"/>
          </a:p>
          <a:p>
            <a:r>
              <a:rPr lang="cs-CZ" dirty="0"/>
              <a:t>(</a:t>
            </a:r>
            <a:r>
              <a:rPr lang="cs-CZ" dirty="0" err="1"/>
              <a:t>isopropyl</a:t>
            </a:r>
            <a:r>
              <a:rPr lang="cs-CZ" dirty="0" smtClean="0"/>
              <a:t>)(butyl)amin</a:t>
            </a:r>
          </a:p>
          <a:p>
            <a:endParaRPr lang="cs-CZ" dirty="0" smtClean="0"/>
          </a:p>
          <a:p>
            <a:r>
              <a:rPr lang="cs-CZ" i="1" dirty="0"/>
              <a:t>N</a:t>
            </a:r>
            <a:r>
              <a:rPr lang="cs-CZ" dirty="0"/>
              <a:t>-isopropylbutan-1-amin</a:t>
            </a:r>
          </a:p>
          <a:p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012160" y="3501008"/>
            <a:ext cx="2973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ethyliden</a:t>
            </a:r>
            <a:r>
              <a:rPr lang="cs-CZ" dirty="0" smtClean="0"/>
              <a:t>(</a:t>
            </a:r>
            <a:r>
              <a:rPr lang="cs-CZ" dirty="0" err="1" smtClean="0"/>
              <a:t>methyl</a:t>
            </a:r>
            <a:r>
              <a:rPr lang="cs-CZ" dirty="0" smtClean="0"/>
              <a:t>)</a:t>
            </a:r>
            <a:r>
              <a:rPr lang="cs-CZ" dirty="0" err="1" smtClean="0"/>
              <a:t>azan</a:t>
            </a:r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N</a:t>
            </a:r>
            <a:r>
              <a:rPr lang="cs-CZ" dirty="0" smtClean="0"/>
              <a:t>-</a:t>
            </a:r>
            <a:r>
              <a:rPr lang="cs-CZ" dirty="0" err="1" smtClean="0"/>
              <a:t>methylethylidenamin</a:t>
            </a:r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N</a:t>
            </a:r>
            <a:r>
              <a:rPr lang="cs-CZ" dirty="0" smtClean="0"/>
              <a:t>-</a:t>
            </a:r>
            <a:r>
              <a:rPr lang="cs-CZ" dirty="0" err="1" smtClean="0"/>
              <a:t>methylethanimin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1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24701"/>
              </p:ext>
            </p:extLst>
          </p:nvPr>
        </p:nvGraphicFramePr>
        <p:xfrm>
          <a:off x="3491880" y="764704"/>
          <a:ext cx="1987200" cy="18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CS ChemDraw Drawing" r:id="rId3" imgW="993600" imgH="948600" progId="ChemDraw.Document.6.0">
                  <p:embed/>
                </p:oleObj>
              </mc:Choice>
              <mc:Fallback>
                <p:oleObj name="CS ChemDraw Drawing" r:id="rId3" imgW="993600" imgH="948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764704"/>
                        <a:ext cx="1987200" cy="18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771800" y="357301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1-benzyloxy-1-methoxycyklopentan</a:t>
            </a:r>
          </a:p>
          <a:p>
            <a:endParaRPr lang="cs-CZ" dirty="0" smtClean="0"/>
          </a:p>
          <a:p>
            <a:r>
              <a:rPr lang="cs-CZ" dirty="0" err="1"/>
              <a:t>c</a:t>
            </a:r>
            <a:r>
              <a:rPr lang="cs-CZ" dirty="0" err="1" smtClean="0"/>
              <a:t>yklopentanon</a:t>
            </a:r>
            <a:r>
              <a:rPr lang="cs-CZ" dirty="0" smtClean="0"/>
              <a:t>-benzyl(</a:t>
            </a:r>
            <a:r>
              <a:rPr lang="cs-CZ" dirty="0" err="1" smtClean="0"/>
              <a:t>methyl</a:t>
            </a:r>
            <a:r>
              <a:rPr lang="cs-CZ" dirty="0" smtClean="0"/>
              <a:t>)</a:t>
            </a:r>
            <a:r>
              <a:rPr lang="cs-CZ" dirty="0" err="1" smtClean="0"/>
              <a:t>ketal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97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68768?type=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043661" cy="43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Výsledek obrázku pro řešené příklady z organické chemie potáček janků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11876"/>
            <a:ext cx="2917608" cy="42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18471"/>
              </p:ext>
            </p:extLst>
          </p:nvPr>
        </p:nvGraphicFramePr>
        <p:xfrm>
          <a:off x="1907704" y="1772816"/>
          <a:ext cx="5621040" cy="7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CS ChemDraw Drawing" r:id="rId3" imgW="2810520" imgH="366480" progId="ChemDraw.Document.6.0">
                  <p:embed/>
                </p:oleObj>
              </mc:Choice>
              <mc:Fallback>
                <p:oleObj name="CS ChemDraw Drawing" r:id="rId3" imgW="2810520" imgH="366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772816"/>
                        <a:ext cx="5621040" cy="73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03648" y="3356992"/>
            <a:ext cx="254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tetrahydrofuran-2-on</a:t>
            </a:r>
          </a:p>
          <a:p>
            <a:endParaRPr lang="cs-CZ" dirty="0"/>
          </a:p>
          <a:p>
            <a:r>
              <a:rPr lang="cs-CZ" dirty="0" smtClean="0"/>
              <a:t>butano-4-lakton</a:t>
            </a:r>
          </a:p>
          <a:p>
            <a:endParaRPr lang="cs-CZ" dirty="0" smtClean="0"/>
          </a:p>
          <a:p>
            <a:r>
              <a:rPr lang="cs-CZ" dirty="0" smtClean="0">
                <a:latin typeface="Symbol" panose="05050102010706020507" pitchFamily="18" charset="2"/>
              </a:rPr>
              <a:t>g</a:t>
            </a:r>
            <a:r>
              <a:rPr lang="cs-CZ" dirty="0" smtClean="0"/>
              <a:t>-</a:t>
            </a:r>
            <a:r>
              <a:rPr lang="cs-CZ" dirty="0" err="1" smtClean="0"/>
              <a:t>butyrolakton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796136" y="3353981"/>
            <a:ext cx="254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dirty="0" smtClean="0"/>
              <a:t>exano-4-lakton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41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477660"/>
              </p:ext>
            </p:extLst>
          </p:nvPr>
        </p:nvGraphicFramePr>
        <p:xfrm>
          <a:off x="1403648" y="1412776"/>
          <a:ext cx="6522480" cy="11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CS ChemDraw Drawing" r:id="rId3" imgW="3261240" imgH="576000" progId="ChemDraw.Document.6.0">
                  <p:embed/>
                </p:oleObj>
              </mc:Choice>
              <mc:Fallback>
                <p:oleObj name="CS ChemDraw Drawing" r:id="rId3" imgW="3261240" imgH="576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412776"/>
                        <a:ext cx="6522480" cy="115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051720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butananhydrid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371703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cyklopentankarboxanhydrid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78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36941"/>
              </p:ext>
            </p:extLst>
          </p:nvPr>
        </p:nvGraphicFramePr>
        <p:xfrm>
          <a:off x="1835696" y="1196752"/>
          <a:ext cx="5285520" cy="14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CS ChemDraw Drawing" r:id="rId3" imgW="2642760" imgH="749160" progId="ChemDraw.Document.6.0">
                  <p:embed/>
                </p:oleObj>
              </mc:Choice>
              <mc:Fallback>
                <p:oleObj name="CS ChemDraw Drawing" r:id="rId3" imgW="2642760" imgH="74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196752"/>
                        <a:ext cx="5285520" cy="149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691680" y="384317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  <a:r>
              <a:rPr lang="cs-CZ" dirty="0" smtClean="0"/>
              <a:t>cetyl(benzoyl)</a:t>
            </a:r>
            <a:r>
              <a:rPr lang="cs-CZ" dirty="0" err="1" smtClean="0"/>
              <a:t>azan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38610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cyklohexan-1,2-dikarboximid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44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40740"/>
              </p:ext>
            </p:extLst>
          </p:nvPr>
        </p:nvGraphicFramePr>
        <p:xfrm>
          <a:off x="1164365" y="1308516"/>
          <a:ext cx="2059344" cy="86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" name="CS ChemDraw Drawing" r:id="rId3" imgW="1287090" imgH="542925" progId="ChemDraw.Document.6.0">
                  <p:embed/>
                </p:oleObj>
              </mc:Choice>
              <mc:Fallback>
                <p:oleObj name="CS ChemDraw Drawing" r:id="rId3" imgW="1287090" imgH="54292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365" y="1308516"/>
                        <a:ext cx="2059344" cy="86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02065"/>
              </p:ext>
            </p:extLst>
          </p:nvPr>
        </p:nvGraphicFramePr>
        <p:xfrm>
          <a:off x="1993917" y="4077072"/>
          <a:ext cx="548640" cy="62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" name="CS ChemDraw Drawing" r:id="rId5" imgW="340470" imgH="390615" progId="ChemDraw.Document.6.0">
                  <p:embed/>
                </p:oleObj>
              </mc:Choice>
              <mc:Fallback>
                <p:oleObj name="CS ChemDraw Drawing" r:id="rId5" imgW="340470" imgH="390615" progId="ChemDraw.Document.6.0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17" y="4077072"/>
                        <a:ext cx="548640" cy="62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18980"/>
              </p:ext>
            </p:extLst>
          </p:nvPr>
        </p:nvGraphicFramePr>
        <p:xfrm>
          <a:off x="5758370" y="1340768"/>
          <a:ext cx="1554480" cy="62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" name="CS ChemDraw Drawing" r:id="rId7" imgW="970110" imgH="389806" progId="ChemDraw.Document.6.0">
                  <p:embed/>
                </p:oleObj>
              </mc:Choice>
              <mc:Fallback>
                <p:oleObj name="CS ChemDraw Drawing" r:id="rId7" imgW="970110" imgH="389806" progId="ChemDraw.Document.6.0">
                  <p:embed/>
                  <p:pic>
                    <p:nvPicPr>
                      <p:cNvPr id="0" name="Object 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370" y="1340768"/>
                        <a:ext cx="1554480" cy="62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28956"/>
              </p:ext>
            </p:extLst>
          </p:nvPr>
        </p:nvGraphicFramePr>
        <p:xfrm>
          <a:off x="5233701" y="3933056"/>
          <a:ext cx="2476656" cy="97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" name="CS ChemDraw Drawing" r:id="rId9" imgW="1547910" imgH="610319" progId="ChemDraw.Document.6.0">
                  <p:embed/>
                </p:oleObj>
              </mc:Choice>
              <mc:Fallback>
                <p:oleObj name="CS ChemDraw Drawing" r:id="rId9" imgW="1547910" imgH="610319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01" y="3933056"/>
                        <a:ext cx="2476656" cy="976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42883" y="256490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bis(3-methyl-2-nitrobutyl)ether</a:t>
            </a:r>
          </a:p>
          <a:p>
            <a:r>
              <a:rPr lang="cs-CZ" dirty="0"/>
              <a:t> 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1164365" y="5314823"/>
            <a:ext cx="219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1,4-epoxycyklohexan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233701" y="2564904"/>
            <a:ext cx="294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N</a:t>
            </a:r>
            <a:r>
              <a:rPr lang="cs-CZ" dirty="0" smtClean="0"/>
              <a:t>-</a:t>
            </a:r>
            <a:r>
              <a:rPr lang="cs-CZ" dirty="0" err="1" smtClean="0"/>
              <a:t>ethyl</a:t>
            </a:r>
            <a:r>
              <a:rPr lang="cs-CZ" dirty="0" smtClean="0"/>
              <a:t>-</a:t>
            </a:r>
            <a:r>
              <a:rPr lang="cs-CZ" i="1" dirty="0" smtClean="0"/>
              <a:t>N</a:t>
            </a:r>
            <a:r>
              <a:rPr lang="cs-CZ" dirty="0" smtClean="0"/>
              <a:t>-</a:t>
            </a:r>
            <a:r>
              <a:rPr lang="cs-CZ" dirty="0" err="1" smtClean="0"/>
              <a:t>methylpentanamin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4591135" y="5277297"/>
            <a:ext cx="388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2-fenylazonaftalen-1-sulfonová kyselina</a:t>
            </a:r>
          </a:p>
        </p:txBody>
      </p:sp>
    </p:spTree>
    <p:extLst>
      <p:ext uri="{BB962C8B-B14F-4D97-AF65-F5344CB8AC3E}">
        <p14:creationId xmlns:p14="http://schemas.microsoft.com/office/powerpoint/2010/main" val="1057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32199"/>
              </p:ext>
            </p:extLst>
          </p:nvPr>
        </p:nvGraphicFramePr>
        <p:xfrm>
          <a:off x="899592" y="1488033"/>
          <a:ext cx="2831220" cy="93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7" name="CS ChemDraw Drawing" r:id="rId3" imgW="1415610" imgH="465557" progId="ChemDraw.Document.6.0">
                  <p:embed/>
                </p:oleObj>
              </mc:Choice>
              <mc:Fallback>
                <p:oleObj name="CS ChemDraw Drawing" r:id="rId3" imgW="1415610" imgH="46555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88033"/>
                        <a:ext cx="2831220" cy="931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90917"/>
              </p:ext>
            </p:extLst>
          </p:nvPr>
        </p:nvGraphicFramePr>
        <p:xfrm>
          <a:off x="1043608" y="3245701"/>
          <a:ext cx="2176740" cy="1662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" name="CS ChemDraw Drawing" r:id="rId5" imgW="1088370" imgH="831371" progId="ChemDraw.Document.6.0">
                  <p:embed/>
                </p:oleObj>
              </mc:Choice>
              <mc:Fallback>
                <p:oleObj name="CS ChemDraw Drawing" r:id="rId5" imgW="1088370" imgH="8313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45701"/>
                        <a:ext cx="2176740" cy="1662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427984" y="1772816"/>
            <a:ext cx="406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cyklookta-2,5-dienyl(naftalen-2-yl)ether</a:t>
            </a:r>
          </a:p>
          <a:p>
            <a:r>
              <a:rPr lang="cs-CZ" dirty="0" smtClean="0"/>
              <a:t>2-</a:t>
            </a:r>
            <a:r>
              <a:rPr lang="cs-CZ" dirty="0"/>
              <a:t>(cyklookta-2,5-dienyloxy)naftalen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427984" y="4077072"/>
            <a:ext cx="232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kalium-hydrogen-ftalát</a:t>
            </a:r>
          </a:p>
        </p:txBody>
      </p:sp>
    </p:spTree>
    <p:extLst>
      <p:ext uri="{BB962C8B-B14F-4D97-AF65-F5344CB8AC3E}">
        <p14:creationId xmlns:p14="http://schemas.microsoft.com/office/powerpoint/2010/main" val="8483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375834"/>
              </p:ext>
            </p:extLst>
          </p:nvPr>
        </p:nvGraphicFramePr>
        <p:xfrm>
          <a:off x="755576" y="3861048"/>
          <a:ext cx="2584512" cy="97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CS ChemDraw Drawing" r:id="rId3" imgW="1615320" imgH="609480" progId="ChemDraw.Document.6.0">
                  <p:embed/>
                </p:oleObj>
              </mc:Choice>
              <mc:Fallback>
                <p:oleObj name="CS ChemDraw Drawing" r:id="rId3" imgW="1615320" imgH="609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3861048"/>
                        <a:ext cx="2584512" cy="975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7763"/>
              </p:ext>
            </p:extLst>
          </p:nvPr>
        </p:nvGraphicFramePr>
        <p:xfrm>
          <a:off x="827584" y="2348880"/>
          <a:ext cx="1958976" cy="100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CS ChemDraw Drawing" r:id="rId5" imgW="1224360" imgH="626760" progId="ChemDraw.Document.6.0">
                  <p:embed/>
                </p:oleObj>
              </mc:Choice>
              <mc:Fallback>
                <p:oleObj name="CS ChemDraw Drawing" r:id="rId5" imgW="1224360" imgH="626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2348880"/>
                        <a:ext cx="1958976" cy="1002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03706"/>
              </p:ext>
            </p:extLst>
          </p:nvPr>
        </p:nvGraphicFramePr>
        <p:xfrm>
          <a:off x="755576" y="908720"/>
          <a:ext cx="2450880" cy="105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CS ChemDraw Drawing" r:id="rId7" imgW="1531800" imgH="659160" progId="ChemDraw.Document.6.0">
                  <p:embed/>
                </p:oleObj>
              </mc:Choice>
              <mc:Fallback>
                <p:oleObj name="CS ChemDraw Drawing" r:id="rId7" imgW="1531800" imgH="65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908720"/>
                        <a:ext cx="2450880" cy="105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2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39164"/>
              </p:ext>
            </p:extLst>
          </p:nvPr>
        </p:nvGraphicFramePr>
        <p:xfrm>
          <a:off x="827584" y="764704"/>
          <a:ext cx="1555776" cy="97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CS ChemDraw Drawing" r:id="rId3" imgW="972360" imgH="610920" progId="ChemDraw.Document.6.0">
                  <p:embed/>
                </p:oleObj>
              </mc:Choice>
              <mc:Fallback>
                <p:oleObj name="CS ChemDraw Drawing" r:id="rId3" imgW="972360" imgH="610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764704"/>
                        <a:ext cx="1555776" cy="977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04094"/>
              </p:ext>
            </p:extLst>
          </p:nvPr>
        </p:nvGraphicFramePr>
        <p:xfrm>
          <a:off x="899592" y="4437112"/>
          <a:ext cx="1694592" cy="187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CS ChemDraw Drawing" r:id="rId5" imgW="1059120" imgH="1169640" progId="ChemDraw.Document.6.0">
                  <p:embed/>
                </p:oleObj>
              </mc:Choice>
              <mc:Fallback>
                <p:oleObj name="CS ChemDraw Drawing" r:id="rId5" imgW="1059120" imgH="1169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437112"/>
                        <a:ext cx="1694592" cy="1871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193087"/>
              </p:ext>
            </p:extLst>
          </p:nvPr>
        </p:nvGraphicFramePr>
        <p:xfrm>
          <a:off x="1043608" y="2132856"/>
          <a:ext cx="1191744" cy="193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CS ChemDraw Drawing" r:id="rId7" imgW="744840" imgH="1210320" progId="ChemDraw.Document.6.0">
                  <p:embed/>
                </p:oleObj>
              </mc:Choice>
              <mc:Fallback>
                <p:oleObj name="CS ChemDraw Drawing" r:id="rId7" imgW="744840" imgH="1210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3608" y="2132856"/>
                        <a:ext cx="1191744" cy="193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0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63234"/>
              </p:ext>
            </p:extLst>
          </p:nvPr>
        </p:nvGraphicFramePr>
        <p:xfrm>
          <a:off x="1331640" y="332656"/>
          <a:ext cx="2044800" cy="245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CS ChemDraw Drawing" r:id="rId3" imgW="1022400" imgH="1225080" progId="ChemDraw.Document.6.0">
                  <p:embed/>
                </p:oleObj>
              </mc:Choice>
              <mc:Fallback>
                <p:oleObj name="CS ChemDraw Drawing" r:id="rId3" imgW="1022400" imgH="1225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332656"/>
                        <a:ext cx="2044800" cy="245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860745"/>
              </p:ext>
            </p:extLst>
          </p:nvPr>
        </p:nvGraphicFramePr>
        <p:xfrm>
          <a:off x="5220072" y="3501008"/>
          <a:ext cx="3306960" cy="212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CS ChemDraw Drawing" r:id="rId5" imgW="1653480" imgH="1064160" progId="ChemDraw.Document.6.0">
                  <p:embed/>
                </p:oleObj>
              </mc:Choice>
              <mc:Fallback>
                <p:oleObj name="CS ChemDraw Drawing" r:id="rId5" imgW="1653480" imgH="1064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2" y="3501008"/>
                        <a:ext cx="3306960" cy="212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7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18281"/>
              </p:ext>
            </p:extLst>
          </p:nvPr>
        </p:nvGraphicFramePr>
        <p:xfrm>
          <a:off x="2411760" y="620688"/>
          <a:ext cx="4165920" cy="132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CS ChemDraw Drawing" r:id="rId3" imgW="2082960" imgH="664920" progId="ChemDraw.Document.6.0">
                  <p:embed/>
                </p:oleObj>
              </mc:Choice>
              <mc:Fallback>
                <p:oleObj name="CS ChemDraw Drawing" r:id="rId3" imgW="2082960" imgH="664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620688"/>
                        <a:ext cx="4165920" cy="132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84635"/>
              </p:ext>
            </p:extLst>
          </p:nvPr>
        </p:nvGraphicFramePr>
        <p:xfrm>
          <a:off x="3347864" y="3645024"/>
          <a:ext cx="2132640" cy="172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CS ChemDraw Drawing" r:id="rId5" imgW="1066320" imgH="861840" progId="ChemDraw.Document.6.0">
                  <p:embed/>
                </p:oleObj>
              </mc:Choice>
              <mc:Fallback>
                <p:oleObj name="CS ChemDraw Drawing" r:id="rId5" imgW="1066320" imgH="861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3645024"/>
                        <a:ext cx="2132640" cy="172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83917"/>
              </p:ext>
            </p:extLst>
          </p:nvPr>
        </p:nvGraphicFramePr>
        <p:xfrm>
          <a:off x="827584" y="3717032"/>
          <a:ext cx="4638960" cy="137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CS ChemDraw Drawing" r:id="rId3" imgW="2319480" imgH="687240" progId="ChemDraw.Document.6.0">
                  <p:embed/>
                </p:oleObj>
              </mc:Choice>
              <mc:Fallback>
                <p:oleObj name="CS ChemDraw Drawing" r:id="rId3" imgW="2319480" imgH="687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717032"/>
                        <a:ext cx="4638960" cy="137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97157"/>
              </p:ext>
            </p:extLst>
          </p:nvPr>
        </p:nvGraphicFramePr>
        <p:xfrm>
          <a:off x="971600" y="332656"/>
          <a:ext cx="2507040" cy="128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CS ChemDraw Drawing" r:id="rId5" imgW="1253520" imgH="641880" progId="ChemDraw.Document.6.0">
                  <p:embed/>
                </p:oleObj>
              </mc:Choice>
              <mc:Fallback>
                <p:oleObj name="CS ChemDraw Drawing" r:id="rId5" imgW="1253520" imgH="641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332656"/>
                        <a:ext cx="2507040" cy="1283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2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svoboda organická chem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6" y="1268759"/>
            <a:ext cx="2528847" cy="35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246"/>
            <a:ext cx="6190828" cy="68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71547"/>
              </p:ext>
            </p:extLst>
          </p:nvPr>
        </p:nvGraphicFramePr>
        <p:xfrm>
          <a:off x="395536" y="620688"/>
          <a:ext cx="854773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CS ChemDraw Drawing" r:id="rId3" imgW="6103890" imgH="3385868" progId="ChemDraw.Document.6.0">
                  <p:embed/>
                </p:oleObj>
              </mc:Choice>
              <mc:Fallback>
                <p:oleObj name="CS ChemDraw Drawing" r:id="rId3" imgW="6103890" imgH="3385868" progId="ChemDraw.Document.6.0">
                  <p:embed/>
                  <p:pic>
                    <p:nvPicPr>
                      <p:cNvPr id="0" name="Object 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20688"/>
                        <a:ext cx="854773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6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962530"/>
              </p:ext>
            </p:extLst>
          </p:nvPr>
        </p:nvGraphicFramePr>
        <p:xfrm>
          <a:off x="1187624" y="1556792"/>
          <a:ext cx="1310640" cy="94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name="CS ChemDraw Drawing" r:id="rId3" imgW="821610" imgH="590370" progId="ChemDraw.Document.6.0">
                  <p:embed/>
                </p:oleObj>
              </mc:Choice>
              <mc:Fallback>
                <p:oleObj name="CS ChemDraw Drawing" r:id="rId3" imgW="821610" imgH="590370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556792"/>
                        <a:ext cx="1310640" cy="944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bdélník 23"/>
          <p:cNvSpPr/>
          <p:nvPr/>
        </p:nvSpPr>
        <p:spPr>
          <a:xfrm>
            <a:off x="3707904" y="1988840"/>
            <a:ext cx="180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anilinium</a:t>
            </a:r>
            <a:r>
              <a:rPr lang="cs-CZ" dirty="0"/>
              <a:t>-bromid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97711"/>
              </p:ext>
            </p:extLst>
          </p:nvPr>
        </p:nvGraphicFramePr>
        <p:xfrm>
          <a:off x="899592" y="3429000"/>
          <a:ext cx="20574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CS ChemDraw Drawing" r:id="rId5" imgW="1719720" imgH="1024560" progId="ChemDraw.Document.6.0">
                  <p:embed/>
                </p:oleObj>
              </mc:Choice>
              <mc:Fallback>
                <p:oleObj name="CS ChemDraw Drawing" r:id="rId5" imgW="1719720" imgH="1024560" progId="ChemDraw.Document.6.0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29000"/>
                        <a:ext cx="2057400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bdélník 17"/>
          <p:cNvSpPr/>
          <p:nvPr/>
        </p:nvSpPr>
        <p:spPr>
          <a:xfrm>
            <a:off x="3707904" y="3933056"/>
            <a:ext cx="410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3-formylbenzendiazonium-hydrogensulfát</a:t>
            </a:r>
          </a:p>
        </p:txBody>
      </p:sp>
    </p:spTree>
    <p:extLst>
      <p:ext uri="{BB962C8B-B14F-4D97-AF65-F5344CB8AC3E}">
        <p14:creationId xmlns:p14="http://schemas.microsoft.com/office/powerpoint/2010/main" val="284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552575"/>
              </p:ext>
            </p:extLst>
          </p:nvPr>
        </p:nvGraphicFramePr>
        <p:xfrm>
          <a:off x="1115616" y="548680"/>
          <a:ext cx="1077120" cy="124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CS ChemDraw Drawing" r:id="rId3" imgW="538560" imgH="622800" progId="ChemDraw.Document.6.0">
                  <p:embed/>
                </p:oleObj>
              </mc:Choice>
              <mc:Fallback>
                <p:oleObj name="CS ChemDraw Drawing" r:id="rId3" imgW="538560" imgH="622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548680"/>
                        <a:ext cx="1077120" cy="124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68130"/>
              </p:ext>
            </p:extLst>
          </p:nvPr>
        </p:nvGraphicFramePr>
        <p:xfrm>
          <a:off x="1187625" y="2636911"/>
          <a:ext cx="1218240" cy="132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CS ChemDraw Drawing" r:id="rId5" imgW="609120" imgH="662400" progId="ChemDraw.Document.6.0">
                  <p:embed/>
                </p:oleObj>
              </mc:Choice>
              <mc:Fallback>
                <p:oleObj name="CS ChemDraw Drawing" r:id="rId5" imgW="609120" imgH="66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5" y="2636911"/>
                        <a:ext cx="1218240" cy="132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1960"/>
              </p:ext>
            </p:extLst>
          </p:nvPr>
        </p:nvGraphicFramePr>
        <p:xfrm>
          <a:off x="1187624" y="4509119"/>
          <a:ext cx="1148400" cy="192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CS ChemDraw Drawing" r:id="rId7" imgW="574200" imgH="961560" progId="ChemDraw.Document.6.0">
                  <p:embed/>
                </p:oleObj>
              </mc:Choice>
              <mc:Fallback>
                <p:oleObj name="CS ChemDraw Drawing" r:id="rId7" imgW="574200" imgH="961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7624" y="4509119"/>
                        <a:ext cx="1148400" cy="192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5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2782"/>
              </p:ext>
            </p:extLst>
          </p:nvPr>
        </p:nvGraphicFramePr>
        <p:xfrm>
          <a:off x="1403648" y="1628800"/>
          <a:ext cx="1296720" cy="9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CS ChemDraw Drawing" r:id="rId3" imgW="648360" imgH="465480" progId="ChemDraw.Document.6.0">
                  <p:embed/>
                </p:oleObj>
              </mc:Choice>
              <mc:Fallback>
                <p:oleObj name="CS ChemDraw Drawing" r:id="rId3" imgW="648360" imgH="465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628800"/>
                        <a:ext cx="1296720" cy="93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719223"/>
              </p:ext>
            </p:extLst>
          </p:nvPr>
        </p:nvGraphicFramePr>
        <p:xfrm>
          <a:off x="1403648" y="3789040"/>
          <a:ext cx="1267200" cy="147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CS ChemDraw Drawing" r:id="rId5" imgW="633600" imgH="735840" progId="ChemDraw.Document.6.0">
                  <p:embed/>
                </p:oleObj>
              </mc:Choice>
              <mc:Fallback>
                <p:oleObj name="CS ChemDraw Drawing" r:id="rId5" imgW="633600" imgH="735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8" y="3789040"/>
                        <a:ext cx="1267200" cy="147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8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61757"/>
              </p:ext>
            </p:extLst>
          </p:nvPr>
        </p:nvGraphicFramePr>
        <p:xfrm>
          <a:off x="899592" y="928276"/>
          <a:ext cx="1988820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6" name="CS ChemDraw Drawing" r:id="rId3" imgW="831870" imgH="518663" progId="ChemDraw.Document.6.0">
                  <p:embed/>
                </p:oleObj>
              </mc:Choice>
              <mc:Fallback>
                <p:oleObj name="CS ChemDraw Drawing" r:id="rId3" imgW="831870" imgH="518663" progId="ChemDraw.Document.6.0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28276"/>
                        <a:ext cx="1988820" cy="1234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283968" y="2020198"/>
            <a:ext cx="4027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7,7-dimethylbicyklo[2.2.1]heptan-2-amin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727685"/>
              </p:ext>
            </p:extLst>
          </p:nvPr>
        </p:nvGraphicFramePr>
        <p:xfrm>
          <a:off x="971600" y="3714643"/>
          <a:ext cx="2229120" cy="147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7" name="CS ChemDraw Drawing" r:id="rId5" imgW="1486080" imgH="981360" progId="ChemDraw.Document.6.0">
                  <p:embed/>
                </p:oleObj>
              </mc:Choice>
              <mc:Fallback>
                <p:oleObj name="CS ChemDraw Drawing" r:id="rId5" imgW="1486080" imgH="981360" progId="ChemDraw.Document.6.0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14643"/>
                        <a:ext cx="2229120" cy="1472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délník 18"/>
          <p:cNvSpPr/>
          <p:nvPr/>
        </p:nvSpPr>
        <p:spPr>
          <a:xfrm>
            <a:off x="4427984" y="4797152"/>
            <a:ext cx="425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5-</a:t>
            </a:r>
            <a:r>
              <a:rPr lang="cs-CZ" i="1" dirty="0" smtClean="0"/>
              <a:t>sek</a:t>
            </a:r>
            <a:r>
              <a:rPr lang="cs-CZ" dirty="0" smtClean="0"/>
              <a:t>-butyl-2-isobutylbicyklo[2.1.0]pentan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7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764704"/>
            <a:ext cx="407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NÁZVOSLOVÍ - principy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95736" y="1772816"/>
            <a:ext cx="4981044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Substituční nomenklaturní princip</a:t>
            </a: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Aditivní</a:t>
            </a: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Subtraktivní</a:t>
            </a: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Konjunktivní</a:t>
            </a: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Záměnný</a:t>
            </a: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>
              <a:buAutoNum type="alphaLcParenR"/>
            </a:pP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1607"/>
              </p:ext>
            </p:extLst>
          </p:nvPr>
        </p:nvGraphicFramePr>
        <p:xfrm>
          <a:off x="1115616" y="1196752"/>
          <a:ext cx="3324780" cy="253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S ChemDraw Drawing" r:id="rId3" imgW="1662390" imgH="1265387" progId="ChemDraw.Document.6.0">
                  <p:embed/>
                </p:oleObj>
              </mc:Choice>
              <mc:Fallback>
                <p:oleObj name="CS ChemDraw Drawing" r:id="rId3" imgW="1662390" imgH="126538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96752"/>
                        <a:ext cx="3324780" cy="2530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974492"/>
              </p:ext>
            </p:extLst>
          </p:nvPr>
        </p:nvGraphicFramePr>
        <p:xfrm>
          <a:off x="5004048" y="3861048"/>
          <a:ext cx="3386340" cy="250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CS ChemDraw Drawing" r:id="rId5" imgW="1693170" imgH="1251639" progId="ChemDraw.Document.6.0">
                  <p:embed/>
                </p:oleObj>
              </mc:Choice>
              <mc:Fallback>
                <p:oleObj name="CS ChemDraw Drawing" r:id="rId5" imgW="1693170" imgH="125163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861048"/>
                        <a:ext cx="3386340" cy="2503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</p:spTree>
    <p:extLst>
      <p:ext uri="{BB962C8B-B14F-4D97-AF65-F5344CB8AC3E}">
        <p14:creationId xmlns:p14="http://schemas.microsoft.com/office/powerpoint/2010/main" val="19603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814262"/>
              </p:ext>
            </p:extLst>
          </p:nvPr>
        </p:nvGraphicFramePr>
        <p:xfrm>
          <a:off x="628054" y="1196752"/>
          <a:ext cx="3579660" cy="269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CS ChemDraw Drawing" r:id="rId3" imgW="1789830" imgH="1347608" progId="ChemDraw.Document.6.0">
                  <p:embed/>
                </p:oleObj>
              </mc:Choice>
              <mc:Fallback>
                <p:oleObj name="CS ChemDraw Drawing" r:id="rId3" imgW="1789830" imgH="134760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54" y="1196752"/>
                        <a:ext cx="3579660" cy="2695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82245"/>
              </p:ext>
            </p:extLst>
          </p:nvPr>
        </p:nvGraphicFramePr>
        <p:xfrm>
          <a:off x="5205475" y="3789040"/>
          <a:ext cx="3041280" cy="235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CS ChemDraw Drawing" r:id="rId5" imgW="1520640" imgH="1179393" progId="ChemDraw.Document.6.0">
                  <p:embed/>
                </p:oleObj>
              </mc:Choice>
              <mc:Fallback>
                <p:oleObj name="CS ChemDraw Drawing" r:id="rId5" imgW="1520640" imgH="117939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75" y="3789040"/>
                        <a:ext cx="3041280" cy="2358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33952"/>
              </p:ext>
            </p:extLst>
          </p:nvPr>
        </p:nvGraphicFramePr>
        <p:xfrm>
          <a:off x="611560" y="980728"/>
          <a:ext cx="3170880" cy="310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CS ChemDraw Drawing" r:id="rId3" imgW="1585440" imgH="1551946" progId="ChemDraw.Document.6.0">
                  <p:embed/>
                </p:oleObj>
              </mc:Choice>
              <mc:Fallback>
                <p:oleObj name="CS ChemDraw Drawing" r:id="rId3" imgW="1585440" imgH="155194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80728"/>
                        <a:ext cx="3170880" cy="31038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08049"/>
              </p:ext>
            </p:extLst>
          </p:nvPr>
        </p:nvGraphicFramePr>
        <p:xfrm>
          <a:off x="5076056" y="3573016"/>
          <a:ext cx="2319300" cy="21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CS ChemDraw Drawing" r:id="rId5" imgW="1159650" imgH="1067519" progId="ChemDraw.Document.6.0">
                  <p:embed/>
                </p:oleObj>
              </mc:Choice>
              <mc:Fallback>
                <p:oleObj name="CS ChemDraw Drawing" r:id="rId5" imgW="1159650" imgH="106751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73016"/>
                        <a:ext cx="2319300" cy="21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9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7884" y="260648"/>
            <a:ext cx="4308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POZNÁVÁNÍ FUNKČNÍCH SKUPIN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38877"/>
              </p:ext>
            </p:extLst>
          </p:nvPr>
        </p:nvGraphicFramePr>
        <p:xfrm>
          <a:off x="920194" y="1196752"/>
          <a:ext cx="2995380" cy="2185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CS ChemDraw Drawing" r:id="rId3" imgW="1497690" imgH="1092859" progId="ChemDraw.Document.6.0">
                  <p:embed/>
                </p:oleObj>
              </mc:Choice>
              <mc:Fallback>
                <p:oleObj name="CS ChemDraw Drawing" r:id="rId3" imgW="1497690" imgH="1092859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94" y="1196752"/>
                        <a:ext cx="2995380" cy="2185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0332"/>
              </p:ext>
            </p:extLst>
          </p:nvPr>
        </p:nvGraphicFramePr>
        <p:xfrm>
          <a:off x="4355976" y="4005064"/>
          <a:ext cx="4343220" cy="242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CS ChemDraw Drawing" r:id="rId5" imgW="2171610" imgH="1214707" progId="ChemDraw.Document.6.0">
                  <p:embed/>
                </p:oleObj>
              </mc:Choice>
              <mc:Fallback>
                <p:oleObj name="CS ChemDraw Drawing" r:id="rId5" imgW="2171610" imgH="121470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05064"/>
                        <a:ext cx="4343220" cy="2429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3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2646" y="116632"/>
            <a:ext cx="2392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NÁZVOSLOVÍ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35696" y="701407"/>
            <a:ext cx="498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AutoNum type="alphaLcParenR"/>
            </a:pP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Substituční nomenklaturní princip</a:t>
            </a:r>
          </a:p>
        </p:txBody>
      </p:sp>
      <p:pic>
        <p:nvPicPr>
          <p:cNvPr id="13314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6275"/>
            <a:ext cx="6831732" cy="54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Teplo</Template>
  <TotalTime>881</TotalTime>
  <Words>97</Words>
  <Application>Microsoft Office PowerPoint</Application>
  <PresentationFormat>Předvádění na obrazovce (4:3)</PresentationFormat>
  <Paragraphs>78</Paragraphs>
  <Slides>34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70</cp:revision>
  <dcterms:created xsi:type="dcterms:W3CDTF">2017-02-27T11:06:36Z</dcterms:created>
  <dcterms:modified xsi:type="dcterms:W3CDTF">2019-03-06T08:14:16Z</dcterms:modified>
</cp:coreProperties>
</file>