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4"/>
  </p:notesMasterIdLst>
  <p:sldIdLst>
    <p:sldId id="256" r:id="rId2"/>
    <p:sldId id="466" r:id="rId3"/>
    <p:sldId id="445" r:id="rId4"/>
    <p:sldId id="468" r:id="rId5"/>
    <p:sldId id="267" r:id="rId6"/>
    <p:sldId id="449" r:id="rId7"/>
    <p:sldId id="269" r:id="rId8"/>
    <p:sldId id="275" r:id="rId9"/>
    <p:sldId id="334" r:id="rId10"/>
    <p:sldId id="389" r:id="rId11"/>
    <p:sldId id="343" r:id="rId12"/>
    <p:sldId id="446" r:id="rId13"/>
    <p:sldId id="290" r:id="rId14"/>
    <p:sldId id="286" r:id="rId15"/>
    <p:sldId id="292" r:id="rId16"/>
    <p:sldId id="285" r:id="rId17"/>
    <p:sldId id="392" r:id="rId18"/>
    <p:sldId id="291" r:id="rId19"/>
    <p:sldId id="391" r:id="rId20"/>
    <p:sldId id="447" r:id="rId21"/>
    <p:sldId id="347" r:id="rId22"/>
    <p:sldId id="344" r:id="rId23"/>
    <p:sldId id="448" r:id="rId24"/>
    <p:sldId id="345" r:id="rId25"/>
    <p:sldId id="348" r:id="rId26"/>
    <p:sldId id="462" r:id="rId27"/>
    <p:sldId id="458" r:id="rId28"/>
    <p:sldId id="469" r:id="rId29"/>
    <p:sldId id="396" r:id="rId30"/>
    <p:sldId id="336" r:id="rId31"/>
    <p:sldId id="378" r:id="rId32"/>
    <p:sldId id="354" r:id="rId33"/>
    <p:sldId id="339" r:id="rId34"/>
    <p:sldId id="300" r:id="rId35"/>
    <p:sldId id="430" r:id="rId36"/>
    <p:sldId id="431" r:id="rId37"/>
    <p:sldId id="433" r:id="rId38"/>
    <p:sldId id="437" r:id="rId39"/>
    <p:sldId id="438" r:id="rId40"/>
    <p:sldId id="436" r:id="rId41"/>
    <p:sldId id="321" r:id="rId42"/>
    <p:sldId id="435" r:id="rId43"/>
    <p:sldId id="316" r:id="rId44"/>
    <p:sldId id="317" r:id="rId45"/>
    <p:sldId id="318" r:id="rId46"/>
    <p:sldId id="320" r:id="rId47"/>
    <p:sldId id="301" r:id="rId48"/>
    <p:sldId id="358" r:id="rId49"/>
    <p:sldId id="470" r:id="rId50"/>
    <p:sldId id="471" r:id="rId51"/>
    <p:sldId id="361" r:id="rId52"/>
    <p:sldId id="298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21"/>
    <a:srgbClr val="FF7B21"/>
    <a:srgbClr val="66CCFF"/>
    <a:srgbClr val="FF66FF"/>
    <a:srgbClr val="000000"/>
    <a:srgbClr val="FF6600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14" autoAdjust="0"/>
  </p:normalViewPr>
  <p:slideViewPr>
    <p:cSldViewPr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403EE-BD75-4078-A3D2-394B50E50088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B8C5-750C-4557-A8F9-2F39CF603C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99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6230D9-034C-439E-AEF7-A6BADE9FEB0A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815778-E07E-4EE2-83CE-9205C6BFADA4}" type="datetimeFigureOut">
              <a:rPr lang="cs-CZ" smtClean="0"/>
              <a:t>9.4.2019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2&amp;ved=2ahUKEwimpKzkirPhAhWNaVAKHRDaBRwQFjALegQICRAC&amp;url=https://is.cuni.cz/webapps/zzp/download/130142983&amp;usg=AOvVaw2xI5IWI6Qtd-1nj1bOmqTH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2&amp;ved=2ahUKEwimpKzkirPhAhWNaVAKHRDaBRwQFjALegQICRAC&amp;url=https://is.cuni.cz/webapps/zzp/download/130142983&amp;usg=AOvVaw2xI5IWI6Qtd-1nj1bOmqTH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rdb.org/predictornew" TargetMode="External"/><Relationship Id="rId2" Type="http://schemas.openxmlformats.org/officeDocument/2006/relationships/hyperlink" Target="http://www.vscht.cz/nmr/predmet/lekce/NMR-lekce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scht.cz/anl/dolensky/technmr/soubory/2013_TechnikyMereniInterpretaceNMR_INTRO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6189583" cy="1309609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C00000"/>
                </a:solidFill>
                <a:latin typeface="+mj-lt"/>
              </a:rPr>
              <a:t>NMR spektroskopie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43608" y="1124744"/>
            <a:ext cx="77868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>
              <a:solidFill>
                <a:srgbClr val="C0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rgbClr val="000000"/>
                </a:solidFill>
              </a:rPr>
              <a:t>spektroskopická metoda založená na měření absorpce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  elektromagnetického záření (rádiové frekvence od asi 4 do 900 MHz)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-    spinová rezonance jader v silném magnetickém poli</a:t>
            </a:r>
          </a:p>
          <a:p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rgbClr val="000000"/>
                </a:solidFill>
              </a:rPr>
              <a:t>lze aplikovat pouze na atomy, jejichž jádro má spinový moment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  (lichý počet protonů nebo neutronů)</a:t>
            </a:r>
          </a:p>
          <a:p>
            <a:pPr marL="342900" indent="-342900">
              <a:buFontTx/>
              <a:buChar char="-"/>
            </a:pPr>
            <a:endParaRPr lang="cs-CZ" sz="20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</a:rPr>
              <a:t>      </a:t>
            </a:r>
            <a:r>
              <a:rPr lang="cs-CZ" sz="2000" i="1" dirty="0">
                <a:solidFill>
                  <a:srgbClr val="000000"/>
                </a:solidFill>
              </a:rPr>
              <a:t>I</a:t>
            </a:r>
            <a:r>
              <a:rPr lang="cs-CZ" sz="2000" dirty="0">
                <a:solidFill>
                  <a:srgbClr val="000000"/>
                </a:solidFill>
              </a:rPr>
              <a:t> = 0 (sudý počet protonů i neutronů) </a:t>
            </a:r>
            <a:r>
              <a:rPr lang="cs-CZ" sz="2000" baseline="30000" dirty="0"/>
              <a:t>12</a:t>
            </a:r>
            <a:r>
              <a:rPr lang="cs-CZ" sz="2000" dirty="0"/>
              <a:t>C, </a:t>
            </a:r>
            <a:r>
              <a:rPr lang="cs-CZ" sz="2000" baseline="30000" dirty="0"/>
              <a:t>16</a:t>
            </a:r>
            <a:r>
              <a:rPr lang="cs-CZ" sz="2000" dirty="0"/>
              <a:t>O, </a:t>
            </a:r>
            <a:r>
              <a:rPr lang="cs-CZ" sz="2000" baseline="30000" dirty="0"/>
              <a:t>32</a:t>
            </a:r>
            <a:r>
              <a:rPr lang="cs-CZ" sz="2000" dirty="0"/>
              <a:t>S</a:t>
            </a:r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C00000"/>
                </a:solidFill>
              </a:rPr>
              <a:t>      </a:t>
            </a:r>
            <a:r>
              <a:rPr lang="cs-CZ" sz="2000" i="1" dirty="0">
                <a:solidFill>
                  <a:srgbClr val="C00000"/>
                </a:solidFill>
              </a:rPr>
              <a:t>I</a:t>
            </a:r>
            <a:r>
              <a:rPr lang="cs-CZ" sz="2000" dirty="0">
                <a:solidFill>
                  <a:srgbClr val="C00000"/>
                </a:solidFill>
              </a:rPr>
              <a:t> = 1/2  snadno měřitelná </a:t>
            </a:r>
            <a:r>
              <a:rPr lang="cs-CZ" sz="2000" baseline="30000" dirty="0">
                <a:solidFill>
                  <a:srgbClr val="C00000"/>
                </a:solidFill>
              </a:rPr>
              <a:t>15</a:t>
            </a:r>
            <a:r>
              <a:rPr lang="cs-CZ" sz="2000" dirty="0">
                <a:solidFill>
                  <a:srgbClr val="C00000"/>
                </a:solidFill>
              </a:rPr>
              <a:t>N, </a:t>
            </a:r>
            <a:r>
              <a:rPr lang="cs-CZ" sz="2000" baseline="30000" dirty="0">
                <a:solidFill>
                  <a:srgbClr val="C00000"/>
                </a:solidFill>
              </a:rPr>
              <a:t>19</a:t>
            </a:r>
            <a:r>
              <a:rPr lang="cs-CZ" sz="2000" dirty="0">
                <a:solidFill>
                  <a:srgbClr val="C00000"/>
                </a:solidFill>
              </a:rPr>
              <a:t>F, </a:t>
            </a:r>
            <a:r>
              <a:rPr lang="cs-CZ" sz="2000" baseline="30000" dirty="0">
                <a:solidFill>
                  <a:srgbClr val="C00000"/>
                </a:solidFill>
              </a:rPr>
              <a:t>31</a:t>
            </a:r>
            <a:r>
              <a:rPr lang="cs-CZ" sz="2000" dirty="0">
                <a:solidFill>
                  <a:srgbClr val="C00000"/>
                </a:solidFill>
              </a:rPr>
              <a:t>P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  je-li </a:t>
            </a:r>
            <a:r>
              <a:rPr lang="cs-CZ" sz="2000" i="1" dirty="0">
                <a:solidFill>
                  <a:srgbClr val="000000"/>
                </a:solidFill>
              </a:rPr>
              <a:t>I </a:t>
            </a:r>
            <a:r>
              <a:rPr lang="cs-CZ" sz="2000" dirty="0">
                <a:solidFill>
                  <a:srgbClr val="000000"/>
                </a:solidFill>
              </a:rPr>
              <a:t>&gt; 1/2, jádra mají vedle jaderného magnetického momentu i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  kvadrupólový moment – obtížně měřitelná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59632" y="6154271"/>
            <a:ext cx="71652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Použitá literatura (spektra)</a:t>
            </a:r>
          </a:p>
          <a:p>
            <a:r>
              <a:rPr lang="en-US" sz="1000" dirty="0" err="1" smtClean="0"/>
              <a:t>Vollhardt</a:t>
            </a:r>
            <a:r>
              <a:rPr lang="en-US" sz="1000" dirty="0"/>
              <a:t>, Peter K and Neil E. </a:t>
            </a:r>
            <a:r>
              <a:rPr lang="en-US" sz="1000" dirty="0" err="1"/>
              <a:t>Schore</a:t>
            </a:r>
            <a:r>
              <a:rPr lang="en-US" sz="1000" dirty="0"/>
              <a:t>. </a:t>
            </a:r>
            <a:r>
              <a:rPr lang="en-US" sz="1000" u="sng" dirty="0"/>
              <a:t>Organic Chemistry Structure and Function</a:t>
            </a:r>
            <a:r>
              <a:rPr lang="en-US" sz="1000" dirty="0"/>
              <a:t>. Ed. Clancy Marshall. New York: W.H. Freeman and Company, 2007.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158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178845" cy="441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9851"/>
            <a:ext cx="3212324" cy="440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93840"/>
              </p:ext>
            </p:extLst>
          </p:nvPr>
        </p:nvGraphicFramePr>
        <p:xfrm>
          <a:off x="971600" y="579851"/>
          <a:ext cx="1823144" cy="188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2" name="CS ChemDraw Drawing" r:id="rId5" imgW="1694160" imgH="1751400" progId="ChemDraw.Document.6.0">
                  <p:embed/>
                </p:oleObj>
              </mc:Choice>
              <mc:Fallback>
                <p:oleObj name="CS ChemDraw Drawing" r:id="rId5" imgW="1694160" imgH="1751400" progId="ChemDraw.Document.6.0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79851"/>
                        <a:ext cx="1823144" cy="1885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707772"/>
              </p:ext>
            </p:extLst>
          </p:nvPr>
        </p:nvGraphicFramePr>
        <p:xfrm>
          <a:off x="5148064" y="764704"/>
          <a:ext cx="1740705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3" name="CS ChemDraw Drawing" r:id="rId7" imgW="1694688" imgH="1752600" progId="ChemDraw.Document.6.0">
                  <p:embed/>
                </p:oleObj>
              </mc:Choice>
              <mc:Fallback>
                <p:oleObj name="CS ChemDraw Drawing" r:id="rId7" imgW="1694688" imgH="1752600" progId="ChemDraw.Document.6.0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764704"/>
                        <a:ext cx="1740705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obsah 5"/>
          <p:cNvSpPr txBox="1">
            <a:spLocks/>
          </p:cNvSpPr>
          <p:nvPr/>
        </p:nvSpPr>
        <p:spPr>
          <a:xfrm>
            <a:off x="2344998" y="5445224"/>
            <a:ext cx="4824536" cy="1080120"/>
          </a:xfrm>
          <a:prstGeom prst="rect">
            <a:avLst/>
          </a:prstGeom>
          <a:solidFill>
            <a:srgbClr val="FF6600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solidFill>
                  <a:schemeClr val="bg1"/>
                </a:solidFill>
              </a:rPr>
              <a:t>Rozhodněte, které spektrum náleží molekule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dirty="0">
                <a:solidFill>
                  <a:schemeClr val="bg1"/>
                </a:solidFill>
              </a:rPr>
              <a:t>(</a:t>
            </a:r>
            <a:r>
              <a:rPr lang="cs-CZ" sz="2000" i="1" dirty="0" smtClean="0">
                <a:solidFill>
                  <a:schemeClr val="bg1"/>
                </a:solidFill>
              </a:rPr>
              <a:t>terc</a:t>
            </a:r>
            <a:r>
              <a:rPr lang="cs-CZ" sz="2000" dirty="0" smtClean="0">
                <a:solidFill>
                  <a:schemeClr val="bg1"/>
                </a:solidFill>
              </a:rPr>
              <a:t>-butyl</a:t>
            </a:r>
            <a:r>
              <a:rPr lang="cs-CZ" sz="2000" dirty="0">
                <a:solidFill>
                  <a:schemeClr val="bg1"/>
                </a:solidFill>
              </a:rPr>
              <a:t>)(</a:t>
            </a:r>
            <a:r>
              <a:rPr lang="cs-CZ" sz="2000" dirty="0" err="1">
                <a:solidFill>
                  <a:schemeClr val="bg1"/>
                </a:solidFill>
              </a:rPr>
              <a:t>methyl</a:t>
            </a:r>
            <a:r>
              <a:rPr lang="cs-CZ" sz="2000" dirty="0">
                <a:solidFill>
                  <a:schemeClr val="bg1"/>
                </a:solidFill>
              </a:rPr>
              <a:t>)etheru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dirty="0">
                <a:solidFill>
                  <a:schemeClr val="bg1"/>
                </a:solidFill>
              </a:rPr>
              <a:t>a které molekule 2,2-dimethylpropanolu?</a:t>
            </a:r>
          </a:p>
        </p:txBody>
      </p:sp>
    </p:spTree>
    <p:extLst>
      <p:ext uri="{BB962C8B-B14F-4D97-AF65-F5344CB8AC3E}">
        <p14:creationId xmlns:p14="http://schemas.microsoft.com/office/powerpoint/2010/main" val="20819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56" y="1412776"/>
            <a:ext cx="733599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56489" y="404664"/>
            <a:ext cx="777686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FF6600"/>
                </a:solidFill>
              </a:rPr>
              <a:t>Vyměnitelné protony</a:t>
            </a:r>
          </a:p>
        </p:txBody>
      </p:sp>
    </p:spTree>
    <p:extLst>
      <p:ext uri="{BB962C8B-B14F-4D97-AF65-F5344CB8AC3E}">
        <p14:creationId xmlns:p14="http://schemas.microsoft.com/office/powerpoint/2010/main" val="68591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5919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15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828851" cy="27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115616" y="188640"/>
            <a:ext cx="777686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FF6600"/>
                </a:solidFill>
              </a:rPr>
              <a:t>Multiplicita signálů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123728" y="3515135"/>
            <a:ext cx="6672770" cy="631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FF6600"/>
                </a:solidFill>
              </a:rPr>
              <a:t>singlet           dublet          triplet        kvartet          kvintet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6600"/>
                </a:solidFill>
              </a:rPr>
              <a:t>                        1 : 1            1 :2 : 1      1 : 3 : 3 : 1     1 : 4 : 6 : 4 : 1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90" y="4581128"/>
            <a:ext cx="4460379" cy="157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09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84" y="188640"/>
            <a:ext cx="6838568" cy="34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4" y="2898110"/>
            <a:ext cx="6838568" cy="296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5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1115616" y="188640"/>
            <a:ext cx="7776864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FF6600"/>
                </a:solidFill>
              </a:rPr>
              <a:t>Interakční konstanta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6600"/>
                </a:solidFill>
              </a:rPr>
              <a:t>     </a:t>
            </a:r>
            <a:r>
              <a:rPr lang="cs-CZ" sz="2000" b="1" dirty="0">
                <a:solidFill>
                  <a:srgbClr val="FF6600"/>
                </a:solidFill>
              </a:rPr>
              <a:t>nezávisí na H</a:t>
            </a:r>
            <a:r>
              <a:rPr lang="cs-CZ" sz="2000" b="1" baseline="-25000" dirty="0">
                <a:solidFill>
                  <a:srgbClr val="FF6600"/>
                </a:solidFill>
              </a:rPr>
              <a:t>0</a:t>
            </a:r>
            <a:r>
              <a:rPr lang="cs-CZ" sz="2000" b="1" dirty="0">
                <a:solidFill>
                  <a:srgbClr val="FF6600"/>
                </a:solidFill>
              </a:rPr>
              <a:t> vnějšího magnetického pole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0" y="1579375"/>
            <a:ext cx="566131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50" y="1579375"/>
            <a:ext cx="201533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9431"/>
            <a:ext cx="4501877" cy="173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3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014"/>
            <a:ext cx="782943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2" y="616530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Použitá literatura (spektra)</a:t>
            </a:r>
          </a:p>
          <a:p>
            <a:r>
              <a:rPr lang="en-US" sz="900" dirty="0" err="1"/>
              <a:t>Vollhardt</a:t>
            </a:r>
            <a:r>
              <a:rPr lang="en-US" sz="900" dirty="0"/>
              <a:t>, Peter K and Neil E. </a:t>
            </a:r>
            <a:r>
              <a:rPr lang="en-US" sz="900" dirty="0" err="1"/>
              <a:t>Schore</a:t>
            </a:r>
            <a:r>
              <a:rPr lang="en-US" sz="900" dirty="0"/>
              <a:t>. </a:t>
            </a:r>
            <a:r>
              <a:rPr lang="en-US" sz="900" u="sng" dirty="0"/>
              <a:t>Organic Chemistry Structure and Function</a:t>
            </a:r>
            <a:r>
              <a:rPr lang="en-US" sz="900" dirty="0"/>
              <a:t>. Ed. Clancy Marshall. New York: W.H. Freeman and Company, 2007.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677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1"/>
            <a:ext cx="7241947" cy="563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71600" y="623731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Použitá literatura (spektra)</a:t>
            </a:r>
          </a:p>
          <a:p>
            <a:r>
              <a:rPr lang="en-US" sz="900" dirty="0" err="1"/>
              <a:t>Vollhardt</a:t>
            </a:r>
            <a:r>
              <a:rPr lang="en-US" sz="900" dirty="0"/>
              <a:t>, Peter K and Neil E. </a:t>
            </a:r>
            <a:r>
              <a:rPr lang="en-US" sz="900" dirty="0" err="1"/>
              <a:t>Schore</a:t>
            </a:r>
            <a:r>
              <a:rPr lang="en-US" sz="900" dirty="0"/>
              <a:t>. </a:t>
            </a:r>
            <a:r>
              <a:rPr lang="en-US" sz="900" u="sng" dirty="0"/>
              <a:t>Organic Chemistry Structure and Function</a:t>
            </a:r>
            <a:r>
              <a:rPr lang="en-US" sz="900" dirty="0"/>
              <a:t>. Ed. Clancy Marshall. New York: W.H. Freeman and Company, 2007.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1439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0066"/>
            <a:ext cx="6590394" cy="550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84587" y="188640"/>
            <a:ext cx="5977406" cy="400110"/>
          </a:xfrm>
          <a:prstGeom prst="rect">
            <a:avLst/>
          </a:prstGeom>
          <a:solidFill>
            <a:srgbClr val="FF902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Pokuste se navrhnout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 2-jodpropanu</a:t>
            </a:r>
          </a:p>
        </p:txBody>
      </p:sp>
      <p:sp>
        <p:nvSpPr>
          <p:cNvPr id="2" name="Obdélník 1"/>
          <p:cNvSpPr/>
          <p:nvPr/>
        </p:nvSpPr>
        <p:spPr>
          <a:xfrm>
            <a:off x="1403648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/>
              <a:t>Použitá literatura (spektra)</a:t>
            </a:r>
          </a:p>
          <a:p>
            <a:r>
              <a:rPr lang="en-US" sz="800" dirty="0" err="1"/>
              <a:t>Vollhardt</a:t>
            </a:r>
            <a:r>
              <a:rPr lang="en-US" sz="800" dirty="0"/>
              <a:t>, Peter K and Neil E. </a:t>
            </a:r>
            <a:r>
              <a:rPr lang="en-US" sz="800" dirty="0" err="1"/>
              <a:t>Schore</a:t>
            </a:r>
            <a:r>
              <a:rPr lang="en-US" sz="800" dirty="0"/>
              <a:t>. </a:t>
            </a:r>
            <a:r>
              <a:rPr lang="en-US" sz="800" u="sng" dirty="0"/>
              <a:t>Organic Chemistry Structure and Function</a:t>
            </a:r>
            <a:r>
              <a:rPr lang="en-US" sz="800" dirty="0"/>
              <a:t>. Ed. Clancy Marshall. New York: W.H. Freeman and Company, 2007.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5983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248035" cy="53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10878" y="404664"/>
            <a:ext cx="5271443" cy="400110"/>
          </a:xfrm>
          <a:prstGeom prst="rect">
            <a:avLst/>
          </a:prstGeom>
          <a:solidFill>
            <a:srgbClr val="FF7B2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Pokuste se navrhnout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 oktanu</a:t>
            </a:r>
          </a:p>
        </p:txBody>
      </p:sp>
      <p:sp>
        <p:nvSpPr>
          <p:cNvPr id="2" name="Obdélník 1"/>
          <p:cNvSpPr/>
          <p:nvPr/>
        </p:nvSpPr>
        <p:spPr>
          <a:xfrm>
            <a:off x="1115616" y="631196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Použitá literatura (spektra)</a:t>
            </a:r>
          </a:p>
          <a:p>
            <a:r>
              <a:rPr lang="en-US" sz="900" dirty="0" err="1"/>
              <a:t>Vollhardt</a:t>
            </a:r>
            <a:r>
              <a:rPr lang="en-US" sz="900" dirty="0"/>
              <a:t>, Peter K and Neil E. </a:t>
            </a:r>
            <a:r>
              <a:rPr lang="en-US" sz="900" dirty="0" err="1"/>
              <a:t>Schore</a:t>
            </a:r>
            <a:r>
              <a:rPr lang="en-US" sz="900" dirty="0"/>
              <a:t>. </a:t>
            </a:r>
            <a:r>
              <a:rPr lang="en-US" sz="900" u="sng" dirty="0"/>
              <a:t>Organic Chemistry Structure and Function</a:t>
            </a:r>
            <a:r>
              <a:rPr lang="en-US" sz="900" dirty="0"/>
              <a:t>. Ed. Clancy Marshall. New York: W.H. Freeman and Company, 2007.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2207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7" y="1792530"/>
            <a:ext cx="8892480" cy="33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4067" y="476672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spektroskopická metoda založená na měření </a:t>
            </a:r>
            <a:r>
              <a:rPr lang="cs-CZ" dirty="0" smtClean="0">
                <a:solidFill>
                  <a:srgbClr val="000000"/>
                </a:solidFill>
              </a:rPr>
              <a:t>absorpce elektromagnetického </a:t>
            </a:r>
            <a:r>
              <a:rPr lang="cs-CZ" dirty="0">
                <a:solidFill>
                  <a:srgbClr val="000000"/>
                </a:solidFill>
              </a:rPr>
              <a:t>záření </a:t>
            </a:r>
            <a:r>
              <a:rPr lang="cs-CZ" dirty="0" smtClean="0">
                <a:solidFill>
                  <a:srgbClr val="000000"/>
                </a:solidFill>
              </a:rPr>
              <a:t>(</a:t>
            </a:r>
            <a:r>
              <a:rPr lang="cs-CZ" dirty="0">
                <a:solidFill>
                  <a:srgbClr val="000000"/>
                </a:solidFill>
              </a:rPr>
              <a:t>rádiové frekvence od asi 4 do 900 MHz)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1547664" y="1400002"/>
            <a:ext cx="216024" cy="7328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979712" y="580526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spinová rezonance jader v silném magnetickém poli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2699792" y="5127510"/>
            <a:ext cx="216024" cy="720080"/>
          </a:xfrm>
          <a:prstGeom prst="downArrow">
            <a:avLst/>
          </a:prstGeom>
          <a:scene3d>
            <a:camera prst="orthographicFront">
              <a:rot lat="0" lon="20999997" rev="12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64088" y="294117"/>
            <a:ext cx="3576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lze aplikovat pouze na atomy, jejichž jádro má spinový </a:t>
            </a:r>
            <a:r>
              <a:rPr lang="cs-CZ" dirty="0" smtClean="0">
                <a:solidFill>
                  <a:srgbClr val="000000"/>
                </a:solidFill>
              </a:rPr>
              <a:t>moment </a:t>
            </a:r>
            <a:r>
              <a:rPr lang="cs-CZ" dirty="0">
                <a:solidFill>
                  <a:srgbClr val="000000"/>
                </a:solidFill>
              </a:rPr>
              <a:t>(lichý počet protonů nebo neutronů</a:t>
            </a:r>
            <a:endParaRPr lang="cs-CZ" dirty="0"/>
          </a:p>
        </p:txBody>
      </p:sp>
      <p:sp>
        <p:nvSpPr>
          <p:cNvPr id="10" name="Šipka dolů 9"/>
          <p:cNvSpPr/>
          <p:nvPr/>
        </p:nvSpPr>
        <p:spPr>
          <a:xfrm>
            <a:off x="4712559" y="1108454"/>
            <a:ext cx="216024" cy="1368152"/>
          </a:xfrm>
          <a:prstGeom prst="downArrow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1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0459"/>
            <a:ext cx="6532338" cy="505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26635"/>
              </p:ext>
            </p:extLst>
          </p:nvPr>
        </p:nvGraphicFramePr>
        <p:xfrm>
          <a:off x="5997315" y="116632"/>
          <a:ext cx="1905000" cy="150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6" name="CS ChemDraw Drawing" r:id="rId4" imgW="794520" imgH="625320" progId="ChemDraw.Document.6.0">
                  <p:embed/>
                </p:oleObj>
              </mc:Choice>
              <mc:Fallback>
                <p:oleObj name="CS ChemDraw Drawing" r:id="rId4" imgW="794520" imgH="62532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7315" y="116632"/>
                        <a:ext cx="1905000" cy="1501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71600" y="332656"/>
            <a:ext cx="4465710" cy="707886"/>
          </a:xfrm>
          <a:prstGeom prst="rect">
            <a:avLst/>
          </a:prstGeom>
          <a:solidFill>
            <a:srgbClr val="FF902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Pokuste se navrhnout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 uvedené sloučeniny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1619672" y="623731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Použitá literatura (spektra)</a:t>
            </a:r>
          </a:p>
          <a:p>
            <a:r>
              <a:rPr lang="en-US" sz="900" dirty="0" err="1"/>
              <a:t>Vollhardt</a:t>
            </a:r>
            <a:r>
              <a:rPr lang="en-US" sz="900" dirty="0"/>
              <a:t>, Peter K and Neil E. </a:t>
            </a:r>
            <a:r>
              <a:rPr lang="en-US" sz="900" dirty="0" err="1"/>
              <a:t>Schore</a:t>
            </a:r>
            <a:r>
              <a:rPr lang="en-US" sz="900" dirty="0"/>
              <a:t>. </a:t>
            </a:r>
            <a:r>
              <a:rPr lang="en-US" sz="900" u="sng" dirty="0"/>
              <a:t>Organic Chemistry Structure and Function</a:t>
            </a:r>
            <a:r>
              <a:rPr lang="en-US" sz="900" dirty="0"/>
              <a:t>. Ed. Clancy Marshall. New York: W.H. Freeman and Company, 2007.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10232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590058" cy="372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90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20213"/>
              </p:ext>
            </p:extLst>
          </p:nvPr>
        </p:nvGraphicFramePr>
        <p:xfrm>
          <a:off x="3098912" y="1270167"/>
          <a:ext cx="3215754" cy="140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70" name="CS ChemDraw Drawing" r:id="rId4" imgW="3783240" imgH="1652400" progId="ChemDraw.Document.6.0">
                  <p:embed/>
                </p:oleObj>
              </mc:Choice>
              <mc:Fallback>
                <p:oleObj name="CS ChemDraw Drawing" r:id="rId4" imgW="3783240" imgH="1652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8912" y="1270167"/>
                        <a:ext cx="3215754" cy="1404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2699792" y="3140968"/>
            <a:ext cx="2006997" cy="1716300"/>
          </a:xfrm>
          <a:prstGeom prst="rect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3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38" y="3645024"/>
            <a:ext cx="4190443" cy="2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87" y="3645024"/>
            <a:ext cx="4204982" cy="28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 descr="http://www2.chemistry.msu.edu/faculty/reusch/VirtTxtJml/Spectrpy/nmr/Images/13clprop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773001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763074" y="692696"/>
            <a:ext cx="3733800" cy="2304256"/>
          </a:xfrm>
          <a:prstGeom prst="rect">
            <a:avLst/>
          </a:prstGeom>
          <a:solidFill>
            <a:srgbClr val="FF90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Přiřaďte následující 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spektra níže uvedeným sloučeninám: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1,1-dichlorethan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1,2-dichlorethan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1,3-dichlorpropan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560" y="548680"/>
            <a:ext cx="1224136" cy="1080120"/>
          </a:xfrm>
          <a:prstGeom prst="rect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39552" y="3789040"/>
            <a:ext cx="1440160" cy="864096"/>
          </a:xfrm>
          <a:prstGeom prst="rect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63074" y="3789040"/>
            <a:ext cx="1393102" cy="864096"/>
          </a:xfrm>
          <a:prstGeom prst="rect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37" y="-946"/>
            <a:ext cx="51954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53584"/>
              </p:ext>
            </p:extLst>
          </p:nvPr>
        </p:nvGraphicFramePr>
        <p:xfrm>
          <a:off x="1187624" y="2423288"/>
          <a:ext cx="1912896" cy="1723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6" name="CS ChemDraw Drawing" r:id="rId4" imgW="1195560" imgH="1077120" progId="ChemDraw.Document.6.0">
                  <p:embed/>
                </p:oleObj>
              </mc:Choice>
              <mc:Fallback>
                <p:oleObj name="CS ChemDraw Drawing" r:id="rId4" imgW="1195560" imgH="1077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423288"/>
                        <a:ext cx="1912896" cy="1723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277752"/>
            <a:ext cx="3166963" cy="1495063"/>
          </a:xfrm>
          <a:prstGeom prst="rect">
            <a:avLst/>
          </a:prstGeom>
          <a:solidFill>
            <a:srgbClr val="FF7B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Pokuste se navrhnout, jak bude vypadat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 uvedené sloučeniny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602128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Použitá literatura (spektra)</a:t>
            </a:r>
          </a:p>
          <a:p>
            <a:r>
              <a:rPr lang="en-US" sz="900" dirty="0" err="1"/>
              <a:t>Vollhardt</a:t>
            </a:r>
            <a:r>
              <a:rPr lang="en-US" sz="900" dirty="0"/>
              <a:t>, Peter K and Neil E. </a:t>
            </a:r>
            <a:r>
              <a:rPr lang="en-US" sz="900" dirty="0" err="1"/>
              <a:t>Schore</a:t>
            </a:r>
            <a:r>
              <a:rPr lang="en-US" sz="900" dirty="0"/>
              <a:t>. </a:t>
            </a:r>
            <a:r>
              <a:rPr lang="en-US" sz="900" u="sng" dirty="0"/>
              <a:t>Organic Chemistry Structure and Function</a:t>
            </a:r>
            <a:r>
              <a:rPr lang="en-US" sz="900" dirty="0"/>
              <a:t>. Ed. Clancy Marshall. New York: W.H. Freeman and Company, 2007.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0987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0" y="2780928"/>
            <a:ext cx="44892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30" y="2780928"/>
            <a:ext cx="4329707" cy="33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972989" y="234075"/>
            <a:ext cx="7467600" cy="792088"/>
          </a:xfrm>
          <a:prstGeom prst="rect">
            <a:avLst/>
          </a:prstGeom>
          <a:solidFill>
            <a:srgbClr val="FF90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696040"/>
              </p:ext>
            </p:extLst>
          </p:nvPr>
        </p:nvGraphicFramePr>
        <p:xfrm>
          <a:off x="3059832" y="1556792"/>
          <a:ext cx="37052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3" name="CS ChemDraw Drawing" r:id="rId5" imgW="3704760" imgH="765000" progId="ChemDraw.Document.6.0">
                  <p:embed/>
                </p:oleObj>
              </mc:Choice>
              <mc:Fallback>
                <p:oleObj name="CS ChemDraw Drawing" r:id="rId5" imgW="3704760" imgH="765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832" y="1556792"/>
                        <a:ext cx="370522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323528" y="2852936"/>
            <a:ext cx="1872208" cy="1152128"/>
          </a:xfrm>
          <a:prstGeom prst="rect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858684" y="2780928"/>
            <a:ext cx="1751485" cy="1152128"/>
          </a:xfrm>
          <a:prstGeom prst="rect">
            <a:avLst/>
          </a:prstGeom>
          <a:solidFill>
            <a:srgbClr val="FF9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8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5" y="3009393"/>
            <a:ext cx="4451462" cy="329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2" y="3056494"/>
            <a:ext cx="4491996" cy="32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504214" y="234075"/>
            <a:ext cx="8388266" cy="792088"/>
          </a:xfrm>
          <a:prstGeom prst="rect">
            <a:avLst/>
          </a:prstGeom>
          <a:solidFill>
            <a:srgbClr val="FF90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Rozhodněte, které z následujících sloučenin odpovídá níže uvedené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spektrum.</a:t>
            </a:r>
          </a:p>
          <a:p>
            <a:pPr marL="0" indent="0" algn="ctr">
              <a:buFont typeface="Arial" pitchFamily="34" charset="0"/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17854"/>
              </p:ext>
            </p:extLst>
          </p:nvPr>
        </p:nvGraphicFramePr>
        <p:xfrm>
          <a:off x="3018482" y="1628800"/>
          <a:ext cx="33766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91" name="CS ChemDraw Drawing" r:id="rId5" imgW="3376800" imgH="928440" progId="ChemDraw.Document.6.0">
                  <p:embed/>
                </p:oleObj>
              </mc:Choice>
              <mc:Fallback>
                <p:oleObj name="CS ChemDraw Drawing" r:id="rId5" imgW="3376800" imgH="928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8482" y="1628800"/>
                        <a:ext cx="3376613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504214" y="3070343"/>
            <a:ext cx="1691522" cy="1222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706789" y="3056495"/>
            <a:ext cx="1449387" cy="1236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5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7961"/>
            <a:ext cx="810920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78773"/>
              </p:ext>
            </p:extLst>
          </p:nvPr>
        </p:nvGraphicFramePr>
        <p:xfrm>
          <a:off x="611560" y="836712"/>
          <a:ext cx="8293055" cy="68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4" name="CS ChemDraw Drawing" r:id="rId4" imgW="5367600" imgH="440640" progId="ChemDraw.Document.6.0">
                  <p:embed/>
                </p:oleObj>
              </mc:Choice>
              <mc:Fallback>
                <p:oleObj name="CS ChemDraw Drawing" r:id="rId4" imgW="5367600" imgH="44064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836712"/>
                        <a:ext cx="8293055" cy="681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178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51" y="1411091"/>
            <a:ext cx="35945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63888" y="1091600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2,2 </a:t>
            </a:r>
            <a:r>
              <a:rPr lang="cs-CZ" dirty="0" err="1">
                <a:solidFill>
                  <a:srgbClr val="000000"/>
                </a:solidFill>
              </a:rPr>
              <a:t>ppm</a:t>
            </a:r>
            <a:r>
              <a:rPr lang="cs-CZ" dirty="0">
                <a:solidFill>
                  <a:srgbClr val="000000"/>
                </a:solidFill>
              </a:rPr>
              <a:t>, 2H, 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05475" y="3098638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1,4 </a:t>
            </a:r>
            <a:r>
              <a:rPr lang="cs-CZ" dirty="0" err="1">
                <a:solidFill>
                  <a:srgbClr val="000000"/>
                </a:solidFill>
              </a:rPr>
              <a:t>ppm</a:t>
            </a:r>
            <a:r>
              <a:rPr lang="cs-CZ" dirty="0">
                <a:solidFill>
                  <a:srgbClr val="000000"/>
                </a:solidFill>
              </a:rPr>
              <a:t>, 2H, 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211960" y="5163153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1,0 </a:t>
            </a:r>
            <a:r>
              <a:rPr lang="cs-CZ" dirty="0" err="1">
                <a:solidFill>
                  <a:srgbClr val="000000"/>
                </a:solidFill>
              </a:rPr>
              <a:t>ppm</a:t>
            </a:r>
            <a:r>
              <a:rPr lang="cs-CZ" dirty="0">
                <a:solidFill>
                  <a:srgbClr val="000000"/>
                </a:solidFill>
              </a:rPr>
              <a:t>, 6H, 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948264" y="5152214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4,2 </a:t>
            </a:r>
            <a:r>
              <a:rPr lang="cs-CZ" dirty="0" err="1">
                <a:solidFill>
                  <a:srgbClr val="000000"/>
                </a:solidFill>
              </a:rPr>
              <a:t>ppm</a:t>
            </a:r>
            <a:r>
              <a:rPr lang="cs-CZ" dirty="0">
                <a:solidFill>
                  <a:srgbClr val="000000"/>
                </a:solidFill>
              </a:rPr>
              <a:t>, 2H, s</a:t>
            </a:r>
          </a:p>
        </p:txBody>
      </p:sp>
      <p:sp>
        <p:nvSpPr>
          <p:cNvPr id="7" name="Obdélník 6"/>
          <p:cNvSpPr/>
          <p:nvPr/>
        </p:nvSpPr>
        <p:spPr>
          <a:xfrm>
            <a:off x="363612" y="1989198"/>
            <a:ext cx="151676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1,0 </a:t>
            </a:r>
            <a:r>
              <a:rPr lang="cs-CZ" dirty="0" err="1">
                <a:solidFill>
                  <a:srgbClr val="000000"/>
                </a:solidFill>
              </a:rPr>
              <a:t>ppm</a:t>
            </a:r>
            <a:r>
              <a:rPr lang="cs-CZ" dirty="0">
                <a:solidFill>
                  <a:srgbClr val="000000"/>
                </a:solidFill>
              </a:rPr>
              <a:t>, 6H</a:t>
            </a:r>
            <a:r>
              <a:rPr lang="cs-CZ" dirty="0" smtClean="0">
                <a:solidFill>
                  <a:srgbClr val="000000"/>
                </a:solidFill>
              </a:rPr>
              <a:t>, s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1,4 </a:t>
            </a:r>
            <a:r>
              <a:rPr lang="cs-CZ" dirty="0" err="1">
                <a:solidFill>
                  <a:srgbClr val="000000"/>
                </a:solidFill>
              </a:rPr>
              <a:t>ppm</a:t>
            </a:r>
            <a:r>
              <a:rPr lang="cs-CZ" dirty="0">
                <a:solidFill>
                  <a:srgbClr val="000000"/>
                </a:solidFill>
              </a:rPr>
              <a:t>, 2H, t</a:t>
            </a:r>
          </a:p>
          <a:p>
            <a:r>
              <a:rPr lang="cs-CZ" dirty="0">
                <a:solidFill>
                  <a:srgbClr val="000000"/>
                </a:solidFill>
              </a:rPr>
              <a:t>2,2 </a:t>
            </a:r>
            <a:r>
              <a:rPr lang="cs-CZ" dirty="0" err="1">
                <a:solidFill>
                  <a:srgbClr val="000000"/>
                </a:solidFill>
              </a:rPr>
              <a:t>ppm</a:t>
            </a:r>
            <a:r>
              <a:rPr lang="cs-CZ" dirty="0">
                <a:solidFill>
                  <a:srgbClr val="000000"/>
                </a:solidFill>
              </a:rPr>
              <a:t>, 2H, t</a:t>
            </a:r>
          </a:p>
          <a:p>
            <a:r>
              <a:rPr lang="cs-CZ" dirty="0">
                <a:solidFill>
                  <a:srgbClr val="000000"/>
                </a:solidFill>
              </a:rPr>
              <a:t>4,2 ppm,2H</a:t>
            </a:r>
            <a:r>
              <a:rPr lang="cs-CZ" dirty="0" smtClean="0">
                <a:solidFill>
                  <a:srgbClr val="000000"/>
                </a:solidFill>
              </a:rPr>
              <a:t>, s</a:t>
            </a:r>
            <a:endParaRPr lang="cs-CZ" dirty="0">
              <a:solidFill>
                <a:srgbClr val="000000"/>
              </a:solidFill>
            </a:endParaRPr>
          </a:p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64539" y="299768"/>
            <a:ext cx="7407023" cy="537199"/>
          </a:xfrm>
          <a:prstGeom prst="rect">
            <a:avLst/>
          </a:prstGeom>
          <a:solidFill>
            <a:srgbClr val="FF902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>
                <a:solidFill>
                  <a:schemeClr val="bg1"/>
                </a:solidFill>
              </a:rPr>
              <a:t>Přiřaďte následující </a:t>
            </a:r>
            <a:r>
              <a:rPr lang="cs-CZ" sz="2000" b="1" dirty="0" smtClean="0">
                <a:solidFill>
                  <a:schemeClr val="bg1"/>
                </a:solidFill>
              </a:rPr>
              <a:t>signály k </a:t>
            </a:r>
            <a:r>
              <a:rPr lang="cs-CZ" sz="2000" b="1" dirty="0">
                <a:solidFill>
                  <a:schemeClr val="bg1"/>
                </a:solidFill>
              </a:rPr>
              <a:t>jednotlivým vodíkovým </a:t>
            </a:r>
            <a:r>
              <a:rPr lang="cs-CZ" sz="2000" b="1" dirty="0" smtClean="0">
                <a:solidFill>
                  <a:schemeClr val="bg1"/>
                </a:solidFill>
              </a:rPr>
              <a:t>atomů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5939988"/>
            <a:ext cx="4000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https://chem.libretexts.org/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630932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https://chem.libretexts.org/Bookshelves/Organic_Chemistry/Supplemental_Modules_(Organic_Chemistry)/Alkenes/Properties_of_Alkenes/Nuclear_Magnetic_Resonance_(NMR)_of_Alkenes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733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3528392" cy="178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36" y="2025601"/>
            <a:ext cx="3509708" cy="138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84" y="3409712"/>
            <a:ext cx="3537560" cy="240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425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64" y="1251898"/>
            <a:ext cx="66008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64" y="5831641"/>
            <a:ext cx="66960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01097"/>
              </p:ext>
            </p:extLst>
          </p:nvPr>
        </p:nvGraphicFramePr>
        <p:xfrm>
          <a:off x="6732240" y="110034"/>
          <a:ext cx="1551782" cy="116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1" name="CS ChemDraw Drawing" r:id="rId5" imgW="912600" imgH="685800" progId="ChemDraw.Document.6.0">
                  <p:embed/>
                </p:oleObj>
              </mc:Choice>
              <mc:Fallback>
                <p:oleObj name="CS ChemDraw Drawing" r:id="rId5" imgW="912600" imgH="685800" progId="ChemDraw.Document.6.0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2240" y="110034"/>
                        <a:ext cx="1551782" cy="1165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>
          <a:xfrm>
            <a:off x="539552" y="116632"/>
            <a:ext cx="5813122" cy="792088"/>
          </a:xfrm>
          <a:prstGeom prst="rect">
            <a:avLst/>
          </a:prstGeom>
          <a:solidFill>
            <a:srgbClr val="FF9021"/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Pokuste se přiřadit jednotlivé píky v následující 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</a:t>
            </a:r>
            <a:r>
              <a:rPr lang="cs-CZ" sz="2000" b="1" dirty="0" err="1">
                <a:solidFill>
                  <a:schemeClr val="bg1"/>
                </a:solidFill>
              </a:rPr>
              <a:t>spekterum</a:t>
            </a:r>
            <a:r>
              <a:rPr lang="cs-CZ" sz="2000" b="1" dirty="0">
                <a:solidFill>
                  <a:schemeClr val="bg1"/>
                </a:solidFill>
              </a:rPr>
              <a:t> vodíkovým atomům v níže uvedené sloučenině 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50" y="185098"/>
            <a:ext cx="27336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65671" y="3212976"/>
            <a:ext cx="25740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Použitá literatura (spektra)</a:t>
            </a:r>
          </a:p>
          <a:p>
            <a:r>
              <a:rPr lang="en-US" sz="900" dirty="0" err="1"/>
              <a:t>Vollhardt</a:t>
            </a:r>
            <a:r>
              <a:rPr lang="en-US" sz="900" dirty="0"/>
              <a:t>, Peter K and Neil E. </a:t>
            </a:r>
            <a:r>
              <a:rPr lang="en-US" sz="900" dirty="0" err="1"/>
              <a:t>Schore</a:t>
            </a:r>
            <a:r>
              <a:rPr lang="en-US" sz="900" dirty="0"/>
              <a:t>. </a:t>
            </a:r>
            <a:r>
              <a:rPr lang="en-US" sz="900" u="sng" dirty="0"/>
              <a:t>Organic Chemistry Structure and Function</a:t>
            </a:r>
            <a:r>
              <a:rPr lang="en-US" sz="900" dirty="0"/>
              <a:t>. Ed. Clancy Marshall. New York: W.H. Freeman and Company, 2007.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7998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76056" y="2920457"/>
            <a:ext cx="324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vzdálenost píku od (CH</a:t>
            </a:r>
            <a:r>
              <a:rPr lang="cs-CZ" b="1" baseline="-25000" dirty="0"/>
              <a:t>3</a:t>
            </a:r>
            <a:r>
              <a:rPr lang="cs-CZ" b="1" dirty="0"/>
              <a:t>)</a:t>
            </a:r>
            <a:r>
              <a:rPr lang="cs-CZ" b="1" baseline="-25000" dirty="0"/>
              <a:t>4</a:t>
            </a:r>
            <a:r>
              <a:rPr lang="cs-CZ" b="1" dirty="0"/>
              <a:t>Si v Hz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27984" y="324376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Symbol" panose="05050102010706020507" pitchFamily="18" charset="2"/>
              </a:rPr>
              <a:t>d</a:t>
            </a:r>
            <a:r>
              <a:rPr lang="cs-CZ" b="1" dirty="0"/>
              <a:t> = 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5112059" y="3428426"/>
            <a:ext cx="3176895" cy="0"/>
          </a:xfrm>
          <a:prstGeom prst="line">
            <a:avLst/>
          </a:prstGeom>
          <a:ln cap="rnd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195094" y="3563636"/>
            <a:ext cx="311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frekvence spektrometru v MHz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1600" y="3068960"/>
            <a:ext cx="3094791" cy="9495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CC3300"/>
                </a:solidFill>
              </a:rPr>
              <a:t>Chemický posun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369046" cy="190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82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187624" y="260648"/>
            <a:ext cx="6189583" cy="1309609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400" b="1" baseline="30000" dirty="0">
                <a:solidFill>
                  <a:srgbClr val="FF6600"/>
                </a:solidFill>
                <a:latin typeface="+mj-lt"/>
              </a:rPr>
              <a:t>13</a:t>
            </a:r>
            <a:r>
              <a:rPr lang="cs-CZ" sz="4400" b="1" dirty="0">
                <a:solidFill>
                  <a:srgbClr val="FF6600"/>
                </a:solidFill>
                <a:latin typeface="+mj-lt"/>
              </a:rPr>
              <a:t>C NMR spektroskopie </a:t>
            </a:r>
          </a:p>
        </p:txBody>
      </p:sp>
    </p:spTree>
    <p:extLst>
      <p:ext uri="{BB962C8B-B14F-4D97-AF65-F5344CB8AC3E}">
        <p14:creationId xmlns:p14="http://schemas.microsoft.com/office/powerpoint/2010/main" val="422853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43062"/>
            <a:ext cx="54006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979712" y="260649"/>
            <a:ext cx="5397495" cy="792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b="1" baseline="30000" dirty="0">
                <a:solidFill>
                  <a:srgbClr val="FF6600"/>
                </a:solidFill>
                <a:latin typeface="+mj-lt"/>
              </a:rPr>
              <a:t>13</a:t>
            </a:r>
            <a:r>
              <a:rPr lang="cs-CZ" sz="3200" b="1" dirty="0">
                <a:solidFill>
                  <a:srgbClr val="FF6600"/>
                </a:solidFill>
                <a:latin typeface="+mj-lt"/>
              </a:rPr>
              <a:t>C NMR počet signálů </a:t>
            </a:r>
          </a:p>
        </p:txBody>
      </p:sp>
      <p:sp>
        <p:nvSpPr>
          <p:cNvPr id="2" name="Ovál 1"/>
          <p:cNvSpPr/>
          <p:nvPr/>
        </p:nvSpPr>
        <p:spPr>
          <a:xfrm>
            <a:off x="3419872" y="1772816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6372200" y="1772816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419872" y="2492896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372200" y="2492896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419872" y="3356992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372200" y="3537012"/>
            <a:ext cx="504056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419872" y="4581128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372200" y="4581128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2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2" y="908720"/>
            <a:ext cx="867824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9046" y="4941168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Použitá literatura (spektra)</a:t>
            </a:r>
          </a:p>
          <a:p>
            <a:r>
              <a:rPr lang="en-US" sz="900" dirty="0" err="1"/>
              <a:t>Vollhardt</a:t>
            </a:r>
            <a:r>
              <a:rPr lang="en-US" sz="900" dirty="0"/>
              <a:t>, Peter K and Neil E. </a:t>
            </a:r>
            <a:r>
              <a:rPr lang="en-US" sz="900" dirty="0" err="1"/>
              <a:t>Schore</a:t>
            </a:r>
            <a:r>
              <a:rPr lang="en-US" sz="900" dirty="0"/>
              <a:t>. </a:t>
            </a:r>
            <a:r>
              <a:rPr lang="en-US" sz="900" u="sng" dirty="0"/>
              <a:t>Organic Chemistry Structure and Function</a:t>
            </a:r>
            <a:r>
              <a:rPr lang="en-US" sz="900" dirty="0"/>
              <a:t>. Ed. Clancy Marshall. New York: W.H. Freeman and Company, 2007.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61120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97473" cy="567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55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692696"/>
            <a:ext cx="6696744" cy="1758347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rgbClr val="CC3300"/>
                </a:solidFill>
              </a:rPr>
              <a:t>Infračervená spektroskopie</a:t>
            </a:r>
          </a:p>
          <a:p>
            <a:pPr algn="l"/>
            <a:r>
              <a:rPr lang="cs-CZ" sz="2000" b="1" dirty="0">
                <a:solidFill>
                  <a:srgbClr val="CC3300"/>
                </a:solidFill>
              </a:rPr>
              <a:t>     vibračně – rotační spektroskopie</a:t>
            </a:r>
          </a:p>
          <a:p>
            <a:pPr algn="l"/>
            <a:r>
              <a:rPr lang="cs-CZ" sz="2000" b="1" dirty="0">
                <a:solidFill>
                  <a:srgbClr val="CC3300"/>
                </a:solidFill>
              </a:rPr>
              <a:t>     v organické chemii – důkaz přítomnosti funkčních skupin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7822136" cy="304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01" y="2440682"/>
            <a:ext cx="47815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9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36" y="51929"/>
            <a:ext cx="5758483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548680"/>
            <a:ext cx="197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</a:rPr>
              <a:t>Hookův</a:t>
            </a:r>
            <a:r>
              <a:rPr lang="cs-CZ" sz="2400" b="1" dirty="0">
                <a:solidFill>
                  <a:srgbClr val="C00000"/>
                </a:solidFill>
              </a:rPr>
              <a:t> zákon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997493" cy="7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22446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9" y="4293096"/>
            <a:ext cx="8505341" cy="236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74575" y="145838"/>
            <a:ext cx="234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Efekt hybridizace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10304"/>
            <a:ext cx="4361850" cy="140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0091"/>
            <a:ext cx="3331570" cy="17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6183195" cy="309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426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33871"/>
            <a:ext cx="220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Efekt rezonance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5754"/>
            <a:ext cx="3581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7" y="3068960"/>
            <a:ext cx="54292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89" y="112016"/>
            <a:ext cx="1615611" cy="144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1571625" cy="14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3"/>
          <p:cNvCxnSpPr/>
          <p:nvPr/>
        </p:nvCxnSpPr>
        <p:spPr>
          <a:xfrm>
            <a:off x="323528" y="2924944"/>
            <a:ext cx="882047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28" y="5013176"/>
            <a:ext cx="5272688" cy="155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161764" y="4869160"/>
            <a:ext cx="882047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0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33871"/>
            <a:ext cx="313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Efekt vodíkových vazeb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3623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7671"/>
            <a:ext cx="8805488" cy="31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7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11" y="5558216"/>
            <a:ext cx="341397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385500"/>
            <a:ext cx="1138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Aminy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500"/>
            <a:ext cx="6125344" cy="513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0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28612"/>
            <a:ext cx="7341347" cy="335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97" y="116632"/>
            <a:ext cx="5932132" cy="301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4911" y="4005064"/>
            <a:ext cx="1440160" cy="92333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řídké elektronové okolí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73934" y="4005064"/>
            <a:ext cx="1440160" cy="92333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husté elektronové okolí</a:t>
            </a:r>
          </a:p>
        </p:txBody>
      </p:sp>
    </p:spTree>
    <p:extLst>
      <p:ext uri="{BB962C8B-B14F-4D97-AF65-F5344CB8AC3E}">
        <p14:creationId xmlns:p14="http://schemas.microsoft.com/office/powerpoint/2010/main" val="1177845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ie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3" y="476672"/>
            <a:ext cx="840392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152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die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28720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292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i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905"/>
            <a:ext cx="8278169" cy="510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46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1406"/>
            <a:ext cx="7593963" cy="463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>
            <a:off x="2555776" y="3577917"/>
            <a:ext cx="64807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3419872" y="3097425"/>
            <a:ext cx="576064" cy="404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612362" y="3485693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447186" y="3531907"/>
            <a:ext cx="136815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1" y="980727"/>
            <a:ext cx="7787273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339752" y="1988840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059832" y="2636912"/>
            <a:ext cx="93610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211960" y="4437112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804248" y="4581128"/>
            <a:ext cx="86409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691680" y="3645024"/>
            <a:ext cx="230425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4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40461" cy="45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059832" y="1916832"/>
            <a:ext cx="8640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943198" y="1920280"/>
            <a:ext cx="11521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364088" y="4509120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156176" y="4509120"/>
            <a:ext cx="136815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627784" y="2996952"/>
            <a:ext cx="2042038" cy="1764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5226"/>
            <a:ext cx="7420051" cy="456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131840" y="2780928"/>
            <a:ext cx="1080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5292080" y="4437112"/>
            <a:ext cx="100811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131840" y="3501008"/>
            <a:ext cx="165618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to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1776"/>
            <a:ext cx="770359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2843808" y="2492896"/>
            <a:ext cx="1224136" cy="515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4644008" y="3933056"/>
            <a:ext cx="122413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876256" y="3933056"/>
            <a:ext cx="792088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907704" y="3429000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8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C3300"/>
                </a:solidFill>
              </a:rPr>
              <a:t>HMOTNOSTNÍ SPEKTROMETRIE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18" y="1556792"/>
            <a:ext cx="675025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5339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670626" cy="575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74440" y="627796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hlinkClick r:id="rId3"/>
              </a:rPr>
              <a:t>https://is.cuni.cz/webapps/zzp/download/130142983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76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30" y="188640"/>
            <a:ext cx="864367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03" y="1988840"/>
            <a:ext cx="2097154" cy="15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71600" y="6237312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Použitá literatura (spektra)</a:t>
            </a:r>
          </a:p>
          <a:p>
            <a:r>
              <a:rPr lang="en-US" sz="900" dirty="0" err="1"/>
              <a:t>Vollhardt</a:t>
            </a:r>
            <a:r>
              <a:rPr lang="en-US" sz="900" dirty="0"/>
              <a:t>, Peter K and Neil E. </a:t>
            </a:r>
            <a:r>
              <a:rPr lang="en-US" sz="900" dirty="0" err="1"/>
              <a:t>Schore</a:t>
            </a:r>
            <a:r>
              <a:rPr lang="en-US" sz="900" dirty="0"/>
              <a:t>. </a:t>
            </a:r>
            <a:r>
              <a:rPr lang="en-US" sz="900" u="sng" dirty="0"/>
              <a:t>Organic Chemistry Structure and Function</a:t>
            </a:r>
            <a:r>
              <a:rPr lang="en-US" sz="900" dirty="0"/>
              <a:t>. Ed. Clancy Marshall. New York: W.H. Freeman and Company, 2007.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243302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9" y="1052735"/>
            <a:ext cx="7342960" cy="462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2" y="602128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>
                <a:hlinkClick r:id="rId3"/>
              </a:rPr>
              <a:t>https://is.cuni.cz/webapps/zzp/download/130142983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806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 txBox="1">
            <a:spLocks/>
          </p:cNvSpPr>
          <p:nvPr/>
        </p:nvSpPr>
        <p:spPr>
          <a:xfrm>
            <a:off x="540431" y="404664"/>
            <a:ext cx="8208912" cy="864096"/>
          </a:xfrm>
          <a:prstGeom prst="rect">
            <a:avLst/>
          </a:prstGeom>
          <a:solidFill>
            <a:srgbClr val="FF66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primárně vzniká molekulární ion M</a:t>
            </a:r>
            <a:r>
              <a:rPr lang="cs-CZ" sz="2000" b="1" baseline="30000" dirty="0">
                <a:solidFill>
                  <a:schemeClr val="bg1"/>
                </a:solidFill>
              </a:rPr>
              <a:t>+.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fragmentací vznikají ionty </a:t>
            </a:r>
            <a:r>
              <a:rPr lang="cs-CZ" sz="2000" b="1" dirty="0" err="1">
                <a:solidFill>
                  <a:schemeClr val="bg1"/>
                </a:solidFill>
              </a:rPr>
              <a:t>dceřinné</a:t>
            </a:r>
            <a:endParaRPr lang="cs-CZ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81" y="3447297"/>
            <a:ext cx="6508011" cy="243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06" y="1484784"/>
            <a:ext cx="5186762" cy="132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071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CC3300"/>
                </a:solidFill>
              </a:rPr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60648"/>
            <a:ext cx="8424936" cy="1872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>
                <a:hlinkClick r:id="rId2"/>
              </a:rPr>
              <a:t>http://www.vscht.cz/nmr/predmet/lekce/NMR-lekce6.pdf</a:t>
            </a:r>
            <a:r>
              <a:rPr lang="cs-CZ" sz="2000" dirty="0"/>
              <a:t> (26.2.2014)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http://www.nmrdb.org/predictornew</a:t>
            </a:r>
            <a:r>
              <a:rPr lang="cs-CZ" sz="2000" dirty="0"/>
              <a:t> (Simulace NMR spekter)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u="sng" dirty="0">
                <a:hlinkClick r:id="rId4"/>
              </a:rPr>
              <a:t>http://www.vscht.cz/anl/dolensky/technmr/soubory/2013_Techniky</a:t>
            </a:r>
          </a:p>
          <a:p>
            <a:pPr marL="0" indent="0">
              <a:buNone/>
            </a:pPr>
            <a:r>
              <a:rPr lang="cs-CZ" sz="2000" u="sng" dirty="0">
                <a:hlinkClick r:id="rId4"/>
              </a:rPr>
              <a:t>MereniInterpretaceNMR_INTRO.pdf</a:t>
            </a:r>
            <a:r>
              <a:rPr lang="cs-CZ" sz="2000" dirty="0"/>
              <a:t>  </a:t>
            </a:r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3568" y="22048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Vollhardt</a:t>
            </a:r>
            <a:r>
              <a:rPr lang="en-US" dirty="0"/>
              <a:t>, Peter K and Neil E. </a:t>
            </a:r>
            <a:r>
              <a:rPr lang="en-US" dirty="0" err="1"/>
              <a:t>Schore</a:t>
            </a:r>
            <a:r>
              <a:rPr lang="en-US" dirty="0"/>
              <a:t>. </a:t>
            </a:r>
            <a:r>
              <a:rPr lang="en-US" u="sng" dirty="0"/>
              <a:t>Organic Chemistry Structure and Function</a:t>
            </a:r>
            <a:r>
              <a:rPr lang="en-US" dirty="0"/>
              <a:t>. Ed. Clancy Marshall. New York: W.H. Freeman and Company, 2007.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18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065333" cy="612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44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C3300"/>
                </a:solidFill>
              </a:rPr>
              <a:t>Symetrie molekuly pomáhá určit chemickou ekvivalenci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1" y="1556792"/>
            <a:ext cx="817602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2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60648"/>
            <a:ext cx="7467600" cy="576064"/>
          </a:xfrm>
          <a:solidFill>
            <a:srgbClr val="FF66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>
                <a:solidFill>
                  <a:schemeClr val="bg1"/>
                </a:solidFill>
              </a:rPr>
              <a:t>Kolik </a:t>
            </a:r>
            <a:r>
              <a:rPr lang="cs-CZ" sz="2000" b="1" baseline="30000" dirty="0">
                <a:solidFill>
                  <a:schemeClr val="bg1"/>
                </a:solidFill>
              </a:rPr>
              <a:t>1</a:t>
            </a:r>
            <a:r>
              <a:rPr lang="cs-CZ" sz="2000" b="1" dirty="0">
                <a:solidFill>
                  <a:schemeClr val="bg1"/>
                </a:solidFill>
              </a:rPr>
              <a:t>H NMR signálů očekáváte u níže uvedené molekuly?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48" y="1124744"/>
            <a:ext cx="3938761" cy="12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482095" cy="28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4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09" y="656945"/>
            <a:ext cx="6141509" cy="323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03" y="4077072"/>
            <a:ext cx="6858722" cy="160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selý obličej 3"/>
          <p:cNvSpPr/>
          <p:nvPr/>
        </p:nvSpPr>
        <p:spPr>
          <a:xfrm>
            <a:off x="2627784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eselý obličej 5"/>
          <p:cNvSpPr/>
          <p:nvPr/>
        </p:nvSpPr>
        <p:spPr>
          <a:xfrm>
            <a:off x="4572000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eselý obličej 6"/>
          <p:cNvSpPr/>
          <p:nvPr/>
        </p:nvSpPr>
        <p:spPr>
          <a:xfrm>
            <a:off x="6455770" y="112474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eselý obličej 7"/>
          <p:cNvSpPr/>
          <p:nvPr/>
        </p:nvSpPr>
        <p:spPr>
          <a:xfrm>
            <a:off x="2540833" y="332095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4554240" y="3162740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>
            <a:off x="6445426" y="3320954"/>
            <a:ext cx="55436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340903" y="5085184"/>
            <a:ext cx="128688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972881" y="5085184"/>
            <a:ext cx="1167071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770263" y="5085184"/>
            <a:ext cx="124189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588224" y="5100127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4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TC101859868[[fn=Teplo]]</Template>
  <TotalTime>2549</TotalTime>
  <Words>874</Words>
  <Application>Microsoft Office PowerPoint</Application>
  <PresentationFormat>Předvádění na obrazovce (4:3)</PresentationFormat>
  <Paragraphs>103</Paragraphs>
  <Slides>52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Thermal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Janků</cp:lastModifiedBy>
  <cp:revision>376</cp:revision>
  <dcterms:created xsi:type="dcterms:W3CDTF">2014-02-24T07:09:04Z</dcterms:created>
  <dcterms:modified xsi:type="dcterms:W3CDTF">2019-04-09T12:59:46Z</dcterms:modified>
</cp:coreProperties>
</file>