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301" r:id="rId3"/>
    <p:sldId id="335" r:id="rId4"/>
    <p:sldId id="278" r:id="rId5"/>
    <p:sldId id="306" r:id="rId6"/>
    <p:sldId id="260" r:id="rId7"/>
    <p:sldId id="277" r:id="rId8"/>
    <p:sldId id="307" r:id="rId9"/>
    <p:sldId id="308" r:id="rId10"/>
    <p:sldId id="258" r:id="rId11"/>
    <p:sldId id="309" r:id="rId12"/>
    <p:sldId id="281" r:id="rId13"/>
    <p:sldId id="280" r:id="rId14"/>
    <p:sldId id="310" r:id="rId15"/>
    <p:sldId id="311" r:id="rId16"/>
    <p:sldId id="313" r:id="rId17"/>
    <p:sldId id="336" r:id="rId18"/>
    <p:sldId id="337" r:id="rId19"/>
    <p:sldId id="338" r:id="rId20"/>
    <p:sldId id="262" r:id="rId21"/>
    <p:sldId id="314" r:id="rId22"/>
    <p:sldId id="351" r:id="rId23"/>
    <p:sldId id="283" r:id="rId24"/>
    <p:sldId id="269" r:id="rId25"/>
    <p:sldId id="330" r:id="rId26"/>
    <p:sldId id="300" r:id="rId27"/>
    <p:sldId id="303" r:id="rId28"/>
    <p:sldId id="282" r:id="rId29"/>
    <p:sldId id="319" r:id="rId30"/>
    <p:sldId id="341" r:id="rId31"/>
    <p:sldId id="285" r:id="rId32"/>
    <p:sldId id="328" r:id="rId33"/>
    <p:sldId id="261" r:id="rId34"/>
    <p:sldId id="286" r:id="rId35"/>
    <p:sldId id="287" r:id="rId36"/>
    <p:sldId id="288" r:id="rId37"/>
    <p:sldId id="263" r:id="rId38"/>
    <p:sldId id="290" r:id="rId39"/>
    <p:sldId id="264" r:id="rId40"/>
    <p:sldId id="329" r:id="rId41"/>
    <p:sldId id="289" r:id="rId42"/>
    <p:sldId id="296" r:id="rId43"/>
    <p:sldId id="291" r:id="rId44"/>
    <p:sldId id="294" r:id="rId45"/>
    <p:sldId id="295" r:id="rId46"/>
    <p:sldId id="292" r:id="rId47"/>
    <p:sldId id="293" r:id="rId48"/>
    <p:sldId id="316" r:id="rId49"/>
    <p:sldId id="320" r:id="rId50"/>
    <p:sldId id="321" r:id="rId51"/>
    <p:sldId id="352" r:id="rId52"/>
    <p:sldId id="353" r:id="rId53"/>
    <p:sldId id="355" r:id="rId54"/>
    <p:sldId id="266" r:id="rId55"/>
    <p:sldId id="356" r:id="rId56"/>
    <p:sldId id="347" r:id="rId57"/>
    <p:sldId id="348" r:id="rId58"/>
    <p:sldId id="350" r:id="rId59"/>
    <p:sldId id="298" r:id="rId60"/>
    <p:sldId id="274" r:id="rId61"/>
    <p:sldId id="327" r:id="rId62"/>
    <p:sldId id="354" r:id="rId63"/>
    <p:sldId id="275" r:id="rId64"/>
    <p:sldId id="357" r:id="rId65"/>
    <p:sldId id="358" r:id="rId66"/>
    <p:sldId id="302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66FFFF"/>
    <a:srgbClr val="00CCFF"/>
    <a:srgbClr val="000099"/>
    <a:srgbClr val="FF9900"/>
    <a:srgbClr val="FF0000"/>
    <a:srgbClr val="99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37" autoAdjust="0"/>
    <p:restoredTop sz="94670" autoAdjust="0"/>
  </p:normalViewPr>
  <p:slideViewPr>
    <p:cSldViewPr>
      <p:cViewPr varScale="1">
        <p:scale>
          <a:sx n="124" d="100"/>
          <a:sy n="124" d="100"/>
        </p:scale>
        <p:origin x="1890" y="108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05190311418678E-2"/>
          <c:y val="7.3770491803278687E-2"/>
          <c:w val="0.88235294117647056"/>
          <c:h val="0.8114754098360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75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C0C0"/>
              </a:solidFill>
              <a:ln w="75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CC2-4867-BEA6-A52C359EE66D}"/>
              </c:ext>
            </c:extLst>
          </c:dPt>
          <c:dPt>
            <c:idx val="1"/>
            <c:invertIfNegative val="0"/>
            <c:bubble3D val="0"/>
            <c:spPr>
              <a:solidFill>
                <a:srgbClr val="969696"/>
              </a:solidFill>
              <a:ln w="75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CC2-4867-BEA6-A52C359EE66D}"/>
              </c:ext>
            </c:extLst>
          </c:dPt>
          <c:dPt>
            <c:idx val="2"/>
            <c:invertIfNegative val="0"/>
            <c:bubble3D val="0"/>
            <c:spPr>
              <a:solidFill>
                <a:srgbClr val="808080"/>
              </a:solidFill>
              <a:ln w="75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CC2-4867-BEA6-A52C359EE66D}"/>
              </c:ext>
            </c:extLst>
          </c:dPt>
          <c:dPt>
            <c:idx val="3"/>
            <c:invertIfNegative val="0"/>
            <c:bubble3D val="0"/>
            <c:spPr>
              <a:solidFill>
                <a:srgbClr val="333333"/>
              </a:solidFill>
              <a:ln w="75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CC2-4867-BEA6-A52C359EE66D}"/>
              </c:ext>
            </c:extLst>
          </c:dPt>
          <c:cat>
            <c:strRef>
              <c:f>List1!$C$8:$C$11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List1!$D$8:$D$11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C2-4867-BEA6-A52C359EE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709176"/>
        <c:axId val="242709568"/>
      </c:barChart>
      <c:catAx>
        <c:axId val="242709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4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4270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709568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4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42709176"/>
        <c:crosses val="autoZero"/>
        <c:crossBetween val="between"/>
      </c:valAx>
      <c:spPr>
        <a:noFill/>
        <a:ln w="75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875">
      <a:solidFill>
        <a:srgbClr val="000000"/>
      </a:solidFill>
      <a:prstDash val="solid"/>
    </a:ln>
  </c:spPr>
  <c:txPr>
    <a:bodyPr/>
    <a:lstStyle/>
    <a:p>
      <a:pPr>
        <a:defRPr sz="3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cs-CZ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316B2D-AF6F-44C0-A028-3851C0ADC04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51516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78B3E-FF5E-4675-9DBE-0E0FBD6B95FE}" type="slidenum">
              <a:rPr lang="en-US" altLang="cs-CZ"/>
              <a:pPr/>
              <a:t>21</a:t>
            </a:fld>
            <a:endParaRPr lang="en-US" alt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Linearni past, citlivost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73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6B2D-AF6F-44C0-A028-3851C0ADC047}" type="slidenum">
              <a:rPr lang="en-US" altLang="cs-CZ" smtClean="0"/>
              <a:pPr/>
              <a:t>39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2375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ED698-786A-49E6-9C07-FFF35F48D08A}" type="slidenum">
              <a:rPr lang="en-US" altLang="cs-CZ"/>
              <a:pPr/>
              <a:t>60</a:t>
            </a:fld>
            <a:endParaRPr lang="en-US" altLang="cs-CZ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62" tIns="45231" rIns="90462" bIns="45231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37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F3B61-0573-43A6-9F27-3782F5BFBF2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431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1BC3-AA68-4747-8C43-E262A1C96DB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5922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3F4ED-7849-4357-A884-61163538965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622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6A4B1-F24B-4413-BA05-5FA8E77829E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7065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2F2B2-1063-4394-BC89-87C965D3BC3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563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05127-878D-4379-B10A-F104A227A94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3723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0626-6D14-42EC-8B8C-42B12D1AA6F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1231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14FB4-5D9A-4B43-8210-93DD99946EF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2651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CA931-041F-4525-A223-7F41C492254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65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D4295-81C3-4844-B3FE-04FE76F76FC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7751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B0AA-4505-49A1-BD3D-46CEF561B5D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4998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659C06-EC6E-4A25-B8AB-812897FBCE03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CB_110217\MALDI.m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hyperlink" Target="file:///D:\AData\Docs\Projekty\Aktivni\09_12_OP_VK_2.3_JF\kurz_2010\prednasky\esilcq.exe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i-mass.com/jj2.gi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brf.org/delta-mass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http://www.expasy.org/proteomics/post-translational_modification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69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7" name="Object 525"/>
          <p:cNvGraphicFramePr>
            <a:graphicFrameLocks noChangeAspect="1"/>
          </p:cNvGraphicFramePr>
          <p:nvPr/>
        </p:nvGraphicFramePr>
        <p:xfrm>
          <a:off x="468313" y="1268413"/>
          <a:ext cx="8077200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4" name="CorelDRAW" r:id="rId3" imgW="4591080" imgH="2890080" progId="CorelDraw.Graphic.8">
                  <p:embed/>
                </p:oleObj>
              </mc:Choice>
              <mc:Fallback>
                <p:oleObj name="CorelDRAW" r:id="rId3" imgW="4591080" imgH="2890080" progId="CorelDraw.Graphic.8">
                  <p:embed/>
                  <p:pic>
                    <p:nvPicPr>
                      <p:cNvPr id="0" name="Object 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8077200" cy="508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Text Box 1035"/>
          <p:cNvSpPr txBox="1">
            <a:spLocks noChangeArrowheads="1"/>
          </p:cNvSpPr>
          <p:nvPr/>
        </p:nvSpPr>
        <p:spPr bwMode="auto">
          <a:xfrm>
            <a:off x="3400425" y="50339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44044" name="Rectangle 1036"/>
          <p:cNvSpPr>
            <a:spLocks noChangeArrowheads="1"/>
          </p:cNvSpPr>
          <p:nvPr/>
        </p:nvSpPr>
        <p:spPr bwMode="auto">
          <a:xfrm>
            <a:off x="1187624" y="2393593"/>
            <a:ext cx="78822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3600" b="1" smtClean="0">
                <a:latin typeface="Britannic Bold" panose="020B0903060703020204" pitchFamily="34" charset="0"/>
              </a:rPr>
              <a:t>Met</a:t>
            </a:r>
            <a:r>
              <a:rPr lang="cs-CZ" altLang="cs-CZ" sz="3600" b="1" smtClean="0">
                <a:latin typeface="Britannic Bold" panose="020B0903060703020204" pitchFamily="34" charset="0"/>
              </a:rPr>
              <a:t>h</a:t>
            </a:r>
            <a:r>
              <a:rPr lang="en-US" altLang="cs-CZ" sz="3600" b="1" smtClean="0">
                <a:latin typeface="Britannic Bold" panose="020B0903060703020204" pitchFamily="34" charset="0"/>
              </a:rPr>
              <a:t>od</a:t>
            </a:r>
            <a:r>
              <a:rPr lang="cs-CZ" altLang="cs-CZ" sz="3600" b="1" smtClean="0">
                <a:latin typeface="Britannic Bold" panose="020B0903060703020204" pitchFamily="34" charset="0"/>
              </a:rPr>
              <a:t>s</a:t>
            </a:r>
            <a:r>
              <a:rPr lang="en-US" altLang="cs-CZ" sz="3600" b="1" smtClean="0">
                <a:latin typeface="Britannic Bold" panose="020B0903060703020204" pitchFamily="34" charset="0"/>
              </a:rPr>
              <a:t> </a:t>
            </a:r>
            <a:r>
              <a:rPr lang="cs-CZ" altLang="cs-CZ" sz="3600" b="1" smtClean="0">
                <a:latin typeface="Britannic Bold" panose="020B0903060703020204" pitchFamily="34" charset="0"/>
              </a:rPr>
              <a:t>in</a:t>
            </a:r>
            <a:r>
              <a:rPr lang="en-US" altLang="cs-CZ" sz="3600" b="1" smtClean="0">
                <a:latin typeface="Britannic Bold" panose="020B0903060703020204" pitchFamily="34" charset="0"/>
              </a:rPr>
              <a:t> </a:t>
            </a:r>
            <a:r>
              <a:rPr lang="cs-CZ" altLang="cs-CZ" sz="3600" b="1">
                <a:latin typeface="Britannic Bold" panose="020B0903060703020204" pitchFamily="34" charset="0"/>
              </a:rPr>
              <a:t>G</a:t>
            </a:r>
            <a:r>
              <a:rPr lang="en-US" altLang="cs-CZ" sz="3600" b="1" err="1" smtClean="0">
                <a:latin typeface="Britannic Bold" panose="020B0903060703020204" pitchFamily="34" charset="0"/>
              </a:rPr>
              <a:t>enomic</a:t>
            </a:r>
            <a:r>
              <a:rPr lang="cs-CZ" altLang="cs-CZ" sz="3600" b="1" smtClean="0">
                <a:latin typeface="Britannic Bold" panose="020B0903060703020204" pitchFamily="34" charset="0"/>
              </a:rPr>
              <a:t>s</a:t>
            </a:r>
            <a:r>
              <a:rPr lang="en-US" altLang="cs-CZ" sz="3600" b="1" smtClean="0">
                <a:latin typeface="Britannic Bold" panose="020B0903060703020204" pitchFamily="34" charset="0"/>
              </a:rPr>
              <a:t> a</a:t>
            </a:r>
            <a:r>
              <a:rPr lang="cs-CZ" altLang="cs-CZ" sz="3600" b="1" err="1" smtClean="0">
                <a:latin typeface="Britannic Bold" panose="020B0903060703020204" pitchFamily="34" charset="0"/>
              </a:rPr>
              <a:t>nd</a:t>
            </a:r>
            <a:r>
              <a:rPr lang="en-US" altLang="cs-CZ" sz="3600" b="1" smtClean="0">
                <a:latin typeface="Britannic Bold" panose="020B0903060703020204" pitchFamily="34" charset="0"/>
              </a:rPr>
              <a:t> </a:t>
            </a:r>
            <a:r>
              <a:rPr lang="cs-CZ" altLang="cs-CZ" sz="3600" b="1" smtClean="0">
                <a:latin typeface="Britannic Bold" panose="020B0903060703020204" pitchFamily="34" charset="0"/>
              </a:rPr>
              <a:t>P</a:t>
            </a:r>
            <a:r>
              <a:rPr lang="en-US" altLang="cs-CZ" sz="3600" b="1" err="1" smtClean="0">
                <a:latin typeface="Britannic Bold" panose="020B0903060703020204" pitchFamily="34" charset="0"/>
              </a:rPr>
              <a:t>roteomic</a:t>
            </a:r>
            <a:r>
              <a:rPr lang="cs-CZ" altLang="cs-CZ" sz="3600" b="1" smtClean="0">
                <a:latin typeface="Britannic Bold" panose="020B0903060703020204" pitchFamily="34" charset="0"/>
              </a:rPr>
              <a:t>s</a:t>
            </a:r>
          </a:p>
          <a:p>
            <a:pPr algn="ctr"/>
            <a:r>
              <a:rPr lang="cs-CZ" altLang="cs-CZ" b="1" i="1" err="1">
                <a:latin typeface="Britannic Bold" panose="020B0903060703020204" pitchFamily="34" charset="0"/>
              </a:rPr>
              <a:t>Mass</a:t>
            </a:r>
            <a:r>
              <a:rPr lang="cs-CZ" altLang="cs-CZ" b="1" i="1">
                <a:latin typeface="Britannic Bold" panose="020B0903060703020204" pitchFamily="34" charset="0"/>
              </a:rPr>
              <a:t> </a:t>
            </a:r>
            <a:r>
              <a:rPr lang="cs-CZ" altLang="cs-CZ" b="1" i="1" err="1">
                <a:latin typeface="Britannic Bold" panose="020B0903060703020204" pitchFamily="34" charset="0"/>
              </a:rPr>
              <a:t>Spectrometry</a:t>
            </a:r>
            <a:r>
              <a:rPr lang="cs-CZ" altLang="cs-CZ" b="1" i="1">
                <a:latin typeface="Britannic Bold" panose="020B0903060703020204" pitchFamily="34" charset="0"/>
              </a:rPr>
              <a:t> in </a:t>
            </a:r>
            <a:r>
              <a:rPr lang="cs-CZ" altLang="cs-CZ" b="1" i="1" err="1" smtClean="0">
                <a:latin typeface="Britannic Bold" panose="020B0903060703020204" pitchFamily="34" charset="0"/>
              </a:rPr>
              <a:t>Proteomics</a:t>
            </a:r>
            <a:endParaRPr lang="cs-CZ" altLang="cs-CZ" b="1" i="1" smtClean="0">
              <a:latin typeface="Britannic Bold" panose="020B0903060703020204" pitchFamily="34" charset="0"/>
            </a:endParaRPr>
          </a:p>
          <a:p>
            <a:pPr algn="ctr"/>
            <a:r>
              <a:rPr lang="en-US" altLang="cs-CZ" sz="2000" b="1">
                <a:latin typeface="+mj-lt"/>
              </a:rPr>
              <a:t>CG</a:t>
            </a:r>
            <a:r>
              <a:rPr lang="cs-CZ" altLang="cs-CZ" sz="2000" b="1">
                <a:latin typeface="+mj-lt"/>
              </a:rPr>
              <a:t>9</a:t>
            </a:r>
            <a:r>
              <a:rPr lang="en-US" altLang="cs-CZ" sz="2000" b="1" smtClean="0">
                <a:latin typeface="+mj-lt"/>
              </a:rPr>
              <a:t>80</a:t>
            </a:r>
            <a:endParaRPr lang="cs-CZ" altLang="cs-CZ" sz="2000" b="1">
              <a:latin typeface="+mj-lt"/>
            </a:endParaRPr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3635375" y="763588"/>
            <a:ext cx="2016125" cy="1030287"/>
            <a:chOff x="2154" y="572"/>
            <a:chExt cx="1270" cy="649"/>
          </a:xfrm>
        </p:grpSpPr>
        <p:pic>
          <p:nvPicPr>
            <p:cNvPr id="15" name="Picture 42" descr="mu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" y="572"/>
              <a:ext cx="596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572"/>
              <a:ext cx="71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0232"/>
            <a:ext cx="2262320" cy="1010443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395536" y="399869"/>
            <a:ext cx="3245202" cy="580859"/>
            <a:chOff x="395536" y="399869"/>
            <a:chExt cx="3245202" cy="580859"/>
          </a:xfrm>
        </p:grpSpPr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646007" y="426730"/>
              <a:ext cx="299473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000" b="1">
                  <a:latin typeface="Franklin Gothic Medium" panose="020B0603020102020204" pitchFamily="34" charset="0"/>
                </a:rPr>
                <a:t>Laboratory of Functional Genomics and </a:t>
              </a:r>
              <a:r>
                <a:rPr lang="en-US" altLang="cs-CZ" sz="1000" b="1" smtClean="0">
                  <a:latin typeface="Franklin Gothic Medium" panose="020B0603020102020204" pitchFamily="34" charset="0"/>
                </a:rPr>
                <a:t>Proteomics</a:t>
              </a:r>
              <a:endParaRPr lang="cs-CZ" altLang="cs-CZ" sz="1000" b="1" smtClean="0">
                <a:latin typeface="Franklin Gothic Medium" panose="020B0603020102020204" pitchFamily="34" charset="0"/>
              </a:endParaRPr>
            </a:p>
            <a:p>
              <a:r>
                <a:rPr lang="en-US" altLang="cs-CZ" sz="1000" b="1">
                  <a:latin typeface="Franklin Gothic Medium" panose="020B0603020102020204" pitchFamily="34" charset="0"/>
                </a:rPr>
                <a:t>National Centre for </a:t>
              </a:r>
              <a:r>
                <a:rPr lang="en-US" altLang="cs-CZ" sz="1000" b="1" err="1">
                  <a:latin typeface="Franklin Gothic Medium" panose="020B0603020102020204" pitchFamily="34" charset="0"/>
                </a:rPr>
                <a:t>Biomolecular</a:t>
              </a:r>
              <a:r>
                <a:rPr lang="en-US" altLang="cs-CZ" sz="1000" b="1">
                  <a:latin typeface="Franklin Gothic Medium" panose="020B0603020102020204" pitchFamily="34" charset="0"/>
                </a:rPr>
                <a:t> Research</a:t>
              </a:r>
              <a:r>
                <a:rPr lang="cs-CZ" altLang="cs-CZ" sz="1000" b="1" smtClean="0">
                  <a:latin typeface="Franklin Gothic Medium" panose="020B0603020102020204" pitchFamily="34" charset="0"/>
                </a:rPr>
                <a:t> </a:t>
              </a:r>
              <a:endParaRPr lang="en-US" altLang="cs-CZ" sz="1000" b="1" smtClean="0">
                <a:latin typeface="Franklin Gothic Medium" panose="020B0603020102020204" pitchFamily="34" charset="0"/>
              </a:endParaRPr>
            </a:p>
            <a:p>
              <a:r>
                <a:rPr lang="cs-CZ" altLang="cs-CZ" sz="1000" b="1" err="1" smtClean="0">
                  <a:latin typeface="Franklin Gothic Medium" panose="020B0603020102020204" pitchFamily="34" charset="0"/>
                </a:rPr>
                <a:t>Faculty</a:t>
              </a:r>
              <a:r>
                <a:rPr lang="cs-CZ" altLang="cs-CZ" sz="1000" b="1" smtClean="0">
                  <a:latin typeface="Franklin Gothic Medium" panose="020B0603020102020204" pitchFamily="34" charset="0"/>
                </a:rPr>
                <a:t> </a:t>
              </a:r>
              <a:r>
                <a:rPr lang="cs-CZ" altLang="cs-CZ" sz="1000" b="1" err="1" smtClean="0">
                  <a:latin typeface="Franklin Gothic Medium" panose="020B0603020102020204" pitchFamily="34" charset="0"/>
                </a:rPr>
                <a:t>of</a:t>
              </a:r>
              <a:r>
                <a:rPr lang="cs-CZ" altLang="cs-CZ" sz="1000" b="1" smtClean="0">
                  <a:latin typeface="Franklin Gothic Medium" panose="020B0603020102020204" pitchFamily="34" charset="0"/>
                </a:rPr>
                <a:t> Science, Masaryk University</a:t>
              </a:r>
            </a:p>
          </p:txBody>
        </p:sp>
        <p:pic>
          <p:nvPicPr>
            <p:cNvPr id="20" name="Picture 107" descr="Logo FG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9869"/>
              <a:ext cx="339723" cy="511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2437606" y="4041993"/>
            <a:ext cx="464978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 b="1">
                <a:cs typeface="Times New Roman" panose="02020603050405020304" pitchFamily="18" charset="0"/>
              </a:rPr>
              <a:t>Zbyněk Zdráhal</a:t>
            </a:r>
            <a:endParaRPr lang="en-US" altLang="cs-CZ" sz="1800" b="1">
              <a:cs typeface="Times New Roman" panose="02020603050405020304" pitchFamily="18" charset="0"/>
            </a:endParaRPr>
          </a:p>
          <a:p>
            <a:pPr algn="ctr"/>
            <a:endParaRPr lang="en-US" altLang="cs-CZ" sz="800" b="1">
              <a:cs typeface="Times New Roman" panose="02020603050405020304" pitchFamily="18" charset="0"/>
            </a:endParaRPr>
          </a:p>
          <a:p>
            <a:pPr algn="ctr"/>
            <a:r>
              <a:rPr lang="cs-CZ" altLang="cs-CZ" sz="1800" i="1" smtClean="0"/>
              <a:t>RG </a:t>
            </a:r>
            <a:r>
              <a:rPr lang="cs-CZ" altLang="cs-CZ" sz="1800" i="1" err="1" smtClean="0"/>
              <a:t>Proteomics</a:t>
            </a:r>
            <a:r>
              <a:rPr lang="cs-CZ" altLang="cs-CZ" sz="1800" i="1" smtClean="0"/>
              <a:t>, CEITEC-MU</a:t>
            </a:r>
          </a:p>
          <a:p>
            <a:pPr algn="ctr"/>
            <a:r>
              <a:rPr lang="cs-CZ" altLang="cs-CZ" sz="1800" i="1" err="1" smtClean="0"/>
              <a:t>Proteomics</a:t>
            </a:r>
            <a:r>
              <a:rPr lang="cs-CZ" altLang="cs-CZ" sz="1800" i="1" smtClean="0"/>
              <a:t> </a:t>
            </a:r>
            <a:r>
              <a:rPr lang="en-US" altLang="cs-CZ" sz="1800" i="1" smtClean="0"/>
              <a:t>C</a:t>
            </a:r>
            <a:r>
              <a:rPr lang="cs-CZ" altLang="cs-CZ" sz="1800" i="1" smtClean="0"/>
              <a:t>F , </a:t>
            </a:r>
            <a:r>
              <a:rPr lang="cs-CZ" altLang="cs-CZ" sz="1800" i="1"/>
              <a:t>CEITEC-MU</a:t>
            </a:r>
            <a:endParaRPr lang="en-US" altLang="cs-CZ" sz="1800" i="1"/>
          </a:p>
          <a:p>
            <a:pPr algn="ctr"/>
            <a:r>
              <a:rPr lang="cs-CZ" altLang="cs-CZ" sz="1800" i="1"/>
              <a:t>NCBR, </a:t>
            </a:r>
            <a:r>
              <a:rPr lang="cs-CZ" altLang="cs-CZ" sz="1800" i="1" smtClean="0"/>
              <a:t>FS</a:t>
            </a:r>
            <a:r>
              <a:rPr lang="en-US" altLang="cs-CZ" sz="1800" i="1" smtClean="0"/>
              <a:t> </a:t>
            </a:r>
            <a:r>
              <a:rPr lang="cs-CZ" altLang="cs-CZ" sz="1800" i="1"/>
              <a:t>MU</a:t>
            </a:r>
          </a:p>
          <a:p>
            <a:pPr algn="ctr"/>
            <a:r>
              <a:rPr lang="cs-CZ" altLang="cs-CZ" sz="1800" i="1"/>
              <a:t>zdrahal@sci.muni.cz</a:t>
            </a:r>
            <a:endParaRPr lang="en-US" altLang="cs-CZ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156325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8013" y="547688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cs-CZ" altLang="cs-CZ" sz="2000" b="1" smtClean="0"/>
              <a:t>Target </a:t>
            </a:r>
            <a:r>
              <a:rPr lang="cs-CZ" altLang="cs-CZ" sz="2000" b="1" err="1" smtClean="0"/>
              <a:t>for</a:t>
            </a:r>
            <a:r>
              <a:rPr lang="cs-CZ" altLang="cs-CZ" sz="2000" b="1" smtClean="0"/>
              <a:t> sample </a:t>
            </a:r>
            <a:r>
              <a:rPr lang="cs-CZ" altLang="cs-CZ" sz="2000" b="1" err="1" smtClean="0"/>
              <a:t>deposition</a:t>
            </a:r>
            <a:r>
              <a:rPr lang="cs-CZ" altLang="cs-CZ" sz="2000" b="1" smtClean="0"/>
              <a:t> prior </a:t>
            </a:r>
            <a:r>
              <a:rPr lang="cs-CZ" altLang="cs-CZ" sz="2000" b="1"/>
              <a:t>MALDI-MS</a:t>
            </a:r>
            <a:endParaRPr lang="cs-CZ" altLang="cs-CZ" sz="2000" i="1"/>
          </a:p>
        </p:txBody>
      </p:sp>
      <p:pic>
        <p:nvPicPr>
          <p:cNvPr id="4101" name="Picture 5" descr="mikromak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4" y="4432022"/>
            <a:ext cx="1752600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20838" y="5006975"/>
            <a:ext cx="1422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i="1"/>
              <a:t>384 </a:t>
            </a:r>
            <a:r>
              <a:rPr lang="cs-CZ" altLang="cs-CZ" sz="1800" b="1" i="1" err="1" smtClean="0"/>
              <a:t>positions</a:t>
            </a:r>
            <a:endParaRPr lang="cs-CZ" altLang="cs-CZ" sz="1800" b="1" i="1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10211" y="5961653"/>
            <a:ext cx="347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 smtClean="0"/>
              <a:t>Detail </a:t>
            </a:r>
            <a:r>
              <a:rPr lang="cs-CZ" altLang="cs-CZ" sz="1600" b="1" err="1" smtClean="0"/>
              <a:t>of</a:t>
            </a:r>
            <a:r>
              <a:rPr lang="cs-CZ" altLang="cs-CZ" sz="1600" b="1" smtClean="0"/>
              <a:t> </a:t>
            </a:r>
            <a:r>
              <a:rPr lang="cs-CZ" altLang="cs-CZ" sz="1600" b="1"/>
              <a:t>sample </a:t>
            </a:r>
            <a:r>
              <a:rPr lang="cs-CZ" altLang="cs-CZ" sz="1600" b="1" err="1" smtClean="0"/>
              <a:t>cocrystallized</a:t>
            </a:r>
            <a:r>
              <a:rPr lang="cs-CZ" altLang="cs-CZ" sz="1600" b="1" smtClean="0"/>
              <a:t> </a:t>
            </a:r>
            <a:r>
              <a:rPr lang="cs-CZ" altLang="cs-CZ" sz="1600" b="1" err="1" smtClean="0"/>
              <a:t>with</a:t>
            </a:r>
            <a:r>
              <a:rPr lang="cs-CZ" altLang="cs-CZ" sz="1600" b="1" smtClean="0"/>
              <a:t> matrix (DHB) </a:t>
            </a:r>
            <a:r>
              <a:rPr lang="cs-CZ" altLang="cs-CZ" sz="1600" b="1" err="1" smtClean="0"/>
              <a:t>prepared</a:t>
            </a:r>
            <a:r>
              <a:rPr lang="cs-CZ" altLang="cs-CZ" sz="1600" b="1" smtClean="0"/>
              <a:t> </a:t>
            </a:r>
            <a:r>
              <a:rPr lang="cs-CZ" altLang="cs-CZ" sz="1600" b="1" err="1" smtClean="0"/>
              <a:t>for</a:t>
            </a:r>
            <a:r>
              <a:rPr lang="cs-CZ" altLang="cs-CZ" sz="1600" b="1" smtClean="0"/>
              <a:t> </a:t>
            </a:r>
            <a:r>
              <a:rPr lang="cs-CZ" altLang="cs-CZ" sz="1600" b="1" err="1" smtClean="0"/>
              <a:t>analysis</a:t>
            </a:r>
            <a:endParaRPr lang="cs-CZ" altLang="cs-CZ" sz="1600" b="1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/>
          </p:cNvGraphicFramePr>
          <p:nvPr/>
        </p:nvGraphicFramePr>
        <p:xfrm>
          <a:off x="762000" y="1768475"/>
          <a:ext cx="19716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8" name="Canvas ƒhƒ[ƒCƒ“ƒO" r:id="rId3" imgW="1981080" imgH="2685960" progId="Canvas">
                  <p:embed/>
                </p:oleObj>
              </mc:Choice>
              <mc:Fallback>
                <p:oleObj name="Canvas ƒhƒ[ƒCƒ“ƒO" r:id="rId3" imgW="1981080" imgH="2685960" progId="Canvas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68475"/>
                        <a:ext cx="19716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/>
          </p:cNvGraphicFramePr>
          <p:nvPr/>
        </p:nvGraphicFramePr>
        <p:xfrm>
          <a:off x="3517900" y="1771650"/>
          <a:ext cx="209867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9" name="Canvas ƒhƒ[ƒCƒ“ƒO" r:id="rId5" imgW="2108160" imgH="2679480" progId="Canvas">
                  <p:embed/>
                </p:oleObj>
              </mc:Choice>
              <mc:Fallback>
                <p:oleObj name="Canvas ƒhƒ[ƒCƒ“ƒO" r:id="rId5" imgW="2108160" imgH="2679480" progId="Canvas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771650"/>
                        <a:ext cx="2098675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/>
          </p:cNvGraphicFramePr>
          <p:nvPr/>
        </p:nvGraphicFramePr>
        <p:xfrm>
          <a:off x="6577013" y="1774825"/>
          <a:ext cx="21240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0" name="Canvas ƒhƒ[ƒCƒ“ƒO" r:id="rId7" imgW="2133360" imgH="2673000" progId="Canvas">
                  <p:embed/>
                </p:oleObj>
              </mc:Choice>
              <mc:Fallback>
                <p:oleObj name="Canvas ƒhƒ[ƒCƒ“ƒO" r:id="rId7" imgW="2133360" imgH="2673000" progId="Canvas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1774825"/>
                        <a:ext cx="212407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670175" y="668338"/>
            <a:ext cx="405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1"/>
              <a:t>Desorption-ionization process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17525" y="6107113"/>
            <a:ext cx="349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/>
              <a:t>pictures by courtesy of Dr. Sauerland (Bruker)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2451215" y="492007"/>
            <a:ext cx="4217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err="1" smtClean="0"/>
              <a:t>Time-of-Flight</a:t>
            </a:r>
            <a:r>
              <a:rPr lang="cs-CZ" altLang="cs-CZ" b="1" smtClean="0"/>
              <a:t> </a:t>
            </a:r>
            <a:r>
              <a:rPr lang="cs-CZ" altLang="cs-CZ" b="1" err="1" smtClean="0"/>
              <a:t>Analyzer</a:t>
            </a:r>
            <a:r>
              <a:rPr lang="cs-CZ" altLang="cs-CZ" b="1" smtClean="0"/>
              <a:t> </a:t>
            </a:r>
            <a:r>
              <a:rPr lang="cs-CZ" altLang="cs-CZ" smtClean="0"/>
              <a:t>(TOF</a:t>
            </a:r>
            <a:r>
              <a:rPr lang="cs-CZ" altLang="cs-CZ"/>
              <a:t>)</a:t>
            </a:r>
          </a:p>
        </p:txBody>
      </p:sp>
      <p:sp>
        <p:nvSpPr>
          <p:cNvPr id="30725" name="Text Box 1029"/>
          <p:cNvSpPr txBox="1">
            <a:spLocks noChangeArrowheads="1"/>
          </p:cNvSpPr>
          <p:nvPr/>
        </p:nvSpPr>
        <p:spPr bwMode="auto">
          <a:xfrm>
            <a:off x="827088" y="1341438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800" err="1" smtClean="0"/>
              <a:t>Separation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according</a:t>
            </a:r>
            <a:r>
              <a:rPr lang="cs-CZ" altLang="cs-CZ" sz="1800" smtClean="0"/>
              <a:t> to </a:t>
            </a:r>
            <a:r>
              <a:rPr lang="cs-CZ" altLang="cs-CZ" sz="1800" err="1" smtClean="0"/>
              <a:t>time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flight</a:t>
            </a:r>
            <a:r>
              <a:rPr lang="cs-CZ" altLang="cs-CZ" sz="1800" smtClean="0"/>
              <a:t> in </a:t>
            </a:r>
            <a:r>
              <a:rPr lang="cs-CZ" altLang="cs-CZ" sz="1800" err="1" smtClean="0"/>
              <a:t>the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analyzer</a:t>
            </a:r>
            <a:r>
              <a:rPr lang="cs-CZ" altLang="cs-CZ" sz="1800" smtClean="0"/>
              <a:t>, </a:t>
            </a:r>
            <a:r>
              <a:rPr lang="cs-CZ" altLang="cs-CZ" sz="1800" err="1" smtClean="0"/>
              <a:t>time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recalculated</a:t>
            </a:r>
            <a:r>
              <a:rPr lang="cs-CZ" altLang="cs-CZ" sz="1800" smtClean="0"/>
              <a:t>   to </a:t>
            </a:r>
            <a:r>
              <a:rPr lang="cs-CZ" altLang="cs-CZ" sz="1800" err="1" smtClean="0"/>
              <a:t>mass</a:t>
            </a:r>
            <a:endParaRPr lang="cs-CZ" altLang="cs-CZ" sz="1800"/>
          </a:p>
        </p:txBody>
      </p:sp>
      <p:sp>
        <p:nvSpPr>
          <p:cNvPr id="30726" name="Text Box 1030"/>
          <p:cNvSpPr txBox="1">
            <a:spLocks noChangeArrowheads="1"/>
          </p:cNvSpPr>
          <p:nvPr/>
        </p:nvSpPr>
        <p:spPr bwMode="auto">
          <a:xfrm>
            <a:off x="3406775" y="1955800"/>
            <a:ext cx="1236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chemeClr val="accent2"/>
                </a:solidFill>
              </a:rPr>
              <a:t>E= ½ mv</a:t>
            </a:r>
            <a:r>
              <a:rPr lang="cs-CZ" altLang="cs-CZ" sz="2000" b="1" baseline="30000">
                <a:solidFill>
                  <a:schemeClr val="accent2"/>
                </a:solidFill>
              </a:rPr>
              <a:t>2</a:t>
            </a:r>
          </a:p>
          <a:p>
            <a:r>
              <a:rPr lang="cs-CZ" altLang="cs-CZ" sz="2000" b="1">
                <a:solidFill>
                  <a:schemeClr val="accent2"/>
                </a:solidFill>
              </a:rPr>
              <a:t>V= s/t</a:t>
            </a:r>
          </a:p>
        </p:txBody>
      </p:sp>
      <p:sp>
        <p:nvSpPr>
          <p:cNvPr id="30728" name="Text Box 1032"/>
          <p:cNvSpPr txBox="1">
            <a:spLocks noChangeArrowheads="1"/>
          </p:cNvSpPr>
          <p:nvPr/>
        </p:nvSpPr>
        <p:spPr bwMode="auto">
          <a:xfrm>
            <a:off x="5146675" y="1971675"/>
            <a:ext cx="16546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i="1"/>
              <a:t>E – </a:t>
            </a:r>
            <a:r>
              <a:rPr lang="cs-CZ" altLang="cs-CZ" sz="1600" i="1" smtClean="0"/>
              <a:t>ion </a:t>
            </a:r>
            <a:r>
              <a:rPr lang="cs-CZ" altLang="cs-CZ" sz="1600" i="1" err="1" smtClean="0"/>
              <a:t>energy</a:t>
            </a:r>
            <a:endParaRPr lang="cs-CZ" altLang="cs-CZ" sz="1600" i="1"/>
          </a:p>
          <a:p>
            <a:r>
              <a:rPr lang="cs-CZ" altLang="cs-CZ" sz="1600" i="1"/>
              <a:t>m – </a:t>
            </a:r>
            <a:r>
              <a:rPr lang="cs-CZ" altLang="cs-CZ" sz="1600" i="1" smtClean="0"/>
              <a:t>ion </a:t>
            </a:r>
            <a:r>
              <a:rPr lang="cs-CZ" altLang="cs-CZ" sz="1600" i="1" err="1" smtClean="0"/>
              <a:t>mass</a:t>
            </a:r>
            <a:endParaRPr lang="cs-CZ" altLang="cs-CZ" sz="1600" i="1"/>
          </a:p>
          <a:p>
            <a:r>
              <a:rPr lang="cs-CZ" altLang="cs-CZ" sz="1600" i="1"/>
              <a:t>v – </a:t>
            </a:r>
            <a:r>
              <a:rPr lang="cs-CZ" altLang="cs-CZ" sz="1600" i="1" smtClean="0"/>
              <a:t>ion </a:t>
            </a:r>
            <a:r>
              <a:rPr lang="cs-CZ" altLang="cs-CZ" sz="1600" i="1" err="1" smtClean="0"/>
              <a:t>velocity</a:t>
            </a:r>
            <a:r>
              <a:rPr lang="cs-CZ" altLang="cs-CZ" sz="1600" i="1" smtClean="0"/>
              <a:t> </a:t>
            </a:r>
            <a:endParaRPr lang="cs-CZ" altLang="cs-CZ" sz="1600" i="1"/>
          </a:p>
          <a:p>
            <a:r>
              <a:rPr lang="cs-CZ" altLang="cs-CZ" sz="1600" i="1"/>
              <a:t>s – </a:t>
            </a:r>
            <a:r>
              <a:rPr lang="cs-CZ" altLang="cs-CZ" sz="1600" i="1" err="1" smtClean="0"/>
              <a:t>flight</a:t>
            </a:r>
            <a:r>
              <a:rPr lang="cs-CZ" altLang="cs-CZ" sz="1600" i="1" smtClean="0"/>
              <a:t> </a:t>
            </a:r>
            <a:r>
              <a:rPr lang="cs-CZ" altLang="cs-CZ" sz="1600" i="1" err="1" smtClean="0"/>
              <a:t>path</a:t>
            </a:r>
            <a:endParaRPr lang="cs-CZ" altLang="cs-CZ" sz="1600" i="1"/>
          </a:p>
          <a:p>
            <a:r>
              <a:rPr lang="cs-CZ" altLang="cs-CZ" sz="1600" i="1"/>
              <a:t>t – </a:t>
            </a:r>
            <a:r>
              <a:rPr lang="cs-CZ" altLang="cs-CZ" sz="1600" i="1" smtClean="0"/>
              <a:t>ion </a:t>
            </a:r>
            <a:r>
              <a:rPr lang="cs-CZ" altLang="cs-CZ" sz="1600" i="1" err="1" smtClean="0"/>
              <a:t>flight</a:t>
            </a:r>
            <a:r>
              <a:rPr lang="cs-CZ" altLang="cs-CZ" sz="1600" i="1" smtClean="0"/>
              <a:t> </a:t>
            </a:r>
            <a:r>
              <a:rPr lang="cs-CZ" altLang="cs-CZ" sz="1600" i="1" err="1" smtClean="0"/>
              <a:t>time</a:t>
            </a:r>
            <a:r>
              <a:rPr lang="cs-CZ" altLang="cs-CZ" sz="1600" i="1" smtClean="0"/>
              <a:t> </a:t>
            </a:r>
            <a:endParaRPr lang="cs-CZ" altLang="cs-CZ" sz="1600" i="1"/>
          </a:p>
        </p:txBody>
      </p:sp>
      <p:sp>
        <p:nvSpPr>
          <p:cNvPr id="30729" name="Text Box 1033"/>
          <p:cNvSpPr txBox="1">
            <a:spLocks noChangeArrowheads="1"/>
          </p:cNvSpPr>
          <p:nvPr/>
        </p:nvSpPr>
        <p:spPr bwMode="auto">
          <a:xfrm>
            <a:off x="827088" y="3484959"/>
            <a:ext cx="7508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800" b="1" err="1" smtClean="0"/>
              <a:t>Prerequisite</a:t>
            </a:r>
            <a:r>
              <a:rPr lang="cs-CZ" altLang="cs-CZ" sz="1800" smtClean="0"/>
              <a:t>: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have</a:t>
            </a:r>
            <a:r>
              <a:rPr lang="cs-CZ" altLang="cs-CZ" sz="1800" smtClean="0"/>
              <a:t> to </a:t>
            </a:r>
            <a:r>
              <a:rPr lang="cs-CZ" altLang="cs-CZ" sz="1800" err="1" smtClean="0"/>
              <a:t>receive</a:t>
            </a:r>
            <a:r>
              <a:rPr lang="cs-CZ" altLang="cs-CZ" sz="1800" smtClean="0"/>
              <a:t> </a:t>
            </a:r>
            <a:r>
              <a:rPr lang="cs-CZ" altLang="cs-CZ" sz="1800" b="1" err="1" smtClean="0"/>
              <a:t>the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same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kinetic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energy</a:t>
            </a:r>
            <a:r>
              <a:rPr lang="cs-CZ" altLang="cs-CZ" sz="1800" b="1" smtClean="0"/>
              <a:t> </a:t>
            </a:r>
            <a:r>
              <a:rPr lang="cs-CZ" altLang="cs-CZ" sz="1800" err="1" smtClean="0"/>
              <a:t>before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entering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analyzer</a:t>
            </a:r>
            <a:r>
              <a:rPr lang="cs-CZ" altLang="cs-CZ" sz="1800" smtClean="0"/>
              <a:t> drift </a:t>
            </a:r>
            <a:r>
              <a:rPr lang="cs-CZ" altLang="cs-CZ" sz="1800" err="1" smtClean="0"/>
              <a:t>zone</a:t>
            </a:r>
            <a:r>
              <a:rPr lang="cs-CZ" altLang="cs-CZ" sz="1800"/>
              <a:t> </a:t>
            </a:r>
            <a:r>
              <a:rPr lang="cs-CZ" altLang="cs-CZ" sz="1800" err="1" smtClean="0"/>
              <a:t>which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they</a:t>
            </a:r>
            <a:r>
              <a:rPr lang="cs-CZ" altLang="cs-CZ" sz="1800" smtClean="0"/>
              <a:t> enter </a:t>
            </a:r>
            <a:r>
              <a:rPr lang="cs-CZ" altLang="cs-CZ" sz="1800" err="1" smtClean="0"/>
              <a:t>simultaneously</a:t>
            </a:r>
            <a:r>
              <a:rPr lang="cs-CZ" altLang="cs-CZ" sz="1800" smtClean="0"/>
              <a:t> and </a:t>
            </a:r>
            <a:r>
              <a:rPr lang="cs-CZ" altLang="cs-CZ" sz="1800" err="1" smtClean="0"/>
              <a:t>their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flight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time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measured</a:t>
            </a:r>
            <a:r>
              <a:rPr lang="cs-CZ" altLang="cs-CZ" sz="1800" smtClean="0"/>
              <a:t> in a </a:t>
            </a:r>
            <a:r>
              <a:rPr lang="cs-CZ" altLang="cs-CZ" sz="1800" err="1" smtClean="0"/>
              <a:t>detector</a:t>
            </a:r>
            <a:r>
              <a:rPr lang="cs-CZ" altLang="cs-CZ" sz="1800" smtClean="0"/>
              <a:t> </a:t>
            </a:r>
            <a:endParaRPr lang="cs-CZ" altLang="cs-CZ" sz="1800"/>
          </a:p>
        </p:txBody>
      </p:sp>
      <p:sp>
        <p:nvSpPr>
          <p:cNvPr id="30730" name="Rectangle 1034"/>
          <p:cNvSpPr>
            <a:spLocks noChangeArrowheads="1"/>
          </p:cNvSpPr>
          <p:nvPr/>
        </p:nvSpPr>
        <p:spPr bwMode="auto">
          <a:xfrm>
            <a:off x="1547813" y="4941888"/>
            <a:ext cx="5832475" cy="719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1" name="Rectangle 1035"/>
          <p:cNvSpPr>
            <a:spLocks noChangeArrowheads="1"/>
          </p:cNvSpPr>
          <p:nvPr/>
        </p:nvSpPr>
        <p:spPr bwMode="auto">
          <a:xfrm>
            <a:off x="684213" y="4941888"/>
            <a:ext cx="863600" cy="719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cs-CZ" altLang="cs-CZ" sz="1600"/>
              <a:t>MALDI </a:t>
            </a:r>
          </a:p>
          <a:p>
            <a:pPr algn="ctr"/>
            <a:r>
              <a:rPr lang="cs-CZ" altLang="cs-CZ" sz="1600" smtClean="0"/>
              <a:t>ion</a:t>
            </a:r>
          </a:p>
          <a:p>
            <a:pPr algn="ctr"/>
            <a:r>
              <a:rPr lang="cs-CZ" altLang="cs-CZ" sz="1600" smtClean="0"/>
              <a:t>source</a:t>
            </a:r>
            <a:endParaRPr lang="cs-CZ" altLang="cs-CZ" sz="1600"/>
          </a:p>
        </p:txBody>
      </p:sp>
      <p:sp>
        <p:nvSpPr>
          <p:cNvPr id="30732" name="Rectangle 1036"/>
          <p:cNvSpPr>
            <a:spLocks noChangeArrowheads="1"/>
          </p:cNvSpPr>
          <p:nvPr/>
        </p:nvSpPr>
        <p:spPr bwMode="auto">
          <a:xfrm>
            <a:off x="7380288" y="4932363"/>
            <a:ext cx="936625" cy="7286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600" err="1" smtClean="0"/>
              <a:t>Detector</a:t>
            </a:r>
            <a:endParaRPr lang="cs-CZ" altLang="cs-CZ" sz="1600"/>
          </a:p>
        </p:txBody>
      </p:sp>
      <p:sp>
        <p:nvSpPr>
          <p:cNvPr id="30733" name="Line 1037"/>
          <p:cNvSpPr>
            <a:spLocks noChangeShapeType="1"/>
          </p:cNvSpPr>
          <p:nvPr/>
        </p:nvSpPr>
        <p:spPr bwMode="auto">
          <a:xfrm flipV="1">
            <a:off x="1547813" y="5661025"/>
            <a:ext cx="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5" name="Line 1039"/>
          <p:cNvSpPr>
            <a:spLocks noChangeShapeType="1"/>
          </p:cNvSpPr>
          <p:nvPr/>
        </p:nvSpPr>
        <p:spPr bwMode="auto">
          <a:xfrm flipV="1">
            <a:off x="7380288" y="5661025"/>
            <a:ext cx="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6" name="Text Box 1040"/>
          <p:cNvSpPr txBox="1">
            <a:spLocks noChangeArrowheads="1"/>
          </p:cNvSpPr>
          <p:nvPr/>
        </p:nvSpPr>
        <p:spPr bwMode="auto">
          <a:xfrm>
            <a:off x="1277938" y="5932488"/>
            <a:ext cx="519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Start</a:t>
            </a:r>
          </a:p>
        </p:txBody>
      </p:sp>
      <p:sp>
        <p:nvSpPr>
          <p:cNvPr id="30737" name="Text Box 1041"/>
          <p:cNvSpPr txBox="1">
            <a:spLocks noChangeArrowheads="1"/>
          </p:cNvSpPr>
          <p:nvPr/>
        </p:nvSpPr>
        <p:spPr bwMode="auto">
          <a:xfrm>
            <a:off x="7063534" y="5929511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err="1" smtClean="0"/>
              <a:t>Finish</a:t>
            </a:r>
            <a:endParaRPr lang="cs-CZ" altLang="cs-CZ" sz="1400"/>
          </a:p>
        </p:txBody>
      </p:sp>
      <p:sp>
        <p:nvSpPr>
          <p:cNvPr id="30738" name="Line 1042"/>
          <p:cNvSpPr>
            <a:spLocks noChangeShapeType="1"/>
          </p:cNvSpPr>
          <p:nvPr/>
        </p:nvSpPr>
        <p:spPr bwMode="auto">
          <a:xfrm>
            <a:off x="2339975" y="5949950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9" name="Oval 1043"/>
          <p:cNvSpPr>
            <a:spLocks noChangeArrowheads="1"/>
          </p:cNvSpPr>
          <p:nvPr/>
        </p:nvSpPr>
        <p:spPr bwMode="auto">
          <a:xfrm>
            <a:off x="6300788" y="5227638"/>
            <a:ext cx="215900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>
              <a:solidFill>
                <a:schemeClr val="accent2"/>
              </a:solidFill>
            </a:endParaRPr>
          </a:p>
        </p:txBody>
      </p:sp>
      <p:sp>
        <p:nvSpPr>
          <p:cNvPr id="30740" name="Oval 1044"/>
          <p:cNvSpPr>
            <a:spLocks noChangeArrowheads="1"/>
          </p:cNvSpPr>
          <p:nvPr/>
        </p:nvSpPr>
        <p:spPr bwMode="auto">
          <a:xfrm>
            <a:off x="5219700" y="5300663"/>
            <a:ext cx="287338" cy="14446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1" name="Oval 1045"/>
          <p:cNvSpPr>
            <a:spLocks noChangeArrowheads="1"/>
          </p:cNvSpPr>
          <p:nvPr/>
        </p:nvSpPr>
        <p:spPr bwMode="auto">
          <a:xfrm>
            <a:off x="3276600" y="5157788"/>
            <a:ext cx="431800" cy="21748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2" name="Text Box 1046"/>
          <p:cNvSpPr txBox="1">
            <a:spLocks noChangeArrowheads="1"/>
          </p:cNvSpPr>
          <p:nvPr/>
        </p:nvSpPr>
        <p:spPr bwMode="auto">
          <a:xfrm>
            <a:off x="3675063" y="4411663"/>
            <a:ext cx="177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accent2"/>
                </a:solidFill>
              </a:rPr>
              <a:t>m</a:t>
            </a:r>
            <a:r>
              <a:rPr lang="cs-CZ" altLang="cs-CZ" baseline="-25000">
                <a:solidFill>
                  <a:schemeClr val="accent2"/>
                </a:solidFill>
              </a:rPr>
              <a:t>1</a:t>
            </a:r>
            <a:r>
              <a:rPr lang="en-US" altLang="cs-CZ"/>
              <a:t>&lt; </a:t>
            </a:r>
            <a:r>
              <a:rPr lang="en-US" altLang="cs-CZ">
                <a:solidFill>
                  <a:srgbClr val="006600"/>
                </a:solidFill>
              </a:rPr>
              <a:t>m</a:t>
            </a:r>
            <a:r>
              <a:rPr lang="en-US" altLang="cs-CZ" baseline="-25000">
                <a:solidFill>
                  <a:srgbClr val="006600"/>
                </a:solidFill>
              </a:rPr>
              <a:t>2</a:t>
            </a:r>
            <a:r>
              <a:rPr lang="en-US" altLang="cs-CZ">
                <a:solidFill>
                  <a:srgbClr val="006600"/>
                </a:solidFill>
              </a:rPr>
              <a:t> </a:t>
            </a:r>
            <a:r>
              <a:rPr lang="en-US" altLang="cs-CZ"/>
              <a:t>&lt; </a:t>
            </a:r>
            <a:r>
              <a:rPr lang="en-US" altLang="cs-CZ">
                <a:solidFill>
                  <a:srgbClr val="FF9900"/>
                </a:solidFill>
              </a:rPr>
              <a:t>m</a:t>
            </a:r>
            <a:r>
              <a:rPr lang="en-US" altLang="cs-CZ" baseline="-25000">
                <a:solidFill>
                  <a:srgbClr val="FF9900"/>
                </a:solidFill>
              </a:rPr>
              <a:t>3</a:t>
            </a:r>
            <a:endParaRPr lang="cs-CZ" altLang="cs-CZ" baseline="-25000">
              <a:solidFill>
                <a:srgbClr val="FF9900"/>
              </a:solidFill>
            </a:endParaRPr>
          </a:p>
        </p:txBody>
      </p:sp>
      <p:sp>
        <p:nvSpPr>
          <p:cNvPr id="30743" name="Text Box 1047"/>
          <p:cNvSpPr txBox="1">
            <a:spLocks noChangeArrowheads="1"/>
          </p:cNvSpPr>
          <p:nvPr/>
        </p:nvSpPr>
        <p:spPr bwMode="auto">
          <a:xfrm>
            <a:off x="3132138" y="494188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>
                <a:solidFill>
                  <a:srgbClr val="FF9900"/>
                </a:solidFill>
              </a:rPr>
              <a:t>1</a:t>
            </a:r>
            <a:endParaRPr lang="cs-CZ" altLang="cs-CZ" sz="1400">
              <a:solidFill>
                <a:srgbClr val="FF9900"/>
              </a:solidFill>
            </a:endParaRPr>
          </a:p>
        </p:txBody>
      </p:sp>
      <p:sp>
        <p:nvSpPr>
          <p:cNvPr id="30744" name="Text Box 1048"/>
          <p:cNvSpPr txBox="1">
            <a:spLocks noChangeArrowheads="1"/>
          </p:cNvSpPr>
          <p:nvPr/>
        </p:nvSpPr>
        <p:spPr bwMode="auto">
          <a:xfrm>
            <a:off x="5060950" y="50847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>
                <a:solidFill>
                  <a:srgbClr val="006600"/>
                </a:solidFill>
              </a:rPr>
              <a:t>2</a:t>
            </a:r>
            <a:endParaRPr lang="cs-CZ" altLang="cs-CZ" sz="1400">
              <a:solidFill>
                <a:srgbClr val="006600"/>
              </a:solidFill>
            </a:endParaRPr>
          </a:p>
        </p:txBody>
      </p:sp>
      <p:sp>
        <p:nvSpPr>
          <p:cNvPr id="30745" name="Text Box 1049"/>
          <p:cNvSpPr txBox="1">
            <a:spLocks noChangeArrowheads="1"/>
          </p:cNvSpPr>
          <p:nvPr/>
        </p:nvSpPr>
        <p:spPr bwMode="auto">
          <a:xfrm>
            <a:off x="6165850" y="499427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>
                <a:solidFill>
                  <a:schemeClr val="accent2"/>
                </a:solidFill>
              </a:rPr>
              <a:t>3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842866" y="491458"/>
            <a:ext cx="3673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/>
              <a:t>MALDI -</a:t>
            </a:r>
            <a:r>
              <a:rPr lang="en-US" altLang="cs-CZ" sz="2000" b="1"/>
              <a:t> </a:t>
            </a:r>
            <a:r>
              <a:rPr lang="cs-CZ" altLang="cs-CZ" sz="2000" b="1" smtClean="0"/>
              <a:t>MS/MS instrument</a:t>
            </a:r>
            <a:endParaRPr lang="cs-CZ" altLang="cs-CZ" sz="2000" b="1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260475" y="5949950"/>
            <a:ext cx="5256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/>
              <a:t>MALDI-TOF/TOF </a:t>
            </a:r>
            <a:r>
              <a:rPr lang="cs-CZ" altLang="cs-CZ" sz="1400" err="1" smtClean="0"/>
              <a:t>mass</a:t>
            </a:r>
            <a:r>
              <a:rPr lang="cs-CZ" altLang="cs-CZ" sz="1400" smtClean="0"/>
              <a:t> </a:t>
            </a:r>
            <a:r>
              <a:rPr lang="cs-CZ" altLang="cs-CZ" sz="1400" err="1" smtClean="0"/>
              <a:t>spectrometer</a:t>
            </a:r>
            <a:r>
              <a:rPr lang="cs-CZ" altLang="cs-CZ" sz="1400" smtClean="0"/>
              <a:t> </a:t>
            </a:r>
            <a:r>
              <a:rPr lang="cs-CZ" altLang="cs-CZ" sz="1400" err="1" smtClean="0"/>
              <a:t>Ultraflex</a:t>
            </a:r>
            <a:r>
              <a:rPr lang="cs-CZ" altLang="cs-CZ" sz="1400" smtClean="0"/>
              <a:t> </a:t>
            </a:r>
            <a:r>
              <a:rPr lang="cs-CZ" altLang="cs-CZ" sz="1400"/>
              <a:t>III (</a:t>
            </a:r>
            <a:r>
              <a:rPr lang="cs-CZ" altLang="cs-CZ" sz="1400" err="1"/>
              <a:t>Bruker</a:t>
            </a:r>
            <a:r>
              <a:rPr lang="cs-CZ" altLang="cs-CZ" sz="1400"/>
              <a:t>)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62642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MALDI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512396" cy="48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6093296"/>
            <a:ext cx="8076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err="1" smtClean="0"/>
              <a:t>Task</a:t>
            </a:r>
            <a:r>
              <a:rPr lang="cs-CZ" sz="1600" smtClean="0"/>
              <a:t>: </a:t>
            </a:r>
            <a:r>
              <a:rPr lang="cs-CZ" sz="1600" err="1" smtClean="0"/>
              <a:t>find</a:t>
            </a:r>
            <a:r>
              <a:rPr lang="cs-CZ" sz="1600" smtClean="0"/>
              <a:t> </a:t>
            </a:r>
            <a:r>
              <a:rPr lang="cs-CZ" sz="1600" err="1" smtClean="0"/>
              <a:t>out</a:t>
            </a:r>
            <a:r>
              <a:rPr lang="cs-CZ" sz="1600" smtClean="0"/>
              <a:t> more </a:t>
            </a:r>
            <a:r>
              <a:rPr lang="cs-CZ" sz="1600" err="1" smtClean="0"/>
              <a:t>about</a:t>
            </a:r>
            <a:r>
              <a:rPr lang="cs-CZ" sz="1600" smtClean="0"/>
              <a:t> MALDI-TOF MS </a:t>
            </a:r>
            <a:r>
              <a:rPr lang="cs-CZ" sz="1600" err="1" smtClean="0"/>
              <a:t>basics</a:t>
            </a:r>
            <a:r>
              <a:rPr lang="cs-CZ" sz="1600" smtClean="0"/>
              <a:t> on web</a:t>
            </a:r>
          </a:p>
          <a:p>
            <a:r>
              <a:rPr lang="cs-CZ" sz="1600" smtClean="0"/>
              <a:t>				use </a:t>
            </a:r>
            <a:r>
              <a:rPr lang="cs-CZ" sz="1600" err="1" smtClean="0"/>
              <a:t>expression</a:t>
            </a:r>
            <a:r>
              <a:rPr lang="cs-CZ" sz="1600" smtClean="0"/>
              <a:t> „</a:t>
            </a:r>
            <a:r>
              <a:rPr lang="cs-CZ" altLang="cs-CZ" sz="1600" b="1" i="1" err="1" smtClean="0"/>
              <a:t>time-of-flight</a:t>
            </a:r>
            <a:r>
              <a:rPr lang="cs-CZ" altLang="cs-CZ" sz="1600" b="1" i="1" smtClean="0"/>
              <a:t> </a:t>
            </a:r>
            <a:r>
              <a:rPr lang="cs-CZ" altLang="cs-CZ" sz="1600" b="1" i="1" err="1"/>
              <a:t>mass</a:t>
            </a:r>
            <a:r>
              <a:rPr lang="en-US" altLang="cs-CZ" sz="1600" b="1" i="1"/>
              <a:t> </a:t>
            </a:r>
            <a:r>
              <a:rPr lang="cs-CZ" altLang="cs-CZ" sz="1600" b="1" i="1" err="1" smtClean="0"/>
              <a:t>spectrometry</a:t>
            </a:r>
            <a:r>
              <a:rPr lang="cs-CZ" altLang="cs-CZ" sz="1600" b="1" i="1" smtClean="0"/>
              <a:t>“</a:t>
            </a:r>
            <a:endParaRPr lang="cs-CZ" sz="160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2866" y="491458"/>
            <a:ext cx="3673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/>
              <a:t>MALDI </a:t>
            </a:r>
            <a:r>
              <a:rPr lang="cs-CZ" altLang="cs-CZ" sz="2000" b="1" smtClean="0"/>
              <a:t>–</a:t>
            </a:r>
            <a:r>
              <a:rPr lang="en-US" altLang="cs-CZ" sz="2000" b="1" smtClean="0"/>
              <a:t> </a:t>
            </a:r>
            <a:r>
              <a:rPr lang="cs-CZ" altLang="cs-CZ" sz="2000" b="1" smtClean="0"/>
              <a:t>TOF MS </a:t>
            </a:r>
            <a:r>
              <a:rPr lang="cs-CZ" altLang="cs-CZ" sz="2000" b="1" err="1" smtClean="0"/>
              <a:t>animation</a:t>
            </a: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69" fill="hold"/>
                                        <p:tgtEl>
                                          <p:spTgt spid="69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9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41325"/>
            <a:ext cx="8050212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19250" y="692150"/>
            <a:ext cx="597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 b="1"/>
              <a:t>MALDI-</a:t>
            </a:r>
            <a:r>
              <a:rPr lang="en-US" altLang="cs-CZ" sz="2000" b="1"/>
              <a:t>MS</a:t>
            </a:r>
            <a:r>
              <a:rPr lang="cs-CZ" altLang="cs-CZ" sz="2000" b="1"/>
              <a:t> </a:t>
            </a:r>
            <a:r>
              <a:rPr lang="cs-CZ" altLang="cs-CZ" sz="2000" b="1" err="1" smtClean="0"/>
              <a:t>spectrum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of</a:t>
            </a:r>
            <a:r>
              <a:rPr lang="cs-CZ" altLang="cs-CZ" sz="2000" b="1" smtClean="0"/>
              <a:t> protein (</a:t>
            </a:r>
            <a:r>
              <a:rPr lang="cs-CZ" altLang="cs-CZ" sz="2000" b="1" err="1" smtClean="0"/>
              <a:t>IgG</a:t>
            </a:r>
            <a:r>
              <a:rPr lang="cs-CZ" altLang="cs-CZ" sz="2000" b="1" smtClean="0"/>
              <a:t>)</a:t>
            </a:r>
            <a:endParaRPr lang="en-US" altLang="cs-CZ" sz="2000" b="1" i="1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419600" y="3321050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1+</a:t>
            </a:r>
            <a:endParaRPr lang="en-US" altLang="cs-CZ">
              <a:solidFill>
                <a:srgbClr val="FF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551113" y="50498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2+</a:t>
            </a:r>
            <a:endParaRPr lang="en-US" altLang="cs-CZ">
              <a:solidFill>
                <a:srgbClr val="FF0000"/>
              </a:solidFill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566025" y="5121275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accent2"/>
                </a:solidFill>
              </a:rPr>
              <a:t>dimer</a:t>
            </a:r>
            <a:endParaRPr lang="en-US" altLang="cs-CZ">
              <a:solidFill>
                <a:schemeClr val="accent2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812088" y="48339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1+</a:t>
            </a:r>
            <a:endParaRPr lang="en-US" altLang="cs-CZ">
              <a:solidFill>
                <a:srgbClr val="FF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0713"/>
            <a:ext cx="7885113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354263" y="788988"/>
            <a:ext cx="48654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MALDI-MS </a:t>
            </a:r>
            <a:r>
              <a:rPr lang="cs-CZ" altLang="cs-CZ" sz="2000" b="1" err="1" smtClean="0"/>
              <a:t>spectrum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of</a:t>
            </a:r>
            <a:r>
              <a:rPr lang="cs-CZ" altLang="cs-CZ" sz="2000" b="1" smtClean="0"/>
              <a:t> a peptide (~ </a:t>
            </a:r>
            <a:r>
              <a:rPr lang="cs-CZ" altLang="cs-CZ" sz="2000" b="1" err="1" smtClean="0"/>
              <a:t>fmol</a:t>
            </a:r>
            <a:r>
              <a:rPr lang="cs-CZ" altLang="cs-CZ" sz="2000" b="1"/>
              <a:t>)</a:t>
            </a:r>
            <a:endParaRPr lang="en-US" altLang="cs-CZ" sz="2000" b="1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800725" y="3913188"/>
            <a:ext cx="99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000">
                <a:solidFill>
                  <a:schemeClr val="accent2"/>
                </a:solidFill>
              </a:rPr>
              <a:t>[M+H]</a:t>
            </a:r>
            <a:r>
              <a:rPr lang="en-US" altLang="cs-CZ" sz="2000" baseline="300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643438" y="2160588"/>
            <a:ext cx="154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chemeClr val="accent2"/>
                </a:solidFill>
              </a:rPr>
              <a:t>R ~ 18 000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 rot="-19796147">
            <a:off x="5210175" y="5075238"/>
            <a:ext cx="914400" cy="152400"/>
          </a:xfrm>
          <a:prstGeom prst="lef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443663" y="5397500"/>
            <a:ext cx="1111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000">
                <a:solidFill>
                  <a:schemeClr val="accent2"/>
                </a:solidFill>
              </a:rPr>
              <a:t>[M+</a:t>
            </a:r>
            <a:r>
              <a:rPr lang="cs-CZ" altLang="cs-CZ" sz="2000">
                <a:solidFill>
                  <a:schemeClr val="accent2"/>
                </a:solidFill>
              </a:rPr>
              <a:t>Na</a:t>
            </a:r>
            <a:r>
              <a:rPr lang="en-US" altLang="cs-CZ" sz="2000">
                <a:solidFill>
                  <a:schemeClr val="accent2"/>
                </a:solidFill>
              </a:rPr>
              <a:t>]</a:t>
            </a:r>
            <a:r>
              <a:rPr lang="en-US" altLang="cs-CZ" sz="2000" baseline="300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105275"/>
            <a:ext cx="15430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424113" y="529648"/>
            <a:ext cx="41880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err="1" smtClean="0"/>
              <a:t>microorganism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identification</a:t>
            </a:r>
            <a:endParaRPr lang="cs-CZ" altLang="cs-CZ" sz="1800" b="1" smtClean="0"/>
          </a:p>
          <a:p>
            <a:pPr algn="ctr"/>
            <a:r>
              <a:rPr lang="cs-CZ" altLang="cs-CZ" sz="1800" b="1" smtClean="0"/>
              <a:t>In </a:t>
            </a:r>
            <a:r>
              <a:rPr lang="cs-CZ" altLang="cs-CZ" sz="1800" b="1" err="1" smtClean="0"/>
              <a:t>clinical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practice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for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clinical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pathogens</a:t>
            </a:r>
            <a:endParaRPr lang="cs-CZ" altLang="cs-CZ" sz="1800" b="1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10859" y="1926001"/>
            <a:ext cx="9925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smtClean="0">
                <a:solidFill>
                  <a:srgbClr val="008000"/>
                </a:solidFill>
                <a:latin typeface="Arial Black" pitchFamily="34" charset="0"/>
              </a:rPr>
              <a:t>sample</a:t>
            </a:r>
            <a:endParaRPr lang="cs-CZ" altLang="cs-CZ" sz="160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097387" y="4216127"/>
            <a:ext cx="1482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600">
                <a:solidFill>
                  <a:srgbClr val="800000"/>
                </a:solidFill>
                <a:latin typeface="Arial Black" pitchFamily="34" charset="0"/>
              </a:rPr>
              <a:t>MALDI MS</a:t>
            </a:r>
          </a:p>
          <a:p>
            <a:pPr algn="ctr"/>
            <a:r>
              <a:rPr lang="cs-CZ" altLang="cs-CZ" sz="1600">
                <a:solidFill>
                  <a:srgbClr val="800000"/>
                </a:solidFill>
                <a:latin typeface="Arial Black" pitchFamily="34" charset="0"/>
              </a:rPr>
              <a:t>(3 – 20 kDa)</a:t>
            </a:r>
          </a:p>
        </p:txBody>
      </p:sp>
      <p:grpSp>
        <p:nvGrpSpPr>
          <p:cNvPr id="104455" name="Group 7"/>
          <p:cNvGrpSpPr>
            <a:grpSpLocks/>
          </p:cNvGrpSpPr>
          <p:nvPr/>
        </p:nvGrpSpPr>
        <p:grpSpPr bwMode="auto">
          <a:xfrm>
            <a:off x="4075162" y="3212827"/>
            <a:ext cx="1465263" cy="923925"/>
            <a:chOff x="2683" y="1608"/>
            <a:chExt cx="1179" cy="680"/>
          </a:xfrm>
        </p:grpSpPr>
        <p:sp>
          <p:nvSpPr>
            <p:cNvPr id="104456" name="Freeform 8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684213" y="1196752"/>
            <a:ext cx="647700" cy="641350"/>
            <a:chOff x="522" y="1026"/>
            <a:chExt cx="408" cy="404"/>
          </a:xfrm>
        </p:grpSpPr>
        <p:sp>
          <p:nvSpPr>
            <p:cNvPr id="104459" name="Oval 11"/>
            <p:cNvSpPr>
              <a:spLocks noChangeArrowheads="1"/>
            </p:cNvSpPr>
            <p:nvPr/>
          </p:nvSpPr>
          <p:spPr bwMode="auto">
            <a:xfrm>
              <a:off x="522" y="1026"/>
              <a:ext cx="408" cy="40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60" name="Oval 12"/>
            <p:cNvSpPr>
              <a:spLocks noChangeArrowheads="1"/>
            </p:cNvSpPr>
            <p:nvPr/>
          </p:nvSpPr>
          <p:spPr bwMode="auto">
            <a:xfrm>
              <a:off x="657" y="1208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61" name="Oval 13"/>
            <p:cNvSpPr>
              <a:spLocks noChangeArrowheads="1"/>
            </p:cNvSpPr>
            <p:nvPr/>
          </p:nvSpPr>
          <p:spPr bwMode="auto">
            <a:xfrm>
              <a:off x="703" y="1320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62" name="Oval 14"/>
            <p:cNvSpPr>
              <a:spLocks noChangeArrowheads="1"/>
            </p:cNvSpPr>
            <p:nvPr/>
          </p:nvSpPr>
          <p:spPr bwMode="auto">
            <a:xfrm>
              <a:off x="591" y="1267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63" name="Oval 15"/>
            <p:cNvSpPr>
              <a:spLocks noChangeArrowheads="1"/>
            </p:cNvSpPr>
            <p:nvPr/>
          </p:nvSpPr>
          <p:spPr bwMode="auto">
            <a:xfrm>
              <a:off x="793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64" name="Oval 16"/>
            <p:cNvSpPr>
              <a:spLocks noChangeArrowheads="1"/>
            </p:cNvSpPr>
            <p:nvPr/>
          </p:nvSpPr>
          <p:spPr bwMode="auto">
            <a:xfrm>
              <a:off x="727" y="121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65" name="Oval 17"/>
            <p:cNvSpPr>
              <a:spLocks noChangeArrowheads="1"/>
            </p:cNvSpPr>
            <p:nvPr/>
          </p:nvSpPr>
          <p:spPr bwMode="auto">
            <a:xfrm>
              <a:off x="793" y="125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676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>
              <a:off x="596" y="116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4477" name="Line 29"/>
          <p:cNvSpPr>
            <a:spLocks noChangeShapeType="1"/>
          </p:cNvSpPr>
          <p:nvPr/>
        </p:nvSpPr>
        <p:spPr bwMode="auto">
          <a:xfrm>
            <a:off x="1576388" y="1772816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3240087" y="2759965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5867400" y="4294361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4480" name="Group 32"/>
          <p:cNvGrpSpPr>
            <a:grpSpLocks/>
          </p:cNvGrpSpPr>
          <p:nvPr/>
        </p:nvGrpSpPr>
        <p:grpSpPr bwMode="auto">
          <a:xfrm>
            <a:off x="155577" y="5186363"/>
            <a:ext cx="4919664" cy="769937"/>
            <a:chOff x="189" y="3067"/>
            <a:chExt cx="3099" cy="485"/>
          </a:xfrm>
        </p:grpSpPr>
        <p:sp>
          <p:nvSpPr>
            <p:cNvPr id="104481" name="Line 33"/>
            <p:cNvSpPr>
              <a:spLocks noChangeShapeType="1"/>
            </p:cNvSpPr>
            <p:nvPr/>
          </p:nvSpPr>
          <p:spPr bwMode="auto">
            <a:xfrm flipH="1">
              <a:off x="2653" y="3294"/>
              <a:ext cx="63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82" name="Text Box 34"/>
            <p:cNvSpPr txBox="1">
              <a:spLocks noChangeArrowheads="1"/>
            </p:cNvSpPr>
            <p:nvPr/>
          </p:nvSpPr>
          <p:spPr bwMode="auto">
            <a:xfrm>
              <a:off x="189" y="3067"/>
              <a:ext cx="240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800" err="1" smtClean="0">
                  <a:solidFill>
                    <a:srgbClr val="FF3300"/>
                  </a:solidFill>
                  <a:latin typeface="Arial Black" pitchFamily="34" charset="0"/>
                </a:rPr>
                <a:t>Microorganism</a:t>
              </a:r>
              <a:r>
                <a:rPr lang="cs-CZ" altLang="cs-CZ" sz="1800" smtClean="0">
                  <a:solidFill>
                    <a:srgbClr val="FF3300"/>
                  </a:solidFill>
                  <a:latin typeface="Arial Black" pitchFamily="34" charset="0"/>
                </a:rPr>
                <a:t> </a:t>
              </a:r>
              <a:r>
                <a:rPr lang="cs-CZ" altLang="cs-CZ" sz="1800" err="1" smtClean="0">
                  <a:solidFill>
                    <a:srgbClr val="FF3300"/>
                  </a:solidFill>
                  <a:latin typeface="Arial Black" pitchFamily="34" charset="0"/>
                </a:rPr>
                <a:t>identification</a:t>
              </a:r>
              <a:endParaRPr lang="cs-CZ" altLang="cs-CZ" sz="1800">
                <a:solidFill>
                  <a:srgbClr val="FF3300"/>
                </a:solidFill>
                <a:latin typeface="Arial Black" pitchFamily="34" charset="0"/>
              </a:endParaRPr>
            </a:p>
            <a:p>
              <a:pPr algn="ctr"/>
              <a:r>
                <a:rPr lang="cs-CZ" altLang="cs-CZ" sz="800">
                  <a:solidFill>
                    <a:srgbClr val="FF3300"/>
                  </a:solidFill>
                  <a:latin typeface="Arial Black" pitchFamily="34" charset="0"/>
                </a:rPr>
                <a:t> </a:t>
              </a:r>
            </a:p>
            <a:p>
              <a:pPr algn="ctr"/>
              <a:r>
                <a:rPr lang="cs-CZ" altLang="cs-CZ" sz="1800" err="1" smtClean="0">
                  <a:solidFill>
                    <a:srgbClr val="FF3300"/>
                  </a:solidFill>
                  <a:latin typeface="Arial Black" pitchFamily="34" charset="0"/>
                </a:rPr>
                <a:t>taxonomic</a:t>
              </a:r>
              <a:r>
                <a:rPr lang="cs-CZ" altLang="cs-CZ" sz="1800" smtClean="0">
                  <a:solidFill>
                    <a:srgbClr val="FF3300"/>
                  </a:solidFill>
                  <a:latin typeface="Arial Black" pitchFamily="34" charset="0"/>
                </a:rPr>
                <a:t> </a:t>
              </a:r>
              <a:r>
                <a:rPr lang="cs-CZ" altLang="cs-CZ" sz="1800" err="1" smtClean="0">
                  <a:solidFill>
                    <a:srgbClr val="FF3300"/>
                  </a:solidFill>
                  <a:latin typeface="Arial Black" pitchFamily="34" charset="0"/>
                </a:rPr>
                <a:t>studies</a:t>
              </a:r>
              <a:endParaRPr lang="cs-CZ" altLang="cs-CZ" sz="18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</p:grpSp>
      <p:sp>
        <p:nvSpPr>
          <p:cNvPr id="104483" name="Text Box 35"/>
          <p:cNvSpPr txBox="1">
            <a:spLocks noChangeArrowheads="1"/>
          </p:cNvSpPr>
          <p:nvPr/>
        </p:nvSpPr>
        <p:spPr bwMode="auto">
          <a:xfrm>
            <a:off x="3154363" y="223838"/>
            <a:ext cx="2550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MALDI-MS </a:t>
            </a:r>
            <a:r>
              <a:rPr lang="cs-CZ" altLang="cs-CZ" sz="2000" b="1" err="1" smtClean="0"/>
              <a:t>profiling</a:t>
            </a:r>
            <a:endParaRPr lang="cs-CZ" altLang="cs-CZ" sz="2000" b="1"/>
          </a:p>
        </p:txBody>
      </p:sp>
      <p:grpSp>
        <p:nvGrpSpPr>
          <p:cNvPr id="104484" name="Group 36"/>
          <p:cNvGrpSpPr>
            <a:grpSpLocks/>
          </p:cNvGrpSpPr>
          <p:nvPr/>
        </p:nvGrpSpPr>
        <p:grpSpPr bwMode="auto">
          <a:xfrm>
            <a:off x="5867400" y="1298575"/>
            <a:ext cx="3095625" cy="2590800"/>
            <a:chOff x="3787" y="618"/>
            <a:chExt cx="1950" cy="1632"/>
          </a:xfrm>
        </p:grpSpPr>
        <p:sp>
          <p:nvSpPr>
            <p:cNvPr id="104485" name="AutoShape 37"/>
            <p:cNvSpPr>
              <a:spLocks noChangeArrowheads="1"/>
            </p:cNvSpPr>
            <p:nvPr/>
          </p:nvSpPr>
          <p:spPr bwMode="auto">
            <a:xfrm>
              <a:off x="3787" y="618"/>
              <a:ext cx="1950" cy="1632"/>
            </a:xfrm>
            <a:prstGeom prst="cloudCallout">
              <a:avLst>
                <a:gd name="adj1" fmla="val -7847"/>
                <a:gd name="adj2" fmla="val 705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cs-CZ" altLang="cs-CZ" sz="1800" i="1"/>
            </a:p>
          </p:txBody>
        </p:sp>
        <p:grpSp>
          <p:nvGrpSpPr>
            <p:cNvPr id="104486" name="Group 38"/>
            <p:cNvGrpSpPr>
              <a:grpSpLocks/>
            </p:cNvGrpSpPr>
            <p:nvPr/>
          </p:nvGrpSpPr>
          <p:grpSpPr bwMode="auto">
            <a:xfrm>
              <a:off x="4014" y="1117"/>
              <a:ext cx="499" cy="401"/>
              <a:chOff x="2683" y="1608"/>
              <a:chExt cx="1179" cy="680"/>
            </a:xfrm>
          </p:grpSpPr>
          <p:sp>
            <p:nvSpPr>
              <p:cNvPr id="104487" name="Freeform 39"/>
              <p:cNvSpPr>
                <a:spLocks/>
              </p:cNvSpPr>
              <p:nvPr/>
            </p:nvSpPr>
            <p:spPr bwMode="auto">
              <a:xfrm>
                <a:off x="2744" y="1649"/>
                <a:ext cx="1043" cy="602"/>
              </a:xfrm>
              <a:custGeom>
                <a:avLst/>
                <a:gdLst>
                  <a:gd name="T0" fmla="*/ 101 w 8413"/>
                  <a:gd name="T1" fmla="*/ 2115 h 2134"/>
                  <a:gd name="T2" fmla="*/ 205 w 8413"/>
                  <a:gd name="T3" fmla="*/ 2115 h 2134"/>
                  <a:gd name="T4" fmla="*/ 317 w 8413"/>
                  <a:gd name="T5" fmla="*/ 2077 h 2134"/>
                  <a:gd name="T6" fmla="*/ 418 w 8413"/>
                  <a:gd name="T7" fmla="*/ 2124 h 2134"/>
                  <a:gd name="T8" fmla="*/ 530 w 8413"/>
                  <a:gd name="T9" fmla="*/ 2124 h 2134"/>
                  <a:gd name="T10" fmla="*/ 633 w 8413"/>
                  <a:gd name="T11" fmla="*/ 2134 h 2134"/>
                  <a:gd name="T12" fmla="*/ 755 w 8413"/>
                  <a:gd name="T13" fmla="*/ 2124 h 2134"/>
                  <a:gd name="T14" fmla="*/ 857 w 8413"/>
                  <a:gd name="T15" fmla="*/ 2134 h 2134"/>
                  <a:gd name="T16" fmla="*/ 969 w 8413"/>
                  <a:gd name="T17" fmla="*/ 2115 h 2134"/>
                  <a:gd name="T18" fmla="*/ 1081 w 8413"/>
                  <a:gd name="T19" fmla="*/ 2124 h 2134"/>
                  <a:gd name="T20" fmla="*/ 1184 w 8413"/>
                  <a:gd name="T21" fmla="*/ 2115 h 2134"/>
                  <a:gd name="T22" fmla="*/ 1286 w 8413"/>
                  <a:gd name="T23" fmla="*/ 2124 h 2134"/>
                  <a:gd name="T24" fmla="*/ 1416 w 8413"/>
                  <a:gd name="T25" fmla="*/ 2124 h 2134"/>
                  <a:gd name="T26" fmla="*/ 1520 w 8413"/>
                  <a:gd name="T27" fmla="*/ 2134 h 2134"/>
                  <a:gd name="T28" fmla="*/ 1623 w 8413"/>
                  <a:gd name="T29" fmla="*/ 2115 h 2134"/>
                  <a:gd name="T30" fmla="*/ 1735 w 8413"/>
                  <a:gd name="T31" fmla="*/ 2124 h 2134"/>
                  <a:gd name="T32" fmla="*/ 1837 w 8413"/>
                  <a:gd name="T33" fmla="*/ 2115 h 2134"/>
                  <a:gd name="T34" fmla="*/ 1940 w 8413"/>
                  <a:gd name="T35" fmla="*/ 2115 h 2134"/>
                  <a:gd name="T36" fmla="*/ 2052 w 8413"/>
                  <a:gd name="T37" fmla="*/ 2105 h 2134"/>
                  <a:gd name="T38" fmla="*/ 2153 w 8413"/>
                  <a:gd name="T39" fmla="*/ 2115 h 2134"/>
                  <a:gd name="T40" fmla="*/ 2275 w 8413"/>
                  <a:gd name="T41" fmla="*/ 2124 h 2134"/>
                  <a:gd name="T42" fmla="*/ 2396 w 8413"/>
                  <a:gd name="T43" fmla="*/ 2067 h 2134"/>
                  <a:gd name="T44" fmla="*/ 2509 w 8413"/>
                  <a:gd name="T45" fmla="*/ 2124 h 2134"/>
                  <a:gd name="T46" fmla="*/ 2648 w 8413"/>
                  <a:gd name="T47" fmla="*/ 2124 h 2134"/>
                  <a:gd name="T48" fmla="*/ 2770 w 8413"/>
                  <a:gd name="T49" fmla="*/ 2124 h 2134"/>
                  <a:gd name="T50" fmla="*/ 2872 w 8413"/>
                  <a:gd name="T51" fmla="*/ 2105 h 2134"/>
                  <a:gd name="T52" fmla="*/ 2984 w 8413"/>
                  <a:gd name="T53" fmla="*/ 2105 h 2134"/>
                  <a:gd name="T54" fmla="*/ 3087 w 8413"/>
                  <a:gd name="T55" fmla="*/ 2124 h 2134"/>
                  <a:gd name="T56" fmla="*/ 3199 w 8413"/>
                  <a:gd name="T57" fmla="*/ 2124 h 2134"/>
                  <a:gd name="T58" fmla="*/ 3329 w 8413"/>
                  <a:gd name="T59" fmla="*/ 2105 h 2134"/>
                  <a:gd name="T60" fmla="*/ 3441 w 8413"/>
                  <a:gd name="T61" fmla="*/ 2096 h 2134"/>
                  <a:gd name="T62" fmla="*/ 3553 w 8413"/>
                  <a:gd name="T63" fmla="*/ 2124 h 2134"/>
                  <a:gd name="T64" fmla="*/ 3684 w 8413"/>
                  <a:gd name="T65" fmla="*/ 2124 h 2134"/>
                  <a:gd name="T66" fmla="*/ 3833 w 8413"/>
                  <a:gd name="T67" fmla="*/ 2115 h 2134"/>
                  <a:gd name="T68" fmla="*/ 3936 w 8413"/>
                  <a:gd name="T69" fmla="*/ 2124 h 2134"/>
                  <a:gd name="T70" fmla="*/ 4048 w 8413"/>
                  <a:gd name="T71" fmla="*/ 2124 h 2134"/>
                  <a:gd name="T72" fmla="*/ 4187 w 8413"/>
                  <a:gd name="T73" fmla="*/ 2134 h 2134"/>
                  <a:gd name="T74" fmla="*/ 4319 w 8413"/>
                  <a:gd name="T75" fmla="*/ 2134 h 2134"/>
                  <a:gd name="T76" fmla="*/ 4450 w 8413"/>
                  <a:gd name="T77" fmla="*/ 2105 h 2134"/>
                  <a:gd name="T78" fmla="*/ 4580 w 8413"/>
                  <a:gd name="T79" fmla="*/ 1934 h 2134"/>
                  <a:gd name="T80" fmla="*/ 4738 w 8413"/>
                  <a:gd name="T81" fmla="*/ 2096 h 2134"/>
                  <a:gd name="T82" fmla="*/ 4878 w 8413"/>
                  <a:gd name="T83" fmla="*/ 2124 h 2134"/>
                  <a:gd name="T84" fmla="*/ 5027 w 8413"/>
                  <a:gd name="T85" fmla="*/ 2105 h 2134"/>
                  <a:gd name="T86" fmla="*/ 5166 w 8413"/>
                  <a:gd name="T87" fmla="*/ 2124 h 2134"/>
                  <a:gd name="T88" fmla="*/ 5344 w 8413"/>
                  <a:gd name="T89" fmla="*/ 2115 h 2134"/>
                  <a:gd name="T90" fmla="*/ 5485 w 8413"/>
                  <a:gd name="T91" fmla="*/ 2134 h 2134"/>
                  <a:gd name="T92" fmla="*/ 5605 w 8413"/>
                  <a:gd name="T93" fmla="*/ 2115 h 2134"/>
                  <a:gd name="T94" fmla="*/ 5746 w 8413"/>
                  <a:gd name="T95" fmla="*/ 2048 h 2134"/>
                  <a:gd name="T96" fmla="*/ 5876 w 8413"/>
                  <a:gd name="T97" fmla="*/ 2124 h 2134"/>
                  <a:gd name="T98" fmla="*/ 6071 w 8413"/>
                  <a:gd name="T99" fmla="*/ 2134 h 2134"/>
                  <a:gd name="T100" fmla="*/ 6259 w 8413"/>
                  <a:gd name="T101" fmla="*/ 2134 h 2134"/>
                  <a:gd name="T102" fmla="*/ 6398 w 8413"/>
                  <a:gd name="T103" fmla="*/ 2086 h 2134"/>
                  <a:gd name="T104" fmla="*/ 6520 w 8413"/>
                  <a:gd name="T105" fmla="*/ 2134 h 2134"/>
                  <a:gd name="T106" fmla="*/ 6651 w 8413"/>
                  <a:gd name="T107" fmla="*/ 2124 h 2134"/>
                  <a:gd name="T108" fmla="*/ 6837 w 8413"/>
                  <a:gd name="T109" fmla="*/ 2134 h 2134"/>
                  <a:gd name="T110" fmla="*/ 7034 w 8413"/>
                  <a:gd name="T111" fmla="*/ 2124 h 2134"/>
                  <a:gd name="T112" fmla="*/ 7229 w 8413"/>
                  <a:gd name="T113" fmla="*/ 2134 h 2134"/>
                  <a:gd name="T114" fmla="*/ 7471 w 8413"/>
                  <a:gd name="T115" fmla="*/ 2124 h 2134"/>
                  <a:gd name="T116" fmla="*/ 7705 w 8413"/>
                  <a:gd name="T117" fmla="*/ 2134 h 2134"/>
                  <a:gd name="T118" fmla="*/ 7910 w 8413"/>
                  <a:gd name="T119" fmla="*/ 2124 h 2134"/>
                  <a:gd name="T120" fmla="*/ 8096 w 8413"/>
                  <a:gd name="T121" fmla="*/ 2105 h 2134"/>
                  <a:gd name="T122" fmla="*/ 8376 w 8413"/>
                  <a:gd name="T123" fmla="*/ 2124 h 2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13" h="2134">
                    <a:moveTo>
                      <a:pt x="0" y="2124"/>
                    </a:moveTo>
                    <a:lnTo>
                      <a:pt x="0" y="2096"/>
                    </a:lnTo>
                    <a:lnTo>
                      <a:pt x="8" y="2096"/>
                    </a:lnTo>
                    <a:lnTo>
                      <a:pt x="8" y="2124"/>
                    </a:lnTo>
                    <a:lnTo>
                      <a:pt x="18" y="2134"/>
                    </a:lnTo>
                    <a:lnTo>
                      <a:pt x="18" y="2115"/>
                    </a:lnTo>
                    <a:lnTo>
                      <a:pt x="27" y="2124"/>
                    </a:lnTo>
                    <a:lnTo>
                      <a:pt x="27" y="2115"/>
                    </a:lnTo>
                    <a:lnTo>
                      <a:pt x="37" y="2115"/>
                    </a:lnTo>
                    <a:lnTo>
                      <a:pt x="37" y="1991"/>
                    </a:lnTo>
                    <a:lnTo>
                      <a:pt x="45" y="1877"/>
                    </a:lnTo>
                    <a:lnTo>
                      <a:pt x="45" y="2086"/>
                    </a:lnTo>
                    <a:lnTo>
                      <a:pt x="56" y="2086"/>
                    </a:lnTo>
                    <a:lnTo>
                      <a:pt x="56" y="2124"/>
                    </a:lnTo>
                    <a:lnTo>
                      <a:pt x="64" y="2115"/>
                    </a:lnTo>
                    <a:lnTo>
                      <a:pt x="64" y="2134"/>
                    </a:lnTo>
                    <a:lnTo>
                      <a:pt x="74" y="2134"/>
                    </a:lnTo>
                    <a:lnTo>
                      <a:pt x="74" y="2124"/>
                    </a:lnTo>
                    <a:lnTo>
                      <a:pt x="83" y="2124"/>
                    </a:lnTo>
                    <a:lnTo>
                      <a:pt x="93" y="2115"/>
                    </a:lnTo>
                    <a:lnTo>
                      <a:pt x="93" y="2124"/>
                    </a:lnTo>
                    <a:lnTo>
                      <a:pt x="101" y="2115"/>
                    </a:lnTo>
                    <a:lnTo>
                      <a:pt x="101" y="2134"/>
                    </a:lnTo>
                    <a:lnTo>
                      <a:pt x="112" y="2134"/>
                    </a:lnTo>
                    <a:lnTo>
                      <a:pt x="112" y="2115"/>
                    </a:lnTo>
                    <a:lnTo>
                      <a:pt x="120" y="2115"/>
                    </a:lnTo>
                    <a:lnTo>
                      <a:pt x="120" y="2134"/>
                    </a:lnTo>
                    <a:lnTo>
                      <a:pt x="130" y="2134"/>
                    </a:lnTo>
                    <a:lnTo>
                      <a:pt x="130" y="2124"/>
                    </a:lnTo>
                    <a:lnTo>
                      <a:pt x="139" y="2134"/>
                    </a:lnTo>
                    <a:lnTo>
                      <a:pt x="139" y="2124"/>
                    </a:lnTo>
                    <a:lnTo>
                      <a:pt x="149" y="2115"/>
                    </a:lnTo>
                    <a:lnTo>
                      <a:pt x="149" y="2124"/>
                    </a:lnTo>
                    <a:lnTo>
                      <a:pt x="157" y="2105"/>
                    </a:lnTo>
                    <a:lnTo>
                      <a:pt x="157" y="2124"/>
                    </a:lnTo>
                    <a:lnTo>
                      <a:pt x="167" y="2115"/>
                    </a:lnTo>
                    <a:lnTo>
                      <a:pt x="167" y="2124"/>
                    </a:lnTo>
                    <a:lnTo>
                      <a:pt x="176" y="2124"/>
                    </a:lnTo>
                    <a:lnTo>
                      <a:pt x="176" y="2115"/>
                    </a:lnTo>
                    <a:lnTo>
                      <a:pt x="186" y="2124"/>
                    </a:lnTo>
                    <a:lnTo>
                      <a:pt x="186" y="2115"/>
                    </a:lnTo>
                    <a:lnTo>
                      <a:pt x="195" y="2115"/>
                    </a:lnTo>
                    <a:lnTo>
                      <a:pt x="195" y="2124"/>
                    </a:lnTo>
                    <a:lnTo>
                      <a:pt x="205" y="2115"/>
                    </a:lnTo>
                    <a:lnTo>
                      <a:pt x="205" y="2134"/>
                    </a:lnTo>
                    <a:lnTo>
                      <a:pt x="213" y="2134"/>
                    </a:lnTo>
                    <a:lnTo>
                      <a:pt x="213" y="2115"/>
                    </a:lnTo>
                    <a:lnTo>
                      <a:pt x="223" y="2134"/>
                    </a:lnTo>
                    <a:lnTo>
                      <a:pt x="223" y="2115"/>
                    </a:lnTo>
                    <a:lnTo>
                      <a:pt x="232" y="2115"/>
                    </a:lnTo>
                    <a:lnTo>
                      <a:pt x="232" y="2124"/>
                    </a:lnTo>
                    <a:lnTo>
                      <a:pt x="242" y="2124"/>
                    </a:lnTo>
                    <a:lnTo>
                      <a:pt x="250" y="2115"/>
                    </a:lnTo>
                    <a:lnTo>
                      <a:pt x="250" y="2134"/>
                    </a:lnTo>
                    <a:lnTo>
                      <a:pt x="261" y="2115"/>
                    </a:lnTo>
                    <a:lnTo>
                      <a:pt x="261" y="2134"/>
                    </a:lnTo>
                    <a:lnTo>
                      <a:pt x="269" y="2134"/>
                    </a:lnTo>
                    <a:lnTo>
                      <a:pt x="279" y="2115"/>
                    </a:lnTo>
                    <a:lnTo>
                      <a:pt x="279" y="2134"/>
                    </a:lnTo>
                    <a:lnTo>
                      <a:pt x="288" y="2115"/>
                    </a:lnTo>
                    <a:lnTo>
                      <a:pt x="288" y="2124"/>
                    </a:lnTo>
                    <a:lnTo>
                      <a:pt x="298" y="2134"/>
                    </a:lnTo>
                    <a:lnTo>
                      <a:pt x="298" y="2039"/>
                    </a:lnTo>
                    <a:lnTo>
                      <a:pt x="306" y="2020"/>
                    </a:lnTo>
                    <a:lnTo>
                      <a:pt x="306" y="2067"/>
                    </a:lnTo>
                    <a:lnTo>
                      <a:pt x="317" y="2077"/>
                    </a:lnTo>
                    <a:lnTo>
                      <a:pt x="317" y="1915"/>
                    </a:lnTo>
                    <a:lnTo>
                      <a:pt x="325" y="1926"/>
                    </a:lnTo>
                    <a:lnTo>
                      <a:pt x="325" y="2105"/>
                    </a:lnTo>
                    <a:lnTo>
                      <a:pt x="335" y="2105"/>
                    </a:lnTo>
                    <a:lnTo>
                      <a:pt x="335" y="2124"/>
                    </a:lnTo>
                    <a:lnTo>
                      <a:pt x="344" y="2105"/>
                    </a:lnTo>
                    <a:lnTo>
                      <a:pt x="344" y="2134"/>
                    </a:lnTo>
                    <a:lnTo>
                      <a:pt x="354" y="2134"/>
                    </a:lnTo>
                    <a:lnTo>
                      <a:pt x="354" y="2096"/>
                    </a:lnTo>
                    <a:lnTo>
                      <a:pt x="362" y="2077"/>
                    </a:lnTo>
                    <a:lnTo>
                      <a:pt x="362" y="2105"/>
                    </a:lnTo>
                    <a:lnTo>
                      <a:pt x="372" y="2105"/>
                    </a:lnTo>
                    <a:lnTo>
                      <a:pt x="372" y="2115"/>
                    </a:lnTo>
                    <a:lnTo>
                      <a:pt x="381" y="2096"/>
                    </a:lnTo>
                    <a:lnTo>
                      <a:pt x="381" y="2124"/>
                    </a:lnTo>
                    <a:lnTo>
                      <a:pt x="391" y="2105"/>
                    </a:lnTo>
                    <a:lnTo>
                      <a:pt x="391" y="2124"/>
                    </a:lnTo>
                    <a:lnTo>
                      <a:pt x="400" y="2124"/>
                    </a:lnTo>
                    <a:lnTo>
                      <a:pt x="400" y="2105"/>
                    </a:lnTo>
                    <a:lnTo>
                      <a:pt x="410" y="2134"/>
                    </a:lnTo>
                    <a:lnTo>
                      <a:pt x="410" y="2115"/>
                    </a:lnTo>
                    <a:lnTo>
                      <a:pt x="418" y="2124"/>
                    </a:lnTo>
                    <a:lnTo>
                      <a:pt x="428" y="2124"/>
                    </a:lnTo>
                    <a:lnTo>
                      <a:pt x="428" y="2115"/>
                    </a:lnTo>
                    <a:lnTo>
                      <a:pt x="437" y="2124"/>
                    </a:lnTo>
                    <a:lnTo>
                      <a:pt x="437" y="2115"/>
                    </a:lnTo>
                    <a:lnTo>
                      <a:pt x="447" y="2115"/>
                    </a:lnTo>
                    <a:lnTo>
                      <a:pt x="447" y="2124"/>
                    </a:lnTo>
                    <a:lnTo>
                      <a:pt x="455" y="2115"/>
                    </a:lnTo>
                    <a:lnTo>
                      <a:pt x="455" y="2134"/>
                    </a:lnTo>
                    <a:lnTo>
                      <a:pt x="466" y="2134"/>
                    </a:lnTo>
                    <a:lnTo>
                      <a:pt x="466" y="2105"/>
                    </a:lnTo>
                    <a:lnTo>
                      <a:pt x="474" y="2124"/>
                    </a:lnTo>
                    <a:lnTo>
                      <a:pt x="474" y="2105"/>
                    </a:lnTo>
                    <a:lnTo>
                      <a:pt x="484" y="2134"/>
                    </a:lnTo>
                    <a:lnTo>
                      <a:pt x="493" y="2124"/>
                    </a:lnTo>
                    <a:lnTo>
                      <a:pt x="503" y="2124"/>
                    </a:lnTo>
                    <a:lnTo>
                      <a:pt x="503" y="2096"/>
                    </a:lnTo>
                    <a:lnTo>
                      <a:pt x="511" y="2105"/>
                    </a:lnTo>
                    <a:lnTo>
                      <a:pt x="511" y="2096"/>
                    </a:lnTo>
                    <a:lnTo>
                      <a:pt x="522" y="2096"/>
                    </a:lnTo>
                    <a:lnTo>
                      <a:pt x="522" y="2105"/>
                    </a:lnTo>
                    <a:lnTo>
                      <a:pt x="530" y="2105"/>
                    </a:lnTo>
                    <a:lnTo>
                      <a:pt x="530" y="2124"/>
                    </a:lnTo>
                    <a:lnTo>
                      <a:pt x="540" y="2115"/>
                    </a:lnTo>
                    <a:lnTo>
                      <a:pt x="540" y="2124"/>
                    </a:lnTo>
                    <a:lnTo>
                      <a:pt x="549" y="2134"/>
                    </a:lnTo>
                    <a:lnTo>
                      <a:pt x="549" y="2115"/>
                    </a:lnTo>
                    <a:lnTo>
                      <a:pt x="559" y="2115"/>
                    </a:lnTo>
                    <a:lnTo>
                      <a:pt x="559" y="2124"/>
                    </a:lnTo>
                    <a:lnTo>
                      <a:pt x="567" y="2124"/>
                    </a:lnTo>
                    <a:lnTo>
                      <a:pt x="567" y="2115"/>
                    </a:lnTo>
                    <a:lnTo>
                      <a:pt x="578" y="2115"/>
                    </a:lnTo>
                    <a:lnTo>
                      <a:pt x="578" y="2124"/>
                    </a:lnTo>
                    <a:lnTo>
                      <a:pt x="586" y="2115"/>
                    </a:lnTo>
                    <a:lnTo>
                      <a:pt x="586" y="2134"/>
                    </a:lnTo>
                    <a:lnTo>
                      <a:pt x="596" y="2134"/>
                    </a:lnTo>
                    <a:lnTo>
                      <a:pt x="596" y="2115"/>
                    </a:lnTo>
                    <a:lnTo>
                      <a:pt x="605" y="2134"/>
                    </a:lnTo>
                    <a:lnTo>
                      <a:pt x="605" y="2115"/>
                    </a:lnTo>
                    <a:lnTo>
                      <a:pt x="615" y="2115"/>
                    </a:lnTo>
                    <a:lnTo>
                      <a:pt x="615" y="2124"/>
                    </a:lnTo>
                    <a:lnTo>
                      <a:pt x="625" y="2134"/>
                    </a:lnTo>
                    <a:lnTo>
                      <a:pt x="625" y="2124"/>
                    </a:lnTo>
                    <a:lnTo>
                      <a:pt x="633" y="2124"/>
                    </a:lnTo>
                    <a:lnTo>
                      <a:pt x="633" y="2134"/>
                    </a:lnTo>
                    <a:lnTo>
                      <a:pt x="644" y="2134"/>
                    </a:lnTo>
                    <a:lnTo>
                      <a:pt x="644" y="2124"/>
                    </a:lnTo>
                    <a:lnTo>
                      <a:pt x="652" y="2134"/>
                    </a:lnTo>
                    <a:lnTo>
                      <a:pt x="652" y="2105"/>
                    </a:lnTo>
                    <a:lnTo>
                      <a:pt x="662" y="2086"/>
                    </a:lnTo>
                    <a:lnTo>
                      <a:pt x="662" y="2105"/>
                    </a:lnTo>
                    <a:lnTo>
                      <a:pt x="671" y="2105"/>
                    </a:lnTo>
                    <a:lnTo>
                      <a:pt x="671" y="2134"/>
                    </a:lnTo>
                    <a:lnTo>
                      <a:pt x="681" y="2124"/>
                    </a:lnTo>
                    <a:lnTo>
                      <a:pt x="689" y="2124"/>
                    </a:lnTo>
                    <a:lnTo>
                      <a:pt x="700" y="2134"/>
                    </a:lnTo>
                    <a:lnTo>
                      <a:pt x="700" y="2124"/>
                    </a:lnTo>
                    <a:lnTo>
                      <a:pt x="708" y="2124"/>
                    </a:lnTo>
                    <a:lnTo>
                      <a:pt x="718" y="2124"/>
                    </a:lnTo>
                    <a:lnTo>
                      <a:pt x="718" y="2115"/>
                    </a:lnTo>
                    <a:lnTo>
                      <a:pt x="727" y="2115"/>
                    </a:lnTo>
                    <a:lnTo>
                      <a:pt x="727" y="2134"/>
                    </a:lnTo>
                    <a:lnTo>
                      <a:pt x="737" y="2115"/>
                    </a:lnTo>
                    <a:lnTo>
                      <a:pt x="737" y="2124"/>
                    </a:lnTo>
                    <a:lnTo>
                      <a:pt x="745" y="2115"/>
                    </a:lnTo>
                    <a:lnTo>
                      <a:pt x="745" y="2124"/>
                    </a:lnTo>
                    <a:lnTo>
                      <a:pt x="755" y="2124"/>
                    </a:lnTo>
                    <a:lnTo>
                      <a:pt x="755" y="2134"/>
                    </a:lnTo>
                    <a:lnTo>
                      <a:pt x="764" y="2134"/>
                    </a:lnTo>
                    <a:lnTo>
                      <a:pt x="764" y="2115"/>
                    </a:lnTo>
                    <a:lnTo>
                      <a:pt x="774" y="2134"/>
                    </a:lnTo>
                    <a:lnTo>
                      <a:pt x="774" y="2124"/>
                    </a:lnTo>
                    <a:lnTo>
                      <a:pt x="783" y="2124"/>
                    </a:lnTo>
                    <a:lnTo>
                      <a:pt x="783" y="2115"/>
                    </a:lnTo>
                    <a:lnTo>
                      <a:pt x="793" y="2115"/>
                    </a:lnTo>
                    <a:lnTo>
                      <a:pt x="793" y="2124"/>
                    </a:lnTo>
                    <a:lnTo>
                      <a:pt x="801" y="2115"/>
                    </a:lnTo>
                    <a:lnTo>
                      <a:pt x="801" y="2124"/>
                    </a:lnTo>
                    <a:lnTo>
                      <a:pt x="811" y="2124"/>
                    </a:lnTo>
                    <a:lnTo>
                      <a:pt x="811" y="2134"/>
                    </a:lnTo>
                    <a:lnTo>
                      <a:pt x="820" y="2115"/>
                    </a:lnTo>
                    <a:lnTo>
                      <a:pt x="820" y="2134"/>
                    </a:lnTo>
                    <a:lnTo>
                      <a:pt x="830" y="2124"/>
                    </a:lnTo>
                    <a:lnTo>
                      <a:pt x="830" y="2115"/>
                    </a:lnTo>
                    <a:lnTo>
                      <a:pt x="838" y="2115"/>
                    </a:lnTo>
                    <a:lnTo>
                      <a:pt x="838" y="2124"/>
                    </a:lnTo>
                    <a:lnTo>
                      <a:pt x="849" y="2124"/>
                    </a:lnTo>
                    <a:lnTo>
                      <a:pt x="857" y="2124"/>
                    </a:lnTo>
                    <a:lnTo>
                      <a:pt x="857" y="2134"/>
                    </a:lnTo>
                    <a:lnTo>
                      <a:pt x="867" y="2134"/>
                    </a:lnTo>
                    <a:lnTo>
                      <a:pt x="867" y="2067"/>
                    </a:lnTo>
                    <a:lnTo>
                      <a:pt x="876" y="2010"/>
                    </a:lnTo>
                    <a:lnTo>
                      <a:pt x="876" y="2086"/>
                    </a:lnTo>
                    <a:lnTo>
                      <a:pt x="886" y="2086"/>
                    </a:lnTo>
                    <a:lnTo>
                      <a:pt x="886" y="2124"/>
                    </a:lnTo>
                    <a:lnTo>
                      <a:pt x="894" y="2115"/>
                    </a:lnTo>
                    <a:lnTo>
                      <a:pt x="894" y="2124"/>
                    </a:lnTo>
                    <a:lnTo>
                      <a:pt x="905" y="2115"/>
                    </a:lnTo>
                    <a:lnTo>
                      <a:pt x="905" y="2124"/>
                    </a:lnTo>
                    <a:lnTo>
                      <a:pt x="913" y="2134"/>
                    </a:lnTo>
                    <a:lnTo>
                      <a:pt x="913" y="2124"/>
                    </a:lnTo>
                    <a:lnTo>
                      <a:pt x="923" y="2124"/>
                    </a:lnTo>
                    <a:lnTo>
                      <a:pt x="923" y="2115"/>
                    </a:lnTo>
                    <a:lnTo>
                      <a:pt x="932" y="2134"/>
                    </a:lnTo>
                    <a:lnTo>
                      <a:pt x="932" y="2124"/>
                    </a:lnTo>
                    <a:lnTo>
                      <a:pt x="942" y="2115"/>
                    </a:lnTo>
                    <a:lnTo>
                      <a:pt x="942" y="2124"/>
                    </a:lnTo>
                    <a:lnTo>
                      <a:pt x="950" y="2124"/>
                    </a:lnTo>
                    <a:lnTo>
                      <a:pt x="960" y="2124"/>
                    </a:lnTo>
                    <a:lnTo>
                      <a:pt x="969" y="2124"/>
                    </a:lnTo>
                    <a:lnTo>
                      <a:pt x="969" y="2115"/>
                    </a:lnTo>
                    <a:lnTo>
                      <a:pt x="979" y="2115"/>
                    </a:lnTo>
                    <a:lnTo>
                      <a:pt x="979" y="2124"/>
                    </a:lnTo>
                    <a:lnTo>
                      <a:pt x="988" y="2115"/>
                    </a:lnTo>
                    <a:lnTo>
                      <a:pt x="988" y="2134"/>
                    </a:lnTo>
                    <a:lnTo>
                      <a:pt x="998" y="2134"/>
                    </a:lnTo>
                    <a:lnTo>
                      <a:pt x="998" y="2115"/>
                    </a:lnTo>
                    <a:lnTo>
                      <a:pt x="1006" y="2115"/>
                    </a:lnTo>
                    <a:lnTo>
                      <a:pt x="1006" y="2124"/>
                    </a:lnTo>
                    <a:lnTo>
                      <a:pt x="1016" y="2115"/>
                    </a:lnTo>
                    <a:lnTo>
                      <a:pt x="1016" y="2124"/>
                    </a:lnTo>
                    <a:lnTo>
                      <a:pt x="1025" y="2124"/>
                    </a:lnTo>
                    <a:lnTo>
                      <a:pt x="1025" y="2115"/>
                    </a:lnTo>
                    <a:lnTo>
                      <a:pt x="1035" y="2115"/>
                    </a:lnTo>
                    <a:lnTo>
                      <a:pt x="1035" y="2134"/>
                    </a:lnTo>
                    <a:lnTo>
                      <a:pt x="1044" y="2134"/>
                    </a:lnTo>
                    <a:lnTo>
                      <a:pt x="1044" y="2124"/>
                    </a:lnTo>
                    <a:lnTo>
                      <a:pt x="1054" y="2124"/>
                    </a:lnTo>
                    <a:lnTo>
                      <a:pt x="1054" y="2134"/>
                    </a:lnTo>
                    <a:lnTo>
                      <a:pt x="1062" y="2124"/>
                    </a:lnTo>
                    <a:lnTo>
                      <a:pt x="1072" y="2134"/>
                    </a:lnTo>
                    <a:lnTo>
                      <a:pt x="1072" y="2115"/>
                    </a:lnTo>
                    <a:lnTo>
                      <a:pt x="1081" y="2124"/>
                    </a:lnTo>
                    <a:lnTo>
                      <a:pt x="1081" y="2096"/>
                    </a:lnTo>
                    <a:lnTo>
                      <a:pt x="1091" y="2086"/>
                    </a:lnTo>
                    <a:lnTo>
                      <a:pt x="1091" y="2115"/>
                    </a:lnTo>
                    <a:lnTo>
                      <a:pt x="1099" y="2115"/>
                    </a:lnTo>
                    <a:lnTo>
                      <a:pt x="1099" y="2124"/>
                    </a:lnTo>
                    <a:lnTo>
                      <a:pt x="1110" y="2124"/>
                    </a:lnTo>
                    <a:lnTo>
                      <a:pt x="1110" y="2096"/>
                    </a:lnTo>
                    <a:lnTo>
                      <a:pt x="1118" y="2096"/>
                    </a:lnTo>
                    <a:lnTo>
                      <a:pt x="1118" y="2048"/>
                    </a:lnTo>
                    <a:lnTo>
                      <a:pt x="1128" y="2039"/>
                    </a:lnTo>
                    <a:lnTo>
                      <a:pt x="1128" y="266"/>
                    </a:lnTo>
                    <a:lnTo>
                      <a:pt x="1137" y="285"/>
                    </a:lnTo>
                    <a:lnTo>
                      <a:pt x="1137" y="1953"/>
                    </a:lnTo>
                    <a:lnTo>
                      <a:pt x="1147" y="1963"/>
                    </a:lnTo>
                    <a:lnTo>
                      <a:pt x="1147" y="2086"/>
                    </a:lnTo>
                    <a:lnTo>
                      <a:pt x="1155" y="2096"/>
                    </a:lnTo>
                    <a:lnTo>
                      <a:pt x="1155" y="2077"/>
                    </a:lnTo>
                    <a:lnTo>
                      <a:pt x="1166" y="2077"/>
                    </a:lnTo>
                    <a:lnTo>
                      <a:pt x="1166" y="2115"/>
                    </a:lnTo>
                    <a:lnTo>
                      <a:pt x="1174" y="2115"/>
                    </a:lnTo>
                    <a:lnTo>
                      <a:pt x="1174" y="2105"/>
                    </a:lnTo>
                    <a:lnTo>
                      <a:pt x="1184" y="2115"/>
                    </a:lnTo>
                    <a:lnTo>
                      <a:pt x="1184" y="2124"/>
                    </a:lnTo>
                    <a:lnTo>
                      <a:pt x="1193" y="2124"/>
                    </a:lnTo>
                    <a:lnTo>
                      <a:pt x="1193" y="2134"/>
                    </a:lnTo>
                    <a:lnTo>
                      <a:pt x="1203" y="2124"/>
                    </a:lnTo>
                    <a:lnTo>
                      <a:pt x="1203" y="2134"/>
                    </a:lnTo>
                    <a:lnTo>
                      <a:pt x="1211" y="2124"/>
                    </a:lnTo>
                    <a:lnTo>
                      <a:pt x="1211" y="2134"/>
                    </a:lnTo>
                    <a:lnTo>
                      <a:pt x="1221" y="2134"/>
                    </a:lnTo>
                    <a:lnTo>
                      <a:pt x="1221" y="2105"/>
                    </a:lnTo>
                    <a:lnTo>
                      <a:pt x="1230" y="2105"/>
                    </a:lnTo>
                    <a:lnTo>
                      <a:pt x="1240" y="2058"/>
                    </a:lnTo>
                    <a:lnTo>
                      <a:pt x="1240" y="2105"/>
                    </a:lnTo>
                    <a:lnTo>
                      <a:pt x="1249" y="2124"/>
                    </a:lnTo>
                    <a:lnTo>
                      <a:pt x="1249" y="2096"/>
                    </a:lnTo>
                    <a:lnTo>
                      <a:pt x="1259" y="2115"/>
                    </a:lnTo>
                    <a:lnTo>
                      <a:pt x="1259" y="2105"/>
                    </a:lnTo>
                    <a:lnTo>
                      <a:pt x="1267" y="2086"/>
                    </a:lnTo>
                    <a:lnTo>
                      <a:pt x="1267" y="2115"/>
                    </a:lnTo>
                    <a:lnTo>
                      <a:pt x="1277" y="2115"/>
                    </a:lnTo>
                    <a:lnTo>
                      <a:pt x="1277" y="2086"/>
                    </a:lnTo>
                    <a:lnTo>
                      <a:pt x="1286" y="2096"/>
                    </a:lnTo>
                    <a:lnTo>
                      <a:pt x="1286" y="2124"/>
                    </a:lnTo>
                    <a:lnTo>
                      <a:pt x="1296" y="2124"/>
                    </a:lnTo>
                    <a:lnTo>
                      <a:pt x="1296" y="2096"/>
                    </a:lnTo>
                    <a:lnTo>
                      <a:pt x="1304" y="2105"/>
                    </a:lnTo>
                    <a:lnTo>
                      <a:pt x="1304" y="2124"/>
                    </a:lnTo>
                    <a:lnTo>
                      <a:pt x="1315" y="2105"/>
                    </a:lnTo>
                    <a:lnTo>
                      <a:pt x="1315" y="2124"/>
                    </a:lnTo>
                    <a:lnTo>
                      <a:pt x="1323" y="2134"/>
                    </a:lnTo>
                    <a:lnTo>
                      <a:pt x="1323" y="2115"/>
                    </a:lnTo>
                    <a:lnTo>
                      <a:pt x="1333" y="2115"/>
                    </a:lnTo>
                    <a:lnTo>
                      <a:pt x="1333" y="2124"/>
                    </a:lnTo>
                    <a:lnTo>
                      <a:pt x="1342" y="2124"/>
                    </a:lnTo>
                    <a:lnTo>
                      <a:pt x="1352" y="2124"/>
                    </a:lnTo>
                    <a:lnTo>
                      <a:pt x="1360" y="2124"/>
                    </a:lnTo>
                    <a:lnTo>
                      <a:pt x="1371" y="2134"/>
                    </a:lnTo>
                    <a:lnTo>
                      <a:pt x="1371" y="2115"/>
                    </a:lnTo>
                    <a:lnTo>
                      <a:pt x="1379" y="2115"/>
                    </a:lnTo>
                    <a:lnTo>
                      <a:pt x="1379" y="2124"/>
                    </a:lnTo>
                    <a:lnTo>
                      <a:pt x="1389" y="2124"/>
                    </a:lnTo>
                    <a:lnTo>
                      <a:pt x="1398" y="2124"/>
                    </a:lnTo>
                    <a:lnTo>
                      <a:pt x="1408" y="2134"/>
                    </a:lnTo>
                    <a:lnTo>
                      <a:pt x="1408" y="2115"/>
                    </a:lnTo>
                    <a:lnTo>
                      <a:pt x="1416" y="2124"/>
                    </a:lnTo>
                    <a:lnTo>
                      <a:pt x="1416" y="2134"/>
                    </a:lnTo>
                    <a:lnTo>
                      <a:pt x="1426" y="2124"/>
                    </a:lnTo>
                    <a:lnTo>
                      <a:pt x="1426" y="2115"/>
                    </a:lnTo>
                    <a:lnTo>
                      <a:pt x="1435" y="2124"/>
                    </a:lnTo>
                    <a:lnTo>
                      <a:pt x="1435" y="2115"/>
                    </a:lnTo>
                    <a:lnTo>
                      <a:pt x="1445" y="2115"/>
                    </a:lnTo>
                    <a:lnTo>
                      <a:pt x="1445" y="2124"/>
                    </a:lnTo>
                    <a:lnTo>
                      <a:pt x="1454" y="2124"/>
                    </a:lnTo>
                    <a:lnTo>
                      <a:pt x="1464" y="2134"/>
                    </a:lnTo>
                    <a:lnTo>
                      <a:pt x="1464" y="2124"/>
                    </a:lnTo>
                    <a:lnTo>
                      <a:pt x="1472" y="2134"/>
                    </a:lnTo>
                    <a:lnTo>
                      <a:pt x="1472" y="2115"/>
                    </a:lnTo>
                    <a:lnTo>
                      <a:pt x="1482" y="2124"/>
                    </a:lnTo>
                    <a:lnTo>
                      <a:pt x="1482" y="2105"/>
                    </a:lnTo>
                    <a:lnTo>
                      <a:pt x="1491" y="2105"/>
                    </a:lnTo>
                    <a:lnTo>
                      <a:pt x="1491" y="2124"/>
                    </a:lnTo>
                    <a:lnTo>
                      <a:pt x="1501" y="2134"/>
                    </a:lnTo>
                    <a:lnTo>
                      <a:pt x="1501" y="2124"/>
                    </a:lnTo>
                    <a:lnTo>
                      <a:pt x="1510" y="2134"/>
                    </a:lnTo>
                    <a:lnTo>
                      <a:pt x="1510" y="2124"/>
                    </a:lnTo>
                    <a:lnTo>
                      <a:pt x="1520" y="2124"/>
                    </a:lnTo>
                    <a:lnTo>
                      <a:pt x="1520" y="2134"/>
                    </a:lnTo>
                    <a:lnTo>
                      <a:pt x="1528" y="2124"/>
                    </a:lnTo>
                    <a:lnTo>
                      <a:pt x="1528" y="2086"/>
                    </a:lnTo>
                    <a:lnTo>
                      <a:pt x="1538" y="2086"/>
                    </a:lnTo>
                    <a:lnTo>
                      <a:pt x="1538" y="2001"/>
                    </a:lnTo>
                    <a:lnTo>
                      <a:pt x="1548" y="2029"/>
                    </a:lnTo>
                    <a:lnTo>
                      <a:pt x="1548" y="2105"/>
                    </a:lnTo>
                    <a:lnTo>
                      <a:pt x="1557" y="2105"/>
                    </a:lnTo>
                    <a:lnTo>
                      <a:pt x="1557" y="2115"/>
                    </a:lnTo>
                    <a:lnTo>
                      <a:pt x="1567" y="2124"/>
                    </a:lnTo>
                    <a:lnTo>
                      <a:pt x="1567" y="2115"/>
                    </a:lnTo>
                    <a:lnTo>
                      <a:pt x="1576" y="2115"/>
                    </a:lnTo>
                    <a:lnTo>
                      <a:pt x="1576" y="2029"/>
                    </a:lnTo>
                    <a:lnTo>
                      <a:pt x="1586" y="2029"/>
                    </a:lnTo>
                    <a:lnTo>
                      <a:pt x="1586" y="1953"/>
                    </a:lnTo>
                    <a:lnTo>
                      <a:pt x="1594" y="2029"/>
                    </a:lnTo>
                    <a:lnTo>
                      <a:pt x="1594" y="2105"/>
                    </a:lnTo>
                    <a:lnTo>
                      <a:pt x="1604" y="2105"/>
                    </a:lnTo>
                    <a:lnTo>
                      <a:pt x="1604" y="2124"/>
                    </a:lnTo>
                    <a:lnTo>
                      <a:pt x="1613" y="2115"/>
                    </a:lnTo>
                    <a:lnTo>
                      <a:pt x="1613" y="2124"/>
                    </a:lnTo>
                    <a:lnTo>
                      <a:pt x="1623" y="2134"/>
                    </a:lnTo>
                    <a:lnTo>
                      <a:pt x="1623" y="2115"/>
                    </a:lnTo>
                    <a:lnTo>
                      <a:pt x="1632" y="2115"/>
                    </a:lnTo>
                    <a:lnTo>
                      <a:pt x="1642" y="2115"/>
                    </a:lnTo>
                    <a:lnTo>
                      <a:pt x="1642" y="2124"/>
                    </a:lnTo>
                    <a:lnTo>
                      <a:pt x="1650" y="2124"/>
                    </a:lnTo>
                    <a:lnTo>
                      <a:pt x="1650" y="2115"/>
                    </a:lnTo>
                    <a:lnTo>
                      <a:pt x="1660" y="2115"/>
                    </a:lnTo>
                    <a:lnTo>
                      <a:pt x="1660" y="2124"/>
                    </a:lnTo>
                    <a:lnTo>
                      <a:pt x="1669" y="2115"/>
                    </a:lnTo>
                    <a:lnTo>
                      <a:pt x="1669" y="2124"/>
                    </a:lnTo>
                    <a:lnTo>
                      <a:pt x="1679" y="2124"/>
                    </a:lnTo>
                    <a:lnTo>
                      <a:pt x="1679" y="2058"/>
                    </a:lnTo>
                    <a:lnTo>
                      <a:pt x="1687" y="2058"/>
                    </a:lnTo>
                    <a:lnTo>
                      <a:pt x="1687" y="2105"/>
                    </a:lnTo>
                    <a:lnTo>
                      <a:pt x="1698" y="2105"/>
                    </a:lnTo>
                    <a:lnTo>
                      <a:pt x="1698" y="2124"/>
                    </a:lnTo>
                    <a:lnTo>
                      <a:pt x="1706" y="2115"/>
                    </a:lnTo>
                    <a:lnTo>
                      <a:pt x="1706" y="2124"/>
                    </a:lnTo>
                    <a:lnTo>
                      <a:pt x="1716" y="2134"/>
                    </a:lnTo>
                    <a:lnTo>
                      <a:pt x="1725" y="2124"/>
                    </a:lnTo>
                    <a:lnTo>
                      <a:pt x="1725" y="2115"/>
                    </a:lnTo>
                    <a:lnTo>
                      <a:pt x="1735" y="2115"/>
                    </a:lnTo>
                    <a:lnTo>
                      <a:pt x="1735" y="2124"/>
                    </a:lnTo>
                    <a:lnTo>
                      <a:pt x="1743" y="2115"/>
                    </a:lnTo>
                    <a:lnTo>
                      <a:pt x="1743" y="2124"/>
                    </a:lnTo>
                    <a:lnTo>
                      <a:pt x="1754" y="2124"/>
                    </a:lnTo>
                    <a:lnTo>
                      <a:pt x="1754" y="2115"/>
                    </a:lnTo>
                    <a:lnTo>
                      <a:pt x="1762" y="2115"/>
                    </a:lnTo>
                    <a:lnTo>
                      <a:pt x="1762" y="2134"/>
                    </a:lnTo>
                    <a:lnTo>
                      <a:pt x="1772" y="2134"/>
                    </a:lnTo>
                    <a:lnTo>
                      <a:pt x="1772" y="2115"/>
                    </a:lnTo>
                    <a:lnTo>
                      <a:pt x="1781" y="2115"/>
                    </a:lnTo>
                    <a:lnTo>
                      <a:pt x="1781" y="2124"/>
                    </a:lnTo>
                    <a:lnTo>
                      <a:pt x="1791" y="2124"/>
                    </a:lnTo>
                    <a:lnTo>
                      <a:pt x="1791" y="2115"/>
                    </a:lnTo>
                    <a:lnTo>
                      <a:pt x="1799" y="2115"/>
                    </a:lnTo>
                    <a:lnTo>
                      <a:pt x="1799" y="2048"/>
                    </a:lnTo>
                    <a:lnTo>
                      <a:pt x="1809" y="2058"/>
                    </a:lnTo>
                    <a:lnTo>
                      <a:pt x="1809" y="2115"/>
                    </a:lnTo>
                    <a:lnTo>
                      <a:pt x="1818" y="2115"/>
                    </a:lnTo>
                    <a:lnTo>
                      <a:pt x="1818" y="2124"/>
                    </a:lnTo>
                    <a:lnTo>
                      <a:pt x="1828" y="2115"/>
                    </a:lnTo>
                    <a:lnTo>
                      <a:pt x="1828" y="2134"/>
                    </a:lnTo>
                    <a:lnTo>
                      <a:pt x="1837" y="2134"/>
                    </a:lnTo>
                    <a:lnTo>
                      <a:pt x="1837" y="2115"/>
                    </a:lnTo>
                    <a:lnTo>
                      <a:pt x="1847" y="2105"/>
                    </a:lnTo>
                    <a:lnTo>
                      <a:pt x="1847" y="2124"/>
                    </a:lnTo>
                    <a:lnTo>
                      <a:pt x="1855" y="2124"/>
                    </a:lnTo>
                    <a:lnTo>
                      <a:pt x="1855" y="2115"/>
                    </a:lnTo>
                    <a:lnTo>
                      <a:pt x="1865" y="2124"/>
                    </a:lnTo>
                    <a:lnTo>
                      <a:pt x="1865" y="2115"/>
                    </a:lnTo>
                    <a:lnTo>
                      <a:pt x="1874" y="2115"/>
                    </a:lnTo>
                    <a:lnTo>
                      <a:pt x="1874" y="2096"/>
                    </a:lnTo>
                    <a:lnTo>
                      <a:pt x="1884" y="2096"/>
                    </a:lnTo>
                    <a:lnTo>
                      <a:pt x="1884" y="2067"/>
                    </a:lnTo>
                    <a:lnTo>
                      <a:pt x="1892" y="2077"/>
                    </a:lnTo>
                    <a:lnTo>
                      <a:pt x="1892" y="531"/>
                    </a:lnTo>
                    <a:lnTo>
                      <a:pt x="1903" y="49"/>
                    </a:lnTo>
                    <a:lnTo>
                      <a:pt x="1903" y="1565"/>
                    </a:lnTo>
                    <a:lnTo>
                      <a:pt x="1911" y="1603"/>
                    </a:lnTo>
                    <a:lnTo>
                      <a:pt x="1911" y="2067"/>
                    </a:lnTo>
                    <a:lnTo>
                      <a:pt x="1921" y="2077"/>
                    </a:lnTo>
                    <a:lnTo>
                      <a:pt x="1921" y="2048"/>
                    </a:lnTo>
                    <a:lnTo>
                      <a:pt x="1930" y="2048"/>
                    </a:lnTo>
                    <a:lnTo>
                      <a:pt x="1930" y="2105"/>
                    </a:lnTo>
                    <a:lnTo>
                      <a:pt x="1940" y="2105"/>
                    </a:lnTo>
                    <a:lnTo>
                      <a:pt x="1940" y="2115"/>
                    </a:lnTo>
                    <a:lnTo>
                      <a:pt x="1948" y="2115"/>
                    </a:lnTo>
                    <a:lnTo>
                      <a:pt x="1948" y="2124"/>
                    </a:lnTo>
                    <a:lnTo>
                      <a:pt x="1959" y="2115"/>
                    </a:lnTo>
                    <a:lnTo>
                      <a:pt x="1959" y="2134"/>
                    </a:lnTo>
                    <a:lnTo>
                      <a:pt x="1967" y="2124"/>
                    </a:lnTo>
                    <a:lnTo>
                      <a:pt x="1977" y="2124"/>
                    </a:lnTo>
                    <a:lnTo>
                      <a:pt x="1977" y="2134"/>
                    </a:lnTo>
                    <a:lnTo>
                      <a:pt x="1986" y="2134"/>
                    </a:lnTo>
                    <a:lnTo>
                      <a:pt x="1986" y="2115"/>
                    </a:lnTo>
                    <a:lnTo>
                      <a:pt x="1996" y="2105"/>
                    </a:lnTo>
                    <a:lnTo>
                      <a:pt x="1996" y="2115"/>
                    </a:lnTo>
                    <a:lnTo>
                      <a:pt x="2004" y="2115"/>
                    </a:lnTo>
                    <a:lnTo>
                      <a:pt x="2004" y="2124"/>
                    </a:lnTo>
                    <a:lnTo>
                      <a:pt x="2014" y="2124"/>
                    </a:lnTo>
                    <a:lnTo>
                      <a:pt x="2014" y="2134"/>
                    </a:lnTo>
                    <a:lnTo>
                      <a:pt x="2023" y="2134"/>
                    </a:lnTo>
                    <a:lnTo>
                      <a:pt x="2023" y="2124"/>
                    </a:lnTo>
                    <a:lnTo>
                      <a:pt x="2033" y="2124"/>
                    </a:lnTo>
                    <a:lnTo>
                      <a:pt x="2033" y="2086"/>
                    </a:lnTo>
                    <a:lnTo>
                      <a:pt x="2042" y="2096"/>
                    </a:lnTo>
                    <a:lnTo>
                      <a:pt x="2042" y="2124"/>
                    </a:lnTo>
                    <a:lnTo>
                      <a:pt x="2052" y="2105"/>
                    </a:lnTo>
                    <a:lnTo>
                      <a:pt x="2052" y="2115"/>
                    </a:lnTo>
                    <a:lnTo>
                      <a:pt x="2060" y="2124"/>
                    </a:lnTo>
                    <a:lnTo>
                      <a:pt x="2070" y="2124"/>
                    </a:lnTo>
                    <a:lnTo>
                      <a:pt x="2070" y="2134"/>
                    </a:lnTo>
                    <a:lnTo>
                      <a:pt x="2079" y="2134"/>
                    </a:lnTo>
                    <a:lnTo>
                      <a:pt x="2079" y="2124"/>
                    </a:lnTo>
                    <a:lnTo>
                      <a:pt x="2089" y="2124"/>
                    </a:lnTo>
                    <a:lnTo>
                      <a:pt x="2089" y="2134"/>
                    </a:lnTo>
                    <a:lnTo>
                      <a:pt x="2098" y="2124"/>
                    </a:lnTo>
                    <a:lnTo>
                      <a:pt x="2098" y="2115"/>
                    </a:lnTo>
                    <a:lnTo>
                      <a:pt x="2108" y="2134"/>
                    </a:lnTo>
                    <a:lnTo>
                      <a:pt x="2108" y="2124"/>
                    </a:lnTo>
                    <a:lnTo>
                      <a:pt x="2116" y="2115"/>
                    </a:lnTo>
                    <a:lnTo>
                      <a:pt x="2116" y="2124"/>
                    </a:lnTo>
                    <a:lnTo>
                      <a:pt x="2126" y="2134"/>
                    </a:lnTo>
                    <a:lnTo>
                      <a:pt x="2126" y="2115"/>
                    </a:lnTo>
                    <a:lnTo>
                      <a:pt x="2135" y="2124"/>
                    </a:lnTo>
                    <a:lnTo>
                      <a:pt x="2135" y="2115"/>
                    </a:lnTo>
                    <a:lnTo>
                      <a:pt x="2145" y="2115"/>
                    </a:lnTo>
                    <a:lnTo>
                      <a:pt x="2145" y="2124"/>
                    </a:lnTo>
                    <a:lnTo>
                      <a:pt x="2153" y="2124"/>
                    </a:lnTo>
                    <a:lnTo>
                      <a:pt x="2153" y="2115"/>
                    </a:lnTo>
                    <a:lnTo>
                      <a:pt x="2164" y="2115"/>
                    </a:lnTo>
                    <a:lnTo>
                      <a:pt x="2164" y="2134"/>
                    </a:lnTo>
                    <a:lnTo>
                      <a:pt x="2172" y="2124"/>
                    </a:lnTo>
                    <a:lnTo>
                      <a:pt x="2172" y="2134"/>
                    </a:lnTo>
                    <a:lnTo>
                      <a:pt x="2182" y="2134"/>
                    </a:lnTo>
                    <a:lnTo>
                      <a:pt x="2182" y="2124"/>
                    </a:lnTo>
                    <a:lnTo>
                      <a:pt x="2191" y="2124"/>
                    </a:lnTo>
                    <a:lnTo>
                      <a:pt x="2201" y="2124"/>
                    </a:lnTo>
                    <a:lnTo>
                      <a:pt x="2201" y="2115"/>
                    </a:lnTo>
                    <a:lnTo>
                      <a:pt x="2209" y="2115"/>
                    </a:lnTo>
                    <a:lnTo>
                      <a:pt x="2209" y="2124"/>
                    </a:lnTo>
                    <a:lnTo>
                      <a:pt x="2220" y="2134"/>
                    </a:lnTo>
                    <a:lnTo>
                      <a:pt x="2220" y="2124"/>
                    </a:lnTo>
                    <a:lnTo>
                      <a:pt x="2228" y="2115"/>
                    </a:lnTo>
                    <a:lnTo>
                      <a:pt x="2228" y="2134"/>
                    </a:lnTo>
                    <a:lnTo>
                      <a:pt x="2238" y="2115"/>
                    </a:lnTo>
                    <a:lnTo>
                      <a:pt x="2238" y="2124"/>
                    </a:lnTo>
                    <a:lnTo>
                      <a:pt x="2247" y="2124"/>
                    </a:lnTo>
                    <a:lnTo>
                      <a:pt x="2257" y="2124"/>
                    </a:lnTo>
                    <a:lnTo>
                      <a:pt x="2265" y="2134"/>
                    </a:lnTo>
                    <a:lnTo>
                      <a:pt x="2265" y="2124"/>
                    </a:lnTo>
                    <a:lnTo>
                      <a:pt x="2275" y="2124"/>
                    </a:lnTo>
                    <a:lnTo>
                      <a:pt x="2284" y="2124"/>
                    </a:lnTo>
                    <a:lnTo>
                      <a:pt x="2284" y="2134"/>
                    </a:lnTo>
                    <a:lnTo>
                      <a:pt x="2294" y="2134"/>
                    </a:lnTo>
                    <a:lnTo>
                      <a:pt x="2303" y="2115"/>
                    </a:lnTo>
                    <a:lnTo>
                      <a:pt x="2303" y="2124"/>
                    </a:lnTo>
                    <a:lnTo>
                      <a:pt x="2313" y="2115"/>
                    </a:lnTo>
                    <a:lnTo>
                      <a:pt x="2313" y="2134"/>
                    </a:lnTo>
                    <a:lnTo>
                      <a:pt x="2331" y="2124"/>
                    </a:lnTo>
                    <a:lnTo>
                      <a:pt x="2331" y="2134"/>
                    </a:lnTo>
                    <a:lnTo>
                      <a:pt x="2340" y="2134"/>
                    </a:lnTo>
                    <a:lnTo>
                      <a:pt x="2340" y="2124"/>
                    </a:lnTo>
                    <a:lnTo>
                      <a:pt x="2350" y="2124"/>
                    </a:lnTo>
                    <a:lnTo>
                      <a:pt x="2350" y="2134"/>
                    </a:lnTo>
                    <a:lnTo>
                      <a:pt x="2358" y="2124"/>
                    </a:lnTo>
                    <a:lnTo>
                      <a:pt x="2369" y="2124"/>
                    </a:lnTo>
                    <a:lnTo>
                      <a:pt x="2369" y="2134"/>
                    </a:lnTo>
                    <a:lnTo>
                      <a:pt x="2377" y="2134"/>
                    </a:lnTo>
                    <a:lnTo>
                      <a:pt x="2377" y="2115"/>
                    </a:lnTo>
                    <a:lnTo>
                      <a:pt x="2387" y="2124"/>
                    </a:lnTo>
                    <a:lnTo>
                      <a:pt x="2387" y="2115"/>
                    </a:lnTo>
                    <a:lnTo>
                      <a:pt x="2396" y="2115"/>
                    </a:lnTo>
                    <a:lnTo>
                      <a:pt x="2396" y="2067"/>
                    </a:lnTo>
                    <a:lnTo>
                      <a:pt x="2406" y="2067"/>
                    </a:lnTo>
                    <a:lnTo>
                      <a:pt x="2406" y="2105"/>
                    </a:lnTo>
                    <a:lnTo>
                      <a:pt x="2414" y="2105"/>
                    </a:lnTo>
                    <a:lnTo>
                      <a:pt x="2414" y="1963"/>
                    </a:lnTo>
                    <a:lnTo>
                      <a:pt x="2425" y="1963"/>
                    </a:lnTo>
                    <a:lnTo>
                      <a:pt x="2425" y="2105"/>
                    </a:lnTo>
                    <a:lnTo>
                      <a:pt x="2433" y="2115"/>
                    </a:lnTo>
                    <a:lnTo>
                      <a:pt x="2433" y="2124"/>
                    </a:lnTo>
                    <a:lnTo>
                      <a:pt x="2443" y="2124"/>
                    </a:lnTo>
                    <a:lnTo>
                      <a:pt x="2443" y="2134"/>
                    </a:lnTo>
                    <a:lnTo>
                      <a:pt x="2453" y="2124"/>
                    </a:lnTo>
                    <a:lnTo>
                      <a:pt x="2453" y="2134"/>
                    </a:lnTo>
                    <a:lnTo>
                      <a:pt x="2462" y="2124"/>
                    </a:lnTo>
                    <a:lnTo>
                      <a:pt x="2462" y="2134"/>
                    </a:lnTo>
                    <a:lnTo>
                      <a:pt x="2472" y="2134"/>
                    </a:lnTo>
                    <a:lnTo>
                      <a:pt x="2472" y="2115"/>
                    </a:lnTo>
                    <a:lnTo>
                      <a:pt x="2480" y="2115"/>
                    </a:lnTo>
                    <a:lnTo>
                      <a:pt x="2480" y="2124"/>
                    </a:lnTo>
                    <a:lnTo>
                      <a:pt x="2491" y="2124"/>
                    </a:lnTo>
                    <a:lnTo>
                      <a:pt x="2499" y="2124"/>
                    </a:lnTo>
                    <a:lnTo>
                      <a:pt x="2509" y="2134"/>
                    </a:lnTo>
                    <a:lnTo>
                      <a:pt x="2509" y="2124"/>
                    </a:lnTo>
                    <a:lnTo>
                      <a:pt x="2518" y="2124"/>
                    </a:lnTo>
                    <a:lnTo>
                      <a:pt x="2518" y="2134"/>
                    </a:lnTo>
                    <a:lnTo>
                      <a:pt x="2528" y="2124"/>
                    </a:lnTo>
                    <a:lnTo>
                      <a:pt x="2536" y="2134"/>
                    </a:lnTo>
                    <a:lnTo>
                      <a:pt x="2536" y="2124"/>
                    </a:lnTo>
                    <a:lnTo>
                      <a:pt x="2547" y="2124"/>
                    </a:lnTo>
                    <a:lnTo>
                      <a:pt x="2547" y="2115"/>
                    </a:lnTo>
                    <a:lnTo>
                      <a:pt x="2555" y="2124"/>
                    </a:lnTo>
                    <a:lnTo>
                      <a:pt x="2565" y="2115"/>
                    </a:lnTo>
                    <a:lnTo>
                      <a:pt x="2565" y="2134"/>
                    </a:lnTo>
                    <a:lnTo>
                      <a:pt x="2574" y="2124"/>
                    </a:lnTo>
                    <a:lnTo>
                      <a:pt x="2574" y="2134"/>
                    </a:lnTo>
                    <a:lnTo>
                      <a:pt x="2584" y="2134"/>
                    </a:lnTo>
                    <a:lnTo>
                      <a:pt x="2584" y="2124"/>
                    </a:lnTo>
                    <a:lnTo>
                      <a:pt x="2592" y="2124"/>
                    </a:lnTo>
                    <a:lnTo>
                      <a:pt x="2603" y="2124"/>
                    </a:lnTo>
                    <a:lnTo>
                      <a:pt x="2611" y="2124"/>
                    </a:lnTo>
                    <a:lnTo>
                      <a:pt x="2621" y="2124"/>
                    </a:lnTo>
                    <a:lnTo>
                      <a:pt x="2630" y="2134"/>
                    </a:lnTo>
                    <a:lnTo>
                      <a:pt x="2640" y="2124"/>
                    </a:lnTo>
                    <a:lnTo>
                      <a:pt x="2648" y="2134"/>
                    </a:lnTo>
                    <a:lnTo>
                      <a:pt x="2648" y="2124"/>
                    </a:lnTo>
                    <a:lnTo>
                      <a:pt x="2658" y="2124"/>
                    </a:lnTo>
                    <a:lnTo>
                      <a:pt x="2667" y="2124"/>
                    </a:lnTo>
                    <a:lnTo>
                      <a:pt x="2677" y="2124"/>
                    </a:lnTo>
                    <a:lnTo>
                      <a:pt x="2686" y="2115"/>
                    </a:lnTo>
                    <a:lnTo>
                      <a:pt x="2686" y="2124"/>
                    </a:lnTo>
                    <a:lnTo>
                      <a:pt x="2696" y="2115"/>
                    </a:lnTo>
                    <a:lnTo>
                      <a:pt x="2696" y="2124"/>
                    </a:lnTo>
                    <a:lnTo>
                      <a:pt x="2704" y="2124"/>
                    </a:lnTo>
                    <a:lnTo>
                      <a:pt x="2704" y="2105"/>
                    </a:lnTo>
                    <a:lnTo>
                      <a:pt x="2714" y="2096"/>
                    </a:lnTo>
                    <a:lnTo>
                      <a:pt x="2714" y="1915"/>
                    </a:lnTo>
                    <a:lnTo>
                      <a:pt x="2723" y="1896"/>
                    </a:lnTo>
                    <a:lnTo>
                      <a:pt x="2723" y="49"/>
                    </a:lnTo>
                    <a:lnTo>
                      <a:pt x="2733" y="87"/>
                    </a:lnTo>
                    <a:lnTo>
                      <a:pt x="2733" y="1896"/>
                    </a:lnTo>
                    <a:lnTo>
                      <a:pt x="2741" y="1907"/>
                    </a:lnTo>
                    <a:lnTo>
                      <a:pt x="2741" y="2048"/>
                    </a:lnTo>
                    <a:lnTo>
                      <a:pt x="2752" y="2048"/>
                    </a:lnTo>
                    <a:lnTo>
                      <a:pt x="2752" y="2115"/>
                    </a:lnTo>
                    <a:lnTo>
                      <a:pt x="2760" y="2115"/>
                    </a:lnTo>
                    <a:lnTo>
                      <a:pt x="2760" y="2124"/>
                    </a:lnTo>
                    <a:lnTo>
                      <a:pt x="2770" y="2124"/>
                    </a:lnTo>
                    <a:lnTo>
                      <a:pt x="2770" y="2115"/>
                    </a:lnTo>
                    <a:lnTo>
                      <a:pt x="2779" y="2115"/>
                    </a:lnTo>
                    <a:lnTo>
                      <a:pt x="2779" y="2124"/>
                    </a:lnTo>
                    <a:lnTo>
                      <a:pt x="2789" y="2115"/>
                    </a:lnTo>
                    <a:lnTo>
                      <a:pt x="2789" y="2124"/>
                    </a:lnTo>
                    <a:lnTo>
                      <a:pt x="2797" y="2134"/>
                    </a:lnTo>
                    <a:lnTo>
                      <a:pt x="2797" y="2124"/>
                    </a:lnTo>
                    <a:lnTo>
                      <a:pt x="2808" y="2134"/>
                    </a:lnTo>
                    <a:lnTo>
                      <a:pt x="2808" y="2124"/>
                    </a:lnTo>
                    <a:lnTo>
                      <a:pt x="2816" y="2124"/>
                    </a:lnTo>
                    <a:lnTo>
                      <a:pt x="2816" y="2115"/>
                    </a:lnTo>
                    <a:lnTo>
                      <a:pt x="2826" y="2115"/>
                    </a:lnTo>
                    <a:lnTo>
                      <a:pt x="2826" y="2105"/>
                    </a:lnTo>
                    <a:lnTo>
                      <a:pt x="2835" y="2105"/>
                    </a:lnTo>
                    <a:lnTo>
                      <a:pt x="2835" y="2115"/>
                    </a:lnTo>
                    <a:lnTo>
                      <a:pt x="2845" y="2124"/>
                    </a:lnTo>
                    <a:lnTo>
                      <a:pt x="2845" y="2115"/>
                    </a:lnTo>
                    <a:lnTo>
                      <a:pt x="2853" y="2124"/>
                    </a:lnTo>
                    <a:lnTo>
                      <a:pt x="2853" y="2096"/>
                    </a:lnTo>
                    <a:lnTo>
                      <a:pt x="2863" y="2077"/>
                    </a:lnTo>
                    <a:lnTo>
                      <a:pt x="2863" y="2105"/>
                    </a:lnTo>
                    <a:lnTo>
                      <a:pt x="2872" y="2105"/>
                    </a:lnTo>
                    <a:lnTo>
                      <a:pt x="2872" y="2115"/>
                    </a:lnTo>
                    <a:lnTo>
                      <a:pt x="2882" y="2105"/>
                    </a:lnTo>
                    <a:lnTo>
                      <a:pt x="2882" y="2115"/>
                    </a:lnTo>
                    <a:lnTo>
                      <a:pt x="2891" y="2124"/>
                    </a:lnTo>
                    <a:lnTo>
                      <a:pt x="2891" y="2115"/>
                    </a:lnTo>
                    <a:lnTo>
                      <a:pt x="2901" y="2115"/>
                    </a:lnTo>
                    <a:lnTo>
                      <a:pt x="2901" y="2124"/>
                    </a:lnTo>
                    <a:lnTo>
                      <a:pt x="2909" y="2134"/>
                    </a:lnTo>
                    <a:lnTo>
                      <a:pt x="2909" y="2124"/>
                    </a:lnTo>
                    <a:lnTo>
                      <a:pt x="2919" y="2115"/>
                    </a:lnTo>
                    <a:lnTo>
                      <a:pt x="2919" y="2124"/>
                    </a:lnTo>
                    <a:lnTo>
                      <a:pt x="2928" y="2134"/>
                    </a:lnTo>
                    <a:lnTo>
                      <a:pt x="2928" y="2124"/>
                    </a:lnTo>
                    <a:lnTo>
                      <a:pt x="2938" y="2134"/>
                    </a:lnTo>
                    <a:lnTo>
                      <a:pt x="2938" y="2124"/>
                    </a:lnTo>
                    <a:lnTo>
                      <a:pt x="2947" y="2124"/>
                    </a:lnTo>
                    <a:lnTo>
                      <a:pt x="2947" y="2134"/>
                    </a:lnTo>
                    <a:lnTo>
                      <a:pt x="2957" y="2124"/>
                    </a:lnTo>
                    <a:lnTo>
                      <a:pt x="2957" y="2115"/>
                    </a:lnTo>
                    <a:lnTo>
                      <a:pt x="2965" y="2124"/>
                    </a:lnTo>
                    <a:lnTo>
                      <a:pt x="2975" y="2124"/>
                    </a:lnTo>
                    <a:lnTo>
                      <a:pt x="2984" y="2105"/>
                    </a:lnTo>
                    <a:lnTo>
                      <a:pt x="2984" y="2124"/>
                    </a:lnTo>
                    <a:lnTo>
                      <a:pt x="2994" y="2124"/>
                    </a:lnTo>
                    <a:lnTo>
                      <a:pt x="2994" y="2115"/>
                    </a:lnTo>
                    <a:lnTo>
                      <a:pt x="3002" y="2124"/>
                    </a:lnTo>
                    <a:lnTo>
                      <a:pt x="3002" y="2115"/>
                    </a:lnTo>
                    <a:lnTo>
                      <a:pt x="3013" y="2115"/>
                    </a:lnTo>
                    <a:lnTo>
                      <a:pt x="3013" y="1982"/>
                    </a:lnTo>
                    <a:lnTo>
                      <a:pt x="3021" y="1963"/>
                    </a:lnTo>
                    <a:lnTo>
                      <a:pt x="3021" y="1062"/>
                    </a:lnTo>
                    <a:lnTo>
                      <a:pt x="3031" y="1110"/>
                    </a:lnTo>
                    <a:lnTo>
                      <a:pt x="3031" y="2048"/>
                    </a:lnTo>
                    <a:lnTo>
                      <a:pt x="3040" y="2048"/>
                    </a:lnTo>
                    <a:lnTo>
                      <a:pt x="3040" y="2105"/>
                    </a:lnTo>
                    <a:lnTo>
                      <a:pt x="3050" y="2105"/>
                    </a:lnTo>
                    <a:lnTo>
                      <a:pt x="3050" y="2124"/>
                    </a:lnTo>
                    <a:lnTo>
                      <a:pt x="3058" y="2124"/>
                    </a:lnTo>
                    <a:lnTo>
                      <a:pt x="3058" y="2134"/>
                    </a:lnTo>
                    <a:lnTo>
                      <a:pt x="3069" y="2134"/>
                    </a:lnTo>
                    <a:lnTo>
                      <a:pt x="3069" y="2124"/>
                    </a:lnTo>
                    <a:lnTo>
                      <a:pt x="3077" y="2124"/>
                    </a:lnTo>
                    <a:lnTo>
                      <a:pt x="3087" y="2134"/>
                    </a:lnTo>
                    <a:lnTo>
                      <a:pt x="3087" y="2124"/>
                    </a:lnTo>
                    <a:lnTo>
                      <a:pt x="3106" y="2124"/>
                    </a:lnTo>
                    <a:lnTo>
                      <a:pt x="3106" y="2134"/>
                    </a:lnTo>
                    <a:lnTo>
                      <a:pt x="3114" y="2134"/>
                    </a:lnTo>
                    <a:lnTo>
                      <a:pt x="3114" y="2115"/>
                    </a:lnTo>
                    <a:lnTo>
                      <a:pt x="3124" y="2124"/>
                    </a:lnTo>
                    <a:lnTo>
                      <a:pt x="3124" y="2115"/>
                    </a:lnTo>
                    <a:lnTo>
                      <a:pt x="3133" y="2115"/>
                    </a:lnTo>
                    <a:lnTo>
                      <a:pt x="3133" y="2124"/>
                    </a:lnTo>
                    <a:lnTo>
                      <a:pt x="3143" y="2124"/>
                    </a:lnTo>
                    <a:lnTo>
                      <a:pt x="3143" y="2115"/>
                    </a:lnTo>
                    <a:lnTo>
                      <a:pt x="3152" y="2115"/>
                    </a:lnTo>
                    <a:lnTo>
                      <a:pt x="3152" y="2105"/>
                    </a:lnTo>
                    <a:lnTo>
                      <a:pt x="3162" y="2105"/>
                    </a:lnTo>
                    <a:lnTo>
                      <a:pt x="3162" y="2115"/>
                    </a:lnTo>
                    <a:lnTo>
                      <a:pt x="3170" y="2115"/>
                    </a:lnTo>
                    <a:lnTo>
                      <a:pt x="3170" y="2124"/>
                    </a:lnTo>
                    <a:lnTo>
                      <a:pt x="3180" y="2115"/>
                    </a:lnTo>
                    <a:lnTo>
                      <a:pt x="3180" y="2124"/>
                    </a:lnTo>
                    <a:lnTo>
                      <a:pt x="3189" y="2115"/>
                    </a:lnTo>
                    <a:lnTo>
                      <a:pt x="3189" y="2124"/>
                    </a:lnTo>
                    <a:lnTo>
                      <a:pt x="3199" y="2115"/>
                    </a:lnTo>
                    <a:lnTo>
                      <a:pt x="3199" y="2124"/>
                    </a:lnTo>
                    <a:lnTo>
                      <a:pt x="3207" y="2115"/>
                    </a:lnTo>
                    <a:lnTo>
                      <a:pt x="3207" y="2124"/>
                    </a:lnTo>
                    <a:lnTo>
                      <a:pt x="3218" y="2124"/>
                    </a:lnTo>
                    <a:lnTo>
                      <a:pt x="3218" y="2134"/>
                    </a:lnTo>
                    <a:lnTo>
                      <a:pt x="3236" y="2124"/>
                    </a:lnTo>
                    <a:lnTo>
                      <a:pt x="3245" y="2124"/>
                    </a:lnTo>
                    <a:lnTo>
                      <a:pt x="3255" y="2115"/>
                    </a:lnTo>
                    <a:lnTo>
                      <a:pt x="3255" y="2134"/>
                    </a:lnTo>
                    <a:lnTo>
                      <a:pt x="3263" y="2124"/>
                    </a:lnTo>
                    <a:lnTo>
                      <a:pt x="3274" y="2124"/>
                    </a:lnTo>
                    <a:lnTo>
                      <a:pt x="3274" y="2134"/>
                    </a:lnTo>
                    <a:lnTo>
                      <a:pt x="3282" y="2124"/>
                    </a:lnTo>
                    <a:lnTo>
                      <a:pt x="3282" y="2115"/>
                    </a:lnTo>
                    <a:lnTo>
                      <a:pt x="3292" y="2105"/>
                    </a:lnTo>
                    <a:lnTo>
                      <a:pt x="3292" y="2115"/>
                    </a:lnTo>
                    <a:lnTo>
                      <a:pt x="3301" y="2124"/>
                    </a:lnTo>
                    <a:lnTo>
                      <a:pt x="3301" y="2115"/>
                    </a:lnTo>
                    <a:lnTo>
                      <a:pt x="3311" y="2105"/>
                    </a:lnTo>
                    <a:lnTo>
                      <a:pt x="3311" y="2115"/>
                    </a:lnTo>
                    <a:lnTo>
                      <a:pt x="3319" y="2105"/>
                    </a:lnTo>
                    <a:lnTo>
                      <a:pt x="3319" y="2096"/>
                    </a:lnTo>
                    <a:lnTo>
                      <a:pt x="3329" y="2105"/>
                    </a:lnTo>
                    <a:lnTo>
                      <a:pt x="3329" y="2048"/>
                    </a:lnTo>
                    <a:lnTo>
                      <a:pt x="3338" y="2048"/>
                    </a:lnTo>
                    <a:lnTo>
                      <a:pt x="3338" y="1471"/>
                    </a:lnTo>
                    <a:lnTo>
                      <a:pt x="3348" y="1422"/>
                    </a:lnTo>
                    <a:lnTo>
                      <a:pt x="3348" y="0"/>
                    </a:lnTo>
                    <a:lnTo>
                      <a:pt x="3358" y="531"/>
                    </a:lnTo>
                    <a:lnTo>
                      <a:pt x="3358" y="1982"/>
                    </a:lnTo>
                    <a:lnTo>
                      <a:pt x="3367" y="1982"/>
                    </a:lnTo>
                    <a:lnTo>
                      <a:pt x="3367" y="2067"/>
                    </a:lnTo>
                    <a:lnTo>
                      <a:pt x="3377" y="2058"/>
                    </a:lnTo>
                    <a:lnTo>
                      <a:pt x="3377" y="2115"/>
                    </a:lnTo>
                    <a:lnTo>
                      <a:pt x="3385" y="2115"/>
                    </a:lnTo>
                    <a:lnTo>
                      <a:pt x="3396" y="2115"/>
                    </a:lnTo>
                    <a:lnTo>
                      <a:pt x="3396" y="2105"/>
                    </a:lnTo>
                    <a:lnTo>
                      <a:pt x="3414" y="2124"/>
                    </a:lnTo>
                    <a:lnTo>
                      <a:pt x="3414" y="2115"/>
                    </a:lnTo>
                    <a:lnTo>
                      <a:pt x="3423" y="2115"/>
                    </a:lnTo>
                    <a:lnTo>
                      <a:pt x="3423" y="2105"/>
                    </a:lnTo>
                    <a:lnTo>
                      <a:pt x="3433" y="2115"/>
                    </a:lnTo>
                    <a:lnTo>
                      <a:pt x="3433" y="2124"/>
                    </a:lnTo>
                    <a:lnTo>
                      <a:pt x="3441" y="2124"/>
                    </a:lnTo>
                    <a:lnTo>
                      <a:pt x="3441" y="2096"/>
                    </a:lnTo>
                    <a:lnTo>
                      <a:pt x="3451" y="2096"/>
                    </a:lnTo>
                    <a:lnTo>
                      <a:pt x="3451" y="2115"/>
                    </a:lnTo>
                    <a:lnTo>
                      <a:pt x="3460" y="2115"/>
                    </a:lnTo>
                    <a:lnTo>
                      <a:pt x="3460" y="2134"/>
                    </a:lnTo>
                    <a:lnTo>
                      <a:pt x="3470" y="2134"/>
                    </a:lnTo>
                    <a:lnTo>
                      <a:pt x="3470" y="2124"/>
                    </a:lnTo>
                    <a:lnTo>
                      <a:pt x="3479" y="2124"/>
                    </a:lnTo>
                    <a:lnTo>
                      <a:pt x="3479" y="2086"/>
                    </a:lnTo>
                    <a:lnTo>
                      <a:pt x="3489" y="2086"/>
                    </a:lnTo>
                    <a:lnTo>
                      <a:pt x="3489" y="2115"/>
                    </a:lnTo>
                    <a:lnTo>
                      <a:pt x="3497" y="2115"/>
                    </a:lnTo>
                    <a:lnTo>
                      <a:pt x="3497" y="2124"/>
                    </a:lnTo>
                    <a:lnTo>
                      <a:pt x="3507" y="2124"/>
                    </a:lnTo>
                    <a:lnTo>
                      <a:pt x="3516" y="2124"/>
                    </a:lnTo>
                    <a:lnTo>
                      <a:pt x="3516" y="2134"/>
                    </a:lnTo>
                    <a:lnTo>
                      <a:pt x="3526" y="2134"/>
                    </a:lnTo>
                    <a:lnTo>
                      <a:pt x="3526" y="2105"/>
                    </a:lnTo>
                    <a:lnTo>
                      <a:pt x="3535" y="2105"/>
                    </a:lnTo>
                    <a:lnTo>
                      <a:pt x="3535" y="2124"/>
                    </a:lnTo>
                    <a:lnTo>
                      <a:pt x="3545" y="2124"/>
                    </a:lnTo>
                    <a:lnTo>
                      <a:pt x="3545" y="2134"/>
                    </a:lnTo>
                    <a:lnTo>
                      <a:pt x="3553" y="2124"/>
                    </a:lnTo>
                    <a:lnTo>
                      <a:pt x="3563" y="2124"/>
                    </a:lnTo>
                    <a:lnTo>
                      <a:pt x="3572" y="2124"/>
                    </a:lnTo>
                    <a:lnTo>
                      <a:pt x="3572" y="2086"/>
                    </a:lnTo>
                    <a:lnTo>
                      <a:pt x="3582" y="2058"/>
                    </a:lnTo>
                    <a:lnTo>
                      <a:pt x="3582" y="2086"/>
                    </a:lnTo>
                    <a:lnTo>
                      <a:pt x="3590" y="2086"/>
                    </a:lnTo>
                    <a:lnTo>
                      <a:pt x="3590" y="2124"/>
                    </a:lnTo>
                    <a:lnTo>
                      <a:pt x="3601" y="2124"/>
                    </a:lnTo>
                    <a:lnTo>
                      <a:pt x="3601" y="2115"/>
                    </a:lnTo>
                    <a:lnTo>
                      <a:pt x="3609" y="2115"/>
                    </a:lnTo>
                    <a:lnTo>
                      <a:pt x="3609" y="2124"/>
                    </a:lnTo>
                    <a:lnTo>
                      <a:pt x="3619" y="2115"/>
                    </a:lnTo>
                    <a:lnTo>
                      <a:pt x="3628" y="2124"/>
                    </a:lnTo>
                    <a:lnTo>
                      <a:pt x="3638" y="2124"/>
                    </a:lnTo>
                    <a:lnTo>
                      <a:pt x="3638" y="2134"/>
                    </a:lnTo>
                    <a:lnTo>
                      <a:pt x="3646" y="2134"/>
                    </a:lnTo>
                    <a:lnTo>
                      <a:pt x="3646" y="2124"/>
                    </a:lnTo>
                    <a:lnTo>
                      <a:pt x="3657" y="2124"/>
                    </a:lnTo>
                    <a:lnTo>
                      <a:pt x="3657" y="2134"/>
                    </a:lnTo>
                    <a:lnTo>
                      <a:pt x="3665" y="2124"/>
                    </a:lnTo>
                    <a:lnTo>
                      <a:pt x="3675" y="2124"/>
                    </a:lnTo>
                    <a:lnTo>
                      <a:pt x="3684" y="2124"/>
                    </a:lnTo>
                    <a:lnTo>
                      <a:pt x="3694" y="2115"/>
                    </a:lnTo>
                    <a:lnTo>
                      <a:pt x="3694" y="2124"/>
                    </a:lnTo>
                    <a:lnTo>
                      <a:pt x="3702" y="2124"/>
                    </a:lnTo>
                    <a:lnTo>
                      <a:pt x="3712" y="2134"/>
                    </a:lnTo>
                    <a:lnTo>
                      <a:pt x="3721" y="2124"/>
                    </a:lnTo>
                    <a:lnTo>
                      <a:pt x="3731" y="2124"/>
                    </a:lnTo>
                    <a:lnTo>
                      <a:pt x="3740" y="2124"/>
                    </a:lnTo>
                    <a:lnTo>
                      <a:pt x="3750" y="2124"/>
                    </a:lnTo>
                    <a:lnTo>
                      <a:pt x="3750" y="2134"/>
                    </a:lnTo>
                    <a:lnTo>
                      <a:pt x="3758" y="2134"/>
                    </a:lnTo>
                    <a:lnTo>
                      <a:pt x="3758" y="2124"/>
                    </a:lnTo>
                    <a:lnTo>
                      <a:pt x="3768" y="2124"/>
                    </a:lnTo>
                    <a:lnTo>
                      <a:pt x="3768" y="2134"/>
                    </a:lnTo>
                    <a:lnTo>
                      <a:pt x="3777" y="2134"/>
                    </a:lnTo>
                    <a:lnTo>
                      <a:pt x="3777" y="2115"/>
                    </a:lnTo>
                    <a:lnTo>
                      <a:pt x="3787" y="2115"/>
                    </a:lnTo>
                    <a:lnTo>
                      <a:pt x="3787" y="2124"/>
                    </a:lnTo>
                    <a:lnTo>
                      <a:pt x="3795" y="2124"/>
                    </a:lnTo>
                    <a:lnTo>
                      <a:pt x="3814" y="2124"/>
                    </a:lnTo>
                    <a:lnTo>
                      <a:pt x="3824" y="2124"/>
                    </a:lnTo>
                    <a:lnTo>
                      <a:pt x="3824" y="2115"/>
                    </a:lnTo>
                    <a:lnTo>
                      <a:pt x="3833" y="2115"/>
                    </a:lnTo>
                    <a:lnTo>
                      <a:pt x="3833" y="2134"/>
                    </a:lnTo>
                    <a:lnTo>
                      <a:pt x="3843" y="2124"/>
                    </a:lnTo>
                    <a:lnTo>
                      <a:pt x="3851" y="2124"/>
                    </a:lnTo>
                    <a:lnTo>
                      <a:pt x="3851" y="2105"/>
                    </a:lnTo>
                    <a:lnTo>
                      <a:pt x="3862" y="2105"/>
                    </a:lnTo>
                    <a:lnTo>
                      <a:pt x="3862" y="1783"/>
                    </a:lnTo>
                    <a:lnTo>
                      <a:pt x="3870" y="1764"/>
                    </a:lnTo>
                    <a:lnTo>
                      <a:pt x="3870" y="1471"/>
                    </a:lnTo>
                    <a:lnTo>
                      <a:pt x="3880" y="1679"/>
                    </a:lnTo>
                    <a:lnTo>
                      <a:pt x="3880" y="2029"/>
                    </a:lnTo>
                    <a:lnTo>
                      <a:pt x="3889" y="2020"/>
                    </a:lnTo>
                    <a:lnTo>
                      <a:pt x="3889" y="1963"/>
                    </a:lnTo>
                    <a:lnTo>
                      <a:pt x="3899" y="1945"/>
                    </a:lnTo>
                    <a:lnTo>
                      <a:pt x="3899" y="1035"/>
                    </a:lnTo>
                    <a:lnTo>
                      <a:pt x="3907" y="1062"/>
                    </a:lnTo>
                    <a:lnTo>
                      <a:pt x="3907" y="1991"/>
                    </a:lnTo>
                    <a:lnTo>
                      <a:pt x="3917" y="1991"/>
                    </a:lnTo>
                    <a:lnTo>
                      <a:pt x="3917" y="2096"/>
                    </a:lnTo>
                    <a:lnTo>
                      <a:pt x="3926" y="2096"/>
                    </a:lnTo>
                    <a:lnTo>
                      <a:pt x="3926" y="2115"/>
                    </a:lnTo>
                    <a:lnTo>
                      <a:pt x="3936" y="2115"/>
                    </a:lnTo>
                    <a:lnTo>
                      <a:pt x="3936" y="2124"/>
                    </a:lnTo>
                    <a:lnTo>
                      <a:pt x="3945" y="2124"/>
                    </a:lnTo>
                    <a:lnTo>
                      <a:pt x="3945" y="2115"/>
                    </a:lnTo>
                    <a:lnTo>
                      <a:pt x="3955" y="2124"/>
                    </a:lnTo>
                    <a:lnTo>
                      <a:pt x="3955" y="2134"/>
                    </a:lnTo>
                    <a:lnTo>
                      <a:pt x="3963" y="2124"/>
                    </a:lnTo>
                    <a:lnTo>
                      <a:pt x="3973" y="2134"/>
                    </a:lnTo>
                    <a:lnTo>
                      <a:pt x="3973" y="2124"/>
                    </a:lnTo>
                    <a:lnTo>
                      <a:pt x="3982" y="2124"/>
                    </a:lnTo>
                    <a:lnTo>
                      <a:pt x="3982" y="2134"/>
                    </a:lnTo>
                    <a:lnTo>
                      <a:pt x="3992" y="2124"/>
                    </a:lnTo>
                    <a:lnTo>
                      <a:pt x="3992" y="2105"/>
                    </a:lnTo>
                    <a:lnTo>
                      <a:pt x="4001" y="2105"/>
                    </a:lnTo>
                    <a:lnTo>
                      <a:pt x="4001" y="2115"/>
                    </a:lnTo>
                    <a:lnTo>
                      <a:pt x="4011" y="2115"/>
                    </a:lnTo>
                    <a:lnTo>
                      <a:pt x="4011" y="2124"/>
                    </a:lnTo>
                    <a:lnTo>
                      <a:pt x="4019" y="2124"/>
                    </a:lnTo>
                    <a:lnTo>
                      <a:pt x="4019" y="2115"/>
                    </a:lnTo>
                    <a:lnTo>
                      <a:pt x="4029" y="2124"/>
                    </a:lnTo>
                    <a:lnTo>
                      <a:pt x="4029" y="2105"/>
                    </a:lnTo>
                    <a:lnTo>
                      <a:pt x="4038" y="2105"/>
                    </a:lnTo>
                    <a:lnTo>
                      <a:pt x="4038" y="2124"/>
                    </a:lnTo>
                    <a:lnTo>
                      <a:pt x="4048" y="2124"/>
                    </a:lnTo>
                    <a:lnTo>
                      <a:pt x="4056" y="2124"/>
                    </a:lnTo>
                    <a:lnTo>
                      <a:pt x="4056" y="2134"/>
                    </a:lnTo>
                    <a:lnTo>
                      <a:pt x="4067" y="2134"/>
                    </a:lnTo>
                    <a:lnTo>
                      <a:pt x="4067" y="2124"/>
                    </a:lnTo>
                    <a:lnTo>
                      <a:pt x="4075" y="2124"/>
                    </a:lnTo>
                    <a:lnTo>
                      <a:pt x="4075" y="2134"/>
                    </a:lnTo>
                    <a:lnTo>
                      <a:pt x="4085" y="2134"/>
                    </a:lnTo>
                    <a:lnTo>
                      <a:pt x="4085" y="2124"/>
                    </a:lnTo>
                    <a:lnTo>
                      <a:pt x="4094" y="2124"/>
                    </a:lnTo>
                    <a:lnTo>
                      <a:pt x="4104" y="2124"/>
                    </a:lnTo>
                    <a:lnTo>
                      <a:pt x="4112" y="2134"/>
                    </a:lnTo>
                    <a:lnTo>
                      <a:pt x="4112" y="2124"/>
                    </a:lnTo>
                    <a:lnTo>
                      <a:pt x="4123" y="2134"/>
                    </a:lnTo>
                    <a:lnTo>
                      <a:pt x="4123" y="2124"/>
                    </a:lnTo>
                    <a:lnTo>
                      <a:pt x="4131" y="2124"/>
                    </a:lnTo>
                    <a:lnTo>
                      <a:pt x="4141" y="2115"/>
                    </a:lnTo>
                    <a:lnTo>
                      <a:pt x="4150" y="2115"/>
                    </a:lnTo>
                    <a:lnTo>
                      <a:pt x="4150" y="2134"/>
                    </a:lnTo>
                    <a:lnTo>
                      <a:pt x="4160" y="2124"/>
                    </a:lnTo>
                    <a:lnTo>
                      <a:pt x="4168" y="2124"/>
                    </a:lnTo>
                    <a:lnTo>
                      <a:pt x="4178" y="2124"/>
                    </a:lnTo>
                    <a:lnTo>
                      <a:pt x="4187" y="2134"/>
                    </a:lnTo>
                    <a:lnTo>
                      <a:pt x="4187" y="2124"/>
                    </a:lnTo>
                    <a:lnTo>
                      <a:pt x="4197" y="2124"/>
                    </a:lnTo>
                    <a:lnTo>
                      <a:pt x="4206" y="2124"/>
                    </a:lnTo>
                    <a:lnTo>
                      <a:pt x="4216" y="2134"/>
                    </a:lnTo>
                    <a:lnTo>
                      <a:pt x="4216" y="2124"/>
                    </a:lnTo>
                    <a:lnTo>
                      <a:pt x="4224" y="2124"/>
                    </a:lnTo>
                    <a:lnTo>
                      <a:pt x="4234" y="2124"/>
                    </a:lnTo>
                    <a:lnTo>
                      <a:pt x="4234" y="2115"/>
                    </a:lnTo>
                    <a:lnTo>
                      <a:pt x="4253" y="2115"/>
                    </a:lnTo>
                    <a:lnTo>
                      <a:pt x="4253" y="2105"/>
                    </a:lnTo>
                    <a:lnTo>
                      <a:pt x="4263" y="2105"/>
                    </a:lnTo>
                    <a:lnTo>
                      <a:pt x="4263" y="2115"/>
                    </a:lnTo>
                    <a:lnTo>
                      <a:pt x="4272" y="2115"/>
                    </a:lnTo>
                    <a:lnTo>
                      <a:pt x="4272" y="2067"/>
                    </a:lnTo>
                    <a:lnTo>
                      <a:pt x="4282" y="2058"/>
                    </a:lnTo>
                    <a:lnTo>
                      <a:pt x="4282" y="2115"/>
                    </a:lnTo>
                    <a:lnTo>
                      <a:pt x="4290" y="2115"/>
                    </a:lnTo>
                    <a:lnTo>
                      <a:pt x="4290" y="2124"/>
                    </a:lnTo>
                    <a:lnTo>
                      <a:pt x="4300" y="2124"/>
                    </a:lnTo>
                    <a:lnTo>
                      <a:pt x="4300" y="2134"/>
                    </a:lnTo>
                    <a:lnTo>
                      <a:pt x="4319" y="2124"/>
                    </a:lnTo>
                    <a:lnTo>
                      <a:pt x="4319" y="2134"/>
                    </a:lnTo>
                    <a:lnTo>
                      <a:pt x="4328" y="2124"/>
                    </a:lnTo>
                    <a:lnTo>
                      <a:pt x="4338" y="2124"/>
                    </a:lnTo>
                    <a:lnTo>
                      <a:pt x="4338" y="2134"/>
                    </a:lnTo>
                    <a:lnTo>
                      <a:pt x="4346" y="2124"/>
                    </a:lnTo>
                    <a:lnTo>
                      <a:pt x="4346" y="2134"/>
                    </a:lnTo>
                    <a:lnTo>
                      <a:pt x="4356" y="2124"/>
                    </a:lnTo>
                    <a:lnTo>
                      <a:pt x="4365" y="2134"/>
                    </a:lnTo>
                    <a:lnTo>
                      <a:pt x="4365" y="2124"/>
                    </a:lnTo>
                    <a:lnTo>
                      <a:pt x="4375" y="2124"/>
                    </a:lnTo>
                    <a:lnTo>
                      <a:pt x="4383" y="2124"/>
                    </a:lnTo>
                    <a:lnTo>
                      <a:pt x="4394" y="2124"/>
                    </a:lnTo>
                    <a:lnTo>
                      <a:pt x="4402" y="2115"/>
                    </a:lnTo>
                    <a:lnTo>
                      <a:pt x="4402" y="2124"/>
                    </a:lnTo>
                    <a:lnTo>
                      <a:pt x="4412" y="2124"/>
                    </a:lnTo>
                    <a:lnTo>
                      <a:pt x="4421" y="2124"/>
                    </a:lnTo>
                    <a:lnTo>
                      <a:pt x="4421" y="2115"/>
                    </a:lnTo>
                    <a:lnTo>
                      <a:pt x="4431" y="2105"/>
                    </a:lnTo>
                    <a:lnTo>
                      <a:pt x="4431" y="2124"/>
                    </a:lnTo>
                    <a:lnTo>
                      <a:pt x="4439" y="2124"/>
                    </a:lnTo>
                    <a:lnTo>
                      <a:pt x="4439" y="2115"/>
                    </a:lnTo>
                    <a:lnTo>
                      <a:pt x="4450" y="2115"/>
                    </a:lnTo>
                    <a:lnTo>
                      <a:pt x="4450" y="2105"/>
                    </a:lnTo>
                    <a:lnTo>
                      <a:pt x="4458" y="2105"/>
                    </a:lnTo>
                    <a:lnTo>
                      <a:pt x="4458" y="2115"/>
                    </a:lnTo>
                    <a:lnTo>
                      <a:pt x="4468" y="2124"/>
                    </a:lnTo>
                    <a:lnTo>
                      <a:pt x="4468" y="2115"/>
                    </a:lnTo>
                    <a:lnTo>
                      <a:pt x="4477" y="2124"/>
                    </a:lnTo>
                    <a:lnTo>
                      <a:pt x="4477" y="2115"/>
                    </a:lnTo>
                    <a:lnTo>
                      <a:pt x="4487" y="2115"/>
                    </a:lnTo>
                    <a:lnTo>
                      <a:pt x="4487" y="2134"/>
                    </a:lnTo>
                    <a:lnTo>
                      <a:pt x="4495" y="2134"/>
                    </a:lnTo>
                    <a:lnTo>
                      <a:pt x="4495" y="2124"/>
                    </a:lnTo>
                    <a:lnTo>
                      <a:pt x="4514" y="2134"/>
                    </a:lnTo>
                    <a:lnTo>
                      <a:pt x="4524" y="2124"/>
                    </a:lnTo>
                    <a:lnTo>
                      <a:pt x="4524" y="2134"/>
                    </a:lnTo>
                    <a:lnTo>
                      <a:pt x="4533" y="2124"/>
                    </a:lnTo>
                    <a:lnTo>
                      <a:pt x="4533" y="2134"/>
                    </a:lnTo>
                    <a:lnTo>
                      <a:pt x="4551" y="2124"/>
                    </a:lnTo>
                    <a:lnTo>
                      <a:pt x="4561" y="2124"/>
                    </a:lnTo>
                    <a:lnTo>
                      <a:pt x="4561" y="2115"/>
                    </a:lnTo>
                    <a:lnTo>
                      <a:pt x="4570" y="2124"/>
                    </a:lnTo>
                    <a:lnTo>
                      <a:pt x="4570" y="2058"/>
                    </a:lnTo>
                    <a:lnTo>
                      <a:pt x="4580" y="2058"/>
                    </a:lnTo>
                    <a:lnTo>
                      <a:pt x="4580" y="1934"/>
                    </a:lnTo>
                    <a:lnTo>
                      <a:pt x="4589" y="1972"/>
                    </a:lnTo>
                    <a:lnTo>
                      <a:pt x="4589" y="2096"/>
                    </a:lnTo>
                    <a:lnTo>
                      <a:pt x="4599" y="2096"/>
                    </a:lnTo>
                    <a:lnTo>
                      <a:pt x="4599" y="2124"/>
                    </a:lnTo>
                    <a:lnTo>
                      <a:pt x="4607" y="2124"/>
                    </a:lnTo>
                    <a:lnTo>
                      <a:pt x="4617" y="2124"/>
                    </a:lnTo>
                    <a:lnTo>
                      <a:pt x="4617" y="2134"/>
                    </a:lnTo>
                    <a:lnTo>
                      <a:pt x="4626" y="2124"/>
                    </a:lnTo>
                    <a:lnTo>
                      <a:pt x="4636" y="2124"/>
                    </a:lnTo>
                    <a:lnTo>
                      <a:pt x="4663" y="2124"/>
                    </a:lnTo>
                    <a:lnTo>
                      <a:pt x="4663" y="2134"/>
                    </a:lnTo>
                    <a:lnTo>
                      <a:pt x="4673" y="2124"/>
                    </a:lnTo>
                    <a:lnTo>
                      <a:pt x="4682" y="2124"/>
                    </a:lnTo>
                    <a:lnTo>
                      <a:pt x="4692" y="2134"/>
                    </a:lnTo>
                    <a:lnTo>
                      <a:pt x="4692" y="2124"/>
                    </a:lnTo>
                    <a:lnTo>
                      <a:pt x="4700" y="2124"/>
                    </a:lnTo>
                    <a:lnTo>
                      <a:pt x="4711" y="2124"/>
                    </a:lnTo>
                    <a:lnTo>
                      <a:pt x="4719" y="2124"/>
                    </a:lnTo>
                    <a:lnTo>
                      <a:pt x="4719" y="2115"/>
                    </a:lnTo>
                    <a:lnTo>
                      <a:pt x="4729" y="2124"/>
                    </a:lnTo>
                    <a:lnTo>
                      <a:pt x="4729" y="2105"/>
                    </a:lnTo>
                    <a:lnTo>
                      <a:pt x="4738" y="2096"/>
                    </a:lnTo>
                    <a:lnTo>
                      <a:pt x="4738" y="2115"/>
                    </a:lnTo>
                    <a:lnTo>
                      <a:pt x="4748" y="2115"/>
                    </a:lnTo>
                    <a:lnTo>
                      <a:pt x="4748" y="2124"/>
                    </a:lnTo>
                    <a:lnTo>
                      <a:pt x="4756" y="2124"/>
                    </a:lnTo>
                    <a:lnTo>
                      <a:pt x="4766" y="2134"/>
                    </a:lnTo>
                    <a:lnTo>
                      <a:pt x="4766" y="2124"/>
                    </a:lnTo>
                    <a:lnTo>
                      <a:pt x="4775" y="2124"/>
                    </a:lnTo>
                    <a:lnTo>
                      <a:pt x="4785" y="2124"/>
                    </a:lnTo>
                    <a:lnTo>
                      <a:pt x="4785" y="2115"/>
                    </a:lnTo>
                    <a:lnTo>
                      <a:pt x="4794" y="2115"/>
                    </a:lnTo>
                    <a:lnTo>
                      <a:pt x="4794" y="2105"/>
                    </a:lnTo>
                    <a:lnTo>
                      <a:pt x="4804" y="2124"/>
                    </a:lnTo>
                    <a:lnTo>
                      <a:pt x="4812" y="2124"/>
                    </a:lnTo>
                    <a:lnTo>
                      <a:pt x="4812" y="2134"/>
                    </a:lnTo>
                    <a:lnTo>
                      <a:pt x="4822" y="2124"/>
                    </a:lnTo>
                    <a:lnTo>
                      <a:pt x="4822" y="2115"/>
                    </a:lnTo>
                    <a:lnTo>
                      <a:pt x="4831" y="2115"/>
                    </a:lnTo>
                    <a:lnTo>
                      <a:pt x="4831" y="2124"/>
                    </a:lnTo>
                    <a:lnTo>
                      <a:pt x="4841" y="2124"/>
                    </a:lnTo>
                    <a:lnTo>
                      <a:pt x="4849" y="2124"/>
                    </a:lnTo>
                    <a:lnTo>
                      <a:pt x="4868" y="2124"/>
                    </a:lnTo>
                    <a:lnTo>
                      <a:pt x="4878" y="2124"/>
                    </a:lnTo>
                    <a:lnTo>
                      <a:pt x="4887" y="2124"/>
                    </a:lnTo>
                    <a:lnTo>
                      <a:pt x="4887" y="2134"/>
                    </a:lnTo>
                    <a:lnTo>
                      <a:pt x="4897" y="2124"/>
                    </a:lnTo>
                    <a:lnTo>
                      <a:pt x="4897" y="2134"/>
                    </a:lnTo>
                    <a:lnTo>
                      <a:pt x="4905" y="2124"/>
                    </a:lnTo>
                    <a:lnTo>
                      <a:pt x="4916" y="2124"/>
                    </a:lnTo>
                    <a:lnTo>
                      <a:pt x="4924" y="2134"/>
                    </a:lnTo>
                    <a:lnTo>
                      <a:pt x="4953" y="2124"/>
                    </a:lnTo>
                    <a:lnTo>
                      <a:pt x="4953" y="2134"/>
                    </a:lnTo>
                    <a:lnTo>
                      <a:pt x="4961" y="2134"/>
                    </a:lnTo>
                    <a:lnTo>
                      <a:pt x="4961" y="2124"/>
                    </a:lnTo>
                    <a:lnTo>
                      <a:pt x="4980" y="2124"/>
                    </a:lnTo>
                    <a:lnTo>
                      <a:pt x="4980" y="2115"/>
                    </a:lnTo>
                    <a:lnTo>
                      <a:pt x="4990" y="2124"/>
                    </a:lnTo>
                    <a:lnTo>
                      <a:pt x="4990" y="2115"/>
                    </a:lnTo>
                    <a:lnTo>
                      <a:pt x="4999" y="2115"/>
                    </a:lnTo>
                    <a:lnTo>
                      <a:pt x="4999" y="2020"/>
                    </a:lnTo>
                    <a:lnTo>
                      <a:pt x="5009" y="2010"/>
                    </a:lnTo>
                    <a:lnTo>
                      <a:pt x="5009" y="1717"/>
                    </a:lnTo>
                    <a:lnTo>
                      <a:pt x="5017" y="1793"/>
                    </a:lnTo>
                    <a:lnTo>
                      <a:pt x="5017" y="2105"/>
                    </a:lnTo>
                    <a:lnTo>
                      <a:pt x="5027" y="2105"/>
                    </a:lnTo>
                    <a:lnTo>
                      <a:pt x="5027" y="2115"/>
                    </a:lnTo>
                    <a:lnTo>
                      <a:pt x="5036" y="2115"/>
                    </a:lnTo>
                    <a:lnTo>
                      <a:pt x="5036" y="2124"/>
                    </a:lnTo>
                    <a:lnTo>
                      <a:pt x="5046" y="2134"/>
                    </a:lnTo>
                    <a:lnTo>
                      <a:pt x="5046" y="2124"/>
                    </a:lnTo>
                    <a:lnTo>
                      <a:pt x="5055" y="2134"/>
                    </a:lnTo>
                    <a:lnTo>
                      <a:pt x="5055" y="2124"/>
                    </a:lnTo>
                    <a:lnTo>
                      <a:pt x="5065" y="2124"/>
                    </a:lnTo>
                    <a:lnTo>
                      <a:pt x="5083" y="2134"/>
                    </a:lnTo>
                    <a:lnTo>
                      <a:pt x="5083" y="2124"/>
                    </a:lnTo>
                    <a:lnTo>
                      <a:pt x="5092" y="2134"/>
                    </a:lnTo>
                    <a:lnTo>
                      <a:pt x="5092" y="2124"/>
                    </a:lnTo>
                    <a:lnTo>
                      <a:pt x="5102" y="2124"/>
                    </a:lnTo>
                    <a:lnTo>
                      <a:pt x="5110" y="2124"/>
                    </a:lnTo>
                    <a:lnTo>
                      <a:pt x="5121" y="2124"/>
                    </a:lnTo>
                    <a:lnTo>
                      <a:pt x="5139" y="2124"/>
                    </a:lnTo>
                    <a:lnTo>
                      <a:pt x="5139" y="2115"/>
                    </a:lnTo>
                    <a:lnTo>
                      <a:pt x="5148" y="2115"/>
                    </a:lnTo>
                    <a:lnTo>
                      <a:pt x="5148" y="2124"/>
                    </a:lnTo>
                    <a:lnTo>
                      <a:pt x="5158" y="2124"/>
                    </a:lnTo>
                    <a:lnTo>
                      <a:pt x="5166" y="2115"/>
                    </a:lnTo>
                    <a:lnTo>
                      <a:pt x="5166" y="2124"/>
                    </a:lnTo>
                    <a:lnTo>
                      <a:pt x="5187" y="2124"/>
                    </a:lnTo>
                    <a:lnTo>
                      <a:pt x="5195" y="2134"/>
                    </a:lnTo>
                    <a:lnTo>
                      <a:pt x="5195" y="2124"/>
                    </a:lnTo>
                    <a:lnTo>
                      <a:pt x="5205" y="2124"/>
                    </a:lnTo>
                    <a:lnTo>
                      <a:pt x="5214" y="2124"/>
                    </a:lnTo>
                    <a:lnTo>
                      <a:pt x="5214" y="2105"/>
                    </a:lnTo>
                    <a:lnTo>
                      <a:pt x="5224" y="2105"/>
                    </a:lnTo>
                    <a:lnTo>
                      <a:pt x="5224" y="2124"/>
                    </a:lnTo>
                    <a:lnTo>
                      <a:pt x="5232" y="2124"/>
                    </a:lnTo>
                    <a:lnTo>
                      <a:pt x="5243" y="2124"/>
                    </a:lnTo>
                    <a:lnTo>
                      <a:pt x="5251" y="2115"/>
                    </a:lnTo>
                    <a:lnTo>
                      <a:pt x="5251" y="2124"/>
                    </a:lnTo>
                    <a:lnTo>
                      <a:pt x="5261" y="2124"/>
                    </a:lnTo>
                    <a:lnTo>
                      <a:pt x="5270" y="2124"/>
                    </a:lnTo>
                    <a:lnTo>
                      <a:pt x="5288" y="2124"/>
                    </a:lnTo>
                    <a:lnTo>
                      <a:pt x="5299" y="2124"/>
                    </a:lnTo>
                    <a:lnTo>
                      <a:pt x="5307" y="2124"/>
                    </a:lnTo>
                    <a:lnTo>
                      <a:pt x="5326" y="2134"/>
                    </a:lnTo>
                    <a:lnTo>
                      <a:pt x="5326" y="2124"/>
                    </a:lnTo>
                    <a:lnTo>
                      <a:pt x="5336" y="2124"/>
                    </a:lnTo>
                    <a:lnTo>
                      <a:pt x="5336" y="2115"/>
                    </a:lnTo>
                    <a:lnTo>
                      <a:pt x="5344" y="2115"/>
                    </a:lnTo>
                    <a:lnTo>
                      <a:pt x="5344" y="2124"/>
                    </a:lnTo>
                    <a:lnTo>
                      <a:pt x="5354" y="2124"/>
                    </a:lnTo>
                    <a:lnTo>
                      <a:pt x="5354" y="2134"/>
                    </a:lnTo>
                    <a:lnTo>
                      <a:pt x="5363" y="2124"/>
                    </a:lnTo>
                    <a:lnTo>
                      <a:pt x="5382" y="2134"/>
                    </a:lnTo>
                    <a:lnTo>
                      <a:pt x="5392" y="2124"/>
                    </a:lnTo>
                    <a:lnTo>
                      <a:pt x="5400" y="2124"/>
                    </a:lnTo>
                    <a:lnTo>
                      <a:pt x="5400" y="2134"/>
                    </a:lnTo>
                    <a:lnTo>
                      <a:pt x="5410" y="2124"/>
                    </a:lnTo>
                    <a:lnTo>
                      <a:pt x="5419" y="2124"/>
                    </a:lnTo>
                    <a:lnTo>
                      <a:pt x="5429" y="2124"/>
                    </a:lnTo>
                    <a:lnTo>
                      <a:pt x="5429" y="2096"/>
                    </a:lnTo>
                    <a:lnTo>
                      <a:pt x="5438" y="2077"/>
                    </a:lnTo>
                    <a:lnTo>
                      <a:pt x="5438" y="2105"/>
                    </a:lnTo>
                    <a:lnTo>
                      <a:pt x="5448" y="2105"/>
                    </a:lnTo>
                    <a:lnTo>
                      <a:pt x="5448" y="2124"/>
                    </a:lnTo>
                    <a:lnTo>
                      <a:pt x="5456" y="2124"/>
                    </a:lnTo>
                    <a:lnTo>
                      <a:pt x="5456" y="2134"/>
                    </a:lnTo>
                    <a:lnTo>
                      <a:pt x="5466" y="2124"/>
                    </a:lnTo>
                    <a:lnTo>
                      <a:pt x="5475" y="2124"/>
                    </a:lnTo>
                    <a:lnTo>
                      <a:pt x="5485" y="2124"/>
                    </a:lnTo>
                    <a:lnTo>
                      <a:pt x="5485" y="2134"/>
                    </a:lnTo>
                    <a:lnTo>
                      <a:pt x="5493" y="2134"/>
                    </a:lnTo>
                    <a:lnTo>
                      <a:pt x="5493" y="2124"/>
                    </a:lnTo>
                    <a:lnTo>
                      <a:pt x="5504" y="2134"/>
                    </a:lnTo>
                    <a:lnTo>
                      <a:pt x="5512" y="2124"/>
                    </a:lnTo>
                    <a:lnTo>
                      <a:pt x="5512" y="2105"/>
                    </a:lnTo>
                    <a:lnTo>
                      <a:pt x="5522" y="2105"/>
                    </a:lnTo>
                    <a:lnTo>
                      <a:pt x="5522" y="2077"/>
                    </a:lnTo>
                    <a:lnTo>
                      <a:pt x="5531" y="2086"/>
                    </a:lnTo>
                    <a:lnTo>
                      <a:pt x="5531" y="2124"/>
                    </a:lnTo>
                    <a:lnTo>
                      <a:pt x="5541" y="2124"/>
                    </a:lnTo>
                    <a:lnTo>
                      <a:pt x="5549" y="2124"/>
                    </a:lnTo>
                    <a:lnTo>
                      <a:pt x="5549" y="2134"/>
                    </a:lnTo>
                    <a:lnTo>
                      <a:pt x="5560" y="2124"/>
                    </a:lnTo>
                    <a:lnTo>
                      <a:pt x="5568" y="2124"/>
                    </a:lnTo>
                    <a:lnTo>
                      <a:pt x="5578" y="2124"/>
                    </a:lnTo>
                    <a:lnTo>
                      <a:pt x="5578" y="2058"/>
                    </a:lnTo>
                    <a:lnTo>
                      <a:pt x="5587" y="2048"/>
                    </a:lnTo>
                    <a:lnTo>
                      <a:pt x="5587" y="2086"/>
                    </a:lnTo>
                    <a:lnTo>
                      <a:pt x="5597" y="2096"/>
                    </a:lnTo>
                    <a:lnTo>
                      <a:pt x="5597" y="2115"/>
                    </a:lnTo>
                    <a:lnTo>
                      <a:pt x="5605" y="2105"/>
                    </a:lnTo>
                    <a:lnTo>
                      <a:pt x="5605" y="2115"/>
                    </a:lnTo>
                    <a:lnTo>
                      <a:pt x="5615" y="2124"/>
                    </a:lnTo>
                    <a:lnTo>
                      <a:pt x="5615" y="2115"/>
                    </a:lnTo>
                    <a:lnTo>
                      <a:pt x="5624" y="2115"/>
                    </a:lnTo>
                    <a:lnTo>
                      <a:pt x="5624" y="2124"/>
                    </a:lnTo>
                    <a:lnTo>
                      <a:pt x="5634" y="2124"/>
                    </a:lnTo>
                    <a:lnTo>
                      <a:pt x="5643" y="2124"/>
                    </a:lnTo>
                    <a:lnTo>
                      <a:pt x="5653" y="2134"/>
                    </a:lnTo>
                    <a:lnTo>
                      <a:pt x="5653" y="2124"/>
                    </a:lnTo>
                    <a:lnTo>
                      <a:pt x="5661" y="2124"/>
                    </a:lnTo>
                    <a:lnTo>
                      <a:pt x="5671" y="2115"/>
                    </a:lnTo>
                    <a:lnTo>
                      <a:pt x="5671" y="2124"/>
                    </a:lnTo>
                    <a:lnTo>
                      <a:pt x="5680" y="2124"/>
                    </a:lnTo>
                    <a:lnTo>
                      <a:pt x="5698" y="2124"/>
                    </a:lnTo>
                    <a:lnTo>
                      <a:pt x="5709" y="2134"/>
                    </a:lnTo>
                    <a:lnTo>
                      <a:pt x="5709" y="2124"/>
                    </a:lnTo>
                    <a:lnTo>
                      <a:pt x="5717" y="2124"/>
                    </a:lnTo>
                    <a:lnTo>
                      <a:pt x="5717" y="2115"/>
                    </a:lnTo>
                    <a:lnTo>
                      <a:pt x="5727" y="2115"/>
                    </a:lnTo>
                    <a:lnTo>
                      <a:pt x="5727" y="2010"/>
                    </a:lnTo>
                    <a:lnTo>
                      <a:pt x="5736" y="1926"/>
                    </a:lnTo>
                    <a:lnTo>
                      <a:pt x="5736" y="2039"/>
                    </a:lnTo>
                    <a:lnTo>
                      <a:pt x="5746" y="2048"/>
                    </a:lnTo>
                    <a:lnTo>
                      <a:pt x="5746" y="2124"/>
                    </a:lnTo>
                    <a:lnTo>
                      <a:pt x="5754" y="2124"/>
                    </a:lnTo>
                    <a:lnTo>
                      <a:pt x="5765" y="2124"/>
                    </a:lnTo>
                    <a:lnTo>
                      <a:pt x="5765" y="2134"/>
                    </a:lnTo>
                    <a:lnTo>
                      <a:pt x="5773" y="2124"/>
                    </a:lnTo>
                    <a:lnTo>
                      <a:pt x="5783" y="2124"/>
                    </a:lnTo>
                    <a:lnTo>
                      <a:pt x="5792" y="2124"/>
                    </a:lnTo>
                    <a:lnTo>
                      <a:pt x="5792" y="2134"/>
                    </a:lnTo>
                    <a:lnTo>
                      <a:pt x="5802" y="2134"/>
                    </a:lnTo>
                    <a:lnTo>
                      <a:pt x="5802" y="2124"/>
                    </a:lnTo>
                    <a:lnTo>
                      <a:pt x="5810" y="2124"/>
                    </a:lnTo>
                    <a:lnTo>
                      <a:pt x="5820" y="2124"/>
                    </a:lnTo>
                    <a:lnTo>
                      <a:pt x="5829" y="2124"/>
                    </a:lnTo>
                    <a:lnTo>
                      <a:pt x="5839" y="2124"/>
                    </a:lnTo>
                    <a:lnTo>
                      <a:pt x="5848" y="2124"/>
                    </a:lnTo>
                    <a:lnTo>
                      <a:pt x="5848" y="2105"/>
                    </a:lnTo>
                    <a:lnTo>
                      <a:pt x="5858" y="2105"/>
                    </a:lnTo>
                    <a:lnTo>
                      <a:pt x="5858" y="2124"/>
                    </a:lnTo>
                    <a:lnTo>
                      <a:pt x="5866" y="2124"/>
                    </a:lnTo>
                    <a:lnTo>
                      <a:pt x="5866" y="2134"/>
                    </a:lnTo>
                    <a:lnTo>
                      <a:pt x="5876" y="2134"/>
                    </a:lnTo>
                    <a:lnTo>
                      <a:pt x="5876" y="2124"/>
                    </a:lnTo>
                    <a:lnTo>
                      <a:pt x="5885" y="2134"/>
                    </a:lnTo>
                    <a:lnTo>
                      <a:pt x="5885" y="2124"/>
                    </a:lnTo>
                    <a:lnTo>
                      <a:pt x="5904" y="2124"/>
                    </a:lnTo>
                    <a:lnTo>
                      <a:pt x="5914" y="2134"/>
                    </a:lnTo>
                    <a:lnTo>
                      <a:pt x="5914" y="2124"/>
                    </a:lnTo>
                    <a:lnTo>
                      <a:pt x="5922" y="2124"/>
                    </a:lnTo>
                    <a:lnTo>
                      <a:pt x="5922" y="2134"/>
                    </a:lnTo>
                    <a:lnTo>
                      <a:pt x="5932" y="2124"/>
                    </a:lnTo>
                    <a:lnTo>
                      <a:pt x="5941" y="2134"/>
                    </a:lnTo>
                    <a:lnTo>
                      <a:pt x="5941" y="2124"/>
                    </a:lnTo>
                    <a:lnTo>
                      <a:pt x="5959" y="2124"/>
                    </a:lnTo>
                    <a:lnTo>
                      <a:pt x="5970" y="2124"/>
                    </a:lnTo>
                    <a:lnTo>
                      <a:pt x="5970" y="2115"/>
                    </a:lnTo>
                    <a:lnTo>
                      <a:pt x="5978" y="2124"/>
                    </a:lnTo>
                    <a:lnTo>
                      <a:pt x="5988" y="2124"/>
                    </a:lnTo>
                    <a:lnTo>
                      <a:pt x="6007" y="2124"/>
                    </a:lnTo>
                    <a:lnTo>
                      <a:pt x="6007" y="2134"/>
                    </a:lnTo>
                    <a:lnTo>
                      <a:pt x="6026" y="2124"/>
                    </a:lnTo>
                    <a:lnTo>
                      <a:pt x="6034" y="2124"/>
                    </a:lnTo>
                    <a:lnTo>
                      <a:pt x="6044" y="2124"/>
                    </a:lnTo>
                    <a:lnTo>
                      <a:pt x="6053" y="2124"/>
                    </a:lnTo>
                    <a:lnTo>
                      <a:pt x="6071" y="2134"/>
                    </a:lnTo>
                    <a:lnTo>
                      <a:pt x="6071" y="2124"/>
                    </a:lnTo>
                    <a:lnTo>
                      <a:pt x="6081" y="2124"/>
                    </a:lnTo>
                    <a:lnTo>
                      <a:pt x="6092" y="2124"/>
                    </a:lnTo>
                    <a:lnTo>
                      <a:pt x="6110" y="2124"/>
                    </a:lnTo>
                    <a:lnTo>
                      <a:pt x="6110" y="2134"/>
                    </a:lnTo>
                    <a:lnTo>
                      <a:pt x="6129" y="2124"/>
                    </a:lnTo>
                    <a:lnTo>
                      <a:pt x="6137" y="2134"/>
                    </a:lnTo>
                    <a:lnTo>
                      <a:pt x="6156" y="2124"/>
                    </a:lnTo>
                    <a:lnTo>
                      <a:pt x="6166" y="2124"/>
                    </a:lnTo>
                    <a:lnTo>
                      <a:pt x="6175" y="2124"/>
                    </a:lnTo>
                    <a:lnTo>
                      <a:pt x="6185" y="2134"/>
                    </a:lnTo>
                    <a:lnTo>
                      <a:pt x="6203" y="2124"/>
                    </a:lnTo>
                    <a:lnTo>
                      <a:pt x="6203" y="2134"/>
                    </a:lnTo>
                    <a:lnTo>
                      <a:pt x="6212" y="2124"/>
                    </a:lnTo>
                    <a:lnTo>
                      <a:pt x="6222" y="2124"/>
                    </a:lnTo>
                    <a:lnTo>
                      <a:pt x="6222" y="2115"/>
                    </a:lnTo>
                    <a:lnTo>
                      <a:pt x="6231" y="2115"/>
                    </a:lnTo>
                    <a:lnTo>
                      <a:pt x="6231" y="2124"/>
                    </a:lnTo>
                    <a:lnTo>
                      <a:pt x="6241" y="2124"/>
                    </a:lnTo>
                    <a:lnTo>
                      <a:pt x="6241" y="2134"/>
                    </a:lnTo>
                    <a:lnTo>
                      <a:pt x="6249" y="2124"/>
                    </a:lnTo>
                    <a:lnTo>
                      <a:pt x="6259" y="2134"/>
                    </a:lnTo>
                    <a:lnTo>
                      <a:pt x="6259" y="2124"/>
                    </a:lnTo>
                    <a:lnTo>
                      <a:pt x="6268" y="2124"/>
                    </a:lnTo>
                    <a:lnTo>
                      <a:pt x="6268" y="2134"/>
                    </a:lnTo>
                    <a:lnTo>
                      <a:pt x="6286" y="2124"/>
                    </a:lnTo>
                    <a:lnTo>
                      <a:pt x="6315" y="2134"/>
                    </a:lnTo>
                    <a:lnTo>
                      <a:pt x="6315" y="2124"/>
                    </a:lnTo>
                    <a:lnTo>
                      <a:pt x="6324" y="2124"/>
                    </a:lnTo>
                    <a:lnTo>
                      <a:pt x="6324" y="2086"/>
                    </a:lnTo>
                    <a:lnTo>
                      <a:pt x="6334" y="2086"/>
                    </a:lnTo>
                    <a:lnTo>
                      <a:pt x="6334" y="1801"/>
                    </a:lnTo>
                    <a:lnTo>
                      <a:pt x="6342" y="1801"/>
                    </a:lnTo>
                    <a:lnTo>
                      <a:pt x="6342" y="2086"/>
                    </a:lnTo>
                    <a:lnTo>
                      <a:pt x="6353" y="2096"/>
                    </a:lnTo>
                    <a:lnTo>
                      <a:pt x="6353" y="2124"/>
                    </a:lnTo>
                    <a:lnTo>
                      <a:pt x="6361" y="2115"/>
                    </a:lnTo>
                    <a:lnTo>
                      <a:pt x="6361" y="2124"/>
                    </a:lnTo>
                    <a:lnTo>
                      <a:pt x="6371" y="2124"/>
                    </a:lnTo>
                    <a:lnTo>
                      <a:pt x="6380" y="2134"/>
                    </a:lnTo>
                    <a:lnTo>
                      <a:pt x="6380" y="2124"/>
                    </a:lnTo>
                    <a:lnTo>
                      <a:pt x="6390" y="2124"/>
                    </a:lnTo>
                    <a:lnTo>
                      <a:pt x="6398" y="2124"/>
                    </a:lnTo>
                    <a:lnTo>
                      <a:pt x="6398" y="2086"/>
                    </a:lnTo>
                    <a:lnTo>
                      <a:pt x="6408" y="2086"/>
                    </a:lnTo>
                    <a:lnTo>
                      <a:pt x="6408" y="2115"/>
                    </a:lnTo>
                    <a:lnTo>
                      <a:pt x="6417" y="2124"/>
                    </a:lnTo>
                    <a:lnTo>
                      <a:pt x="6417" y="1991"/>
                    </a:lnTo>
                    <a:lnTo>
                      <a:pt x="6427" y="1972"/>
                    </a:lnTo>
                    <a:lnTo>
                      <a:pt x="6427" y="1717"/>
                    </a:lnTo>
                    <a:lnTo>
                      <a:pt x="6436" y="1801"/>
                    </a:lnTo>
                    <a:lnTo>
                      <a:pt x="6436" y="2105"/>
                    </a:lnTo>
                    <a:lnTo>
                      <a:pt x="6446" y="2115"/>
                    </a:lnTo>
                    <a:lnTo>
                      <a:pt x="6446" y="2124"/>
                    </a:lnTo>
                    <a:lnTo>
                      <a:pt x="6454" y="2115"/>
                    </a:lnTo>
                    <a:lnTo>
                      <a:pt x="6454" y="2124"/>
                    </a:lnTo>
                    <a:lnTo>
                      <a:pt x="6464" y="2124"/>
                    </a:lnTo>
                    <a:lnTo>
                      <a:pt x="6464" y="2134"/>
                    </a:lnTo>
                    <a:lnTo>
                      <a:pt x="6473" y="2124"/>
                    </a:lnTo>
                    <a:lnTo>
                      <a:pt x="6483" y="2124"/>
                    </a:lnTo>
                    <a:lnTo>
                      <a:pt x="6492" y="2124"/>
                    </a:lnTo>
                    <a:lnTo>
                      <a:pt x="6502" y="2124"/>
                    </a:lnTo>
                    <a:lnTo>
                      <a:pt x="6502" y="2134"/>
                    </a:lnTo>
                    <a:lnTo>
                      <a:pt x="6510" y="2124"/>
                    </a:lnTo>
                    <a:lnTo>
                      <a:pt x="6510" y="2134"/>
                    </a:lnTo>
                    <a:lnTo>
                      <a:pt x="6520" y="2134"/>
                    </a:lnTo>
                    <a:lnTo>
                      <a:pt x="6520" y="2115"/>
                    </a:lnTo>
                    <a:lnTo>
                      <a:pt x="6529" y="2124"/>
                    </a:lnTo>
                    <a:lnTo>
                      <a:pt x="6539" y="2124"/>
                    </a:lnTo>
                    <a:lnTo>
                      <a:pt x="6539" y="2134"/>
                    </a:lnTo>
                    <a:lnTo>
                      <a:pt x="6558" y="2134"/>
                    </a:lnTo>
                    <a:lnTo>
                      <a:pt x="6558" y="2124"/>
                    </a:lnTo>
                    <a:lnTo>
                      <a:pt x="6566" y="2124"/>
                    </a:lnTo>
                    <a:lnTo>
                      <a:pt x="6576" y="2124"/>
                    </a:lnTo>
                    <a:lnTo>
                      <a:pt x="6576" y="2134"/>
                    </a:lnTo>
                    <a:lnTo>
                      <a:pt x="6585" y="2115"/>
                    </a:lnTo>
                    <a:lnTo>
                      <a:pt x="6585" y="2134"/>
                    </a:lnTo>
                    <a:lnTo>
                      <a:pt x="6595" y="2134"/>
                    </a:lnTo>
                    <a:lnTo>
                      <a:pt x="6595" y="2124"/>
                    </a:lnTo>
                    <a:lnTo>
                      <a:pt x="6603" y="2124"/>
                    </a:lnTo>
                    <a:lnTo>
                      <a:pt x="6614" y="2124"/>
                    </a:lnTo>
                    <a:lnTo>
                      <a:pt x="6614" y="2067"/>
                    </a:lnTo>
                    <a:lnTo>
                      <a:pt x="6622" y="2058"/>
                    </a:lnTo>
                    <a:lnTo>
                      <a:pt x="6622" y="1934"/>
                    </a:lnTo>
                    <a:lnTo>
                      <a:pt x="6632" y="2001"/>
                    </a:lnTo>
                    <a:lnTo>
                      <a:pt x="6632" y="2124"/>
                    </a:lnTo>
                    <a:lnTo>
                      <a:pt x="6641" y="2124"/>
                    </a:lnTo>
                    <a:lnTo>
                      <a:pt x="6651" y="2124"/>
                    </a:lnTo>
                    <a:lnTo>
                      <a:pt x="6669" y="2134"/>
                    </a:lnTo>
                    <a:lnTo>
                      <a:pt x="6678" y="2124"/>
                    </a:lnTo>
                    <a:lnTo>
                      <a:pt x="6688" y="2134"/>
                    </a:lnTo>
                    <a:lnTo>
                      <a:pt x="6707" y="2124"/>
                    </a:lnTo>
                    <a:lnTo>
                      <a:pt x="6715" y="2134"/>
                    </a:lnTo>
                    <a:lnTo>
                      <a:pt x="6715" y="2124"/>
                    </a:lnTo>
                    <a:lnTo>
                      <a:pt x="6725" y="2124"/>
                    </a:lnTo>
                    <a:lnTo>
                      <a:pt x="6734" y="2124"/>
                    </a:lnTo>
                    <a:lnTo>
                      <a:pt x="6734" y="2134"/>
                    </a:lnTo>
                    <a:lnTo>
                      <a:pt x="6744" y="2134"/>
                    </a:lnTo>
                    <a:lnTo>
                      <a:pt x="6744" y="2124"/>
                    </a:lnTo>
                    <a:lnTo>
                      <a:pt x="6752" y="2124"/>
                    </a:lnTo>
                    <a:lnTo>
                      <a:pt x="6771" y="2124"/>
                    </a:lnTo>
                    <a:lnTo>
                      <a:pt x="6781" y="2134"/>
                    </a:lnTo>
                    <a:lnTo>
                      <a:pt x="6790" y="2124"/>
                    </a:lnTo>
                    <a:lnTo>
                      <a:pt x="6790" y="2134"/>
                    </a:lnTo>
                    <a:lnTo>
                      <a:pt x="6800" y="2134"/>
                    </a:lnTo>
                    <a:lnTo>
                      <a:pt x="6800" y="2124"/>
                    </a:lnTo>
                    <a:lnTo>
                      <a:pt x="6808" y="2124"/>
                    </a:lnTo>
                    <a:lnTo>
                      <a:pt x="6819" y="2134"/>
                    </a:lnTo>
                    <a:lnTo>
                      <a:pt x="6827" y="2124"/>
                    </a:lnTo>
                    <a:lnTo>
                      <a:pt x="6837" y="2134"/>
                    </a:lnTo>
                    <a:lnTo>
                      <a:pt x="6837" y="2124"/>
                    </a:lnTo>
                    <a:lnTo>
                      <a:pt x="6846" y="2124"/>
                    </a:lnTo>
                    <a:lnTo>
                      <a:pt x="6856" y="2124"/>
                    </a:lnTo>
                    <a:lnTo>
                      <a:pt x="6856" y="2039"/>
                    </a:lnTo>
                    <a:lnTo>
                      <a:pt x="6864" y="2010"/>
                    </a:lnTo>
                    <a:lnTo>
                      <a:pt x="6864" y="2105"/>
                    </a:lnTo>
                    <a:lnTo>
                      <a:pt x="6874" y="2105"/>
                    </a:lnTo>
                    <a:lnTo>
                      <a:pt x="6874" y="2124"/>
                    </a:lnTo>
                    <a:lnTo>
                      <a:pt x="6883" y="2115"/>
                    </a:lnTo>
                    <a:lnTo>
                      <a:pt x="6883" y="2124"/>
                    </a:lnTo>
                    <a:lnTo>
                      <a:pt x="6902" y="2124"/>
                    </a:lnTo>
                    <a:lnTo>
                      <a:pt x="6912" y="2124"/>
                    </a:lnTo>
                    <a:lnTo>
                      <a:pt x="6930" y="2124"/>
                    </a:lnTo>
                    <a:lnTo>
                      <a:pt x="6930" y="2134"/>
                    </a:lnTo>
                    <a:lnTo>
                      <a:pt x="6949" y="2124"/>
                    </a:lnTo>
                    <a:lnTo>
                      <a:pt x="6958" y="2124"/>
                    </a:lnTo>
                    <a:lnTo>
                      <a:pt x="6968" y="2134"/>
                    </a:lnTo>
                    <a:lnTo>
                      <a:pt x="6968" y="2124"/>
                    </a:lnTo>
                    <a:lnTo>
                      <a:pt x="6976" y="2124"/>
                    </a:lnTo>
                    <a:lnTo>
                      <a:pt x="6986" y="2134"/>
                    </a:lnTo>
                    <a:lnTo>
                      <a:pt x="7015" y="2124"/>
                    </a:lnTo>
                    <a:lnTo>
                      <a:pt x="7034" y="2124"/>
                    </a:lnTo>
                    <a:lnTo>
                      <a:pt x="7042" y="2124"/>
                    </a:lnTo>
                    <a:lnTo>
                      <a:pt x="7052" y="2124"/>
                    </a:lnTo>
                    <a:lnTo>
                      <a:pt x="7071" y="2124"/>
                    </a:lnTo>
                    <a:lnTo>
                      <a:pt x="7080" y="2124"/>
                    </a:lnTo>
                    <a:lnTo>
                      <a:pt x="7090" y="2124"/>
                    </a:lnTo>
                    <a:lnTo>
                      <a:pt x="7098" y="2124"/>
                    </a:lnTo>
                    <a:lnTo>
                      <a:pt x="7098" y="2134"/>
                    </a:lnTo>
                    <a:lnTo>
                      <a:pt x="7108" y="2124"/>
                    </a:lnTo>
                    <a:lnTo>
                      <a:pt x="7117" y="2124"/>
                    </a:lnTo>
                    <a:lnTo>
                      <a:pt x="7127" y="2124"/>
                    </a:lnTo>
                    <a:lnTo>
                      <a:pt x="7135" y="2124"/>
                    </a:lnTo>
                    <a:lnTo>
                      <a:pt x="7154" y="2124"/>
                    </a:lnTo>
                    <a:lnTo>
                      <a:pt x="7164" y="2134"/>
                    </a:lnTo>
                    <a:lnTo>
                      <a:pt x="7164" y="2124"/>
                    </a:lnTo>
                    <a:lnTo>
                      <a:pt x="7173" y="2124"/>
                    </a:lnTo>
                    <a:lnTo>
                      <a:pt x="7173" y="2134"/>
                    </a:lnTo>
                    <a:lnTo>
                      <a:pt x="7183" y="2134"/>
                    </a:lnTo>
                    <a:lnTo>
                      <a:pt x="7183" y="2124"/>
                    </a:lnTo>
                    <a:lnTo>
                      <a:pt x="7202" y="2124"/>
                    </a:lnTo>
                    <a:lnTo>
                      <a:pt x="7220" y="2124"/>
                    </a:lnTo>
                    <a:lnTo>
                      <a:pt x="7220" y="2134"/>
                    </a:lnTo>
                    <a:lnTo>
                      <a:pt x="7229" y="2134"/>
                    </a:lnTo>
                    <a:lnTo>
                      <a:pt x="7229" y="2124"/>
                    </a:lnTo>
                    <a:lnTo>
                      <a:pt x="7247" y="2124"/>
                    </a:lnTo>
                    <a:lnTo>
                      <a:pt x="7257" y="2124"/>
                    </a:lnTo>
                    <a:lnTo>
                      <a:pt x="7266" y="2134"/>
                    </a:lnTo>
                    <a:lnTo>
                      <a:pt x="7266" y="2124"/>
                    </a:lnTo>
                    <a:lnTo>
                      <a:pt x="7295" y="2134"/>
                    </a:lnTo>
                    <a:lnTo>
                      <a:pt x="7295" y="2124"/>
                    </a:lnTo>
                    <a:lnTo>
                      <a:pt x="7322" y="2134"/>
                    </a:lnTo>
                    <a:lnTo>
                      <a:pt x="7332" y="2124"/>
                    </a:lnTo>
                    <a:lnTo>
                      <a:pt x="7341" y="2124"/>
                    </a:lnTo>
                    <a:lnTo>
                      <a:pt x="7359" y="2124"/>
                    </a:lnTo>
                    <a:lnTo>
                      <a:pt x="7369" y="2124"/>
                    </a:lnTo>
                    <a:lnTo>
                      <a:pt x="7388" y="2124"/>
                    </a:lnTo>
                    <a:lnTo>
                      <a:pt x="7415" y="2124"/>
                    </a:lnTo>
                    <a:lnTo>
                      <a:pt x="7415" y="2134"/>
                    </a:lnTo>
                    <a:lnTo>
                      <a:pt x="7425" y="2124"/>
                    </a:lnTo>
                    <a:lnTo>
                      <a:pt x="7434" y="2134"/>
                    </a:lnTo>
                    <a:lnTo>
                      <a:pt x="7434" y="2124"/>
                    </a:lnTo>
                    <a:lnTo>
                      <a:pt x="7452" y="2124"/>
                    </a:lnTo>
                    <a:lnTo>
                      <a:pt x="7452" y="2134"/>
                    </a:lnTo>
                    <a:lnTo>
                      <a:pt x="7463" y="2124"/>
                    </a:lnTo>
                    <a:lnTo>
                      <a:pt x="7471" y="2124"/>
                    </a:lnTo>
                    <a:lnTo>
                      <a:pt x="7490" y="2124"/>
                    </a:lnTo>
                    <a:lnTo>
                      <a:pt x="7500" y="2124"/>
                    </a:lnTo>
                    <a:lnTo>
                      <a:pt x="7508" y="2124"/>
                    </a:lnTo>
                    <a:lnTo>
                      <a:pt x="7556" y="2134"/>
                    </a:lnTo>
                    <a:lnTo>
                      <a:pt x="7564" y="2124"/>
                    </a:lnTo>
                    <a:lnTo>
                      <a:pt x="7574" y="2124"/>
                    </a:lnTo>
                    <a:lnTo>
                      <a:pt x="7583" y="2134"/>
                    </a:lnTo>
                    <a:lnTo>
                      <a:pt x="7601" y="2124"/>
                    </a:lnTo>
                    <a:lnTo>
                      <a:pt x="7620" y="2134"/>
                    </a:lnTo>
                    <a:lnTo>
                      <a:pt x="7620" y="2124"/>
                    </a:lnTo>
                    <a:lnTo>
                      <a:pt x="7630" y="2134"/>
                    </a:lnTo>
                    <a:lnTo>
                      <a:pt x="7630" y="2124"/>
                    </a:lnTo>
                    <a:lnTo>
                      <a:pt x="7657" y="2124"/>
                    </a:lnTo>
                    <a:lnTo>
                      <a:pt x="7657" y="2115"/>
                    </a:lnTo>
                    <a:lnTo>
                      <a:pt x="7668" y="2115"/>
                    </a:lnTo>
                    <a:lnTo>
                      <a:pt x="7668" y="2124"/>
                    </a:lnTo>
                    <a:lnTo>
                      <a:pt x="7676" y="2124"/>
                    </a:lnTo>
                    <a:lnTo>
                      <a:pt x="7686" y="2124"/>
                    </a:lnTo>
                    <a:lnTo>
                      <a:pt x="7686" y="2134"/>
                    </a:lnTo>
                    <a:lnTo>
                      <a:pt x="7695" y="2124"/>
                    </a:lnTo>
                    <a:lnTo>
                      <a:pt x="7695" y="2134"/>
                    </a:lnTo>
                    <a:lnTo>
                      <a:pt x="7705" y="2134"/>
                    </a:lnTo>
                    <a:lnTo>
                      <a:pt x="7705" y="2124"/>
                    </a:lnTo>
                    <a:lnTo>
                      <a:pt x="7713" y="2124"/>
                    </a:lnTo>
                    <a:lnTo>
                      <a:pt x="7723" y="2124"/>
                    </a:lnTo>
                    <a:lnTo>
                      <a:pt x="7723" y="2134"/>
                    </a:lnTo>
                    <a:lnTo>
                      <a:pt x="7732" y="2124"/>
                    </a:lnTo>
                    <a:lnTo>
                      <a:pt x="7769" y="2134"/>
                    </a:lnTo>
                    <a:lnTo>
                      <a:pt x="7769" y="2124"/>
                    </a:lnTo>
                    <a:lnTo>
                      <a:pt x="7788" y="2134"/>
                    </a:lnTo>
                    <a:lnTo>
                      <a:pt x="7798" y="2124"/>
                    </a:lnTo>
                    <a:lnTo>
                      <a:pt x="7807" y="2134"/>
                    </a:lnTo>
                    <a:lnTo>
                      <a:pt x="7807" y="2124"/>
                    </a:lnTo>
                    <a:lnTo>
                      <a:pt x="7825" y="2134"/>
                    </a:lnTo>
                    <a:lnTo>
                      <a:pt x="7835" y="2124"/>
                    </a:lnTo>
                    <a:lnTo>
                      <a:pt x="7835" y="2134"/>
                    </a:lnTo>
                    <a:lnTo>
                      <a:pt x="7844" y="2124"/>
                    </a:lnTo>
                    <a:lnTo>
                      <a:pt x="7854" y="2124"/>
                    </a:lnTo>
                    <a:lnTo>
                      <a:pt x="7854" y="2134"/>
                    </a:lnTo>
                    <a:lnTo>
                      <a:pt x="7862" y="2124"/>
                    </a:lnTo>
                    <a:lnTo>
                      <a:pt x="7873" y="2134"/>
                    </a:lnTo>
                    <a:lnTo>
                      <a:pt x="7881" y="2124"/>
                    </a:lnTo>
                    <a:lnTo>
                      <a:pt x="7901" y="2134"/>
                    </a:lnTo>
                    <a:lnTo>
                      <a:pt x="7910" y="2124"/>
                    </a:lnTo>
                    <a:lnTo>
                      <a:pt x="7920" y="2134"/>
                    </a:lnTo>
                    <a:lnTo>
                      <a:pt x="7929" y="2124"/>
                    </a:lnTo>
                    <a:lnTo>
                      <a:pt x="7939" y="2134"/>
                    </a:lnTo>
                    <a:lnTo>
                      <a:pt x="7947" y="2124"/>
                    </a:lnTo>
                    <a:lnTo>
                      <a:pt x="7957" y="2134"/>
                    </a:lnTo>
                    <a:lnTo>
                      <a:pt x="7966" y="2124"/>
                    </a:lnTo>
                    <a:lnTo>
                      <a:pt x="7976" y="2134"/>
                    </a:lnTo>
                    <a:lnTo>
                      <a:pt x="7984" y="2124"/>
                    </a:lnTo>
                    <a:lnTo>
                      <a:pt x="7995" y="2124"/>
                    </a:lnTo>
                    <a:lnTo>
                      <a:pt x="8013" y="2124"/>
                    </a:lnTo>
                    <a:lnTo>
                      <a:pt x="8032" y="2134"/>
                    </a:lnTo>
                    <a:lnTo>
                      <a:pt x="8040" y="2124"/>
                    </a:lnTo>
                    <a:lnTo>
                      <a:pt x="8051" y="2124"/>
                    </a:lnTo>
                    <a:lnTo>
                      <a:pt x="8051" y="2096"/>
                    </a:lnTo>
                    <a:lnTo>
                      <a:pt x="8059" y="2067"/>
                    </a:lnTo>
                    <a:lnTo>
                      <a:pt x="8059" y="2105"/>
                    </a:lnTo>
                    <a:lnTo>
                      <a:pt x="8069" y="2105"/>
                    </a:lnTo>
                    <a:lnTo>
                      <a:pt x="8069" y="2124"/>
                    </a:lnTo>
                    <a:lnTo>
                      <a:pt x="8078" y="2124"/>
                    </a:lnTo>
                    <a:lnTo>
                      <a:pt x="8078" y="2115"/>
                    </a:lnTo>
                    <a:lnTo>
                      <a:pt x="8088" y="2115"/>
                    </a:lnTo>
                    <a:lnTo>
                      <a:pt x="8096" y="2105"/>
                    </a:lnTo>
                    <a:lnTo>
                      <a:pt x="8096" y="2124"/>
                    </a:lnTo>
                    <a:lnTo>
                      <a:pt x="8106" y="2124"/>
                    </a:lnTo>
                    <a:lnTo>
                      <a:pt x="8115" y="2134"/>
                    </a:lnTo>
                    <a:lnTo>
                      <a:pt x="8125" y="2124"/>
                    </a:lnTo>
                    <a:lnTo>
                      <a:pt x="8134" y="2124"/>
                    </a:lnTo>
                    <a:lnTo>
                      <a:pt x="8144" y="2124"/>
                    </a:lnTo>
                    <a:lnTo>
                      <a:pt x="8171" y="2134"/>
                    </a:lnTo>
                    <a:lnTo>
                      <a:pt x="8171" y="2124"/>
                    </a:lnTo>
                    <a:lnTo>
                      <a:pt x="8189" y="2124"/>
                    </a:lnTo>
                    <a:lnTo>
                      <a:pt x="8200" y="2124"/>
                    </a:lnTo>
                    <a:lnTo>
                      <a:pt x="8218" y="2124"/>
                    </a:lnTo>
                    <a:lnTo>
                      <a:pt x="8227" y="2124"/>
                    </a:lnTo>
                    <a:lnTo>
                      <a:pt x="8237" y="2124"/>
                    </a:lnTo>
                    <a:lnTo>
                      <a:pt x="8256" y="2134"/>
                    </a:lnTo>
                    <a:lnTo>
                      <a:pt x="8264" y="2124"/>
                    </a:lnTo>
                    <a:lnTo>
                      <a:pt x="8293" y="2124"/>
                    </a:lnTo>
                    <a:lnTo>
                      <a:pt x="8301" y="2124"/>
                    </a:lnTo>
                    <a:lnTo>
                      <a:pt x="8301" y="2134"/>
                    </a:lnTo>
                    <a:lnTo>
                      <a:pt x="8339" y="2124"/>
                    </a:lnTo>
                    <a:lnTo>
                      <a:pt x="8349" y="2124"/>
                    </a:lnTo>
                    <a:lnTo>
                      <a:pt x="8357" y="2124"/>
                    </a:lnTo>
                    <a:lnTo>
                      <a:pt x="8376" y="2124"/>
                    </a:lnTo>
                    <a:lnTo>
                      <a:pt x="8386" y="2124"/>
                    </a:lnTo>
                    <a:lnTo>
                      <a:pt x="8405" y="2134"/>
                    </a:lnTo>
                    <a:lnTo>
                      <a:pt x="8413" y="2124"/>
                    </a:ln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488" name="Rectangle 40"/>
              <p:cNvSpPr>
                <a:spLocks noChangeArrowheads="1"/>
              </p:cNvSpPr>
              <p:nvPr/>
            </p:nvSpPr>
            <p:spPr bwMode="auto">
              <a:xfrm>
                <a:off x="2683" y="1608"/>
                <a:ext cx="1179" cy="680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4489" name="Group 41"/>
            <p:cNvGrpSpPr>
              <a:grpSpLocks/>
            </p:cNvGrpSpPr>
            <p:nvPr/>
          </p:nvGrpSpPr>
          <p:grpSpPr bwMode="auto">
            <a:xfrm>
              <a:off x="4785" y="845"/>
              <a:ext cx="635" cy="990"/>
              <a:chOff x="3016" y="663"/>
              <a:chExt cx="635" cy="990"/>
            </a:xfrm>
          </p:grpSpPr>
          <p:grpSp>
            <p:nvGrpSpPr>
              <p:cNvPr id="104490" name="Group 42"/>
              <p:cNvGrpSpPr>
                <a:grpSpLocks/>
              </p:cNvGrpSpPr>
              <p:nvPr/>
            </p:nvGrpSpPr>
            <p:grpSpPr bwMode="auto">
              <a:xfrm>
                <a:off x="3061" y="663"/>
                <a:ext cx="499" cy="401"/>
                <a:chOff x="2683" y="1608"/>
                <a:chExt cx="1179" cy="680"/>
              </a:xfrm>
            </p:grpSpPr>
            <p:sp>
              <p:nvSpPr>
                <p:cNvPr id="104491" name="Freeform 43"/>
                <p:cNvSpPr>
                  <a:spLocks/>
                </p:cNvSpPr>
                <p:nvPr/>
              </p:nvSpPr>
              <p:spPr bwMode="auto">
                <a:xfrm>
                  <a:off x="2744" y="1649"/>
                  <a:ext cx="1043" cy="602"/>
                </a:xfrm>
                <a:custGeom>
                  <a:avLst/>
                  <a:gdLst>
                    <a:gd name="T0" fmla="*/ 101 w 8413"/>
                    <a:gd name="T1" fmla="*/ 2115 h 2134"/>
                    <a:gd name="T2" fmla="*/ 205 w 8413"/>
                    <a:gd name="T3" fmla="*/ 2115 h 2134"/>
                    <a:gd name="T4" fmla="*/ 317 w 8413"/>
                    <a:gd name="T5" fmla="*/ 2077 h 2134"/>
                    <a:gd name="T6" fmla="*/ 418 w 8413"/>
                    <a:gd name="T7" fmla="*/ 2124 h 2134"/>
                    <a:gd name="T8" fmla="*/ 530 w 8413"/>
                    <a:gd name="T9" fmla="*/ 2124 h 2134"/>
                    <a:gd name="T10" fmla="*/ 633 w 8413"/>
                    <a:gd name="T11" fmla="*/ 2134 h 2134"/>
                    <a:gd name="T12" fmla="*/ 755 w 8413"/>
                    <a:gd name="T13" fmla="*/ 2124 h 2134"/>
                    <a:gd name="T14" fmla="*/ 857 w 8413"/>
                    <a:gd name="T15" fmla="*/ 2134 h 2134"/>
                    <a:gd name="T16" fmla="*/ 969 w 8413"/>
                    <a:gd name="T17" fmla="*/ 2115 h 2134"/>
                    <a:gd name="T18" fmla="*/ 1081 w 8413"/>
                    <a:gd name="T19" fmla="*/ 2124 h 2134"/>
                    <a:gd name="T20" fmla="*/ 1184 w 8413"/>
                    <a:gd name="T21" fmla="*/ 2115 h 2134"/>
                    <a:gd name="T22" fmla="*/ 1286 w 8413"/>
                    <a:gd name="T23" fmla="*/ 2124 h 2134"/>
                    <a:gd name="T24" fmla="*/ 1416 w 8413"/>
                    <a:gd name="T25" fmla="*/ 2124 h 2134"/>
                    <a:gd name="T26" fmla="*/ 1520 w 8413"/>
                    <a:gd name="T27" fmla="*/ 2134 h 2134"/>
                    <a:gd name="T28" fmla="*/ 1623 w 8413"/>
                    <a:gd name="T29" fmla="*/ 2115 h 2134"/>
                    <a:gd name="T30" fmla="*/ 1735 w 8413"/>
                    <a:gd name="T31" fmla="*/ 2124 h 2134"/>
                    <a:gd name="T32" fmla="*/ 1837 w 8413"/>
                    <a:gd name="T33" fmla="*/ 2115 h 2134"/>
                    <a:gd name="T34" fmla="*/ 1940 w 8413"/>
                    <a:gd name="T35" fmla="*/ 2115 h 2134"/>
                    <a:gd name="T36" fmla="*/ 2052 w 8413"/>
                    <a:gd name="T37" fmla="*/ 2105 h 2134"/>
                    <a:gd name="T38" fmla="*/ 2153 w 8413"/>
                    <a:gd name="T39" fmla="*/ 2115 h 2134"/>
                    <a:gd name="T40" fmla="*/ 2275 w 8413"/>
                    <a:gd name="T41" fmla="*/ 2124 h 2134"/>
                    <a:gd name="T42" fmla="*/ 2396 w 8413"/>
                    <a:gd name="T43" fmla="*/ 2067 h 2134"/>
                    <a:gd name="T44" fmla="*/ 2509 w 8413"/>
                    <a:gd name="T45" fmla="*/ 2124 h 2134"/>
                    <a:gd name="T46" fmla="*/ 2648 w 8413"/>
                    <a:gd name="T47" fmla="*/ 2124 h 2134"/>
                    <a:gd name="T48" fmla="*/ 2770 w 8413"/>
                    <a:gd name="T49" fmla="*/ 2124 h 2134"/>
                    <a:gd name="T50" fmla="*/ 2872 w 8413"/>
                    <a:gd name="T51" fmla="*/ 2105 h 2134"/>
                    <a:gd name="T52" fmla="*/ 2984 w 8413"/>
                    <a:gd name="T53" fmla="*/ 2105 h 2134"/>
                    <a:gd name="T54" fmla="*/ 3087 w 8413"/>
                    <a:gd name="T55" fmla="*/ 2124 h 2134"/>
                    <a:gd name="T56" fmla="*/ 3199 w 8413"/>
                    <a:gd name="T57" fmla="*/ 2124 h 2134"/>
                    <a:gd name="T58" fmla="*/ 3329 w 8413"/>
                    <a:gd name="T59" fmla="*/ 2105 h 2134"/>
                    <a:gd name="T60" fmla="*/ 3441 w 8413"/>
                    <a:gd name="T61" fmla="*/ 2096 h 2134"/>
                    <a:gd name="T62" fmla="*/ 3553 w 8413"/>
                    <a:gd name="T63" fmla="*/ 2124 h 2134"/>
                    <a:gd name="T64" fmla="*/ 3684 w 8413"/>
                    <a:gd name="T65" fmla="*/ 2124 h 2134"/>
                    <a:gd name="T66" fmla="*/ 3833 w 8413"/>
                    <a:gd name="T67" fmla="*/ 2115 h 2134"/>
                    <a:gd name="T68" fmla="*/ 3936 w 8413"/>
                    <a:gd name="T69" fmla="*/ 2124 h 2134"/>
                    <a:gd name="T70" fmla="*/ 4048 w 8413"/>
                    <a:gd name="T71" fmla="*/ 2124 h 2134"/>
                    <a:gd name="T72" fmla="*/ 4187 w 8413"/>
                    <a:gd name="T73" fmla="*/ 2134 h 2134"/>
                    <a:gd name="T74" fmla="*/ 4319 w 8413"/>
                    <a:gd name="T75" fmla="*/ 2134 h 2134"/>
                    <a:gd name="T76" fmla="*/ 4450 w 8413"/>
                    <a:gd name="T77" fmla="*/ 2105 h 2134"/>
                    <a:gd name="T78" fmla="*/ 4580 w 8413"/>
                    <a:gd name="T79" fmla="*/ 1934 h 2134"/>
                    <a:gd name="T80" fmla="*/ 4738 w 8413"/>
                    <a:gd name="T81" fmla="*/ 2096 h 2134"/>
                    <a:gd name="T82" fmla="*/ 4878 w 8413"/>
                    <a:gd name="T83" fmla="*/ 2124 h 2134"/>
                    <a:gd name="T84" fmla="*/ 5027 w 8413"/>
                    <a:gd name="T85" fmla="*/ 2105 h 2134"/>
                    <a:gd name="T86" fmla="*/ 5166 w 8413"/>
                    <a:gd name="T87" fmla="*/ 2124 h 2134"/>
                    <a:gd name="T88" fmla="*/ 5344 w 8413"/>
                    <a:gd name="T89" fmla="*/ 2115 h 2134"/>
                    <a:gd name="T90" fmla="*/ 5485 w 8413"/>
                    <a:gd name="T91" fmla="*/ 2134 h 2134"/>
                    <a:gd name="T92" fmla="*/ 5605 w 8413"/>
                    <a:gd name="T93" fmla="*/ 2115 h 2134"/>
                    <a:gd name="T94" fmla="*/ 5746 w 8413"/>
                    <a:gd name="T95" fmla="*/ 2048 h 2134"/>
                    <a:gd name="T96" fmla="*/ 5876 w 8413"/>
                    <a:gd name="T97" fmla="*/ 2124 h 2134"/>
                    <a:gd name="T98" fmla="*/ 6071 w 8413"/>
                    <a:gd name="T99" fmla="*/ 2134 h 2134"/>
                    <a:gd name="T100" fmla="*/ 6259 w 8413"/>
                    <a:gd name="T101" fmla="*/ 2134 h 2134"/>
                    <a:gd name="T102" fmla="*/ 6398 w 8413"/>
                    <a:gd name="T103" fmla="*/ 2086 h 2134"/>
                    <a:gd name="T104" fmla="*/ 6520 w 8413"/>
                    <a:gd name="T105" fmla="*/ 2134 h 2134"/>
                    <a:gd name="T106" fmla="*/ 6651 w 8413"/>
                    <a:gd name="T107" fmla="*/ 2124 h 2134"/>
                    <a:gd name="T108" fmla="*/ 6837 w 8413"/>
                    <a:gd name="T109" fmla="*/ 2134 h 2134"/>
                    <a:gd name="T110" fmla="*/ 7034 w 8413"/>
                    <a:gd name="T111" fmla="*/ 2124 h 2134"/>
                    <a:gd name="T112" fmla="*/ 7229 w 8413"/>
                    <a:gd name="T113" fmla="*/ 2134 h 2134"/>
                    <a:gd name="T114" fmla="*/ 7471 w 8413"/>
                    <a:gd name="T115" fmla="*/ 2124 h 2134"/>
                    <a:gd name="T116" fmla="*/ 7705 w 8413"/>
                    <a:gd name="T117" fmla="*/ 2134 h 2134"/>
                    <a:gd name="T118" fmla="*/ 7910 w 8413"/>
                    <a:gd name="T119" fmla="*/ 2124 h 2134"/>
                    <a:gd name="T120" fmla="*/ 8096 w 8413"/>
                    <a:gd name="T121" fmla="*/ 2105 h 2134"/>
                    <a:gd name="T122" fmla="*/ 8376 w 8413"/>
                    <a:gd name="T123" fmla="*/ 2124 h 2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413" h="2134">
                      <a:moveTo>
                        <a:pt x="0" y="2124"/>
                      </a:moveTo>
                      <a:lnTo>
                        <a:pt x="0" y="2096"/>
                      </a:lnTo>
                      <a:lnTo>
                        <a:pt x="8" y="2096"/>
                      </a:lnTo>
                      <a:lnTo>
                        <a:pt x="8" y="2124"/>
                      </a:lnTo>
                      <a:lnTo>
                        <a:pt x="18" y="2134"/>
                      </a:lnTo>
                      <a:lnTo>
                        <a:pt x="18" y="2115"/>
                      </a:lnTo>
                      <a:lnTo>
                        <a:pt x="27" y="2124"/>
                      </a:lnTo>
                      <a:lnTo>
                        <a:pt x="27" y="2115"/>
                      </a:lnTo>
                      <a:lnTo>
                        <a:pt x="37" y="2115"/>
                      </a:lnTo>
                      <a:lnTo>
                        <a:pt x="37" y="1991"/>
                      </a:lnTo>
                      <a:lnTo>
                        <a:pt x="45" y="1877"/>
                      </a:lnTo>
                      <a:lnTo>
                        <a:pt x="45" y="2086"/>
                      </a:lnTo>
                      <a:lnTo>
                        <a:pt x="56" y="2086"/>
                      </a:lnTo>
                      <a:lnTo>
                        <a:pt x="56" y="2124"/>
                      </a:lnTo>
                      <a:lnTo>
                        <a:pt x="64" y="2115"/>
                      </a:lnTo>
                      <a:lnTo>
                        <a:pt x="64" y="2134"/>
                      </a:lnTo>
                      <a:lnTo>
                        <a:pt x="74" y="2134"/>
                      </a:lnTo>
                      <a:lnTo>
                        <a:pt x="74" y="2124"/>
                      </a:lnTo>
                      <a:lnTo>
                        <a:pt x="83" y="2124"/>
                      </a:lnTo>
                      <a:lnTo>
                        <a:pt x="93" y="2115"/>
                      </a:lnTo>
                      <a:lnTo>
                        <a:pt x="93" y="2124"/>
                      </a:lnTo>
                      <a:lnTo>
                        <a:pt x="101" y="2115"/>
                      </a:lnTo>
                      <a:lnTo>
                        <a:pt x="101" y="2134"/>
                      </a:lnTo>
                      <a:lnTo>
                        <a:pt x="112" y="2134"/>
                      </a:lnTo>
                      <a:lnTo>
                        <a:pt x="112" y="2115"/>
                      </a:lnTo>
                      <a:lnTo>
                        <a:pt x="120" y="2115"/>
                      </a:lnTo>
                      <a:lnTo>
                        <a:pt x="120" y="2134"/>
                      </a:lnTo>
                      <a:lnTo>
                        <a:pt x="130" y="2134"/>
                      </a:lnTo>
                      <a:lnTo>
                        <a:pt x="130" y="2124"/>
                      </a:lnTo>
                      <a:lnTo>
                        <a:pt x="139" y="2134"/>
                      </a:lnTo>
                      <a:lnTo>
                        <a:pt x="139" y="2124"/>
                      </a:lnTo>
                      <a:lnTo>
                        <a:pt x="149" y="2115"/>
                      </a:lnTo>
                      <a:lnTo>
                        <a:pt x="149" y="2124"/>
                      </a:lnTo>
                      <a:lnTo>
                        <a:pt x="157" y="2105"/>
                      </a:lnTo>
                      <a:lnTo>
                        <a:pt x="157" y="2124"/>
                      </a:lnTo>
                      <a:lnTo>
                        <a:pt x="167" y="2115"/>
                      </a:lnTo>
                      <a:lnTo>
                        <a:pt x="167" y="2124"/>
                      </a:lnTo>
                      <a:lnTo>
                        <a:pt x="176" y="2124"/>
                      </a:lnTo>
                      <a:lnTo>
                        <a:pt x="176" y="2115"/>
                      </a:lnTo>
                      <a:lnTo>
                        <a:pt x="186" y="2124"/>
                      </a:lnTo>
                      <a:lnTo>
                        <a:pt x="186" y="2115"/>
                      </a:lnTo>
                      <a:lnTo>
                        <a:pt x="195" y="2115"/>
                      </a:lnTo>
                      <a:lnTo>
                        <a:pt x="195" y="2124"/>
                      </a:lnTo>
                      <a:lnTo>
                        <a:pt x="205" y="2115"/>
                      </a:lnTo>
                      <a:lnTo>
                        <a:pt x="205" y="2134"/>
                      </a:lnTo>
                      <a:lnTo>
                        <a:pt x="213" y="2134"/>
                      </a:lnTo>
                      <a:lnTo>
                        <a:pt x="213" y="2115"/>
                      </a:lnTo>
                      <a:lnTo>
                        <a:pt x="223" y="2134"/>
                      </a:lnTo>
                      <a:lnTo>
                        <a:pt x="223" y="2115"/>
                      </a:lnTo>
                      <a:lnTo>
                        <a:pt x="232" y="2115"/>
                      </a:lnTo>
                      <a:lnTo>
                        <a:pt x="232" y="2124"/>
                      </a:lnTo>
                      <a:lnTo>
                        <a:pt x="242" y="2124"/>
                      </a:lnTo>
                      <a:lnTo>
                        <a:pt x="250" y="2115"/>
                      </a:lnTo>
                      <a:lnTo>
                        <a:pt x="250" y="2134"/>
                      </a:lnTo>
                      <a:lnTo>
                        <a:pt x="261" y="2115"/>
                      </a:lnTo>
                      <a:lnTo>
                        <a:pt x="261" y="2134"/>
                      </a:lnTo>
                      <a:lnTo>
                        <a:pt x="269" y="2134"/>
                      </a:lnTo>
                      <a:lnTo>
                        <a:pt x="279" y="2115"/>
                      </a:lnTo>
                      <a:lnTo>
                        <a:pt x="279" y="2134"/>
                      </a:lnTo>
                      <a:lnTo>
                        <a:pt x="288" y="2115"/>
                      </a:lnTo>
                      <a:lnTo>
                        <a:pt x="288" y="2124"/>
                      </a:lnTo>
                      <a:lnTo>
                        <a:pt x="298" y="2134"/>
                      </a:lnTo>
                      <a:lnTo>
                        <a:pt x="298" y="2039"/>
                      </a:lnTo>
                      <a:lnTo>
                        <a:pt x="306" y="2020"/>
                      </a:lnTo>
                      <a:lnTo>
                        <a:pt x="306" y="2067"/>
                      </a:lnTo>
                      <a:lnTo>
                        <a:pt x="317" y="2077"/>
                      </a:lnTo>
                      <a:lnTo>
                        <a:pt x="317" y="1915"/>
                      </a:lnTo>
                      <a:lnTo>
                        <a:pt x="325" y="1926"/>
                      </a:lnTo>
                      <a:lnTo>
                        <a:pt x="325" y="2105"/>
                      </a:lnTo>
                      <a:lnTo>
                        <a:pt x="335" y="2105"/>
                      </a:lnTo>
                      <a:lnTo>
                        <a:pt x="335" y="2124"/>
                      </a:lnTo>
                      <a:lnTo>
                        <a:pt x="344" y="2105"/>
                      </a:lnTo>
                      <a:lnTo>
                        <a:pt x="344" y="2134"/>
                      </a:lnTo>
                      <a:lnTo>
                        <a:pt x="354" y="2134"/>
                      </a:lnTo>
                      <a:lnTo>
                        <a:pt x="354" y="2096"/>
                      </a:lnTo>
                      <a:lnTo>
                        <a:pt x="362" y="2077"/>
                      </a:lnTo>
                      <a:lnTo>
                        <a:pt x="362" y="2105"/>
                      </a:lnTo>
                      <a:lnTo>
                        <a:pt x="372" y="2105"/>
                      </a:lnTo>
                      <a:lnTo>
                        <a:pt x="372" y="2115"/>
                      </a:lnTo>
                      <a:lnTo>
                        <a:pt x="381" y="2096"/>
                      </a:lnTo>
                      <a:lnTo>
                        <a:pt x="381" y="2124"/>
                      </a:lnTo>
                      <a:lnTo>
                        <a:pt x="391" y="2105"/>
                      </a:lnTo>
                      <a:lnTo>
                        <a:pt x="391" y="2124"/>
                      </a:lnTo>
                      <a:lnTo>
                        <a:pt x="400" y="2124"/>
                      </a:lnTo>
                      <a:lnTo>
                        <a:pt x="400" y="2105"/>
                      </a:lnTo>
                      <a:lnTo>
                        <a:pt x="410" y="2134"/>
                      </a:lnTo>
                      <a:lnTo>
                        <a:pt x="410" y="2115"/>
                      </a:lnTo>
                      <a:lnTo>
                        <a:pt x="418" y="2124"/>
                      </a:lnTo>
                      <a:lnTo>
                        <a:pt x="428" y="2124"/>
                      </a:lnTo>
                      <a:lnTo>
                        <a:pt x="428" y="2115"/>
                      </a:lnTo>
                      <a:lnTo>
                        <a:pt x="437" y="2124"/>
                      </a:lnTo>
                      <a:lnTo>
                        <a:pt x="437" y="2115"/>
                      </a:lnTo>
                      <a:lnTo>
                        <a:pt x="447" y="2115"/>
                      </a:lnTo>
                      <a:lnTo>
                        <a:pt x="447" y="2124"/>
                      </a:lnTo>
                      <a:lnTo>
                        <a:pt x="455" y="2115"/>
                      </a:lnTo>
                      <a:lnTo>
                        <a:pt x="455" y="2134"/>
                      </a:lnTo>
                      <a:lnTo>
                        <a:pt x="466" y="2134"/>
                      </a:lnTo>
                      <a:lnTo>
                        <a:pt x="466" y="2105"/>
                      </a:lnTo>
                      <a:lnTo>
                        <a:pt x="474" y="2124"/>
                      </a:lnTo>
                      <a:lnTo>
                        <a:pt x="474" y="2105"/>
                      </a:lnTo>
                      <a:lnTo>
                        <a:pt x="484" y="2134"/>
                      </a:lnTo>
                      <a:lnTo>
                        <a:pt x="493" y="2124"/>
                      </a:lnTo>
                      <a:lnTo>
                        <a:pt x="503" y="2124"/>
                      </a:lnTo>
                      <a:lnTo>
                        <a:pt x="503" y="2096"/>
                      </a:lnTo>
                      <a:lnTo>
                        <a:pt x="511" y="2105"/>
                      </a:lnTo>
                      <a:lnTo>
                        <a:pt x="511" y="2096"/>
                      </a:lnTo>
                      <a:lnTo>
                        <a:pt x="522" y="2096"/>
                      </a:lnTo>
                      <a:lnTo>
                        <a:pt x="522" y="2105"/>
                      </a:lnTo>
                      <a:lnTo>
                        <a:pt x="530" y="2105"/>
                      </a:lnTo>
                      <a:lnTo>
                        <a:pt x="530" y="2124"/>
                      </a:lnTo>
                      <a:lnTo>
                        <a:pt x="540" y="2115"/>
                      </a:lnTo>
                      <a:lnTo>
                        <a:pt x="540" y="2124"/>
                      </a:lnTo>
                      <a:lnTo>
                        <a:pt x="549" y="2134"/>
                      </a:lnTo>
                      <a:lnTo>
                        <a:pt x="549" y="2115"/>
                      </a:lnTo>
                      <a:lnTo>
                        <a:pt x="559" y="2115"/>
                      </a:lnTo>
                      <a:lnTo>
                        <a:pt x="559" y="2124"/>
                      </a:lnTo>
                      <a:lnTo>
                        <a:pt x="567" y="2124"/>
                      </a:lnTo>
                      <a:lnTo>
                        <a:pt x="567" y="2115"/>
                      </a:lnTo>
                      <a:lnTo>
                        <a:pt x="578" y="2115"/>
                      </a:lnTo>
                      <a:lnTo>
                        <a:pt x="578" y="2124"/>
                      </a:lnTo>
                      <a:lnTo>
                        <a:pt x="586" y="2115"/>
                      </a:lnTo>
                      <a:lnTo>
                        <a:pt x="586" y="2134"/>
                      </a:lnTo>
                      <a:lnTo>
                        <a:pt x="596" y="2134"/>
                      </a:lnTo>
                      <a:lnTo>
                        <a:pt x="596" y="2115"/>
                      </a:lnTo>
                      <a:lnTo>
                        <a:pt x="605" y="2134"/>
                      </a:lnTo>
                      <a:lnTo>
                        <a:pt x="605" y="2115"/>
                      </a:lnTo>
                      <a:lnTo>
                        <a:pt x="615" y="2115"/>
                      </a:lnTo>
                      <a:lnTo>
                        <a:pt x="615" y="2124"/>
                      </a:lnTo>
                      <a:lnTo>
                        <a:pt x="625" y="2134"/>
                      </a:lnTo>
                      <a:lnTo>
                        <a:pt x="625" y="2124"/>
                      </a:lnTo>
                      <a:lnTo>
                        <a:pt x="633" y="2124"/>
                      </a:lnTo>
                      <a:lnTo>
                        <a:pt x="633" y="2134"/>
                      </a:lnTo>
                      <a:lnTo>
                        <a:pt x="644" y="2134"/>
                      </a:lnTo>
                      <a:lnTo>
                        <a:pt x="644" y="2124"/>
                      </a:lnTo>
                      <a:lnTo>
                        <a:pt x="652" y="2134"/>
                      </a:lnTo>
                      <a:lnTo>
                        <a:pt x="652" y="2105"/>
                      </a:lnTo>
                      <a:lnTo>
                        <a:pt x="662" y="2086"/>
                      </a:lnTo>
                      <a:lnTo>
                        <a:pt x="662" y="2105"/>
                      </a:lnTo>
                      <a:lnTo>
                        <a:pt x="671" y="2105"/>
                      </a:lnTo>
                      <a:lnTo>
                        <a:pt x="671" y="2134"/>
                      </a:lnTo>
                      <a:lnTo>
                        <a:pt x="681" y="2124"/>
                      </a:lnTo>
                      <a:lnTo>
                        <a:pt x="689" y="2124"/>
                      </a:lnTo>
                      <a:lnTo>
                        <a:pt x="700" y="2134"/>
                      </a:lnTo>
                      <a:lnTo>
                        <a:pt x="700" y="2124"/>
                      </a:lnTo>
                      <a:lnTo>
                        <a:pt x="708" y="2124"/>
                      </a:lnTo>
                      <a:lnTo>
                        <a:pt x="718" y="2124"/>
                      </a:lnTo>
                      <a:lnTo>
                        <a:pt x="718" y="2115"/>
                      </a:lnTo>
                      <a:lnTo>
                        <a:pt x="727" y="2115"/>
                      </a:lnTo>
                      <a:lnTo>
                        <a:pt x="727" y="2134"/>
                      </a:lnTo>
                      <a:lnTo>
                        <a:pt x="737" y="2115"/>
                      </a:lnTo>
                      <a:lnTo>
                        <a:pt x="737" y="2124"/>
                      </a:lnTo>
                      <a:lnTo>
                        <a:pt x="745" y="2115"/>
                      </a:lnTo>
                      <a:lnTo>
                        <a:pt x="745" y="2124"/>
                      </a:lnTo>
                      <a:lnTo>
                        <a:pt x="755" y="2124"/>
                      </a:lnTo>
                      <a:lnTo>
                        <a:pt x="755" y="2134"/>
                      </a:lnTo>
                      <a:lnTo>
                        <a:pt x="764" y="2134"/>
                      </a:lnTo>
                      <a:lnTo>
                        <a:pt x="764" y="2115"/>
                      </a:lnTo>
                      <a:lnTo>
                        <a:pt x="774" y="2134"/>
                      </a:lnTo>
                      <a:lnTo>
                        <a:pt x="774" y="2124"/>
                      </a:lnTo>
                      <a:lnTo>
                        <a:pt x="783" y="2124"/>
                      </a:lnTo>
                      <a:lnTo>
                        <a:pt x="783" y="2115"/>
                      </a:lnTo>
                      <a:lnTo>
                        <a:pt x="793" y="2115"/>
                      </a:lnTo>
                      <a:lnTo>
                        <a:pt x="793" y="2124"/>
                      </a:lnTo>
                      <a:lnTo>
                        <a:pt x="801" y="2115"/>
                      </a:lnTo>
                      <a:lnTo>
                        <a:pt x="801" y="2124"/>
                      </a:lnTo>
                      <a:lnTo>
                        <a:pt x="811" y="2124"/>
                      </a:lnTo>
                      <a:lnTo>
                        <a:pt x="811" y="2134"/>
                      </a:lnTo>
                      <a:lnTo>
                        <a:pt x="820" y="2115"/>
                      </a:lnTo>
                      <a:lnTo>
                        <a:pt x="820" y="2134"/>
                      </a:lnTo>
                      <a:lnTo>
                        <a:pt x="830" y="2124"/>
                      </a:lnTo>
                      <a:lnTo>
                        <a:pt x="830" y="2115"/>
                      </a:lnTo>
                      <a:lnTo>
                        <a:pt x="838" y="2115"/>
                      </a:lnTo>
                      <a:lnTo>
                        <a:pt x="838" y="2124"/>
                      </a:lnTo>
                      <a:lnTo>
                        <a:pt x="849" y="2124"/>
                      </a:lnTo>
                      <a:lnTo>
                        <a:pt x="857" y="2124"/>
                      </a:lnTo>
                      <a:lnTo>
                        <a:pt x="857" y="2134"/>
                      </a:lnTo>
                      <a:lnTo>
                        <a:pt x="867" y="2134"/>
                      </a:lnTo>
                      <a:lnTo>
                        <a:pt x="867" y="2067"/>
                      </a:lnTo>
                      <a:lnTo>
                        <a:pt x="876" y="2010"/>
                      </a:lnTo>
                      <a:lnTo>
                        <a:pt x="876" y="2086"/>
                      </a:lnTo>
                      <a:lnTo>
                        <a:pt x="886" y="2086"/>
                      </a:lnTo>
                      <a:lnTo>
                        <a:pt x="886" y="2124"/>
                      </a:lnTo>
                      <a:lnTo>
                        <a:pt x="894" y="2115"/>
                      </a:lnTo>
                      <a:lnTo>
                        <a:pt x="894" y="2124"/>
                      </a:lnTo>
                      <a:lnTo>
                        <a:pt x="905" y="2115"/>
                      </a:lnTo>
                      <a:lnTo>
                        <a:pt x="905" y="2124"/>
                      </a:lnTo>
                      <a:lnTo>
                        <a:pt x="913" y="2134"/>
                      </a:lnTo>
                      <a:lnTo>
                        <a:pt x="913" y="2124"/>
                      </a:lnTo>
                      <a:lnTo>
                        <a:pt x="923" y="2124"/>
                      </a:lnTo>
                      <a:lnTo>
                        <a:pt x="923" y="2115"/>
                      </a:lnTo>
                      <a:lnTo>
                        <a:pt x="932" y="2134"/>
                      </a:lnTo>
                      <a:lnTo>
                        <a:pt x="932" y="2124"/>
                      </a:lnTo>
                      <a:lnTo>
                        <a:pt x="942" y="2115"/>
                      </a:lnTo>
                      <a:lnTo>
                        <a:pt x="942" y="2124"/>
                      </a:lnTo>
                      <a:lnTo>
                        <a:pt x="950" y="2124"/>
                      </a:lnTo>
                      <a:lnTo>
                        <a:pt x="960" y="2124"/>
                      </a:lnTo>
                      <a:lnTo>
                        <a:pt x="969" y="2124"/>
                      </a:lnTo>
                      <a:lnTo>
                        <a:pt x="969" y="2115"/>
                      </a:lnTo>
                      <a:lnTo>
                        <a:pt x="979" y="2115"/>
                      </a:lnTo>
                      <a:lnTo>
                        <a:pt x="979" y="2124"/>
                      </a:lnTo>
                      <a:lnTo>
                        <a:pt x="988" y="2115"/>
                      </a:lnTo>
                      <a:lnTo>
                        <a:pt x="988" y="2134"/>
                      </a:lnTo>
                      <a:lnTo>
                        <a:pt x="998" y="2134"/>
                      </a:lnTo>
                      <a:lnTo>
                        <a:pt x="998" y="2115"/>
                      </a:lnTo>
                      <a:lnTo>
                        <a:pt x="1006" y="2115"/>
                      </a:lnTo>
                      <a:lnTo>
                        <a:pt x="1006" y="2124"/>
                      </a:lnTo>
                      <a:lnTo>
                        <a:pt x="1016" y="2115"/>
                      </a:lnTo>
                      <a:lnTo>
                        <a:pt x="1016" y="2124"/>
                      </a:lnTo>
                      <a:lnTo>
                        <a:pt x="1025" y="2124"/>
                      </a:lnTo>
                      <a:lnTo>
                        <a:pt x="1025" y="2115"/>
                      </a:lnTo>
                      <a:lnTo>
                        <a:pt x="1035" y="2115"/>
                      </a:lnTo>
                      <a:lnTo>
                        <a:pt x="1035" y="2134"/>
                      </a:lnTo>
                      <a:lnTo>
                        <a:pt x="1044" y="2134"/>
                      </a:lnTo>
                      <a:lnTo>
                        <a:pt x="1044" y="2124"/>
                      </a:lnTo>
                      <a:lnTo>
                        <a:pt x="1054" y="2124"/>
                      </a:lnTo>
                      <a:lnTo>
                        <a:pt x="1054" y="2134"/>
                      </a:lnTo>
                      <a:lnTo>
                        <a:pt x="1062" y="2124"/>
                      </a:lnTo>
                      <a:lnTo>
                        <a:pt x="1072" y="2134"/>
                      </a:lnTo>
                      <a:lnTo>
                        <a:pt x="1072" y="2115"/>
                      </a:lnTo>
                      <a:lnTo>
                        <a:pt x="1081" y="2124"/>
                      </a:lnTo>
                      <a:lnTo>
                        <a:pt x="1081" y="2096"/>
                      </a:lnTo>
                      <a:lnTo>
                        <a:pt x="1091" y="2086"/>
                      </a:lnTo>
                      <a:lnTo>
                        <a:pt x="1091" y="2115"/>
                      </a:lnTo>
                      <a:lnTo>
                        <a:pt x="1099" y="2115"/>
                      </a:lnTo>
                      <a:lnTo>
                        <a:pt x="1099" y="2124"/>
                      </a:lnTo>
                      <a:lnTo>
                        <a:pt x="1110" y="2124"/>
                      </a:lnTo>
                      <a:lnTo>
                        <a:pt x="1110" y="2096"/>
                      </a:lnTo>
                      <a:lnTo>
                        <a:pt x="1118" y="2096"/>
                      </a:lnTo>
                      <a:lnTo>
                        <a:pt x="1118" y="2048"/>
                      </a:lnTo>
                      <a:lnTo>
                        <a:pt x="1128" y="2039"/>
                      </a:lnTo>
                      <a:lnTo>
                        <a:pt x="1128" y="266"/>
                      </a:lnTo>
                      <a:lnTo>
                        <a:pt x="1137" y="285"/>
                      </a:lnTo>
                      <a:lnTo>
                        <a:pt x="1137" y="1953"/>
                      </a:lnTo>
                      <a:lnTo>
                        <a:pt x="1147" y="1963"/>
                      </a:lnTo>
                      <a:lnTo>
                        <a:pt x="1147" y="2086"/>
                      </a:lnTo>
                      <a:lnTo>
                        <a:pt x="1155" y="2096"/>
                      </a:lnTo>
                      <a:lnTo>
                        <a:pt x="1155" y="2077"/>
                      </a:lnTo>
                      <a:lnTo>
                        <a:pt x="1166" y="2077"/>
                      </a:lnTo>
                      <a:lnTo>
                        <a:pt x="1166" y="2115"/>
                      </a:lnTo>
                      <a:lnTo>
                        <a:pt x="1174" y="2115"/>
                      </a:lnTo>
                      <a:lnTo>
                        <a:pt x="1174" y="2105"/>
                      </a:lnTo>
                      <a:lnTo>
                        <a:pt x="1184" y="2115"/>
                      </a:lnTo>
                      <a:lnTo>
                        <a:pt x="1184" y="2124"/>
                      </a:lnTo>
                      <a:lnTo>
                        <a:pt x="1193" y="2124"/>
                      </a:lnTo>
                      <a:lnTo>
                        <a:pt x="1193" y="2134"/>
                      </a:lnTo>
                      <a:lnTo>
                        <a:pt x="1203" y="2124"/>
                      </a:lnTo>
                      <a:lnTo>
                        <a:pt x="1203" y="2134"/>
                      </a:lnTo>
                      <a:lnTo>
                        <a:pt x="1211" y="2124"/>
                      </a:lnTo>
                      <a:lnTo>
                        <a:pt x="1211" y="2134"/>
                      </a:lnTo>
                      <a:lnTo>
                        <a:pt x="1221" y="2134"/>
                      </a:lnTo>
                      <a:lnTo>
                        <a:pt x="1221" y="2105"/>
                      </a:lnTo>
                      <a:lnTo>
                        <a:pt x="1230" y="2105"/>
                      </a:lnTo>
                      <a:lnTo>
                        <a:pt x="1240" y="2058"/>
                      </a:lnTo>
                      <a:lnTo>
                        <a:pt x="1240" y="2105"/>
                      </a:lnTo>
                      <a:lnTo>
                        <a:pt x="1249" y="2124"/>
                      </a:lnTo>
                      <a:lnTo>
                        <a:pt x="1249" y="2096"/>
                      </a:lnTo>
                      <a:lnTo>
                        <a:pt x="1259" y="2115"/>
                      </a:lnTo>
                      <a:lnTo>
                        <a:pt x="1259" y="2105"/>
                      </a:lnTo>
                      <a:lnTo>
                        <a:pt x="1267" y="2086"/>
                      </a:lnTo>
                      <a:lnTo>
                        <a:pt x="1267" y="2115"/>
                      </a:lnTo>
                      <a:lnTo>
                        <a:pt x="1277" y="2115"/>
                      </a:lnTo>
                      <a:lnTo>
                        <a:pt x="1277" y="2086"/>
                      </a:lnTo>
                      <a:lnTo>
                        <a:pt x="1286" y="2096"/>
                      </a:lnTo>
                      <a:lnTo>
                        <a:pt x="1286" y="2124"/>
                      </a:lnTo>
                      <a:lnTo>
                        <a:pt x="1296" y="2124"/>
                      </a:lnTo>
                      <a:lnTo>
                        <a:pt x="1296" y="2096"/>
                      </a:lnTo>
                      <a:lnTo>
                        <a:pt x="1304" y="2105"/>
                      </a:lnTo>
                      <a:lnTo>
                        <a:pt x="1304" y="2124"/>
                      </a:lnTo>
                      <a:lnTo>
                        <a:pt x="1315" y="2105"/>
                      </a:lnTo>
                      <a:lnTo>
                        <a:pt x="1315" y="2124"/>
                      </a:lnTo>
                      <a:lnTo>
                        <a:pt x="1323" y="2134"/>
                      </a:lnTo>
                      <a:lnTo>
                        <a:pt x="1323" y="2115"/>
                      </a:lnTo>
                      <a:lnTo>
                        <a:pt x="1333" y="2115"/>
                      </a:lnTo>
                      <a:lnTo>
                        <a:pt x="1333" y="2124"/>
                      </a:lnTo>
                      <a:lnTo>
                        <a:pt x="1342" y="2124"/>
                      </a:lnTo>
                      <a:lnTo>
                        <a:pt x="1352" y="2124"/>
                      </a:lnTo>
                      <a:lnTo>
                        <a:pt x="1360" y="2124"/>
                      </a:lnTo>
                      <a:lnTo>
                        <a:pt x="1371" y="2134"/>
                      </a:lnTo>
                      <a:lnTo>
                        <a:pt x="1371" y="2115"/>
                      </a:lnTo>
                      <a:lnTo>
                        <a:pt x="1379" y="2115"/>
                      </a:lnTo>
                      <a:lnTo>
                        <a:pt x="1379" y="2124"/>
                      </a:lnTo>
                      <a:lnTo>
                        <a:pt x="1389" y="2124"/>
                      </a:lnTo>
                      <a:lnTo>
                        <a:pt x="1398" y="2124"/>
                      </a:lnTo>
                      <a:lnTo>
                        <a:pt x="1408" y="2134"/>
                      </a:lnTo>
                      <a:lnTo>
                        <a:pt x="1408" y="2115"/>
                      </a:lnTo>
                      <a:lnTo>
                        <a:pt x="1416" y="2124"/>
                      </a:lnTo>
                      <a:lnTo>
                        <a:pt x="1416" y="2134"/>
                      </a:lnTo>
                      <a:lnTo>
                        <a:pt x="1426" y="2124"/>
                      </a:lnTo>
                      <a:lnTo>
                        <a:pt x="1426" y="2115"/>
                      </a:lnTo>
                      <a:lnTo>
                        <a:pt x="1435" y="2124"/>
                      </a:lnTo>
                      <a:lnTo>
                        <a:pt x="1435" y="2115"/>
                      </a:lnTo>
                      <a:lnTo>
                        <a:pt x="1445" y="2115"/>
                      </a:lnTo>
                      <a:lnTo>
                        <a:pt x="1445" y="2124"/>
                      </a:lnTo>
                      <a:lnTo>
                        <a:pt x="1454" y="2124"/>
                      </a:lnTo>
                      <a:lnTo>
                        <a:pt x="1464" y="2134"/>
                      </a:lnTo>
                      <a:lnTo>
                        <a:pt x="1464" y="2124"/>
                      </a:lnTo>
                      <a:lnTo>
                        <a:pt x="1472" y="2134"/>
                      </a:lnTo>
                      <a:lnTo>
                        <a:pt x="1472" y="2115"/>
                      </a:lnTo>
                      <a:lnTo>
                        <a:pt x="1482" y="2124"/>
                      </a:lnTo>
                      <a:lnTo>
                        <a:pt x="1482" y="2105"/>
                      </a:lnTo>
                      <a:lnTo>
                        <a:pt x="1491" y="2105"/>
                      </a:lnTo>
                      <a:lnTo>
                        <a:pt x="1491" y="2124"/>
                      </a:lnTo>
                      <a:lnTo>
                        <a:pt x="1501" y="2134"/>
                      </a:lnTo>
                      <a:lnTo>
                        <a:pt x="1501" y="2124"/>
                      </a:lnTo>
                      <a:lnTo>
                        <a:pt x="1510" y="2134"/>
                      </a:lnTo>
                      <a:lnTo>
                        <a:pt x="1510" y="2124"/>
                      </a:lnTo>
                      <a:lnTo>
                        <a:pt x="1520" y="2124"/>
                      </a:lnTo>
                      <a:lnTo>
                        <a:pt x="1520" y="2134"/>
                      </a:lnTo>
                      <a:lnTo>
                        <a:pt x="1528" y="2124"/>
                      </a:lnTo>
                      <a:lnTo>
                        <a:pt x="1528" y="2086"/>
                      </a:lnTo>
                      <a:lnTo>
                        <a:pt x="1538" y="2086"/>
                      </a:lnTo>
                      <a:lnTo>
                        <a:pt x="1538" y="2001"/>
                      </a:lnTo>
                      <a:lnTo>
                        <a:pt x="1548" y="2029"/>
                      </a:lnTo>
                      <a:lnTo>
                        <a:pt x="1548" y="2105"/>
                      </a:lnTo>
                      <a:lnTo>
                        <a:pt x="1557" y="2105"/>
                      </a:lnTo>
                      <a:lnTo>
                        <a:pt x="1557" y="2115"/>
                      </a:lnTo>
                      <a:lnTo>
                        <a:pt x="1567" y="2124"/>
                      </a:lnTo>
                      <a:lnTo>
                        <a:pt x="1567" y="2115"/>
                      </a:lnTo>
                      <a:lnTo>
                        <a:pt x="1576" y="2115"/>
                      </a:lnTo>
                      <a:lnTo>
                        <a:pt x="1576" y="2029"/>
                      </a:lnTo>
                      <a:lnTo>
                        <a:pt x="1586" y="2029"/>
                      </a:lnTo>
                      <a:lnTo>
                        <a:pt x="1586" y="1953"/>
                      </a:lnTo>
                      <a:lnTo>
                        <a:pt x="1594" y="2029"/>
                      </a:lnTo>
                      <a:lnTo>
                        <a:pt x="1594" y="2105"/>
                      </a:lnTo>
                      <a:lnTo>
                        <a:pt x="1604" y="2105"/>
                      </a:lnTo>
                      <a:lnTo>
                        <a:pt x="1604" y="2124"/>
                      </a:lnTo>
                      <a:lnTo>
                        <a:pt x="1613" y="2115"/>
                      </a:lnTo>
                      <a:lnTo>
                        <a:pt x="1613" y="2124"/>
                      </a:lnTo>
                      <a:lnTo>
                        <a:pt x="1623" y="2134"/>
                      </a:lnTo>
                      <a:lnTo>
                        <a:pt x="1623" y="2115"/>
                      </a:lnTo>
                      <a:lnTo>
                        <a:pt x="1632" y="2115"/>
                      </a:lnTo>
                      <a:lnTo>
                        <a:pt x="1642" y="2115"/>
                      </a:lnTo>
                      <a:lnTo>
                        <a:pt x="1642" y="2124"/>
                      </a:lnTo>
                      <a:lnTo>
                        <a:pt x="1650" y="2124"/>
                      </a:lnTo>
                      <a:lnTo>
                        <a:pt x="1650" y="2115"/>
                      </a:lnTo>
                      <a:lnTo>
                        <a:pt x="1660" y="2115"/>
                      </a:lnTo>
                      <a:lnTo>
                        <a:pt x="1660" y="2124"/>
                      </a:lnTo>
                      <a:lnTo>
                        <a:pt x="1669" y="2115"/>
                      </a:lnTo>
                      <a:lnTo>
                        <a:pt x="1669" y="2124"/>
                      </a:lnTo>
                      <a:lnTo>
                        <a:pt x="1679" y="2124"/>
                      </a:lnTo>
                      <a:lnTo>
                        <a:pt x="1679" y="2058"/>
                      </a:lnTo>
                      <a:lnTo>
                        <a:pt x="1687" y="2058"/>
                      </a:lnTo>
                      <a:lnTo>
                        <a:pt x="1687" y="2105"/>
                      </a:lnTo>
                      <a:lnTo>
                        <a:pt x="1698" y="2105"/>
                      </a:lnTo>
                      <a:lnTo>
                        <a:pt x="1698" y="2124"/>
                      </a:lnTo>
                      <a:lnTo>
                        <a:pt x="1706" y="2115"/>
                      </a:lnTo>
                      <a:lnTo>
                        <a:pt x="1706" y="2124"/>
                      </a:lnTo>
                      <a:lnTo>
                        <a:pt x="1716" y="2134"/>
                      </a:lnTo>
                      <a:lnTo>
                        <a:pt x="1725" y="2124"/>
                      </a:lnTo>
                      <a:lnTo>
                        <a:pt x="1725" y="2115"/>
                      </a:lnTo>
                      <a:lnTo>
                        <a:pt x="1735" y="2115"/>
                      </a:lnTo>
                      <a:lnTo>
                        <a:pt x="1735" y="2124"/>
                      </a:lnTo>
                      <a:lnTo>
                        <a:pt x="1743" y="2115"/>
                      </a:lnTo>
                      <a:lnTo>
                        <a:pt x="1743" y="2124"/>
                      </a:lnTo>
                      <a:lnTo>
                        <a:pt x="1754" y="2124"/>
                      </a:lnTo>
                      <a:lnTo>
                        <a:pt x="1754" y="2115"/>
                      </a:lnTo>
                      <a:lnTo>
                        <a:pt x="1762" y="2115"/>
                      </a:lnTo>
                      <a:lnTo>
                        <a:pt x="1762" y="2134"/>
                      </a:lnTo>
                      <a:lnTo>
                        <a:pt x="1772" y="2134"/>
                      </a:lnTo>
                      <a:lnTo>
                        <a:pt x="1772" y="2115"/>
                      </a:lnTo>
                      <a:lnTo>
                        <a:pt x="1781" y="2115"/>
                      </a:lnTo>
                      <a:lnTo>
                        <a:pt x="1781" y="2124"/>
                      </a:lnTo>
                      <a:lnTo>
                        <a:pt x="1791" y="2124"/>
                      </a:lnTo>
                      <a:lnTo>
                        <a:pt x="1791" y="2115"/>
                      </a:lnTo>
                      <a:lnTo>
                        <a:pt x="1799" y="2115"/>
                      </a:lnTo>
                      <a:lnTo>
                        <a:pt x="1799" y="2048"/>
                      </a:lnTo>
                      <a:lnTo>
                        <a:pt x="1809" y="2058"/>
                      </a:lnTo>
                      <a:lnTo>
                        <a:pt x="1809" y="2115"/>
                      </a:lnTo>
                      <a:lnTo>
                        <a:pt x="1818" y="2115"/>
                      </a:lnTo>
                      <a:lnTo>
                        <a:pt x="1818" y="2124"/>
                      </a:lnTo>
                      <a:lnTo>
                        <a:pt x="1828" y="2115"/>
                      </a:lnTo>
                      <a:lnTo>
                        <a:pt x="1828" y="2134"/>
                      </a:lnTo>
                      <a:lnTo>
                        <a:pt x="1837" y="2134"/>
                      </a:lnTo>
                      <a:lnTo>
                        <a:pt x="1837" y="2115"/>
                      </a:lnTo>
                      <a:lnTo>
                        <a:pt x="1847" y="2105"/>
                      </a:lnTo>
                      <a:lnTo>
                        <a:pt x="1847" y="2124"/>
                      </a:lnTo>
                      <a:lnTo>
                        <a:pt x="1855" y="2124"/>
                      </a:lnTo>
                      <a:lnTo>
                        <a:pt x="1855" y="2115"/>
                      </a:lnTo>
                      <a:lnTo>
                        <a:pt x="1865" y="2124"/>
                      </a:lnTo>
                      <a:lnTo>
                        <a:pt x="1865" y="2115"/>
                      </a:lnTo>
                      <a:lnTo>
                        <a:pt x="1874" y="2115"/>
                      </a:lnTo>
                      <a:lnTo>
                        <a:pt x="1874" y="2096"/>
                      </a:lnTo>
                      <a:lnTo>
                        <a:pt x="1884" y="2096"/>
                      </a:lnTo>
                      <a:lnTo>
                        <a:pt x="1884" y="2067"/>
                      </a:lnTo>
                      <a:lnTo>
                        <a:pt x="1892" y="2077"/>
                      </a:lnTo>
                      <a:lnTo>
                        <a:pt x="1892" y="531"/>
                      </a:lnTo>
                      <a:lnTo>
                        <a:pt x="1903" y="49"/>
                      </a:lnTo>
                      <a:lnTo>
                        <a:pt x="1903" y="1565"/>
                      </a:lnTo>
                      <a:lnTo>
                        <a:pt x="1911" y="1603"/>
                      </a:lnTo>
                      <a:lnTo>
                        <a:pt x="1911" y="2067"/>
                      </a:lnTo>
                      <a:lnTo>
                        <a:pt x="1921" y="2077"/>
                      </a:lnTo>
                      <a:lnTo>
                        <a:pt x="1921" y="2048"/>
                      </a:lnTo>
                      <a:lnTo>
                        <a:pt x="1930" y="2048"/>
                      </a:lnTo>
                      <a:lnTo>
                        <a:pt x="1930" y="2105"/>
                      </a:lnTo>
                      <a:lnTo>
                        <a:pt x="1940" y="2105"/>
                      </a:lnTo>
                      <a:lnTo>
                        <a:pt x="1940" y="2115"/>
                      </a:lnTo>
                      <a:lnTo>
                        <a:pt x="1948" y="2115"/>
                      </a:lnTo>
                      <a:lnTo>
                        <a:pt x="1948" y="2124"/>
                      </a:lnTo>
                      <a:lnTo>
                        <a:pt x="1959" y="2115"/>
                      </a:lnTo>
                      <a:lnTo>
                        <a:pt x="1959" y="2134"/>
                      </a:lnTo>
                      <a:lnTo>
                        <a:pt x="1967" y="2124"/>
                      </a:lnTo>
                      <a:lnTo>
                        <a:pt x="1977" y="2124"/>
                      </a:lnTo>
                      <a:lnTo>
                        <a:pt x="1977" y="2134"/>
                      </a:lnTo>
                      <a:lnTo>
                        <a:pt x="1986" y="2134"/>
                      </a:lnTo>
                      <a:lnTo>
                        <a:pt x="1986" y="2115"/>
                      </a:lnTo>
                      <a:lnTo>
                        <a:pt x="1996" y="2105"/>
                      </a:lnTo>
                      <a:lnTo>
                        <a:pt x="1996" y="2115"/>
                      </a:lnTo>
                      <a:lnTo>
                        <a:pt x="2004" y="2115"/>
                      </a:lnTo>
                      <a:lnTo>
                        <a:pt x="2004" y="2124"/>
                      </a:lnTo>
                      <a:lnTo>
                        <a:pt x="2014" y="2124"/>
                      </a:lnTo>
                      <a:lnTo>
                        <a:pt x="2014" y="2134"/>
                      </a:lnTo>
                      <a:lnTo>
                        <a:pt x="2023" y="2134"/>
                      </a:lnTo>
                      <a:lnTo>
                        <a:pt x="2023" y="2124"/>
                      </a:lnTo>
                      <a:lnTo>
                        <a:pt x="2033" y="2124"/>
                      </a:lnTo>
                      <a:lnTo>
                        <a:pt x="2033" y="2086"/>
                      </a:lnTo>
                      <a:lnTo>
                        <a:pt x="2042" y="2096"/>
                      </a:lnTo>
                      <a:lnTo>
                        <a:pt x="2042" y="2124"/>
                      </a:lnTo>
                      <a:lnTo>
                        <a:pt x="2052" y="2105"/>
                      </a:lnTo>
                      <a:lnTo>
                        <a:pt x="2052" y="2115"/>
                      </a:lnTo>
                      <a:lnTo>
                        <a:pt x="2060" y="2124"/>
                      </a:lnTo>
                      <a:lnTo>
                        <a:pt x="2070" y="2124"/>
                      </a:lnTo>
                      <a:lnTo>
                        <a:pt x="2070" y="2134"/>
                      </a:lnTo>
                      <a:lnTo>
                        <a:pt x="2079" y="2134"/>
                      </a:lnTo>
                      <a:lnTo>
                        <a:pt x="2079" y="2124"/>
                      </a:lnTo>
                      <a:lnTo>
                        <a:pt x="2089" y="2124"/>
                      </a:lnTo>
                      <a:lnTo>
                        <a:pt x="2089" y="2134"/>
                      </a:lnTo>
                      <a:lnTo>
                        <a:pt x="2098" y="2124"/>
                      </a:lnTo>
                      <a:lnTo>
                        <a:pt x="2098" y="2115"/>
                      </a:lnTo>
                      <a:lnTo>
                        <a:pt x="2108" y="2134"/>
                      </a:lnTo>
                      <a:lnTo>
                        <a:pt x="2108" y="2124"/>
                      </a:lnTo>
                      <a:lnTo>
                        <a:pt x="2116" y="2115"/>
                      </a:lnTo>
                      <a:lnTo>
                        <a:pt x="2116" y="2124"/>
                      </a:lnTo>
                      <a:lnTo>
                        <a:pt x="2126" y="2134"/>
                      </a:lnTo>
                      <a:lnTo>
                        <a:pt x="2126" y="2115"/>
                      </a:lnTo>
                      <a:lnTo>
                        <a:pt x="2135" y="2124"/>
                      </a:lnTo>
                      <a:lnTo>
                        <a:pt x="2135" y="2115"/>
                      </a:lnTo>
                      <a:lnTo>
                        <a:pt x="2145" y="2115"/>
                      </a:lnTo>
                      <a:lnTo>
                        <a:pt x="2145" y="2124"/>
                      </a:lnTo>
                      <a:lnTo>
                        <a:pt x="2153" y="2124"/>
                      </a:lnTo>
                      <a:lnTo>
                        <a:pt x="2153" y="2115"/>
                      </a:lnTo>
                      <a:lnTo>
                        <a:pt x="2164" y="2115"/>
                      </a:lnTo>
                      <a:lnTo>
                        <a:pt x="2164" y="2134"/>
                      </a:lnTo>
                      <a:lnTo>
                        <a:pt x="2172" y="2124"/>
                      </a:lnTo>
                      <a:lnTo>
                        <a:pt x="2172" y="2134"/>
                      </a:lnTo>
                      <a:lnTo>
                        <a:pt x="2182" y="2134"/>
                      </a:lnTo>
                      <a:lnTo>
                        <a:pt x="2182" y="2124"/>
                      </a:lnTo>
                      <a:lnTo>
                        <a:pt x="2191" y="2124"/>
                      </a:lnTo>
                      <a:lnTo>
                        <a:pt x="2201" y="2124"/>
                      </a:lnTo>
                      <a:lnTo>
                        <a:pt x="2201" y="2115"/>
                      </a:lnTo>
                      <a:lnTo>
                        <a:pt x="2209" y="2115"/>
                      </a:lnTo>
                      <a:lnTo>
                        <a:pt x="2209" y="2124"/>
                      </a:lnTo>
                      <a:lnTo>
                        <a:pt x="2220" y="2134"/>
                      </a:lnTo>
                      <a:lnTo>
                        <a:pt x="2220" y="2124"/>
                      </a:lnTo>
                      <a:lnTo>
                        <a:pt x="2228" y="2115"/>
                      </a:lnTo>
                      <a:lnTo>
                        <a:pt x="2228" y="2134"/>
                      </a:lnTo>
                      <a:lnTo>
                        <a:pt x="2238" y="2115"/>
                      </a:lnTo>
                      <a:lnTo>
                        <a:pt x="2238" y="2124"/>
                      </a:lnTo>
                      <a:lnTo>
                        <a:pt x="2247" y="2124"/>
                      </a:lnTo>
                      <a:lnTo>
                        <a:pt x="2257" y="2124"/>
                      </a:lnTo>
                      <a:lnTo>
                        <a:pt x="2265" y="2134"/>
                      </a:lnTo>
                      <a:lnTo>
                        <a:pt x="2265" y="2124"/>
                      </a:lnTo>
                      <a:lnTo>
                        <a:pt x="2275" y="2124"/>
                      </a:lnTo>
                      <a:lnTo>
                        <a:pt x="2284" y="2124"/>
                      </a:lnTo>
                      <a:lnTo>
                        <a:pt x="2284" y="2134"/>
                      </a:lnTo>
                      <a:lnTo>
                        <a:pt x="2294" y="2134"/>
                      </a:lnTo>
                      <a:lnTo>
                        <a:pt x="2303" y="2115"/>
                      </a:lnTo>
                      <a:lnTo>
                        <a:pt x="2303" y="2124"/>
                      </a:lnTo>
                      <a:lnTo>
                        <a:pt x="2313" y="2115"/>
                      </a:lnTo>
                      <a:lnTo>
                        <a:pt x="2313" y="2134"/>
                      </a:lnTo>
                      <a:lnTo>
                        <a:pt x="2331" y="2124"/>
                      </a:lnTo>
                      <a:lnTo>
                        <a:pt x="2331" y="2134"/>
                      </a:lnTo>
                      <a:lnTo>
                        <a:pt x="2340" y="2134"/>
                      </a:lnTo>
                      <a:lnTo>
                        <a:pt x="2340" y="2124"/>
                      </a:lnTo>
                      <a:lnTo>
                        <a:pt x="2350" y="2124"/>
                      </a:lnTo>
                      <a:lnTo>
                        <a:pt x="2350" y="2134"/>
                      </a:lnTo>
                      <a:lnTo>
                        <a:pt x="2358" y="2124"/>
                      </a:lnTo>
                      <a:lnTo>
                        <a:pt x="2369" y="2124"/>
                      </a:lnTo>
                      <a:lnTo>
                        <a:pt x="2369" y="2134"/>
                      </a:lnTo>
                      <a:lnTo>
                        <a:pt x="2377" y="2134"/>
                      </a:lnTo>
                      <a:lnTo>
                        <a:pt x="2377" y="2115"/>
                      </a:lnTo>
                      <a:lnTo>
                        <a:pt x="2387" y="2124"/>
                      </a:lnTo>
                      <a:lnTo>
                        <a:pt x="2387" y="2115"/>
                      </a:lnTo>
                      <a:lnTo>
                        <a:pt x="2396" y="2115"/>
                      </a:lnTo>
                      <a:lnTo>
                        <a:pt x="2396" y="2067"/>
                      </a:lnTo>
                      <a:lnTo>
                        <a:pt x="2406" y="2067"/>
                      </a:lnTo>
                      <a:lnTo>
                        <a:pt x="2406" y="2105"/>
                      </a:lnTo>
                      <a:lnTo>
                        <a:pt x="2414" y="2105"/>
                      </a:lnTo>
                      <a:lnTo>
                        <a:pt x="2414" y="1963"/>
                      </a:lnTo>
                      <a:lnTo>
                        <a:pt x="2425" y="1963"/>
                      </a:lnTo>
                      <a:lnTo>
                        <a:pt x="2425" y="2105"/>
                      </a:lnTo>
                      <a:lnTo>
                        <a:pt x="2433" y="2115"/>
                      </a:lnTo>
                      <a:lnTo>
                        <a:pt x="2433" y="2124"/>
                      </a:lnTo>
                      <a:lnTo>
                        <a:pt x="2443" y="2124"/>
                      </a:lnTo>
                      <a:lnTo>
                        <a:pt x="2443" y="2134"/>
                      </a:lnTo>
                      <a:lnTo>
                        <a:pt x="2453" y="2124"/>
                      </a:lnTo>
                      <a:lnTo>
                        <a:pt x="2453" y="2134"/>
                      </a:lnTo>
                      <a:lnTo>
                        <a:pt x="2462" y="2124"/>
                      </a:lnTo>
                      <a:lnTo>
                        <a:pt x="2462" y="2134"/>
                      </a:lnTo>
                      <a:lnTo>
                        <a:pt x="2472" y="2134"/>
                      </a:lnTo>
                      <a:lnTo>
                        <a:pt x="2472" y="2115"/>
                      </a:lnTo>
                      <a:lnTo>
                        <a:pt x="2480" y="2115"/>
                      </a:lnTo>
                      <a:lnTo>
                        <a:pt x="2480" y="2124"/>
                      </a:lnTo>
                      <a:lnTo>
                        <a:pt x="2491" y="2124"/>
                      </a:lnTo>
                      <a:lnTo>
                        <a:pt x="2499" y="2124"/>
                      </a:lnTo>
                      <a:lnTo>
                        <a:pt x="2509" y="2134"/>
                      </a:lnTo>
                      <a:lnTo>
                        <a:pt x="2509" y="2124"/>
                      </a:lnTo>
                      <a:lnTo>
                        <a:pt x="2518" y="2124"/>
                      </a:lnTo>
                      <a:lnTo>
                        <a:pt x="2518" y="2134"/>
                      </a:lnTo>
                      <a:lnTo>
                        <a:pt x="2528" y="2124"/>
                      </a:lnTo>
                      <a:lnTo>
                        <a:pt x="2536" y="2134"/>
                      </a:lnTo>
                      <a:lnTo>
                        <a:pt x="2536" y="2124"/>
                      </a:lnTo>
                      <a:lnTo>
                        <a:pt x="2547" y="2124"/>
                      </a:lnTo>
                      <a:lnTo>
                        <a:pt x="2547" y="2115"/>
                      </a:lnTo>
                      <a:lnTo>
                        <a:pt x="2555" y="2124"/>
                      </a:lnTo>
                      <a:lnTo>
                        <a:pt x="2565" y="2115"/>
                      </a:lnTo>
                      <a:lnTo>
                        <a:pt x="2565" y="2134"/>
                      </a:lnTo>
                      <a:lnTo>
                        <a:pt x="2574" y="2124"/>
                      </a:lnTo>
                      <a:lnTo>
                        <a:pt x="2574" y="2134"/>
                      </a:lnTo>
                      <a:lnTo>
                        <a:pt x="2584" y="2134"/>
                      </a:lnTo>
                      <a:lnTo>
                        <a:pt x="2584" y="2124"/>
                      </a:lnTo>
                      <a:lnTo>
                        <a:pt x="2592" y="2124"/>
                      </a:lnTo>
                      <a:lnTo>
                        <a:pt x="2603" y="2124"/>
                      </a:lnTo>
                      <a:lnTo>
                        <a:pt x="2611" y="2124"/>
                      </a:lnTo>
                      <a:lnTo>
                        <a:pt x="2621" y="2124"/>
                      </a:lnTo>
                      <a:lnTo>
                        <a:pt x="2630" y="2134"/>
                      </a:lnTo>
                      <a:lnTo>
                        <a:pt x="2640" y="2124"/>
                      </a:lnTo>
                      <a:lnTo>
                        <a:pt x="2648" y="2134"/>
                      </a:lnTo>
                      <a:lnTo>
                        <a:pt x="2648" y="2124"/>
                      </a:lnTo>
                      <a:lnTo>
                        <a:pt x="2658" y="2124"/>
                      </a:lnTo>
                      <a:lnTo>
                        <a:pt x="2667" y="2124"/>
                      </a:lnTo>
                      <a:lnTo>
                        <a:pt x="2677" y="2124"/>
                      </a:lnTo>
                      <a:lnTo>
                        <a:pt x="2686" y="2115"/>
                      </a:lnTo>
                      <a:lnTo>
                        <a:pt x="2686" y="2124"/>
                      </a:lnTo>
                      <a:lnTo>
                        <a:pt x="2696" y="2115"/>
                      </a:lnTo>
                      <a:lnTo>
                        <a:pt x="2696" y="2124"/>
                      </a:lnTo>
                      <a:lnTo>
                        <a:pt x="2704" y="2124"/>
                      </a:lnTo>
                      <a:lnTo>
                        <a:pt x="2704" y="2105"/>
                      </a:lnTo>
                      <a:lnTo>
                        <a:pt x="2714" y="2096"/>
                      </a:lnTo>
                      <a:lnTo>
                        <a:pt x="2714" y="1915"/>
                      </a:lnTo>
                      <a:lnTo>
                        <a:pt x="2723" y="1896"/>
                      </a:lnTo>
                      <a:lnTo>
                        <a:pt x="2723" y="49"/>
                      </a:lnTo>
                      <a:lnTo>
                        <a:pt x="2733" y="87"/>
                      </a:lnTo>
                      <a:lnTo>
                        <a:pt x="2733" y="1896"/>
                      </a:lnTo>
                      <a:lnTo>
                        <a:pt x="2741" y="1907"/>
                      </a:lnTo>
                      <a:lnTo>
                        <a:pt x="2741" y="2048"/>
                      </a:lnTo>
                      <a:lnTo>
                        <a:pt x="2752" y="2048"/>
                      </a:lnTo>
                      <a:lnTo>
                        <a:pt x="2752" y="2115"/>
                      </a:lnTo>
                      <a:lnTo>
                        <a:pt x="2760" y="2115"/>
                      </a:lnTo>
                      <a:lnTo>
                        <a:pt x="2760" y="2124"/>
                      </a:lnTo>
                      <a:lnTo>
                        <a:pt x="2770" y="2124"/>
                      </a:lnTo>
                      <a:lnTo>
                        <a:pt x="2770" y="2115"/>
                      </a:lnTo>
                      <a:lnTo>
                        <a:pt x="2779" y="2115"/>
                      </a:lnTo>
                      <a:lnTo>
                        <a:pt x="2779" y="2124"/>
                      </a:lnTo>
                      <a:lnTo>
                        <a:pt x="2789" y="2115"/>
                      </a:lnTo>
                      <a:lnTo>
                        <a:pt x="2789" y="2124"/>
                      </a:lnTo>
                      <a:lnTo>
                        <a:pt x="2797" y="2134"/>
                      </a:lnTo>
                      <a:lnTo>
                        <a:pt x="2797" y="2124"/>
                      </a:lnTo>
                      <a:lnTo>
                        <a:pt x="2808" y="2134"/>
                      </a:lnTo>
                      <a:lnTo>
                        <a:pt x="2808" y="2124"/>
                      </a:lnTo>
                      <a:lnTo>
                        <a:pt x="2816" y="2124"/>
                      </a:lnTo>
                      <a:lnTo>
                        <a:pt x="2816" y="2115"/>
                      </a:lnTo>
                      <a:lnTo>
                        <a:pt x="2826" y="2115"/>
                      </a:lnTo>
                      <a:lnTo>
                        <a:pt x="2826" y="2105"/>
                      </a:lnTo>
                      <a:lnTo>
                        <a:pt x="2835" y="2105"/>
                      </a:lnTo>
                      <a:lnTo>
                        <a:pt x="2835" y="2115"/>
                      </a:lnTo>
                      <a:lnTo>
                        <a:pt x="2845" y="2124"/>
                      </a:lnTo>
                      <a:lnTo>
                        <a:pt x="2845" y="2115"/>
                      </a:lnTo>
                      <a:lnTo>
                        <a:pt x="2853" y="2124"/>
                      </a:lnTo>
                      <a:lnTo>
                        <a:pt x="2853" y="2096"/>
                      </a:lnTo>
                      <a:lnTo>
                        <a:pt x="2863" y="2077"/>
                      </a:lnTo>
                      <a:lnTo>
                        <a:pt x="2863" y="2105"/>
                      </a:lnTo>
                      <a:lnTo>
                        <a:pt x="2872" y="2105"/>
                      </a:lnTo>
                      <a:lnTo>
                        <a:pt x="2872" y="2115"/>
                      </a:lnTo>
                      <a:lnTo>
                        <a:pt x="2882" y="2105"/>
                      </a:lnTo>
                      <a:lnTo>
                        <a:pt x="2882" y="2115"/>
                      </a:lnTo>
                      <a:lnTo>
                        <a:pt x="2891" y="2124"/>
                      </a:lnTo>
                      <a:lnTo>
                        <a:pt x="2891" y="2115"/>
                      </a:lnTo>
                      <a:lnTo>
                        <a:pt x="2901" y="2115"/>
                      </a:lnTo>
                      <a:lnTo>
                        <a:pt x="2901" y="2124"/>
                      </a:lnTo>
                      <a:lnTo>
                        <a:pt x="2909" y="2134"/>
                      </a:lnTo>
                      <a:lnTo>
                        <a:pt x="2909" y="2124"/>
                      </a:lnTo>
                      <a:lnTo>
                        <a:pt x="2919" y="2115"/>
                      </a:lnTo>
                      <a:lnTo>
                        <a:pt x="2919" y="2124"/>
                      </a:lnTo>
                      <a:lnTo>
                        <a:pt x="2928" y="2134"/>
                      </a:lnTo>
                      <a:lnTo>
                        <a:pt x="2928" y="2124"/>
                      </a:lnTo>
                      <a:lnTo>
                        <a:pt x="2938" y="2134"/>
                      </a:lnTo>
                      <a:lnTo>
                        <a:pt x="2938" y="2124"/>
                      </a:lnTo>
                      <a:lnTo>
                        <a:pt x="2947" y="2124"/>
                      </a:lnTo>
                      <a:lnTo>
                        <a:pt x="2947" y="2134"/>
                      </a:lnTo>
                      <a:lnTo>
                        <a:pt x="2957" y="2124"/>
                      </a:lnTo>
                      <a:lnTo>
                        <a:pt x="2957" y="2115"/>
                      </a:lnTo>
                      <a:lnTo>
                        <a:pt x="2965" y="2124"/>
                      </a:lnTo>
                      <a:lnTo>
                        <a:pt x="2975" y="2124"/>
                      </a:lnTo>
                      <a:lnTo>
                        <a:pt x="2984" y="2105"/>
                      </a:lnTo>
                      <a:lnTo>
                        <a:pt x="2984" y="2124"/>
                      </a:lnTo>
                      <a:lnTo>
                        <a:pt x="2994" y="2124"/>
                      </a:lnTo>
                      <a:lnTo>
                        <a:pt x="2994" y="2115"/>
                      </a:lnTo>
                      <a:lnTo>
                        <a:pt x="3002" y="2124"/>
                      </a:lnTo>
                      <a:lnTo>
                        <a:pt x="3002" y="2115"/>
                      </a:lnTo>
                      <a:lnTo>
                        <a:pt x="3013" y="2115"/>
                      </a:lnTo>
                      <a:lnTo>
                        <a:pt x="3013" y="1982"/>
                      </a:lnTo>
                      <a:lnTo>
                        <a:pt x="3021" y="1963"/>
                      </a:lnTo>
                      <a:lnTo>
                        <a:pt x="3021" y="1062"/>
                      </a:lnTo>
                      <a:lnTo>
                        <a:pt x="3031" y="1110"/>
                      </a:lnTo>
                      <a:lnTo>
                        <a:pt x="3031" y="2048"/>
                      </a:lnTo>
                      <a:lnTo>
                        <a:pt x="3040" y="2048"/>
                      </a:lnTo>
                      <a:lnTo>
                        <a:pt x="3040" y="2105"/>
                      </a:lnTo>
                      <a:lnTo>
                        <a:pt x="3050" y="2105"/>
                      </a:lnTo>
                      <a:lnTo>
                        <a:pt x="3050" y="2124"/>
                      </a:lnTo>
                      <a:lnTo>
                        <a:pt x="3058" y="2124"/>
                      </a:lnTo>
                      <a:lnTo>
                        <a:pt x="3058" y="2134"/>
                      </a:lnTo>
                      <a:lnTo>
                        <a:pt x="3069" y="2134"/>
                      </a:lnTo>
                      <a:lnTo>
                        <a:pt x="3069" y="2124"/>
                      </a:lnTo>
                      <a:lnTo>
                        <a:pt x="3077" y="2124"/>
                      </a:lnTo>
                      <a:lnTo>
                        <a:pt x="3087" y="2134"/>
                      </a:lnTo>
                      <a:lnTo>
                        <a:pt x="3087" y="2124"/>
                      </a:lnTo>
                      <a:lnTo>
                        <a:pt x="3106" y="2124"/>
                      </a:lnTo>
                      <a:lnTo>
                        <a:pt x="3106" y="2134"/>
                      </a:lnTo>
                      <a:lnTo>
                        <a:pt x="3114" y="2134"/>
                      </a:lnTo>
                      <a:lnTo>
                        <a:pt x="3114" y="2115"/>
                      </a:lnTo>
                      <a:lnTo>
                        <a:pt x="3124" y="2124"/>
                      </a:lnTo>
                      <a:lnTo>
                        <a:pt x="3124" y="2115"/>
                      </a:lnTo>
                      <a:lnTo>
                        <a:pt x="3133" y="2115"/>
                      </a:lnTo>
                      <a:lnTo>
                        <a:pt x="3133" y="2124"/>
                      </a:lnTo>
                      <a:lnTo>
                        <a:pt x="3143" y="2124"/>
                      </a:lnTo>
                      <a:lnTo>
                        <a:pt x="3143" y="2115"/>
                      </a:lnTo>
                      <a:lnTo>
                        <a:pt x="3152" y="2115"/>
                      </a:lnTo>
                      <a:lnTo>
                        <a:pt x="3152" y="2105"/>
                      </a:lnTo>
                      <a:lnTo>
                        <a:pt x="3162" y="2105"/>
                      </a:lnTo>
                      <a:lnTo>
                        <a:pt x="3162" y="2115"/>
                      </a:lnTo>
                      <a:lnTo>
                        <a:pt x="3170" y="2115"/>
                      </a:lnTo>
                      <a:lnTo>
                        <a:pt x="3170" y="2124"/>
                      </a:lnTo>
                      <a:lnTo>
                        <a:pt x="3180" y="2115"/>
                      </a:lnTo>
                      <a:lnTo>
                        <a:pt x="3180" y="2124"/>
                      </a:lnTo>
                      <a:lnTo>
                        <a:pt x="3189" y="2115"/>
                      </a:lnTo>
                      <a:lnTo>
                        <a:pt x="3189" y="2124"/>
                      </a:lnTo>
                      <a:lnTo>
                        <a:pt x="3199" y="2115"/>
                      </a:lnTo>
                      <a:lnTo>
                        <a:pt x="3199" y="2124"/>
                      </a:lnTo>
                      <a:lnTo>
                        <a:pt x="3207" y="2115"/>
                      </a:lnTo>
                      <a:lnTo>
                        <a:pt x="3207" y="2124"/>
                      </a:lnTo>
                      <a:lnTo>
                        <a:pt x="3218" y="2124"/>
                      </a:lnTo>
                      <a:lnTo>
                        <a:pt x="3218" y="2134"/>
                      </a:lnTo>
                      <a:lnTo>
                        <a:pt x="3236" y="2124"/>
                      </a:lnTo>
                      <a:lnTo>
                        <a:pt x="3245" y="2124"/>
                      </a:lnTo>
                      <a:lnTo>
                        <a:pt x="3255" y="2115"/>
                      </a:lnTo>
                      <a:lnTo>
                        <a:pt x="3255" y="2134"/>
                      </a:lnTo>
                      <a:lnTo>
                        <a:pt x="3263" y="2124"/>
                      </a:lnTo>
                      <a:lnTo>
                        <a:pt x="3274" y="2124"/>
                      </a:lnTo>
                      <a:lnTo>
                        <a:pt x="3274" y="2134"/>
                      </a:lnTo>
                      <a:lnTo>
                        <a:pt x="3282" y="2124"/>
                      </a:lnTo>
                      <a:lnTo>
                        <a:pt x="3282" y="2115"/>
                      </a:lnTo>
                      <a:lnTo>
                        <a:pt x="3292" y="2105"/>
                      </a:lnTo>
                      <a:lnTo>
                        <a:pt x="3292" y="2115"/>
                      </a:lnTo>
                      <a:lnTo>
                        <a:pt x="3301" y="2124"/>
                      </a:lnTo>
                      <a:lnTo>
                        <a:pt x="3301" y="2115"/>
                      </a:lnTo>
                      <a:lnTo>
                        <a:pt x="3311" y="2105"/>
                      </a:lnTo>
                      <a:lnTo>
                        <a:pt x="3311" y="2115"/>
                      </a:lnTo>
                      <a:lnTo>
                        <a:pt x="3319" y="2105"/>
                      </a:lnTo>
                      <a:lnTo>
                        <a:pt x="3319" y="2096"/>
                      </a:lnTo>
                      <a:lnTo>
                        <a:pt x="3329" y="2105"/>
                      </a:lnTo>
                      <a:lnTo>
                        <a:pt x="3329" y="2048"/>
                      </a:lnTo>
                      <a:lnTo>
                        <a:pt x="3338" y="2048"/>
                      </a:lnTo>
                      <a:lnTo>
                        <a:pt x="3338" y="1471"/>
                      </a:lnTo>
                      <a:lnTo>
                        <a:pt x="3348" y="1422"/>
                      </a:lnTo>
                      <a:lnTo>
                        <a:pt x="3348" y="0"/>
                      </a:lnTo>
                      <a:lnTo>
                        <a:pt x="3358" y="531"/>
                      </a:lnTo>
                      <a:lnTo>
                        <a:pt x="3358" y="1982"/>
                      </a:lnTo>
                      <a:lnTo>
                        <a:pt x="3367" y="1982"/>
                      </a:lnTo>
                      <a:lnTo>
                        <a:pt x="3367" y="2067"/>
                      </a:lnTo>
                      <a:lnTo>
                        <a:pt x="3377" y="2058"/>
                      </a:lnTo>
                      <a:lnTo>
                        <a:pt x="3377" y="2115"/>
                      </a:lnTo>
                      <a:lnTo>
                        <a:pt x="3385" y="2115"/>
                      </a:lnTo>
                      <a:lnTo>
                        <a:pt x="3396" y="2115"/>
                      </a:lnTo>
                      <a:lnTo>
                        <a:pt x="3396" y="2105"/>
                      </a:lnTo>
                      <a:lnTo>
                        <a:pt x="3414" y="2124"/>
                      </a:lnTo>
                      <a:lnTo>
                        <a:pt x="3414" y="2115"/>
                      </a:lnTo>
                      <a:lnTo>
                        <a:pt x="3423" y="2115"/>
                      </a:lnTo>
                      <a:lnTo>
                        <a:pt x="3423" y="2105"/>
                      </a:lnTo>
                      <a:lnTo>
                        <a:pt x="3433" y="2115"/>
                      </a:lnTo>
                      <a:lnTo>
                        <a:pt x="3433" y="2124"/>
                      </a:lnTo>
                      <a:lnTo>
                        <a:pt x="3441" y="2124"/>
                      </a:lnTo>
                      <a:lnTo>
                        <a:pt x="3441" y="2096"/>
                      </a:lnTo>
                      <a:lnTo>
                        <a:pt x="3451" y="2096"/>
                      </a:lnTo>
                      <a:lnTo>
                        <a:pt x="3451" y="2115"/>
                      </a:lnTo>
                      <a:lnTo>
                        <a:pt x="3460" y="2115"/>
                      </a:lnTo>
                      <a:lnTo>
                        <a:pt x="3460" y="2134"/>
                      </a:lnTo>
                      <a:lnTo>
                        <a:pt x="3470" y="2134"/>
                      </a:lnTo>
                      <a:lnTo>
                        <a:pt x="3470" y="2124"/>
                      </a:lnTo>
                      <a:lnTo>
                        <a:pt x="3479" y="2124"/>
                      </a:lnTo>
                      <a:lnTo>
                        <a:pt x="3479" y="2086"/>
                      </a:lnTo>
                      <a:lnTo>
                        <a:pt x="3489" y="2086"/>
                      </a:lnTo>
                      <a:lnTo>
                        <a:pt x="3489" y="2115"/>
                      </a:lnTo>
                      <a:lnTo>
                        <a:pt x="3497" y="2115"/>
                      </a:lnTo>
                      <a:lnTo>
                        <a:pt x="3497" y="2124"/>
                      </a:lnTo>
                      <a:lnTo>
                        <a:pt x="3507" y="2124"/>
                      </a:lnTo>
                      <a:lnTo>
                        <a:pt x="3516" y="2124"/>
                      </a:lnTo>
                      <a:lnTo>
                        <a:pt x="3516" y="2134"/>
                      </a:lnTo>
                      <a:lnTo>
                        <a:pt x="3526" y="2134"/>
                      </a:lnTo>
                      <a:lnTo>
                        <a:pt x="3526" y="2105"/>
                      </a:lnTo>
                      <a:lnTo>
                        <a:pt x="3535" y="2105"/>
                      </a:lnTo>
                      <a:lnTo>
                        <a:pt x="3535" y="2124"/>
                      </a:lnTo>
                      <a:lnTo>
                        <a:pt x="3545" y="2124"/>
                      </a:lnTo>
                      <a:lnTo>
                        <a:pt x="3545" y="2134"/>
                      </a:lnTo>
                      <a:lnTo>
                        <a:pt x="3553" y="2124"/>
                      </a:lnTo>
                      <a:lnTo>
                        <a:pt x="3563" y="2124"/>
                      </a:lnTo>
                      <a:lnTo>
                        <a:pt x="3572" y="2124"/>
                      </a:lnTo>
                      <a:lnTo>
                        <a:pt x="3572" y="2086"/>
                      </a:lnTo>
                      <a:lnTo>
                        <a:pt x="3582" y="2058"/>
                      </a:lnTo>
                      <a:lnTo>
                        <a:pt x="3582" y="2086"/>
                      </a:lnTo>
                      <a:lnTo>
                        <a:pt x="3590" y="2086"/>
                      </a:lnTo>
                      <a:lnTo>
                        <a:pt x="3590" y="2124"/>
                      </a:lnTo>
                      <a:lnTo>
                        <a:pt x="3601" y="2124"/>
                      </a:lnTo>
                      <a:lnTo>
                        <a:pt x="3601" y="2115"/>
                      </a:lnTo>
                      <a:lnTo>
                        <a:pt x="3609" y="2115"/>
                      </a:lnTo>
                      <a:lnTo>
                        <a:pt x="3609" y="2124"/>
                      </a:lnTo>
                      <a:lnTo>
                        <a:pt x="3619" y="2115"/>
                      </a:lnTo>
                      <a:lnTo>
                        <a:pt x="3628" y="2124"/>
                      </a:lnTo>
                      <a:lnTo>
                        <a:pt x="3638" y="2124"/>
                      </a:lnTo>
                      <a:lnTo>
                        <a:pt x="3638" y="2134"/>
                      </a:lnTo>
                      <a:lnTo>
                        <a:pt x="3646" y="2134"/>
                      </a:lnTo>
                      <a:lnTo>
                        <a:pt x="3646" y="2124"/>
                      </a:lnTo>
                      <a:lnTo>
                        <a:pt x="3657" y="2124"/>
                      </a:lnTo>
                      <a:lnTo>
                        <a:pt x="3657" y="2134"/>
                      </a:lnTo>
                      <a:lnTo>
                        <a:pt x="3665" y="2124"/>
                      </a:lnTo>
                      <a:lnTo>
                        <a:pt x="3675" y="2124"/>
                      </a:lnTo>
                      <a:lnTo>
                        <a:pt x="3684" y="2124"/>
                      </a:lnTo>
                      <a:lnTo>
                        <a:pt x="3694" y="2115"/>
                      </a:lnTo>
                      <a:lnTo>
                        <a:pt x="3694" y="2124"/>
                      </a:lnTo>
                      <a:lnTo>
                        <a:pt x="3702" y="2124"/>
                      </a:lnTo>
                      <a:lnTo>
                        <a:pt x="3712" y="2134"/>
                      </a:lnTo>
                      <a:lnTo>
                        <a:pt x="3721" y="2124"/>
                      </a:lnTo>
                      <a:lnTo>
                        <a:pt x="3731" y="2124"/>
                      </a:lnTo>
                      <a:lnTo>
                        <a:pt x="3740" y="2124"/>
                      </a:lnTo>
                      <a:lnTo>
                        <a:pt x="3750" y="2124"/>
                      </a:lnTo>
                      <a:lnTo>
                        <a:pt x="3750" y="2134"/>
                      </a:lnTo>
                      <a:lnTo>
                        <a:pt x="3758" y="2134"/>
                      </a:lnTo>
                      <a:lnTo>
                        <a:pt x="3758" y="2124"/>
                      </a:lnTo>
                      <a:lnTo>
                        <a:pt x="3768" y="2124"/>
                      </a:lnTo>
                      <a:lnTo>
                        <a:pt x="3768" y="2134"/>
                      </a:lnTo>
                      <a:lnTo>
                        <a:pt x="3777" y="2134"/>
                      </a:lnTo>
                      <a:lnTo>
                        <a:pt x="3777" y="2115"/>
                      </a:lnTo>
                      <a:lnTo>
                        <a:pt x="3787" y="2115"/>
                      </a:lnTo>
                      <a:lnTo>
                        <a:pt x="3787" y="2124"/>
                      </a:lnTo>
                      <a:lnTo>
                        <a:pt x="3795" y="2124"/>
                      </a:lnTo>
                      <a:lnTo>
                        <a:pt x="3814" y="2124"/>
                      </a:lnTo>
                      <a:lnTo>
                        <a:pt x="3824" y="2124"/>
                      </a:lnTo>
                      <a:lnTo>
                        <a:pt x="3824" y="2115"/>
                      </a:lnTo>
                      <a:lnTo>
                        <a:pt x="3833" y="2115"/>
                      </a:lnTo>
                      <a:lnTo>
                        <a:pt x="3833" y="2134"/>
                      </a:lnTo>
                      <a:lnTo>
                        <a:pt x="3843" y="2124"/>
                      </a:lnTo>
                      <a:lnTo>
                        <a:pt x="3851" y="2124"/>
                      </a:lnTo>
                      <a:lnTo>
                        <a:pt x="3851" y="2105"/>
                      </a:lnTo>
                      <a:lnTo>
                        <a:pt x="3862" y="2105"/>
                      </a:lnTo>
                      <a:lnTo>
                        <a:pt x="3862" y="1783"/>
                      </a:lnTo>
                      <a:lnTo>
                        <a:pt x="3870" y="1764"/>
                      </a:lnTo>
                      <a:lnTo>
                        <a:pt x="3870" y="1471"/>
                      </a:lnTo>
                      <a:lnTo>
                        <a:pt x="3880" y="1679"/>
                      </a:lnTo>
                      <a:lnTo>
                        <a:pt x="3880" y="2029"/>
                      </a:lnTo>
                      <a:lnTo>
                        <a:pt x="3889" y="2020"/>
                      </a:lnTo>
                      <a:lnTo>
                        <a:pt x="3889" y="1963"/>
                      </a:lnTo>
                      <a:lnTo>
                        <a:pt x="3899" y="1945"/>
                      </a:lnTo>
                      <a:lnTo>
                        <a:pt x="3899" y="1035"/>
                      </a:lnTo>
                      <a:lnTo>
                        <a:pt x="3907" y="1062"/>
                      </a:lnTo>
                      <a:lnTo>
                        <a:pt x="3907" y="1991"/>
                      </a:lnTo>
                      <a:lnTo>
                        <a:pt x="3917" y="1991"/>
                      </a:lnTo>
                      <a:lnTo>
                        <a:pt x="3917" y="2096"/>
                      </a:lnTo>
                      <a:lnTo>
                        <a:pt x="3926" y="2096"/>
                      </a:lnTo>
                      <a:lnTo>
                        <a:pt x="3926" y="2115"/>
                      </a:lnTo>
                      <a:lnTo>
                        <a:pt x="3936" y="2115"/>
                      </a:lnTo>
                      <a:lnTo>
                        <a:pt x="3936" y="2124"/>
                      </a:lnTo>
                      <a:lnTo>
                        <a:pt x="3945" y="2124"/>
                      </a:lnTo>
                      <a:lnTo>
                        <a:pt x="3945" y="2115"/>
                      </a:lnTo>
                      <a:lnTo>
                        <a:pt x="3955" y="2124"/>
                      </a:lnTo>
                      <a:lnTo>
                        <a:pt x="3955" y="2134"/>
                      </a:lnTo>
                      <a:lnTo>
                        <a:pt x="3963" y="2124"/>
                      </a:lnTo>
                      <a:lnTo>
                        <a:pt x="3973" y="2134"/>
                      </a:lnTo>
                      <a:lnTo>
                        <a:pt x="3973" y="2124"/>
                      </a:lnTo>
                      <a:lnTo>
                        <a:pt x="3982" y="2124"/>
                      </a:lnTo>
                      <a:lnTo>
                        <a:pt x="3982" y="2134"/>
                      </a:lnTo>
                      <a:lnTo>
                        <a:pt x="3992" y="2124"/>
                      </a:lnTo>
                      <a:lnTo>
                        <a:pt x="3992" y="2105"/>
                      </a:lnTo>
                      <a:lnTo>
                        <a:pt x="4001" y="2105"/>
                      </a:lnTo>
                      <a:lnTo>
                        <a:pt x="4001" y="2115"/>
                      </a:lnTo>
                      <a:lnTo>
                        <a:pt x="4011" y="2115"/>
                      </a:lnTo>
                      <a:lnTo>
                        <a:pt x="4011" y="2124"/>
                      </a:lnTo>
                      <a:lnTo>
                        <a:pt x="4019" y="2124"/>
                      </a:lnTo>
                      <a:lnTo>
                        <a:pt x="4019" y="2115"/>
                      </a:lnTo>
                      <a:lnTo>
                        <a:pt x="4029" y="2124"/>
                      </a:lnTo>
                      <a:lnTo>
                        <a:pt x="4029" y="2105"/>
                      </a:lnTo>
                      <a:lnTo>
                        <a:pt x="4038" y="2105"/>
                      </a:lnTo>
                      <a:lnTo>
                        <a:pt x="4038" y="2124"/>
                      </a:lnTo>
                      <a:lnTo>
                        <a:pt x="4048" y="2124"/>
                      </a:lnTo>
                      <a:lnTo>
                        <a:pt x="4056" y="2124"/>
                      </a:lnTo>
                      <a:lnTo>
                        <a:pt x="4056" y="2134"/>
                      </a:lnTo>
                      <a:lnTo>
                        <a:pt x="4067" y="2134"/>
                      </a:lnTo>
                      <a:lnTo>
                        <a:pt x="4067" y="2124"/>
                      </a:lnTo>
                      <a:lnTo>
                        <a:pt x="4075" y="2124"/>
                      </a:lnTo>
                      <a:lnTo>
                        <a:pt x="4075" y="2134"/>
                      </a:lnTo>
                      <a:lnTo>
                        <a:pt x="4085" y="2134"/>
                      </a:lnTo>
                      <a:lnTo>
                        <a:pt x="4085" y="2124"/>
                      </a:lnTo>
                      <a:lnTo>
                        <a:pt x="4094" y="2124"/>
                      </a:lnTo>
                      <a:lnTo>
                        <a:pt x="4104" y="2124"/>
                      </a:lnTo>
                      <a:lnTo>
                        <a:pt x="4112" y="2134"/>
                      </a:lnTo>
                      <a:lnTo>
                        <a:pt x="4112" y="2124"/>
                      </a:lnTo>
                      <a:lnTo>
                        <a:pt x="4123" y="2134"/>
                      </a:lnTo>
                      <a:lnTo>
                        <a:pt x="4123" y="2124"/>
                      </a:lnTo>
                      <a:lnTo>
                        <a:pt x="4131" y="2124"/>
                      </a:lnTo>
                      <a:lnTo>
                        <a:pt x="4141" y="2115"/>
                      </a:lnTo>
                      <a:lnTo>
                        <a:pt x="4150" y="2115"/>
                      </a:lnTo>
                      <a:lnTo>
                        <a:pt x="4150" y="2134"/>
                      </a:lnTo>
                      <a:lnTo>
                        <a:pt x="4160" y="2124"/>
                      </a:lnTo>
                      <a:lnTo>
                        <a:pt x="4168" y="2124"/>
                      </a:lnTo>
                      <a:lnTo>
                        <a:pt x="4178" y="2124"/>
                      </a:lnTo>
                      <a:lnTo>
                        <a:pt x="4187" y="2134"/>
                      </a:lnTo>
                      <a:lnTo>
                        <a:pt x="4187" y="2124"/>
                      </a:lnTo>
                      <a:lnTo>
                        <a:pt x="4197" y="2124"/>
                      </a:lnTo>
                      <a:lnTo>
                        <a:pt x="4206" y="2124"/>
                      </a:lnTo>
                      <a:lnTo>
                        <a:pt x="4216" y="2134"/>
                      </a:lnTo>
                      <a:lnTo>
                        <a:pt x="4216" y="2124"/>
                      </a:lnTo>
                      <a:lnTo>
                        <a:pt x="4224" y="2124"/>
                      </a:lnTo>
                      <a:lnTo>
                        <a:pt x="4234" y="2124"/>
                      </a:lnTo>
                      <a:lnTo>
                        <a:pt x="4234" y="2115"/>
                      </a:lnTo>
                      <a:lnTo>
                        <a:pt x="4253" y="2115"/>
                      </a:lnTo>
                      <a:lnTo>
                        <a:pt x="4253" y="2105"/>
                      </a:lnTo>
                      <a:lnTo>
                        <a:pt x="4263" y="2105"/>
                      </a:lnTo>
                      <a:lnTo>
                        <a:pt x="4263" y="2115"/>
                      </a:lnTo>
                      <a:lnTo>
                        <a:pt x="4272" y="2115"/>
                      </a:lnTo>
                      <a:lnTo>
                        <a:pt x="4272" y="2067"/>
                      </a:lnTo>
                      <a:lnTo>
                        <a:pt x="4282" y="2058"/>
                      </a:lnTo>
                      <a:lnTo>
                        <a:pt x="4282" y="2115"/>
                      </a:lnTo>
                      <a:lnTo>
                        <a:pt x="4290" y="2115"/>
                      </a:lnTo>
                      <a:lnTo>
                        <a:pt x="4290" y="2124"/>
                      </a:lnTo>
                      <a:lnTo>
                        <a:pt x="4300" y="2124"/>
                      </a:lnTo>
                      <a:lnTo>
                        <a:pt x="4300" y="2134"/>
                      </a:lnTo>
                      <a:lnTo>
                        <a:pt x="4319" y="2124"/>
                      </a:lnTo>
                      <a:lnTo>
                        <a:pt x="4319" y="2134"/>
                      </a:lnTo>
                      <a:lnTo>
                        <a:pt x="4328" y="2124"/>
                      </a:lnTo>
                      <a:lnTo>
                        <a:pt x="4338" y="2124"/>
                      </a:lnTo>
                      <a:lnTo>
                        <a:pt x="4338" y="2134"/>
                      </a:lnTo>
                      <a:lnTo>
                        <a:pt x="4346" y="2124"/>
                      </a:lnTo>
                      <a:lnTo>
                        <a:pt x="4346" y="2134"/>
                      </a:lnTo>
                      <a:lnTo>
                        <a:pt x="4356" y="2124"/>
                      </a:lnTo>
                      <a:lnTo>
                        <a:pt x="4365" y="2134"/>
                      </a:lnTo>
                      <a:lnTo>
                        <a:pt x="4365" y="2124"/>
                      </a:lnTo>
                      <a:lnTo>
                        <a:pt x="4375" y="2124"/>
                      </a:lnTo>
                      <a:lnTo>
                        <a:pt x="4383" y="2124"/>
                      </a:lnTo>
                      <a:lnTo>
                        <a:pt x="4394" y="2124"/>
                      </a:lnTo>
                      <a:lnTo>
                        <a:pt x="4402" y="2115"/>
                      </a:lnTo>
                      <a:lnTo>
                        <a:pt x="4402" y="2124"/>
                      </a:lnTo>
                      <a:lnTo>
                        <a:pt x="4412" y="2124"/>
                      </a:lnTo>
                      <a:lnTo>
                        <a:pt x="4421" y="2124"/>
                      </a:lnTo>
                      <a:lnTo>
                        <a:pt x="4421" y="2115"/>
                      </a:lnTo>
                      <a:lnTo>
                        <a:pt x="4431" y="2105"/>
                      </a:lnTo>
                      <a:lnTo>
                        <a:pt x="4431" y="2124"/>
                      </a:lnTo>
                      <a:lnTo>
                        <a:pt x="4439" y="2124"/>
                      </a:lnTo>
                      <a:lnTo>
                        <a:pt x="4439" y="2115"/>
                      </a:lnTo>
                      <a:lnTo>
                        <a:pt x="4450" y="2115"/>
                      </a:lnTo>
                      <a:lnTo>
                        <a:pt x="4450" y="2105"/>
                      </a:lnTo>
                      <a:lnTo>
                        <a:pt x="4458" y="2105"/>
                      </a:lnTo>
                      <a:lnTo>
                        <a:pt x="4458" y="2115"/>
                      </a:lnTo>
                      <a:lnTo>
                        <a:pt x="4468" y="2124"/>
                      </a:lnTo>
                      <a:lnTo>
                        <a:pt x="4468" y="2115"/>
                      </a:lnTo>
                      <a:lnTo>
                        <a:pt x="4477" y="2124"/>
                      </a:lnTo>
                      <a:lnTo>
                        <a:pt x="4477" y="2115"/>
                      </a:lnTo>
                      <a:lnTo>
                        <a:pt x="4487" y="2115"/>
                      </a:lnTo>
                      <a:lnTo>
                        <a:pt x="4487" y="2134"/>
                      </a:lnTo>
                      <a:lnTo>
                        <a:pt x="4495" y="2134"/>
                      </a:lnTo>
                      <a:lnTo>
                        <a:pt x="4495" y="2124"/>
                      </a:lnTo>
                      <a:lnTo>
                        <a:pt x="4514" y="2134"/>
                      </a:lnTo>
                      <a:lnTo>
                        <a:pt x="4524" y="2124"/>
                      </a:lnTo>
                      <a:lnTo>
                        <a:pt x="4524" y="2134"/>
                      </a:lnTo>
                      <a:lnTo>
                        <a:pt x="4533" y="2124"/>
                      </a:lnTo>
                      <a:lnTo>
                        <a:pt x="4533" y="2134"/>
                      </a:lnTo>
                      <a:lnTo>
                        <a:pt x="4551" y="2124"/>
                      </a:lnTo>
                      <a:lnTo>
                        <a:pt x="4561" y="2124"/>
                      </a:lnTo>
                      <a:lnTo>
                        <a:pt x="4561" y="2115"/>
                      </a:lnTo>
                      <a:lnTo>
                        <a:pt x="4570" y="2124"/>
                      </a:lnTo>
                      <a:lnTo>
                        <a:pt x="4570" y="2058"/>
                      </a:lnTo>
                      <a:lnTo>
                        <a:pt x="4580" y="2058"/>
                      </a:lnTo>
                      <a:lnTo>
                        <a:pt x="4580" y="1934"/>
                      </a:lnTo>
                      <a:lnTo>
                        <a:pt x="4589" y="1972"/>
                      </a:lnTo>
                      <a:lnTo>
                        <a:pt x="4589" y="2096"/>
                      </a:lnTo>
                      <a:lnTo>
                        <a:pt x="4599" y="2096"/>
                      </a:lnTo>
                      <a:lnTo>
                        <a:pt x="4599" y="2124"/>
                      </a:lnTo>
                      <a:lnTo>
                        <a:pt x="4607" y="2124"/>
                      </a:lnTo>
                      <a:lnTo>
                        <a:pt x="4617" y="2124"/>
                      </a:lnTo>
                      <a:lnTo>
                        <a:pt x="4617" y="2134"/>
                      </a:lnTo>
                      <a:lnTo>
                        <a:pt x="4626" y="2124"/>
                      </a:lnTo>
                      <a:lnTo>
                        <a:pt x="4636" y="2124"/>
                      </a:lnTo>
                      <a:lnTo>
                        <a:pt x="4663" y="2124"/>
                      </a:lnTo>
                      <a:lnTo>
                        <a:pt x="4663" y="2134"/>
                      </a:lnTo>
                      <a:lnTo>
                        <a:pt x="4673" y="2124"/>
                      </a:lnTo>
                      <a:lnTo>
                        <a:pt x="4682" y="2124"/>
                      </a:lnTo>
                      <a:lnTo>
                        <a:pt x="4692" y="2134"/>
                      </a:lnTo>
                      <a:lnTo>
                        <a:pt x="4692" y="2124"/>
                      </a:lnTo>
                      <a:lnTo>
                        <a:pt x="4700" y="2124"/>
                      </a:lnTo>
                      <a:lnTo>
                        <a:pt x="4711" y="2124"/>
                      </a:lnTo>
                      <a:lnTo>
                        <a:pt x="4719" y="2124"/>
                      </a:lnTo>
                      <a:lnTo>
                        <a:pt x="4719" y="2115"/>
                      </a:lnTo>
                      <a:lnTo>
                        <a:pt x="4729" y="2124"/>
                      </a:lnTo>
                      <a:lnTo>
                        <a:pt x="4729" y="2105"/>
                      </a:lnTo>
                      <a:lnTo>
                        <a:pt x="4738" y="2096"/>
                      </a:lnTo>
                      <a:lnTo>
                        <a:pt x="4738" y="2115"/>
                      </a:lnTo>
                      <a:lnTo>
                        <a:pt x="4748" y="2115"/>
                      </a:lnTo>
                      <a:lnTo>
                        <a:pt x="4748" y="2124"/>
                      </a:lnTo>
                      <a:lnTo>
                        <a:pt x="4756" y="2124"/>
                      </a:lnTo>
                      <a:lnTo>
                        <a:pt x="4766" y="2134"/>
                      </a:lnTo>
                      <a:lnTo>
                        <a:pt x="4766" y="2124"/>
                      </a:lnTo>
                      <a:lnTo>
                        <a:pt x="4775" y="2124"/>
                      </a:lnTo>
                      <a:lnTo>
                        <a:pt x="4785" y="2124"/>
                      </a:lnTo>
                      <a:lnTo>
                        <a:pt x="4785" y="2115"/>
                      </a:lnTo>
                      <a:lnTo>
                        <a:pt x="4794" y="2115"/>
                      </a:lnTo>
                      <a:lnTo>
                        <a:pt x="4794" y="2105"/>
                      </a:lnTo>
                      <a:lnTo>
                        <a:pt x="4804" y="2124"/>
                      </a:lnTo>
                      <a:lnTo>
                        <a:pt x="4812" y="2124"/>
                      </a:lnTo>
                      <a:lnTo>
                        <a:pt x="4812" y="2134"/>
                      </a:lnTo>
                      <a:lnTo>
                        <a:pt x="4822" y="2124"/>
                      </a:lnTo>
                      <a:lnTo>
                        <a:pt x="4822" y="2115"/>
                      </a:lnTo>
                      <a:lnTo>
                        <a:pt x="4831" y="2115"/>
                      </a:lnTo>
                      <a:lnTo>
                        <a:pt x="4831" y="2124"/>
                      </a:lnTo>
                      <a:lnTo>
                        <a:pt x="4841" y="2124"/>
                      </a:lnTo>
                      <a:lnTo>
                        <a:pt x="4849" y="2124"/>
                      </a:lnTo>
                      <a:lnTo>
                        <a:pt x="4868" y="2124"/>
                      </a:lnTo>
                      <a:lnTo>
                        <a:pt x="4878" y="2124"/>
                      </a:lnTo>
                      <a:lnTo>
                        <a:pt x="4887" y="2124"/>
                      </a:lnTo>
                      <a:lnTo>
                        <a:pt x="4887" y="2134"/>
                      </a:lnTo>
                      <a:lnTo>
                        <a:pt x="4897" y="2124"/>
                      </a:lnTo>
                      <a:lnTo>
                        <a:pt x="4897" y="2134"/>
                      </a:lnTo>
                      <a:lnTo>
                        <a:pt x="4905" y="2124"/>
                      </a:lnTo>
                      <a:lnTo>
                        <a:pt x="4916" y="2124"/>
                      </a:lnTo>
                      <a:lnTo>
                        <a:pt x="4924" y="2134"/>
                      </a:lnTo>
                      <a:lnTo>
                        <a:pt x="4953" y="2124"/>
                      </a:lnTo>
                      <a:lnTo>
                        <a:pt x="4953" y="2134"/>
                      </a:lnTo>
                      <a:lnTo>
                        <a:pt x="4961" y="2134"/>
                      </a:lnTo>
                      <a:lnTo>
                        <a:pt x="4961" y="2124"/>
                      </a:lnTo>
                      <a:lnTo>
                        <a:pt x="4980" y="2124"/>
                      </a:lnTo>
                      <a:lnTo>
                        <a:pt x="4980" y="2115"/>
                      </a:lnTo>
                      <a:lnTo>
                        <a:pt x="4990" y="2124"/>
                      </a:lnTo>
                      <a:lnTo>
                        <a:pt x="4990" y="2115"/>
                      </a:lnTo>
                      <a:lnTo>
                        <a:pt x="4999" y="2115"/>
                      </a:lnTo>
                      <a:lnTo>
                        <a:pt x="4999" y="2020"/>
                      </a:lnTo>
                      <a:lnTo>
                        <a:pt x="5009" y="2010"/>
                      </a:lnTo>
                      <a:lnTo>
                        <a:pt x="5009" y="1717"/>
                      </a:lnTo>
                      <a:lnTo>
                        <a:pt x="5017" y="1793"/>
                      </a:lnTo>
                      <a:lnTo>
                        <a:pt x="5017" y="2105"/>
                      </a:lnTo>
                      <a:lnTo>
                        <a:pt x="5027" y="2105"/>
                      </a:lnTo>
                      <a:lnTo>
                        <a:pt x="5027" y="2115"/>
                      </a:lnTo>
                      <a:lnTo>
                        <a:pt x="5036" y="2115"/>
                      </a:lnTo>
                      <a:lnTo>
                        <a:pt x="5036" y="2124"/>
                      </a:lnTo>
                      <a:lnTo>
                        <a:pt x="5046" y="2134"/>
                      </a:lnTo>
                      <a:lnTo>
                        <a:pt x="5046" y="2124"/>
                      </a:lnTo>
                      <a:lnTo>
                        <a:pt x="5055" y="2134"/>
                      </a:lnTo>
                      <a:lnTo>
                        <a:pt x="5055" y="2124"/>
                      </a:lnTo>
                      <a:lnTo>
                        <a:pt x="5065" y="2124"/>
                      </a:lnTo>
                      <a:lnTo>
                        <a:pt x="5083" y="2134"/>
                      </a:lnTo>
                      <a:lnTo>
                        <a:pt x="5083" y="2124"/>
                      </a:lnTo>
                      <a:lnTo>
                        <a:pt x="5092" y="2134"/>
                      </a:lnTo>
                      <a:lnTo>
                        <a:pt x="5092" y="2124"/>
                      </a:lnTo>
                      <a:lnTo>
                        <a:pt x="5102" y="2124"/>
                      </a:lnTo>
                      <a:lnTo>
                        <a:pt x="5110" y="2124"/>
                      </a:lnTo>
                      <a:lnTo>
                        <a:pt x="5121" y="2124"/>
                      </a:lnTo>
                      <a:lnTo>
                        <a:pt x="5139" y="2124"/>
                      </a:lnTo>
                      <a:lnTo>
                        <a:pt x="5139" y="2115"/>
                      </a:lnTo>
                      <a:lnTo>
                        <a:pt x="5148" y="2115"/>
                      </a:lnTo>
                      <a:lnTo>
                        <a:pt x="5148" y="2124"/>
                      </a:lnTo>
                      <a:lnTo>
                        <a:pt x="5158" y="2124"/>
                      </a:lnTo>
                      <a:lnTo>
                        <a:pt x="5166" y="2115"/>
                      </a:lnTo>
                      <a:lnTo>
                        <a:pt x="5166" y="2124"/>
                      </a:lnTo>
                      <a:lnTo>
                        <a:pt x="5187" y="2124"/>
                      </a:lnTo>
                      <a:lnTo>
                        <a:pt x="5195" y="2134"/>
                      </a:lnTo>
                      <a:lnTo>
                        <a:pt x="5195" y="2124"/>
                      </a:lnTo>
                      <a:lnTo>
                        <a:pt x="5205" y="2124"/>
                      </a:lnTo>
                      <a:lnTo>
                        <a:pt x="5214" y="2124"/>
                      </a:lnTo>
                      <a:lnTo>
                        <a:pt x="5214" y="2105"/>
                      </a:lnTo>
                      <a:lnTo>
                        <a:pt x="5224" y="2105"/>
                      </a:lnTo>
                      <a:lnTo>
                        <a:pt x="5224" y="2124"/>
                      </a:lnTo>
                      <a:lnTo>
                        <a:pt x="5232" y="2124"/>
                      </a:lnTo>
                      <a:lnTo>
                        <a:pt x="5243" y="2124"/>
                      </a:lnTo>
                      <a:lnTo>
                        <a:pt x="5251" y="2115"/>
                      </a:lnTo>
                      <a:lnTo>
                        <a:pt x="5251" y="2124"/>
                      </a:lnTo>
                      <a:lnTo>
                        <a:pt x="5261" y="2124"/>
                      </a:lnTo>
                      <a:lnTo>
                        <a:pt x="5270" y="2124"/>
                      </a:lnTo>
                      <a:lnTo>
                        <a:pt x="5288" y="2124"/>
                      </a:lnTo>
                      <a:lnTo>
                        <a:pt x="5299" y="2124"/>
                      </a:lnTo>
                      <a:lnTo>
                        <a:pt x="5307" y="2124"/>
                      </a:lnTo>
                      <a:lnTo>
                        <a:pt x="5326" y="2134"/>
                      </a:lnTo>
                      <a:lnTo>
                        <a:pt x="5326" y="2124"/>
                      </a:lnTo>
                      <a:lnTo>
                        <a:pt x="5336" y="2124"/>
                      </a:lnTo>
                      <a:lnTo>
                        <a:pt x="5336" y="2115"/>
                      </a:lnTo>
                      <a:lnTo>
                        <a:pt x="5344" y="2115"/>
                      </a:lnTo>
                      <a:lnTo>
                        <a:pt x="5344" y="2124"/>
                      </a:lnTo>
                      <a:lnTo>
                        <a:pt x="5354" y="2124"/>
                      </a:lnTo>
                      <a:lnTo>
                        <a:pt x="5354" y="2134"/>
                      </a:lnTo>
                      <a:lnTo>
                        <a:pt x="5363" y="2124"/>
                      </a:lnTo>
                      <a:lnTo>
                        <a:pt x="5382" y="2134"/>
                      </a:lnTo>
                      <a:lnTo>
                        <a:pt x="5392" y="2124"/>
                      </a:lnTo>
                      <a:lnTo>
                        <a:pt x="5400" y="2124"/>
                      </a:lnTo>
                      <a:lnTo>
                        <a:pt x="5400" y="2134"/>
                      </a:lnTo>
                      <a:lnTo>
                        <a:pt x="5410" y="2124"/>
                      </a:lnTo>
                      <a:lnTo>
                        <a:pt x="5419" y="2124"/>
                      </a:lnTo>
                      <a:lnTo>
                        <a:pt x="5429" y="2124"/>
                      </a:lnTo>
                      <a:lnTo>
                        <a:pt x="5429" y="2096"/>
                      </a:lnTo>
                      <a:lnTo>
                        <a:pt x="5438" y="2077"/>
                      </a:lnTo>
                      <a:lnTo>
                        <a:pt x="5438" y="2105"/>
                      </a:lnTo>
                      <a:lnTo>
                        <a:pt x="5448" y="2105"/>
                      </a:lnTo>
                      <a:lnTo>
                        <a:pt x="5448" y="2124"/>
                      </a:lnTo>
                      <a:lnTo>
                        <a:pt x="5456" y="2124"/>
                      </a:lnTo>
                      <a:lnTo>
                        <a:pt x="5456" y="2134"/>
                      </a:lnTo>
                      <a:lnTo>
                        <a:pt x="5466" y="2124"/>
                      </a:lnTo>
                      <a:lnTo>
                        <a:pt x="5475" y="2124"/>
                      </a:lnTo>
                      <a:lnTo>
                        <a:pt x="5485" y="2124"/>
                      </a:lnTo>
                      <a:lnTo>
                        <a:pt x="5485" y="2134"/>
                      </a:lnTo>
                      <a:lnTo>
                        <a:pt x="5493" y="2134"/>
                      </a:lnTo>
                      <a:lnTo>
                        <a:pt x="5493" y="2124"/>
                      </a:lnTo>
                      <a:lnTo>
                        <a:pt x="5504" y="2134"/>
                      </a:lnTo>
                      <a:lnTo>
                        <a:pt x="5512" y="2124"/>
                      </a:lnTo>
                      <a:lnTo>
                        <a:pt x="5512" y="2105"/>
                      </a:lnTo>
                      <a:lnTo>
                        <a:pt x="5522" y="2105"/>
                      </a:lnTo>
                      <a:lnTo>
                        <a:pt x="5522" y="2077"/>
                      </a:lnTo>
                      <a:lnTo>
                        <a:pt x="5531" y="2086"/>
                      </a:lnTo>
                      <a:lnTo>
                        <a:pt x="5531" y="2124"/>
                      </a:lnTo>
                      <a:lnTo>
                        <a:pt x="5541" y="2124"/>
                      </a:lnTo>
                      <a:lnTo>
                        <a:pt x="5549" y="2124"/>
                      </a:lnTo>
                      <a:lnTo>
                        <a:pt x="5549" y="2134"/>
                      </a:lnTo>
                      <a:lnTo>
                        <a:pt x="5560" y="2124"/>
                      </a:lnTo>
                      <a:lnTo>
                        <a:pt x="5568" y="2124"/>
                      </a:lnTo>
                      <a:lnTo>
                        <a:pt x="5578" y="2124"/>
                      </a:lnTo>
                      <a:lnTo>
                        <a:pt x="5578" y="2058"/>
                      </a:lnTo>
                      <a:lnTo>
                        <a:pt x="5587" y="2048"/>
                      </a:lnTo>
                      <a:lnTo>
                        <a:pt x="5587" y="2086"/>
                      </a:lnTo>
                      <a:lnTo>
                        <a:pt x="5597" y="2096"/>
                      </a:lnTo>
                      <a:lnTo>
                        <a:pt x="5597" y="2115"/>
                      </a:lnTo>
                      <a:lnTo>
                        <a:pt x="5605" y="2105"/>
                      </a:lnTo>
                      <a:lnTo>
                        <a:pt x="5605" y="2115"/>
                      </a:lnTo>
                      <a:lnTo>
                        <a:pt x="5615" y="2124"/>
                      </a:lnTo>
                      <a:lnTo>
                        <a:pt x="5615" y="2115"/>
                      </a:lnTo>
                      <a:lnTo>
                        <a:pt x="5624" y="2115"/>
                      </a:lnTo>
                      <a:lnTo>
                        <a:pt x="5624" y="2124"/>
                      </a:lnTo>
                      <a:lnTo>
                        <a:pt x="5634" y="2124"/>
                      </a:lnTo>
                      <a:lnTo>
                        <a:pt x="5643" y="2124"/>
                      </a:lnTo>
                      <a:lnTo>
                        <a:pt x="5653" y="2134"/>
                      </a:lnTo>
                      <a:lnTo>
                        <a:pt x="5653" y="2124"/>
                      </a:lnTo>
                      <a:lnTo>
                        <a:pt x="5661" y="2124"/>
                      </a:lnTo>
                      <a:lnTo>
                        <a:pt x="5671" y="2115"/>
                      </a:lnTo>
                      <a:lnTo>
                        <a:pt x="5671" y="2124"/>
                      </a:lnTo>
                      <a:lnTo>
                        <a:pt x="5680" y="2124"/>
                      </a:lnTo>
                      <a:lnTo>
                        <a:pt x="5698" y="2124"/>
                      </a:lnTo>
                      <a:lnTo>
                        <a:pt x="5709" y="2134"/>
                      </a:lnTo>
                      <a:lnTo>
                        <a:pt x="5709" y="2124"/>
                      </a:lnTo>
                      <a:lnTo>
                        <a:pt x="5717" y="2124"/>
                      </a:lnTo>
                      <a:lnTo>
                        <a:pt x="5717" y="2115"/>
                      </a:lnTo>
                      <a:lnTo>
                        <a:pt x="5727" y="2115"/>
                      </a:lnTo>
                      <a:lnTo>
                        <a:pt x="5727" y="2010"/>
                      </a:lnTo>
                      <a:lnTo>
                        <a:pt x="5736" y="1926"/>
                      </a:lnTo>
                      <a:lnTo>
                        <a:pt x="5736" y="2039"/>
                      </a:lnTo>
                      <a:lnTo>
                        <a:pt x="5746" y="2048"/>
                      </a:lnTo>
                      <a:lnTo>
                        <a:pt x="5746" y="2124"/>
                      </a:lnTo>
                      <a:lnTo>
                        <a:pt x="5754" y="2124"/>
                      </a:lnTo>
                      <a:lnTo>
                        <a:pt x="5765" y="2124"/>
                      </a:lnTo>
                      <a:lnTo>
                        <a:pt x="5765" y="2134"/>
                      </a:lnTo>
                      <a:lnTo>
                        <a:pt x="5773" y="2124"/>
                      </a:lnTo>
                      <a:lnTo>
                        <a:pt x="5783" y="2124"/>
                      </a:lnTo>
                      <a:lnTo>
                        <a:pt x="5792" y="2124"/>
                      </a:lnTo>
                      <a:lnTo>
                        <a:pt x="5792" y="2134"/>
                      </a:lnTo>
                      <a:lnTo>
                        <a:pt x="5802" y="2134"/>
                      </a:lnTo>
                      <a:lnTo>
                        <a:pt x="5802" y="2124"/>
                      </a:lnTo>
                      <a:lnTo>
                        <a:pt x="5810" y="2124"/>
                      </a:lnTo>
                      <a:lnTo>
                        <a:pt x="5820" y="2124"/>
                      </a:lnTo>
                      <a:lnTo>
                        <a:pt x="5829" y="2124"/>
                      </a:lnTo>
                      <a:lnTo>
                        <a:pt x="5839" y="2124"/>
                      </a:lnTo>
                      <a:lnTo>
                        <a:pt x="5848" y="2124"/>
                      </a:lnTo>
                      <a:lnTo>
                        <a:pt x="5848" y="2105"/>
                      </a:lnTo>
                      <a:lnTo>
                        <a:pt x="5858" y="2105"/>
                      </a:lnTo>
                      <a:lnTo>
                        <a:pt x="5858" y="2124"/>
                      </a:lnTo>
                      <a:lnTo>
                        <a:pt x="5866" y="2124"/>
                      </a:lnTo>
                      <a:lnTo>
                        <a:pt x="5866" y="2134"/>
                      </a:lnTo>
                      <a:lnTo>
                        <a:pt x="5876" y="2134"/>
                      </a:lnTo>
                      <a:lnTo>
                        <a:pt x="5876" y="2124"/>
                      </a:lnTo>
                      <a:lnTo>
                        <a:pt x="5885" y="2134"/>
                      </a:lnTo>
                      <a:lnTo>
                        <a:pt x="5885" y="2124"/>
                      </a:lnTo>
                      <a:lnTo>
                        <a:pt x="5904" y="2124"/>
                      </a:lnTo>
                      <a:lnTo>
                        <a:pt x="5914" y="2134"/>
                      </a:lnTo>
                      <a:lnTo>
                        <a:pt x="5914" y="2124"/>
                      </a:lnTo>
                      <a:lnTo>
                        <a:pt x="5922" y="2124"/>
                      </a:lnTo>
                      <a:lnTo>
                        <a:pt x="5922" y="2134"/>
                      </a:lnTo>
                      <a:lnTo>
                        <a:pt x="5932" y="2124"/>
                      </a:lnTo>
                      <a:lnTo>
                        <a:pt x="5941" y="2134"/>
                      </a:lnTo>
                      <a:lnTo>
                        <a:pt x="5941" y="2124"/>
                      </a:lnTo>
                      <a:lnTo>
                        <a:pt x="5959" y="2124"/>
                      </a:lnTo>
                      <a:lnTo>
                        <a:pt x="5970" y="2124"/>
                      </a:lnTo>
                      <a:lnTo>
                        <a:pt x="5970" y="2115"/>
                      </a:lnTo>
                      <a:lnTo>
                        <a:pt x="5978" y="2124"/>
                      </a:lnTo>
                      <a:lnTo>
                        <a:pt x="5988" y="2124"/>
                      </a:lnTo>
                      <a:lnTo>
                        <a:pt x="6007" y="2124"/>
                      </a:lnTo>
                      <a:lnTo>
                        <a:pt x="6007" y="2134"/>
                      </a:lnTo>
                      <a:lnTo>
                        <a:pt x="6026" y="2124"/>
                      </a:lnTo>
                      <a:lnTo>
                        <a:pt x="6034" y="2124"/>
                      </a:lnTo>
                      <a:lnTo>
                        <a:pt x="6044" y="2124"/>
                      </a:lnTo>
                      <a:lnTo>
                        <a:pt x="6053" y="2124"/>
                      </a:lnTo>
                      <a:lnTo>
                        <a:pt x="6071" y="2134"/>
                      </a:lnTo>
                      <a:lnTo>
                        <a:pt x="6071" y="2124"/>
                      </a:lnTo>
                      <a:lnTo>
                        <a:pt x="6081" y="2124"/>
                      </a:lnTo>
                      <a:lnTo>
                        <a:pt x="6092" y="2124"/>
                      </a:lnTo>
                      <a:lnTo>
                        <a:pt x="6110" y="2124"/>
                      </a:lnTo>
                      <a:lnTo>
                        <a:pt x="6110" y="2134"/>
                      </a:lnTo>
                      <a:lnTo>
                        <a:pt x="6129" y="2124"/>
                      </a:lnTo>
                      <a:lnTo>
                        <a:pt x="6137" y="2134"/>
                      </a:lnTo>
                      <a:lnTo>
                        <a:pt x="6156" y="2124"/>
                      </a:lnTo>
                      <a:lnTo>
                        <a:pt x="6166" y="2124"/>
                      </a:lnTo>
                      <a:lnTo>
                        <a:pt x="6175" y="2124"/>
                      </a:lnTo>
                      <a:lnTo>
                        <a:pt x="6185" y="2134"/>
                      </a:lnTo>
                      <a:lnTo>
                        <a:pt x="6203" y="2124"/>
                      </a:lnTo>
                      <a:lnTo>
                        <a:pt x="6203" y="2134"/>
                      </a:lnTo>
                      <a:lnTo>
                        <a:pt x="6212" y="2124"/>
                      </a:lnTo>
                      <a:lnTo>
                        <a:pt x="6222" y="2124"/>
                      </a:lnTo>
                      <a:lnTo>
                        <a:pt x="6222" y="2115"/>
                      </a:lnTo>
                      <a:lnTo>
                        <a:pt x="6231" y="2115"/>
                      </a:lnTo>
                      <a:lnTo>
                        <a:pt x="6231" y="2124"/>
                      </a:lnTo>
                      <a:lnTo>
                        <a:pt x="6241" y="2124"/>
                      </a:lnTo>
                      <a:lnTo>
                        <a:pt x="6241" y="2134"/>
                      </a:lnTo>
                      <a:lnTo>
                        <a:pt x="6249" y="2124"/>
                      </a:lnTo>
                      <a:lnTo>
                        <a:pt x="6259" y="2134"/>
                      </a:lnTo>
                      <a:lnTo>
                        <a:pt x="6259" y="2124"/>
                      </a:lnTo>
                      <a:lnTo>
                        <a:pt x="6268" y="2124"/>
                      </a:lnTo>
                      <a:lnTo>
                        <a:pt x="6268" y="2134"/>
                      </a:lnTo>
                      <a:lnTo>
                        <a:pt x="6286" y="2124"/>
                      </a:lnTo>
                      <a:lnTo>
                        <a:pt x="6315" y="2134"/>
                      </a:lnTo>
                      <a:lnTo>
                        <a:pt x="6315" y="2124"/>
                      </a:lnTo>
                      <a:lnTo>
                        <a:pt x="6324" y="2124"/>
                      </a:lnTo>
                      <a:lnTo>
                        <a:pt x="6324" y="2086"/>
                      </a:lnTo>
                      <a:lnTo>
                        <a:pt x="6334" y="2086"/>
                      </a:lnTo>
                      <a:lnTo>
                        <a:pt x="6334" y="1801"/>
                      </a:lnTo>
                      <a:lnTo>
                        <a:pt x="6342" y="1801"/>
                      </a:lnTo>
                      <a:lnTo>
                        <a:pt x="6342" y="2086"/>
                      </a:lnTo>
                      <a:lnTo>
                        <a:pt x="6353" y="2096"/>
                      </a:lnTo>
                      <a:lnTo>
                        <a:pt x="6353" y="2124"/>
                      </a:lnTo>
                      <a:lnTo>
                        <a:pt x="6361" y="2115"/>
                      </a:lnTo>
                      <a:lnTo>
                        <a:pt x="6361" y="2124"/>
                      </a:lnTo>
                      <a:lnTo>
                        <a:pt x="6371" y="2124"/>
                      </a:lnTo>
                      <a:lnTo>
                        <a:pt x="6380" y="2134"/>
                      </a:lnTo>
                      <a:lnTo>
                        <a:pt x="6380" y="2124"/>
                      </a:lnTo>
                      <a:lnTo>
                        <a:pt x="6390" y="2124"/>
                      </a:lnTo>
                      <a:lnTo>
                        <a:pt x="6398" y="2124"/>
                      </a:lnTo>
                      <a:lnTo>
                        <a:pt x="6398" y="2086"/>
                      </a:lnTo>
                      <a:lnTo>
                        <a:pt x="6408" y="2086"/>
                      </a:lnTo>
                      <a:lnTo>
                        <a:pt x="6408" y="2115"/>
                      </a:lnTo>
                      <a:lnTo>
                        <a:pt x="6417" y="2124"/>
                      </a:lnTo>
                      <a:lnTo>
                        <a:pt x="6417" y="1991"/>
                      </a:lnTo>
                      <a:lnTo>
                        <a:pt x="6427" y="1972"/>
                      </a:lnTo>
                      <a:lnTo>
                        <a:pt x="6427" y="1717"/>
                      </a:lnTo>
                      <a:lnTo>
                        <a:pt x="6436" y="1801"/>
                      </a:lnTo>
                      <a:lnTo>
                        <a:pt x="6436" y="2105"/>
                      </a:lnTo>
                      <a:lnTo>
                        <a:pt x="6446" y="2115"/>
                      </a:lnTo>
                      <a:lnTo>
                        <a:pt x="6446" y="2124"/>
                      </a:lnTo>
                      <a:lnTo>
                        <a:pt x="6454" y="2115"/>
                      </a:lnTo>
                      <a:lnTo>
                        <a:pt x="6454" y="2124"/>
                      </a:lnTo>
                      <a:lnTo>
                        <a:pt x="6464" y="2124"/>
                      </a:lnTo>
                      <a:lnTo>
                        <a:pt x="6464" y="2134"/>
                      </a:lnTo>
                      <a:lnTo>
                        <a:pt x="6473" y="2124"/>
                      </a:lnTo>
                      <a:lnTo>
                        <a:pt x="6483" y="2124"/>
                      </a:lnTo>
                      <a:lnTo>
                        <a:pt x="6492" y="2124"/>
                      </a:lnTo>
                      <a:lnTo>
                        <a:pt x="6502" y="2124"/>
                      </a:lnTo>
                      <a:lnTo>
                        <a:pt x="6502" y="2134"/>
                      </a:lnTo>
                      <a:lnTo>
                        <a:pt x="6510" y="2124"/>
                      </a:lnTo>
                      <a:lnTo>
                        <a:pt x="6510" y="2134"/>
                      </a:lnTo>
                      <a:lnTo>
                        <a:pt x="6520" y="2134"/>
                      </a:lnTo>
                      <a:lnTo>
                        <a:pt x="6520" y="2115"/>
                      </a:lnTo>
                      <a:lnTo>
                        <a:pt x="6529" y="2124"/>
                      </a:lnTo>
                      <a:lnTo>
                        <a:pt x="6539" y="2124"/>
                      </a:lnTo>
                      <a:lnTo>
                        <a:pt x="6539" y="2134"/>
                      </a:lnTo>
                      <a:lnTo>
                        <a:pt x="6558" y="2134"/>
                      </a:lnTo>
                      <a:lnTo>
                        <a:pt x="6558" y="2124"/>
                      </a:lnTo>
                      <a:lnTo>
                        <a:pt x="6566" y="2124"/>
                      </a:lnTo>
                      <a:lnTo>
                        <a:pt x="6576" y="2124"/>
                      </a:lnTo>
                      <a:lnTo>
                        <a:pt x="6576" y="2134"/>
                      </a:lnTo>
                      <a:lnTo>
                        <a:pt x="6585" y="2115"/>
                      </a:lnTo>
                      <a:lnTo>
                        <a:pt x="6585" y="2134"/>
                      </a:lnTo>
                      <a:lnTo>
                        <a:pt x="6595" y="2134"/>
                      </a:lnTo>
                      <a:lnTo>
                        <a:pt x="6595" y="2124"/>
                      </a:lnTo>
                      <a:lnTo>
                        <a:pt x="6603" y="2124"/>
                      </a:lnTo>
                      <a:lnTo>
                        <a:pt x="6614" y="2124"/>
                      </a:lnTo>
                      <a:lnTo>
                        <a:pt x="6614" y="2067"/>
                      </a:lnTo>
                      <a:lnTo>
                        <a:pt x="6622" y="2058"/>
                      </a:lnTo>
                      <a:lnTo>
                        <a:pt x="6622" y="1934"/>
                      </a:lnTo>
                      <a:lnTo>
                        <a:pt x="6632" y="2001"/>
                      </a:lnTo>
                      <a:lnTo>
                        <a:pt x="6632" y="2124"/>
                      </a:lnTo>
                      <a:lnTo>
                        <a:pt x="6641" y="2124"/>
                      </a:lnTo>
                      <a:lnTo>
                        <a:pt x="6651" y="2124"/>
                      </a:lnTo>
                      <a:lnTo>
                        <a:pt x="6669" y="2134"/>
                      </a:lnTo>
                      <a:lnTo>
                        <a:pt x="6678" y="2124"/>
                      </a:lnTo>
                      <a:lnTo>
                        <a:pt x="6688" y="2134"/>
                      </a:lnTo>
                      <a:lnTo>
                        <a:pt x="6707" y="2124"/>
                      </a:lnTo>
                      <a:lnTo>
                        <a:pt x="6715" y="2134"/>
                      </a:lnTo>
                      <a:lnTo>
                        <a:pt x="6715" y="2124"/>
                      </a:lnTo>
                      <a:lnTo>
                        <a:pt x="6725" y="2124"/>
                      </a:lnTo>
                      <a:lnTo>
                        <a:pt x="6734" y="2124"/>
                      </a:lnTo>
                      <a:lnTo>
                        <a:pt x="6734" y="2134"/>
                      </a:lnTo>
                      <a:lnTo>
                        <a:pt x="6744" y="2134"/>
                      </a:lnTo>
                      <a:lnTo>
                        <a:pt x="6744" y="2124"/>
                      </a:lnTo>
                      <a:lnTo>
                        <a:pt x="6752" y="2124"/>
                      </a:lnTo>
                      <a:lnTo>
                        <a:pt x="6771" y="2124"/>
                      </a:lnTo>
                      <a:lnTo>
                        <a:pt x="6781" y="2134"/>
                      </a:lnTo>
                      <a:lnTo>
                        <a:pt x="6790" y="2124"/>
                      </a:lnTo>
                      <a:lnTo>
                        <a:pt x="6790" y="2134"/>
                      </a:lnTo>
                      <a:lnTo>
                        <a:pt x="6800" y="2134"/>
                      </a:lnTo>
                      <a:lnTo>
                        <a:pt x="6800" y="2124"/>
                      </a:lnTo>
                      <a:lnTo>
                        <a:pt x="6808" y="2124"/>
                      </a:lnTo>
                      <a:lnTo>
                        <a:pt x="6819" y="2134"/>
                      </a:lnTo>
                      <a:lnTo>
                        <a:pt x="6827" y="2124"/>
                      </a:lnTo>
                      <a:lnTo>
                        <a:pt x="6837" y="2134"/>
                      </a:lnTo>
                      <a:lnTo>
                        <a:pt x="6837" y="2124"/>
                      </a:lnTo>
                      <a:lnTo>
                        <a:pt x="6846" y="2124"/>
                      </a:lnTo>
                      <a:lnTo>
                        <a:pt x="6856" y="2124"/>
                      </a:lnTo>
                      <a:lnTo>
                        <a:pt x="6856" y="2039"/>
                      </a:lnTo>
                      <a:lnTo>
                        <a:pt x="6864" y="2010"/>
                      </a:lnTo>
                      <a:lnTo>
                        <a:pt x="6864" y="2105"/>
                      </a:lnTo>
                      <a:lnTo>
                        <a:pt x="6874" y="2105"/>
                      </a:lnTo>
                      <a:lnTo>
                        <a:pt x="6874" y="2124"/>
                      </a:lnTo>
                      <a:lnTo>
                        <a:pt x="6883" y="2115"/>
                      </a:lnTo>
                      <a:lnTo>
                        <a:pt x="6883" y="2124"/>
                      </a:lnTo>
                      <a:lnTo>
                        <a:pt x="6902" y="2124"/>
                      </a:lnTo>
                      <a:lnTo>
                        <a:pt x="6912" y="2124"/>
                      </a:lnTo>
                      <a:lnTo>
                        <a:pt x="6930" y="2124"/>
                      </a:lnTo>
                      <a:lnTo>
                        <a:pt x="6930" y="2134"/>
                      </a:lnTo>
                      <a:lnTo>
                        <a:pt x="6949" y="2124"/>
                      </a:lnTo>
                      <a:lnTo>
                        <a:pt x="6958" y="2124"/>
                      </a:lnTo>
                      <a:lnTo>
                        <a:pt x="6968" y="2134"/>
                      </a:lnTo>
                      <a:lnTo>
                        <a:pt x="6968" y="2124"/>
                      </a:lnTo>
                      <a:lnTo>
                        <a:pt x="6976" y="2124"/>
                      </a:lnTo>
                      <a:lnTo>
                        <a:pt x="6986" y="2134"/>
                      </a:lnTo>
                      <a:lnTo>
                        <a:pt x="7015" y="2124"/>
                      </a:lnTo>
                      <a:lnTo>
                        <a:pt x="7034" y="2124"/>
                      </a:lnTo>
                      <a:lnTo>
                        <a:pt x="7042" y="2124"/>
                      </a:lnTo>
                      <a:lnTo>
                        <a:pt x="7052" y="2124"/>
                      </a:lnTo>
                      <a:lnTo>
                        <a:pt x="7071" y="2124"/>
                      </a:lnTo>
                      <a:lnTo>
                        <a:pt x="7080" y="2124"/>
                      </a:lnTo>
                      <a:lnTo>
                        <a:pt x="7090" y="2124"/>
                      </a:lnTo>
                      <a:lnTo>
                        <a:pt x="7098" y="2124"/>
                      </a:lnTo>
                      <a:lnTo>
                        <a:pt x="7098" y="2134"/>
                      </a:lnTo>
                      <a:lnTo>
                        <a:pt x="7108" y="2124"/>
                      </a:lnTo>
                      <a:lnTo>
                        <a:pt x="7117" y="2124"/>
                      </a:lnTo>
                      <a:lnTo>
                        <a:pt x="7127" y="2124"/>
                      </a:lnTo>
                      <a:lnTo>
                        <a:pt x="7135" y="2124"/>
                      </a:lnTo>
                      <a:lnTo>
                        <a:pt x="7154" y="2124"/>
                      </a:lnTo>
                      <a:lnTo>
                        <a:pt x="7164" y="2134"/>
                      </a:lnTo>
                      <a:lnTo>
                        <a:pt x="7164" y="2124"/>
                      </a:lnTo>
                      <a:lnTo>
                        <a:pt x="7173" y="2124"/>
                      </a:lnTo>
                      <a:lnTo>
                        <a:pt x="7173" y="2134"/>
                      </a:lnTo>
                      <a:lnTo>
                        <a:pt x="7183" y="2134"/>
                      </a:lnTo>
                      <a:lnTo>
                        <a:pt x="7183" y="2124"/>
                      </a:lnTo>
                      <a:lnTo>
                        <a:pt x="7202" y="2124"/>
                      </a:lnTo>
                      <a:lnTo>
                        <a:pt x="7220" y="2124"/>
                      </a:lnTo>
                      <a:lnTo>
                        <a:pt x="7220" y="2134"/>
                      </a:lnTo>
                      <a:lnTo>
                        <a:pt x="7229" y="2134"/>
                      </a:lnTo>
                      <a:lnTo>
                        <a:pt x="7229" y="2124"/>
                      </a:lnTo>
                      <a:lnTo>
                        <a:pt x="7247" y="2124"/>
                      </a:lnTo>
                      <a:lnTo>
                        <a:pt x="7257" y="2124"/>
                      </a:lnTo>
                      <a:lnTo>
                        <a:pt x="7266" y="2134"/>
                      </a:lnTo>
                      <a:lnTo>
                        <a:pt x="7266" y="2124"/>
                      </a:lnTo>
                      <a:lnTo>
                        <a:pt x="7295" y="2134"/>
                      </a:lnTo>
                      <a:lnTo>
                        <a:pt x="7295" y="2124"/>
                      </a:lnTo>
                      <a:lnTo>
                        <a:pt x="7322" y="2134"/>
                      </a:lnTo>
                      <a:lnTo>
                        <a:pt x="7332" y="2124"/>
                      </a:lnTo>
                      <a:lnTo>
                        <a:pt x="7341" y="2124"/>
                      </a:lnTo>
                      <a:lnTo>
                        <a:pt x="7359" y="2124"/>
                      </a:lnTo>
                      <a:lnTo>
                        <a:pt x="7369" y="2124"/>
                      </a:lnTo>
                      <a:lnTo>
                        <a:pt x="7388" y="2124"/>
                      </a:lnTo>
                      <a:lnTo>
                        <a:pt x="7415" y="2124"/>
                      </a:lnTo>
                      <a:lnTo>
                        <a:pt x="7415" y="2134"/>
                      </a:lnTo>
                      <a:lnTo>
                        <a:pt x="7425" y="2124"/>
                      </a:lnTo>
                      <a:lnTo>
                        <a:pt x="7434" y="2134"/>
                      </a:lnTo>
                      <a:lnTo>
                        <a:pt x="7434" y="2124"/>
                      </a:lnTo>
                      <a:lnTo>
                        <a:pt x="7452" y="2124"/>
                      </a:lnTo>
                      <a:lnTo>
                        <a:pt x="7452" y="2134"/>
                      </a:lnTo>
                      <a:lnTo>
                        <a:pt x="7463" y="2124"/>
                      </a:lnTo>
                      <a:lnTo>
                        <a:pt x="7471" y="2124"/>
                      </a:lnTo>
                      <a:lnTo>
                        <a:pt x="7490" y="2124"/>
                      </a:lnTo>
                      <a:lnTo>
                        <a:pt x="7500" y="2124"/>
                      </a:lnTo>
                      <a:lnTo>
                        <a:pt x="7508" y="2124"/>
                      </a:lnTo>
                      <a:lnTo>
                        <a:pt x="7556" y="2134"/>
                      </a:lnTo>
                      <a:lnTo>
                        <a:pt x="7564" y="2124"/>
                      </a:lnTo>
                      <a:lnTo>
                        <a:pt x="7574" y="2124"/>
                      </a:lnTo>
                      <a:lnTo>
                        <a:pt x="7583" y="2134"/>
                      </a:lnTo>
                      <a:lnTo>
                        <a:pt x="7601" y="2124"/>
                      </a:lnTo>
                      <a:lnTo>
                        <a:pt x="7620" y="2134"/>
                      </a:lnTo>
                      <a:lnTo>
                        <a:pt x="7620" y="2124"/>
                      </a:lnTo>
                      <a:lnTo>
                        <a:pt x="7630" y="2134"/>
                      </a:lnTo>
                      <a:lnTo>
                        <a:pt x="7630" y="2124"/>
                      </a:lnTo>
                      <a:lnTo>
                        <a:pt x="7657" y="2124"/>
                      </a:lnTo>
                      <a:lnTo>
                        <a:pt x="7657" y="2115"/>
                      </a:lnTo>
                      <a:lnTo>
                        <a:pt x="7668" y="2115"/>
                      </a:lnTo>
                      <a:lnTo>
                        <a:pt x="7668" y="2124"/>
                      </a:lnTo>
                      <a:lnTo>
                        <a:pt x="7676" y="2124"/>
                      </a:lnTo>
                      <a:lnTo>
                        <a:pt x="7686" y="2124"/>
                      </a:lnTo>
                      <a:lnTo>
                        <a:pt x="7686" y="2134"/>
                      </a:lnTo>
                      <a:lnTo>
                        <a:pt x="7695" y="2124"/>
                      </a:lnTo>
                      <a:lnTo>
                        <a:pt x="7695" y="2134"/>
                      </a:lnTo>
                      <a:lnTo>
                        <a:pt x="7705" y="2134"/>
                      </a:lnTo>
                      <a:lnTo>
                        <a:pt x="7705" y="2124"/>
                      </a:lnTo>
                      <a:lnTo>
                        <a:pt x="7713" y="2124"/>
                      </a:lnTo>
                      <a:lnTo>
                        <a:pt x="7723" y="2124"/>
                      </a:lnTo>
                      <a:lnTo>
                        <a:pt x="7723" y="2134"/>
                      </a:lnTo>
                      <a:lnTo>
                        <a:pt x="7732" y="2124"/>
                      </a:lnTo>
                      <a:lnTo>
                        <a:pt x="7769" y="2134"/>
                      </a:lnTo>
                      <a:lnTo>
                        <a:pt x="7769" y="2124"/>
                      </a:lnTo>
                      <a:lnTo>
                        <a:pt x="7788" y="2134"/>
                      </a:lnTo>
                      <a:lnTo>
                        <a:pt x="7798" y="2124"/>
                      </a:lnTo>
                      <a:lnTo>
                        <a:pt x="7807" y="2134"/>
                      </a:lnTo>
                      <a:lnTo>
                        <a:pt x="7807" y="2124"/>
                      </a:lnTo>
                      <a:lnTo>
                        <a:pt x="7825" y="2134"/>
                      </a:lnTo>
                      <a:lnTo>
                        <a:pt x="7835" y="2124"/>
                      </a:lnTo>
                      <a:lnTo>
                        <a:pt x="7835" y="2134"/>
                      </a:lnTo>
                      <a:lnTo>
                        <a:pt x="7844" y="2124"/>
                      </a:lnTo>
                      <a:lnTo>
                        <a:pt x="7854" y="2124"/>
                      </a:lnTo>
                      <a:lnTo>
                        <a:pt x="7854" y="2134"/>
                      </a:lnTo>
                      <a:lnTo>
                        <a:pt x="7862" y="2124"/>
                      </a:lnTo>
                      <a:lnTo>
                        <a:pt x="7873" y="2134"/>
                      </a:lnTo>
                      <a:lnTo>
                        <a:pt x="7881" y="2124"/>
                      </a:lnTo>
                      <a:lnTo>
                        <a:pt x="7901" y="2134"/>
                      </a:lnTo>
                      <a:lnTo>
                        <a:pt x="7910" y="2124"/>
                      </a:lnTo>
                      <a:lnTo>
                        <a:pt x="7920" y="2134"/>
                      </a:lnTo>
                      <a:lnTo>
                        <a:pt x="7929" y="2124"/>
                      </a:lnTo>
                      <a:lnTo>
                        <a:pt x="7939" y="2134"/>
                      </a:lnTo>
                      <a:lnTo>
                        <a:pt x="7947" y="2124"/>
                      </a:lnTo>
                      <a:lnTo>
                        <a:pt x="7957" y="2134"/>
                      </a:lnTo>
                      <a:lnTo>
                        <a:pt x="7966" y="2124"/>
                      </a:lnTo>
                      <a:lnTo>
                        <a:pt x="7976" y="2134"/>
                      </a:lnTo>
                      <a:lnTo>
                        <a:pt x="7984" y="2124"/>
                      </a:lnTo>
                      <a:lnTo>
                        <a:pt x="7995" y="2124"/>
                      </a:lnTo>
                      <a:lnTo>
                        <a:pt x="8013" y="2124"/>
                      </a:lnTo>
                      <a:lnTo>
                        <a:pt x="8032" y="2134"/>
                      </a:lnTo>
                      <a:lnTo>
                        <a:pt x="8040" y="2124"/>
                      </a:lnTo>
                      <a:lnTo>
                        <a:pt x="8051" y="2124"/>
                      </a:lnTo>
                      <a:lnTo>
                        <a:pt x="8051" y="2096"/>
                      </a:lnTo>
                      <a:lnTo>
                        <a:pt x="8059" y="2067"/>
                      </a:lnTo>
                      <a:lnTo>
                        <a:pt x="8059" y="2105"/>
                      </a:lnTo>
                      <a:lnTo>
                        <a:pt x="8069" y="2105"/>
                      </a:lnTo>
                      <a:lnTo>
                        <a:pt x="8069" y="2124"/>
                      </a:lnTo>
                      <a:lnTo>
                        <a:pt x="8078" y="2124"/>
                      </a:lnTo>
                      <a:lnTo>
                        <a:pt x="8078" y="2115"/>
                      </a:lnTo>
                      <a:lnTo>
                        <a:pt x="8088" y="2115"/>
                      </a:lnTo>
                      <a:lnTo>
                        <a:pt x="8096" y="2105"/>
                      </a:lnTo>
                      <a:lnTo>
                        <a:pt x="8096" y="2124"/>
                      </a:lnTo>
                      <a:lnTo>
                        <a:pt x="8106" y="2124"/>
                      </a:lnTo>
                      <a:lnTo>
                        <a:pt x="8115" y="2134"/>
                      </a:lnTo>
                      <a:lnTo>
                        <a:pt x="8125" y="2124"/>
                      </a:lnTo>
                      <a:lnTo>
                        <a:pt x="8134" y="2124"/>
                      </a:lnTo>
                      <a:lnTo>
                        <a:pt x="8144" y="2124"/>
                      </a:lnTo>
                      <a:lnTo>
                        <a:pt x="8171" y="2134"/>
                      </a:lnTo>
                      <a:lnTo>
                        <a:pt x="8171" y="2124"/>
                      </a:lnTo>
                      <a:lnTo>
                        <a:pt x="8189" y="2124"/>
                      </a:lnTo>
                      <a:lnTo>
                        <a:pt x="8200" y="2124"/>
                      </a:lnTo>
                      <a:lnTo>
                        <a:pt x="8218" y="2124"/>
                      </a:lnTo>
                      <a:lnTo>
                        <a:pt x="8227" y="2124"/>
                      </a:lnTo>
                      <a:lnTo>
                        <a:pt x="8237" y="2124"/>
                      </a:lnTo>
                      <a:lnTo>
                        <a:pt x="8256" y="2134"/>
                      </a:lnTo>
                      <a:lnTo>
                        <a:pt x="8264" y="2124"/>
                      </a:lnTo>
                      <a:lnTo>
                        <a:pt x="8293" y="2124"/>
                      </a:lnTo>
                      <a:lnTo>
                        <a:pt x="8301" y="2124"/>
                      </a:lnTo>
                      <a:lnTo>
                        <a:pt x="8301" y="2134"/>
                      </a:lnTo>
                      <a:lnTo>
                        <a:pt x="8339" y="2124"/>
                      </a:lnTo>
                      <a:lnTo>
                        <a:pt x="8349" y="2124"/>
                      </a:lnTo>
                      <a:lnTo>
                        <a:pt x="8357" y="2124"/>
                      </a:lnTo>
                      <a:lnTo>
                        <a:pt x="8376" y="2124"/>
                      </a:lnTo>
                      <a:lnTo>
                        <a:pt x="8386" y="2124"/>
                      </a:lnTo>
                      <a:lnTo>
                        <a:pt x="8405" y="2134"/>
                      </a:lnTo>
                      <a:lnTo>
                        <a:pt x="8413" y="2124"/>
                      </a:ln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4492" name="Rectangle 44"/>
                <p:cNvSpPr>
                  <a:spLocks noChangeArrowheads="1"/>
                </p:cNvSpPr>
                <p:nvPr/>
              </p:nvSpPr>
              <p:spPr bwMode="auto">
                <a:xfrm>
                  <a:off x="2683" y="1608"/>
                  <a:ext cx="1179" cy="68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04493" name="Group 45"/>
              <p:cNvGrpSpPr>
                <a:grpSpLocks/>
              </p:cNvGrpSpPr>
              <p:nvPr/>
            </p:nvGrpSpPr>
            <p:grpSpPr bwMode="auto">
              <a:xfrm>
                <a:off x="3152" y="980"/>
                <a:ext cx="499" cy="401"/>
                <a:chOff x="2683" y="1608"/>
                <a:chExt cx="1179" cy="680"/>
              </a:xfrm>
            </p:grpSpPr>
            <p:sp>
              <p:nvSpPr>
                <p:cNvPr id="104494" name="Freeform 46"/>
                <p:cNvSpPr>
                  <a:spLocks/>
                </p:cNvSpPr>
                <p:nvPr/>
              </p:nvSpPr>
              <p:spPr bwMode="auto">
                <a:xfrm>
                  <a:off x="2744" y="1649"/>
                  <a:ext cx="1043" cy="602"/>
                </a:xfrm>
                <a:custGeom>
                  <a:avLst/>
                  <a:gdLst>
                    <a:gd name="T0" fmla="*/ 101 w 8413"/>
                    <a:gd name="T1" fmla="*/ 2115 h 2134"/>
                    <a:gd name="T2" fmla="*/ 205 w 8413"/>
                    <a:gd name="T3" fmla="*/ 2115 h 2134"/>
                    <a:gd name="T4" fmla="*/ 317 w 8413"/>
                    <a:gd name="T5" fmla="*/ 2077 h 2134"/>
                    <a:gd name="T6" fmla="*/ 418 w 8413"/>
                    <a:gd name="T7" fmla="*/ 2124 h 2134"/>
                    <a:gd name="T8" fmla="*/ 530 w 8413"/>
                    <a:gd name="T9" fmla="*/ 2124 h 2134"/>
                    <a:gd name="T10" fmla="*/ 633 w 8413"/>
                    <a:gd name="T11" fmla="*/ 2134 h 2134"/>
                    <a:gd name="T12" fmla="*/ 755 w 8413"/>
                    <a:gd name="T13" fmla="*/ 2124 h 2134"/>
                    <a:gd name="T14" fmla="*/ 857 w 8413"/>
                    <a:gd name="T15" fmla="*/ 2134 h 2134"/>
                    <a:gd name="T16" fmla="*/ 969 w 8413"/>
                    <a:gd name="T17" fmla="*/ 2115 h 2134"/>
                    <a:gd name="T18" fmla="*/ 1081 w 8413"/>
                    <a:gd name="T19" fmla="*/ 2124 h 2134"/>
                    <a:gd name="T20" fmla="*/ 1184 w 8413"/>
                    <a:gd name="T21" fmla="*/ 2115 h 2134"/>
                    <a:gd name="T22" fmla="*/ 1286 w 8413"/>
                    <a:gd name="T23" fmla="*/ 2124 h 2134"/>
                    <a:gd name="T24" fmla="*/ 1416 w 8413"/>
                    <a:gd name="T25" fmla="*/ 2124 h 2134"/>
                    <a:gd name="T26" fmla="*/ 1520 w 8413"/>
                    <a:gd name="T27" fmla="*/ 2134 h 2134"/>
                    <a:gd name="T28" fmla="*/ 1623 w 8413"/>
                    <a:gd name="T29" fmla="*/ 2115 h 2134"/>
                    <a:gd name="T30" fmla="*/ 1735 w 8413"/>
                    <a:gd name="T31" fmla="*/ 2124 h 2134"/>
                    <a:gd name="T32" fmla="*/ 1837 w 8413"/>
                    <a:gd name="T33" fmla="*/ 2115 h 2134"/>
                    <a:gd name="T34" fmla="*/ 1940 w 8413"/>
                    <a:gd name="T35" fmla="*/ 2115 h 2134"/>
                    <a:gd name="T36" fmla="*/ 2052 w 8413"/>
                    <a:gd name="T37" fmla="*/ 2105 h 2134"/>
                    <a:gd name="T38" fmla="*/ 2153 w 8413"/>
                    <a:gd name="T39" fmla="*/ 2115 h 2134"/>
                    <a:gd name="T40" fmla="*/ 2275 w 8413"/>
                    <a:gd name="T41" fmla="*/ 2124 h 2134"/>
                    <a:gd name="T42" fmla="*/ 2396 w 8413"/>
                    <a:gd name="T43" fmla="*/ 2067 h 2134"/>
                    <a:gd name="T44" fmla="*/ 2509 w 8413"/>
                    <a:gd name="T45" fmla="*/ 2124 h 2134"/>
                    <a:gd name="T46" fmla="*/ 2648 w 8413"/>
                    <a:gd name="T47" fmla="*/ 2124 h 2134"/>
                    <a:gd name="T48" fmla="*/ 2770 w 8413"/>
                    <a:gd name="T49" fmla="*/ 2124 h 2134"/>
                    <a:gd name="T50" fmla="*/ 2872 w 8413"/>
                    <a:gd name="T51" fmla="*/ 2105 h 2134"/>
                    <a:gd name="T52" fmla="*/ 2984 w 8413"/>
                    <a:gd name="T53" fmla="*/ 2105 h 2134"/>
                    <a:gd name="T54" fmla="*/ 3087 w 8413"/>
                    <a:gd name="T55" fmla="*/ 2124 h 2134"/>
                    <a:gd name="T56" fmla="*/ 3199 w 8413"/>
                    <a:gd name="T57" fmla="*/ 2124 h 2134"/>
                    <a:gd name="T58" fmla="*/ 3329 w 8413"/>
                    <a:gd name="T59" fmla="*/ 2105 h 2134"/>
                    <a:gd name="T60" fmla="*/ 3441 w 8413"/>
                    <a:gd name="T61" fmla="*/ 2096 h 2134"/>
                    <a:gd name="T62" fmla="*/ 3553 w 8413"/>
                    <a:gd name="T63" fmla="*/ 2124 h 2134"/>
                    <a:gd name="T64" fmla="*/ 3684 w 8413"/>
                    <a:gd name="T65" fmla="*/ 2124 h 2134"/>
                    <a:gd name="T66" fmla="*/ 3833 w 8413"/>
                    <a:gd name="T67" fmla="*/ 2115 h 2134"/>
                    <a:gd name="T68" fmla="*/ 3936 w 8413"/>
                    <a:gd name="T69" fmla="*/ 2124 h 2134"/>
                    <a:gd name="T70" fmla="*/ 4048 w 8413"/>
                    <a:gd name="T71" fmla="*/ 2124 h 2134"/>
                    <a:gd name="T72" fmla="*/ 4187 w 8413"/>
                    <a:gd name="T73" fmla="*/ 2134 h 2134"/>
                    <a:gd name="T74" fmla="*/ 4319 w 8413"/>
                    <a:gd name="T75" fmla="*/ 2134 h 2134"/>
                    <a:gd name="T76" fmla="*/ 4450 w 8413"/>
                    <a:gd name="T77" fmla="*/ 2105 h 2134"/>
                    <a:gd name="T78" fmla="*/ 4580 w 8413"/>
                    <a:gd name="T79" fmla="*/ 1934 h 2134"/>
                    <a:gd name="T80" fmla="*/ 4738 w 8413"/>
                    <a:gd name="T81" fmla="*/ 2096 h 2134"/>
                    <a:gd name="T82" fmla="*/ 4878 w 8413"/>
                    <a:gd name="T83" fmla="*/ 2124 h 2134"/>
                    <a:gd name="T84" fmla="*/ 5027 w 8413"/>
                    <a:gd name="T85" fmla="*/ 2105 h 2134"/>
                    <a:gd name="T86" fmla="*/ 5166 w 8413"/>
                    <a:gd name="T87" fmla="*/ 2124 h 2134"/>
                    <a:gd name="T88" fmla="*/ 5344 w 8413"/>
                    <a:gd name="T89" fmla="*/ 2115 h 2134"/>
                    <a:gd name="T90" fmla="*/ 5485 w 8413"/>
                    <a:gd name="T91" fmla="*/ 2134 h 2134"/>
                    <a:gd name="T92" fmla="*/ 5605 w 8413"/>
                    <a:gd name="T93" fmla="*/ 2115 h 2134"/>
                    <a:gd name="T94" fmla="*/ 5746 w 8413"/>
                    <a:gd name="T95" fmla="*/ 2048 h 2134"/>
                    <a:gd name="T96" fmla="*/ 5876 w 8413"/>
                    <a:gd name="T97" fmla="*/ 2124 h 2134"/>
                    <a:gd name="T98" fmla="*/ 6071 w 8413"/>
                    <a:gd name="T99" fmla="*/ 2134 h 2134"/>
                    <a:gd name="T100" fmla="*/ 6259 w 8413"/>
                    <a:gd name="T101" fmla="*/ 2134 h 2134"/>
                    <a:gd name="T102" fmla="*/ 6398 w 8413"/>
                    <a:gd name="T103" fmla="*/ 2086 h 2134"/>
                    <a:gd name="T104" fmla="*/ 6520 w 8413"/>
                    <a:gd name="T105" fmla="*/ 2134 h 2134"/>
                    <a:gd name="T106" fmla="*/ 6651 w 8413"/>
                    <a:gd name="T107" fmla="*/ 2124 h 2134"/>
                    <a:gd name="T108" fmla="*/ 6837 w 8413"/>
                    <a:gd name="T109" fmla="*/ 2134 h 2134"/>
                    <a:gd name="T110" fmla="*/ 7034 w 8413"/>
                    <a:gd name="T111" fmla="*/ 2124 h 2134"/>
                    <a:gd name="T112" fmla="*/ 7229 w 8413"/>
                    <a:gd name="T113" fmla="*/ 2134 h 2134"/>
                    <a:gd name="T114" fmla="*/ 7471 w 8413"/>
                    <a:gd name="T115" fmla="*/ 2124 h 2134"/>
                    <a:gd name="T116" fmla="*/ 7705 w 8413"/>
                    <a:gd name="T117" fmla="*/ 2134 h 2134"/>
                    <a:gd name="T118" fmla="*/ 7910 w 8413"/>
                    <a:gd name="T119" fmla="*/ 2124 h 2134"/>
                    <a:gd name="T120" fmla="*/ 8096 w 8413"/>
                    <a:gd name="T121" fmla="*/ 2105 h 2134"/>
                    <a:gd name="T122" fmla="*/ 8376 w 8413"/>
                    <a:gd name="T123" fmla="*/ 2124 h 2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413" h="2134">
                      <a:moveTo>
                        <a:pt x="0" y="2124"/>
                      </a:moveTo>
                      <a:lnTo>
                        <a:pt x="0" y="2096"/>
                      </a:lnTo>
                      <a:lnTo>
                        <a:pt x="8" y="2096"/>
                      </a:lnTo>
                      <a:lnTo>
                        <a:pt x="8" y="2124"/>
                      </a:lnTo>
                      <a:lnTo>
                        <a:pt x="18" y="2134"/>
                      </a:lnTo>
                      <a:lnTo>
                        <a:pt x="18" y="2115"/>
                      </a:lnTo>
                      <a:lnTo>
                        <a:pt x="27" y="2124"/>
                      </a:lnTo>
                      <a:lnTo>
                        <a:pt x="27" y="2115"/>
                      </a:lnTo>
                      <a:lnTo>
                        <a:pt x="37" y="2115"/>
                      </a:lnTo>
                      <a:lnTo>
                        <a:pt x="37" y="1991"/>
                      </a:lnTo>
                      <a:lnTo>
                        <a:pt x="45" y="1877"/>
                      </a:lnTo>
                      <a:lnTo>
                        <a:pt x="45" y="2086"/>
                      </a:lnTo>
                      <a:lnTo>
                        <a:pt x="56" y="2086"/>
                      </a:lnTo>
                      <a:lnTo>
                        <a:pt x="56" y="2124"/>
                      </a:lnTo>
                      <a:lnTo>
                        <a:pt x="64" y="2115"/>
                      </a:lnTo>
                      <a:lnTo>
                        <a:pt x="64" y="2134"/>
                      </a:lnTo>
                      <a:lnTo>
                        <a:pt x="74" y="2134"/>
                      </a:lnTo>
                      <a:lnTo>
                        <a:pt x="74" y="2124"/>
                      </a:lnTo>
                      <a:lnTo>
                        <a:pt x="83" y="2124"/>
                      </a:lnTo>
                      <a:lnTo>
                        <a:pt x="93" y="2115"/>
                      </a:lnTo>
                      <a:lnTo>
                        <a:pt x="93" y="2124"/>
                      </a:lnTo>
                      <a:lnTo>
                        <a:pt x="101" y="2115"/>
                      </a:lnTo>
                      <a:lnTo>
                        <a:pt x="101" y="2134"/>
                      </a:lnTo>
                      <a:lnTo>
                        <a:pt x="112" y="2134"/>
                      </a:lnTo>
                      <a:lnTo>
                        <a:pt x="112" y="2115"/>
                      </a:lnTo>
                      <a:lnTo>
                        <a:pt x="120" y="2115"/>
                      </a:lnTo>
                      <a:lnTo>
                        <a:pt x="120" y="2134"/>
                      </a:lnTo>
                      <a:lnTo>
                        <a:pt x="130" y="2134"/>
                      </a:lnTo>
                      <a:lnTo>
                        <a:pt x="130" y="2124"/>
                      </a:lnTo>
                      <a:lnTo>
                        <a:pt x="139" y="2134"/>
                      </a:lnTo>
                      <a:lnTo>
                        <a:pt x="139" y="2124"/>
                      </a:lnTo>
                      <a:lnTo>
                        <a:pt x="149" y="2115"/>
                      </a:lnTo>
                      <a:lnTo>
                        <a:pt x="149" y="2124"/>
                      </a:lnTo>
                      <a:lnTo>
                        <a:pt x="157" y="2105"/>
                      </a:lnTo>
                      <a:lnTo>
                        <a:pt x="157" y="2124"/>
                      </a:lnTo>
                      <a:lnTo>
                        <a:pt x="167" y="2115"/>
                      </a:lnTo>
                      <a:lnTo>
                        <a:pt x="167" y="2124"/>
                      </a:lnTo>
                      <a:lnTo>
                        <a:pt x="176" y="2124"/>
                      </a:lnTo>
                      <a:lnTo>
                        <a:pt x="176" y="2115"/>
                      </a:lnTo>
                      <a:lnTo>
                        <a:pt x="186" y="2124"/>
                      </a:lnTo>
                      <a:lnTo>
                        <a:pt x="186" y="2115"/>
                      </a:lnTo>
                      <a:lnTo>
                        <a:pt x="195" y="2115"/>
                      </a:lnTo>
                      <a:lnTo>
                        <a:pt x="195" y="2124"/>
                      </a:lnTo>
                      <a:lnTo>
                        <a:pt x="205" y="2115"/>
                      </a:lnTo>
                      <a:lnTo>
                        <a:pt x="205" y="2134"/>
                      </a:lnTo>
                      <a:lnTo>
                        <a:pt x="213" y="2134"/>
                      </a:lnTo>
                      <a:lnTo>
                        <a:pt x="213" y="2115"/>
                      </a:lnTo>
                      <a:lnTo>
                        <a:pt x="223" y="2134"/>
                      </a:lnTo>
                      <a:lnTo>
                        <a:pt x="223" y="2115"/>
                      </a:lnTo>
                      <a:lnTo>
                        <a:pt x="232" y="2115"/>
                      </a:lnTo>
                      <a:lnTo>
                        <a:pt x="232" y="2124"/>
                      </a:lnTo>
                      <a:lnTo>
                        <a:pt x="242" y="2124"/>
                      </a:lnTo>
                      <a:lnTo>
                        <a:pt x="250" y="2115"/>
                      </a:lnTo>
                      <a:lnTo>
                        <a:pt x="250" y="2134"/>
                      </a:lnTo>
                      <a:lnTo>
                        <a:pt x="261" y="2115"/>
                      </a:lnTo>
                      <a:lnTo>
                        <a:pt x="261" y="2134"/>
                      </a:lnTo>
                      <a:lnTo>
                        <a:pt x="269" y="2134"/>
                      </a:lnTo>
                      <a:lnTo>
                        <a:pt x="279" y="2115"/>
                      </a:lnTo>
                      <a:lnTo>
                        <a:pt x="279" y="2134"/>
                      </a:lnTo>
                      <a:lnTo>
                        <a:pt x="288" y="2115"/>
                      </a:lnTo>
                      <a:lnTo>
                        <a:pt x="288" y="2124"/>
                      </a:lnTo>
                      <a:lnTo>
                        <a:pt x="298" y="2134"/>
                      </a:lnTo>
                      <a:lnTo>
                        <a:pt x="298" y="2039"/>
                      </a:lnTo>
                      <a:lnTo>
                        <a:pt x="306" y="2020"/>
                      </a:lnTo>
                      <a:lnTo>
                        <a:pt x="306" y="2067"/>
                      </a:lnTo>
                      <a:lnTo>
                        <a:pt x="317" y="2077"/>
                      </a:lnTo>
                      <a:lnTo>
                        <a:pt x="317" y="1915"/>
                      </a:lnTo>
                      <a:lnTo>
                        <a:pt x="325" y="1926"/>
                      </a:lnTo>
                      <a:lnTo>
                        <a:pt x="325" y="2105"/>
                      </a:lnTo>
                      <a:lnTo>
                        <a:pt x="335" y="2105"/>
                      </a:lnTo>
                      <a:lnTo>
                        <a:pt x="335" y="2124"/>
                      </a:lnTo>
                      <a:lnTo>
                        <a:pt x="344" y="2105"/>
                      </a:lnTo>
                      <a:lnTo>
                        <a:pt x="344" y="2134"/>
                      </a:lnTo>
                      <a:lnTo>
                        <a:pt x="354" y="2134"/>
                      </a:lnTo>
                      <a:lnTo>
                        <a:pt x="354" y="2096"/>
                      </a:lnTo>
                      <a:lnTo>
                        <a:pt x="362" y="2077"/>
                      </a:lnTo>
                      <a:lnTo>
                        <a:pt x="362" y="2105"/>
                      </a:lnTo>
                      <a:lnTo>
                        <a:pt x="372" y="2105"/>
                      </a:lnTo>
                      <a:lnTo>
                        <a:pt x="372" y="2115"/>
                      </a:lnTo>
                      <a:lnTo>
                        <a:pt x="381" y="2096"/>
                      </a:lnTo>
                      <a:lnTo>
                        <a:pt x="381" y="2124"/>
                      </a:lnTo>
                      <a:lnTo>
                        <a:pt x="391" y="2105"/>
                      </a:lnTo>
                      <a:lnTo>
                        <a:pt x="391" y="2124"/>
                      </a:lnTo>
                      <a:lnTo>
                        <a:pt x="400" y="2124"/>
                      </a:lnTo>
                      <a:lnTo>
                        <a:pt x="400" y="2105"/>
                      </a:lnTo>
                      <a:lnTo>
                        <a:pt x="410" y="2134"/>
                      </a:lnTo>
                      <a:lnTo>
                        <a:pt x="410" y="2115"/>
                      </a:lnTo>
                      <a:lnTo>
                        <a:pt x="418" y="2124"/>
                      </a:lnTo>
                      <a:lnTo>
                        <a:pt x="428" y="2124"/>
                      </a:lnTo>
                      <a:lnTo>
                        <a:pt x="428" y="2115"/>
                      </a:lnTo>
                      <a:lnTo>
                        <a:pt x="437" y="2124"/>
                      </a:lnTo>
                      <a:lnTo>
                        <a:pt x="437" y="2115"/>
                      </a:lnTo>
                      <a:lnTo>
                        <a:pt x="447" y="2115"/>
                      </a:lnTo>
                      <a:lnTo>
                        <a:pt x="447" y="2124"/>
                      </a:lnTo>
                      <a:lnTo>
                        <a:pt x="455" y="2115"/>
                      </a:lnTo>
                      <a:lnTo>
                        <a:pt x="455" y="2134"/>
                      </a:lnTo>
                      <a:lnTo>
                        <a:pt x="466" y="2134"/>
                      </a:lnTo>
                      <a:lnTo>
                        <a:pt x="466" y="2105"/>
                      </a:lnTo>
                      <a:lnTo>
                        <a:pt x="474" y="2124"/>
                      </a:lnTo>
                      <a:lnTo>
                        <a:pt x="474" y="2105"/>
                      </a:lnTo>
                      <a:lnTo>
                        <a:pt x="484" y="2134"/>
                      </a:lnTo>
                      <a:lnTo>
                        <a:pt x="493" y="2124"/>
                      </a:lnTo>
                      <a:lnTo>
                        <a:pt x="503" y="2124"/>
                      </a:lnTo>
                      <a:lnTo>
                        <a:pt x="503" y="2096"/>
                      </a:lnTo>
                      <a:lnTo>
                        <a:pt x="511" y="2105"/>
                      </a:lnTo>
                      <a:lnTo>
                        <a:pt x="511" y="2096"/>
                      </a:lnTo>
                      <a:lnTo>
                        <a:pt x="522" y="2096"/>
                      </a:lnTo>
                      <a:lnTo>
                        <a:pt x="522" y="2105"/>
                      </a:lnTo>
                      <a:lnTo>
                        <a:pt x="530" y="2105"/>
                      </a:lnTo>
                      <a:lnTo>
                        <a:pt x="530" y="2124"/>
                      </a:lnTo>
                      <a:lnTo>
                        <a:pt x="540" y="2115"/>
                      </a:lnTo>
                      <a:lnTo>
                        <a:pt x="540" y="2124"/>
                      </a:lnTo>
                      <a:lnTo>
                        <a:pt x="549" y="2134"/>
                      </a:lnTo>
                      <a:lnTo>
                        <a:pt x="549" y="2115"/>
                      </a:lnTo>
                      <a:lnTo>
                        <a:pt x="559" y="2115"/>
                      </a:lnTo>
                      <a:lnTo>
                        <a:pt x="559" y="2124"/>
                      </a:lnTo>
                      <a:lnTo>
                        <a:pt x="567" y="2124"/>
                      </a:lnTo>
                      <a:lnTo>
                        <a:pt x="567" y="2115"/>
                      </a:lnTo>
                      <a:lnTo>
                        <a:pt x="578" y="2115"/>
                      </a:lnTo>
                      <a:lnTo>
                        <a:pt x="578" y="2124"/>
                      </a:lnTo>
                      <a:lnTo>
                        <a:pt x="586" y="2115"/>
                      </a:lnTo>
                      <a:lnTo>
                        <a:pt x="586" y="2134"/>
                      </a:lnTo>
                      <a:lnTo>
                        <a:pt x="596" y="2134"/>
                      </a:lnTo>
                      <a:lnTo>
                        <a:pt x="596" y="2115"/>
                      </a:lnTo>
                      <a:lnTo>
                        <a:pt x="605" y="2134"/>
                      </a:lnTo>
                      <a:lnTo>
                        <a:pt x="605" y="2115"/>
                      </a:lnTo>
                      <a:lnTo>
                        <a:pt x="615" y="2115"/>
                      </a:lnTo>
                      <a:lnTo>
                        <a:pt x="615" y="2124"/>
                      </a:lnTo>
                      <a:lnTo>
                        <a:pt x="625" y="2134"/>
                      </a:lnTo>
                      <a:lnTo>
                        <a:pt x="625" y="2124"/>
                      </a:lnTo>
                      <a:lnTo>
                        <a:pt x="633" y="2124"/>
                      </a:lnTo>
                      <a:lnTo>
                        <a:pt x="633" y="2134"/>
                      </a:lnTo>
                      <a:lnTo>
                        <a:pt x="644" y="2134"/>
                      </a:lnTo>
                      <a:lnTo>
                        <a:pt x="644" y="2124"/>
                      </a:lnTo>
                      <a:lnTo>
                        <a:pt x="652" y="2134"/>
                      </a:lnTo>
                      <a:lnTo>
                        <a:pt x="652" y="2105"/>
                      </a:lnTo>
                      <a:lnTo>
                        <a:pt x="662" y="2086"/>
                      </a:lnTo>
                      <a:lnTo>
                        <a:pt x="662" y="2105"/>
                      </a:lnTo>
                      <a:lnTo>
                        <a:pt x="671" y="2105"/>
                      </a:lnTo>
                      <a:lnTo>
                        <a:pt x="671" y="2134"/>
                      </a:lnTo>
                      <a:lnTo>
                        <a:pt x="681" y="2124"/>
                      </a:lnTo>
                      <a:lnTo>
                        <a:pt x="689" y="2124"/>
                      </a:lnTo>
                      <a:lnTo>
                        <a:pt x="700" y="2134"/>
                      </a:lnTo>
                      <a:lnTo>
                        <a:pt x="700" y="2124"/>
                      </a:lnTo>
                      <a:lnTo>
                        <a:pt x="708" y="2124"/>
                      </a:lnTo>
                      <a:lnTo>
                        <a:pt x="718" y="2124"/>
                      </a:lnTo>
                      <a:lnTo>
                        <a:pt x="718" y="2115"/>
                      </a:lnTo>
                      <a:lnTo>
                        <a:pt x="727" y="2115"/>
                      </a:lnTo>
                      <a:lnTo>
                        <a:pt x="727" y="2134"/>
                      </a:lnTo>
                      <a:lnTo>
                        <a:pt x="737" y="2115"/>
                      </a:lnTo>
                      <a:lnTo>
                        <a:pt x="737" y="2124"/>
                      </a:lnTo>
                      <a:lnTo>
                        <a:pt x="745" y="2115"/>
                      </a:lnTo>
                      <a:lnTo>
                        <a:pt x="745" y="2124"/>
                      </a:lnTo>
                      <a:lnTo>
                        <a:pt x="755" y="2124"/>
                      </a:lnTo>
                      <a:lnTo>
                        <a:pt x="755" y="2134"/>
                      </a:lnTo>
                      <a:lnTo>
                        <a:pt x="764" y="2134"/>
                      </a:lnTo>
                      <a:lnTo>
                        <a:pt x="764" y="2115"/>
                      </a:lnTo>
                      <a:lnTo>
                        <a:pt x="774" y="2134"/>
                      </a:lnTo>
                      <a:lnTo>
                        <a:pt x="774" y="2124"/>
                      </a:lnTo>
                      <a:lnTo>
                        <a:pt x="783" y="2124"/>
                      </a:lnTo>
                      <a:lnTo>
                        <a:pt x="783" y="2115"/>
                      </a:lnTo>
                      <a:lnTo>
                        <a:pt x="793" y="2115"/>
                      </a:lnTo>
                      <a:lnTo>
                        <a:pt x="793" y="2124"/>
                      </a:lnTo>
                      <a:lnTo>
                        <a:pt x="801" y="2115"/>
                      </a:lnTo>
                      <a:lnTo>
                        <a:pt x="801" y="2124"/>
                      </a:lnTo>
                      <a:lnTo>
                        <a:pt x="811" y="2124"/>
                      </a:lnTo>
                      <a:lnTo>
                        <a:pt x="811" y="2134"/>
                      </a:lnTo>
                      <a:lnTo>
                        <a:pt x="820" y="2115"/>
                      </a:lnTo>
                      <a:lnTo>
                        <a:pt x="820" y="2134"/>
                      </a:lnTo>
                      <a:lnTo>
                        <a:pt x="830" y="2124"/>
                      </a:lnTo>
                      <a:lnTo>
                        <a:pt x="830" y="2115"/>
                      </a:lnTo>
                      <a:lnTo>
                        <a:pt x="838" y="2115"/>
                      </a:lnTo>
                      <a:lnTo>
                        <a:pt x="838" y="2124"/>
                      </a:lnTo>
                      <a:lnTo>
                        <a:pt x="849" y="2124"/>
                      </a:lnTo>
                      <a:lnTo>
                        <a:pt x="857" y="2124"/>
                      </a:lnTo>
                      <a:lnTo>
                        <a:pt x="857" y="2134"/>
                      </a:lnTo>
                      <a:lnTo>
                        <a:pt x="867" y="2134"/>
                      </a:lnTo>
                      <a:lnTo>
                        <a:pt x="867" y="2067"/>
                      </a:lnTo>
                      <a:lnTo>
                        <a:pt x="876" y="2010"/>
                      </a:lnTo>
                      <a:lnTo>
                        <a:pt x="876" y="2086"/>
                      </a:lnTo>
                      <a:lnTo>
                        <a:pt x="886" y="2086"/>
                      </a:lnTo>
                      <a:lnTo>
                        <a:pt x="886" y="2124"/>
                      </a:lnTo>
                      <a:lnTo>
                        <a:pt x="894" y="2115"/>
                      </a:lnTo>
                      <a:lnTo>
                        <a:pt x="894" y="2124"/>
                      </a:lnTo>
                      <a:lnTo>
                        <a:pt x="905" y="2115"/>
                      </a:lnTo>
                      <a:lnTo>
                        <a:pt x="905" y="2124"/>
                      </a:lnTo>
                      <a:lnTo>
                        <a:pt x="913" y="2134"/>
                      </a:lnTo>
                      <a:lnTo>
                        <a:pt x="913" y="2124"/>
                      </a:lnTo>
                      <a:lnTo>
                        <a:pt x="923" y="2124"/>
                      </a:lnTo>
                      <a:lnTo>
                        <a:pt x="923" y="2115"/>
                      </a:lnTo>
                      <a:lnTo>
                        <a:pt x="932" y="2134"/>
                      </a:lnTo>
                      <a:lnTo>
                        <a:pt x="932" y="2124"/>
                      </a:lnTo>
                      <a:lnTo>
                        <a:pt x="942" y="2115"/>
                      </a:lnTo>
                      <a:lnTo>
                        <a:pt x="942" y="2124"/>
                      </a:lnTo>
                      <a:lnTo>
                        <a:pt x="950" y="2124"/>
                      </a:lnTo>
                      <a:lnTo>
                        <a:pt x="960" y="2124"/>
                      </a:lnTo>
                      <a:lnTo>
                        <a:pt x="969" y="2124"/>
                      </a:lnTo>
                      <a:lnTo>
                        <a:pt x="969" y="2115"/>
                      </a:lnTo>
                      <a:lnTo>
                        <a:pt x="979" y="2115"/>
                      </a:lnTo>
                      <a:lnTo>
                        <a:pt x="979" y="2124"/>
                      </a:lnTo>
                      <a:lnTo>
                        <a:pt x="988" y="2115"/>
                      </a:lnTo>
                      <a:lnTo>
                        <a:pt x="988" y="2134"/>
                      </a:lnTo>
                      <a:lnTo>
                        <a:pt x="998" y="2134"/>
                      </a:lnTo>
                      <a:lnTo>
                        <a:pt x="998" y="2115"/>
                      </a:lnTo>
                      <a:lnTo>
                        <a:pt x="1006" y="2115"/>
                      </a:lnTo>
                      <a:lnTo>
                        <a:pt x="1006" y="2124"/>
                      </a:lnTo>
                      <a:lnTo>
                        <a:pt x="1016" y="2115"/>
                      </a:lnTo>
                      <a:lnTo>
                        <a:pt x="1016" y="2124"/>
                      </a:lnTo>
                      <a:lnTo>
                        <a:pt x="1025" y="2124"/>
                      </a:lnTo>
                      <a:lnTo>
                        <a:pt x="1025" y="2115"/>
                      </a:lnTo>
                      <a:lnTo>
                        <a:pt x="1035" y="2115"/>
                      </a:lnTo>
                      <a:lnTo>
                        <a:pt x="1035" y="2134"/>
                      </a:lnTo>
                      <a:lnTo>
                        <a:pt x="1044" y="2134"/>
                      </a:lnTo>
                      <a:lnTo>
                        <a:pt x="1044" y="2124"/>
                      </a:lnTo>
                      <a:lnTo>
                        <a:pt x="1054" y="2124"/>
                      </a:lnTo>
                      <a:lnTo>
                        <a:pt x="1054" y="2134"/>
                      </a:lnTo>
                      <a:lnTo>
                        <a:pt x="1062" y="2124"/>
                      </a:lnTo>
                      <a:lnTo>
                        <a:pt x="1072" y="2134"/>
                      </a:lnTo>
                      <a:lnTo>
                        <a:pt x="1072" y="2115"/>
                      </a:lnTo>
                      <a:lnTo>
                        <a:pt x="1081" y="2124"/>
                      </a:lnTo>
                      <a:lnTo>
                        <a:pt x="1081" y="2096"/>
                      </a:lnTo>
                      <a:lnTo>
                        <a:pt x="1091" y="2086"/>
                      </a:lnTo>
                      <a:lnTo>
                        <a:pt x="1091" y="2115"/>
                      </a:lnTo>
                      <a:lnTo>
                        <a:pt x="1099" y="2115"/>
                      </a:lnTo>
                      <a:lnTo>
                        <a:pt x="1099" y="2124"/>
                      </a:lnTo>
                      <a:lnTo>
                        <a:pt x="1110" y="2124"/>
                      </a:lnTo>
                      <a:lnTo>
                        <a:pt x="1110" y="2096"/>
                      </a:lnTo>
                      <a:lnTo>
                        <a:pt x="1118" y="2096"/>
                      </a:lnTo>
                      <a:lnTo>
                        <a:pt x="1118" y="2048"/>
                      </a:lnTo>
                      <a:lnTo>
                        <a:pt x="1128" y="2039"/>
                      </a:lnTo>
                      <a:lnTo>
                        <a:pt x="1128" y="266"/>
                      </a:lnTo>
                      <a:lnTo>
                        <a:pt x="1137" y="285"/>
                      </a:lnTo>
                      <a:lnTo>
                        <a:pt x="1137" y="1953"/>
                      </a:lnTo>
                      <a:lnTo>
                        <a:pt x="1147" y="1963"/>
                      </a:lnTo>
                      <a:lnTo>
                        <a:pt x="1147" y="2086"/>
                      </a:lnTo>
                      <a:lnTo>
                        <a:pt x="1155" y="2096"/>
                      </a:lnTo>
                      <a:lnTo>
                        <a:pt x="1155" y="2077"/>
                      </a:lnTo>
                      <a:lnTo>
                        <a:pt x="1166" y="2077"/>
                      </a:lnTo>
                      <a:lnTo>
                        <a:pt x="1166" y="2115"/>
                      </a:lnTo>
                      <a:lnTo>
                        <a:pt x="1174" y="2115"/>
                      </a:lnTo>
                      <a:lnTo>
                        <a:pt x="1174" y="2105"/>
                      </a:lnTo>
                      <a:lnTo>
                        <a:pt x="1184" y="2115"/>
                      </a:lnTo>
                      <a:lnTo>
                        <a:pt x="1184" y="2124"/>
                      </a:lnTo>
                      <a:lnTo>
                        <a:pt x="1193" y="2124"/>
                      </a:lnTo>
                      <a:lnTo>
                        <a:pt x="1193" y="2134"/>
                      </a:lnTo>
                      <a:lnTo>
                        <a:pt x="1203" y="2124"/>
                      </a:lnTo>
                      <a:lnTo>
                        <a:pt x="1203" y="2134"/>
                      </a:lnTo>
                      <a:lnTo>
                        <a:pt x="1211" y="2124"/>
                      </a:lnTo>
                      <a:lnTo>
                        <a:pt x="1211" y="2134"/>
                      </a:lnTo>
                      <a:lnTo>
                        <a:pt x="1221" y="2134"/>
                      </a:lnTo>
                      <a:lnTo>
                        <a:pt x="1221" y="2105"/>
                      </a:lnTo>
                      <a:lnTo>
                        <a:pt x="1230" y="2105"/>
                      </a:lnTo>
                      <a:lnTo>
                        <a:pt x="1240" y="2058"/>
                      </a:lnTo>
                      <a:lnTo>
                        <a:pt x="1240" y="2105"/>
                      </a:lnTo>
                      <a:lnTo>
                        <a:pt x="1249" y="2124"/>
                      </a:lnTo>
                      <a:lnTo>
                        <a:pt x="1249" y="2096"/>
                      </a:lnTo>
                      <a:lnTo>
                        <a:pt x="1259" y="2115"/>
                      </a:lnTo>
                      <a:lnTo>
                        <a:pt x="1259" y="2105"/>
                      </a:lnTo>
                      <a:lnTo>
                        <a:pt x="1267" y="2086"/>
                      </a:lnTo>
                      <a:lnTo>
                        <a:pt x="1267" y="2115"/>
                      </a:lnTo>
                      <a:lnTo>
                        <a:pt x="1277" y="2115"/>
                      </a:lnTo>
                      <a:lnTo>
                        <a:pt x="1277" y="2086"/>
                      </a:lnTo>
                      <a:lnTo>
                        <a:pt x="1286" y="2096"/>
                      </a:lnTo>
                      <a:lnTo>
                        <a:pt x="1286" y="2124"/>
                      </a:lnTo>
                      <a:lnTo>
                        <a:pt x="1296" y="2124"/>
                      </a:lnTo>
                      <a:lnTo>
                        <a:pt x="1296" y="2096"/>
                      </a:lnTo>
                      <a:lnTo>
                        <a:pt x="1304" y="2105"/>
                      </a:lnTo>
                      <a:lnTo>
                        <a:pt x="1304" y="2124"/>
                      </a:lnTo>
                      <a:lnTo>
                        <a:pt x="1315" y="2105"/>
                      </a:lnTo>
                      <a:lnTo>
                        <a:pt x="1315" y="2124"/>
                      </a:lnTo>
                      <a:lnTo>
                        <a:pt x="1323" y="2134"/>
                      </a:lnTo>
                      <a:lnTo>
                        <a:pt x="1323" y="2115"/>
                      </a:lnTo>
                      <a:lnTo>
                        <a:pt x="1333" y="2115"/>
                      </a:lnTo>
                      <a:lnTo>
                        <a:pt x="1333" y="2124"/>
                      </a:lnTo>
                      <a:lnTo>
                        <a:pt x="1342" y="2124"/>
                      </a:lnTo>
                      <a:lnTo>
                        <a:pt x="1352" y="2124"/>
                      </a:lnTo>
                      <a:lnTo>
                        <a:pt x="1360" y="2124"/>
                      </a:lnTo>
                      <a:lnTo>
                        <a:pt x="1371" y="2134"/>
                      </a:lnTo>
                      <a:lnTo>
                        <a:pt x="1371" y="2115"/>
                      </a:lnTo>
                      <a:lnTo>
                        <a:pt x="1379" y="2115"/>
                      </a:lnTo>
                      <a:lnTo>
                        <a:pt x="1379" y="2124"/>
                      </a:lnTo>
                      <a:lnTo>
                        <a:pt x="1389" y="2124"/>
                      </a:lnTo>
                      <a:lnTo>
                        <a:pt x="1398" y="2124"/>
                      </a:lnTo>
                      <a:lnTo>
                        <a:pt x="1408" y="2134"/>
                      </a:lnTo>
                      <a:lnTo>
                        <a:pt x="1408" y="2115"/>
                      </a:lnTo>
                      <a:lnTo>
                        <a:pt x="1416" y="2124"/>
                      </a:lnTo>
                      <a:lnTo>
                        <a:pt x="1416" y="2134"/>
                      </a:lnTo>
                      <a:lnTo>
                        <a:pt x="1426" y="2124"/>
                      </a:lnTo>
                      <a:lnTo>
                        <a:pt x="1426" y="2115"/>
                      </a:lnTo>
                      <a:lnTo>
                        <a:pt x="1435" y="2124"/>
                      </a:lnTo>
                      <a:lnTo>
                        <a:pt x="1435" y="2115"/>
                      </a:lnTo>
                      <a:lnTo>
                        <a:pt x="1445" y="2115"/>
                      </a:lnTo>
                      <a:lnTo>
                        <a:pt x="1445" y="2124"/>
                      </a:lnTo>
                      <a:lnTo>
                        <a:pt x="1454" y="2124"/>
                      </a:lnTo>
                      <a:lnTo>
                        <a:pt x="1464" y="2134"/>
                      </a:lnTo>
                      <a:lnTo>
                        <a:pt x="1464" y="2124"/>
                      </a:lnTo>
                      <a:lnTo>
                        <a:pt x="1472" y="2134"/>
                      </a:lnTo>
                      <a:lnTo>
                        <a:pt x="1472" y="2115"/>
                      </a:lnTo>
                      <a:lnTo>
                        <a:pt x="1482" y="2124"/>
                      </a:lnTo>
                      <a:lnTo>
                        <a:pt x="1482" y="2105"/>
                      </a:lnTo>
                      <a:lnTo>
                        <a:pt x="1491" y="2105"/>
                      </a:lnTo>
                      <a:lnTo>
                        <a:pt x="1491" y="2124"/>
                      </a:lnTo>
                      <a:lnTo>
                        <a:pt x="1501" y="2134"/>
                      </a:lnTo>
                      <a:lnTo>
                        <a:pt x="1501" y="2124"/>
                      </a:lnTo>
                      <a:lnTo>
                        <a:pt x="1510" y="2134"/>
                      </a:lnTo>
                      <a:lnTo>
                        <a:pt x="1510" y="2124"/>
                      </a:lnTo>
                      <a:lnTo>
                        <a:pt x="1520" y="2124"/>
                      </a:lnTo>
                      <a:lnTo>
                        <a:pt x="1520" y="2134"/>
                      </a:lnTo>
                      <a:lnTo>
                        <a:pt x="1528" y="2124"/>
                      </a:lnTo>
                      <a:lnTo>
                        <a:pt x="1528" y="2086"/>
                      </a:lnTo>
                      <a:lnTo>
                        <a:pt x="1538" y="2086"/>
                      </a:lnTo>
                      <a:lnTo>
                        <a:pt x="1538" y="2001"/>
                      </a:lnTo>
                      <a:lnTo>
                        <a:pt x="1548" y="2029"/>
                      </a:lnTo>
                      <a:lnTo>
                        <a:pt x="1548" y="2105"/>
                      </a:lnTo>
                      <a:lnTo>
                        <a:pt x="1557" y="2105"/>
                      </a:lnTo>
                      <a:lnTo>
                        <a:pt x="1557" y="2115"/>
                      </a:lnTo>
                      <a:lnTo>
                        <a:pt x="1567" y="2124"/>
                      </a:lnTo>
                      <a:lnTo>
                        <a:pt x="1567" y="2115"/>
                      </a:lnTo>
                      <a:lnTo>
                        <a:pt x="1576" y="2115"/>
                      </a:lnTo>
                      <a:lnTo>
                        <a:pt x="1576" y="2029"/>
                      </a:lnTo>
                      <a:lnTo>
                        <a:pt x="1586" y="2029"/>
                      </a:lnTo>
                      <a:lnTo>
                        <a:pt x="1586" y="1953"/>
                      </a:lnTo>
                      <a:lnTo>
                        <a:pt x="1594" y="2029"/>
                      </a:lnTo>
                      <a:lnTo>
                        <a:pt x="1594" y="2105"/>
                      </a:lnTo>
                      <a:lnTo>
                        <a:pt x="1604" y="2105"/>
                      </a:lnTo>
                      <a:lnTo>
                        <a:pt x="1604" y="2124"/>
                      </a:lnTo>
                      <a:lnTo>
                        <a:pt x="1613" y="2115"/>
                      </a:lnTo>
                      <a:lnTo>
                        <a:pt x="1613" y="2124"/>
                      </a:lnTo>
                      <a:lnTo>
                        <a:pt x="1623" y="2134"/>
                      </a:lnTo>
                      <a:lnTo>
                        <a:pt x="1623" y="2115"/>
                      </a:lnTo>
                      <a:lnTo>
                        <a:pt x="1632" y="2115"/>
                      </a:lnTo>
                      <a:lnTo>
                        <a:pt x="1642" y="2115"/>
                      </a:lnTo>
                      <a:lnTo>
                        <a:pt x="1642" y="2124"/>
                      </a:lnTo>
                      <a:lnTo>
                        <a:pt x="1650" y="2124"/>
                      </a:lnTo>
                      <a:lnTo>
                        <a:pt x="1650" y="2115"/>
                      </a:lnTo>
                      <a:lnTo>
                        <a:pt x="1660" y="2115"/>
                      </a:lnTo>
                      <a:lnTo>
                        <a:pt x="1660" y="2124"/>
                      </a:lnTo>
                      <a:lnTo>
                        <a:pt x="1669" y="2115"/>
                      </a:lnTo>
                      <a:lnTo>
                        <a:pt x="1669" y="2124"/>
                      </a:lnTo>
                      <a:lnTo>
                        <a:pt x="1679" y="2124"/>
                      </a:lnTo>
                      <a:lnTo>
                        <a:pt x="1679" y="2058"/>
                      </a:lnTo>
                      <a:lnTo>
                        <a:pt x="1687" y="2058"/>
                      </a:lnTo>
                      <a:lnTo>
                        <a:pt x="1687" y="2105"/>
                      </a:lnTo>
                      <a:lnTo>
                        <a:pt x="1698" y="2105"/>
                      </a:lnTo>
                      <a:lnTo>
                        <a:pt x="1698" y="2124"/>
                      </a:lnTo>
                      <a:lnTo>
                        <a:pt x="1706" y="2115"/>
                      </a:lnTo>
                      <a:lnTo>
                        <a:pt x="1706" y="2124"/>
                      </a:lnTo>
                      <a:lnTo>
                        <a:pt x="1716" y="2134"/>
                      </a:lnTo>
                      <a:lnTo>
                        <a:pt x="1725" y="2124"/>
                      </a:lnTo>
                      <a:lnTo>
                        <a:pt x="1725" y="2115"/>
                      </a:lnTo>
                      <a:lnTo>
                        <a:pt x="1735" y="2115"/>
                      </a:lnTo>
                      <a:lnTo>
                        <a:pt x="1735" y="2124"/>
                      </a:lnTo>
                      <a:lnTo>
                        <a:pt x="1743" y="2115"/>
                      </a:lnTo>
                      <a:lnTo>
                        <a:pt x="1743" y="2124"/>
                      </a:lnTo>
                      <a:lnTo>
                        <a:pt x="1754" y="2124"/>
                      </a:lnTo>
                      <a:lnTo>
                        <a:pt x="1754" y="2115"/>
                      </a:lnTo>
                      <a:lnTo>
                        <a:pt x="1762" y="2115"/>
                      </a:lnTo>
                      <a:lnTo>
                        <a:pt x="1762" y="2134"/>
                      </a:lnTo>
                      <a:lnTo>
                        <a:pt x="1772" y="2134"/>
                      </a:lnTo>
                      <a:lnTo>
                        <a:pt x="1772" y="2115"/>
                      </a:lnTo>
                      <a:lnTo>
                        <a:pt x="1781" y="2115"/>
                      </a:lnTo>
                      <a:lnTo>
                        <a:pt x="1781" y="2124"/>
                      </a:lnTo>
                      <a:lnTo>
                        <a:pt x="1791" y="2124"/>
                      </a:lnTo>
                      <a:lnTo>
                        <a:pt x="1791" y="2115"/>
                      </a:lnTo>
                      <a:lnTo>
                        <a:pt x="1799" y="2115"/>
                      </a:lnTo>
                      <a:lnTo>
                        <a:pt x="1799" y="2048"/>
                      </a:lnTo>
                      <a:lnTo>
                        <a:pt x="1809" y="2058"/>
                      </a:lnTo>
                      <a:lnTo>
                        <a:pt x="1809" y="2115"/>
                      </a:lnTo>
                      <a:lnTo>
                        <a:pt x="1818" y="2115"/>
                      </a:lnTo>
                      <a:lnTo>
                        <a:pt x="1818" y="2124"/>
                      </a:lnTo>
                      <a:lnTo>
                        <a:pt x="1828" y="2115"/>
                      </a:lnTo>
                      <a:lnTo>
                        <a:pt x="1828" y="2134"/>
                      </a:lnTo>
                      <a:lnTo>
                        <a:pt x="1837" y="2134"/>
                      </a:lnTo>
                      <a:lnTo>
                        <a:pt x="1837" y="2115"/>
                      </a:lnTo>
                      <a:lnTo>
                        <a:pt x="1847" y="2105"/>
                      </a:lnTo>
                      <a:lnTo>
                        <a:pt x="1847" y="2124"/>
                      </a:lnTo>
                      <a:lnTo>
                        <a:pt x="1855" y="2124"/>
                      </a:lnTo>
                      <a:lnTo>
                        <a:pt x="1855" y="2115"/>
                      </a:lnTo>
                      <a:lnTo>
                        <a:pt x="1865" y="2124"/>
                      </a:lnTo>
                      <a:lnTo>
                        <a:pt x="1865" y="2115"/>
                      </a:lnTo>
                      <a:lnTo>
                        <a:pt x="1874" y="2115"/>
                      </a:lnTo>
                      <a:lnTo>
                        <a:pt x="1874" y="2096"/>
                      </a:lnTo>
                      <a:lnTo>
                        <a:pt x="1884" y="2096"/>
                      </a:lnTo>
                      <a:lnTo>
                        <a:pt x="1884" y="2067"/>
                      </a:lnTo>
                      <a:lnTo>
                        <a:pt x="1892" y="2077"/>
                      </a:lnTo>
                      <a:lnTo>
                        <a:pt x="1892" y="531"/>
                      </a:lnTo>
                      <a:lnTo>
                        <a:pt x="1903" y="49"/>
                      </a:lnTo>
                      <a:lnTo>
                        <a:pt x="1903" y="1565"/>
                      </a:lnTo>
                      <a:lnTo>
                        <a:pt x="1911" y="1603"/>
                      </a:lnTo>
                      <a:lnTo>
                        <a:pt x="1911" y="2067"/>
                      </a:lnTo>
                      <a:lnTo>
                        <a:pt x="1921" y="2077"/>
                      </a:lnTo>
                      <a:lnTo>
                        <a:pt x="1921" y="2048"/>
                      </a:lnTo>
                      <a:lnTo>
                        <a:pt x="1930" y="2048"/>
                      </a:lnTo>
                      <a:lnTo>
                        <a:pt x="1930" y="2105"/>
                      </a:lnTo>
                      <a:lnTo>
                        <a:pt x="1940" y="2105"/>
                      </a:lnTo>
                      <a:lnTo>
                        <a:pt x="1940" y="2115"/>
                      </a:lnTo>
                      <a:lnTo>
                        <a:pt x="1948" y="2115"/>
                      </a:lnTo>
                      <a:lnTo>
                        <a:pt x="1948" y="2124"/>
                      </a:lnTo>
                      <a:lnTo>
                        <a:pt x="1959" y="2115"/>
                      </a:lnTo>
                      <a:lnTo>
                        <a:pt x="1959" y="2134"/>
                      </a:lnTo>
                      <a:lnTo>
                        <a:pt x="1967" y="2124"/>
                      </a:lnTo>
                      <a:lnTo>
                        <a:pt x="1977" y="2124"/>
                      </a:lnTo>
                      <a:lnTo>
                        <a:pt x="1977" y="2134"/>
                      </a:lnTo>
                      <a:lnTo>
                        <a:pt x="1986" y="2134"/>
                      </a:lnTo>
                      <a:lnTo>
                        <a:pt x="1986" y="2115"/>
                      </a:lnTo>
                      <a:lnTo>
                        <a:pt x="1996" y="2105"/>
                      </a:lnTo>
                      <a:lnTo>
                        <a:pt x="1996" y="2115"/>
                      </a:lnTo>
                      <a:lnTo>
                        <a:pt x="2004" y="2115"/>
                      </a:lnTo>
                      <a:lnTo>
                        <a:pt x="2004" y="2124"/>
                      </a:lnTo>
                      <a:lnTo>
                        <a:pt x="2014" y="2124"/>
                      </a:lnTo>
                      <a:lnTo>
                        <a:pt x="2014" y="2134"/>
                      </a:lnTo>
                      <a:lnTo>
                        <a:pt x="2023" y="2134"/>
                      </a:lnTo>
                      <a:lnTo>
                        <a:pt x="2023" y="2124"/>
                      </a:lnTo>
                      <a:lnTo>
                        <a:pt x="2033" y="2124"/>
                      </a:lnTo>
                      <a:lnTo>
                        <a:pt x="2033" y="2086"/>
                      </a:lnTo>
                      <a:lnTo>
                        <a:pt x="2042" y="2096"/>
                      </a:lnTo>
                      <a:lnTo>
                        <a:pt x="2042" y="2124"/>
                      </a:lnTo>
                      <a:lnTo>
                        <a:pt x="2052" y="2105"/>
                      </a:lnTo>
                      <a:lnTo>
                        <a:pt x="2052" y="2115"/>
                      </a:lnTo>
                      <a:lnTo>
                        <a:pt x="2060" y="2124"/>
                      </a:lnTo>
                      <a:lnTo>
                        <a:pt x="2070" y="2124"/>
                      </a:lnTo>
                      <a:lnTo>
                        <a:pt x="2070" y="2134"/>
                      </a:lnTo>
                      <a:lnTo>
                        <a:pt x="2079" y="2134"/>
                      </a:lnTo>
                      <a:lnTo>
                        <a:pt x="2079" y="2124"/>
                      </a:lnTo>
                      <a:lnTo>
                        <a:pt x="2089" y="2124"/>
                      </a:lnTo>
                      <a:lnTo>
                        <a:pt x="2089" y="2134"/>
                      </a:lnTo>
                      <a:lnTo>
                        <a:pt x="2098" y="2124"/>
                      </a:lnTo>
                      <a:lnTo>
                        <a:pt x="2098" y="2115"/>
                      </a:lnTo>
                      <a:lnTo>
                        <a:pt x="2108" y="2134"/>
                      </a:lnTo>
                      <a:lnTo>
                        <a:pt x="2108" y="2124"/>
                      </a:lnTo>
                      <a:lnTo>
                        <a:pt x="2116" y="2115"/>
                      </a:lnTo>
                      <a:lnTo>
                        <a:pt x="2116" y="2124"/>
                      </a:lnTo>
                      <a:lnTo>
                        <a:pt x="2126" y="2134"/>
                      </a:lnTo>
                      <a:lnTo>
                        <a:pt x="2126" y="2115"/>
                      </a:lnTo>
                      <a:lnTo>
                        <a:pt x="2135" y="2124"/>
                      </a:lnTo>
                      <a:lnTo>
                        <a:pt x="2135" y="2115"/>
                      </a:lnTo>
                      <a:lnTo>
                        <a:pt x="2145" y="2115"/>
                      </a:lnTo>
                      <a:lnTo>
                        <a:pt x="2145" y="2124"/>
                      </a:lnTo>
                      <a:lnTo>
                        <a:pt x="2153" y="2124"/>
                      </a:lnTo>
                      <a:lnTo>
                        <a:pt x="2153" y="2115"/>
                      </a:lnTo>
                      <a:lnTo>
                        <a:pt x="2164" y="2115"/>
                      </a:lnTo>
                      <a:lnTo>
                        <a:pt x="2164" y="2134"/>
                      </a:lnTo>
                      <a:lnTo>
                        <a:pt x="2172" y="2124"/>
                      </a:lnTo>
                      <a:lnTo>
                        <a:pt x="2172" y="2134"/>
                      </a:lnTo>
                      <a:lnTo>
                        <a:pt x="2182" y="2134"/>
                      </a:lnTo>
                      <a:lnTo>
                        <a:pt x="2182" y="2124"/>
                      </a:lnTo>
                      <a:lnTo>
                        <a:pt x="2191" y="2124"/>
                      </a:lnTo>
                      <a:lnTo>
                        <a:pt x="2201" y="2124"/>
                      </a:lnTo>
                      <a:lnTo>
                        <a:pt x="2201" y="2115"/>
                      </a:lnTo>
                      <a:lnTo>
                        <a:pt x="2209" y="2115"/>
                      </a:lnTo>
                      <a:lnTo>
                        <a:pt x="2209" y="2124"/>
                      </a:lnTo>
                      <a:lnTo>
                        <a:pt x="2220" y="2134"/>
                      </a:lnTo>
                      <a:lnTo>
                        <a:pt x="2220" y="2124"/>
                      </a:lnTo>
                      <a:lnTo>
                        <a:pt x="2228" y="2115"/>
                      </a:lnTo>
                      <a:lnTo>
                        <a:pt x="2228" y="2134"/>
                      </a:lnTo>
                      <a:lnTo>
                        <a:pt x="2238" y="2115"/>
                      </a:lnTo>
                      <a:lnTo>
                        <a:pt x="2238" y="2124"/>
                      </a:lnTo>
                      <a:lnTo>
                        <a:pt x="2247" y="2124"/>
                      </a:lnTo>
                      <a:lnTo>
                        <a:pt x="2257" y="2124"/>
                      </a:lnTo>
                      <a:lnTo>
                        <a:pt x="2265" y="2134"/>
                      </a:lnTo>
                      <a:lnTo>
                        <a:pt x="2265" y="2124"/>
                      </a:lnTo>
                      <a:lnTo>
                        <a:pt x="2275" y="2124"/>
                      </a:lnTo>
                      <a:lnTo>
                        <a:pt x="2284" y="2124"/>
                      </a:lnTo>
                      <a:lnTo>
                        <a:pt x="2284" y="2134"/>
                      </a:lnTo>
                      <a:lnTo>
                        <a:pt x="2294" y="2134"/>
                      </a:lnTo>
                      <a:lnTo>
                        <a:pt x="2303" y="2115"/>
                      </a:lnTo>
                      <a:lnTo>
                        <a:pt x="2303" y="2124"/>
                      </a:lnTo>
                      <a:lnTo>
                        <a:pt x="2313" y="2115"/>
                      </a:lnTo>
                      <a:lnTo>
                        <a:pt x="2313" y="2134"/>
                      </a:lnTo>
                      <a:lnTo>
                        <a:pt x="2331" y="2124"/>
                      </a:lnTo>
                      <a:lnTo>
                        <a:pt x="2331" y="2134"/>
                      </a:lnTo>
                      <a:lnTo>
                        <a:pt x="2340" y="2134"/>
                      </a:lnTo>
                      <a:lnTo>
                        <a:pt x="2340" y="2124"/>
                      </a:lnTo>
                      <a:lnTo>
                        <a:pt x="2350" y="2124"/>
                      </a:lnTo>
                      <a:lnTo>
                        <a:pt x="2350" y="2134"/>
                      </a:lnTo>
                      <a:lnTo>
                        <a:pt x="2358" y="2124"/>
                      </a:lnTo>
                      <a:lnTo>
                        <a:pt x="2369" y="2124"/>
                      </a:lnTo>
                      <a:lnTo>
                        <a:pt x="2369" y="2134"/>
                      </a:lnTo>
                      <a:lnTo>
                        <a:pt x="2377" y="2134"/>
                      </a:lnTo>
                      <a:lnTo>
                        <a:pt x="2377" y="2115"/>
                      </a:lnTo>
                      <a:lnTo>
                        <a:pt x="2387" y="2124"/>
                      </a:lnTo>
                      <a:lnTo>
                        <a:pt x="2387" y="2115"/>
                      </a:lnTo>
                      <a:lnTo>
                        <a:pt x="2396" y="2115"/>
                      </a:lnTo>
                      <a:lnTo>
                        <a:pt x="2396" y="2067"/>
                      </a:lnTo>
                      <a:lnTo>
                        <a:pt x="2406" y="2067"/>
                      </a:lnTo>
                      <a:lnTo>
                        <a:pt x="2406" y="2105"/>
                      </a:lnTo>
                      <a:lnTo>
                        <a:pt x="2414" y="2105"/>
                      </a:lnTo>
                      <a:lnTo>
                        <a:pt x="2414" y="1963"/>
                      </a:lnTo>
                      <a:lnTo>
                        <a:pt x="2425" y="1963"/>
                      </a:lnTo>
                      <a:lnTo>
                        <a:pt x="2425" y="2105"/>
                      </a:lnTo>
                      <a:lnTo>
                        <a:pt x="2433" y="2115"/>
                      </a:lnTo>
                      <a:lnTo>
                        <a:pt x="2433" y="2124"/>
                      </a:lnTo>
                      <a:lnTo>
                        <a:pt x="2443" y="2124"/>
                      </a:lnTo>
                      <a:lnTo>
                        <a:pt x="2443" y="2134"/>
                      </a:lnTo>
                      <a:lnTo>
                        <a:pt x="2453" y="2124"/>
                      </a:lnTo>
                      <a:lnTo>
                        <a:pt x="2453" y="2134"/>
                      </a:lnTo>
                      <a:lnTo>
                        <a:pt x="2462" y="2124"/>
                      </a:lnTo>
                      <a:lnTo>
                        <a:pt x="2462" y="2134"/>
                      </a:lnTo>
                      <a:lnTo>
                        <a:pt x="2472" y="2134"/>
                      </a:lnTo>
                      <a:lnTo>
                        <a:pt x="2472" y="2115"/>
                      </a:lnTo>
                      <a:lnTo>
                        <a:pt x="2480" y="2115"/>
                      </a:lnTo>
                      <a:lnTo>
                        <a:pt x="2480" y="2124"/>
                      </a:lnTo>
                      <a:lnTo>
                        <a:pt x="2491" y="2124"/>
                      </a:lnTo>
                      <a:lnTo>
                        <a:pt x="2499" y="2124"/>
                      </a:lnTo>
                      <a:lnTo>
                        <a:pt x="2509" y="2134"/>
                      </a:lnTo>
                      <a:lnTo>
                        <a:pt x="2509" y="2124"/>
                      </a:lnTo>
                      <a:lnTo>
                        <a:pt x="2518" y="2124"/>
                      </a:lnTo>
                      <a:lnTo>
                        <a:pt x="2518" y="2134"/>
                      </a:lnTo>
                      <a:lnTo>
                        <a:pt x="2528" y="2124"/>
                      </a:lnTo>
                      <a:lnTo>
                        <a:pt x="2536" y="2134"/>
                      </a:lnTo>
                      <a:lnTo>
                        <a:pt x="2536" y="2124"/>
                      </a:lnTo>
                      <a:lnTo>
                        <a:pt x="2547" y="2124"/>
                      </a:lnTo>
                      <a:lnTo>
                        <a:pt x="2547" y="2115"/>
                      </a:lnTo>
                      <a:lnTo>
                        <a:pt x="2555" y="2124"/>
                      </a:lnTo>
                      <a:lnTo>
                        <a:pt x="2565" y="2115"/>
                      </a:lnTo>
                      <a:lnTo>
                        <a:pt x="2565" y="2134"/>
                      </a:lnTo>
                      <a:lnTo>
                        <a:pt x="2574" y="2124"/>
                      </a:lnTo>
                      <a:lnTo>
                        <a:pt x="2574" y="2134"/>
                      </a:lnTo>
                      <a:lnTo>
                        <a:pt x="2584" y="2134"/>
                      </a:lnTo>
                      <a:lnTo>
                        <a:pt x="2584" y="2124"/>
                      </a:lnTo>
                      <a:lnTo>
                        <a:pt x="2592" y="2124"/>
                      </a:lnTo>
                      <a:lnTo>
                        <a:pt x="2603" y="2124"/>
                      </a:lnTo>
                      <a:lnTo>
                        <a:pt x="2611" y="2124"/>
                      </a:lnTo>
                      <a:lnTo>
                        <a:pt x="2621" y="2124"/>
                      </a:lnTo>
                      <a:lnTo>
                        <a:pt x="2630" y="2134"/>
                      </a:lnTo>
                      <a:lnTo>
                        <a:pt x="2640" y="2124"/>
                      </a:lnTo>
                      <a:lnTo>
                        <a:pt x="2648" y="2134"/>
                      </a:lnTo>
                      <a:lnTo>
                        <a:pt x="2648" y="2124"/>
                      </a:lnTo>
                      <a:lnTo>
                        <a:pt x="2658" y="2124"/>
                      </a:lnTo>
                      <a:lnTo>
                        <a:pt x="2667" y="2124"/>
                      </a:lnTo>
                      <a:lnTo>
                        <a:pt x="2677" y="2124"/>
                      </a:lnTo>
                      <a:lnTo>
                        <a:pt x="2686" y="2115"/>
                      </a:lnTo>
                      <a:lnTo>
                        <a:pt x="2686" y="2124"/>
                      </a:lnTo>
                      <a:lnTo>
                        <a:pt x="2696" y="2115"/>
                      </a:lnTo>
                      <a:lnTo>
                        <a:pt x="2696" y="2124"/>
                      </a:lnTo>
                      <a:lnTo>
                        <a:pt x="2704" y="2124"/>
                      </a:lnTo>
                      <a:lnTo>
                        <a:pt x="2704" y="2105"/>
                      </a:lnTo>
                      <a:lnTo>
                        <a:pt x="2714" y="2096"/>
                      </a:lnTo>
                      <a:lnTo>
                        <a:pt x="2714" y="1915"/>
                      </a:lnTo>
                      <a:lnTo>
                        <a:pt x="2723" y="1896"/>
                      </a:lnTo>
                      <a:lnTo>
                        <a:pt x="2723" y="49"/>
                      </a:lnTo>
                      <a:lnTo>
                        <a:pt x="2733" y="87"/>
                      </a:lnTo>
                      <a:lnTo>
                        <a:pt x="2733" y="1896"/>
                      </a:lnTo>
                      <a:lnTo>
                        <a:pt x="2741" y="1907"/>
                      </a:lnTo>
                      <a:lnTo>
                        <a:pt x="2741" y="2048"/>
                      </a:lnTo>
                      <a:lnTo>
                        <a:pt x="2752" y="2048"/>
                      </a:lnTo>
                      <a:lnTo>
                        <a:pt x="2752" y="2115"/>
                      </a:lnTo>
                      <a:lnTo>
                        <a:pt x="2760" y="2115"/>
                      </a:lnTo>
                      <a:lnTo>
                        <a:pt x="2760" y="2124"/>
                      </a:lnTo>
                      <a:lnTo>
                        <a:pt x="2770" y="2124"/>
                      </a:lnTo>
                      <a:lnTo>
                        <a:pt x="2770" y="2115"/>
                      </a:lnTo>
                      <a:lnTo>
                        <a:pt x="2779" y="2115"/>
                      </a:lnTo>
                      <a:lnTo>
                        <a:pt x="2779" y="2124"/>
                      </a:lnTo>
                      <a:lnTo>
                        <a:pt x="2789" y="2115"/>
                      </a:lnTo>
                      <a:lnTo>
                        <a:pt x="2789" y="2124"/>
                      </a:lnTo>
                      <a:lnTo>
                        <a:pt x="2797" y="2134"/>
                      </a:lnTo>
                      <a:lnTo>
                        <a:pt x="2797" y="2124"/>
                      </a:lnTo>
                      <a:lnTo>
                        <a:pt x="2808" y="2134"/>
                      </a:lnTo>
                      <a:lnTo>
                        <a:pt x="2808" y="2124"/>
                      </a:lnTo>
                      <a:lnTo>
                        <a:pt x="2816" y="2124"/>
                      </a:lnTo>
                      <a:lnTo>
                        <a:pt x="2816" y="2115"/>
                      </a:lnTo>
                      <a:lnTo>
                        <a:pt x="2826" y="2115"/>
                      </a:lnTo>
                      <a:lnTo>
                        <a:pt x="2826" y="2105"/>
                      </a:lnTo>
                      <a:lnTo>
                        <a:pt x="2835" y="2105"/>
                      </a:lnTo>
                      <a:lnTo>
                        <a:pt x="2835" y="2115"/>
                      </a:lnTo>
                      <a:lnTo>
                        <a:pt x="2845" y="2124"/>
                      </a:lnTo>
                      <a:lnTo>
                        <a:pt x="2845" y="2115"/>
                      </a:lnTo>
                      <a:lnTo>
                        <a:pt x="2853" y="2124"/>
                      </a:lnTo>
                      <a:lnTo>
                        <a:pt x="2853" y="2096"/>
                      </a:lnTo>
                      <a:lnTo>
                        <a:pt x="2863" y="2077"/>
                      </a:lnTo>
                      <a:lnTo>
                        <a:pt x="2863" y="2105"/>
                      </a:lnTo>
                      <a:lnTo>
                        <a:pt x="2872" y="2105"/>
                      </a:lnTo>
                      <a:lnTo>
                        <a:pt x="2872" y="2115"/>
                      </a:lnTo>
                      <a:lnTo>
                        <a:pt x="2882" y="2105"/>
                      </a:lnTo>
                      <a:lnTo>
                        <a:pt x="2882" y="2115"/>
                      </a:lnTo>
                      <a:lnTo>
                        <a:pt x="2891" y="2124"/>
                      </a:lnTo>
                      <a:lnTo>
                        <a:pt x="2891" y="2115"/>
                      </a:lnTo>
                      <a:lnTo>
                        <a:pt x="2901" y="2115"/>
                      </a:lnTo>
                      <a:lnTo>
                        <a:pt x="2901" y="2124"/>
                      </a:lnTo>
                      <a:lnTo>
                        <a:pt x="2909" y="2134"/>
                      </a:lnTo>
                      <a:lnTo>
                        <a:pt x="2909" y="2124"/>
                      </a:lnTo>
                      <a:lnTo>
                        <a:pt x="2919" y="2115"/>
                      </a:lnTo>
                      <a:lnTo>
                        <a:pt x="2919" y="2124"/>
                      </a:lnTo>
                      <a:lnTo>
                        <a:pt x="2928" y="2134"/>
                      </a:lnTo>
                      <a:lnTo>
                        <a:pt x="2928" y="2124"/>
                      </a:lnTo>
                      <a:lnTo>
                        <a:pt x="2938" y="2134"/>
                      </a:lnTo>
                      <a:lnTo>
                        <a:pt x="2938" y="2124"/>
                      </a:lnTo>
                      <a:lnTo>
                        <a:pt x="2947" y="2124"/>
                      </a:lnTo>
                      <a:lnTo>
                        <a:pt x="2947" y="2134"/>
                      </a:lnTo>
                      <a:lnTo>
                        <a:pt x="2957" y="2124"/>
                      </a:lnTo>
                      <a:lnTo>
                        <a:pt x="2957" y="2115"/>
                      </a:lnTo>
                      <a:lnTo>
                        <a:pt x="2965" y="2124"/>
                      </a:lnTo>
                      <a:lnTo>
                        <a:pt x="2975" y="2124"/>
                      </a:lnTo>
                      <a:lnTo>
                        <a:pt x="2984" y="2105"/>
                      </a:lnTo>
                      <a:lnTo>
                        <a:pt x="2984" y="2124"/>
                      </a:lnTo>
                      <a:lnTo>
                        <a:pt x="2994" y="2124"/>
                      </a:lnTo>
                      <a:lnTo>
                        <a:pt x="2994" y="2115"/>
                      </a:lnTo>
                      <a:lnTo>
                        <a:pt x="3002" y="2124"/>
                      </a:lnTo>
                      <a:lnTo>
                        <a:pt x="3002" y="2115"/>
                      </a:lnTo>
                      <a:lnTo>
                        <a:pt x="3013" y="2115"/>
                      </a:lnTo>
                      <a:lnTo>
                        <a:pt x="3013" y="1982"/>
                      </a:lnTo>
                      <a:lnTo>
                        <a:pt x="3021" y="1963"/>
                      </a:lnTo>
                      <a:lnTo>
                        <a:pt x="3021" y="1062"/>
                      </a:lnTo>
                      <a:lnTo>
                        <a:pt x="3031" y="1110"/>
                      </a:lnTo>
                      <a:lnTo>
                        <a:pt x="3031" y="2048"/>
                      </a:lnTo>
                      <a:lnTo>
                        <a:pt x="3040" y="2048"/>
                      </a:lnTo>
                      <a:lnTo>
                        <a:pt x="3040" y="2105"/>
                      </a:lnTo>
                      <a:lnTo>
                        <a:pt x="3050" y="2105"/>
                      </a:lnTo>
                      <a:lnTo>
                        <a:pt x="3050" y="2124"/>
                      </a:lnTo>
                      <a:lnTo>
                        <a:pt x="3058" y="2124"/>
                      </a:lnTo>
                      <a:lnTo>
                        <a:pt x="3058" y="2134"/>
                      </a:lnTo>
                      <a:lnTo>
                        <a:pt x="3069" y="2134"/>
                      </a:lnTo>
                      <a:lnTo>
                        <a:pt x="3069" y="2124"/>
                      </a:lnTo>
                      <a:lnTo>
                        <a:pt x="3077" y="2124"/>
                      </a:lnTo>
                      <a:lnTo>
                        <a:pt x="3087" y="2134"/>
                      </a:lnTo>
                      <a:lnTo>
                        <a:pt x="3087" y="2124"/>
                      </a:lnTo>
                      <a:lnTo>
                        <a:pt x="3106" y="2124"/>
                      </a:lnTo>
                      <a:lnTo>
                        <a:pt x="3106" y="2134"/>
                      </a:lnTo>
                      <a:lnTo>
                        <a:pt x="3114" y="2134"/>
                      </a:lnTo>
                      <a:lnTo>
                        <a:pt x="3114" y="2115"/>
                      </a:lnTo>
                      <a:lnTo>
                        <a:pt x="3124" y="2124"/>
                      </a:lnTo>
                      <a:lnTo>
                        <a:pt x="3124" y="2115"/>
                      </a:lnTo>
                      <a:lnTo>
                        <a:pt x="3133" y="2115"/>
                      </a:lnTo>
                      <a:lnTo>
                        <a:pt x="3133" y="2124"/>
                      </a:lnTo>
                      <a:lnTo>
                        <a:pt x="3143" y="2124"/>
                      </a:lnTo>
                      <a:lnTo>
                        <a:pt x="3143" y="2115"/>
                      </a:lnTo>
                      <a:lnTo>
                        <a:pt x="3152" y="2115"/>
                      </a:lnTo>
                      <a:lnTo>
                        <a:pt x="3152" y="2105"/>
                      </a:lnTo>
                      <a:lnTo>
                        <a:pt x="3162" y="2105"/>
                      </a:lnTo>
                      <a:lnTo>
                        <a:pt x="3162" y="2115"/>
                      </a:lnTo>
                      <a:lnTo>
                        <a:pt x="3170" y="2115"/>
                      </a:lnTo>
                      <a:lnTo>
                        <a:pt x="3170" y="2124"/>
                      </a:lnTo>
                      <a:lnTo>
                        <a:pt x="3180" y="2115"/>
                      </a:lnTo>
                      <a:lnTo>
                        <a:pt x="3180" y="2124"/>
                      </a:lnTo>
                      <a:lnTo>
                        <a:pt x="3189" y="2115"/>
                      </a:lnTo>
                      <a:lnTo>
                        <a:pt x="3189" y="2124"/>
                      </a:lnTo>
                      <a:lnTo>
                        <a:pt x="3199" y="2115"/>
                      </a:lnTo>
                      <a:lnTo>
                        <a:pt x="3199" y="2124"/>
                      </a:lnTo>
                      <a:lnTo>
                        <a:pt x="3207" y="2115"/>
                      </a:lnTo>
                      <a:lnTo>
                        <a:pt x="3207" y="2124"/>
                      </a:lnTo>
                      <a:lnTo>
                        <a:pt x="3218" y="2124"/>
                      </a:lnTo>
                      <a:lnTo>
                        <a:pt x="3218" y="2134"/>
                      </a:lnTo>
                      <a:lnTo>
                        <a:pt x="3236" y="2124"/>
                      </a:lnTo>
                      <a:lnTo>
                        <a:pt x="3245" y="2124"/>
                      </a:lnTo>
                      <a:lnTo>
                        <a:pt x="3255" y="2115"/>
                      </a:lnTo>
                      <a:lnTo>
                        <a:pt x="3255" y="2134"/>
                      </a:lnTo>
                      <a:lnTo>
                        <a:pt x="3263" y="2124"/>
                      </a:lnTo>
                      <a:lnTo>
                        <a:pt x="3274" y="2124"/>
                      </a:lnTo>
                      <a:lnTo>
                        <a:pt x="3274" y="2134"/>
                      </a:lnTo>
                      <a:lnTo>
                        <a:pt x="3282" y="2124"/>
                      </a:lnTo>
                      <a:lnTo>
                        <a:pt x="3282" y="2115"/>
                      </a:lnTo>
                      <a:lnTo>
                        <a:pt x="3292" y="2105"/>
                      </a:lnTo>
                      <a:lnTo>
                        <a:pt x="3292" y="2115"/>
                      </a:lnTo>
                      <a:lnTo>
                        <a:pt x="3301" y="2124"/>
                      </a:lnTo>
                      <a:lnTo>
                        <a:pt x="3301" y="2115"/>
                      </a:lnTo>
                      <a:lnTo>
                        <a:pt x="3311" y="2105"/>
                      </a:lnTo>
                      <a:lnTo>
                        <a:pt x="3311" y="2115"/>
                      </a:lnTo>
                      <a:lnTo>
                        <a:pt x="3319" y="2105"/>
                      </a:lnTo>
                      <a:lnTo>
                        <a:pt x="3319" y="2096"/>
                      </a:lnTo>
                      <a:lnTo>
                        <a:pt x="3329" y="2105"/>
                      </a:lnTo>
                      <a:lnTo>
                        <a:pt x="3329" y="2048"/>
                      </a:lnTo>
                      <a:lnTo>
                        <a:pt x="3338" y="2048"/>
                      </a:lnTo>
                      <a:lnTo>
                        <a:pt x="3338" y="1471"/>
                      </a:lnTo>
                      <a:lnTo>
                        <a:pt x="3348" y="1422"/>
                      </a:lnTo>
                      <a:lnTo>
                        <a:pt x="3348" y="0"/>
                      </a:lnTo>
                      <a:lnTo>
                        <a:pt x="3358" y="531"/>
                      </a:lnTo>
                      <a:lnTo>
                        <a:pt x="3358" y="1982"/>
                      </a:lnTo>
                      <a:lnTo>
                        <a:pt x="3367" y="1982"/>
                      </a:lnTo>
                      <a:lnTo>
                        <a:pt x="3367" y="2067"/>
                      </a:lnTo>
                      <a:lnTo>
                        <a:pt x="3377" y="2058"/>
                      </a:lnTo>
                      <a:lnTo>
                        <a:pt x="3377" y="2115"/>
                      </a:lnTo>
                      <a:lnTo>
                        <a:pt x="3385" y="2115"/>
                      </a:lnTo>
                      <a:lnTo>
                        <a:pt x="3396" y="2115"/>
                      </a:lnTo>
                      <a:lnTo>
                        <a:pt x="3396" y="2105"/>
                      </a:lnTo>
                      <a:lnTo>
                        <a:pt x="3414" y="2124"/>
                      </a:lnTo>
                      <a:lnTo>
                        <a:pt x="3414" y="2115"/>
                      </a:lnTo>
                      <a:lnTo>
                        <a:pt x="3423" y="2115"/>
                      </a:lnTo>
                      <a:lnTo>
                        <a:pt x="3423" y="2105"/>
                      </a:lnTo>
                      <a:lnTo>
                        <a:pt x="3433" y="2115"/>
                      </a:lnTo>
                      <a:lnTo>
                        <a:pt x="3433" y="2124"/>
                      </a:lnTo>
                      <a:lnTo>
                        <a:pt x="3441" y="2124"/>
                      </a:lnTo>
                      <a:lnTo>
                        <a:pt x="3441" y="2096"/>
                      </a:lnTo>
                      <a:lnTo>
                        <a:pt x="3451" y="2096"/>
                      </a:lnTo>
                      <a:lnTo>
                        <a:pt x="3451" y="2115"/>
                      </a:lnTo>
                      <a:lnTo>
                        <a:pt x="3460" y="2115"/>
                      </a:lnTo>
                      <a:lnTo>
                        <a:pt x="3460" y="2134"/>
                      </a:lnTo>
                      <a:lnTo>
                        <a:pt x="3470" y="2134"/>
                      </a:lnTo>
                      <a:lnTo>
                        <a:pt x="3470" y="2124"/>
                      </a:lnTo>
                      <a:lnTo>
                        <a:pt x="3479" y="2124"/>
                      </a:lnTo>
                      <a:lnTo>
                        <a:pt x="3479" y="2086"/>
                      </a:lnTo>
                      <a:lnTo>
                        <a:pt x="3489" y="2086"/>
                      </a:lnTo>
                      <a:lnTo>
                        <a:pt x="3489" y="2115"/>
                      </a:lnTo>
                      <a:lnTo>
                        <a:pt x="3497" y="2115"/>
                      </a:lnTo>
                      <a:lnTo>
                        <a:pt x="3497" y="2124"/>
                      </a:lnTo>
                      <a:lnTo>
                        <a:pt x="3507" y="2124"/>
                      </a:lnTo>
                      <a:lnTo>
                        <a:pt x="3516" y="2124"/>
                      </a:lnTo>
                      <a:lnTo>
                        <a:pt x="3516" y="2134"/>
                      </a:lnTo>
                      <a:lnTo>
                        <a:pt x="3526" y="2134"/>
                      </a:lnTo>
                      <a:lnTo>
                        <a:pt x="3526" y="2105"/>
                      </a:lnTo>
                      <a:lnTo>
                        <a:pt x="3535" y="2105"/>
                      </a:lnTo>
                      <a:lnTo>
                        <a:pt x="3535" y="2124"/>
                      </a:lnTo>
                      <a:lnTo>
                        <a:pt x="3545" y="2124"/>
                      </a:lnTo>
                      <a:lnTo>
                        <a:pt x="3545" y="2134"/>
                      </a:lnTo>
                      <a:lnTo>
                        <a:pt x="3553" y="2124"/>
                      </a:lnTo>
                      <a:lnTo>
                        <a:pt x="3563" y="2124"/>
                      </a:lnTo>
                      <a:lnTo>
                        <a:pt x="3572" y="2124"/>
                      </a:lnTo>
                      <a:lnTo>
                        <a:pt x="3572" y="2086"/>
                      </a:lnTo>
                      <a:lnTo>
                        <a:pt x="3582" y="2058"/>
                      </a:lnTo>
                      <a:lnTo>
                        <a:pt x="3582" y="2086"/>
                      </a:lnTo>
                      <a:lnTo>
                        <a:pt x="3590" y="2086"/>
                      </a:lnTo>
                      <a:lnTo>
                        <a:pt x="3590" y="2124"/>
                      </a:lnTo>
                      <a:lnTo>
                        <a:pt x="3601" y="2124"/>
                      </a:lnTo>
                      <a:lnTo>
                        <a:pt x="3601" y="2115"/>
                      </a:lnTo>
                      <a:lnTo>
                        <a:pt x="3609" y="2115"/>
                      </a:lnTo>
                      <a:lnTo>
                        <a:pt x="3609" y="2124"/>
                      </a:lnTo>
                      <a:lnTo>
                        <a:pt x="3619" y="2115"/>
                      </a:lnTo>
                      <a:lnTo>
                        <a:pt x="3628" y="2124"/>
                      </a:lnTo>
                      <a:lnTo>
                        <a:pt x="3638" y="2124"/>
                      </a:lnTo>
                      <a:lnTo>
                        <a:pt x="3638" y="2134"/>
                      </a:lnTo>
                      <a:lnTo>
                        <a:pt x="3646" y="2134"/>
                      </a:lnTo>
                      <a:lnTo>
                        <a:pt x="3646" y="2124"/>
                      </a:lnTo>
                      <a:lnTo>
                        <a:pt x="3657" y="2124"/>
                      </a:lnTo>
                      <a:lnTo>
                        <a:pt x="3657" y="2134"/>
                      </a:lnTo>
                      <a:lnTo>
                        <a:pt x="3665" y="2124"/>
                      </a:lnTo>
                      <a:lnTo>
                        <a:pt x="3675" y="2124"/>
                      </a:lnTo>
                      <a:lnTo>
                        <a:pt x="3684" y="2124"/>
                      </a:lnTo>
                      <a:lnTo>
                        <a:pt x="3694" y="2115"/>
                      </a:lnTo>
                      <a:lnTo>
                        <a:pt x="3694" y="2124"/>
                      </a:lnTo>
                      <a:lnTo>
                        <a:pt x="3702" y="2124"/>
                      </a:lnTo>
                      <a:lnTo>
                        <a:pt x="3712" y="2134"/>
                      </a:lnTo>
                      <a:lnTo>
                        <a:pt x="3721" y="2124"/>
                      </a:lnTo>
                      <a:lnTo>
                        <a:pt x="3731" y="2124"/>
                      </a:lnTo>
                      <a:lnTo>
                        <a:pt x="3740" y="2124"/>
                      </a:lnTo>
                      <a:lnTo>
                        <a:pt x="3750" y="2124"/>
                      </a:lnTo>
                      <a:lnTo>
                        <a:pt x="3750" y="2134"/>
                      </a:lnTo>
                      <a:lnTo>
                        <a:pt x="3758" y="2134"/>
                      </a:lnTo>
                      <a:lnTo>
                        <a:pt x="3758" y="2124"/>
                      </a:lnTo>
                      <a:lnTo>
                        <a:pt x="3768" y="2124"/>
                      </a:lnTo>
                      <a:lnTo>
                        <a:pt x="3768" y="2134"/>
                      </a:lnTo>
                      <a:lnTo>
                        <a:pt x="3777" y="2134"/>
                      </a:lnTo>
                      <a:lnTo>
                        <a:pt x="3777" y="2115"/>
                      </a:lnTo>
                      <a:lnTo>
                        <a:pt x="3787" y="2115"/>
                      </a:lnTo>
                      <a:lnTo>
                        <a:pt x="3787" y="2124"/>
                      </a:lnTo>
                      <a:lnTo>
                        <a:pt x="3795" y="2124"/>
                      </a:lnTo>
                      <a:lnTo>
                        <a:pt x="3814" y="2124"/>
                      </a:lnTo>
                      <a:lnTo>
                        <a:pt x="3824" y="2124"/>
                      </a:lnTo>
                      <a:lnTo>
                        <a:pt x="3824" y="2115"/>
                      </a:lnTo>
                      <a:lnTo>
                        <a:pt x="3833" y="2115"/>
                      </a:lnTo>
                      <a:lnTo>
                        <a:pt x="3833" y="2134"/>
                      </a:lnTo>
                      <a:lnTo>
                        <a:pt x="3843" y="2124"/>
                      </a:lnTo>
                      <a:lnTo>
                        <a:pt x="3851" y="2124"/>
                      </a:lnTo>
                      <a:lnTo>
                        <a:pt x="3851" y="2105"/>
                      </a:lnTo>
                      <a:lnTo>
                        <a:pt x="3862" y="2105"/>
                      </a:lnTo>
                      <a:lnTo>
                        <a:pt x="3862" y="1783"/>
                      </a:lnTo>
                      <a:lnTo>
                        <a:pt x="3870" y="1764"/>
                      </a:lnTo>
                      <a:lnTo>
                        <a:pt x="3870" y="1471"/>
                      </a:lnTo>
                      <a:lnTo>
                        <a:pt x="3880" y="1679"/>
                      </a:lnTo>
                      <a:lnTo>
                        <a:pt x="3880" y="2029"/>
                      </a:lnTo>
                      <a:lnTo>
                        <a:pt x="3889" y="2020"/>
                      </a:lnTo>
                      <a:lnTo>
                        <a:pt x="3889" y="1963"/>
                      </a:lnTo>
                      <a:lnTo>
                        <a:pt x="3899" y="1945"/>
                      </a:lnTo>
                      <a:lnTo>
                        <a:pt x="3899" y="1035"/>
                      </a:lnTo>
                      <a:lnTo>
                        <a:pt x="3907" y="1062"/>
                      </a:lnTo>
                      <a:lnTo>
                        <a:pt x="3907" y="1991"/>
                      </a:lnTo>
                      <a:lnTo>
                        <a:pt x="3917" y="1991"/>
                      </a:lnTo>
                      <a:lnTo>
                        <a:pt x="3917" y="2096"/>
                      </a:lnTo>
                      <a:lnTo>
                        <a:pt x="3926" y="2096"/>
                      </a:lnTo>
                      <a:lnTo>
                        <a:pt x="3926" y="2115"/>
                      </a:lnTo>
                      <a:lnTo>
                        <a:pt x="3936" y="2115"/>
                      </a:lnTo>
                      <a:lnTo>
                        <a:pt x="3936" y="2124"/>
                      </a:lnTo>
                      <a:lnTo>
                        <a:pt x="3945" y="2124"/>
                      </a:lnTo>
                      <a:lnTo>
                        <a:pt x="3945" y="2115"/>
                      </a:lnTo>
                      <a:lnTo>
                        <a:pt x="3955" y="2124"/>
                      </a:lnTo>
                      <a:lnTo>
                        <a:pt x="3955" y="2134"/>
                      </a:lnTo>
                      <a:lnTo>
                        <a:pt x="3963" y="2124"/>
                      </a:lnTo>
                      <a:lnTo>
                        <a:pt x="3973" y="2134"/>
                      </a:lnTo>
                      <a:lnTo>
                        <a:pt x="3973" y="2124"/>
                      </a:lnTo>
                      <a:lnTo>
                        <a:pt x="3982" y="2124"/>
                      </a:lnTo>
                      <a:lnTo>
                        <a:pt x="3982" y="2134"/>
                      </a:lnTo>
                      <a:lnTo>
                        <a:pt x="3992" y="2124"/>
                      </a:lnTo>
                      <a:lnTo>
                        <a:pt x="3992" y="2105"/>
                      </a:lnTo>
                      <a:lnTo>
                        <a:pt x="4001" y="2105"/>
                      </a:lnTo>
                      <a:lnTo>
                        <a:pt x="4001" y="2115"/>
                      </a:lnTo>
                      <a:lnTo>
                        <a:pt x="4011" y="2115"/>
                      </a:lnTo>
                      <a:lnTo>
                        <a:pt x="4011" y="2124"/>
                      </a:lnTo>
                      <a:lnTo>
                        <a:pt x="4019" y="2124"/>
                      </a:lnTo>
                      <a:lnTo>
                        <a:pt x="4019" y="2115"/>
                      </a:lnTo>
                      <a:lnTo>
                        <a:pt x="4029" y="2124"/>
                      </a:lnTo>
                      <a:lnTo>
                        <a:pt x="4029" y="2105"/>
                      </a:lnTo>
                      <a:lnTo>
                        <a:pt x="4038" y="2105"/>
                      </a:lnTo>
                      <a:lnTo>
                        <a:pt x="4038" y="2124"/>
                      </a:lnTo>
                      <a:lnTo>
                        <a:pt x="4048" y="2124"/>
                      </a:lnTo>
                      <a:lnTo>
                        <a:pt x="4056" y="2124"/>
                      </a:lnTo>
                      <a:lnTo>
                        <a:pt x="4056" y="2134"/>
                      </a:lnTo>
                      <a:lnTo>
                        <a:pt x="4067" y="2134"/>
                      </a:lnTo>
                      <a:lnTo>
                        <a:pt x="4067" y="2124"/>
                      </a:lnTo>
                      <a:lnTo>
                        <a:pt x="4075" y="2124"/>
                      </a:lnTo>
                      <a:lnTo>
                        <a:pt x="4075" y="2134"/>
                      </a:lnTo>
                      <a:lnTo>
                        <a:pt x="4085" y="2134"/>
                      </a:lnTo>
                      <a:lnTo>
                        <a:pt x="4085" y="2124"/>
                      </a:lnTo>
                      <a:lnTo>
                        <a:pt x="4094" y="2124"/>
                      </a:lnTo>
                      <a:lnTo>
                        <a:pt x="4104" y="2124"/>
                      </a:lnTo>
                      <a:lnTo>
                        <a:pt x="4112" y="2134"/>
                      </a:lnTo>
                      <a:lnTo>
                        <a:pt x="4112" y="2124"/>
                      </a:lnTo>
                      <a:lnTo>
                        <a:pt x="4123" y="2134"/>
                      </a:lnTo>
                      <a:lnTo>
                        <a:pt x="4123" y="2124"/>
                      </a:lnTo>
                      <a:lnTo>
                        <a:pt x="4131" y="2124"/>
                      </a:lnTo>
                      <a:lnTo>
                        <a:pt x="4141" y="2115"/>
                      </a:lnTo>
                      <a:lnTo>
                        <a:pt x="4150" y="2115"/>
                      </a:lnTo>
                      <a:lnTo>
                        <a:pt x="4150" y="2134"/>
                      </a:lnTo>
                      <a:lnTo>
                        <a:pt x="4160" y="2124"/>
                      </a:lnTo>
                      <a:lnTo>
                        <a:pt x="4168" y="2124"/>
                      </a:lnTo>
                      <a:lnTo>
                        <a:pt x="4178" y="2124"/>
                      </a:lnTo>
                      <a:lnTo>
                        <a:pt x="4187" y="2134"/>
                      </a:lnTo>
                      <a:lnTo>
                        <a:pt x="4187" y="2124"/>
                      </a:lnTo>
                      <a:lnTo>
                        <a:pt x="4197" y="2124"/>
                      </a:lnTo>
                      <a:lnTo>
                        <a:pt x="4206" y="2124"/>
                      </a:lnTo>
                      <a:lnTo>
                        <a:pt x="4216" y="2134"/>
                      </a:lnTo>
                      <a:lnTo>
                        <a:pt x="4216" y="2124"/>
                      </a:lnTo>
                      <a:lnTo>
                        <a:pt x="4224" y="2124"/>
                      </a:lnTo>
                      <a:lnTo>
                        <a:pt x="4234" y="2124"/>
                      </a:lnTo>
                      <a:lnTo>
                        <a:pt x="4234" y="2115"/>
                      </a:lnTo>
                      <a:lnTo>
                        <a:pt x="4253" y="2115"/>
                      </a:lnTo>
                      <a:lnTo>
                        <a:pt x="4253" y="2105"/>
                      </a:lnTo>
                      <a:lnTo>
                        <a:pt x="4263" y="2105"/>
                      </a:lnTo>
                      <a:lnTo>
                        <a:pt x="4263" y="2115"/>
                      </a:lnTo>
                      <a:lnTo>
                        <a:pt x="4272" y="2115"/>
                      </a:lnTo>
                      <a:lnTo>
                        <a:pt x="4272" y="2067"/>
                      </a:lnTo>
                      <a:lnTo>
                        <a:pt x="4282" y="2058"/>
                      </a:lnTo>
                      <a:lnTo>
                        <a:pt x="4282" y="2115"/>
                      </a:lnTo>
                      <a:lnTo>
                        <a:pt x="4290" y="2115"/>
                      </a:lnTo>
                      <a:lnTo>
                        <a:pt x="4290" y="2124"/>
                      </a:lnTo>
                      <a:lnTo>
                        <a:pt x="4300" y="2124"/>
                      </a:lnTo>
                      <a:lnTo>
                        <a:pt x="4300" y="2134"/>
                      </a:lnTo>
                      <a:lnTo>
                        <a:pt x="4319" y="2124"/>
                      </a:lnTo>
                      <a:lnTo>
                        <a:pt x="4319" y="2134"/>
                      </a:lnTo>
                      <a:lnTo>
                        <a:pt x="4328" y="2124"/>
                      </a:lnTo>
                      <a:lnTo>
                        <a:pt x="4338" y="2124"/>
                      </a:lnTo>
                      <a:lnTo>
                        <a:pt x="4338" y="2134"/>
                      </a:lnTo>
                      <a:lnTo>
                        <a:pt x="4346" y="2124"/>
                      </a:lnTo>
                      <a:lnTo>
                        <a:pt x="4346" y="2134"/>
                      </a:lnTo>
                      <a:lnTo>
                        <a:pt x="4356" y="2124"/>
                      </a:lnTo>
                      <a:lnTo>
                        <a:pt x="4365" y="2134"/>
                      </a:lnTo>
                      <a:lnTo>
                        <a:pt x="4365" y="2124"/>
                      </a:lnTo>
                      <a:lnTo>
                        <a:pt x="4375" y="2124"/>
                      </a:lnTo>
                      <a:lnTo>
                        <a:pt x="4383" y="2124"/>
                      </a:lnTo>
                      <a:lnTo>
                        <a:pt x="4394" y="2124"/>
                      </a:lnTo>
                      <a:lnTo>
                        <a:pt x="4402" y="2115"/>
                      </a:lnTo>
                      <a:lnTo>
                        <a:pt x="4402" y="2124"/>
                      </a:lnTo>
                      <a:lnTo>
                        <a:pt x="4412" y="2124"/>
                      </a:lnTo>
                      <a:lnTo>
                        <a:pt x="4421" y="2124"/>
                      </a:lnTo>
                      <a:lnTo>
                        <a:pt x="4421" y="2115"/>
                      </a:lnTo>
                      <a:lnTo>
                        <a:pt x="4431" y="2105"/>
                      </a:lnTo>
                      <a:lnTo>
                        <a:pt x="4431" y="2124"/>
                      </a:lnTo>
                      <a:lnTo>
                        <a:pt x="4439" y="2124"/>
                      </a:lnTo>
                      <a:lnTo>
                        <a:pt x="4439" y="2115"/>
                      </a:lnTo>
                      <a:lnTo>
                        <a:pt x="4450" y="2115"/>
                      </a:lnTo>
                      <a:lnTo>
                        <a:pt x="4450" y="2105"/>
                      </a:lnTo>
                      <a:lnTo>
                        <a:pt x="4458" y="2105"/>
                      </a:lnTo>
                      <a:lnTo>
                        <a:pt x="4458" y="2115"/>
                      </a:lnTo>
                      <a:lnTo>
                        <a:pt x="4468" y="2124"/>
                      </a:lnTo>
                      <a:lnTo>
                        <a:pt x="4468" y="2115"/>
                      </a:lnTo>
                      <a:lnTo>
                        <a:pt x="4477" y="2124"/>
                      </a:lnTo>
                      <a:lnTo>
                        <a:pt x="4477" y="2115"/>
                      </a:lnTo>
                      <a:lnTo>
                        <a:pt x="4487" y="2115"/>
                      </a:lnTo>
                      <a:lnTo>
                        <a:pt x="4487" y="2134"/>
                      </a:lnTo>
                      <a:lnTo>
                        <a:pt x="4495" y="2134"/>
                      </a:lnTo>
                      <a:lnTo>
                        <a:pt x="4495" y="2124"/>
                      </a:lnTo>
                      <a:lnTo>
                        <a:pt x="4514" y="2134"/>
                      </a:lnTo>
                      <a:lnTo>
                        <a:pt x="4524" y="2124"/>
                      </a:lnTo>
                      <a:lnTo>
                        <a:pt x="4524" y="2134"/>
                      </a:lnTo>
                      <a:lnTo>
                        <a:pt x="4533" y="2124"/>
                      </a:lnTo>
                      <a:lnTo>
                        <a:pt x="4533" y="2134"/>
                      </a:lnTo>
                      <a:lnTo>
                        <a:pt x="4551" y="2124"/>
                      </a:lnTo>
                      <a:lnTo>
                        <a:pt x="4561" y="2124"/>
                      </a:lnTo>
                      <a:lnTo>
                        <a:pt x="4561" y="2115"/>
                      </a:lnTo>
                      <a:lnTo>
                        <a:pt x="4570" y="2124"/>
                      </a:lnTo>
                      <a:lnTo>
                        <a:pt x="4570" y="2058"/>
                      </a:lnTo>
                      <a:lnTo>
                        <a:pt x="4580" y="2058"/>
                      </a:lnTo>
                      <a:lnTo>
                        <a:pt x="4580" y="1934"/>
                      </a:lnTo>
                      <a:lnTo>
                        <a:pt x="4589" y="1972"/>
                      </a:lnTo>
                      <a:lnTo>
                        <a:pt x="4589" y="2096"/>
                      </a:lnTo>
                      <a:lnTo>
                        <a:pt x="4599" y="2096"/>
                      </a:lnTo>
                      <a:lnTo>
                        <a:pt x="4599" y="2124"/>
                      </a:lnTo>
                      <a:lnTo>
                        <a:pt x="4607" y="2124"/>
                      </a:lnTo>
                      <a:lnTo>
                        <a:pt x="4617" y="2124"/>
                      </a:lnTo>
                      <a:lnTo>
                        <a:pt x="4617" y="2134"/>
                      </a:lnTo>
                      <a:lnTo>
                        <a:pt x="4626" y="2124"/>
                      </a:lnTo>
                      <a:lnTo>
                        <a:pt x="4636" y="2124"/>
                      </a:lnTo>
                      <a:lnTo>
                        <a:pt x="4663" y="2124"/>
                      </a:lnTo>
                      <a:lnTo>
                        <a:pt x="4663" y="2134"/>
                      </a:lnTo>
                      <a:lnTo>
                        <a:pt x="4673" y="2124"/>
                      </a:lnTo>
                      <a:lnTo>
                        <a:pt x="4682" y="2124"/>
                      </a:lnTo>
                      <a:lnTo>
                        <a:pt x="4692" y="2134"/>
                      </a:lnTo>
                      <a:lnTo>
                        <a:pt x="4692" y="2124"/>
                      </a:lnTo>
                      <a:lnTo>
                        <a:pt x="4700" y="2124"/>
                      </a:lnTo>
                      <a:lnTo>
                        <a:pt x="4711" y="2124"/>
                      </a:lnTo>
                      <a:lnTo>
                        <a:pt x="4719" y="2124"/>
                      </a:lnTo>
                      <a:lnTo>
                        <a:pt x="4719" y="2115"/>
                      </a:lnTo>
                      <a:lnTo>
                        <a:pt x="4729" y="2124"/>
                      </a:lnTo>
                      <a:lnTo>
                        <a:pt x="4729" y="2105"/>
                      </a:lnTo>
                      <a:lnTo>
                        <a:pt x="4738" y="2096"/>
                      </a:lnTo>
                      <a:lnTo>
                        <a:pt x="4738" y="2115"/>
                      </a:lnTo>
                      <a:lnTo>
                        <a:pt x="4748" y="2115"/>
                      </a:lnTo>
                      <a:lnTo>
                        <a:pt x="4748" y="2124"/>
                      </a:lnTo>
                      <a:lnTo>
                        <a:pt x="4756" y="2124"/>
                      </a:lnTo>
                      <a:lnTo>
                        <a:pt x="4766" y="2134"/>
                      </a:lnTo>
                      <a:lnTo>
                        <a:pt x="4766" y="2124"/>
                      </a:lnTo>
                      <a:lnTo>
                        <a:pt x="4775" y="2124"/>
                      </a:lnTo>
                      <a:lnTo>
                        <a:pt x="4785" y="2124"/>
                      </a:lnTo>
                      <a:lnTo>
                        <a:pt x="4785" y="2115"/>
                      </a:lnTo>
                      <a:lnTo>
                        <a:pt x="4794" y="2115"/>
                      </a:lnTo>
                      <a:lnTo>
                        <a:pt x="4794" y="2105"/>
                      </a:lnTo>
                      <a:lnTo>
                        <a:pt x="4804" y="2124"/>
                      </a:lnTo>
                      <a:lnTo>
                        <a:pt x="4812" y="2124"/>
                      </a:lnTo>
                      <a:lnTo>
                        <a:pt x="4812" y="2134"/>
                      </a:lnTo>
                      <a:lnTo>
                        <a:pt x="4822" y="2124"/>
                      </a:lnTo>
                      <a:lnTo>
                        <a:pt x="4822" y="2115"/>
                      </a:lnTo>
                      <a:lnTo>
                        <a:pt x="4831" y="2115"/>
                      </a:lnTo>
                      <a:lnTo>
                        <a:pt x="4831" y="2124"/>
                      </a:lnTo>
                      <a:lnTo>
                        <a:pt x="4841" y="2124"/>
                      </a:lnTo>
                      <a:lnTo>
                        <a:pt x="4849" y="2124"/>
                      </a:lnTo>
                      <a:lnTo>
                        <a:pt x="4868" y="2124"/>
                      </a:lnTo>
                      <a:lnTo>
                        <a:pt x="4878" y="2124"/>
                      </a:lnTo>
                      <a:lnTo>
                        <a:pt x="4887" y="2124"/>
                      </a:lnTo>
                      <a:lnTo>
                        <a:pt x="4887" y="2134"/>
                      </a:lnTo>
                      <a:lnTo>
                        <a:pt x="4897" y="2124"/>
                      </a:lnTo>
                      <a:lnTo>
                        <a:pt x="4897" y="2134"/>
                      </a:lnTo>
                      <a:lnTo>
                        <a:pt x="4905" y="2124"/>
                      </a:lnTo>
                      <a:lnTo>
                        <a:pt x="4916" y="2124"/>
                      </a:lnTo>
                      <a:lnTo>
                        <a:pt x="4924" y="2134"/>
                      </a:lnTo>
                      <a:lnTo>
                        <a:pt x="4953" y="2124"/>
                      </a:lnTo>
                      <a:lnTo>
                        <a:pt x="4953" y="2134"/>
                      </a:lnTo>
                      <a:lnTo>
                        <a:pt x="4961" y="2134"/>
                      </a:lnTo>
                      <a:lnTo>
                        <a:pt x="4961" y="2124"/>
                      </a:lnTo>
                      <a:lnTo>
                        <a:pt x="4980" y="2124"/>
                      </a:lnTo>
                      <a:lnTo>
                        <a:pt x="4980" y="2115"/>
                      </a:lnTo>
                      <a:lnTo>
                        <a:pt x="4990" y="2124"/>
                      </a:lnTo>
                      <a:lnTo>
                        <a:pt x="4990" y="2115"/>
                      </a:lnTo>
                      <a:lnTo>
                        <a:pt x="4999" y="2115"/>
                      </a:lnTo>
                      <a:lnTo>
                        <a:pt x="4999" y="2020"/>
                      </a:lnTo>
                      <a:lnTo>
                        <a:pt x="5009" y="2010"/>
                      </a:lnTo>
                      <a:lnTo>
                        <a:pt x="5009" y="1717"/>
                      </a:lnTo>
                      <a:lnTo>
                        <a:pt x="5017" y="1793"/>
                      </a:lnTo>
                      <a:lnTo>
                        <a:pt x="5017" y="2105"/>
                      </a:lnTo>
                      <a:lnTo>
                        <a:pt x="5027" y="2105"/>
                      </a:lnTo>
                      <a:lnTo>
                        <a:pt x="5027" y="2115"/>
                      </a:lnTo>
                      <a:lnTo>
                        <a:pt x="5036" y="2115"/>
                      </a:lnTo>
                      <a:lnTo>
                        <a:pt x="5036" y="2124"/>
                      </a:lnTo>
                      <a:lnTo>
                        <a:pt x="5046" y="2134"/>
                      </a:lnTo>
                      <a:lnTo>
                        <a:pt x="5046" y="2124"/>
                      </a:lnTo>
                      <a:lnTo>
                        <a:pt x="5055" y="2134"/>
                      </a:lnTo>
                      <a:lnTo>
                        <a:pt x="5055" y="2124"/>
                      </a:lnTo>
                      <a:lnTo>
                        <a:pt x="5065" y="2124"/>
                      </a:lnTo>
                      <a:lnTo>
                        <a:pt x="5083" y="2134"/>
                      </a:lnTo>
                      <a:lnTo>
                        <a:pt x="5083" y="2124"/>
                      </a:lnTo>
                      <a:lnTo>
                        <a:pt x="5092" y="2134"/>
                      </a:lnTo>
                      <a:lnTo>
                        <a:pt x="5092" y="2124"/>
                      </a:lnTo>
                      <a:lnTo>
                        <a:pt x="5102" y="2124"/>
                      </a:lnTo>
                      <a:lnTo>
                        <a:pt x="5110" y="2124"/>
                      </a:lnTo>
                      <a:lnTo>
                        <a:pt x="5121" y="2124"/>
                      </a:lnTo>
                      <a:lnTo>
                        <a:pt x="5139" y="2124"/>
                      </a:lnTo>
                      <a:lnTo>
                        <a:pt x="5139" y="2115"/>
                      </a:lnTo>
                      <a:lnTo>
                        <a:pt x="5148" y="2115"/>
                      </a:lnTo>
                      <a:lnTo>
                        <a:pt x="5148" y="2124"/>
                      </a:lnTo>
                      <a:lnTo>
                        <a:pt x="5158" y="2124"/>
                      </a:lnTo>
                      <a:lnTo>
                        <a:pt x="5166" y="2115"/>
                      </a:lnTo>
                      <a:lnTo>
                        <a:pt x="5166" y="2124"/>
                      </a:lnTo>
                      <a:lnTo>
                        <a:pt x="5187" y="2124"/>
                      </a:lnTo>
                      <a:lnTo>
                        <a:pt x="5195" y="2134"/>
                      </a:lnTo>
                      <a:lnTo>
                        <a:pt x="5195" y="2124"/>
                      </a:lnTo>
                      <a:lnTo>
                        <a:pt x="5205" y="2124"/>
                      </a:lnTo>
                      <a:lnTo>
                        <a:pt x="5214" y="2124"/>
                      </a:lnTo>
                      <a:lnTo>
                        <a:pt x="5214" y="2105"/>
                      </a:lnTo>
                      <a:lnTo>
                        <a:pt x="5224" y="2105"/>
                      </a:lnTo>
                      <a:lnTo>
                        <a:pt x="5224" y="2124"/>
                      </a:lnTo>
                      <a:lnTo>
                        <a:pt x="5232" y="2124"/>
                      </a:lnTo>
                      <a:lnTo>
                        <a:pt x="5243" y="2124"/>
                      </a:lnTo>
                      <a:lnTo>
                        <a:pt x="5251" y="2115"/>
                      </a:lnTo>
                      <a:lnTo>
                        <a:pt x="5251" y="2124"/>
                      </a:lnTo>
                      <a:lnTo>
                        <a:pt x="5261" y="2124"/>
                      </a:lnTo>
                      <a:lnTo>
                        <a:pt x="5270" y="2124"/>
                      </a:lnTo>
                      <a:lnTo>
                        <a:pt x="5288" y="2124"/>
                      </a:lnTo>
                      <a:lnTo>
                        <a:pt x="5299" y="2124"/>
                      </a:lnTo>
                      <a:lnTo>
                        <a:pt x="5307" y="2124"/>
                      </a:lnTo>
                      <a:lnTo>
                        <a:pt x="5326" y="2134"/>
                      </a:lnTo>
                      <a:lnTo>
                        <a:pt x="5326" y="2124"/>
                      </a:lnTo>
                      <a:lnTo>
                        <a:pt x="5336" y="2124"/>
                      </a:lnTo>
                      <a:lnTo>
                        <a:pt x="5336" y="2115"/>
                      </a:lnTo>
                      <a:lnTo>
                        <a:pt x="5344" y="2115"/>
                      </a:lnTo>
                      <a:lnTo>
                        <a:pt x="5344" y="2124"/>
                      </a:lnTo>
                      <a:lnTo>
                        <a:pt x="5354" y="2124"/>
                      </a:lnTo>
                      <a:lnTo>
                        <a:pt x="5354" y="2134"/>
                      </a:lnTo>
                      <a:lnTo>
                        <a:pt x="5363" y="2124"/>
                      </a:lnTo>
                      <a:lnTo>
                        <a:pt x="5382" y="2134"/>
                      </a:lnTo>
                      <a:lnTo>
                        <a:pt x="5392" y="2124"/>
                      </a:lnTo>
                      <a:lnTo>
                        <a:pt x="5400" y="2124"/>
                      </a:lnTo>
                      <a:lnTo>
                        <a:pt x="5400" y="2134"/>
                      </a:lnTo>
                      <a:lnTo>
                        <a:pt x="5410" y="2124"/>
                      </a:lnTo>
                      <a:lnTo>
                        <a:pt x="5419" y="2124"/>
                      </a:lnTo>
                      <a:lnTo>
                        <a:pt x="5429" y="2124"/>
                      </a:lnTo>
                      <a:lnTo>
                        <a:pt x="5429" y="2096"/>
                      </a:lnTo>
                      <a:lnTo>
                        <a:pt x="5438" y="2077"/>
                      </a:lnTo>
                      <a:lnTo>
                        <a:pt x="5438" y="2105"/>
                      </a:lnTo>
                      <a:lnTo>
                        <a:pt x="5448" y="2105"/>
                      </a:lnTo>
                      <a:lnTo>
                        <a:pt x="5448" y="2124"/>
                      </a:lnTo>
                      <a:lnTo>
                        <a:pt x="5456" y="2124"/>
                      </a:lnTo>
                      <a:lnTo>
                        <a:pt x="5456" y="2134"/>
                      </a:lnTo>
                      <a:lnTo>
                        <a:pt x="5466" y="2124"/>
                      </a:lnTo>
                      <a:lnTo>
                        <a:pt x="5475" y="2124"/>
                      </a:lnTo>
                      <a:lnTo>
                        <a:pt x="5485" y="2124"/>
                      </a:lnTo>
                      <a:lnTo>
                        <a:pt x="5485" y="2134"/>
                      </a:lnTo>
                      <a:lnTo>
                        <a:pt x="5493" y="2134"/>
                      </a:lnTo>
                      <a:lnTo>
                        <a:pt x="5493" y="2124"/>
                      </a:lnTo>
                      <a:lnTo>
                        <a:pt x="5504" y="2134"/>
                      </a:lnTo>
                      <a:lnTo>
                        <a:pt x="5512" y="2124"/>
                      </a:lnTo>
                      <a:lnTo>
                        <a:pt x="5512" y="2105"/>
                      </a:lnTo>
                      <a:lnTo>
                        <a:pt x="5522" y="2105"/>
                      </a:lnTo>
                      <a:lnTo>
                        <a:pt x="5522" y="2077"/>
                      </a:lnTo>
                      <a:lnTo>
                        <a:pt x="5531" y="2086"/>
                      </a:lnTo>
                      <a:lnTo>
                        <a:pt x="5531" y="2124"/>
                      </a:lnTo>
                      <a:lnTo>
                        <a:pt x="5541" y="2124"/>
                      </a:lnTo>
                      <a:lnTo>
                        <a:pt x="5549" y="2124"/>
                      </a:lnTo>
                      <a:lnTo>
                        <a:pt x="5549" y="2134"/>
                      </a:lnTo>
                      <a:lnTo>
                        <a:pt x="5560" y="2124"/>
                      </a:lnTo>
                      <a:lnTo>
                        <a:pt x="5568" y="2124"/>
                      </a:lnTo>
                      <a:lnTo>
                        <a:pt x="5578" y="2124"/>
                      </a:lnTo>
                      <a:lnTo>
                        <a:pt x="5578" y="2058"/>
                      </a:lnTo>
                      <a:lnTo>
                        <a:pt x="5587" y="2048"/>
                      </a:lnTo>
                      <a:lnTo>
                        <a:pt x="5587" y="2086"/>
                      </a:lnTo>
                      <a:lnTo>
                        <a:pt x="5597" y="2096"/>
                      </a:lnTo>
                      <a:lnTo>
                        <a:pt x="5597" y="2115"/>
                      </a:lnTo>
                      <a:lnTo>
                        <a:pt x="5605" y="2105"/>
                      </a:lnTo>
                      <a:lnTo>
                        <a:pt x="5605" y="2115"/>
                      </a:lnTo>
                      <a:lnTo>
                        <a:pt x="5615" y="2124"/>
                      </a:lnTo>
                      <a:lnTo>
                        <a:pt x="5615" y="2115"/>
                      </a:lnTo>
                      <a:lnTo>
                        <a:pt x="5624" y="2115"/>
                      </a:lnTo>
                      <a:lnTo>
                        <a:pt x="5624" y="2124"/>
                      </a:lnTo>
                      <a:lnTo>
                        <a:pt x="5634" y="2124"/>
                      </a:lnTo>
                      <a:lnTo>
                        <a:pt x="5643" y="2124"/>
                      </a:lnTo>
                      <a:lnTo>
                        <a:pt x="5653" y="2134"/>
                      </a:lnTo>
                      <a:lnTo>
                        <a:pt x="5653" y="2124"/>
                      </a:lnTo>
                      <a:lnTo>
                        <a:pt x="5661" y="2124"/>
                      </a:lnTo>
                      <a:lnTo>
                        <a:pt x="5671" y="2115"/>
                      </a:lnTo>
                      <a:lnTo>
                        <a:pt x="5671" y="2124"/>
                      </a:lnTo>
                      <a:lnTo>
                        <a:pt x="5680" y="2124"/>
                      </a:lnTo>
                      <a:lnTo>
                        <a:pt x="5698" y="2124"/>
                      </a:lnTo>
                      <a:lnTo>
                        <a:pt x="5709" y="2134"/>
                      </a:lnTo>
                      <a:lnTo>
                        <a:pt x="5709" y="2124"/>
                      </a:lnTo>
                      <a:lnTo>
                        <a:pt x="5717" y="2124"/>
                      </a:lnTo>
                      <a:lnTo>
                        <a:pt x="5717" y="2115"/>
                      </a:lnTo>
                      <a:lnTo>
                        <a:pt x="5727" y="2115"/>
                      </a:lnTo>
                      <a:lnTo>
                        <a:pt x="5727" y="2010"/>
                      </a:lnTo>
                      <a:lnTo>
                        <a:pt x="5736" y="1926"/>
                      </a:lnTo>
                      <a:lnTo>
                        <a:pt x="5736" y="2039"/>
                      </a:lnTo>
                      <a:lnTo>
                        <a:pt x="5746" y="2048"/>
                      </a:lnTo>
                      <a:lnTo>
                        <a:pt x="5746" y="2124"/>
                      </a:lnTo>
                      <a:lnTo>
                        <a:pt x="5754" y="2124"/>
                      </a:lnTo>
                      <a:lnTo>
                        <a:pt x="5765" y="2124"/>
                      </a:lnTo>
                      <a:lnTo>
                        <a:pt x="5765" y="2134"/>
                      </a:lnTo>
                      <a:lnTo>
                        <a:pt x="5773" y="2124"/>
                      </a:lnTo>
                      <a:lnTo>
                        <a:pt x="5783" y="2124"/>
                      </a:lnTo>
                      <a:lnTo>
                        <a:pt x="5792" y="2124"/>
                      </a:lnTo>
                      <a:lnTo>
                        <a:pt x="5792" y="2134"/>
                      </a:lnTo>
                      <a:lnTo>
                        <a:pt x="5802" y="2134"/>
                      </a:lnTo>
                      <a:lnTo>
                        <a:pt x="5802" y="2124"/>
                      </a:lnTo>
                      <a:lnTo>
                        <a:pt x="5810" y="2124"/>
                      </a:lnTo>
                      <a:lnTo>
                        <a:pt x="5820" y="2124"/>
                      </a:lnTo>
                      <a:lnTo>
                        <a:pt x="5829" y="2124"/>
                      </a:lnTo>
                      <a:lnTo>
                        <a:pt x="5839" y="2124"/>
                      </a:lnTo>
                      <a:lnTo>
                        <a:pt x="5848" y="2124"/>
                      </a:lnTo>
                      <a:lnTo>
                        <a:pt x="5848" y="2105"/>
                      </a:lnTo>
                      <a:lnTo>
                        <a:pt x="5858" y="2105"/>
                      </a:lnTo>
                      <a:lnTo>
                        <a:pt x="5858" y="2124"/>
                      </a:lnTo>
                      <a:lnTo>
                        <a:pt x="5866" y="2124"/>
                      </a:lnTo>
                      <a:lnTo>
                        <a:pt x="5866" y="2134"/>
                      </a:lnTo>
                      <a:lnTo>
                        <a:pt x="5876" y="2134"/>
                      </a:lnTo>
                      <a:lnTo>
                        <a:pt x="5876" y="2124"/>
                      </a:lnTo>
                      <a:lnTo>
                        <a:pt x="5885" y="2134"/>
                      </a:lnTo>
                      <a:lnTo>
                        <a:pt x="5885" y="2124"/>
                      </a:lnTo>
                      <a:lnTo>
                        <a:pt x="5904" y="2124"/>
                      </a:lnTo>
                      <a:lnTo>
                        <a:pt x="5914" y="2134"/>
                      </a:lnTo>
                      <a:lnTo>
                        <a:pt x="5914" y="2124"/>
                      </a:lnTo>
                      <a:lnTo>
                        <a:pt x="5922" y="2124"/>
                      </a:lnTo>
                      <a:lnTo>
                        <a:pt x="5922" y="2134"/>
                      </a:lnTo>
                      <a:lnTo>
                        <a:pt x="5932" y="2124"/>
                      </a:lnTo>
                      <a:lnTo>
                        <a:pt x="5941" y="2134"/>
                      </a:lnTo>
                      <a:lnTo>
                        <a:pt x="5941" y="2124"/>
                      </a:lnTo>
                      <a:lnTo>
                        <a:pt x="5959" y="2124"/>
                      </a:lnTo>
                      <a:lnTo>
                        <a:pt x="5970" y="2124"/>
                      </a:lnTo>
                      <a:lnTo>
                        <a:pt x="5970" y="2115"/>
                      </a:lnTo>
                      <a:lnTo>
                        <a:pt x="5978" y="2124"/>
                      </a:lnTo>
                      <a:lnTo>
                        <a:pt x="5988" y="2124"/>
                      </a:lnTo>
                      <a:lnTo>
                        <a:pt x="6007" y="2124"/>
                      </a:lnTo>
                      <a:lnTo>
                        <a:pt x="6007" y="2134"/>
                      </a:lnTo>
                      <a:lnTo>
                        <a:pt x="6026" y="2124"/>
                      </a:lnTo>
                      <a:lnTo>
                        <a:pt x="6034" y="2124"/>
                      </a:lnTo>
                      <a:lnTo>
                        <a:pt x="6044" y="2124"/>
                      </a:lnTo>
                      <a:lnTo>
                        <a:pt x="6053" y="2124"/>
                      </a:lnTo>
                      <a:lnTo>
                        <a:pt x="6071" y="2134"/>
                      </a:lnTo>
                      <a:lnTo>
                        <a:pt x="6071" y="2124"/>
                      </a:lnTo>
                      <a:lnTo>
                        <a:pt x="6081" y="2124"/>
                      </a:lnTo>
                      <a:lnTo>
                        <a:pt x="6092" y="2124"/>
                      </a:lnTo>
                      <a:lnTo>
                        <a:pt x="6110" y="2124"/>
                      </a:lnTo>
                      <a:lnTo>
                        <a:pt x="6110" y="2134"/>
                      </a:lnTo>
                      <a:lnTo>
                        <a:pt x="6129" y="2124"/>
                      </a:lnTo>
                      <a:lnTo>
                        <a:pt x="6137" y="2134"/>
                      </a:lnTo>
                      <a:lnTo>
                        <a:pt x="6156" y="2124"/>
                      </a:lnTo>
                      <a:lnTo>
                        <a:pt x="6166" y="2124"/>
                      </a:lnTo>
                      <a:lnTo>
                        <a:pt x="6175" y="2124"/>
                      </a:lnTo>
                      <a:lnTo>
                        <a:pt x="6185" y="2134"/>
                      </a:lnTo>
                      <a:lnTo>
                        <a:pt x="6203" y="2124"/>
                      </a:lnTo>
                      <a:lnTo>
                        <a:pt x="6203" y="2134"/>
                      </a:lnTo>
                      <a:lnTo>
                        <a:pt x="6212" y="2124"/>
                      </a:lnTo>
                      <a:lnTo>
                        <a:pt x="6222" y="2124"/>
                      </a:lnTo>
                      <a:lnTo>
                        <a:pt x="6222" y="2115"/>
                      </a:lnTo>
                      <a:lnTo>
                        <a:pt x="6231" y="2115"/>
                      </a:lnTo>
                      <a:lnTo>
                        <a:pt x="6231" y="2124"/>
                      </a:lnTo>
                      <a:lnTo>
                        <a:pt x="6241" y="2124"/>
                      </a:lnTo>
                      <a:lnTo>
                        <a:pt x="6241" y="2134"/>
                      </a:lnTo>
                      <a:lnTo>
                        <a:pt x="6249" y="2124"/>
                      </a:lnTo>
                      <a:lnTo>
                        <a:pt x="6259" y="2134"/>
                      </a:lnTo>
                      <a:lnTo>
                        <a:pt x="6259" y="2124"/>
                      </a:lnTo>
                      <a:lnTo>
                        <a:pt x="6268" y="2124"/>
                      </a:lnTo>
                      <a:lnTo>
                        <a:pt x="6268" y="2134"/>
                      </a:lnTo>
                      <a:lnTo>
                        <a:pt x="6286" y="2124"/>
                      </a:lnTo>
                      <a:lnTo>
                        <a:pt x="6315" y="2134"/>
                      </a:lnTo>
                      <a:lnTo>
                        <a:pt x="6315" y="2124"/>
                      </a:lnTo>
                      <a:lnTo>
                        <a:pt x="6324" y="2124"/>
                      </a:lnTo>
                      <a:lnTo>
                        <a:pt x="6324" y="2086"/>
                      </a:lnTo>
                      <a:lnTo>
                        <a:pt x="6334" y="2086"/>
                      </a:lnTo>
                      <a:lnTo>
                        <a:pt x="6334" y="1801"/>
                      </a:lnTo>
                      <a:lnTo>
                        <a:pt x="6342" y="1801"/>
                      </a:lnTo>
                      <a:lnTo>
                        <a:pt x="6342" y="2086"/>
                      </a:lnTo>
                      <a:lnTo>
                        <a:pt x="6353" y="2096"/>
                      </a:lnTo>
                      <a:lnTo>
                        <a:pt x="6353" y="2124"/>
                      </a:lnTo>
                      <a:lnTo>
                        <a:pt x="6361" y="2115"/>
                      </a:lnTo>
                      <a:lnTo>
                        <a:pt x="6361" y="2124"/>
                      </a:lnTo>
                      <a:lnTo>
                        <a:pt x="6371" y="2124"/>
                      </a:lnTo>
                      <a:lnTo>
                        <a:pt x="6380" y="2134"/>
                      </a:lnTo>
                      <a:lnTo>
                        <a:pt x="6380" y="2124"/>
                      </a:lnTo>
                      <a:lnTo>
                        <a:pt x="6390" y="2124"/>
                      </a:lnTo>
                      <a:lnTo>
                        <a:pt x="6398" y="2124"/>
                      </a:lnTo>
                      <a:lnTo>
                        <a:pt x="6398" y="2086"/>
                      </a:lnTo>
                      <a:lnTo>
                        <a:pt x="6408" y="2086"/>
                      </a:lnTo>
                      <a:lnTo>
                        <a:pt x="6408" y="2115"/>
                      </a:lnTo>
                      <a:lnTo>
                        <a:pt x="6417" y="2124"/>
                      </a:lnTo>
                      <a:lnTo>
                        <a:pt x="6417" y="1991"/>
                      </a:lnTo>
                      <a:lnTo>
                        <a:pt x="6427" y="1972"/>
                      </a:lnTo>
                      <a:lnTo>
                        <a:pt x="6427" y="1717"/>
                      </a:lnTo>
                      <a:lnTo>
                        <a:pt x="6436" y="1801"/>
                      </a:lnTo>
                      <a:lnTo>
                        <a:pt x="6436" y="2105"/>
                      </a:lnTo>
                      <a:lnTo>
                        <a:pt x="6446" y="2115"/>
                      </a:lnTo>
                      <a:lnTo>
                        <a:pt x="6446" y="2124"/>
                      </a:lnTo>
                      <a:lnTo>
                        <a:pt x="6454" y="2115"/>
                      </a:lnTo>
                      <a:lnTo>
                        <a:pt x="6454" y="2124"/>
                      </a:lnTo>
                      <a:lnTo>
                        <a:pt x="6464" y="2124"/>
                      </a:lnTo>
                      <a:lnTo>
                        <a:pt x="6464" y="2134"/>
                      </a:lnTo>
                      <a:lnTo>
                        <a:pt x="6473" y="2124"/>
                      </a:lnTo>
                      <a:lnTo>
                        <a:pt x="6483" y="2124"/>
                      </a:lnTo>
                      <a:lnTo>
                        <a:pt x="6492" y="2124"/>
                      </a:lnTo>
                      <a:lnTo>
                        <a:pt x="6502" y="2124"/>
                      </a:lnTo>
                      <a:lnTo>
                        <a:pt x="6502" y="2134"/>
                      </a:lnTo>
                      <a:lnTo>
                        <a:pt x="6510" y="2124"/>
                      </a:lnTo>
                      <a:lnTo>
                        <a:pt x="6510" y="2134"/>
                      </a:lnTo>
                      <a:lnTo>
                        <a:pt x="6520" y="2134"/>
                      </a:lnTo>
                      <a:lnTo>
                        <a:pt x="6520" y="2115"/>
                      </a:lnTo>
                      <a:lnTo>
                        <a:pt x="6529" y="2124"/>
                      </a:lnTo>
                      <a:lnTo>
                        <a:pt x="6539" y="2124"/>
                      </a:lnTo>
                      <a:lnTo>
                        <a:pt x="6539" y="2134"/>
                      </a:lnTo>
                      <a:lnTo>
                        <a:pt x="6558" y="2134"/>
                      </a:lnTo>
                      <a:lnTo>
                        <a:pt x="6558" y="2124"/>
                      </a:lnTo>
                      <a:lnTo>
                        <a:pt x="6566" y="2124"/>
                      </a:lnTo>
                      <a:lnTo>
                        <a:pt x="6576" y="2124"/>
                      </a:lnTo>
                      <a:lnTo>
                        <a:pt x="6576" y="2134"/>
                      </a:lnTo>
                      <a:lnTo>
                        <a:pt x="6585" y="2115"/>
                      </a:lnTo>
                      <a:lnTo>
                        <a:pt x="6585" y="2134"/>
                      </a:lnTo>
                      <a:lnTo>
                        <a:pt x="6595" y="2134"/>
                      </a:lnTo>
                      <a:lnTo>
                        <a:pt x="6595" y="2124"/>
                      </a:lnTo>
                      <a:lnTo>
                        <a:pt x="6603" y="2124"/>
                      </a:lnTo>
                      <a:lnTo>
                        <a:pt x="6614" y="2124"/>
                      </a:lnTo>
                      <a:lnTo>
                        <a:pt x="6614" y="2067"/>
                      </a:lnTo>
                      <a:lnTo>
                        <a:pt x="6622" y="2058"/>
                      </a:lnTo>
                      <a:lnTo>
                        <a:pt x="6622" y="1934"/>
                      </a:lnTo>
                      <a:lnTo>
                        <a:pt x="6632" y="2001"/>
                      </a:lnTo>
                      <a:lnTo>
                        <a:pt x="6632" y="2124"/>
                      </a:lnTo>
                      <a:lnTo>
                        <a:pt x="6641" y="2124"/>
                      </a:lnTo>
                      <a:lnTo>
                        <a:pt x="6651" y="2124"/>
                      </a:lnTo>
                      <a:lnTo>
                        <a:pt x="6669" y="2134"/>
                      </a:lnTo>
                      <a:lnTo>
                        <a:pt x="6678" y="2124"/>
                      </a:lnTo>
                      <a:lnTo>
                        <a:pt x="6688" y="2134"/>
                      </a:lnTo>
                      <a:lnTo>
                        <a:pt x="6707" y="2124"/>
                      </a:lnTo>
                      <a:lnTo>
                        <a:pt x="6715" y="2134"/>
                      </a:lnTo>
                      <a:lnTo>
                        <a:pt x="6715" y="2124"/>
                      </a:lnTo>
                      <a:lnTo>
                        <a:pt x="6725" y="2124"/>
                      </a:lnTo>
                      <a:lnTo>
                        <a:pt x="6734" y="2124"/>
                      </a:lnTo>
                      <a:lnTo>
                        <a:pt x="6734" y="2134"/>
                      </a:lnTo>
                      <a:lnTo>
                        <a:pt x="6744" y="2134"/>
                      </a:lnTo>
                      <a:lnTo>
                        <a:pt x="6744" y="2124"/>
                      </a:lnTo>
                      <a:lnTo>
                        <a:pt x="6752" y="2124"/>
                      </a:lnTo>
                      <a:lnTo>
                        <a:pt x="6771" y="2124"/>
                      </a:lnTo>
                      <a:lnTo>
                        <a:pt x="6781" y="2134"/>
                      </a:lnTo>
                      <a:lnTo>
                        <a:pt x="6790" y="2124"/>
                      </a:lnTo>
                      <a:lnTo>
                        <a:pt x="6790" y="2134"/>
                      </a:lnTo>
                      <a:lnTo>
                        <a:pt x="6800" y="2134"/>
                      </a:lnTo>
                      <a:lnTo>
                        <a:pt x="6800" y="2124"/>
                      </a:lnTo>
                      <a:lnTo>
                        <a:pt x="6808" y="2124"/>
                      </a:lnTo>
                      <a:lnTo>
                        <a:pt x="6819" y="2134"/>
                      </a:lnTo>
                      <a:lnTo>
                        <a:pt x="6827" y="2124"/>
                      </a:lnTo>
                      <a:lnTo>
                        <a:pt x="6837" y="2134"/>
                      </a:lnTo>
                      <a:lnTo>
                        <a:pt x="6837" y="2124"/>
                      </a:lnTo>
                      <a:lnTo>
                        <a:pt x="6846" y="2124"/>
                      </a:lnTo>
                      <a:lnTo>
                        <a:pt x="6856" y="2124"/>
                      </a:lnTo>
                      <a:lnTo>
                        <a:pt x="6856" y="2039"/>
                      </a:lnTo>
                      <a:lnTo>
                        <a:pt x="6864" y="2010"/>
                      </a:lnTo>
                      <a:lnTo>
                        <a:pt x="6864" y="2105"/>
                      </a:lnTo>
                      <a:lnTo>
                        <a:pt x="6874" y="2105"/>
                      </a:lnTo>
                      <a:lnTo>
                        <a:pt x="6874" y="2124"/>
                      </a:lnTo>
                      <a:lnTo>
                        <a:pt x="6883" y="2115"/>
                      </a:lnTo>
                      <a:lnTo>
                        <a:pt x="6883" y="2124"/>
                      </a:lnTo>
                      <a:lnTo>
                        <a:pt x="6902" y="2124"/>
                      </a:lnTo>
                      <a:lnTo>
                        <a:pt x="6912" y="2124"/>
                      </a:lnTo>
                      <a:lnTo>
                        <a:pt x="6930" y="2124"/>
                      </a:lnTo>
                      <a:lnTo>
                        <a:pt x="6930" y="2134"/>
                      </a:lnTo>
                      <a:lnTo>
                        <a:pt x="6949" y="2124"/>
                      </a:lnTo>
                      <a:lnTo>
                        <a:pt x="6958" y="2124"/>
                      </a:lnTo>
                      <a:lnTo>
                        <a:pt x="6968" y="2134"/>
                      </a:lnTo>
                      <a:lnTo>
                        <a:pt x="6968" y="2124"/>
                      </a:lnTo>
                      <a:lnTo>
                        <a:pt x="6976" y="2124"/>
                      </a:lnTo>
                      <a:lnTo>
                        <a:pt x="6986" y="2134"/>
                      </a:lnTo>
                      <a:lnTo>
                        <a:pt x="7015" y="2124"/>
                      </a:lnTo>
                      <a:lnTo>
                        <a:pt x="7034" y="2124"/>
                      </a:lnTo>
                      <a:lnTo>
                        <a:pt x="7042" y="2124"/>
                      </a:lnTo>
                      <a:lnTo>
                        <a:pt x="7052" y="2124"/>
                      </a:lnTo>
                      <a:lnTo>
                        <a:pt x="7071" y="2124"/>
                      </a:lnTo>
                      <a:lnTo>
                        <a:pt x="7080" y="2124"/>
                      </a:lnTo>
                      <a:lnTo>
                        <a:pt x="7090" y="2124"/>
                      </a:lnTo>
                      <a:lnTo>
                        <a:pt x="7098" y="2124"/>
                      </a:lnTo>
                      <a:lnTo>
                        <a:pt x="7098" y="2134"/>
                      </a:lnTo>
                      <a:lnTo>
                        <a:pt x="7108" y="2124"/>
                      </a:lnTo>
                      <a:lnTo>
                        <a:pt x="7117" y="2124"/>
                      </a:lnTo>
                      <a:lnTo>
                        <a:pt x="7127" y="2124"/>
                      </a:lnTo>
                      <a:lnTo>
                        <a:pt x="7135" y="2124"/>
                      </a:lnTo>
                      <a:lnTo>
                        <a:pt x="7154" y="2124"/>
                      </a:lnTo>
                      <a:lnTo>
                        <a:pt x="7164" y="2134"/>
                      </a:lnTo>
                      <a:lnTo>
                        <a:pt x="7164" y="2124"/>
                      </a:lnTo>
                      <a:lnTo>
                        <a:pt x="7173" y="2124"/>
                      </a:lnTo>
                      <a:lnTo>
                        <a:pt x="7173" y="2134"/>
                      </a:lnTo>
                      <a:lnTo>
                        <a:pt x="7183" y="2134"/>
                      </a:lnTo>
                      <a:lnTo>
                        <a:pt x="7183" y="2124"/>
                      </a:lnTo>
                      <a:lnTo>
                        <a:pt x="7202" y="2124"/>
                      </a:lnTo>
                      <a:lnTo>
                        <a:pt x="7220" y="2124"/>
                      </a:lnTo>
                      <a:lnTo>
                        <a:pt x="7220" y="2134"/>
                      </a:lnTo>
                      <a:lnTo>
                        <a:pt x="7229" y="2134"/>
                      </a:lnTo>
                      <a:lnTo>
                        <a:pt x="7229" y="2124"/>
                      </a:lnTo>
                      <a:lnTo>
                        <a:pt x="7247" y="2124"/>
                      </a:lnTo>
                      <a:lnTo>
                        <a:pt x="7257" y="2124"/>
                      </a:lnTo>
                      <a:lnTo>
                        <a:pt x="7266" y="2134"/>
                      </a:lnTo>
                      <a:lnTo>
                        <a:pt x="7266" y="2124"/>
                      </a:lnTo>
                      <a:lnTo>
                        <a:pt x="7295" y="2134"/>
                      </a:lnTo>
                      <a:lnTo>
                        <a:pt x="7295" y="2124"/>
                      </a:lnTo>
                      <a:lnTo>
                        <a:pt x="7322" y="2134"/>
                      </a:lnTo>
                      <a:lnTo>
                        <a:pt x="7332" y="2124"/>
                      </a:lnTo>
                      <a:lnTo>
                        <a:pt x="7341" y="2124"/>
                      </a:lnTo>
                      <a:lnTo>
                        <a:pt x="7359" y="2124"/>
                      </a:lnTo>
                      <a:lnTo>
                        <a:pt x="7369" y="2124"/>
                      </a:lnTo>
                      <a:lnTo>
                        <a:pt x="7388" y="2124"/>
                      </a:lnTo>
                      <a:lnTo>
                        <a:pt x="7415" y="2124"/>
                      </a:lnTo>
                      <a:lnTo>
                        <a:pt x="7415" y="2134"/>
                      </a:lnTo>
                      <a:lnTo>
                        <a:pt x="7425" y="2124"/>
                      </a:lnTo>
                      <a:lnTo>
                        <a:pt x="7434" y="2134"/>
                      </a:lnTo>
                      <a:lnTo>
                        <a:pt x="7434" y="2124"/>
                      </a:lnTo>
                      <a:lnTo>
                        <a:pt x="7452" y="2124"/>
                      </a:lnTo>
                      <a:lnTo>
                        <a:pt x="7452" y="2134"/>
                      </a:lnTo>
                      <a:lnTo>
                        <a:pt x="7463" y="2124"/>
                      </a:lnTo>
                      <a:lnTo>
                        <a:pt x="7471" y="2124"/>
                      </a:lnTo>
                      <a:lnTo>
                        <a:pt x="7490" y="2124"/>
                      </a:lnTo>
                      <a:lnTo>
                        <a:pt x="7500" y="2124"/>
                      </a:lnTo>
                      <a:lnTo>
                        <a:pt x="7508" y="2124"/>
                      </a:lnTo>
                      <a:lnTo>
                        <a:pt x="7556" y="2134"/>
                      </a:lnTo>
                      <a:lnTo>
                        <a:pt x="7564" y="2124"/>
                      </a:lnTo>
                      <a:lnTo>
                        <a:pt x="7574" y="2124"/>
                      </a:lnTo>
                      <a:lnTo>
                        <a:pt x="7583" y="2134"/>
                      </a:lnTo>
                      <a:lnTo>
                        <a:pt x="7601" y="2124"/>
                      </a:lnTo>
                      <a:lnTo>
                        <a:pt x="7620" y="2134"/>
                      </a:lnTo>
                      <a:lnTo>
                        <a:pt x="7620" y="2124"/>
                      </a:lnTo>
                      <a:lnTo>
                        <a:pt x="7630" y="2134"/>
                      </a:lnTo>
                      <a:lnTo>
                        <a:pt x="7630" y="2124"/>
                      </a:lnTo>
                      <a:lnTo>
                        <a:pt x="7657" y="2124"/>
                      </a:lnTo>
                      <a:lnTo>
                        <a:pt x="7657" y="2115"/>
                      </a:lnTo>
                      <a:lnTo>
                        <a:pt x="7668" y="2115"/>
                      </a:lnTo>
                      <a:lnTo>
                        <a:pt x="7668" y="2124"/>
                      </a:lnTo>
                      <a:lnTo>
                        <a:pt x="7676" y="2124"/>
                      </a:lnTo>
                      <a:lnTo>
                        <a:pt x="7686" y="2124"/>
                      </a:lnTo>
                      <a:lnTo>
                        <a:pt x="7686" y="2134"/>
                      </a:lnTo>
                      <a:lnTo>
                        <a:pt x="7695" y="2124"/>
                      </a:lnTo>
                      <a:lnTo>
                        <a:pt x="7695" y="2134"/>
                      </a:lnTo>
                      <a:lnTo>
                        <a:pt x="7705" y="2134"/>
                      </a:lnTo>
                      <a:lnTo>
                        <a:pt x="7705" y="2124"/>
                      </a:lnTo>
                      <a:lnTo>
                        <a:pt x="7713" y="2124"/>
                      </a:lnTo>
                      <a:lnTo>
                        <a:pt x="7723" y="2124"/>
                      </a:lnTo>
                      <a:lnTo>
                        <a:pt x="7723" y="2134"/>
                      </a:lnTo>
                      <a:lnTo>
                        <a:pt x="7732" y="2124"/>
                      </a:lnTo>
                      <a:lnTo>
                        <a:pt x="7769" y="2134"/>
                      </a:lnTo>
                      <a:lnTo>
                        <a:pt x="7769" y="2124"/>
                      </a:lnTo>
                      <a:lnTo>
                        <a:pt x="7788" y="2134"/>
                      </a:lnTo>
                      <a:lnTo>
                        <a:pt x="7798" y="2124"/>
                      </a:lnTo>
                      <a:lnTo>
                        <a:pt x="7807" y="2134"/>
                      </a:lnTo>
                      <a:lnTo>
                        <a:pt x="7807" y="2124"/>
                      </a:lnTo>
                      <a:lnTo>
                        <a:pt x="7825" y="2134"/>
                      </a:lnTo>
                      <a:lnTo>
                        <a:pt x="7835" y="2124"/>
                      </a:lnTo>
                      <a:lnTo>
                        <a:pt x="7835" y="2134"/>
                      </a:lnTo>
                      <a:lnTo>
                        <a:pt x="7844" y="2124"/>
                      </a:lnTo>
                      <a:lnTo>
                        <a:pt x="7854" y="2124"/>
                      </a:lnTo>
                      <a:lnTo>
                        <a:pt x="7854" y="2134"/>
                      </a:lnTo>
                      <a:lnTo>
                        <a:pt x="7862" y="2124"/>
                      </a:lnTo>
                      <a:lnTo>
                        <a:pt x="7873" y="2134"/>
                      </a:lnTo>
                      <a:lnTo>
                        <a:pt x="7881" y="2124"/>
                      </a:lnTo>
                      <a:lnTo>
                        <a:pt x="7901" y="2134"/>
                      </a:lnTo>
                      <a:lnTo>
                        <a:pt x="7910" y="2124"/>
                      </a:lnTo>
                      <a:lnTo>
                        <a:pt x="7920" y="2134"/>
                      </a:lnTo>
                      <a:lnTo>
                        <a:pt x="7929" y="2124"/>
                      </a:lnTo>
                      <a:lnTo>
                        <a:pt x="7939" y="2134"/>
                      </a:lnTo>
                      <a:lnTo>
                        <a:pt x="7947" y="2124"/>
                      </a:lnTo>
                      <a:lnTo>
                        <a:pt x="7957" y="2134"/>
                      </a:lnTo>
                      <a:lnTo>
                        <a:pt x="7966" y="2124"/>
                      </a:lnTo>
                      <a:lnTo>
                        <a:pt x="7976" y="2134"/>
                      </a:lnTo>
                      <a:lnTo>
                        <a:pt x="7984" y="2124"/>
                      </a:lnTo>
                      <a:lnTo>
                        <a:pt x="7995" y="2124"/>
                      </a:lnTo>
                      <a:lnTo>
                        <a:pt x="8013" y="2124"/>
                      </a:lnTo>
                      <a:lnTo>
                        <a:pt x="8032" y="2134"/>
                      </a:lnTo>
                      <a:lnTo>
                        <a:pt x="8040" y="2124"/>
                      </a:lnTo>
                      <a:lnTo>
                        <a:pt x="8051" y="2124"/>
                      </a:lnTo>
                      <a:lnTo>
                        <a:pt x="8051" y="2096"/>
                      </a:lnTo>
                      <a:lnTo>
                        <a:pt x="8059" y="2067"/>
                      </a:lnTo>
                      <a:lnTo>
                        <a:pt x="8059" y="2105"/>
                      </a:lnTo>
                      <a:lnTo>
                        <a:pt x="8069" y="2105"/>
                      </a:lnTo>
                      <a:lnTo>
                        <a:pt x="8069" y="2124"/>
                      </a:lnTo>
                      <a:lnTo>
                        <a:pt x="8078" y="2124"/>
                      </a:lnTo>
                      <a:lnTo>
                        <a:pt x="8078" y="2115"/>
                      </a:lnTo>
                      <a:lnTo>
                        <a:pt x="8088" y="2115"/>
                      </a:lnTo>
                      <a:lnTo>
                        <a:pt x="8096" y="2105"/>
                      </a:lnTo>
                      <a:lnTo>
                        <a:pt x="8096" y="2124"/>
                      </a:lnTo>
                      <a:lnTo>
                        <a:pt x="8106" y="2124"/>
                      </a:lnTo>
                      <a:lnTo>
                        <a:pt x="8115" y="2134"/>
                      </a:lnTo>
                      <a:lnTo>
                        <a:pt x="8125" y="2124"/>
                      </a:lnTo>
                      <a:lnTo>
                        <a:pt x="8134" y="2124"/>
                      </a:lnTo>
                      <a:lnTo>
                        <a:pt x="8144" y="2124"/>
                      </a:lnTo>
                      <a:lnTo>
                        <a:pt x="8171" y="2134"/>
                      </a:lnTo>
                      <a:lnTo>
                        <a:pt x="8171" y="2124"/>
                      </a:lnTo>
                      <a:lnTo>
                        <a:pt x="8189" y="2124"/>
                      </a:lnTo>
                      <a:lnTo>
                        <a:pt x="8200" y="2124"/>
                      </a:lnTo>
                      <a:lnTo>
                        <a:pt x="8218" y="2124"/>
                      </a:lnTo>
                      <a:lnTo>
                        <a:pt x="8227" y="2124"/>
                      </a:lnTo>
                      <a:lnTo>
                        <a:pt x="8237" y="2124"/>
                      </a:lnTo>
                      <a:lnTo>
                        <a:pt x="8256" y="2134"/>
                      </a:lnTo>
                      <a:lnTo>
                        <a:pt x="8264" y="2124"/>
                      </a:lnTo>
                      <a:lnTo>
                        <a:pt x="8293" y="2124"/>
                      </a:lnTo>
                      <a:lnTo>
                        <a:pt x="8301" y="2124"/>
                      </a:lnTo>
                      <a:lnTo>
                        <a:pt x="8301" y="2134"/>
                      </a:lnTo>
                      <a:lnTo>
                        <a:pt x="8339" y="2124"/>
                      </a:lnTo>
                      <a:lnTo>
                        <a:pt x="8349" y="2124"/>
                      </a:lnTo>
                      <a:lnTo>
                        <a:pt x="8357" y="2124"/>
                      </a:lnTo>
                      <a:lnTo>
                        <a:pt x="8376" y="2124"/>
                      </a:lnTo>
                      <a:lnTo>
                        <a:pt x="8386" y="2124"/>
                      </a:lnTo>
                      <a:lnTo>
                        <a:pt x="8405" y="2134"/>
                      </a:lnTo>
                      <a:lnTo>
                        <a:pt x="8413" y="2124"/>
                      </a:ln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4495" name="Rectangle 47"/>
                <p:cNvSpPr>
                  <a:spLocks noChangeArrowheads="1"/>
                </p:cNvSpPr>
                <p:nvPr/>
              </p:nvSpPr>
              <p:spPr bwMode="auto">
                <a:xfrm>
                  <a:off x="2683" y="1608"/>
                  <a:ext cx="1179" cy="68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04496" name="Group 48"/>
              <p:cNvGrpSpPr>
                <a:grpSpLocks/>
              </p:cNvGrpSpPr>
              <p:nvPr/>
            </p:nvGrpSpPr>
            <p:grpSpPr bwMode="auto">
              <a:xfrm>
                <a:off x="3016" y="1252"/>
                <a:ext cx="499" cy="401"/>
                <a:chOff x="2683" y="1608"/>
                <a:chExt cx="1179" cy="680"/>
              </a:xfrm>
            </p:grpSpPr>
            <p:sp>
              <p:nvSpPr>
                <p:cNvPr id="104497" name="Freeform 49"/>
                <p:cNvSpPr>
                  <a:spLocks/>
                </p:cNvSpPr>
                <p:nvPr/>
              </p:nvSpPr>
              <p:spPr bwMode="auto">
                <a:xfrm>
                  <a:off x="2744" y="1649"/>
                  <a:ext cx="1043" cy="602"/>
                </a:xfrm>
                <a:custGeom>
                  <a:avLst/>
                  <a:gdLst>
                    <a:gd name="T0" fmla="*/ 101 w 8413"/>
                    <a:gd name="T1" fmla="*/ 2115 h 2134"/>
                    <a:gd name="T2" fmla="*/ 205 w 8413"/>
                    <a:gd name="T3" fmla="*/ 2115 h 2134"/>
                    <a:gd name="T4" fmla="*/ 317 w 8413"/>
                    <a:gd name="T5" fmla="*/ 2077 h 2134"/>
                    <a:gd name="T6" fmla="*/ 418 w 8413"/>
                    <a:gd name="T7" fmla="*/ 2124 h 2134"/>
                    <a:gd name="T8" fmla="*/ 530 w 8413"/>
                    <a:gd name="T9" fmla="*/ 2124 h 2134"/>
                    <a:gd name="T10" fmla="*/ 633 w 8413"/>
                    <a:gd name="T11" fmla="*/ 2134 h 2134"/>
                    <a:gd name="T12" fmla="*/ 755 w 8413"/>
                    <a:gd name="T13" fmla="*/ 2124 h 2134"/>
                    <a:gd name="T14" fmla="*/ 857 w 8413"/>
                    <a:gd name="T15" fmla="*/ 2134 h 2134"/>
                    <a:gd name="T16" fmla="*/ 969 w 8413"/>
                    <a:gd name="T17" fmla="*/ 2115 h 2134"/>
                    <a:gd name="T18" fmla="*/ 1081 w 8413"/>
                    <a:gd name="T19" fmla="*/ 2124 h 2134"/>
                    <a:gd name="T20" fmla="*/ 1184 w 8413"/>
                    <a:gd name="T21" fmla="*/ 2115 h 2134"/>
                    <a:gd name="T22" fmla="*/ 1286 w 8413"/>
                    <a:gd name="T23" fmla="*/ 2124 h 2134"/>
                    <a:gd name="T24" fmla="*/ 1416 w 8413"/>
                    <a:gd name="T25" fmla="*/ 2124 h 2134"/>
                    <a:gd name="T26" fmla="*/ 1520 w 8413"/>
                    <a:gd name="T27" fmla="*/ 2134 h 2134"/>
                    <a:gd name="T28" fmla="*/ 1623 w 8413"/>
                    <a:gd name="T29" fmla="*/ 2115 h 2134"/>
                    <a:gd name="T30" fmla="*/ 1735 w 8413"/>
                    <a:gd name="T31" fmla="*/ 2124 h 2134"/>
                    <a:gd name="T32" fmla="*/ 1837 w 8413"/>
                    <a:gd name="T33" fmla="*/ 2115 h 2134"/>
                    <a:gd name="T34" fmla="*/ 1940 w 8413"/>
                    <a:gd name="T35" fmla="*/ 2115 h 2134"/>
                    <a:gd name="T36" fmla="*/ 2052 w 8413"/>
                    <a:gd name="T37" fmla="*/ 2105 h 2134"/>
                    <a:gd name="T38" fmla="*/ 2153 w 8413"/>
                    <a:gd name="T39" fmla="*/ 2115 h 2134"/>
                    <a:gd name="T40" fmla="*/ 2275 w 8413"/>
                    <a:gd name="T41" fmla="*/ 2124 h 2134"/>
                    <a:gd name="T42" fmla="*/ 2396 w 8413"/>
                    <a:gd name="T43" fmla="*/ 2067 h 2134"/>
                    <a:gd name="T44" fmla="*/ 2509 w 8413"/>
                    <a:gd name="T45" fmla="*/ 2124 h 2134"/>
                    <a:gd name="T46" fmla="*/ 2648 w 8413"/>
                    <a:gd name="T47" fmla="*/ 2124 h 2134"/>
                    <a:gd name="T48" fmla="*/ 2770 w 8413"/>
                    <a:gd name="T49" fmla="*/ 2124 h 2134"/>
                    <a:gd name="T50" fmla="*/ 2872 w 8413"/>
                    <a:gd name="T51" fmla="*/ 2105 h 2134"/>
                    <a:gd name="T52" fmla="*/ 2984 w 8413"/>
                    <a:gd name="T53" fmla="*/ 2105 h 2134"/>
                    <a:gd name="T54" fmla="*/ 3087 w 8413"/>
                    <a:gd name="T55" fmla="*/ 2124 h 2134"/>
                    <a:gd name="T56" fmla="*/ 3199 w 8413"/>
                    <a:gd name="T57" fmla="*/ 2124 h 2134"/>
                    <a:gd name="T58" fmla="*/ 3329 w 8413"/>
                    <a:gd name="T59" fmla="*/ 2105 h 2134"/>
                    <a:gd name="T60" fmla="*/ 3441 w 8413"/>
                    <a:gd name="T61" fmla="*/ 2096 h 2134"/>
                    <a:gd name="T62" fmla="*/ 3553 w 8413"/>
                    <a:gd name="T63" fmla="*/ 2124 h 2134"/>
                    <a:gd name="T64" fmla="*/ 3684 w 8413"/>
                    <a:gd name="T65" fmla="*/ 2124 h 2134"/>
                    <a:gd name="T66" fmla="*/ 3833 w 8413"/>
                    <a:gd name="T67" fmla="*/ 2115 h 2134"/>
                    <a:gd name="T68" fmla="*/ 3936 w 8413"/>
                    <a:gd name="T69" fmla="*/ 2124 h 2134"/>
                    <a:gd name="T70" fmla="*/ 4048 w 8413"/>
                    <a:gd name="T71" fmla="*/ 2124 h 2134"/>
                    <a:gd name="T72" fmla="*/ 4187 w 8413"/>
                    <a:gd name="T73" fmla="*/ 2134 h 2134"/>
                    <a:gd name="T74" fmla="*/ 4319 w 8413"/>
                    <a:gd name="T75" fmla="*/ 2134 h 2134"/>
                    <a:gd name="T76" fmla="*/ 4450 w 8413"/>
                    <a:gd name="T77" fmla="*/ 2105 h 2134"/>
                    <a:gd name="T78" fmla="*/ 4580 w 8413"/>
                    <a:gd name="T79" fmla="*/ 1934 h 2134"/>
                    <a:gd name="T80" fmla="*/ 4738 w 8413"/>
                    <a:gd name="T81" fmla="*/ 2096 h 2134"/>
                    <a:gd name="T82" fmla="*/ 4878 w 8413"/>
                    <a:gd name="T83" fmla="*/ 2124 h 2134"/>
                    <a:gd name="T84" fmla="*/ 5027 w 8413"/>
                    <a:gd name="T85" fmla="*/ 2105 h 2134"/>
                    <a:gd name="T86" fmla="*/ 5166 w 8413"/>
                    <a:gd name="T87" fmla="*/ 2124 h 2134"/>
                    <a:gd name="T88" fmla="*/ 5344 w 8413"/>
                    <a:gd name="T89" fmla="*/ 2115 h 2134"/>
                    <a:gd name="T90" fmla="*/ 5485 w 8413"/>
                    <a:gd name="T91" fmla="*/ 2134 h 2134"/>
                    <a:gd name="T92" fmla="*/ 5605 w 8413"/>
                    <a:gd name="T93" fmla="*/ 2115 h 2134"/>
                    <a:gd name="T94" fmla="*/ 5746 w 8413"/>
                    <a:gd name="T95" fmla="*/ 2048 h 2134"/>
                    <a:gd name="T96" fmla="*/ 5876 w 8413"/>
                    <a:gd name="T97" fmla="*/ 2124 h 2134"/>
                    <a:gd name="T98" fmla="*/ 6071 w 8413"/>
                    <a:gd name="T99" fmla="*/ 2134 h 2134"/>
                    <a:gd name="T100" fmla="*/ 6259 w 8413"/>
                    <a:gd name="T101" fmla="*/ 2134 h 2134"/>
                    <a:gd name="T102" fmla="*/ 6398 w 8413"/>
                    <a:gd name="T103" fmla="*/ 2086 h 2134"/>
                    <a:gd name="T104" fmla="*/ 6520 w 8413"/>
                    <a:gd name="T105" fmla="*/ 2134 h 2134"/>
                    <a:gd name="T106" fmla="*/ 6651 w 8413"/>
                    <a:gd name="T107" fmla="*/ 2124 h 2134"/>
                    <a:gd name="T108" fmla="*/ 6837 w 8413"/>
                    <a:gd name="T109" fmla="*/ 2134 h 2134"/>
                    <a:gd name="T110" fmla="*/ 7034 w 8413"/>
                    <a:gd name="T111" fmla="*/ 2124 h 2134"/>
                    <a:gd name="T112" fmla="*/ 7229 w 8413"/>
                    <a:gd name="T113" fmla="*/ 2134 h 2134"/>
                    <a:gd name="T114" fmla="*/ 7471 w 8413"/>
                    <a:gd name="T115" fmla="*/ 2124 h 2134"/>
                    <a:gd name="T116" fmla="*/ 7705 w 8413"/>
                    <a:gd name="T117" fmla="*/ 2134 h 2134"/>
                    <a:gd name="T118" fmla="*/ 7910 w 8413"/>
                    <a:gd name="T119" fmla="*/ 2124 h 2134"/>
                    <a:gd name="T120" fmla="*/ 8096 w 8413"/>
                    <a:gd name="T121" fmla="*/ 2105 h 2134"/>
                    <a:gd name="T122" fmla="*/ 8376 w 8413"/>
                    <a:gd name="T123" fmla="*/ 2124 h 2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413" h="2134">
                      <a:moveTo>
                        <a:pt x="0" y="2124"/>
                      </a:moveTo>
                      <a:lnTo>
                        <a:pt x="0" y="2096"/>
                      </a:lnTo>
                      <a:lnTo>
                        <a:pt x="8" y="2096"/>
                      </a:lnTo>
                      <a:lnTo>
                        <a:pt x="8" y="2124"/>
                      </a:lnTo>
                      <a:lnTo>
                        <a:pt x="18" y="2134"/>
                      </a:lnTo>
                      <a:lnTo>
                        <a:pt x="18" y="2115"/>
                      </a:lnTo>
                      <a:lnTo>
                        <a:pt x="27" y="2124"/>
                      </a:lnTo>
                      <a:lnTo>
                        <a:pt x="27" y="2115"/>
                      </a:lnTo>
                      <a:lnTo>
                        <a:pt x="37" y="2115"/>
                      </a:lnTo>
                      <a:lnTo>
                        <a:pt x="37" y="1991"/>
                      </a:lnTo>
                      <a:lnTo>
                        <a:pt x="45" y="1877"/>
                      </a:lnTo>
                      <a:lnTo>
                        <a:pt x="45" y="2086"/>
                      </a:lnTo>
                      <a:lnTo>
                        <a:pt x="56" y="2086"/>
                      </a:lnTo>
                      <a:lnTo>
                        <a:pt x="56" y="2124"/>
                      </a:lnTo>
                      <a:lnTo>
                        <a:pt x="64" y="2115"/>
                      </a:lnTo>
                      <a:lnTo>
                        <a:pt x="64" y="2134"/>
                      </a:lnTo>
                      <a:lnTo>
                        <a:pt x="74" y="2134"/>
                      </a:lnTo>
                      <a:lnTo>
                        <a:pt x="74" y="2124"/>
                      </a:lnTo>
                      <a:lnTo>
                        <a:pt x="83" y="2124"/>
                      </a:lnTo>
                      <a:lnTo>
                        <a:pt x="93" y="2115"/>
                      </a:lnTo>
                      <a:lnTo>
                        <a:pt x="93" y="2124"/>
                      </a:lnTo>
                      <a:lnTo>
                        <a:pt x="101" y="2115"/>
                      </a:lnTo>
                      <a:lnTo>
                        <a:pt x="101" y="2134"/>
                      </a:lnTo>
                      <a:lnTo>
                        <a:pt x="112" y="2134"/>
                      </a:lnTo>
                      <a:lnTo>
                        <a:pt x="112" y="2115"/>
                      </a:lnTo>
                      <a:lnTo>
                        <a:pt x="120" y="2115"/>
                      </a:lnTo>
                      <a:lnTo>
                        <a:pt x="120" y="2134"/>
                      </a:lnTo>
                      <a:lnTo>
                        <a:pt x="130" y="2134"/>
                      </a:lnTo>
                      <a:lnTo>
                        <a:pt x="130" y="2124"/>
                      </a:lnTo>
                      <a:lnTo>
                        <a:pt x="139" y="2134"/>
                      </a:lnTo>
                      <a:lnTo>
                        <a:pt x="139" y="2124"/>
                      </a:lnTo>
                      <a:lnTo>
                        <a:pt x="149" y="2115"/>
                      </a:lnTo>
                      <a:lnTo>
                        <a:pt x="149" y="2124"/>
                      </a:lnTo>
                      <a:lnTo>
                        <a:pt x="157" y="2105"/>
                      </a:lnTo>
                      <a:lnTo>
                        <a:pt x="157" y="2124"/>
                      </a:lnTo>
                      <a:lnTo>
                        <a:pt x="167" y="2115"/>
                      </a:lnTo>
                      <a:lnTo>
                        <a:pt x="167" y="2124"/>
                      </a:lnTo>
                      <a:lnTo>
                        <a:pt x="176" y="2124"/>
                      </a:lnTo>
                      <a:lnTo>
                        <a:pt x="176" y="2115"/>
                      </a:lnTo>
                      <a:lnTo>
                        <a:pt x="186" y="2124"/>
                      </a:lnTo>
                      <a:lnTo>
                        <a:pt x="186" y="2115"/>
                      </a:lnTo>
                      <a:lnTo>
                        <a:pt x="195" y="2115"/>
                      </a:lnTo>
                      <a:lnTo>
                        <a:pt x="195" y="2124"/>
                      </a:lnTo>
                      <a:lnTo>
                        <a:pt x="205" y="2115"/>
                      </a:lnTo>
                      <a:lnTo>
                        <a:pt x="205" y="2134"/>
                      </a:lnTo>
                      <a:lnTo>
                        <a:pt x="213" y="2134"/>
                      </a:lnTo>
                      <a:lnTo>
                        <a:pt x="213" y="2115"/>
                      </a:lnTo>
                      <a:lnTo>
                        <a:pt x="223" y="2134"/>
                      </a:lnTo>
                      <a:lnTo>
                        <a:pt x="223" y="2115"/>
                      </a:lnTo>
                      <a:lnTo>
                        <a:pt x="232" y="2115"/>
                      </a:lnTo>
                      <a:lnTo>
                        <a:pt x="232" y="2124"/>
                      </a:lnTo>
                      <a:lnTo>
                        <a:pt x="242" y="2124"/>
                      </a:lnTo>
                      <a:lnTo>
                        <a:pt x="250" y="2115"/>
                      </a:lnTo>
                      <a:lnTo>
                        <a:pt x="250" y="2134"/>
                      </a:lnTo>
                      <a:lnTo>
                        <a:pt x="261" y="2115"/>
                      </a:lnTo>
                      <a:lnTo>
                        <a:pt x="261" y="2134"/>
                      </a:lnTo>
                      <a:lnTo>
                        <a:pt x="269" y="2134"/>
                      </a:lnTo>
                      <a:lnTo>
                        <a:pt x="279" y="2115"/>
                      </a:lnTo>
                      <a:lnTo>
                        <a:pt x="279" y="2134"/>
                      </a:lnTo>
                      <a:lnTo>
                        <a:pt x="288" y="2115"/>
                      </a:lnTo>
                      <a:lnTo>
                        <a:pt x="288" y="2124"/>
                      </a:lnTo>
                      <a:lnTo>
                        <a:pt x="298" y="2134"/>
                      </a:lnTo>
                      <a:lnTo>
                        <a:pt x="298" y="2039"/>
                      </a:lnTo>
                      <a:lnTo>
                        <a:pt x="306" y="2020"/>
                      </a:lnTo>
                      <a:lnTo>
                        <a:pt x="306" y="2067"/>
                      </a:lnTo>
                      <a:lnTo>
                        <a:pt x="317" y="2077"/>
                      </a:lnTo>
                      <a:lnTo>
                        <a:pt x="317" y="1915"/>
                      </a:lnTo>
                      <a:lnTo>
                        <a:pt x="325" y="1926"/>
                      </a:lnTo>
                      <a:lnTo>
                        <a:pt x="325" y="2105"/>
                      </a:lnTo>
                      <a:lnTo>
                        <a:pt x="335" y="2105"/>
                      </a:lnTo>
                      <a:lnTo>
                        <a:pt x="335" y="2124"/>
                      </a:lnTo>
                      <a:lnTo>
                        <a:pt x="344" y="2105"/>
                      </a:lnTo>
                      <a:lnTo>
                        <a:pt x="344" y="2134"/>
                      </a:lnTo>
                      <a:lnTo>
                        <a:pt x="354" y="2134"/>
                      </a:lnTo>
                      <a:lnTo>
                        <a:pt x="354" y="2096"/>
                      </a:lnTo>
                      <a:lnTo>
                        <a:pt x="362" y="2077"/>
                      </a:lnTo>
                      <a:lnTo>
                        <a:pt x="362" y="2105"/>
                      </a:lnTo>
                      <a:lnTo>
                        <a:pt x="372" y="2105"/>
                      </a:lnTo>
                      <a:lnTo>
                        <a:pt x="372" y="2115"/>
                      </a:lnTo>
                      <a:lnTo>
                        <a:pt x="381" y="2096"/>
                      </a:lnTo>
                      <a:lnTo>
                        <a:pt x="381" y="2124"/>
                      </a:lnTo>
                      <a:lnTo>
                        <a:pt x="391" y="2105"/>
                      </a:lnTo>
                      <a:lnTo>
                        <a:pt x="391" y="2124"/>
                      </a:lnTo>
                      <a:lnTo>
                        <a:pt x="400" y="2124"/>
                      </a:lnTo>
                      <a:lnTo>
                        <a:pt x="400" y="2105"/>
                      </a:lnTo>
                      <a:lnTo>
                        <a:pt x="410" y="2134"/>
                      </a:lnTo>
                      <a:lnTo>
                        <a:pt x="410" y="2115"/>
                      </a:lnTo>
                      <a:lnTo>
                        <a:pt x="418" y="2124"/>
                      </a:lnTo>
                      <a:lnTo>
                        <a:pt x="428" y="2124"/>
                      </a:lnTo>
                      <a:lnTo>
                        <a:pt x="428" y="2115"/>
                      </a:lnTo>
                      <a:lnTo>
                        <a:pt x="437" y="2124"/>
                      </a:lnTo>
                      <a:lnTo>
                        <a:pt x="437" y="2115"/>
                      </a:lnTo>
                      <a:lnTo>
                        <a:pt x="447" y="2115"/>
                      </a:lnTo>
                      <a:lnTo>
                        <a:pt x="447" y="2124"/>
                      </a:lnTo>
                      <a:lnTo>
                        <a:pt x="455" y="2115"/>
                      </a:lnTo>
                      <a:lnTo>
                        <a:pt x="455" y="2134"/>
                      </a:lnTo>
                      <a:lnTo>
                        <a:pt x="466" y="2134"/>
                      </a:lnTo>
                      <a:lnTo>
                        <a:pt x="466" y="2105"/>
                      </a:lnTo>
                      <a:lnTo>
                        <a:pt x="474" y="2124"/>
                      </a:lnTo>
                      <a:lnTo>
                        <a:pt x="474" y="2105"/>
                      </a:lnTo>
                      <a:lnTo>
                        <a:pt x="484" y="2134"/>
                      </a:lnTo>
                      <a:lnTo>
                        <a:pt x="493" y="2124"/>
                      </a:lnTo>
                      <a:lnTo>
                        <a:pt x="503" y="2124"/>
                      </a:lnTo>
                      <a:lnTo>
                        <a:pt x="503" y="2096"/>
                      </a:lnTo>
                      <a:lnTo>
                        <a:pt x="511" y="2105"/>
                      </a:lnTo>
                      <a:lnTo>
                        <a:pt x="511" y="2096"/>
                      </a:lnTo>
                      <a:lnTo>
                        <a:pt x="522" y="2096"/>
                      </a:lnTo>
                      <a:lnTo>
                        <a:pt x="522" y="2105"/>
                      </a:lnTo>
                      <a:lnTo>
                        <a:pt x="530" y="2105"/>
                      </a:lnTo>
                      <a:lnTo>
                        <a:pt x="530" y="2124"/>
                      </a:lnTo>
                      <a:lnTo>
                        <a:pt x="540" y="2115"/>
                      </a:lnTo>
                      <a:lnTo>
                        <a:pt x="540" y="2124"/>
                      </a:lnTo>
                      <a:lnTo>
                        <a:pt x="549" y="2134"/>
                      </a:lnTo>
                      <a:lnTo>
                        <a:pt x="549" y="2115"/>
                      </a:lnTo>
                      <a:lnTo>
                        <a:pt x="559" y="2115"/>
                      </a:lnTo>
                      <a:lnTo>
                        <a:pt x="559" y="2124"/>
                      </a:lnTo>
                      <a:lnTo>
                        <a:pt x="567" y="2124"/>
                      </a:lnTo>
                      <a:lnTo>
                        <a:pt x="567" y="2115"/>
                      </a:lnTo>
                      <a:lnTo>
                        <a:pt x="578" y="2115"/>
                      </a:lnTo>
                      <a:lnTo>
                        <a:pt x="578" y="2124"/>
                      </a:lnTo>
                      <a:lnTo>
                        <a:pt x="586" y="2115"/>
                      </a:lnTo>
                      <a:lnTo>
                        <a:pt x="586" y="2134"/>
                      </a:lnTo>
                      <a:lnTo>
                        <a:pt x="596" y="2134"/>
                      </a:lnTo>
                      <a:lnTo>
                        <a:pt x="596" y="2115"/>
                      </a:lnTo>
                      <a:lnTo>
                        <a:pt x="605" y="2134"/>
                      </a:lnTo>
                      <a:lnTo>
                        <a:pt x="605" y="2115"/>
                      </a:lnTo>
                      <a:lnTo>
                        <a:pt x="615" y="2115"/>
                      </a:lnTo>
                      <a:lnTo>
                        <a:pt x="615" y="2124"/>
                      </a:lnTo>
                      <a:lnTo>
                        <a:pt x="625" y="2134"/>
                      </a:lnTo>
                      <a:lnTo>
                        <a:pt x="625" y="2124"/>
                      </a:lnTo>
                      <a:lnTo>
                        <a:pt x="633" y="2124"/>
                      </a:lnTo>
                      <a:lnTo>
                        <a:pt x="633" y="2134"/>
                      </a:lnTo>
                      <a:lnTo>
                        <a:pt x="644" y="2134"/>
                      </a:lnTo>
                      <a:lnTo>
                        <a:pt x="644" y="2124"/>
                      </a:lnTo>
                      <a:lnTo>
                        <a:pt x="652" y="2134"/>
                      </a:lnTo>
                      <a:lnTo>
                        <a:pt x="652" y="2105"/>
                      </a:lnTo>
                      <a:lnTo>
                        <a:pt x="662" y="2086"/>
                      </a:lnTo>
                      <a:lnTo>
                        <a:pt x="662" y="2105"/>
                      </a:lnTo>
                      <a:lnTo>
                        <a:pt x="671" y="2105"/>
                      </a:lnTo>
                      <a:lnTo>
                        <a:pt x="671" y="2134"/>
                      </a:lnTo>
                      <a:lnTo>
                        <a:pt x="681" y="2124"/>
                      </a:lnTo>
                      <a:lnTo>
                        <a:pt x="689" y="2124"/>
                      </a:lnTo>
                      <a:lnTo>
                        <a:pt x="700" y="2134"/>
                      </a:lnTo>
                      <a:lnTo>
                        <a:pt x="700" y="2124"/>
                      </a:lnTo>
                      <a:lnTo>
                        <a:pt x="708" y="2124"/>
                      </a:lnTo>
                      <a:lnTo>
                        <a:pt x="718" y="2124"/>
                      </a:lnTo>
                      <a:lnTo>
                        <a:pt x="718" y="2115"/>
                      </a:lnTo>
                      <a:lnTo>
                        <a:pt x="727" y="2115"/>
                      </a:lnTo>
                      <a:lnTo>
                        <a:pt x="727" y="2134"/>
                      </a:lnTo>
                      <a:lnTo>
                        <a:pt x="737" y="2115"/>
                      </a:lnTo>
                      <a:lnTo>
                        <a:pt x="737" y="2124"/>
                      </a:lnTo>
                      <a:lnTo>
                        <a:pt x="745" y="2115"/>
                      </a:lnTo>
                      <a:lnTo>
                        <a:pt x="745" y="2124"/>
                      </a:lnTo>
                      <a:lnTo>
                        <a:pt x="755" y="2124"/>
                      </a:lnTo>
                      <a:lnTo>
                        <a:pt x="755" y="2134"/>
                      </a:lnTo>
                      <a:lnTo>
                        <a:pt x="764" y="2134"/>
                      </a:lnTo>
                      <a:lnTo>
                        <a:pt x="764" y="2115"/>
                      </a:lnTo>
                      <a:lnTo>
                        <a:pt x="774" y="2134"/>
                      </a:lnTo>
                      <a:lnTo>
                        <a:pt x="774" y="2124"/>
                      </a:lnTo>
                      <a:lnTo>
                        <a:pt x="783" y="2124"/>
                      </a:lnTo>
                      <a:lnTo>
                        <a:pt x="783" y="2115"/>
                      </a:lnTo>
                      <a:lnTo>
                        <a:pt x="793" y="2115"/>
                      </a:lnTo>
                      <a:lnTo>
                        <a:pt x="793" y="2124"/>
                      </a:lnTo>
                      <a:lnTo>
                        <a:pt x="801" y="2115"/>
                      </a:lnTo>
                      <a:lnTo>
                        <a:pt x="801" y="2124"/>
                      </a:lnTo>
                      <a:lnTo>
                        <a:pt x="811" y="2124"/>
                      </a:lnTo>
                      <a:lnTo>
                        <a:pt x="811" y="2134"/>
                      </a:lnTo>
                      <a:lnTo>
                        <a:pt x="820" y="2115"/>
                      </a:lnTo>
                      <a:lnTo>
                        <a:pt x="820" y="2134"/>
                      </a:lnTo>
                      <a:lnTo>
                        <a:pt x="830" y="2124"/>
                      </a:lnTo>
                      <a:lnTo>
                        <a:pt x="830" y="2115"/>
                      </a:lnTo>
                      <a:lnTo>
                        <a:pt x="838" y="2115"/>
                      </a:lnTo>
                      <a:lnTo>
                        <a:pt x="838" y="2124"/>
                      </a:lnTo>
                      <a:lnTo>
                        <a:pt x="849" y="2124"/>
                      </a:lnTo>
                      <a:lnTo>
                        <a:pt x="857" y="2124"/>
                      </a:lnTo>
                      <a:lnTo>
                        <a:pt x="857" y="2134"/>
                      </a:lnTo>
                      <a:lnTo>
                        <a:pt x="867" y="2134"/>
                      </a:lnTo>
                      <a:lnTo>
                        <a:pt x="867" y="2067"/>
                      </a:lnTo>
                      <a:lnTo>
                        <a:pt x="876" y="2010"/>
                      </a:lnTo>
                      <a:lnTo>
                        <a:pt x="876" y="2086"/>
                      </a:lnTo>
                      <a:lnTo>
                        <a:pt x="886" y="2086"/>
                      </a:lnTo>
                      <a:lnTo>
                        <a:pt x="886" y="2124"/>
                      </a:lnTo>
                      <a:lnTo>
                        <a:pt x="894" y="2115"/>
                      </a:lnTo>
                      <a:lnTo>
                        <a:pt x="894" y="2124"/>
                      </a:lnTo>
                      <a:lnTo>
                        <a:pt x="905" y="2115"/>
                      </a:lnTo>
                      <a:lnTo>
                        <a:pt x="905" y="2124"/>
                      </a:lnTo>
                      <a:lnTo>
                        <a:pt x="913" y="2134"/>
                      </a:lnTo>
                      <a:lnTo>
                        <a:pt x="913" y="2124"/>
                      </a:lnTo>
                      <a:lnTo>
                        <a:pt x="923" y="2124"/>
                      </a:lnTo>
                      <a:lnTo>
                        <a:pt x="923" y="2115"/>
                      </a:lnTo>
                      <a:lnTo>
                        <a:pt x="932" y="2134"/>
                      </a:lnTo>
                      <a:lnTo>
                        <a:pt x="932" y="2124"/>
                      </a:lnTo>
                      <a:lnTo>
                        <a:pt x="942" y="2115"/>
                      </a:lnTo>
                      <a:lnTo>
                        <a:pt x="942" y="2124"/>
                      </a:lnTo>
                      <a:lnTo>
                        <a:pt x="950" y="2124"/>
                      </a:lnTo>
                      <a:lnTo>
                        <a:pt x="960" y="2124"/>
                      </a:lnTo>
                      <a:lnTo>
                        <a:pt x="969" y="2124"/>
                      </a:lnTo>
                      <a:lnTo>
                        <a:pt x="969" y="2115"/>
                      </a:lnTo>
                      <a:lnTo>
                        <a:pt x="979" y="2115"/>
                      </a:lnTo>
                      <a:lnTo>
                        <a:pt x="979" y="2124"/>
                      </a:lnTo>
                      <a:lnTo>
                        <a:pt x="988" y="2115"/>
                      </a:lnTo>
                      <a:lnTo>
                        <a:pt x="988" y="2134"/>
                      </a:lnTo>
                      <a:lnTo>
                        <a:pt x="998" y="2134"/>
                      </a:lnTo>
                      <a:lnTo>
                        <a:pt x="998" y="2115"/>
                      </a:lnTo>
                      <a:lnTo>
                        <a:pt x="1006" y="2115"/>
                      </a:lnTo>
                      <a:lnTo>
                        <a:pt x="1006" y="2124"/>
                      </a:lnTo>
                      <a:lnTo>
                        <a:pt x="1016" y="2115"/>
                      </a:lnTo>
                      <a:lnTo>
                        <a:pt x="1016" y="2124"/>
                      </a:lnTo>
                      <a:lnTo>
                        <a:pt x="1025" y="2124"/>
                      </a:lnTo>
                      <a:lnTo>
                        <a:pt x="1025" y="2115"/>
                      </a:lnTo>
                      <a:lnTo>
                        <a:pt x="1035" y="2115"/>
                      </a:lnTo>
                      <a:lnTo>
                        <a:pt x="1035" y="2134"/>
                      </a:lnTo>
                      <a:lnTo>
                        <a:pt x="1044" y="2134"/>
                      </a:lnTo>
                      <a:lnTo>
                        <a:pt x="1044" y="2124"/>
                      </a:lnTo>
                      <a:lnTo>
                        <a:pt x="1054" y="2124"/>
                      </a:lnTo>
                      <a:lnTo>
                        <a:pt x="1054" y="2134"/>
                      </a:lnTo>
                      <a:lnTo>
                        <a:pt x="1062" y="2124"/>
                      </a:lnTo>
                      <a:lnTo>
                        <a:pt x="1072" y="2134"/>
                      </a:lnTo>
                      <a:lnTo>
                        <a:pt x="1072" y="2115"/>
                      </a:lnTo>
                      <a:lnTo>
                        <a:pt x="1081" y="2124"/>
                      </a:lnTo>
                      <a:lnTo>
                        <a:pt x="1081" y="2096"/>
                      </a:lnTo>
                      <a:lnTo>
                        <a:pt x="1091" y="2086"/>
                      </a:lnTo>
                      <a:lnTo>
                        <a:pt x="1091" y="2115"/>
                      </a:lnTo>
                      <a:lnTo>
                        <a:pt x="1099" y="2115"/>
                      </a:lnTo>
                      <a:lnTo>
                        <a:pt x="1099" y="2124"/>
                      </a:lnTo>
                      <a:lnTo>
                        <a:pt x="1110" y="2124"/>
                      </a:lnTo>
                      <a:lnTo>
                        <a:pt x="1110" y="2096"/>
                      </a:lnTo>
                      <a:lnTo>
                        <a:pt x="1118" y="2096"/>
                      </a:lnTo>
                      <a:lnTo>
                        <a:pt x="1118" y="2048"/>
                      </a:lnTo>
                      <a:lnTo>
                        <a:pt x="1128" y="2039"/>
                      </a:lnTo>
                      <a:lnTo>
                        <a:pt x="1128" y="266"/>
                      </a:lnTo>
                      <a:lnTo>
                        <a:pt x="1137" y="285"/>
                      </a:lnTo>
                      <a:lnTo>
                        <a:pt x="1137" y="1953"/>
                      </a:lnTo>
                      <a:lnTo>
                        <a:pt x="1147" y="1963"/>
                      </a:lnTo>
                      <a:lnTo>
                        <a:pt x="1147" y="2086"/>
                      </a:lnTo>
                      <a:lnTo>
                        <a:pt x="1155" y="2096"/>
                      </a:lnTo>
                      <a:lnTo>
                        <a:pt x="1155" y="2077"/>
                      </a:lnTo>
                      <a:lnTo>
                        <a:pt x="1166" y="2077"/>
                      </a:lnTo>
                      <a:lnTo>
                        <a:pt x="1166" y="2115"/>
                      </a:lnTo>
                      <a:lnTo>
                        <a:pt x="1174" y="2115"/>
                      </a:lnTo>
                      <a:lnTo>
                        <a:pt x="1174" y="2105"/>
                      </a:lnTo>
                      <a:lnTo>
                        <a:pt x="1184" y="2115"/>
                      </a:lnTo>
                      <a:lnTo>
                        <a:pt x="1184" y="2124"/>
                      </a:lnTo>
                      <a:lnTo>
                        <a:pt x="1193" y="2124"/>
                      </a:lnTo>
                      <a:lnTo>
                        <a:pt x="1193" y="2134"/>
                      </a:lnTo>
                      <a:lnTo>
                        <a:pt x="1203" y="2124"/>
                      </a:lnTo>
                      <a:lnTo>
                        <a:pt x="1203" y="2134"/>
                      </a:lnTo>
                      <a:lnTo>
                        <a:pt x="1211" y="2124"/>
                      </a:lnTo>
                      <a:lnTo>
                        <a:pt x="1211" y="2134"/>
                      </a:lnTo>
                      <a:lnTo>
                        <a:pt x="1221" y="2134"/>
                      </a:lnTo>
                      <a:lnTo>
                        <a:pt x="1221" y="2105"/>
                      </a:lnTo>
                      <a:lnTo>
                        <a:pt x="1230" y="2105"/>
                      </a:lnTo>
                      <a:lnTo>
                        <a:pt x="1240" y="2058"/>
                      </a:lnTo>
                      <a:lnTo>
                        <a:pt x="1240" y="2105"/>
                      </a:lnTo>
                      <a:lnTo>
                        <a:pt x="1249" y="2124"/>
                      </a:lnTo>
                      <a:lnTo>
                        <a:pt x="1249" y="2096"/>
                      </a:lnTo>
                      <a:lnTo>
                        <a:pt x="1259" y="2115"/>
                      </a:lnTo>
                      <a:lnTo>
                        <a:pt x="1259" y="2105"/>
                      </a:lnTo>
                      <a:lnTo>
                        <a:pt x="1267" y="2086"/>
                      </a:lnTo>
                      <a:lnTo>
                        <a:pt x="1267" y="2115"/>
                      </a:lnTo>
                      <a:lnTo>
                        <a:pt x="1277" y="2115"/>
                      </a:lnTo>
                      <a:lnTo>
                        <a:pt x="1277" y="2086"/>
                      </a:lnTo>
                      <a:lnTo>
                        <a:pt x="1286" y="2096"/>
                      </a:lnTo>
                      <a:lnTo>
                        <a:pt x="1286" y="2124"/>
                      </a:lnTo>
                      <a:lnTo>
                        <a:pt x="1296" y="2124"/>
                      </a:lnTo>
                      <a:lnTo>
                        <a:pt x="1296" y="2096"/>
                      </a:lnTo>
                      <a:lnTo>
                        <a:pt x="1304" y="2105"/>
                      </a:lnTo>
                      <a:lnTo>
                        <a:pt x="1304" y="2124"/>
                      </a:lnTo>
                      <a:lnTo>
                        <a:pt x="1315" y="2105"/>
                      </a:lnTo>
                      <a:lnTo>
                        <a:pt x="1315" y="2124"/>
                      </a:lnTo>
                      <a:lnTo>
                        <a:pt x="1323" y="2134"/>
                      </a:lnTo>
                      <a:lnTo>
                        <a:pt x="1323" y="2115"/>
                      </a:lnTo>
                      <a:lnTo>
                        <a:pt x="1333" y="2115"/>
                      </a:lnTo>
                      <a:lnTo>
                        <a:pt x="1333" y="2124"/>
                      </a:lnTo>
                      <a:lnTo>
                        <a:pt x="1342" y="2124"/>
                      </a:lnTo>
                      <a:lnTo>
                        <a:pt x="1352" y="2124"/>
                      </a:lnTo>
                      <a:lnTo>
                        <a:pt x="1360" y="2124"/>
                      </a:lnTo>
                      <a:lnTo>
                        <a:pt x="1371" y="2134"/>
                      </a:lnTo>
                      <a:lnTo>
                        <a:pt x="1371" y="2115"/>
                      </a:lnTo>
                      <a:lnTo>
                        <a:pt x="1379" y="2115"/>
                      </a:lnTo>
                      <a:lnTo>
                        <a:pt x="1379" y="2124"/>
                      </a:lnTo>
                      <a:lnTo>
                        <a:pt x="1389" y="2124"/>
                      </a:lnTo>
                      <a:lnTo>
                        <a:pt x="1398" y="2124"/>
                      </a:lnTo>
                      <a:lnTo>
                        <a:pt x="1408" y="2134"/>
                      </a:lnTo>
                      <a:lnTo>
                        <a:pt x="1408" y="2115"/>
                      </a:lnTo>
                      <a:lnTo>
                        <a:pt x="1416" y="2124"/>
                      </a:lnTo>
                      <a:lnTo>
                        <a:pt x="1416" y="2134"/>
                      </a:lnTo>
                      <a:lnTo>
                        <a:pt x="1426" y="2124"/>
                      </a:lnTo>
                      <a:lnTo>
                        <a:pt x="1426" y="2115"/>
                      </a:lnTo>
                      <a:lnTo>
                        <a:pt x="1435" y="2124"/>
                      </a:lnTo>
                      <a:lnTo>
                        <a:pt x="1435" y="2115"/>
                      </a:lnTo>
                      <a:lnTo>
                        <a:pt x="1445" y="2115"/>
                      </a:lnTo>
                      <a:lnTo>
                        <a:pt x="1445" y="2124"/>
                      </a:lnTo>
                      <a:lnTo>
                        <a:pt x="1454" y="2124"/>
                      </a:lnTo>
                      <a:lnTo>
                        <a:pt x="1464" y="2134"/>
                      </a:lnTo>
                      <a:lnTo>
                        <a:pt x="1464" y="2124"/>
                      </a:lnTo>
                      <a:lnTo>
                        <a:pt x="1472" y="2134"/>
                      </a:lnTo>
                      <a:lnTo>
                        <a:pt x="1472" y="2115"/>
                      </a:lnTo>
                      <a:lnTo>
                        <a:pt x="1482" y="2124"/>
                      </a:lnTo>
                      <a:lnTo>
                        <a:pt x="1482" y="2105"/>
                      </a:lnTo>
                      <a:lnTo>
                        <a:pt x="1491" y="2105"/>
                      </a:lnTo>
                      <a:lnTo>
                        <a:pt x="1491" y="2124"/>
                      </a:lnTo>
                      <a:lnTo>
                        <a:pt x="1501" y="2134"/>
                      </a:lnTo>
                      <a:lnTo>
                        <a:pt x="1501" y="2124"/>
                      </a:lnTo>
                      <a:lnTo>
                        <a:pt x="1510" y="2134"/>
                      </a:lnTo>
                      <a:lnTo>
                        <a:pt x="1510" y="2124"/>
                      </a:lnTo>
                      <a:lnTo>
                        <a:pt x="1520" y="2124"/>
                      </a:lnTo>
                      <a:lnTo>
                        <a:pt x="1520" y="2134"/>
                      </a:lnTo>
                      <a:lnTo>
                        <a:pt x="1528" y="2124"/>
                      </a:lnTo>
                      <a:lnTo>
                        <a:pt x="1528" y="2086"/>
                      </a:lnTo>
                      <a:lnTo>
                        <a:pt x="1538" y="2086"/>
                      </a:lnTo>
                      <a:lnTo>
                        <a:pt x="1538" y="2001"/>
                      </a:lnTo>
                      <a:lnTo>
                        <a:pt x="1548" y="2029"/>
                      </a:lnTo>
                      <a:lnTo>
                        <a:pt x="1548" y="2105"/>
                      </a:lnTo>
                      <a:lnTo>
                        <a:pt x="1557" y="2105"/>
                      </a:lnTo>
                      <a:lnTo>
                        <a:pt x="1557" y="2115"/>
                      </a:lnTo>
                      <a:lnTo>
                        <a:pt x="1567" y="2124"/>
                      </a:lnTo>
                      <a:lnTo>
                        <a:pt x="1567" y="2115"/>
                      </a:lnTo>
                      <a:lnTo>
                        <a:pt x="1576" y="2115"/>
                      </a:lnTo>
                      <a:lnTo>
                        <a:pt x="1576" y="2029"/>
                      </a:lnTo>
                      <a:lnTo>
                        <a:pt x="1586" y="2029"/>
                      </a:lnTo>
                      <a:lnTo>
                        <a:pt x="1586" y="1953"/>
                      </a:lnTo>
                      <a:lnTo>
                        <a:pt x="1594" y="2029"/>
                      </a:lnTo>
                      <a:lnTo>
                        <a:pt x="1594" y="2105"/>
                      </a:lnTo>
                      <a:lnTo>
                        <a:pt x="1604" y="2105"/>
                      </a:lnTo>
                      <a:lnTo>
                        <a:pt x="1604" y="2124"/>
                      </a:lnTo>
                      <a:lnTo>
                        <a:pt x="1613" y="2115"/>
                      </a:lnTo>
                      <a:lnTo>
                        <a:pt x="1613" y="2124"/>
                      </a:lnTo>
                      <a:lnTo>
                        <a:pt x="1623" y="2134"/>
                      </a:lnTo>
                      <a:lnTo>
                        <a:pt x="1623" y="2115"/>
                      </a:lnTo>
                      <a:lnTo>
                        <a:pt x="1632" y="2115"/>
                      </a:lnTo>
                      <a:lnTo>
                        <a:pt x="1642" y="2115"/>
                      </a:lnTo>
                      <a:lnTo>
                        <a:pt x="1642" y="2124"/>
                      </a:lnTo>
                      <a:lnTo>
                        <a:pt x="1650" y="2124"/>
                      </a:lnTo>
                      <a:lnTo>
                        <a:pt x="1650" y="2115"/>
                      </a:lnTo>
                      <a:lnTo>
                        <a:pt x="1660" y="2115"/>
                      </a:lnTo>
                      <a:lnTo>
                        <a:pt x="1660" y="2124"/>
                      </a:lnTo>
                      <a:lnTo>
                        <a:pt x="1669" y="2115"/>
                      </a:lnTo>
                      <a:lnTo>
                        <a:pt x="1669" y="2124"/>
                      </a:lnTo>
                      <a:lnTo>
                        <a:pt x="1679" y="2124"/>
                      </a:lnTo>
                      <a:lnTo>
                        <a:pt x="1679" y="2058"/>
                      </a:lnTo>
                      <a:lnTo>
                        <a:pt x="1687" y="2058"/>
                      </a:lnTo>
                      <a:lnTo>
                        <a:pt x="1687" y="2105"/>
                      </a:lnTo>
                      <a:lnTo>
                        <a:pt x="1698" y="2105"/>
                      </a:lnTo>
                      <a:lnTo>
                        <a:pt x="1698" y="2124"/>
                      </a:lnTo>
                      <a:lnTo>
                        <a:pt x="1706" y="2115"/>
                      </a:lnTo>
                      <a:lnTo>
                        <a:pt x="1706" y="2124"/>
                      </a:lnTo>
                      <a:lnTo>
                        <a:pt x="1716" y="2134"/>
                      </a:lnTo>
                      <a:lnTo>
                        <a:pt x="1725" y="2124"/>
                      </a:lnTo>
                      <a:lnTo>
                        <a:pt x="1725" y="2115"/>
                      </a:lnTo>
                      <a:lnTo>
                        <a:pt x="1735" y="2115"/>
                      </a:lnTo>
                      <a:lnTo>
                        <a:pt x="1735" y="2124"/>
                      </a:lnTo>
                      <a:lnTo>
                        <a:pt x="1743" y="2115"/>
                      </a:lnTo>
                      <a:lnTo>
                        <a:pt x="1743" y="2124"/>
                      </a:lnTo>
                      <a:lnTo>
                        <a:pt x="1754" y="2124"/>
                      </a:lnTo>
                      <a:lnTo>
                        <a:pt x="1754" y="2115"/>
                      </a:lnTo>
                      <a:lnTo>
                        <a:pt x="1762" y="2115"/>
                      </a:lnTo>
                      <a:lnTo>
                        <a:pt x="1762" y="2134"/>
                      </a:lnTo>
                      <a:lnTo>
                        <a:pt x="1772" y="2134"/>
                      </a:lnTo>
                      <a:lnTo>
                        <a:pt x="1772" y="2115"/>
                      </a:lnTo>
                      <a:lnTo>
                        <a:pt x="1781" y="2115"/>
                      </a:lnTo>
                      <a:lnTo>
                        <a:pt x="1781" y="2124"/>
                      </a:lnTo>
                      <a:lnTo>
                        <a:pt x="1791" y="2124"/>
                      </a:lnTo>
                      <a:lnTo>
                        <a:pt x="1791" y="2115"/>
                      </a:lnTo>
                      <a:lnTo>
                        <a:pt x="1799" y="2115"/>
                      </a:lnTo>
                      <a:lnTo>
                        <a:pt x="1799" y="2048"/>
                      </a:lnTo>
                      <a:lnTo>
                        <a:pt x="1809" y="2058"/>
                      </a:lnTo>
                      <a:lnTo>
                        <a:pt x="1809" y="2115"/>
                      </a:lnTo>
                      <a:lnTo>
                        <a:pt x="1818" y="2115"/>
                      </a:lnTo>
                      <a:lnTo>
                        <a:pt x="1818" y="2124"/>
                      </a:lnTo>
                      <a:lnTo>
                        <a:pt x="1828" y="2115"/>
                      </a:lnTo>
                      <a:lnTo>
                        <a:pt x="1828" y="2134"/>
                      </a:lnTo>
                      <a:lnTo>
                        <a:pt x="1837" y="2134"/>
                      </a:lnTo>
                      <a:lnTo>
                        <a:pt x="1837" y="2115"/>
                      </a:lnTo>
                      <a:lnTo>
                        <a:pt x="1847" y="2105"/>
                      </a:lnTo>
                      <a:lnTo>
                        <a:pt x="1847" y="2124"/>
                      </a:lnTo>
                      <a:lnTo>
                        <a:pt x="1855" y="2124"/>
                      </a:lnTo>
                      <a:lnTo>
                        <a:pt x="1855" y="2115"/>
                      </a:lnTo>
                      <a:lnTo>
                        <a:pt x="1865" y="2124"/>
                      </a:lnTo>
                      <a:lnTo>
                        <a:pt x="1865" y="2115"/>
                      </a:lnTo>
                      <a:lnTo>
                        <a:pt x="1874" y="2115"/>
                      </a:lnTo>
                      <a:lnTo>
                        <a:pt x="1874" y="2096"/>
                      </a:lnTo>
                      <a:lnTo>
                        <a:pt x="1884" y="2096"/>
                      </a:lnTo>
                      <a:lnTo>
                        <a:pt x="1884" y="2067"/>
                      </a:lnTo>
                      <a:lnTo>
                        <a:pt x="1892" y="2077"/>
                      </a:lnTo>
                      <a:lnTo>
                        <a:pt x="1892" y="531"/>
                      </a:lnTo>
                      <a:lnTo>
                        <a:pt x="1903" y="49"/>
                      </a:lnTo>
                      <a:lnTo>
                        <a:pt x="1903" y="1565"/>
                      </a:lnTo>
                      <a:lnTo>
                        <a:pt x="1911" y="1603"/>
                      </a:lnTo>
                      <a:lnTo>
                        <a:pt x="1911" y="2067"/>
                      </a:lnTo>
                      <a:lnTo>
                        <a:pt x="1921" y="2077"/>
                      </a:lnTo>
                      <a:lnTo>
                        <a:pt x="1921" y="2048"/>
                      </a:lnTo>
                      <a:lnTo>
                        <a:pt x="1930" y="2048"/>
                      </a:lnTo>
                      <a:lnTo>
                        <a:pt x="1930" y="2105"/>
                      </a:lnTo>
                      <a:lnTo>
                        <a:pt x="1940" y="2105"/>
                      </a:lnTo>
                      <a:lnTo>
                        <a:pt x="1940" y="2115"/>
                      </a:lnTo>
                      <a:lnTo>
                        <a:pt x="1948" y="2115"/>
                      </a:lnTo>
                      <a:lnTo>
                        <a:pt x="1948" y="2124"/>
                      </a:lnTo>
                      <a:lnTo>
                        <a:pt x="1959" y="2115"/>
                      </a:lnTo>
                      <a:lnTo>
                        <a:pt x="1959" y="2134"/>
                      </a:lnTo>
                      <a:lnTo>
                        <a:pt x="1967" y="2124"/>
                      </a:lnTo>
                      <a:lnTo>
                        <a:pt x="1977" y="2124"/>
                      </a:lnTo>
                      <a:lnTo>
                        <a:pt x="1977" y="2134"/>
                      </a:lnTo>
                      <a:lnTo>
                        <a:pt x="1986" y="2134"/>
                      </a:lnTo>
                      <a:lnTo>
                        <a:pt x="1986" y="2115"/>
                      </a:lnTo>
                      <a:lnTo>
                        <a:pt x="1996" y="2105"/>
                      </a:lnTo>
                      <a:lnTo>
                        <a:pt x="1996" y="2115"/>
                      </a:lnTo>
                      <a:lnTo>
                        <a:pt x="2004" y="2115"/>
                      </a:lnTo>
                      <a:lnTo>
                        <a:pt x="2004" y="2124"/>
                      </a:lnTo>
                      <a:lnTo>
                        <a:pt x="2014" y="2124"/>
                      </a:lnTo>
                      <a:lnTo>
                        <a:pt x="2014" y="2134"/>
                      </a:lnTo>
                      <a:lnTo>
                        <a:pt x="2023" y="2134"/>
                      </a:lnTo>
                      <a:lnTo>
                        <a:pt x="2023" y="2124"/>
                      </a:lnTo>
                      <a:lnTo>
                        <a:pt x="2033" y="2124"/>
                      </a:lnTo>
                      <a:lnTo>
                        <a:pt x="2033" y="2086"/>
                      </a:lnTo>
                      <a:lnTo>
                        <a:pt x="2042" y="2096"/>
                      </a:lnTo>
                      <a:lnTo>
                        <a:pt x="2042" y="2124"/>
                      </a:lnTo>
                      <a:lnTo>
                        <a:pt x="2052" y="2105"/>
                      </a:lnTo>
                      <a:lnTo>
                        <a:pt x="2052" y="2115"/>
                      </a:lnTo>
                      <a:lnTo>
                        <a:pt x="2060" y="2124"/>
                      </a:lnTo>
                      <a:lnTo>
                        <a:pt x="2070" y="2124"/>
                      </a:lnTo>
                      <a:lnTo>
                        <a:pt x="2070" y="2134"/>
                      </a:lnTo>
                      <a:lnTo>
                        <a:pt x="2079" y="2134"/>
                      </a:lnTo>
                      <a:lnTo>
                        <a:pt x="2079" y="2124"/>
                      </a:lnTo>
                      <a:lnTo>
                        <a:pt x="2089" y="2124"/>
                      </a:lnTo>
                      <a:lnTo>
                        <a:pt x="2089" y="2134"/>
                      </a:lnTo>
                      <a:lnTo>
                        <a:pt x="2098" y="2124"/>
                      </a:lnTo>
                      <a:lnTo>
                        <a:pt x="2098" y="2115"/>
                      </a:lnTo>
                      <a:lnTo>
                        <a:pt x="2108" y="2134"/>
                      </a:lnTo>
                      <a:lnTo>
                        <a:pt x="2108" y="2124"/>
                      </a:lnTo>
                      <a:lnTo>
                        <a:pt x="2116" y="2115"/>
                      </a:lnTo>
                      <a:lnTo>
                        <a:pt x="2116" y="2124"/>
                      </a:lnTo>
                      <a:lnTo>
                        <a:pt x="2126" y="2134"/>
                      </a:lnTo>
                      <a:lnTo>
                        <a:pt x="2126" y="2115"/>
                      </a:lnTo>
                      <a:lnTo>
                        <a:pt x="2135" y="2124"/>
                      </a:lnTo>
                      <a:lnTo>
                        <a:pt x="2135" y="2115"/>
                      </a:lnTo>
                      <a:lnTo>
                        <a:pt x="2145" y="2115"/>
                      </a:lnTo>
                      <a:lnTo>
                        <a:pt x="2145" y="2124"/>
                      </a:lnTo>
                      <a:lnTo>
                        <a:pt x="2153" y="2124"/>
                      </a:lnTo>
                      <a:lnTo>
                        <a:pt x="2153" y="2115"/>
                      </a:lnTo>
                      <a:lnTo>
                        <a:pt x="2164" y="2115"/>
                      </a:lnTo>
                      <a:lnTo>
                        <a:pt x="2164" y="2134"/>
                      </a:lnTo>
                      <a:lnTo>
                        <a:pt x="2172" y="2124"/>
                      </a:lnTo>
                      <a:lnTo>
                        <a:pt x="2172" y="2134"/>
                      </a:lnTo>
                      <a:lnTo>
                        <a:pt x="2182" y="2134"/>
                      </a:lnTo>
                      <a:lnTo>
                        <a:pt x="2182" y="2124"/>
                      </a:lnTo>
                      <a:lnTo>
                        <a:pt x="2191" y="2124"/>
                      </a:lnTo>
                      <a:lnTo>
                        <a:pt x="2201" y="2124"/>
                      </a:lnTo>
                      <a:lnTo>
                        <a:pt x="2201" y="2115"/>
                      </a:lnTo>
                      <a:lnTo>
                        <a:pt x="2209" y="2115"/>
                      </a:lnTo>
                      <a:lnTo>
                        <a:pt x="2209" y="2124"/>
                      </a:lnTo>
                      <a:lnTo>
                        <a:pt x="2220" y="2134"/>
                      </a:lnTo>
                      <a:lnTo>
                        <a:pt x="2220" y="2124"/>
                      </a:lnTo>
                      <a:lnTo>
                        <a:pt x="2228" y="2115"/>
                      </a:lnTo>
                      <a:lnTo>
                        <a:pt x="2228" y="2134"/>
                      </a:lnTo>
                      <a:lnTo>
                        <a:pt x="2238" y="2115"/>
                      </a:lnTo>
                      <a:lnTo>
                        <a:pt x="2238" y="2124"/>
                      </a:lnTo>
                      <a:lnTo>
                        <a:pt x="2247" y="2124"/>
                      </a:lnTo>
                      <a:lnTo>
                        <a:pt x="2257" y="2124"/>
                      </a:lnTo>
                      <a:lnTo>
                        <a:pt x="2265" y="2134"/>
                      </a:lnTo>
                      <a:lnTo>
                        <a:pt x="2265" y="2124"/>
                      </a:lnTo>
                      <a:lnTo>
                        <a:pt x="2275" y="2124"/>
                      </a:lnTo>
                      <a:lnTo>
                        <a:pt x="2284" y="2124"/>
                      </a:lnTo>
                      <a:lnTo>
                        <a:pt x="2284" y="2134"/>
                      </a:lnTo>
                      <a:lnTo>
                        <a:pt x="2294" y="2134"/>
                      </a:lnTo>
                      <a:lnTo>
                        <a:pt x="2303" y="2115"/>
                      </a:lnTo>
                      <a:lnTo>
                        <a:pt x="2303" y="2124"/>
                      </a:lnTo>
                      <a:lnTo>
                        <a:pt x="2313" y="2115"/>
                      </a:lnTo>
                      <a:lnTo>
                        <a:pt x="2313" y="2134"/>
                      </a:lnTo>
                      <a:lnTo>
                        <a:pt x="2331" y="2124"/>
                      </a:lnTo>
                      <a:lnTo>
                        <a:pt x="2331" y="2134"/>
                      </a:lnTo>
                      <a:lnTo>
                        <a:pt x="2340" y="2134"/>
                      </a:lnTo>
                      <a:lnTo>
                        <a:pt x="2340" y="2124"/>
                      </a:lnTo>
                      <a:lnTo>
                        <a:pt x="2350" y="2124"/>
                      </a:lnTo>
                      <a:lnTo>
                        <a:pt x="2350" y="2134"/>
                      </a:lnTo>
                      <a:lnTo>
                        <a:pt x="2358" y="2124"/>
                      </a:lnTo>
                      <a:lnTo>
                        <a:pt x="2369" y="2124"/>
                      </a:lnTo>
                      <a:lnTo>
                        <a:pt x="2369" y="2134"/>
                      </a:lnTo>
                      <a:lnTo>
                        <a:pt x="2377" y="2134"/>
                      </a:lnTo>
                      <a:lnTo>
                        <a:pt x="2377" y="2115"/>
                      </a:lnTo>
                      <a:lnTo>
                        <a:pt x="2387" y="2124"/>
                      </a:lnTo>
                      <a:lnTo>
                        <a:pt x="2387" y="2115"/>
                      </a:lnTo>
                      <a:lnTo>
                        <a:pt x="2396" y="2115"/>
                      </a:lnTo>
                      <a:lnTo>
                        <a:pt x="2396" y="2067"/>
                      </a:lnTo>
                      <a:lnTo>
                        <a:pt x="2406" y="2067"/>
                      </a:lnTo>
                      <a:lnTo>
                        <a:pt x="2406" y="2105"/>
                      </a:lnTo>
                      <a:lnTo>
                        <a:pt x="2414" y="2105"/>
                      </a:lnTo>
                      <a:lnTo>
                        <a:pt x="2414" y="1963"/>
                      </a:lnTo>
                      <a:lnTo>
                        <a:pt x="2425" y="1963"/>
                      </a:lnTo>
                      <a:lnTo>
                        <a:pt x="2425" y="2105"/>
                      </a:lnTo>
                      <a:lnTo>
                        <a:pt x="2433" y="2115"/>
                      </a:lnTo>
                      <a:lnTo>
                        <a:pt x="2433" y="2124"/>
                      </a:lnTo>
                      <a:lnTo>
                        <a:pt x="2443" y="2124"/>
                      </a:lnTo>
                      <a:lnTo>
                        <a:pt x="2443" y="2134"/>
                      </a:lnTo>
                      <a:lnTo>
                        <a:pt x="2453" y="2124"/>
                      </a:lnTo>
                      <a:lnTo>
                        <a:pt x="2453" y="2134"/>
                      </a:lnTo>
                      <a:lnTo>
                        <a:pt x="2462" y="2124"/>
                      </a:lnTo>
                      <a:lnTo>
                        <a:pt x="2462" y="2134"/>
                      </a:lnTo>
                      <a:lnTo>
                        <a:pt x="2472" y="2134"/>
                      </a:lnTo>
                      <a:lnTo>
                        <a:pt x="2472" y="2115"/>
                      </a:lnTo>
                      <a:lnTo>
                        <a:pt x="2480" y="2115"/>
                      </a:lnTo>
                      <a:lnTo>
                        <a:pt x="2480" y="2124"/>
                      </a:lnTo>
                      <a:lnTo>
                        <a:pt x="2491" y="2124"/>
                      </a:lnTo>
                      <a:lnTo>
                        <a:pt x="2499" y="2124"/>
                      </a:lnTo>
                      <a:lnTo>
                        <a:pt x="2509" y="2134"/>
                      </a:lnTo>
                      <a:lnTo>
                        <a:pt x="2509" y="2124"/>
                      </a:lnTo>
                      <a:lnTo>
                        <a:pt x="2518" y="2124"/>
                      </a:lnTo>
                      <a:lnTo>
                        <a:pt x="2518" y="2134"/>
                      </a:lnTo>
                      <a:lnTo>
                        <a:pt x="2528" y="2124"/>
                      </a:lnTo>
                      <a:lnTo>
                        <a:pt x="2536" y="2134"/>
                      </a:lnTo>
                      <a:lnTo>
                        <a:pt x="2536" y="2124"/>
                      </a:lnTo>
                      <a:lnTo>
                        <a:pt x="2547" y="2124"/>
                      </a:lnTo>
                      <a:lnTo>
                        <a:pt x="2547" y="2115"/>
                      </a:lnTo>
                      <a:lnTo>
                        <a:pt x="2555" y="2124"/>
                      </a:lnTo>
                      <a:lnTo>
                        <a:pt x="2565" y="2115"/>
                      </a:lnTo>
                      <a:lnTo>
                        <a:pt x="2565" y="2134"/>
                      </a:lnTo>
                      <a:lnTo>
                        <a:pt x="2574" y="2124"/>
                      </a:lnTo>
                      <a:lnTo>
                        <a:pt x="2574" y="2134"/>
                      </a:lnTo>
                      <a:lnTo>
                        <a:pt x="2584" y="2134"/>
                      </a:lnTo>
                      <a:lnTo>
                        <a:pt x="2584" y="2124"/>
                      </a:lnTo>
                      <a:lnTo>
                        <a:pt x="2592" y="2124"/>
                      </a:lnTo>
                      <a:lnTo>
                        <a:pt x="2603" y="2124"/>
                      </a:lnTo>
                      <a:lnTo>
                        <a:pt x="2611" y="2124"/>
                      </a:lnTo>
                      <a:lnTo>
                        <a:pt x="2621" y="2124"/>
                      </a:lnTo>
                      <a:lnTo>
                        <a:pt x="2630" y="2134"/>
                      </a:lnTo>
                      <a:lnTo>
                        <a:pt x="2640" y="2124"/>
                      </a:lnTo>
                      <a:lnTo>
                        <a:pt x="2648" y="2134"/>
                      </a:lnTo>
                      <a:lnTo>
                        <a:pt x="2648" y="2124"/>
                      </a:lnTo>
                      <a:lnTo>
                        <a:pt x="2658" y="2124"/>
                      </a:lnTo>
                      <a:lnTo>
                        <a:pt x="2667" y="2124"/>
                      </a:lnTo>
                      <a:lnTo>
                        <a:pt x="2677" y="2124"/>
                      </a:lnTo>
                      <a:lnTo>
                        <a:pt x="2686" y="2115"/>
                      </a:lnTo>
                      <a:lnTo>
                        <a:pt x="2686" y="2124"/>
                      </a:lnTo>
                      <a:lnTo>
                        <a:pt x="2696" y="2115"/>
                      </a:lnTo>
                      <a:lnTo>
                        <a:pt x="2696" y="2124"/>
                      </a:lnTo>
                      <a:lnTo>
                        <a:pt x="2704" y="2124"/>
                      </a:lnTo>
                      <a:lnTo>
                        <a:pt x="2704" y="2105"/>
                      </a:lnTo>
                      <a:lnTo>
                        <a:pt x="2714" y="2096"/>
                      </a:lnTo>
                      <a:lnTo>
                        <a:pt x="2714" y="1915"/>
                      </a:lnTo>
                      <a:lnTo>
                        <a:pt x="2723" y="1896"/>
                      </a:lnTo>
                      <a:lnTo>
                        <a:pt x="2723" y="49"/>
                      </a:lnTo>
                      <a:lnTo>
                        <a:pt x="2733" y="87"/>
                      </a:lnTo>
                      <a:lnTo>
                        <a:pt x="2733" y="1896"/>
                      </a:lnTo>
                      <a:lnTo>
                        <a:pt x="2741" y="1907"/>
                      </a:lnTo>
                      <a:lnTo>
                        <a:pt x="2741" y="2048"/>
                      </a:lnTo>
                      <a:lnTo>
                        <a:pt x="2752" y="2048"/>
                      </a:lnTo>
                      <a:lnTo>
                        <a:pt x="2752" y="2115"/>
                      </a:lnTo>
                      <a:lnTo>
                        <a:pt x="2760" y="2115"/>
                      </a:lnTo>
                      <a:lnTo>
                        <a:pt x="2760" y="2124"/>
                      </a:lnTo>
                      <a:lnTo>
                        <a:pt x="2770" y="2124"/>
                      </a:lnTo>
                      <a:lnTo>
                        <a:pt x="2770" y="2115"/>
                      </a:lnTo>
                      <a:lnTo>
                        <a:pt x="2779" y="2115"/>
                      </a:lnTo>
                      <a:lnTo>
                        <a:pt x="2779" y="2124"/>
                      </a:lnTo>
                      <a:lnTo>
                        <a:pt x="2789" y="2115"/>
                      </a:lnTo>
                      <a:lnTo>
                        <a:pt x="2789" y="2124"/>
                      </a:lnTo>
                      <a:lnTo>
                        <a:pt x="2797" y="2134"/>
                      </a:lnTo>
                      <a:lnTo>
                        <a:pt x="2797" y="2124"/>
                      </a:lnTo>
                      <a:lnTo>
                        <a:pt x="2808" y="2134"/>
                      </a:lnTo>
                      <a:lnTo>
                        <a:pt x="2808" y="2124"/>
                      </a:lnTo>
                      <a:lnTo>
                        <a:pt x="2816" y="2124"/>
                      </a:lnTo>
                      <a:lnTo>
                        <a:pt x="2816" y="2115"/>
                      </a:lnTo>
                      <a:lnTo>
                        <a:pt x="2826" y="2115"/>
                      </a:lnTo>
                      <a:lnTo>
                        <a:pt x="2826" y="2105"/>
                      </a:lnTo>
                      <a:lnTo>
                        <a:pt x="2835" y="2105"/>
                      </a:lnTo>
                      <a:lnTo>
                        <a:pt x="2835" y="2115"/>
                      </a:lnTo>
                      <a:lnTo>
                        <a:pt x="2845" y="2124"/>
                      </a:lnTo>
                      <a:lnTo>
                        <a:pt x="2845" y="2115"/>
                      </a:lnTo>
                      <a:lnTo>
                        <a:pt x="2853" y="2124"/>
                      </a:lnTo>
                      <a:lnTo>
                        <a:pt x="2853" y="2096"/>
                      </a:lnTo>
                      <a:lnTo>
                        <a:pt x="2863" y="2077"/>
                      </a:lnTo>
                      <a:lnTo>
                        <a:pt x="2863" y="2105"/>
                      </a:lnTo>
                      <a:lnTo>
                        <a:pt x="2872" y="2105"/>
                      </a:lnTo>
                      <a:lnTo>
                        <a:pt x="2872" y="2115"/>
                      </a:lnTo>
                      <a:lnTo>
                        <a:pt x="2882" y="2105"/>
                      </a:lnTo>
                      <a:lnTo>
                        <a:pt x="2882" y="2115"/>
                      </a:lnTo>
                      <a:lnTo>
                        <a:pt x="2891" y="2124"/>
                      </a:lnTo>
                      <a:lnTo>
                        <a:pt x="2891" y="2115"/>
                      </a:lnTo>
                      <a:lnTo>
                        <a:pt x="2901" y="2115"/>
                      </a:lnTo>
                      <a:lnTo>
                        <a:pt x="2901" y="2124"/>
                      </a:lnTo>
                      <a:lnTo>
                        <a:pt x="2909" y="2134"/>
                      </a:lnTo>
                      <a:lnTo>
                        <a:pt x="2909" y="2124"/>
                      </a:lnTo>
                      <a:lnTo>
                        <a:pt x="2919" y="2115"/>
                      </a:lnTo>
                      <a:lnTo>
                        <a:pt x="2919" y="2124"/>
                      </a:lnTo>
                      <a:lnTo>
                        <a:pt x="2928" y="2134"/>
                      </a:lnTo>
                      <a:lnTo>
                        <a:pt x="2928" y="2124"/>
                      </a:lnTo>
                      <a:lnTo>
                        <a:pt x="2938" y="2134"/>
                      </a:lnTo>
                      <a:lnTo>
                        <a:pt x="2938" y="2124"/>
                      </a:lnTo>
                      <a:lnTo>
                        <a:pt x="2947" y="2124"/>
                      </a:lnTo>
                      <a:lnTo>
                        <a:pt x="2947" y="2134"/>
                      </a:lnTo>
                      <a:lnTo>
                        <a:pt x="2957" y="2124"/>
                      </a:lnTo>
                      <a:lnTo>
                        <a:pt x="2957" y="2115"/>
                      </a:lnTo>
                      <a:lnTo>
                        <a:pt x="2965" y="2124"/>
                      </a:lnTo>
                      <a:lnTo>
                        <a:pt x="2975" y="2124"/>
                      </a:lnTo>
                      <a:lnTo>
                        <a:pt x="2984" y="2105"/>
                      </a:lnTo>
                      <a:lnTo>
                        <a:pt x="2984" y="2124"/>
                      </a:lnTo>
                      <a:lnTo>
                        <a:pt x="2994" y="2124"/>
                      </a:lnTo>
                      <a:lnTo>
                        <a:pt x="2994" y="2115"/>
                      </a:lnTo>
                      <a:lnTo>
                        <a:pt x="3002" y="2124"/>
                      </a:lnTo>
                      <a:lnTo>
                        <a:pt x="3002" y="2115"/>
                      </a:lnTo>
                      <a:lnTo>
                        <a:pt x="3013" y="2115"/>
                      </a:lnTo>
                      <a:lnTo>
                        <a:pt x="3013" y="1982"/>
                      </a:lnTo>
                      <a:lnTo>
                        <a:pt x="3021" y="1963"/>
                      </a:lnTo>
                      <a:lnTo>
                        <a:pt x="3021" y="1062"/>
                      </a:lnTo>
                      <a:lnTo>
                        <a:pt x="3031" y="1110"/>
                      </a:lnTo>
                      <a:lnTo>
                        <a:pt x="3031" y="2048"/>
                      </a:lnTo>
                      <a:lnTo>
                        <a:pt x="3040" y="2048"/>
                      </a:lnTo>
                      <a:lnTo>
                        <a:pt x="3040" y="2105"/>
                      </a:lnTo>
                      <a:lnTo>
                        <a:pt x="3050" y="2105"/>
                      </a:lnTo>
                      <a:lnTo>
                        <a:pt x="3050" y="2124"/>
                      </a:lnTo>
                      <a:lnTo>
                        <a:pt x="3058" y="2124"/>
                      </a:lnTo>
                      <a:lnTo>
                        <a:pt x="3058" y="2134"/>
                      </a:lnTo>
                      <a:lnTo>
                        <a:pt x="3069" y="2134"/>
                      </a:lnTo>
                      <a:lnTo>
                        <a:pt x="3069" y="2124"/>
                      </a:lnTo>
                      <a:lnTo>
                        <a:pt x="3077" y="2124"/>
                      </a:lnTo>
                      <a:lnTo>
                        <a:pt x="3087" y="2134"/>
                      </a:lnTo>
                      <a:lnTo>
                        <a:pt x="3087" y="2124"/>
                      </a:lnTo>
                      <a:lnTo>
                        <a:pt x="3106" y="2124"/>
                      </a:lnTo>
                      <a:lnTo>
                        <a:pt x="3106" y="2134"/>
                      </a:lnTo>
                      <a:lnTo>
                        <a:pt x="3114" y="2134"/>
                      </a:lnTo>
                      <a:lnTo>
                        <a:pt x="3114" y="2115"/>
                      </a:lnTo>
                      <a:lnTo>
                        <a:pt x="3124" y="2124"/>
                      </a:lnTo>
                      <a:lnTo>
                        <a:pt x="3124" y="2115"/>
                      </a:lnTo>
                      <a:lnTo>
                        <a:pt x="3133" y="2115"/>
                      </a:lnTo>
                      <a:lnTo>
                        <a:pt x="3133" y="2124"/>
                      </a:lnTo>
                      <a:lnTo>
                        <a:pt x="3143" y="2124"/>
                      </a:lnTo>
                      <a:lnTo>
                        <a:pt x="3143" y="2115"/>
                      </a:lnTo>
                      <a:lnTo>
                        <a:pt x="3152" y="2115"/>
                      </a:lnTo>
                      <a:lnTo>
                        <a:pt x="3152" y="2105"/>
                      </a:lnTo>
                      <a:lnTo>
                        <a:pt x="3162" y="2105"/>
                      </a:lnTo>
                      <a:lnTo>
                        <a:pt x="3162" y="2115"/>
                      </a:lnTo>
                      <a:lnTo>
                        <a:pt x="3170" y="2115"/>
                      </a:lnTo>
                      <a:lnTo>
                        <a:pt x="3170" y="2124"/>
                      </a:lnTo>
                      <a:lnTo>
                        <a:pt x="3180" y="2115"/>
                      </a:lnTo>
                      <a:lnTo>
                        <a:pt x="3180" y="2124"/>
                      </a:lnTo>
                      <a:lnTo>
                        <a:pt x="3189" y="2115"/>
                      </a:lnTo>
                      <a:lnTo>
                        <a:pt x="3189" y="2124"/>
                      </a:lnTo>
                      <a:lnTo>
                        <a:pt x="3199" y="2115"/>
                      </a:lnTo>
                      <a:lnTo>
                        <a:pt x="3199" y="2124"/>
                      </a:lnTo>
                      <a:lnTo>
                        <a:pt x="3207" y="2115"/>
                      </a:lnTo>
                      <a:lnTo>
                        <a:pt x="3207" y="2124"/>
                      </a:lnTo>
                      <a:lnTo>
                        <a:pt x="3218" y="2124"/>
                      </a:lnTo>
                      <a:lnTo>
                        <a:pt x="3218" y="2134"/>
                      </a:lnTo>
                      <a:lnTo>
                        <a:pt x="3236" y="2124"/>
                      </a:lnTo>
                      <a:lnTo>
                        <a:pt x="3245" y="2124"/>
                      </a:lnTo>
                      <a:lnTo>
                        <a:pt x="3255" y="2115"/>
                      </a:lnTo>
                      <a:lnTo>
                        <a:pt x="3255" y="2134"/>
                      </a:lnTo>
                      <a:lnTo>
                        <a:pt x="3263" y="2124"/>
                      </a:lnTo>
                      <a:lnTo>
                        <a:pt x="3274" y="2124"/>
                      </a:lnTo>
                      <a:lnTo>
                        <a:pt x="3274" y="2134"/>
                      </a:lnTo>
                      <a:lnTo>
                        <a:pt x="3282" y="2124"/>
                      </a:lnTo>
                      <a:lnTo>
                        <a:pt x="3282" y="2115"/>
                      </a:lnTo>
                      <a:lnTo>
                        <a:pt x="3292" y="2105"/>
                      </a:lnTo>
                      <a:lnTo>
                        <a:pt x="3292" y="2115"/>
                      </a:lnTo>
                      <a:lnTo>
                        <a:pt x="3301" y="2124"/>
                      </a:lnTo>
                      <a:lnTo>
                        <a:pt x="3301" y="2115"/>
                      </a:lnTo>
                      <a:lnTo>
                        <a:pt x="3311" y="2105"/>
                      </a:lnTo>
                      <a:lnTo>
                        <a:pt x="3311" y="2115"/>
                      </a:lnTo>
                      <a:lnTo>
                        <a:pt x="3319" y="2105"/>
                      </a:lnTo>
                      <a:lnTo>
                        <a:pt x="3319" y="2096"/>
                      </a:lnTo>
                      <a:lnTo>
                        <a:pt x="3329" y="2105"/>
                      </a:lnTo>
                      <a:lnTo>
                        <a:pt x="3329" y="2048"/>
                      </a:lnTo>
                      <a:lnTo>
                        <a:pt x="3338" y="2048"/>
                      </a:lnTo>
                      <a:lnTo>
                        <a:pt x="3338" y="1471"/>
                      </a:lnTo>
                      <a:lnTo>
                        <a:pt x="3348" y="1422"/>
                      </a:lnTo>
                      <a:lnTo>
                        <a:pt x="3348" y="0"/>
                      </a:lnTo>
                      <a:lnTo>
                        <a:pt x="3358" y="531"/>
                      </a:lnTo>
                      <a:lnTo>
                        <a:pt x="3358" y="1982"/>
                      </a:lnTo>
                      <a:lnTo>
                        <a:pt x="3367" y="1982"/>
                      </a:lnTo>
                      <a:lnTo>
                        <a:pt x="3367" y="2067"/>
                      </a:lnTo>
                      <a:lnTo>
                        <a:pt x="3377" y="2058"/>
                      </a:lnTo>
                      <a:lnTo>
                        <a:pt x="3377" y="2115"/>
                      </a:lnTo>
                      <a:lnTo>
                        <a:pt x="3385" y="2115"/>
                      </a:lnTo>
                      <a:lnTo>
                        <a:pt x="3396" y="2115"/>
                      </a:lnTo>
                      <a:lnTo>
                        <a:pt x="3396" y="2105"/>
                      </a:lnTo>
                      <a:lnTo>
                        <a:pt x="3414" y="2124"/>
                      </a:lnTo>
                      <a:lnTo>
                        <a:pt x="3414" y="2115"/>
                      </a:lnTo>
                      <a:lnTo>
                        <a:pt x="3423" y="2115"/>
                      </a:lnTo>
                      <a:lnTo>
                        <a:pt x="3423" y="2105"/>
                      </a:lnTo>
                      <a:lnTo>
                        <a:pt x="3433" y="2115"/>
                      </a:lnTo>
                      <a:lnTo>
                        <a:pt x="3433" y="2124"/>
                      </a:lnTo>
                      <a:lnTo>
                        <a:pt x="3441" y="2124"/>
                      </a:lnTo>
                      <a:lnTo>
                        <a:pt x="3441" y="2096"/>
                      </a:lnTo>
                      <a:lnTo>
                        <a:pt x="3451" y="2096"/>
                      </a:lnTo>
                      <a:lnTo>
                        <a:pt x="3451" y="2115"/>
                      </a:lnTo>
                      <a:lnTo>
                        <a:pt x="3460" y="2115"/>
                      </a:lnTo>
                      <a:lnTo>
                        <a:pt x="3460" y="2134"/>
                      </a:lnTo>
                      <a:lnTo>
                        <a:pt x="3470" y="2134"/>
                      </a:lnTo>
                      <a:lnTo>
                        <a:pt x="3470" y="2124"/>
                      </a:lnTo>
                      <a:lnTo>
                        <a:pt x="3479" y="2124"/>
                      </a:lnTo>
                      <a:lnTo>
                        <a:pt x="3479" y="2086"/>
                      </a:lnTo>
                      <a:lnTo>
                        <a:pt x="3489" y="2086"/>
                      </a:lnTo>
                      <a:lnTo>
                        <a:pt x="3489" y="2115"/>
                      </a:lnTo>
                      <a:lnTo>
                        <a:pt x="3497" y="2115"/>
                      </a:lnTo>
                      <a:lnTo>
                        <a:pt x="3497" y="2124"/>
                      </a:lnTo>
                      <a:lnTo>
                        <a:pt x="3507" y="2124"/>
                      </a:lnTo>
                      <a:lnTo>
                        <a:pt x="3516" y="2124"/>
                      </a:lnTo>
                      <a:lnTo>
                        <a:pt x="3516" y="2134"/>
                      </a:lnTo>
                      <a:lnTo>
                        <a:pt x="3526" y="2134"/>
                      </a:lnTo>
                      <a:lnTo>
                        <a:pt x="3526" y="2105"/>
                      </a:lnTo>
                      <a:lnTo>
                        <a:pt x="3535" y="2105"/>
                      </a:lnTo>
                      <a:lnTo>
                        <a:pt x="3535" y="2124"/>
                      </a:lnTo>
                      <a:lnTo>
                        <a:pt x="3545" y="2124"/>
                      </a:lnTo>
                      <a:lnTo>
                        <a:pt x="3545" y="2134"/>
                      </a:lnTo>
                      <a:lnTo>
                        <a:pt x="3553" y="2124"/>
                      </a:lnTo>
                      <a:lnTo>
                        <a:pt x="3563" y="2124"/>
                      </a:lnTo>
                      <a:lnTo>
                        <a:pt x="3572" y="2124"/>
                      </a:lnTo>
                      <a:lnTo>
                        <a:pt x="3572" y="2086"/>
                      </a:lnTo>
                      <a:lnTo>
                        <a:pt x="3582" y="2058"/>
                      </a:lnTo>
                      <a:lnTo>
                        <a:pt x="3582" y="2086"/>
                      </a:lnTo>
                      <a:lnTo>
                        <a:pt x="3590" y="2086"/>
                      </a:lnTo>
                      <a:lnTo>
                        <a:pt x="3590" y="2124"/>
                      </a:lnTo>
                      <a:lnTo>
                        <a:pt x="3601" y="2124"/>
                      </a:lnTo>
                      <a:lnTo>
                        <a:pt x="3601" y="2115"/>
                      </a:lnTo>
                      <a:lnTo>
                        <a:pt x="3609" y="2115"/>
                      </a:lnTo>
                      <a:lnTo>
                        <a:pt x="3609" y="2124"/>
                      </a:lnTo>
                      <a:lnTo>
                        <a:pt x="3619" y="2115"/>
                      </a:lnTo>
                      <a:lnTo>
                        <a:pt x="3628" y="2124"/>
                      </a:lnTo>
                      <a:lnTo>
                        <a:pt x="3638" y="2124"/>
                      </a:lnTo>
                      <a:lnTo>
                        <a:pt x="3638" y="2134"/>
                      </a:lnTo>
                      <a:lnTo>
                        <a:pt x="3646" y="2134"/>
                      </a:lnTo>
                      <a:lnTo>
                        <a:pt x="3646" y="2124"/>
                      </a:lnTo>
                      <a:lnTo>
                        <a:pt x="3657" y="2124"/>
                      </a:lnTo>
                      <a:lnTo>
                        <a:pt x="3657" y="2134"/>
                      </a:lnTo>
                      <a:lnTo>
                        <a:pt x="3665" y="2124"/>
                      </a:lnTo>
                      <a:lnTo>
                        <a:pt x="3675" y="2124"/>
                      </a:lnTo>
                      <a:lnTo>
                        <a:pt x="3684" y="2124"/>
                      </a:lnTo>
                      <a:lnTo>
                        <a:pt x="3694" y="2115"/>
                      </a:lnTo>
                      <a:lnTo>
                        <a:pt x="3694" y="2124"/>
                      </a:lnTo>
                      <a:lnTo>
                        <a:pt x="3702" y="2124"/>
                      </a:lnTo>
                      <a:lnTo>
                        <a:pt x="3712" y="2134"/>
                      </a:lnTo>
                      <a:lnTo>
                        <a:pt x="3721" y="2124"/>
                      </a:lnTo>
                      <a:lnTo>
                        <a:pt x="3731" y="2124"/>
                      </a:lnTo>
                      <a:lnTo>
                        <a:pt x="3740" y="2124"/>
                      </a:lnTo>
                      <a:lnTo>
                        <a:pt x="3750" y="2124"/>
                      </a:lnTo>
                      <a:lnTo>
                        <a:pt x="3750" y="2134"/>
                      </a:lnTo>
                      <a:lnTo>
                        <a:pt x="3758" y="2134"/>
                      </a:lnTo>
                      <a:lnTo>
                        <a:pt x="3758" y="2124"/>
                      </a:lnTo>
                      <a:lnTo>
                        <a:pt x="3768" y="2124"/>
                      </a:lnTo>
                      <a:lnTo>
                        <a:pt x="3768" y="2134"/>
                      </a:lnTo>
                      <a:lnTo>
                        <a:pt x="3777" y="2134"/>
                      </a:lnTo>
                      <a:lnTo>
                        <a:pt x="3777" y="2115"/>
                      </a:lnTo>
                      <a:lnTo>
                        <a:pt x="3787" y="2115"/>
                      </a:lnTo>
                      <a:lnTo>
                        <a:pt x="3787" y="2124"/>
                      </a:lnTo>
                      <a:lnTo>
                        <a:pt x="3795" y="2124"/>
                      </a:lnTo>
                      <a:lnTo>
                        <a:pt x="3814" y="2124"/>
                      </a:lnTo>
                      <a:lnTo>
                        <a:pt x="3824" y="2124"/>
                      </a:lnTo>
                      <a:lnTo>
                        <a:pt x="3824" y="2115"/>
                      </a:lnTo>
                      <a:lnTo>
                        <a:pt x="3833" y="2115"/>
                      </a:lnTo>
                      <a:lnTo>
                        <a:pt x="3833" y="2134"/>
                      </a:lnTo>
                      <a:lnTo>
                        <a:pt x="3843" y="2124"/>
                      </a:lnTo>
                      <a:lnTo>
                        <a:pt x="3851" y="2124"/>
                      </a:lnTo>
                      <a:lnTo>
                        <a:pt x="3851" y="2105"/>
                      </a:lnTo>
                      <a:lnTo>
                        <a:pt x="3862" y="2105"/>
                      </a:lnTo>
                      <a:lnTo>
                        <a:pt x="3862" y="1783"/>
                      </a:lnTo>
                      <a:lnTo>
                        <a:pt x="3870" y="1764"/>
                      </a:lnTo>
                      <a:lnTo>
                        <a:pt x="3870" y="1471"/>
                      </a:lnTo>
                      <a:lnTo>
                        <a:pt x="3880" y="1679"/>
                      </a:lnTo>
                      <a:lnTo>
                        <a:pt x="3880" y="2029"/>
                      </a:lnTo>
                      <a:lnTo>
                        <a:pt x="3889" y="2020"/>
                      </a:lnTo>
                      <a:lnTo>
                        <a:pt x="3889" y="1963"/>
                      </a:lnTo>
                      <a:lnTo>
                        <a:pt x="3899" y="1945"/>
                      </a:lnTo>
                      <a:lnTo>
                        <a:pt x="3899" y="1035"/>
                      </a:lnTo>
                      <a:lnTo>
                        <a:pt x="3907" y="1062"/>
                      </a:lnTo>
                      <a:lnTo>
                        <a:pt x="3907" y="1991"/>
                      </a:lnTo>
                      <a:lnTo>
                        <a:pt x="3917" y="1991"/>
                      </a:lnTo>
                      <a:lnTo>
                        <a:pt x="3917" y="2096"/>
                      </a:lnTo>
                      <a:lnTo>
                        <a:pt x="3926" y="2096"/>
                      </a:lnTo>
                      <a:lnTo>
                        <a:pt x="3926" y="2115"/>
                      </a:lnTo>
                      <a:lnTo>
                        <a:pt x="3936" y="2115"/>
                      </a:lnTo>
                      <a:lnTo>
                        <a:pt x="3936" y="2124"/>
                      </a:lnTo>
                      <a:lnTo>
                        <a:pt x="3945" y="2124"/>
                      </a:lnTo>
                      <a:lnTo>
                        <a:pt x="3945" y="2115"/>
                      </a:lnTo>
                      <a:lnTo>
                        <a:pt x="3955" y="2124"/>
                      </a:lnTo>
                      <a:lnTo>
                        <a:pt x="3955" y="2134"/>
                      </a:lnTo>
                      <a:lnTo>
                        <a:pt x="3963" y="2124"/>
                      </a:lnTo>
                      <a:lnTo>
                        <a:pt x="3973" y="2134"/>
                      </a:lnTo>
                      <a:lnTo>
                        <a:pt x="3973" y="2124"/>
                      </a:lnTo>
                      <a:lnTo>
                        <a:pt x="3982" y="2124"/>
                      </a:lnTo>
                      <a:lnTo>
                        <a:pt x="3982" y="2134"/>
                      </a:lnTo>
                      <a:lnTo>
                        <a:pt x="3992" y="2124"/>
                      </a:lnTo>
                      <a:lnTo>
                        <a:pt x="3992" y="2105"/>
                      </a:lnTo>
                      <a:lnTo>
                        <a:pt x="4001" y="2105"/>
                      </a:lnTo>
                      <a:lnTo>
                        <a:pt x="4001" y="2115"/>
                      </a:lnTo>
                      <a:lnTo>
                        <a:pt x="4011" y="2115"/>
                      </a:lnTo>
                      <a:lnTo>
                        <a:pt x="4011" y="2124"/>
                      </a:lnTo>
                      <a:lnTo>
                        <a:pt x="4019" y="2124"/>
                      </a:lnTo>
                      <a:lnTo>
                        <a:pt x="4019" y="2115"/>
                      </a:lnTo>
                      <a:lnTo>
                        <a:pt x="4029" y="2124"/>
                      </a:lnTo>
                      <a:lnTo>
                        <a:pt x="4029" y="2105"/>
                      </a:lnTo>
                      <a:lnTo>
                        <a:pt x="4038" y="2105"/>
                      </a:lnTo>
                      <a:lnTo>
                        <a:pt x="4038" y="2124"/>
                      </a:lnTo>
                      <a:lnTo>
                        <a:pt x="4048" y="2124"/>
                      </a:lnTo>
                      <a:lnTo>
                        <a:pt x="4056" y="2124"/>
                      </a:lnTo>
                      <a:lnTo>
                        <a:pt x="4056" y="2134"/>
                      </a:lnTo>
                      <a:lnTo>
                        <a:pt x="4067" y="2134"/>
                      </a:lnTo>
                      <a:lnTo>
                        <a:pt x="4067" y="2124"/>
                      </a:lnTo>
                      <a:lnTo>
                        <a:pt x="4075" y="2124"/>
                      </a:lnTo>
                      <a:lnTo>
                        <a:pt x="4075" y="2134"/>
                      </a:lnTo>
                      <a:lnTo>
                        <a:pt x="4085" y="2134"/>
                      </a:lnTo>
                      <a:lnTo>
                        <a:pt x="4085" y="2124"/>
                      </a:lnTo>
                      <a:lnTo>
                        <a:pt x="4094" y="2124"/>
                      </a:lnTo>
                      <a:lnTo>
                        <a:pt x="4104" y="2124"/>
                      </a:lnTo>
                      <a:lnTo>
                        <a:pt x="4112" y="2134"/>
                      </a:lnTo>
                      <a:lnTo>
                        <a:pt x="4112" y="2124"/>
                      </a:lnTo>
                      <a:lnTo>
                        <a:pt x="4123" y="2134"/>
                      </a:lnTo>
                      <a:lnTo>
                        <a:pt x="4123" y="2124"/>
                      </a:lnTo>
                      <a:lnTo>
                        <a:pt x="4131" y="2124"/>
                      </a:lnTo>
                      <a:lnTo>
                        <a:pt x="4141" y="2115"/>
                      </a:lnTo>
                      <a:lnTo>
                        <a:pt x="4150" y="2115"/>
                      </a:lnTo>
                      <a:lnTo>
                        <a:pt x="4150" y="2134"/>
                      </a:lnTo>
                      <a:lnTo>
                        <a:pt x="4160" y="2124"/>
                      </a:lnTo>
                      <a:lnTo>
                        <a:pt x="4168" y="2124"/>
                      </a:lnTo>
                      <a:lnTo>
                        <a:pt x="4178" y="2124"/>
                      </a:lnTo>
                      <a:lnTo>
                        <a:pt x="4187" y="2134"/>
                      </a:lnTo>
                      <a:lnTo>
                        <a:pt x="4187" y="2124"/>
                      </a:lnTo>
                      <a:lnTo>
                        <a:pt x="4197" y="2124"/>
                      </a:lnTo>
                      <a:lnTo>
                        <a:pt x="4206" y="2124"/>
                      </a:lnTo>
                      <a:lnTo>
                        <a:pt x="4216" y="2134"/>
                      </a:lnTo>
                      <a:lnTo>
                        <a:pt x="4216" y="2124"/>
                      </a:lnTo>
                      <a:lnTo>
                        <a:pt x="4224" y="2124"/>
                      </a:lnTo>
                      <a:lnTo>
                        <a:pt x="4234" y="2124"/>
                      </a:lnTo>
                      <a:lnTo>
                        <a:pt x="4234" y="2115"/>
                      </a:lnTo>
                      <a:lnTo>
                        <a:pt x="4253" y="2115"/>
                      </a:lnTo>
                      <a:lnTo>
                        <a:pt x="4253" y="2105"/>
                      </a:lnTo>
                      <a:lnTo>
                        <a:pt x="4263" y="2105"/>
                      </a:lnTo>
                      <a:lnTo>
                        <a:pt x="4263" y="2115"/>
                      </a:lnTo>
                      <a:lnTo>
                        <a:pt x="4272" y="2115"/>
                      </a:lnTo>
                      <a:lnTo>
                        <a:pt x="4272" y="2067"/>
                      </a:lnTo>
                      <a:lnTo>
                        <a:pt x="4282" y="2058"/>
                      </a:lnTo>
                      <a:lnTo>
                        <a:pt x="4282" y="2115"/>
                      </a:lnTo>
                      <a:lnTo>
                        <a:pt x="4290" y="2115"/>
                      </a:lnTo>
                      <a:lnTo>
                        <a:pt x="4290" y="2124"/>
                      </a:lnTo>
                      <a:lnTo>
                        <a:pt x="4300" y="2124"/>
                      </a:lnTo>
                      <a:lnTo>
                        <a:pt x="4300" y="2134"/>
                      </a:lnTo>
                      <a:lnTo>
                        <a:pt x="4319" y="2124"/>
                      </a:lnTo>
                      <a:lnTo>
                        <a:pt x="4319" y="2134"/>
                      </a:lnTo>
                      <a:lnTo>
                        <a:pt x="4328" y="2124"/>
                      </a:lnTo>
                      <a:lnTo>
                        <a:pt x="4338" y="2124"/>
                      </a:lnTo>
                      <a:lnTo>
                        <a:pt x="4338" y="2134"/>
                      </a:lnTo>
                      <a:lnTo>
                        <a:pt x="4346" y="2124"/>
                      </a:lnTo>
                      <a:lnTo>
                        <a:pt x="4346" y="2134"/>
                      </a:lnTo>
                      <a:lnTo>
                        <a:pt x="4356" y="2124"/>
                      </a:lnTo>
                      <a:lnTo>
                        <a:pt x="4365" y="2134"/>
                      </a:lnTo>
                      <a:lnTo>
                        <a:pt x="4365" y="2124"/>
                      </a:lnTo>
                      <a:lnTo>
                        <a:pt x="4375" y="2124"/>
                      </a:lnTo>
                      <a:lnTo>
                        <a:pt x="4383" y="2124"/>
                      </a:lnTo>
                      <a:lnTo>
                        <a:pt x="4394" y="2124"/>
                      </a:lnTo>
                      <a:lnTo>
                        <a:pt x="4402" y="2115"/>
                      </a:lnTo>
                      <a:lnTo>
                        <a:pt x="4402" y="2124"/>
                      </a:lnTo>
                      <a:lnTo>
                        <a:pt x="4412" y="2124"/>
                      </a:lnTo>
                      <a:lnTo>
                        <a:pt x="4421" y="2124"/>
                      </a:lnTo>
                      <a:lnTo>
                        <a:pt x="4421" y="2115"/>
                      </a:lnTo>
                      <a:lnTo>
                        <a:pt x="4431" y="2105"/>
                      </a:lnTo>
                      <a:lnTo>
                        <a:pt x="4431" y="2124"/>
                      </a:lnTo>
                      <a:lnTo>
                        <a:pt x="4439" y="2124"/>
                      </a:lnTo>
                      <a:lnTo>
                        <a:pt x="4439" y="2115"/>
                      </a:lnTo>
                      <a:lnTo>
                        <a:pt x="4450" y="2115"/>
                      </a:lnTo>
                      <a:lnTo>
                        <a:pt x="4450" y="2105"/>
                      </a:lnTo>
                      <a:lnTo>
                        <a:pt x="4458" y="2105"/>
                      </a:lnTo>
                      <a:lnTo>
                        <a:pt x="4458" y="2115"/>
                      </a:lnTo>
                      <a:lnTo>
                        <a:pt x="4468" y="2124"/>
                      </a:lnTo>
                      <a:lnTo>
                        <a:pt x="4468" y="2115"/>
                      </a:lnTo>
                      <a:lnTo>
                        <a:pt x="4477" y="2124"/>
                      </a:lnTo>
                      <a:lnTo>
                        <a:pt x="4477" y="2115"/>
                      </a:lnTo>
                      <a:lnTo>
                        <a:pt x="4487" y="2115"/>
                      </a:lnTo>
                      <a:lnTo>
                        <a:pt x="4487" y="2134"/>
                      </a:lnTo>
                      <a:lnTo>
                        <a:pt x="4495" y="2134"/>
                      </a:lnTo>
                      <a:lnTo>
                        <a:pt x="4495" y="2124"/>
                      </a:lnTo>
                      <a:lnTo>
                        <a:pt x="4514" y="2134"/>
                      </a:lnTo>
                      <a:lnTo>
                        <a:pt x="4524" y="2124"/>
                      </a:lnTo>
                      <a:lnTo>
                        <a:pt x="4524" y="2134"/>
                      </a:lnTo>
                      <a:lnTo>
                        <a:pt x="4533" y="2124"/>
                      </a:lnTo>
                      <a:lnTo>
                        <a:pt x="4533" y="2134"/>
                      </a:lnTo>
                      <a:lnTo>
                        <a:pt x="4551" y="2124"/>
                      </a:lnTo>
                      <a:lnTo>
                        <a:pt x="4561" y="2124"/>
                      </a:lnTo>
                      <a:lnTo>
                        <a:pt x="4561" y="2115"/>
                      </a:lnTo>
                      <a:lnTo>
                        <a:pt x="4570" y="2124"/>
                      </a:lnTo>
                      <a:lnTo>
                        <a:pt x="4570" y="2058"/>
                      </a:lnTo>
                      <a:lnTo>
                        <a:pt x="4580" y="2058"/>
                      </a:lnTo>
                      <a:lnTo>
                        <a:pt x="4580" y="1934"/>
                      </a:lnTo>
                      <a:lnTo>
                        <a:pt x="4589" y="1972"/>
                      </a:lnTo>
                      <a:lnTo>
                        <a:pt x="4589" y="2096"/>
                      </a:lnTo>
                      <a:lnTo>
                        <a:pt x="4599" y="2096"/>
                      </a:lnTo>
                      <a:lnTo>
                        <a:pt x="4599" y="2124"/>
                      </a:lnTo>
                      <a:lnTo>
                        <a:pt x="4607" y="2124"/>
                      </a:lnTo>
                      <a:lnTo>
                        <a:pt x="4617" y="2124"/>
                      </a:lnTo>
                      <a:lnTo>
                        <a:pt x="4617" y="2134"/>
                      </a:lnTo>
                      <a:lnTo>
                        <a:pt x="4626" y="2124"/>
                      </a:lnTo>
                      <a:lnTo>
                        <a:pt x="4636" y="2124"/>
                      </a:lnTo>
                      <a:lnTo>
                        <a:pt x="4663" y="2124"/>
                      </a:lnTo>
                      <a:lnTo>
                        <a:pt x="4663" y="2134"/>
                      </a:lnTo>
                      <a:lnTo>
                        <a:pt x="4673" y="2124"/>
                      </a:lnTo>
                      <a:lnTo>
                        <a:pt x="4682" y="2124"/>
                      </a:lnTo>
                      <a:lnTo>
                        <a:pt x="4692" y="2134"/>
                      </a:lnTo>
                      <a:lnTo>
                        <a:pt x="4692" y="2124"/>
                      </a:lnTo>
                      <a:lnTo>
                        <a:pt x="4700" y="2124"/>
                      </a:lnTo>
                      <a:lnTo>
                        <a:pt x="4711" y="2124"/>
                      </a:lnTo>
                      <a:lnTo>
                        <a:pt x="4719" y="2124"/>
                      </a:lnTo>
                      <a:lnTo>
                        <a:pt x="4719" y="2115"/>
                      </a:lnTo>
                      <a:lnTo>
                        <a:pt x="4729" y="2124"/>
                      </a:lnTo>
                      <a:lnTo>
                        <a:pt x="4729" y="2105"/>
                      </a:lnTo>
                      <a:lnTo>
                        <a:pt x="4738" y="2096"/>
                      </a:lnTo>
                      <a:lnTo>
                        <a:pt x="4738" y="2115"/>
                      </a:lnTo>
                      <a:lnTo>
                        <a:pt x="4748" y="2115"/>
                      </a:lnTo>
                      <a:lnTo>
                        <a:pt x="4748" y="2124"/>
                      </a:lnTo>
                      <a:lnTo>
                        <a:pt x="4756" y="2124"/>
                      </a:lnTo>
                      <a:lnTo>
                        <a:pt x="4766" y="2134"/>
                      </a:lnTo>
                      <a:lnTo>
                        <a:pt x="4766" y="2124"/>
                      </a:lnTo>
                      <a:lnTo>
                        <a:pt x="4775" y="2124"/>
                      </a:lnTo>
                      <a:lnTo>
                        <a:pt x="4785" y="2124"/>
                      </a:lnTo>
                      <a:lnTo>
                        <a:pt x="4785" y="2115"/>
                      </a:lnTo>
                      <a:lnTo>
                        <a:pt x="4794" y="2115"/>
                      </a:lnTo>
                      <a:lnTo>
                        <a:pt x="4794" y="2105"/>
                      </a:lnTo>
                      <a:lnTo>
                        <a:pt x="4804" y="2124"/>
                      </a:lnTo>
                      <a:lnTo>
                        <a:pt x="4812" y="2124"/>
                      </a:lnTo>
                      <a:lnTo>
                        <a:pt x="4812" y="2134"/>
                      </a:lnTo>
                      <a:lnTo>
                        <a:pt x="4822" y="2124"/>
                      </a:lnTo>
                      <a:lnTo>
                        <a:pt x="4822" y="2115"/>
                      </a:lnTo>
                      <a:lnTo>
                        <a:pt x="4831" y="2115"/>
                      </a:lnTo>
                      <a:lnTo>
                        <a:pt x="4831" y="2124"/>
                      </a:lnTo>
                      <a:lnTo>
                        <a:pt x="4841" y="2124"/>
                      </a:lnTo>
                      <a:lnTo>
                        <a:pt x="4849" y="2124"/>
                      </a:lnTo>
                      <a:lnTo>
                        <a:pt x="4868" y="2124"/>
                      </a:lnTo>
                      <a:lnTo>
                        <a:pt x="4878" y="2124"/>
                      </a:lnTo>
                      <a:lnTo>
                        <a:pt x="4887" y="2124"/>
                      </a:lnTo>
                      <a:lnTo>
                        <a:pt x="4887" y="2134"/>
                      </a:lnTo>
                      <a:lnTo>
                        <a:pt x="4897" y="2124"/>
                      </a:lnTo>
                      <a:lnTo>
                        <a:pt x="4897" y="2134"/>
                      </a:lnTo>
                      <a:lnTo>
                        <a:pt x="4905" y="2124"/>
                      </a:lnTo>
                      <a:lnTo>
                        <a:pt x="4916" y="2124"/>
                      </a:lnTo>
                      <a:lnTo>
                        <a:pt x="4924" y="2134"/>
                      </a:lnTo>
                      <a:lnTo>
                        <a:pt x="4953" y="2124"/>
                      </a:lnTo>
                      <a:lnTo>
                        <a:pt x="4953" y="2134"/>
                      </a:lnTo>
                      <a:lnTo>
                        <a:pt x="4961" y="2134"/>
                      </a:lnTo>
                      <a:lnTo>
                        <a:pt x="4961" y="2124"/>
                      </a:lnTo>
                      <a:lnTo>
                        <a:pt x="4980" y="2124"/>
                      </a:lnTo>
                      <a:lnTo>
                        <a:pt x="4980" y="2115"/>
                      </a:lnTo>
                      <a:lnTo>
                        <a:pt x="4990" y="2124"/>
                      </a:lnTo>
                      <a:lnTo>
                        <a:pt x="4990" y="2115"/>
                      </a:lnTo>
                      <a:lnTo>
                        <a:pt x="4999" y="2115"/>
                      </a:lnTo>
                      <a:lnTo>
                        <a:pt x="4999" y="2020"/>
                      </a:lnTo>
                      <a:lnTo>
                        <a:pt x="5009" y="2010"/>
                      </a:lnTo>
                      <a:lnTo>
                        <a:pt x="5009" y="1717"/>
                      </a:lnTo>
                      <a:lnTo>
                        <a:pt x="5017" y="1793"/>
                      </a:lnTo>
                      <a:lnTo>
                        <a:pt x="5017" y="2105"/>
                      </a:lnTo>
                      <a:lnTo>
                        <a:pt x="5027" y="2105"/>
                      </a:lnTo>
                      <a:lnTo>
                        <a:pt x="5027" y="2115"/>
                      </a:lnTo>
                      <a:lnTo>
                        <a:pt x="5036" y="2115"/>
                      </a:lnTo>
                      <a:lnTo>
                        <a:pt x="5036" y="2124"/>
                      </a:lnTo>
                      <a:lnTo>
                        <a:pt x="5046" y="2134"/>
                      </a:lnTo>
                      <a:lnTo>
                        <a:pt x="5046" y="2124"/>
                      </a:lnTo>
                      <a:lnTo>
                        <a:pt x="5055" y="2134"/>
                      </a:lnTo>
                      <a:lnTo>
                        <a:pt x="5055" y="2124"/>
                      </a:lnTo>
                      <a:lnTo>
                        <a:pt x="5065" y="2124"/>
                      </a:lnTo>
                      <a:lnTo>
                        <a:pt x="5083" y="2134"/>
                      </a:lnTo>
                      <a:lnTo>
                        <a:pt x="5083" y="2124"/>
                      </a:lnTo>
                      <a:lnTo>
                        <a:pt x="5092" y="2134"/>
                      </a:lnTo>
                      <a:lnTo>
                        <a:pt x="5092" y="2124"/>
                      </a:lnTo>
                      <a:lnTo>
                        <a:pt x="5102" y="2124"/>
                      </a:lnTo>
                      <a:lnTo>
                        <a:pt x="5110" y="2124"/>
                      </a:lnTo>
                      <a:lnTo>
                        <a:pt x="5121" y="2124"/>
                      </a:lnTo>
                      <a:lnTo>
                        <a:pt x="5139" y="2124"/>
                      </a:lnTo>
                      <a:lnTo>
                        <a:pt x="5139" y="2115"/>
                      </a:lnTo>
                      <a:lnTo>
                        <a:pt x="5148" y="2115"/>
                      </a:lnTo>
                      <a:lnTo>
                        <a:pt x="5148" y="2124"/>
                      </a:lnTo>
                      <a:lnTo>
                        <a:pt x="5158" y="2124"/>
                      </a:lnTo>
                      <a:lnTo>
                        <a:pt x="5166" y="2115"/>
                      </a:lnTo>
                      <a:lnTo>
                        <a:pt x="5166" y="2124"/>
                      </a:lnTo>
                      <a:lnTo>
                        <a:pt x="5187" y="2124"/>
                      </a:lnTo>
                      <a:lnTo>
                        <a:pt x="5195" y="2134"/>
                      </a:lnTo>
                      <a:lnTo>
                        <a:pt x="5195" y="2124"/>
                      </a:lnTo>
                      <a:lnTo>
                        <a:pt x="5205" y="2124"/>
                      </a:lnTo>
                      <a:lnTo>
                        <a:pt x="5214" y="2124"/>
                      </a:lnTo>
                      <a:lnTo>
                        <a:pt x="5214" y="2105"/>
                      </a:lnTo>
                      <a:lnTo>
                        <a:pt x="5224" y="2105"/>
                      </a:lnTo>
                      <a:lnTo>
                        <a:pt x="5224" y="2124"/>
                      </a:lnTo>
                      <a:lnTo>
                        <a:pt x="5232" y="2124"/>
                      </a:lnTo>
                      <a:lnTo>
                        <a:pt x="5243" y="2124"/>
                      </a:lnTo>
                      <a:lnTo>
                        <a:pt x="5251" y="2115"/>
                      </a:lnTo>
                      <a:lnTo>
                        <a:pt x="5251" y="2124"/>
                      </a:lnTo>
                      <a:lnTo>
                        <a:pt x="5261" y="2124"/>
                      </a:lnTo>
                      <a:lnTo>
                        <a:pt x="5270" y="2124"/>
                      </a:lnTo>
                      <a:lnTo>
                        <a:pt x="5288" y="2124"/>
                      </a:lnTo>
                      <a:lnTo>
                        <a:pt x="5299" y="2124"/>
                      </a:lnTo>
                      <a:lnTo>
                        <a:pt x="5307" y="2124"/>
                      </a:lnTo>
                      <a:lnTo>
                        <a:pt x="5326" y="2134"/>
                      </a:lnTo>
                      <a:lnTo>
                        <a:pt x="5326" y="2124"/>
                      </a:lnTo>
                      <a:lnTo>
                        <a:pt x="5336" y="2124"/>
                      </a:lnTo>
                      <a:lnTo>
                        <a:pt x="5336" y="2115"/>
                      </a:lnTo>
                      <a:lnTo>
                        <a:pt x="5344" y="2115"/>
                      </a:lnTo>
                      <a:lnTo>
                        <a:pt x="5344" y="2124"/>
                      </a:lnTo>
                      <a:lnTo>
                        <a:pt x="5354" y="2124"/>
                      </a:lnTo>
                      <a:lnTo>
                        <a:pt x="5354" y="2134"/>
                      </a:lnTo>
                      <a:lnTo>
                        <a:pt x="5363" y="2124"/>
                      </a:lnTo>
                      <a:lnTo>
                        <a:pt x="5382" y="2134"/>
                      </a:lnTo>
                      <a:lnTo>
                        <a:pt x="5392" y="2124"/>
                      </a:lnTo>
                      <a:lnTo>
                        <a:pt x="5400" y="2124"/>
                      </a:lnTo>
                      <a:lnTo>
                        <a:pt x="5400" y="2134"/>
                      </a:lnTo>
                      <a:lnTo>
                        <a:pt x="5410" y="2124"/>
                      </a:lnTo>
                      <a:lnTo>
                        <a:pt x="5419" y="2124"/>
                      </a:lnTo>
                      <a:lnTo>
                        <a:pt x="5429" y="2124"/>
                      </a:lnTo>
                      <a:lnTo>
                        <a:pt x="5429" y="2096"/>
                      </a:lnTo>
                      <a:lnTo>
                        <a:pt x="5438" y="2077"/>
                      </a:lnTo>
                      <a:lnTo>
                        <a:pt x="5438" y="2105"/>
                      </a:lnTo>
                      <a:lnTo>
                        <a:pt x="5448" y="2105"/>
                      </a:lnTo>
                      <a:lnTo>
                        <a:pt x="5448" y="2124"/>
                      </a:lnTo>
                      <a:lnTo>
                        <a:pt x="5456" y="2124"/>
                      </a:lnTo>
                      <a:lnTo>
                        <a:pt x="5456" y="2134"/>
                      </a:lnTo>
                      <a:lnTo>
                        <a:pt x="5466" y="2124"/>
                      </a:lnTo>
                      <a:lnTo>
                        <a:pt x="5475" y="2124"/>
                      </a:lnTo>
                      <a:lnTo>
                        <a:pt x="5485" y="2124"/>
                      </a:lnTo>
                      <a:lnTo>
                        <a:pt x="5485" y="2134"/>
                      </a:lnTo>
                      <a:lnTo>
                        <a:pt x="5493" y="2134"/>
                      </a:lnTo>
                      <a:lnTo>
                        <a:pt x="5493" y="2124"/>
                      </a:lnTo>
                      <a:lnTo>
                        <a:pt x="5504" y="2134"/>
                      </a:lnTo>
                      <a:lnTo>
                        <a:pt x="5512" y="2124"/>
                      </a:lnTo>
                      <a:lnTo>
                        <a:pt x="5512" y="2105"/>
                      </a:lnTo>
                      <a:lnTo>
                        <a:pt x="5522" y="2105"/>
                      </a:lnTo>
                      <a:lnTo>
                        <a:pt x="5522" y="2077"/>
                      </a:lnTo>
                      <a:lnTo>
                        <a:pt x="5531" y="2086"/>
                      </a:lnTo>
                      <a:lnTo>
                        <a:pt x="5531" y="2124"/>
                      </a:lnTo>
                      <a:lnTo>
                        <a:pt x="5541" y="2124"/>
                      </a:lnTo>
                      <a:lnTo>
                        <a:pt x="5549" y="2124"/>
                      </a:lnTo>
                      <a:lnTo>
                        <a:pt x="5549" y="2134"/>
                      </a:lnTo>
                      <a:lnTo>
                        <a:pt x="5560" y="2124"/>
                      </a:lnTo>
                      <a:lnTo>
                        <a:pt x="5568" y="2124"/>
                      </a:lnTo>
                      <a:lnTo>
                        <a:pt x="5578" y="2124"/>
                      </a:lnTo>
                      <a:lnTo>
                        <a:pt x="5578" y="2058"/>
                      </a:lnTo>
                      <a:lnTo>
                        <a:pt x="5587" y="2048"/>
                      </a:lnTo>
                      <a:lnTo>
                        <a:pt x="5587" y="2086"/>
                      </a:lnTo>
                      <a:lnTo>
                        <a:pt x="5597" y="2096"/>
                      </a:lnTo>
                      <a:lnTo>
                        <a:pt x="5597" y="2115"/>
                      </a:lnTo>
                      <a:lnTo>
                        <a:pt x="5605" y="2105"/>
                      </a:lnTo>
                      <a:lnTo>
                        <a:pt x="5605" y="2115"/>
                      </a:lnTo>
                      <a:lnTo>
                        <a:pt x="5615" y="2124"/>
                      </a:lnTo>
                      <a:lnTo>
                        <a:pt x="5615" y="2115"/>
                      </a:lnTo>
                      <a:lnTo>
                        <a:pt x="5624" y="2115"/>
                      </a:lnTo>
                      <a:lnTo>
                        <a:pt x="5624" y="2124"/>
                      </a:lnTo>
                      <a:lnTo>
                        <a:pt x="5634" y="2124"/>
                      </a:lnTo>
                      <a:lnTo>
                        <a:pt x="5643" y="2124"/>
                      </a:lnTo>
                      <a:lnTo>
                        <a:pt x="5653" y="2134"/>
                      </a:lnTo>
                      <a:lnTo>
                        <a:pt x="5653" y="2124"/>
                      </a:lnTo>
                      <a:lnTo>
                        <a:pt x="5661" y="2124"/>
                      </a:lnTo>
                      <a:lnTo>
                        <a:pt x="5671" y="2115"/>
                      </a:lnTo>
                      <a:lnTo>
                        <a:pt x="5671" y="2124"/>
                      </a:lnTo>
                      <a:lnTo>
                        <a:pt x="5680" y="2124"/>
                      </a:lnTo>
                      <a:lnTo>
                        <a:pt x="5698" y="2124"/>
                      </a:lnTo>
                      <a:lnTo>
                        <a:pt x="5709" y="2134"/>
                      </a:lnTo>
                      <a:lnTo>
                        <a:pt x="5709" y="2124"/>
                      </a:lnTo>
                      <a:lnTo>
                        <a:pt x="5717" y="2124"/>
                      </a:lnTo>
                      <a:lnTo>
                        <a:pt x="5717" y="2115"/>
                      </a:lnTo>
                      <a:lnTo>
                        <a:pt x="5727" y="2115"/>
                      </a:lnTo>
                      <a:lnTo>
                        <a:pt x="5727" y="2010"/>
                      </a:lnTo>
                      <a:lnTo>
                        <a:pt x="5736" y="1926"/>
                      </a:lnTo>
                      <a:lnTo>
                        <a:pt x="5736" y="2039"/>
                      </a:lnTo>
                      <a:lnTo>
                        <a:pt x="5746" y="2048"/>
                      </a:lnTo>
                      <a:lnTo>
                        <a:pt x="5746" y="2124"/>
                      </a:lnTo>
                      <a:lnTo>
                        <a:pt x="5754" y="2124"/>
                      </a:lnTo>
                      <a:lnTo>
                        <a:pt x="5765" y="2124"/>
                      </a:lnTo>
                      <a:lnTo>
                        <a:pt x="5765" y="2134"/>
                      </a:lnTo>
                      <a:lnTo>
                        <a:pt x="5773" y="2124"/>
                      </a:lnTo>
                      <a:lnTo>
                        <a:pt x="5783" y="2124"/>
                      </a:lnTo>
                      <a:lnTo>
                        <a:pt x="5792" y="2124"/>
                      </a:lnTo>
                      <a:lnTo>
                        <a:pt x="5792" y="2134"/>
                      </a:lnTo>
                      <a:lnTo>
                        <a:pt x="5802" y="2134"/>
                      </a:lnTo>
                      <a:lnTo>
                        <a:pt x="5802" y="2124"/>
                      </a:lnTo>
                      <a:lnTo>
                        <a:pt x="5810" y="2124"/>
                      </a:lnTo>
                      <a:lnTo>
                        <a:pt x="5820" y="2124"/>
                      </a:lnTo>
                      <a:lnTo>
                        <a:pt x="5829" y="2124"/>
                      </a:lnTo>
                      <a:lnTo>
                        <a:pt x="5839" y="2124"/>
                      </a:lnTo>
                      <a:lnTo>
                        <a:pt x="5848" y="2124"/>
                      </a:lnTo>
                      <a:lnTo>
                        <a:pt x="5848" y="2105"/>
                      </a:lnTo>
                      <a:lnTo>
                        <a:pt x="5858" y="2105"/>
                      </a:lnTo>
                      <a:lnTo>
                        <a:pt x="5858" y="2124"/>
                      </a:lnTo>
                      <a:lnTo>
                        <a:pt x="5866" y="2124"/>
                      </a:lnTo>
                      <a:lnTo>
                        <a:pt x="5866" y="2134"/>
                      </a:lnTo>
                      <a:lnTo>
                        <a:pt x="5876" y="2134"/>
                      </a:lnTo>
                      <a:lnTo>
                        <a:pt x="5876" y="2124"/>
                      </a:lnTo>
                      <a:lnTo>
                        <a:pt x="5885" y="2134"/>
                      </a:lnTo>
                      <a:lnTo>
                        <a:pt x="5885" y="2124"/>
                      </a:lnTo>
                      <a:lnTo>
                        <a:pt x="5904" y="2124"/>
                      </a:lnTo>
                      <a:lnTo>
                        <a:pt x="5914" y="2134"/>
                      </a:lnTo>
                      <a:lnTo>
                        <a:pt x="5914" y="2124"/>
                      </a:lnTo>
                      <a:lnTo>
                        <a:pt x="5922" y="2124"/>
                      </a:lnTo>
                      <a:lnTo>
                        <a:pt x="5922" y="2134"/>
                      </a:lnTo>
                      <a:lnTo>
                        <a:pt x="5932" y="2124"/>
                      </a:lnTo>
                      <a:lnTo>
                        <a:pt x="5941" y="2134"/>
                      </a:lnTo>
                      <a:lnTo>
                        <a:pt x="5941" y="2124"/>
                      </a:lnTo>
                      <a:lnTo>
                        <a:pt x="5959" y="2124"/>
                      </a:lnTo>
                      <a:lnTo>
                        <a:pt x="5970" y="2124"/>
                      </a:lnTo>
                      <a:lnTo>
                        <a:pt x="5970" y="2115"/>
                      </a:lnTo>
                      <a:lnTo>
                        <a:pt x="5978" y="2124"/>
                      </a:lnTo>
                      <a:lnTo>
                        <a:pt x="5988" y="2124"/>
                      </a:lnTo>
                      <a:lnTo>
                        <a:pt x="6007" y="2124"/>
                      </a:lnTo>
                      <a:lnTo>
                        <a:pt x="6007" y="2134"/>
                      </a:lnTo>
                      <a:lnTo>
                        <a:pt x="6026" y="2124"/>
                      </a:lnTo>
                      <a:lnTo>
                        <a:pt x="6034" y="2124"/>
                      </a:lnTo>
                      <a:lnTo>
                        <a:pt x="6044" y="2124"/>
                      </a:lnTo>
                      <a:lnTo>
                        <a:pt x="6053" y="2124"/>
                      </a:lnTo>
                      <a:lnTo>
                        <a:pt x="6071" y="2134"/>
                      </a:lnTo>
                      <a:lnTo>
                        <a:pt x="6071" y="2124"/>
                      </a:lnTo>
                      <a:lnTo>
                        <a:pt x="6081" y="2124"/>
                      </a:lnTo>
                      <a:lnTo>
                        <a:pt x="6092" y="2124"/>
                      </a:lnTo>
                      <a:lnTo>
                        <a:pt x="6110" y="2124"/>
                      </a:lnTo>
                      <a:lnTo>
                        <a:pt x="6110" y="2134"/>
                      </a:lnTo>
                      <a:lnTo>
                        <a:pt x="6129" y="2124"/>
                      </a:lnTo>
                      <a:lnTo>
                        <a:pt x="6137" y="2134"/>
                      </a:lnTo>
                      <a:lnTo>
                        <a:pt x="6156" y="2124"/>
                      </a:lnTo>
                      <a:lnTo>
                        <a:pt x="6166" y="2124"/>
                      </a:lnTo>
                      <a:lnTo>
                        <a:pt x="6175" y="2124"/>
                      </a:lnTo>
                      <a:lnTo>
                        <a:pt x="6185" y="2134"/>
                      </a:lnTo>
                      <a:lnTo>
                        <a:pt x="6203" y="2124"/>
                      </a:lnTo>
                      <a:lnTo>
                        <a:pt x="6203" y="2134"/>
                      </a:lnTo>
                      <a:lnTo>
                        <a:pt x="6212" y="2124"/>
                      </a:lnTo>
                      <a:lnTo>
                        <a:pt x="6222" y="2124"/>
                      </a:lnTo>
                      <a:lnTo>
                        <a:pt x="6222" y="2115"/>
                      </a:lnTo>
                      <a:lnTo>
                        <a:pt x="6231" y="2115"/>
                      </a:lnTo>
                      <a:lnTo>
                        <a:pt x="6231" y="2124"/>
                      </a:lnTo>
                      <a:lnTo>
                        <a:pt x="6241" y="2124"/>
                      </a:lnTo>
                      <a:lnTo>
                        <a:pt x="6241" y="2134"/>
                      </a:lnTo>
                      <a:lnTo>
                        <a:pt x="6249" y="2124"/>
                      </a:lnTo>
                      <a:lnTo>
                        <a:pt x="6259" y="2134"/>
                      </a:lnTo>
                      <a:lnTo>
                        <a:pt x="6259" y="2124"/>
                      </a:lnTo>
                      <a:lnTo>
                        <a:pt x="6268" y="2124"/>
                      </a:lnTo>
                      <a:lnTo>
                        <a:pt x="6268" y="2134"/>
                      </a:lnTo>
                      <a:lnTo>
                        <a:pt x="6286" y="2124"/>
                      </a:lnTo>
                      <a:lnTo>
                        <a:pt x="6315" y="2134"/>
                      </a:lnTo>
                      <a:lnTo>
                        <a:pt x="6315" y="2124"/>
                      </a:lnTo>
                      <a:lnTo>
                        <a:pt x="6324" y="2124"/>
                      </a:lnTo>
                      <a:lnTo>
                        <a:pt x="6324" y="2086"/>
                      </a:lnTo>
                      <a:lnTo>
                        <a:pt x="6334" y="2086"/>
                      </a:lnTo>
                      <a:lnTo>
                        <a:pt x="6334" y="1801"/>
                      </a:lnTo>
                      <a:lnTo>
                        <a:pt x="6342" y="1801"/>
                      </a:lnTo>
                      <a:lnTo>
                        <a:pt x="6342" y="2086"/>
                      </a:lnTo>
                      <a:lnTo>
                        <a:pt x="6353" y="2096"/>
                      </a:lnTo>
                      <a:lnTo>
                        <a:pt x="6353" y="2124"/>
                      </a:lnTo>
                      <a:lnTo>
                        <a:pt x="6361" y="2115"/>
                      </a:lnTo>
                      <a:lnTo>
                        <a:pt x="6361" y="2124"/>
                      </a:lnTo>
                      <a:lnTo>
                        <a:pt x="6371" y="2124"/>
                      </a:lnTo>
                      <a:lnTo>
                        <a:pt x="6380" y="2134"/>
                      </a:lnTo>
                      <a:lnTo>
                        <a:pt x="6380" y="2124"/>
                      </a:lnTo>
                      <a:lnTo>
                        <a:pt x="6390" y="2124"/>
                      </a:lnTo>
                      <a:lnTo>
                        <a:pt x="6398" y="2124"/>
                      </a:lnTo>
                      <a:lnTo>
                        <a:pt x="6398" y="2086"/>
                      </a:lnTo>
                      <a:lnTo>
                        <a:pt x="6408" y="2086"/>
                      </a:lnTo>
                      <a:lnTo>
                        <a:pt x="6408" y="2115"/>
                      </a:lnTo>
                      <a:lnTo>
                        <a:pt x="6417" y="2124"/>
                      </a:lnTo>
                      <a:lnTo>
                        <a:pt x="6417" y="1991"/>
                      </a:lnTo>
                      <a:lnTo>
                        <a:pt x="6427" y="1972"/>
                      </a:lnTo>
                      <a:lnTo>
                        <a:pt x="6427" y="1717"/>
                      </a:lnTo>
                      <a:lnTo>
                        <a:pt x="6436" y="1801"/>
                      </a:lnTo>
                      <a:lnTo>
                        <a:pt x="6436" y="2105"/>
                      </a:lnTo>
                      <a:lnTo>
                        <a:pt x="6446" y="2115"/>
                      </a:lnTo>
                      <a:lnTo>
                        <a:pt x="6446" y="2124"/>
                      </a:lnTo>
                      <a:lnTo>
                        <a:pt x="6454" y="2115"/>
                      </a:lnTo>
                      <a:lnTo>
                        <a:pt x="6454" y="2124"/>
                      </a:lnTo>
                      <a:lnTo>
                        <a:pt x="6464" y="2124"/>
                      </a:lnTo>
                      <a:lnTo>
                        <a:pt x="6464" y="2134"/>
                      </a:lnTo>
                      <a:lnTo>
                        <a:pt x="6473" y="2124"/>
                      </a:lnTo>
                      <a:lnTo>
                        <a:pt x="6483" y="2124"/>
                      </a:lnTo>
                      <a:lnTo>
                        <a:pt x="6492" y="2124"/>
                      </a:lnTo>
                      <a:lnTo>
                        <a:pt x="6502" y="2124"/>
                      </a:lnTo>
                      <a:lnTo>
                        <a:pt x="6502" y="2134"/>
                      </a:lnTo>
                      <a:lnTo>
                        <a:pt x="6510" y="2124"/>
                      </a:lnTo>
                      <a:lnTo>
                        <a:pt x="6510" y="2134"/>
                      </a:lnTo>
                      <a:lnTo>
                        <a:pt x="6520" y="2134"/>
                      </a:lnTo>
                      <a:lnTo>
                        <a:pt x="6520" y="2115"/>
                      </a:lnTo>
                      <a:lnTo>
                        <a:pt x="6529" y="2124"/>
                      </a:lnTo>
                      <a:lnTo>
                        <a:pt x="6539" y="2124"/>
                      </a:lnTo>
                      <a:lnTo>
                        <a:pt x="6539" y="2134"/>
                      </a:lnTo>
                      <a:lnTo>
                        <a:pt x="6558" y="2134"/>
                      </a:lnTo>
                      <a:lnTo>
                        <a:pt x="6558" y="2124"/>
                      </a:lnTo>
                      <a:lnTo>
                        <a:pt x="6566" y="2124"/>
                      </a:lnTo>
                      <a:lnTo>
                        <a:pt x="6576" y="2124"/>
                      </a:lnTo>
                      <a:lnTo>
                        <a:pt x="6576" y="2134"/>
                      </a:lnTo>
                      <a:lnTo>
                        <a:pt x="6585" y="2115"/>
                      </a:lnTo>
                      <a:lnTo>
                        <a:pt x="6585" y="2134"/>
                      </a:lnTo>
                      <a:lnTo>
                        <a:pt x="6595" y="2134"/>
                      </a:lnTo>
                      <a:lnTo>
                        <a:pt x="6595" y="2124"/>
                      </a:lnTo>
                      <a:lnTo>
                        <a:pt x="6603" y="2124"/>
                      </a:lnTo>
                      <a:lnTo>
                        <a:pt x="6614" y="2124"/>
                      </a:lnTo>
                      <a:lnTo>
                        <a:pt x="6614" y="2067"/>
                      </a:lnTo>
                      <a:lnTo>
                        <a:pt x="6622" y="2058"/>
                      </a:lnTo>
                      <a:lnTo>
                        <a:pt x="6622" y="1934"/>
                      </a:lnTo>
                      <a:lnTo>
                        <a:pt x="6632" y="2001"/>
                      </a:lnTo>
                      <a:lnTo>
                        <a:pt x="6632" y="2124"/>
                      </a:lnTo>
                      <a:lnTo>
                        <a:pt x="6641" y="2124"/>
                      </a:lnTo>
                      <a:lnTo>
                        <a:pt x="6651" y="2124"/>
                      </a:lnTo>
                      <a:lnTo>
                        <a:pt x="6669" y="2134"/>
                      </a:lnTo>
                      <a:lnTo>
                        <a:pt x="6678" y="2124"/>
                      </a:lnTo>
                      <a:lnTo>
                        <a:pt x="6688" y="2134"/>
                      </a:lnTo>
                      <a:lnTo>
                        <a:pt x="6707" y="2124"/>
                      </a:lnTo>
                      <a:lnTo>
                        <a:pt x="6715" y="2134"/>
                      </a:lnTo>
                      <a:lnTo>
                        <a:pt x="6715" y="2124"/>
                      </a:lnTo>
                      <a:lnTo>
                        <a:pt x="6725" y="2124"/>
                      </a:lnTo>
                      <a:lnTo>
                        <a:pt x="6734" y="2124"/>
                      </a:lnTo>
                      <a:lnTo>
                        <a:pt x="6734" y="2134"/>
                      </a:lnTo>
                      <a:lnTo>
                        <a:pt x="6744" y="2134"/>
                      </a:lnTo>
                      <a:lnTo>
                        <a:pt x="6744" y="2124"/>
                      </a:lnTo>
                      <a:lnTo>
                        <a:pt x="6752" y="2124"/>
                      </a:lnTo>
                      <a:lnTo>
                        <a:pt x="6771" y="2124"/>
                      </a:lnTo>
                      <a:lnTo>
                        <a:pt x="6781" y="2134"/>
                      </a:lnTo>
                      <a:lnTo>
                        <a:pt x="6790" y="2124"/>
                      </a:lnTo>
                      <a:lnTo>
                        <a:pt x="6790" y="2134"/>
                      </a:lnTo>
                      <a:lnTo>
                        <a:pt x="6800" y="2134"/>
                      </a:lnTo>
                      <a:lnTo>
                        <a:pt x="6800" y="2124"/>
                      </a:lnTo>
                      <a:lnTo>
                        <a:pt x="6808" y="2124"/>
                      </a:lnTo>
                      <a:lnTo>
                        <a:pt x="6819" y="2134"/>
                      </a:lnTo>
                      <a:lnTo>
                        <a:pt x="6827" y="2124"/>
                      </a:lnTo>
                      <a:lnTo>
                        <a:pt x="6837" y="2134"/>
                      </a:lnTo>
                      <a:lnTo>
                        <a:pt x="6837" y="2124"/>
                      </a:lnTo>
                      <a:lnTo>
                        <a:pt x="6846" y="2124"/>
                      </a:lnTo>
                      <a:lnTo>
                        <a:pt x="6856" y="2124"/>
                      </a:lnTo>
                      <a:lnTo>
                        <a:pt x="6856" y="2039"/>
                      </a:lnTo>
                      <a:lnTo>
                        <a:pt x="6864" y="2010"/>
                      </a:lnTo>
                      <a:lnTo>
                        <a:pt x="6864" y="2105"/>
                      </a:lnTo>
                      <a:lnTo>
                        <a:pt x="6874" y="2105"/>
                      </a:lnTo>
                      <a:lnTo>
                        <a:pt x="6874" y="2124"/>
                      </a:lnTo>
                      <a:lnTo>
                        <a:pt x="6883" y="2115"/>
                      </a:lnTo>
                      <a:lnTo>
                        <a:pt x="6883" y="2124"/>
                      </a:lnTo>
                      <a:lnTo>
                        <a:pt x="6902" y="2124"/>
                      </a:lnTo>
                      <a:lnTo>
                        <a:pt x="6912" y="2124"/>
                      </a:lnTo>
                      <a:lnTo>
                        <a:pt x="6930" y="2124"/>
                      </a:lnTo>
                      <a:lnTo>
                        <a:pt x="6930" y="2134"/>
                      </a:lnTo>
                      <a:lnTo>
                        <a:pt x="6949" y="2124"/>
                      </a:lnTo>
                      <a:lnTo>
                        <a:pt x="6958" y="2124"/>
                      </a:lnTo>
                      <a:lnTo>
                        <a:pt x="6968" y="2134"/>
                      </a:lnTo>
                      <a:lnTo>
                        <a:pt x="6968" y="2124"/>
                      </a:lnTo>
                      <a:lnTo>
                        <a:pt x="6976" y="2124"/>
                      </a:lnTo>
                      <a:lnTo>
                        <a:pt x="6986" y="2134"/>
                      </a:lnTo>
                      <a:lnTo>
                        <a:pt x="7015" y="2124"/>
                      </a:lnTo>
                      <a:lnTo>
                        <a:pt x="7034" y="2124"/>
                      </a:lnTo>
                      <a:lnTo>
                        <a:pt x="7042" y="2124"/>
                      </a:lnTo>
                      <a:lnTo>
                        <a:pt x="7052" y="2124"/>
                      </a:lnTo>
                      <a:lnTo>
                        <a:pt x="7071" y="2124"/>
                      </a:lnTo>
                      <a:lnTo>
                        <a:pt x="7080" y="2124"/>
                      </a:lnTo>
                      <a:lnTo>
                        <a:pt x="7090" y="2124"/>
                      </a:lnTo>
                      <a:lnTo>
                        <a:pt x="7098" y="2124"/>
                      </a:lnTo>
                      <a:lnTo>
                        <a:pt x="7098" y="2134"/>
                      </a:lnTo>
                      <a:lnTo>
                        <a:pt x="7108" y="2124"/>
                      </a:lnTo>
                      <a:lnTo>
                        <a:pt x="7117" y="2124"/>
                      </a:lnTo>
                      <a:lnTo>
                        <a:pt x="7127" y="2124"/>
                      </a:lnTo>
                      <a:lnTo>
                        <a:pt x="7135" y="2124"/>
                      </a:lnTo>
                      <a:lnTo>
                        <a:pt x="7154" y="2124"/>
                      </a:lnTo>
                      <a:lnTo>
                        <a:pt x="7164" y="2134"/>
                      </a:lnTo>
                      <a:lnTo>
                        <a:pt x="7164" y="2124"/>
                      </a:lnTo>
                      <a:lnTo>
                        <a:pt x="7173" y="2124"/>
                      </a:lnTo>
                      <a:lnTo>
                        <a:pt x="7173" y="2134"/>
                      </a:lnTo>
                      <a:lnTo>
                        <a:pt x="7183" y="2134"/>
                      </a:lnTo>
                      <a:lnTo>
                        <a:pt x="7183" y="2124"/>
                      </a:lnTo>
                      <a:lnTo>
                        <a:pt x="7202" y="2124"/>
                      </a:lnTo>
                      <a:lnTo>
                        <a:pt x="7220" y="2124"/>
                      </a:lnTo>
                      <a:lnTo>
                        <a:pt x="7220" y="2134"/>
                      </a:lnTo>
                      <a:lnTo>
                        <a:pt x="7229" y="2134"/>
                      </a:lnTo>
                      <a:lnTo>
                        <a:pt x="7229" y="2124"/>
                      </a:lnTo>
                      <a:lnTo>
                        <a:pt x="7247" y="2124"/>
                      </a:lnTo>
                      <a:lnTo>
                        <a:pt x="7257" y="2124"/>
                      </a:lnTo>
                      <a:lnTo>
                        <a:pt x="7266" y="2134"/>
                      </a:lnTo>
                      <a:lnTo>
                        <a:pt x="7266" y="2124"/>
                      </a:lnTo>
                      <a:lnTo>
                        <a:pt x="7295" y="2134"/>
                      </a:lnTo>
                      <a:lnTo>
                        <a:pt x="7295" y="2124"/>
                      </a:lnTo>
                      <a:lnTo>
                        <a:pt x="7322" y="2134"/>
                      </a:lnTo>
                      <a:lnTo>
                        <a:pt x="7332" y="2124"/>
                      </a:lnTo>
                      <a:lnTo>
                        <a:pt x="7341" y="2124"/>
                      </a:lnTo>
                      <a:lnTo>
                        <a:pt x="7359" y="2124"/>
                      </a:lnTo>
                      <a:lnTo>
                        <a:pt x="7369" y="2124"/>
                      </a:lnTo>
                      <a:lnTo>
                        <a:pt x="7388" y="2124"/>
                      </a:lnTo>
                      <a:lnTo>
                        <a:pt x="7415" y="2124"/>
                      </a:lnTo>
                      <a:lnTo>
                        <a:pt x="7415" y="2134"/>
                      </a:lnTo>
                      <a:lnTo>
                        <a:pt x="7425" y="2124"/>
                      </a:lnTo>
                      <a:lnTo>
                        <a:pt x="7434" y="2134"/>
                      </a:lnTo>
                      <a:lnTo>
                        <a:pt x="7434" y="2124"/>
                      </a:lnTo>
                      <a:lnTo>
                        <a:pt x="7452" y="2124"/>
                      </a:lnTo>
                      <a:lnTo>
                        <a:pt x="7452" y="2134"/>
                      </a:lnTo>
                      <a:lnTo>
                        <a:pt x="7463" y="2124"/>
                      </a:lnTo>
                      <a:lnTo>
                        <a:pt x="7471" y="2124"/>
                      </a:lnTo>
                      <a:lnTo>
                        <a:pt x="7490" y="2124"/>
                      </a:lnTo>
                      <a:lnTo>
                        <a:pt x="7500" y="2124"/>
                      </a:lnTo>
                      <a:lnTo>
                        <a:pt x="7508" y="2124"/>
                      </a:lnTo>
                      <a:lnTo>
                        <a:pt x="7556" y="2134"/>
                      </a:lnTo>
                      <a:lnTo>
                        <a:pt x="7564" y="2124"/>
                      </a:lnTo>
                      <a:lnTo>
                        <a:pt x="7574" y="2124"/>
                      </a:lnTo>
                      <a:lnTo>
                        <a:pt x="7583" y="2134"/>
                      </a:lnTo>
                      <a:lnTo>
                        <a:pt x="7601" y="2124"/>
                      </a:lnTo>
                      <a:lnTo>
                        <a:pt x="7620" y="2134"/>
                      </a:lnTo>
                      <a:lnTo>
                        <a:pt x="7620" y="2124"/>
                      </a:lnTo>
                      <a:lnTo>
                        <a:pt x="7630" y="2134"/>
                      </a:lnTo>
                      <a:lnTo>
                        <a:pt x="7630" y="2124"/>
                      </a:lnTo>
                      <a:lnTo>
                        <a:pt x="7657" y="2124"/>
                      </a:lnTo>
                      <a:lnTo>
                        <a:pt x="7657" y="2115"/>
                      </a:lnTo>
                      <a:lnTo>
                        <a:pt x="7668" y="2115"/>
                      </a:lnTo>
                      <a:lnTo>
                        <a:pt x="7668" y="2124"/>
                      </a:lnTo>
                      <a:lnTo>
                        <a:pt x="7676" y="2124"/>
                      </a:lnTo>
                      <a:lnTo>
                        <a:pt x="7686" y="2124"/>
                      </a:lnTo>
                      <a:lnTo>
                        <a:pt x="7686" y="2134"/>
                      </a:lnTo>
                      <a:lnTo>
                        <a:pt x="7695" y="2124"/>
                      </a:lnTo>
                      <a:lnTo>
                        <a:pt x="7695" y="2134"/>
                      </a:lnTo>
                      <a:lnTo>
                        <a:pt x="7705" y="2134"/>
                      </a:lnTo>
                      <a:lnTo>
                        <a:pt x="7705" y="2124"/>
                      </a:lnTo>
                      <a:lnTo>
                        <a:pt x="7713" y="2124"/>
                      </a:lnTo>
                      <a:lnTo>
                        <a:pt x="7723" y="2124"/>
                      </a:lnTo>
                      <a:lnTo>
                        <a:pt x="7723" y="2134"/>
                      </a:lnTo>
                      <a:lnTo>
                        <a:pt x="7732" y="2124"/>
                      </a:lnTo>
                      <a:lnTo>
                        <a:pt x="7769" y="2134"/>
                      </a:lnTo>
                      <a:lnTo>
                        <a:pt x="7769" y="2124"/>
                      </a:lnTo>
                      <a:lnTo>
                        <a:pt x="7788" y="2134"/>
                      </a:lnTo>
                      <a:lnTo>
                        <a:pt x="7798" y="2124"/>
                      </a:lnTo>
                      <a:lnTo>
                        <a:pt x="7807" y="2134"/>
                      </a:lnTo>
                      <a:lnTo>
                        <a:pt x="7807" y="2124"/>
                      </a:lnTo>
                      <a:lnTo>
                        <a:pt x="7825" y="2134"/>
                      </a:lnTo>
                      <a:lnTo>
                        <a:pt x="7835" y="2124"/>
                      </a:lnTo>
                      <a:lnTo>
                        <a:pt x="7835" y="2134"/>
                      </a:lnTo>
                      <a:lnTo>
                        <a:pt x="7844" y="2124"/>
                      </a:lnTo>
                      <a:lnTo>
                        <a:pt x="7854" y="2124"/>
                      </a:lnTo>
                      <a:lnTo>
                        <a:pt x="7854" y="2134"/>
                      </a:lnTo>
                      <a:lnTo>
                        <a:pt x="7862" y="2124"/>
                      </a:lnTo>
                      <a:lnTo>
                        <a:pt x="7873" y="2134"/>
                      </a:lnTo>
                      <a:lnTo>
                        <a:pt x="7881" y="2124"/>
                      </a:lnTo>
                      <a:lnTo>
                        <a:pt x="7901" y="2134"/>
                      </a:lnTo>
                      <a:lnTo>
                        <a:pt x="7910" y="2124"/>
                      </a:lnTo>
                      <a:lnTo>
                        <a:pt x="7920" y="2134"/>
                      </a:lnTo>
                      <a:lnTo>
                        <a:pt x="7929" y="2124"/>
                      </a:lnTo>
                      <a:lnTo>
                        <a:pt x="7939" y="2134"/>
                      </a:lnTo>
                      <a:lnTo>
                        <a:pt x="7947" y="2124"/>
                      </a:lnTo>
                      <a:lnTo>
                        <a:pt x="7957" y="2134"/>
                      </a:lnTo>
                      <a:lnTo>
                        <a:pt x="7966" y="2124"/>
                      </a:lnTo>
                      <a:lnTo>
                        <a:pt x="7976" y="2134"/>
                      </a:lnTo>
                      <a:lnTo>
                        <a:pt x="7984" y="2124"/>
                      </a:lnTo>
                      <a:lnTo>
                        <a:pt x="7995" y="2124"/>
                      </a:lnTo>
                      <a:lnTo>
                        <a:pt x="8013" y="2124"/>
                      </a:lnTo>
                      <a:lnTo>
                        <a:pt x="8032" y="2134"/>
                      </a:lnTo>
                      <a:lnTo>
                        <a:pt x="8040" y="2124"/>
                      </a:lnTo>
                      <a:lnTo>
                        <a:pt x="8051" y="2124"/>
                      </a:lnTo>
                      <a:lnTo>
                        <a:pt x="8051" y="2096"/>
                      </a:lnTo>
                      <a:lnTo>
                        <a:pt x="8059" y="2067"/>
                      </a:lnTo>
                      <a:lnTo>
                        <a:pt x="8059" y="2105"/>
                      </a:lnTo>
                      <a:lnTo>
                        <a:pt x="8069" y="2105"/>
                      </a:lnTo>
                      <a:lnTo>
                        <a:pt x="8069" y="2124"/>
                      </a:lnTo>
                      <a:lnTo>
                        <a:pt x="8078" y="2124"/>
                      </a:lnTo>
                      <a:lnTo>
                        <a:pt x="8078" y="2115"/>
                      </a:lnTo>
                      <a:lnTo>
                        <a:pt x="8088" y="2115"/>
                      </a:lnTo>
                      <a:lnTo>
                        <a:pt x="8096" y="2105"/>
                      </a:lnTo>
                      <a:lnTo>
                        <a:pt x="8096" y="2124"/>
                      </a:lnTo>
                      <a:lnTo>
                        <a:pt x="8106" y="2124"/>
                      </a:lnTo>
                      <a:lnTo>
                        <a:pt x="8115" y="2134"/>
                      </a:lnTo>
                      <a:lnTo>
                        <a:pt x="8125" y="2124"/>
                      </a:lnTo>
                      <a:lnTo>
                        <a:pt x="8134" y="2124"/>
                      </a:lnTo>
                      <a:lnTo>
                        <a:pt x="8144" y="2124"/>
                      </a:lnTo>
                      <a:lnTo>
                        <a:pt x="8171" y="2134"/>
                      </a:lnTo>
                      <a:lnTo>
                        <a:pt x="8171" y="2124"/>
                      </a:lnTo>
                      <a:lnTo>
                        <a:pt x="8189" y="2124"/>
                      </a:lnTo>
                      <a:lnTo>
                        <a:pt x="8200" y="2124"/>
                      </a:lnTo>
                      <a:lnTo>
                        <a:pt x="8218" y="2124"/>
                      </a:lnTo>
                      <a:lnTo>
                        <a:pt x="8227" y="2124"/>
                      </a:lnTo>
                      <a:lnTo>
                        <a:pt x="8237" y="2124"/>
                      </a:lnTo>
                      <a:lnTo>
                        <a:pt x="8256" y="2134"/>
                      </a:lnTo>
                      <a:lnTo>
                        <a:pt x="8264" y="2124"/>
                      </a:lnTo>
                      <a:lnTo>
                        <a:pt x="8293" y="2124"/>
                      </a:lnTo>
                      <a:lnTo>
                        <a:pt x="8301" y="2124"/>
                      </a:lnTo>
                      <a:lnTo>
                        <a:pt x="8301" y="2134"/>
                      </a:lnTo>
                      <a:lnTo>
                        <a:pt x="8339" y="2124"/>
                      </a:lnTo>
                      <a:lnTo>
                        <a:pt x="8349" y="2124"/>
                      </a:lnTo>
                      <a:lnTo>
                        <a:pt x="8357" y="2124"/>
                      </a:lnTo>
                      <a:lnTo>
                        <a:pt x="8376" y="2124"/>
                      </a:lnTo>
                      <a:lnTo>
                        <a:pt x="8386" y="2124"/>
                      </a:lnTo>
                      <a:lnTo>
                        <a:pt x="8405" y="2134"/>
                      </a:lnTo>
                      <a:lnTo>
                        <a:pt x="8413" y="2124"/>
                      </a:ln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4498" name="Rectangle 50"/>
                <p:cNvSpPr>
                  <a:spLocks noChangeArrowheads="1"/>
                </p:cNvSpPr>
                <p:nvPr/>
              </p:nvSpPr>
              <p:spPr bwMode="auto">
                <a:xfrm>
                  <a:off x="2683" y="1608"/>
                  <a:ext cx="1179" cy="68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104499" name="Line 51"/>
            <p:cNvSpPr>
              <a:spLocks noChangeShapeType="1"/>
            </p:cNvSpPr>
            <p:nvPr/>
          </p:nvSpPr>
          <p:spPr bwMode="auto">
            <a:xfrm flipV="1">
              <a:off x="4604" y="1071"/>
              <a:ext cx="136" cy="91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00" name="Line 52"/>
            <p:cNvSpPr>
              <a:spLocks noChangeShapeType="1"/>
            </p:cNvSpPr>
            <p:nvPr/>
          </p:nvSpPr>
          <p:spPr bwMode="auto">
            <a:xfrm>
              <a:off x="4649" y="1343"/>
              <a:ext cx="181" cy="1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01" name="Line 53"/>
            <p:cNvSpPr>
              <a:spLocks noChangeShapeType="1"/>
            </p:cNvSpPr>
            <p:nvPr/>
          </p:nvSpPr>
          <p:spPr bwMode="auto">
            <a:xfrm>
              <a:off x="4582" y="1552"/>
              <a:ext cx="136" cy="91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grpSp>
        <p:nvGrpSpPr>
          <p:cNvPr id="2" name="Skupina 1"/>
          <p:cNvGrpSpPr/>
          <p:nvPr/>
        </p:nvGrpSpPr>
        <p:grpSpPr>
          <a:xfrm>
            <a:off x="1590072" y="1908471"/>
            <a:ext cx="1952907" cy="1520529"/>
            <a:chOff x="1590072" y="2446338"/>
            <a:chExt cx="1952907" cy="1520529"/>
          </a:xfrm>
        </p:grpSpPr>
        <p:grpSp>
          <p:nvGrpSpPr>
            <p:cNvPr id="104468" name="Group 20"/>
            <p:cNvGrpSpPr>
              <a:grpSpLocks noChangeAspect="1"/>
            </p:cNvGrpSpPr>
            <p:nvPr/>
          </p:nvGrpSpPr>
          <p:grpSpPr bwMode="auto">
            <a:xfrm>
              <a:off x="2446338" y="2459038"/>
              <a:ext cx="323850" cy="779462"/>
              <a:chOff x="3648" y="1584"/>
              <a:chExt cx="317" cy="702"/>
            </a:xfrm>
          </p:grpSpPr>
          <p:grpSp>
            <p:nvGrpSpPr>
              <p:cNvPr id="104469" name="Group 21"/>
              <p:cNvGrpSpPr>
                <a:grpSpLocks noChangeAspect="1"/>
              </p:cNvGrpSpPr>
              <p:nvPr/>
            </p:nvGrpSpPr>
            <p:grpSpPr bwMode="auto">
              <a:xfrm>
                <a:off x="3648" y="1584"/>
                <a:ext cx="317" cy="702"/>
                <a:chOff x="1488" y="2792"/>
                <a:chExt cx="192" cy="424"/>
              </a:xfrm>
            </p:grpSpPr>
            <p:sp>
              <p:nvSpPr>
                <p:cNvPr id="104470" name="Arc 22"/>
                <p:cNvSpPr>
                  <a:spLocks noChangeAspect="1"/>
                </p:cNvSpPr>
                <p:nvPr/>
              </p:nvSpPr>
              <p:spPr bwMode="auto">
                <a:xfrm flipH="1" flipV="1">
                  <a:off x="1488" y="3120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pPr algn="ctr" eaLnBrk="0" hangingPunct="0"/>
                  <a:endParaRPr lang="cs-CZ" altLang="cs-CZ" sz="20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471" name="Arc 23"/>
                <p:cNvSpPr>
                  <a:spLocks noChangeAspect="1"/>
                </p:cNvSpPr>
                <p:nvPr/>
              </p:nvSpPr>
              <p:spPr bwMode="auto">
                <a:xfrm flipV="1">
                  <a:off x="1584" y="3120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pPr algn="ctr" eaLnBrk="0" hangingPunct="0"/>
                  <a:endParaRPr lang="cs-CZ" altLang="cs-CZ" sz="20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472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488" y="279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473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1680" y="279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04474" name="Freeform 26"/>
              <p:cNvSpPr>
                <a:spLocks noChangeAspect="1"/>
              </p:cNvSpPr>
              <p:nvPr/>
            </p:nvSpPr>
            <p:spPr bwMode="auto">
              <a:xfrm>
                <a:off x="3685" y="2016"/>
                <a:ext cx="259" cy="203"/>
              </a:xfrm>
              <a:custGeom>
                <a:avLst/>
                <a:gdLst>
                  <a:gd name="T0" fmla="*/ 11 w 259"/>
                  <a:gd name="T1" fmla="*/ 155 h 203"/>
                  <a:gd name="T2" fmla="*/ 128 w 259"/>
                  <a:gd name="T3" fmla="*/ 70 h 203"/>
                  <a:gd name="T4" fmla="*/ 191 w 259"/>
                  <a:gd name="T5" fmla="*/ 132 h 203"/>
                  <a:gd name="T6" fmla="*/ 222 w 259"/>
                  <a:gd name="T7" fmla="*/ 23 h 203"/>
                  <a:gd name="T8" fmla="*/ 120 w 259"/>
                  <a:gd name="T9" fmla="*/ 31 h 203"/>
                  <a:gd name="T10" fmla="*/ 152 w 259"/>
                  <a:gd name="T11" fmla="*/ 187 h 203"/>
                  <a:gd name="T12" fmla="*/ 89 w 259"/>
                  <a:gd name="T13" fmla="*/ 179 h 203"/>
                  <a:gd name="T14" fmla="*/ 74 w 259"/>
                  <a:gd name="T15" fmla="*/ 148 h 203"/>
                  <a:gd name="T16" fmla="*/ 43 w 259"/>
                  <a:gd name="T17" fmla="*/ 132 h 203"/>
                  <a:gd name="T18" fmla="*/ 19 w 259"/>
                  <a:gd name="T19" fmla="*/ 0 h 203"/>
                  <a:gd name="T20" fmla="*/ 66 w 259"/>
                  <a:gd name="T21" fmla="*/ 93 h 203"/>
                  <a:gd name="T22" fmla="*/ 81 w 259"/>
                  <a:gd name="T23" fmla="*/ 1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203">
                    <a:moveTo>
                      <a:pt x="11" y="155"/>
                    </a:moveTo>
                    <a:cubicBezTo>
                      <a:pt x="23" y="42"/>
                      <a:pt x="12" y="59"/>
                      <a:pt x="128" y="70"/>
                    </a:cubicBezTo>
                    <a:cubicBezTo>
                      <a:pt x="151" y="92"/>
                      <a:pt x="164" y="114"/>
                      <a:pt x="191" y="132"/>
                    </a:cubicBezTo>
                    <a:cubicBezTo>
                      <a:pt x="259" y="104"/>
                      <a:pt x="239" y="93"/>
                      <a:pt x="222" y="23"/>
                    </a:cubicBezTo>
                    <a:cubicBezTo>
                      <a:pt x="188" y="26"/>
                      <a:pt x="146" y="9"/>
                      <a:pt x="120" y="31"/>
                    </a:cubicBezTo>
                    <a:cubicBezTo>
                      <a:pt x="110" y="39"/>
                      <a:pt x="146" y="169"/>
                      <a:pt x="152" y="187"/>
                    </a:cubicBezTo>
                    <a:cubicBezTo>
                      <a:pt x="126" y="195"/>
                      <a:pt x="117" y="203"/>
                      <a:pt x="89" y="179"/>
                    </a:cubicBezTo>
                    <a:cubicBezTo>
                      <a:pt x="80" y="172"/>
                      <a:pt x="82" y="156"/>
                      <a:pt x="74" y="148"/>
                    </a:cubicBezTo>
                    <a:cubicBezTo>
                      <a:pt x="66" y="140"/>
                      <a:pt x="53" y="137"/>
                      <a:pt x="43" y="132"/>
                    </a:cubicBezTo>
                    <a:cubicBezTo>
                      <a:pt x="0" y="49"/>
                      <a:pt x="8" y="93"/>
                      <a:pt x="19" y="0"/>
                    </a:cubicBezTo>
                    <a:cubicBezTo>
                      <a:pt x="55" y="35"/>
                      <a:pt x="55" y="43"/>
                      <a:pt x="66" y="93"/>
                    </a:cubicBezTo>
                    <a:cubicBezTo>
                      <a:pt x="72" y="118"/>
                      <a:pt x="67" y="116"/>
                      <a:pt x="81" y="116"/>
                    </a:cubicBezTo>
                  </a:path>
                </a:pathLst>
              </a:custGeom>
              <a:noFill/>
              <a:ln w="28575" cmpd="sng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04475" name="Line 27"/>
            <p:cNvSpPr>
              <a:spLocks noChangeShapeType="1"/>
            </p:cNvSpPr>
            <p:nvPr/>
          </p:nvSpPr>
          <p:spPr bwMode="auto">
            <a:xfrm>
              <a:off x="2431797" y="2446338"/>
              <a:ext cx="358775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1590072" y="3382092"/>
              <a:ext cx="195290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600" smtClean="0">
                  <a:solidFill>
                    <a:srgbClr val="000066"/>
                  </a:solidFill>
                  <a:latin typeface="Arial Black" panose="020B0A04020102020204" pitchFamily="34" charset="0"/>
                </a:rPr>
                <a:t>peptide/protein</a:t>
              </a:r>
              <a:endParaRPr lang="cs-CZ" altLang="cs-CZ" sz="1600">
                <a:solidFill>
                  <a:srgbClr val="000066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cs-CZ" altLang="cs-CZ" sz="1600" err="1" smtClean="0">
                  <a:solidFill>
                    <a:srgbClr val="000066"/>
                  </a:solidFill>
                  <a:latin typeface="Arial Black" panose="020B0A04020102020204" pitchFamily="34" charset="0"/>
                </a:rPr>
                <a:t>extraction</a:t>
              </a:r>
              <a:r>
                <a:rPr lang="cs-CZ" altLang="cs-CZ" sz="1600" smtClean="0">
                  <a:solidFill>
                    <a:srgbClr val="000066"/>
                  </a:solidFill>
                  <a:latin typeface="Arial Black" panose="020B0A04020102020204" pitchFamily="34" charset="0"/>
                </a:rPr>
                <a:t> </a:t>
              </a:r>
              <a:endParaRPr lang="cs-CZ" altLang="cs-CZ" sz="1600">
                <a:solidFill>
                  <a:srgbClr val="00006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5951537" y="5343935"/>
            <a:ext cx="25685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PCA </a:t>
            </a:r>
            <a:r>
              <a:rPr lang="cs-CZ" altLang="cs-CZ" sz="160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analysis</a:t>
            </a:r>
            <a:endParaRPr lang="cs-CZ" altLang="cs-CZ" sz="160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pPr algn="ctr"/>
            <a:r>
              <a:rPr lang="cs-CZ" altLang="cs-CZ" sz="1600" smtClean="0">
                <a:solidFill>
                  <a:schemeClr val="bg2"/>
                </a:solidFill>
                <a:latin typeface="Arial Black" panose="020B0A04020102020204" pitchFamily="34" charset="0"/>
              </a:rPr>
              <a:t>database </a:t>
            </a:r>
            <a:r>
              <a:rPr lang="cs-CZ" altLang="cs-CZ" sz="160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of</a:t>
            </a:r>
            <a:r>
              <a:rPr lang="cs-CZ" altLang="cs-CZ" sz="1600" smtClean="0">
                <a:solidFill>
                  <a:schemeClr val="bg2"/>
                </a:solidFill>
                <a:latin typeface="Arial Black" panose="020B0A04020102020204" pitchFamily="34" charset="0"/>
              </a:rPr>
              <a:t> MALDI </a:t>
            </a:r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MS </a:t>
            </a:r>
            <a:r>
              <a:rPr lang="cs-CZ" altLang="cs-CZ" sz="160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profiles</a:t>
            </a:r>
            <a:endParaRPr lang="cs-CZ" altLang="cs-CZ" sz="16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5577" y="6317671"/>
            <a:ext cx="857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err="1" smtClean="0"/>
              <a:t>The</a:t>
            </a:r>
            <a:r>
              <a:rPr lang="cs-CZ" sz="1800" smtClean="0"/>
              <a:t> </a:t>
            </a:r>
            <a:r>
              <a:rPr lang="cs-CZ" sz="1800" err="1" smtClean="0"/>
              <a:t>identification</a:t>
            </a:r>
            <a:r>
              <a:rPr lang="cs-CZ" sz="1800" smtClean="0"/>
              <a:t> </a:t>
            </a:r>
            <a:r>
              <a:rPr lang="cs-CZ" sz="1800" err="1" smtClean="0"/>
              <a:t>is</a:t>
            </a:r>
            <a:r>
              <a:rPr lang="cs-CZ" sz="1800" smtClean="0"/>
              <a:t> </a:t>
            </a:r>
            <a:r>
              <a:rPr lang="cs-CZ" sz="1800" err="1" smtClean="0"/>
              <a:t>based</a:t>
            </a:r>
            <a:r>
              <a:rPr lang="cs-CZ" sz="1800" smtClean="0"/>
              <a:t> on </a:t>
            </a:r>
            <a:r>
              <a:rPr lang="cs-CZ" sz="1800" err="1" smtClean="0"/>
              <a:t>comparison</a:t>
            </a:r>
            <a:r>
              <a:rPr lang="cs-CZ" sz="1800" smtClean="0"/>
              <a:t> </a:t>
            </a:r>
            <a:r>
              <a:rPr lang="cs-CZ" sz="1800" err="1" smtClean="0"/>
              <a:t>of</a:t>
            </a:r>
            <a:r>
              <a:rPr lang="cs-CZ" sz="1800" smtClean="0"/>
              <a:t> </a:t>
            </a:r>
            <a:r>
              <a:rPr lang="cs-CZ" sz="1800" err="1" smtClean="0"/>
              <a:t>the</a:t>
            </a:r>
            <a:r>
              <a:rPr lang="cs-CZ" sz="1800" smtClean="0"/>
              <a:t> </a:t>
            </a:r>
            <a:r>
              <a:rPr lang="cs-CZ" sz="1800" err="1" smtClean="0"/>
              <a:t>measured</a:t>
            </a:r>
            <a:r>
              <a:rPr lang="cs-CZ" sz="1800" smtClean="0"/>
              <a:t> profile </a:t>
            </a:r>
            <a:r>
              <a:rPr lang="cs-CZ" sz="1800" err="1" smtClean="0"/>
              <a:t>with</a:t>
            </a:r>
            <a:r>
              <a:rPr lang="cs-CZ" sz="1800" smtClean="0"/>
              <a:t> </a:t>
            </a:r>
            <a:r>
              <a:rPr lang="cs-CZ" sz="1800" err="1" smtClean="0"/>
              <a:t>profiles</a:t>
            </a:r>
            <a:r>
              <a:rPr lang="cs-CZ" sz="1800" smtClean="0"/>
              <a:t> in database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969963" y="838200"/>
            <a:ext cx="7562850" cy="5759450"/>
            <a:chOff x="611" y="482"/>
            <a:chExt cx="4764" cy="3628"/>
          </a:xfrm>
        </p:grpSpPr>
        <p:sp>
          <p:nvSpPr>
            <p:cNvPr id="1054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1" y="482"/>
              <a:ext cx="4627" cy="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76" name="Rectangle 4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auto">
            <a:xfrm>
              <a:off x="975" y="2978"/>
              <a:ext cx="4207" cy="891"/>
            </a:xfrm>
            <a:custGeom>
              <a:avLst/>
              <a:gdLst>
                <a:gd name="T0" fmla="*/ 112 w 8413"/>
                <a:gd name="T1" fmla="*/ 1734 h 1782"/>
                <a:gd name="T2" fmla="*/ 223 w 8413"/>
                <a:gd name="T3" fmla="*/ 1782 h 1782"/>
                <a:gd name="T4" fmla="*/ 344 w 8413"/>
                <a:gd name="T5" fmla="*/ 1782 h 1782"/>
                <a:gd name="T6" fmla="*/ 466 w 8413"/>
                <a:gd name="T7" fmla="*/ 1753 h 1782"/>
                <a:gd name="T8" fmla="*/ 578 w 8413"/>
                <a:gd name="T9" fmla="*/ 1753 h 1782"/>
                <a:gd name="T10" fmla="*/ 700 w 8413"/>
                <a:gd name="T11" fmla="*/ 1763 h 1782"/>
                <a:gd name="T12" fmla="*/ 820 w 8413"/>
                <a:gd name="T13" fmla="*/ 1763 h 1782"/>
                <a:gd name="T14" fmla="*/ 942 w 8413"/>
                <a:gd name="T15" fmla="*/ 1772 h 1782"/>
                <a:gd name="T16" fmla="*/ 1054 w 8413"/>
                <a:gd name="T17" fmla="*/ 1734 h 1782"/>
                <a:gd name="T18" fmla="*/ 1174 w 8413"/>
                <a:gd name="T19" fmla="*/ 1753 h 1782"/>
                <a:gd name="T20" fmla="*/ 1286 w 8413"/>
                <a:gd name="T21" fmla="*/ 1772 h 1782"/>
                <a:gd name="T22" fmla="*/ 1416 w 8413"/>
                <a:gd name="T23" fmla="*/ 1782 h 1782"/>
                <a:gd name="T24" fmla="*/ 1528 w 8413"/>
                <a:gd name="T25" fmla="*/ 1763 h 1782"/>
                <a:gd name="T26" fmla="*/ 1650 w 8413"/>
                <a:gd name="T27" fmla="*/ 1782 h 1782"/>
                <a:gd name="T28" fmla="*/ 1772 w 8413"/>
                <a:gd name="T29" fmla="*/ 1753 h 1782"/>
                <a:gd name="T30" fmla="*/ 1892 w 8413"/>
                <a:gd name="T31" fmla="*/ 872 h 1782"/>
                <a:gd name="T32" fmla="*/ 2014 w 8413"/>
                <a:gd name="T33" fmla="*/ 1753 h 1782"/>
                <a:gd name="T34" fmla="*/ 2135 w 8413"/>
                <a:gd name="T35" fmla="*/ 1734 h 1782"/>
                <a:gd name="T36" fmla="*/ 2257 w 8413"/>
                <a:gd name="T37" fmla="*/ 1763 h 1782"/>
                <a:gd name="T38" fmla="*/ 2396 w 8413"/>
                <a:gd name="T39" fmla="*/ 1782 h 1782"/>
                <a:gd name="T40" fmla="*/ 2518 w 8413"/>
                <a:gd name="T41" fmla="*/ 1772 h 1782"/>
                <a:gd name="T42" fmla="*/ 2640 w 8413"/>
                <a:gd name="T43" fmla="*/ 1772 h 1782"/>
                <a:gd name="T44" fmla="*/ 2789 w 8413"/>
                <a:gd name="T45" fmla="*/ 1753 h 1782"/>
                <a:gd name="T46" fmla="*/ 2909 w 8413"/>
                <a:gd name="T47" fmla="*/ 1782 h 1782"/>
                <a:gd name="T48" fmla="*/ 3031 w 8413"/>
                <a:gd name="T49" fmla="*/ 797 h 1782"/>
                <a:gd name="T50" fmla="*/ 3152 w 8413"/>
                <a:gd name="T51" fmla="*/ 1782 h 1782"/>
                <a:gd name="T52" fmla="*/ 3274 w 8413"/>
                <a:gd name="T53" fmla="*/ 1772 h 1782"/>
                <a:gd name="T54" fmla="*/ 3385 w 8413"/>
                <a:gd name="T55" fmla="*/ 1696 h 1782"/>
                <a:gd name="T56" fmla="*/ 3507 w 8413"/>
                <a:gd name="T57" fmla="*/ 1763 h 1782"/>
                <a:gd name="T58" fmla="*/ 3646 w 8413"/>
                <a:gd name="T59" fmla="*/ 1772 h 1782"/>
                <a:gd name="T60" fmla="*/ 3777 w 8413"/>
                <a:gd name="T61" fmla="*/ 1782 h 1782"/>
                <a:gd name="T62" fmla="*/ 3899 w 8413"/>
                <a:gd name="T63" fmla="*/ 1772 h 1782"/>
                <a:gd name="T64" fmla="*/ 4029 w 8413"/>
                <a:gd name="T65" fmla="*/ 1782 h 1782"/>
                <a:gd name="T66" fmla="*/ 4150 w 8413"/>
                <a:gd name="T67" fmla="*/ 1782 h 1782"/>
                <a:gd name="T68" fmla="*/ 4282 w 8413"/>
                <a:gd name="T69" fmla="*/ 1772 h 1782"/>
                <a:gd name="T70" fmla="*/ 4402 w 8413"/>
                <a:gd name="T71" fmla="*/ 1669 h 1782"/>
                <a:gd name="T72" fmla="*/ 4533 w 8413"/>
                <a:gd name="T73" fmla="*/ 1782 h 1782"/>
                <a:gd name="T74" fmla="*/ 4700 w 8413"/>
                <a:gd name="T75" fmla="*/ 1782 h 1782"/>
                <a:gd name="T76" fmla="*/ 4822 w 8413"/>
                <a:gd name="T77" fmla="*/ 1753 h 1782"/>
                <a:gd name="T78" fmla="*/ 4953 w 8413"/>
                <a:gd name="T79" fmla="*/ 1782 h 1782"/>
                <a:gd name="T80" fmla="*/ 5073 w 8413"/>
                <a:gd name="T81" fmla="*/ 1669 h 1782"/>
                <a:gd name="T82" fmla="*/ 5214 w 8413"/>
                <a:gd name="T83" fmla="*/ 1772 h 1782"/>
                <a:gd name="T84" fmla="*/ 5354 w 8413"/>
                <a:gd name="T85" fmla="*/ 1753 h 1782"/>
                <a:gd name="T86" fmla="*/ 5493 w 8413"/>
                <a:gd name="T87" fmla="*/ 1782 h 1782"/>
                <a:gd name="T88" fmla="*/ 5653 w 8413"/>
                <a:gd name="T89" fmla="*/ 1763 h 1782"/>
                <a:gd name="T90" fmla="*/ 5773 w 8413"/>
                <a:gd name="T91" fmla="*/ 1763 h 1782"/>
                <a:gd name="T92" fmla="*/ 5997 w 8413"/>
                <a:gd name="T93" fmla="*/ 1782 h 1782"/>
                <a:gd name="T94" fmla="*/ 6129 w 8413"/>
                <a:gd name="T95" fmla="*/ 1734 h 1782"/>
                <a:gd name="T96" fmla="*/ 6249 w 8413"/>
                <a:gd name="T97" fmla="*/ 1744 h 1782"/>
                <a:gd name="T98" fmla="*/ 6361 w 8413"/>
                <a:gd name="T99" fmla="*/ 1782 h 1782"/>
                <a:gd name="T100" fmla="*/ 6547 w 8413"/>
                <a:gd name="T101" fmla="*/ 1763 h 1782"/>
                <a:gd name="T102" fmla="*/ 6688 w 8413"/>
                <a:gd name="T103" fmla="*/ 1707 h 1782"/>
                <a:gd name="T104" fmla="*/ 6808 w 8413"/>
                <a:gd name="T105" fmla="*/ 1744 h 1782"/>
                <a:gd name="T106" fmla="*/ 6920 w 8413"/>
                <a:gd name="T107" fmla="*/ 1772 h 1782"/>
                <a:gd name="T108" fmla="*/ 7061 w 8413"/>
                <a:gd name="T109" fmla="*/ 1744 h 1782"/>
                <a:gd name="T110" fmla="*/ 7202 w 8413"/>
                <a:gd name="T111" fmla="*/ 1744 h 1782"/>
                <a:gd name="T112" fmla="*/ 7388 w 8413"/>
                <a:gd name="T113" fmla="*/ 1782 h 1782"/>
                <a:gd name="T114" fmla="*/ 7537 w 8413"/>
                <a:gd name="T115" fmla="*/ 1753 h 1782"/>
                <a:gd name="T116" fmla="*/ 7657 w 8413"/>
                <a:gd name="T117" fmla="*/ 1772 h 1782"/>
                <a:gd name="T118" fmla="*/ 7873 w 8413"/>
                <a:gd name="T119" fmla="*/ 1782 h 1782"/>
                <a:gd name="T120" fmla="*/ 8003 w 8413"/>
                <a:gd name="T121" fmla="*/ 1734 h 1782"/>
                <a:gd name="T122" fmla="*/ 8134 w 8413"/>
                <a:gd name="T123" fmla="*/ 1744 h 1782"/>
                <a:gd name="T124" fmla="*/ 8256 w 8413"/>
                <a:gd name="T12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79" name="Freeform 7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213 w 8413"/>
                <a:gd name="T3" fmla="*/ 0 h 85"/>
                <a:gd name="T4" fmla="*/ 213 w 8413"/>
                <a:gd name="T5" fmla="*/ 49 h 85"/>
                <a:gd name="T6" fmla="*/ 213 w 8413"/>
                <a:gd name="T7" fmla="*/ 0 h 85"/>
                <a:gd name="T8" fmla="*/ 708 w 8413"/>
                <a:gd name="T9" fmla="*/ 0 h 85"/>
                <a:gd name="T10" fmla="*/ 708 w 8413"/>
                <a:gd name="T11" fmla="*/ 66 h 85"/>
                <a:gd name="T12" fmla="*/ 708 w 8413"/>
                <a:gd name="T13" fmla="*/ 0 h 85"/>
                <a:gd name="T14" fmla="*/ 1203 w 8413"/>
                <a:gd name="T15" fmla="*/ 0 h 85"/>
                <a:gd name="T16" fmla="*/ 1203 w 8413"/>
                <a:gd name="T17" fmla="*/ 49 h 85"/>
                <a:gd name="T18" fmla="*/ 1203 w 8413"/>
                <a:gd name="T19" fmla="*/ 0 h 85"/>
                <a:gd name="T20" fmla="*/ 1698 w 8413"/>
                <a:gd name="T21" fmla="*/ 0 h 85"/>
                <a:gd name="T22" fmla="*/ 1698 w 8413"/>
                <a:gd name="T23" fmla="*/ 85 h 85"/>
                <a:gd name="T24" fmla="*/ 1698 w 8413"/>
                <a:gd name="T25" fmla="*/ 0 h 85"/>
                <a:gd name="T26" fmla="*/ 2191 w 8413"/>
                <a:gd name="T27" fmla="*/ 0 h 85"/>
                <a:gd name="T28" fmla="*/ 2191 w 8413"/>
                <a:gd name="T29" fmla="*/ 49 h 85"/>
                <a:gd name="T30" fmla="*/ 2191 w 8413"/>
                <a:gd name="T31" fmla="*/ 0 h 85"/>
                <a:gd name="T32" fmla="*/ 2686 w 8413"/>
                <a:gd name="T33" fmla="*/ 0 h 85"/>
                <a:gd name="T34" fmla="*/ 2686 w 8413"/>
                <a:gd name="T35" fmla="*/ 66 h 85"/>
                <a:gd name="T36" fmla="*/ 2686 w 8413"/>
                <a:gd name="T37" fmla="*/ 0 h 85"/>
                <a:gd name="T38" fmla="*/ 3180 w 8413"/>
                <a:gd name="T39" fmla="*/ 0 h 85"/>
                <a:gd name="T40" fmla="*/ 3180 w 8413"/>
                <a:gd name="T41" fmla="*/ 49 h 85"/>
                <a:gd name="T42" fmla="*/ 3180 w 8413"/>
                <a:gd name="T43" fmla="*/ 0 h 85"/>
                <a:gd name="T44" fmla="*/ 3675 w 8413"/>
                <a:gd name="T45" fmla="*/ 0 h 85"/>
                <a:gd name="T46" fmla="*/ 3675 w 8413"/>
                <a:gd name="T47" fmla="*/ 85 h 85"/>
                <a:gd name="T48" fmla="*/ 3675 w 8413"/>
                <a:gd name="T49" fmla="*/ 0 h 85"/>
                <a:gd name="T50" fmla="*/ 4168 w 8413"/>
                <a:gd name="T51" fmla="*/ 0 h 85"/>
                <a:gd name="T52" fmla="*/ 4168 w 8413"/>
                <a:gd name="T53" fmla="*/ 49 h 85"/>
                <a:gd name="T54" fmla="*/ 4168 w 8413"/>
                <a:gd name="T55" fmla="*/ 0 h 85"/>
                <a:gd name="T56" fmla="*/ 4663 w 8413"/>
                <a:gd name="T57" fmla="*/ 0 h 85"/>
                <a:gd name="T58" fmla="*/ 4663 w 8413"/>
                <a:gd name="T59" fmla="*/ 66 h 85"/>
                <a:gd name="T60" fmla="*/ 4663 w 8413"/>
                <a:gd name="T61" fmla="*/ 0 h 85"/>
                <a:gd name="T62" fmla="*/ 5158 w 8413"/>
                <a:gd name="T63" fmla="*/ 0 h 85"/>
                <a:gd name="T64" fmla="*/ 5158 w 8413"/>
                <a:gd name="T65" fmla="*/ 49 h 85"/>
                <a:gd name="T66" fmla="*/ 5158 w 8413"/>
                <a:gd name="T67" fmla="*/ 0 h 85"/>
                <a:gd name="T68" fmla="*/ 5653 w 8413"/>
                <a:gd name="T69" fmla="*/ 0 h 85"/>
                <a:gd name="T70" fmla="*/ 5653 w 8413"/>
                <a:gd name="T71" fmla="*/ 85 h 85"/>
                <a:gd name="T72" fmla="*/ 5653 w 8413"/>
                <a:gd name="T73" fmla="*/ 0 h 85"/>
                <a:gd name="T74" fmla="*/ 6148 w 8413"/>
                <a:gd name="T75" fmla="*/ 0 h 85"/>
                <a:gd name="T76" fmla="*/ 6148 w 8413"/>
                <a:gd name="T77" fmla="*/ 49 h 85"/>
                <a:gd name="T78" fmla="*/ 6148 w 8413"/>
                <a:gd name="T79" fmla="*/ 0 h 85"/>
                <a:gd name="T80" fmla="*/ 6641 w 8413"/>
                <a:gd name="T81" fmla="*/ 0 h 85"/>
                <a:gd name="T82" fmla="*/ 6641 w 8413"/>
                <a:gd name="T83" fmla="*/ 66 h 85"/>
                <a:gd name="T84" fmla="*/ 6641 w 8413"/>
                <a:gd name="T85" fmla="*/ 0 h 85"/>
                <a:gd name="T86" fmla="*/ 7135 w 8413"/>
                <a:gd name="T87" fmla="*/ 0 h 85"/>
                <a:gd name="T88" fmla="*/ 7135 w 8413"/>
                <a:gd name="T89" fmla="*/ 49 h 85"/>
                <a:gd name="T90" fmla="*/ 7135 w 8413"/>
                <a:gd name="T91" fmla="*/ 0 h 85"/>
                <a:gd name="T92" fmla="*/ 7630 w 8413"/>
                <a:gd name="T93" fmla="*/ 0 h 85"/>
                <a:gd name="T94" fmla="*/ 7630 w 8413"/>
                <a:gd name="T95" fmla="*/ 85 h 85"/>
                <a:gd name="T96" fmla="*/ 7630 w 8413"/>
                <a:gd name="T97" fmla="*/ 0 h 85"/>
                <a:gd name="T98" fmla="*/ 8125 w 8413"/>
                <a:gd name="T99" fmla="*/ 0 h 85"/>
                <a:gd name="T100" fmla="*/ 8125 w 8413"/>
                <a:gd name="T101" fmla="*/ 49 h 85"/>
                <a:gd name="T102" fmla="*/ 8125 w 8413"/>
                <a:gd name="T103" fmla="*/ 0 h 85"/>
                <a:gd name="T104" fmla="*/ 8413 w 8413"/>
                <a:gd name="T10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/>
            </a:p>
          </p:txBody>
        </p:sp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/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/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/>
            </a:p>
          </p:txBody>
        </p:sp>
        <p:sp>
          <p:nvSpPr>
            <p:cNvPr id="105484" name="Rectangle 12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/>
            </a:p>
          </p:txBody>
        </p:sp>
        <p:sp>
          <p:nvSpPr>
            <p:cNvPr id="105485" name="Freeform 13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83 w 83"/>
                <a:gd name="T1" fmla="*/ 6470 h 6697"/>
                <a:gd name="T2" fmla="*/ 83 w 83"/>
                <a:gd name="T3" fmla="*/ 6470 h 6697"/>
                <a:gd name="T4" fmla="*/ 46 w 83"/>
                <a:gd name="T5" fmla="*/ 6232 h 6697"/>
                <a:gd name="T6" fmla="*/ 83 w 83"/>
                <a:gd name="T7" fmla="*/ 5996 h 6697"/>
                <a:gd name="T8" fmla="*/ 83 w 83"/>
                <a:gd name="T9" fmla="*/ 5996 h 6697"/>
                <a:gd name="T10" fmla="*/ 46 w 83"/>
                <a:gd name="T11" fmla="*/ 5758 h 6697"/>
                <a:gd name="T12" fmla="*/ 83 w 83"/>
                <a:gd name="T13" fmla="*/ 5512 h 6697"/>
                <a:gd name="T14" fmla="*/ 83 w 83"/>
                <a:gd name="T15" fmla="*/ 5512 h 6697"/>
                <a:gd name="T16" fmla="*/ 46 w 83"/>
                <a:gd name="T17" fmla="*/ 5274 h 6697"/>
                <a:gd name="T18" fmla="*/ 83 w 83"/>
                <a:gd name="T19" fmla="*/ 5038 h 6697"/>
                <a:gd name="T20" fmla="*/ 83 w 83"/>
                <a:gd name="T21" fmla="*/ 5038 h 6697"/>
                <a:gd name="T22" fmla="*/ 46 w 83"/>
                <a:gd name="T23" fmla="*/ 4800 h 6697"/>
                <a:gd name="T24" fmla="*/ 83 w 83"/>
                <a:gd name="T25" fmla="*/ 4564 h 6697"/>
                <a:gd name="T26" fmla="*/ 83 w 83"/>
                <a:gd name="T27" fmla="*/ 4564 h 6697"/>
                <a:gd name="T28" fmla="*/ 0 w 83"/>
                <a:gd name="T29" fmla="*/ 4326 h 6697"/>
                <a:gd name="T30" fmla="*/ 83 w 83"/>
                <a:gd name="T31" fmla="*/ 4088 h 6697"/>
                <a:gd name="T32" fmla="*/ 83 w 83"/>
                <a:gd name="T33" fmla="*/ 4088 h 6697"/>
                <a:gd name="T34" fmla="*/ 46 w 83"/>
                <a:gd name="T35" fmla="*/ 3842 h 6697"/>
                <a:gd name="T36" fmla="*/ 83 w 83"/>
                <a:gd name="T37" fmla="*/ 3605 h 6697"/>
                <a:gd name="T38" fmla="*/ 83 w 83"/>
                <a:gd name="T39" fmla="*/ 3605 h 6697"/>
                <a:gd name="T40" fmla="*/ 46 w 83"/>
                <a:gd name="T41" fmla="*/ 3368 h 6697"/>
                <a:gd name="T42" fmla="*/ 83 w 83"/>
                <a:gd name="T43" fmla="*/ 3131 h 6697"/>
                <a:gd name="T44" fmla="*/ 83 w 83"/>
                <a:gd name="T45" fmla="*/ 3131 h 6697"/>
                <a:gd name="T46" fmla="*/ 46 w 83"/>
                <a:gd name="T47" fmla="*/ 2894 h 6697"/>
                <a:gd name="T48" fmla="*/ 83 w 83"/>
                <a:gd name="T49" fmla="*/ 2656 h 6697"/>
                <a:gd name="T50" fmla="*/ 83 w 83"/>
                <a:gd name="T51" fmla="*/ 2656 h 6697"/>
                <a:gd name="T52" fmla="*/ 46 w 83"/>
                <a:gd name="T53" fmla="*/ 2420 h 6697"/>
                <a:gd name="T54" fmla="*/ 83 w 83"/>
                <a:gd name="T55" fmla="*/ 2182 h 6697"/>
                <a:gd name="T56" fmla="*/ 83 w 83"/>
                <a:gd name="T57" fmla="*/ 2182 h 6697"/>
                <a:gd name="T58" fmla="*/ 0 w 83"/>
                <a:gd name="T59" fmla="*/ 1935 h 6697"/>
                <a:gd name="T60" fmla="*/ 83 w 83"/>
                <a:gd name="T61" fmla="*/ 1697 h 6697"/>
                <a:gd name="T62" fmla="*/ 83 w 83"/>
                <a:gd name="T63" fmla="*/ 1697 h 6697"/>
                <a:gd name="T64" fmla="*/ 46 w 83"/>
                <a:gd name="T65" fmla="*/ 1461 h 6697"/>
                <a:gd name="T66" fmla="*/ 83 w 83"/>
                <a:gd name="T67" fmla="*/ 1224 h 6697"/>
                <a:gd name="T68" fmla="*/ 83 w 83"/>
                <a:gd name="T69" fmla="*/ 1224 h 6697"/>
                <a:gd name="T70" fmla="*/ 46 w 83"/>
                <a:gd name="T71" fmla="*/ 987 h 6697"/>
                <a:gd name="T72" fmla="*/ 83 w 83"/>
                <a:gd name="T73" fmla="*/ 750 h 6697"/>
                <a:gd name="T74" fmla="*/ 83 w 83"/>
                <a:gd name="T75" fmla="*/ 750 h 6697"/>
                <a:gd name="T76" fmla="*/ 46 w 83"/>
                <a:gd name="T77" fmla="*/ 513 h 6697"/>
                <a:gd name="T78" fmla="*/ 83 w 83"/>
                <a:gd name="T79" fmla="*/ 265 h 6697"/>
                <a:gd name="T80" fmla="*/ 83 w 83"/>
                <a:gd name="T81" fmla="*/ 265 h 6697"/>
                <a:gd name="T82" fmla="*/ 46 w 83"/>
                <a:gd name="T83" fmla="*/ 29 h 6697"/>
                <a:gd name="T84" fmla="*/ 83 w 83"/>
                <a:gd name="T85" fmla="*/ 0 h 6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86" name="Rectangle 14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/>
            </a:p>
          </p:txBody>
        </p:sp>
        <p:sp>
          <p:nvSpPr>
            <p:cNvPr id="105487" name="Rectangle 15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/>
            </a:p>
          </p:txBody>
        </p:sp>
        <p:sp>
          <p:nvSpPr>
            <p:cNvPr id="105488" name="Rectangle 16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/>
            </a:p>
          </p:txBody>
        </p:sp>
        <p:sp>
          <p:nvSpPr>
            <p:cNvPr id="105489" name="Rectangle 17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/>
            </a:p>
          </p:txBody>
        </p:sp>
        <p:sp>
          <p:nvSpPr>
            <p:cNvPr id="105490" name="Rectangle 18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/>
            </a:p>
          </p:txBody>
        </p:sp>
        <p:sp>
          <p:nvSpPr>
            <p:cNvPr id="105491" name="Rectangle 19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/>
            </a:p>
          </p:txBody>
        </p:sp>
        <p:sp>
          <p:nvSpPr>
            <p:cNvPr id="105492" name="Rectangle 20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/>
            </a:p>
          </p:txBody>
        </p:sp>
        <p:sp>
          <p:nvSpPr>
            <p:cNvPr id="105493" name="Freeform 21"/>
            <p:cNvSpPr>
              <a:spLocks/>
            </p:cNvSpPr>
            <p:nvPr/>
          </p:nvSpPr>
          <p:spPr bwMode="auto">
            <a:xfrm>
              <a:off x="975" y="2375"/>
              <a:ext cx="4207" cy="901"/>
            </a:xfrm>
            <a:custGeom>
              <a:avLst/>
              <a:gdLst>
                <a:gd name="T0" fmla="*/ 120 w 8413"/>
                <a:gd name="T1" fmla="*/ 1725 h 1801"/>
                <a:gd name="T2" fmla="*/ 242 w 8413"/>
                <a:gd name="T3" fmla="*/ 1782 h 1801"/>
                <a:gd name="T4" fmla="*/ 372 w 8413"/>
                <a:gd name="T5" fmla="*/ 1744 h 1801"/>
                <a:gd name="T6" fmla="*/ 493 w 8413"/>
                <a:gd name="T7" fmla="*/ 1792 h 1801"/>
                <a:gd name="T8" fmla="*/ 625 w 8413"/>
                <a:gd name="T9" fmla="*/ 1801 h 1801"/>
                <a:gd name="T10" fmla="*/ 745 w 8413"/>
                <a:gd name="T11" fmla="*/ 1782 h 1801"/>
                <a:gd name="T12" fmla="*/ 876 w 8413"/>
                <a:gd name="T13" fmla="*/ 1782 h 1801"/>
                <a:gd name="T14" fmla="*/ 998 w 8413"/>
                <a:gd name="T15" fmla="*/ 1754 h 1801"/>
                <a:gd name="T16" fmla="*/ 1128 w 8413"/>
                <a:gd name="T17" fmla="*/ 1782 h 1801"/>
                <a:gd name="T18" fmla="*/ 1249 w 8413"/>
                <a:gd name="T19" fmla="*/ 1754 h 1801"/>
                <a:gd name="T20" fmla="*/ 1379 w 8413"/>
                <a:gd name="T21" fmla="*/ 1801 h 1801"/>
                <a:gd name="T22" fmla="*/ 1510 w 8413"/>
                <a:gd name="T23" fmla="*/ 1801 h 1801"/>
                <a:gd name="T24" fmla="*/ 1642 w 8413"/>
                <a:gd name="T25" fmla="*/ 1725 h 1801"/>
                <a:gd name="T26" fmla="*/ 1762 w 8413"/>
                <a:gd name="T27" fmla="*/ 1659 h 1801"/>
                <a:gd name="T28" fmla="*/ 1892 w 8413"/>
                <a:gd name="T29" fmla="*/ 1735 h 1801"/>
                <a:gd name="T30" fmla="*/ 2023 w 8413"/>
                <a:gd name="T31" fmla="*/ 1763 h 1801"/>
                <a:gd name="T32" fmla="*/ 2153 w 8413"/>
                <a:gd name="T33" fmla="*/ 1801 h 1801"/>
                <a:gd name="T34" fmla="*/ 2275 w 8413"/>
                <a:gd name="T35" fmla="*/ 1782 h 1801"/>
                <a:gd name="T36" fmla="*/ 2406 w 8413"/>
                <a:gd name="T37" fmla="*/ 1782 h 1801"/>
                <a:gd name="T38" fmla="*/ 2528 w 8413"/>
                <a:gd name="T39" fmla="*/ 1801 h 1801"/>
                <a:gd name="T40" fmla="*/ 2658 w 8413"/>
                <a:gd name="T41" fmla="*/ 1792 h 1801"/>
                <a:gd name="T42" fmla="*/ 2789 w 8413"/>
                <a:gd name="T43" fmla="*/ 1763 h 1801"/>
                <a:gd name="T44" fmla="*/ 2909 w 8413"/>
                <a:gd name="T45" fmla="*/ 1744 h 1801"/>
                <a:gd name="T46" fmla="*/ 3040 w 8413"/>
                <a:gd name="T47" fmla="*/ 1072 h 1801"/>
                <a:gd name="T48" fmla="*/ 3162 w 8413"/>
                <a:gd name="T49" fmla="*/ 1782 h 1801"/>
                <a:gd name="T50" fmla="*/ 3292 w 8413"/>
                <a:gd name="T51" fmla="*/ 1801 h 1801"/>
                <a:gd name="T52" fmla="*/ 3423 w 8413"/>
                <a:gd name="T53" fmla="*/ 1792 h 1801"/>
                <a:gd name="T54" fmla="*/ 3545 w 8413"/>
                <a:gd name="T55" fmla="*/ 1773 h 1801"/>
                <a:gd name="T56" fmla="*/ 3694 w 8413"/>
                <a:gd name="T57" fmla="*/ 1773 h 1801"/>
                <a:gd name="T58" fmla="*/ 3824 w 8413"/>
                <a:gd name="T59" fmla="*/ 1801 h 1801"/>
                <a:gd name="T60" fmla="*/ 3955 w 8413"/>
                <a:gd name="T61" fmla="*/ 1744 h 1801"/>
                <a:gd name="T62" fmla="*/ 4075 w 8413"/>
                <a:gd name="T63" fmla="*/ 1744 h 1801"/>
                <a:gd name="T64" fmla="*/ 4216 w 8413"/>
                <a:gd name="T65" fmla="*/ 1763 h 1801"/>
                <a:gd name="T66" fmla="*/ 4346 w 8413"/>
                <a:gd name="T67" fmla="*/ 1782 h 1801"/>
                <a:gd name="T68" fmla="*/ 4477 w 8413"/>
                <a:gd name="T69" fmla="*/ 1763 h 1801"/>
                <a:gd name="T70" fmla="*/ 4607 w 8413"/>
                <a:gd name="T71" fmla="*/ 1801 h 1801"/>
                <a:gd name="T72" fmla="*/ 4738 w 8413"/>
                <a:gd name="T73" fmla="*/ 1782 h 1801"/>
                <a:gd name="T74" fmla="*/ 4878 w 8413"/>
                <a:gd name="T75" fmla="*/ 1792 h 1801"/>
                <a:gd name="T76" fmla="*/ 5009 w 8413"/>
                <a:gd name="T77" fmla="*/ 1735 h 1801"/>
                <a:gd name="T78" fmla="*/ 5139 w 8413"/>
                <a:gd name="T79" fmla="*/ 1782 h 1801"/>
                <a:gd name="T80" fmla="*/ 5280 w 8413"/>
                <a:gd name="T81" fmla="*/ 1792 h 1801"/>
                <a:gd name="T82" fmla="*/ 5410 w 8413"/>
                <a:gd name="T83" fmla="*/ 1782 h 1801"/>
                <a:gd name="T84" fmla="*/ 5560 w 8413"/>
                <a:gd name="T85" fmla="*/ 1763 h 1801"/>
                <a:gd name="T86" fmla="*/ 5690 w 8413"/>
                <a:gd name="T87" fmla="*/ 1792 h 1801"/>
                <a:gd name="T88" fmla="*/ 5820 w 8413"/>
                <a:gd name="T89" fmla="*/ 1792 h 1801"/>
                <a:gd name="T90" fmla="*/ 5951 w 8413"/>
                <a:gd name="T91" fmla="*/ 1792 h 1801"/>
                <a:gd name="T92" fmla="*/ 6081 w 8413"/>
                <a:gd name="T93" fmla="*/ 1773 h 1801"/>
                <a:gd name="T94" fmla="*/ 6212 w 8413"/>
                <a:gd name="T95" fmla="*/ 1782 h 1801"/>
                <a:gd name="T96" fmla="*/ 6353 w 8413"/>
                <a:gd name="T97" fmla="*/ 1792 h 1801"/>
                <a:gd name="T98" fmla="*/ 6473 w 8413"/>
                <a:gd name="T99" fmla="*/ 1763 h 1801"/>
                <a:gd name="T100" fmla="*/ 6651 w 8413"/>
                <a:gd name="T101" fmla="*/ 1792 h 1801"/>
                <a:gd name="T102" fmla="*/ 6781 w 8413"/>
                <a:gd name="T103" fmla="*/ 1735 h 1801"/>
                <a:gd name="T104" fmla="*/ 6902 w 8413"/>
                <a:gd name="T105" fmla="*/ 1773 h 1801"/>
                <a:gd name="T106" fmla="*/ 7042 w 8413"/>
                <a:gd name="T107" fmla="*/ 1801 h 1801"/>
                <a:gd name="T108" fmla="*/ 7191 w 8413"/>
                <a:gd name="T109" fmla="*/ 1773 h 1801"/>
                <a:gd name="T110" fmla="*/ 7332 w 8413"/>
                <a:gd name="T111" fmla="*/ 1773 h 1801"/>
                <a:gd name="T112" fmla="*/ 7463 w 8413"/>
                <a:gd name="T113" fmla="*/ 1782 h 1801"/>
                <a:gd name="T114" fmla="*/ 7593 w 8413"/>
                <a:gd name="T115" fmla="*/ 1583 h 1801"/>
                <a:gd name="T116" fmla="*/ 7732 w 8413"/>
                <a:gd name="T117" fmla="*/ 1744 h 1801"/>
                <a:gd name="T118" fmla="*/ 7881 w 8413"/>
                <a:gd name="T119" fmla="*/ 1782 h 1801"/>
                <a:gd name="T120" fmla="*/ 8022 w 8413"/>
                <a:gd name="T121" fmla="*/ 1801 h 1801"/>
                <a:gd name="T122" fmla="*/ 8162 w 8413"/>
                <a:gd name="T123" fmla="*/ 1782 h 1801"/>
                <a:gd name="T124" fmla="*/ 8311 w 8413"/>
                <a:gd name="T125" fmla="*/ 180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94" name="Rectangle 22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95" name="Rectangle 23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96" name="Rectangle 24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97" name="Rectangle 25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98" name="Freeform 26"/>
            <p:cNvSpPr>
              <a:spLocks/>
            </p:cNvSpPr>
            <p:nvPr/>
          </p:nvSpPr>
          <p:spPr bwMode="auto">
            <a:xfrm>
              <a:off x="975" y="2024"/>
              <a:ext cx="4207" cy="655"/>
            </a:xfrm>
            <a:custGeom>
              <a:avLst/>
              <a:gdLst>
                <a:gd name="T0" fmla="*/ 120 w 8413"/>
                <a:gd name="T1" fmla="*/ 1300 h 1310"/>
                <a:gd name="T2" fmla="*/ 250 w 8413"/>
                <a:gd name="T3" fmla="*/ 1281 h 1310"/>
                <a:gd name="T4" fmla="*/ 381 w 8413"/>
                <a:gd name="T5" fmla="*/ 1224 h 1310"/>
                <a:gd name="T6" fmla="*/ 503 w 8413"/>
                <a:gd name="T7" fmla="*/ 1291 h 1310"/>
                <a:gd name="T8" fmla="*/ 633 w 8413"/>
                <a:gd name="T9" fmla="*/ 1262 h 1310"/>
                <a:gd name="T10" fmla="*/ 764 w 8413"/>
                <a:gd name="T11" fmla="*/ 1291 h 1310"/>
                <a:gd name="T12" fmla="*/ 886 w 8413"/>
                <a:gd name="T13" fmla="*/ 1215 h 1310"/>
                <a:gd name="T14" fmla="*/ 1016 w 8413"/>
                <a:gd name="T15" fmla="*/ 1291 h 1310"/>
                <a:gd name="T16" fmla="*/ 1137 w 8413"/>
                <a:gd name="T17" fmla="*/ 1272 h 1310"/>
                <a:gd name="T18" fmla="*/ 1267 w 8413"/>
                <a:gd name="T19" fmla="*/ 1272 h 1310"/>
                <a:gd name="T20" fmla="*/ 1398 w 8413"/>
                <a:gd name="T21" fmla="*/ 1121 h 1310"/>
                <a:gd name="T22" fmla="*/ 1520 w 8413"/>
                <a:gd name="T23" fmla="*/ 1291 h 1310"/>
                <a:gd name="T24" fmla="*/ 1650 w 8413"/>
                <a:gd name="T25" fmla="*/ 1262 h 1310"/>
                <a:gd name="T26" fmla="*/ 1772 w 8413"/>
                <a:gd name="T27" fmla="*/ 1310 h 1310"/>
                <a:gd name="T28" fmla="*/ 1903 w 8413"/>
                <a:gd name="T29" fmla="*/ 1281 h 1310"/>
                <a:gd name="T30" fmla="*/ 2033 w 8413"/>
                <a:gd name="T31" fmla="*/ 1291 h 1310"/>
                <a:gd name="T32" fmla="*/ 2153 w 8413"/>
                <a:gd name="T33" fmla="*/ 1272 h 1310"/>
                <a:gd name="T34" fmla="*/ 2284 w 8413"/>
                <a:gd name="T35" fmla="*/ 1300 h 1310"/>
                <a:gd name="T36" fmla="*/ 2414 w 8413"/>
                <a:gd name="T37" fmla="*/ 1253 h 1310"/>
                <a:gd name="T38" fmla="*/ 2536 w 8413"/>
                <a:gd name="T39" fmla="*/ 1291 h 1310"/>
                <a:gd name="T40" fmla="*/ 2667 w 8413"/>
                <a:gd name="T41" fmla="*/ 1291 h 1310"/>
                <a:gd name="T42" fmla="*/ 2789 w 8413"/>
                <a:gd name="T43" fmla="*/ 1205 h 1310"/>
                <a:gd name="T44" fmla="*/ 2919 w 8413"/>
                <a:gd name="T45" fmla="*/ 1253 h 1310"/>
                <a:gd name="T46" fmla="*/ 3040 w 8413"/>
                <a:gd name="T47" fmla="*/ 1310 h 1310"/>
                <a:gd name="T48" fmla="*/ 3170 w 8413"/>
                <a:gd name="T49" fmla="*/ 1272 h 1310"/>
                <a:gd name="T50" fmla="*/ 3292 w 8413"/>
                <a:gd name="T51" fmla="*/ 1272 h 1310"/>
                <a:gd name="T52" fmla="*/ 3433 w 8413"/>
                <a:gd name="T53" fmla="*/ 1300 h 1310"/>
                <a:gd name="T54" fmla="*/ 3572 w 8413"/>
                <a:gd name="T55" fmla="*/ 1310 h 1310"/>
                <a:gd name="T56" fmla="*/ 3702 w 8413"/>
                <a:gd name="T57" fmla="*/ 1310 h 1310"/>
                <a:gd name="T58" fmla="*/ 3824 w 8413"/>
                <a:gd name="T59" fmla="*/ 1300 h 1310"/>
                <a:gd name="T60" fmla="*/ 3955 w 8413"/>
                <a:gd name="T61" fmla="*/ 1291 h 1310"/>
                <a:gd name="T62" fmla="*/ 4085 w 8413"/>
                <a:gd name="T63" fmla="*/ 1300 h 1310"/>
                <a:gd name="T64" fmla="*/ 4216 w 8413"/>
                <a:gd name="T65" fmla="*/ 1291 h 1310"/>
                <a:gd name="T66" fmla="*/ 4346 w 8413"/>
                <a:gd name="T67" fmla="*/ 1291 h 1310"/>
                <a:gd name="T68" fmla="*/ 4477 w 8413"/>
                <a:gd name="T69" fmla="*/ 1310 h 1310"/>
                <a:gd name="T70" fmla="*/ 4599 w 8413"/>
                <a:gd name="T71" fmla="*/ 1281 h 1310"/>
                <a:gd name="T72" fmla="*/ 4729 w 8413"/>
                <a:gd name="T73" fmla="*/ 1262 h 1310"/>
                <a:gd name="T74" fmla="*/ 4868 w 8413"/>
                <a:gd name="T75" fmla="*/ 1300 h 1310"/>
                <a:gd name="T76" fmla="*/ 4999 w 8413"/>
                <a:gd name="T77" fmla="*/ 1167 h 1310"/>
                <a:gd name="T78" fmla="*/ 5129 w 8413"/>
                <a:gd name="T79" fmla="*/ 1300 h 1310"/>
                <a:gd name="T80" fmla="*/ 5261 w 8413"/>
                <a:gd name="T81" fmla="*/ 1300 h 1310"/>
                <a:gd name="T82" fmla="*/ 5410 w 8413"/>
                <a:gd name="T83" fmla="*/ 1291 h 1310"/>
                <a:gd name="T84" fmla="*/ 5549 w 8413"/>
                <a:gd name="T85" fmla="*/ 1272 h 1310"/>
                <a:gd name="T86" fmla="*/ 5671 w 8413"/>
                <a:gd name="T87" fmla="*/ 1310 h 1310"/>
                <a:gd name="T88" fmla="*/ 5820 w 8413"/>
                <a:gd name="T89" fmla="*/ 1281 h 1310"/>
                <a:gd name="T90" fmla="*/ 5941 w 8413"/>
                <a:gd name="T91" fmla="*/ 1300 h 1310"/>
                <a:gd name="T92" fmla="*/ 6071 w 8413"/>
                <a:gd name="T93" fmla="*/ 1281 h 1310"/>
                <a:gd name="T94" fmla="*/ 6203 w 8413"/>
                <a:gd name="T95" fmla="*/ 1300 h 1310"/>
                <a:gd name="T96" fmla="*/ 6342 w 8413"/>
                <a:gd name="T97" fmla="*/ 1300 h 1310"/>
                <a:gd name="T98" fmla="*/ 6473 w 8413"/>
                <a:gd name="T99" fmla="*/ 1291 h 1310"/>
                <a:gd name="T100" fmla="*/ 6614 w 8413"/>
                <a:gd name="T101" fmla="*/ 1291 h 1310"/>
                <a:gd name="T102" fmla="*/ 6781 w 8413"/>
                <a:gd name="T103" fmla="*/ 1300 h 1310"/>
                <a:gd name="T104" fmla="*/ 6939 w 8413"/>
                <a:gd name="T105" fmla="*/ 1178 h 1310"/>
                <a:gd name="T106" fmla="*/ 7080 w 8413"/>
                <a:gd name="T107" fmla="*/ 1300 h 1310"/>
                <a:gd name="T108" fmla="*/ 7220 w 8413"/>
                <a:gd name="T109" fmla="*/ 1291 h 1310"/>
                <a:gd name="T110" fmla="*/ 7351 w 8413"/>
                <a:gd name="T111" fmla="*/ 1291 h 1310"/>
                <a:gd name="T112" fmla="*/ 7500 w 8413"/>
                <a:gd name="T113" fmla="*/ 1291 h 1310"/>
                <a:gd name="T114" fmla="*/ 7668 w 8413"/>
                <a:gd name="T115" fmla="*/ 1291 h 1310"/>
                <a:gd name="T116" fmla="*/ 7798 w 8413"/>
                <a:gd name="T117" fmla="*/ 1272 h 1310"/>
                <a:gd name="T118" fmla="*/ 7957 w 8413"/>
                <a:gd name="T119" fmla="*/ 1291 h 1310"/>
                <a:gd name="T120" fmla="*/ 8106 w 8413"/>
                <a:gd name="T121" fmla="*/ 1281 h 1310"/>
                <a:gd name="T122" fmla="*/ 8256 w 8413"/>
                <a:gd name="T123" fmla="*/ 1300 h 1310"/>
                <a:gd name="T124" fmla="*/ 8395 w 8413"/>
                <a:gd name="T125" fmla="*/ 1291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975" y="1014"/>
              <a:ext cx="4207" cy="1067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00" name="Freeform 28"/>
            <p:cNvSpPr>
              <a:spLocks/>
            </p:cNvSpPr>
            <p:nvPr/>
          </p:nvSpPr>
          <p:spPr bwMode="auto">
            <a:xfrm>
              <a:off x="1324" y="664"/>
              <a:ext cx="3880" cy="814"/>
            </a:xfrm>
            <a:custGeom>
              <a:avLst/>
              <a:gdLst>
                <a:gd name="T0" fmla="*/ 112 w 7759"/>
                <a:gd name="T1" fmla="*/ 1566 h 1628"/>
                <a:gd name="T2" fmla="*/ 232 w 7759"/>
                <a:gd name="T3" fmla="*/ 1566 h 1628"/>
                <a:gd name="T4" fmla="*/ 354 w 7759"/>
                <a:gd name="T5" fmla="*/ 1578 h 1628"/>
                <a:gd name="T6" fmla="*/ 484 w 7759"/>
                <a:gd name="T7" fmla="*/ 1554 h 1628"/>
                <a:gd name="T8" fmla="*/ 605 w 7759"/>
                <a:gd name="T9" fmla="*/ 1566 h 1628"/>
                <a:gd name="T10" fmla="*/ 725 w 7759"/>
                <a:gd name="T11" fmla="*/ 1616 h 1628"/>
                <a:gd name="T12" fmla="*/ 847 w 7759"/>
                <a:gd name="T13" fmla="*/ 1604 h 1628"/>
                <a:gd name="T14" fmla="*/ 967 w 7759"/>
                <a:gd name="T15" fmla="*/ 1578 h 1628"/>
                <a:gd name="T16" fmla="*/ 1089 w 7759"/>
                <a:gd name="T17" fmla="*/ 1628 h 1628"/>
                <a:gd name="T18" fmla="*/ 1210 w 7759"/>
                <a:gd name="T19" fmla="*/ 1628 h 1628"/>
                <a:gd name="T20" fmla="*/ 1330 w 7759"/>
                <a:gd name="T21" fmla="*/ 1616 h 1628"/>
                <a:gd name="T22" fmla="*/ 1452 w 7759"/>
                <a:gd name="T23" fmla="*/ 1628 h 1628"/>
                <a:gd name="T24" fmla="*/ 1572 w 7759"/>
                <a:gd name="T25" fmla="*/ 1616 h 1628"/>
                <a:gd name="T26" fmla="*/ 1693 w 7759"/>
                <a:gd name="T27" fmla="*/ 1578 h 1628"/>
                <a:gd name="T28" fmla="*/ 1815 w 7759"/>
                <a:gd name="T29" fmla="*/ 1542 h 1628"/>
                <a:gd name="T30" fmla="*/ 1935 w 7759"/>
                <a:gd name="T31" fmla="*/ 1604 h 1628"/>
                <a:gd name="T32" fmla="*/ 2057 w 7759"/>
                <a:gd name="T33" fmla="*/ 1616 h 1628"/>
                <a:gd name="T34" fmla="*/ 2177 w 7759"/>
                <a:gd name="T35" fmla="*/ 1604 h 1628"/>
                <a:gd name="T36" fmla="*/ 2298 w 7759"/>
                <a:gd name="T37" fmla="*/ 1590 h 1628"/>
                <a:gd name="T38" fmla="*/ 2420 w 7759"/>
                <a:gd name="T39" fmla="*/ 1566 h 1628"/>
                <a:gd name="T40" fmla="*/ 2540 w 7759"/>
                <a:gd name="T41" fmla="*/ 1628 h 1628"/>
                <a:gd name="T42" fmla="*/ 2660 w 7759"/>
                <a:gd name="T43" fmla="*/ 1554 h 1628"/>
                <a:gd name="T44" fmla="*/ 2782 w 7759"/>
                <a:gd name="T45" fmla="*/ 1590 h 1628"/>
                <a:gd name="T46" fmla="*/ 2903 w 7759"/>
                <a:gd name="T47" fmla="*/ 1616 h 1628"/>
                <a:gd name="T48" fmla="*/ 3025 w 7759"/>
                <a:gd name="T49" fmla="*/ 1542 h 1628"/>
                <a:gd name="T50" fmla="*/ 3145 w 7759"/>
                <a:gd name="T51" fmla="*/ 1456 h 1628"/>
                <a:gd name="T52" fmla="*/ 3265 w 7759"/>
                <a:gd name="T53" fmla="*/ 1234 h 1628"/>
                <a:gd name="T54" fmla="*/ 3387 w 7759"/>
                <a:gd name="T55" fmla="*/ 1616 h 1628"/>
                <a:gd name="T56" fmla="*/ 3508 w 7759"/>
                <a:gd name="T57" fmla="*/ 1616 h 1628"/>
                <a:gd name="T58" fmla="*/ 3628 w 7759"/>
                <a:gd name="T59" fmla="*/ 1616 h 1628"/>
                <a:gd name="T60" fmla="*/ 3750 w 7759"/>
                <a:gd name="T61" fmla="*/ 1604 h 1628"/>
                <a:gd name="T62" fmla="*/ 3880 w 7759"/>
                <a:gd name="T63" fmla="*/ 1590 h 1628"/>
                <a:gd name="T64" fmla="*/ 4001 w 7759"/>
                <a:gd name="T65" fmla="*/ 1628 h 1628"/>
                <a:gd name="T66" fmla="*/ 4121 w 7759"/>
                <a:gd name="T67" fmla="*/ 1590 h 1628"/>
                <a:gd name="T68" fmla="*/ 4243 w 7759"/>
                <a:gd name="T69" fmla="*/ 1590 h 1628"/>
                <a:gd name="T70" fmla="*/ 4363 w 7759"/>
                <a:gd name="T71" fmla="*/ 1604 h 1628"/>
                <a:gd name="T72" fmla="*/ 4485 w 7759"/>
                <a:gd name="T73" fmla="*/ 1530 h 1628"/>
                <a:gd name="T74" fmla="*/ 4606 w 7759"/>
                <a:gd name="T75" fmla="*/ 1578 h 1628"/>
                <a:gd name="T76" fmla="*/ 4726 w 7759"/>
                <a:gd name="T77" fmla="*/ 1604 h 1628"/>
                <a:gd name="T78" fmla="*/ 4848 w 7759"/>
                <a:gd name="T79" fmla="*/ 1628 h 1628"/>
                <a:gd name="T80" fmla="*/ 4968 w 7759"/>
                <a:gd name="T81" fmla="*/ 1604 h 1628"/>
                <a:gd name="T82" fmla="*/ 5090 w 7759"/>
                <a:gd name="T83" fmla="*/ 1590 h 1628"/>
                <a:gd name="T84" fmla="*/ 5211 w 7759"/>
                <a:gd name="T85" fmla="*/ 1604 h 1628"/>
                <a:gd name="T86" fmla="*/ 5331 w 7759"/>
                <a:gd name="T87" fmla="*/ 210 h 1628"/>
                <a:gd name="T88" fmla="*/ 5453 w 7759"/>
                <a:gd name="T89" fmla="*/ 1578 h 1628"/>
                <a:gd name="T90" fmla="*/ 5573 w 7759"/>
                <a:gd name="T91" fmla="*/ 1148 h 1628"/>
                <a:gd name="T92" fmla="*/ 5704 w 7759"/>
                <a:gd name="T93" fmla="*/ 1604 h 1628"/>
                <a:gd name="T94" fmla="*/ 5824 w 7759"/>
                <a:gd name="T95" fmla="*/ 1566 h 1628"/>
                <a:gd name="T96" fmla="*/ 5946 w 7759"/>
                <a:gd name="T97" fmla="*/ 1616 h 1628"/>
                <a:gd name="T98" fmla="*/ 6066 w 7759"/>
                <a:gd name="T99" fmla="*/ 1590 h 1628"/>
                <a:gd name="T100" fmla="*/ 6197 w 7759"/>
                <a:gd name="T101" fmla="*/ 1590 h 1628"/>
                <a:gd name="T102" fmla="*/ 6317 w 7759"/>
                <a:gd name="T103" fmla="*/ 1616 h 1628"/>
                <a:gd name="T104" fmla="*/ 6439 w 7759"/>
                <a:gd name="T105" fmla="*/ 1628 h 1628"/>
                <a:gd name="T106" fmla="*/ 6559 w 7759"/>
                <a:gd name="T107" fmla="*/ 1590 h 1628"/>
                <a:gd name="T108" fmla="*/ 6680 w 7759"/>
                <a:gd name="T109" fmla="*/ 1604 h 1628"/>
                <a:gd name="T110" fmla="*/ 6810 w 7759"/>
                <a:gd name="T111" fmla="*/ 1604 h 1628"/>
                <a:gd name="T112" fmla="*/ 6932 w 7759"/>
                <a:gd name="T113" fmla="*/ 1616 h 1628"/>
                <a:gd name="T114" fmla="*/ 7053 w 7759"/>
                <a:gd name="T115" fmla="*/ 1616 h 1628"/>
                <a:gd name="T116" fmla="*/ 7173 w 7759"/>
                <a:gd name="T117" fmla="*/ 1616 h 1628"/>
                <a:gd name="T118" fmla="*/ 7295 w 7759"/>
                <a:gd name="T119" fmla="*/ 1590 h 1628"/>
                <a:gd name="T120" fmla="*/ 7415 w 7759"/>
                <a:gd name="T121" fmla="*/ 1590 h 1628"/>
                <a:gd name="T122" fmla="*/ 7537 w 7759"/>
                <a:gd name="T123" fmla="*/ 1578 h 1628"/>
                <a:gd name="T124" fmla="*/ 7658 w 7759"/>
                <a:gd name="T125" fmla="*/ 162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9" h="1628">
                  <a:moveTo>
                    <a:pt x="0" y="1628"/>
                  </a:moveTo>
                  <a:lnTo>
                    <a:pt x="0" y="1382"/>
                  </a:lnTo>
                  <a:lnTo>
                    <a:pt x="10" y="1394"/>
                  </a:lnTo>
                  <a:lnTo>
                    <a:pt x="10" y="1456"/>
                  </a:lnTo>
                  <a:lnTo>
                    <a:pt x="18" y="1370"/>
                  </a:lnTo>
                  <a:lnTo>
                    <a:pt x="18" y="1444"/>
                  </a:lnTo>
                  <a:lnTo>
                    <a:pt x="29" y="1444"/>
                  </a:lnTo>
                  <a:lnTo>
                    <a:pt x="29" y="1468"/>
                  </a:lnTo>
                  <a:lnTo>
                    <a:pt x="37" y="1468"/>
                  </a:lnTo>
                  <a:lnTo>
                    <a:pt x="37" y="1518"/>
                  </a:lnTo>
                  <a:lnTo>
                    <a:pt x="47" y="1554"/>
                  </a:lnTo>
                  <a:lnTo>
                    <a:pt x="47" y="1492"/>
                  </a:lnTo>
                  <a:lnTo>
                    <a:pt x="56" y="1504"/>
                  </a:lnTo>
                  <a:lnTo>
                    <a:pt x="56" y="1542"/>
                  </a:lnTo>
                  <a:lnTo>
                    <a:pt x="66" y="1530"/>
                  </a:lnTo>
                  <a:lnTo>
                    <a:pt x="66" y="1566"/>
                  </a:lnTo>
                  <a:lnTo>
                    <a:pt x="74" y="1590"/>
                  </a:lnTo>
                  <a:lnTo>
                    <a:pt x="74" y="1542"/>
                  </a:lnTo>
                  <a:lnTo>
                    <a:pt x="85" y="1542"/>
                  </a:lnTo>
                  <a:lnTo>
                    <a:pt x="85" y="1590"/>
                  </a:lnTo>
                  <a:lnTo>
                    <a:pt x="93" y="1566"/>
                  </a:lnTo>
                  <a:lnTo>
                    <a:pt x="93" y="1628"/>
                  </a:lnTo>
                  <a:lnTo>
                    <a:pt x="103" y="1578"/>
                  </a:lnTo>
                  <a:lnTo>
                    <a:pt x="103" y="1628"/>
                  </a:lnTo>
                  <a:lnTo>
                    <a:pt x="112" y="1616"/>
                  </a:lnTo>
                  <a:lnTo>
                    <a:pt x="112" y="1566"/>
                  </a:lnTo>
                  <a:lnTo>
                    <a:pt x="122" y="1566"/>
                  </a:lnTo>
                  <a:lnTo>
                    <a:pt x="122" y="1628"/>
                  </a:lnTo>
                  <a:lnTo>
                    <a:pt x="130" y="1590"/>
                  </a:lnTo>
                  <a:lnTo>
                    <a:pt x="130" y="1628"/>
                  </a:lnTo>
                  <a:lnTo>
                    <a:pt x="140" y="1616"/>
                  </a:lnTo>
                  <a:lnTo>
                    <a:pt x="140" y="1554"/>
                  </a:lnTo>
                  <a:lnTo>
                    <a:pt x="149" y="1578"/>
                  </a:lnTo>
                  <a:lnTo>
                    <a:pt x="149" y="1628"/>
                  </a:lnTo>
                  <a:lnTo>
                    <a:pt x="157" y="1590"/>
                  </a:lnTo>
                  <a:lnTo>
                    <a:pt x="157" y="1628"/>
                  </a:lnTo>
                  <a:lnTo>
                    <a:pt x="168" y="1616"/>
                  </a:lnTo>
                  <a:lnTo>
                    <a:pt x="168" y="1578"/>
                  </a:lnTo>
                  <a:lnTo>
                    <a:pt x="176" y="1604"/>
                  </a:lnTo>
                  <a:lnTo>
                    <a:pt x="176" y="1628"/>
                  </a:lnTo>
                  <a:lnTo>
                    <a:pt x="186" y="1628"/>
                  </a:lnTo>
                  <a:lnTo>
                    <a:pt x="186" y="1590"/>
                  </a:lnTo>
                  <a:lnTo>
                    <a:pt x="195" y="1628"/>
                  </a:lnTo>
                  <a:lnTo>
                    <a:pt x="195" y="1578"/>
                  </a:lnTo>
                  <a:lnTo>
                    <a:pt x="205" y="1590"/>
                  </a:lnTo>
                  <a:lnTo>
                    <a:pt x="205" y="1554"/>
                  </a:lnTo>
                  <a:lnTo>
                    <a:pt x="213" y="1554"/>
                  </a:lnTo>
                  <a:lnTo>
                    <a:pt x="213" y="1590"/>
                  </a:lnTo>
                  <a:lnTo>
                    <a:pt x="224" y="1542"/>
                  </a:lnTo>
                  <a:lnTo>
                    <a:pt x="224" y="1616"/>
                  </a:lnTo>
                  <a:lnTo>
                    <a:pt x="232" y="1628"/>
                  </a:lnTo>
                  <a:lnTo>
                    <a:pt x="232" y="1566"/>
                  </a:lnTo>
                  <a:lnTo>
                    <a:pt x="242" y="1554"/>
                  </a:lnTo>
                  <a:lnTo>
                    <a:pt x="242" y="1616"/>
                  </a:lnTo>
                  <a:lnTo>
                    <a:pt x="251" y="1616"/>
                  </a:lnTo>
                  <a:lnTo>
                    <a:pt x="251" y="1578"/>
                  </a:lnTo>
                  <a:lnTo>
                    <a:pt x="261" y="1578"/>
                  </a:lnTo>
                  <a:lnTo>
                    <a:pt x="261" y="1616"/>
                  </a:lnTo>
                  <a:lnTo>
                    <a:pt x="269" y="1616"/>
                  </a:lnTo>
                  <a:lnTo>
                    <a:pt x="269" y="1566"/>
                  </a:lnTo>
                  <a:lnTo>
                    <a:pt x="279" y="1578"/>
                  </a:lnTo>
                  <a:lnTo>
                    <a:pt x="279" y="1628"/>
                  </a:lnTo>
                  <a:lnTo>
                    <a:pt x="288" y="1566"/>
                  </a:lnTo>
                  <a:lnTo>
                    <a:pt x="288" y="1616"/>
                  </a:lnTo>
                  <a:lnTo>
                    <a:pt x="298" y="1628"/>
                  </a:lnTo>
                  <a:lnTo>
                    <a:pt x="298" y="1518"/>
                  </a:lnTo>
                  <a:lnTo>
                    <a:pt x="307" y="1444"/>
                  </a:lnTo>
                  <a:lnTo>
                    <a:pt x="307" y="1616"/>
                  </a:lnTo>
                  <a:lnTo>
                    <a:pt x="317" y="1628"/>
                  </a:lnTo>
                  <a:lnTo>
                    <a:pt x="317" y="1530"/>
                  </a:lnTo>
                  <a:lnTo>
                    <a:pt x="325" y="1518"/>
                  </a:lnTo>
                  <a:lnTo>
                    <a:pt x="325" y="1628"/>
                  </a:lnTo>
                  <a:lnTo>
                    <a:pt x="335" y="1616"/>
                  </a:lnTo>
                  <a:lnTo>
                    <a:pt x="335" y="1578"/>
                  </a:lnTo>
                  <a:lnTo>
                    <a:pt x="344" y="1578"/>
                  </a:lnTo>
                  <a:lnTo>
                    <a:pt x="344" y="1628"/>
                  </a:lnTo>
                  <a:lnTo>
                    <a:pt x="354" y="1616"/>
                  </a:lnTo>
                  <a:lnTo>
                    <a:pt x="354" y="1578"/>
                  </a:lnTo>
                  <a:lnTo>
                    <a:pt x="362" y="1628"/>
                  </a:lnTo>
                  <a:lnTo>
                    <a:pt x="362" y="1578"/>
                  </a:lnTo>
                  <a:lnTo>
                    <a:pt x="373" y="1628"/>
                  </a:lnTo>
                  <a:lnTo>
                    <a:pt x="373" y="1590"/>
                  </a:lnTo>
                  <a:lnTo>
                    <a:pt x="381" y="1628"/>
                  </a:lnTo>
                  <a:lnTo>
                    <a:pt x="381" y="1578"/>
                  </a:lnTo>
                  <a:lnTo>
                    <a:pt x="391" y="1628"/>
                  </a:lnTo>
                  <a:lnTo>
                    <a:pt x="391" y="1590"/>
                  </a:lnTo>
                  <a:lnTo>
                    <a:pt x="400" y="1604"/>
                  </a:lnTo>
                  <a:lnTo>
                    <a:pt x="400" y="1566"/>
                  </a:lnTo>
                  <a:lnTo>
                    <a:pt x="410" y="1578"/>
                  </a:lnTo>
                  <a:lnTo>
                    <a:pt x="410" y="1628"/>
                  </a:lnTo>
                  <a:lnTo>
                    <a:pt x="418" y="1616"/>
                  </a:lnTo>
                  <a:lnTo>
                    <a:pt x="418" y="1578"/>
                  </a:lnTo>
                  <a:lnTo>
                    <a:pt x="429" y="1604"/>
                  </a:lnTo>
                  <a:lnTo>
                    <a:pt x="429" y="1578"/>
                  </a:lnTo>
                  <a:lnTo>
                    <a:pt x="437" y="1590"/>
                  </a:lnTo>
                  <a:lnTo>
                    <a:pt x="437" y="1628"/>
                  </a:lnTo>
                  <a:lnTo>
                    <a:pt x="447" y="1628"/>
                  </a:lnTo>
                  <a:lnTo>
                    <a:pt x="447" y="1578"/>
                  </a:lnTo>
                  <a:lnTo>
                    <a:pt x="456" y="1604"/>
                  </a:lnTo>
                  <a:lnTo>
                    <a:pt x="456" y="1492"/>
                  </a:lnTo>
                  <a:lnTo>
                    <a:pt x="466" y="1628"/>
                  </a:lnTo>
                  <a:lnTo>
                    <a:pt x="474" y="1628"/>
                  </a:lnTo>
                  <a:lnTo>
                    <a:pt x="474" y="1590"/>
                  </a:lnTo>
                  <a:lnTo>
                    <a:pt x="484" y="1554"/>
                  </a:lnTo>
                  <a:lnTo>
                    <a:pt x="484" y="1628"/>
                  </a:lnTo>
                  <a:lnTo>
                    <a:pt x="493" y="1590"/>
                  </a:lnTo>
                  <a:lnTo>
                    <a:pt x="493" y="1430"/>
                  </a:lnTo>
                  <a:lnTo>
                    <a:pt x="503" y="1492"/>
                  </a:lnTo>
                  <a:lnTo>
                    <a:pt x="503" y="1628"/>
                  </a:lnTo>
                  <a:lnTo>
                    <a:pt x="512" y="1566"/>
                  </a:lnTo>
                  <a:lnTo>
                    <a:pt x="512" y="1628"/>
                  </a:lnTo>
                  <a:lnTo>
                    <a:pt x="522" y="1628"/>
                  </a:lnTo>
                  <a:lnTo>
                    <a:pt x="522" y="1590"/>
                  </a:lnTo>
                  <a:lnTo>
                    <a:pt x="530" y="1628"/>
                  </a:lnTo>
                  <a:lnTo>
                    <a:pt x="530" y="1590"/>
                  </a:lnTo>
                  <a:lnTo>
                    <a:pt x="540" y="1628"/>
                  </a:lnTo>
                  <a:lnTo>
                    <a:pt x="540" y="1554"/>
                  </a:lnTo>
                  <a:lnTo>
                    <a:pt x="549" y="1590"/>
                  </a:lnTo>
                  <a:lnTo>
                    <a:pt x="549" y="1542"/>
                  </a:lnTo>
                  <a:lnTo>
                    <a:pt x="559" y="1542"/>
                  </a:lnTo>
                  <a:lnTo>
                    <a:pt x="559" y="1604"/>
                  </a:lnTo>
                  <a:lnTo>
                    <a:pt x="567" y="1616"/>
                  </a:lnTo>
                  <a:lnTo>
                    <a:pt x="567" y="1554"/>
                  </a:lnTo>
                  <a:lnTo>
                    <a:pt x="578" y="1566"/>
                  </a:lnTo>
                  <a:lnTo>
                    <a:pt x="578" y="1604"/>
                  </a:lnTo>
                  <a:lnTo>
                    <a:pt x="586" y="1628"/>
                  </a:lnTo>
                  <a:lnTo>
                    <a:pt x="586" y="1578"/>
                  </a:lnTo>
                  <a:lnTo>
                    <a:pt x="596" y="1578"/>
                  </a:lnTo>
                  <a:lnTo>
                    <a:pt x="596" y="1616"/>
                  </a:lnTo>
                  <a:lnTo>
                    <a:pt x="605" y="1566"/>
                  </a:lnTo>
                  <a:lnTo>
                    <a:pt x="605" y="1616"/>
                  </a:lnTo>
                  <a:lnTo>
                    <a:pt x="615" y="1604"/>
                  </a:lnTo>
                  <a:lnTo>
                    <a:pt x="615" y="1628"/>
                  </a:lnTo>
                  <a:lnTo>
                    <a:pt x="623" y="1628"/>
                  </a:lnTo>
                  <a:lnTo>
                    <a:pt x="623" y="1590"/>
                  </a:lnTo>
                  <a:lnTo>
                    <a:pt x="634" y="1604"/>
                  </a:lnTo>
                  <a:lnTo>
                    <a:pt x="634" y="1554"/>
                  </a:lnTo>
                  <a:lnTo>
                    <a:pt x="642" y="1554"/>
                  </a:lnTo>
                  <a:lnTo>
                    <a:pt x="642" y="1604"/>
                  </a:lnTo>
                  <a:lnTo>
                    <a:pt x="652" y="1604"/>
                  </a:lnTo>
                  <a:lnTo>
                    <a:pt x="652" y="1554"/>
                  </a:lnTo>
                  <a:lnTo>
                    <a:pt x="661" y="1566"/>
                  </a:lnTo>
                  <a:lnTo>
                    <a:pt x="661" y="1628"/>
                  </a:lnTo>
                  <a:lnTo>
                    <a:pt x="669" y="1616"/>
                  </a:lnTo>
                  <a:lnTo>
                    <a:pt x="669" y="1578"/>
                  </a:lnTo>
                  <a:lnTo>
                    <a:pt x="679" y="1590"/>
                  </a:lnTo>
                  <a:lnTo>
                    <a:pt x="679" y="1628"/>
                  </a:lnTo>
                  <a:lnTo>
                    <a:pt x="688" y="1590"/>
                  </a:lnTo>
                  <a:lnTo>
                    <a:pt x="688" y="1628"/>
                  </a:lnTo>
                  <a:lnTo>
                    <a:pt x="698" y="1628"/>
                  </a:lnTo>
                  <a:lnTo>
                    <a:pt x="698" y="1590"/>
                  </a:lnTo>
                  <a:lnTo>
                    <a:pt x="706" y="1628"/>
                  </a:lnTo>
                  <a:lnTo>
                    <a:pt x="706" y="1590"/>
                  </a:lnTo>
                  <a:lnTo>
                    <a:pt x="717" y="1590"/>
                  </a:lnTo>
                  <a:lnTo>
                    <a:pt x="717" y="1628"/>
                  </a:lnTo>
                  <a:lnTo>
                    <a:pt x="725" y="1616"/>
                  </a:lnTo>
                  <a:lnTo>
                    <a:pt x="725" y="1344"/>
                  </a:lnTo>
                  <a:lnTo>
                    <a:pt x="735" y="1444"/>
                  </a:lnTo>
                  <a:lnTo>
                    <a:pt x="735" y="1578"/>
                  </a:lnTo>
                  <a:lnTo>
                    <a:pt x="744" y="1542"/>
                  </a:lnTo>
                  <a:lnTo>
                    <a:pt x="744" y="1590"/>
                  </a:lnTo>
                  <a:lnTo>
                    <a:pt x="754" y="1566"/>
                  </a:lnTo>
                  <a:lnTo>
                    <a:pt x="754" y="1604"/>
                  </a:lnTo>
                  <a:lnTo>
                    <a:pt x="762" y="1604"/>
                  </a:lnTo>
                  <a:lnTo>
                    <a:pt x="762" y="1616"/>
                  </a:lnTo>
                  <a:lnTo>
                    <a:pt x="773" y="1604"/>
                  </a:lnTo>
                  <a:lnTo>
                    <a:pt x="773" y="1628"/>
                  </a:lnTo>
                  <a:lnTo>
                    <a:pt x="781" y="1604"/>
                  </a:lnTo>
                  <a:lnTo>
                    <a:pt x="781" y="1628"/>
                  </a:lnTo>
                  <a:lnTo>
                    <a:pt x="791" y="1628"/>
                  </a:lnTo>
                  <a:lnTo>
                    <a:pt x="791" y="1590"/>
                  </a:lnTo>
                  <a:lnTo>
                    <a:pt x="800" y="1628"/>
                  </a:lnTo>
                  <a:lnTo>
                    <a:pt x="800" y="1566"/>
                  </a:lnTo>
                  <a:lnTo>
                    <a:pt x="810" y="1566"/>
                  </a:lnTo>
                  <a:lnTo>
                    <a:pt x="810" y="1616"/>
                  </a:lnTo>
                  <a:lnTo>
                    <a:pt x="818" y="1604"/>
                  </a:lnTo>
                  <a:lnTo>
                    <a:pt x="818" y="1628"/>
                  </a:lnTo>
                  <a:lnTo>
                    <a:pt x="828" y="1604"/>
                  </a:lnTo>
                  <a:lnTo>
                    <a:pt x="828" y="1628"/>
                  </a:lnTo>
                  <a:lnTo>
                    <a:pt x="837" y="1628"/>
                  </a:lnTo>
                  <a:lnTo>
                    <a:pt x="837" y="1518"/>
                  </a:lnTo>
                  <a:lnTo>
                    <a:pt x="847" y="1604"/>
                  </a:lnTo>
                  <a:lnTo>
                    <a:pt x="847" y="1504"/>
                  </a:lnTo>
                  <a:lnTo>
                    <a:pt x="856" y="1468"/>
                  </a:lnTo>
                  <a:lnTo>
                    <a:pt x="856" y="1518"/>
                  </a:lnTo>
                  <a:lnTo>
                    <a:pt x="866" y="1518"/>
                  </a:lnTo>
                  <a:lnTo>
                    <a:pt x="866" y="1604"/>
                  </a:lnTo>
                  <a:lnTo>
                    <a:pt x="874" y="1578"/>
                  </a:lnTo>
                  <a:lnTo>
                    <a:pt x="874" y="1628"/>
                  </a:lnTo>
                  <a:lnTo>
                    <a:pt x="884" y="1628"/>
                  </a:lnTo>
                  <a:lnTo>
                    <a:pt x="884" y="1578"/>
                  </a:lnTo>
                  <a:lnTo>
                    <a:pt x="893" y="1590"/>
                  </a:lnTo>
                  <a:lnTo>
                    <a:pt x="893" y="1616"/>
                  </a:lnTo>
                  <a:lnTo>
                    <a:pt x="903" y="1628"/>
                  </a:lnTo>
                  <a:lnTo>
                    <a:pt x="903" y="1554"/>
                  </a:lnTo>
                  <a:lnTo>
                    <a:pt x="911" y="1554"/>
                  </a:lnTo>
                  <a:lnTo>
                    <a:pt x="911" y="1504"/>
                  </a:lnTo>
                  <a:lnTo>
                    <a:pt x="922" y="1504"/>
                  </a:lnTo>
                  <a:lnTo>
                    <a:pt x="922" y="641"/>
                  </a:lnTo>
                  <a:lnTo>
                    <a:pt x="930" y="617"/>
                  </a:lnTo>
                  <a:lnTo>
                    <a:pt x="930" y="1468"/>
                  </a:lnTo>
                  <a:lnTo>
                    <a:pt x="940" y="1480"/>
                  </a:lnTo>
                  <a:lnTo>
                    <a:pt x="940" y="1578"/>
                  </a:lnTo>
                  <a:lnTo>
                    <a:pt x="949" y="1578"/>
                  </a:lnTo>
                  <a:lnTo>
                    <a:pt x="949" y="1628"/>
                  </a:lnTo>
                  <a:lnTo>
                    <a:pt x="959" y="1628"/>
                  </a:lnTo>
                  <a:lnTo>
                    <a:pt x="959" y="1590"/>
                  </a:lnTo>
                  <a:lnTo>
                    <a:pt x="967" y="1578"/>
                  </a:lnTo>
                  <a:lnTo>
                    <a:pt x="967" y="1616"/>
                  </a:lnTo>
                  <a:lnTo>
                    <a:pt x="978" y="1628"/>
                  </a:lnTo>
                  <a:lnTo>
                    <a:pt x="978" y="1566"/>
                  </a:lnTo>
                  <a:lnTo>
                    <a:pt x="986" y="1590"/>
                  </a:lnTo>
                  <a:lnTo>
                    <a:pt x="986" y="1468"/>
                  </a:lnTo>
                  <a:lnTo>
                    <a:pt x="996" y="1456"/>
                  </a:lnTo>
                  <a:lnTo>
                    <a:pt x="996" y="1616"/>
                  </a:lnTo>
                  <a:lnTo>
                    <a:pt x="1005" y="1628"/>
                  </a:lnTo>
                  <a:lnTo>
                    <a:pt x="1005" y="1590"/>
                  </a:lnTo>
                  <a:lnTo>
                    <a:pt x="1015" y="1616"/>
                  </a:lnTo>
                  <a:lnTo>
                    <a:pt x="1015" y="1628"/>
                  </a:lnTo>
                  <a:lnTo>
                    <a:pt x="1023" y="1628"/>
                  </a:lnTo>
                  <a:lnTo>
                    <a:pt x="1023" y="1604"/>
                  </a:lnTo>
                  <a:lnTo>
                    <a:pt x="1034" y="1578"/>
                  </a:lnTo>
                  <a:lnTo>
                    <a:pt x="1034" y="1616"/>
                  </a:lnTo>
                  <a:lnTo>
                    <a:pt x="1042" y="1616"/>
                  </a:lnTo>
                  <a:lnTo>
                    <a:pt x="1042" y="1504"/>
                  </a:lnTo>
                  <a:lnTo>
                    <a:pt x="1052" y="1530"/>
                  </a:lnTo>
                  <a:lnTo>
                    <a:pt x="1052" y="1590"/>
                  </a:lnTo>
                  <a:lnTo>
                    <a:pt x="1061" y="1578"/>
                  </a:lnTo>
                  <a:lnTo>
                    <a:pt x="1061" y="1492"/>
                  </a:lnTo>
                  <a:lnTo>
                    <a:pt x="1071" y="1566"/>
                  </a:lnTo>
                  <a:lnTo>
                    <a:pt x="1071" y="1628"/>
                  </a:lnTo>
                  <a:lnTo>
                    <a:pt x="1079" y="1566"/>
                  </a:lnTo>
                  <a:lnTo>
                    <a:pt x="1079" y="1628"/>
                  </a:lnTo>
                  <a:lnTo>
                    <a:pt x="1089" y="1628"/>
                  </a:lnTo>
                  <a:lnTo>
                    <a:pt x="1089" y="1566"/>
                  </a:lnTo>
                  <a:lnTo>
                    <a:pt x="1098" y="1616"/>
                  </a:lnTo>
                  <a:lnTo>
                    <a:pt x="1098" y="1578"/>
                  </a:lnTo>
                  <a:lnTo>
                    <a:pt x="1108" y="1578"/>
                  </a:lnTo>
                  <a:lnTo>
                    <a:pt x="1108" y="1628"/>
                  </a:lnTo>
                  <a:lnTo>
                    <a:pt x="1117" y="1616"/>
                  </a:lnTo>
                  <a:lnTo>
                    <a:pt x="1117" y="1578"/>
                  </a:lnTo>
                  <a:lnTo>
                    <a:pt x="1127" y="1604"/>
                  </a:lnTo>
                  <a:lnTo>
                    <a:pt x="1127" y="1628"/>
                  </a:lnTo>
                  <a:lnTo>
                    <a:pt x="1135" y="1628"/>
                  </a:lnTo>
                  <a:lnTo>
                    <a:pt x="1135" y="1590"/>
                  </a:lnTo>
                  <a:lnTo>
                    <a:pt x="1145" y="1604"/>
                  </a:lnTo>
                  <a:lnTo>
                    <a:pt x="1145" y="1628"/>
                  </a:lnTo>
                  <a:lnTo>
                    <a:pt x="1154" y="1628"/>
                  </a:lnTo>
                  <a:lnTo>
                    <a:pt x="1154" y="1566"/>
                  </a:lnTo>
                  <a:lnTo>
                    <a:pt x="1162" y="1628"/>
                  </a:lnTo>
                  <a:lnTo>
                    <a:pt x="1162" y="1566"/>
                  </a:lnTo>
                  <a:lnTo>
                    <a:pt x="1172" y="1554"/>
                  </a:lnTo>
                  <a:lnTo>
                    <a:pt x="1172" y="1480"/>
                  </a:lnTo>
                  <a:lnTo>
                    <a:pt x="1181" y="1578"/>
                  </a:lnTo>
                  <a:lnTo>
                    <a:pt x="1191" y="1578"/>
                  </a:lnTo>
                  <a:lnTo>
                    <a:pt x="1191" y="1616"/>
                  </a:lnTo>
                  <a:lnTo>
                    <a:pt x="1200" y="1604"/>
                  </a:lnTo>
                  <a:lnTo>
                    <a:pt x="1200" y="1628"/>
                  </a:lnTo>
                  <a:lnTo>
                    <a:pt x="1210" y="1578"/>
                  </a:lnTo>
                  <a:lnTo>
                    <a:pt x="1210" y="1628"/>
                  </a:lnTo>
                  <a:lnTo>
                    <a:pt x="1218" y="1628"/>
                  </a:lnTo>
                  <a:lnTo>
                    <a:pt x="1218" y="1590"/>
                  </a:lnTo>
                  <a:lnTo>
                    <a:pt x="1228" y="1604"/>
                  </a:lnTo>
                  <a:lnTo>
                    <a:pt x="1228" y="1628"/>
                  </a:lnTo>
                  <a:lnTo>
                    <a:pt x="1237" y="1616"/>
                  </a:lnTo>
                  <a:lnTo>
                    <a:pt x="1237" y="1578"/>
                  </a:lnTo>
                  <a:lnTo>
                    <a:pt x="1247" y="1604"/>
                  </a:lnTo>
                  <a:lnTo>
                    <a:pt x="1247" y="1578"/>
                  </a:lnTo>
                  <a:lnTo>
                    <a:pt x="1255" y="1578"/>
                  </a:lnTo>
                  <a:lnTo>
                    <a:pt x="1255" y="1590"/>
                  </a:lnTo>
                  <a:lnTo>
                    <a:pt x="1266" y="1578"/>
                  </a:lnTo>
                  <a:lnTo>
                    <a:pt x="1266" y="1628"/>
                  </a:lnTo>
                  <a:lnTo>
                    <a:pt x="1274" y="1628"/>
                  </a:lnTo>
                  <a:lnTo>
                    <a:pt x="1274" y="1566"/>
                  </a:lnTo>
                  <a:lnTo>
                    <a:pt x="1284" y="1578"/>
                  </a:lnTo>
                  <a:lnTo>
                    <a:pt x="1284" y="1518"/>
                  </a:lnTo>
                  <a:lnTo>
                    <a:pt x="1293" y="1566"/>
                  </a:lnTo>
                  <a:lnTo>
                    <a:pt x="1293" y="1382"/>
                  </a:lnTo>
                  <a:lnTo>
                    <a:pt x="1303" y="1370"/>
                  </a:lnTo>
                  <a:lnTo>
                    <a:pt x="1303" y="741"/>
                  </a:lnTo>
                  <a:lnTo>
                    <a:pt x="1311" y="1085"/>
                  </a:lnTo>
                  <a:lnTo>
                    <a:pt x="1311" y="1554"/>
                  </a:lnTo>
                  <a:lnTo>
                    <a:pt x="1322" y="1554"/>
                  </a:lnTo>
                  <a:lnTo>
                    <a:pt x="1322" y="1578"/>
                  </a:lnTo>
                  <a:lnTo>
                    <a:pt x="1330" y="1578"/>
                  </a:lnTo>
                  <a:lnTo>
                    <a:pt x="1330" y="1616"/>
                  </a:lnTo>
                  <a:lnTo>
                    <a:pt x="1340" y="1628"/>
                  </a:lnTo>
                  <a:lnTo>
                    <a:pt x="1340" y="1616"/>
                  </a:lnTo>
                  <a:lnTo>
                    <a:pt x="1349" y="1578"/>
                  </a:lnTo>
                  <a:lnTo>
                    <a:pt x="1349" y="1628"/>
                  </a:lnTo>
                  <a:lnTo>
                    <a:pt x="1359" y="1628"/>
                  </a:lnTo>
                  <a:lnTo>
                    <a:pt x="1359" y="1590"/>
                  </a:lnTo>
                  <a:lnTo>
                    <a:pt x="1367" y="1604"/>
                  </a:lnTo>
                  <a:lnTo>
                    <a:pt x="1367" y="1590"/>
                  </a:lnTo>
                  <a:lnTo>
                    <a:pt x="1377" y="1590"/>
                  </a:lnTo>
                  <a:lnTo>
                    <a:pt x="1377" y="1628"/>
                  </a:lnTo>
                  <a:lnTo>
                    <a:pt x="1386" y="1578"/>
                  </a:lnTo>
                  <a:lnTo>
                    <a:pt x="1386" y="1628"/>
                  </a:lnTo>
                  <a:lnTo>
                    <a:pt x="1396" y="1628"/>
                  </a:lnTo>
                  <a:lnTo>
                    <a:pt x="1396" y="1578"/>
                  </a:lnTo>
                  <a:lnTo>
                    <a:pt x="1405" y="1554"/>
                  </a:lnTo>
                  <a:lnTo>
                    <a:pt x="1405" y="1628"/>
                  </a:lnTo>
                  <a:lnTo>
                    <a:pt x="1415" y="1628"/>
                  </a:lnTo>
                  <a:lnTo>
                    <a:pt x="1415" y="1566"/>
                  </a:lnTo>
                  <a:lnTo>
                    <a:pt x="1423" y="1554"/>
                  </a:lnTo>
                  <a:lnTo>
                    <a:pt x="1423" y="1628"/>
                  </a:lnTo>
                  <a:lnTo>
                    <a:pt x="1433" y="1628"/>
                  </a:lnTo>
                  <a:lnTo>
                    <a:pt x="1433" y="1566"/>
                  </a:lnTo>
                  <a:lnTo>
                    <a:pt x="1442" y="1554"/>
                  </a:lnTo>
                  <a:lnTo>
                    <a:pt x="1442" y="1604"/>
                  </a:lnTo>
                  <a:lnTo>
                    <a:pt x="1452" y="1590"/>
                  </a:lnTo>
                  <a:lnTo>
                    <a:pt x="1452" y="1628"/>
                  </a:lnTo>
                  <a:lnTo>
                    <a:pt x="1461" y="1628"/>
                  </a:lnTo>
                  <a:lnTo>
                    <a:pt x="1461" y="1578"/>
                  </a:lnTo>
                  <a:lnTo>
                    <a:pt x="1471" y="1628"/>
                  </a:lnTo>
                  <a:lnTo>
                    <a:pt x="1471" y="1590"/>
                  </a:lnTo>
                  <a:lnTo>
                    <a:pt x="1479" y="1590"/>
                  </a:lnTo>
                  <a:lnTo>
                    <a:pt x="1479" y="1628"/>
                  </a:lnTo>
                  <a:lnTo>
                    <a:pt x="1489" y="1590"/>
                  </a:lnTo>
                  <a:lnTo>
                    <a:pt x="1489" y="1628"/>
                  </a:lnTo>
                  <a:lnTo>
                    <a:pt x="1498" y="1628"/>
                  </a:lnTo>
                  <a:lnTo>
                    <a:pt x="1498" y="1590"/>
                  </a:lnTo>
                  <a:lnTo>
                    <a:pt x="1508" y="1590"/>
                  </a:lnTo>
                  <a:lnTo>
                    <a:pt x="1508" y="1616"/>
                  </a:lnTo>
                  <a:lnTo>
                    <a:pt x="1516" y="1604"/>
                  </a:lnTo>
                  <a:lnTo>
                    <a:pt x="1516" y="1616"/>
                  </a:lnTo>
                  <a:lnTo>
                    <a:pt x="1527" y="1616"/>
                  </a:lnTo>
                  <a:lnTo>
                    <a:pt x="1527" y="1578"/>
                  </a:lnTo>
                  <a:lnTo>
                    <a:pt x="1535" y="1604"/>
                  </a:lnTo>
                  <a:lnTo>
                    <a:pt x="1535" y="1542"/>
                  </a:lnTo>
                  <a:lnTo>
                    <a:pt x="1545" y="1578"/>
                  </a:lnTo>
                  <a:lnTo>
                    <a:pt x="1545" y="1628"/>
                  </a:lnTo>
                  <a:lnTo>
                    <a:pt x="1554" y="1628"/>
                  </a:lnTo>
                  <a:lnTo>
                    <a:pt x="1554" y="1590"/>
                  </a:lnTo>
                  <a:lnTo>
                    <a:pt x="1564" y="1616"/>
                  </a:lnTo>
                  <a:lnTo>
                    <a:pt x="1564" y="1590"/>
                  </a:lnTo>
                  <a:lnTo>
                    <a:pt x="1572" y="1578"/>
                  </a:lnTo>
                  <a:lnTo>
                    <a:pt x="1572" y="1616"/>
                  </a:lnTo>
                  <a:lnTo>
                    <a:pt x="1583" y="1566"/>
                  </a:lnTo>
                  <a:lnTo>
                    <a:pt x="1583" y="1628"/>
                  </a:lnTo>
                  <a:lnTo>
                    <a:pt x="1591" y="1628"/>
                  </a:lnTo>
                  <a:lnTo>
                    <a:pt x="1591" y="1566"/>
                  </a:lnTo>
                  <a:lnTo>
                    <a:pt x="1601" y="1590"/>
                  </a:lnTo>
                  <a:lnTo>
                    <a:pt x="1601" y="1628"/>
                  </a:lnTo>
                  <a:lnTo>
                    <a:pt x="1610" y="1628"/>
                  </a:lnTo>
                  <a:lnTo>
                    <a:pt x="1610" y="1604"/>
                  </a:lnTo>
                  <a:lnTo>
                    <a:pt x="1620" y="1604"/>
                  </a:lnTo>
                  <a:lnTo>
                    <a:pt x="1620" y="1628"/>
                  </a:lnTo>
                  <a:lnTo>
                    <a:pt x="1628" y="1628"/>
                  </a:lnTo>
                  <a:lnTo>
                    <a:pt x="1628" y="1616"/>
                  </a:lnTo>
                  <a:lnTo>
                    <a:pt x="1638" y="1628"/>
                  </a:lnTo>
                  <a:lnTo>
                    <a:pt x="1638" y="1590"/>
                  </a:lnTo>
                  <a:lnTo>
                    <a:pt x="1647" y="1628"/>
                  </a:lnTo>
                  <a:lnTo>
                    <a:pt x="1647" y="1578"/>
                  </a:lnTo>
                  <a:lnTo>
                    <a:pt x="1655" y="1578"/>
                  </a:lnTo>
                  <a:lnTo>
                    <a:pt x="1655" y="1628"/>
                  </a:lnTo>
                  <a:lnTo>
                    <a:pt x="1666" y="1590"/>
                  </a:lnTo>
                  <a:lnTo>
                    <a:pt x="1666" y="1628"/>
                  </a:lnTo>
                  <a:lnTo>
                    <a:pt x="1674" y="1628"/>
                  </a:lnTo>
                  <a:lnTo>
                    <a:pt x="1674" y="1566"/>
                  </a:lnTo>
                  <a:lnTo>
                    <a:pt x="1684" y="1578"/>
                  </a:lnTo>
                  <a:lnTo>
                    <a:pt x="1684" y="1616"/>
                  </a:lnTo>
                  <a:lnTo>
                    <a:pt x="1693" y="1616"/>
                  </a:lnTo>
                  <a:lnTo>
                    <a:pt x="1693" y="1578"/>
                  </a:lnTo>
                  <a:lnTo>
                    <a:pt x="1703" y="1590"/>
                  </a:lnTo>
                  <a:lnTo>
                    <a:pt x="1703" y="1604"/>
                  </a:lnTo>
                  <a:lnTo>
                    <a:pt x="1711" y="1616"/>
                  </a:lnTo>
                  <a:lnTo>
                    <a:pt x="1711" y="1578"/>
                  </a:lnTo>
                  <a:lnTo>
                    <a:pt x="1721" y="1578"/>
                  </a:lnTo>
                  <a:lnTo>
                    <a:pt x="1721" y="1504"/>
                  </a:lnTo>
                  <a:lnTo>
                    <a:pt x="1730" y="1554"/>
                  </a:lnTo>
                  <a:lnTo>
                    <a:pt x="1730" y="1590"/>
                  </a:lnTo>
                  <a:lnTo>
                    <a:pt x="1740" y="1578"/>
                  </a:lnTo>
                  <a:lnTo>
                    <a:pt x="1740" y="1628"/>
                  </a:lnTo>
                  <a:lnTo>
                    <a:pt x="1749" y="1628"/>
                  </a:lnTo>
                  <a:lnTo>
                    <a:pt x="1749" y="1566"/>
                  </a:lnTo>
                  <a:lnTo>
                    <a:pt x="1759" y="1578"/>
                  </a:lnTo>
                  <a:lnTo>
                    <a:pt x="1759" y="1616"/>
                  </a:lnTo>
                  <a:lnTo>
                    <a:pt x="1767" y="1628"/>
                  </a:lnTo>
                  <a:lnTo>
                    <a:pt x="1767" y="1578"/>
                  </a:lnTo>
                  <a:lnTo>
                    <a:pt x="1777" y="1590"/>
                  </a:lnTo>
                  <a:lnTo>
                    <a:pt x="1777" y="1628"/>
                  </a:lnTo>
                  <a:lnTo>
                    <a:pt x="1786" y="1590"/>
                  </a:lnTo>
                  <a:lnTo>
                    <a:pt x="1786" y="1628"/>
                  </a:lnTo>
                  <a:lnTo>
                    <a:pt x="1796" y="1628"/>
                  </a:lnTo>
                  <a:lnTo>
                    <a:pt x="1796" y="1590"/>
                  </a:lnTo>
                  <a:lnTo>
                    <a:pt x="1805" y="1604"/>
                  </a:lnTo>
                  <a:lnTo>
                    <a:pt x="1805" y="1542"/>
                  </a:lnTo>
                  <a:lnTo>
                    <a:pt x="1815" y="1492"/>
                  </a:lnTo>
                  <a:lnTo>
                    <a:pt x="1815" y="1542"/>
                  </a:lnTo>
                  <a:lnTo>
                    <a:pt x="1823" y="1554"/>
                  </a:lnTo>
                  <a:lnTo>
                    <a:pt x="1823" y="1628"/>
                  </a:lnTo>
                  <a:lnTo>
                    <a:pt x="1833" y="1628"/>
                  </a:lnTo>
                  <a:lnTo>
                    <a:pt x="1833" y="1542"/>
                  </a:lnTo>
                  <a:lnTo>
                    <a:pt x="1842" y="1566"/>
                  </a:lnTo>
                  <a:lnTo>
                    <a:pt x="1842" y="1604"/>
                  </a:lnTo>
                  <a:lnTo>
                    <a:pt x="1852" y="1578"/>
                  </a:lnTo>
                  <a:lnTo>
                    <a:pt x="1852" y="1616"/>
                  </a:lnTo>
                  <a:lnTo>
                    <a:pt x="1860" y="1578"/>
                  </a:lnTo>
                  <a:lnTo>
                    <a:pt x="1860" y="1628"/>
                  </a:lnTo>
                  <a:lnTo>
                    <a:pt x="1871" y="1628"/>
                  </a:lnTo>
                  <a:lnTo>
                    <a:pt x="1871" y="1578"/>
                  </a:lnTo>
                  <a:lnTo>
                    <a:pt x="1879" y="1604"/>
                  </a:lnTo>
                  <a:lnTo>
                    <a:pt x="1879" y="1554"/>
                  </a:lnTo>
                  <a:lnTo>
                    <a:pt x="1889" y="1616"/>
                  </a:lnTo>
                  <a:lnTo>
                    <a:pt x="1889" y="1590"/>
                  </a:lnTo>
                  <a:lnTo>
                    <a:pt x="1898" y="1604"/>
                  </a:lnTo>
                  <a:lnTo>
                    <a:pt x="1898" y="1628"/>
                  </a:lnTo>
                  <a:lnTo>
                    <a:pt x="1908" y="1628"/>
                  </a:lnTo>
                  <a:lnTo>
                    <a:pt x="1908" y="1604"/>
                  </a:lnTo>
                  <a:lnTo>
                    <a:pt x="1916" y="1628"/>
                  </a:lnTo>
                  <a:lnTo>
                    <a:pt x="1916" y="1604"/>
                  </a:lnTo>
                  <a:lnTo>
                    <a:pt x="1927" y="1628"/>
                  </a:lnTo>
                  <a:lnTo>
                    <a:pt x="1927" y="1578"/>
                  </a:lnTo>
                  <a:lnTo>
                    <a:pt x="1935" y="1554"/>
                  </a:lnTo>
                  <a:lnTo>
                    <a:pt x="1935" y="1604"/>
                  </a:lnTo>
                  <a:lnTo>
                    <a:pt x="1945" y="1578"/>
                  </a:lnTo>
                  <a:lnTo>
                    <a:pt x="1945" y="1628"/>
                  </a:lnTo>
                  <a:lnTo>
                    <a:pt x="1954" y="1590"/>
                  </a:lnTo>
                  <a:lnTo>
                    <a:pt x="1954" y="1628"/>
                  </a:lnTo>
                  <a:lnTo>
                    <a:pt x="1964" y="1604"/>
                  </a:lnTo>
                  <a:lnTo>
                    <a:pt x="1964" y="1628"/>
                  </a:lnTo>
                  <a:lnTo>
                    <a:pt x="1972" y="1628"/>
                  </a:lnTo>
                  <a:lnTo>
                    <a:pt x="1972" y="1590"/>
                  </a:lnTo>
                  <a:lnTo>
                    <a:pt x="1982" y="1566"/>
                  </a:lnTo>
                  <a:lnTo>
                    <a:pt x="1982" y="1604"/>
                  </a:lnTo>
                  <a:lnTo>
                    <a:pt x="1991" y="1578"/>
                  </a:lnTo>
                  <a:lnTo>
                    <a:pt x="1991" y="1604"/>
                  </a:lnTo>
                  <a:lnTo>
                    <a:pt x="2001" y="1604"/>
                  </a:lnTo>
                  <a:lnTo>
                    <a:pt x="2001" y="1578"/>
                  </a:lnTo>
                  <a:lnTo>
                    <a:pt x="2010" y="1578"/>
                  </a:lnTo>
                  <a:lnTo>
                    <a:pt x="2010" y="1604"/>
                  </a:lnTo>
                  <a:lnTo>
                    <a:pt x="2020" y="1590"/>
                  </a:lnTo>
                  <a:lnTo>
                    <a:pt x="2020" y="1616"/>
                  </a:lnTo>
                  <a:lnTo>
                    <a:pt x="2028" y="1616"/>
                  </a:lnTo>
                  <a:lnTo>
                    <a:pt x="2028" y="1578"/>
                  </a:lnTo>
                  <a:lnTo>
                    <a:pt x="2038" y="1578"/>
                  </a:lnTo>
                  <a:lnTo>
                    <a:pt x="2038" y="1628"/>
                  </a:lnTo>
                  <a:lnTo>
                    <a:pt x="2047" y="1628"/>
                  </a:lnTo>
                  <a:lnTo>
                    <a:pt x="2047" y="1566"/>
                  </a:lnTo>
                  <a:lnTo>
                    <a:pt x="2057" y="1566"/>
                  </a:lnTo>
                  <a:lnTo>
                    <a:pt x="2057" y="1616"/>
                  </a:lnTo>
                  <a:lnTo>
                    <a:pt x="2065" y="1590"/>
                  </a:lnTo>
                  <a:lnTo>
                    <a:pt x="2065" y="1604"/>
                  </a:lnTo>
                  <a:lnTo>
                    <a:pt x="2076" y="1604"/>
                  </a:lnTo>
                  <a:lnTo>
                    <a:pt x="2076" y="1566"/>
                  </a:lnTo>
                  <a:lnTo>
                    <a:pt x="2084" y="1578"/>
                  </a:lnTo>
                  <a:lnTo>
                    <a:pt x="2084" y="1530"/>
                  </a:lnTo>
                  <a:lnTo>
                    <a:pt x="2094" y="1566"/>
                  </a:lnTo>
                  <a:lnTo>
                    <a:pt x="2094" y="1480"/>
                  </a:lnTo>
                  <a:lnTo>
                    <a:pt x="2103" y="1468"/>
                  </a:lnTo>
                  <a:lnTo>
                    <a:pt x="2103" y="1504"/>
                  </a:lnTo>
                  <a:lnTo>
                    <a:pt x="2113" y="1468"/>
                  </a:lnTo>
                  <a:lnTo>
                    <a:pt x="2113" y="1270"/>
                  </a:lnTo>
                  <a:lnTo>
                    <a:pt x="2121" y="1456"/>
                  </a:lnTo>
                  <a:lnTo>
                    <a:pt x="2121" y="1296"/>
                  </a:lnTo>
                  <a:lnTo>
                    <a:pt x="2132" y="1258"/>
                  </a:lnTo>
                  <a:lnTo>
                    <a:pt x="2132" y="1492"/>
                  </a:lnTo>
                  <a:lnTo>
                    <a:pt x="2140" y="1492"/>
                  </a:lnTo>
                  <a:lnTo>
                    <a:pt x="2140" y="1418"/>
                  </a:lnTo>
                  <a:lnTo>
                    <a:pt x="2149" y="1444"/>
                  </a:lnTo>
                  <a:lnTo>
                    <a:pt x="2149" y="370"/>
                  </a:lnTo>
                  <a:lnTo>
                    <a:pt x="2159" y="0"/>
                  </a:lnTo>
                  <a:lnTo>
                    <a:pt x="2159" y="1172"/>
                  </a:lnTo>
                  <a:lnTo>
                    <a:pt x="2167" y="1184"/>
                  </a:lnTo>
                  <a:lnTo>
                    <a:pt x="2167" y="1430"/>
                  </a:lnTo>
                  <a:lnTo>
                    <a:pt x="2177" y="1430"/>
                  </a:lnTo>
                  <a:lnTo>
                    <a:pt x="2177" y="1604"/>
                  </a:lnTo>
                  <a:lnTo>
                    <a:pt x="2186" y="1566"/>
                  </a:lnTo>
                  <a:lnTo>
                    <a:pt x="2186" y="1616"/>
                  </a:lnTo>
                  <a:lnTo>
                    <a:pt x="2196" y="1628"/>
                  </a:lnTo>
                  <a:lnTo>
                    <a:pt x="2196" y="1616"/>
                  </a:lnTo>
                  <a:lnTo>
                    <a:pt x="2204" y="1628"/>
                  </a:lnTo>
                  <a:lnTo>
                    <a:pt x="2204" y="1578"/>
                  </a:lnTo>
                  <a:lnTo>
                    <a:pt x="2215" y="1590"/>
                  </a:lnTo>
                  <a:lnTo>
                    <a:pt x="2215" y="1628"/>
                  </a:lnTo>
                  <a:lnTo>
                    <a:pt x="2223" y="1628"/>
                  </a:lnTo>
                  <a:lnTo>
                    <a:pt x="2223" y="1590"/>
                  </a:lnTo>
                  <a:lnTo>
                    <a:pt x="2233" y="1554"/>
                  </a:lnTo>
                  <a:lnTo>
                    <a:pt x="2233" y="1616"/>
                  </a:lnTo>
                  <a:lnTo>
                    <a:pt x="2242" y="1616"/>
                  </a:lnTo>
                  <a:lnTo>
                    <a:pt x="2242" y="1578"/>
                  </a:lnTo>
                  <a:lnTo>
                    <a:pt x="2252" y="1542"/>
                  </a:lnTo>
                  <a:lnTo>
                    <a:pt x="2252" y="1604"/>
                  </a:lnTo>
                  <a:lnTo>
                    <a:pt x="2260" y="1604"/>
                  </a:lnTo>
                  <a:lnTo>
                    <a:pt x="2260" y="1554"/>
                  </a:lnTo>
                  <a:lnTo>
                    <a:pt x="2271" y="1566"/>
                  </a:lnTo>
                  <a:lnTo>
                    <a:pt x="2271" y="1628"/>
                  </a:lnTo>
                  <a:lnTo>
                    <a:pt x="2279" y="1628"/>
                  </a:lnTo>
                  <a:lnTo>
                    <a:pt x="2279" y="1578"/>
                  </a:lnTo>
                  <a:lnTo>
                    <a:pt x="2289" y="1566"/>
                  </a:lnTo>
                  <a:lnTo>
                    <a:pt x="2289" y="1504"/>
                  </a:lnTo>
                  <a:lnTo>
                    <a:pt x="2298" y="1518"/>
                  </a:lnTo>
                  <a:lnTo>
                    <a:pt x="2298" y="1590"/>
                  </a:lnTo>
                  <a:lnTo>
                    <a:pt x="2308" y="1566"/>
                  </a:lnTo>
                  <a:lnTo>
                    <a:pt x="2308" y="1616"/>
                  </a:lnTo>
                  <a:lnTo>
                    <a:pt x="2316" y="1604"/>
                  </a:lnTo>
                  <a:lnTo>
                    <a:pt x="2316" y="1628"/>
                  </a:lnTo>
                  <a:lnTo>
                    <a:pt x="2326" y="1628"/>
                  </a:lnTo>
                  <a:lnTo>
                    <a:pt x="2326" y="1590"/>
                  </a:lnTo>
                  <a:lnTo>
                    <a:pt x="2335" y="1616"/>
                  </a:lnTo>
                  <a:lnTo>
                    <a:pt x="2335" y="1578"/>
                  </a:lnTo>
                  <a:lnTo>
                    <a:pt x="2345" y="1578"/>
                  </a:lnTo>
                  <a:lnTo>
                    <a:pt x="2345" y="1604"/>
                  </a:lnTo>
                  <a:lnTo>
                    <a:pt x="2354" y="1590"/>
                  </a:lnTo>
                  <a:lnTo>
                    <a:pt x="2354" y="1616"/>
                  </a:lnTo>
                  <a:lnTo>
                    <a:pt x="2364" y="1616"/>
                  </a:lnTo>
                  <a:lnTo>
                    <a:pt x="2364" y="1590"/>
                  </a:lnTo>
                  <a:lnTo>
                    <a:pt x="2372" y="1590"/>
                  </a:lnTo>
                  <a:lnTo>
                    <a:pt x="2372" y="1628"/>
                  </a:lnTo>
                  <a:lnTo>
                    <a:pt x="2382" y="1628"/>
                  </a:lnTo>
                  <a:lnTo>
                    <a:pt x="2382" y="1590"/>
                  </a:lnTo>
                  <a:lnTo>
                    <a:pt x="2391" y="1578"/>
                  </a:lnTo>
                  <a:lnTo>
                    <a:pt x="2391" y="1616"/>
                  </a:lnTo>
                  <a:lnTo>
                    <a:pt x="2401" y="1566"/>
                  </a:lnTo>
                  <a:lnTo>
                    <a:pt x="2401" y="1604"/>
                  </a:lnTo>
                  <a:lnTo>
                    <a:pt x="2409" y="1604"/>
                  </a:lnTo>
                  <a:lnTo>
                    <a:pt x="2409" y="1616"/>
                  </a:lnTo>
                  <a:lnTo>
                    <a:pt x="2420" y="1628"/>
                  </a:lnTo>
                  <a:lnTo>
                    <a:pt x="2420" y="1566"/>
                  </a:lnTo>
                  <a:lnTo>
                    <a:pt x="2428" y="1554"/>
                  </a:lnTo>
                  <a:lnTo>
                    <a:pt x="2428" y="1628"/>
                  </a:lnTo>
                  <a:lnTo>
                    <a:pt x="2438" y="1628"/>
                  </a:lnTo>
                  <a:lnTo>
                    <a:pt x="2438" y="1590"/>
                  </a:lnTo>
                  <a:lnTo>
                    <a:pt x="2447" y="1616"/>
                  </a:lnTo>
                  <a:lnTo>
                    <a:pt x="2447" y="1590"/>
                  </a:lnTo>
                  <a:lnTo>
                    <a:pt x="2457" y="1604"/>
                  </a:lnTo>
                  <a:lnTo>
                    <a:pt x="2457" y="1628"/>
                  </a:lnTo>
                  <a:lnTo>
                    <a:pt x="2465" y="1616"/>
                  </a:lnTo>
                  <a:lnTo>
                    <a:pt x="2465" y="1628"/>
                  </a:lnTo>
                  <a:lnTo>
                    <a:pt x="2476" y="1628"/>
                  </a:lnTo>
                  <a:lnTo>
                    <a:pt x="2476" y="1590"/>
                  </a:lnTo>
                  <a:lnTo>
                    <a:pt x="2484" y="1590"/>
                  </a:lnTo>
                  <a:lnTo>
                    <a:pt x="2484" y="1616"/>
                  </a:lnTo>
                  <a:lnTo>
                    <a:pt x="2494" y="1604"/>
                  </a:lnTo>
                  <a:lnTo>
                    <a:pt x="2494" y="1628"/>
                  </a:lnTo>
                  <a:lnTo>
                    <a:pt x="2503" y="1628"/>
                  </a:lnTo>
                  <a:lnTo>
                    <a:pt x="2503" y="1604"/>
                  </a:lnTo>
                  <a:lnTo>
                    <a:pt x="2513" y="1628"/>
                  </a:lnTo>
                  <a:lnTo>
                    <a:pt x="2513" y="1590"/>
                  </a:lnTo>
                  <a:lnTo>
                    <a:pt x="2521" y="1590"/>
                  </a:lnTo>
                  <a:lnTo>
                    <a:pt x="2521" y="1628"/>
                  </a:lnTo>
                  <a:lnTo>
                    <a:pt x="2531" y="1628"/>
                  </a:lnTo>
                  <a:lnTo>
                    <a:pt x="2531" y="1590"/>
                  </a:lnTo>
                  <a:lnTo>
                    <a:pt x="2540" y="1590"/>
                  </a:lnTo>
                  <a:lnTo>
                    <a:pt x="2540" y="1628"/>
                  </a:lnTo>
                  <a:lnTo>
                    <a:pt x="2550" y="1616"/>
                  </a:lnTo>
                  <a:lnTo>
                    <a:pt x="2550" y="1590"/>
                  </a:lnTo>
                  <a:lnTo>
                    <a:pt x="2559" y="1590"/>
                  </a:lnTo>
                  <a:lnTo>
                    <a:pt x="2559" y="1628"/>
                  </a:lnTo>
                  <a:lnTo>
                    <a:pt x="2569" y="1578"/>
                  </a:lnTo>
                  <a:lnTo>
                    <a:pt x="2569" y="1628"/>
                  </a:lnTo>
                  <a:lnTo>
                    <a:pt x="2577" y="1604"/>
                  </a:lnTo>
                  <a:lnTo>
                    <a:pt x="2577" y="1628"/>
                  </a:lnTo>
                  <a:lnTo>
                    <a:pt x="2587" y="1628"/>
                  </a:lnTo>
                  <a:lnTo>
                    <a:pt x="2587" y="1578"/>
                  </a:lnTo>
                  <a:lnTo>
                    <a:pt x="2596" y="1604"/>
                  </a:lnTo>
                  <a:lnTo>
                    <a:pt x="2596" y="1480"/>
                  </a:lnTo>
                  <a:lnTo>
                    <a:pt x="2606" y="1480"/>
                  </a:lnTo>
                  <a:lnTo>
                    <a:pt x="2606" y="1530"/>
                  </a:lnTo>
                  <a:lnTo>
                    <a:pt x="2615" y="1504"/>
                  </a:lnTo>
                  <a:lnTo>
                    <a:pt x="2615" y="1554"/>
                  </a:lnTo>
                  <a:lnTo>
                    <a:pt x="2625" y="1542"/>
                  </a:lnTo>
                  <a:lnTo>
                    <a:pt x="2625" y="1604"/>
                  </a:lnTo>
                  <a:lnTo>
                    <a:pt x="2633" y="1590"/>
                  </a:lnTo>
                  <a:lnTo>
                    <a:pt x="2633" y="1628"/>
                  </a:lnTo>
                  <a:lnTo>
                    <a:pt x="2642" y="1604"/>
                  </a:lnTo>
                  <a:lnTo>
                    <a:pt x="2642" y="1554"/>
                  </a:lnTo>
                  <a:lnTo>
                    <a:pt x="2652" y="1578"/>
                  </a:lnTo>
                  <a:lnTo>
                    <a:pt x="2652" y="1616"/>
                  </a:lnTo>
                  <a:lnTo>
                    <a:pt x="2660" y="1616"/>
                  </a:lnTo>
                  <a:lnTo>
                    <a:pt x="2660" y="1554"/>
                  </a:lnTo>
                  <a:lnTo>
                    <a:pt x="2670" y="1542"/>
                  </a:lnTo>
                  <a:lnTo>
                    <a:pt x="2670" y="1590"/>
                  </a:lnTo>
                  <a:lnTo>
                    <a:pt x="2679" y="1604"/>
                  </a:lnTo>
                  <a:lnTo>
                    <a:pt x="2679" y="1542"/>
                  </a:lnTo>
                  <a:lnTo>
                    <a:pt x="2689" y="1566"/>
                  </a:lnTo>
                  <a:lnTo>
                    <a:pt x="2689" y="1604"/>
                  </a:lnTo>
                  <a:lnTo>
                    <a:pt x="2698" y="1604"/>
                  </a:lnTo>
                  <a:lnTo>
                    <a:pt x="2698" y="1578"/>
                  </a:lnTo>
                  <a:lnTo>
                    <a:pt x="2708" y="1578"/>
                  </a:lnTo>
                  <a:lnTo>
                    <a:pt x="2708" y="1628"/>
                  </a:lnTo>
                  <a:lnTo>
                    <a:pt x="2716" y="1628"/>
                  </a:lnTo>
                  <a:lnTo>
                    <a:pt x="2716" y="1604"/>
                  </a:lnTo>
                  <a:lnTo>
                    <a:pt x="2726" y="1590"/>
                  </a:lnTo>
                  <a:lnTo>
                    <a:pt x="2726" y="1616"/>
                  </a:lnTo>
                  <a:lnTo>
                    <a:pt x="2735" y="1616"/>
                  </a:lnTo>
                  <a:lnTo>
                    <a:pt x="2735" y="1628"/>
                  </a:lnTo>
                  <a:lnTo>
                    <a:pt x="2745" y="1628"/>
                  </a:lnTo>
                  <a:lnTo>
                    <a:pt x="2745" y="1590"/>
                  </a:lnTo>
                  <a:lnTo>
                    <a:pt x="2753" y="1628"/>
                  </a:lnTo>
                  <a:lnTo>
                    <a:pt x="2753" y="1604"/>
                  </a:lnTo>
                  <a:lnTo>
                    <a:pt x="2764" y="1616"/>
                  </a:lnTo>
                  <a:lnTo>
                    <a:pt x="2764" y="1578"/>
                  </a:lnTo>
                  <a:lnTo>
                    <a:pt x="2772" y="1578"/>
                  </a:lnTo>
                  <a:lnTo>
                    <a:pt x="2772" y="1554"/>
                  </a:lnTo>
                  <a:lnTo>
                    <a:pt x="2782" y="1554"/>
                  </a:lnTo>
                  <a:lnTo>
                    <a:pt x="2782" y="1590"/>
                  </a:lnTo>
                  <a:lnTo>
                    <a:pt x="2791" y="1590"/>
                  </a:lnTo>
                  <a:lnTo>
                    <a:pt x="2791" y="1628"/>
                  </a:lnTo>
                  <a:lnTo>
                    <a:pt x="2801" y="1616"/>
                  </a:lnTo>
                  <a:lnTo>
                    <a:pt x="2801" y="1578"/>
                  </a:lnTo>
                  <a:lnTo>
                    <a:pt x="2809" y="1628"/>
                  </a:lnTo>
                  <a:lnTo>
                    <a:pt x="2809" y="1530"/>
                  </a:lnTo>
                  <a:lnTo>
                    <a:pt x="2820" y="1542"/>
                  </a:lnTo>
                  <a:lnTo>
                    <a:pt x="2820" y="1616"/>
                  </a:lnTo>
                  <a:lnTo>
                    <a:pt x="2828" y="1590"/>
                  </a:lnTo>
                  <a:lnTo>
                    <a:pt x="2828" y="1616"/>
                  </a:lnTo>
                  <a:lnTo>
                    <a:pt x="2838" y="1542"/>
                  </a:lnTo>
                  <a:lnTo>
                    <a:pt x="2838" y="1628"/>
                  </a:lnTo>
                  <a:lnTo>
                    <a:pt x="2847" y="1604"/>
                  </a:lnTo>
                  <a:lnTo>
                    <a:pt x="2847" y="1492"/>
                  </a:lnTo>
                  <a:lnTo>
                    <a:pt x="2857" y="1542"/>
                  </a:lnTo>
                  <a:lnTo>
                    <a:pt x="2857" y="1604"/>
                  </a:lnTo>
                  <a:lnTo>
                    <a:pt x="2865" y="1590"/>
                  </a:lnTo>
                  <a:lnTo>
                    <a:pt x="2865" y="1616"/>
                  </a:lnTo>
                  <a:lnTo>
                    <a:pt x="2875" y="1616"/>
                  </a:lnTo>
                  <a:lnTo>
                    <a:pt x="2875" y="1554"/>
                  </a:lnTo>
                  <a:lnTo>
                    <a:pt x="2884" y="1542"/>
                  </a:lnTo>
                  <a:lnTo>
                    <a:pt x="2884" y="1616"/>
                  </a:lnTo>
                  <a:lnTo>
                    <a:pt x="2894" y="1616"/>
                  </a:lnTo>
                  <a:lnTo>
                    <a:pt x="2894" y="1604"/>
                  </a:lnTo>
                  <a:lnTo>
                    <a:pt x="2903" y="1604"/>
                  </a:lnTo>
                  <a:lnTo>
                    <a:pt x="2903" y="1616"/>
                  </a:lnTo>
                  <a:lnTo>
                    <a:pt x="2913" y="1604"/>
                  </a:lnTo>
                  <a:lnTo>
                    <a:pt x="2913" y="1578"/>
                  </a:lnTo>
                  <a:lnTo>
                    <a:pt x="2921" y="1566"/>
                  </a:lnTo>
                  <a:lnTo>
                    <a:pt x="2921" y="1616"/>
                  </a:lnTo>
                  <a:lnTo>
                    <a:pt x="2931" y="1628"/>
                  </a:lnTo>
                  <a:lnTo>
                    <a:pt x="2931" y="1590"/>
                  </a:lnTo>
                  <a:lnTo>
                    <a:pt x="2940" y="1604"/>
                  </a:lnTo>
                  <a:lnTo>
                    <a:pt x="2940" y="1578"/>
                  </a:lnTo>
                  <a:lnTo>
                    <a:pt x="2950" y="1578"/>
                  </a:lnTo>
                  <a:lnTo>
                    <a:pt x="2950" y="1628"/>
                  </a:lnTo>
                  <a:lnTo>
                    <a:pt x="2959" y="1578"/>
                  </a:lnTo>
                  <a:lnTo>
                    <a:pt x="2959" y="1628"/>
                  </a:lnTo>
                  <a:lnTo>
                    <a:pt x="2969" y="1628"/>
                  </a:lnTo>
                  <a:lnTo>
                    <a:pt x="2969" y="1616"/>
                  </a:lnTo>
                  <a:lnTo>
                    <a:pt x="2977" y="1616"/>
                  </a:lnTo>
                  <a:lnTo>
                    <a:pt x="2977" y="1566"/>
                  </a:lnTo>
                  <a:lnTo>
                    <a:pt x="2987" y="1566"/>
                  </a:lnTo>
                  <a:lnTo>
                    <a:pt x="2987" y="1616"/>
                  </a:lnTo>
                  <a:lnTo>
                    <a:pt x="2996" y="1616"/>
                  </a:lnTo>
                  <a:lnTo>
                    <a:pt x="2996" y="1590"/>
                  </a:lnTo>
                  <a:lnTo>
                    <a:pt x="3006" y="1578"/>
                  </a:lnTo>
                  <a:lnTo>
                    <a:pt x="3006" y="1628"/>
                  </a:lnTo>
                  <a:lnTo>
                    <a:pt x="3014" y="1616"/>
                  </a:lnTo>
                  <a:lnTo>
                    <a:pt x="3014" y="1394"/>
                  </a:lnTo>
                  <a:lnTo>
                    <a:pt x="3025" y="1344"/>
                  </a:lnTo>
                  <a:lnTo>
                    <a:pt x="3025" y="1542"/>
                  </a:lnTo>
                  <a:lnTo>
                    <a:pt x="3033" y="1542"/>
                  </a:lnTo>
                  <a:lnTo>
                    <a:pt x="3033" y="1628"/>
                  </a:lnTo>
                  <a:lnTo>
                    <a:pt x="3043" y="1604"/>
                  </a:lnTo>
                  <a:lnTo>
                    <a:pt x="3043" y="1628"/>
                  </a:lnTo>
                  <a:lnTo>
                    <a:pt x="3052" y="1628"/>
                  </a:lnTo>
                  <a:lnTo>
                    <a:pt x="3052" y="1578"/>
                  </a:lnTo>
                  <a:lnTo>
                    <a:pt x="3062" y="1578"/>
                  </a:lnTo>
                  <a:lnTo>
                    <a:pt x="3062" y="1616"/>
                  </a:lnTo>
                  <a:lnTo>
                    <a:pt x="3070" y="1616"/>
                  </a:lnTo>
                  <a:lnTo>
                    <a:pt x="3070" y="1578"/>
                  </a:lnTo>
                  <a:lnTo>
                    <a:pt x="3081" y="1578"/>
                  </a:lnTo>
                  <a:lnTo>
                    <a:pt x="3081" y="1542"/>
                  </a:lnTo>
                  <a:lnTo>
                    <a:pt x="3089" y="1554"/>
                  </a:lnTo>
                  <a:lnTo>
                    <a:pt x="3089" y="1222"/>
                  </a:lnTo>
                  <a:lnTo>
                    <a:pt x="3099" y="1196"/>
                  </a:lnTo>
                  <a:lnTo>
                    <a:pt x="3099" y="506"/>
                  </a:lnTo>
                  <a:lnTo>
                    <a:pt x="3108" y="975"/>
                  </a:lnTo>
                  <a:lnTo>
                    <a:pt x="3108" y="1332"/>
                  </a:lnTo>
                  <a:lnTo>
                    <a:pt x="3118" y="1246"/>
                  </a:lnTo>
                  <a:lnTo>
                    <a:pt x="3118" y="580"/>
                  </a:lnTo>
                  <a:lnTo>
                    <a:pt x="3126" y="851"/>
                  </a:lnTo>
                  <a:lnTo>
                    <a:pt x="3126" y="1504"/>
                  </a:lnTo>
                  <a:lnTo>
                    <a:pt x="3135" y="1504"/>
                  </a:lnTo>
                  <a:lnTo>
                    <a:pt x="3135" y="1554"/>
                  </a:lnTo>
                  <a:lnTo>
                    <a:pt x="3145" y="1554"/>
                  </a:lnTo>
                  <a:lnTo>
                    <a:pt x="3145" y="1456"/>
                  </a:lnTo>
                  <a:lnTo>
                    <a:pt x="3153" y="1444"/>
                  </a:lnTo>
                  <a:lnTo>
                    <a:pt x="3153" y="186"/>
                  </a:lnTo>
                  <a:lnTo>
                    <a:pt x="3164" y="136"/>
                  </a:lnTo>
                  <a:lnTo>
                    <a:pt x="3164" y="1258"/>
                  </a:lnTo>
                  <a:lnTo>
                    <a:pt x="3172" y="1270"/>
                  </a:lnTo>
                  <a:lnTo>
                    <a:pt x="3172" y="1518"/>
                  </a:lnTo>
                  <a:lnTo>
                    <a:pt x="3182" y="1530"/>
                  </a:lnTo>
                  <a:lnTo>
                    <a:pt x="3182" y="1616"/>
                  </a:lnTo>
                  <a:lnTo>
                    <a:pt x="3191" y="1616"/>
                  </a:lnTo>
                  <a:lnTo>
                    <a:pt x="3191" y="1566"/>
                  </a:lnTo>
                  <a:lnTo>
                    <a:pt x="3201" y="1590"/>
                  </a:lnTo>
                  <a:lnTo>
                    <a:pt x="3201" y="1628"/>
                  </a:lnTo>
                  <a:lnTo>
                    <a:pt x="3209" y="1628"/>
                  </a:lnTo>
                  <a:lnTo>
                    <a:pt x="3209" y="1616"/>
                  </a:lnTo>
                  <a:lnTo>
                    <a:pt x="3219" y="1628"/>
                  </a:lnTo>
                  <a:lnTo>
                    <a:pt x="3219" y="1578"/>
                  </a:lnTo>
                  <a:lnTo>
                    <a:pt x="3228" y="1616"/>
                  </a:lnTo>
                  <a:lnTo>
                    <a:pt x="3228" y="1530"/>
                  </a:lnTo>
                  <a:lnTo>
                    <a:pt x="3238" y="1530"/>
                  </a:lnTo>
                  <a:lnTo>
                    <a:pt x="3238" y="1578"/>
                  </a:lnTo>
                  <a:lnTo>
                    <a:pt x="3247" y="1578"/>
                  </a:lnTo>
                  <a:lnTo>
                    <a:pt x="3247" y="1456"/>
                  </a:lnTo>
                  <a:lnTo>
                    <a:pt x="3257" y="1444"/>
                  </a:lnTo>
                  <a:lnTo>
                    <a:pt x="3257" y="320"/>
                  </a:lnTo>
                  <a:lnTo>
                    <a:pt x="3265" y="296"/>
                  </a:lnTo>
                  <a:lnTo>
                    <a:pt x="3265" y="1234"/>
                  </a:lnTo>
                  <a:lnTo>
                    <a:pt x="3275" y="1246"/>
                  </a:lnTo>
                  <a:lnTo>
                    <a:pt x="3275" y="1492"/>
                  </a:lnTo>
                  <a:lnTo>
                    <a:pt x="3284" y="1492"/>
                  </a:lnTo>
                  <a:lnTo>
                    <a:pt x="3284" y="1578"/>
                  </a:lnTo>
                  <a:lnTo>
                    <a:pt x="3294" y="1566"/>
                  </a:lnTo>
                  <a:lnTo>
                    <a:pt x="3294" y="1604"/>
                  </a:lnTo>
                  <a:lnTo>
                    <a:pt x="3303" y="1628"/>
                  </a:lnTo>
                  <a:lnTo>
                    <a:pt x="3303" y="1590"/>
                  </a:lnTo>
                  <a:lnTo>
                    <a:pt x="3313" y="1590"/>
                  </a:lnTo>
                  <a:lnTo>
                    <a:pt x="3313" y="1616"/>
                  </a:lnTo>
                  <a:lnTo>
                    <a:pt x="3321" y="1590"/>
                  </a:lnTo>
                  <a:lnTo>
                    <a:pt x="3321" y="1628"/>
                  </a:lnTo>
                  <a:lnTo>
                    <a:pt x="3331" y="1616"/>
                  </a:lnTo>
                  <a:lnTo>
                    <a:pt x="3331" y="1590"/>
                  </a:lnTo>
                  <a:lnTo>
                    <a:pt x="3340" y="1578"/>
                  </a:lnTo>
                  <a:lnTo>
                    <a:pt x="3340" y="1628"/>
                  </a:lnTo>
                  <a:lnTo>
                    <a:pt x="3350" y="1628"/>
                  </a:lnTo>
                  <a:lnTo>
                    <a:pt x="3350" y="1578"/>
                  </a:lnTo>
                  <a:lnTo>
                    <a:pt x="3358" y="1566"/>
                  </a:lnTo>
                  <a:lnTo>
                    <a:pt x="3358" y="1604"/>
                  </a:lnTo>
                  <a:lnTo>
                    <a:pt x="3369" y="1616"/>
                  </a:lnTo>
                  <a:lnTo>
                    <a:pt x="3369" y="1566"/>
                  </a:lnTo>
                  <a:lnTo>
                    <a:pt x="3377" y="1590"/>
                  </a:lnTo>
                  <a:lnTo>
                    <a:pt x="3377" y="1628"/>
                  </a:lnTo>
                  <a:lnTo>
                    <a:pt x="3387" y="1590"/>
                  </a:lnTo>
                  <a:lnTo>
                    <a:pt x="3387" y="1616"/>
                  </a:lnTo>
                  <a:lnTo>
                    <a:pt x="3396" y="1604"/>
                  </a:lnTo>
                  <a:lnTo>
                    <a:pt x="3396" y="1554"/>
                  </a:lnTo>
                  <a:lnTo>
                    <a:pt x="3406" y="1604"/>
                  </a:lnTo>
                  <a:lnTo>
                    <a:pt x="3406" y="1554"/>
                  </a:lnTo>
                  <a:lnTo>
                    <a:pt x="3414" y="1554"/>
                  </a:lnTo>
                  <a:lnTo>
                    <a:pt x="3414" y="1590"/>
                  </a:lnTo>
                  <a:lnTo>
                    <a:pt x="3425" y="1604"/>
                  </a:lnTo>
                  <a:lnTo>
                    <a:pt x="3425" y="1578"/>
                  </a:lnTo>
                  <a:lnTo>
                    <a:pt x="3433" y="1578"/>
                  </a:lnTo>
                  <a:lnTo>
                    <a:pt x="3433" y="1480"/>
                  </a:lnTo>
                  <a:lnTo>
                    <a:pt x="3443" y="1492"/>
                  </a:lnTo>
                  <a:lnTo>
                    <a:pt x="3443" y="1073"/>
                  </a:lnTo>
                  <a:lnTo>
                    <a:pt x="3452" y="1035"/>
                  </a:lnTo>
                  <a:lnTo>
                    <a:pt x="3452" y="24"/>
                  </a:lnTo>
                  <a:lnTo>
                    <a:pt x="3462" y="593"/>
                  </a:lnTo>
                  <a:lnTo>
                    <a:pt x="3462" y="1430"/>
                  </a:lnTo>
                  <a:lnTo>
                    <a:pt x="3470" y="1430"/>
                  </a:lnTo>
                  <a:lnTo>
                    <a:pt x="3470" y="1542"/>
                  </a:lnTo>
                  <a:lnTo>
                    <a:pt x="3480" y="1542"/>
                  </a:lnTo>
                  <a:lnTo>
                    <a:pt x="3480" y="1590"/>
                  </a:lnTo>
                  <a:lnTo>
                    <a:pt x="3489" y="1578"/>
                  </a:lnTo>
                  <a:lnTo>
                    <a:pt x="3489" y="1628"/>
                  </a:lnTo>
                  <a:lnTo>
                    <a:pt x="3499" y="1628"/>
                  </a:lnTo>
                  <a:lnTo>
                    <a:pt x="3499" y="1578"/>
                  </a:lnTo>
                  <a:lnTo>
                    <a:pt x="3508" y="1628"/>
                  </a:lnTo>
                  <a:lnTo>
                    <a:pt x="3508" y="1616"/>
                  </a:lnTo>
                  <a:lnTo>
                    <a:pt x="3518" y="1616"/>
                  </a:lnTo>
                  <a:lnTo>
                    <a:pt x="3518" y="1628"/>
                  </a:lnTo>
                  <a:lnTo>
                    <a:pt x="3526" y="1628"/>
                  </a:lnTo>
                  <a:lnTo>
                    <a:pt x="3526" y="1578"/>
                  </a:lnTo>
                  <a:lnTo>
                    <a:pt x="3536" y="1604"/>
                  </a:lnTo>
                  <a:lnTo>
                    <a:pt x="3536" y="1628"/>
                  </a:lnTo>
                  <a:lnTo>
                    <a:pt x="3545" y="1628"/>
                  </a:lnTo>
                  <a:lnTo>
                    <a:pt x="3545" y="1590"/>
                  </a:lnTo>
                  <a:lnTo>
                    <a:pt x="3555" y="1604"/>
                  </a:lnTo>
                  <a:lnTo>
                    <a:pt x="3555" y="1628"/>
                  </a:lnTo>
                  <a:lnTo>
                    <a:pt x="3563" y="1628"/>
                  </a:lnTo>
                  <a:lnTo>
                    <a:pt x="3563" y="1578"/>
                  </a:lnTo>
                  <a:lnTo>
                    <a:pt x="3574" y="1578"/>
                  </a:lnTo>
                  <a:lnTo>
                    <a:pt x="3574" y="1628"/>
                  </a:lnTo>
                  <a:lnTo>
                    <a:pt x="3582" y="1590"/>
                  </a:lnTo>
                  <a:lnTo>
                    <a:pt x="3582" y="1554"/>
                  </a:lnTo>
                  <a:lnTo>
                    <a:pt x="3592" y="1542"/>
                  </a:lnTo>
                  <a:lnTo>
                    <a:pt x="3592" y="1590"/>
                  </a:lnTo>
                  <a:lnTo>
                    <a:pt x="3601" y="1590"/>
                  </a:lnTo>
                  <a:lnTo>
                    <a:pt x="3601" y="1628"/>
                  </a:lnTo>
                  <a:lnTo>
                    <a:pt x="3611" y="1628"/>
                  </a:lnTo>
                  <a:lnTo>
                    <a:pt x="3611" y="1578"/>
                  </a:lnTo>
                  <a:lnTo>
                    <a:pt x="3619" y="1578"/>
                  </a:lnTo>
                  <a:lnTo>
                    <a:pt x="3619" y="1616"/>
                  </a:lnTo>
                  <a:lnTo>
                    <a:pt x="3628" y="1590"/>
                  </a:lnTo>
                  <a:lnTo>
                    <a:pt x="3628" y="1616"/>
                  </a:lnTo>
                  <a:lnTo>
                    <a:pt x="3638" y="1616"/>
                  </a:lnTo>
                  <a:lnTo>
                    <a:pt x="3638" y="1578"/>
                  </a:lnTo>
                  <a:lnTo>
                    <a:pt x="3647" y="1578"/>
                  </a:lnTo>
                  <a:lnTo>
                    <a:pt x="3647" y="1628"/>
                  </a:lnTo>
                  <a:lnTo>
                    <a:pt x="3657" y="1628"/>
                  </a:lnTo>
                  <a:lnTo>
                    <a:pt x="3657" y="1604"/>
                  </a:lnTo>
                  <a:lnTo>
                    <a:pt x="3665" y="1590"/>
                  </a:lnTo>
                  <a:lnTo>
                    <a:pt x="3665" y="1628"/>
                  </a:lnTo>
                  <a:lnTo>
                    <a:pt x="3675" y="1628"/>
                  </a:lnTo>
                  <a:lnTo>
                    <a:pt x="3675" y="1590"/>
                  </a:lnTo>
                  <a:lnTo>
                    <a:pt x="3684" y="1616"/>
                  </a:lnTo>
                  <a:lnTo>
                    <a:pt x="3684" y="1554"/>
                  </a:lnTo>
                  <a:lnTo>
                    <a:pt x="3694" y="1554"/>
                  </a:lnTo>
                  <a:lnTo>
                    <a:pt x="3694" y="1590"/>
                  </a:lnTo>
                  <a:lnTo>
                    <a:pt x="3702" y="1590"/>
                  </a:lnTo>
                  <a:lnTo>
                    <a:pt x="3702" y="1616"/>
                  </a:lnTo>
                  <a:lnTo>
                    <a:pt x="3713" y="1604"/>
                  </a:lnTo>
                  <a:lnTo>
                    <a:pt x="3713" y="1628"/>
                  </a:lnTo>
                  <a:lnTo>
                    <a:pt x="3721" y="1628"/>
                  </a:lnTo>
                  <a:lnTo>
                    <a:pt x="3721" y="1590"/>
                  </a:lnTo>
                  <a:lnTo>
                    <a:pt x="3731" y="1578"/>
                  </a:lnTo>
                  <a:lnTo>
                    <a:pt x="3731" y="1628"/>
                  </a:lnTo>
                  <a:lnTo>
                    <a:pt x="3740" y="1628"/>
                  </a:lnTo>
                  <a:lnTo>
                    <a:pt x="3740" y="1578"/>
                  </a:lnTo>
                  <a:lnTo>
                    <a:pt x="3750" y="1628"/>
                  </a:lnTo>
                  <a:lnTo>
                    <a:pt x="3750" y="1604"/>
                  </a:lnTo>
                  <a:lnTo>
                    <a:pt x="3758" y="1590"/>
                  </a:lnTo>
                  <a:lnTo>
                    <a:pt x="3758" y="1628"/>
                  </a:lnTo>
                  <a:lnTo>
                    <a:pt x="3769" y="1628"/>
                  </a:lnTo>
                  <a:lnTo>
                    <a:pt x="3769" y="1566"/>
                  </a:lnTo>
                  <a:lnTo>
                    <a:pt x="3777" y="1604"/>
                  </a:lnTo>
                  <a:lnTo>
                    <a:pt x="3787" y="1590"/>
                  </a:lnTo>
                  <a:lnTo>
                    <a:pt x="3787" y="1616"/>
                  </a:lnTo>
                  <a:lnTo>
                    <a:pt x="3796" y="1616"/>
                  </a:lnTo>
                  <a:lnTo>
                    <a:pt x="3796" y="1604"/>
                  </a:lnTo>
                  <a:lnTo>
                    <a:pt x="3806" y="1616"/>
                  </a:lnTo>
                  <a:lnTo>
                    <a:pt x="3806" y="1590"/>
                  </a:lnTo>
                  <a:lnTo>
                    <a:pt x="3814" y="1578"/>
                  </a:lnTo>
                  <a:lnTo>
                    <a:pt x="3814" y="1628"/>
                  </a:lnTo>
                  <a:lnTo>
                    <a:pt x="3824" y="1616"/>
                  </a:lnTo>
                  <a:lnTo>
                    <a:pt x="3824" y="1590"/>
                  </a:lnTo>
                  <a:lnTo>
                    <a:pt x="3833" y="1590"/>
                  </a:lnTo>
                  <a:lnTo>
                    <a:pt x="3833" y="1566"/>
                  </a:lnTo>
                  <a:lnTo>
                    <a:pt x="3843" y="1554"/>
                  </a:lnTo>
                  <a:lnTo>
                    <a:pt x="3843" y="1590"/>
                  </a:lnTo>
                  <a:lnTo>
                    <a:pt x="3852" y="1590"/>
                  </a:lnTo>
                  <a:lnTo>
                    <a:pt x="3852" y="1616"/>
                  </a:lnTo>
                  <a:lnTo>
                    <a:pt x="3862" y="1604"/>
                  </a:lnTo>
                  <a:lnTo>
                    <a:pt x="3862" y="1578"/>
                  </a:lnTo>
                  <a:lnTo>
                    <a:pt x="3870" y="1590"/>
                  </a:lnTo>
                  <a:lnTo>
                    <a:pt x="3870" y="1628"/>
                  </a:lnTo>
                  <a:lnTo>
                    <a:pt x="3880" y="1590"/>
                  </a:lnTo>
                  <a:lnTo>
                    <a:pt x="3880" y="1628"/>
                  </a:lnTo>
                  <a:lnTo>
                    <a:pt x="3889" y="1628"/>
                  </a:lnTo>
                  <a:lnTo>
                    <a:pt x="3889" y="1590"/>
                  </a:lnTo>
                  <a:lnTo>
                    <a:pt x="3899" y="1616"/>
                  </a:lnTo>
                  <a:lnTo>
                    <a:pt x="3899" y="1590"/>
                  </a:lnTo>
                  <a:lnTo>
                    <a:pt x="3907" y="1590"/>
                  </a:lnTo>
                  <a:lnTo>
                    <a:pt x="3907" y="1604"/>
                  </a:lnTo>
                  <a:lnTo>
                    <a:pt x="3918" y="1616"/>
                  </a:lnTo>
                  <a:lnTo>
                    <a:pt x="3918" y="1578"/>
                  </a:lnTo>
                  <a:lnTo>
                    <a:pt x="3926" y="1590"/>
                  </a:lnTo>
                  <a:lnTo>
                    <a:pt x="3926" y="1616"/>
                  </a:lnTo>
                  <a:lnTo>
                    <a:pt x="3936" y="1616"/>
                  </a:lnTo>
                  <a:lnTo>
                    <a:pt x="3936" y="1628"/>
                  </a:lnTo>
                  <a:lnTo>
                    <a:pt x="3945" y="1604"/>
                  </a:lnTo>
                  <a:lnTo>
                    <a:pt x="3945" y="1628"/>
                  </a:lnTo>
                  <a:lnTo>
                    <a:pt x="3955" y="1628"/>
                  </a:lnTo>
                  <a:lnTo>
                    <a:pt x="3955" y="1590"/>
                  </a:lnTo>
                  <a:lnTo>
                    <a:pt x="3963" y="1628"/>
                  </a:lnTo>
                  <a:lnTo>
                    <a:pt x="3963" y="1604"/>
                  </a:lnTo>
                  <a:lnTo>
                    <a:pt x="3974" y="1628"/>
                  </a:lnTo>
                  <a:lnTo>
                    <a:pt x="3974" y="1578"/>
                  </a:lnTo>
                  <a:lnTo>
                    <a:pt x="3982" y="1578"/>
                  </a:lnTo>
                  <a:lnTo>
                    <a:pt x="3982" y="1616"/>
                  </a:lnTo>
                  <a:lnTo>
                    <a:pt x="3992" y="1628"/>
                  </a:lnTo>
                  <a:lnTo>
                    <a:pt x="3992" y="1604"/>
                  </a:lnTo>
                  <a:lnTo>
                    <a:pt x="4001" y="1628"/>
                  </a:lnTo>
                  <a:lnTo>
                    <a:pt x="4001" y="1578"/>
                  </a:lnTo>
                  <a:lnTo>
                    <a:pt x="4011" y="1590"/>
                  </a:lnTo>
                  <a:lnTo>
                    <a:pt x="4011" y="1616"/>
                  </a:lnTo>
                  <a:lnTo>
                    <a:pt x="4019" y="1590"/>
                  </a:lnTo>
                  <a:lnTo>
                    <a:pt x="4019" y="1616"/>
                  </a:lnTo>
                  <a:lnTo>
                    <a:pt x="4029" y="1604"/>
                  </a:lnTo>
                  <a:lnTo>
                    <a:pt x="4029" y="1628"/>
                  </a:lnTo>
                  <a:lnTo>
                    <a:pt x="4038" y="1628"/>
                  </a:lnTo>
                  <a:lnTo>
                    <a:pt x="4038" y="1590"/>
                  </a:lnTo>
                  <a:lnTo>
                    <a:pt x="4048" y="1628"/>
                  </a:lnTo>
                  <a:lnTo>
                    <a:pt x="4048" y="1590"/>
                  </a:lnTo>
                  <a:lnTo>
                    <a:pt x="4057" y="1604"/>
                  </a:lnTo>
                  <a:lnTo>
                    <a:pt x="4057" y="1628"/>
                  </a:lnTo>
                  <a:lnTo>
                    <a:pt x="4067" y="1628"/>
                  </a:lnTo>
                  <a:lnTo>
                    <a:pt x="4067" y="1616"/>
                  </a:lnTo>
                  <a:lnTo>
                    <a:pt x="4075" y="1628"/>
                  </a:lnTo>
                  <a:lnTo>
                    <a:pt x="4075" y="1616"/>
                  </a:lnTo>
                  <a:lnTo>
                    <a:pt x="4085" y="1616"/>
                  </a:lnTo>
                  <a:lnTo>
                    <a:pt x="4085" y="1590"/>
                  </a:lnTo>
                  <a:lnTo>
                    <a:pt x="4094" y="1590"/>
                  </a:lnTo>
                  <a:lnTo>
                    <a:pt x="4094" y="1616"/>
                  </a:lnTo>
                  <a:lnTo>
                    <a:pt x="4104" y="1604"/>
                  </a:lnTo>
                  <a:lnTo>
                    <a:pt x="4104" y="1590"/>
                  </a:lnTo>
                  <a:lnTo>
                    <a:pt x="4113" y="1590"/>
                  </a:lnTo>
                  <a:lnTo>
                    <a:pt x="4113" y="1628"/>
                  </a:lnTo>
                  <a:lnTo>
                    <a:pt x="4121" y="1590"/>
                  </a:lnTo>
                  <a:lnTo>
                    <a:pt x="4121" y="1628"/>
                  </a:lnTo>
                  <a:lnTo>
                    <a:pt x="4131" y="1628"/>
                  </a:lnTo>
                  <a:lnTo>
                    <a:pt x="4131" y="1590"/>
                  </a:lnTo>
                  <a:lnTo>
                    <a:pt x="4140" y="1604"/>
                  </a:lnTo>
                  <a:lnTo>
                    <a:pt x="4140" y="1628"/>
                  </a:lnTo>
                  <a:lnTo>
                    <a:pt x="4150" y="1628"/>
                  </a:lnTo>
                  <a:lnTo>
                    <a:pt x="4150" y="1590"/>
                  </a:lnTo>
                  <a:lnTo>
                    <a:pt x="4158" y="1604"/>
                  </a:lnTo>
                  <a:lnTo>
                    <a:pt x="4158" y="1566"/>
                  </a:lnTo>
                  <a:lnTo>
                    <a:pt x="4168" y="1604"/>
                  </a:lnTo>
                  <a:lnTo>
                    <a:pt x="4168" y="1566"/>
                  </a:lnTo>
                  <a:lnTo>
                    <a:pt x="4177" y="1566"/>
                  </a:lnTo>
                  <a:lnTo>
                    <a:pt x="4177" y="1616"/>
                  </a:lnTo>
                  <a:lnTo>
                    <a:pt x="4187" y="1590"/>
                  </a:lnTo>
                  <a:lnTo>
                    <a:pt x="4187" y="1628"/>
                  </a:lnTo>
                  <a:lnTo>
                    <a:pt x="4196" y="1628"/>
                  </a:lnTo>
                  <a:lnTo>
                    <a:pt x="4196" y="1604"/>
                  </a:lnTo>
                  <a:lnTo>
                    <a:pt x="4206" y="1604"/>
                  </a:lnTo>
                  <a:lnTo>
                    <a:pt x="4206" y="1628"/>
                  </a:lnTo>
                  <a:lnTo>
                    <a:pt x="4214" y="1628"/>
                  </a:lnTo>
                  <a:lnTo>
                    <a:pt x="4214" y="1604"/>
                  </a:lnTo>
                  <a:lnTo>
                    <a:pt x="4224" y="1590"/>
                  </a:lnTo>
                  <a:lnTo>
                    <a:pt x="4224" y="1616"/>
                  </a:lnTo>
                  <a:lnTo>
                    <a:pt x="4233" y="1628"/>
                  </a:lnTo>
                  <a:lnTo>
                    <a:pt x="4233" y="1604"/>
                  </a:lnTo>
                  <a:lnTo>
                    <a:pt x="4243" y="1590"/>
                  </a:lnTo>
                  <a:lnTo>
                    <a:pt x="4243" y="1616"/>
                  </a:lnTo>
                  <a:lnTo>
                    <a:pt x="4251" y="1628"/>
                  </a:lnTo>
                  <a:lnTo>
                    <a:pt x="4251" y="1604"/>
                  </a:lnTo>
                  <a:lnTo>
                    <a:pt x="4262" y="1604"/>
                  </a:lnTo>
                  <a:lnTo>
                    <a:pt x="4262" y="1628"/>
                  </a:lnTo>
                  <a:lnTo>
                    <a:pt x="4270" y="1628"/>
                  </a:lnTo>
                  <a:lnTo>
                    <a:pt x="4270" y="1604"/>
                  </a:lnTo>
                  <a:lnTo>
                    <a:pt x="4280" y="1604"/>
                  </a:lnTo>
                  <a:lnTo>
                    <a:pt x="4280" y="1518"/>
                  </a:lnTo>
                  <a:lnTo>
                    <a:pt x="4289" y="1530"/>
                  </a:lnTo>
                  <a:lnTo>
                    <a:pt x="4289" y="1492"/>
                  </a:lnTo>
                  <a:lnTo>
                    <a:pt x="4299" y="1480"/>
                  </a:lnTo>
                  <a:lnTo>
                    <a:pt x="4299" y="1554"/>
                  </a:lnTo>
                  <a:lnTo>
                    <a:pt x="4307" y="1554"/>
                  </a:lnTo>
                  <a:lnTo>
                    <a:pt x="4307" y="1590"/>
                  </a:lnTo>
                  <a:lnTo>
                    <a:pt x="4318" y="1578"/>
                  </a:lnTo>
                  <a:lnTo>
                    <a:pt x="4318" y="1616"/>
                  </a:lnTo>
                  <a:lnTo>
                    <a:pt x="4326" y="1590"/>
                  </a:lnTo>
                  <a:lnTo>
                    <a:pt x="4326" y="1628"/>
                  </a:lnTo>
                  <a:lnTo>
                    <a:pt x="4336" y="1604"/>
                  </a:lnTo>
                  <a:lnTo>
                    <a:pt x="4336" y="1628"/>
                  </a:lnTo>
                  <a:lnTo>
                    <a:pt x="4345" y="1628"/>
                  </a:lnTo>
                  <a:lnTo>
                    <a:pt x="4345" y="1604"/>
                  </a:lnTo>
                  <a:lnTo>
                    <a:pt x="4355" y="1628"/>
                  </a:lnTo>
                  <a:lnTo>
                    <a:pt x="4355" y="1590"/>
                  </a:lnTo>
                  <a:lnTo>
                    <a:pt x="4363" y="1604"/>
                  </a:lnTo>
                  <a:lnTo>
                    <a:pt x="4363" y="1530"/>
                  </a:lnTo>
                  <a:lnTo>
                    <a:pt x="4373" y="1578"/>
                  </a:lnTo>
                  <a:lnTo>
                    <a:pt x="4373" y="1616"/>
                  </a:lnTo>
                  <a:lnTo>
                    <a:pt x="4382" y="1616"/>
                  </a:lnTo>
                  <a:lnTo>
                    <a:pt x="4382" y="1578"/>
                  </a:lnTo>
                  <a:lnTo>
                    <a:pt x="4392" y="1566"/>
                  </a:lnTo>
                  <a:lnTo>
                    <a:pt x="4392" y="1616"/>
                  </a:lnTo>
                  <a:lnTo>
                    <a:pt x="4401" y="1604"/>
                  </a:lnTo>
                  <a:lnTo>
                    <a:pt x="4401" y="1628"/>
                  </a:lnTo>
                  <a:lnTo>
                    <a:pt x="4411" y="1628"/>
                  </a:lnTo>
                  <a:lnTo>
                    <a:pt x="4411" y="1616"/>
                  </a:lnTo>
                  <a:lnTo>
                    <a:pt x="4419" y="1616"/>
                  </a:lnTo>
                  <a:lnTo>
                    <a:pt x="4419" y="1578"/>
                  </a:lnTo>
                  <a:lnTo>
                    <a:pt x="4429" y="1566"/>
                  </a:lnTo>
                  <a:lnTo>
                    <a:pt x="4429" y="1604"/>
                  </a:lnTo>
                  <a:lnTo>
                    <a:pt x="4438" y="1604"/>
                  </a:lnTo>
                  <a:lnTo>
                    <a:pt x="4438" y="1566"/>
                  </a:lnTo>
                  <a:lnTo>
                    <a:pt x="4448" y="1554"/>
                  </a:lnTo>
                  <a:lnTo>
                    <a:pt x="4448" y="1578"/>
                  </a:lnTo>
                  <a:lnTo>
                    <a:pt x="4457" y="1542"/>
                  </a:lnTo>
                  <a:lnTo>
                    <a:pt x="4457" y="1604"/>
                  </a:lnTo>
                  <a:lnTo>
                    <a:pt x="4467" y="1604"/>
                  </a:lnTo>
                  <a:lnTo>
                    <a:pt x="4467" y="1542"/>
                  </a:lnTo>
                  <a:lnTo>
                    <a:pt x="4475" y="1554"/>
                  </a:lnTo>
                  <a:lnTo>
                    <a:pt x="4475" y="1504"/>
                  </a:lnTo>
                  <a:lnTo>
                    <a:pt x="4485" y="1530"/>
                  </a:lnTo>
                  <a:lnTo>
                    <a:pt x="4485" y="975"/>
                  </a:lnTo>
                  <a:lnTo>
                    <a:pt x="4494" y="975"/>
                  </a:lnTo>
                  <a:lnTo>
                    <a:pt x="4494" y="1456"/>
                  </a:lnTo>
                  <a:lnTo>
                    <a:pt x="4504" y="1468"/>
                  </a:lnTo>
                  <a:lnTo>
                    <a:pt x="4504" y="1590"/>
                  </a:lnTo>
                  <a:lnTo>
                    <a:pt x="4512" y="1590"/>
                  </a:lnTo>
                  <a:lnTo>
                    <a:pt x="4512" y="1604"/>
                  </a:lnTo>
                  <a:lnTo>
                    <a:pt x="4523" y="1590"/>
                  </a:lnTo>
                  <a:lnTo>
                    <a:pt x="4523" y="1628"/>
                  </a:lnTo>
                  <a:lnTo>
                    <a:pt x="4531" y="1628"/>
                  </a:lnTo>
                  <a:lnTo>
                    <a:pt x="4531" y="1604"/>
                  </a:lnTo>
                  <a:lnTo>
                    <a:pt x="4541" y="1628"/>
                  </a:lnTo>
                  <a:lnTo>
                    <a:pt x="4541" y="1578"/>
                  </a:lnTo>
                  <a:lnTo>
                    <a:pt x="4550" y="1578"/>
                  </a:lnTo>
                  <a:lnTo>
                    <a:pt x="4550" y="1504"/>
                  </a:lnTo>
                  <a:lnTo>
                    <a:pt x="4560" y="1504"/>
                  </a:lnTo>
                  <a:lnTo>
                    <a:pt x="4560" y="1542"/>
                  </a:lnTo>
                  <a:lnTo>
                    <a:pt x="4568" y="1542"/>
                  </a:lnTo>
                  <a:lnTo>
                    <a:pt x="4568" y="1578"/>
                  </a:lnTo>
                  <a:lnTo>
                    <a:pt x="4579" y="1566"/>
                  </a:lnTo>
                  <a:lnTo>
                    <a:pt x="4579" y="1590"/>
                  </a:lnTo>
                  <a:lnTo>
                    <a:pt x="4587" y="1590"/>
                  </a:lnTo>
                  <a:lnTo>
                    <a:pt x="4587" y="1616"/>
                  </a:lnTo>
                  <a:lnTo>
                    <a:pt x="4597" y="1616"/>
                  </a:lnTo>
                  <a:lnTo>
                    <a:pt x="4597" y="1578"/>
                  </a:lnTo>
                  <a:lnTo>
                    <a:pt x="4606" y="1578"/>
                  </a:lnTo>
                  <a:lnTo>
                    <a:pt x="4606" y="1604"/>
                  </a:lnTo>
                  <a:lnTo>
                    <a:pt x="4616" y="1628"/>
                  </a:lnTo>
                  <a:lnTo>
                    <a:pt x="4616" y="1566"/>
                  </a:lnTo>
                  <a:lnTo>
                    <a:pt x="4624" y="1578"/>
                  </a:lnTo>
                  <a:lnTo>
                    <a:pt x="4624" y="1616"/>
                  </a:lnTo>
                  <a:lnTo>
                    <a:pt x="4633" y="1616"/>
                  </a:lnTo>
                  <a:lnTo>
                    <a:pt x="4633" y="1628"/>
                  </a:lnTo>
                  <a:lnTo>
                    <a:pt x="4643" y="1604"/>
                  </a:lnTo>
                  <a:lnTo>
                    <a:pt x="4643" y="1628"/>
                  </a:lnTo>
                  <a:lnTo>
                    <a:pt x="4651" y="1628"/>
                  </a:lnTo>
                  <a:lnTo>
                    <a:pt x="4651" y="1604"/>
                  </a:lnTo>
                  <a:lnTo>
                    <a:pt x="4662" y="1628"/>
                  </a:lnTo>
                  <a:lnTo>
                    <a:pt x="4662" y="1616"/>
                  </a:lnTo>
                  <a:lnTo>
                    <a:pt x="4670" y="1628"/>
                  </a:lnTo>
                  <a:lnTo>
                    <a:pt x="4670" y="1578"/>
                  </a:lnTo>
                  <a:lnTo>
                    <a:pt x="4680" y="1590"/>
                  </a:lnTo>
                  <a:lnTo>
                    <a:pt x="4680" y="1604"/>
                  </a:lnTo>
                  <a:lnTo>
                    <a:pt x="4689" y="1590"/>
                  </a:lnTo>
                  <a:lnTo>
                    <a:pt x="4689" y="1616"/>
                  </a:lnTo>
                  <a:lnTo>
                    <a:pt x="4699" y="1590"/>
                  </a:lnTo>
                  <a:lnTo>
                    <a:pt x="4699" y="1628"/>
                  </a:lnTo>
                  <a:lnTo>
                    <a:pt x="4707" y="1628"/>
                  </a:lnTo>
                  <a:lnTo>
                    <a:pt x="4707" y="1616"/>
                  </a:lnTo>
                  <a:lnTo>
                    <a:pt x="4717" y="1628"/>
                  </a:lnTo>
                  <a:lnTo>
                    <a:pt x="4717" y="1604"/>
                  </a:lnTo>
                  <a:lnTo>
                    <a:pt x="4726" y="1604"/>
                  </a:lnTo>
                  <a:lnTo>
                    <a:pt x="4726" y="1628"/>
                  </a:lnTo>
                  <a:lnTo>
                    <a:pt x="4736" y="1628"/>
                  </a:lnTo>
                  <a:lnTo>
                    <a:pt x="4736" y="1604"/>
                  </a:lnTo>
                  <a:lnTo>
                    <a:pt x="4745" y="1604"/>
                  </a:lnTo>
                  <a:lnTo>
                    <a:pt x="4745" y="1628"/>
                  </a:lnTo>
                  <a:lnTo>
                    <a:pt x="4755" y="1628"/>
                  </a:lnTo>
                  <a:lnTo>
                    <a:pt x="4755" y="1616"/>
                  </a:lnTo>
                  <a:lnTo>
                    <a:pt x="4763" y="1616"/>
                  </a:lnTo>
                  <a:lnTo>
                    <a:pt x="4763" y="1604"/>
                  </a:lnTo>
                  <a:lnTo>
                    <a:pt x="4773" y="1590"/>
                  </a:lnTo>
                  <a:lnTo>
                    <a:pt x="4773" y="1604"/>
                  </a:lnTo>
                  <a:lnTo>
                    <a:pt x="4782" y="1604"/>
                  </a:lnTo>
                  <a:lnTo>
                    <a:pt x="4782" y="1518"/>
                  </a:lnTo>
                  <a:lnTo>
                    <a:pt x="4792" y="1504"/>
                  </a:lnTo>
                  <a:lnTo>
                    <a:pt x="4792" y="1148"/>
                  </a:lnTo>
                  <a:lnTo>
                    <a:pt x="4801" y="1196"/>
                  </a:lnTo>
                  <a:lnTo>
                    <a:pt x="4801" y="1554"/>
                  </a:lnTo>
                  <a:lnTo>
                    <a:pt x="4811" y="1566"/>
                  </a:lnTo>
                  <a:lnTo>
                    <a:pt x="4811" y="1604"/>
                  </a:lnTo>
                  <a:lnTo>
                    <a:pt x="4819" y="1590"/>
                  </a:lnTo>
                  <a:lnTo>
                    <a:pt x="4819" y="1628"/>
                  </a:lnTo>
                  <a:lnTo>
                    <a:pt x="4829" y="1590"/>
                  </a:lnTo>
                  <a:lnTo>
                    <a:pt x="4829" y="1628"/>
                  </a:lnTo>
                  <a:lnTo>
                    <a:pt x="4838" y="1604"/>
                  </a:lnTo>
                  <a:lnTo>
                    <a:pt x="4838" y="1628"/>
                  </a:lnTo>
                  <a:lnTo>
                    <a:pt x="4848" y="1628"/>
                  </a:lnTo>
                  <a:lnTo>
                    <a:pt x="4848" y="1578"/>
                  </a:lnTo>
                  <a:lnTo>
                    <a:pt x="4856" y="1604"/>
                  </a:lnTo>
                  <a:lnTo>
                    <a:pt x="4856" y="1566"/>
                  </a:lnTo>
                  <a:lnTo>
                    <a:pt x="4867" y="1554"/>
                  </a:lnTo>
                  <a:lnTo>
                    <a:pt x="4867" y="1184"/>
                  </a:lnTo>
                  <a:lnTo>
                    <a:pt x="4875" y="1184"/>
                  </a:lnTo>
                  <a:lnTo>
                    <a:pt x="4875" y="1480"/>
                  </a:lnTo>
                  <a:lnTo>
                    <a:pt x="4885" y="1480"/>
                  </a:lnTo>
                  <a:lnTo>
                    <a:pt x="4885" y="1578"/>
                  </a:lnTo>
                  <a:lnTo>
                    <a:pt x="4894" y="1566"/>
                  </a:lnTo>
                  <a:lnTo>
                    <a:pt x="4894" y="1604"/>
                  </a:lnTo>
                  <a:lnTo>
                    <a:pt x="4904" y="1604"/>
                  </a:lnTo>
                  <a:lnTo>
                    <a:pt x="4904" y="1628"/>
                  </a:lnTo>
                  <a:lnTo>
                    <a:pt x="4912" y="1578"/>
                  </a:lnTo>
                  <a:lnTo>
                    <a:pt x="4912" y="1628"/>
                  </a:lnTo>
                  <a:lnTo>
                    <a:pt x="4923" y="1628"/>
                  </a:lnTo>
                  <a:lnTo>
                    <a:pt x="4923" y="1590"/>
                  </a:lnTo>
                  <a:lnTo>
                    <a:pt x="4931" y="1590"/>
                  </a:lnTo>
                  <a:lnTo>
                    <a:pt x="4931" y="1566"/>
                  </a:lnTo>
                  <a:lnTo>
                    <a:pt x="4941" y="1566"/>
                  </a:lnTo>
                  <a:lnTo>
                    <a:pt x="4941" y="1628"/>
                  </a:lnTo>
                  <a:lnTo>
                    <a:pt x="4950" y="1628"/>
                  </a:lnTo>
                  <a:lnTo>
                    <a:pt x="4950" y="1590"/>
                  </a:lnTo>
                  <a:lnTo>
                    <a:pt x="4960" y="1628"/>
                  </a:lnTo>
                  <a:lnTo>
                    <a:pt x="4960" y="1604"/>
                  </a:lnTo>
                  <a:lnTo>
                    <a:pt x="4968" y="1604"/>
                  </a:lnTo>
                  <a:lnTo>
                    <a:pt x="4968" y="1616"/>
                  </a:lnTo>
                  <a:lnTo>
                    <a:pt x="4978" y="1616"/>
                  </a:lnTo>
                  <a:lnTo>
                    <a:pt x="4978" y="1468"/>
                  </a:lnTo>
                  <a:lnTo>
                    <a:pt x="4987" y="1430"/>
                  </a:lnTo>
                  <a:lnTo>
                    <a:pt x="4987" y="1504"/>
                  </a:lnTo>
                  <a:lnTo>
                    <a:pt x="4997" y="1504"/>
                  </a:lnTo>
                  <a:lnTo>
                    <a:pt x="4997" y="1578"/>
                  </a:lnTo>
                  <a:lnTo>
                    <a:pt x="5006" y="1590"/>
                  </a:lnTo>
                  <a:lnTo>
                    <a:pt x="5006" y="1578"/>
                  </a:lnTo>
                  <a:lnTo>
                    <a:pt x="5016" y="1566"/>
                  </a:lnTo>
                  <a:lnTo>
                    <a:pt x="5016" y="1604"/>
                  </a:lnTo>
                  <a:lnTo>
                    <a:pt x="5024" y="1616"/>
                  </a:lnTo>
                  <a:lnTo>
                    <a:pt x="5024" y="1542"/>
                  </a:lnTo>
                  <a:lnTo>
                    <a:pt x="5034" y="1530"/>
                  </a:lnTo>
                  <a:lnTo>
                    <a:pt x="5034" y="1616"/>
                  </a:lnTo>
                  <a:lnTo>
                    <a:pt x="5043" y="1628"/>
                  </a:lnTo>
                  <a:lnTo>
                    <a:pt x="5043" y="1616"/>
                  </a:lnTo>
                  <a:lnTo>
                    <a:pt x="5053" y="1628"/>
                  </a:lnTo>
                  <a:lnTo>
                    <a:pt x="5053" y="1578"/>
                  </a:lnTo>
                  <a:lnTo>
                    <a:pt x="5061" y="1628"/>
                  </a:lnTo>
                  <a:lnTo>
                    <a:pt x="5072" y="1628"/>
                  </a:lnTo>
                  <a:lnTo>
                    <a:pt x="5072" y="1604"/>
                  </a:lnTo>
                  <a:lnTo>
                    <a:pt x="5080" y="1628"/>
                  </a:lnTo>
                  <a:lnTo>
                    <a:pt x="5080" y="1616"/>
                  </a:lnTo>
                  <a:lnTo>
                    <a:pt x="5090" y="1616"/>
                  </a:lnTo>
                  <a:lnTo>
                    <a:pt x="5090" y="1590"/>
                  </a:lnTo>
                  <a:lnTo>
                    <a:pt x="5099" y="1566"/>
                  </a:lnTo>
                  <a:lnTo>
                    <a:pt x="5099" y="1590"/>
                  </a:lnTo>
                  <a:lnTo>
                    <a:pt x="5109" y="1590"/>
                  </a:lnTo>
                  <a:lnTo>
                    <a:pt x="5109" y="1616"/>
                  </a:lnTo>
                  <a:lnTo>
                    <a:pt x="5117" y="1616"/>
                  </a:lnTo>
                  <a:lnTo>
                    <a:pt x="5117" y="1566"/>
                  </a:lnTo>
                  <a:lnTo>
                    <a:pt x="5126" y="1578"/>
                  </a:lnTo>
                  <a:lnTo>
                    <a:pt x="5126" y="1554"/>
                  </a:lnTo>
                  <a:lnTo>
                    <a:pt x="5136" y="1554"/>
                  </a:lnTo>
                  <a:lnTo>
                    <a:pt x="5136" y="1616"/>
                  </a:lnTo>
                  <a:lnTo>
                    <a:pt x="5145" y="1616"/>
                  </a:lnTo>
                  <a:lnTo>
                    <a:pt x="5145" y="1578"/>
                  </a:lnTo>
                  <a:lnTo>
                    <a:pt x="5155" y="1578"/>
                  </a:lnTo>
                  <a:lnTo>
                    <a:pt x="5155" y="1604"/>
                  </a:lnTo>
                  <a:lnTo>
                    <a:pt x="5163" y="1590"/>
                  </a:lnTo>
                  <a:lnTo>
                    <a:pt x="5163" y="1604"/>
                  </a:lnTo>
                  <a:lnTo>
                    <a:pt x="5173" y="1590"/>
                  </a:lnTo>
                  <a:lnTo>
                    <a:pt x="5173" y="1604"/>
                  </a:lnTo>
                  <a:lnTo>
                    <a:pt x="5182" y="1604"/>
                  </a:lnTo>
                  <a:lnTo>
                    <a:pt x="5182" y="1628"/>
                  </a:lnTo>
                  <a:lnTo>
                    <a:pt x="5192" y="1628"/>
                  </a:lnTo>
                  <a:lnTo>
                    <a:pt x="5192" y="1590"/>
                  </a:lnTo>
                  <a:lnTo>
                    <a:pt x="5200" y="1590"/>
                  </a:lnTo>
                  <a:lnTo>
                    <a:pt x="5200" y="1628"/>
                  </a:lnTo>
                  <a:lnTo>
                    <a:pt x="5211" y="1628"/>
                  </a:lnTo>
                  <a:lnTo>
                    <a:pt x="5211" y="1604"/>
                  </a:lnTo>
                  <a:lnTo>
                    <a:pt x="5219" y="1604"/>
                  </a:lnTo>
                  <a:lnTo>
                    <a:pt x="5219" y="1616"/>
                  </a:lnTo>
                  <a:lnTo>
                    <a:pt x="5229" y="1616"/>
                  </a:lnTo>
                  <a:lnTo>
                    <a:pt x="5229" y="1578"/>
                  </a:lnTo>
                  <a:lnTo>
                    <a:pt x="5238" y="1578"/>
                  </a:lnTo>
                  <a:lnTo>
                    <a:pt x="5238" y="1628"/>
                  </a:lnTo>
                  <a:lnTo>
                    <a:pt x="5248" y="1628"/>
                  </a:lnTo>
                  <a:lnTo>
                    <a:pt x="5248" y="1604"/>
                  </a:lnTo>
                  <a:lnTo>
                    <a:pt x="5256" y="1604"/>
                  </a:lnTo>
                  <a:lnTo>
                    <a:pt x="5256" y="1628"/>
                  </a:lnTo>
                  <a:lnTo>
                    <a:pt x="5267" y="1604"/>
                  </a:lnTo>
                  <a:lnTo>
                    <a:pt x="5267" y="1616"/>
                  </a:lnTo>
                  <a:lnTo>
                    <a:pt x="5275" y="1604"/>
                  </a:lnTo>
                  <a:lnTo>
                    <a:pt x="5275" y="1628"/>
                  </a:lnTo>
                  <a:lnTo>
                    <a:pt x="5285" y="1628"/>
                  </a:lnTo>
                  <a:lnTo>
                    <a:pt x="5285" y="1604"/>
                  </a:lnTo>
                  <a:lnTo>
                    <a:pt x="5294" y="1590"/>
                  </a:lnTo>
                  <a:lnTo>
                    <a:pt x="5294" y="1616"/>
                  </a:lnTo>
                  <a:lnTo>
                    <a:pt x="5304" y="1616"/>
                  </a:lnTo>
                  <a:lnTo>
                    <a:pt x="5304" y="1554"/>
                  </a:lnTo>
                  <a:lnTo>
                    <a:pt x="5312" y="1554"/>
                  </a:lnTo>
                  <a:lnTo>
                    <a:pt x="5312" y="1480"/>
                  </a:lnTo>
                  <a:lnTo>
                    <a:pt x="5322" y="1480"/>
                  </a:lnTo>
                  <a:lnTo>
                    <a:pt x="5322" y="1296"/>
                  </a:lnTo>
                  <a:lnTo>
                    <a:pt x="5331" y="1270"/>
                  </a:lnTo>
                  <a:lnTo>
                    <a:pt x="5331" y="210"/>
                  </a:lnTo>
                  <a:lnTo>
                    <a:pt x="5341" y="320"/>
                  </a:lnTo>
                  <a:lnTo>
                    <a:pt x="5341" y="1234"/>
                  </a:lnTo>
                  <a:lnTo>
                    <a:pt x="5350" y="1320"/>
                  </a:lnTo>
                  <a:lnTo>
                    <a:pt x="5350" y="1172"/>
                  </a:lnTo>
                  <a:lnTo>
                    <a:pt x="5360" y="1160"/>
                  </a:lnTo>
                  <a:lnTo>
                    <a:pt x="5360" y="987"/>
                  </a:lnTo>
                  <a:lnTo>
                    <a:pt x="5368" y="1148"/>
                  </a:lnTo>
                  <a:lnTo>
                    <a:pt x="5368" y="1270"/>
                  </a:lnTo>
                  <a:lnTo>
                    <a:pt x="5378" y="1308"/>
                  </a:lnTo>
                  <a:lnTo>
                    <a:pt x="5378" y="1246"/>
                  </a:lnTo>
                  <a:lnTo>
                    <a:pt x="5387" y="1222"/>
                  </a:lnTo>
                  <a:lnTo>
                    <a:pt x="5387" y="1344"/>
                  </a:lnTo>
                  <a:lnTo>
                    <a:pt x="5397" y="1344"/>
                  </a:lnTo>
                  <a:lnTo>
                    <a:pt x="5397" y="1270"/>
                  </a:lnTo>
                  <a:lnTo>
                    <a:pt x="5405" y="1320"/>
                  </a:lnTo>
                  <a:lnTo>
                    <a:pt x="5405" y="1430"/>
                  </a:lnTo>
                  <a:lnTo>
                    <a:pt x="5416" y="1418"/>
                  </a:lnTo>
                  <a:lnTo>
                    <a:pt x="5416" y="1468"/>
                  </a:lnTo>
                  <a:lnTo>
                    <a:pt x="5424" y="1468"/>
                  </a:lnTo>
                  <a:lnTo>
                    <a:pt x="5424" y="1554"/>
                  </a:lnTo>
                  <a:lnTo>
                    <a:pt x="5434" y="1566"/>
                  </a:lnTo>
                  <a:lnTo>
                    <a:pt x="5434" y="1604"/>
                  </a:lnTo>
                  <a:lnTo>
                    <a:pt x="5443" y="1604"/>
                  </a:lnTo>
                  <a:lnTo>
                    <a:pt x="5443" y="1566"/>
                  </a:lnTo>
                  <a:lnTo>
                    <a:pt x="5453" y="1590"/>
                  </a:lnTo>
                  <a:lnTo>
                    <a:pt x="5453" y="1578"/>
                  </a:lnTo>
                  <a:lnTo>
                    <a:pt x="5461" y="1578"/>
                  </a:lnTo>
                  <a:lnTo>
                    <a:pt x="5461" y="1530"/>
                  </a:lnTo>
                  <a:lnTo>
                    <a:pt x="5472" y="1530"/>
                  </a:lnTo>
                  <a:lnTo>
                    <a:pt x="5472" y="1566"/>
                  </a:lnTo>
                  <a:lnTo>
                    <a:pt x="5480" y="1566"/>
                  </a:lnTo>
                  <a:lnTo>
                    <a:pt x="5480" y="1590"/>
                  </a:lnTo>
                  <a:lnTo>
                    <a:pt x="5490" y="1590"/>
                  </a:lnTo>
                  <a:lnTo>
                    <a:pt x="5490" y="1554"/>
                  </a:lnTo>
                  <a:lnTo>
                    <a:pt x="5499" y="1590"/>
                  </a:lnTo>
                  <a:lnTo>
                    <a:pt x="5499" y="1628"/>
                  </a:lnTo>
                  <a:lnTo>
                    <a:pt x="5509" y="1628"/>
                  </a:lnTo>
                  <a:lnTo>
                    <a:pt x="5509" y="1566"/>
                  </a:lnTo>
                  <a:lnTo>
                    <a:pt x="5517" y="1604"/>
                  </a:lnTo>
                  <a:lnTo>
                    <a:pt x="5517" y="1578"/>
                  </a:lnTo>
                  <a:lnTo>
                    <a:pt x="5527" y="1604"/>
                  </a:lnTo>
                  <a:lnTo>
                    <a:pt x="5527" y="1566"/>
                  </a:lnTo>
                  <a:lnTo>
                    <a:pt x="5536" y="1566"/>
                  </a:lnTo>
                  <a:lnTo>
                    <a:pt x="5536" y="1590"/>
                  </a:lnTo>
                  <a:lnTo>
                    <a:pt x="5546" y="1566"/>
                  </a:lnTo>
                  <a:lnTo>
                    <a:pt x="5546" y="1504"/>
                  </a:lnTo>
                  <a:lnTo>
                    <a:pt x="5555" y="1504"/>
                  </a:lnTo>
                  <a:lnTo>
                    <a:pt x="5555" y="1270"/>
                  </a:lnTo>
                  <a:lnTo>
                    <a:pt x="5565" y="1160"/>
                  </a:lnTo>
                  <a:lnTo>
                    <a:pt x="5565" y="1356"/>
                  </a:lnTo>
                  <a:lnTo>
                    <a:pt x="5573" y="1394"/>
                  </a:lnTo>
                  <a:lnTo>
                    <a:pt x="5573" y="1148"/>
                  </a:lnTo>
                  <a:lnTo>
                    <a:pt x="5583" y="1122"/>
                  </a:lnTo>
                  <a:lnTo>
                    <a:pt x="5583" y="863"/>
                  </a:lnTo>
                  <a:lnTo>
                    <a:pt x="5592" y="1234"/>
                  </a:lnTo>
                  <a:lnTo>
                    <a:pt x="5602" y="1234"/>
                  </a:lnTo>
                  <a:lnTo>
                    <a:pt x="5602" y="1492"/>
                  </a:lnTo>
                  <a:lnTo>
                    <a:pt x="5611" y="1492"/>
                  </a:lnTo>
                  <a:lnTo>
                    <a:pt x="5611" y="1554"/>
                  </a:lnTo>
                  <a:lnTo>
                    <a:pt x="5619" y="1554"/>
                  </a:lnTo>
                  <a:lnTo>
                    <a:pt x="5619" y="1628"/>
                  </a:lnTo>
                  <a:lnTo>
                    <a:pt x="5629" y="1628"/>
                  </a:lnTo>
                  <a:lnTo>
                    <a:pt x="5629" y="1590"/>
                  </a:lnTo>
                  <a:lnTo>
                    <a:pt x="5638" y="1604"/>
                  </a:lnTo>
                  <a:lnTo>
                    <a:pt x="5638" y="1628"/>
                  </a:lnTo>
                  <a:lnTo>
                    <a:pt x="5648" y="1628"/>
                  </a:lnTo>
                  <a:lnTo>
                    <a:pt x="5648" y="1590"/>
                  </a:lnTo>
                  <a:lnTo>
                    <a:pt x="5656" y="1604"/>
                  </a:lnTo>
                  <a:lnTo>
                    <a:pt x="5656" y="1628"/>
                  </a:lnTo>
                  <a:lnTo>
                    <a:pt x="5666" y="1604"/>
                  </a:lnTo>
                  <a:lnTo>
                    <a:pt x="5666" y="1628"/>
                  </a:lnTo>
                  <a:lnTo>
                    <a:pt x="5675" y="1616"/>
                  </a:lnTo>
                  <a:lnTo>
                    <a:pt x="5675" y="1578"/>
                  </a:lnTo>
                  <a:lnTo>
                    <a:pt x="5685" y="1566"/>
                  </a:lnTo>
                  <a:lnTo>
                    <a:pt x="5685" y="1604"/>
                  </a:lnTo>
                  <a:lnTo>
                    <a:pt x="5694" y="1616"/>
                  </a:lnTo>
                  <a:lnTo>
                    <a:pt x="5694" y="1590"/>
                  </a:lnTo>
                  <a:lnTo>
                    <a:pt x="5704" y="1604"/>
                  </a:lnTo>
                  <a:lnTo>
                    <a:pt x="5704" y="1578"/>
                  </a:lnTo>
                  <a:lnTo>
                    <a:pt x="5712" y="1590"/>
                  </a:lnTo>
                  <a:lnTo>
                    <a:pt x="5712" y="1554"/>
                  </a:lnTo>
                  <a:lnTo>
                    <a:pt x="5722" y="1554"/>
                  </a:lnTo>
                  <a:lnTo>
                    <a:pt x="5722" y="1604"/>
                  </a:lnTo>
                  <a:lnTo>
                    <a:pt x="5731" y="1566"/>
                  </a:lnTo>
                  <a:lnTo>
                    <a:pt x="5731" y="1604"/>
                  </a:lnTo>
                  <a:lnTo>
                    <a:pt x="5741" y="1616"/>
                  </a:lnTo>
                  <a:lnTo>
                    <a:pt x="5741" y="1604"/>
                  </a:lnTo>
                  <a:lnTo>
                    <a:pt x="5749" y="1604"/>
                  </a:lnTo>
                  <a:lnTo>
                    <a:pt x="5749" y="1628"/>
                  </a:lnTo>
                  <a:lnTo>
                    <a:pt x="5760" y="1628"/>
                  </a:lnTo>
                  <a:lnTo>
                    <a:pt x="5760" y="1590"/>
                  </a:lnTo>
                  <a:lnTo>
                    <a:pt x="5768" y="1628"/>
                  </a:lnTo>
                  <a:lnTo>
                    <a:pt x="5768" y="1616"/>
                  </a:lnTo>
                  <a:lnTo>
                    <a:pt x="5778" y="1628"/>
                  </a:lnTo>
                  <a:lnTo>
                    <a:pt x="5778" y="1604"/>
                  </a:lnTo>
                  <a:lnTo>
                    <a:pt x="5787" y="1604"/>
                  </a:lnTo>
                  <a:lnTo>
                    <a:pt x="5787" y="1628"/>
                  </a:lnTo>
                  <a:lnTo>
                    <a:pt x="5797" y="1604"/>
                  </a:lnTo>
                  <a:lnTo>
                    <a:pt x="5797" y="1628"/>
                  </a:lnTo>
                  <a:lnTo>
                    <a:pt x="5805" y="1604"/>
                  </a:lnTo>
                  <a:lnTo>
                    <a:pt x="5805" y="1566"/>
                  </a:lnTo>
                  <a:lnTo>
                    <a:pt x="5816" y="1554"/>
                  </a:lnTo>
                  <a:lnTo>
                    <a:pt x="5816" y="1578"/>
                  </a:lnTo>
                  <a:lnTo>
                    <a:pt x="5824" y="1566"/>
                  </a:lnTo>
                  <a:lnTo>
                    <a:pt x="5824" y="1542"/>
                  </a:lnTo>
                  <a:lnTo>
                    <a:pt x="5834" y="1578"/>
                  </a:lnTo>
                  <a:lnTo>
                    <a:pt x="5834" y="1554"/>
                  </a:lnTo>
                  <a:lnTo>
                    <a:pt x="5843" y="1554"/>
                  </a:lnTo>
                  <a:lnTo>
                    <a:pt x="5843" y="1296"/>
                  </a:lnTo>
                  <a:lnTo>
                    <a:pt x="5853" y="1296"/>
                  </a:lnTo>
                  <a:lnTo>
                    <a:pt x="5853" y="1406"/>
                  </a:lnTo>
                  <a:lnTo>
                    <a:pt x="5861" y="1320"/>
                  </a:lnTo>
                  <a:lnTo>
                    <a:pt x="5861" y="1098"/>
                  </a:lnTo>
                  <a:lnTo>
                    <a:pt x="5871" y="1222"/>
                  </a:lnTo>
                  <a:lnTo>
                    <a:pt x="5871" y="1530"/>
                  </a:lnTo>
                  <a:lnTo>
                    <a:pt x="5880" y="1530"/>
                  </a:lnTo>
                  <a:lnTo>
                    <a:pt x="5880" y="1566"/>
                  </a:lnTo>
                  <a:lnTo>
                    <a:pt x="5890" y="1554"/>
                  </a:lnTo>
                  <a:lnTo>
                    <a:pt x="5890" y="1590"/>
                  </a:lnTo>
                  <a:lnTo>
                    <a:pt x="5899" y="1578"/>
                  </a:lnTo>
                  <a:lnTo>
                    <a:pt x="5899" y="1604"/>
                  </a:lnTo>
                  <a:lnTo>
                    <a:pt x="5909" y="1628"/>
                  </a:lnTo>
                  <a:lnTo>
                    <a:pt x="5909" y="1590"/>
                  </a:lnTo>
                  <a:lnTo>
                    <a:pt x="5917" y="1628"/>
                  </a:lnTo>
                  <a:lnTo>
                    <a:pt x="5917" y="1604"/>
                  </a:lnTo>
                  <a:lnTo>
                    <a:pt x="5927" y="1590"/>
                  </a:lnTo>
                  <a:lnTo>
                    <a:pt x="5927" y="1628"/>
                  </a:lnTo>
                  <a:lnTo>
                    <a:pt x="5936" y="1628"/>
                  </a:lnTo>
                  <a:lnTo>
                    <a:pt x="5936" y="1616"/>
                  </a:lnTo>
                  <a:lnTo>
                    <a:pt x="5946" y="1616"/>
                  </a:lnTo>
                  <a:lnTo>
                    <a:pt x="5946" y="1554"/>
                  </a:lnTo>
                  <a:lnTo>
                    <a:pt x="5955" y="1566"/>
                  </a:lnTo>
                  <a:lnTo>
                    <a:pt x="5955" y="1492"/>
                  </a:lnTo>
                  <a:lnTo>
                    <a:pt x="5965" y="1492"/>
                  </a:lnTo>
                  <a:lnTo>
                    <a:pt x="5965" y="1296"/>
                  </a:lnTo>
                  <a:lnTo>
                    <a:pt x="5973" y="1308"/>
                  </a:lnTo>
                  <a:lnTo>
                    <a:pt x="5973" y="1406"/>
                  </a:lnTo>
                  <a:lnTo>
                    <a:pt x="5983" y="1406"/>
                  </a:lnTo>
                  <a:lnTo>
                    <a:pt x="5983" y="1480"/>
                  </a:lnTo>
                  <a:lnTo>
                    <a:pt x="5992" y="1492"/>
                  </a:lnTo>
                  <a:lnTo>
                    <a:pt x="5992" y="1554"/>
                  </a:lnTo>
                  <a:lnTo>
                    <a:pt x="6002" y="1542"/>
                  </a:lnTo>
                  <a:lnTo>
                    <a:pt x="6002" y="1578"/>
                  </a:lnTo>
                  <a:lnTo>
                    <a:pt x="6010" y="1578"/>
                  </a:lnTo>
                  <a:lnTo>
                    <a:pt x="6010" y="1616"/>
                  </a:lnTo>
                  <a:lnTo>
                    <a:pt x="6021" y="1566"/>
                  </a:lnTo>
                  <a:lnTo>
                    <a:pt x="6021" y="1616"/>
                  </a:lnTo>
                  <a:lnTo>
                    <a:pt x="6029" y="1628"/>
                  </a:lnTo>
                  <a:lnTo>
                    <a:pt x="6029" y="1604"/>
                  </a:lnTo>
                  <a:lnTo>
                    <a:pt x="6039" y="1616"/>
                  </a:lnTo>
                  <a:lnTo>
                    <a:pt x="6039" y="1590"/>
                  </a:lnTo>
                  <a:lnTo>
                    <a:pt x="6048" y="1604"/>
                  </a:lnTo>
                  <a:lnTo>
                    <a:pt x="6048" y="1628"/>
                  </a:lnTo>
                  <a:lnTo>
                    <a:pt x="6058" y="1628"/>
                  </a:lnTo>
                  <a:lnTo>
                    <a:pt x="6058" y="1578"/>
                  </a:lnTo>
                  <a:lnTo>
                    <a:pt x="6066" y="1590"/>
                  </a:lnTo>
                  <a:lnTo>
                    <a:pt x="6066" y="1628"/>
                  </a:lnTo>
                  <a:lnTo>
                    <a:pt x="6077" y="1628"/>
                  </a:lnTo>
                  <a:lnTo>
                    <a:pt x="6077" y="1566"/>
                  </a:lnTo>
                  <a:lnTo>
                    <a:pt x="6085" y="1566"/>
                  </a:lnTo>
                  <a:lnTo>
                    <a:pt x="6085" y="1616"/>
                  </a:lnTo>
                  <a:lnTo>
                    <a:pt x="6095" y="1566"/>
                  </a:lnTo>
                  <a:lnTo>
                    <a:pt x="6095" y="1604"/>
                  </a:lnTo>
                  <a:lnTo>
                    <a:pt x="6104" y="1616"/>
                  </a:lnTo>
                  <a:lnTo>
                    <a:pt x="6104" y="1590"/>
                  </a:lnTo>
                  <a:lnTo>
                    <a:pt x="6112" y="1578"/>
                  </a:lnTo>
                  <a:lnTo>
                    <a:pt x="6112" y="1628"/>
                  </a:lnTo>
                  <a:lnTo>
                    <a:pt x="6122" y="1628"/>
                  </a:lnTo>
                  <a:lnTo>
                    <a:pt x="6122" y="1566"/>
                  </a:lnTo>
                  <a:lnTo>
                    <a:pt x="6131" y="1590"/>
                  </a:lnTo>
                  <a:lnTo>
                    <a:pt x="6131" y="1628"/>
                  </a:lnTo>
                  <a:lnTo>
                    <a:pt x="6141" y="1616"/>
                  </a:lnTo>
                  <a:lnTo>
                    <a:pt x="6141" y="1590"/>
                  </a:lnTo>
                  <a:lnTo>
                    <a:pt x="6149" y="1604"/>
                  </a:lnTo>
                  <a:lnTo>
                    <a:pt x="6149" y="1628"/>
                  </a:lnTo>
                  <a:lnTo>
                    <a:pt x="6160" y="1616"/>
                  </a:lnTo>
                  <a:lnTo>
                    <a:pt x="6160" y="1628"/>
                  </a:lnTo>
                  <a:lnTo>
                    <a:pt x="6178" y="1616"/>
                  </a:lnTo>
                  <a:lnTo>
                    <a:pt x="6178" y="1628"/>
                  </a:lnTo>
                  <a:lnTo>
                    <a:pt x="6187" y="1628"/>
                  </a:lnTo>
                  <a:lnTo>
                    <a:pt x="6187" y="1590"/>
                  </a:lnTo>
                  <a:lnTo>
                    <a:pt x="6197" y="1590"/>
                  </a:lnTo>
                  <a:lnTo>
                    <a:pt x="6197" y="1628"/>
                  </a:lnTo>
                  <a:lnTo>
                    <a:pt x="6205" y="1628"/>
                  </a:lnTo>
                  <a:lnTo>
                    <a:pt x="6205" y="1616"/>
                  </a:lnTo>
                  <a:lnTo>
                    <a:pt x="6215" y="1628"/>
                  </a:lnTo>
                  <a:lnTo>
                    <a:pt x="6215" y="1604"/>
                  </a:lnTo>
                  <a:lnTo>
                    <a:pt x="6224" y="1604"/>
                  </a:lnTo>
                  <a:lnTo>
                    <a:pt x="6224" y="1554"/>
                  </a:lnTo>
                  <a:lnTo>
                    <a:pt x="6234" y="1554"/>
                  </a:lnTo>
                  <a:lnTo>
                    <a:pt x="6234" y="1578"/>
                  </a:lnTo>
                  <a:lnTo>
                    <a:pt x="6243" y="1566"/>
                  </a:lnTo>
                  <a:lnTo>
                    <a:pt x="6243" y="1616"/>
                  </a:lnTo>
                  <a:lnTo>
                    <a:pt x="6253" y="1616"/>
                  </a:lnTo>
                  <a:lnTo>
                    <a:pt x="6253" y="1628"/>
                  </a:lnTo>
                  <a:lnTo>
                    <a:pt x="6261" y="1628"/>
                  </a:lnTo>
                  <a:lnTo>
                    <a:pt x="6261" y="1604"/>
                  </a:lnTo>
                  <a:lnTo>
                    <a:pt x="6271" y="1616"/>
                  </a:lnTo>
                  <a:lnTo>
                    <a:pt x="6271" y="1628"/>
                  </a:lnTo>
                  <a:lnTo>
                    <a:pt x="6280" y="1616"/>
                  </a:lnTo>
                  <a:lnTo>
                    <a:pt x="6280" y="1628"/>
                  </a:lnTo>
                  <a:lnTo>
                    <a:pt x="6290" y="1616"/>
                  </a:lnTo>
                  <a:lnTo>
                    <a:pt x="6290" y="1628"/>
                  </a:lnTo>
                  <a:lnTo>
                    <a:pt x="6299" y="1628"/>
                  </a:lnTo>
                  <a:lnTo>
                    <a:pt x="6299" y="1604"/>
                  </a:lnTo>
                  <a:lnTo>
                    <a:pt x="6309" y="1604"/>
                  </a:lnTo>
                  <a:lnTo>
                    <a:pt x="6309" y="1628"/>
                  </a:lnTo>
                  <a:lnTo>
                    <a:pt x="6317" y="1616"/>
                  </a:lnTo>
                  <a:lnTo>
                    <a:pt x="6317" y="1628"/>
                  </a:lnTo>
                  <a:lnTo>
                    <a:pt x="6327" y="1604"/>
                  </a:lnTo>
                  <a:lnTo>
                    <a:pt x="6327" y="1628"/>
                  </a:lnTo>
                  <a:lnTo>
                    <a:pt x="6336" y="1616"/>
                  </a:lnTo>
                  <a:lnTo>
                    <a:pt x="6336" y="1628"/>
                  </a:lnTo>
                  <a:lnTo>
                    <a:pt x="6346" y="1628"/>
                  </a:lnTo>
                  <a:lnTo>
                    <a:pt x="6346" y="1590"/>
                  </a:lnTo>
                  <a:lnTo>
                    <a:pt x="6354" y="1604"/>
                  </a:lnTo>
                  <a:lnTo>
                    <a:pt x="6354" y="1628"/>
                  </a:lnTo>
                  <a:lnTo>
                    <a:pt x="6365" y="1616"/>
                  </a:lnTo>
                  <a:lnTo>
                    <a:pt x="6365" y="1590"/>
                  </a:lnTo>
                  <a:lnTo>
                    <a:pt x="6373" y="1604"/>
                  </a:lnTo>
                  <a:lnTo>
                    <a:pt x="6373" y="1578"/>
                  </a:lnTo>
                  <a:lnTo>
                    <a:pt x="6383" y="1578"/>
                  </a:lnTo>
                  <a:lnTo>
                    <a:pt x="6383" y="1604"/>
                  </a:lnTo>
                  <a:lnTo>
                    <a:pt x="6392" y="1566"/>
                  </a:lnTo>
                  <a:lnTo>
                    <a:pt x="6392" y="1616"/>
                  </a:lnTo>
                  <a:lnTo>
                    <a:pt x="6402" y="1616"/>
                  </a:lnTo>
                  <a:lnTo>
                    <a:pt x="6402" y="1604"/>
                  </a:lnTo>
                  <a:lnTo>
                    <a:pt x="6410" y="1616"/>
                  </a:lnTo>
                  <a:lnTo>
                    <a:pt x="6410" y="1628"/>
                  </a:lnTo>
                  <a:lnTo>
                    <a:pt x="6421" y="1628"/>
                  </a:lnTo>
                  <a:lnTo>
                    <a:pt x="6421" y="1604"/>
                  </a:lnTo>
                  <a:lnTo>
                    <a:pt x="6429" y="1628"/>
                  </a:lnTo>
                  <a:lnTo>
                    <a:pt x="6429" y="1616"/>
                  </a:lnTo>
                  <a:lnTo>
                    <a:pt x="6439" y="1628"/>
                  </a:lnTo>
                  <a:lnTo>
                    <a:pt x="6439" y="1616"/>
                  </a:lnTo>
                  <a:lnTo>
                    <a:pt x="6448" y="1616"/>
                  </a:lnTo>
                  <a:lnTo>
                    <a:pt x="6448" y="1628"/>
                  </a:lnTo>
                  <a:lnTo>
                    <a:pt x="6458" y="1628"/>
                  </a:lnTo>
                  <a:lnTo>
                    <a:pt x="6458" y="1604"/>
                  </a:lnTo>
                  <a:lnTo>
                    <a:pt x="6466" y="1616"/>
                  </a:lnTo>
                  <a:lnTo>
                    <a:pt x="6466" y="1604"/>
                  </a:lnTo>
                  <a:lnTo>
                    <a:pt x="6476" y="1604"/>
                  </a:lnTo>
                  <a:lnTo>
                    <a:pt x="6476" y="1616"/>
                  </a:lnTo>
                  <a:lnTo>
                    <a:pt x="6485" y="1628"/>
                  </a:lnTo>
                  <a:lnTo>
                    <a:pt x="6485" y="1604"/>
                  </a:lnTo>
                  <a:lnTo>
                    <a:pt x="6495" y="1604"/>
                  </a:lnTo>
                  <a:lnTo>
                    <a:pt x="6495" y="1628"/>
                  </a:lnTo>
                  <a:lnTo>
                    <a:pt x="6504" y="1604"/>
                  </a:lnTo>
                  <a:lnTo>
                    <a:pt x="6504" y="1616"/>
                  </a:lnTo>
                  <a:lnTo>
                    <a:pt x="6514" y="1616"/>
                  </a:lnTo>
                  <a:lnTo>
                    <a:pt x="6514" y="1604"/>
                  </a:lnTo>
                  <a:lnTo>
                    <a:pt x="6522" y="1616"/>
                  </a:lnTo>
                  <a:lnTo>
                    <a:pt x="6522" y="1604"/>
                  </a:lnTo>
                  <a:lnTo>
                    <a:pt x="6532" y="1604"/>
                  </a:lnTo>
                  <a:lnTo>
                    <a:pt x="6532" y="1628"/>
                  </a:lnTo>
                  <a:lnTo>
                    <a:pt x="6541" y="1628"/>
                  </a:lnTo>
                  <a:lnTo>
                    <a:pt x="6541" y="1590"/>
                  </a:lnTo>
                  <a:lnTo>
                    <a:pt x="6551" y="1590"/>
                  </a:lnTo>
                  <a:lnTo>
                    <a:pt x="6551" y="1628"/>
                  </a:lnTo>
                  <a:lnTo>
                    <a:pt x="6559" y="1590"/>
                  </a:lnTo>
                  <a:lnTo>
                    <a:pt x="6559" y="1628"/>
                  </a:lnTo>
                  <a:lnTo>
                    <a:pt x="6570" y="1604"/>
                  </a:lnTo>
                  <a:lnTo>
                    <a:pt x="6570" y="1628"/>
                  </a:lnTo>
                  <a:lnTo>
                    <a:pt x="6578" y="1628"/>
                  </a:lnTo>
                  <a:lnTo>
                    <a:pt x="6578" y="1616"/>
                  </a:lnTo>
                  <a:lnTo>
                    <a:pt x="6588" y="1604"/>
                  </a:lnTo>
                  <a:lnTo>
                    <a:pt x="6588" y="1628"/>
                  </a:lnTo>
                  <a:lnTo>
                    <a:pt x="6597" y="1628"/>
                  </a:lnTo>
                  <a:lnTo>
                    <a:pt x="6597" y="1604"/>
                  </a:lnTo>
                  <a:lnTo>
                    <a:pt x="6605" y="1590"/>
                  </a:lnTo>
                  <a:lnTo>
                    <a:pt x="6605" y="1616"/>
                  </a:lnTo>
                  <a:lnTo>
                    <a:pt x="6615" y="1628"/>
                  </a:lnTo>
                  <a:lnTo>
                    <a:pt x="6624" y="1628"/>
                  </a:lnTo>
                  <a:lnTo>
                    <a:pt x="6624" y="1604"/>
                  </a:lnTo>
                  <a:lnTo>
                    <a:pt x="6634" y="1590"/>
                  </a:lnTo>
                  <a:lnTo>
                    <a:pt x="6634" y="1628"/>
                  </a:lnTo>
                  <a:lnTo>
                    <a:pt x="6643" y="1590"/>
                  </a:lnTo>
                  <a:lnTo>
                    <a:pt x="6643" y="1628"/>
                  </a:lnTo>
                  <a:lnTo>
                    <a:pt x="6653" y="1616"/>
                  </a:lnTo>
                  <a:lnTo>
                    <a:pt x="6653" y="1628"/>
                  </a:lnTo>
                  <a:lnTo>
                    <a:pt x="6661" y="1616"/>
                  </a:lnTo>
                  <a:lnTo>
                    <a:pt x="6661" y="1628"/>
                  </a:lnTo>
                  <a:lnTo>
                    <a:pt x="6671" y="1616"/>
                  </a:lnTo>
                  <a:lnTo>
                    <a:pt x="6671" y="1590"/>
                  </a:lnTo>
                  <a:lnTo>
                    <a:pt x="6680" y="1590"/>
                  </a:lnTo>
                  <a:lnTo>
                    <a:pt x="6680" y="1604"/>
                  </a:lnTo>
                  <a:lnTo>
                    <a:pt x="6690" y="1604"/>
                  </a:lnTo>
                  <a:lnTo>
                    <a:pt x="6690" y="1616"/>
                  </a:lnTo>
                  <a:lnTo>
                    <a:pt x="6698" y="1628"/>
                  </a:lnTo>
                  <a:lnTo>
                    <a:pt x="6698" y="1604"/>
                  </a:lnTo>
                  <a:lnTo>
                    <a:pt x="6709" y="1604"/>
                  </a:lnTo>
                  <a:lnTo>
                    <a:pt x="6709" y="1628"/>
                  </a:lnTo>
                  <a:lnTo>
                    <a:pt x="6717" y="1604"/>
                  </a:lnTo>
                  <a:lnTo>
                    <a:pt x="6717" y="1616"/>
                  </a:lnTo>
                  <a:lnTo>
                    <a:pt x="6727" y="1616"/>
                  </a:lnTo>
                  <a:lnTo>
                    <a:pt x="6736" y="1604"/>
                  </a:lnTo>
                  <a:lnTo>
                    <a:pt x="6736" y="1628"/>
                  </a:lnTo>
                  <a:lnTo>
                    <a:pt x="6746" y="1628"/>
                  </a:lnTo>
                  <a:lnTo>
                    <a:pt x="6746" y="1604"/>
                  </a:lnTo>
                  <a:lnTo>
                    <a:pt x="6754" y="1628"/>
                  </a:lnTo>
                  <a:lnTo>
                    <a:pt x="6754" y="1604"/>
                  </a:lnTo>
                  <a:lnTo>
                    <a:pt x="6765" y="1616"/>
                  </a:lnTo>
                  <a:lnTo>
                    <a:pt x="6765" y="1628"/>
                  </a:lnTo>
                  <a:lnTo>
                    <a:pt x="6773" y="1616"/>
                  </a:lnTo>
                  <a:lnTo>
                    <a:pt x="6773" y="1628"/>
                  </a:lnTo>
                  <a:lnTo>
                    <a:pt x="6783" y="1628"/>
                  </a:lnTo>
                  <a:lnTo>
                    <a:pt x="6783" y="1616"/>
                  </a:lnTo>
                  <a:lnTo>
                    <a:pt x="6792" y="1604"/>
                  </a:lnTo>
                  <a:lnTo>
                    <a:pt x="6792" y="1616"/>
                  </a:lnTo>
                  <a:lnTo>
                    <a:pt x="6802" y="1628"/>
                  </a:lnTo>
                  <a:lnTo>
                    <a:pt x="6802" y="1616"/>
                  </a:lnTo>
                  <a:lnTo>
                    <a:pt x="6810" y="1604"/>
                  </a:lnTo>
                  <a:lnTo>
                    <a:pt x="6810" y="1616"/>
                  </a:lnTo>
                  <a:lnTo>
                    <a:pt x="6820" y="1616"/>
                  </a:lnTo>
                  <a:lnTo>
                    <a:pt x="6820" y="1628"/>
                  </a:lnTo>
                  <a:lnTo>
                    <a:pt x="6829" y="1628"/>
                  </a:lnTo>
                  <a:lnTo>
                    <a:pt x="6829" y="1616"/>
                  </a:lnTo>
                  <a:lnTo>
                    <a:pt x="6839" y="1616"/>
                  </a:lnTo>
                  <a:lnTo>
                    <a:pt x="6839" y="1628"/>
                  </a:lnTo>
                  <a:lnTo>
                    <a:pt x="6848" y="1628"/>
                  </a:lnTo>
                  <a:lnTo>
                    <a:pt x="6848" y="1604"/>
                  </a:lnTo>
                  <a:lnTo>
                    <a:pt x="6858" y="1590"/>
                  </a:lnTo>
                  <a:lnTo>
                    <a:pt x="6858" y="1628"/>
                  </a:lnTo>
                  <a:lnTo>
                    <a:pt x="6866" y="1616"/>
                  </a:lnTo>
                  <a:lnTo>
                    <a:pt x="6866" y="1604"/>
                  </a:lnTo>
                  <a:lnTo>
                    <a:pt x="6876" y="1616"/>
                  </a:lnTo>
                  <a:lnTo>
                    <a:pt x="6876" y="1604"/>
                  </a:lnTo>
                  <a:lnTo>
                    <a:pt x="6885" y="1590"/>
                  </a:lnTo>
                  <a:lnTo>
                    <a:pt x="6885" y="1616"/>
                  </a:lnTo>
                  <a:lnTo>
                    <a:pt x="6895" y="1616"/>
                  </a:lnTo>
                  <a:lnTo>
                    <a:pt x="6895" y="1578"/>
                  </a:lnTo>
                  <a:lnTo>
                    <a:pt x="6903" y="1578"/>
                  </a:lnTo>
                  <a:lnTo>
                    <a:pt x="6903" y="1604"/>
                  </a:lnTo>
                  <a:lnTo>
                    <a:pt x="6914" y="1604"/>
                  </a:lnTo>
                  <a:lnTo>
                    <a:pt x="6914" y="1616"/>
                  </a:lnTo>
                  <a:lnTo>
                    <a:pt x="6922" y="1616"/>
                  </a:lnTo>
                  <a:lnTo>
                    <a:pt x="6922" y="1604"/>
                  </a:lnTo>
                  <a:lnTo>
                    <a:pt x="6932" y="1616"/>
                  </a:lnTo>
                  <a:lnTo>
                    <a:pt x="6932" y="1628"/>
                  </a:lnTo>
                  <a:lnTo>
                    <a:pt x="6941" y="1628"/>
                  </a:lnTo>
                  <a:lnTo>
                    <a:pt x="6941" y="1616"/>
                  </a:lnTo>
                  <a:lnTo>
                    <a:pt x="6951" y="1628"/>
                  </a:lnTo>
                  <a:lnTo>
                    <a:pt x="6951" y="1604"/>
                  </a:lnTo>
                  <a:lnTo>
                    <a:pt x="6959" y="1590"/>
                  </a:lnTo>
                  <a:lnTo>
                    <a:pt x="6959" y="1628"/>
                  </a:lnTo>
                  <a:lnTo>
                    <a:pt x="6970" y="1628"/>
                  </a:lnTo>
                  <a:lnTo>
                    <a:pt x="6970" y="1590"/>
                  </a:lnTo>
                  <a:lnTo>
                    <a:pt x="6978" y="1590"/>
                  </a:lnTo>
                  <a:lnTo>
                    <a:pt x="6978" y="1628"/>
                  </a:lnTo>
                  <a:lnTo>
                    <a:pt x="6988" y="1616"/>
                  </a:lnTo>
                  <a:lnTo>
                    <a:pt x="6988" y="1590"/>
                  </a:lnTo>
                  <a:lnTo>
                    <a:pt x="6997" y="1590"/>
                  </a:lnTo>
                  <a:lnTo>
                    <a:pt x="6997" y="1616"/>
                  </a:lnTo>
                  <a:lnTo>
                    <a:pt x="7007" y="1616"/>
                  </a:lnTo>
                  <a:lnTo>
                    <a:pt x="7007" y="1590"/>
                  </a:lnTo>
                  <a:lnTo>
                    <a:pt x="7015" y="1578"/>
                  </a:lnTo>
                  <a:lnTo>
                    <a:pt x="7015" y="1628"/>
                  </a:lnTo>
                  <a:lnTo>
                    <a:pt x="7025" y="1628"/>
                  </a:lnTo>
                  <a:lnTo>
                    <a:pt x="7025" y="1590"/>
                  </a:lnTo>
                  <a:lnTo>
                    <a:pt x="7034" y="1628"/>
                  </a:lnTo>
                  <a:lnTo>
                    <a:pt x="7034" y="1604"/>
                  </a:lnTo>
                  <a:lnTo>
                    <a:pt x="7044" y="1604"/>
                  </a:lnTo>
                  <a:lnTo>
                    <a:pt x="7044" y="1616"/>
                  </a:lnTo>
                  <a:lnTo>
                    <a:pt x="7053" y="1616"/>
                  </a:lnTo>
                  <a:lnTo>
                    <a:pt x="7053" y="1604"/>
                  </a:lnTo>
                  <a:lnTo>
                    <a:pt x="7063" y="1604"/>
                  </a:lnTo>
                  <a:lnTo>
                    <a:pt x="7063" y="1554"/>
                  </a:lnTo>
                  <a:lnTo>
                    <a:pt x="7071" y="1616"/>
                  </a:lnTo>
                  <a:lnTo>
                    <a:pt x="7071" y="1590"/>
                  </a:lnTo>
                  <a:lnTo>
                    <a:pt x="7081" y="1616"/>
                  </a:lnTo>
                  <a:lnTo>
                    <a:pt x="7081" y="1628"/>
                  </a:lnTo>
                  <a:lnTo>
                    <a:pt x="7090" y="1628"/>
                  </a:lnTo>
                  <a:lnTo>
                    <a:pt x="7090" y="1616"/>
                  </a:lnTo>
                  <a:lnTo>
                    <a:pt x="7098" y="1616"/>
                  </a:lnTo>
                  <a:lnTo>
                    <a:pt x="7098" y="1604"/>
                  </a:lnTo>
                  <a:lnTo>
                    <a:pt x="7109" y="1604"/>
                  </a:lnTo>
                  <a:lnTo>
                    <a:pt x="7109" y="1628"/>
                  </a:lnTo>
                  <a:lnTo>
                    <a:pt x="7117" y="1590"/>
                  </a:lnTo>
                  <a:lnTo>
                    <a:pt x="7117" y="1628"/>
                  </a:lnTo>
                  <a:lnTo>
                    <a:pt x="7127" y="1628"/>
                  </a:lnTo>
                  <a:lnTo>
                    <a:pt x="7127" y="1616"/>
                  </a:lnTo>
                  <a:lnTo>
                    <a:pt x="7136" y="1628"/>
                  </a:lnTo>
                  <a:lnTo>
                    <a:pt x="7136" y="1604"/>
                  </a:lnTo>
                  <a:lnTo>
                    <a:pt x="7146" y="1604"/>
                  </a:lnTo>
                  <a:lnTo>
                    <a:pt x="7146" y="1616"/>
                  </a:lnTo>
                  <a:lnTo>
                    <a:pt x="7154" y="1628"/>
                  </a:lnTo>
                  <a:lnTo>
                    <a:pt x="7154" y="1604"/>
                  </a:lnTo>
                  <a:lnTo>
                    <a:pt x="7164" y="1628"/>
                  </a:lnTo>
                  <a:lnTo>
                    <a:pt x="7164" y="1604"/>
                  </a:lnTo>
                  <a:lnTo>
                    <a:pt x="7173" y="1616"/>
                  </a:lnTo>
                  <a:lnTo>
                    <a:pt x="7173" y="1628"/>
                  </a:lnTo>
                  <a:lnTo>
                    <a:pt x="7183" y="1616"/>
                  </a:lnTo>
                  <a:lnTo>
                    <a:pt x="7183" y="1628"/>
                  </a:lnTo>
                  <a:lnTo>
                    <a:pt x="7192" y="1604"/>
                  </a:lnTo>
                  <a:lnTo>
                    <a:pt x="7192" y="1628"/>
                  </a:lnTo>
                  <a:lnTo>
                    <a:pt x="7202" y="1578"/>
                  </a:lnTo>
                  <a:lnTo>
                    <a:pt x="7202" y="1616"/>
                  </a:lnTo>
                  <a:lnTo>
                    <a:pt x="7210" y="1628"/>
                  </a:lnTo>
                  <a:lnTo>
                    <a:pt x="7210" y="1604"/>
                  </a:lnTo>
                  <a:lnTo>
                    <a:pt x="7220" y="1604"/>
                  </a:lnTo>
                  <a:lnTo>
                    <a:pt x="7220" y="1628"/>
                  </a:lnTo>
                  <a:lnTo>
                    <a:pt x="7229" y="1616"/>
                  </a:lnTo>
                  <a:lnTo>
                    <a:pt x="7229" y="1578"/>
                  </a:lnTo>
                  <a:lnTo>
                    <a:pt x="7239" y="1590"/>
                  </a:lnTo>
                  <a:lnTo>
                    <a:pt x="7239" y="1566"/>
                  </a:lnTo>
                  <a:lnTo>
                    <a:pt x="7247" y="1590"/>
                  </a:lnTo>
                  <a:lnTo>
                    <a:pt x="7247" y="1604"/>
                  </a:lnTo>
                  <a:lnTo>
                    <a:pt x="7258" y="1616"/>
                  </a:lnTo>
                  <a:lnTo>
                    <a:pt x="7258" y="1590"/>
                  </a:lnTo>
                  <a:lnTo>
                    <a:pt x="7266" y="1604"/>
                  </a:lnTo>
                  <a:lnTo>
                    <a:pt x="7266" y="1590"/>
                  </a:lnTo>
                  <a:lnTo>
                    <a:pt x="7276" y="1590"/>
                  </a:lnTo>
                  <a:lnTo>
                    <a:pt x="7276" y="1566"/>
                  </a:lnTo>
                  <a:lnTo>
                    <a:pt x="7285" y="1566"/>
                  </a:lnTo>
                  <a:lnTo>
                    <a:pt x="7285" y="1604"/>
                  </a:lnTo>
                  <a:lnTo>
                    <a:pt x="7295" y="1590"/>
                  </a:lnTo>
                  <a:lnTo>
                    <a:pt x="7295" y="1578"/>
                  </a:lnTo>
                  <a:lnTo>
                    <a:pt x="7303" y="1578"/>
                  </a:lnTo>
                  <a:lnTo>
                    <a:pt x="7303" y="1566"/>
                  </a:lnTo>
                  <a:lnTo>
                    <a:pt x="7314" y="1566"/>
                  </a:lnTo>
                  <a:lnTo>
                    <a:pt x="7314" y="1406"/>
                  </a:lnTo>
                  <a:lnTo>
                    <a:pt x="7322" y="1370"/>
                  </a:lnTo>
                  <a:lnTo>
                    <a:pt x="7322" y="1468"/>
                  </a:lnTo>
                  <a:lnTo>
                    <a:pt x="7332" y="1468"/>
                  </a:lnTo>
                  <a:lnTo>
                    <a:pt x="7332" y="1554"/>
                  </a:lnTo>
                  <a:lnTo>
                    <a:pt x="7341" y="1566"/>
                  </a:lnTo>
                  <a:lnTo>
                    <a:pt x="7341" y="1530"/>
                  </a:lnTo>
                  <a:lnTo>
                    <a:pt x="7351" y="1504"/>
                  </a:lnTo>
                  <a:lnTo>
                    <a:pt x="7351" y="1578"/>
                  </a:lnTo>
                  <a:lnTo>
                    <a:pt x="7359" y="1578"/>
                  </a:lnTo>
                  <a:lnTo>
                    <a:pt x="7359" y="1616"/>
                  </a:lnTo>
                  <a:lnTo>
                    <a:pt x="7369" y="1616"/>
                  </a:lnTo>
                  <a:lnTo>
                    <a:pt x="7369" y="1604"/>
                  </a:lnTo>
                  <a:lnTo>
                    <a:pt x="7378" y="1604"/>
                  </a:lnTo>
                  <a:lnTo>
                    <a:pt x="7378" y="1616"/>
                  </a:lnTo>
                  <a:lnTo>
                    <a:pt x="7388" y="1616"/>
                  </a:lnTo>
                  <a:lnTo>
                    <a:pt x="7388" y="1628"/>
                  </a:lnTo>
                  <a:lnTo>
                    <a:pt x="7397" y="1616"/>
                  </a:lnTo>
                  <a:lnTo>
                    <a:pt x="7397" y="1628"/>
                  </a:lnTo>
                  <a:lnTo>
                    <a:pt x="7407" y="1628"/>
                  </a:lnTo>
                  <a:lnTo>
                    <a:pt x="7407" y="1604"/>
                  </a:lnTo>
                  <a:lnTo>
                    <a:pt x="7415" y="1590"/>
                  </a:lnTo>
                  <a:lnTo>
                    <a:pt x="7415" y="1616"/>
                  </a:lnTo>
                  <a:lnTo>
                    <a:pt x="7425" y="1616"/>
                  </a:lnTo>
                  <a:lnTo>
                    <a:pt x="7425" y="1604"/>
                  </a:lnTo>
                  <a:lnTo>
                    <a:pt x="7434" y="1604"/>
                  </a:lnTo>
                  <a:lnTo>
                    <a:pt x="7434" y="1616"/>
                  </a:lnTo>
                  <a:lnTo>
                    <a:pt x="7444" y="1616"/>
                  </a:lnTo>
                  <a:lnTo>
                    <a:pt x="7444" y="1604"/>
                  </a:lnTo>
                  <a:lnTo>
                    <a:pt x="7453" y="1604"/>
                  </a:lnTo>
                  <a:lnTo>
                    <a:pt x="7453" y="1590"/>
                  </a:lnTo>
                  <a:lnTo>
                    <a:pt x="7463" y="1616"/>
                  </a:lnTo>
                  <a:lnTo>
                    <a:pt x="7463" y="1578"/>
                  </a:lnTo>
                  <a:lnTo>
                    <a:pt x="7471" y="1590"/>
                  </a:lnTo>
                  <a:lnTo>
                    <a:pt x="7471" y="1578"/>
                  </a:lnTo>
                  <a:lnTo>
                    <a:pt x="7481" y="1590"/>
                  </a:lnTo>
                  <a:lnTo>
                    <a:pt x="7481" y="1530"/>
                  </a:lnTo>
                  <a:lnTo>
                    <a:pt x="7490" y="1566"/>
                  </a:lnTo>
                  <a:lnTo>
                    <a:pt x="7490" y="1518"/>
                  </a:lnTo>
                  <a:lnTo>
                    <a:pt x="7500" y="1504"/>
                  </a:lnTo>
                  <a:lnTo>
                    <a:pt x="7500" y="1284"/>
                  </a:lnTo>
                  <a:lnTo>
                    <a:pt x="7508" y="1284"/>
                  </a:lnTo>
                  <a:lnTo>
                    <a:pt x="7508" y="1480"/>
                  </a:lnTo>
                  <a:lnTo>
                    <a:pt x="7519" y="1492"/>
                  </a:lnTo>
                  <a:lnTo>
                    <a:pt x="7519" y="1542"/>
                  </a:lnTo>
                  <a:lnTo>
                    <a:pt x="7527" y="1542"/>
                  </a:lnTo>
                  <a:lnTo>
                    <a:pt x="7527" y="1566"/>
                  </a:lnTo>
                  <a:lnTo>
                    <a:pt x="7537" y="1578"/>
                  </a:lnTo>
                  <a:lnTo>
                    <a:pt x="7537" y="1542"/>
                  </a:lnTo>
                  <a:lnTo>
                    <a:pt x="7546" y="1542"/>
                  </a:lnTo>
                  <a:lnTo>
                    <a:pt x="7546" y="1518"/>
                  </a:lnTo>
                  <a:lnTo>
                    <a:pt x="7556" y="1518"/>
                  </a:lnTo>
                  <a:lnTo>
                    <a:pt x="7556" y="1590"/>
                  </a:lnTo>
                  <a:lnTo>
                    <a:pt x="7564" y="1590"/>
                  </a:lnTo>
                  <a:lnTo>
                    <a:pt x="7564" y="1616"/>
                  </a:lnTo>
                  <a:lnTo>
                    <a:pt x="7575" y="1590"/>
                  </a:lnTo>
                  <a:lnTo>
                    <a:pt x="7575" y="1616"/>
                  </a:lnTo>
                  <a:lnTo>
                    <a:pt x="7583" y="1628"/>
                  </a:lnTo>
                  <a:lnTo>
                    <a:pt x="7583" y="1604"/>
                  </a:lnTo>
                  <a:lnTo>
                    <a:pt x="7591" y="1604"/>
                  </a:lnTo>
                  <a:lnTo>
                    <a:pt x="7591" y="1628"/>
                  </a:lnTo>
                  <a:lnTo>
                    <a:pt x="7602" y="1604"/>
                  </a:lnTo>
                  <a:lnTo>
                    <a:pt x="7602" y="1628"/>
                  </a:lnTo>
                  <a:lnTo>
                    <a:pt x="7610" y="1604"/>
                  </a:lnTo>
                  <a:lnTo>
                    <a:pt x="7610" y="1628"/>
                  </a:lnTo>
                  <a:lnTo>
                    <a:pt x="7620" y="1616"/>
                  </a:lnTo>
                  <a:lnTo>
                    <a:pt x="7620" y="1604"/>
                  </a:lnTo>
                  <a:lnTo>
                    <a:pt x="7629" y="1628"/>
                  </a:lnTo>
                  <a:lnTo>
                    <a:pt x="7629" y="1604"/>
                  </a:lnTo>
                  <a:lnTo>
                    <a:pt x="7639" y="1590"/>
                  </a:lnTo>
                  <a:lnTo>
                    <a:pt x="7639" y="1616"/>
                  </a:lnTo>
                  <a:lnTo>
                    <a:pt x="7647" y="1616"/>
                  </a:lnTo>
                  <a:lnTo>
                    <a:pt x="7647" y="1604"/>
                  </a:lnTo>
                  <a:lnTo>
                    <a:pt x="7658" y="1628"/>
                  </a:lnTo>
                  <a:lnTo>
                    <a:pt x="7666" y="1616"/>
                  </a:lnTo>
                  <a:lnTo>
                    <a:pt x="7666" y="1628"/>
                  </a:lnTo>
                  <a:lnTo>
                    <a:pt x="7676" y="1628"/>
                  </a:lnTo>
                  <a:lnTo>
                    <a:pt x="7676" y="1616"/>
                  </a:lnTo>
                  <a:lnTo>
                    <a:pt x="7685" y="1628"/>
                  </a:lnTo>
                  <a:lnTo>
                    <a:pt x="7685" y="1616"/>
                  </a:lnTo>
                  <a:lnTo>
                    <a:pt x="7695" y="1604"/>
                  </a:lnTo>
                  <a:lnTo>
                    <a:pt x="7695" y="1628"/>
                  </a:lnTo>
                  <a:lnTo>
                    <a:pt x="7703" y="1628"/>
                  </a:lnTo>
                  <a:lnTo>
                    <a:pt x="7703" y="1616"/>
                  </a:lnTo>
                  <a:lnTo>
                    <a:pt x="7713" y="1628"/>
                  </a:lnTo>
                  <a:lnTo>
                    <a:pt x="7713" y="1604"/>
                  </a:lnTo>
                  <a:lnTo>
                    <a:pt x="7722" y="1628"/>
                  </a:lnTo>
                  <a:lnTo>
                    <a:pt x="7722" y="1616"/>
                  </a:lnTo>
                  <a:lnTo>
                    <a:pt x="7732" y="1616"/>
                  </a:lnTo>
                  <a:lnTo>
                    <a:pt x="7732" y="1604"/>
                  </a:lnTo>
                  <a:lnTo>
                    <a:pt x="7741" y="1590"/>
                  </a:lnTo>
                  <a:lnTo>
                    <a:pt x="7741" y="1616"/>
                  </a:lnTo>
                  <a:lnTo>
                    <a:pt x="7751" y="1604"/>
                  </a:lnTo>
                  <a:lnTo>
                    <a:pt x="7751" y="1616"/>
                  </a:lnTo>
                  <a:lnTo>
                    <a:pt x="7759" y="1628"/>
                  </a:lnTo>
                </a:path>
              </a:pathLst>
            </a:custGeom>
            <a:noFill/>
            <a:ln w="1588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01" name="Rectangle 29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02" name="Rectangle 30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03" name="Freeform 31"/>
            <p:cNvSpPr>
              <a:spLocks/>
            </p:cNvSpPr>
            <p:nvPr/>
          </p:nvSpPr>
          <p:spPr bwMode="auto">
            <a:xfrm>
              <a:off x="975" y="3022"/>
              <a:ext cx="4207" cy="847"/>
            </a:xfrm>
            <a:custGeom>
              <a:avLst/>
              <a:gdLst>
                <a:gd name="T0" fmla="*/ 112 w 8413"/>
                <a:gd name="T1" fmla="*/ 1734 h 1782"/>
                <a:gd name="T2" fmla="*/ 223 w 8413"/>
                <a:gd name="T3" fmla="*/ 1782 h 1782"/>
                <a:gd name="T4" fmla="*/ 344 w 8413"/>
                <a:gd name="T5" fmla="*/ 1782 h 1782"/>
                <a:gd name="T6" fmla="*/ 466 w 8413"/>
                <a:gd name="T7" fmla="*/ 1753 h 1782"/>
                <a:gd name="T8" fmla="*/ 578 w 8413"/>
                <a:gd name="T9" fmla="*/ 1753 h 1782"/>
                <a:gd name="T10" fmla="*/ 700 w 8413"/>
                <a:gd name="T11" fmla="*/ 1763 h 1782"/>
                <a:gd name="T12" fmla="*/ 820 w 8413"/>
                <a:gd name="T13" fmla="*/ 1763 h 1782"/>
                <a:gd name="T14" fmla="*/ 942 w 8413"/>
                <a:gd name="T15" fmla="*/ 1772 h 1782"/>
                <a:gd name="T16" fmla="*/ 1054 w 8413"/>
                <a:gd name="T17" fmla="*/ 1734 h 1782"/>
                <a:gd name="T18" fmla="*/ 1174 w 8413"/>
                <a:gd name="T19" fmla="*/ 1753 h 1782"/>
                <a:gd name="T20" fmla="*/ 1286 w 8413"/>
                <a:gd name="T21" fmla="*/ 1772 h 1782"/>
                <a:gd name="T22" fmla="*/ 1416 w 8413"/>
                <a:gd name="T23" fmla="*/ 1782 h 1782"/>
                <a:gd name="T24" fmla="*/ 1528 w 8413"/>
                <a:gd name="T25" fmla="*/ 1763 h 1782"/>
                <a:gd name="T26" fmla="*/ 1650 w 8413"/>
                <a:gd name="T27" fmla="*/ 1782 h 1782"/>
                <a:gd name="T28" fmla="*/ 1772 w 8413"/>
                <a:gd name="T29" fmla="*/ 1753 h 1782"/>
                <a:gd name="T30" fmla="*/ 1892 w 8413"/>
                <a:gd name="T31" fmla="*/ 872 h 1782"/>
                <a:gd name="T32" fmla="*/ 2014 w 8413"/>
                <a:gd name="T33" fmla="*/ 1753 h 1782"/>
                <a:gd name="T34" fmla="*/ 2135 w 8413"/>
                <a:gd name="T35" fmla="*/ 1734 h 1782"/>
                <a:gd name="T36" fmla="*/ 2257 w 8413"/>
                <a:gd name="T37" fmla="*/ 1763 h 1782"/>
                <a:gd name="T38" fmla="*/ 2396 w 8413"/>
                <a:gd name="T39" fmla="*/ 1782 h 1782"/>
                <a:gd name="T40" fmla="*/ 2518 w 8413"/>
                <a:gd name="T41" fmla="*/ 1772 h 1782"/>
                <a:gd name="T42" fmla="*/ 2640 w 8413"/>
                <a:gd name="T43" fmla="*/ 1772 h 1782"/>
                <a:gd name="T44" fmla="*/ 2789 w 8413"/>
                <a:gd name="T45" fmla="*/ 1753 h 1782"/>
                <a:gd name="T46" fmla="*/ 2909 w 8413"/>
                <a:gd name="T47" fmla="*/ 1782 h 1782"/>
                <a:gd name="T48" fmla="*/ 3031 w 8413"/>
                <a:gd name="T49" fmla="*/ 797 h 1782"/>
                <a:gd name="T50" fmla="*/ 3152 w 8413"/>
                <a:gd name="T51" fmla="*/ 1782 h 1782"/>
                <a:gd name="T52" fmla="*/ 3274 w 8413"/>
                <a:gd name="T53" fmla="*/ 1772 h 1782"/>
                <a:gd name="T54" fmla="*/ 3385 w 8413"/>
                <a:gd name="T55" fmla="*/ 1696 h 1782"/>
                <a:gd name="T56" fmla="*/ 3507 w 8413"/>
                <a:gd name="T57" fmla="*/ 1763 h 1782"/>
                <a:gd name="T58" fmla="*/ 3646 w 8413"/>
                <a:gd name="T59" fmla="*/ 1772 h 1782"/>
                <a:gd name="T60" fmla="*/ 3777 w 8413"/>
                <a:gd name="T61" fmla="*/ 1782 h 1782"/>
                <a:gd name="T62" fmla="*/ 3899 w 8413"/>
                <a:gd name="T63" fmla="*/ 1772 h 1782"/>
                <a:gd name="T64" fmla="*/ 4029 w 8413"/>
                <a:gd name="T65" fmla="*/ 1782 h 1782"/>
                <a:gd name="T66" fmla="*/ 4150 w 8413"/>
                <a:gd name="T67" fmla="*/ 1782 h 1782"/>
                <a:gd name="T68" fmla="*/ 4282 w 8413"/>
                <a:gd name="T69" fmla="*/ 1772 h 1782"/>
                <a:gd name="T70" fmla="*/ 4402 w 8413"/>
                <a:gd name="T71" fmla="*/ 1669 h 1782"/>
                <a:gd name="T72" fmla="*/ 4533 w 8413"/>
                <a:gd name="T73" fmla="*/ 1782 h 1782"/>
                <a:gd name="T74" fmla="*/ 4700 w 8413"/>
                <a:gd name="T75" fmla="*/ 1782 h 1782"/>
                <a:gd name="T76" fmla="*/ 4822 w 8413"/>
                <a:gd name="T77" fmla="*/ 1753 h 1782"/>
                <a:gd name="T78" fmla="*/ 4953 w 8413"/>
                <a:gd name="T79" fmla="*/ 1782 h 1782"/>
                <a:gd name="T80" fmla="*/ 5073 w 8413"/>
                <a:gd name="T81" fmla="*/ 1669 h 1782"/>
                <a:gd name="T82" fmla="*/ 5214 w 8413"/>
                <a:gd name="T83" fmla="*/ 1772 h 1782"/>
                <a:gd name="T84" fmla="*/ 5354 w 8413"/>
                <a:gd name="T85" fmla="*/ 1753 h 1782"/>
                <a:gd name="T86" fmla="*/ 5493 w 8413"/>
                <a:gd name="T87" fmla="*/ 1782 h 1782"/>
                <a:gd name="T88" fmla="*/ 5653 w 8413"/>
                <a:gd name="T89" fmla="*/ 1763 h 1782"/>
                <a:gd name="T90" fmla="*/ 5773 w 8413"/>
                <a:gd name="T91" fmla="*/ 1763 h 1782"/>
                <a:gd name="T92" fmla="*/ 5997 w 8413"/>
                <a:gd name="T93" fmla="*/ 1782 h 1782"/>
                <a:gd name="T94" fmla="*/ 6129 w 8413"/>
                <a:gd name="T95" fmla="*/ 1734 h 1782"/>
                <a:gd name="T96" fmla="*/ 6249 w 8413"/>
                <a:gd name="T97" fmla="*/ 1744 h 1782"/>
                <a:gd name="T98" fmla="*/ 6361 w 8413"/>
                <a:gd name="T99" fmla="*/ 1782 h 1782"/>
                <a:gd name="T100" fmla="*/ 6547 w 8413"/>
                <a:gd name="T101" fmla="*/ 1763 h 1782"/>
                <a:gd name="T102" fmla="*/ 6688 w 8413"/>
                <a:gd name="T103" fmla="*/ 1707 h 1782"/>
                <a:gd name="T104" fmla="*/ 6808 w 8413"/>
                <a:gd name="T105" fmla="*/ 1744 h 1782"/>
                <a:gd name="T106" fmla="*/ 6920 w 8413"/>
                <a:gd name="T107" fmla="*/ 1772 h 1782"/>
                <a:gd name="T108" fmla="*/ 7061 w 8413"/>
                <a:gd name="T109" fmla="*/ 1744 h 1782"/>
                <a:gd name="T110" fmla="*/ 7202 w 8413"/>
                <a:gd name="T111" fmla="*/ 1744 h 1782"/>
                <a:gd name="T112" fmla="*/ 7388 w 8413"/>
                <a:gd name="T113" fmla="*/ 1782 h 1782"/>
                <a:gd name="T114" fmla="*/ 7537 w 8413"/>
                <a:gd name="T115" fmla="*/ 1753 h 1782"/>
                <a:gd name="T116" fmla="*/ 7657 w 8413"/>
                <a:gd name="T117" fmla="*/ 1772 h 1782"/>
                <a:gd name="T118" fmla="*/ 7873 w 8413"/>
                <a:gd name="T119" fmla="*/ 1782 h 1782"/>
                <a:gd name="T120" fmla="*/ 8003 w 8413"/>
                <a:gd name="T121" fmla="*/ 1734 h 1782"/>
                <a:gd name="T122" fmla="*/ 8134 w 8413"/>
                <a:gd name="T123" fmla="*/ 1744 h 1782"/>
                <a:gd name="T124" fmla="*/ 8256 w 8413"/>
                <a:gd name="T12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04" name="Freeform 32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213 w 8413"/>
                <a:gd name="T3" fmla="*/ 0 h 85"/>
                <a:gd name="T4" fmla="*/ 213 w 8413"/>
                <a:gd name="T5" fmla="*/ 49 h 85"/>
                <a:gd name="T6" fmla="*/ 213 w 8413"/>
                <a:gd name="T7" fmla="*/ 0 h 85"/>
                <a:gd name="T8" fmla="*/ 708 w 8413"/>
                <a:gd name="T9" fmla="*/ 0 h 85"/>
                <a:gd name="T10" fmla="*/ 708 w 8413"/>
                <a:gd name="T11" fmla="*/ 66 h 85"/>
                <a:gd name="T12" fmla="*/ 708 w 8413"/>
                <a:gd name="T13" fmla="*/ 0 h 85"/>
                <a:gd name="T14" fmla="*/ 1203 w 8413"/>
                <a:gd name="T15" fmla="*/ 0 h 85"/>
                <a:gd name="T16" fmla="*/ 1203 w 8413"/>
                <a:gd name="T17" fmla="*/ 49 h 85"/>
                <a:gd name="T18" fmla="*/ 1203 w 8413"/>
                <a:gd name="T19" fmla="*/ 0 h 85"/>
                <a:gd name="T20" fmla="*/ 1698 w 8413"/>
                <a:gd name="T21" fmla="*/ 0 h 85"/>
                <a:gd name="T22" fmla="*/ 1698 w 8413"/>
                <a:gd name="T23" fmla="*/ 85 h 85"/>
                <a:gd name="T24" fmla="*/ 1698 w 8413"/>
                <a:gd name="T25" fmla="*/ 0 h 85"/>
                <a:gd name="T26" fmla="*/ 2191 w 8413"/>
                <a:gd name="T27" fmla="*/ 0 h 85"/>
                <a:gd name="T28" fmla="*/ 2191 w 8413"/>
                <a:gd name="T29" fmla="*/ 49 h 85"/>
                <a:gd name="T30" fmla="*/ 2191 w 8413"/>
                <a:gd name="T31" fmla="*/ 0 h 85"/>
                <a:gd name="T32" fmla="*/ 2686 w 8413"/>
                <a:gd name="T33" fmla="*/ 0 h 85"/>
                <a:gd name="T34" fmla="*/ 2686 w 8413"/>
                <a:gd name="T35" fmla="*/ 66 h 85"/>
                <a:gd name="T36" fmla="*/ 2686 w 8413"/>
                <a:gd name="T37" fmla="*/ 0 h 85"/>
                <a:gd name="T38" fmla="*/ 3180 w 8413"/>
                <a:gd name="T39" fmla="*/ 0 h 85"/>
                <a:gd name="T40" fmla="*/ 3180 w 8413"/>
                <a:gd name="T41" fmla="*/ 49 h 85"/>
                <a:gd name="T42" fmla="*/ 3180 w 8413"/>
                <a:gd name="T43" fmla="*/ 0 h 85"/>
                <a:gd name="T44" fmla="*/ 3675 w 8413"/>
                <a:gd name="T45" fmla="*/ 0 h 85"/>
                <a:gd name="T46" fmla="*/ 3675 w 8413"/>
                <a:gd name="T47" fmla="*/ 85 h 85"/>
                <a:gd name="T48" fmla="*/ 3675 w 8413"/>
                <a:gd name="T49" fmla="*/ 0 h 85"/>
                <a:gd name="T50" fmla="*/ 4168 w 8413"/>
                <a:gd name="T51" fmla="*/ 0 h 85"/>
                <a:gd name="T52" fmla="*/ 4168 w 8413"/>
                <a:gd name="T53" fmla="*/ 49 h 85"/>
                <a:gd name="T54" fmla="*/ 4168 w 8413"/>
                <a:gd name="T55" fmla="*/ 0 h 85"/>
                <a:gd name="T56" fmla="*/ 4663 w 8413"/>
                <a:gd name="T57" fmla="*/ 0 h 85"/>
                <a:gd name="T58" fmla="*/ 4663 w 8413"/>
                <a:gd name="T59" fmla="*/ 66 h 85"/>
                <a:gd name="T60" fmla="*/ 4663 w 8413"/>
                <a:gd name="T61" fmla="*/ 0 h 85"/>
                <a:gd name="T62" fmla="*/ 5158 w 8413"/>
                <a:gd name="T63" fmla="*/ 0 h 85"/>
                <a:gd name="T64" fmla="*/ 5158 w 8413"/>
                <a:gd name="T65" fmla="*/ 49 h 85"/>
                <a:gd name="T66" fmla="*/ 5158 w 8413"/>
                <a:gd name="T67" fmla="*/ 0 h 85"/>
                <a:gd name="T68" fmla="*/ 5653 w 8413"/>
                <a:gd name="T69" fmla="*/ 0 h 85"/>
                <a:gd name="T70" fmla="*/ 5653 w 8413"/>
                <a:gd name="T71" fmla="*/ 85 h 85"/>
                <a:gd name="T72" fmla="*/ 5653 w 8413"/>
                <a:gd name="T73" fmla="*/ 0 h 85"/>
                <a:gd name="T74" fmla="*/ 6148 w 8413"/>
                <a:gd name="T75" fmla="*/ 0 h 85"/>
                <a:gd name="T76" fmla="*/ 6148 w 8413"/>
                <a:gd name="T77" fmla="*/ 49 h 85"/>
                <a:gd name="T78" fmla="*/ 6148 w 8413"/>
                <a:gd name="T79" fmla="*/ 0 h 85"/>
                <a:gd name="T80" fmla="*/ 6641 w 8413"/>
                <a:gd name="T81" fmla="*/ 0 h 85"/>
                <a:gd name="T82" fmla="*/ 6641 w 8413"/>
                <a:gd name="T83" fmla="*/ 66 h 85"/>
                <a:gd name="T84" fmla="*/ 6641 w 8413"/>
                <a:gd name="T85" fmla="*/ 0 h 85"/>
                <a:gd name="T86" fmla="*/ 7135 w 8413"/>
                <a:gd name="T87" fmla="*/ 0 h 85"/>
                <a:gd name="T88" fmla="*/ 7135 w 8413"/>
                <a:gd name="T89" fmla="*/ 49 h 85"/>
                <a:gd name="T90" fmla="*/ 7135 w 8413"/>
                <a:gd name="T91" fmla="*/ 0 h 85"/>
                <a:gd name="T92" fmla="*/ 7630 w 8413"/>
                <a:gd name="T93" fmla="*/ 0 h 85"/>
                <a:gd name="T94" fmla="*/ 7630 w 8413"/>
                <a:gd name="T95" fmla="*/ 85 h 85"/>
                <a:gd name="T96" fmla="*/ 7630 w 8413"/>
                <a:gd name="T97" fmla="*/ 0 h 85"/>
                <a:gd name="T98" fmla="*/ 8125 w 8413"/>
                <a:gd name="T99" fmla="*/ 0 h 85"/>
                <a:gd name="T100" fmla="*/ 8125 w 8413"/>
                <a:gd name="T101" fmla="*/ 49 h 85"/>
                <a:gd name="T102" fmla="*/ 8125 w 8413"/>
                <a:gd name="T103" fmla="*/ 0 h 85"/>
                <a:gd name="T104" fmla="*/ 8413 w 8413"/>
                <a:gd name="T10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05" name="Rectangle 33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/>
            </a:p>
          </p:txBody>
        </p:sp>
        <p:sp>
          <p:nvSpPr>
            <p:cNvPr id="105506" name="Rectangle 34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/>
            </a:p>
          </p:txBody>
        </p:sp>
        <p:sp>
          <p:nvSpPr>
            <p:cNvPr id="105507" name="Rectangle 35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/>
            </a:p>
          </p:txBody>
        </p:sp>
        <p:sp>
          <p:nvSpPr>
            <p:cNvPr id="105508" name="Rectangle 36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/>
            </a:p>
          </p:txBody>
        </p:sp>
        <p:sp>
          <p:nvSpPr>
            <p:cNvPr id="105509" name="Rectangle 37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/>
            </a:p>
          </p:txBody>
        </p:sp>
        <p:sp>
          <p:nvSpPr>
            <p:cNvPr id="105510" name="Freeform 38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83 w 83"/>
                <a:gd name="T1" fmla="*/ 6470 h 6697"/>
                <a:gd name="T2" fmla="*/ 83 w 83"/>
                <a:gd name="T3" fmla="*/ 6470 h 6697"/>
                <a:gd name="T4" fmla="*/ 46 w 83"/>
                <a:gd name="T5" fmla="*/ 6232 h 6697"/>
                <a:gd name="T6" fmla="*/ 83 w 83"/>
                <a:gd name="T7" fmla="*/ 5996 h 6697"/>
                <a:gd name="T8" fmla="*/ 83 w 83"/>
                <a:gd name="T9" fmla="*/ 5996 h 6697"/>
                <a:gd name="T10" fmla="*/ 46 w 83"/>
                <a:gd name="T11" fmla="*/ 5758 h 6697"/>
                <a:gd name="T12" fmla="*/ 83 w 83"/>
                <a:gd name="T13" fmla="*/ 5512 h 6697"/>
                <a:gd name="T14" fmla="*/ 83 w 83"/>
                <a:gd name="T15" fmla="*/ 5512 h 6697"/>
                <a:gd name="T16" fmla="*/ 46 w 83"/>
                <a:gd name="T17" fmla="*/ 5274 h 6697"/>
                <a:gd name="T18" fmla="*/ 83 w 83"/>
                <a:gd name="T19" fmla="*/ 5038 h 6697"/>
                <a:gd name="T20" fmla="*/ 83 w 83"/>
                <a:gd name="T21" fmla="*/ 5038 h 6697"/>
                <a:gd name="T22" fmla="*/ 46 w 83"/>
                <a:gd name="T23" fmla="*/ 4800 h 6697"/>
                <a:gd name="T24" fmla="*/ 83 w 83"/>
                <a:gd name="T25" fmla="*/ 4564 h 6697"/>
                <a:gd name="T26" fmla="*/ 83 w 83"/>
                <a:gd name="T27" fmla="*/ 4564 h 6697"/>
                <a:gd name="T28" fmla="*/ 0 w 83"/>
                <a:gd name="T29" fmla="*/ 4326 h 6697"/>
                <a:gd name="T30" fmla="*/ 83 w 83"/>
                <a:gd name="T31" fmla="*/ 4088 h 6697"/>
                <a:gd name="T32" fmla="*/ 83 w 83"/>
                <a:gd name="T33" fmla="*/ 4088 h 6697"/>
                <a:gd name="T34" fmla="*/ 46 w 83"/>
                <a:gd name="T35" fmla="*/ 3842 h 6697"/>
                <a:gd name="T36" fmla="*/ 83 w 83"/>
                <a:gd name="T37" fmla="*/ 3605 h 6697"/>
                <a:gd name="T38" fmla="*/ 83 w 83"/>
                <a:gd name="T39" fmla="*/ 3605 h 6697"/>
                <a:gd name="T40" fmla="*/ 46 w 83"/>
                <a:gd name="T41" fmla="*/ 3368 h 6697"/>
                <a:gd name="T42" fmla="*/ 83 w 83"/>
                <a:gd name="T43" fmla="*/ 3131 h 6697"/>
                <a:gd name="T44" fmla="*/ 83 w 83"/>
                <a:gd name="T45" fmla="*/ 3131 h 6697"/>
                <a:gd name="T46" fmla="*/ 46 w 83"/>
                <a:gd name="T47" fmla="*/ 2894 h 6697"/>
                <a:gd name="T48" fmla="*/ 83 w 83"/>
                <a:gd name="T49" fmla="*/ 2656 h 6697"/>
                <a:gd name="T50" fmla="*/ 83 w 83"/>
                <a:gd name="T51" fmla="*/ 2656 h 6697"/>
                <a:gd name="T52" fmla="*/ 46 w 83"/>
                <a:gd name="T53" fmla="*/ 2420 h 6697"/>
                <a:gd name="T54" fmla="*/ 83 w 83"/>
                <a:gd name="T55" fmla="*/ 2182 h 6697"/>
                <a:gd name="T56" fmla="*/ 83 w 83"/>
                <a:gd name="T57" fmla="*/ 2182 h 6697"/>
                <a:gd name="T58" fmla="*/ 0 w 83"/>
                <a:gd name="T59" fmla="*/ 1935 h 6697"/>
                <a:gd name="T60" fmla="*/ 83 w 83"/>
                <a:gd name="T61" fmla="*/ 1697 h 6697"/>
                <a:gd name="T62" fmla="*/ 83 w 83"/>
                <a:gd name="T63" fmla="*/ 1697 h 6697"/>
                <a:gd name="T64" fmla="*/ 46 w 83"/>
                <a:gd name="T65" fmla="*/ 1461 h 6697"/>
                <a:gd name="T66" fmla="*/ 83 w 83"/>
                <a:gd name="T67" fmla="*/ 1224 h 6697"/>
                <a:gd name="T68" fmla="*/ 83 w 83"/>
                <a:gd name="T69" fmla="*/ 1224 h 6697"/>
                <a:gd name="T70" fmla="*/ 46 w 83"/>
                <a:gd name="T71" fmla="*/ 987 h 6697"/>
                <a:gd name="T72" fmla="*/ 83 w 83"/>
                <a:gd name="T73" fmla="*/ 750 h 6697"/>
                <a:gd name="T74" fmla="*/ 83 w 83"/>
                <a:gd name="T75" fmla="*/ 750 h 6697"/>
                <a:gd name="T76" fmla="*/ 46 w 83"/>
                <a:gd name="T77" fmla="*/ 513 h 6697"/>
                <a:gd name="T78" fmla="*/ 83 w 83"/>
                <a:gd name="T79" fmla="*/ 265 h 6697"/>
                <a:gd name="T80" fmla="*/ 83 w 83"/>
                <a:gd name="T81" fmla="*/ 265 h 6697"/>
                <a:gd name="T82" fmla="*/ 46 w 83"/>
                <a:gd name="T83" fmla="*/ 29 h 6697"/>
                <a:gd name="T84" fmla="*/ 83 w 83"/>
                <a:gd name="T85" fmla="*/ 0 h 6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11" name="Rectangle 39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/>
            </a:p>
          </p:txBody>
        </p:sp>
        <p:sp>
          <p:nvSpPr>
            <p:cNvPr id="105512" name="Rectangle 40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/>
            </a:p>
          </p:txBody>
        </p:sp>
        <p:sp>
          <p:nvSpPr>
            <p:cNvPr id="105513" name="Rectangle 41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/>
            </a:p>
          </p:txBody>
        </p:sp>
        <p:sp>
          <p:nvSpPr>
            <p:cNvPr id="105514" name="Rectangle 42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/>
            </a:p>
          </p:txBody>
        </p:sp>
        <p:sp>
          <p:nvSpPr>
            <p:cNvPr id="105515" name="Rectangle 43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/>
            </a:p>
          </p:txBody>
        </p:sp>
        <p:sp>
          <p:nvSpPr>
            <p:cNvPr id="105516" name="Rectangle 44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/>
            </a:p>
          </p:txBody>
        </p:sp>
        <p:sp>
          <p:nvSpPr>
            <p:cNvPr id="105517" name="Rectangle 45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/>
            </a:p>
          </p:txBody>
        </p:sp>
        <p:sp>
          <p:nvSpPr>
            <p:cNvPr id="105518" name="Rectangle 46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19" name="Rectangle 47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20" name="Rectangle 48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21" name="Rectangle 49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22" name="Rectangle 50"/>
            <p:cNvSpPr>
              <a:spLocks noChangeArrowheads="1"/>
            </p:cNvSpPr>
            <p:nvPr/>
          </p:nvSpPr>
          <p:spPr bwMode="auto">
            <a:xfrm>
              <a:off x="3923" y="3158"/>
              <a:ext cx="1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CC0000"/>
                  </a:solidFill>
                </a:rPr>
                <a:t>Alcaligenes faecalis</a:t>
              </a:r>
            </a:p>
          </p:txBody>
        </p:sp>
      </p:grpSp>
      <p:grpSp>
        <p:nvGrpSpPr>
          <p:cNvPr id="105523" name="Group 51"/>
          <p:cNvGrpSpPr>
            <a:grpSpLocks/>
          </p:cNvGrpSpPr>
          <p:nvPr/>
        </p:nvGrpSpPr>
        <p:grpSpPr bwMode="auto">
          <a:xfrm>
            <a:off x="1547813" y="1033463"/>
            <a:ext cx="6678612" cy="1362075"/>
            <a:chOff x="975" y="1262"/>
            <a:chExt cx="4207" cy="901"/>
          </a:xfrm>
        </p:grpSpPr>
        <p:sp>
          <p:nvSpPr>
            <p:cNvPr id="105524" name="Freeform 52"/>
            <p:cNvSpPr>
              <a:spLocks/>
            </p:cNvSpPr>
            <p:nvPr/>
          </p:nvSpPr>
          <p:spPr bwMode="auto">
            <a:xfrm>
              <a:off x="975" y="1262"/>
              <a:ext cx="4207" cy="901"/>
            </a:xfrm>
            <a:custGeom>
              <a:avLst/>
              <a:gdLst>
                <a:gd name="T0" fmla="*/ 120 w 8413"/>
                <a:gd name="T1" fmla="*/ 1725 h 1801"/>
                <a:gd name="T2" fmla="*/ 242 w 8413"/>
                <a:gd name="T3" fmla="*/ 1782 h 1801"/>
                <a:gd name="T4" fmla="*/ 372 w 8413"/>
                <a:gd name="T5" fmla="*/ 1744 h 1801"/>
                <a:gd name="T6" fmla="*/ 493 w 8413"/>
                <a:gd name="T7" fmla="*/ 1792 h 1801"/>
                <a:gd name="T8" fmla="*/ 625 w 8413"/>
                <a:gd name="T9" fmla="*/ 1801 h 1801"/>
                <a:gd name="T10" fmla="*/ 745 w 8413"/>
                <a:gd name="T11" fmla="*/ 1782 h 1801"/>
                <a:gd name="T12" fmla="*/ 876 w 8413"/>
                <a:gd name="T13" fmla="*/ 1782 h 1801"/>
                <a:gd name="T14" fmla="*/ 998 w 8413"/>
                <a:gd name="T15" fmla="*/ 1754 h 1801"/>
                <a:gd name="T16" fmla="*/ 1128 w 8413"/>
                <a:gd name="T17" fmla="*/ 1782 h 1801"/>
                <a:gd name="T18" fmla="*/ 1249 w 8413"/>
                <a:gd name="T19" fmla="*/ 1754 h 1801"/>
                <a:gd name="T20" fmla="*/ 1379 w 8413"/>
                <a:gd name="T21" fmla="*/ 1801 h 1801"/>
                <a:gd name="T22" fmla="*/ 1510 w 8413"/>
                <a:gd name="T23" fmla="*/ 1801 h 1801"/>
                <a:gd name="T24" fmla="*/ 1642 w 8413"/>
                <a:gd name="T25" fmla="*/ 1725 h 1801"/>
                <a:gd name="T26" fmla="*/ 1762 w 8413"/>
                <a:gd name="T27" fmla="*/ 1659 h 1801"/>
                <a:gd name="T28" fmla="*/ 1892 w 8413"/>
                <a:gd name="T29" fmla="*/ 1735 h 1801"/>
                <a:gd name="T30" fmla="*/ 2023 w 8413"/>
                <a:gd name="T31" fmla="*/ 1763 h 1801"/>
                <a:gd name="T32" fmla="*/ 2153 w 8413"/>
                <a:gd name="T33" fmla="*/ 1801 h 1801"/>
                <a:gd name="T34" fmla="*/ 2275 w 8413"/>
                <a:gd name="T35" fmla="*/ 1782 h 1801"/>
                <a:gd name="T36" fmla="*/ 2406 w 8413"/>
                <a:gd name="T37" fmla="*/ 1782 h 1801"/>
                <a:gd name="T38" fmla="*/ 2528 w 8413"/>
                <a:gd name="T39" fmla="*/ 1801 h 1801"/>
                <a:gd name="T40" fmla="*/ 2658 w 8413"/>
                <a:gd name="T41" fmla="*/ 1792 h 1801"/>
                <a:gd name="T42" fmla="*/ 2789 w 8413"/>
                <a:gd name="T43" fmla="*/ 1763 h 1801"/>
                <a:gd name="T44" fmla="*/ 2909 w 8413"/>
                <a:gd name="T45" fmla="*/ 1744 h 1801"/>
                <a:gd name="T46" fmla="*/ 3040 w 8413"/>
                <a:gd name="T47" fmla="*/ 1072 h 1801"/>
                <a:gd name="T48" fmla="*/ 3162 w 8413"/>
                <a:gd name="T49" fmla="*/ 1782 h 1801"/>
                <a:gd name="T50" fmla="*/ 3292 w 8413"/>
                <a:gd name="T51" fmla="*/ 1801 h 1801"/>
                <a:gd name="T52" fmla="*/ 3423 w 8413"/>
                <a:gd name="T53" fmla="*/ 1792 h 1801"/>
                <a:gd name="T54" fmla="*/ 3545 w 8413"/>
                <a:gd name="T55" fmla="*/ 1773 h 1801"/>
                <a:gd name="T56" fmla="*/ 3694 w 8413"/>
                <a:gd name="T57" fmla="*/ 1773 h 1801"/>
                <a:gd name="T58" fmla="*/ 3824 w 8413"/>
                <a:gd name="T59" fmla="*/ 1801 h 1801"/>
                <a:gd name="T60" fmla="*/ 3955 w 8413"/>
                <a:gd name="T61" fmla="*/ 1744 h 1801"/>
                <a:gd name="T62" fmla="*/ 4075 w 8413"/>
                <a:gd name="T63" fmla="*/ 1744 h 1801"/>
                <a:gd name="T64" fmla="*/ 4216 w 8413"/>
                <a:gd name="T65" fmla="*/ 1763 h 1801"/>
                <a:gd name="T66" fmla="*/ 4346 w 8413"/>
                <a:gd name="T67" fmla="*/ 1782 h 1801"/>
                <a:gd name="T68" fmla="*/ 4477 w 8413"/>
                <a:gd name="T69" fmla="*/ 1763 h 1801"/>
                <a:gd name="T70" fmla="*/ 4607 w 8413"/>
                <a:gd name="T71" fmla="*/ 1801 h 1801"/>
                <a:gd name="T72" fmla="*/ 4738 w 8413"/>
                <a:gd name="T73" fmla="*/ 1782 h 1801"/>
                <a:gd name="T74" fmla="*/ 4878 w 8413"/>
                <a:gd name="T75" fmla="*/ 1792 h 1801"/>
                <a:gd name="T76" fmla="*/ 5009 w 8413"/>
                <a:gd name="T77" fmla="*/ 1735 h 1801"/>
                <a:gd name="T78" fmla="*/ 5139 w 8413"/>
                <a:gd name="T79" fmla="*/ 1782 h 1801"/>
                <a:gd name="T80" fmla="*/ 5280 w 8413"/>
                <a:gd name="T81" fmla="*/ 1792 h 1801"/>
                <a:gd name="T82" fmla="*/ 5410 w 8413"/>
                <a:gd name="T83" fmla="*/ 1782 h 1801"/>
                <a:gd name="T84" fmla="*/ 5560 w 8413"/>
                <a:gd name="T85" fmla="*/ 1763 h 1801"/>
                <a:gd name="T86" fmla="*/ 5690 w 8413"/>
                <a:gd name="T87" fmla="*/ 1792 h 1801"/>
                <a:gd name="T88" fmla="*/ 5820 w 8413"/>
                <a:gd name="T89" fmla="*/ 1792 h 1801"/>
                <a:gd name="T90" fmla="*/ 5951 w 8413"/>
                <a:gd name="T91" fmla="*/ 1792 h 1801"/>
                <a:gd name="T92" fmla="*/ 6081 w 8413"/>
                <a:gd name="T93" fmla="*/ 1773 h 1801"/>
                <a:gd name="T94" fmla="*/ 6212 w 8413"/>
                <a:gd name="T95" fmla="*/ 1782 h 1801"/>
                <a:gd name="T96" fmla="*/ 6353 w 8413"/>
                <a:gd name="T97" fmla="*/ 1792 h 1801"/>
                <a:gd name="T98" fmla="*/ 6473 w 8413"/>
                <a:gd name="T99" fmla="*/ 1763 h 1801"/>
                <a:gd name="T100" fmla="*/ 6651 w 8413"/>
                <a:gd name="T101" fmla="*/ 1792 h 1801"/>
                <a:gd name="T102" fmla="*/ 6781 w 8413"/>
                <a:gd name="T103" fmla="*/ 1735 h 1801"/>
                <a:gd name="T104" fmla="*/ 6902 w 8413"/>
                <a:gd name="T105" fmla="*/ 1773 h 1801"/>
                <a:gd name="T106" fmla="*/ 7042 w 8413"/>
                <a:gd name="T107" fmla="*/ 1801 h 1801"/>
                <a:gd name="T108" fmla="*/ 7191 w 8413"/>
                <a:gd name="T109" fmla="*/ 1773 h 1801"/>
                <a:gd name="T110" fmla="*/ 7332 w 8413"/>
                <a:gd name="T111" fmla="*/ 1773 h 1801"/>
                <a:gd name="T112" fmla="*/ 7463 w 8413"/>
                <a:gd name="T113" fmla="*/ 1782 h 1801"/>
                <a:gd name="T114" fmla="*/ 7593 w 8413"/>
                <a:gd name="T115" fmla="*/ 1583 h 1801"/>
                <a:gd name="T116" fmla="*/ 7732 w 8413"/>
                <a:gd name="T117" fmla="*/ 1744 h 1801"/>
                <a:gd name="T118" fmla="*/ 7881 w 8413"/>
                <a:gd name="T119" fmla="*/ 1782 h 1801"/>
                <a:gd name="T120" fmla="*/ 8022 w 8413"/>
                <a:gd name="T121" fmla="*/ 1801 h 1801"/>
                <a:gd name="T122" fmla="*/ 8162 w 8413"/>
                <a:gd name="T123" fmla="*/ 1782 h 1801"/>
                <a:gd name="T124" fmla="*/ 8311 w 8413"/>
                <a:gd name="T125" fmla="*/ 180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25" name="Rectangle 53"/>
            <p:cNvSpPr>
              <a:spLocks noChangeArrowheads="1"/>
            </p:cNvSpPr>
            <p:nvPr/>
          </p:nvSpPr>
          <p:spPr bwMode="auto">
            <a:xfrm>
              <a:off x="3464" y="1404"/>
              <a:ext cx="166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0000FF"/>
                  </a:solidFill>
                </a:rPr>
                <a:t>Sphingomonas paucimobilis</a:t>
              </a:r>
              <a:endParaRPr lang="en-US" altLang="cs-CZ" sz="1600" b="1" i="1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grpSp>
        <p:nvGrpSpPr>
          <p:cNvPr id="105526" name="Group 54"/>
          <p:cNvGrpSpPr>
            <a:grpSpLocks/>
          </p:cNvGrpSpPr>
          <p:nvPr/>
        </p:nvGrpSpPr>
        <p:grpSpPr bwMode="auto">
          <a:xfrm>
            <a:off x="1547813" y="2468563"/>
            <a:ext cx="6777037" cy="1254125"/>
            <a:chOff x="975" y="1419"/>
            <a:chExt cx="4269" cy="790"/>
          </a:xfrm>
        </p:grpSpPr>
        <p:sp>
          <p:nvSpPr>
            <p:cNvPr id="105527" name="Freeform 55"/>
            <p:cNvSpPr>
              <a:spLocks/>
            </p:cNvSpPr>
            <p:nvPr/>
          </p:nvSpPr>
          <p:spPr bwMode="auto">
            <a:xfrm>
              <a:off x="975" y="1419"/>
              <a:ext cx="4207" cy="790"/>
            </a:xfrm>
            <a:custGeom>
              <a:avLst/>
              <a:gdLst>
                <a:gd name="T0" fmla="*/ 120 w 8413"/>
                <a:gd name="T1" fmla="*/ 1300 h 1310"/>
                <a:gd name="T2" fmla="*/ 250 w 8413"/>
                <a:gd name="T3" fmla="*/ 1281 h 1310"/>
                <a:gd name="T4" fmla="*/ 381 w 8413"/>
                <a:gd name="T5" fmla="*/ 1224 h 1310"/>
                <a:gd name="T6" fmla="*/ 503 w 8413"/>
                <a:gd name="T7" fmla="*/ 1291 h 1310"/>
                <a:gd name="T8" fmla="*/ 633 w 8413"/>
                <a:gd name="T9" fmla="*/ 1262 h 1310"/>
                <a:gd name="T10" fmla="*/ 764 w 8413"/>
                <a:gd name="T11" fmla="*/ 1291 h 1310"/>
                <a:gd name="T12" fmla="*/ 886 w 8413"/>
                <a:gd name="T13" fmla="*/ 1215 h 1310"/>
                <a:gd name="T14" fmla="*/ 1016 w 8413"/>
                <a:gd name="T15" fmla="*/ 1291 h 1310"/>
                <a:gd name="T16" fmla="*/ 1137 w 8413"/>
                <a:gd name="T17" fmla="*/ 1272 h 1310"/>
                <a:gd name="T18" fmla="*/ 1267 w 8413"/>
                <a:gd name="T19" fmla="*/ 1272 h 1310"/>
                <a:gd name="T20" fmla="*/ 1398 w 8413"/>
                <a:gd name="T21" fmla="*/ 1121 h 1310"/>
                <a:gd name="T22" fmla="*/ 1520 w 8413"/>
                <a:gd name="T23" fmla="*/ 1291 h 1310"/>
                <a:gd name="T24" fmla="*/ 1650 w 8413"/>
                <a:gd name="T25" fmla="*/ 1262 h 1310"/>
                <a:gd name="T26" fmla="*/ 1772 w 8413"/>
                <a:gd name="T27" fmla="*/ 1310 h 1310"/>
                <a:gd name="T28" fmla="*/ 1903 w 8413"/>
                <a:gd name="T29" fmla="*/ 1281 h 1310"/>
                <a:gd name="T30" fmla="*/ 2033 w 8413"/>
                <a:gd name="T31" fmla="*/ 1291 h 1310"/>
                <a:gd name="T32" fmla="*/ 2153 w 8413"/>
                <a:gd name="T33" fmla="*/ 1272 h 1310"/>
                <a:gd name="T34" fmla="*/ 2284 w 8413"/>
                <a:gd name="T35" fmla="*/ 1300 h 1310"/>
                <a:gd name="T36" fmla="*/ 2414 w 8413"/>
                <a:gd name="T37" fmla="*/ 1253 h 1310"/>
                <a:gd name="T38" fmla="*/ 2536 w 8413"/>
                <a:gd name="T39" fmla="*/ 1291 h 1310"/>
                <a:gd name="T40" fmla="*/ 2667 w 8413"/>
                <a:gd name="T41" fmla="*/ 1291 h 1310"/>
                <a:gd name="T42" fmla="*/ 2789 w 8413"/>
                <a:gd name="T43" fmla="*/ 1205 h 1310"/>
                <a:gd name="T44" fmla="*/ 2919 w 8413"/>
                <a:gd name="T45" fmla="*/ 1253 h 1310"/>
                <a:gd name="T46" fmla="*/ 3040 w 8413"/>
                <a:gd name="T47" fmla="*/ 1310 h 1310"/>
                <a:gd name="T48" fmla="*/ 3170 w 8413"/>
                <a:gd name="T49" fmla="*/ 1272 h 1310"/>
                <a:gd name="T50" fmla="*/ 3292 w 8413"/>
                <a:gd name="T51" fmla="*/ 1272 h 1310"/>
                <a:gd name="T52" fmla="*/ 3433 w 8413"/>
                <a:gd name="T53" fmla="*/ 1300 h 1310"/>
                <a:gd name="T54" fmla="*/ 3572 w 8413"/>
                <a:gd name="T55" fmla="*/ 1310 h 1310"/>
                <a:gd name="T56" fmla="*/ 3702 w 8413"/>
                <a:gd name="T57" fmla="*/ 1310 h 1310"/>
                <a:gd name="T58" fmla="*/ 3824 w 8413"/>
                <a:gd name="T59" fmla="*/ 1300 h 1310"/>
                <a:gd name="T60" fmla="*/ 3955 w 8413"/>
                <a:gd name="T61" fmla="*/ 1291 h 1310"/>
                <a:gd name="T62" fmla="*/ 4085 w 8413"/>
                <a:gd name="T63" fmla="*/ 1300 h 1310"/>
                <a:gd name="T64" fmla="*/ 4216 w 8413"/>
                <a:gd name="T65" fmla="*/ 1291 h 1310"/>
                <a:gd name="T66" fmla="*/ 4346 w 8413"/>
                <a:gd name="T67" fmla="*/ 1291 h 1310"/>
                <a:gd name="T68" fmla="*/ 4477 w 8413"/>
                <a:gd name="T69" fmla="*/ 1310 h 1310"/>
                <a:gd name="T70" fmla="*/ 4599 w 8413"/>
                <a:gd name="T71" fmla="*/ 1281 h 1310"/>
                <a:gd name="T72" fmla="*/ 4729 w 8413"/>
                <a:gd name="T73" fmla="*/ 1262 h 1310"/>
                <a:gd name="T74" fmla="*/ 4868 w 8413"/>
                <a:gd name="T75" fmla="*/ 1300 h 1310"/>
                <a:gd name="T76" fmla="*/ 4999 w 8413"/>
                <a:gd name="T77" fmla="*/ 1167 h 1310"/>
                <a:gd name="T78" fmla="*/ 5129 w 8413"/>
                <a:gd name="T79" fmla="*/ 1300 h 1310"/>
                <a:gd name="T80" fmla="*/ 5261 w 8413"/>
                <a:gd name="T81" fmla="*/ 1300 h 1310"/>
                <a:gd name="T82" fmla="*/ 5410 w 8413"/>
                <a:gd name="T83" fmla="*/ 1291 h 1310"/>
                <a:gd name="T84" fmla="*/ 5549 w 8413"/>
                <a:gd name="T85" fmla="*/ 1272 h 1310"/>
                <a:gd name="T86" fmla="*/ 5671 w 8413"/>
                <a:gd name="T87" fmla="*/ 1310 h 1310"/>
                <a:gd name="T88" fmla="*/ 5820 w 8413"/>
                <a:gd name="T89" fmla="*/ 1281 h 1310"/>
                <a:gd name="T90" fmla="*/ 5941 w 8413"/>
                <a:gd name="T91" fmla="*/ 1300 h 1310"/>
                <a:gd name="T92" fmla="*/ 6071 w 8413"/>
                <a:gd name="T93" fmla="*/ 1281 h 1310"/>
                <a:gd name="T94" fmla="*/ 6203 w 8413"/>
                <a:gd name="T95" fmla="*/ 1300 h 1310"/>
                <a:gd name="T96" fmla="*/ 6342 w 8413"/>
                <a:gd name="T97" fmla="*/ 1300 h 1310"/>
                <a:gd name="T98" fmla="*/ 6473 w 8413"/>
                <a:gd name="T99" fmla="*/ 1291 h 1310"/>
                <a:gd name="T100" fmla="*/ 6614 w 8413"/>
                <a:gd name="T101" fmla="*/ 1291 h 1310"/>
                <a:gd name="T102" fmla="*/ 6781 w 8413"/>
                <a:gd name="T103" fmla="*/ 1300 h 1310"/>
                <a:gd name="T104" fmla="*/ 6939 w 8413"/>
                <a:gd name="T105" fmla="*/ 1178 h 1310"/>
                <a:gd name="T106" fmla="*/ 7080 w 8413"/>
                <a:gd name="T107" fmla="*/ 1300 h 1310"/>
                <a:gd name="T108" fmla="*/ 7220 w 8413"/>
                <a:gd name="T109" fmla="*/ 1291 h 1310"/>
                <a:gd name="T110" fmla="*/ 7351 w 8413"/>
                <a:gd name="T111" fmla="*/ 1291 h 1310"/>
                <a:gd name="T112" fmla="*/ 7500 w 8413"/>
                <a:gd name="T113" fmla="*/ 1291 h 1310"/>
                <a:gd name="T114" fmla="*/ 7668 w 8413"/>
                <a:gd name="T115" fmla="*/ 1291 h 1310"/>
                <a:gd name="T116" fmla="*/ 7798 w 8413"/>
                <a:gd name="T117" fmla="*/ 1272 h 1310"/>
                <a:gd name="T118" fmla="*/ 7957 w 8413"/>
                <a:gd name="T119" fmla="*/ 1291 h 1310"/>
                <a:gd name="T120" fmla="*/ 8106 w 8413"/>
                <a:gd name="T121" fmla="*/ 1281 h 1310"/>
                <a:gd name="T122" fmla="*/ 8256 w 8413"/>
                <a:gd name="T123" fmla="*/ 1300 h 1310"/>
                <a:gd name="T124" fmla="*/ 8395 w 8413"/>
                <a:gd name="T125" fmla="*/ 1291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28" name="Rectangle 56"/>
            <p:cNvSpPr>
              <a:spLocks noChangeArrowheads="1"/>
            </p:cNvSpPr>
            <p:nvPr/>
          </p:nvSpPr>
          <p:spPr bwMode="auto">
            <a:xfrm>
              <a:off x="3747" y="1434"/>
              <a:ext cx="14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006600"/>
                  </a:solidFill>
                </a:rPr>
                <a:t>Aeromonas hydrophila</a:t>
              </a:r>
              <a:endParaRPr lang="en-US" altLang="cs-CZ" sz="1600" b="1" i="1">
                <a:solidFill>
                  <a:srgbClr val="006600"/>
                </a:solidFill>
              </a:endParaRPr>
            </a:p>
          </p:txBody>
        </p:sp>
      </p:grpSp>
      <p:grpSp>
        <p:nvGrpSpPr>
          <p:cNvPr id="105529" name="Group 57"/>
          <p:cNvGrpSpPr>
            <a:grpSpLocks/>
          </p:cNvGrpSpPr>
          <p:nvPr/>
        </p:nvGrpSpPr>
        <p:grpSpPr bwMode="auto">
          <a:xfrm>
            <a:off x="1547813" y="3779838"/>
            <a:ext cx="6696075" cy="1203325"/>
            <a:chOff x="975" y="2200"/>
            <a:chExt cx="4218" cy="798"/>
          </a:xfrm>
        </p:grpSpPr>
        <p:sp>
          <p:nvSpPr>
            <p:cNvPr id="105530" name="Freeform 58"/>
            <p:cNvSpPr>
              <a:spLocks/>
            </p:cNvSpPr>
            <p:nvPr/>
          </p:nvSpPr>
          <p:spPr bwMode="auto">
            <a:xfrm>
              <a:off x="975" y="2200"/>
              <a:ext cx="4207" cy="798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31" name="Rectangle 59"/>
            <p:cNvSpPr>
              <a:spLocks noChangeArrowheads="1"/>
            </p:cNvSpPr>
            <p:nvPr/>
          </p:nvSpPr>
          <p:spPr bwMode="auto">
            <a:xfrm>
              <a:off x="3605" y="2356"/>
              <a:ext cx="15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CC9900"/>
                  </a:solidFill>
                </a:rPr>
                <a:t>Pseudomonas </a:t>
              </a:r>
              <a:r>
                <a:rPr lang="en-US" altLang="cs-CZ" sz="1600" b="1" i="1">
                  <a:solidFill>
                    <a:srgbClr val="CC9900"/>
                  </a:solidFill>
                </a:rPr>
                <a:t>a</a:t>
              </a:r>
              <a:r>
                <a:rPr lang="cs-CZ" altLang="cs-CZ" sz="1600" b="1" i="1">
                  <a:solidFill>
                    <a:srgbClr val="CC9900"/>
                  </a:solidFill>
                </a:rPr>
                <a:t>eruginosa</a:t>
              </a:r>
              <a:endParaRPr lang="en-US" altLang="cs-CZ" sz="1600" b="1" i="1">
                <a:solidFill>
                  <a:srgbClr val="CC9900"/>
                </a:solidFill>
              </a:endParaRPr>
            </a:p>
          </p:txBody>
        </p:sp>
      </p:grpSp>
      <p:sp>
        <p:nvSpPr>
          <p:cNvPr id="105532" name="Text Box 60"/>
          <p:cNvSpPr txBox="1">
            <a:spLocks noChangeArrowheads="1"/>
          </p:cNvSpPr>
          <p:nvPr/>
        </p:nvSpPr>
        <p:spPr bwMode="auto">
          <a:xfrm>
            <a:off x="1631956" y="437064"/>
            <a:ext cx="58102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/>
              <a:t>MALDI-MS </a:t>
            </a:r>
            <a:r>
              <a:rPr lang="cs-CZ" altLang="cs-CZ" sz="1800" b="1" err="1" smtClean="0"/>
              <a:t>spectra</a:t>
            </a:r>
            <a:r>
              <a:rPr lang="cs-CZ" altLang="cs-CZ" sz="1800" b="1" smtClean="0"/>
              <a:t> </a:t>
            </a:r>
            <a:r>
              <a:rPr lang="cs-CZ" altLang="cs-CZ" sz="1800" b="1"/>
              <a:t>(</a:t>
            </a:r>
            <a:r>
              <a:rPr lang="cs-CZ" altLang="cs-CZ" sz="1800" b="1" err="1" smtClean="0"/>
              <a:t>profiles</a:t>
            </a:r>
            <a:r>
              <a:rPr lang="cs-CZ" altLang="cs-CZ" sz="1800" b="1" smtClean="0"/>
              <a:t>) </a:t>
            </a:r>
            <a:r>
              <a:rPr lang="cs-CZ" altLang="cs-CZ" sz="1800" b="1" err="1" smtClean="0"/>
              <a:t>of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selected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bacteria</a:t>
            </a:r>
            <a:r>
              <a:rPr lang="cs-CZ" altLang="cs-CZ" sz="1800" b="1" smtClean="0"/>
              <a:t> species</a:t>
            </a:r>
            <a:endParaRPr lang="cs-CZ" altLang="cs-CZ" sz="1800" b="1"/>
          </a:p>
        </p:txBody>
      </p:sp>
      <p:sp>
        <p:nvSpPr>
          <p:cNvPr id="105534" name="Text Box 62"/>
          <p:cNvSpPr txBox="1">
            <a:spLocks noChangeArrowheads="1"/>
          </p:cNvSpPr>
          <p:nvPr/>
        </p:nvSpPr>
        <p:spPr bwMode="auto">
          <a:xfrm>
            <a:off x="3315577" y="133822"/>
            <a:ext cx="2550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MALDI-MS </a:t>
            </a:r>
            <a:r>
              <a:rPr lang="cs-CZ" altLang="cs-CZ" sz="2000" b="1" err="1" smtClean="0"/>
              <a:t>profiling</a:t>
            </a:r>
            <a:endParaRPr lang="cs-CZ" altLang="cs-CZ" sz="2000" b="1"/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8026400" y="18864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106363" y="447181"/>
            <a:ext cx="8324850" cy="5875337"/>
            <a:chOff x="0" y="24"/>
            <a:chExt cx="6483" cy="4250"/>
          </a:xfrm>
        </p:grpSpPr>
        <p:sp>
          <p:nvSpPr>
            <p:cNvPr id="1064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4"/>
              <a:ext cx="5760" cy="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00" name="Line 4"/>
            <p:cNvSpPr>
              <a:spLocks noChangeShapeType="1"/>
            </p:cNvSpPr>
            <p:nvPr/>
          </p:nvSpPr>
          <p:spPr bwMode="auto">
            <a:xfrm flipH="1">
              <a:off x="126" y="4043"/>
              <a:ext cx="4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01" name="Line 5"/>
            <p:cNvSpPr>
              <a:spLocks noChangeShapeType="1"/>
            </p:cNvSpPr>
            <p:nvPr/>
          </p:nvSpPr>
          <p:spPr bwMode="auto">
            <a:xfrm flipV="1">
              <a:off x="4227" y="245"/>
              <a:ext cx="1" cy="3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 flipV="1">
              <a:off x="4227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4211" y="4059"/>
              <a:ext cx="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 flipV="1">
              <a:off x="3836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3787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 flipV="1">
              <a:off x="3446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3396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08" name="Line 12"/>
            <p:cNvSpPr>
              <a:spLocks noChangeShapeType="1"/>
            </p:cNvSpPr>
            <p:nvPr/>
          </p:nvSpPr>
          <p:spPr bwMode="auto">
            <a:xfrm flipV="1">
              <a:off x="3055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3005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10" name="Line 14"/>
            <p:cNvSpPr>
              <a:spLocks noChangeShapeType="1"/>
            </p:cNvSpPr>
            <p:nvPr/>
          </p:nvSpPr>
          <p:spPr bwMode="auto">
            <a:xfrm flipV="1">
              <a:off x="2664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261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12" name="Line 16"/>
            <p:cNvSpPr>
              <a:spLocks noChangeShapeType="1"/>
            </p:cNvSpPr>
            <p:nvPr/>
          </p:nvSpPr>
          <p:spPr bwMode="auto">
            <a:xfrm flipV="1">
              <a:off x="2273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>
              <a:off x="222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14" name="Line 18"/>
            <p:cNvSpPr>
              <a:spLocks noChangeShapeType="1"/>
            </p:cNvSpPr>
            <p:nvPr/>
          </p:nvSpPr>
          <p:spPr bwMode="auto">
            <a:xfrm flipV="1">
              <a:off x="1882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15" name="Rectangle 19"/>
            <p:cNvSpPr>
              <a:spLocks noChangeArrowheads="1"/>
            </p:cNvSpPr>
            <p:nvPr/>
          </p:nvSpPr>
          <p:spPr bwMode="auto">
            <a:xfrm>
              <a:off x="1832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16" name="Line 20"/>
            <p:cNvSpPr>
              <a:spLocks noChangeShapeType="1"/>
            </p:cNvSpPr>
            <p:nvPr/>
          </p:nvSpPr>
          <p:spPr bwMode="auto">
            <a:xfrm flipV="1">
              <a:off x="1491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17" name="Rectangle 21"/>
            <p:cNvSpPr>
              <a:spLocks noChangeArrowheads="1"/>
            </p:cNvSpPr>
            <p:nvPr/>
          </p:nvSpPr>
          <p:spPr bwMode="auto">
            <a:xfrm>
              <a:off x="1443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700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18" name="Line 22"/>
            <p:cNvSpPr>
              <a:spLocks noChangeShapeType="1"/>
            </p:cNvSpPr>
            <p:nvPr/>
          </p:nvSpPr>
          <p:spPr bwMode="auto">
            <a:xfrm flipV="1">
              <a:off x="1100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19" name="Rectangle 23"/>
            <p:cNvSpPr>
              <a:spLocks noChangeArrowheads="1"/>
            </p:cNvSpPr>
            <p:nvPr/>
          </p:nvSpPr>
          <p:spPr bwMode="auto">
            <a:xfrm>
              <a:off x="1051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800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20" name="Line 24"/>
            <p:cNvSpPr>
              <a:spLocks noChangeShapeType="1"/>
            </p:cNvSpPr>
            <p:nvPr/>
          </p:nvSpPr>
          <p:spPr bwMode="auto">
            <a:xfrm flipV="1">
              <a:off x="709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21" name="Rectangle 25"/>
            <p:cNvSpPr>
              <a:spLocks noChangeArrowheads="1"/>
            </p:cNvSpPr>
            <p:nvPr/>
          </p:nvSpPr>
          <p:spPr bwMode="auto">
            <a:xfrm>
              <a:off x="660" y="4059"/>
              <a:ext cx="1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900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22" name="Line 26"/>
            <p:cNvSpPr>
              <a:spLocks noChangeShapeType="1"/>
            </p:cNvSpPr>
            <p:nvPr/>
          </p:nvSpPr>
          <p:spPr bwMode="auto">
            <a:xfrm flipV="1">
              <a:off x="318" y="400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23" name="Rectangle 27"/>
            <p:cNvSpPr>
              <a:spLocks noChangeArrowheads="1"/>
            </p:cNvSpPr>
            <p:nvPr/>
          </p:nvSpPr>
          <p:spPr bwMode="auto">
            <a:xfrm>
              <a:off x="251" y="4059"/>
              <a:ext cx="1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cs-CZ" altLang="cs-CZ" sz="1800">
                <a:latin typeface="Arial" pitchFamily="34" charset="0"/>
              </a:endParaRPr>
            </a:p>
          </p:txBody>
        </p:sp>
        <p:sp>
          <p:nvSpPr>
            <p:cNvPr id="106524" name="Line 28"/>
            <p:cNvSpPr>
              <a:spLocks noChangeShapeType="1"/>
            </p:cNvSpPr>
            <p:nvPr/>
          </p:nvSpPr>
          <p:spPr bwMode="auto">
            <a:xfrm flipH="1">
              <a:off x="4183" y="385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25" name="Rectangle 29"/>
            <p:cNvSpPr>
              <a:spLocks noChangeArrowheads="1"/>
            </p:cNvSpPr>
            <p:nvPr/>
          </p:nvSpPr>
          <p:spPr bwMode="auto">
            <a:xfrm>
              <a:off x="4243" y="3822"/>
              <a:ext cx="22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Campylobacter fetus subsp fetus CCM 5683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26" name="Line 30"/>
            <p:cNvSpPr>
              <a:spLocks noChangeShapeType="1"/>
            </p:cNvSpPr>
            <p:nvPr/>
          </p:nvSpPr>
          <p:spPr bwMode="auto">
            <a:xfrm flipH="1">
              <a:off x="4183" y="367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27" name="Rectangle 31"/>
            <p:cNvSpPr>
              <a:spLocks noChangeArrowheads="1"/>
            </p:cNvSpPr>
            <p:nvPr/>
          </p:nvSpPr>
          <p:spPr bwMode="auto">
            <a:xfrm>
              <a:off x="4243" y="3641"/>
              <a:ext cx="223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Campylobacter fetus subsp fetus CCM 6210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28" name="Line 32"/>
            <p:cNvSpPr>
              <a:spLocks noChangeShapeType="1"/>
            </p:cNvSpPr>
            <p:nvPr/>
          </p:nvSpPr>
          <p:spPr bwMode="auto">
            <a:xfrm flipH="1">
              <a:off x="4183" y="349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29" name="Rectangle 33"/>
            <p:cNvSpPr>
              <a:spLocks noChangeArrowheads="1"/>
            </p:cNvSpPr>
            <p:nvPr/>
          </p:nvSpPr>
          <p:spPr bwMode="auto">
            <a:xfrm>
              <a:off x="4244" y="3460"/>
              <a:ext cx="22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Campylobacter fetus subsp fetus CCM 5682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30" name="Line 34"/>
            <p:cNvSpPr>
              <a:spLocks noChangeShapeType="1"/>
            </p:cNvSpPr>
            <p:nvPr/>
          </p:nvSpPr>
          <p:spPr bwMode="auto">
            <a:xfrm flipH="1">
              <a:off x="4183" y="331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31" name="Rectangle 35"/>
            <p:cNvSpPr>
              <a:spLocks noChangeArrowheads="1"/>
            </p:cNvSpPr>
            <p:nvPr/>
          </p:nvSpPr>
          <p:spPr bwMode="auto">
            <a:xfrm>
              <a:off x="4244" y="3280"/>
              <a:ext cx="164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Campylobacter coli CCM 6211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32" name="Line 36"/>
            <p:cNvSpPr>
              <a:spLocks noChangeShapeType="1"/>
            </p:cNvSpPr>
            <p:nvPr/>
          </p:nvSpPr>
          <p:spPr bwMode="auto">
            <a:xfrm flipH="1">
              <a:off x="4183" y="3135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33" name="Rectangle 37"/>
            <p:cNvSpPr>
              <a:spLocks noChangeArrowheads="1"/>
            </p:cNvSpPr>
            <p:nvPr/>
          </p:nvSpPr>
          <p:spPr bwMode="auto">
            <a:xfrm>
              <a:off x="4244" y="3098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Campylobacter jejuni ssp jejuni CCM 6189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34" name="Line 38"/>
            <p:cNvSpPr>
              <a:spLocks noChangeShapeType="1"/>
            </p:cNvSpPr>
            <p:nvPr/>
          </p:nvSpPr>
          <p:spPr bwMode="auto">
            <a:xfrm flipH="1">
              <a:off x="4183" y="2955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35" name="Rectangle 39"/>
            <p:cNvSpPr>
              <a:spLocks noChangeArrowheads="1"/>
            </p:cNvSpPr>
            <p:nvPr/>
          </p:nvSpPr>
          <p:spPr bwMode="auto">
            <a:xfrm>
              <a:off x="4244" y="2918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Campylobacter jejuni ssp jejuni CCM 6191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36" name="Line 40"/>
            <p:cNvSpPr>
              <a:spLocks noChangeShapeType="1"/>
            </p:cNvSpPr>
            <p:nvPr/>
          </p:nvSpPr>
          <p:spPr bwMode="auto">
            <a:xfrm flipH="1">
              <a:off x="4183" y="2774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37" name="Rectangle 41"/>
            <p:cNvSpPr>
              <a:spLocks noChangeArrowheads="1"/>
            </p:cNvSpPr>
            <p:nvPr/>
          </p:nvSpPr>
          <p:spPr bwMode="auto">
            <a:xfrm>
              <a:off x="4244" y="2738"/>
              <a:ext cx="17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Campylobacter jejuni CCM 6214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38" name="Line 42"/>
            <p:cNvSpPr>
              <a:spLocks noChangeShapeType="1"/>
            </p:cNvSpPr>
            <p:nvPr/>
          </p:nvSpPr>
          <p:spPr bwMode="auto">
            <a:xfrm flipH="1">
              <a:off x="4183" y="259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39" name="Rectangle 43"/>
            <p:cNvSpPr>
              <a:spLocks noChangeArrowheads="1"/>
            </p:cNvSpPr>
            <p:nvPr/>
          </p:nvSpPr>
          <p:spPr bwMode="auto">
            <a:xfrm>
              <a:off x="4244" y="2557"/>
              <a:ext cx="21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Campylobacter jejuni ssp jejuni CCM 7212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40" name="Line 44"/>
            <p:cNvSpPr>
              <a:spLocks noChangeShapeType="1"/>
            </p:cNvSpPr>
            <p:nvPr/>
          </p:nvSpPr>
          <p:spPr bwMode="auto">
            <a:xfrm flipH="1">
              <a:off x="4183" y="241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41" name="Rectangle 45"/>
            <p:cNvSpPr>
              <a:spLocks noChangeArrowheads="1"/>
            </p:cNvSpPr>
            <p:nvPr/>
          </p:nvSpPr>
          <p:spPr bwMode="auto">
            <a:xfrm>
              <a:off x="4244" y="2377"/>
              <a:ext cx="19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Corynebacterium pilosum CCM 6140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42" name="Line 46"/>
            <p:cNvSpPr>
              <a:spLocks noChangeShapeType="1"/>
            </p:cNvSpPr>
            <p:nvPr/>
          </p:nvSpPr>
          <p:spPr bwMode="auto">
            <a:xfrm flipH="1">
              <a:off x="4183" y="223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43" name="Rectangle 47"/>
            <p:cNvSpPr>
              <a:spLocks noChangeArrowheads="1"/>
            </p:cNvSpPr>
            <p:nvPr/>
          </p:nvSpPr>
          <p:spPr bwMode="auto">
            <a:xfrm>
              <a:off x="4244" y="2196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Corynebacterium urealyticum CCM 3975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44" name="Line 48"/>
            <p:cNvSpPr>
              <a:spLocks noChangeShapeType="1"/>
            </p:cNvSpPr>
            <p:nvPr/>
          </p:nvSpPr>
          <p:spPr bwMode="auto">
            <a:xfrm flipH="1">
              <a:off x="4183" y="205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45" name="Rectangle 49"/>
            <p:cNvSpPr>
              <a:spLocks noChangeArrowheads="1"/>
            </p:cNvSpPr>
            <p:nvPr/>
          </p:nvSpPr>
          <p:spPr bwMode="auto">
            <a:xfrm>
              <a:off x="4244" y="2015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Corynebacterium urealyticum CCM 3976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46" name="Line 50"/>
            <p:cNvSpPr>
              <a:spLocks noChangeShapeType="1"/>
            </p:cNvSpPr>
            <p:nvPr/>
          </p:nvSpPr>
          <p:spPr bwMode="auto">
            <a:xfrm flipH="1">
              <a:off x="4183" y="187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47" name="Rectangle 51"/>
            <p:cNvSpPr>
              <a:spLocks noChangeArrowheads="1"/>
            </p:cNvSpPr>
            <p:nvPr/>
          </p:nvSpPr>
          <p:spPr bwMode="auto">
            <a:xfrm>
              <a:off x="4244" y="1835"/>
              <a:ext cx="20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Corynebacterium urealyticum CCM 4186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48" name="Line 52"/>
            <p:cNvSpPr>
              <a:spLocks noChangeShapeType="1"/>
            </p:cNvSpPr>
            <p:nvPr/>
          </p:nvSpPr>
          <p:spPr bwMode="auto">
            <a:xfrm flipH="1">
              <a:off x="4183" y="169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49" name="Rectangle 53"/>
            <p:cNvSpPr>
              <a:spLocks noChangeArrowheads="1"/>
            </p:cNvSpPr>
            <p:nvPr/>
          </p:nvSpPr>
          <p:spPr bwMode="auto">
            <a:xfrm>
              <a:off x="4244" y="1653"/>
              <a:ext cx="158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Finegoldia magna CCM 3785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50" name="Line 54"/>
            <p:cNvSpPr>
              <a:spLocks noChangeShapeType="1"/>
            </p:cNvSpPr>
            <p:nvPr/>
          </p:nvSpPr>
          <p:spPr bwMode="auto">
            <a:xfrm flipH="1">
              <a:off x="4183" y="151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51" name="Rectangle 55"/>
            <p:cNvSpPr>
              <a:spLocks noChangeArrowheads="1"/>
            </p:cNvSpPr>
            <p:nvPr/>
          </p:nvSpPr>
          <p:spPr bwMode="auto">
            <a:xfrm>
              <a:off x="4244" y="1474"/>
              <a:ext cx="166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Streptococcus mitis CCM 7411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52" name="Line 56"/>
            <p:cNvSpPr>
              <a:spLocks noChangeShapeType="1"/>
            </p:cNvSpPr>
            <p:nvPr/>
          </p:nvSpPr>
          <p:spPr bwMode="auto">
            <a:xfrm flipH="1">
              <a:off x="4183" y="1329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53" name="Rectangle 57"/>
            <p:cNvSpPr>
              <a:spLocks noChangeArrowheads="1"/>
            </p:cNvSpPr>
            <p:nvPr/>
          </p:nvSpPr>
          <p:spPr bwMode="auto">
            <a:xfrm>
              <a:off x="4244" y="1293"/>
              <a:ext cx="156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Serratia rubidaea CCM 3412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54" name="Line 58"/>
            <p:cNvSpPr>
              <a:spLocks noChangeShapeType="1"/>
            </p:cNvSpPr>
            <p:nvPr/>
          </p:nvSpPr>
          <p:spPr bwMode="auto">
            <a:xfrm flipH="1">
              <a:off x="4183" y="114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55" name="Rectangle 59"/>
            <p:cNvSpPr>
              <a:spLocks noChangeArrowheads="1"/>
            </p:cNvSpPr>
            <p:nvPr/>
          </p:nvSpPr>
          <p:spPr bwMode="auto">
            <a:xfrm>
              <a:off x="4244" y="1111"/>
              <a:ext cx="218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Peptostreptococcus anaerobius CCM 3790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56" name="Line 60"/>
            <p:cNvSpPr>
              <a:spLocks noChangeShapeType="1"/>
            </p:cNvSpPr>
            <p:nvPr/>
          </p:nvSpPr>
          <p:spPr bwMode="auto">
            <a:xfrm flipH="1">
              <a:off x="4183" y="96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57" name="Rectangle 61"/>
            <p:cNvSpPr>
              <a:spLocks noChangeArrowheads="1"/>
            </p:cNvSpPr>
            <p:nvPr/>
          </p:nvSpPr>
          <p:spPr bwMode="auto">
            <a:xfrm>
              <a:off x="4244" y="932"/>
              <a:ext cx="202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Staphylococcus epidermidis CCM 2124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58" name="Line 62"/>
            <p:cNvSpPr>
              <a:spLocks noChangeShapeType="1"/>
            </p:cNvSpPr>
            <p:nvPr/>
          </p:nvSpPr>
          <p:spPr bwMode="auto">
            <a:xfrm flipH="1">
              <a:off x="4183" y="78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59" name="Rectangle 63"/>
            <p:cNvSpPr>
              <a:spLocks noChangeArrowheads="1"/>
            </p:cNvSpPr>
            <p:nvPr/>
          </p:nvSpPr>
          <p:spPr bwMode="auto">
            <a:xfrm>
              <a:off x="4244" y="751"/>
              <a:ext cx="202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Staphylococcus epidermidis CCM 2446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60" name="Line 64"/>
            <p:cNvSpPr>
              <a:spLocks noChangeShapeType="1"/>
            </p:cNvSpPr>
            <p:nvPr/>
          </p:nvSpPr>
          <p:spPr bwMode="auto">
            <a:xfrm flipH="1">
              <a:off x="4183" y="60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61" name="Rectangle 65"/>
            <p:cNvSpPr>
              <a:spLocks noChangeArrowheads="1"/>
            </p:cNvSpPr>
            <p:nvPr/>
          </p:nvSpPr>
          <p:spPr bwMode="auto">
            <a:xfrm>
              <a:off x="4244" y="569"/>
              <a:ext cx="202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Staphylococcus epidermidis CCM 7221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62" name="Line 66"/>
            <p:cNvSpPr>
              <a:spLocks noChangeShapeType="1"/>
            </p:cNvSpPr>
            <p:nvPr/>
          </p:nvSpPr>
          <p:spPr bwMode="auto">
            <a:xfrm flipH="1">
              <a:off x="4183" y="42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63" name="Rectangle 67"/>
            <p:cNvSpPr>
              <a:spLocks noChangeArrowheads="1"/>
            </p:cNvSpPr>
            <p:nvPr/>
          </p:nvSpPr>
          <p:spPr bwMode="auto">
            <a:xfrm>
              <a:off x="4244" y="390"/>
              <a:ext cx="212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Helvetica" pitchFamily="34" charset="0"/>
                </a:rPr>
                <a:t>  Staphylococcus saprophyticus CCM 3317 CCM</a:t>
              </a:r>
              <a:endParaRPr lang="cs-CZ" altLang="cs-CZ" sz="1000">
                <a:latin typeface="Arial" pitchFamily="34" charset="0"/>
              </a:endParaRPr>
            </a:p>
          </p:txBody>
        </p:sp>
        <p:sp>
          <p:nvSpPr>
            <p:cNvPr id="106564" name="Freeform 68"/>
            <p:cNvSpPr>
              <a:spLocks/>
            </p:cNvSpPr>
            <p:nvPr/>
          </p:nvSpPr>
          <p:spPr bwMode="auto">
            <a:xfrm>
              <a:off x="4161" y="3677"/>
              <a:ext cx="66" cy="181"/>
            </a:xfrm>
            <a:custGeom>
              <a:avLst/>
              <a:gdLst>
                <a:gd name="T0" fmla="*/ 66 w 66"/>
                <a:gd name="T1" fmla="*/ 181 h 181"/>
                <a:gd name="T2" fmla="*/ 0 w 66"/>
                <a:gd name="T3" fmla="*/ 181 h 181"/>
                <a:gd name="T4" fmla="*/ 0 w 66"/>
                <a:gd name="T5" fmla="*/ 0 h 181"/>
                <a:gd name="T6" fmla="*/ 66 w 66"/>
                <a:gd name="T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81">
                  <a:moveTo>
                    <a:pt x="6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65" name="Freeform 69"/>
            <p:cNvSpPr>
              <a:spLocks/>
            </p:cNvSpPr>
            <p:nvPr/>
          </p:nvSpPr>
          <p:spPr bwMode="auto">
            <a:xfrm>
              <a:off x="3985" y="3496"/>
              <a:ext cx="242" cy="274"/>
            </a:xfrm>
            <a:custGeom>
              <a:avLst/>
              <a:gdLst>
                <a:gd name="T0" fmla="*/ 242 w 242"/>
                <a:gd name="T1" fmla="*/ 0 h 274"/>
                <a:gd name="T2" fmla="*/ 0 w 242"/>
                <a:gd name="T3" fmla="*/ 0 h 274"/>
                <a:gd name="T4" fmla="*/ 0 w 242"/>
                <a:gd name="T5" fmla="*/ 274 h 274"/>
                <a:gd name="T6" fmla="*/ 176 w 242"/>
                <a:gd name="T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74">
                  <a:moveTo>
                    <a:pt x="242" y="0"/>
                  </a:moveTo>
                  <a:lnTo>
                    <a:pt x="0" y="0"/>
                  </a:lnTo>
                  <a:lnTo>
                    <a:pt x="0" y="274"/>
                  </a:lnTo>
                  <a:lnTo>
                    <a:pt x="176" y="27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66" name="Freeform 70"/>
            <p:cNvSpPr>
              <a:spLocks/>
            </p:cNvSpPr>
            <p:nvPr/>
          </p:nvSpPr>
          <p:spPr bwMode="auto">
            <a:xfrm>
              <a:off x="3291" y="3135"/>
              <a:ext cx="936" cy="181"/>
            </a:xfrm>
            <a:custGeom>
              <a:avLst/>
              <a:gdLst>
                <a:gd name="T0" fmla="*/ 936 w 936"/>
                <a:gd name="T1" fmla="*/ 181 h 181"/>
                <a:gd name="T2" fmla="*/ 0 w 936"/>
                <a:gd name="T3" fmla="*/ 181 h 181"/>
                <a:gd name="T4" fmla="*/ 0 w 936"/>
                <a:gd name="T5" fmla="*/ 0 h 181"/>
                <a:gd name="T6" fmla="*/ 936 w 936"/>
                <a:gd name="T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6" h="181">
                  <a:moveTo>
                    <a:pt x="93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93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67" name="Freeform 71"/>
            <p:cNvSpPr>
              <a:spLocks/>
            </p:cNvSpPr>
            <p:nvPr/>
          </p:nvSpPr>
          <p:spPr bwMode="auto">
            <a:xfrm>
              <a:off x="2901" y="2051"/>
              <a:ext cx="1326" cy="181"/>
            </a:xfrm>
            <a:custGeom>
              <a:avLst/>
              <a:gdLst>
                <a:gd name="T0" fmla="*/ 1326 w 1326"/>
                <a:gd name="T1" fmla="*/ 181 h 181"/>
                <a:gd name="T2" fmla="*/ 0 w 1326"/>
                <a:gd name="T3" fmla="*/ 181 h 181"/>
                <a:gd name="T4" fmla="*/ 0 w 1326"/>
                <a:gd name="T5" fmla="*/ 0 h 181"/>
                <a:gd name="T6" fmla="*/ 1326 w 1326"/>
                <a:gd name="T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6" h="181">
                  <a:moveTo>
                    <a:pt x="1326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1326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68" name="Freeform 72"/>
            <p:cNvSpPr>
              <a:spLocks/>
            </p:cNvSpPr>
            <p:nvPr/>
          </p:nvSpPr>
          <p:spPr bwMode="auto">
            <a:xfrm>
              <a:off x="2488" y="1871"/>
              <a:ext cx="1739" cy="273"/>
            </a:xfrm>
            <a:custGeom>
              <a:avLst/>
              <a:gdLst>
                <a:gd name="T0" fmla="*/ 413 w 1739"/>
                <a:gd name="T1" fmla="*/ 273 h 273"/>
                <a:gd name="T2" fmla="*/ 0 w 1739"/>
                <a:gd name="T3" fmla="*/ 273 h 273"/>
                <a:gd name="T4" fmla="*/ 0 w 1739"/>
                <a:gd name="T5" fmla="*/ 0 h 273"/>
                <a:gd name="T6" fmla="*/ 1739 w 1739"/>
                <a:gd name="T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9" h="273">
                  <a:moveTo>
                    <a:pt x="413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173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69" name="Freeform 73"/>
            <p:cNvSpPr>
              <a:spLocks/>
            </p:cNvSpPr>
            <p:nvPr/>
          </p:nvSpPr>
          <p:spPr bwMode="auto">
            <a:xfrm>
              <a:off x="1888" y="2955"/>
              <a:ext cx="2339" cy="273"/>
            </a:xfrm>
            <a:custGeom>
              <a:avLst/>
              <a:gdLst>
                <a:gd name="T0" fmla="*/ 1403 w 2339"/>
                <a:gd name="T1" fmla="*/ 273 h 273"/>
                <a:gd name="T2" fmla="*/ 0 w 2339"/>
                <a:gd name="T3" fmla="*/ 273 h 273"/>
                <a:gd name="T4" fmla="*/ 0 w 2339"/>
                <a:gd name="T5" fmla="*/ 0 h 273"/>
                <a:gd name="T6" fmla="*/ 2339 w 2339"/>
                <a:gd name="T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9" h="273">
                  <a:moveTo>
                    <a:pt x="1403" y="273"/>
                  </a:moveTo>
                  <a:lnTo>
                    <a:pt x="0" y="273"/>
                  </a:lnTo>
                  <a:lnTo>
                    <a:pt x="0" y="0"/>
                  </a:lnTo>
                  <a:lnTo>
                    <a:pt x="23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0" name="Freeform 74"/>
            <p:cNvSpPr>
              <a:spLocks/>
            </p:cNvSpPr>
            <p:nvPr/>
          </p:nvSpPr>
          <p:spPr bwMode="auto">
            <a:xfrm>
              <a:off x="1777" y="607"/>
              <a:ext cx="2450" cy="180"/>
            </a:xfrm>
            <a:custGeom>
              <a:avLst/>
              <a:gdLst>
                <a:gd name="T0" fmla="*/ 2450 w 2450"/>
                <a:gd name="T1" fmla="*/ 180 h 180"/>
                <a:gd name="T2" fmla="*/ 0 w 2450"/>
                <a:gd name="T3" fmla="*/ 180 h 180"/>
                <a:gd name="T4" fmla="*/ 0 w 2450"/>
                <a:gd name="T5" fmla="*/ 0 h 180"/>
                <a:gd name="T6" fmla="*/ 2450 w 2450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0" h="180">
                  <a:moveTo>
                    <a:pt x="2450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24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1" name="Freeform 75"/>
            <p:cNvSpPr>
              <a:spLocks/>
            </p:cNvSpPr>
            <p:nvPr/>
          </p:nvSpPr>
          <p:spPr bwMode="auto">
            <a:xfrm>
              <a:off x="1750" y="2593"/>
              <a:ext cx="2477" cy="181"/>
            </a:xfrm>
            <a:custGeom>
              <a:avLst/>
              <a:gdLst>
                <a:gd name="T0" fmla="*/ 2477 w 2477"/>
                <a:gd name="T1" fmla="*/ 181 h 181"/>
                <a:gd name="T2" fmla="*/ 0 w 2477"/>
                <a:gd name="T3" fmla="*/ 181 h 181"/>
                <a:gd name="T4" fmla="*/ 0 w 2477"/>
                <a:gd name="T5" fmla="*/ 0 h 181"/>
                <a:gd name="T6" fmla="*/ 2477 w 2477"/>
                <a:gd name="T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7" h="181">
                  <a:moveTo>
                    <a:pt x="2477" y="181"/>
                  </a:moveTo>
                  <a:lnTo>
                    <a:pt x="0" y="181"/>
                  </a:lnTo>
                  <a:lnTo>
                    <a:pt x="0" y="0"/>
                  </a:lnTo>
                  <a:lnTo>
                    <a:pt x="24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2" name="Freeform 76"/>
            <p:cNvSpPr>
              <a:spLocks/>
            </p:cNvSpPr>
            <p:nvPr/>
          </p:nvSpPr>
          <p:spPr bwMode="auto">
            <a:xfrm>
              <a:off x="1359" y="694"/>
              <a:ext cx="2868" cy="274"/>
            </a:xfrm>
            <a:custGeom>
              <a:avLst/>
              <a:gdLst>
                <a:gd name="T0" fmla="*/ 2868 w 2868"/>
                <a:gd name="T1" fmla="*/ 274 h 274"/>
                <a:gd name="T2" fmla="*/ 0 w 2868"/>
                <a:gd name="T3" fmla="*/ 274 h 274"/>
                <a:gd name="T4" fmla="*/ 0 w 2868"/>
                <a:gd name="T5" fmla="*/ 0 h 274"/>
                <a:gd name="T6" fmla="*/ 418 w 2868"/>
                <a:gd name="T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8" h="274">
                  <a:moveTo>
                    <a:pt x="2868" y="274"/>
                  </a:moveTo>
                  <a:lnTo>
                    <a:pt x="0" y="274"/>
                  </a:lnTo>
                  <a:lnTo>
                    <a:pt x="0" y="0"/>
                  </a:lnTo>
                  <a:lnTo>
                    <a:pt x="4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3" name="Freeform 77"/>
            <p:cNvSpPr>
              <a:spLocks/>
            </p:cNvSpPr>
            <p:nvPr/>
          </p:nvSpPr>
          <p:spPr bwMode="auto">
            <a:xfrm>
              <a:off x="1012" y="2686"/>
              <a:ext cx="876" cy="408"/>
            </a:xfrm>
            <a:custGeom>
              <a:avLst/>
              <a:gdLst>
                <a:gd name="T0" fmla="*/ 876 w 876"/>
                <a:gd name="T1" fmla="*/ 408 h 408"/>
                <a:gd name="T2" fmla="*/ 0 w 876"/>
                <a:gd name="T3" fmla="*/ 408 h 408"/>
                <a:gd name="T4" fmla="*/ 0 w 876"/>
                <a:gd name="T5" fmla="*/ 0 h 408"/>
                <a:gd name="T6" fmla="*/ 738 w 876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6" h="408">
                  <a:moveTo>
                    <a:pt x="876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7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4" name="Freeform 78"/>
            <p:cNvSpPr>
              <a:spLocks/>
            </p:cNvSpPr>
            <p:nvPr/>
          </p:nvSpPr>
          <p:spPr bwMode="auto">
            <a:xfrm>
              <a:off x="869" y="426"/>
              <a:ext cx="3358" cy="402"/>
            </a:xfrm>
            <a:custGeom>
              <a:avLst/>
              <a:gdLst>
                <a:gd name="T0" fmla="*/ 490 w 3358"/>
                <a:gd name="T1" fmla="*/ 402 h 402"/>
                <a:gd name="T2" fmla="*/ 0 w 3358"/>
                <a:gd name="T3" fmla="*/ 402 h 402"/>
                <a:gd name="T4" fmla="*/ 0 w 3358"/>
                <a:gd name="T5" fmla="*/ 0 h 402"/>
                <a:gd name="T6" fmla="*/ 3358 w 3358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8" h="402">
                  <a:moveTo>
                    <a:pt x="490" y="402"/>
                  </a:moveTo>
                  <a:lnTo>
                    <a:pt x="0" y="402"/>
                  </a:lnTo>
                  <a:lnTo>
                    <a:pt x="0" y="0"/>
                  </a:lnTo>
                  <a:lnTo>
                    <a:pt x="33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5" name="Freeform 79"/>
            <p:cNvSpPr>
              <a:spLocks/>
            </p:cNvSpPr>
            <p:nvPr/>
          </p:nvSpPr>
          <p:spPr bwMode="auto">
            <a:xfrm>
              <a:off x="698" y="2005"/>
              <a:ext cx="3529" cy="408"/>
            </a:xfrm>
            <a:custGeom>
              <a:avLst/>
              <a:gdLst>
                <a:gd name="T0" fmla="*/ 3529 w 3529"/>
                <a:gd name="T1" fmla="*/ 408 h 408"/>
                <a:gd name="T2" fmla="*/ 0 w 3529"/>
                <a:gd name="T3" fmla="*/ 408 h 408"/>
                <a:gd name="T4" fmla="*/ 0 w 3529"/>
                <a:gd name="T5" fmla="*/ 0 h 408"/>
                <a:gd name="T6" fmla="*/ 1790 w 3529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9" h="408">
                  <a:moveTo>
                    <a:pt x="3529" y="408"/>
                  </a:moveTo>
                  <a:lnTo>
                    <a:pt x="0" y="408"/>
                  </a:lnTo>
                  <a:lnTo>
                    <a:pt x="0" y="0"/>
                  </a:lnTo>
                  <a:lnTo>
                    <a:pt x="17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6" name="Freeform 80"/>
            <p:cNvSpPr>
              <a:spLocks/>
            </p:cNvSpPr>
            <p:nvPr/>
          </p:nvSpPr>
          <p:spPr bwMode="auto">
            <a:xfrm>
              <a:off x="594" y="1510"/>
              <a:ext cx="3633" cy="180"/>
            </a:xfrm>
            <a:custGeom>
              <a:avLst/>
              <a:gdLst>
                <a:gd name="T0" fmla="*/ 3633 w 3633"/>
                <a:gd name="T1" fmla="*/ 180 h 180"/>
                <a:gd name="T2" fmla="*/ 0 w 3633"/>
                <a:gd name="T3" fmla="*/ 180 h 180"/>
                <a:gd name="T4" fmla="*/ 0 w 3633"/>
                <a:gd name="T5" fmla="*/ 0 h 180"/>
                <a:gd name="T6" fmla="*/ 3633 w 3633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3" h="180">
                  <a:moveTo>
                    <a:pt x="3633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36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7" name="Freeform 81"/>
            <p:cNvSpPr>
              <a:spLocks/>
            </p:cNvSpPr>
            <p:nvPr/>
          </p:nvSpPr>
          <p:spPr bwMode="auto">
            <a:xfrm>
              <a:off x="484" y="627"/>
              <a:ext cx="3743" cy="521"/>
            </a:xfrm>
            <a:custGeom>
              <a:avLst/>
              <a:gdLst>
                <a:gd name="T0" fmla="*/ 3743 w 3743"/>
                <a:gd name="T1" fmla="*/ 521 h 521"/>
                <a:gd name="T2" fmla="*/ 0 w 3743"/>
                <a:gd name="T3" fmla="*/ 521 h 521"/>
                <a:gd name="T4" fmla="*/ 0 w 3743"/>
                <a:gd name="T5" fmla="*/ 0 h 521"/>
                <a:gd name="T6" fmla="*/ 385 w 3743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3" h="521">
                  <a:moveTo>
                    <a:pt x="3743" y="521"/>
                  </a:moveTo>
                  <a:lnTo>
                    <a:pt x="0" y="521"/>
                  </a:lnTo>
                  <a:lnTo>
                    <a:pt x="0" y="0"/>
                  </a:lnTo>
                  <a:lnTo>
                    <a:pt x="38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8" name="Freeform 82"/>
            <p:cNvSpPr>
              <a:spLocks/>
            </p:cNvSpPr>
            <p:nvPr/>
          </p:nvSpPr>
          <p:spPr bwMode="auto">
            <a:xfrm>
              <a:off x="478" y="2211"/>
              <a:ext cx="534" cy="677"/>
            </a:xfrm>
            <a:custGeom>
              <a:avLst/>
              <a:gdLst>
                <a:gd name="T0" fmla="*/ 534 w 534"/>
                <a:gd name="T1" fmla="*/ 677 h 677"/>
                <a:gd name="T2" fmla="*/ 0 w 534"/>
                <a:gd name="T3" fmla="*/ 677 h 677"/>
                <a:gd name="T4" fmla="*/ 0 w 534"/>
                <a:gd name="T5" fmla="*/ 0 h 677"/>
                <a:gd name="T6" fmla="*/ 220 w 534"/>
                <a:gd name="T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" h="677">
                  <a:moveTo>
                    <a:pt x="534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2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79" name="Freeform 83"/>
            <p:cNvSpPr>
              <a:spLocks/>
            </p:cNvSpPr>
            <p:nvPr/>
          </p:nvSpPr>
          <p:spPr bwMode="auto">
            <a:xfrm>
              <a:off x="473" y="1329"/>
              <a:ext cx="3754" cy="268"/>
            </a:xfrm>
            <a:custGeom>
              <a:avLst/>
              <a:gdLst>
                <a:gd name="T0" fmla="*/ 121 w 3754"/>
                <a:gd name="T1" fmla="*/ 268 h 268"/>
                <a:gd name="T2" fmla="*/ 0 w 3754"/>
                <a:gd name="T3" fmla="*/ 268 h 268"/>
                <a:gd name="T4" fmla="*/ 0 w 3754"/>
                <a:gd name="T5" fmla="*/ 0 h 268"/>
                <a:gd name="T6" fmla="*/ 3754 w 3754"/>
                <a:gd name="T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4" h="268">
                  <a:moveTo>
                    <a:pt x="121" y="268"/>
                  </a:moveTo>
                  <a:lnTo>
                    <a:pt x="0" y="268"/>
                  </a:lnTo>
                  <a:lnTo>
                    <a:pt x="0" y="0"/>
                  </a:lnTo>
                  <a:lnTo>
                    <a:pt x="37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80" name="Freeform 84"/>
            <p:cNvSpPr>
              <a:spLocks/>
            </p:cNvSpPr>
            <p:nvPr/>
          </p:nvSpPr>
          <p:spPr bwMode="auto">
            <a:xfrm>
              <a:off x="429" y="885"/>
              <a:ext cx="55" cy="578"/>
            </a:xfrm>
            <a:custGeom>
              <a:avLst/>
              <a:gdLst>
                <a:gd name="T0" fmla="*/ 44 w 55"/>
                <a:gd name="T1" fmla="*/ 578 h 578"/>
                <a:gd name="T2" fmla="*/ 0 w 55"/>
                <a:gd name="T3" fmla="*/ 578 h 578"/>
                <a:gd name="T4" fmla="*/ 0 w 55"/>
                <a:gd name="T5" fmla="*/ 0 h 578"/>
                <a:gd name="T6" fmla="*/ 55 w 55"/>
                <a:gd name="T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8">
                  <a:moveTo>
                    <a:pt x="44" y="578"/>
                  </a:moveTo>
                  <a:lnTo>
                    <a:pt x="0" y="578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81" name="Freeform 85"/>
            <p:cNvSpPr>
              <a:spLocks/>
            </p:cNvSpPr>
            <p:nvPr/>
          </p:nvSpPr>
          <p:spPr bwMode="auto">
            <a:xfrm>
              <a:off x="346" y="1174"/>
              <a:ext cx="132" cy="1373"/>
            </a:xfrm>
            <a:custGeom>
              <a:avLst/>
              <a:gdLst>
                <a:gd name="T0" fmla="*/ 132 w 132"/>
                <a:gd name="T1" fmla="*/ 1373 h 1373"/>
                <a:gd name="T2" fmla="*/ 0 w 132"/>
                <a:gd name="T3" fmla="*/ 1373 h 1373"/>
                <a:gd name="T4" fmla="*/ 0 w 132"/>
                <a:gd name="T5" fmla="*/ 0 h 1373"/>
                <a:gd name="T6" fmla="*/ 83 w 132"/>
                <a:gd name="T7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373">
                  <a:moveTo>
                    <a:pt x="132" y="1373"/>
                  </a:moveTo>
                  <a:lnTo>
                    <a:pt x="0" y="1373"/>
                  </a:ln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82" name="Freeform 86"/>
            <p:cNvSpPr>
              <a:spLocks/>
            </p:cNvSpPr>
            <p:nvPr/>
          </p:nvSpPr>
          <p:spPr bwMode="auto">
            <a:xfrm>
              <a:off x="318" y="1861"/>
              <a:ext cx="3667" cy="1775"/>
            </a:xfrm>
            <a:custGeom>
              <a:avLst/>
              <a:gdLst>
                <a:gd name="T0" fmla="*/ 28 w 3667"/>
                <a:gd name="T1" fmla="*/ 0 h 1775"/>
                <a:gd name="T2" fmla="*/ 0 w 3667"/>
                <a:gd name="T3" fmla="*/ 0 h 1775"/>
                <a:gd name="T4" fmla="*/ 0 w 3667"/>
                <a:gd name="T5" fmla="*/ 1775 h 1775"/>
                <a:gd name="T6" fmla="*/ 3667 w 3667"/>
                <a:gd name="T7" fmla="*/ 177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7" h="1775">
                  <a:moveTo>
                    <a:pt x="28" y="0"/>
                  </a:moveTo>
                  <a:lnTo>
                    <a:pt x="0" y="0"/>
                  </a:lnTo>
                  <a:lnTo>
                    <a:pt x="0" y="1775"/>
                  </a:lnTo>
                  <a:lnTo>
                    <a:pt x="3667" y="17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83" name="Rectangle 87"/>
            <p:cNvSpPr>
              <a:spLocks noChangeArrowheads="1"/>
            </p:cNvSpPr>
            <p:nvPr/>
          </p:nvSpPr>
          <p:spPr bwMode="auto">
            <a:xfrm>
              <a:off x="1971" y="4136"/>
              <a:ext cx="4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700">
                  <a:solidFill>
                    <a:srgbClr val="000000"/>
                  </a:solidFill>
                  <a:latin typeface="Helvetica" pitchFamily="34" charset="0"/>
                </a:rPr>
                <a:t>Distance Level</a:t>
              </a:r>
              <a:endParaRPr lang="cs-CZ" altLang="cs-CZ" sz="1800">
                <a:latin typeface="Arial" pitchFamily="34" charset="0"/>
              </a:endParaRPr>
            </a:p>
          </p:txBody>
        </p:sp>
      </p:grpSp>
      <p:sp>
        <p:nvSpPr>
          <p:cNvPr id="106584" name="Text Box 88"/>
          <p:cNvSpPr txBox="1">
            <a:spLocks noChangeArrowheads="1"/>
          </p:cNvSpPr>
          <p:nvPr/>
        </p:nvSpPr>
        <p:spPr bwMode="auto">
          <a:xfrm>
            <a:off x="3442999" y="531905"/>
            <a:ext cx="1973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err="1" smtClean="0"/>
              <a:t>Method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limitation</a:t>
            </a:r>
            <a:endParaRPr lang="cs-CZ" altLang="cs-CZ" sz="1800" b="1"/>
          </a:p>
        </p:txBody>
      </p:sp>
      <p:sp>
        <p:nvSpPr>
          <p:cNvPr id="106588" name="Text Box 92"/>
          <p:cNvSpPr txBox="1">
            <a:spLocks noChangeArrowheads="1"/>
          </p:cNvSpPr>
          <p:nvPr/>
        </p:nvSpPr>
        <p:spPr bwMode="auto">
          <a:xfrm>
            <a:off x="3154363" y="223838"/>
            <a:ext cx="2550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MALDI-MS </a:t>
            </a:r>
            <a:r>
              <a:rPr lang="cs-CZ" altLang="cs-CZ" sz="2000" b="1" err="1" smtClean="0"/>
              <a:t>profiling</a:t>
            </a:r>
            <a:endParaRPr lang="cs-CZ" altLang="cs-CZ" sz="2000" b="1"/>
          </a:p>
        </p:txBody>
      </p:sp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2" name="TextovéPole 1"/>
          <p:cNvSpPr txBox="1"/>
          <p:nvPr/>
        </p:nvSpPr>
        <p:spPr>
          <a:xfrm>
            <a:off x="953775" y="6280023"/>
            <a:ext cx="6941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mtClean="0"/>
              <a:t>In </a:t>
            </a:r>
            <a:r>
              <a:rPr lang="cs-CZ" sz="2000" err="1" smtClean="0"/>
              <a:t>general</a:t>
            </a:r>
            <a:r>
              <a:rPr lang="cs-CZ" sz="2000" smtClean="0"/>
              <a:t>, </a:t>
            </a:r>
            <a:r>
              <a:rPr lang="cs-CZ" sz="2000" err="1" smtClean="0"/>
              <a:t>the</a:t>
            </a:r>
            <a:r>
              <a:rPr lang="cs-CZ" sz="2000" smtClean="0"/>
              <a:t> </a:t>
            </a:r>
            <a:r>
              <a:rPr lang="cs-CZ" sz="2000" err="1" smtClean="0"/>
              <a:t>method</a:t>
            </a:r>
            <a:r>
              <a:rPr lang="cs-CZ" sz="2000" smtClean="0"/>
              <a:t> </a:t>
            </a:r>
            <a:r>
              <a:rPr lang="cs-CZ" sz="2000" err="1" smtClean="0"/>
              <a:t>can</a:t>
            </a:r>
            <a:r>
              <a:rPr lang="cs-CZ" sz="2000" smtClean="0"/>
              <a:t> not </a:t>
            </a:r>
            <a:r>
              <a:rPr lang="cs-CZ" sz="2000" err="1" smtClean="0"/>
              <a:t>discriminate</a:t>
            </a:r>
            <a:r>
              <a:rPr lang="cs-CZ" sz="2000" smtClean="0"/>
              <a:t> </a:t>
            </a:r>
            <a:r>
              <a:rPr lang="cs-CZ" sz="2000" err="1" smtClean="0"/>
              <a:t>bacteria</a:t>
            </a:r>
            <a:r>
              <a:rPr lang="cs-CZ" sz="2000" smtClean="0"/>
              <a:t> </a:t>
            </a:r>
            <a:r>
              <a:rPr lang="cs-CZ" sz="2000" err="1" smtClean="0"/>
              <a:t>at</a:t>
            </a:r>
            <a:r>
              <a:rPr lang="cs-CZ" sz="2000" smtClean="0"/>
              <a:t> </a:t>
            </a:r>
            <a:r>
              <a:rPr lang="cs-CZ" sz="2000" err="1" smtClean="0"/>
              <a:t>strain</a:t>
            </a:r>
            <a:r>
              <a:rPr lang="cs-CZ" sz="2000" smtClean="0"/>
              <a:t> </a:t>
            </a:r>
            <a:r>
              <a:rPr lang="cs-CZ" sz="2000" err="1" smtClean="0"/>
              <a:t>level</a:t>
            </a:r>
            <a:endParaRPr lang="cs-CZ" sz="2000"/>
          </a:p>
        </p:txBody>
      </p:sp>
      <p:grpSp>
        <p:nvGrpSpPr>
          <p:cNvPr id="4" name="Skupina 3"/>
          <p:cNvGrpSpPr/>
          <p:nvPr/>
        </p:nvGrpSpPr>
        <p:grpSpPr>
          <a:xfrm>
            <a:off x="1074738" y="1139331"/>
            <a:ext cx="7394575" cy="771525"/>
            <a:chOff x="1074738" y="1139331"/>
            <a:chExt cx="7394575" cy="771525"/>
          </a:xfrm>
        </p:grpSpPr>
        <p:sp>
          <p:nvSpPr>
            <p:cNvPr id="106585" name="Rectangle 89"/>
            <p:cNvSpPr>
              <a:spLocks noChangeArrowheads="1"/>
            </p:cNvSpPr>
            <p:nvPr/>
          </p:nvSpPr>
          <p:spPr bwMode="auto">
            <a:xfrm>
              <a:off x="1074738" y="1139331"/>
              <a:ext cx="7394575" cy="771525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1800" i="1"/>
                <a:t>  </a:t>
              </a: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2041357" y="1437836"/>
              <a:ext cx="19399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err="1" smtClean="0">
                  <a:solidFill>
                    <a:srgbClr val="FF0000"/>
                  </a:solidFill>
                </a:rPr>
                <a:t>distinquished</a:t>
              </a:r>
              <a:r>
                <a:rPr lang="cs-CZ" sz="1600" i="1" smtClean="0">
                  <a:solidFill>
                    <a:srgbClr val="FF0000"/>
                  </a:solidFill>
                </a:rPr>
                <a:t> </a:t>
              </a:r>
              <a:r>
                <a:rPr lang="cs-CZ" sz="1600" i="1" err="1" smtClean="0">
                  <a:solidFill>
                    <a:srgbClr val="FF0000"/>
                  </a:solidFill>
                </a:rPr>
                <a:t>strains</a:t>
              </a:r>
              <a:endParaRPr lang="cs-CZ" sz="1600" i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152525" y="3903168"/>
            <a:ext cx="7394575" cy="2016125"/>
            <a:chOff x="1152525" y="3903168"/>
            <a:chExt cx="7394575" cy="2016125"/>
          </a:xfrm>
        </p:grpSpPr>
        <p:sp>
          <p:nvSpPr>
            <p:cNvPr id="106587" name="Rectangle 91"/>
            <p:cNvSpPr>
              <a:spLocks noChangeArrowheads="1"/>
            </p:cNvSpPr>
            <p:nvPr/>
          </p:nvSpPr>
          <p:spPr bwMode="auto">
            <a:xfrm>
              <a:off x="1152525" y="3903168"/>
              <a:ext cx="7394575" cy="201612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1953882" y="4873038"/>
              <a:ext cx="2454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i="1" err="1">
                  <a:solidFill>
                    <a:schemeClr val="accent6"/>
                  </a:solidFill>
                </a:rPr>
                <a:t>i</a:t>
              </a:r>
              <a:r>
                <a:rPr lang="cs-CZ" sz="1800" i="1" err="1" smtClean="0">
                  <a:solidFill>
                    <a:schemeClr val="accent6"/>
                  </a:solidFill>
                </a:rPr>
                <a:t>ndistinguishable</a:t>
              </a:r>
              <a:r>
                <a:rPr lang="cs-CZ" sz="1800" i="1" smtClean="0">
                  <a:solidFill>
                    <a:schemeClr val="accent6"/>
                  </a:solidFill>
                </a:rPr>
                <a:t> </a:t>
              </a:r>
              <a:r>
                <a:rPr lang="cs-CZ" sz="1800" i="1" err="1" smtClean="0">
                  <a:solidFill>
                    <a:schemeClr val="accent6"/>
                  </a:solidFill>
                </a:rPr>
                <a:t>strains</a:t>
              </a:r>
              <a:endParaRPr lang="cs-CZ" sz="1800" i="1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547813" y="1304925"/>
            <a:ext cx="969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chemeClr val="bg1"/>
                </a:solidFill>
                <a:latin typeface="Baskerville Old Face" pitchFamily="18" charset="0"/>
              </a:rPr>
              <a:t>Úvod</a:t>
            </a:r>
          </a:p>
        </p:txBody>
      </p:sp>
      <p:pic>
        <p:nvPicPr>
          <p:cNvPr id="59398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351588" y="301625"/>
            <a:ext cx="2505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Introduction</a:t>
            </a:r>
            <a:endParaRPr lang="cs-CZ" altLang="cs-CZ" sz="280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660775" y="476250"/>
            <a:ext cx="2056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ESI </a:t>
            </a:r>
            <a:r>
              <a:rPr lang="cs-CZ" altLang="cs-CZ" b="1" err="1" smtClean="0"/>
              <a:t>ionization</a:t>
            </a:r>
            <a:endParaRPr lang="cs-CZ" altLang="cs-CZ" b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70000" y="1054100"/>
            <a:ext cx="6565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i="1" smtClean="0"/>
              <a:t>Sample </a:t>
            </a:r>
            <a:r>
              <a:rPr lang="cs-CZ" altLang="cs-CZ" sz="2000" i="1" err="1" smtClean="0"/>
              <a:t>preparation</a:t>
            </a:r>
            <a:r>
              <a:rPr lang="cs-CZ" altLang="cs-CZ" sz="2000" i="1" smtClean="0"/>
              <a:t>:</a:t>
            </a:r>
            <a:endParaRPr lang="cs-CZ" altLang="cs-CZ" sz="2000" i="1"/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sample has to </a:t>
            </a:r>
            <a:r>
              <a:rPr lang="cs-CZ" altLang="cs-CZ" sz="1800" err="1" smtClean="0"/>
              <a:t>be</a:t>
            </a:r>
            <a:r>
              <a:rPr lang="cs-CZ" altLang="cs-CZ" sz="1800" smtClean="0"/>
              <a:t> in </a:t>
            </a:r>
            <a:r>
              <a:rPr lang="cs-CZ" altLang="cs-CZ" sz="1800" err="1" smtClean="0"/>
              <a:t>solution</a:t>
            </a:r>
            <a:endParaRPr lang="cs-CZ" altLang="cs-CZ" sz="1800"/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sample </a:t>
            </a:r>
            <a:r>
              <a:rPr lang="cs-CZ" altLang="cs-CZ" sz="1800" err="1" smtClean="0"/>
              <a:t>solution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introduced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into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the</a:t>
            </a:r>
            <a:r>
              <a:rPr lang="cs-CZ" altLang="cs-CZ" sz="1800" smtClean="0"/>
              <a:t> ion source by </a:t>
            </a:r>
            <a:r>
              <a:rPr lang="cs-CZ" altLang="cs-CZ" sz="1800" err="1" smtClean="0"/>
              <a:t>spray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needle</a:t>
            </a:r>
            <a:r>
              <a:rPr lang="cs-CZ" altLang="cs-CZ" sz="1800" smtClean="0"/>
              <a:t> </a:t>
            </a:r>
            <a:endParaRPr lang="cs-CZ" altLang="cs-CZ" sz="18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66825" y="2154238"/>
            <a:ext cx="72278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i="1" smtClean="0"/>
              <a:t>Sample </a:t>
            </a:r>
            <a:r>
              <a:rPr lang="cs-CZ" altLang="cs-CZ" sz="2000" i="1" err="1" smtClean="0"/>
              <a:t>ionization</a:t>
            </a:r>
            <a:r>
              <a:rPr lang="cs-CZ" altLang="cs-CZ" sz="2000" i="1" smtClean="0"/>
              <a:t>:</a:t>
            </a:r>
            <a:endParaRPr lang="cs-CZ" altLang="cs-CZ" sz="2000" i="1"/>
          </a:p>
          <a:p>
            <a:pPr>
              <a:buFontTx/>
              <a:buBlip>
                <a:blip r:embed="rId3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sample </a:t>
            </a:r>
            <a:r>
              <a:rPr lang="cs-CZ" altLang="cs-CZ" sz="1800" err="1" smtClean="0"/>
              <a:t>solution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sprayed</a:t>
            </a:r>
            <a:r>
              <a:rPr lang="cs-CZ" altLang="cs-CZ" sz="1800" smtClean="0"/>
              <a:t> by </a:t>
            </a:r>
            <a:r>
              <a:rPr lang="cs-CZ" altLang="cs-CZ" sz="1800" err="1" smtClean="0"/>
              <a:t>spray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needle</a:t>
            </a:r>
            <a:r>
              <a:rPr lang="cs-CZ" altLang="cs-CZ" sz="1800" smtClean="0"/>
              <a:t> in ion source </a:t>
            </a:r>
            <a:r>
              <a:rPr lang="cs-CZ" altLang="cs-CZ" sz="1800" err="1" smtClean="0"/>
              <a:t>chamber</a:t>
            </a:r>
            <a:endParaRPr lang="cs-CZ" altLang="cs-CZ" sz="1800"/>
          </a:p>
          <a:p>
            <a:r>
              <a:rPr lang="cs-CZ" altLang="cs-CZ" sz="1800"/>
              <a:t>      </a:t>
            </a:r>
            <a:r>
              <a:rPr lang="cs-CZ" altLang="cs-CZ" sz="1800" b="1" err="1" smtClean="0">
                <a:solidFill>
                  <a:schemeClr val="accent2"/>
                </a:solidFill>
              </a:rPr>
              <a:t>under</a:t>
            </a:r>
            <a:r>
              <a:rPr lang="cs-CZ" altLang="cs-CZ" sz="1800" b="1" smtClean="0">
                <a:solidFill>
                  <a:schemeClr val="accent2"/>
                </a:solidFill>
              </a:rPr>
              <a:t> </a:t>
            </a:r>
            <a:r>
              <a:rPr lang="cs-CZ" altLang="cs-CZ" sz="1800" b="1" err="1" smtClean="0">
                <a:solidFill>
                  <a:schemeClr val="accent2"/>
                </a:solidFill>
              </a:rPr>
              <a:t>atmospheric</a:t>
            </a:r>
            <a:r>
              <a:rPr lang="cs-CZ" altLang="cs-CZ" sz="1800" b="1" smtClean="0">
                <a:solidFill>
                  <a:schemeClr val="accent2"/>
                </a:solidFill>
              </a:rPr>
              <a:t> </a:t>
            </a:r>
            <a:r>
              <a:rPr lang="cs-CZ" altLang="cs-CZ" sz="1800" b="1" err="1" smtClean="0">
                <a:solidFill>
                  <a:schemeClr val="accent2"/>
                </a:solidFill>
              </a:rPr>
              <a:t>pressure</a:t>
            </a:r>
            <a:endParaRPr lang="cs-CZ" altLang="cs-CZ" sz="1800" b="1">
              <a:solidFill>
                <a:schemeClr val="accent2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 sz="1800"/>
              <a:t>   </a:t>
            </a:r>
            <a:r>
              <a:rPr lang="cs-CZ" altLang="cs-CZ" sz="1800" err="1" smtClean="0"/>
              <a:t>ionization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proceeds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within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the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spray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liquid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droplets</a:t>
            </a:r>
            <a:r>
              <a:rPr lang="cs-CZ" altLang="cs-CZ" sz="1800" smtClean="0"/>
              <a:t> by </a:t>
            </a:r>
            <a:r>
              <a:rPr lang="cs-CZ" altLang="cs-CZ" sz="1800" err="1" smtClean="0"/>
              <a:t>applying</a:t>
            </a:r>
            <a:r>
              <a:rPr lang="cs-CZ" altLang="cs-CZ" sz="1800" smtClean="0"/>
              <a:t>        </a:t>
            </a:r>
          </a:p>
          <a:p>
            <a:r>
              <a:rPr lang="cs-CZ" altLang="cs-CZ" sz="1800"/>
              <a:t> </a:t>
            </a:r>
            <a:r>
              <a:rPr lang="cs-CZ" altLang="cs-CZ" sz="1800" smtClean="0"/>
              <a:t>     </a:t>
            </a:r>
            <a:r>
              <a:rPr lang="cs-CZ" altLang="cs-CZ" sz="1800" err="1" smtClean="0"/>
              <a:t>strong</a:t>
            </a:r>
            <a:r>
              <a:rPr lang="cs-CZ" altLang="cs-CZ" sz="1800" smtClean="0"/>
              <a:t> </a:t>
            </a:r>
            <a:r>
              <a:rPr lang="cs-CZ" altLang="cs-CZ" sz="1800" err="1"/>
              <a:t>e</a:t>
            </a:r>
            <a:r>
              <a:rPr lang="cs-CZ" altLang="cs-CZ" sz="1800" err="1" smtClean="0"/>
              <a:t>lectric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field</a:t>
            </a:r>
            <a:endParaRPr lang="cs-CZ" altLang="cs-CZ" sz="1800"/>
          </a:p>
          <a:p>
            <a:pPr>
              <a:buFontTx/>
              <a:buBlip>
                <a:blip r:embed="rId3"/>
              </a:buBlip>
            </a:pPr>
            <a:r>
              <a:rPr lang="cs-CZ" altLang="cs-CZ" sz="1800" smtClean="0"/>
              <a:t>   </a:t>
            </a:r>
            <a:r>
              <a:rPr lang="cs-CZ" altLang="cs-CZ" sz="1800" err="1" smtClean="0"/>
              <a:t>charged</a:t>
            </a:r>
            <a:r>
              <a:rPr lang="cs-CZ" altLang="cs-CZ" sz="1800" smtClean="0"/>
              <a:t> </a:t>
            </a:r>
            <a:r>
              <a:rPr lang="cs-CZ" altLang="cs-CZ" sz="1800" err="1"/>
              <a:t>liquid</a:t>
            </a:r>
            <a:r>
              <a:rPr lang="cs-CZ" altLang="cs-CZ" sz="1800"/>
              <a:t> </a:t>
            </a:r>
            <a:r>
              <a:rPr lang="cs-CZ" altLang="cs-CZ" sz="1800" err="1" smtClean="0"/>
              <a:t>droplets</a:t>
            </a:r>
            <a:r>
              <a:rPr lang="cs-CZ" altLang="cs-CZ" sz="1800" smtClean="0"/>
              <a:t> are </a:t>
            </a:r>
            <a:r>
              <a:rPr lang="cs-CZ" altLang="cs-CZ" sz="1800" err="1" smtClean="0"/>
              <a:t>formed</a:t>
            </a:r>
            <a:r>
              <a:rPr lang="cs-CZ" altLang="cs-CZ" sz="1800" smtClean="0"/>
              <a:t>, </a:t>
            </a:r>
            <a:r>
              <a:rPr lang="cs-CZ" altLang="cs-CZ" sz="1800" err="1" smtClean="0"/>
              <a:t>which</a:t>
            </a:r>
            <a:r>
              <a:rPr lang="cs-CZ" altLang="cs-CZ" sz="1800" smtClean="0"/>
              <a:t> are </a:t>
            </a:r>
            <a:r>
              <a:rPr lang="cs-CZ" altLang="cs-CZ" sz="1800" err="1" smtClean="0"/>
              <a:t>transformed</a:t>
            </a:r>
            <a:r>
              <a:rPr lang="cs-CZ" altLang="cs-CZ" sz="1800" smtClean="0"/>
              <a:t> to </a:t>
            </a:r>
            <a:r>
              <a:rPr lang="cs-CZ" altLang="cs-CZ" sz="1800" err="1" smtClean="0"/>
              <a:t>multiply</a:t>
            </a:r>
            <a:r>
              <a:rPr lang="cs-CZ" altLang="cs-CZ" sz="1800" smtClean="0"/>
              <a:t>-</a:t>
            </a:r>
          </a:p>
          <a:p>
            <a:r>
              <a:rPr lang="cs-CZ" altLang="cs-CZ" sz="1800"/>
              <a:t> </a:t>
            </a:r>
            <a:r>
              <a:rPr lang="cs-CZ" altLang="cs-CZ" sz="1800" smtClean="0"/>
              <a:t>     </a:t>
            </a:r>
            <a:r>
              <a:rPr lang="cs-CZ" altLang="cs-CZ" sz="1800" err="1" smtClean="0"/>
              <a:t>charged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during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evaporation</a:t>
            </a:r>
            <a:r>
              <a:rPr lang="cs-CZ" altLang="cs-CZ" sz="1800" smtClean="0"/>
              <a:t> 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 sz="1800"/>
              <a:t> </a:t>
            </a:r>
            <a:r>
              <a:rPr lang="cs-CZ" altLang="cs-CZ" sz="1800" smtClean="0"/>
              <a:t> 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are </a:t>
            </a:r>
            <a:r>
              <a:rPr lang="cs-CZ" altLang="cs-CZ" sz="1800" err="1" smtClean="0"/>
              <a:t>transported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into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vacuum</a:t>
            </a:r>
            <a:r>
              <a:rPr lang="cs-CZ" altLang="cs-CZ" sz="1800" smtClean="0"/>
              <a:t> part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the</a:t>
            </a:r>
            <a:r>
              <a:rPr lang="cs-CZ" altLang="cs-CZ" sz="1800" smtClean="0"/>
              <a:t> instrument via transfer line</a:t>
            </a:r>
            <a:endParaRPr lang="cs-CZ" altLang="cs-CZ" sz="1800"/>
          </a:p>
          <a:p>
            <a:r>
              <a:rPr lang="cs-CZ" altLang="cs-CZ" sz="1800"/>
              <a:t> </a:t>
            </a:r>
            <a:r>
              <a:rPr lang="cs-CZ" altLang="cs-CZ" sz="1800" smtClean="0"/>
              <a:t>     and </a:t>
            </a:r>
            <a:r>
              <a:rPr lang="cs-CZ" altLang="cs-CZ" sz="1800" err="1" smtClean="0"/>
              <a:t>subjected</a:t>
            </a:r>
            <a:r>
              <a:rPr lang="cs-CZ" altLang="cs-CZ" sz="1800" smtClean="0"/>
              <a:t> to MS </a:t>
            </a:r>
            <a:r>
              <a:rPr lang="cs-CZ" altLang="cs-CZ" sz="1800" err="1" smtClean="0"/>
              <a:t>analysis</a:t>
            </a:r>
            <a:endParaRPr lang="cs-CZ" altLang="cs-CZ" sz="18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313" y="4794250"/>
            <a:ext cx="6093335" cy="1261884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cs-CZ" altLang="cs-CZ" sz="2000" i="1" err="1" smtClean="0"/>
              <a:t>Result</a:t>
            </a:r>
            <a:r>
              <a:rPr lang="cs-CZ" altLang="cs-CZ" sz="2000" i="1" smtClean="0"/>
              <a:t>:</a:t>
            </a:r>
            <a:endParaRPr lang="cs-CZ" altLang="cs-CZ" sz="2000" i="1"/>
          </a:p>
          <a:p>
            <a:pPr eaLnBrk="0" hangingPunct="0">
              <a:buFont typeface="Wingdings" pitchFamily="2" charset="2"/>
              <a:buChar char="Ø"/>
            </a:pPr>
            <a:r>
              <a:rPr lang="en-US" altLang="cs-CZ" sz="2000"/>
              <a:t> </a:t>
            </a:r>
            <a:r>
              <a:rPr lang="cs-CZ" altLang="cs-CZ" sz="1800"/>
              <a:t>Soft </a:t>
            </a:r>
            <a:r>
              <a:rPr lang="cs-CZ" altLang="cs-CZ" sz="1800" err="1"/>
              <a:t>ionization</a:t>
            </a:r>
            <a:r>
              <a:rPr lang="cs-CZ" altLang="cs-CZ" sz="1800"/>
              <a:t> </a:t>
            </a:r>
            <a:r>
              <a:rPr lang="cs-CZ" altLang="cs-CZ" sz="1800" err="1"/>
              <a:t>without</a:t>
            </a:r>
            <a:r>
              <a:rPr lang="cs-CZ" altLang="cs-CZ" sz="1800"/>
              <a:t> </a:t>
            </a:r>
            <a:r>
              <a:rPr lang="cs-CZ" altLang="cs-CZ" sz="1800" err="1"/>
              <a:t>unwanted</a:t>
            </a:r>
            <a:r>
              <a:rPr lang="cs-CZ" altLang="cs-CZ" sz="1800"/>
              <a:t> </a:t>
            </a:r>
            <a:r>
              <a:rPr lang="cs-CZ" altLang="cs-CZ" sz="1800" err="1" smtClean="0"/>
              <a:t>fragmentation</a:t>
            </a:r>
            <a:endParaRPr lang="cs-CZ" altLang="cs-CZ" sz="1800"/>
          </a:p>
          <a:p>
            <a:pPr eaLnBrk="0" hangingPunct="0">
              <a:buFont typeface="Wingdings" pitchFamily="2" charset="2"/>
              <a:buChar char="Ø"/>
            </a:pPr>
            <a:r>
              <a:rPr lang="en-US" altLang="cs-CZ" sz="1800"/>
              <a:t> </a:t>
            </a:r>
            <a:r>
              <a:rPr lang="cs-CZ" altLang="cs-CZ" sz="1800" err="1" smtClean="0"/>
              <a:t>Multiply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charged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</a:t>
            </a:r>
            <a:endParaRPr lang="cs-CZ" altLang="cs-CZ" sz="1800"/>
          </a:p>
          <a:p>
            <a:pPr eaLnBrk="0" hangingPunct="0">
              <a:buFont typeface="Wingdings" pitchFamily="2" charset="2"/>
              <a:buChar char="Ø"/>
            </a:pPr>
            <a:r>
              <a:rPr lang="cs-CZ" altLang="cs-CZ" sz="1800"/>
              <a:t> </a:t>
            </a:r>
            <a:r>
              <a:rPr lang="cs-CZ" altLang="cs-CZ" sz="1800" err="1" smtClean="0"/>
              <a:t>Easy</a:t>
            </a:r>
            <a:r>
              <a:rPr lang="cs-CZ" altLang="cs-CZ" sz="1800" smtClean="0"/>
              <a:t> on-line </a:t>
            </a:r>
            <a:r>
              <a:rPr lang="cs-CZ" altLang="cs-CZ" sz="1800" err="1" smtClean="0"/>
              <a:t>connection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with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separation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techniques</a:t>
            </a:r>
            <a:r>
              <a:rPr lang="cs-CZ" altLang="cs-CZ" sz="1800" smtClean="0"/>
              <a:t> </a:t>
            </a:r>
            <a:r>
              <a:rPr lang="cs-CZ" altLang="cs-CZ" sz="1800"/>
              <a:t>(LC, CE)</a:t>
            </a:r>
            <a:endParaRPr lang="en-US" altLang="cs-CZ" sz="18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14338" y="6116638"/>
            <a:ext cx="5426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/>
              <a:t>LC - </a:t>
            </a:r>
            <a:r>
              <a:rPr lang="cs-CZ" altLang="cs-CZ" sz="1600" err="1" smtClean="0"/>
              <a:t>liquid</a:t>
            </a:r>
            <a:r>
              <a:rPr lang="cs-CZ" altLang="cs-CZ" sz="1600" smtClean="0"/>
              <a:t> </a:t>
            </a:r>
            <a:r>
              <a:rPr lang="cs-CZ" altLang="cs-CZ" sz="1600" err="1" smtClean="0"/>
              <a:t>chromatography</a:t>
            </a:r>
            <a:r>
              <a:rPr lang="cs-CZ" altLang="cs-CZ" sz="1600" smtClean="0"/>
              <a:t>; </a:t>
            </a:r>
            <a:r>
              <a:rPr lang="cs-CZ" altLang="cs-CZ" sz="1600"/>
              <a:t>CE - </a:t>
            </a:r>
            <a:r>
              <a:rPr lang="cs-CZ" altLang="cs-CZ" sz="1600" err="1" smtClean="0"/>
              <a:t>capillary</a:t>
            </a:r>
            <a:r>
              <a:rPr lang="cs-CZ" altLang="cs-CZ" sz="1600" smtClean="0"/>
              <a:t> </a:t>
            </a:r>
            <a:r>
              <a:rPr lang="cs-CZ" altLang="cs-CZ" sz="1600" err="1" smtClean="0"/>
              <a:t>electrophoresis</a:t>
            </a:r>
            <a:endParaRPr lang="en-US" altLang="cs-CZ" sz="1600"/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 rot="1636168">
            <a:off x="6011863" y="5084763"/>
            <a:ext cx="2808287" cy="720725"/>
            <a:chOff x="3787" y="3022"/>
            <a:chExt cx="1769" cy="454"/>
          </a:xfrm>
        </p:grpSpPr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3787" y="3022"/>
              <a:ext cx="454" cy="4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4649" y="3203"/>
              <a:ext cx="226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>
              <a:off x="5374" y="306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5238" y="324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04" name="Oval 12"/>
            <p:cNvSpPr>
              <a:spLocks noChangeArrowheads="1"/>
            </p:cNvSpPr>
            <p:nvPr/>
          </p:nvSpPr>
          <p:spPr bwMode="auto">
            <a:xfrm>
              <a:off x="5465" y="333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4377" y="329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4967" y="329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3878" y="3203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3969" y="3113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09" name="Oval 17"/>
            <p:cNvSpPr>
              <a:spLocks noChangeArrowheads="1"/>
            </p:cNvSpPr>
            <p:nvPr/>
          </p:nvSpPr>
          <p:spPr bwMode="auto">
            <a:xfrm>
              <a:off x="4014" y="3294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0" name="Oval 18"/>
            <p:cNvSpPr>
              <a:spLocks noChangeArrowheads="1"/>
            </p:cNvSpPr>
            <p:nvPr/>
          </p:nvSpPr>
          <p:spPr bwMode="auto">
            <a:xfrm>
              <a:off x="4654" y="3294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4724" y="321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2" name="Oval 20"/>
            <p:cNvSpPr>
              <a:spLocks noChangeArrowheads="1"/>
            </p:cNvSpPr>
            <p:nvPr/>
          </p:nvSpPr>
          <p:spPr bwMode="auto">
            <a:xfrm>
              <a:off x="4769" y="3310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27088" y="1544638"/>
            <a:ext cx="741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000" b="1" i="1"/>
              <a:t>MS scan</a:t>
            </a:r>
            <a:endParaRPr lang="cs-CZ" altLang="cs-CZ" sz="2000" b="1" i="1"/>
          </a:p>
          <a:p>
            <a:r>
              <a:rPr lang="cs-CZ" altLang="cs-CZ" sz="2000" b="1" noProof="1" smtClean="0"/>
              <a:t>measurement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of</a:t>
            </a:r>
            <a:r>
              <a:rPr lang="cs-CZ" altLang="cs-CZ" sz="2000" b="1" smtClean="0"/>
              <a:t>  </a:t>
            </a:r>
            <a:r>
              <a:rPr lang="cs-CZ" altLang="cs-CZ" sz="2000" b="1" i="1" smtClean="0"/>
              <a:t>m/z</a:t>
            </a:r>
            <a:r>
              <a:rPr lang="cs-CZ" altLang="cs-CZ" sz="2000" b="1" smtClean="0"/>
              <a:t> ratio </a:t>
            </a:r>
            <a:r>
              <a:rPr lang="cs-CZ" altLang="cs-CZ" sz="2000" b="1" err="1" smtClean="0"/>
              <a:t>of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analyzed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compounds</a:t>
            </a:r>
            <a:endParaRPr lang="cs-CZ" altLang="cs-CZ" sz="2000" b="1"/>
          </a:p>
          <a:p>
            <a:endParaRPr lang="en-US" altLang="cs-CZ" sz="600" b="1"/>
          </a:p>
          <a:p>
            <a:pPr>
              <a:buFontTx/>
              <a:buBlip>
                <a:blip r:embed="rId3"/>
              </a:buBlip>
            </a:pPr>
            <a:r>
              <a:rPr lang="en-US" altLang="cs-CZ" sz="1800"/>
              <a:t> </a:t>
            </a:r>
            <a:r>
              <a:rPr lang="cs-CZ" altLang="cs-CZ" sz="1800"/>
              <a:t>  </a:t>
            </a:r>
            <a:r>
              <a:rPr lang="cs-CZ" altLang="cs-CZ" sz="1800" smtClean="0"/>
              <a:t>ion </a:t>
            </a:r>
            <a:r>
              <a:rPr lang="cs-CZ" altLang="cs-CZ" sz="1800" err="1" smtClean="0"/>
              <a:t>capture</a:t>
            </a:r>
            <a:r>
              <a:rPr lang="cs-CZ" altLang="cs-CZ" sz="1800" smtClean="0"/>
              <a:t> in </a:t>
            </a:r>
            <a:r>
              <a:rPr lang="cs-CZ" altLang="cs-CZ" sz="1800" err="1" smtClean="0"/>
              <a:t>an</a:t>
            </a:r>
            <a:r>
              <a:rPr lang="cs-CZ" altLang="cs-CZ" sz="1800" smtClean="0"/>
              <a:t> ion trap</a:t>
            </a:r>
            <a:endParaRPr lang="cs-CZ" altLang="cs-CZ" sz="1800"/>
          </a:p>
          <a:p>
            <a:pPr>
              <a:buFontTx/>
              <a:buBlip>
                <a:blip r:embed="rId3"/>
              </a:buBlip>
            </a:pPr>
            <a:r>
              <a:rPr lang="cs-CZ" altLang="cs-CZ" sz="1800"/>
              <a:t>   </a:t>
            </a:r>
            <a:r>
              <a:rPr lang="cs-CZ" altLang="cs-CZ" sz="1800" err="1" smtClean="0"/>
              <a:t>sequential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ejecting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from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the</a:t>
            </a:r>
            <a:r>
              <a:rPr lang="cs-CZ" altLang="cs-CZ" sz="1800" smtClean="0"/>
              <a:t> trap </a:t>
            </a:r>
            <a:r>
              <a:rPr lang="cs-CZ" altLang="cs-CZ" sz="1800" err="1" smtClean="0"/>
              <a:t>according</a:t>
            </a:r>
            <a:r>
              <a:rPr lang="cs-CZ" altLang="cs-CZ" sz="1800" smtClean="0"/>
              <a:t> to </a:t>
            </a:r>
            <a:r>
              <a:rPr lang="cs-CZ" altLang="cs-CZ" sz="1800" i="1"/>
              <a:t>m/z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ion </a:t>
            </a:r>
            <a:r>
              <a:rPr lang="cs-CZ" altLang="cs-CZ" sz="1800" err="1" smtClean="0"/>
              <a:t>detection</a:t>
            </a:r>
            <a:endParaRPr lang="cs-CZ" altLang="cs-CZ" sz="1800"/>
          </a:p>
          <a:p>
            <a:endParaRPr lang="cs-CZ" altLang="cs-CZ" sz="800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228880" y="576561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smtClean="0"/>
              <a:t>Ion trap </a:t>
            </a:r>
            <a:r>
              <a:rPr lang="cs-CZ" altLang="cs-CZ" b="1" err="1" smtClean="0"/>
              <a:t>operation</a:t>
            </a:r>
            <a:endParaRPr lang="en-US" altLang="cs-CZ" b="1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81063" y="3790950"/>
            <a:ext cx="73628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000" b="1" i="1"/>
              <a:t>MS</a:t>
            </a:r>
            <a:r>
              <a:rPr lang="cs-CZ" altLang="cs-CZ" sz="2000" b="1" i="1"/>
              <a:t>/MS</a:t>
            </a:r>
            <a:r>
              <a:rPr lang="en-US" altLang="cs-CZ" sz="2000" b="1" i="1"/>
              <a:t> scan</a:t>
            </a:r>
            <a:endParaRPr lang="cs-CZ" altLang="cs-CZ" sz="2000" b="1" i="1"/>
          </a:p>
          <a:p>
            <a:r>
              <a:rPr lang="cs-CZ" altLang="cs-CZ" sz="2000" b="1" smtClean="0"/>
              <a:t> </a:t>
            </a:r>
            <a:r>
              <a:rPr lang="cs-CZ" altLang="cs-CZ" sz="2000" b="1" err="1" smtClean="0"/>
              <a:t>targeted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fragmentation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of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selected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ions</a:t>
            </a:r>
            <a:r>
              <a:rPr lang="cs-CZ" altLang="cs-CZ" sz="2000" b="1" smtClean="0"/>
              <a:t> (</a:t>
            </a:r>
            <a:r>
              <a:rPr lang="cs-CZ" altLang="cs-CZ" sz="2000" b="1" err="1" smtClean="0"/>
              <a:t>precursors</a:t>
            </a:r>
            <a:r>
              <a:rPr lang="cs-CZ" altLang="cs-CZ" sz="2000" b="1" smtClean="0"/>
              <a:t>)</a:t>
            </a:r>
            <a:endParaRPr lang="cs-CZ" altLang="cs-CZ" sz="2000" b="1"/>
          </a:p>
          <a:p>
            <a:endParaRPr lang="en-US" altLang="cs-CZ" sz="600" b="1" i="1"/>
          </a:p>
          <a:p>
            <a:pPr>
              <a:buBlip>
                <a:blip r:embed="rId4"/>
              </a:buBlip>
            </a:pPr>
            <a:r>
              <a:rPr lang="en-US" altLang="cs-CZ" sz="1800"/>
              <a:t> </a:t>
            </a:r>
            <a:r>
              <a:rPr lang="cs-CZ" altLang="cs-CZ" sz="1800"/>
              <a:t>  ion </a:t>
            </a:r>
            <a:r>
              <a:rPr lang="cs-CZ" altLang="cs-CZ" sz="1800" err="1"/>
              <a:t>capture</a:t>
            </a:r>
            <a:r>
              <a:rPr lang="cs-CZ" altLang="cs-CZ" sz="1800"/>
              <a:t> in </a:t>
            </a:r>
            <a:r>
              <a:rPr lang="cs-CZ" altLang="cs-CZ" sz="1800" err="1"/>
              <a:t>an</a:t>
            </a:r>
            <a:r>
              <a:rPr lang="cs-CZ" altLang="cs-CZ" sz="1800"/>
              <a:t> ion </a:t>
            </a:r>
            <a:r>
              <a:rPr lang="cs-CZ" altLang="cs-CZ" sz="1800" smtClean="0"/>
              <a:t>trap</a:t>
            </a:r>
            <a:endParaRPr lang="cs-CZ" altLang="cs-CZ" sz="1800"/>
          </a:p>
          <a:p>
            <a:pPr>
              <a:buFontTx/>
              <a:buBlip>
                <a:blip r:embed="rId4"/>
              </a:buBlip>
            </a:pPr>
            <a:r>
              <a:rPr lang="cs-CZ" altLang="cs-CZ" sz="1800"/>
              <a:t>   </a:t>
            </a:r>
            <a:r>
              <a:rPr lang="cs-CZ" altLang="cs-CZ" sz="1800" err="1" smtClean="0"/>
              <a:t>ejecting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all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except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with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selected</a:t>
            </a:r>
            <a:r>
              <a:rPr lang="cs-CZ" altLang="cs-CZ" sz="1800" smtClean="0"/>
              <a:t> </a:t>
            </a:r>
            <a:r>
              <a:rPr lang="cs-CZ" altLang="cs-CZ" sz="1800" i="1" smtClean="0"/>
              <a:t>m/z</a:t>
            </a:r>
            <a:endParaRPr lang="cs-CZ" altLang="cs-CZ" sz="1800" i="1"/>
          </a:p>
          <a:p>
            <a:pPr>
              <a:buFontTx/>
              <a:buBlip>
                <a:blip r:embed="rId4"/>
              </a:buBlip>
            </a:pPr>
            <a:r>
              <a:rPr lang="cs-CZ" altLang="cs-CZ" sz="1800"/>
              <a:t>   </a:t>
            </a:r>
            <a:r>
              <a:rPr lang="cs-CZ" altLang="cs-CZ" sz="1800" err="1" smtClean="0"/>
              <a:t>excitation</a:t>
            </a:r>
            <a:r>
              <a:rPr lang="cs-CZ" altLang="cs-CZ" sz="1800" smtClean="0"/>
              <a:t> and </a:t>
            </a:r>
            <a:r>
              <a:rPr lang="cs-CZ" altLang="cs-CZ" sz="1800" err="1" smtClean="0"/>
              <a:t>fragmentation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 </a:t>
            </a:r>
            <a:r>
              <a:rPr lang="cs-CZ" altLang="cs-CZ" sz="1800" err="1" smtClean="0"/>
              <a:t>selected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ions</a:t>
            </a:r>
            <a:endParaRPr lang="cs-CZ" altLang="cs-CZ" sz="1800"/>
          </a:p>
          <a:p>
            <a:pPr>
              <a:buFontTx/>
              <a:buBlip>
                <a:blip r:embed="rId4"/>
              </a:buBlip>
            </a:pPr>
            <a:r>
              <a:rPr lang="cs-CZ" altLang="cs-CZ" sz="1800"/>
              <a:t>   </a:t>
            </a:r>
            <a:r>
              <a:rPr lang="cs-CZ" altLang="cs-CZ" sz="1800" err="1" smtClean="0"/>
              <a:t>detection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formed</a:t>
            </a:r>
            <a:r>
              <a:rPr lang="cs-CZ" altLang="cs-CZ" sz="1800" smtClean="0"/>
              <a:t> fragment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(</a:t>
            </a:r>
            <a:r>
              <a:rPr lang="cs-CZ" altLang="cs-CZ" sz="1800" err="1" smtClean="0"/>
              <a:t>product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) </a:t>
            </a:r>
            <a:endParaRPr lang="cs-CZ" altLang="cs-CZ" sz="1800"/>
          </a:p>
          <a:p>
            <a:endParaRPr lang="cs-CZ" altLang="cs-CZ" sz="800"/>
          </a:p>
        </p:txBody>
      </p:sp>
      <p:pic>
        <p:nvPicPr>
          <p:cNvPr id="73740" name="Picture 7" descr="MM900285287[2]">
            <a:hlinkClick r:id="rId5" action="ppaction://program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95567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7" descr="MM900285287[2]">
            <a:hlinkClick r:id="rId5" action="ppaction://program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860800"/>
            <a:ext cx="9556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7" descr="MM900285287[2]">
            <a:hlinkClick r:id="rId5" action="ppaction://program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37063"/>
            <a:ext cx="95567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pic>
        <p:nvPicPr>
          <p:cNvPr id="3" name="Obrázek 2" descr="http://planetorbitrap.com/data/fe/image/Lumos_Schematic%281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2719"/>
            <a:ext cx="7452360" cy="3681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214598" y="570551"/>
            <a:ext cx="46783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err="1">
                <a:latin typeface="+mn-lt"/>
                <a:cs typeface="Arial" panose="020B0604020202020204" pitchFamily="34" charset="0"/>
              </a:rPr>
              <a:t>Orbitrap</a:t>
            </a:r>
            <a:r>
              <a:rPr lang="cs-CZ" b="1" dirty="0">
                <a:latin typeface="+mn-lt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+mn-lt"/>
                <a:cs typeface="Arial" panose="020B0604020202020204" pitchFamily="34" charset="0"/>
              </a:rPr>
              <a:t>Fusion</a:t>
            </a:r>
            <a:r>
              <a:rPr lang="cs-CZ" b="1" dirty="0">
                <a:latin typeface="+mn-lt"/>
                <a:cs typeface="Arial" panose="020B0604020202020204" pitchFamily="34" charset="0"/>
              </a:rPr>
              <a:t>™ </a:t>
            </a:r>
            <a:r>
              <a:rPr lang="cs-CZ" b="1" err="1">
                <a:latin typeface="+mn-lt"/>
                <a:cs typeface="Arial" panose="020B0604020202020204" pitchFamily="34" charset="0"/>
              </a:rPr>
              <a:t>Lumos</a:t>
            </a:r>
            <a:r>
              <a:rPr lang="cs-CZ" b="1">
                <a:latin typeface="+mn-lt"/>
                <a:cs typeface="Arial" panose="020B0604020202020204" pitchFamily="34" charset="0"/>
              </a:rPr>
              <a:t> </a:t>
            </a:r>
            <a:r>
              <a:rPr lang="cs-CZ" b="1" smtClean="0">
                <a:latin typeface="+mn-lt"/>
                <a:cs typeface="Arial" panose="020B0604020202020204" pitchFamily="34" charset="0"/>
              </a:rPr>
              <a:t>Tribrid</a:t>
            </a:r>
          </a:p>
          <a:p>
            <a:pPr algn="ctr"/>
            <a:r>
              <a:rPr lang="cs-CZ" sz="1800" smtClean="0">
                <a:latin typeface="+mn-lt"/>
                <a:cs typeface="Arial" panose="020B0604020202020204" pitchFamily="34" charset="0"/>
              </a:rPr>
              <a:t>example of hybrid mass spectrometer</a:t>
            </a:r>
            <a:endParaRPr lang="cs-CZ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33217" y="530989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i="1" dirty="0" err="1">
                <a:latin typeface="HelveticaNeueLTStd-MdCnO"/>
              </a:rPr>
              <a:t>Resolution</a:t>
            </a:r>
            <a:r>
              <a:rPr lang="cs-CZ" sz="1400" i="1" dirty="0">
                <a:latin typeface="HelveticaNeueLTStd-MdCnO"/>
              </a:rPr>
              <a:t> </a:t>
            </a:r>
            <a:r>
              <a:rPr lang="en-US" sz="1400" i="1" dirty="0" err="1" smtClean="0">
                <a:latin typeface="HelveticaNeueLTStd-MdCnO"/>
              </a:rPr>
              <a:t>Orbitrap</a:t>
            </a:r>
            <a:endParaRPr lang="cs-CZ" sz="1400" i="1" dirty="0">
              <a:latin typeface="HelveticaNeueLTStd-MdCnO"/>
            </a:endParaRPr>
          </a:p>
          <a:p>
            <a:r>
              <a:rPr lang="cs-CZ" sz="1400" dirty="0">
                <a:latin typeface="HelveticaNeueLTStd-LtCn"/>
              </a:rPr>
              <a:t>15,000–500,000 (FWHM) </a:t>
            </a:r>
            <a:r>
              <a:rPr lang="cs-CZ" sz="1400" dirty="0" err="1">
                <a:latin typeface="HelveticaNeueLTStd-LtCn"/>
              </a:rPr>
              <a:t>at</a:t>
            </a:r>
            <a:r>
              <a:rPr lang="cs-CZ" sz="1400" dirty="0">
                <a:latin typeface="HelveticaNeueLTStd-LtCn"/>
              </a:rPr>
              <a:t> </a:t>
            </a:r>
            <a:r>
              <a:rPr lang="cs-CZ" sz="1400" i="1" dirty="0">
                <a:latin typeface="HelveticaNeueLTStd-LtCnO"/>
              </a:rPr>
              <a:t>m/z </a:t>
            </a:r>
            <a:r>
              <a:rPr lang="cs-CZ" sz="1400" dirty="0">
                <a:latin typeface="HelveticaNeueLTStd-LtCn"/>
              </a:rPr>
              <a:t>200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6012160" y="3920537"/>
            <a:ext cx="30060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Precursor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fragmentation techniques: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CID  – ion trap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ETD – ion trap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HCD – ion-routing multipole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EThcD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ion trap/ion-routing multi pole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separation/detection: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Ion trap – low resolution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Orbitrap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high resolution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high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range ETD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providing significantly increased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fragment ion coverage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Pepbtb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990600"/>
            <a:ext cx="6705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84450" y="427038"/>
            <a:ext cx="3966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ESI–MS </a:t>
            </a:r>
            <a:r>
              <a:rPr lang="cs-CZ" altLang="cs-CZ" b="1" err="1" smtClean="0"/>
              <a:t>spectrum</a:t>
            </a:r>
            <a:r>
              <a:rPr lang="cs-CZ" altLang="cs-CZ" b="1" smtClean="0"/>
              <a:t> </a:t>
            </a:r>
            <a:r>
              <a:rPr lang="cs-CZ" altLang="cs-CZ" b="1" err="1" smtClean="0"/>
              <a:t>of</a:t>
            </a:r>
            <a:r>
              <a:rPr lang="cs-CZ" altLang="cs-CZ" b="1" smtClean="0"/>
              <a:t> protein</a:t>
            </a:r>
            <a:endParaRPr lang="en-US" altLang="cs-CZ" b="1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828800" y="1828800"/>
            <a:ext cx="59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>
                <a:solidFill>
                  <a:srgbClr val="FF3300"/>
                </a:solidFill>
              </a:rPr>
              <a:t>+ 21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248400" y="1905000"/>
            <a:ext cx="59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>
                <a:solidFill>
                  <a:srgbClr val="FF3300"/>
                </a:solidFill>
              </a:rPr>
              <a:t>+ 12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828800" y="2895600"/>
            <a:ext cx="2204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 smtClean="0"/>
              <a:t>transform</a:t>
            </a:r>
            <a:r>
              <a:rPr lang="cs-CZ" altLang="cs-CZ" sz="1800" err="1" smtClean="0"/>
              <a:t>ed</a:t>
            </a:r>
            <a:r>
              <a:rPr lang="en-US" altLang="cs-CZ" sz="1800" smtClean="0"/>
              <a:t> </a:t>
            </a:r>
            <a:r>
              <a:rPr lang="en-US" altLang="cs-CZ" sz="1800" err="1" smtClean="0"/>
              <a:t>spe</a:t>
            </a:r>
            <a:r>
              <a:rPr lang="cs-CZ" altLang="cs-CZ" sz="1800" smtClean="0"/>
              <a:t>c</a:t>
            </a:r>
            <a:r>
              <a:rPr lang="en-US" altLang="cs-CZ" sz="1800" err="1" smtClean="0"/>
              <a:t>tr</a:t>
            </a:r>
            <a:r>
              <a:rPr lang="cs-CZ" altLang="cs-CZ" sz="1800" smtClean="0"/>
              <a:t>um</a:t>
            </a:r>
            <a:endParaRPr lang="en-US" altLang="cs-CZ" sz="1800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364163" y="1052513"/>
            <a:ext cx="260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/>
              <a:t>m</a:t>
            </a:r>
            <a:r>
              <a:rPr lang="en-US" altLang="cs-CZ" sz="1800" b="1"/>
              <a:t>yoglobin </a:t>
            </a:r>
            <a:r>
              <a:rPr lang="cs-CZ" altLang="cs-CZ" sz="1800" b="1"/>
              <a:t>(MW </a:t>
            </a:r>
            <a:r>
              <a:rPr lang="en-US" altLang="cs-CZ" sz="1800" b="1"/>
              <a:t>16 95</a:t>
            </a:r>
            <a:r>
              <a:rPr lang="cs-CZ" altLang="cs-CZ" sz="1800" b="1"/>
              <a:t>1)</a:t>
            </a:r>
            <a:r>
              <a:rPr lang="en-US" altLang="cs-CZ" sz="1800" b="1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220057" y="6274097"/>
            <a:ext cx="685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err="1" smtClean="0"/>
              <a:t>Serie</a:t>
            </a:r>
            <a:r>
              <a:rPr lang="cs-CZ" sz="1800" smtClean="0"/>
              <a:t> </a:t>
            </a:r>
            <a:r>
              <a:rPr lang="cs-CZ" sz="1800" err="1" smtClean="0"/>
              <a:t>of</a:t>
            </a:r>
            <a:r>
              <a:rPr lang="cs-CZ" sz="1800" smtClean="0"/>
              <a:t> </a:t>
            </a:r>
            <a:r>
              <a:rPr lang="cs-CZ" sz="1800" err="1" smtClean="0"/>
              <a:t>multiply-charged</a:t>
            </a:r>
            <a:r>
              <a:rPr lang="cs-CZ" sz="1800" smtClean="0"/>
              <a:t> </a:t>
            </a:r>
            <a:r>
              <a:rPr lang="cs-CZ" sz="1800" err="1" smtClean="0"/>
              <a:t>ions</a:t>
            </a:r>
            <a:r>
              <a:rPr lang="cs-CZ" sz="1800" smtClean="0"/>
              <a:t> </a:t>
            </a:r>
            <a:r>
              <a:rPr lang="cs-CZ" sz="1800" err="1" smtClean="0"/>
              <a:t>is</a:t>
            </a:r>
            <a:r>
              <a:rPr lang="cs-CZ" sz="1800" smtClean="0"/>
              <a:t> </a:t>
            </a:r>
            <a:r>
              <a:rPr lang="cs-CZ" sz="1800" err="1" smtClean="0"/>
              <a:t>formed</a:t>
            </a:r>
            <a:r>
              <a:rPr lang="cs-CZ" sz="1800" smtClean="0"/>
              <a:t> </a:t>
            </a:r>
            <a:r>
              <a:rPr lang="cs-CZ" sz="1800" err="1" smtClean="0"/>
              <a:t>differing</a:t>
            </a:r>
            <a:r>
              <a:rPr lang="cs-CZ" sz="1800" smtClean="0"/>
              <a:t> in </a:t>
            </a:r>
            <a:r>
              <a:rPr lang="cs-CZ" sz="1800" err="1" smtClean="0"/>
              <a:t>number</a:t>
            </a:r>
            <a:r>
              <a:rPr lang="cs-CZ" sz="1800" smtClean="0"/>
              <a:t> </a:t>
            </a:r>
            <a:r>
              <a:rPr lang="cs-CZ" sz="1800" err="1" smtClean="0"/>
              <a:t>of</a:t>
            </a:r>
            <a:r>
              <a:rPr lang="cs-CZ" sz="1800" smtClean="0"/>
              <a:t> </a:t>
            </a:r>
            <a:r>
              <a:rPr lang="cs-CZ" sz="1800" err="1" smtClean="0"/>
              <a:t>charges</a:t>
            </a:r>
            <a:r>
              <a:rPr lang="cs-CZ" sz="1800" smtClean="0"/>
              <a:t> </a:t>
            </a:r>
            <a:endParaRPr lang="cs-CZ" sz="18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onFrag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65" y="4012778"/>
            <a:ext cx="5211763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51720" y="316127"/>
            <a:ext cx="4655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cs typeface="Courier New" pitchFamily="49" charset="0"/>
              </a:rPr>
              <a:t>MS</a:t>
            </a:r>
            <a:r>
              <a:rPr lang="en-US" altLang="cs-CZ" b="1">
                <a:cs typeface="Courier New" pitchFamily="49" charset="0"/>
              </a:rPr>
              <a:t>/</a:t>
            </a:r>
            <a:r>
              <a:rPr lang="cs-CZ" altLang="cs-CZ" b="1" smtClean="0">
                <a:cs typeface="Courier New" pitchFamily="49" charset="0"/>
              </a:rPr>
              <a:t>MS </a:t>
            </a:r>
            <a:r>
              <a:rPr lang="cs-CZ" altLang="cs-CZ" b="1" err="1" smtClean="0">
                <a:cs typeface="Courier New" pitchFamily="49" charset="0"/>
              </a:rPr>
              <a:t>fragmentation</a:t>
            </a:r>
            <a:r>
              <a:rPr lang="cs-CZ" altLang="cs-CZ" b="1" smtClean="0">
                <a:cs typeface="Courier New" pitchFamily="49" charset="0"/>
              </a:rPr>
              <a:t> </a:t>
            </a:r>
            <a:r>
              <a:rPr lang="cs-CZ" altLang="cs-CZ" b="1" err="1" smtClean="0">
                <a:cs typeface="Courier New" pitchFamily="49" charset="0"/>
              </a:rPr>
              <a:t>of</a:t>
            </a:r>
            <a:r>
              <a:rPr lang="cs-CZ" altLang="cs-CZ" b="1" smtClean="0">
                <a:cs typeface="Courier New" pitchFamily="49" charset="0"/>
              </a:rPr>
              <a:t> </a:t>
            </a:r>
            <a:r>
              <a:rPr lang="cs-CZ" altLang="cs-CZ" b="1" err="1" smtClean="0">
                <a:cs typeface="Courier New" pitchFamily="49" charset="0"/>
              </a:rPr>
              <a:t>peptides</a:t>
            </a:r>
            <a:endParaRPr lang="en-US" altLang="cs-CZ" b="1">
              <a:cs typeface="Courier New" pitchFamily="49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536" y="748125"/>
            <a:ext cx="82708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cs-CZ" sz="1800"/>
              <a:t> </a:t>
            </a:r>
            <a:r>
              <a:rPr lang="cs-CZ" altLang="cs-CZ" sz="1800"/>
              <a:t> </a:t>
            </a:r>
            <a:r>
              <a:rPr lang="cs-CZ" altLang="cs-CZ" sz="1800" err="1" smtClean="0"/>
              <a:t>peptides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consist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individual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aminoacids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which</a:t>
            </a:r>
            <a:r>
              <a:rPr lang="cs-CZ" altLang="cs-CZ" sz="1800" smtClean="0"/>
              <a:t> are </a:t>
            </a:r>
            <a:r>
              <a:rPr lang="cs-CZ" altLang="cs-CZ" sz="1800" err="1" smtClean="0"/>
              <a:t>connected</a:t>
            </a:r>
            <a:r>
              <a:rPr lang="cs-CZ" altLang="cs-CZ" sz="1800" smtClean="0"/>
              <a:t> by peptide bond</a:t>
            </a:r>
            <a:endParaRPr lang="cs-CZ" altLang="cs-CZ" sz="600"/>
          </a:p>
          <a:p>
            <a:pPr>
              <a:buFont typeface="Wingdings" pitchFamily="2" charset="2"/>
              <a:buChar char="v"/>
            </a:pPr>
            <a:r>
              <a:rPr lang="cs-CZ" altLang="cs-CZ" sz="1800"/>
              <a:t>  </a:t>
            </a:r>
            <a:r>
              <a:rPr lang="cs-CZ" altLang="cs-CZ" sz="1800" err="1" smtClean="0"/>
              <a:t>during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fragmentation</a:t>
            </a:r>
            <a:r>
              <a:rPr lang="cs-CZ" altLang="cs-CZ" sz="1800" smtClean="0"/>
              <a:t> (CID), peptide </a:t>
            </a:r>
            <a:r>
              <a:rPr lang="cs-CZ" altLang="cs-CZ" sz="1800" err="1" smtClean="0"/>
              <a:t>is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fragmented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preferentially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at</a:t>
            </a:r>
            <a:r>
              <a:rPr lang="cs-CZ" altLang="cs-CZ" sz="1800" smtClean="0"/>
              <a:t> peptide bond   </a:t>
            </a:r>
          </a:p>
          <a:p>
            <a:r>
              <a:rPr lang="cs-CZ" altLang="cs-CZ" sz="1800"/>
              <a:t> </a:t>
            </a:r>
            <a:r>
              <a:rPr lang="cs-CZ" altLang="cs-CZ" sz="1800" smtClean="0"/>
              <a:t>    and </a:t>
            </a:r>
            <a:r>
              <a:rPr lang="cs-CZ" altLang="cs-CZ" sz="1800" err="1" smtClean="0"/>
              <a:t>thus</a:t>
            </a:r>
            <a:r>
              <a:rPr lang="cs-CZ" altLang="cs-CZ" sz="1800"/>
              <a:t>:</a:t>
            </a:r>
            <a:r>
              <a:rPr lang="cs-CZ" altLang="cs-CZ" sz="1800" smtClean="0"/>
              <a:t> </a:t>
            </a:r>
            <a:endParaRPr lang="cs-CZ" altLang="cs-CZ" sz="1800"/>
          </a:p>
          <a:p>
            <a:pPr>
              <a:buFont typeface="Wingdings" pitchFamily="2" charset="2"/>
              <a:buNone/>
            </a:pPr>
            <a:r>
              <a:rPr lang="cs-CZ" altLang="cs-CZ" sz="1800"/>
              <a:t>     </a:t>
            </a:r>
            <a:r>
              <a:rPr lang="cs-CZ" altLang="cs-CZ" sz="1800" err="1" smtClean="0"/>
              <a:t>all</a:t>
            </a:r>
            <a:r>
              <a:rPr lang="cs-CZ" altLang="cs-CZ" sz="1800" smtClean="0"/>
              <a:t> peptide </a:t>
            </a:r>
            <a:r>
              <a:rPr lang="cs-CZ" altLang="cs-CZ" sz="1800" err="1" smtClean="0"/>
              <a:t>bonds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might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be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fragmented</a:t>
            </a:r>
            <a:r>
              <a:rPr lang="cs-CZ" altLang="cs-CZ" sz="1800" smtClean="0"/>
              <a:t> (in </a:t>
            </a:r>
            <a:r>
              <a:rPr lang="cs-CZ" altLang="cs-CZ" sz="1800" err="1" smtClean="0"/>
              <a:t>each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precursor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molecule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different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ones</a:t>
            </a:r>
            <a:r>
              <a:rPr lang="cs-CZ" altLang="cs-CZ" sz="1800" smtClean="0"/>
              <a:t>)  </a:t>
            </a:r>
          </a:p>
          <a:p>
            <a:pPr>
              <a:buFont typeface="Wingdings" pitchFamily="2" charset="2"/>
              <a:buNone/>
            </a:pPr>
            <a:r>
              <a:rPr lang="cs-CZ" altLang="cs-CZ" sz="1800" smtClean="0"/>
              <a:t>     </a:t>
            </a:r>
            <a:r>
              <a:rPr lang="cs-CZ" altLang="cs-CZ" sz="1800" err="1" smtClean="0"/>
              <a:t>forming</a:t>
            </a:r>
            <a:r>
              <a:rPr lang="cs-CZ" altLang="cs-CZ" sz="1800" smtClean="0"/>
              <a:t> set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fragments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with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various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number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aminoacids</a:t>
            </a:r>
            <a:endParaRPr lang="cs-CZ" altLang="cs-CZ" sz="1800"/>
          </a:p>
          <a:p>
            <a:pPr>
              <a:buFont typeface="Wingdings" pitchFamily="2" charset="2"/>
              <a:buNone/>
            </a:pPr>
            <a:r>
              <a:rPr lang="cs-CZ" altLang="cs-CZ" sz="1800"/>
              <a:t>     </a:t>
            </a:r>
            <a:r>
              <a:rPr lang="cs-CZ" altLang="cs-CZ" sz="1800" err="1" smtClean="0"/>
              <a:t>differences</a:t>
            </a:r>
            <a:r>
              <a:rPr lang="cs-CZ" altLang="cs-CZ" sz="1800" smtClean="0"/>
              <a:t> in </a:t>
            </a:r>
            <a:r>
              <a:rPr lang="cs-CZ" altLang="cs-CZ" sz="1800" i="1" smtClean="0"/>
              <a:t>m/z</a:t>
            </a:r>
            <a:r>
              <a:rPr lang="cs-CZ" altLang="cs-CZ" sz="1800" smtClean="0"/>
              <a:t> </a:t>
            </a:r>
            <a:r>
              <a:rPr lang="cs-CZ" altLang="cs-CZ" sz="1800" smtClean="0"/>
              <a:t>(or mass</a:t>
            </a:r>
            <a:r>
              <a:rPr lang="cs-CZ" altLang="cs-CZ" sz="1800" smtClean="0"/>
              <a:t>)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„</a:t>
            </a:r>
            <a:r>
              <a:rPr lang="cs-CZ" altLang="cs-CZ" sz="1800" err="1" smtClean="0"/>
              <a:t>neighbouring</a:t>
            </a:r>
            <a:r>
              <a:rPr lang="cs-CZ" altLang="cs-CZ" sz="1800" smtClean="0"/>
              <a:t>  </a:t>
            </a:r>
            <a:r>
              <a:rPr lang="cs-CZ" altLang="cs-CZ" sz="1800" err="1" smtClean="0"/>
              <a:t>fragments</a:t>
            </a:r>
            <a:r>
              <a:rPr lang="cs-CZ" altLang="cs-CZ" sz="1800" smtClean="0"/>
              <a:t>“ </a:t>
            </a:r>
            <a:r>
              <a:rPr lang="cs-CZ" altLang="cs-CZ" sz="1800" err="1" smtClean="0"/>
              <a:t>determines</a:t>
            </a:r>
            <a:r>
              <a:rPr lang="cs-CZ" altLang="cs-CZ" sz="1800" smtClean="0"/>
              <a:t> type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 </a:t>
            </a:r>
          </a:p>
          <a:p>
            <a:pPr>
              <a:buFont typeface="Wingdings" pitchFamily="2" charset="2"/>
              <a:buNone/>
            </a:pPr>
            <a:r>
              <a:rPr lang="cs-CZ" altLang="cs-CZ" sz="1800"/>
              <a:t> </a:t>
            </a:r>
            <a:r>
              <a:rPr lang="cs-CZ" altLang="cs-CZ" sz="1800" smtClean="0"/>
              <a:t>    </a:t>
            </a:r>
            <a:r>
              <a:rPr lang="cs-CZ" altLang="cs-CZ" sz="1800" err="1" smtClean="0"/>
              <a:t>terminal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aminoacid</a:t>
            </a:r>
            <a:r>
              <a:rPr lang="cs-CZ" altLang="cs-CZ" sz="1800" smtClean="0"/>
              <a:t> in </a:t>
            </a:r>
            <a:r>
              <a:rPr lang="cs-CZ" altLang="cs-CZ" sz="1800" err="1" smtClean="0"/>
              <a:t>the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longer</a:t>
            </a:r>
            <a:r>
              <a:rPr lang="cs-CZ" altLang="cs-CZ" sz="1800" smtClean="0"/>
              <a:t> fragment</a:t>
            </a:r>
            <a:endParaRPr lang="en-US" altLang="cs-CZ" sz="1800"/>
          </a:p>
          <a:p>
            <a:pPr>
              <a:buFont typeface="Wingdings" pitchFamily="2" charset="2"/>
              <a:buChar char="v"/>
            </a:pPr>
            <a:r>
              <a:rPr lang="cs-CZ" altLang="cs-CZ" sz="1800"/>
              <a:t> </a:t>
            </a:r>
            <a:r>
              <a:rPr lang="cs-CZ" altLang="cs-CZ" sz="1800" err="1" smtClean="0"/>
              <a:t>serie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fragment </a:t>
            </a:r>
            <a:r>
              <a:rPr lang="cs-CZ" altLang="cs-CZ" sz="1800" err="1" smtClean="0"/>
              <a:t>ions</a:t>
            </a:r>
            <a:r>
              <a:rPr lang="cs-CZ" altLang="cs-CZ" sz="1800" smtClean="0"/>
              <a:t> are </a:t>
            </a:r>
            <a:r>
              <a:rPr lang="cs-CZ" altLang="cs-CZ" sz="1800" err="1" smtClean="0"/>
              <a:t>formed</a:t>
            </a:r>
            <a:r>
              <a:rPr lang="cs-CZ" altLang="cs-CZ" sz="1800" smtClean="0"/>
              <a:t> </a:t>
            </a:r>
            <a:r>
              <a:rPr lang="en-US" altLang="cs-CZ" sz="1800" smtClean="0"/>
              <a:t>(</a:t>
            </a:r>
            <a:r>
              <a:rPr lang="en-US" altLang="cs-CZ" sz="1800" b="1">
                <a:solidFill>
                  <a:schemeClr val="accent2"/>
                </a:solidFill>
              </a:rPr>
              <a:t>b – </a:t>
            </a:r>
            <a:r>
              <a:rPr lang="en-US" altLang="cs-CZ" sz="1800" b="1">
                <a:solidFill>
                  <a:srgbClr val="FF0000"/>
                </a:solidFill>
              </a:rPr>
              <a:t>y</a:t>
            </a:r>
            <a:r>
              <a:rPr lang="en-US" altLang="cs-CZ" sz="1800"/>
              <a:t>, a – x, c – z</a:t>
            </a:r>
            <a:r>
              <a:rPr lang="en-US" altLang="cs-CZ" sz="1800" smtClean="0"/>
              <a:t>)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which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can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be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used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for</a:t>
            </a:r>
            <a:r>
              <a:rPr lang="cs-CZ" altLang="cs-CZ" sz="1800" smtClean="0"/>
              <a:t> </a:t>
            </a:r>
            <a:r>
              <a:rPr lang="cs-CZ" altLang="cs-CZ" sz="1800" i="1" smtClean="0"/>
              <a:t>de novo </a:t>
            </a:r>
          </a:p>
          <a:p>
            <a:r>
              <a:rPr lang="cs-CZ" altLang="cs-CZ" sz="1800" i="1"/>
              <a:t> </a:t>
            </a:r>
            <a:r>
              <a:rPr lang="cs-CZ" altLang="cs-CZ" sz="1800" i="1" smtClean="0"/>
              <a:t>    </a:t>
            </a:r>
            <a:r>
              <a:rPr lang="cs-CZ" altLang="cs-CZ" sz="1800" err="1" smtClean="0"/>
              <a:t>primary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structure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elucidation</a:t>
            </a:r>
            <a:r>
              <a:rPr lang="cs-CZ" altLang="cs-CZ" sz="1800" smtClean="0"/>
              <a:t>; </a:t>
            </a:r>
            <a:r>
              <a:rPr lang="cs-CZ" altLang="cs-CZ" sz="1800" err="1" smtClean="0"/>
              <a:t>moreover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they</a:t>
            </a:r>
            <a:r>
              <a:rPr lang="cs-CZ" altLang="cs-CZ" sz="1800" smtClean="0"/>
              <a:t> are </a:t>
            </a:r>
            <a:r>
              <a:rPr lang="cs-CZ" altLang="cs-CZ" sz="1800" err="1" smtClean="0"/>
              <a:t>predictable</a:t>
            </a:r>
            <a:r>
              <a:rPr lang="cs-CZ" altLang="cs-CZ" sz="1800" smtClean="0"/>
              <a:t> and </a:t>
            </a:r>
            <a:r>
              <a:rPr lang="cs-CZ" altLang="cs-CZ" sz="1800" err="1" smtClean="0"/>
              <a:t>they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can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be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used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for</a:t>
            </a:r>
            <a:r>
              <a:rPr lang="cs-CZ" altLang="cs-CZ" sz="1800" smtClean="0"/>
              <a:t>  </a:t>
            </a:r>
          </a:p>
          <a:p>
            <a:r>
              <a:rPr lang="cs-CZ" altLang="cs-CZ" sz="1800"/>
              <a:t> </a:t>
            </a:r>
            <a:r>
              <a:rPr lang="cs-CZ" altLang="cs-CZ" sz="1800" smtClean="0"/>
              <a:t>    database </a:t>
            </a:r>
            <a:r>
              <a:rPr lang="cs-CZ" altLang="cs-CZ" sz="1800" err="1" smtClean="0"/>
              <a:t>search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based</a:t>
            </a:r>
            <a:r>
              <a:rPr lang="cs-CZ" altLang="cs-CZ" sz="1800" smtClean="0"/>
              <a:t> protein </a:t>
            </a:r>
            <a:r>
              <a:rPr lang="cs-CZ" altLang="cs-CZ" sz="1800" err="1" smtClean="0"/>
              <a:t>identification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even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if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they</a:t>
            </a:r>
            <a:r>
              <a:rPr lang="cs-CZ" altLang="cs-CZ" sz="1800" smtClean="0"/>
              <a:t> are not </a:t>
            </a:r>
            <a:r>
              <a:rPr lang="cs-CZ" altLang="cs-CZ" sz="1800" err="1" smtClean="0"/>
              <a:t>complete</a:t>
            </a:r>
            <a:r>
              <a:rPr lang="cs-CZ" altLang="cs-CZ" sz="1800" smtClean="0"/>
              <a:t> </a:t>
            </a:r>
            <a:endParaRPr lang="en-US" altLang="cs-CZ" sz="18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75580" y="3674224"/>
            <a:ext cx="31758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err="1" smtClean="0"/>
              <a:t>Outline</a:t>
            </a:r>
            <a:r>
              <a:rPr lang="cs-CZ" altLang="cs-CZ" sz="1600" smtClean="0"/>
              <a:t> </a:t>
            </a:r>
            <a:r>
              <a:rPr lang="cs-CZ" altLang="cs-CZ" sz="1600" err="1" smtClean="0"/>
              <a:t>of</a:t>
            </a:r>
            <a:r>
              <a:rPr lang="cs-CZ" altLang="cs-CZ" sz="1600" smtClean="0"/>
              <a:t> </a:t>
            </a:r>
            <a:r>
              <a:rPr lang="cs-CZ" altLang="cs-CZ" sz="1600" err="1" smtClean="0"/>
              <a:t>tripeptide</a:t>
            </a:r>
            <a:r>
              <a:rPr lang="cs-CZ" altLang="cs-CZ" sz="1600" smtClean="0"/>
              <a:t> </a:t>
            </a:r>
            <a:r>
              <a:rPr lang="cs-CZ" altLang="cs-CZ" sz="1600" err="1" smtClean="0"/>
              <a:t>fragmentation</a:t>
            </a:r>
            <a:endParaRPr lang="cs-CZ" altLang="cs-CZ" sz="160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2" name="TextovéPole 1"/>
          <p:cNvSpPr txBox="1"/>
          <p:nvPr/>
        </p:nvSpPr>
        <p:spPr>
          <a:xfrm>
            <a:off x="4082256" y="6464369"/>
            <a:ext cx="4887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err="1" smtClean="0"/>
              <a:t>Roepstorff</a:t>
            </a:r>
            <a:r>
              <a:rPr lang="cs-CZ" sz="1200" smtClean="0"/>
              <a:t> P. and </a:t>
            </a:r>
            <a:r>
              <a:rPr lang="cs-CZ" sz="1200" err="1" smtClean="0"/>
              <a:t>Fohlman</a:t>
            </a:r>
            <a:r>
              <a:rPr lang="cs-CZ" sz="1200"/>
              <a:t>, </a:t>
            </a:r>
            <a:r>
              <a:rPr lang="cs-CZ" sz="1200" smtClean="0"/>
              <a:t>J., </a:t>
            </a:r>
            <a:r>
              <a:rPr lang="cs-CZ" sz="1200" i="1" err="1" smtClean="0"/>
              <a:t>Biomed</a:t>
            </a:r>
            <a:r>
              <a:rPr lang="cs-CZ" sz="1200" i="1" smtClean="0"/>
              <a:t>. </a:t>
            </a:r>
            <a:r>
              <a:rPr lang="cs-CZ" sz="1200" i="1" err="1" smtClean="0"/>
              <a:t>Mass</a:t>
            </a:r>
            <a:r>
              <a:rPr lang="cs-CZ" sz="1200" i="1" smtClean="0"/>
              <a:t> </a:t>
            </a:r>
            <a:r>
              <a:rPr lang="cs-CZ" sz="1200" i="1" err="1" smtClean="0"/>
              <a:t>Spectrom</a:t>
            </a:r>
            <a:r>
              <a:rPr lang="cs-CZ" sz="1200" smtClean="0"/>
              <a:t>., 11 (11), 601 (1984) 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 noChangeAspect="1"/>
          </p:cNvGrpSpPr>
          <p:nvPr/>
        </p:nvGrpSpPr>
        <p:grpSpPr bwMode="auto">
          <a:xfrm>
            <a:off x="2916238" y="4349750"/>
            <a:ext cx="3611562" cy="1692275"/>
            <a:chOff x="912" y="1584"/>
            <a:chExt cx="3791" cy="1776"/>
          </a:xfrm>
        </p:grpSpPr>
        <p:sp>
          <p:nvSpPr>
            <p:cNvPr id="96259" name="AutoShape 3"/>
            <p:cNvSpPr>
              <a:spLocks noChangeAspect="1" noChangeArrowheads="1"/>
            </p:cNvSpPr>
            <p:nvPr/>
          </p:nvSpPr>
          <p:spPr bwMode="auto">
            <a:xfrm>
              <a:off x="912" y="158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60" name="AutoShape 4"/>
            <p:cNvSpPr>
              <a:spLocks noChangeAspect="1" noChangeArrowheads="1"/>
            </p:cNvSpPr>
            <p:nvPr/>
          </p:nvSpPr>
          <p:spPr bwMode="auto">
            <a:xfrm>
              <a:off x="1392" y="158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61" name="AutoShape 5"/>
            <p:cNvSpPr>
              <a:spLocks noChangeAspect="1" noChangeArrowheads="1"/>
            </p:cNvSpPr>
            <p:nvPr/>
          </p:nvSpPr>
          <p:spPr bwMode="auto">
            <a:xfrm>
              <a:off x="1872" y="158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62" name="AutoShape 6"/>
            <p:cNvSpPr>
              <a:spLocks noChangeAspect="1" noChangeArrowheads="1"/>
            </p:cNvSpPr>
            <p:nvPr/>
          </p:nvSpPr>
          <p:spPr bwMode="auto">
            <a:xfrm>
              <a:off x="2304" y="158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63" name="Line 7"/>
            <p:cNvSpPr>
              <a:spLocks noChangeAspect="1" noChangeShapeType="1"/>
            </p:cNvSpPr>
            <p:nvPr/>
          </p:nvSpPr>
          <p:spPr bwMode="auto">
            <a:xfrm>
              <a:off x="1200" y="1776"/>
              <a:ext cx="192" cy="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64" name="Line 8"/>
            <p:cNvSpPr>
              <a:spLocks noChangeAspect="1" noChangeShapeType="1"/>
            </p:cNvSpPr>
            <p:nvPr/>
          </p:nvSpPr>
          <p:spPr bwMode="auto">
            <a:xfrm>
              <a:off x="1680" y="1776"/>
              <a:ext cx="192" cy="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65" name="Line 9"/>
            <p:cNvSpPr>
              <a:spLocks noChangeAspect="1" noChangeShapeType="1"/>
            </p:cNvSpPr>
            <p:nvPr/>
          </p:nvSpPr>
          <p:spPr bwMode="auto">
            <a:xfrm>
              <a:off x="2208" y="1776"/>
              <a:ext cx="192" cy="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66" name="AutoShape 10"/>
            <p:cNvSpPr>
              <a:spLocks noChangeAspect="1" noChangeArrowheads="1"/>
            </p:cNvSpPr>
            <p:nvPr/>
          </p:nvSpPr>
          <p:spPr bwMode="auto">
            <a:xfrm>
              <a:off x="2975" y="158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67" name="AutoShape 11"/>
            <p:cNvSpPr>
              <a:spLocks noChangeAspect="1" noChangeArrowheads="1"/>
            </p:cNvSpPr>
            <p:nvPr/>
          </p:nvSpPr>
          <p:spPr bwMode="auto">
            <a:xfrm>
              <a:off x="3455" y="158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68" name="AutoShape 12"/>
            <p:cNvSpPr>
              <a:spLocks noChangeAspect="1" noChangeArrowheads="1"/>
            </p:cNvSpPr>
            <p:nvPr/>
          </p:nvSpPr>
          <p:spPr bwMode="auto">
            <a:xfrm>
              <a:off x="3935" y="158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69" name="AutoShape 13"/>
            <p:cNvSpPr>
              <a:spLocks noChangeAspect="1" noChangeArrowheads="1"/>
            </p:cNvSpPr>
            <p:nvPr/>
          </p:nvSpPr>
          <p:spPr bwMode="auto">
            <a:xfrm>
              <a:off x="4367" y="158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0" name="Line 14"/>
            <p:cNvSpPr>
              <a:spLocks noChangeAspect="1" noChangeShapeType="1"/>
            </p:cNvSpPr>
            <p:nvPr/>
          </p:nvSpPr>
          <p:spPr bwMode="auto">
            <a:xfrm>
              <a:off x="3263" y="1776"/>
              <a:ext cx="19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71" name="Line 15"/>
            <p:cNvSpPr>
              <a:spLocks noChangeAspect="1" noChangeShapeType="1"/>
            </p:cNvSpPr>
            <p:nvPr/>
          </p:nvSpPr>
          <p:spPr bwMode="auto">
            <a:xfrm>
              <a:off x="3743" y="1776"/>
              <a:ext cx="19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72" name="Line 16"/>
            <p:cNvSpPr>
              <a:spLocks noChangeAspect="1" noChangeShapeType="1"/>
            </p:cNvSpPr>
            <p:nvPr/>
          </p:nvSpPr>
          <p:spPr bwMode="auto">
            <a:xfrm>
              <a:off x="4271" y="1776"/>
              <a:ext cx="193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73" name="AutoShape 17"/>
            <p:cNvSpPr>
              <a:spLocks noChangeAspect="1" noChangeArrowheads="1"/>
            </p:cNvSpPr>
            <p:nvPr/>
          </p:nvSpPr>
          <p:spPr bwMode="auto">
            <a:xfrm>
              <a:off x="1824" y="206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4" name="AutoShape 18"/>
            <p:cNvSpPr>
              <a:spLocks noChangeAspect="1" noChangeArrowheads="1"/>
            </p:cNvSpPr>
            <p:nvPr/>
          </p:nvSpPr>
          <p:spPr bwMode="auto">
            <a:xfrm>
              <a:off x="1344" y="206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5" name="AutoShape 19"/>
            <p:cNvSpPr>
              <a:spLocks noChangeAspect="1" noChangeArrowheads="1"/>
            </p:cNvSpPr>
            <p:nvPr/>
          </p:nvSpPr>
          <p:spPr bwMode="auto">
            <a:xfrm>
              <a:off x="2304" y="206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6" name="Line 20"/>
            <p:cNvSpPr>
              <a:spLocks noChangeAspect="1" noChangeShapeType="1"/>
            </p:cNvSpPr>
            <p:nvPr/>
          </p:nvSpPr>
          <p:spPr bwMode="auto">
            <a:xfrm>
              <a:off x="1680" y="2256"/>
              <a:ext cx="19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77" name="Line 21"/>
            <p:cNvSpPr>
              <a:spLocks noChangeAspect="1" noChangeShapeType="1"/>
            </p:cNvSpPr>
            <p:nvPr/>
          </p:nvSpPr>
          <p:spPr bwMode="auto">
            <a:xfrm>
              <a:off x="2112" y="2256"/>
              <a:ext cx="19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78" name="AutoShape 22"/>
            <p:cNvSpPr>
              <a:spLocks noChangeAspect="1" noChangeArrowheads="1"/>
            </p:cNvSpPr>
            <p:nvPr/>
          </p:nvSpPr>
          <p:spPr bwMode="auto">
            <a:xfrm>
              <a:off x="3456" y="206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9" name="AutoShape 23"/>
            <p:cNvSpPr>
              <a:spLocks noChangeAspect="1" noChangeArrowheads="1"/>
            </p:cNvSpPr>
            <p:nvPr/>
          </p:nvSpPr>
          <p:spPr bwMode="auto">
            <a:xfrm>
              <a:off x="2976" y="206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80" name="AutoShape 24"/>
            <p:cNvSpPr>
              <a:spLocks noChangeAspect="1" noChangeArrowheads="1"/>
            </p:cNvSpPr>
            <p:nvPr/>
          </p:nvSpPr>
          <p:spPr bwMode="auto">
            <a:xfrm>
              <a:off x="3936" y="206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81" name="Line 25"/>
            <p:cNvSpPr>
              <a:spLocks noChangeAspect="1" noChangeShapeType="1"/>
            </p:cNvSpPr>
            <p:nvPr/>
          </p:nvSpPr>
          <p:spPr bwMode="auto">
            <a:xfrm>
              <a:off x="3312" y="2256"/>
              <a:ext cx="19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82" name="Line 26"/>
            <p:cNvSpPr>
              <a:spLocks noChangeAspect="1" noChangeShapeType="1"/>
            </p:cNvSpPr>
            <p:nvPr/>
          </p:nvSpPr>
          <p:spPr bwMode="auto">
            <a:xfrm>
              <a:off x="3744" y="2256"/>
              <a:ext cx="19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83" name="AutoShape 27"/>
            <p:cNvSpPr>
              <a:spLocks noChangeAspect="1" noChangeArrowheads="1"/>
            </p:cNvSpPr>
            <p:nvPr/>
          </p:nvSpPr>
          <p:spPr bwMode="auto">
            <a:xfrm>
              <a:off x="2304" y="254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84" name="AutoShape 28"/>
            <p:cNvSpPr>
              <a:spLocks noChangeAspect="1" noChangeArrowheads="1"/>
            </p:cNvSpPr>
            <p:nvPr/>
          </p:nvSpPr>
          <p:spPr bwMode="auto">
            <a:xfrm>
              <a:off x="1824" y="254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85" name="Line 29"/>
            <p:cNvSpPr>
              <a:spLocks noChangeAspect="1" noChangeShapeType="1"/>
            </p:cNvSpPr>
            <p:nvPr/>
          </p:nvSpPr>
          <p:spPr bwMode="auto">
            <a:xfrm>
              <a:off x="2160" y="2736"/>
              <a:ext cx="19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86" name="AutoShape 30"/>
            <p:cNvSpPr>
              <a:spLocks noChangeAspect="1" noChangeArrowheads="1"/>
            </p:cNvSpPr>
            <p:nvPr/>
          </p:nvSpPr>
          <p:spPr bwMode="auto">
            <a:xfrm>
              <a:off x="3456" y="254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87" name="AutoShape 31"/>
            <p:cNvSpPr>
              <a:spLocks noChangeAspect="1" noChangeArrowheads="1"/>
            </p:cNvSpPr>
            <p:nvPr/>
          </p:nvSpPr>
          <p:spPr bwMode="auto">
            <a:xfrm>
              <a:off x="2976" y="254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88" name="Line 32"/>
            <p:cNvSpPr>
              <a:spLocks noChangeAspect="1" noChangeShapeType="1"/>
            </p:cNvSpPr>
            <p:nvPr/>
          </p:nvSpPr>
          <p:spPr bwMode="auto">
            <a:xfrm>
              <a:off x="3312" y="2736"/>
              <a:ext cx="19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89" name="AutoShape 33"/>
            <p:cNvSpPr>
              <a:spLocks noChangeAspect="1" noChangeArrowheads="1"/>
            </p:cNvSpPr>
            <p:nvPr/>
          </p:nvSpPr>
          <p:spPr bwMode="auto">
            <a:xfrm>
              <a:off x="2304" y="302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90" name="AutoShape 34"/>
            <p:cNvSpPr>
              <a:spLocks noChangeAspect="1" noChangeArrowheads="1"/>
            </p:cNvSpPr>
            <p:nvPr/>
          </p:nvSpPr>
          <p:spPr bwMode="auto">
            <a:xfrm>
              <a:off x="2976" y="3024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96291" name="Group 35"/>
          <p:cNvGrpSpPr>
            <a:grpSpLocks/>
          </p:cNvGrpSpPr>
          <p:nvPr/>
        </p:nvGrpSpPr>
        <p:grpSpPr bwMode="auto">
          <a:xfrm>
            <a:off x="457200" y="3908425"/>
            <a:ext cx="8291513" cy="2184400"/>
            <a:chOff x="288" y="2201"/>
            <a:chExt cx="5223" cy="1376"/>
          </a:xfrm>
        </p:grpSpPr>
        <p:grpSp>
          <p:nvGrpSpPr>
            <p:cNvPr id="96292" name="Group 36"/>
            <p:cNvGrpSpPr>
              <a:grpSpLocks/>
            </p:cNvGrpSpPr>
            <p:nvPr/>
          </p:nvGrpSpPr>
          <p:grpSpPr bwMode="auto">
            <a:xfrm>
              <a:off x="288" y="2249"/>
              <a:ext cx="2166" cy="1328"/>
              <a:chOff x="288" y="2474"/>
              <a:chExt cx="2166" cy="1328"/>
            </a:xfrm>
          </p:grpSpPr>
          <p:sp>
            <p:nvSpPr>
              <p:cNvPr id="96293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276" y="2727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294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564" y="3015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295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1276" y="3015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296" name="Line 40"/>
              <p:cNvSpPr>
                <a:spLocks noChangeAspect="1" noChangeShapeType="1"/>
              </p:cNvSpPr>
              <p:nvPr/>
            </p:nvSpPr>
            <p:spPr bwMode="auto">
              <a:xfrm>
                <a:off x="1477" y="3131"/>
                <a:ext cx="115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297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1564" y="3303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298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1276" y="3303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299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1852" y="3303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00" name="Line 44"/>
              <p:cNvSpPr>
                <a:spLocks noChangeAspect="1" noChangeShapeType="1"/>
              </p:cNvSpPr>
              <p:nvPr/>
            </p:nvSpPr>
            <p:spPr bwMode="auto">
              <a:xfrm>
                <a:off x="1477" y="3418"/>
                <a:ext cx="115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01" name="Line 45"/>
              <p:cNvSpPr>
                <a:spLocks noChangeAspect="1" noChangeShapeType="1"/>
              </p:cNvSpPr>
              <p:nvPr/>
            </p:nvSpPr>
            <p:spPr bwMode="auto">
              <a:xfrm>
                <a:off x="1736" y="3418"/>
                <a:ext cx="116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02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1564" y="3591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03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276" y="3591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04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1852" y="3591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05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2140" y="3591"/>
                <a:ext cx="201" cy="202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06" name="Line 50"/>
              <p:cNvSpPr>
                <a:spLocks noChangeAspect="1" noChangeShapeType="1"/>
              </p:cNvSpPr>
              <p:nvPr/>
            </p:nvSpPr>
            <p:spPr bwMode="auto">
              <a:xfrm>
                <a:off x="1477" y="3706"/>
                <a:ext cx="115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07" name="Line 51"/>
              <p:cNvSpPr>
                <a:spLocks noChangeAspect="1" noChangeShapeType="1"/>
              </p:cNvSpPr>
              <p:nvPr/>
            </p:nvSpPr>
            <p:spPr bwMode="auto">
              <a:xfrm>
                <a:off x="1736" y="3706"/>
                <a:ext cx="116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08" name="Line 52"/>
              <p:cNvSpPr>
                <a:spLocks noChangeAspect="1" noChangeShapeType="1"/>
              </p:cNvSpPr>
              <p:nvPr/>
            </p:nvSpPr>
            <p:spPr bwMode="auto">
              <a:xfrm>
                <a:off x="2024" y="3706"/>
                <a:ext cx="116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09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1425" y="2580"/>
                <a:ext cx="2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1"/>
                  <a:t>+</a:t>
                </a:r>
                <a:endParaRPr lang="cs-CZ" altLang="cs-CZ" sz="2000" b="1"/>
              </a:p>
            </p:txBody>
          </p:sp>
          <p:sp>
            <p:nvSpPr>
              <p:cNvPr id="96310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1703" y="2870"/>
                <a:ext cx="2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1"/>
                  <a:t>+</a:t>
                </a:r>
                <a:endParaRPr lang="cs-CZ" altLang="cs-CZ" sz="2000" b="1"/>
              </a:p>
            </p:txBody>
          </p:sp>
          <p:sp>
            <p:nvSpPr>
              <p:cNvPr id="96311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1975" y="3148"/>
                <a:ext cx="2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1"/>
                  <a:t>+</a:t>
                </a:r>
                <a:endParaRPr lang="cs-CZ" altLang="cs-CZ" sz="2000" b="1"/>
              </a:p>
            </p:txBody>
          </p:sp>
          <p:sp>
            <p:nvSpPr>
              <p:cNvPr id="96312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2247" y="3426"/>
                <a:ext cx="2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1"/>
                  <a:t>+</a:t>
                </a:r>
                <a:endParaRPr lang="cs-CZ" altLang="cs-CZ" sz="2000" b="1"/>
              </a:p>
            </p:txBody>
          </p:sp>
          <p:grpSp>
            <p:nvGrpSpPr>
              <p:cNvPr id="96313" name="Group 57"/>
              <p:cNvGrpSpPr>
                <a:grpSpLocks/>
              </p:cNvGrpSpPr>
              <p:nvPr/>
            </p:nvGrpSpPr>
            <p:grpSpPr bwMode="auto">
              <a:xfrm>
                <a:off x="288" y="2474"/>
                <a:ext cx="1005" cy="1328"/>
                <a:chOff x="288" y="2474"/>
                <a:chExt cx="1005" cy="1328"/>
              </a:xfrm>
            </p:grpSpPr>
            <p:sp>
              <p:nvSpPr>
                <p:cNvPr id="96314" name="Text Box 5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30" y="2704"/>
                  <a:ext cx="36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cs-CZ" sz="2000">
                      <a:solidFill>
                        <a:srgbClr val="FF0000"/>
                      </a:solidFill>
                    </a:rPr>
                    <a:t>b</a:t>
                  </a:r>
                  <a:r>
                    <a:rPr lang="en-US" altLang="cs-CZ" sz="2000" baseline="-25000">
                      <a:solidFill>
                        <a:srgbClr val="FF0000"/>
                      </a:solidFill>
                    </a:rPr>
                    <a:t>1</a:t>
                  </a:r>
                  <a:endParaRPr lang="cs-CZ" altLang="cs-CZ" sz="2000" baseline="-25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315" name="Text Box 5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36" y="2989"/>
                  <a:ext cx="26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cs-CZ" sz="2000">
                      <a:solidFill>
                        <a:srgbClr val="FF0000"/>
                      </a:solidFill>
                    </a:rPr>
                    <a:t>b</a:t>
                  </a:r>
                  <a:r>
                    <a:rPr lang="en-US" altLang="cs-CZ" sz="2000" baseline="-25000">
                      <a:solidFill>
                        <a:srgbClr val="FF0000"/>
                      </a:solidFill>
                    </a:rPr>
                    <a:t>2</a:t>
                  </a:r>
                  <a:endParaRPr lang="cs-CZ" altLang="cs-CZ" sz="2000" baseline="-25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316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36" y="3283"/>
                  <a:ext cx="24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>
                      <a:solidFill>
                        <a:srgbClr val="FF0000"/>
                      </a:solidFill>
                    </a:rPr>
                    <a:t>b</a:t>
                  </a:r>
                  <a:r>
                    <a:rPr lang="en-US" altLang="cs-CZ" sz="2000" baseline="-25000">
                      <a:solidFill>
                        <a:srgbClr val="FF0000"/>
                      </a:solidFill>
                    </a:rPr>
                    <a:t>3</a:t>
                  </a:r>
                  <a:endParaRPr lang="cs-CZ" altLang="cs-CZ" sz="2000" baseline="-25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317" name="Text Box 6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36" y="3552"/>
                  <a:ext cx="35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cs-CZ" sz="2000">
                      <a:solidFill>
                        <a:srgbClr val="FF0000"/>
                      </a:solidFill>
                    </a:rPr>
                    <a:t>b</a:t>
                  </a:r>
                  <a:r>
                    <a:rPr lang="en-US" altLang="cs-CZ" sz="2000" baseline="-25000">
                      <a:solidFill>
                        <a:srgbClr val="FF0000"/>
                      </a:solidFill>
                    </a:rPr>
                    <a:t>4</a:t>
                  </a:r>
                  <a:endParaRPr lang="cs-CZ" altLang="cs-CZ" sz="2000" baseline="-25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318" name="Text Box 6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8" y="2474"/>
                  <a:ext cx="87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cs-CZ" altLang="cs-CZ" sz="2000" b="1">
                      <a:solidFill>
                        <a:srgbClr val="FF0000"/>
                      </a:solidFill>
                    </a:rPr>
                    <a:t>b- ion serie</a:t>
                  </a:r>
                  <a:endParaRPr lang="en-US" altLang="cs-CZ" sz="2000" b="1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96319" name="Group 63"/>
            <p:cNvGrpSpPr>
              <a:grpSpLocks/>
            </p:cNvGrpSpPr>
            <p:nvPr/>
          </p:nvGrpSpPr>
          <p:grpSpPr bwMode="auto">
            <a:xfrm>
              <a:off x="3515" y="2201"/>
              <a:ext cx="1996" cy="1351"/>
              <a:chOff x="3515" y="2201"/>
              <a:chExt cx="1996" cy="1351"/>
            </a:xfrm>
          </p:grpSpPr>
          <p:grpSp>
            <p:nvGrpSpPr>
              <p:cNvPr id="96320" name="Group 64"/>
              <p:cNvGrpSpPr>
                <a:grpSpLocks/>
              </p:cNvGrpSpPr>
              <p:nvPr/>
            </p:nvGrpSpPr>
            <p:grpSpPr bwMode="auto">
              <a:xfrm>
                <a:off x="3515" y="2353"/>
                <a:ext cx="1588" cy="1199"/>
                <a:chOff x="3424" y="2578"/>
                <a:chExt cx="1588" cy="1199"/>
              </a:xfrm>
            </p:grpSpPr>
            <p:sp>
              <p:nvSpPr>
                <p:cNvPr id="96321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367" y="2711"/>
                  <a:ext cx="201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22" name="AutoShap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4395" y="2999"/>
                  <a:ext cx="202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23" name="AutoShap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4107" y="2999"/>
                  <a:ext cx="202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24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4309" y="3115"/>
                  <a:ext cx="11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25" name="AutoShap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07" y="3287"/>
                  <a:ext cx="202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26" name="AutoShap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819" y="3287"/>
                  <a:ext cx="202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27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5" y="3287"/>
                  <a:ext cx="202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28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4021" y="3402"/>
                  <a:ext cx="11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29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4280" y="3402"/>
                  <a:ext cx="11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30" name="AutoShap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829" y="3575"/>
                  <a:ext cx="202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31" name="AutoShap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541" y="3575"/>
                  <a:ext cx="202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32" name="AutoShap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117" y="3575"/>
                  <a:ext cx="202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33" name="AutoShap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4405" y="3575"/>
                  <a:ext cx="202" cy="202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334" name="Line 78"/>
                <p:cNvSpPr>
                  <a:spLocks noChangeAspect="1" noChangeShapeType="1"/>
                </p:cNvSpPr>
                <p:nvPr/>
              </p:nvSpPr>
              <p:spPr bwMode="auto">
                <a:xfrm>
                  <a:off x="3743" y="3690"/>
                  <a:ext cx="11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35" name="Line 79"/>
                <p:cNvSpPr>
                  <a:spLocks noChangeAspect="1" noChangeShapeType="1"/>
                </p:cNvSpPr>
                <p:nvPr/>
              </p:nvSpPr>
              <p:spPr bwMode="auto">
                <a:xfrm>
                  <a:off x="4002" y="3690"/>
                  <a:ext cx="11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36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4290" y="3690"/>
                  <a:ext cx="11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37" name="Text Box 8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07" y="2578"/>
                  <a:ext cx="20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1"/>
                    <a:t>+</a:t>
                  </a:r>
                  <a:endParaRPr lang="cs-CZ" altLang="cs-CZ" sz="2000" b="1"/>
                </a:p>
              </p:txBody>
            </p:sp>
            <p:sp>
              <p:nvSpPr>
                <p:cNvPr id="96338" name="Text Box 8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69" y="2863"/>
                  <a:ext cx="20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1"/>
                    <a:t>+</a:t>
                  </a:r>
                  <a:endParaRPr lang="cs-CZ" altLang="cs-CZ" sz="2000" b="1"/>
                </a:p>
              </p:txBody>
            </p:sp>
            <p:sp>
              <p:nvSpPr>
                <p:cNvPr id="96339" name="Text Box 8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6" y="3140"/>
                  <a:ext cx="20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1"/>
                    <a:t>+</a:t>
                  </a:r>
                  <a:endParaRPr lang="cs-CZ" altLang="cs-CZ" sz="2000" b="1"/>
                </a:p>
              </p:txBody>
            </p:sp>
            <p:sp>
              <p:nvSpPr>
                <p:cNvPr id="96340" name="Text Box 8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24" y="3424"/>
                  <a:ext cx="20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1"/>
                    <a:t>+</a:t>
                  </a:r>
                  <a:endParaRPr lang="cs-CZ" altLang="cs-CZ" sz="2000" b="1"/>
                </a:p>
              </p:txBody>
            </p:sp>
            <p:sp>
              <p:nvSpPr>
                <p:cNvPr id="96341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78" y="2681"/>
                  <a:ext cx="3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cs-CZ" sz="2000">
                      <a:solidFill>
                        <a:schemeClr val="accent2"/>
                      </a:solidFill>
                    </a:rPr>
                    <a:t>y</a:t>
                  </a:r>
                  <a:r>
                    <a:rPr lang="en-US" altLang="cs-CZ" sz="2000" baseline="-25000">
                      <a:solidFill>
                        <a:schemeClr val="accent2"/>
                      </a:solidFill>
                    </a:rPr>
                    <a:t>1</a:t>
                  </a:r>
                  <a:endParaRPr lang="cs-CZ" altLang="cs-CZ" sz="2000" baseline="-250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6342" name="Text Box 8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84" y="2976"/>
                  <a:ext cx="24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>
                      <a:solidFill>
                        <a:schemeClr val="accent2"/>
                      </a:solidFill>
                    </a:rPr>
                    <a:t>y</a:t>
                  </a:r>
                  <a:r>
                    <a:rPr lang="en-US" altLang="cs-CZ" sz="2000" baseline="-25000">
                      <a:solidFill>
                        <a:schemeClr val="accent2"/>
                      </a:solidFill>
                    </a:rPr>
                    <a:t>2</a:t>
                  </a:r>
                  <a:endParaRPr lang="cs-CZ" altLang="cs-CZ" sz="2000" baseline="-250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6343" name="Text Box 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84" y="3249"/>
                  <a:ext cx="24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>
                      <a:solidFill>
                        <a:schemeClr val="accent2"/>
                      </a:solidFill>
                    </a:rPr>
                    <a:t>y</a:t>
                  </a:r>
                  <a:r>
                    <a:rPr lang="en-US" altLang="cs-CZ" sz="2000" baseline="-25000">
                      <a:solidFill>
                        <a:schemeClr val="accent2"/>
                      </a:solidFill>
                    </a:rPr>
                    <a:t>3</a:t>
                  </a:r>
                  <a:endParaRPr lang="cs-CZ" altLang="cs-CZ" sz="2000" baseline="-250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6344" name="Text Box 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84" y="3521"/>
                  <a:ext cx="28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cs-CZ" sz="2000">
                      <a:solidFill>
                        <a:schemeClr val="accent2"/>
                      </a:solidFill>
                    </a:rPr>
                    <a:t>y</a:t>
                  </a:r>
                  <a:r>
                    <a:rPr lang="en-US" altLang="cs-CZ" sz="2000" baseline="-25000">
                      <a:solidFill>
                        <a:schemeClr val="accent2"/>
                      </a:solidFill>
                    </a:rPr>
                    <a:t>4</a:t>
                  </a:r>
                  <a:endParaRPr lang="cs-CZ" altLang="cs-CZ" sz="2000" baseline="-2500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96345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4650" y="2201"/>
                <a:ext cx="86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000" b="1">
                    <a:solidFill>
                      <a:schemeClr val="accent2"/>
                    </a:solidFill>
                  </a:rPr>
                  <a:t>y- ion serie</a:t>
                </a:r>
                <a:endParaRPr lang="en-US" altLang="cs-CZ" sz="2000" b="1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96346" name="Text Box 90"/>
          <p:cNvSpPr txBox="1">
            <a:spLocks noChangeArrowheads="1"/>
          </p:cNvSpPr>
          <p:nvPr/>
        </p:nvSpPr>
        <p:spPr bwMode="auto">
          <a:xfrm>
            <a:off x="395536" y="743506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smtClean="0"/>
              <a:t>MS</a:t>
            </a:r>
            <a:endParaRPr lang="cs-CZ" altLang="cs-CZ" sz="1800" b="1"/>
          </a:p>
        </p:txBody>
      </p:sp>
      <p:sp>
        <p:nvSpPr>
          <p:cNvPr id="96352" name="Text Box 96"/>
          <p:cNvSpPr txBox="1">
            <a:spLocks noChangeArrowheads="1"/>
          </p:cNvSpPr>
          <p:nvPr/>
        </p:nvSpPr>
        <p:spPr bwMode="auto">
          <a:xfrm>
            <a:off x="2511425" y="6302375"/>
            <a:ext cx="45191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err="1" smtClean="0">
                <a:latin typeface="Arial" pitchFamily="34" charset="0"/>
              </a:rPr>
              <a:t>fragmentation</a:t>
            </a:r>
            <a:r>
              <a:rPr lang="cs-CZ" altLang="cs-CZ" sz="1800" smtClean="0">
                <a:latin typeface="Arial" pitchFamily="34" charset="0"/>
              </a:rPr>
              <a:t> </a:t>
            </a:r>
            <a:r>
              <a:rPr lang="cs-CZ" altLang="cs-CZ" sz="1800" err="1" smtClean="0">
                <a:latin typeface="Arial" pitchFamily="34" charset="0"/>
              </a:rPr>
              <a:t>maps</a:t>
            </a:r>
            <a:r>
              <a:rPr lang="cs-CZ" altLang="cs-CZ" sz="1800" smtClean="0">
                <a:latin typeface="Arial" pitchFamily="34" charset="0"/>
              </a:rPr>
              <a:t> </a:t>
            </a:r>
            <a:r>
              <a:rPr lang="cs-CZ" altLang="cs-CZ" sz="1800" err="1" smtClean="0">
                <a:latin typeface="Arial" pitchFamily="34" charset="0"/>
              </a:rPr>
              <a:t>for</a:t>
            </a:r>
            <a:r>
              <a:rPr lang="cs-CZ" altLang="cs-CZ" sz="1800" smtClean="0">
                <a:latin typeface="Arial" pitchFamily="34" charset="0"/>
              </a:rPr>
              <a:t> </a:t>
            </a:r>
            <a:r>
              <a:rPr lang="cs-CZ" altLang="cs-CZ" sz="1800" err="1" smtClean="0">
                <a:latin typeface="Arial" pitchFamily="34" charset="0"/>
              </a:rPr>
              <a:t>individual</a:t>
            </a:r>
            <a:r>
              <a:rPr lang="cs-CZ" altLang="cs-CZ" sz="1800" smtClean="0">
                <a:latin typeface="Arial" pitchFamily="34" charset="0"/>
              </a:rPr>
              <a:t> </a:t>
            </a:r>
            <a:r>
              <a:rPr lang="cs-CZ" altLang="cs-CZ" sz="1800" err="1" smtClean="0">
                <a:latin typeface="Arial" pitchFamily="34" charset="0"/>
              </a:rPr>
              <a:t>peptides</a:t>
            </a:r>
            <a:endParaRPr lang="cs-CZ" altLang="cs-CZ" sz="1800">
              <a:latin typeface="Arial" pitchFamily="34" charset="0"/>
            </a:endParaRPr>
          </a:p>
        </p:txBody>
      </p:sp>
      <p:sp>
        <p:nvSpPr>
          <p:cNvPr id="96354" name="Text Box 98"/>
          <p:cNvSpPr txBox="1">
            <a:spLocks noChangeArrowheads="1"/>
          </p:cNvSpPr>
          <p:nvPr/>
        </p:nvSpPr>
        <p:spPr bwMode="auto">
          <a:xfrm>
            <a:off x="2811759" y="230892"/>
            <a:ext cx="37513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 b="1"/>
              <a:t>MS </a:t>
            </a:r>
            <a:r>
              <a:rPr lang="cs-CZ" altLang="cs-CZ" sz="2000" i="1" err="1"/>
              <a:t>vs</a:t>
            </a:r>
            <a:r>
              <a:rPr lang="cs-CZ" altLang="cs-CZ" sz="2000" b="1"/>
              <a:t> </a:t>
            </a:r>
            <a:r>
              <a:rPr lang="cs-CZ" altLang="cs-CZ" sz="2000" b="1" smtClean="0"/>
              <a:t>MS/MS </a:t>
            </a:r>
            <a:r>
              <a:rPr lang="cs-CZ" altLang="cs-CZ" sz="2000" b="1" err="1" smtClean="0"/>
              <a:t>of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peptides</a:t>
            </a:r>
            <a:r>
              <a:rPr lang="cs-CZ" altLang="cs-CZ" sz="2000" b="1" smtClean="0"/>
              <a:t> (CID)</a:t>
            </a:r>
            <a:endParaRPr lang="cs-CZ" altLang="cs-CZ" sz="2000"/>
          </a:p>
        </p:txBody>
      </p:sp>
      <p:grpSp>
        <p:nvGrpSpPr>
          <p:cNvPr id="96378" name="Group 122"/>
          <p:cNvGrpSpPr>
            <a:grpSpLocks/>
          </p:cNvGrpSpPr>
          <p:nvPr/>
        </p:nvGrpSpPr>
        <p:grpSpPr bwMode="auto">
          <a:xfrm>
            <a:off x="4140200" y="836613"/>
            <a:ext cx="1008063" cy="935037"/>
            <a:chOff x="2608" y="755"/>
            <a:chExt cx="635" cy="589"/>
          </a:xfrm>
        </p:grpSpPr>
        <p:sp>
          <p:nvSpPr>
            <p:cNvPr id="96355" name="Oval 99"/>
            <p:cNvSpPr>
              <a:spLocks noChangeArrowheads="1"/>
            </p:cNvSpPr>
            <p:nvPr/>
          </p:nvSpPr>
          <p:spPr bwMode="auto">
            <a:xfrm>
              <a:off x="2608" y="755"/>
              <a:ext cx="635" cy="589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356" name="Rectangle 100"/>
            <p:cNvSpPr>
              <a:spLocks noChangeArrowheads="1"/>
            </p:cNvSpPr>
            <p:nvPr/>
          </p:nvSpPr>
          <p:spPr bwMode="auto">
            <a:xfrm>
              <a:off x="2651" y="929"/>
              <a:ext cx="5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800">
                  <a:latin typeface="Arial" pitchFamily="34" charset="0"/>
                </a:rPr>
                <a:t>[</a:t>
              </a:r>
              <a:r>
                <a:rPr lang="cs-CZ" altLang="cs-CZ" sz="1800">
                  <a:latin typeface="Arial" pitchFamily="34" charset="0"/>
                </a:rPr>
                <a:t>M+H</a:t>
              </a:r>
              <a:r>
                <a:rPr lang="en-US" altLang="cs-CZ" sz="1800">
                  <a:latin typeface="Arial" pitchFamily="34" charset="0"/>
                </a:rPr>
                <a:t>]</a:t>
              </a:r>
              <a:r>
                <a:rPr lang="cs-CZ" altLang="cs-CZ" sz="1800" baseline="30000">
                  <a:latin typeface="Arial" pitchFamily="34" charset="0"/>
                </a:rPr>
                <a:t>+</a:t>
              </a:r>
            </a:p>
          </p:txBody>
        </p:sp>
      </p:grpSp>
      <p:sp>
        <p:nvSpPr>
          <p:cNvPr id="96371" name="Text Box 115"/>
          <p:cNvSpPr txBox="1">
            <a:spLocks noChangeArrowheads="1"/>
          </p:cNvSpPr>
          <p:nvPr/>
        </p:nvSpPr>
        <p:spPr bwMode="auto">
          <a:xfrm>
            <a:off x="395536" y="2633663"/>
            <a:ext cx="9412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smtClean="0"/>
              <a:t>MS/MS</a:t>
            </a:r>
            <a:endParaRPr lang="cs-CZ" altLang="cs-CZ" sz="1800" b="1"/>
          </a:p>
        </p:txBody>
      </p:sp>
      <p:grpSp>
        <p:nvGrpSpPr>
          <p:cNvPr id="96380" name="Group 124"/>
          <p:cNvGrpSpPr>
            <a:grpSpLocks/>
          </p:cNvGrpSpPr>
          <p:nvPr/>
        </p:nvGrpSpPr>
        <p:grpSpPr bwMode="auto">
          <a:xfrm>
            <a:off x="1838325" y="1985963"/>
            <a:ext cx="5900738" cy="1803400"/>
            <a:chOff x="1158" y="1344"/>
            <a:chExt cx="3717" cy="1136"/>
          </a:xfrm>
        </p:grpSpPr>
        <p:grpSp>
          <p:nvGrpSpPr>
            <p:cNvPr id="96347" name="Group 91"/>
            <p:cNvGrpSpPr>
              <a:grpSpLocks/>
            </p:cNvGrpSpPr>
            <p:nvPr/>
          </p:nvGrpSpPr>
          <p:grpSpPr bwMode="auto">
            <a:xfrm>
              <a:off x="2369" y="1888"/>
              <a:ext cx="1119" cy="592"/>
              <a:chOff x="2369" y="1931"/>
              <a:chExt cx="1119" cy="592"/>
            </a:xfrm>
          </p:grpSpPr>
          <p:sp>
            <p:nvSpPr>
              <p:cNvPr id="96348" name="Line 92"/>
              <p:cNvSpPr>
                <a:spLocks noChangeShapeType="1"/>
              </p:cNvSpPr>
              <p:nvPr/>
            </p:nvSpPr>
            <p:spPr bwMode="auto">
              <a:xfrm>
                <a:off x="2369" y="1933"/>
                <a:ext cx="0" cy="5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49" name="Line 93"/>
              <p:cNvSpPr>
                <a:spLocks noChangeShapeType="1"/>
              </p:cNvSpPr>
              <p:nvPr/>
            </p:nvSpPr>
            <p:spPr bwMode="auto">
              <a:xfrm>
                <a:off x="2744" y="1933"/>
                <a:ext cx="0" cy="5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50" name="Line 94"/>
              <p:cNvSpPr>
                <a:spLocks noChangeShapeType="1"/>
              </p:cNvSpPr>
              <p:nvPr/>
            </p:nvSpPr>
            <p:spPr bwMode="auto">
              <a:xfrm>
                <a:off x="3119" y="1933"/>
                <a:ext cx="0" cy="5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51" name="Line 95"/>
              <p:cNvSpPr>
                <a:spLocks noChangeShapeType="1"/>
              </p:cNvSpPr>
              <p:nvPr/>
            </p:nvSpPr>
            <p:spPr bwMode="auto">
              <a:xfrm>
                <a:off x="3488" y="1931"/>
                <a:ext cx="0" cy="5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6358" name="Text Box 102"/>
            <p:cNvSpPr txBox="1">
              <a:spLocks noChangeArrowheads="1"/>
            </p:cNvSpPr>
            <p:nvPr/>
          </p:nvSpPr>
          <p:spPr bwMode="auto">
            <a:xfrm>
              <a:off x="3833" y="2072"/>
              <a:ext cx="10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1">
                  <a:solidFill>
                    <a:schemeClr val="accent2"/>
                  </a:solidFill>
                </a:rPr>
                <a:t>C-terminus</a:t>
              </a:r>
              <a:endParaRPr lang="en-US" altLang="cs-CZ" sz="1800" b="1">
                <a:solidFill>
                  <a:schemeClr val="accent2"/>
                </a:solidFill>
              </a:endParaRPr>
            </a:p>
          </p:txBody>
        </p:sp>
        <p:grpSp>
          <p:nvGrpSpPr>
            <p:cNvPr id="96360" name="Group 104"/>
            <p:cNvGrpSpPr>
              <a:grpSpLocks/>
            </p:cNvGrpSpPr>
            <p:nvPr/>
          </p:nvGrpSpPr>
          <p:grpSpPr bwMode="auto">
            <a:xfrm>
              <a:off x="2043" y="2072"/>
              <a:ext cx="1744" cy="238"/>
              <a:chOff x="1680" y="384"/>
              <a:chExt cx="2208" cy="336"/>
            </a:xfrm>
          </p:grpSpPr>
          <p:sp>
            <p:nvSpPr>
              <p:cNvPr id="96361" name="AutoShape 105"/>
              <p:cNvSpPr>
                <a:spLocks noChangeArrowheads="1"/>
              </p:cNvSpPr>
              <p:nvPr/>
            </p:nvSpPr>
            <p:spPr bwMode="auto">
              <a:xfrm>
                <a:off x="2160" y="384"/>
                <a:ext cx="336" cy="336"/>
              </a:xfrm>
              <a:prstGeom prst="octagon">
                <a:avLst>
                  <a:gd name="adj" fmla="val 29287"/>
                </a:avLst>
              </a:prstGeom>
              <a:solidFill>
                <a:srgbClr val="33CCFF"/>
              </a:solidFill>
              <a:ln w="9525">
                <a:solidFill>
                  <a:srgbClr val="33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62" name="AutoShape 106"/>
              <p:cNvSpPr>
                <a:spLocks noChangeArrowheads="1"/>
              </p:cNvSpPr>
              <p:nvPr/>
            </p:nvSpPr>
            <p:spPr bwMode="auto">
              <a:xfrm>
                <a:off x="1680" y="384"/>
                <a:ext cx="336" cy="336"/>
              </a:xfrm>
              <a:prstGeom prst="octagon">
                <a:avLst>
                  <a:gd name="adj" fmla="val 29287"/>
                </a:avLst>
              </a:prstGeom>
              <a:solidFill>
                <a:srgbClr val="33CCFF"/>
              </a:solidFill>
              <a:ln w="9525">
                <a:solidFill>
                  <a:srgbClr val="33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63" name="AutoShape 107"/>
              <p:cNvSpPr>
                <a:spLocks noChangeArrowheads="1"/>
              </p:cNvSpPr>
              <p:nvPr/>
            </p:nvSpPr>
            <p:spPr bwMode="auto">
              <a:xfrm>
                <a:off x="2640" y="384"/>
                <a:ext cx="336" cy="336"/>
              </a:xfrm>
              <a:prstGeom prst="octagon">
                <a:avLst>
                  <a:gd name="adj" fmla="val 29287"/>
                </a:avLst>
              </a:prstGeom>
              <a:solidFill>
                <a:srgbClr val="33CCFF"/>
              </a:solidFill>
              <a:ln w="9525">
                <a:solidFill>
                  <a:srgbClr val="33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64" name="AutoShape 108"/>
              <p:cNvSpPr>
                <a:spLocks noChangeArrowheads="1"/>
              </p:cNvSpPr>
              <p:nvPr/>
            </p:nvSpPr>
            <p:spPr bwMode="auto">
              <a:xfrm>
                <a:off x="3120" y="384"/>
                <a:ext cx="336" cy="336"/>
              </a:xfrm>
              <a:prstGeom prst="octagon">
                <a:avLst>
                  <a:gd name="adj" fmla="val 29287"/>
                </a:avLst>
              </a:prstGeom>
              <a:solidFill>
                <a:srgbClr val="33CCFF"/>
              </a:solidFill>
              <a:ln w="9525">
                <a:solidFill>
                  <a:srgbClr val="33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65" name="AutoShape 109"/>
              <p:cNvSpPr>
                <a:spLocks noChangeArrowheads="1"/>
              </p:cNvSpPr>
              <p:nvPr/>
            </p:nvSpPr>
            <p:spPr bwMode="auto">
              <a:xfrm>
                <a:off x="3552" y="384"/>
                <a:ext cx="336" cy="336"/>
              </a:xfrm>
              <a:prstGeom prst="octagon">
                <a:avLst>
                  <a:gd name="adj" fmla="val 29287"/>
                </a:avLst>
              </a:prstGeom>
              <a:solidFill>
                <a:srgbClr val="33CCFF"/>
              </a:solidFill>
              <a:ln w="9525">
                <a:solidFill>
                  <a:srgbClr val="33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366" name="Line 110"/>
              <p:cNvSpPr>
                <a:spLocks noChangeShapeType="1"/>
              </p:cNvSpPr>
              <p:nvPr/>
            </p:nvSpPr>
            <p:spPr bwMode="auto">
              <a:xfrm flipV="1">
                <a:off x="2016" y="572"/>
                <a:ext cx="184" cy="4"/>
              </a:xfrm>
              <a:prstGeom prst="line">
                <a:avLst/>
              </a:prstGeom>
              <a:noFill/>
              <a:ln w="57150">
                <a:solidFill>
                  <a:srgbClr val="33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67" name="Line 111"/>
              <p:cNvSpPr>
                <a:spLocks noChangeShapeType="1"/>
              </p:cNvSpPr>
              <p:nvPr/>
            </p:nvSpPr>
            <p:spPr bwMode="auto">
              <a:xfrm>
                <a:off x="2448" y="57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33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68" name="Line 112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33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69" name="Line 113"/>
              <p:cNvSpPr>
                <a:spLocks noChangeShapeType="1"/>
              </p:cNvSpPr>
              <p:nvPr/>
            </p:nvSpPr>
            <p:spPr bwMode="auto">
              <a:xfrm>
                <a:off x="3456" y="57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33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6370" name="Text Box 114"/>
            <p:cNvSpPr txBox="1">
              <a:spLocks noChangeArrowheads="1"/>
            </p:cNvSpPr>
            <p:nvPr/>
          </p:nvSpPr>
          <p:spPr bwMode="auto">
            <a:xfrm>
              <a:off x="1158" y="2072"/>
              <a:ext cx="10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800" b="1">
                  <a:solidFill>
                    <a:srgbClr val="FF0000"/>
                  </a:solidFill>
                </a:rPr>
                <a:t>N-terminus</a:t>
              </a:r>
              <a:endParaRPr lang="en-US" altLang="cs-CZ" sz="1800" b="1">
                <a:solidFill>
                  <a:srgbClr val="FF0000"/>
                </a:solidFill>
              </a:endParaRPr>
            </a:p>
          </p:txBody>
        </p:sp>
        <p:sp>
          <p:nvSpPr>
            <p:cNvPr id="96377" name="Rectangle 121"/>
            <p:cNvSpPr>
              <a:spLocks noChangeArrowheads="1"/>
            </p:cNvSpPr>
            <p:nvPr/>
          </p:nvSpPr>
          <p:spPr bwMode="auto">
            <a:xfrm>
              <a:off x="3696" y="1874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000" b="1"/>
                <a:t>+</a:t>
              </a:r>
              <a:endParaRPr lang="cs-CZ" altLang="cs-CZ" sz="2000" b="1"/>
            </a:p>
          </p:txBody>
        </p:sp>
        <p:sp>
          <p:nvSpPr>
            <p:cNvPr id="96379" name="Line 123"/>
            <p:cNvSpPr>
              <a:spLocks noChangeShapeType="1"/>
            </p:cNvSpPr>
            <p:nvPr/>
          </p:nvSpPr>
          <p:spPr bwMode="auto">
            <a:xfrm>
              <a:off x="2925" y="1344"/>
              <a:ext cx="0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6387" name="Group 131"/>
          <p:cNvGrpSpPr>
            <a:grpSpLocks/>
          </p:cNvGrpSpPr>
          <p:nvPr/>
        </p:nvGrpSpPr>
        <p:grpSpPr bwMode="auto">
          <a:xfrm>
            <a:off x="1949450" y="3709988"/>
            <a:ext cx="1543050" cy="1404937"/>
            <a:chOff x="1228" y="2337"/>
            <a:chExt cx="972" cy="885"/>
          </a:xfrm>
        </p:grpSpPr>
        <p:grpSp>
          <p:nvGrpSpPr>
            <p:cNvPr id="96384" name="Group 128"/>
            <p:cNvGrpSpPr>
              <a:grpSpLocks/>
            </p:cNvGrpSpPr>
            <p:nvPr/>
          </p:nvGrpSpPr>
          <p:grpSpPr bwMode="auto">
            <a:xfrm>
              <a:off x="1228" y="2337"/>
              <a:ext cx="972" cy="231"/>
              <a:chOff x="826" y="1082"/>
              <a:chExt cx="972" cy="231"/>
            </a:xfrm>
          </p:grpSpPr>
          <p:sp>
            <p:nvSpPr>
              <p:cNvPr id="96382" name="Text Box 126"/>
              <p:cNvSpPr txBox="1">
                <a:spLocks noChangeArrowheads="1"/>
              </p:cNvSpPr>
              <p:nvPr/>
            </p:nvSpPr>
            <p:spPr bwMode="auto">
              <a:xfrm>
                <a:off x="826" y="1082"/>
                <a:ext cx="9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1800">
                    <a:latin typeface="Symbol" pitchFamily="18" charset="2"/>
                  </a:rPr>
                  <a:t>D</a:t>
                </a:r>
                <a:r>
                  <a:rPr lang="en-US" altLang="cs-CZ" sz="1800"/>
                  <a:t>M            AA</a:t>
                </a:r>
                <a:endParaRPr lang="cs-CZ" altLang="cs-CZ" sz="1800"/>
              </a:p>
            </p:txBody>
          </p:sp>
          <p:sp>
            <p:nvSpPr>
              <p:cNvPr id="96383" name="Line 127"/>
              <p:cNvSpPr>
                <a:spLocks noChangeShapeType="1"/>
              </p:cNvSpPr>
              <p:nvPr/>
            </p:nvSpPr>
            <p:spPr bwMode="auto">
              <a:xfrm>
                <a:off x="1202" y="1215"/>
                <a:ext cx="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6385" name="Line 129"/>
            <p:cNvSpPr>
              <a:spLocks noChangeShapeType="1"/>
            </p:cNvSpPr>
            <p:nvPr/>
          </p:nvSpPr>
          <p:spPr bwMode="auto">
            <a:xfrm>
              <a:off x="1519" y="2568"/>
              <a:ext cx="6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386" name="Line 130"/>
            <p:cNvSpPr>
              <a:spLocks noChangeShapeType="1"/>
            </p:cNvSpPr>
            <p:nvPr/>
          </p:nvSpPr>
          <p:spPr bwMode="auto">
            <a:xfrm>
              <a:off x="1882" y="2568"/>
              <a:ext cx="6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5316826" y="2430886"/>
            <a:ext cx="319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CID – </a:t>
            </a:r>
            <a:r>
              <a:rPr lang="cs-CZ" sz="1600" err="1" smtClean="0"/>
              <a:t>collision</a:t>
            </a:r>
            <a:r>
              <a:rPr lang="cs-CZ" sz="1600" smtClean="0"/>
              <a:t> </a:t>
            </a:r>
            <a:r>
              <a:rPr lang="cs-CZ" sz="1600" err="1" smtClean="0"/>
              <a:t>induced</a:t>
            </a:r>
            <a:r>
              <a:rPr lang="cs-CZ" sz="1600" smtClean="0"/>
              <a:t> </a:t>
            </a:r>
            <a:r>
              <a:rPr lang="cs-CZ" sz="1600" err="1" smtClean="0"/>
              <a:t>dissociation</a:t>
            </a:r>
            <a:endParaRPr lang="cs-CZ" sz="1600"/>
          </a:p>
        </p:txBody>
      </p:sp>
      <p:sp>
        <p:nvSpPr>
          <p:cNvPr id="124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58788" y="774700"/>
            <a:ext cx="8208962" cy="5688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71550"/>
            <a:ext cx="76676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06813"/>
            <a:ext cx="76676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63688" y="303152"/>
            <a:ext cx="5882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cs typeface="Courier New" pitchFamily="49" charset="0"/>
              </a:rPr>
              <a:t>ESI-MS a MS</a:t>
            </a:r>
            <a:r>
              <a:rPr lang="en-US" altLang="cs-CZ" sz="2000" b="1">
                <a:cs typeface="Courier New" pitchFamily="49" charset="0"/>
              </a:rPr>
              <a:t>/</a:t>
            </a:r>
            <a:r>
              <a:rPr lang="cs-CZ" altLang="cs-CZ" sz="2000" b="1">
                <a:cs typeface="Courier New" pitchFamily="49" charset="0"/>
              </a:rPr>
              <a:t>MS </a:t>
            </a:r>
            <a:r>
              <a:rPr lang="cs-CZ" altLang="cs-CZ" sz="2000" b="1" err="1" smtClean="0">
                <a:cs typeface="Courier New" pitchFamily="49" charset="0"/>
              </a:rPr>
              <a:t>spectra</a:t>
            </a:r>
            <a:r>
              <a:rPr lang="cs-CZ" altLang="cs-CZ" sz="2000" b="1" smtClean="0">
                <a:cs typeface="Courier New" pitchFamily="49" charset="0"/>
              </a:rPr>
              <a:t> </a:t>
            </a:r>
            <a:r>
              <a:rPr lang="cs-CZ" altLang="cs-CZ" sz="2000" b="1" err="1" smtClean="0">
                <a:cs typeface="Courier New" pitchFamily="49" charset="0"/>
              </a:rPr>
              <a:t>of</a:t>
            </a:r>
            <a:r>
              <a:rPr lang="cs-CZ" altLang="cs-CZ" sz="2000" b="1" smtClean="0">
                <a:cs typeface="Courier New" pitchFamily="49" charset="0"/>
              </a:rPr>
              <a:t> a peptide </a:t>
            </a:r>
            <a:r>
              <a:rPr lang="cs-CZ" altLang="cs-CZ" sz="2000" b="1">
                <a:cs typeface="Courier New" pitchFamily="49" charset="0"/>
              </a:rPr>
              <a:t>(MW 1148.5)</a:t>
            </a:r>
            <a:endParaRPr lang="en-US" altLang="cs-CZ" sz="2000" b="1">
              <a:cs typeface="Courier New" pitchFamily="49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258888" y="1331913"/>
            <a:ext cx="1406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/>
              <a:t>MS </a:t>
            </a:r>
            <a:r>
              <a:rPr lang="cs-CZ" altLang="cs-CZ" sz="1600" err="1" smtClean="0"/>
              <a:t>analysis</a:t>
            </a:r>
            <a:endParaRPr lang="cs-CZ" altLang="cs-CZ" sz="1600"/>
          </a:p>
          <a:p>
            <a:r>
              <a:rPr lang="cs-CZ" altLang="cs-CZ" sz="1200" err="1" smtClean="0"/>
              <a:t>mass</a:t>
            </a:r>
            <a:r>
              <a:rPr lang="cs-CZ" altLang="cs-CZ" sz="1200" smtClean="0"/>
              <a:t> </a:t>
            </a:r>
            <a:r>
              <a:rPr lang="cs-CZ" altLang="cs-CZ" sz="1200" err="1" smtClean="0"/>
              <a:t>determination</a:t>
            </a:r>
            <a:endParaRPr lang="cs-CZ" altLang="cs-CZ" sz="1200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258888" y="3994150"/>
            <a:ext cx="3999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/>
              <a:t>MS</a:t>
            </a:r>
            <a:r>
              <a:rPr lang="en-US" altLang="cs-CZ" sz="1600"/>
              <a:t>/</a:t>
            </a:r>
            <a:r>
              <a:rPr lang="cs-CZ" altLang="cs-CZ" sz="1600"/>
              <a:t>MS </a:t>
            </a:r>
            <a:r>
              <a:rPr lang="cs-CZ" altLang="cs-CZ" sz="1600" smtClean="0"/>
              <a:t>analysis</a:t>
            </a:r>
            <a:endParaRPr lang="cs-CZ" altLang="cs-CZ" sz="1600"/>
          </a:p>
          <a:p>
            <a:r>
              <a:rPr lang="cs-CZ" altLang="cs-CZ" sz="1200" smtClean="0"/>
              <a:t>data for protein identification or primary structure elucidation</a:t>
            </a:r>
            <a:endParaRPr lang="cs-CZ" altLang="cs-CZ" sz="1600"/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3779838" y="1547813"/>
            <a:ext cx="792162" cy="144462"/>
          </a:xfrm>
          <a:prstGeom prst="leftArrow">
            <a:avLst>
              <a:gd name="adj1" fmla="val 50000"/>
              <a:gd name="adj2" fmla="val 137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787900" y="1331913"/>
            <a:ext cx="30246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err="1" smtClean="0"/>
              <a:t>Doubly-charged</a:t>
            </a:r>
            <a:r>
              <a:rPr lang="cs-CZ" altLang="cs-CZ" sz="1600" smtClean="0"/>
              <a:t> ion </a:t>
            </a:r>
            <a:r>
              <a:rPr lang="cs-CZ" altLang="cs-CZ" sz="1600" err="1" smtClean="0"/>
              <a:t>of</a:t>
            </a:r>
            <a:r>
              <a:rPr lang="cs-CZ" altLang="cs-CZ" sz="1600" smtClean="0"/>
              <a:t> </a:t>
            </a:r>
            <a:r>
              <a:rPr lang="cs-CZ" altLang="cs-CZ" sz="1600" err="1" smtClean="0"/>
              <a:t>the</a:t>
            </a:r>
            <a:r>
              <a:rPr lang="cs-CZ" altLang="cs-CZ" sz="1600" smtClean="0"/>
              <a:t> peptide</a:t>
            </a:r>
            <a:endParaRPr lang="cs-CZ" altLang="cs-CZ" sz="1600"/>
          </a:p>
          <a:p>
            <a:r>
              <a:rPr lang="cs-CZ" altLang="cs-CZ" sz="1600" err="1"/>
              <a:t>s</a:t>
            </a:r>
            <a:r>
              <a:rPr lang="cs-CZ" altLang="cs-CZ" sz="1600" smtClean="0"/>
              <a:t>elected for MS/MS by intensity</a:t>
            </a:r>
            <a:endParaRPr lang="cs-CZ" altLang="cs-CZ" sz="1600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815013" y="55800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003800" y="55800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4313238" y="55800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6002338" y="52197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/>
              <a:t>N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5230813" y="5219700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/>
              <a:t>E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4462463" y="52197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/>
              <a:t>V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3654425" y="55800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3803650" y="52197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/>
              <a:t>T</a:t>
            </a:r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2843213" y="5580063"/>
            <a:ext cx="788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3068638" y="5219700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/>
              <a:t>E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4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80112" y="260648"/>
            <a:ext cx="2900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LC-MS </a:t>
            </a:r>
            <a:r>
              <a:rPr lang="cs-CZ" altLang="cs-CZ" sz="280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systems</a:t>
            </a:r>
            <a:endParaRPr lang="cs-CZ" altLang="cs-CZ" sz="280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43808" y="2060848"/>
            <a:ext cx="1523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On-line</a:t>
            </a:r>
            <a:endParaRPr lang="cs-CZ" altLang="cs-CZ" sz="280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6" name="Picture 1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125538"/>
            <a:ext cx="6119812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Text Box 1032"/>
          <p:cNvSpPr txBox="1">
            <a:spLocks noChangeArrowheads="1"/>
          </p:cNvSpPr>
          <p:nvPr/>
        </p:nvSpPr>
        <p:spPr bwMode="auto">
          <a:xfrm>
            <a:off x="3635375" y="590550"/>
            <a:ext cx="186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smtClean="0"/>
              <a:t>LC-MS system</a:t>
            </a:r>
            <a:endParaRPr lang="cs-CZ" altLang="cs-CZ" sz="2000" b="1">
              <a:solidFill>
                <a:schemeClr val="accent2"/>
              </a:solidFill>
            </a:endParaRPr>
          </a:p>
        </p:txBody>
      </p:sp>
      <p:sp>
        <p:nvSpPr>
          <p:cNvPr id="47113" name="Text Box 1033"/>
          <p:cNvSpPr txBox="1">
            <a:spLocks noChangeArrowheads="1"/>
          </p:cNvSpPr>
          <p:nvPr/>
        </p:nvSpPr>
        <p:spPr bwMode="auto">
          <a:xfrm>
            <a:off x="1114425" y="5876925"/>
            <a:ext cx="7129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/>
              <a:t>ESI-IT </a:t>
            </a:r>
            <a:r>
              <a:rPr lang="cs-CZ" altLang="cs-CZ" sz="1400" smtClean="0"/>
              <a:t>mass spectrometer HCT </a:t>
            </a:r>
            <a:r>
              <a:rPr lang="cs-CZ" altLang="cs-CZ" sz="1400"/>
              <a:t>Ultra (Bruker) </a:t>
            </a:r>
            <a:r>
              <a:rPr lang="cs-CZ" altLang="cs-CZ" sz="1400" smtClean="0"/>
              <a:t>connected on-line to capillary liquid chromatograph </a:t>
            </a:r>
            <a:r>
              <a:rPr lang="cs-CZ" altLang="cs-CZ" sz="1400"/>
              <a:t>Ultimate (LC Packings)</a:t>
            </a:r>
          </a:p>
        </p:txBody>
      </p:sp>
      <p:sp>
        <p:nvSpPr>
          <p:cNvPr id="47121" name="Text Box 1041"/>
          <p:cNvSpPr txBox="1">
            <a:spLocks noChangeArrowheads="1"/>
          </p:cNvSpPr>
          <p:nvPr/>
        </p:nvSpPr>
        <p:spPr bwMode="auto">
          <a:xfrm>
            <a:off x="3973513" y="25654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MS</a:t>
            </a:r>
          </a:p>
        </p:txBody>
      </p:sp>
      <p:sp>
        <p:nvSpPr>
          <p:cNvPr id="47122" name="Line 1042"/>
          <p:cNvSpPr>
            <a:spLocks noChangeShapeType="1"/>
          </p:cNvSpPr>
          <p:nvPr/>
        </p:nvSpPr>
        <p:spPr bwMode="auto">
          <a:xfrm>
            <a:off x="3203575" y="3429000"/>
            <a:ext cx="6477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3" name="Text Box 1043"/>
          <p:cNvSpPr txBox="1">
            <a:spLocks noChangeArrowheads="1"/>
          </p:cNvSpPr>
          <p:nvPr/>
        </p:nvSpPr>
        <p:spPr bwMode="auto">
          <a:xfrm>
            <a:off x="2847975" y="3070225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ESI</a:t>
            </a:r>
          </a:p>
        </p:txBody>
      </p:sp>
      <p:sp>
        <p:nvSpPr>
          <p:cNvPr id="47124" name="Text Box 1044"/>
          <p:cNvSpPr txBox="1">
            <a:spLocks noChangeArrowheads="1"/>
          </p:cNvSpPr>
          <p:nvPr/>
        </p:nvSpPr>
        <p:spPr bwMode="auto">
          <a:xfrm>
            <a:off x="5345113" y="2551113"/>
            <a:ext cx="168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HPLC </a:t>
            </a:r>
            <a:r>
              <a:rPr lang="cs-CZ" altLang="cs-CZ" sz="2000" b="1" smtClean="0"/>
              <a:t>system</a:t>
            </a:r>
            <a:endParaRPr lang="cs-CZ" altLang="cs-CZ" sz="2000" b="1"/>
          </a:p>
        </p:txBody>
      </p:sp>
      <p:sp>
        <p:nvSpPr>
          <p:cNvPr id="2" name="TextovéPole 1"/>
          <p:cNvSpPr txBox="1"/>
          <p:nvPr/>
        </p:nvSpPr>
        <p:spPr>
          <a:xfrm>
            <a:off x="3993330" y="1838300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smtClean="0"/>
              <a:t>fused-silica transfer line</a:t>
            </a:r>
            <a:endParaRPr lang="cs-CZ" sz="1800" b="1"/>
          </a:p>
        </p:txBody>
      </p:sp>
      <p:cxnSp>
        <p:nvCxnSpPr>
          <p:cNvPr id="4" name="Přímá spojnice se šipkou 3"/>
          <p:cNvCxnSpPr>
            <a:stCxn id="2" idx="2"/>
          </p:cNvCxnSpPr>
          <p:nvPr/>
        </p:nvCxnSpPr>
        <p:spPr>
          <a:xfrm flipH="1">
            <a:off x="4860033" y="2207632"/>
            <a:ext cx="409769" cy="12213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77" name="Group 29"/>
          <p:cNvGrpSpPr>
            <a:grpSpLocks/>
          </p:cNvGrpSpPr>
          <p:nvPr/>
        </p:nvGrpSpPr>
        <p:grpSpPr bwMode="auto">
          <a:xfrm>
            <a:off x="250825" y="3500438"/>
            <a:ext cx="8424863" cy="3168650"/>
            <a:chOff x="158" y="2205"/>
            <a:chExt cx="5307" cy="1996"/>
          </a:xfrm>
        </p:grpSpPr>
        <p:sp>
          <p:nvSpPr>
            <p:cNvPr id="78853" name="Oval 5"/>
            <p:cNvSpPr>
              <a:spLocks noChangeArrowheads="1"/>
            </p:cNvSpPr>
            <p:nvPr/>
          </p:nvSpPr>
          <p:spPr bwMode="auto">
            <a:xfrm>
              <a:off x="384" y="2341"/>
              <a:ext cx="960" cy="57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000"/>
                <a:t>Protein mix</a:t>
              </a:r>
            </a:p>
          </p:txBody>
        </p:sp>
        <p:sp>
          <p:nvSpPr>
            <p:cNvPr id="78854" name="AutoShape 6"/>
            <p:cNvSpPr>
              <a:spLocks noChangeArrowheads="1"/>
            </p:cNvSpPr>
            <p:nvPr/>
          </p:nvSpPr>
          <p:spPr bwMode="auto">
            <a:xfrm>
              <a:off x="528" y="3397"/>
              <a:ext cx="672" cy="480"/>
            </a:xfrm>
            <a:prstGeom prst="hexagon">
              <a:avLst>
                <a:gd name="adj" fmla="val 35000"/>
                <a:gd name="vf" fmla="val 11547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1800" smtClean="0"/>
                <a:t>digestion</a:t>
              </a:r>
              <a:endParaRPr lang="cs-CZ" altLang="cs-CZ" sz="1800"/>
            </a:p>
          </p:txBody>
        </p:sp>
        <p:grpSp>
          <p:nvGrpSpPr>
            <p:cNvPr id="78855" name="Group 7"/>
            <p:cNvGrpSpPr>
              <a:grpSpLocks/>
            </p:cNvGrpSpPr>
            <p:nvPr/>
          </p:nvGrpSpPr>
          <p:grpSpPr bwMode="auto">
            <a:xfrm>
              <a:off x="3061" y="3493"/>
              <a:ext cx="1392" cy="240"/>
              <a:chOff x="2640" y="3456"/>
              <a:chExt cx="1392" cy="240"/>
            </a:xfrm>
          </p:grpSpPr>
          <p:sp>
            <p:nvSpPr>
              <p:cNvPr id="78856" name="AutoShape 8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1392" cy="240"/>
              </a:xfrm>
              <a:prstGeom prst="chevron">
                <a:avLst>
                  <a:gd name="adj" fmla="val 145000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8857" name="Text Box 9"/>
              <p:cNvSpPr txBox="1">
                <a:spLocks noChangeArrowheads="1"/>
              </p:cNvSpPr>
              <p:nvPr/>
            </p:nvSpPr>
            <p:spPr bwMode="auto">
              <a:xfrm>
                <a:off x="2884" y="3456"/>
                <a:ext cx="790" cy="237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800" b="1"/>
                  <a:t>   2D -  RP</a:t>
                </a:r>
                <a:r>
                  <a:rPr lang="cs-CZ" altLang="cs-CZ" sz="1800"/>
                  <a:t> </a:t>
                </a:r>
              </a:p>
            </p:txBody>
          </p:sp>
        </p:grpSp>
        <p:grpSp>
          <p:nvGrpSpPr>
            <p:cNvPr id="78859" name="Group 11"/>
            <p:cNvGrpSpPr>
              <a:grpSpLocks/>
            </p:cNvGrpSpPr>
            <p:nvPr/>
          </p:nvGrpSpPr>
          <p:grpSpPr bwMode="auto">
            <a:xfrm>
              <a:off x="1392" y="3502"/>
              <a:ext cx="1392" cy="240"/>
              <a:chOff x="2640" y="3456"/>
              <a:chExt cx="1392" cy="240"/>
            </a:xfrm>
          </p:grpSpPr>
          <p:sp>
            <p:nvSpPr>
              <p:cNvPr id="78860" name="AutoShape 12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1392" cy="240"/>
              </a:xfrm>
              <a:prstGeom prst="chevron">
                <a:avLst>
                  <a:gd name="adj" fmla="val 145000"/>
                </a:avLst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8861" name="Text Box 13"/>
              <p:cNvSpPr txBox="1">
                <a:spLocks noChangeArrowheads="1"/>
              </p:cNvSpPr>
              <p:nvPr/>
            </p:nvSpPr>
            <p:spPr bwMode="auto">
              <a:xfrm>
                <a:off x="2884" y="3456"/>
                <a:ext cx="778" cy="237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800"/>
                  <a:t> </a:t>
                </a:r>
                <a:r>
                  <a:rPr lang="cs-CZ" altLang="cs-CZ" sz="1800" b="1"/>
                  <a:t>1D - SCX</a:t>
                </a:r>
                <a:r>
                  <a:rPr lang="cs-CZ" altLang="cs-CZ" sz="1800"/>
                  <a:t> </a:t>
                </a:r>
              </a:p>
            </p:txBody>
          </p:sp>
        </p:grpSp>
        <p:sp>
          <p:nvSpPr>
            <p:cNvPr id="78862" name="AutoShape 14"/>
            <p:cNvSpPr>
              <a:spLocks noChangeArrowheads="1"/>
            </p:cNvSpPr>
            <p:nvPr/>
          </p:nvSpPr>
          <p:spPr bwMode="auto">
            <a:xfrm rot="5400000">
              <a:off x="768" y="3061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4" name="Text Box 16"/>
            <p:cNvSpPr txBox="1">
              <a:spLocks noChangeArrowheads="1"/>
            </p:cNvSpPr>
            <p:nvPr/>
          </p:nvSpPr>
          <p:spPr bwMode="auto">
            <a:xfrm>
              <a:off x="1511" y="3758"/>
              <a:ext cx="99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cs-CZ" altLang="cs-CZ" sz="1800" smtClean="0"/>
                <a:t>step </a:t>
              </a:r>
              <a:r>
                <a:rPr lang="cs-CZ" altLang="cs-CZ" sz="1800"/>
                <a:t>by </a:t>
              </a:r>
              <a:r>
                <a:rPr lang="cs-CZ" altLang="cs-CZ" sz="1800" smtClean="0"/>
                <a:t>step fractionation</a:t>
              </a:r>
            </a:p>
          </p:txBody>
        </p:sp>
        <p:sp>
          <p:nvSpPr>
            <p:cNvPr id="78865" name="Text Box 17"/>
            <p:cNvSpPr txBox="1">
              <a:spLocks noChangeArrowheads="1"/>
            </p:cNvSpPr>
            <p:nvPr/>
          </p:nvSpPr>
          <p:spPr bwMode="auto">
            <a:xfrm>
              <a:off x="2602" y="2840"/>
              <a:ext cx="69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2200" b="1"/>
                <a:t>2-D LC</a:t>
              </a:r>
            </a:p>
            <a:p>
              <a:pPr algn="ctr"/>
              <a:r>
                <a:rPr lang="cs-CZ" altLang="cs-CZ" sz="2200" b="1"/>
                <a:t>MudPit</a:t>
              </a:r>
              <a:endParaRPr lang="en-US" altLang="cs-CZ" sz="1800"/>
            </a:p>
          </p:txBody>
        </p:sp>
        <p:sp>
          <p:nvSpPr>
            <p:cNvPr id="78873" name="AutoShape 25"/>
            <p:cNvSpPr>
              <a:spLocks noChangeArrowheads="1"/>
            </p:cNvSpPr>
            <p:nvPr/>
          </p:nvSpPr>
          <p:spPr bwMode="auto">
            <a:xfrm>
              <a:off x="4604" y="3415"/>
              <a:ext cx="672" cy="384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1800"/>
                <a:t>MS</a:t>
              </a:r>
              <a:r>
                <a:rPr lang="en-US" altLang="cs-CZ" sz="1800"/>
                <a:t>/</a:t>
              </a:r>
              <a:r>
                <a:rPr lang="cs-CZ" altLang="cs-CZ" sz="1800"/>
                <a:t>MS</a:t>
              </a:r>
            </a:p>
          </p:txBody>
        </p:sp>
        <p:sp>
          <p:nvSpPr>
            <p:cNvPr id="78876" name="AutoShape 28"/>
            <p:cNvSpPr>
              <a:spLocks noChangeArrowheads="1"/>
            </p:cNvSpPr>
            <p:nvPr/>
          </p:nvSpPr>
          <p:spPr bwMode="auto">
            <a:xfrm>
              <a:off x="158" y="2205"/>
              <a:ext cx="5307" cy="199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4860603" y="2460352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/>
              <a:t>MS</a:t>
            </a:r>
            <a:r>
              <a:rPr lang="en-US" altLang="cs-CZ" sz="1800"/>
              <a:t>/</a:t>
            </a:r>
            <a:r>
              <a:rPr lang="cs-CZ" altLang="cs-CZ" sz="1800"/>
              <a:t>MS</a:t>
            </a:r>
          </a:p>
        </p:txBody>
      </p:sp>
      <p:grpSp>
        <p:nvGrpSpPr>
          <p:cNvPr id="78867" name="Group 19"/>
          <p:cNvGrpSpPr>
            <a:grpSpLocks/>
          </p:cNvGrpSpPr>
          <p:nvPr/>
        </p:nvGrpSpPr>
        <p:grpSpPr bwMode="auto">
          <a:xfrm>
            <a:off x="2304728" y="2565127"/>
            <a:ext cx="2209800" cy="381000"/>
            <a:chOff x="2640" y="3456"/>
            <a:chExt cx="1392" cy="240"/>
          </a:xfrm>
        </p:grpSpPr>
        <p:sp>
          <p:nvSpPr>
            <p:cNvPr id="78868" name="AutoShape 20"/>
            <p:cNvSpPr>
              <a:spLocks noChangeArrowheads="1"/>
            </p:cNvSpPr>
            <p:nvPr/>
          </p:nvSpPr>
          <p:spPr bwMode="auto">
            <a:xfrm>
              <a:off x="2640" y="3456"/>
              <a:ext cx="1392" cy="240"/>
            </a:xfrm>
            <a:prstGeom prst="chevron">
              <a:avLst>
                <a:gd name="adj" fmla="val 1450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9" name="Text Box 21"/>
            <p:cNvSpPr txBox="1">
              <a:spLocks noChangeArrowheads="1"/>
            </p:cNvSpPr>
            <p:nvPr/>
          </p:nvSpPr>
          <p:spPr bwMode="auto">
            <a:xfrm>
              <a:off x="2884" y="3456"/>
              <a:ext cx="790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800" b="1"/>
                <a:t>   1D -  RP</a:t>
              </a:r>
              <a:r>
                <a:rPr lang="cs-CZ" altLang="cs-CZ" sz="1800"/>
                <a:t> </a:t>
              </a:r>
            </a:p>
          </p:txBody>
        </p:sp>
      </p:grp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755328" y="333102"/>
            <a:ext cx="15240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2000"/>
              <a:t>Protein</a:t>
            </a:r>
          </a:p>
          <a:p>
            <a:pPr algn="ctr">
              <a:lnSpc>
                <a:spcPct val="80000"/>
              </a:lnSpc>
            </a:pPr>
            <a:r>
              <a:rPr lang="cs-CZ" altLang="cs-CZ" sz="2000"/>
              <a:t>or</a:t>
            </a:r>
          </a:p>
          <a:p>
            <a:pPr algn="ctr"/>
            <a:r>
              <a:rPr lang="cs-CZ" altLang="cs-CZ" sz="2000"/>
              <a:t>mix </a:t>
            </a:r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>
            <a:off x="972816" y="2379390"/>
            <a:ext cx="1066800" cy="762000"/>
          </a:xfrm>
          <a:prstGeom prst="hexagon">
            <a:avLst>
              <a:gd name="adj" fmla="val 35000"/>
              <a:gd name="vf" fmla="val 11547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 smtClean="0"/>
              <a:t>digestion</a:t>
            </a:r>
            <a:endParaRPr lang="cs-CZ" altLang="cs-CZ" sz="1800"/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 rot="5400000">
            <a:off x="1415728" y="2061890"/>
            <a:ext cx="200025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3673152" y="1586222"/>
            <a:ext cx="1076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200" b="1"/>
              <a:t>1-D LC</a:t>
            </a:r>
            <a:endParaRPr lang="en-US" altLang="cs-CZ" sz="1800"/>
          </a:p>
        </p:txBody>
      </p:sp>
      <p:sp>
        <p:nvSpPr>
          <p:cNvPr id="78878" name="AutoShape 30"/>
          <p:cNvSpPr>
            <a:spLocks noChangeArrowheads="1"/>
          </p:cNvSpPr>
          <p:nvPr/>
        </p:nvSpPr>
        <p:spPr bwMode="auto">
          <a:xfrm>
            <a:off x="323528" y="188640"/>
            <a:ext cx="5976664" cy="31686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8883" name="AutoShape 35"/>
          <p:cNvSpPr>
            <a:spLocks noChangeArrowheads="1"/>
          </p:cNvSpPr>
          <p:nvPr/>
        </p:nvSpPr>
        <p:spPr bwMode="auto">
          <a:xfrm rot="5400000">
            <a:off x="1407790" y="1279253"/>
            <a:ext cx="200025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8884" name="AutoShape 36"/>
          <p:cNvSpPr>
            <a:spLocks noChangeArrowheads="1"/>
          </p:cNvSpPr>
          <p:nvPr/>
        </p:nvSpPr>
        <p:spPr bwMode="auto">
          <a:xfrm>
            <a:off x="538833" y="1595165"/>
            <a:ext cx="1987550" cy="431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sz="1800" smtClean="0">
                <a:solidFill>
                  <a:schemeClr val="bg2"/>
                </a:solidFill>
              </a:rPr>
              <a:t>separa</a:t>
            </a:r>
            <a:r>
              <a:rPr lang="cs-CZ" altLang="cs-CZ" sz="1800" smtClean="0">
                <a:solidFill>
                  <a:schemeClr val="bg2"/>
                </a:solidFill>
              </a:rPr>
              <a:t>tion (optional)</a:t>
            </a:r>
            <a:endParaRPr lang="cs-CZ" altLang="cs-CZ" sz="1800">
              <a:solidFill>
                <a:schemeClr val="bg2"/>
              </a:solidFill>
            </a:endParaRPr>
          </a:p>
        </p:txBody>
      </p:sp>
      <p:sp>
        <p:nvSpPr>
          <p:cNvPr id="78887" name="AutoShape 39"/>
          <p:cNvSpPr>
            <a:spLocks noChangeArrowheads="1"/>
          </p:cNvSpPr>
          <p:nvPr/>
        </p:nvSpPr>
        <p:spPr bwMode="auto">
          <a:xfrm>
            <a:off x="3419153" y="475977"/>
            <a:ext cx="1584325" cy="792163"/>
          </a:xfrm>
          <a:prstGeom prst="cloudCallout">
            <a:avLst>
              <a:gd name="adj1" fmla="val -105713"/>
              <a:gd name="adj2" fmla="val 95292"/>
            </a:avLst>
          </a:pr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 sz="1800">
                <a:solidFill>
                  <a:schemeClr val="bg2"/>
                </a:solidFill>
              </a:rPr>
              <a:t>2-D GE</a:t>
            </a:r>
            <a:endParaRPr lang="cs-CZ" altLang="cs-CZ" sz="1800">
              <a:solidFill>
                <a:schemeClr val="bg2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2" name="TextovéPole 1"/>
          <p:cNvSpPr txBox="1"/>
          <p:nvPr/>
        </p:nvSpPr>
        <p:spPr>
          <a:xfrm>
            <a:off x="6500813" y="1227386"/>
            <a:ext cx="250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smtClean="0"/>
              <a:t>Basic LC-MS/MS separation schemes</a:t>
            </a:r>
            <a:endParaRPr lang="cs-CZ" b="1"/>
          </a:p>
        </p:txBody>
      </p:sp>
      <p:sp>
        <p:nvSpPr>
          <p:cNvPr id="3" name="TextovéPole 2"/>
          <p:cNvSpPr txBox="1"/>
          <p:nvPr/>
        </p:nvSpPr>
        <p:spPr>
          <a:xfrm>
            <a:off x="2399368" y="292994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smtClean="0"/>
              <a:t>peptide separation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684213" y="1484784"/>
            <a:ext cx="7848600" cy="4608512"/>
          </a:xfrm>
          <a:prstGeom prst="plaque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1800" i="1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3317875" y="2699221"/>
            <a:ext cx="2520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7200" b="1" i="1"/>
              <a:t>GIGO</a:t>
            </a:r>
          </a:p>
        </p:txBody>
      </p:sp>
      <p:grpSp>
        <p:nvGrpSpPr>
          <p:cNvPr id="103434" name="Group 10"/>
          <p:cNvGrpSpPr>
            <a:grpSpLocks/>
          </p:cNvGrpSpPr>
          <p:nvPr/>
        </p:nvGrpSpPr>
        <p:grpSpPr bwMode="auto">
          <a:xfrm>
            <a:off x="2165350" y="3961284"/>
            <a:ext cx="5051425" cy="457200"/>
            <a:chOff x="1382" y="2416"/>
            <a:chExt cx="3182" cy="288"/>
          </a:xfrm>
        </p:grpSpPr>
        <p:sp>
          <p:nvSpPr>
            <p:cNvPr id="103432" name="Text Box 8"/>
            <p:cNvSpPr txBox="1">
              <a:spLocks noChangeArrowheads="1"/>
            </p:cNvSpPr>
            <p:nvPr/>
          </p:nvSpPr>
          <p:spPr bwMode="auto">
            <a:xfrm>
              <a:off x="1382" y="2416"/>
              <a:ext cx="3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i="1"/>
                <a:t>garbage in                           garbage out</a:t>
              </a:r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2423" y="2592"/>
              <a:ext cx="95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593405" y="755774"/>
            <a:ext cx="5961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Sample </a:t>
            </a:r>
            <a:r>
              <a:rPr lang="cs-CZ" b="1" err="1" smtClean="0"/>
              <a:t>preparation</a:t>
            </a:r>
            <a:r>
              <a:rPr lang="cs-CZ" b="1" smtClean="0"/>
              <a:t> </a:t>
            </a:r>
            <a:r>
              <a:rPr lang="cs-CZ" b="1" err="1" smtClean="0"/>
              <a:t>is</a:t>
            </a:r>
            <a:r>
              <a:rPr lang="cs-CZ" b="1" smtClean="0"/>
              <a:t> a base </a:t>
            </a:r>
            <a:r>
              <a:rPr lang="cs-CZ" b="1" err="1" smtClean="0"/>
              <a:t>of</a:t>
            </a:r>
            <a:r>
              <a:rPr lang="cs-CZ" b="1" smtClean="0"/>
              <a:t> </a:t>
            </a:r>
            <a:r>
              <a:rPr lang="cs-CZ" b="1" err="1" smtClean="0"/>
              <a:t>good</a:t>
            </a:r>
            <a:r>
              <a:rPr lang="cs-CZ" b="1" smtClean="0"/>
              <a:t> </a:t>
            </a:r>
            <a:r>
              <a:rPr lang="cs-CZ" b="1" err="1" smtClean="0"/>
              <a:t>results</a:t>
            </a:r>
            <a:endParaRPr lang="cs-CZ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34591" y="49551"/>
            <a:ext cx="48175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000" b="1" smtClean="0"/>
              <a:t>Blood plasma</a:t>
            </a:r>
            <a:endParaRPr lang="cs-CZ" altLang="cs-CZ" sz="2000" b="1"/>
          </a:p>
          <a:p>
            <a:pPr algn="ctr"/>
            <a:r>
              <a:rPr lang="cs-CZ" altLang="cs-CZ" sz="2000"/>
              <a:t>(3500 – 9000 </a:t>
            </a:r>
            <a:r>
              <a:rPr lang="cs-CZ" altLang="cs-CZ" sz="2000" smtClean="0"/>
              <a:t>proteins </a:t>
            </a:r>
            <a:r>
              <a:rPr lang="cs-CZ" altLang="cs-CZ" sz="2000" smtClean="0"/>
              <a:t>??)</a:t>
            </a:r>
          </a:p>
          <a:p>
            <a:pPr algn="ctr"/>
            <a:r>
              <a:rPr lang="cs-CZ" altLang="cs-CZ" sz="2000" smtClean="0"/>
              <a:t>example of multidimensional separation</a:t>
            </a:r>
            <a:endParaRPr lang="cs-CZ" altLang="cs-CZ" sz="2000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759200" y="785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grpSp>
        <p:nvGrpSpPr>
          <p:cNvPr id="109593" name="Group 25"/>
          <p:cNvGrpSpPr>
            <a:grpSpLocks/>
          </p:cNvGrpSpPr>
          <p:nvPr/>
        </p:nvGrpSpPr>
        <p:grpSpPr bwMode="auto">
          <a:xfrm>
            <a:off x="3140076" y="2503488"/>
            <a:ext cx="4483102" cy="1209675"/>
            <a:chOff x="1978" y="1196"/>
            <a:chExt cx="2824" cy="762"/>
          </a:xfrm>
        </p:grpSpPr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2017" y="1196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1800" b="1">
                  <a:solidFill>
                    <a:schemeClr val="bg1"/>
                  </a:solidFill>
                </a:rPr>
                <a:t>IEF</a:t>
              </a:r>
              <a:r>
                <a:rPr lang="cs-CZ" altLang="cs-CZ">
                  <a:solidFill>
                    <a:schemeClr val="bg1"/>
                  </a:solidFill>
                </a:rPr>
                <a:t> </a:t>
              </a:r>
              <a:r>
                <a:rPr lang="cs-CZ" altLang="cs-CZ" sz="1800" b="1">
                  <a:solidFill>
                    <a:schemeClr val="bg1"/>
                  </a:solidFill>
                </a:rPr>
                <a:t>(liq)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1978" y="1706"/>
              <a:ext cx="9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 b="1"/>
                <a:t>20 </a:t>
              </a:r>
              <a:r>
                <a:rPr lang="cs-CZ" altLang="cs-CZ" sz="2000" b="1" smtClean="0"/>
                <a:t>fractions</a:t>
              </a:r>
              <a:endParaRPr lang="cs-CZ" altLang="cs-CZ" sz="2000" b="1"/>
            </a:p>
          </p:txBody>
        </p:sp>
        <p:sp>
          <p:nvSpPr>
            <p:cNvPr id="109576" name="Text Box 8"/>
            <p:cNvSpPr txBox="1">
              <a:spLocks noChangeArrowheads="1"/>
            </p:cNvSpPr>
            <p:nvPr/>
          </p:nvSpPr>
          <p:spPr bwMode="auto">
            <a:xfrm>
              <a:off x="3641" y="1247"/>
              <a:ext cx="11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chemeClr val="accent2"/>
                  </a:solidFill>
                </a:rPr>
                <a:t>1. </a:t>
              </a:r>
              <a:r>
                <a:rPr lang="cs-CZ" altLang="cs-CZ" b="1" smtClean="0">
                  <a:solidFill>
                    <a:schemeClr val="accent2"/>
                  </a:solidFill>
                </a:rPr>
                <a:t>dimension</a:t>
              </a:r>
              <a:endParaRPr lang="cs-CZ" altLang="cs-CZ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09592" name="Group 24"/>
          <p:cNvGrpSpPr>
            <a:grpSpLocks/>
          </p:cNvGrpSpPr>
          <p:nvPr/>
        </p:nvGrpSpPr>
        <p:grpSpPr bwMode="auto">
          <a:xfrm>
            <a:off x="2987676" y="3808413"/>
            <a:ext cx="4635502" cy="1228725"/>
            <a:chOff x="1882" y="2149"/>
            <a:chExt cx="2920" cy="774"/>
          </a:xfrm>
        </p:grpSpPr>
        <p:sp>
          <p:nvSpPr>
            <p:cNvPr id="109578" name="AutoShape 10"/>
            <p:cNvSpPr>
              <a:spLocks noChangeArrowheads="1"/>
            </p:cNvSpPr>
            <p:nvPr/>
          </p:nvSpPr>
          <p:spPr bwMode="auto">
            <a:xfrm>
              <a:off x="2017" y="2149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1800" b="1">
                  <a:solidFill>
                    <a:schemeClr val="bg1"/>
                  </a:solidFill>
                </a:rPr>
                <a:t>LC (RP)</a:t>
              </a:r>
            </a:p>
          </p:txBody>
        </p:sp>
        <p:sp>
          <p:nvSpPr>
            <p:cNvPr id="109579" name="Text Box 11"/>
            <p:cNvSpPr txBox="1">
              <a:spLocks noChangeArrowheads="1"/>
            </p:cNvSpPr>
            <p:nvPr/>
          </p:nvSpPr>
          <p:spPr bwMode="auto">
            <a:xfrm>
              <a:off x="1882" y="2671"/>
              <a:ext cx="10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 b="1"/>
                <a:t>1600 </a:t>
              </a:r>
              <a:r>
                <a:rPr lang="cs-CZ" altLang="cs-CZ" sz="2000" b="1" smtClean="0"/>
                <a:t>fractions</a:t>
              </a:r>
              <a:endParaRPr lang="cs-CZ" altLang="cs-CZ" sz="2000" b="1"/>
            </a:p>
          </p:txBody>
        </p:sp>
        <p:sp>
          <p:nvSpPr>
            <p:cNvPr id="109580" name="Text Box 12"/>
            <p:cNvSpPr txBox="1">
              <a:spLocks noChangeArrowheads="1"/>
            </p:cNvSpPr>
            <p:nvPr/>
          </p:nvSpPr>
          <p:spPr bwMode="auto">
            <a:xfrm>
              <a:off x="3641" y="2176"/>
              <a:ext cx="11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FF3300"/>
                  </a:solidFill>
                </a:rPr>
                <a:t>2. </a:t>
              </a:r>
              <a:r>
                <a:rPr lang="cs-CZ" altLang="cs-CZ" b="1" smtClean="0">
                  <a:solidFill>
                    <a:srgbClr val="FF3300"/>
                  </a:solidFill>
                </a:rPr>
                <a:t>dimension</a:t>
              </a:r>
              <a:endParaRPr lang="cs-CZ" altLang="cs-CZ" b="1">
                <a:solidFill>
                  <a:srgbClr val="FF3300"/>
                </a:solidFill>
              </a:endParaRPr>
            </a:p>
          </p:txBody>
        </p:sp>
      </p:grpSp>
      <p:grpSp>
        <p:nvGrpSpPr>
          <p:cNvPr id="109591" name="Group 23"/>
          <p:cNvGrpSpPr>
            <a:grpSpLocks/>
          </p:cNvGrpSpPr>
          <p:nvPr/>
        </p:nvGrpSpPr>
        <p:grpSpPr bwMode="auto">
          <a:xfrm>
            <a:off x="3132138" y="5168900"/>
            <a:ext cx="4730748" cy="1216025"/>
            <a:chOff x="1973" y="3152"/>
            <a:chExt cx="2980" cy="766"/>
          </a:xfrm>
        </p:grpSpPr>
        <p:sp>
          <p:nvSpPr>
            <p:cNvPr id="109582" name="AutoShape 14"/>
            <p:cNvSpPr>
              <a:spLocks noChangeArrowheads="1"/>
            </p:cNvSpPr>
            <p:nvPr/>
          </p:nvSpPr>
          <p:spPr bwMode="auto">
            <a:xfrm>
              <a:off x="1997" y="3152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1800" b="1">
                  <a:solidFill>
                    <a:schemeClr val="bg1"/>
                  </a:solidFill>
                </a:rPr>
                <a:t>GE (1D/2D)</a:t>
              </a:r>
            </a:p>
          </p:txBody>
        </p:sp>
        <p:sp>
          <p:nvSpPr>
            <p:cNvPr id="109583" name="Text Box 15"/>
            <p:cNvSpPr txBox="1">
              <a:spLocks noChangeArrowheads="1"/>
            </p:cNvSpPr>
            <p:nvPr/>
          </p:nvSpPr>
          <p:spPr bwMode="auto">
            <a:xfrm>
              <a:off x="1973" y="3666"/>
              <a:ext cx="8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 b="1">
                  <a:cs typeface="Times New Roman" pitchFamily="18" charset="0"/>
                </a:rPr>
                <a:t>∞</a:t>
              </a:r>
              <a:r>
                <a:rPr lang="cs-CZ" altLang="cs-CZ" sz="2000" b="1"/>
                <a:t> </a:t>
              </a:r>
              <a:r>
                <a:rPr lang="cs-CZ" altLang="cs-CZ" sz="2000" b="1" smtClean="0"/>
                <a:t>fractions</a:t>
              </a:r>
              <a:endParaRPr lang="cs-CZ" altLang="cs-CZ" sz="2000" b="1"/>
            </a:p>
          </p:txBody>
        </p:sp>
        <p:sp>
          <p:nvSpPr>
            <p:cNvPr id="109584" name="Text Box 16"/>
            <p:cNvSpPr txBox="1">
              <a:spLocks noChangeArrowheads="1"/>
            </p:cNvSpPr>
            <p:nvPr/>
          </p:nvSpPr>
          <p:spPr bwMode="auto">
            <a:xfrm>
              <a:off x="3641" y="3182"/>
              <a:ext cx="1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006600"/>
                  </a:solidFill>
                </a:rPr>
                <a:t>3/4. </a:t>
              </a:r>
              <a:r>
                <a:rPr lang="cs-CZ" altLang="cs-CZ" b="1" smtClean="0">
                  <a:solidFill>
                    <a:srgbClr val="006600"/>
                  </a:solidFill>
                </a:rPr>
                <a:t>dimension</a:t>
              </a:r>
              <a:endParaRPr lang="cs-CZ" altLang="cs-CZ" b="1">
                <a:solidFill>
                  <a:srgbClr val="006600"/>
                </a:solidFill>
              </a:endParaRPr>
            </a:p>
          </p:txBody>
        </p:sp>
      </p:grp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3995738" y="6508750"/>
            <a:ext cx="518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i="1"/>
              <a:t>from H. Wang, Molecular &amp; Cellular Proteomics, 2005, </a:t>
            </a:r>
            <a:r>
              <a:rPr lang="cs-CZ" altLang="cs-CZ" sz="1400" b="1" i="1"/>
              <a:t>4</a:t>
            </a:r>
            <a:r>
              <a:rPr lang="cs-CZ" altLang="cs-CZ" sz="1400" i="1"/>
              <a:t>, 618–625.</a:t>
            </a:r>
          </a:p>
        </p:txBody>
      </p:sp>
      <p:grpSp>
        <p:nvGrpSpPr>
          <p:cNvPr id="109594" name="Group 26"/>
          <p:cNvGrpSpPr>
            <a:grpSpLocks/>
          </p:cNvGrpSpPr>
          <p:nvPr/>
        </p:nvGrpSpPr>
        <p:grpSpPr bwMode="auto">
          <a:xfrm>
            <a:off x="3203575" y="1193800"/>
            <a:ext cx="4421189" cy="1192213"/>
            <a:chOff x="2018" y="586"/>
            <a:chExt cx="2785" cy="751"/>
          </a:xfrm>
        </p:grpSpPr>
        <p:sp>
          <p:nvSpPr>
            <p:cNvPr id="109590" name="Text Box 22"/>
            <p:cNvSpPr txBox="1">
              <a:spLocks noChangeArrowheads="1"/>
            </p:cNvSpPr>
            <p:nvPr/>
          </p:nvSpPr>
          <p:spPr bwMode="auto">
            <a:xfrm>
              <a:off x="3642" y="637"/>
              <a:ext cx="11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A50021"/>
                  </a:solidFill>
                </a:rPr>
                <a:t>0. </a:t>
              </a:r>
              <a:r>
                <a:rPr lang="cs-CZ" altLang="cs-CZ" b="1" smtClean="0">
                  <a:solidFill>
                    <a:srgbClr val="A50021"/>
                  </a:solidFill>
                </a:rPr>
                <a:t>dimension</a:t>
              </a:r>
              <a:endParaRPr lang="cs-CZ" altLang="cs-CZ" b="1">
                <a:solidFill>
                  <a:srgbClr val="A50021"/>
                </a:solidFill>
              </a:endParaRPr>
            </a:p>
          </p:txBody>
        </p:sp>
        <p:sp>
          <p:nvSpPr>
            <p:cNvPr id="109588" name="AutoShape 20"/>
            <p:cNvSpPr>
              <a:spLocks noChangeArrowheads="1"/>
            </p:cNvSpPr>
            <p:nvPr/>
          </p:nvSpPr>
          <p:spPr bwMode="auto">
            <a:xfrm>
              <a:off x="2018" y="586"/>
              <a:ext cx="816" cy="545"/>
            </a:xfrm>
            <a:prstGeom prst="downArrowCallout">
              <a:avLst>
                <a:gd name="adj1" fmla="val 37431"/>
                <a:gd name="adj2" fmla="val 37431"/>
                <a:gd name="adj3" fmla="val 16667"/>
                <a:gd name="adj4" fmla="val 66667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1800" b="1" smtClean="0">
                  <a:solidFill>
                    <a:schemeClr val="bg1"/>
                  </a:solidFill>
                </a:rPr>
                <a:t>depletion</a:t>
              </a:r>
              <a:endParaRPr lang="cs-CZ" altLang="cs-CZ" sz="1800" b="1">
                <a:solidFill>
                  <a:schemeClr val="bg1"/>
                </a:solidFill>
              </a:endParaRPr>
            </a:p>
          </p:txBody>
        </p:sp>
        <p:sp>
          <p:nvSpPr>
            <p:cNvPr id="109589" name="Text Box 21"/>
            <p:cNvSpPr txBox="1">
              <a:spLocks noChangeArrowheads="1"/>
            </p:cNvSpPr>
            <p:nvPr/>
          </p:nvSpPr>
          <p:spPr bwMode="auto">
            <a:xfrm>
              <a:off x="2037" y="1085"/>
              <a:ext cx="84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 b="1"/>
                <a:t>2 </a:t>
              </a:r>
              <a:r>
                <a:rPr lang="cs-CZ" altLang="cs-CZ" sz="2000" b="1" smtClean="0"/>
                <a:t>fractions</a:t>
              </a:r>
              <a:endParaRPr lang="cs-CZ" altLang="cs-CZ" sz="2000" b="1"/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4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6958" y="0"/>
            <a:ext cx="89289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Protein </a:t>
            </a:r>
            <a:r>
              <a:rPr lang="cs-CZ" altLang="cs-CZ" sz="280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Identification</a:t>
            </a:r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cs-CZ" altLang="cs-CZ" sz="280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using</a:t>
            </a:r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cs-CZ" altLang="cs-CZ" sz="280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Mass</a:t>
            </a:r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cs-CZ" altLang="cs-CZ" sz="280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Spectrometry</a:t>
            </a:r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endParaRPr lang="cs-CZ" altLang="cs-CZ" sz="280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979613" y="981075"/>
            <a:ext cx="1214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latin typeface="Britannic Bold" pitchFamily="34" charset="0"/>
              </a:rPr>
              <a:t>bottom up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220251" y="414338"/>
            <a:ext cx="65336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200" b="1" smtClean="0"/>
              <a:t>Protein identification using mass spectrometric data</a:t>
            </a:r>
            <a:endParaRPr lang="cs-CZ" altLang="cs-CZ" sz="2200" b="1" i="1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795963" y="981075"/>
            <a:ext cx="1101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latin typeface="Britannic Bold" pitchFamily="34" charset="0"/>
              </a:rPr>
              <a:t>top down</a:t>
            </a: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1836738" y="1482725"/>
            <a:ext cx="1511300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>
                <a:latin typeface="Arial" pitchFamily="34" charset="0"/>
              </a:rPr>
              <a:t>protein</a:t>
            </a:r>
          </a:p>
          <a:p>
            <a:pPr algn="ctr"/>
            <a:r>
              <a:rPr lang="cs-CZ" altLang="cs-CZ" sz="1400" smtClean="0">
                <a:latin typeface="Arial" pitchFamily="34" charset="0"/>
              </a:rPr>
              <a:t>(mix)</a:t>
            </a:r>
            <a:endParaRPr lang="cs-CZ" altLang="cs-CZ" sz="1400">
              <a:latin typeface="Arial" pitchFamily="34" charset="0"/>
            </a:endParaRPr>
          </a:p>
        </p:txBody>
      </p:sp>
      <p:grpSp>
        <p:nvGrpSpPr>
          <p:cNvPr id="94214" name="Group 6"/>
          <p:cNvGrpSpPr>
            <a:grpSpLocks/>
          </p:cNvGrpSpPr>
          <p:nvPr/>
        </p:nvGrpSpPr>
        <p:grpSpPr bwMode="auto">
          <a:xfrm>
            <a:off x="1547813" y="2686050"/>
            <a:ext cx="2014537" cy="957263"/>
            <a:chOff x="1111" y="1979"/>
            <a:chExt cx="998" cy="499"/>
          </a:xfrm>
        </p:grpSpPr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1219" y="2024"/>
              <a:ext cx="764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800" smtClean="0">
                  <a:solidFill>
                    <a:schemeClr val="accent2"/>
                  </a:solidFill>
                  <a:latin typeface="Arial" pitchFamily="34" charset="0"/>
                </a:rPr>
                <a:t>separation</a:t>
              </a:r>
              <a:endParaRPr lang="cs-CZ" altLang="cs-CZ" sz="1800">
                <a:solidFill>
                  <a:schemeClr val="accent2"/>
                </a:solidFill>
                <a:latin typeface="Arial" pitchFamily="34" charset="0"/>
              </a:endParaRPr>
            </a:p>
            <a:p>
              <a:pPr algn="ctr"/>
              <a:r>
                <a:rPr lang="cs-CZ" altLang="cs-CZ" sz="1800" b="1" smtClean="0">
                  <a:solidFill>
                    <a:schemeClr val="accent2"/>
                  </a:solidFill>
                  <a:latin typeface="Arial" pitchFamily="34" charset="0"/>
                </a:rPr>
                <a:t> digestion </a:t>
              </a:r>
              <a:endParaRPr lang="cs-CZ" altLang="cs-CZ" sz="1800" b="1">
                <a:solidFill>
                  <a:schemeClr val="accent2"/>
                </a:solidFill>
                <a:latin typeface="Arial" pitchFamily="34" charset="0"/>
              </a:endParaRPr>
            </a:p>
            <a:p>
              <a:pPr algn="ctr"/>
              <a:r>
                <a:rPr lang="cs-CZ" altLang="cs-CZ" sz="1200" b="1">
                  <a:solidFill>
                    <a:schemeClr val="accent2"/>
                  </a:solidFill>
                  <a:latin typeface="Arial" pitchFamily="34" charset="0"/>
                </a:rPr>
                <a:t>(</a:t>
              </a:r>
              <a:r>
                <a:rPr lang="cs-CZ" altLang="cs-CZ" sz="1200" b="1" smtClean="0">
                  <a:solidFill>
                    <a:schemeClr val="accent2"/>
                  </a:solidFill>
                  <a:latin typeface="Arial" pitchFamily="34" charset="0"/>
                </a:rPr>
                <a:t>specific protease)</a:t>
              </a:r>
              <a:endParaRPr lang="cs-CZ" altLang="cs-CZ" sz="1200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>
              <a:off x="1111" y="1979"/>
              <a:ext cx="998" cy="4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1979613" y="4217988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1906588" y="4387850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2411413" y="430530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2627313" y="4217988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2914650" y="4416425"/>
            <a:ext cx="4333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1949450" y="4116388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2698750" y="4075113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5508625" y="1512888"/>
            <a:ext cx="1511300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>
                <a:latin typeface="Arial" pitchFamily="34" charset="0"/>
              </a:rPr>
              <a:t>protein</a:t>
            </a:r>
          </a:p>
          <a:p>
            <a:pPr algn="ctr"/>
            <a:r>
              <a:rPr lang="cs-CZ" altLang="cs-CZ" sz="1400" smtClean="0">
                <a:latin typeface="Arial" pitchFamily="34" charset="0"/>
              </a:rPr>
              <a:t>(mix)</a:t>
            </a:r>
            <a:endParaRPr lang="cs-CZ" altLang="cs-CZ" sz="1800">
              <a:latin typeface="Arial" pitchFamily="34" charset="0"/>
            </a:endParaRPr>
          </a:p>
        </p:txBody>
      </p:sp>
      <p:sp>
        <p:nvSpPr>
          <p:cNvPr id="94225" name="AutoShape 17"/>
          <p:cNvSpPr>
            <a:spLocks noChangeArrowheads="1"/>
          </p:cNvSpPr>
          <p:nvPr/>
        </p:nvSpPr>
        <p:spPr bwMode="auto">
          <a:xfrm rot="16200000">
            <a:off x="2469357" y="2275681"/>
            <a:ext cx="215900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 sz="1800">
              <a:latin typeface="Arial" pitchFamily="34" charset="0"/>
            </a:endParaRPr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 rot="16200000">
            <a:off x="2474119" y="3653632"/>
            <a:ext cx="215900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 sz="1800">
              <a:latin typeface="Arial" pitchFamily="34" charset="0"/>
            </a:endParaRPr>
          </a:p>
        </p:txBody>
      </p:sp>
      <p:sp>
        <p:nvSpPr>
          <p:cNvPr id="94227" name="AutoShape 19"/>
          <p:cNvSpPr>
            <a:spLocks noChangeArrowheads="1"/>
          </p:cNvSpPr>
          <p:nvPr/>
        </p:nvSpPr>
        <p:spPr bwMode="auto">
          <a:xfrm rot="16200000">
            <a:off x="2483644" y="4504532"/>
            <a:ext cx="215900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 sz="1800">
              <a:latin typeface="Arial" pitchFamily="34" charset="0"/>
            </a:endParaRPr>
          </a:p>
        </p:txBody>
      </p: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1787526" y="4886325"/>
            <a:ext cx="1584325" cy="936625"/>
            <a:chOff x="1087" y="3351"/>
            <a:chExt cx="998" cy="590"/>
          </a:xfrm>
        </p:grpSpPr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1236" y="3352"/>
              <a:ext cx="69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800" smtClean="0">
                  <a:solidFill>
                    <a:srgbClr val="FF0000"/>
                  </a:solidFill>
                  <a:latin typeface="Arial" pitchFamily="34" charset="0"/>
                </a:rPr>
                <a:t>MS</a:t>
              </a:r>
              <a:endParaRPr lang="cs-CZ" altLang="cs-CZ" sz="1800">
                <a:solidFill>
                  <a:srgbClr val="FF0000"/>
                </a:solidFill>
                <a:latin typeface="Arial" pitchFamily="34" charset="0"/>
              </a:endParaRPr>
            </a:p>
            <a:p>
              <a:pPr algn="ctr"/>
              <a:r>
                <a:rPr lang="cs-CZ" altLang="cs-CZ" sz="1800" b="1">
                  <a:solidFill>
                    <a:srgbClr val="FF0000"/>
                  </a:solidFill>
                  <a:latin typeface="Arial" pitchFamily="34" charset="0"/>
                </a:rPr>
                <a:t>MS</a:t>
              </a:r>
              <a:r>
                <a:rPr lang="en-US" altLang="cs-CZ" sz="1800" b="1">
                  <a:solidFill>
                    <a:srgbClr val="FF0000"/>
                  </a:solidFill>
                  <a:latin typeface="Arial" pitchFamily="34" charset="0"/>
                </a:rPr>
                <a:t>/</a:t>
              </a:r>
              <a:r>
                <a:rPr lang="cs-CZ" altLang="cs-CZ" sz="1800" b="1" smtClean="0">
                  <a:solidFill>
                    <a:srgbClr val="FF0000"/>
                  </a:solidFill>
                  <a:latin typeface="Arial" pitchFamily="34" charset="0"/>
                </a:rPr>
                <a:t>MS</a:t>
              </a:r>
            </a:p>
            <a:p>
              <a:pPr algn="ctr"/>
              <a:r>
                <a:rPr lang="cs-CZ" altLang="cs-CZ" sz="1800" b="1" smtClean="0">
                  <a:solidFill>
                    <a:srgbClr val="FF0000"/>
                  </a:solidFill>
                  <a:latin typeface="Arial" pitchFamily="34" charset="0"/>
                </a:rPr>
                <a:t>analysis</a:t>
              </a:r>
              <a:endParaRPr lang="cs-CZ" altLang="cs-CZ" sz="18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1087" y="3351"/>
              <a:ext cx="998" cy="5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4231" name="AutoShape 23"/>
          <p:cNvSpPr>
            <a:spLocks noChangeArrowheads="1"/>
          </p:cNvSpPr>
          <p:nvPr/>
        </p:nvSpPr>
        <p:spPr bwMode="auto">
          <a:xfrm rot="16200000">
            <a:off x="6160294" y="2299494"/>
            <a:ext cx="215900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 sz="1800">
              <a:latin typeface="Arial" pitchFamily="34" charset="0"/>
            </a:endParaRPr>
          </a:p>
        </p:txBody>
      </p:sp>
      <p:sp>
        <p:nvSpPr>
          <p:cNvPr id="94232" name="AutoShape 24"/>
          <p:cNvSpPr>
            <a:spLocks noChangeArrowheads="1"/>
          </p:cNvSpPr>
          <p:nvPr/>
        </p:nvSpPr>
        <p:spPr bwMode="auto">
          <a:xfrm rot="16200000">
            <a:off x="6165057" y="3667918"/>
            <a:ext cx="215900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 sz="1800">
              <a:latin typeface="Arial" pitchFamily="34" charset="0"/>
            </a:endParaRPr>
          </a:p>
        </p:txBody>
      </p:sp>
      <p:grpSp>
        <p:nvGrpSpPr>
          <p:cNvPr id="94233" name="Group 25"/>
          <p:cNvGrpSpPr>
            <a:grpSpLocks/>
          </p:cNvGrpSpPr>
          <p:nvPr/>
        </p:nvGrpSpPr>
        <p:grpSpPr bwMode="auto">
          <a:xfrm>
            <a:off x="5245100" y="2682875"/>
            <a:ext cx="2014538" cy="957263"/>
            <a:chOff x="1111" y="1979"/>
            <a:chExt cx="998" cy="499"/>
          </a:xfrm>
        </p:grpSpPr>
        <p:sp>
          <p:nvSpPr>
            <p:cNvPr id="94234" name="Text Box 26"/>
            <p:cNvSpPr txBox="1">
              <a:spLocks noChangeArrowheads="1"/>
            </p:cNvSpPr>
            <p:nvPr/>
          </p:nvSpPr>
          <p:spPr bwMode="auto">
            <a:xfrm>
              <a:off x="1287" y="2024"/>
              <a:ext cx="62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800" smtClean="0">
                  <a:solidFill>
                    <a:schemeClr val="accent2"/>
                  </a:solidFill>
                  <a:latin typeface="Arial" pitchFamily="34" charset="0"/>
                </a:rPr>
                <a:t>separation</a:t>
              </a:r>
              <a:endParaRPr lang="cs-CZ" altLang="cs-CZ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94235" name="Rectangle 27"/>
            <p:cNvSpPr>
              <a:spLocks noChangeArrowheads="1"/>
            </p:cNvSpPr>
            <p:nvPr/>
          </p:nvSpPr>
          <p:spPr bwMode="auto">
            <a:xfrm>
              <a:off x="1111" y="1979"/>
              <a:ext cx="998" cy="4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5219700" y="5019675"/>
            <a:ext cx="2185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 b="1">
                <a:solidFill>
                  <a:srgbClr val="FF0000"/>
                </a:solidFill>
                <a:latin typeface="Arial" pitchFamily="34" charset="0"/>
              </a:rPr>
              <a:t>MS</a:t>
            </a:r>
            <a:r>
              <a:rPr lang="en-US" altLang="cs-CZ" sz="1800" b="1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cs-CZ" altLang="cs-CZ" sz="1800" b="1">
                <a:solidFill>
                  <a:srgbClr val="FF0000"/>
                </a:solidFill>
                <a:latin typeface="Arial" pitchFamily="34" charset="0"/>
              </a:rPr>
              <a:t>MS</a:t>
            </a:r>
          </a:p>
          <a:p>
            <a:pPr algn="ctr"/>
            <a:r>
              <a:rPr lang="cs-CZ" altLang="cs-CZ" sz="1800" smtClean="0">
                <a:solidFill>
                  <a:srgbClr val="FF0000"/>
                </a:solidFill>
                <a:latin typeface="Arial" pitchFamily="34" charset="0"/>
              </a:rPr>
              <a:t>analysis</a:t>
            </a:r>
            <a:endParaRPr lang="cs-CZ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507038" y="4868863"/>
            <a:ext cx="1584325" cy="936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2286757" y="6186457"/>
            <a:ext cx="41569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smtClean="0">
                <a:latin typeface="Britannic Bold" pitchFamily="34" charset="0"/>
              </a:rPr>
              <a:t>Identification </a:t>
            </a:r>
            <a:r>
              <a:rPr lang="cs-CZ" altLang="cs-CZ" sz="2000">
                <a:latin typeface="Britannic Bold" pitchFamily="34" charset="0"/>
              </a:rPr>
              <a:t>(DB </a:t>
            </a:r>
            <a:r>
              <a:rPr lang="cs-CZ" altLang="cs-CZ" sz="2000" smtClean="0">
                <a:latin typeface="Britannic Bold" pitchFamily="34" charset="0"/>
              </a:rPr>
              <a:t>search, </a:t>
            </a:r>
            <a:r>
              <a:rPr lang="cs-CZ" altLang="cs-CZ" sz="2000" i="1">
                <a:latin typeface="Britannic Bold" pitchFamily="34" charset="0"/>
              </a:rPr>
              <a:t>de novo</a:t>
            </a:r>
            <a:r>
              <a:rPr lang="cs-CZ" altLang="cs-CZ" sz="2000">
                <a:latin typeface="Britannic Bold" pitchFamily="34" charset="0"/>
              </a:rPr>
              <a:t>)</a:t>
            </a:r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>
            <a:off x="5148263" y="4292600"/>
            <a:ext cx="22336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40" name="AutoShape 32"/>
          <p:cNvSpPr>
            <a:spLocks noChangeArrowheads="1"/>
          </p:cNvSpPr>
          <p:nvPr/>
        </p:nvSpPr>
        <p:spPr bwMode="auto">
          <a:xfrm rot="16200000">
            <a:off x="6155532" y="4479131"/>
            <a:ext cx="215900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 sz="1800">
              <a:latin typeface="Arial" pitchFamily="34" charset="0"/>
            </a:endParaRPr>
          </a:p>
        </p:txBody>
      </p:sp>
      <p:sp>
        <p:nvSpPr>
          <p:cNvPr id="94241" name="AutoShape 33"/>
          <p:cNvSpPr>
            <a:spLocks noChangeArrowheads="1"/>
          </p:cNvSpPr>
          <p:nvPr/>
        </p:nvSpPr>
        <p:spPr bwMode="auto">
          <a:xfrm rot="16200000">
            <a:off x="4283869" y="5804694"/>
            <a:ext cx="215900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 sz="1800">
              <a:latin typeface="Arial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30098" y="621962"/>
            <a:ext cx="44520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 smtClean="0"/>
              <a:t>Protein identification using MS</a:t>
            </a:r>
            <a:endParaRPr lang="cs-CZ" altLang="cs-CZ" b="1"/>
          </a:p>
          <a:p>
            <a:pPr algn="ctr"/>
            <a:r>
              <a:rPr lang="cs-CZ" altLang="cs-CZ" sz="2000" b="1"/>
              <a:t>bottom </a:t>
            </a:r>
            <a:r>
              <a:rPr lang="cs-CZ" altLang="cs-CZ" sz="2000" b="1" smtClean="0"/>
              <a:t>up</a:t>
            </a:r>
          </a:p>
          <a:p>
            <a:pPr algn="ctr"/>
            <a:r>
              <a:rPr lang="cs-CZ" altLang="cs-CZ" sz="2000" b="1" smtClean="0"/>
              <a:t>proteins with known primary sequence</a:t>
            </a:r>
            <a:endParaRPr lang="en-US" altLang="cs-CZ" sz="2000" b="1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528" y="1857930"/>
            <a:ext cx="2204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smtClean="0"/>
              <a:t>Common approaches:</a:t>
            </a:r>
            <a:endParaRPr lang="en-US" altLang="cs-CZ" sz="18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25273" y="2531865"/>
            <a:ext cx="1069524" cy="64633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specific </a:t>
            </a:r>
          </a:p>
          <a:p>
            <a:pPr algn="ctr"/>
            <a:r>
              <a:rPr lang="cs-CZ" altLang="cs-CZ" sz="1800" b="1" smtClean="0"/>
              <a:t>digestion</a:t>
            </a:r>
            <a:endParaRPr lang="en-US" altLang="cs-CZ" sz="1800" b="1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02700" y="2536614"/>
            <a:ext cx="1005404" cy="64633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/>
              <a:t>MS</a:t>
            </a:r>
          </a:p>
          <a:p>
            <a:pPr algn="ctr"/>
            <a:r>
              <a:rPr lang="cs-CZ" altLang="cs-CZ" sz="1800" b="1" smtClean="0"/>
              <a:t>peptides</a:t>
            </a:r>
            <a:endParaRPr lang="en-US" altLang="cs-CZ" sz="1800" b="1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344652" y="2424113"/>
            <a:ext cx="2550698" cy="92333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comparison of</a:t>
            </a:r>
            <a:endParaRPr lang="cs-CZ" altLang="cs-CZ" sz="1800" b="1"/>
          </a:p>
          <a:p>
            <a:pPr algn="ctr"/>
            <a:r>
              <a:rPr lang="cs-CZ" altLang="cs-CZ" sz="1800" b="1" smtClean="0"/>
              <a:t>obtained peptide map</a:t>
            </a:r>
            <a:endParaRPr lang="cs-CZ" altLang="cs-CZ" sz="1800" b="1"/>
          </a:p>
          <a:p>
            <a:pPr algn="ctr"/>
            <a:r>
              <a:rPr lang="cs-CZ" altLang="cs-CZ" sz="1800" b="1"/>
              <a:t> </a:t>
            </a:r>
            <a:r>
              <a:rPr lang="cs-CZ" altLang="cs-CZ" sz="1800" b="1" smtClean="0"/>
              <a:t>with sequence database</a:t>
            </a:r>
            <a:endParaRPr lang="en-US" altLang="cs-CZ" sz="1800" b="1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76536" y="4548828"/>
            <a:ext cx="1069524" cy="646331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specific</a:t>
            </a:r>
            <a:endParaRPr lang="cs-CZ" altLang="cs-CZ" sz="1800" b="1"/>
          </a:p>
          <a:p>
            <a:pPr algn="ctr"/>
            <a:r>
              <a:rPr lang="cs-CZ" altLang="cs-CZ" sz="1800" b="1" smtClean="0"/>
              <a:t>digestion</a:t>
            </a:r>
            <a:endParaRPr lang="en-US" altLang="cs-CZ" sz="1800" b="1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427984" y="4564196"/>
            <a:ext cx="1005403" cy="646331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/>
              <a:t>MS/MS</a:t>
            </a:r>
          </a:p>
          <a:p>
            <a:pPr algn="ctr"/>
            <a:r>
              <a:rPr lang="cs-CZ" altLang="cs-CZ" sz="1800" b="1" smtClean="0"/>
              <a:t>peptides</a:t>
            </a:r>
            <a:endParaRPr lang="en-US" altLang="cs-CZ" sz="1800" b="1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74296" y="4283315"/>
            <a:ext cx="2864887" cy="1200329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comparison of </a:t>
            </a:r>
          </a:p>
          <a:p>
            <a:pPr algn="ctr"/>
            <a:r>
              <a:rPr lang="cs-CZ" altLang="cs-CZ" sz="1800" b="1" smtClean="0"/>
              <a:t>fragmentation maps</a:t>
            </a:r>
          </a:p>
          <a:p>
            <a:pPr algn="ctr"/>
            <a:r>
              <a:rPr lang="cs-CZ" altLang="cs-CZ" sz="1800" b="1" smtClean="0"/>
              <a:t> of individual peptides with</a:t>
            </a:r>
            <a:endParaRPr lang="cs-CZ" altLang="cs-CZ" sz="1800" b="1"/>
          </a:p>
          <a:p>
            <a:pPr algn="ctr"/>
            <a:r>
              <a:rPr lang="cs-CZ" altLang="cs-CZ" sz="1800" b="1"/>
              <a:t> </a:t>
            </a:r>
            <a:r>
              <a:rPr lang="cs-CZ" altLang="cs-CZ" sz="1800" b="1" smtClean="0"/>
              <a:t>sequence </a:t>
            </a:r>
            <a:r>
              <a:rPr lang="cs-CZ" altLang="cs-CZ" sz="1800" b="1"/>
              <a:t>database</a:t>
            </a:r>
            <a:endParaRPr lang="en-US" altLang="cs-CZ" sz="1800" b="1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23728" y="4411796"/>
            <a:ext cx="1511952" cy="92333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Separation of</a:t>
            </a:r>
            <a:endParaRPr lang="cs-CZ" altLang="cs-CZ" sz="1800" b="1"/>
          </a:p>
          <a:p>
            <a:pPr algn="ctr"/>
            <a:r>
              <a:rPr lang="cs-CZ" altLang="cs-CZ" sz="1800" b="1" smtClean="0"/>
              <a:t>digested</a:t>
            </a:r>
            <a:endParaRPr lang="cs-CZ" altLang="cs-CZ" sz="1800" b="1"/>
          </a:p>
          <a:p>
            <a:pPr algn="ctr"/>
            <a:r>
              <a:rPr lang="cs-CZ" altLang="cs-CZ" sz="1800" b="1" smtClean="0"/>
              <a:t>peptides</a:t>
            </a:r>
            <a:endParaRPr lang="en-US" altLang="cs-CZ" sz="1800" b="1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07470" y="2546350"/>
            <a:ext cx="1223413" cy="64633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protein</a:t>
            </a:r>
          </a:p>
          <a:p>
            <a:pPr algn="ctr"/>
            <a:r>
              <a:rPr lang="cs-CZ" altLang="cs-CZ" sz="1800" b="1" smtClean="0"/>
              <a:t>separation</a:t>
            </a:r>
            <a:endParaRPr lang="en-US" altLang="cs-CZ" sz="1800" b="1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781175" y="27305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830960" y="27305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5580112" y="471818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3851920" y="471818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1547664" y="471818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5724128" y="27305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343400" y="3352800"/>
            <a:ext cx="164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/>
              <a:t>MALDI-TOF MS</a:t>
            </a:r>
            <a:endParaRPr lang="en-US" altLang="cs-CZ" sz="160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0725" y="3233738"/>
            <a:ext cx="18245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400" smtClean="0"/>
              <a:t>gel electrophoresis</a:t>
            </a:r>
            <a:endParaRPr lang="cs-CZ" altLang="cs-CZ" sz="1400"/>
          </a:p>
          <a:p>
            <a:pPr algn="ctr"/>
            <a:r>
              <a:rPr lang="cs-CZ" altLang="cs-CZ" sz="1400" smtClean="0"/>
              <a:t>liquid chromatography</a:t>
            </a:r>
          </a:p>
          <a:p>
            <a:pPr algn="ctr"/>
            <a:r>
              <a:rPr lang="cs-CZ" altLang="cs-CZ" sz="1400" smtClean="0"/>
              <a:t>isoelectric focusation</a:t>
            </a:r>
            <a:endParaRPr lang="en-US" altLang="cs-CZ" sz="1400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555066" y="5383797"/>
            <a:ext cx="857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smtClean="0"/>
              <a:t>ESI-MS</a:t>
            </a:r>
            <a:endParaRPr lang="en-US" altLang="cs-CZ" sz="1600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928664" y="5426060"/>
            <a:ext cx="19463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400"/>
              <a:t>liquid chromatography</a:t>
            </a:r>
          </a:p>
          <a:p>
            <a:pPr algn="ctr"/>
            <a:r>
              <a:rPr lang="cs-CZ" altLang="cs-CZ" sz="1400" smtClean="0"/>
              <a:t>capillary electrophoresis</a:t>
            </a:r>
            <a:endParaRPr lang="en-US" altLang="cs-CZ" sz="140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521450" y="2058988"/>
            <a:ext cx="18806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smtClean="0">
                <a:latin typeface="Britannic Bold" pitchFamily="34" charset="0"/>
              </a:rPr>
              <a:t>peptide mapping</a:t>
            </a:r>
            <a:endParaRPr lang="cs-CZ" altLang="cs-CZ" sz="1800" b="1">
              <a:latin typeface="Britannic Bold" pitchFamily="34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6516688" y="3933056"/>
            <a:ext cx="2028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latin typeface="Britannic Bold" pitchFamily="34" charset="0"/>
              </a:rPr>
              <a:t>MS/MS Ion Search</a:t>
            </a: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 rot="2931263">
            <a:off x="3718719" y="3813969"/>
            <a:ext cx="12239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727802" y="2535238"/>
            <a:ext cx="56661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 smtClean="0"/>
              <a:t>Protein identification by </a:t>
            </a:r>
            <a:r>
              <a:rPr lang="cs-CZ" altLang="cs-CZ" b="1"/>
              <a:t>peptide </a:t>
            </a:r>
            <a:r>
              <a:rPr lang="cs-CZ" altLang="cs-CZ" b="1" smtClean="0"/>
              <a:t>mapping</a:t>
            </a:r>
            <a:endParaRPr lang="cs-CZ" altLang="cs-CZ" b="1"/>
          </a:p>
          <a:p>
            <a:pPr algn="ctr"/>
            <a:r>
              <a:rPr lang="cs-CZ" altLang="cs-CZ" sz="2000" b="1"/>
              <a:t>(peptide mass </a:t>
            </a:r>
            <a:r>
              <a:rPr lang="cs-CZ" altLang="cs-CZ" sz="2000" b="1" smtClean="0"/>
              <a:t>fingerprinting)</a:t>
            </a:r>
            <a:endParaRPr lang="cs-CZ" altLang="cs-CZ" sz="2000" b="1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760399" y="4430713"/>
            <a:ext cx="1623201" cy="36933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Blue approach</a:t>
            </a:r>
            <a:endParaRPr lang="en-US" alt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10-2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189038"/>
            <a:ext cx="5483225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6103938" y="3106738"/>
            <a:ext cx="277812" cy="249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3568" y="421747"/>
            <a:ext cx="7855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smtClean="0"/>
              <a:t>Separation of protein mixture by two-dimensional gel electrophoresis</a:t>
            </a:r>
            <a:endParaRPr lang="en-US" altLang="cs-CZ" sz="2000" b="1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 rot="5400000">
            <a:off x="355601" y="4592637"/>
            <a:ext cx="2430462" cy="1381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529138" y="981075"/>
            <a:ext cx="2706687" cy="125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>
              <a:solidFill>
                <a:schemeClr val="accent2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 rot="-5400000">
            <a:off x="661852" y="2077830"/>
            <a:ext cx="18004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 smtClean="0"/>
              <a:t>2. dimension</a:t>
            </a:r>
            <a:r>
              <a:rPr lang="cs-CZ" altLang="cs-CZ" sz="1600" b="1" smtClean="0">
                <a:solidFill>
                  <a:srgbClr val="FF0000"/>
                </a:solidFill>
              </a:rPr>
              <a:t> </a:t>
            </a:r>
            <a:r>
              <a:rPr lang="cs-CZ" altLang="cs-CZ" sz="1600" b="1" smtClean="0">
                <a:solidFill>
                  <a:srgbClr val="FF0000"/>
                </a:solidFill>
              </a:rPr>
              <a:t>Mass</a:t>
            </a:r>
            <a:endParaRPr lang="en-US" altLang="cs-CZ" sz="1600" b="1">
              <a:solidFill>
                <a:srgbClr val="FF0000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774825" y="850900"/>
            <a:ext cx="27558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/>
              <a:t>1. </a:t>
            </a:r>
            <a:r>
              <a:rPr lang="cs-CZ" altLang="cs-CZ" sz="1600" b="1" smtClean="0"/>
              <a:t>dimension</a:t>
            </a:r>
            <a:r>
              <a:rPr lang="cs-CZ" altLang="cs-CZ" sz="1600" b="1" smtClean="0">
                <a:solidFill>
                  <a:schemeClr val="accent2"/>
                </a:solidFill>
              </a:rPr>
              <a:t> </a:t>
            </a:r>
            <a:r>
              <a:rPr lang="cs-CZ" altLang="cs-CZ" sz="1600" b="1" smtClean="0">
                <a:solidFill>
                  <a:schemeClr val="accent2"/>
                </a:solidFill>
              </a:rPr>
              <a:t>Isoelectric point</a:t>
            </a:r>
            <a:endParaRPr lang="en-US" altLang="cs-CZ" sz="1600" b="1">
              <a:solidFill>
                <a:schemeClr val="accent2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449620" y="1557338"/>
            <a:ext cx="1223413" cy="64633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protein</a:t>
            </a:r>
          </a:p>
          <a:p>
            <a:pPr algn="ctr"/>
            <a:r>
              <a:rPr lang="cs-CZ" altLang="cs-CZ" sz="1800" b="1" smtClean="0"/>
              <a:t>separation</a:t>
            </a:r>
            <a:endParaRPr lang="en-US" altLang="cs-CZ" sz="1800" b="1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21264" y="444798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smtClean="0"/>
              <a:t>Digestion</a:t>
            </a:r>
            <a:endParaRPr lang="en-US" altLang="cs-CZ" b="1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790792" y="1081088"/>
            <a:ext cx="55624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enzymatic digestion of protein results in set of peptides</a:t>
            </a:r>
          </a:p>
          <a:p>
            <a:pPr algn="ctr"/>
            <a:r>
              <a:rPr lang="cs-CZ" altLang="cs-CZ" sz="1800" b="1" smtClean="0"/>
              <a:t> specific protease is preferred</a:t>
            </a:r>
            <a:endParaRPr lang="cs-CZ" altLang="cs-CZ" sz="1800" b="1"/>
          </a:p>
          <a:p>
            <a:pPr algn="ctr"/>
            <a:endParaRPr lang="cs-CZ" altLang="cs-CZ" sz="1800" b="1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800" y="1855877"/>
            <a:ext cx="65838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/>
              <a:t>Trypsin</a:t>
            </a:r>
          </a:p>
          <a:p>
            <a:r>
              <a:rPr lang="cs-CZ" altLang="cs-CZ" sz="1800" smtClean="0"/>
              <a:t>cleaves after </a:t>
            </a:r>
            <a:r>
              <a:rPr lang="cs-CZ" altLang="cs-CZ" sz="1800" b="1" smtClean="0"/>
              <a:t>lysine </a:t>
            </a:r>
            <a:r>
              <a:rPr lang="cs-CZ" altLang="cs-CZ" sz="1800" b="1"/>
              <a:t>(K)</a:t>
            </a:r>
            <a:r>
              <a:rPr lang="cs-CZ" altLang="cs-CZ" sz="1800"/>
              <a:t> </a:t>
            </a:r>
            <a:r>
              <a:rPr lang="cs-CZ" altLang="cs-CZ" sz="1800" smtClean="0"/>
              <a:t>and </a:t>
            </a:r>
            <a:r>
              <a:rPr lang="cs-CZ" altLang="cs-CZ" sz="1800" b="1" smtClean="0"/>
              <a:t>arginine </a:t>
            </a:r>
            <a:r>
              <a:rPr lang="cs-CZ" altLang="cs-CZ" sz="1800" b="1"/>
              <a:t>(R)</a:t>
            </a:r>
            <a:r>
              <a:rPr lang="cs-CZ" altLang="cs-CZ" sz="1800"/>
              <a:t>, </a:t>
            </a:r>
            <a:r>
              <a:rPr lang="cs-CZ" altLang="cs-CZ" sz="1800" smtClean="0"/>
              <a:t>if proline does not follow</a:t>
            </a:r>
            <a:endParaRPr lang="en-US" altLang="cs-CZ" sz="18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5800" y="2667000"/>
            <a:ext cx="7620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600" b="1">
                <a:latin typeface="Courier New" pitchFamily="49" charset="0"/>
              </a:rPr>
              <a:t>QNGVQMLSPSEIPQ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en-US" altLang="cs-CZ" sz="1600" b="1">
                <a:latin typeface="Courier New" pitchFamily="49" charset="0"/>
              </a:rPr>
              <a:t>DWFPSDFTFGAATSAYQIEGAWNEDG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altLang="cs-CZ" sz="1600" b="1">
                <a:latin typeface="Courier New" pitchFamily="49" charset="0"/>
              </a:rPr>
              <a:t>GESNWDHFCHNHPE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en-US" altLang="cs-CZ" sz="1600" b="1">
                <a:latin typeface="Courier New" pitchFamily="49" charset="0"/>
              </a:rPr>
              <a:t>ILD GSNSDIGANSYHMY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altLang="cs-CZ" sz="1600" b="1">
                <a:latin typeface="Courier New" pitchFamily="49" charset="0"/>
              </a:rPr>
              <a:t>TDV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en-US" altLang="cs-CZ" sz="1600" b="1">
                <a:latin typeface="Courier New" pitchFamily="49" charset="0"/>
              </a:rPr>
              <a:t>LL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altLang="cs-CZ" sz="1600" b="1">
                <a:latin typeface="Courier New" pitchFamily="49" charset="0"/>
              </a:rPr>
              <a:t>EMGMDAY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en-US" altLang="cs-CZ" sz="1600" b="1">
                <a:latin typeface="Courier New" pitchFamily="49" charset="0"/>
              </a:rPr>
              <a:t>FSISWP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en-US" altLang="cs-CZ" sz="1600" b="1">
                <a:latin typeface="Courier New" pitchFamily="49" charset="0"/>
              </a:rPr>
              <a:t>ILP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altLang="cs-CZ" sz="1600" b="1">
                <a:latin typeface="Courier New" pitchFamily="49" charset="0"/>
              </a:rPr>
              <a:t>GT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altLang="cs-CZ" sz="1600" b="1">
                <a:latin typeface="Courier New" pitchFamily="49" charset="0"/>
              </a:rPr>
              <a:t>EGGINPDGI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altLang="cs-CZ" sz="1600" b="1">
                <a:latin typeface="Courier New" pitchFamily="49" charset="0"/>
              </a:rPr>
              <a:t>YY</a:t>
            </a:r>
            <a:r>
              <a:rPr lang="en-US" altLang="cs-CZ" sz="1600" b="1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en-US" altLang="cs-CZ" sz="1600" b="1">
                <a:latin typeface="Courier New" pitchFamily="49" charset="0"/>
              </a:rPr>
              <a:t>NLI NLLLENGIEP</a:t>
            </a:r>
            <a:endParaRPr lang="cs-CZ" altLang="cs-CZ" sz="1600" b="1">
              <a:latin typeface="Courier New" pitchFamily="49" charset="0"/>
            </a:endParaRPr>
          </a:p>
          <a:p>
            <a:endParaRPr lang="cs-CZ" altLang="cs-CZ" sz="1600" b="1">
              <a:latin typeface="Courier New" pitchFamily="49" charset="0"/>
            </a:endParaRPr>
          </a:p>
          <a:p>
            <a:r>
              <a:rPr lang="en-US" altLang="cs-CZ" sz="1600">
                <a:latin typeface="Courier New" pitchFamily="49" charset="0"/>
              </a:rPr>
              <a:t>QNGVQMLSPSEIPQ</a:t>
            </a:r>
            <a:r>
              <a:rPr lang="en-US" altLang="cs-CZ" sz="1600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cs-CZ" altLang="cs-CZ" sz="1600">
                <a:solidFill>
                  <a:srgbClr val="FF0000"/>
                </a:solidFill>
                <a:latin typeface="Courier New" pitchFamily="49" charset="0"/>
              </a:rPr>
              <a:t>			 </a:t>
            </a:r>
            <a:r>
              <a:rPr lang="cs-CZ" altLang="cs-CZ" sz="1600">
                <a:latin typeface="Courier New" pitchFamily="49" charset="0"/>
              </a:rPr>
              <a:t>1-15	1683.848 Da</a:t>
            </a:r>
          </a:p>
          <a:p>
            <a:r>
              <a:rPr lang="en-US" altLang="cs-CZ" sz="1600">
                <a:latin typeface="Courier New" pitchFamily="49" charset="0"/>
              </a:rPr>
              <a:t>DWFPSDFTFGAATSAYQIEGAWNEDG</a:t>
            </a:r>
            <a:r>
              <a:rPr lang="en-US" altLang="cs-CZ" sz="1600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cs-CZ" altLang="cs-CZ" sz="1600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cs-CZ" altLang="cs-CZ" sz="1600">
                <a:latin typeface="Courier New" pitchFamily="49" charset="0"/>
              </a:rPr>
              <a:t>16-42	3010.317 Da</a:t>
            </a:r>
          </a:p>
          <a:p>
            <a:r>
              <a:rPr lang="en-US" altLang="cs-CZ" sz="1600">
                <a:latin typeface="Courier New" pitchFamily="49" charset="0"/>
              </a:rPr>
              <a:t>GESNWDHFCHNHPE</a:t>
            </a:r>
            <a:r>
              <a:rPr lang="en-US" altLang="cs-CZ" sz="1600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cs-CZ" altLang="cs-CZ" sz="1600">
                <a:solidFill>
                  <a:srgbClr val="FF0000"/>
                </a:solidFill>
                <a:latin typeface="Courier New" pitchFamily="49" charset="0"/>
              </a:rPr>
              <a:t>			</a:t>
            </a:r>
            <a:r>
              <a:rPr lang="cs-CZ" altLang="cs-CZ" sz="1600">
                <a:latin typeface="Courier New" pitchFamily="49" charset="0"/>
              </a:rPr>
              <a:t>43-57	1864.757 Da</a:t>
            </a:r>
          </a:p>
          <a:p>
            <a:r>
              <a:rPr lang="en-US" altLang="cs-CZ" sz="1600">
                <a:latin typeface="Courier New" pitchFamily="49" charset="0"/>
              </a:rPr>
              <a:t>ILDGSNSDIGANSYHMY</a:t>
            </a:r>
            <a:r>
              <a:rPr lang="en-US" altLang="cs-CZ" sz="1600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cs-CZ" altLang="cs-CZ" sz="1600">
                <a:solidFill>
                  <a:srgbClr val="FF0000"/>
                </a:solidFill>
                <a:latin typeface="Courier New" pitchFamily="49" charset="0"/>
              </a:rPr>
              <a:t>			</a:t>
            </a:r>
            <a:r>
              <a:rPr lang="cs-CZ" altLang="cs-CZ" sz="1600">
                <a:latin typeface="Courier New" pitchFamily="49" charset="0"/>
              </a:rPr>
              <a:t>58-75	1984.907 Da</a:t>
            </a:r>
          </a:p>
          <a:p>
            <a:r>
              <a:rPr lang="en-US" altLang="cs-CZ" sz="1600">
                <a:latin typeface="Courier New" pitchFamily="49" charset="0"/>
              </a:rPr>
              <a:t>TDV</a:t>
            </a:r>
            <a:r>
              <a:rPr lang="en-US" altLang="cs-CZ" sz="1600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cs-CZ" altLang="cs-CZ" sz="1600">
                <a:solidFill>
                  <a:srgbClr val="FF0000"/>
                </a:solidFill>
                <a:latin typeface="Courier New" pitchFamily="49" charset="0"/>
              </a:rPr>
              <a:t>			</a:t>
            </a:r>
            <a:r>
              <a:rPr lang="cs-CZ" altLang="cs-CZ" sz="1600" b="1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cs-CZ" altLang="cs-CZ" sz="1600">
                <a:latin typeface="Courier New" pitchFamily="49" charset="0"/>
              </a:rPr>
              <a:t>76-79	 490.262 Da</a:t>
            </a:r>
          </a:p>
          <a:p>
            <a:r>
              <a:rPr lang="cs-CZ" altLang="cs-CZ" sz="1600" b="1">
                <a:latin typeface="Courier New" pitchFamily="49" charset="0"/>
              </a:rPr>
              <a:t>...</a:t>
            </a:r>
          </a:p>
          <a:p>
            <a:endParaRPr lang="cs-CZ" altLang="cs-CZ" sz="1600" b="1">
              <a:latin typeface="Courier New" pitchFamily="49" charset="0"/>
            </a:endParaRPr>
          </a:p>
          <a:p>
            <a:endParaRPr lang="cs-CZ" altLang="cs-CZ" sz="1600" b="1">
              <a:latin typeface="Courier New" pitchFamily="49" charset="0"/>
            </a:endParaRPr>
          </a:p>
          <a:p>
            <a:r>
              <a:rPr lang="cs-CZ" altLang="cs-CZ" sz="1600" b="1" smtClean="0">
                <a:solidFill>
                  <a:schemeClr val="accent2"/>
                </a:solidFill>
              </a:rPr>
              <a:t>Set of masses of these formed peptides (i.e. peptide map) is characteristic for given protein similarly as fingerprint for human individual.</a:t>
            </a:r>
            <a:endParaRPr lang="en-US" altLang="cs-CZ" sz="1600" b="1">
              <a:solidFill>
                <a:schemeClr val="accent2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781650" y="4529138"/>
            <a:ext cx="1069525" cy="64633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Specific</a:t>
            </a:r>
          </a:p>
          <a:p>
            <a:pPr algn="ctr"/>
            <a:r>
              <a:rPr lang="cs-CZ" altLang="cs-CZ" sz="1800" b="1" smtClean="0"/>
              <a:t>digestion</a:t>
            </a:r>
            <a:endParaRPr lang="en-US" altLang="cs-CZ" sz="1800" b="1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887413" y="908050"/>
          <a:ext cx="7342187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5" name="CorelDRAW" r:id="rId3" imgW="47916000" imgH="39774600" progId="CorelDraw.Graphic.8">
                  <p:embed/>
                </p:oleObj>
              </mc:Choice>
              <mc:Fallback>
                <p:oleObj name="CorelDRAW" r:id="rId3" imgW="47916000" imgH="39774600" progId="CorelDraw.Graphic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908050"/>
                        <a:ext cx="7342187" cy="527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24878" y="327759"/>
            <a:ext cx="7067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cs-CZ" sz="2000" b="1"/>
              <a:t>MALDI - TOF MS </a:t>
            </a:r>
            <a:r>
              <a:rPr lang="cs-CZ" altLang="cs-CZ" sz="2000" b="1" smtClean="0"/>
              <a:t>spectrum of peptides after protein digestion</a:t>
            </a:r>
            <a:endParaRPr lang="en-US" altLang="cs-CZ" sz="2000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536" y="6215003"/>
            <a:ext cx="86645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>
                <a:solidFill>
                  <a:srgbClr val="FF0000"/>
                </a:solidFill>
              </a:rPr>
              <a:t>MS </a:t>
            </a:r>
            <a:r>
              <a:rPr lang="cs-CZ" altLang="cs-CZ" sz="2000" smtClean="0">
                <a:solidFill>
                  <a:srgbClr val="FF0000"/>
                </a:solidFill>
              </a:rPr>
              <a:t>spectrum contains masses of peptides formed by digestion of selected protein</a:t>
            </a:r>
            <a:endParaRPr lang="en-US" altLang="cs-CZ" sz="2000">
              <a:solidFill>
                <a:srgbClr val="FF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07686" y="1268413"/>
            <a:ext cx="1005404" cy="64633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/>
              <a:t>MS</a:t>
            </a:r>
          </a:p>
          <a:p>
            <a:pPr algn="ctr"/>
            <a:r>
              <a:rPr lang="cs-CZ" altLang="cs-CZ" sz="1800" b="1" smtClean="0"/>
              <a:t>peptides</a:t>
            </a:r>
            <a:endParaRPr lang="en-US" altLang="cs-CZ" sz="1800" b="1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45682" y="379413"/>
            <a:ext cx="54177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altLang="cs-CZ" b="1" smtClean="0"/>
              <a:t>Protein identification– peptide mapping</a:t>
            </a:r>
            <a:endParaRPr lang="cs-CZ" altLang="cs-CZ" b="1"/>
          </a:p>
          <a:p>
            <a:pPr algn="ctr" eaLnBrk="0" hangingPunct="0"/>
            <a:r>
              <a:rPr lang="cs-CZ" altLang="cs-CZ" b="1" smtClean="0"/>
              <a:t>database searching</a:t>
            </a:r>
            <a:endParaRPr lang="en-US" altLang="cs-CZ" b="1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171575" y="1412875"/>
            <a:ext cx="677545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800" smtClean="0"/>
              <a:t>Measured peptide map </a:t>
            </a:r>
            <a:r>
              <a:rPr lang="cs-CZ" altLang="cs-CZ" sz="1800"/>
              <a:t>(</a:t>
            </a:r>
            <a:r>
              <a:rPr lang="cs-CZ" altLang="cs-CZ" sz="1800" smtClean="0"/>
              <a:t>set of masses (or m/z) of peptides formed by digestion of analysed protein) is searched against database of protein sequences using database search engines.</a:t>
            </a:r>
            <a:endParaRPr lang="cs-CZ" altLang="cs-CZ" sz="1800"/>
          </a:p>
          <a:p>
            <a:endParaRPr lang="cs-CZ" altLang="cs-CZ" sz="1800"/>
          </a:p>
          <a:p>
            <a:r>
              <a:rPr lang="cs-CZ" altLang="cs-CZ" sz="1800" smtClean="0"/>
              <a:t>Database </a:t>
            </a:r>
            <a:r>
              <a:rPr lang="cs-CZ" altLang="cs-CZ" sz="1800"/>
              <a:t>search </a:t>
            </a:r>
            <a:r>
              <a:rPr lang="cs-CZ" altLang="cs-CZ" sz="1800" smtClean="0"/>
              <a:t>engine calculates theoretical peptide map for each protein  sequence in database (applying cleavage rules for selected protease) and stepwise compares experimentally obtained peptide map of our analysed protein with </a:t>
            </a:r>
            <a:r>
              <a:rPr lang="cs-CZ" altLang="cs-CZ" sz="1800" i="1" smtClean="0"/>
              <a:t>in-silico</a:t>
            </a:r>
            <a:r>
              <a:rPr lang="cs-CZ" altLang="cs-CZ" sz="1800" smtClean="0"/>
              <a:t> calculated peptide maps.</a:t>
            </a:r>
            <a:endParaRPr lang="cs-CZ" altLang="cs-CZ" sz="1800"/>
          </a:p>
          <a:p>
            <a:endParaRPr lang="cs-CZ" altLang="cs-CZ" sz="1800"/>
          </a:p>
          <a:p>
            <a:r>
              <a:rPr lang="cs-CZ" altLang="cs-CZ" sz="1800" smtClean="0"/>
              <a:t>Searching results in a list of proteins with most similar peptide maps. Similarity extent is given by score</a:t>
            </a:r>
            <a:r>
              <a:rPr lang="cs-CZ" altLang="cs-CZ" sz="1800"/>
              <a:t>, </a:t>
            </a:r>
            <a:r>
              <a:rPr lang="cs-CZ" altLang="cs-CZ" sz="1800" smtClean="0"/>
              <a:t>all protein candidates with score value higher than  the limit significant value (calculated by software) are considered as identified by search engine.</a:t>
            </a:r>
            <a:endParaRPr lang="cs-CZ" altLang="cs-CZ" sz="18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69452" y="5517232"/>
            <a:ext cx="2550698" cy="92333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comparison of</a:t>
            </a:r>
            <a:endParaRPr lang="cs-CZ" altLang="cs-CZ" sz="1800" b="1"/>
          </a:p>
          <a:p>
            <a:pPr algn="ctr"/>
            <a:r>
              <a:rPr lang="cs-CZ" altLang="cs-CZ" sz="1800" b="1" smtClean="0"/>
              <a:t>obtained peptide map</a:t>
            </a:r>
            <a:endParaRPr lang="cs-CZ" altLang="cs-CZ" sz="1800" b="1"/>
          </a:p>
          <a:p>
            <a:pPr algn="ctr"/>
            <a:r>
              <a:rPr lang="cs-CZ" altLang="cs-CZ" sz="1800" b="1"/>
              <a:t> </a:t>
            </a:r>
            <a:r>
              <a:rPr lang="cs-CZ" altLang="cs-CZ" sz="1800" b="1" smtClean="0"/>
              <a:t>with sequence database</a:t>
            </a:r>
            <a:endParaRPr lang="en-US" alt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Score Distribution"/>
          <p:cNvSpPr>
            <a:spLocks noChangeAspect="1" noChangeArrowheads="1"/>
          </p:cNvSpPr>
          <p:nvPr/>
        </p:nvSpPr>
        <p:spPr bwMode="auto">
          <a:xfrm>
            <a:off x="2286000" y="1773386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243" name="Picture 3" descr="CAYYVZ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5211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50863" y="673249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000" b="1"/>
              <a:t>Mascot Search Results</a:t>
            </a:r>
            <a:endParaRPr lang="en-US" altLang="cs-CZ" sz="20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" y="2811611"/>
            <a:ext cx="8382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/>
              <a:t>1. </a:t>
            </a:r>
            <a:r>
              <a:rPr lang="cs-CZ" altLang="cs-CZ" sz="1400">
                <a:solidFill>
                  <a:schemeClr val="accent2"/>
                </a:solidFill>
              </a:rPr>
              <a:t>S18600</a:t>
            </a:r>
            <a:r>
              <a:rPr lang="en-US" altLang="cs-CZ" sz="1400"/>
              <a:t> </a:t>
            </a:r>
            <a:r>
              <a:rPr lang="cs-CZ" altLang="cs-CZ" sz="1400"/>
              <a:t>	</a:t>
            </a:r>
            <a:r>
              <a:rPr lang="en-US" altLang="cs-CZ" sz="1400" b="1"/>
              <a:t>Mass:</a:t>
            </a:r>
            <a:r>
              <a:rPr lang="en-US" altLang="cs-CZ" sz="1400"/>
              <a:t> 47780 </a:t>
            </a:r>
            <a:r>
              <a:rPr lang="cs-CZ" altLang="cs-CZ" sz="1400"/>
              <a:t>		</a:t>
            </a:r>
            <a:r>
              <a:rPr lang="en-US" altLang="cs-CZ" sz="1400" b="1"/>
              <a:t>Total score:</a:t>
            </a:r>
            <a:r>
              <a:rPr lang="en-US" altLang="cs-CZ" sz="1400" b="1">
                <a:solidFill>
                  <a:srgbClr val="FF0000"/>
                </a:solidFill>
              </a:rPr>
              <a:t> 165</a:t>
            </a:r>
            <a:r>
              <a:rPr lang="en-US" altLang="cs-CZ" sz="1400"/>
              <a:t> </a:t>
            </a:r>
            <a:r>
              <a:rPr lang="cs-CZ" altLang="cs-CZ" sz="1400"/>
              <a:t>	</a:t>
            </a:r>
            <a:r>
              <a:rPr lang="en-US" altLang="cs-CZ" sz="1400" b="1"/>
              <a:t>Peptides matched:</a:t>
            </a:r>
            <a:r>
              <a:rPr lang="en-US" altLang="cs-CZ" sz="1400"/>
              <a:t> 12 </a:t>
            </a:r>
            <a:endParaRPr lang="cs-CZ" altLang="cs-CZ" sz="1400"/>
          </a:p>
          <a:p>
            <a:r>
              <a:rPr lang="cs-CZ" altLang="cs-CZ" sz="1400"/>
              <a:t>    </a:t>
            </a:r>
            <a:r>
              <a:rPr lang="en-US" altLang="cs-CZ" sz="1400" b="1"/>
              <a:t>glutamate-ammonia ligase</a:t>
            </a:r>
            <a:r>
              <a:rPr lang="en-US" altLang="cs-CZ" sz="1400"/>
              <a:t> (EC 6.3.1.2) precursor, chloroplast (clone lambdaAtgsl1) - Arabidopsis tha</a:t>
            </a:r>
            <a:r>
              <a:rPr lang="cs-CZ" altLang="cs-CZ" sz="1400"/>
              <a:t>liana</a:t>
            </a:r>
            <a:r>
              <a:rPr lang="en-US" altLang="cs-CZ" sz="1400"/>
              <a:t> </a:t>
            </a:r>
            <a:endParaRPr lang="cs-CZ" altLang="cs-CZ" sz="1400"/>
          </a:p>
          <a:p>
            <a:r>
              <a:rPr lang="cs-CZ" altLang="cs-CZ" sz="1400"/>
              <a:t>2. </a:t>
            </a:r>
            <a:r>
              <a:rPr lang="cs-CZ" altLang="cs-CZ" sz="1400">
                <a:solidFill>
                  <a:schemeClr val="accent2"/>
                </a:solidFill>
              </a:rPr>
              <a:t>S32228</a:t>
            </a:r>
            <a:r>
              <a:rPr lang="cs-CZ" altLang="cs-CZ" sz="1400"/>
              <a:t>	</a:t>
            </a:r>
            <a:r>
              <a:rPr lang="en-US" altLang="cs-CZ" sz="1400" b="1"/>
              <a:t>Mass:</a:t>
            </a:r>
            <a:r>
              <a:rPr lang="en-US" altLang="cs-CZ" sz="1400"/>
              <a:t> 47714 </a:t>
            </a:r>
            <a:r>
              <a:rPr lang="cs-CZ" altLang="cs-CZ" sz="1400"/>
              <a:t>		</a:t>
            </a:r>
            <a:r>
              <a:rPr lang="en-US" altLang="cs-CZ" sz="1400" b="1"/>
              <a:t>Total score:</a:t>
            </a:r>
            <a:r>
              <a:rPr lang="en-US" altLang="cs-CZ" sz="1400" b="1">
                <a:solidFill>
                  <a:srgbClr val="FF0000"/>
                </a:solidFill>
              </a:rPr>
              <a:t> 76</a:t>
            </a:r>
            <a:r>
              <a:rPr lang="en-US" altLang="cs-CZ" sz="1400"/>
              <a:t> </a:t>
            </a:r>
            <a:r>
              <a:rPr lang="cs-CZ" altLang="cs-CZ" sz="1400"/>
              <a:t>	</a:t>
            </a:r>
            <a:r>
              <a:rPr lang="en-US" altLang="cs-CZ" sz="1400" b="1"/>
              <a:t>Peptides matched:</a:t>
            </a:r>
            <a:r>
              <a:rPr lang="en-US" altLang="cs-CZ" sz="1400"/>
              <a:t> 7 </a:t>
            </a:r>
            <a:endParaRPr lang="cs-CZ" altLang="cs-CZ" sz="1400"/>
          </a:p>
          <a:p>
            <a:r>
              <a:rPr lang="cs-CZ" altLang="cs-CZ" sz="1400"/>
              <a:t>    </a:t>
            </a:r>
            <a:r>
              <a:rPr lang="en-US" altLang="cs-CZ" sz="1400" b="1"/>
              <a:t>glutamate-ammonia ligase</a:t>
            </a:r>
            <a:r>
              <a:rPr lang="en-US" altLang="cs-CZ" sz="1400"/>
              <a:t> (EC 6.3.1.2) precursor - rape </a:t>
            </a:r>
            <a:r>
              <a:rPr lang="cs-CZ" altLang="cs-CZ" sz="1400"/>
              <a:t>- </a:t>
            </a:r>
            <a:r>
              <a:rPr lang="en-US" altLang="cs-CZ" sz="1400">
                <a:latin typeface="Arial Unicode MS" pitchFamily="34" charset="-128"/>
              </a:rPr>
              <a:t>Brassica napus</a:t>
            </a:r>
            <a:r>
              <a:rPr lang="en-US" altLang="cs-CZ" sz="1400">
                <a:latin typeface="Courier New" pitchFamily="49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962400" y="1195536"/>
            <a:ext cx="4876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400" b="1"/>
              <a:t>Database : MSDB 20021127 (1019653 sequence</a:t>
            </a:r>
            <a:r>
              <a:rPr lang="cs-CZ" altLang="cs-CZ" sz="1400" b="1"/>
              <a:t>s</a:t>
            </a:r>
            <a:r>
              <a:rPr lang="en-US" altLang="cs-CZ" sz="1400" b="1"/>
              <a:t>)</a:t>
            </a:r>
            <a:r>
              <a:rPr lang="en-US" altLang="cs-CZ" sz="1400"/>
              <a:t> </a:t>
            </a:r>
            <a:endParaRPr lang="cs-CZ" altLang="cs-CZ" sz="1400"/>
          </a:p>
          <a:p>
            <a:r>
              <a:rPr lang="en-US" altLang="cs-CZ" sz="1400" b="1"/>
              <a:t>Timestamp : 26 Jan 2003 at 10:36:50 GMT</a:t>
            </a:r>
            <a:r>
              <a:rPr lang="en-US" altLang="cs-CZ" sz="1400"/>
              <a:t> </a:t>
            </a:r>
            <a:endParaRPr lang="cs-CZ" altLang="cs-CZ" sz="1400"/>
          </a:p>
          <a:p>
            <a:r>
              <a:rPr lang="en-US" altLang="cs-CZ" sz="1400" b="1"/>
              <a:t>Top Score : 165 for </a:t>
            </a:r>
            <a:r>
              <a:rPr lang="en-US" altLang="cs-CZ" sz="1400" b="1">
                <a:solidFill>
                  <a:srgbClr val="FF0000"/>
                </a:solidFill>
              </a:rPr>
              <a:t>S18600</a:t>
            </a:r>
            <a:r>
              <a:rPr lang="en-US" altLang="cs-CZ" sz="1400" b="1"/>
              <a:t>, glutamate-ammonia ligase </a:t>
            </a:r>
            <a:r>
              <a:rPr lang="cs-CZ" altLang="cs-CZ" sz="1400" b="1"/>
              <a:t>....</a:t>
            </a:r>
            <a:r>
              <a:rPr lang="en-US" altLang="cs-CZ" sz="1400"/>
              <a:t>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98463" y="3906986"/>
            <a:ext cx="645953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/>
              <a:t>Sequence Coverage: </a:t>
            </a:r>
            <a:r>
              <a:rPr lang="en-US" altLang="cs-CZ" sz="1400" b="1"/>
              <a:t>44%</a:t>
            </a:r>
            <a:endParaRPr lang="cs-CZ" altLang="cs-CZ" sz="1400" b="1"/>
          </a:p>
          <a:p>
            <a:endParaRPr lang="cs-CZ" altLang="cs-CZ" sz="1400" b="1"/>
          </a:p>
          <a:p>
            <a:r>
              <a:rPr lang="en-US" altLang="cs-CZ" sz="1400" b="1">
                <a:latin typeface="Courier New" pitchFamily="49" charset="0"/>
              </a:rPr>
              <a:t>1 </a:t>
            </a:r>
            <a:r>
              <a:rPr lang="cs-CZ" altLang="cs-CZ" sz="1400" b="1">
                <a:latin typeface="Courier New" pitchFamily="49" charset="0"/>
              </a:rPr>
              <a:t>  </a:t>
            </a:r>
            <a:r>
              <a:rPr lang="en-US" altLang="cs-CZ" sz="1400" b="1">
                <a:latin typeface="Courier New" pitchFamily="49" charset="0"/>
              </a:rPr>
              <a:t>MAQILAASPT CQMRVPKHSS VIASSSKLWS SVVLKQKKQS NNKVRGFRVL </a:t>
            </a:r>
            <a:endParaRPr lang="cs-CZ" altLang="cs-CZ" sz="1400" b="1">
              <a:latin typeface="Courier New" pitchFamily="49" charset="0"/>
            </a:endParaRPr>
          </a:p>
          <a:p>
            <a:r>
              <a:rPr lang="en-US" altLang="cs-CZ" sz="1400" b="1">
                <a:latin typeface="Courier New" pitchFamily="49" charset="0"/>
              </a:rPr>
              <a:t>51 </a:t>
            </a:r>
            <a:r>
              <a:rPr lang="cs-CZ" altLang="cs-CZ" sz="1400" b="1">
                <a:latin typeface="Courier New" pitchFamily="49" charset="0"/>
              </a:rPr>
              <a:t> </a:t>
            </a:r>
            <a:r>
              <a:rPr lang="en-US" altLang="cs-CZ" sz="1400" b="1">
                <a:latin typeface="Courier New" pitchFamily="49" charset="0"/>
              </a:rPr>
              <a:t>ALQSDNSTVN R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VETLLNLDT KPYSDRIIAE YIWIGGSGID LR</a:t>
            </a:r>
            <a:r>
              <a:rPr lang="en-US" altLang="cs-CZ" sz="1400" b="1">
                <a:latin typeface="Courier New" pitchFamily="49" charset="0"/>
              </a:rPr>
              <a:t>SKSR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TIEK</a:t>
            </a:r>
            <a:endParaRPr lang="cs-CZ" altLang="cs-CZ" sz="1400" b="1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altLang="cs-CZ" sz="1400" b="1">
                <a:latin typeface="Courier New" pitchFamily="49" charset="0"/>
              </a:rPr>
              <a:t>101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 PVEDPSELPK WNYDGSSTGQ APGEDSEVIL YPQAIFR</a:t>
            </a:r>
            <a:r>
              <a:rPr lang="en-US" altLang="cs-CZ" sz="1400" b="1">
                <a:latin typeface="Courier New" pitchFamily="49" charset="0"/>
              </a:rPr>
              <a:t>DPF R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GGNNILVIC </a:t>
            </a:r>
            <a:endParaRPr lang="cs-CZ" altLang="cs-CZ" sz="1400" b="1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altLang="cs-CZ" sz="1400" b="1">
                <a:latin typeface="Courier New" pitchFamily="49" charset="0"/>
              </a:rPr>
              <a:t>151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 DTWTPAGEPI PTNKR</a:t>
            </a:r>
            <a:r>
              <a:rPr lang="en-US" altLang="cs-CZ" sz="1400" b="1">
                <a:latin typeface="Courier New" pitchFamily="49" charset="0"/>
              </a:rPr>
              <a:t>AKAAE IFSNKK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VSGE VPWFGIEQEY TLLQQNVKWP </a:t>
            </a:r>
            <a:endParaRPr lang="cs-CZ" altLang="cs-CZ" sz="1400" b="1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altLang="cs-CZ" sz="1400" b="1">
                <a:latin typeface="Courier New" pitchFamily="49" charset="0"/>
              </a:rPr>
              <a:t>201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 LGWPVGAFPG PQGPYYCGVG ADK</a:t>
            </a:r>
            <a:r>
              <a:rPr lang="en-US" altLang="cs-CZ" sz="1400" b="1">
                <a:latin typeface="Courier New" pitchFamily="49" charset="0"/>
              </a:rPr>
              <a:t>IWGRDIS DAHYKACLYA GINISGTNGE </a:t>
            </a:r>
            <a:endParaRPr lang="cs-CZ" altLang="cs-CZ" sz="1400" b="1">
              <a:latin typeface="Courier New" pitchFamily="49" charset="0"/>
            </a:endParaRPr>
          </a:p>
          <a:p>
            <a:r>
              <a:rPr lang="en-US" altLang="cs-CZ" sz="1400" b="1">
                <a:latin typeface="Courier New" pitchFamily="49" charset="0"/>
              </a:rPr>
              <a:t>251 VMPGQWEFQV GPSVGIDAGD HVWCAR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YLLE R</a:t>
            </a:r>
            <a:r>
              <a:rPr lang="en-US" altLang="cs-CZ" sz="1400" b="1">
                <a:latin typeface="Courier New" pitchFamily="49" charset="0"/>
              </a:rPr>
              <a:t>ITEQAGVVL TLDPKPIEGD </a:t>
            </a:r>
            <a:endParaRPr lang="cs-CZ" altLang="cs-CZ" sz="1400" b="1">
              <a:latin typeface="Courier New" pitchFamily="49" charset="0"/>
            </a:endParaRPr>
          </a:p>
          <a:p>
            <a:r>
              <a:rPr lang="en-US" altLang="cs-CZ" sz="1400" b="1">
                <a:latin typeface="Courier New" pitchFamily="49" charset="0"/>
              </a:rPr>
              <a:t>301 WNGAGCHTNY STKSMREEGG FEVIKK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AILN LSLRHKEHIS AYGEGNER</a:t>
            </a:r>
            <a:r>
              <a:rPr lang="en-US" altLang="cs-CZ" sz="1400" b="1">
                <a:latin typeface="Courier New" pitchFamily="49" charset="0"/>
              </a:rPr>
              <a:t>R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L </a:t>
            </a:r>
            <a:endParaRPr lang="cs-CZ" altLang="cs-CZ" sz="1400" b="1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altLang="cs-CZ" sz="1400" b="1">
                <a:latin typeface="Courier New" pitchFamily="49" charset="0"/>
              </a:rPr>
              <a:t>351</a:t>
            </a:r>
            <a:r>
              <a:rPr lang="en-US" altLang="cs-CZ" sz="1400" b="1">
                <a:solidFill>
                  <a:srgbClr val="FF0000"/>
                </a:solidFill>
                <a:latin typeface="Courier New" pitchFamily="49" charset="0"/>
              </a:rPr>
              <a:t> TGKHETASID QFSWGVANR</a:t>
            </a:r>
            <a:r>
              <a:rPr lang="en-US" altLang="cs-CZ" sz="1400" b="1">
                <a:latin typeface="Courier New" pitchFamily="49" charset="0"/>
              </a:rPr>
              <a:t>G CSIRVGRDTE AKGKGYLEDR RPASNMDPYI </a:t>
            </a:r>
            <a:endParaRPr lang="cs-CZ" altLang="cs-CZ" sz="1400" b="1">
              <a:latin typeface="Courier New" pitchFamily="49" charset="0"/>
            </a:endParaRPr>
          </a:p>
          <a:p>
            <a:r>
              <a:rPr lang="en-US" altLang="cs-CZ" sz="1400" b="1">
                <a:latin typeface="Courier New" pitchFamily="49" charset="0"/>
              </a:rPr>
              <a:t>401 VTSLLAETTL LWEPTLEAEA LAAQKLSLNV </a:t>
            </a:r>
            <a:endParaRPr lang="cs-CZ" altLang="cs-CZ" sz="1400" b="1">
              <a:latin typeface="Courier New" pitchFamily="49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526517" y="6000997"/>
            <a:ext cx="2160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i="1"/>
              <a:t>www.matrixscience.com</a:t>
            </a:r>
            <a:endParaRPr lang="en-US" altLang="cs-CZ" sz="1600" i="1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077205" y="336801"/>
            <a:ext cx="3933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altLang="cs-CZ" b="1" smtClean="0"/>
              <a:t>Result of database searching</a:t>
            </a:r>
          </a:p>
          <a:p>
            <a:pPr algn="ctr" eaLnBrk="0" hangingPunct="0"/>
            <a:r>
              <a:rPr lang="cs-CZ" altLang="cs-CZ" b="1" smtClean="0">
                <a:solidFill>
                  <a:srgbClr val="000099"/>
                </a:solidFill>
              </a:rPr>
              <a:t>peptide mapping</a:t>
            </a:r>
            <a:endParaRPr lang="en-US" altLang="cs-CZ" b="1">
              <a:solidFill>
                <a:srgbClr val="000099"/>
              </a:solidFill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8992504">
            <a:off x="5160963" y="2573486"/>
            <a:ext cx="742950" cy="17145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834063" y="2175024"/>
            <a:ext cx="6714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 smtClean="0">
                <a:solidFill>
                  <a:srgbClr val="FF0000"/>
                </a:solidFill>
              </a:rPr>
              <a:t>Score</a:t>
            </a:r>
            <a:endParaRPr lang="cs-CZ" altLang="cs-CZ" sz="1600" b="1">
              <a:solidFill>
                <a:srgbClr val="FF0000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1692275" y="1789261"/>
            <a:ext cx="3587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854200" y="1503511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Limitní skore = 58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99573" y="6337547"/>
            <a:ext cx="63690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smtClean="0"/>
              <a:t>Sequence regions in red corresponds to assigned peptides from measured peptide map</a:t>
            </a:r>
            <a:endParaRPr lang="cs-CZ" altLang="cs-CZ" sz="140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394537" y="3906986"/>
            <a:ext cx="2550698" cy="92333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comparison of</a:t>
            </a:r>
            <a:endParaRPr lang="cs-CZ" altLang="cs-CZ" sz="1800" b="1"/>
          </a:p>
          <a:p>
            <a:pPr algn="ctr"/>
            <a:r>
              <a:rPr lang="cs-CZ" altLang="cs-CZ" sz="1800" b="1" smtClean="0"/>
              <a:t>obtained peptide map</a:t>
            </a:r>
            <a:endParaRPr lang="cs-CZ" altLang="cs-CZ" sz="1800" b="1"/>
          </a:p>
          <a:p>
            <a:pPr algn="ctr"/>
            <a:r>
              <a:rPr lang="cs-CZ" altLang="cs-CZ" sz="1800" b="1"/>
              <a:t> </a:t>
            </a:r>
            <a:r>
              <a:rPr lang="cs-CZ" altLang="cs-CZ" sz="1800" b="1" smtClean="0"/>
              <a:t>with sequence database</a:t>
            </a:r>
            <a:endParaRPr lang="en-US" altLang="cs-CZ" sz="1800" b="1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0511" y="836712"/>
            <a:ext cx="7780338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err="1" smtClean="0"/>
              <a:t>Main</a:t>
            </a:r>
            <a:r>
              <a:rPr lang="cs-CZ" altLang="cs-CZ" b="1" smtClean="0"/>
              <a:t> </a:t>
            </a:r>
            <a:r>
              <a:rPr lang="cs-CZ" altLang="cs-CZ" b="1" err="1" smtClean="0"/>
              <a:t>applications</a:t>
            </a:r>
            <a:r>
              <a:rPr lang="cs-CZ" altLang="cs-CZ" b="1" smtClean="0"/>
              <a:t> </a:t>
            </a:r>
            <a:r>
              <a:rPr lang="cs-CZ" altLang="cs-CZ" b="1" err="1" smtClean="0"/>
              <a:t>of</a:t>
            </a:r>
            <a:r>
              <a:rPr lang="cs-CZ" altLang="cs-CZ" b="1" smtClean="0"/>
              <a:t> </a:t>
            </a:r>
            <a:r>
              <a:rPr lang="cs-CZ" altLang="cs-CZ" b="1" err="1" smtClean="0"/>
              <a:t>mass</a:t>
            </a:r>
            <a:r>
              <a:rPr lang="cs-CZ" altLang="cs-CZ" b="1" smtClean="0"/>
              <a:t> </a:t>
            </a:r>
            <a:r>
              <a:rPr lang="cs-CZ" altLang="cs-CZ" b="1" err="1" smtClean="0"/>
              <a:t>spectrometry</a:t>
            </a:r>
            <a:r>
              <a:rPr lang="cs-CZ" altLang="cs-CZ" b="1" smtClean="0"/>
              <a:t> in </a:t>
            </a:r>
            <a:r>
              <a:rPr lang="cs-CZ" altLang="cs-CZ" b="1" err="1" smtClean="0"/>
              <a:t>proteomics</a:t>
            </a:r>
            <a:endParaRPr lang="cs-CZ" altLang="cs-CZ" b="1"/>
          </a:p>
          <a:p>
            <a:endParaRPr lang="cs-CZ" altLang="cs-CZ" sz="2000" b="1">
              <a:solidFill>
                <a:srgbClr val="FF0000"/>
              </a:solidFill>
            </a:endParaRPr>
          </a:p>
          <a:p>
            <a:endParaRPr lang="cs-CZ" altLang="cs-CZ" sz="800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</a:t>
            </a:r>
            <a:r>
              <a:rPr lang="cs-CZ" altLang="cs-CZ" sz="1800" b="1" err="1" smtClean="0"/>
              <a:t>Intact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mass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measurements</a:t>
            </a:r>
            <a:endParaRPr lang="cs-CZ" altLang="cs-CZ" sz="1800" b="1"/>
          </a:p>
          <a:p>
            <a:endParaRPr lang="cs-CZ" altLang="cs-CZ" sz="800" b="1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</a:t>
            </a:r>
            <a:r>
              <a:rPr lang="cs-CZ" altLang="cs-CZ" sz="1800" b="1" smtClean="0"/>
              <a:t>Protein </a:t>
            </a:r>
            <a:r>
              <a:rPr lang="cs-CZ" altLang="cs-CZ" sz="1800" b="1" err="1" smtClean="0"/>
              <a:t>identification</a:t>
            </a:r>
            <a:r>
              <a:rPr lang="cs-CZ" altLang="cs-CZ" sz="1800" b="1" smtClean="0"/>
              <a:t> </a:t>
            </a:r>
            <a:r>
              <a:rPr lang="en-US" altLang="cs-CZ" sz="1800" smtClean="0"/>
              <a:t>(</a:t>
            </a:r>
            <a:r>
              <a:rPr lang="cs-CZ" altLang="cs-CZ" sz="1800" err="1" smtClean="0"/>
              <a:t>incl</a:t>
            </a:r>
            <a:r>
              <a:rPr lang="cs-CZ" altLang="cs-CZ" sz="1800" smtClean="0"/>
              <a:t>. </a:t>
            </a:r>
            <a:r>
              <a:rPr lang="en-US" altLang="cs-CZ" sz="1800" smtClean="0"/>
              <a:t>protein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complexes</a:t>
            </a:r>
            <a:r>
              <a:rPr lang="cs-CZ" altLang="cs-CZ" sz="1800" smtClean="0"/>
              <a:t>, de novo </a:t>
            </a:r>
            <a:r>
              <a:rPr lang="cs-CZ" altLang="cs-CZ" sz="1800" err="1" smtClean="0"/>
              <a:t>sequencing</a:t>
            </a:r>
            <a:r>
              <a:rPr lang="cs-CZ" altLang="cs-CZ" sz="1800" smtClean="0"/>
              <a:t>)</a:t>
            </a:r>
            <a:endParaRPr lang="cs-CZ" altLang="cs-CZ" sz="1800"/>
          </a:p>
          <a:p>
            <a:endParaRPr lang="cs-CZ" altLang="cs-CZ" sz="800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</a:t>
            </a:r>
            <a:r>
              <a:rPr lang="cs-CZ" altLang="cs-CZ" sz="1800" b="1" err="1" smtClean="0"/>
              <a:t>Analysis</a:t>
            </a:r>
            <a:r>
              <a:rPr lang="cs-CZ" altLang="cs-CZ" sz="1800" b="1" smtClean="0"/>
              <a:t> </a:t>
            </a:r>
            <a:r>
              <a:rPr lang="cs-CZ" altLang="cs-CZ" sz="1800" b="1" err="1" smtClean="0"/>
              <a:t>of</a:t>
            </a:r>
            <a:r>
              <a:rPr lang="cs-CZ" altLang="cs-CZ" sz="1800" b="1" smtClean="0"/>
              <a:t> protein </a:t>
            </a:r>
            <a:r>
              <a:rPr lang="cs-CZ" altLang="cs-CZ" sz="1800" b="1" err="1" smtClean="0"/>
              <a:t>modifications</a:t>
            </a:r>
            <a:r>
              <a:rPr lang="cs-CZ" altLang="cs-CZ" sz="1800" b="1" smtClean="0"/>
              <a:t> </a:t>
            </a:r>
            <a:endParaRPr lang="cs-CZ" altLang="cs-CZ" sz="1800" b="1"/>
          </a:p>
          <a:p>
            <a:endParaRPr lang="cs-CZ" altLang="cs-CZ" sz="800" b="1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</a:t>
            </a:r>
            <a:r>
              <a:rPr lang="cs-CZ" altLang="cs-CZ" sz="1800" b="1" smtClean="0"/>
              <a:t>Protein </a:t>
            </a:r>
            <a:r>
              <a:rPr lang="cs-CZ" altLang="cs-CZ" sz="1800" b="1" err="1" smtClean="0"/>
              <a:t>quantification</a:t>
            </a:r>
            <a:endParaRPr lang="cs-CZ" altLang="cs-CZ" sz="1800" b="1"/>
          </a:p>
          <a:p>
            <a:pPr>
              <a:buFontTx/>
              <a:buBlip>
                <a:blip r:embed="rId2"/>
              </a:buBlip>
            </a:pPr>
            <a:endParaRPr lang="cs-CZ" altLang="cs-CZ" sz="800" b="1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</a:t>
            </a:r>
            <a:r>
              <a:rPr lang="cs-CZ" altLang="cs-CZ" sz="1800" b="1">
                <a:solidFill>
                  <a:schemeClr val="bg2"/>
                </a:solidFill>
              </a:rPr>
              <a:t>MS </a:t>
            </a:r>
            <a:r>
              <a:rPr lang="cs-CZ" altLang="cs-CZ" sz="1800" b="1" err="1">
                <a:solidFill>
                  <a:schemeClr val="bg2"/>
                </a:solidFill>
              </a:rPr>
              <a:t>imaging</a:t>
            </a:r>
            <a:endParaRPr lang="cs-CZ" altLang="cs-CZ" sz="1800" b="1">
              <a:solidFill>
                <a:schemeClr val="bg2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cs-CZ" altLang="cs-CZ" sz="800" b="1">
              <a:solidFill>
                <a:schemeClr val="bg2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altLang="cs-CZ" sz="1800" b="1">
                <a:solidFill>
                  <a:schemeClr val="bg2"/>
                </a:solidFill>
              </a:rPr>
              <a:t>   </a:t>
            </a:r>
            <a:r>
              <a:rPr lang="cs-CZ" altLang="cs-CZ" sz="1800" b="1" i="1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Protein </a:t>
            </a:r>
            <a:r>
              <a:rPr lang="cs-CZ" altLang="cs-CZ" sz="1800" b="1" i="1" err="1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structure</a:t>
            </a:r>
            <a:r>
              <a:rPr lang="cs-CZ" altLang="cs-CZ" sz="1800" b="1" i="1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cs-CZ" altLang="cs-CZ" sz="1800" b="1" i="1" err="1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elucidation</a:t>
            </a:r>
            <a:r>
              <a:rPr lang="cs-CZ" altLang="cs-CZ" sz="1800" b="1" i="1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cs-CZ" altLang="cs-CZ" sz="1800" b="1" smtClean="0">
                <a:solidFill>
                  <a:schemeClr val="bg2"/>
                </a:solidFill>
              </a:rPr>
              <a:t>(</a:t>
            </a:r>
            <a:r>
              <a:rPr lang="cs-CZ" altLang="cs-CZ" sz="1800" b="1" err="1" smtClean="0">
                <a:solidFill>
                  <a:schemeClr val="bg2"/>
                </a:solidFill>
              </a:rPr>
              <a:t>complementary</a:t>
            </a:r>
            <a:r>
              <a:rPr lang="cs-CZ" altLang="cs-CZ" sz="1800" b="1" smtClean="0">
                <a:solidFill>
                  <a:schemeClr val="bg2"/>
                </a:solidFill>
              </a:rPr>
              <a:t> to </a:t>
            </a:r>
            <a:r>
              <a:rPr lang="cs-CZ" altLang="cs-CZ" sz="1800" b="1">
                <a:solidFill>
                  <a:schemeClr val="bg2"/>
                </a:solidFill>
              </a:rPr>
              <a:t>NMR)</a:t>
            </a:r>
            <a:endParaRPr lang="cs-CZ" altLang="cs-CZ" sz="1800">
              <a:solidFill>
                <a:schemeClr val="bg2"/>
              </a:solidFill>
            </a:endParaRPr>
          </a:p>
          <a:p>
            <a:endParaRPr lang="en-US" altLang="cs-CZ" sz="1800">
              <a:solidFill>
                <a:schemeClr val="bg2"/>
              </a:solidFill>
            </a:endParaRPr>
          </a:p>
          <a:p>
            <a:endParaRPr lang="en-US" altLang="cs-CZ" sz="1800"/>
          </a:p>
        </p:txBody>
      </p:sp>
      <p:pic>
        <p:nvPicPr>
          <p:cNvPr id="27653" name="Picture 5" descr="http://i-mass.com/jj2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0200"/>
            <a:ext cx="3041650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06323" y="6099878"/>
            <a:ext cx="3289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300" i="1">
                <a:solidFill>
                  <a:srgbClr val="000000"/>
                </a:solidFill>
              </a:rPr>
              <a:t>J.J. Thomson </a:t>
            </a:r>
            <a:r>
              <a:rPr lang="cs-CZ" altLang="cs-CZ" sz="1300" i="1" smtClean="0">
                <a:solidFill>
                  <a:srgbClr val="000000"/>
                </a:solidFill>
              </a:rPr>
              <a:t>- </a:t>
            </a:r>
            <a:r>
              <a:rPr lang="cs-CZ" altLang="cs-CZ" sz="1300" i="1" err="1"/>
              <a:t>f</a:t>
            </a:r>
            <a:r>
              <a:rPr lang="cs-CZ" altLang="cs-CZ" sz="1300" i="1" err="1" smtClean="0"/>
              <a:t>ather</a:t>
            </a:r>
            <a:r>
              <a:rPr lang="cs-CZ" altLang="cs-CZ" sz="1300" i="1" smtClean="0"/>
              <a:t> </a:t>
            </a:r>
            <a:r>
              <a:rPr lang="cs-CZ" altLang="cs-CZ" sz="1300" i="1" err="1" smtClean="0"/>
              <a:t>of</a:t>
            </a:r>
            <a:r>
              <a:rPr lang="cs-CZ" altLang="cs-CZ" sz="1300" i="1" smtClean="0"/>
              <a:t> </a:t>
            </a:r>
            <a:r>
              <a:rPr lang="cs-CZ" altLang="cs-CZ" sz="1300" i="1" err="1" smtClean="0"/>
              <a:t>mass</a:t>
            </a:r>
            <a:r>
              <a:rPr lang="cs-CZ" altLang="cs-CZ" sz="1300" i="1" smtClean="0"/>
              <a:t> </a:t>
            </a:r>
            <a:r>
              <a:rPr lang="cs-CZ" altLang="cs-CZ" sz="1300" i="1" err="1" smtClean="0"/>
              <a:t>spectrometry</a:t>
            </a:r>
            <a:r>
              <a:rPr lang="cs-CZ" altLang="cs-CZ" sz="1300" i="1" smtClean="0"/>
              <a:t>, Nobel </a:t>
            </a:r>
            <a:r>
              <a:rPr lang="cs-CZ" altLang="cs-CZ" sz="1300" i="1" err="1" smtClean="0"/>
              <a:t>prize</a:t>
            </a:r>
            <a:r>
              <a:rPr lang="cs-CZ" altLang="cs-CZ" sz="1300" i="1" smtClean="0"/>
              <a:t> </a:t>
            </a:r>
            <a:r>
              <a:rPr lang="cs-CZ" altLang="cs-CZ" sz="1300" i="1" err="1" smtClean="0"/>
              <a:t>for</a:t>
            </a:r>
            <a:r>
              <a:rPr lang="cs-CZ" altLang="cs-CZ" sz="1300" i="1" smtClean="0"/>
              <a:t> </a:t>
            </a:r>
            <a:r>
              <a:rPr lang="cs-CZ" altLang="cs-CZ" sz="1300" i="1" err="1" smtClean="0"/>
              <a:t>physics</a:t>
            </a:r>
            <a:r>
              <a:rPr lang="cs-CZ" altLang="cs-CZ" sz="1300" i="1" smtClean="0"/>
              <a:t>, </a:t>
            </a:r>
            <a:r>
              <a:rPr lang="cs-CZ" altLang="cs-CZ" sz="1300" i="1"/>
              <a:t>1906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107950" y="1679575"/>
            <a:ext cx="7018338" cy="5133975"/>
            <a:chOff x="239" y="389"/>
            <a:chExt cx="5056" cy="3507"/>
          </a:xfrm>
        </p:grpSpPr>
        <p:sp>
          <p:nvSpPr>
            <p:cNvPr id="95235" name="Freeform 3"/>
            <p:cNvSpPr>
              <a:spLocks/>
            </p:cNvSpPr>
            <p:nvPr/>
          </p:nvSpPr>
          <p:spPr bwMode="auto">
            <a:xfrm>
              <a:off x="516" y="1086"/>
              <a:ext cx="4763" cy="2593"/>
            </a:xfrm>
            <a:custGeom>
              <a:avLst/>
              <a:gdLst>
                <a:gd name="T0" fmla="*/ 13 w 896"/>
                <a:gd name="T1" fmla="*/ 486 h 488"/>
                <a:gd name="T2" fmla="*/ 26 w 896"/>
                <a:gd name="T3" fmla="*/ 486 h 488"/>
                <a:gd name="T4" fmla="*/ 41 w 896"/>
                <a:gd name="T5" fmla="*/ 487 h 488"/>
                <a:gd name="T6" fmla="*/ 54 w 896"/>
                <a:gd name="T7" fmla="*/ 486 h 488"/>
                <a:gd name="T8" fmla="*/ 67 w 896"/>
                <a:gd name="T9" fmla="*/ 485 h 488"/>
                <a:gd name="T10" fmla="*/ 79 w 896"/>
                <a:gd name="T11" fmla="*/ 485 h 488"/>
                <a:gd name="T12" fmla="*/ 92 w 896"/>
                <a:gd name="T13" fmla="*/ 486 h 488"/>
                <a:gd name="T14" fmla="*/ 106 w 896"/>
                <a:gd name="T15" fmla="*/ 487 h 488"/>
                <a:gd name="T16" fmla="*/ 120 w 896"/>
                <a:gd name="T17" fmla="*/ 486 h 488"/>
                <a:gd name="T18" fmla="*/ 133 w 896"/>
                <a:gd name="T19" fmla="*/ 486 h 488"/>
                <a:gd name="T20" fmla="*/ 145 w 896"/>
                <a:gd name="T21" fmla="*/ 485 h 488"/>
                <a:gd name="T22" fmla="*/ 159 w 896"/>
                <a:gd name="T23" fmla="*/ 486 h 488"/>
                <a:gd name="T24" fmla="*/ 173 w 896"/>
                <a:gd name="T25" fmla="*/ 461 h 488"/>
                <a:gd name="T26" fmla="*/ 184 w 896"/>
                <a:gd name="T27" fmla="*/ 485 h 488"/>
                <a:gd name="T28" fmla="*/ 198 w 896"/>
                <a:gd name="T29" fmla="*/ 485 h 488"/>
                <a:gd name="T30" fmla="*/ 210 w 896"/>
                <a:gd name="T31" fmla="*/ 482 h 488"/>
                <a:gd name="T32" fmla="*/ 222 w 896"/>
                <a:gd name="T33" fmla="*/ 485 h 488"/>
                <a:gd name="T34" fmla="*/ 235 w 896"/>
                <a:gd name="T35" fmla="*/ 487 h 488"/>
                <a:gd name="T36" fmla="*/ 249 w 896"/>
                <a:gd name="T37" fmla="*/ 443 h 488"/>
                <a:gd name="T38" fmla="*/ 261 w 896"/>
                <a:gd name="T39" fmla="*/ 483 h 488"/>
                <a:gd name="T40" fmla="*/ 274 w 896"/>
                <a:gd name="T41" fmla="*/ 486 h 488"/>
                <a:gd name="T42" fmla="*/ 288 w 896"/>
                <a:gd name="T43" fmla="*/ 230 h 488"/>
                <a:gd name="T44" fmla="*/ 301 w 896"/>
                <a:gd name="T45" fmla="*/ 487 h 488"/>
                <a:gd name="T46" fmla="*/ 314 w 896"/>
                <a:gd name="T47" fmla="*/ 459 h 488"/>
                <a:gd name="T48" fmla="*/ 328 w 896"/>
                <a:gd name="T49" fmla="*/ 487 h 488"/>
                <a:gd name="T50" fmla="*/ 342 w 896"/>
                <a:gd name="T51" fmla="*/ 483 h 488"/>
                <a:gd name="T52" fmla="*/ 355 w 896"/>
                <a:gd name="T53" fmla="*/ 486 h 488"/>
                <a:gd name="T54" fmla="*/ 368 w 896"/>
                <a:gd name="T55" fmla="*/ 487 h 488"/>
                <a:gd name="T56" fmla="*/ 381 w 896"/>
                <a:gd name="T57" fmla="*/ 486 h 488"/>
                <a:gd name="T58" fmla="*/ 397 w 896"/>
                <a:gd name="T59" fmla="*/ 486 h 488"/>
                <a:gd name="T60" fmla="*/ 412 w 896"/>
                <a:gd name="T61" fmla="*/ 487 h 488"/>
                <a:gd name="T62" fmla="*/ 428 w 896"/>
                <a:gd name="T63" fmla="*/ 487 h 488"/>
                <a:gd name="T64" fmla="*/ 443 w 896"/>
                <a:gd name="T65" fmla="*/ 487 h 488"/>
                <a:gd name="T66" fmla="*/ 459 w 896"/>
                <a:gd name="T67" fmla="*/ 485 h 488"/>
                <a:gd name="T68" fmla="*/ 473 w 896"/>
                <a:gd name="T69" fmla="*/ 487 h 488"/>
                <a:gd name="T70" fmla="*/ 487 w 896"/>
                <a:gd name="T71" fmla="*/ 486 h 488"/>
                <a:gd name="T72" fmla="*/ 500 w 896"/>
                <a:gd name="T73" fmla="*/ 487 h 488"/>
                <a:gd name="T74" fmla="*/ 515 w 896"/>
                <a:gd name="T75" fmla="*/ 487 h 488"/>
                <a:gd name="T76" fmla="*/ 530 w 896"/>
                <a:gd name="T77" fmla="*/ 486 h 488"/>
                <a:gd name="T78" fmla="*/ 546 w 896"/>
                <a:gd name="T79" fmla="*/ 487 h 488"/>
                <a:gd name="T80" fmla="*/ 562 w 896"/>
                <a:gd name="T81" fmla="*/ 487 h 488"/>
                <a:gd name="T82" fmla="*/ 575 w 896"/>
                <a:gd name="T83" fmla="*/ 486 h 488"/>
                <a:gd name="T84" fmla="*/ 591 w 896"/>
                <a:gd name="T85" fmla="*/ 487 h 488"/>
                <a:gd name="T86" fmla="*/ 606 w 896"/>
                <a:gd name="T87" fmla="*/ 487 h 488"/>
                <a:gd name="T88" fmla="*/ 622 w 896"/>
                <a:gd name="T89" fmla="*/ 486 h 488"/>
                <a:gd name="T90" fmla="*/ 636 w 896"/>
                <a:gd name="T91" fmla="*/ 487 h 488"/>
                <a:gd name="T92" fmla="*/ 653 w 896"/>
                <a:gd name="T93" fmla="*/ 488 h 488"/>
                <a:gd name="T94" fmla="*/ 668 w 896"/>
                <a:gd name="T95" fmla="*/ 487 h 488"/>
                <a:gd name="T96" fmla="*/ 684 w 896"/>
                <a:gd name="T97" fmla="*/ 487 h 488"/>
                <a:gd name="T98" fmla="*/ 701 w 896"/>
                <a:gd name="T99" fmla="*/ 487 h 488"/>
                <a:gd name="T100" fmla="*/ 713 w 896"/>
                <a:gd name="T101" fmla="*/ 487 h 488"/>
                <a:gd name="T102" fmla="*/ 728 w 896"/>
                <a:gd name="T103" fmla="*/ 487 h 488"/>
                <a:gd name="T104" fmla="*/ 742 w 896"/>
                <a:gd name="T105" fmla="*/ 487 h 488"/>
                <a:gd name="T106" fmla="*/ 757 w 896"/>
                <a:gd name="T107" fmla="*/ 487 h 488"/>
                <a:gd name="T108" fmla="*/ 772 w 896"/>
                <a:gd name="T109" fmla="*/ 487 h 488"/>
                <a:gd name="T110" fmla="*/ 786 w 896"/>
                <a:gd name="T111" fmla="*/ 488 h 488"/>
                <a:gd name="T112" fmla="*/ 801 w 896"/>
                <a:gd name="T113" fmla="*/ 488 h 488"/>
                <a:gd name="T114" fmla="*/ 818 w 896"/>
                <a:gd name="T115" fmla="*/ 487 h 488"/>
                <a:gd name="T116" fmla="*/ 833 w 896"/>
                <a:gd name="T117" fmla="*/ 487 h 488"/>
                <a:gd name="T118" fmla="*/ 848 w 896"/>
                <a:gd name="T119" fmla="*/ 487 h 488"/>
                <a:gd name="T120" fmla="*/ 864 w 896"/>
                <a:gd name="T121" fmla="*/ 487 h 488"/>
                <a:gd name="T122" fmla="*/ 880 w 896"/>
                <a:gd name="T12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6" h="488">
                  <a:moveTo>
                    <a:pt x="0" y="486"/>
                  </a:move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1" y="486"/>
                  </a:lnTo>
                  <a:lnTo>
                    <a:pt x="1" y="485"/>
                  </a:lnTo>
                  <a:lnTo>
                    <a:pt x="1" y="487"/>
                  </a:lnTo>
                  <a:lnTo>
                    <a:pt x="1" y="485"/>
                  </a:lnTo>
                  <a:lnTo>
                    <a:pt x="2" y="485"/>
                  </a:lnTo>
                  <a:lnTo>
                    <a:pt x="2" y="486"/>
                  </a:lnTo>
                  <a:lnTo>
                    <a:pt x="3" y="485"/>
                  </a:lnTo>
                  <a:lnTo>
                    <a:pt x="3" y="482"/>
                  </a:lnTo>
                  <a:lnTo>
                    <a:pt x="3" y="485"/>
                  </a:lnTo>
                  <a:lnTo>
                    <a:pt x="4" y="485"/>
                  </a:lnTo>
                  <a:lnTo>
                    <a:pt x="4" y="486"/>
                  </a:lnTo>
                  <a:lnTo>
                    <a:pt x="4" y="486"/>
                  </a:lnTo>
                  <a:lnTo>
                    <a:pt x="5" y="486"/>
                  </a:lnTo>
                  <a:lnTo>
                    <a:pt x="5" y="484"/>
                  </a:lnTo>
                  <a:lnTo>
                    <a:pt x="5" y="486"/>
                  </a:lnTo>
                  <a:lnTo>
                    <a:pt x="6" y="486"/>
                  </a:lnTo>
                  <a:lnTo>
                    <a:pt x="6" y="487"/>
                  </a:lnTo>
                  <a:lnTo>
                    <a:pt x="7" y="486"/>
                  </a:lnTo>
                  <a:lnTo>
                    <a:pt x="7" y="486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9" y="486"/>
                  </a:lnTo>
                  <a:lnTo>
                    <a:pt x="9" y="486"/>
                  </a:lnTo>
                  <a:lnTo>
                    <a:pt x="9" y="486"/>
                  </a:lnTo>
                  <a:lnTo>
                    <a:pt x="10" y="486"/>
                  </a:lnTo>
                  <a:lnTo>
                    <a:pt x="10" y="487"/>
                  </a:lnTo>
                  <a:lnTo>
                    <a:pt x="11" y="486"/>
                  </a:lnTo>
                  <a:lnTo>
                    <a:pt x="11" y="484"/>
                  </a:lnTo>
                  <a:lnTo>
                    <a:pt x="11" y="486"/>
                  </a:lnTo>
                  <a:lnTo>
                    <a:pt x="12" y="486"/>
                  </a:lnTo>
                  <a:lnTo>
                    <a:pt x="13" y="486"/>
                  </a:lnTo>
                  <a:lnTo>
                    <a:pt x="13" y="486"/>
                  </a:lnTo>
                  <a:lnTo>
                    <a:pt x="13" y="486"/>
                  </a:lnTo>
                  <a:lnTo>
                    <a:pt x="14" y="486"/>
                  </a:lnTo>
                  <a:lnTo>
                    <a:pt x="14" y="487"/>
                  </a:lnTo>
                  <a:lnTo>
                    <a:pt x="15" y="486"/>
                  </a:lnTo>
                  <a:lnTo>
                    <a:pt x="15" y="485"/>
                  </a:lnTo>
                  <a:lnTo>
                    <a:pt x="15" y="486"/>
                  </a:lnTo>
                  <a:lnTo>
                    <a:pt x="16" y="486"/>
                  </a:lnTo>
                  <a:lnTo>
                    <a:pt x="16" y="487"/>
                  </a:lnTo>
                  <a:lnTo>
                    <a:pt x="17" y="486"/>
                  </a:lnTo>
                  <a:lnTo>
                    <a:pt x="17" y="486"/>
                  </a:lnTo>
                  <a:lnTo>
                    <a:pt x="18" y="486"/>
                  </a:lnTo>
                  <a:lnTo>
                    <a:pt x="18" y="486"/>
                  </a:lnTo>
                  <a:lnTo>
                    <a:pt x="19" y="486"/>
                  </a:lnTo>
                  <a:lnTo>
                    <a:pt x="19" y="486"/>
                  </a:lnTo>
                  <a:lnTo>
                    <a:pt x="20" y="486"/>
                  </a:lnTo>
                  <a:lnTo>
                    <a:pt x="20" y="485"/>
                  </a:lnTo>
                  <a:lnTo>
                    <a:pt x="20" y="486"/>
                  </a:lnTo>
                  <a:lnTo>
                    <a:pt x="21" y="486"/>
                  </a:lnTo>
                  <a:lnTo>
                    <a:pt x="21" y="487"/>
                  </a:lnTo>
                  <a:lnTo>
                    <a:pt x="22" y="486"/>
                  </a:lnTo>
                  <a:lnTo>
                    <a:pt x="22" y="485"/>
                  </a:lnTo>
                  <a:lnTo>
                    <a:pt x="22" y="485"/>
                  </a:lnTo>
                  <a:lnTo>
                    <a:pt x="23" y="485"/>
                  </a:lnTo>
                  <a:lnTo>
                    <a:pt x="23" y="482"/>
                  </a:lnTo>
                  <a:lnTo>
                    <a:pt x="23" y="486"/>
                  </a:lnTo>
                  <a:lnTo>
                    <a:pt x="23" y="486"/>
                  </a:lnTo>
                  <a:lnTo>
                    <a:pt x="24" y="486"/>
                  </a:lnTo>
                  <a:lnTo>
                    <a:pt x="24" y="464"/>
                  </a:lnTo>
                  <a:lnTo>
                    <a:pt x="24" y="476"/>
                  </a:lnTo>
                  <a:lnTo>
                    <a:pt x="25" y="476"/>
                  </a:lnTo>
                  <a:lnTo>
                    <a:pt x="25" y="485"/>
                  </a:lnTo>
                  <a:lnTo>
                    <a:pt x="25" y="486"/>
                  </a:lnTo>
                  <a:lnTo>
                    <a:pt x="26" y="486"/>
                  </a:lnTo>
                  <a:lnTo>
                    <a:pt x="26" y="486"/>
                  </a:lnTo>
                  <a:lnTo>
                    <a:pt x="27" y="486"/>
                  </a:lnTo>
                  <a:lnTo>
                    <a:pt x="27" y="487"/>
                  </a:lnTo>
                  <a:lnTo>
                    <a:pt x="28" y="486"/>
                  </a:lnTo>
                  <a:lnTo>
                    <a:pt x="28" y="484"/>
                  </a:lnTo>
                  <a:lnTo>
                    <a:pt x="28" y="486"/>
                  </a:lnTo>
                  <a:lnTo>
                    <a:pt x="29" y="486"/>
                  </a:lnTo>
                  <a:lnTo>
                    <a:pt x="30" y="486"/>
                  </a:lnTo>
                  <a:lnTo>
                    <a:pt x="30" y="439"/>
                  </a:lnTo>
                  <a:lnTo>
                    <a:pt x="30" y="480"/>
                  </a:lnTo>
                  <a:lnTo>
                    <a:pt x="31" y="480"/>
                  </a:lnTo>
                  <a:lnTo>
                    <a:pt x="31" y="486"/>
                  </a:lnTo>
                  <a:lnTo>
                    <a:pt x="31" y="486"/>
                  </a:lnTo>
                  <a:lnTo>
                    <a:pt x="32" y="486"/>
                  </a:lnTo>
                  <a:lnTo>
                    <a:pt x="32" y="487"/>
                  </a:lnTo>
                  <a:lnTo>
                    <a:pt x="33" y="486"/>
                  </a:lnTo>
                  <a:lnTo>
                    <a:pt x="33" y="486"/>
                  </a:lnTo>
                  <a:lnTo>
                    <a:pt x="34" y="486"/>
                  </a:lnTo>
                  <a:lnTo>
                    <a:pt x="34" y="486"/>
                  </a:lnTo>
                  <a:lnTo>
                    <a:pt x="35" y="486"/>
                  </a:lnTo>
                  <a:lnTo>
                    <a:pt x="35" y="486"/>
                  </a:lnTo>
                  <a:lnTo>
                    <a:pt x="36" y="486"/>
                  </a:lnTo>
                  <a:lnTo>
                    <a:pt x="36" y="485"/>
                  </a:lnTo>
                  <a:lnTo>
                    <a:pt x="36" y="486"/>
                  </a:lnTo>
                  <a:lnTo>
                    <a:pt x="37" y="486"/>
                  </a:lnTo>
                  <a:lnTo>
                    <a:pt x="37" y="487"/>
                  </a:lnTo>
                  <a:lnTo>
                    <a:pt x="38" y="486"/>
                  </a:lnTo>
                  <a:lnTo>
                    <a:pt x="38" y="485"/>
                  </a:lnTo>
                  <a:lnTo>
                    <a:pt x="38" y="486"/>
                  </a:lnTo>
                  <a:lnTo>
                    <a:pt x="39" y="486"/>
                  </a:lnTo>
                  <a:lnTo>
                    <a:pt x="39" y="484"/>
                  </a:lnTo>
                  <a:lnTo>
                    <a:pt x="39" y="486"/>
                  </a:lnTo>
                  <a:lnTo>
                    <a:pt x="40" y="486"/>
                  </a:lnTo>
                  <a:lnTo>
                    <a:pt x="40" y="486"/>
                  </a:lnTo>
                  <a:lnTo>
                    <a:pt x="41" y="486"/>
                  </a:lnTo>
                  <a:lnTo>
                    <a:pt x="41" y="487"/>
                  </a:lnTo>
                  <a:lnTo>
                    <a:pt x="42" y="486"/>
                  </a:lnTo>
                  <a:lnTo>
                    <a:pt x="42" y="483"/>
                  </a:lnTo>
                  <a:lnTo>
                    <a:pt x="42" y="483"/>
                  </a:lnTo>
                  <a:lnTo>
                    <a:pt x="43" y="483"/>
                  </a:lnTo>
                  <a:lnTo>
                    <a:pt x="43" y="486"/>
                  </a:lnTo>
                  <a:lnTo>
                    <a:pt x="43" y="486"/>
                  </a:lnTo>
                  <a:lnTo>
                    <a:pt x="44" y="486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46" y="486"/>
                  </a:lnTo>
                  <a:lnTo>
                    <a:pt x="46" y="487"/>
                  </a:lnTo>
                  <a:lnTo>
                    <a:pt x="46" y="486"/>
                  </a:lnTo>
                  <a:lnTo>
                    <a:pt x="47" y="486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48" y="487"/>
                  </a:lnTo>
                  <a:lnTo>
                    <a:pt x="48" y="480"/>
                  </a:lnTo>
                  <a:lnTo>
                    <a:pt x="48" y="484"/>
                  </a:lnTo>
                  <a:lnTo>
                    <a:pt x="49" y="484"/>
                  </a:lnTo>
                  <a:lnTo>
                    <a:pt x="49" y="486"/>
                  </a:lnTo>
                  <a:lnTo>
                    <a:pt x="49" y="486"/>
                  </a:lnTo>
                  <a:lnTo>
                    <a:pt x="50" y="486"/>
                  </a:lnTo>
                  <a:lnTo>
                    <a:pt x="50" y="483"/>
                  </a:lnTo>
                  <a:lnTo>
                    <a:pt x="50" y="483"/>
                  </a:lnTo>
                  <a:lnTo>
                    <a:pt x="51" y="483"/>
                  </a:lnTo>
                  <a:lnTo>
                    <a:pt x="51" y="485"/>
                  </a:lnTo>
                  <a:lnTo>
                    <a:pt x="51" y="485"/>
                  </a:lnTo>
                  <a:lnTo>
                    <a:pt x="52" y="485"/>
                  </a:lnTo>
                  <a:lnTo>
                    <a:pt x="52" y="433"/>
                  </a:lnTo>
                  <a:lnTo>
                    <a:pt x="52" y="479"/>
                  </a:lnTo>
                  <a:lnTo>
                    <a:pt x="53" y="479"/>
                  </a:lnTo>
                  <a:lnTo>
                    <a:pt x="53" y="486"/>
                  </a:lnTo>
                  <a:lnTo>
                    <a:pt x="53" y="486"/>
                  </a:lnTo>
                  <a:lnTo>
                    <a:pt x="54" y="486"/>
                  </a:lnTo>
                  <a:lnTo>
                    <a:pt x="54" y="487"/>
                  </a:lnTo>
                  <a:lnTo>
                    <a:pt x="54" y="486"/>
                  </a:lnTo>
                  <a:lnTo>
                    <a:pt x="55" y="486"/>
                  </a:lnTo>
                  <a:lnTo>
                    <a:pt x="55" y="487"/>
                  </a:lnTo>
                  <a:lnTo>
                    <a:pt x="56" y="486"/>
                  </a:lnTo>
                  <a:lnTo>
                    <a:pt x="56" y="486"/>
                  </a:lnTo>
                  <a:lnTo>
                    <a:pt x="57" y="486"/>
                  </a:lnTo>
                  <a:lnTo>
                    <a:pt x="57" y="485"/>
                  </a:lnTo>
                  <a:lnTo>
                    <a:pt x="57" y="486"/>
                  </a:lnTo>
                  <a:lnTo>
                    <a:pt x="58" y="486"/>
                  </a:lnTo>
                  <a:lnTo>
                    <a:pt x="58" y="487"/>
                  </a:lnTo>
                  <a:lnTo>
                    <a:pt x="59" y="486"/>
                  </a:lnTo>
                  <a:lnTo>
                    <a:pt x="59" y="475"/>
                  </a:lnTo>
                  <a:lnTo>
                    <a:pt x="59" y="479"/>
                  </a:lnTo>
                  <a:lnTo>
                    <a:pt x="60" y="479"/>
                  </a:lnTo>
                  <a:lnTo>
                    <a:pt x="60" y="474"/>
                  </a:lnTo>
                  <a:lnTo>
                    <a:pt x="60" y="484"/>
                  </a:lnTo>
                  <a:lnTo>
                    <a:pt x="61" y="484"/>
                  </a:lnTo>
                  <a:lnTo>
                    <a:pt x="61" y="485"/>
                  </a:lnTo>
                  <a:lnTo>
                    <a:pt x="61" y="486"/>
                  </a:lnTo>
                  <a:lnTo>
                    <a:pt x="62" y="486"/>
                  </a:lnTo>
                  <a:lnTo>
                    <a:pt x="62" y="486"/>
                  </a:lnTo>
                  <a:lnTo>
                    <a:pt x="63" y="486"/>
                  </a:lnTo>
                  <a:lnTo>
                    <a:pt x="63" y="487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65" y="486"/>
                  </a:lnTo>
                  <a:lnTo>
                    <a:pt x="65" y="485"/>
                  </a:lnTo>
                  <a:lnTo>
                    <a:pt x="65" y="487"/>
                  </a:lnTo>
                  <a:lnTo>
                    <a:pt x="65" y="485"/>
                  </a:lnTo>
                  <a:lnTo>
                    <a:pt x="66" y="485"/>
                  </a:lnTo>
                  <a:lnTo>
                    <a:pt x="66" y="486"/>
                  </a:lnTo>
                  <a:lnTo>
                    <a:pt x="66" y="485"/>
                  </a:lnTo>
                  <a:lnTo>
                    <a:pt x="67" y="485"/>
                  </a:lnTo>
                  <a:lnTo>
                    <a:pt x="67" y="487"/>
                  </a:lnTo>
                  <a:lnTo>
                    <a:pt x="67" y="486"/>
                  </a:lnTo>
                  <a:lnTo>
                    <a:pt x="68" y="486"/>
                  </a:lnTo>
                  <a:lnTo>
                    <a:pt x="68" y="487"/>
                  </a:lnTo>
                  <a:lnTo>
                    <a:pt x="69" y="486"/>
                  </a:lnTo>
                  <a:lnTo>
                    <a:pt x="69" y="486"/>
                  </a:lnTo>
                  <a:lnTo>
                    <a:pt x="70" y="486"/>
                  </a:lnTo>
                  <a:lnTo>
                    <a:pt x="70" y="397"/>
                  </a:lnTo>
                  <a:lnTo>
                    <a:pt x="70" y="397"/>
                  </a:lnTo>
                  <a:lnTo>
                    <a:pt x="71" y="397"/>
                  </a:lnTo>
                  <a:lnTo>
                    <a:pt x="71" y="461"/>
                  </a:lnTo>
                  <a:lnTo>
                    <a:pt x="71" y="480"/>
                  </a:lnTo>
                  <a:lnTo>
                    <a:pt x="72" y="480"/>
                  </a:lnTo>
                  <a:lnTo>
                    <a:pt x="72" y="486"/>
                  </a:lnTo>
                  <a:lnTo>
                    <a:pt x="72" y="485"/>
                  </a:lnTo>
                  <a:lnTo>
                    <a:pt x="73" y="485"/>
                  </a:lnTo>
                  <a:lnTo>
                    <a:pt x="73" y="486"/>
                  </a:lnTo>
                  <a:lnTo>
                    <a:pt x="74" y="485"/>
                  </a:lnTo>
                  <a:lnTo>
                    <a:pt x="74" y="341"/>
                  </a:lnTo>
                  <a:lnTo>
                    <a:pt x="74" y="458"/>
                  </a:lnTo>
                  <a:lnTo>
                    <a:pt x="75" y="458"/>
                  </a:lnTo>
                  <a:lnTo>
                    <a:pt x="75" y="485"/>
                  </a:lnTo>
                  <a:lnTo>
                    <a:pt x="75" y="480"/>
                  </a:lnTo>
                  <a:lnTo>
                    <a:pt x="76" y="480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7" y="485"/>
                  </a:lnTo>
                  <a:lnTo>
                    <a:pt x="77" y="441"/>
                  </a:lnTo>
                  <a:lnTo>
                    <a:pt x="77" y="486"/>
                  </a:lnTo>
                  <a:lnTo>
                    <a:pt x="77" y="462"/>
                  </a:lnTo>
                  <a:lnTo>
                    <a:pt x="78" y="462"/>
                  </a:lnTo>
                  <a:lnTo>
                    <a:pt x="78" y="481"/>
                  </a:lnTo>
                  <a:lnTo>
                    <a:pt x="78" y="484"/>
                  </a:lnTo>
                  <a:lnTo>
                    <a:pt x="79" y="484"/>
                  </a:lnTo>
                  <a:lnTo>
                    <a:pt x="79" y="485"/>
                  </a:lnTo>
                  <a:lnTo>
                    <a:pt x="79" y="484"/>
                  </a:lnTo>
                  <a:lnTo>
                    <a:pt x="80" y="484"/>
                  </a:lnTo>
                  <a:lnTo>
                    <a:pt x="80" y="486"/>
                  </a:lnTo>
                  <a:lnTo>
                    <a:pt x="80" y="485"/>
                  </a:lnTo>
                  <a:lnTo>
                    <a:pt x="81" y="485"/>
                  </a:lnTo>
                  <a:lnTo>
                    <a:pt x="81" y="486"/>
                  </a:lnTo>
                  <a:lnTo>
                    <a:pt x="81" y="486"/>
                  </a:lnTo>
                  <a:lnTo>
                    <a:pt x="82" y="486"/>
                  </a:lnTo>
                  <a:lnTo>
                    <a:pt x="83" y="486"/>
                  </a:lnTo>
                  <a:lnTo>
                    <a:pt x="83" y="486"/>
                  </a:lnTo>
                  <a:lnTo>
                    <a:pt x="83" y="486"/>
                  </a:lnTo>
                  <a:lnTo>
                    <a:pt x="84" y="486"/>
                  </a:lnTo>
                  <a:lnTo>
                    <a:pt x="84" y="485"/>
                  </a:lnTo>
                  <a:lnTo>
                    <a:pt x="84" y="487"/>
                  </a:lnTo>
                  <a:lnTo>
                    <a:pt x="84" y="486"/>
                  </a:lnTo>
                  <a:lnTo>
                    <a:pt x="85" y="486"/>
                  </a:lnTo>
                  <a:lnTo>
                    <a:pt x="85" y="473"/>
                  </a:lnTo>
                  <a:lnTo>
                    <a:pt x="85" y="480"/>
                  </a:lnTo>
                  <a:lnTo>
                    <a:pt x="86" y="480"/>
                  </a:lnTo>
                  <a:lnTo>
                    <a:pt x="86" y="485"/>
                  </a:lnTo>
                  <a:lnTo>
                    <a:pt x="86" y="484"/>
                  </a:lnTo>
                  <a:lnTo>
                    <a:pt x="87" y="484"/>
                  </a:lnTo>
                  <a:lnTo>
                    <a:pt x="87" y="486"/>
                  </a:lnTo>
                  <a:lnTo>
                    <a:pt x="87" y="486"/>
                  </a:lnTo>
                  <a:lnTo>
                    <a:pt x="88" y="486"/>
                  </a:lnTo>
                  <a:lnTo>
                    <a:pt x="88" y="487"/>
                  </a:lnTo>
                  <a:lnTo>
                    <a:pt x="88" y="486"/>
                  </a:lnTo>
                  <a:lnTo>
                    <a:pt x="89" y="486"/>
                  </a:lnTo>
                  <a:lnTo>
                    <a:pt x="89" y="487"/>
                  </a:lnTo>
                  <a:lnTo>
                    <a:pt x="89" y="486"/>
                  </a:lnTo>
                  <a:lnTo>
                    <a:pt x="90" y="486"/>
                  </a:lnTo>
                  <a:lnTo>
                    <a:pt x="90" y="487"/>
                  </a:lnTo>
                  <a:lnTo>
                    <a:pt x="91" y="486"/>
                  </a:lnTo>
                  <a:lnTo>
                    <a:pt x="91" y="486"/>
                  </a:lnTo>
                  <a:lnTo>
                    <a:pt x="92" y="486"/>
                  </a:lnTo>
                  <a:lnTo>
                    <a:pt x="92" y="485"/>
                  </a:lnTo>
                  <a:lnTo>
                    <a:pt x="92" y="485"/>
                  </a:lnTo>
                  <a:lnTo>
                    <a:pt x="93" y="485"/>
                  </a:lnTo>
                  <a:lnTo>
                    <a:pt x="93" y="487"/>
                  </a:lnTo>
                  <a:lnTo>
                    <a:pt x="94" y="485"/>
                  </a:lnTo>
                  <a:lnTo>
                    <a:pt x="94" y="485"/>
                  </a:lnTo>
                  <a:lnTo>
                    <a:pt x="94" y="485"/>
                  </a:lnTo>
                  <a:lnTo>
                    <a:pt x="95" y="485"/>
                  </a:lnTo>
                  <a:lnTo>
                    <a:pt x="95" y="487"/>
                  </a:lnTo>
                  <a:lnTo>
                    <a:pt x="95" y="486"/>
                  </a:lnTo>
                  <a:lnTo>
                    <a:pt x="96" y="486"/>
                  </a:lnTo>
                  <a:lnTo>
                    <a:pt x="96" y="483"/>
                  </a:lnTo>
                  <a:lnTo>
                    <a:pt x="96" y="484"/>
                  </a:lnTo>
                  <a:lnTo>
                    <a:pt x="97" y="484"/>
                  </a:lnTo>
                  <a:lnTo>
                    <a:pt x="97" y="486"/>
                  </a:lnTo>
                  <a:lnTo>
                    <a:pt x="97" y="486"/>
                  </a:lnTo>
                  <a:lnTo>
                    <a:pt x="98" y="486"/>
                  </a:lnTo>
                  <a:lnTo>
                    <a:pt x="98" y="487"/>
                  </a:lnTo>
                  <a:lnTo>
                    <a:pt x="99" y="486"/>
                  </a:lnTo>
                  <a:lnTo>
                    <a:pt x="99" y="483"/>
                  </a:lnTo>
                  <a:lnTo>
                    <a:pt x="99" y="486"/>
                  </a:lnTo>
                  <a:lnTo>
                    <a:pt x="100" y="486"/>
                  </a:lnTo>
                  <a:lnTo>
                    <a:pt x="101" y="486"/>
                  </a:lnTo>
                  <a:lnTo>
                    <a:pt x="101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3" y="486"/>
                  </a:lnTo>
                  <a:lnTo>
                    <a:pt x="103" y="487"/>
                  </a:lnTo>
                  <a:lnTo>
                    <a:pt x="104" y="487"/>
                  </a:lnTo>
                  <a:lnTo>
                    <a:pt x="105" y="487"/>
                  </a:lnTo>
                  <a:lnTo>
                    <a:pt x="105" y="486"/>
                  </a:lnTo>
                  <a:lnTo>
                    <a:pt x="105" y="486"/>
                  </a:lnTo>
                  <a:lnTo>
                    <a:pt x="106" y="486"/>
                  </a:lnTo>
                  <a:lnTo>
                    <a:pt x="106" y="487"/>
                  </a:lnTo>
                  <a:lnTo>
                    <a:pt x="107" y="486"/>
                  </a:lnTo>
                  <a:lnTo>
                    <a:pt x="107" y="485"/>
                  </a:lnTo>
                  <a:lnTo>
                    <a:pt x="107" y="486"/>
                  </a:lnTo>
                  <a:lnTo>
                    <a:pt x="108" y="486"/>
                  </a:lnTo>
                  <a:lnTo>
                    <a:pt x="108" y="487"/>
                  </a:lnTo>
                  <a:lnTo>
                    <a:pt x="108" y="486"/>
                  </a:lnTo>
                  <a:lnTo>
                    <a:pt x="109" y="486"/>
                  </a:lnTo>
                  <a:lnTo>
                    <a:pt x="109" y="487"/>
                  </a:lnTo>
                  <a:lnTo>
                    <a:pt x="109" y="486"/>
                  </a:lnTo>
                  <a:lnTo>
                    <a:pt x="110" y="486"/>
                  </a:lnTo>
                  <a:lnTo>
                    <a:pt x="110" y="487"/>
                  </a:lnTo>
                  <a:lnTo>
                    <a:pt x="111" y="486"/>
                  </a:lnTo>
                  <a:lnTo>
                    <a:pt x="111" y="485"/>
                  </a:lnTo>
                  <a:lnTo>
                    <a:pt x="111" y="486"/>
                  </a:lnTo>
                  <a:lnTo>
                    <a:pt x="112" y="486"/>
                  </a:lnTo>
                  <a:lnTo>
                    <a:pt x="112" y="487"/>
                  </a:lnTo>
                  <a:lnTo>
                    <a:pt x="113" y="486"/>
                  </a:lnTo>
                  <a:lnTo>
                    <a:pt x="113" y="486"/>
                  </a:lnTo>
                  <a:lnTo>
                    <a:pt x="113" y="486"/>
                  </a:lnTo>
                  <a:lnTo>
                    <a:pt x="114" y="486"/>
                  </a:lnTo>
                  <a:lnTo>
                    <a:pt x="114" y="487"/>
                  </a:lnTo>
                  <a:lnTo>
                    <a:pt x="115" y="486"/>
                  </a:lnTo>
                  <a:lnTo>
                    <a:pt x="115" y="486"/>
                  </a:lnTo>
                  <a:lnTo>
                    <a:pt x="116" y="486"/>
                  </a:lnTo>
                  <a:lnTo>
                    <a:pt x="116" y="328"/>
                  </a:lnTo>
                  <a:lnTo>
                    <a:pt x="116" y="443"/>
                  </a:lnTo>
                  <a:lnTo>
                    <a:pt x="117" y="443"/>
                  </a:lnTo>
                  <a:lnTo>
                    <a:pt x="117" y="479"/>
                  </a:lnTo>
                  <a:lnTo>
                    <a:pt x="117" y="485"/>
                  </a:lnTo>
                  <a:lnTo>
                    <a:pt x="118" y="485"/>
                  </a:lnTo>
                  <a:lnTo>
                    <a:pt x="118" y="486"/>
                  </a:lnTo>
                  <a:lnTo>
                    <a:pt x="119" y="486"/>
                  </a:lnTo>
                  <a:lnTo>
                    <a:pt x="119" y="487"/>
                  </a:lnTo>
                  <a:lnTo>
                    <a:pt x="119" y="486"/>
                  </a:lnTo>
                  <a:lnTo>
                    <a:pt x="120" y="486"/>
                  </a:lnTo>
                  <a:lnTo>
                    <a:pt x="120" y="487"/>
                  </a:lnTo>
                  <a:lnTo>
                    <a:pt x="121" y="486"/>
                  </a:lnTo>
                  <a:lnTo>
                    <a:pt x="121" y="486"/>
                  </a:lnTo>
                  <a:lnTo>
                    <a:pt x="122" y="486"/>
                  </a:lnTo>
                  <a:lnTo>
                    <a:pt x="122" y="468"/>
                  </a:lnTo>
                  <a:lnTo>
                    <a:pt x="122" y="476"/>
                  </a:lnTo>
                  <a:lnTo>
                    <a:pt x="123" y="476"/>
                  </a:lnTo>
                  <a:lnTo>
                    <a:pt x="123" y="485"/>
                  </a:lnTo>
                  <a:lnTo>
                    <a:pt x="123" y="485"/>
                  </a:lnTo>
                  <a:lnTo>
                    <a:pt x="124" y="485"/>
                  </a:lnTo>
                  <a:lnTo>
                    <a:pt x="124" y="486"/>
                  </a:lnTo>
                  <a:lnTo>
                    <a:pt x="124" y="486"/>
                  </a:lnTo>
                  <a:lnTo>
                    <a:pt x="125" y="486"/>
                  </a:lnTo>
                  <a:lnTo>
                    <a:pt x="125" y="486"/>
                  </a:lnTo>
                  <a:lnTo>
                    <a:pt x="126" y="486"/>
                  </a:lnTo>
                  <a:lnTo>
                    <a:pt x="126" y="487"/>
                  </a:lnTo>
                  <a:lnTo>
                    <a:pt x="126" y="487"/>
                  </a:lnTo>
                  <a:lnTo>
                    <a:pt x="127" y="487"/>
                  </a:lnTo>
                  <a:lnTo>
                    <a:pt x="128" y="487"/>
                  </a:lnTo>
                  <a:lnTo>
                    <a:pt x="128" y="485"/>
                  </a:lnTo>
                  <a:lnTo>
                    <a:pt x="128" y="486"/>
                  </a:lnTo>
                  <a:lnTo>
                    <a:pt x="129" y="486"/>
                  </a:lnTo>
                  <a:lnTo>
                    <a:pt x="129" y="487"/>
                  </a:lnTo>
                  <a:lnTo>
                    <a:pt x="130" y="486"/>
                  </a:lnTo>
                  <a:lnTo>
                    <a:pt x="130" y="476"/>
                  </a:lnTo>
                  <a:lnTo>
                    <a:pt x="130" y="484"/>
                  </a:lnTo>
                  <a:lnTo>
                    <a:pt x="131" y="484"/>
                  </a:lnTo>
                  <a:lnTo>
                    <a:pt x="131" y="485"/>
                  </a:lnTo>
                  <a:lnTo>
                    <a:pt x="131" y="485"/>
                  </a:lnTo>
                  <a:lnTo>
                    <a:pt x="132" y="485"/>
                  </a:lnTo>
                  <a:lnTo>
                    <a:pt x="132" y="487"/>
                  </a:lnTo>
                  <a:lnTo>
                    <a:pt x="132" y="485"/>
                  </a:lnTo>
                  <a:lnTo>
                    <a:pt x="133" y="485"/>
                  </a:lnTo>
                  <a:lnTo>
                    <a:pt x="133" y="486"/>
                  </a:lnTo>
                  <a:lnTo>
                    <a:pt x="133" y="486"/>
                  </a:lnTo>
                  <a:lnTo>
                    <a:pt x="134" y="486"/>
                  </a:lnTo>
                  <a:lnTo>
                    <a:pt x="134" y="483"/>
                  </a:lnTo>
                  <a:lnTo>
                    <a:pt x="134" y="487"/>
                  </a:lnTo>
                  <a:lnTo>
                    <a:pt x="134" y="486"/>
                  </a:lnTo>
                  <a:lnTo>
                    <a:pt x="135" y="486"/>
                  </a:lnTo>
                  <a:lnTo>
                    <a:pt x="135" y="482"/>
                  </a:lnTo>
                  <a:lnTo>
                    <a:pt x="135" y="484"/>
                  </a:lnTo>
                  <a:lnTo>
                    <a:pt x="136" y="484"/>
                  </a:lnTo>
                  <a:lnTo>
                    <a:pt x="136" y="153"/>
                  </a:lnTo>
                  <a:lnTo>
                    <a:pt x="136" y="231"/>
                  </a:lnTo>
                  <a:lnTo>
                    <a:pt x="137" y="231"/>
                  </a:lnTo>
                  <a:lnTo>
                    <a:pt x="137" y="406"/>
                  </a:lnTo>
                  <a:lnTo>
                    <a:pt x="137" y="461"/>
                  </a:lnTo>
                  <a:lnTo>
                    <a:pt x="138" y="461"/>
                  </a:lnTo>
                  <a:lnTo>
                    <a:pt x="138" y="480"/>
                  </a:lnTo>
                  <a:lnTo>
                    <a:pt x="138" y="485"/>
                  </a:lnTo>
                  <a:lnTo>
                    <a:pt x="139" y="485"/>
                  </a:lnTo>
                  <a:lnTo>
                    <a:pt x="139" y="486"/>
                  </a:lnTo>
                  <a:lnTo>
                    <a:pt x="139" y="486"/>
                  </a:lnTo>
                  <a:lnTo>
                    <a:pt x="140" y="486"/>
                  </a:lnTo>
                  <a:lnTo>
                    <a:pt x="140" y="486"/>
                  </a:lnTo>
                  <a:lnTo>
                    <a:pt x="141" y="486"/>
                  </a:lnTo>
                  <a:lnTo>
                    <a:pt x="141" y="487"/>
                  </a:lnTo>
                  <a:lnTo>
                    <a:pt x="142" y="486"/>
                  </a:lnTo>
                  <a:lnTo>
                    <a:pt x="142" y="485"/>
                  </a:lnTo>
                  <a:lnTo>
                    <a:pt x="142" y="486"/>
                  </a:lnTo>
                  <a:lnTo>
                    <a:pt x="143" y="486"/>
                  </a:lnTo>
                  <a:lnTo>
                    <a:pt x="143" y="467"/>
                  </a:lnTo>
                  <a:lnTo>
                    <a:pt x="143" y="481"/>
                  </a:lnTo>
                  <a:lnTo>
                    <a:pt x="144" y="481"/>
                  </a:lnTo>
                  <a:lnTo>
                    <a:pt x="144" y="486"/>
                  </a:lnTo>
                  <a:lnTo>
                    <a:pt x="144" y="484"/>
                  </a:lnTo>
                  <a:lnTo>
                    <a:pt x="145" y="484"/>
                  </a:lnTo>
                  <a:lnTo>
                    <a:pt x="145" y="485"/>
                  </a:lnTo>
                  <a:lnTo>
                    <a:pt x="145" y="485"/>
                  </a:lnTo>
                  <a:lnTo>
                    <a:pt x="146" y="485"/>
                  </a:lnTo>
                  <a:lnTo>
                    <a:pt x="146" y="486"/>
                  </a:lnTo>
                  <a:lnTo>
                    <a:pt x="146" y="486"/>
                  </a:lnTo>
                  <a:lnTo>
                    <a:pt x="147" y="486"/>
                  </a:lnTo>
                  <a:lnTo>
                    <a:pt x="147" y="487"/>
                  </a:lnTo>
                  <a:lnTo>
                    <a:pt x="148" y="486"/>
                  </a:lnTo>
                  <a:lnTo>
                    <a:pt x="148" y="482"/>
                  </a:lnTo>
                  <a:lnTo>
                    <a:pt x="148" y="485"/>
                  </a:lnTo>
                  <a:lnTo>
                    <a:pt x="149" y="485"/>
                  </a:lnTo>
                  <a:lnTo>
                    <a:pt x="149" y="481"/>
                  </a:lnTo>
                  <a:lnTo>
                    <a:pt x="149" y="483"/>
                  </a:lnTo>
                  <a:lnTo>
                    <a:pt x="150" y="483"/>
                  </a:lnTo>
                  <a:lnTo>
                    <a:pt x="150" y="487"/>
                  </a:lnTo>
                  <a:lnTo>
                    <a:pt x="150" y="484"/>
                  </a:lnTo>
                  <a:lnTo>
                    <a:pt x="151" y="484"/>
                  </a:lnTo>
                  <a:lnTo>
                    <a:pt x="151" y="486"/>
                  </a:lnTo>
                  <a:lnTo>
                    <a:pt x="151" y="485"/>
                  </a:lnTo>
                  <a:lnTo>
                    <a:pt x="152" y="485"/>
                  </a:lnTo>
                  <a:lnTo>
                    <a:pt x="152" y="486"/>
                  </a:lnTo>
                  <a:lnTo>
                    <a:pt x="152" y="486"/>
                  </a:lnTo>
                  <a:lnTo>
                    <a:pt x="153" y="486"/>
                  </a:lnTo>
                  <a:lnTo>
                    <a:pt x="153" y="486"/>
                  </a:lnTo>
                  <a:lnTo>
                    <a:pt x="154" y="486"/>
                  </a:lnTo>
                  <a:lnTo>
                    <a:pt x="154" y="487"/>
                  </a:lnTo>
                  <a:lnTo>
                    <a:pt x="155" y="486"/>
                  </a:lnTo>
                  <a:lnTo>
                    <a:pt x="155" y="483"/>
                  </a:lnTo>
                  <a:lnTo>
                    <a:pt x="155" y="486"/>
                  </a:lnTo>
                  <a:lnTo>
                    <a:pt x="156" y="486"/>
                  </a:lnTo>
                  <a:lnTo>
                    <a:pt x="156" y="487"/>
                  </a:lnTo>
                  <a:lnTo>
                    <a:pt x="157" y="486"/>
                  </a:lnTo>
                  <a:lnTo>
                    <a:pt x="157" y="486"/>
                  </a:lnTo>
                  <a:lnTo>
                    <a:pt x="157" y="486"/>
                  </a:lnTo>
                  <a:lnTo>
                    <a:pt x="158" y="486"/>
                  </a:lnTo>
                  <a:lnTo>
                    <a:pt x="158" y="487"/>
                  </a:lnTo>
                  <a:lnTo>
                    <a:pt x="159" y="486"/>
                  </a:lnTo>
                  <a:lnTo>
                    <a:pt x="159" y="486"/>
                  </a:lnTo>
                  <a:lnTo>
                    <a:pt x="160" y="486"/>
                  </a:lnTo>
                  <a:lnTo>
                    <a:pt x="160" y="486"/>
                  </a:lnTo>
                  <a:lnTo>
                    <a:pt x="161" y="486"/>
                  </a:lnTo>
                  <a:lnTo>
                    <a:pt x="161" y="486"/>
                  </a:lnTo>
                  <a:lnTo>
                    <a:pt x="161" y="486"/>
                  </a:lnTo>
                  <a:lnTo>
                    <a:pt x="162" y="486"/>
                  </a:lnTo>
                  <a:lnTo>
                    <a:pt x="162" y="487"/>
                  </a:lnTo>
                  <a:lnTo>
                    <a:pt x="162" y="486"/>
                  </a:lnTo>
                  <a:lnTo>
                    <a:pt x="163" y="486"/>
                  </a:lnTo>
                  <a:lnTo>
                    <a:pt x="163" y="487"/>
                  </a:lnTo>
                  <a:lnTo>
                    <a:pt x="163" y="486"/>
                  </a:lnTo>
                  <a:lnTo>
                    <a:pt x="164" y="486"/>
                  </a:lnTo>
                  <a:lnTo>
                    <a:pt x="164" y="487"/>
                  </a:lnTo>
                  <a:lnTo>
                    <a:pt x="165" y="486"/>
                  </a:lnTo>
                  <a:lnTo>
                    <a:pt x="165" y="485"/>
                  </a:lnTo>
                  <a:lnTo>
                    <a:pt x="165" y="486"/>
                  </a:lnTo>
                  <a:lnTo>
                    <a:pt x="166" y="486"/>
                  </a:lnTo>
                  <a:lnTo>
                    <a:pt x="166" y="486"/>
                  </a:lnTo>
                  <a:lnTo>
                    <a:pt x="167" y="486"/>
                  </a:lnTo>
                  <a:lnTo>
                    <a:pt x="167" y="487"/>
                  </a:lnTo>
                  <a:lnTo>
                    <a:pt x="167" y="486"/>
                  </a:lnTo>
                  <a:lnTo>
                    <a:pt x="168" y="486"/>
                  </a:lnTo>
                  <a:lnTo>
                    <a:pt x="168" y="487"/>
                  </a:lnTo>
                  <a:lnTo>
                    <a:pt x="168" y="487"/>
                  </a:lnTo>
                  <a:lnTo>
                    <a:pt x="169" y="487"/>
                  </a:lnTo>
                  <a:lnTo>
                    <a:pt x="170" y="487"/>
                  </a:lnTo>
                  <a:lnTo>
                    <a:pt x="170" y="486"/>
                  </a:lnTo>
                  <a:lnTo>
                    <a:pt x="171" y="486"/>
                  </a:lnTo>
                  <a:lnTo>
                    <a:pt x="171" y="486"/>
                  </a:lnTo>
                  <a:lnTo>
                    <a:pt x="172" y="486"/>
                  </a:lnTo>
                  <a:lnTo>
                    <a:pt x="172" y="486"/>
                  </a:lnTo>
                  <a:lnTo>
                    <a:pt x="172" y="486"/>
                  </a:lnTo>
                  <a:lnTo>
                    <a:pt x="173" y="486"/>
                  </a:lnTo>
                  <a:lnTo>
                    <a:pt x="173" y="461"/>
                  </a:lnTo>
                  <a:lnTo>
                    <a:pt x="173" y="487"/>
                  </a:lnTo>
                  <a:lnTo>
                    <a:pt x="173" y="472"/>
                  </a:lnTo>
                  <a:lnTo>
                    <a:pt x="174" y="472"/>
                  </a:lnTo>
                  <a:lnTo>
                    <a:pt x="174" y="484"/>
                  </a:lnTo>
                  <a:lnTo>
                    <a:pt x="174" y="479"/>
                  </a:lnTo>
                  <a:lnTo>
                    <a:pt x="175" y="479"/>
                  </a:lnTo>
                  <a:lnTo>
                    <a:pt x="175" y="487"/>
                  </a:lnTo>
                  <a:lnTo>
                    <a:pt x="175" y="482"/>
                  </a:lnTo>
                  <a:lnTo>
                    <a:pt x="176" y="482"/>
                  </a:lnTo>
                  <a:lnTo>
                    <a:pt x="176" y="486"/>
                  </a:lnTo>
                  <a:lnTo>
                    <a:pt x="176" y="485"/>
                  </a:lnTo>
                  <a:lnTo>
                    <a:pt x="177" y="485"/>
                  </a:lnTo>
                  <a:lnTo>
                    <a:pt x="177" y="487"/>
                  </a:lnTo>
                  <a:lnTo>
                    <a:pt x="177" y="486"/>
                  </a:lnTo>
                  <a:lnTo>
                    <a:pt x="178" y="486"/>
                  </a:lnTo>
                  <a:lnTo>
                    <a:pt x="178" y="487"/>
                  </a:lnTo>
                  <a:lnTo>
                    <a:pt x="178" y="486"/>
                  </a:lnTo>
                  <a:lnTo>
                    <a:pt x="179" y="486"/>
                  </a:lnTo>
                  <a:lnTo>
                    <a:pt x="179" y="487"/>
                  </a:lnTo>
                  <a:lnTo>
                    <a:pt x="180" y="486"/>
                  </a:lnTo>
                  <a:lnTo>
                    <a:pt x="180" y="483"/>
                  </a:lnTo>
                  <a:lnTo>
                    <a:pt x="180" y="485"/>
                  </a:lnTo>
                  <a:lnTo>
                    <a:pt x="181" y="485"/>
                  </a:lnTo>
                  <a:lnTo>
                    <a:pt x="181" y="482"/>
                  </a:lnTo>
                  <a:lnTo>
                    <a:pt x="181" y="486"/>
                  </a:lnTo>
                  <a:lnTo>
                    <a:pt x="181" y="484"/>
                  </a:lnTo>
                  <a:lnTo>
                    <a:pt x="182" y="484"/>
                  </a:lnTo>
                  <a:lnTo>
                    <a:pt x="182" y="0"/>
                  </a:lnTo>
                  <a:lnTo>
                    <a:pt x="182" y="95"/>
                  </a:lnTo>
                  <a:lnTo>
                    <a:pt x="183" y="95"/>
                  </a:lnTo>
                  <a:lnTo>
                    <a:pt x="183" y="447"/>
                  </a:lnTo>
                  <a:lnTo>
                    <a:pt x="183" y="477"/>
                  </a:lnTo>
                  <a:lnTo>
                    <a:pt x="184" y="477"/>
                  </a:lnTo>
                  <a:lnTo>
                    <a:pt x="184" y="483"/>
                  </a:lnTo>
                  <a:lnTo>
                    <a:pt x="184" y="485"/>
                  </a:lnTo>
                  <a:lnTo>
                    <a:pt x="185" y="485"/>
                  </a:lnTo>
                  <a:lnTo>
                    <a:pt x="185" y="486"/>
                  </a:lnTo>
                  <a:lnTo>
                    <a:pt x="185" y="486"/>
                  </a:lnTo>
                  <a:lnTo>
                    <a:pt x="186" y="486"/>
                  </a:lnTo>
                  <a:lnTo>
                    <a:pt x="187" y="486"/>
                  </a:lnTo>
                  <a:lnTo>
                    <a:pt x="187" y="486"/>
                  </a:lnTo>
                  <a:lnTo>
                    <a:pt x="188" y="486"/>
                  </a:lnTo>
                  <a:lnTo>
                    <a:pt x="188" y="483"/>
                  </a:lnTo>
                  <a:lnTo>
                    <a:pt x="188" y="486"/>
                  </a:lnTo>
                  <a:lnTo>
                    <a:pt x="189" y="486"/>
                  </a:lnTo>
                  <a:lnTo>
                    <a:pt x="189" y="482"/>
                  </a:lnTo>
                  <a:lnTo>
                    <a:pt x="189" y="487"/>
                  </a:lnTo>
                  <a:lnTo>
                    <a:pt x="189" y="485"/>
                  </a:lnTo>
                  <a:lnTo>
                    <a:pt x="190" y="485"/>
                  </a:lnTo>
                  <a:lnTo>
                    <a:pt x="190" y="486"/>
                  </a:lnTo>
                  <a:lnTo>
                    <a:pt x="190" y="486"/>
                  </a:lnTo>
                  <a:lnTo>
                    <a:pt x="191" y="486"/>
                  </a:lnTo>
                  <a:lnTo>
                    <a:pt x="191" y="484"/>
                  </a:lnTo>
                  <a:lnTo>
                    <a:pt x="191" y="486"/>
                  </a:lnTo>
                  <a:lnTo>
                    <a:pt x="192" y="486"/>
                  </a:lnTo>
                  <a:lnTo>
                    <a:pt x="192" y="463"/>
                  </a:lnTo>
                  <a:lnTo>
                    <a:pt x="192" y="466"/>
                  </a:lnTo>
                  <a:lnTo>
                    <a:pt x="193" y="466"/>
                  </a:lnTo>
                  <a:lnTo>
                    <a:pt x="193" y="478"/>
                  </a:lnTo>
                  <a:lnTo>
                    <a:pt x="193" y="481"/>
                  </a:lnTo>
                  <a:lnTo>
                    <a:pt x="194" y="481"/>
                  </a:lnTo>
                  <a:lnTo>
                    <a:pt x="194" y="485"/>
                  </a:lnTo>
                  <a:lnTo>
                    <a:pt x="194" y="486"/>
                  </a:lnTo>
                  <a:lnTo>
                    <a:pt x="195" y="486"/>
                  </a:lnTo>
                  <a:lnTo>
                    <a:pt x="196" y="486"/>
                  </a:lnTo>
                  <a:lnTo>
                    <a:pt x="196" y="486"/>
                  </a:lnTo>
                  <a:lnTo>
                    <a:pt x="197" y="486"/>
                  </a:lnTo>
                  <a:lnTo>
                    <a:pt x="197" y="484"/>
                  </a:lnTo>
                  <a:lnTo>
                    <a:pt x="197" y="485"/>
                  </a:lnTo>
                  <a:lnTo>
                    <a:pt x="198" y="485"/>
                  </a:lnTo>
                  <a:lnTo>
                    <a:pt x="198" y="483"/>
                  </a:lnTo>
                  <a:lnTo>
                    <a:pt x="198" y="486"/>
                  </a:lnTo>
                  <a:lnTo>
                    <a:pt x="198" y="485"/>
                  </a:lnTo>
                  <a:lnTo>
                    <a:pt x="199" y="485"/>
                  </a:lnTo>
                  <a:lnTo>
                    <a:pt x="199" y="487"/>
                  </a:lnTo>
                  <a:lnTo>
                    <a:pt x="199" y="486"/>
                  </a:lnTo>
                  <a:lnTo>
                    <a:pt x="200" y="486"/>
                  </a:lnTo>
                  <a:lnTo>
                    <a:pt x="201" y="486"/>
                  </a:lnTo>
                  <a:lnTo>
                    <a:pt x="201" y="482"/>
                  </a:lnTo>
                  <a:lnTo>
                    <a:pt x="201" y="485"/>
                  </a:lnTo>
                  <a:lnTo>
                    <a:pt x="202" y="485"/>
                  </a:lnTo>
                  <a:lnTo>
                    <a:pt x="202" y="486"/>
                  </a:lnTo>
                  <a:lnTo>
                    <a:pt x="203" y="485"/>
                  </a:lnTo>
                  <a:lnTo>
                    <a:pt x="203" y="384"/>
                  </a:lnTo>
                  <a:lnTo>
                    <a:pt x="203" y="449"/>
                  </a:lnTo>
                  <a:lnTo>
                    <a:pt x="204" y="449"/>
                  </a:lnTo>
                  <a:lnTo>
                    <a:pt x="204" y="484"/>
                  </a:lnTo>
                  <a:lnTo>
                    <a:pt x="204" y="485"/>
                  </a:lnTo>
                  <a:lnTo>
                    <a:pt x="205" y="485"/>
                  </a:lnTo>
                  <a:lnTo>
                    <a:pt x="205" y="486"/>
                  </a:lnTo>
                  <a:lnTo>
                    <a:pt x="205" y="486"/>
                  </a:lnTo>
                  <a:lnTo>
                    <a:pt x="206" y="486"/>
                  </a:lnTo>
                  <a:lnTo>
                    <a:pt x="206" y="484"/>
                  </a:lnTo>
                  <a:lnTo>
                    <a:pt x="206" y="486"/>
                  </a:lnTo>
                  <a:lnTo>
                    <a:pt x="207" y="486"/>
                  </a:lnTo>
                  <a:lnTo>
                    <a:pt x="207" y="482"/>
                  </a:lnTo>
                  <a:lnTo>
                    <a:pt x="207" y="483"/>
                  </a:lnTo>
                  <a:lnTo>
                    <a:pt x="208" y="483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9" y="485"/>
                  </a:lnTo>
                  <a:lnTo>
                    <a:pt x="209" y="477"/>
                  </a:lnTo>
                  <a:lnTo>
                    <a:pt x="209" y="487"/>
                  </a:lnTo>
                  <a:lnTo>
                    <a:pt x="209" y="482"/>
                  </a:lnTo>
                  <a:lnTo>
                    <a:pt x="210" y="482"/>
                  </a:lnTo>
                  <a:lnTo>
                    <a:pt x="210" y="475"/>
                  </a:lnTo>
                  <a:lnTo>
                    <a:pt x="210" y="485"/>
                  </a:lnTo>
                  <a:lnTo>
                    <a:pt x="211" y="485"/>
                  </a:lnTo>
                  <a:lnTo>
                    <a:pt x="211" y="486"/>
                  </a:lnTo>
                  <a:lnTo>
                    <a:pt x="211" y="486"/>
                  </a:lnTo>
                  <a:lnTo>
                    <a:pt x="212" y="486"/>
                  </a:lnTo>
                  <a:lnTo>
                    <a:pt x="212" y="487"/>
                  </a:lnTo>
                  <a:lnTo>
                    <a:pt x="212" y="487"/>
                  </a:lnTo>
                  <a:lnTo>
                    <a:pt x="213" y="487"/>
                  </a:lnTo>
                  <a:lnTo>
                    <a:pt x="213" y="485"/>
                  </a:lnTo>
                  <a:lnTo>
                    <a:pt x="213" y="486"/>
                  </a:lnTo>
                  <a:lnTo>
                    <a:pt x="214" y="486"/>
                  </a:lnTo>
                  <a:lnTo>
                    <a:pt x="215" y="486"/>
                  </a:lnTo>
                  <a:lnTo>
                    <a:pt x="215" y="484"/>
                  </a:lnTo>
                  <a:lnTo>
                    <a:pt x="215" y="484"/>
                  </a:lnTo>
                  <a:lnTo>
                    <a:pt x="216" y="484"/>
                  </a:lnTo>
                  <a:lnTo>
                    <a:pt x="216" y="485"/>
                  </a:lnTo>
                  <a:lnTo>
                    <a:pt x="216" y="484"/>
                  </a:lnTo>
                  <a:lnTo>
                    <a:pt x="217" y="484"/>
                  </a:lnTo>
                  <a:lnTo>
                    <a:pt x="217" y="487"/>
                  </a:lnTo>
                  <a:lnTo>
                    <a:pt x="217" y="484"/>
                  </a:lnTo>
                  <a:lnTo>
                    <a:pt x="218" y="484"/>
                  </a:lnTo>
                  <a:lnTo>
                    <a:pt x="218" y="486"/>
                  </a:lnTo>
                  <a:lnTo>
                    <a:pt x="218" y="486"/>
                  </a:lnTo>
                  <a:lnTo>
                    <a:pt x="219" y="486"/>
                  </a:lnTo>
                  <a:lnTo>
                    <a:pt x="219" y="487"/>
                  </a:lnTo>
                  <a:lnTo>
                    <a:pt x="220" y="486"/>
                  </a:lnTo>
                  <a:lnTo>
                    <a:pt x="220" y="381"/>
                  </a:lnTo>
                  <a:lnTo>
                    <a:pt x="220" y="449"/>
                  </a:lnTo>
                  <a:lnTo>
                    <a:pt x="221" y="449"/>
                  </a:lnTo>
                  <a:lnTo>
                    <a:pt x="221" y="474"/>
                  </a:lnTo>
                  <a:lnTo>
                    <a:pt x="221" y="483"/>
                  </a:lnTo>
                  <a:lnTo>
                    <a:pt x="222" y="483"/>
                  </a:lnTo>
                  <a:lnTo>
                    <a:pt x="222" y="486"/>
                  </a:lnTo>
                  <a:lnTo>
                    <a:pt x="222" y="485"/>
                  </a:lnTo>
                  <a:lnTo>
                    <a:pt x="223" y="485"/>
                  </a:lnTo>
                  <a:lnTo>
                    <a:pt x="223" y="487"/>
                  </a:lnTo>
                  <a:lnTo>
                    <a:pt x="223" y="486"/>
                  </a:lnTo>
                  <a:lnTo>
                    <a:pt x="224" y="486"/>
                  </a:lnTo>
                  <a:lnTo>
                    <a:pt x="224" y="487"/>
                  </a:lnTo>
                  <a:lnTo>
                    <a:pt x="224" y="487"/>
                  </a:lnTo>
                  <a:lnTo>
                    <a:pt x="225" y="487"/>
                  </a:lnTo>
                  <a:lnTo>
                    <a:pt x="225" y="482"/>
                  </a:lnTo>
                  <a:lnTo>
                    <a:pt x="225" y="484"/>
                  </a:lnTo>
                  <a:lnTo>
                    <a:pt x="226" y="484"/>
                  </a:lnTo>
                  <a:lnTo>
                    <a:pt x="226" y="480"/>
                  </a:lnTo>
                  <a:lnTo>
                    <a:pt x="226" y="485"/>
                  </a:lnTo>
                  <a:lnTo>
                    <a:pt x="227" y="485"/>
                  </a:lnTo>
                  <a:lnTo>
                    <a:pt x="227" y="486"/>
                  </a:lnTo>
                  <a:lnTo>
                    <a:pt x="227" y="486"/>
                  </a:lnTo>
                  <a:lnTo>
                    <a:pt x="228" y="486"/>
                  </a:lnTo>
                  <a:lnTo>
                    <a:pt x="228" y="487"/>
                  </a:lnTo>
                  <a:lnTo>
                    <a:pt x="229" y="486"/>
                  </a:lnTo>
                  <a:lnTo>
                    <a:pt x="229" y="483"/>
                  </a:lnTo>
                  <a:lnTo>
                    <a:pt x="229" y="484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30" y="486"/>
                  </a:lnTo>
                  <a:lnTo>
                    <a:pt x="231" y="486"/>
                  </a:lnTo>
                  <a:lnTo>
                    <a:pt x="231" y="487"/>
                  </a:lnTo>
                  <a:lnTo>
                    <a:pt x="232" y="486"/>
                  </a:lnTo>
                  <a:lnTo>
                    <a:pt x="232" y="485"/>
                  </a:lnTo>
                  <a:lnTo>
                    <a:pt x="233" y="485"/>
                  </a:lnTo>
                  <a:lnTo>
                    <a:pt x="233" y="459"/>
                  </a:lnTo>
                  <a:lnTo>
                    <a:pt x="233" y="476"/>
                  </a:lnTo>
                  <a:lnTo>
                    <a:pt x="234" y="476"/>
                  </a:lnTo>
                  <a:lnTo>
                    <a:pt x="234" y="482"/>
                  </a:lnTo>
                  <a:lnTo>
                    <a:pt x="234" y="485"/>
                  </a:lnTo>
                  <a:lnTo>
                    <a:pt x="235" y="485"/>
                  </a:lnTo>
                  <a:lnTo>
                    <a:pt x="235" y="487"/>
                  </a:lnTo>
                  <a:lnTo>
                    <a:pt x="235" y="486"/>
                  </a:lnTo>
                  <a:lnTo>
                    <a:pt x="236" y="486"/>
                  </a:lnTo>
                  <a:lnTo>
                    <a:pt x="236" y="487"/>
                  </a:lnTo>
                  <a:lnTo>
                    <a:pt x="237" y="486"/>
                  </a:lnTo>
                  <a:lnTo>
                    <a:pt x="237" y="486"/>
                  </a:lnTo>
                  <a:lnTo>
                    <a:pt x="238" y="486"/>
                  </a:lnTo>
                  <a:lnTo>
                    <a:pt x="238" y="486"/>
                  </a:lnTo>
                  <a:lnTo>
                    <a:pt x="239" y="486"/>
                  </a:lnTo>
                  <a:lnTo>
                    <a:pt x="239" y="484"/>
                  </a:lnTo>
                  <a:lnTo>
                    <a:pt x="239" y="485"/>
                  </a:lnTo>
                  <a:lnTo>
                    <a:pt x="240" y="485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1" y="486"/>
                  </a:lnTo>
                  <a:lnTo>
                    <a:pt x="241" y="484"/>
                  </a:lnTo>
                  <a:lnTo>
                    <a:pt x="241" y="485"/>
                  </a:lnTo>
                  <a:lnTo>
                    <a:pt x="242" y="485"/>
                  </a:lnTo>
                  <a:lnTo>
                    <a:pt x="242" y="487"/>
                  </a:lnTo>
                  <a:lnTo>
                    <a:pt x="242" y="485"/>
                  </a:lnTo>
                  <a:lnTo>
                    <a:pt x="243" y="485"/>
                  </a:lnTo>
                  <a:lnTo>
                    <a:pt x="243" y="486"/>
                  </a:lnTo>
                  <a:lnTo>
                    <a:pt x="243" y="485"/>
                  </a:lnTo>
                  <a:lnTo>
                    <a:pt x="244" y="485"/>
                  </a:lnTo>
                  <a:lnTo>
                    <a:pt x="244" y="486"/>
                  </a:lnTo>
                  <a:lnTo>
                    <a:pt x="244" y="487"/>
                  </a:lnTo>
                  <a:lnTo>
                    <a:pt x="245" y="487"/>
                  </a:lnTo>
                  <a:lnTo>
                    <a:pt x="246" y="487"/>
                  </a:lnTo>
                  <a:lnTo>
                    <a:pt x="246" y="486"/>
                  </a:lnTo>
                  <a:lnTo>
                    <a:pt x="247" y="486"/>
                  </a:lnTo>
                  <a:lnTo>
                    <a:pt x="247" y="485"/>
                  </a:lnTo>
                  <a:lnTo>
                    <a:pt x="247" y="486"/>
                  </a:lnTo>
                  <a:lnTo>
                    <a:pt x="248" y="486"/>
                  </a:lnTo>
                  <a:lnTo>
                    <a:pt x="248" y="484"/>
                  </a:lnTo>
                  <a:lnTo>
                    <a:pt x="249" y="484"/>
                  </a:lnTo>
                  <a:lnTo>
                    <a:pt x="249" y="443"/>
                  </a:lnTo>
                  <a:lnTo>
                    <a:pt x="249" y="481"/>
                  </a:lnTo>
                  <a:lnTo>
                    <a:pt x="250" y="481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1" y="484"/>
                  </a:lnTo>
                  <a:lnTo>
                    <a:pt x="251" y="486"/>
                  </a:lnTo>
                  <a:lnTo>
                    <a:pt x="251" y="486"/>
                  </a:lnTo>
                  <a:lnTo>
                    <a:pt x="252" y="486"/>
                  </a:lnTo>
                  <a:lnTo>
                    <a:pt x="252" y="461"/>
                  </a:lnTo>
                  <a:lnTo>
                    <a:pt x="252" y="467"/>
                  </a:lnTo>
                  <a:lnTo>
                    <a:pt x="253" y="467"/>
                  </a:lnTo>
                  <a:lnTo>
                    <a:pt x="253" y="485"/>
                  </a:lnTo>
                  <a:lnTo>
                    <a:pt x="253" y="480"/>
                  </a:lnTo>
                  <a:lnTo>
                    <a:pt x="254" y="480"/>
                  </a:lnTo>
                  <a:lnTo>
                    <a:pt x="254" y="487"/>
                  </a:lnTo>
                  <a:lnTo>
                    <a:pt x="254" y="483"/>
                  </a:lnTo>
                  <a:lnTo>
                    <a:pt x="255" y="483"/>
                  </a:lnTo>
                  <a:lnTo>
                    <a:pt x="255" y="486"/>
                  </a:lnTo>
                  <a:lnTo>
                    <a:pt x="255" y="485"/>
                  </a:lnTo>
                  <a:lnTo>
                    <a:pt x="256" y="485"/>
                  </a:lnTo>
                  <a:lnTo>
                    <a:pt x="256" y="486"/>
                  </a:lnTo>
                  <a:lnTo>
                    <a:pt x="256" y="486"/>
                  </a:lnTo>
                  <a:lnTo>
                    <a:pt x="257" y="486"/>
                  </a:lnTo>
                  <a:lnTo>
                    <a:pt x="257" y="480"/>
                  </a:lnTo>
                  <a:lnTo>
                    <a:pt x="257" y="487"/>
                  </a:lnTo>
                  <a:lnTo>
                    <a:pt x="257" y="484"/>
                  </a:lnTo>
                  <a:lnTo>
                    <a:pt x="258" y="484"/>
                  </a:lnTo>
                  <a:lnTo>
                    <a:pt x="258" y="486"/>
                  </a:lnTo>
                  <a:lnTo>
                    <a:pt x="258" y="486"/>
                  </a:lnTo>
                  <a:lnTo>
                    <a:pt x="259" y="486"/>
                  </a:lnTo>
                  <a:lnTo>
                    <a:pt x="259" y="487"/>
                  </a:lnTo>
                  <a:lnTo>
                    <a:pt x="259" y="487"/>
                  </a:lnTo>
                  <a:lnTo>
                    <a:pt x="260" y="487"/>
                  </a:lnTo>
                  <a:lnTo>
                    <a:pt x="261" y="487"/>
                  </a:lnTo>
                  <a:lnTo>
                    <a:pt x="261" y="483"/>
                  </a:lnTo>
                  <a:lnTo>
                    <a:pt x="261" y="485"/>
                  </a:lnTo>
                  <a:lnTo>
                    <a:pt x="262" y="485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63" y="487"/>
                  </a:lnTo>
                  <a:lnTo>
                    <a:pt x="263" y="482"/>
                  </a:lnTo>
                  <a:lnTo>
                    <a:pt x="263" y="484"/>
                  </a:lnTo>
                  <a:lnTo>
                    <a:pt x="264" y="484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65" y="485"/>
                  </a:lnTo>
                  <a:lnTo>
                    <a:pt x="265" y="486"/>
                  </a:lnTo>
                  <a:lnTo>
                    <a:pt x="266" y="486"/>
                  </a:lnTo>
                  <a:lnTo>
                    <a:pt x="266" y="487"/>
                  </a:lnTo>
                  <a:lnTo>
                    <a:pt x="266" y="487"/>
                  </a:lnTo>
                  <a:lnTo>
                    <a:pt x="267" y="487"/>
                  </a:lnTo>
                  <a:lnTo>
                    <a:pt x="267" y="484"/>
                  </a:lnTo>
                  <a:lnTo>
                    <a:pt x="267" y="485"/>
                  </a:lnTo>
                  <a:lnTo>
                    <a:pt x="268" y="485"/>
                  </a:lnTo>
                  <a:lnTo>
                    <a:pt x="268" y="486"/>
                  </a:lnTo>
                  <a:lnTo>
                    <a:pt x="269" y="486"/>
                  </a:lnTo>
                  <a:lnTo>
                    <a:pt x="269" y="487"/>
                  </a:lnTo>
                  <a:lnTo>
                    <a:pt x="269" y="486"/>
                  </a:lnTo>
                  <a:lnTo>
                    <a:pt x="270" y="486"/>
                  </a:lnTo>
                  <a:lnTo>
                    <a:pt x="270" y="487"/>
                  </a:lnTo>
                  <a:lnTo>
                    <a:pt x="271" y="486"/>
                  </a:lnTo>
                  <a:lnTo>
                    <a:pt x="271" y="486"/>
                  </a:lnTo>
                  <a:lnTo>
                    <a:pt x="271" y="486"/>
                  </a:lnTo>
                  <a:lnTo>
                    <a:pt x="272" y="486"/>
                  </a:lnTo>
                  <a:lnTo>
                    <a:pt x="272" y="487"/>
                  </a:lnTo>
                  <a:lnTo>
                    <a:pt x="272" y="486"/>
                  </a:lnTo>
                  <a:lnTo>
                    <a:pt x="273" y="486"/>
                  </a:lnTo>
                  <a:lnTo>
                    <a:pt x="273" y="487"/>
                  </a:lnTo>
                  <a:lnTo>
                    <a:pt x="274" y="486"/>
                  </a:lnTo>
                  <a:lnTo>
                    <a:pt x="274" y="486"/>
                  </a:lnTo>
                  <a:lnTo>
                    <a:pt x="275" y="486"/>
                  </a:lnTo>
                  <a:lnTo>
                    <a:pt x="275" y="486"/>
                  </a:lnTo>
                  <a:lnTo>
                    <a:pt x="276" y="486"/>
                  </a:lnTo>
                  <a:lnTo>
                    <a:pt x="276" y="485"/>
                  </a:lnTo>
                  <a:lnTo>
                    <a:pt x="276" y="485"/>
                  </a:lnTo>
                  <a:lnTo>
                    <a:pt x="277" y="485"/>
                  </a:lnTo>
                  <a:lnTo>
                    <a:pt x="277" y="486"/>
                  </a:lnTo>
                  <a:lnTo>
                    <a:pt x="278" y="485"/>
                  </a:lnTo>
                  <a:lnTo>
                    <a:pt x="278" y="485"/>
                  </a:lnTo>
                  <a:lnTo>
                    <a:pt x="278" y="486"/>
                  </a:lnTo>
                  <a:lnTo>
                    <a:pt x="279" y="486"/>
                  </a:lnTo>
                  <a:lnTo>
                    <a:pt x="279" y="487"/>
                  </a:lnTo>
                  <a:lnTo>
                    <a:pt x="280" y="486"/>
                  </a:lnTo>
                  <a:lnTo>
                    <a:pt x="280" y="485"/>
                  </a:lnTo>
                  <a:lnTo>
                    <a:pt x="280" y="486"/>
                  </a:lnTo>
                  <a:lnTo>
                    <a:pt x="281" y="486"/>
                  </a:lnTo>
                  <a:lnTo>
                    <a:pt x="281" y="484"/>
                  </a:lnTo>
                  <a:lnTo>
                    <a:pt x="281" y="485"/>
                  </a:lnTo>
                  <a:lnTo>
                    <a:pt x="282" y="485"/>
                  </a:lnTo>
                  <a:lnTo>
                    <a:pt x="282" y="486"/>
                  </a:lnTo>
                  <a:lnTo>
                    <a:pt x="282" y="486"/>
                  </a:lnTo>
                  <a:lnTo>
                    <a:pt x="283" y="486"/>
                  </a:lnTo>
                  <a:lnTo>
                    <a:pt x="283" y="484"/>
                  </a:lnTo>
                  <a:lnTo>
                    <a:pt x="283" y="485"/>
                  </a:lnTo>
                  <a:lnTo>
                    <a:pt x="284" y="485"/>
                  </a:lnTo>
                  <a:lnTo>
                    <a:pt x="284" y="486"/>
                  </a:lnTo>
                  <a:lnTo>
                    <a:pt x="285" y="485"/>
                  </a:lnTo>
                  <a:lnTo>
                    <a:pt x="285" y="483"/>
                  </a:lnTo>
                  <a:lnTo>
                    <a:pt x="285" y="485"/>
                  </a:lnTo>
                  <a:lnTo>
                    <a:pt x="286" y="485"/>
                  </a:lnTo>
                  <a:lnTo>
                    <a:pt x="286" y="486"/>
                  </a:lnTo>
                  <a:lnTo>
                    <a:pt x="287" y="485"/>
                  </a:lnTo>
                  <a:lnTo>
                    <a:pt x="287" y="106"/>
                  </a:lnTo>
                  <a:lnTo>
                    <a:pt x="287" y="230"/>
                  </a:lnTo>
                  <a:lnTo>
                    <a:pt x="288" y="230"/>
                  </a:lnTo>
                  <a:lnTo>
                    <a:pt x="288" y="444"/>
                  </a:lnTo>
                  <a:lnTo>
                    <a:pt x="288" y="476"/>
                  </a:lnTo>
                  <a:lnTo>
                    <a:pt x="289" y="476"/>
                  </a:lnTo>
                  <a:lnTo>
                    <a:pt x="289" y="484"/>
                  </a:lnTo>
                  <a:lnTo>
                    <a:pt x="289" y="486"/>
                  </a:lnTo>
                  <a:lnTo>
                    <a:pt x="290" y="486"/>
                  </a:lnTo>
                  <a:lnTo>
                    <a:pt x="290" y="487"/>
                  </a:lnTo>
                  <a:lnTo>
                    <a:pt x="291" y="486"/>
                  </a:lnTo>
                  <a:lnTo>
                    <a:pt x="291" y="485"/>
                  </a:lnTo>
                  <a:lnTo>
                    <a:pt x="291" y="485"/>
                  </a:lnTo>
                  <a:lnTo>
                    <a:pt x="292" y="485"/>
                  </a:lnTo>
                  <a:lnTo>
                    <a:pt x="292" y="486"/>
                  </a:lnTo>
                  <a:lnTo>
                    <a:pt x="292" y="486"/>
                  </a:lnTo>
                  <a:lnTo>
                    <a:pt x="293" y="486"/>
                  </a:lnTo>
                  <a:lnTo>
                    <a:pt x="293" y="429"/>
                  </a:lnTo>
                  <a:lnTo>
                    <a:pt x="293" y="465"/>
                  </a:lnTo>
                  <a:lnTo>
                    <a:pt x="294" y="465"/>
                  </a:lnTo>
                  <a:lnTo>
                    <a:pt x="294" y="486"/>
                  </a:lnTo>
                  <a:lnTo>
                    <a:pt x="294" y="486"/>
                  </a:lnTo>
                  <a:lnTo>
                    <a:pt x="295" y="486"/>
                  </a:lnTo>
                  <a:lnTo>
                    <a:pt x="295" y="487"/>
                  </a:lnTo>
                  <a:lnTo>
                    <a:pt x="296" y="486"/>
                  </a:lnTo>
                  <a:lnTo>
                    <a:pt x="296" y="484"/>
                  </a:lnTo>
                  <a:lnTo>
                    <a:pt x="296" y="486"/>
                  </a:lnTo>
                  <a:lnTo>
                    <a:pt x="297" y="486"/>
                  </a:lnTo>
                  <a:lnTo>
                    <a:pt x="298" y="486"/>
                  </a:lnTo>
                  <a:lnTo>
                    <a:pt x="298" y="486"/>
                  </a:lnTo>
                  <a:lnTo>
                    <a:pt x="299" y="486"/>
                  </a:lnTo>
                  <a:lnTo>
                    <a:pt x="299" y="484"/>
                  </a:lnTo>
                  <a:lnTo>
                    <a:pt x="299" y="485"/>
                  </a:lnTo>
                  <a:lnTo>
                    <a:pt x="300" y="485"/>
                  </a:lnTo>
                  <a:lnTo>
                    <a:pt x="300" y="482"/>
                  </a:lnTo>
                  <a:lnTo>
                    <a:pt x="300" y="485"/>
                  </a:lnTo>
                  <a:lnTo>
                    <a:pt x="301" y="485"/>
                  </a:lnTo>
                  <a:lnTo>
                    <a:pt x="301" y="487"/>
                  </a:lnTo>
                  <a:lnTo>
                    <a:pt x="302" y="485"/>
                  </a:lnTo>
                  <a:lnTo>
                    <a:pt x="302" y="485"/>
                  </a:lnTo>
                  <a:lnTo>
                    <a:pt x="302" y="485"/>
                  </a:lnTo>
                  <a:lnTo>
                    <a:pt x="303" y="485"/>
                  </a:lnTo>
                  <a:lnTo>
                    <a:pt x="303" y="484"/>
                  </a:lnTo>
                  <a:lnTo>
                    <a:pt x="303" y="486"/>
                  </a:lnTo>
                  <a:lnTo>
                    <a:pt x="303" y="486"/>
                  </a:lnTo>
                  <a:lnTo>
                    <a:pt x="304" y="486"/>
                  </a:lnTo>
                  <a:lnTo>
                    <a:pt x="304" y="486"/>
                  </a:lnTo>
                  <a:lnTo>
                    <a:pt x="305" y="486"/>
                  </a:lnTo>
                  <a:lnTo>
                    <a:pt x="305" y="487"/>
                  </a:lnTo>
                  <a:lnTo>
                    <a:pt x="305" y="486"/>
                  </a:lnTo>
                  <a:lnTo>
                    <a:pt x="306" y="486"/>
                  </a:lnTo>
                  <a:lnTo>
                    <a:pt x="306" y="487"/>
                  </a:lnTo>
                  <a:lnTo>
                    <a:pt x="307" y="486"/>
                  </a:lnTo>
                  <a:lnTo>
                    <a:pt x="307" y="486"/>
                  </a:lnTo>
                  <a:lnTo>
                    <a:pt x="308" y="486"/>
                  </a:lnTo>
                  <a:lnTo>
                    <a:pt x="308" y="485"/>
                  </a:lnTo>
                  <a:lnTo>
                    <a:pt x="308" y="486"/>
                  </a:lnTo>
                  <a:lnTo>
                    <a:pt x="309" y="486"/>
                  </a:lnTo>
                  <a:lnTo>
                    <a:pt x="309" y="487"/>
                  </a:lnTo>
                  <a:lnTo>
                    <a:pt x="310" y="486"/>
                  </a:lnTo>
                  <a:lnTo>
                    <a:pt x="310" y="484"/>
                  </a:lnTo>
                  <a:lnTo>
                    <a:pt x="310" y="486"/>
                  </a:lnTo>
                  <a:lnTo>
                    <a:pt x="311" y="486"/>
                  </a:lnTo>
                  <a:lnTo>
                    <a:pt x="311" y="487"/>
                  </a:lnTo>
                  <a:lnTo>
                    <a:pt x="311" y="486"/>
                  </a:lnTo>
                  <a:lnTo>
                    <a:pt x="312" y="486"/>
                  </a:lnTo>
                  <a:lnTo>
                    <a:pt x="312" y="487"/>
                  </a:lnTo>
                  <a:lnTo>
                    <a:pt x="313" y="486"/>
                  </a:lnTo>
                  <a:lnTo>
                    <a:pt x="313" y="305"/>
                  </a:lnTo>
                  <a:lnTo>
                    <a:pt x="313" y="329"/>
                  </a:lnTo>
                  <a:lnTo>
                    <a:pt x="314" y="329"/>
                  </a:lnTo>
                  <a:lnTo>
                    <a:pt x="314" y="409"/>
                  </a:lnTo>
                  <a:lnTo>
                    <a:pt x="314" y="459"/>
                  </a:lnTo>
                  <a:lnTo>
                    <a:pt x="315" y="459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6" y="486"/>
                  </a:lnTo>
                  <a:lnTo>
                    <a:pt x="316" y="487"/>
                  </a:lnTo>
                  <a:lnTo>
                    <a:pt x="316" y="487"/>
                  </a:lnTo>
                  <a:lnTo>
                    <a:pt x="317" y="487"/>
                  </a:lnTo>
                  <a:lnTo>
                    <a:pt x="318" y="487"/>
                  </a:lnTo>
                  <a:lnTo>
                    <a:pt x="318" y="486"/>
                  </a:lnTo>
                  <a:lnTo>
                    <a:pt x="319" y="486"/>
                  </a:lnTo>
                  <a:lnTo>
                    <a:pt x="319" y="486"/>
                  </a:lnTo>
                  <a:lnTo>
                    <a:pt x="320" y="486"/>
                  </a:lnTo>
                  <a:lnTo>
                    <a:pt x="320" y="482"/>
                  </a:lnTo>
                  <a:lnTo>
                    <a:pt x="320" y="485"/>
                  </a:lnTo>
                  <a:lnTo>
                    <a:pt x="321" y="485"/>
                  </a:lnTo>
                  <a:lnTo>
                    <a:pt x="321" y="486"/>
                  </a:lnTo>
                  <a:lnTo>
                    <a:pt x="321" y="485"/>
                  </a:lnTo>
                  <a:lnTo>
                    <a:pt x="322" y="485"/>
                  </a:lnTo>
                  <a:lnTo>
                    <a:pt x="322" y="486"/>
                  </a:lnTo>
                  <a:lnTo>
                    <a:pt x="322" y="486"/>
                  </a:lnTo>
                  <a:lnTo>
                    <a:pt x="323" y="486"/>
                  </a:lnTo>
                  <a:lnTo>
                    <a:pt x="323" y="487"/>
                  </a:lnTo>
                  <a:lnTo>
                    <a:pt x="323" y="486"/>
                  </a:lnTo>
                  <a:lnTo>
                    <a:pt x="324" y="486"/>
                  </a:lnTo>
                  <a:lnTo>
                    <a:pt x="324" y="487"/>
                  </a:lnTo>
                  <a:lnTo>
                    <a:pt x="324" y="486"/>
                  </a:lnTo>
                  <a:lnTo>
                    <a:pt x="325" y="486"/>
                  </a:lnTo>
                  <a:lnTo>
                    <a:pt x="325" y="487"/>
                  </a:lnTo>
                  <a:lnTo>
                    <a:pt x="326" y="486"/>
                  </a:lnTo>
                  <a:lnTo>
                    <a:pt x="326" y="485"/>
                  </a:lnTo>
                  <a:lnTo>
                    <a:pt x="326" y="486"/>
                  </a:lnTo>
                  <a:lnTo>
                    <a:pt x="327" y="486"/>
                  </a:lnTo>
                  <a:lnTo>
                    <a:pt x="327" y="487"/>
                  </a:lnTo>
                  <a:lnTo>
                    <a:pt x="327" y="487"/>
                  </a:lnTo>
                  <a:lnTo>
                    <a:pt x="328" y="487"/>
                  </a:lnTo>
                  <a:lnTo>
                    <a:pt x="328" y="485"/>
                  </a:lnTo>
                  <a:lnTo>
                    <a:pt x="329" y="485"/>
                  </a:lnTo>
                  <a:lnTo>
                    <a:pt x="329" y="485"/>
                  </a:lnTo>
                  <a:lnTo>
                    <a:pt x="329" y="485"/>
                  </a:lnTo>
                  <a:lnTo>
                    <a:pt x="330" y="485"/>
                  </a:lnTo>
                  <a:lnTo>
                    <a:pt x="330" y="486"/>
                  </a:lnTo>
                  <a:lnTo>
                    <a:pt x="330" y="486"/>
                  </a:lnTo>
                  <a:lnTo>
                    <a:pt x="331" y="486"/>
                  </a:lnTo>
                  <a:lnTo>
                    <a:pt x="332" y="486"/>
                  </a:lnTo>
                  <a:lnTo>
                    <a:pt x="332" y="483"/>
                  </a:lnTo>
                  <a:lnTo>
                    <a:pt x="332" y="485"/>
                  </a:lnTo>
                  <a:lnTo>
                    <a:pt x="333" y="485"/>
                  </a:lnTo>
                  <a:lnTo>
                    <a:pt x="333" y="486"/>
                  </a:lnTo>
                  <a:lnTo>
                    <a:pt x="333" y="486"/>
                  </a:lnTo>
                  <a:lnTo>
                    <a:pt x="334" y="486"/>
                  </a:lnTo>
                  <a:lnTo>
                    <a:pt x="334" y="483"/>
                  </a:lnTo>
                  <a:lnTo>
                    <a:pt x="335" y="483"/>
                  </a:lnTo>
                  <a:lnTo>
                    <a:pt x="335" y="80"/>
                  </a:lnTo>
                  <a:lnTo>
                    <a:pt x="335" y="280"/>
                  </a:lnTo>
                  <a:lnTo>
                    <a:pt x="336" y="280"/>
                  </a:lnTo>
                  <a:lnTo>
                    <a:pt x="336" y="73"/>
                  </a:lnTo>
                  <a:lnTo>
                    <a:pt x="336" y="415"/>
                  </a:lnTo>
                  <a:lnTo>
                    <a:pt x="337" y="415"/>
                  </a:lnTo>
                  <a:lnTo>
                    <a:pt x="337" y="481"/>
                  </a:lnTo>
                  <a:lnTo>
                    <a:pt x="337" y="485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8" y="486"/>
                  </a:lnTo>
                  <a:lnTo>
                    <a:pt x="339" y="486"/>
                  </a:lnTo>
                  <a:lnTo>
                    <a:pt x="339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41" y="485"/>
                  </a:lnTo>
                  <a:lnTo>
                    <a:pt x="341" y="483"/>
                  </a:lnTo>
                  <a:lnTo>
                    <a:pt x="342" y="483"/>
                  </a:lnTo>
                  <a:lnTo>
                    <a:pt x="342" y="480"/>
                  </a:lnTo>
                  <a:lnTo>
                    <a:pt x="342" y="481"/>
                  </a:lnTo>
                  <a:lnTo>
                    <a:pt x="343" y="481"/>
                  </a:lnTo>
                  <a:lnTo>
                    <a:pt x="343" y="486"/>
                  </a:lnTo>
                  <a:lnTo>
                    <a:pt x="343" y="485"/>
                  </a:lnTo>
                  <a:lnTo>
                    <a:pt x="344" y="485"/>
                  </a:lnTo>
                  <a:lnTo>
                    <a:pt x="344" y="486"/>
                  </a:lnTo>
                  <a:lnTo>
                    <a:pt x="344" y="485"/>
                  </a:lnTo>
                  <a:lnTo>
                    <a:pt x="345" y="485"/>
                  </a:lnTo>
                  <a:lnTo>
                    <a:pt x="345" y="487"/>
                  </a:lnTo>
                  <a:lnTo>
                    <a:pt x="345" y="486"/>
                  </a:lnTo>
                  <a:lnTo>
                    <a:pt x="346" y="486"/>
                  </a:lnTo>
                  <a:lnTo>
                    <a:pt x="346" y="486"/>
                  </a:lnTo>
                  <a:lnTo>
                    <a:pt x="347" y="486"/>
                  </a:lnTo>
                  <a:lnTo>
                    <a:pt x="347" y="484"/>
                  </a:lnTo>
                  <a:lnTo>
                    <a:pt x="347" y="487"/>
                  </a:lnTo>
                  <a:lnTo>
                    <a:pt x="348" y="484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9" y="484"/>
                  </a:lnTo>
                  <a:lnTo>
                    <a:pt x="349" y="485"/>
                  </a:lnTo>
                  <a:lnTo>
                    <a:pt x="349" y="485"/>
                  </a:lnTo>
                  <a:lnTo>
                    <a:pt x="350" y="485"/>
                  </a:lnTo>
                  <a:lnTo>
                    <a:pt x="350" y="486"/>
                  </a:lnTo>
                  <a:lnTo>
                    <a:pt x="350" y="485"/>
                  </a:lnTo>
                  <a:lnTo>
                    <a:pt x="351" y="485"/>
                  </a:lnTo>
                  <a:lnTo>
                    <a:pt x="351" y="486"/>
                  </a:lnTo>
                  <a:lnTo>
                    <a:pt x="351" y="486"/>
                  </a:lnTo>
                  <a:lnTo>
                    <a:pt x="352" y="486"/>
                  </a:lnTo>
                  <a:lnTo>
                    <a:pt x="353" y="486"/>
                  </a:lnTo>
                  <a:lnTo>
                    <a:pt x="353" y="486"/>
                  </a:lnTo>
                  <a:lnTo>
                    <a:pt x="354" y="486"/>
                  </a:lnTo>
                  <a:lnTo>
                    <a:pt x="354" y="486"/>
                  </a:lnTo>
                  <a:lnTo>
                    <a:pt x="354" y="486"/>
                  </a:lnTo>
                  <a:lnTo>
                    <a:pt x="355" y="486"/>
                  </a:lnTo>
                  <a:lnTo>
                    <a:pt x="355" y="487"/>
                  </a:lnTo>
                  <a:lnTo>
                    <a:pt x="356" y="486"/>
                  </a:lnTo>
                  <a:lnTo>
                    <a:pt x="356" y="485"/>
                  </a:lnTo>
                  <a:lnTo>
                    <a:pt x="356" y="486"/>
                  </a:lnTo>
                  <a:lnTo>
                    <a:pt x="357" y="486"/>
                  </a:lnTo>
                  <a:lnTo>
                    <a:pt x="357" y="474"/>
                  </a:lnTo>
                  <a:lnTo>
                    <a:pt x="357" y="475"/>
                  </a:lnTo>
                  <a:lnTo>
                    <a:pt x="358" y="475"/>
                  </a:lnTo>
                  <a:lnTo>
                    <a:pt x="358" y="483"/>
                  </a:lnTo>
                  <a:lnTo>
                    <a:pt x="358" y="485"/>
                  </a:lnTo>
                  <a:lnTo>
                    <a:pt x="359" y="485"/>
                  </a:lnTo>
                  <a:lnTo>
                    <a:pt x="359" y="486"/>
                  </a:lnTo>
                  <a:lnTo>
                    <a:pt x="359" y="485"/>
                  </a:lnTo>
                  <a:lnTo>
                    <a:pt x="360" y="485"/>
                  </a:lnTo>
                  <a:lnTo>
                    <a:pt x="360" y="486"/>
                  </a:lnTo>
                  <a:lnTo>
                    <a:pt x="360" y="487"/>
                  </a:lnTo>
                  <a:lnTo>
                    <a:pt x="361" y="487"/>
                  </a:lnTo>
                  <a:lnTo>
                    <a:pt x="362" y="487"/>
                  </a:lnTo>
                  <a:lnTo>
                    <a:pt x="362" y="486"/>
                  </a:lnTo>
                  <a:lnTo>
                    <a:pt x="362" y="486"/>
                  </a:lnTo>
                  <a:lnTo>
                    <a:pt x="363" y="486"/>
                  </a:lnTo>
                  <a:lnTo>
                    <a:pt x="363" y="487"/>
                  </a:lnTo>
                  <a:lnTo>
                    <a:pt x="363" y="486"/>
                  </a:lnTo>
                  <a:lnTo>
                    <a:pt x="364" y="486"/>
                  </a:lnTo>
                  <a:lnTo>
                    <a:pt x="364" y="487"/>
                  </a:lnTo>
                  <a:lnTo>
                    <a:pt x="364" y="486"/>
                  </a:lnTo>
                  <a:lnTo>
                    <a:pt x="365" y="486"/>
                  </a:lnTo>
                  <a:lnTo>
                    <a:pt x="365" y="487"/>
                  </a:lnTo>
                  <a:lnTo>
                    <a:pt x="366" y="486"/>
                  </a:lnTo>
                  <a:lnTo>
                    <a:pt x="366" y="418"/>
                  </a:lnTo>
                  <a:lnTo>
                    <a:pt x="366" y="471"/>
                  </a:lnTo>
                  <a:lnTo>
                    <a:pt x="367" y="471"/>
                  </a:lnTo>
                  <a:lnTo>
                    <a:pt x="367" y="486"/>
                  </a:lnTo>
                  <a:lnTo>
                    <a:pt x="367" y="487"/>
                  </a:lnTo>
                  <a:lnTo>
                    <a:pt x="368" y="487"/>
                  </a:lnTo>
                  <a:lnTo>
                    <a:pt x="369" y="487"/>
                  </a:lnTo>
                  <a:lnTo>
                    <a:pt x="369" y="486"/>
                  </a:lnTo>
                  <a:lnTo>
                    <a:pt x="370" y="486"/>
                  </a:lnTo>
                  <a:lnTo>
                    <a:pt x="370" y="486"/>
                  </a:lnTo>
                  <a:lnTo>
                    <a:pt x="370" y="486"/>
                  </a:lnTo>
                  <a:lnTo>
                    <a:pt x="371" y="486"/>
                  </a:lnTo>
                  <a:lnTo>
                    <a:pt x="371" y="487"/>
                  </a:lnTo>
                  <a:lnTo>
                    <a:pt x="372" y="486"/>
                  </a:lnTo>
                  <a:lnTo>
                    <a:pt x="372" y="483"/>
                  </a:lnTo>
                  <a:lnTo>
                    <a:pt x="372" y="485"/>
                  </a:lnTo>
                  <a:lnTo>
                    <a:pt x="373" y="485"/>
                  </a:lnTo>
                  <a:lnTo>
                    <a:pt x="373" y="486"/>
                  </a:lnTo>
                  <a:lnTo>
                    <a:pt x="373" y="486"/>
                  </a:lnTo>
                  <a:lnTo>
                    <a:pt x="374" y="486"/>
                  </a:lnTo>
                  <a:lnTo>
                    <a:pt x="374" y="486"/>
                  </a:lnTo>
                  <a:lnTo>
                    <a:pt x="375" y="486"/>
                  </a:lnTo>
                  <a:lnTo>
                    <a:pt x="375" y="487"/>
                  </a:lnTo>
                  <a:lnTo>
                    <a:pt x="375" y="486"/>
                  </a:lnTo>
                  <a:lnTo>
                    <a:pt x="376" y="486"/>
                  </a:lnTo>
                  <a:lnTo>
                    <a:pt x="376" y="487"/>
                  </a:lnTo>
                  <a:lnTo>
                    <a:pt x="376" y="486"/>
                  </a:lnTo>
                  <a:lnTo>
                    <a:pt x="377" y="486"/>
                  </a:lnTo>
                  <a:lnTo>
                    <a:pt x="377" y="487"/>
                  </a:lnTo>
                  <a:lnTo>
                    <a:pt x="377" y="487"/>
                  </a:lnTo>
                  <a:lnTo>
                    <a:pt x="378" y="487"/>
                  </a:lnTo>
                  <a:lnTo>
                    <a:pt x="378" y="485"/>
                  </a:lnTo>
                  <a:lnTo>
                    <a:pt x="378" y="486"/>
                  </a:lnTo>
                  <a:lnTo>
                    <a:pt x="379" y="486"/>
                  </a:lnTo>
                  <a:lnTo>
                    <a:pt x="379" y="487"/>
                  </a:lnTo>
                  <a:lnTo>
                    <a:pt x="379" y="486"/>
                  </a:lnTo>
                  <a:lnTo>
                    <a:pt x="380" y="486"/>
                  </a:lnTo>
                  <a:lnTo>
                    <a:pt x="380" y="487"/>
                  </a:lnTo>
                  <a:lnTo>
                    <a:pt x="381" y="486"/>
                  </a:lnTo>
                  <a:lnTo>
                    <a:pt x="381" y="485"/>
                  </a:lnTo>
                  <a:lnTo>
                    <a:pt x="381" y="486"/>
                  </a:lnTo>
                  <a:lnTo>
                    <a:pt x="382" y="486"/>
                  </a:lnTo>
                  <a:lnTo>
                    <a:pt x="382" y="487"/>
                  </a:lnTo>
                  <a:lnTo>
                    <a:pt x="382" y="487"/>
                  </a:lnTo>
                  <a:lnTo>
                    <a:pt x="383" y="487"/>
                  </a:lnTo>
                  <a:lnTo>
                    <a:pt x="384" y="487"/>
                  </a:lnTo>
                  <a:lnTo>
                    <a:pt x="384" y="487"/>
                  </a:lnTo>
                  <a:lnTo>
                    <a:pt x="385" y="487"/>
                  </a:lnTo>
                  <a:lnTo>
                    <a:pt x="385" y="485"/>
                  </a:lnTo>
                  <a:lnTo>
                    <a:pt x="385" y="487"/>
                  </a:lnTo>
                  <a:lnTo>
                    <a:pt x="386" y="487"/>
                  </a:lnTo>
                  <a:lnTo>
                    <a:pt x="387" y="487"/>
                  </a:lnTo>
                  <a:lnTo>
                    <a:pt x="387" y="486"/>
                  </a:lnTo>
                  <a:lnTo>
                    <a:pt x="387" y="486"/>
                  </a:lnTo>
                  <a:lnTo>
                    <a:pt x="388" y="486"/>
                  </a:lnTo>
                  <a:lnTo>
                    <a:pt x="388" y="487"/>
                  </a:lnTo>
                  <a:lnTo>
                    <a:pt x="388" y="487"/>
                  </a:lnTo>
                  <a:lnTo>
                    <a:pt x="389" y="487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1" y="487"/>
                  </a:lnTo>
                  <a:lnTo>
                    <a:pt x="391" y="487"/>
                  </a:lnTo>
                  <a:lnTo>
                    <a:pt x="392" y="487"/>
                  </a:lnTo>
                  <a:lnTo>
                    <a:pt x="392" y="486"/>
                  </a:lnTo>
                  <a:lnTo>
                    <a:pt x="392" y="487"/>
                  </a:lnTo>
                  <a:lnTo>
                    <a:pt x="393" y="487"/>
                  </a:lnTo>
                  <a:lnTo>
                    <a:pt x="394" y="487"/>
                  </a:lnTo>
                  <a:lnTo>
                    <a:pt x="394" y="487"/>
                  </a:lnTo>
                  <a:lnTo>
                    <a:pt x="395" y="487"/>
                  </a:lnTo>
                  <a:lnTo>
                    <a:pt x="395" y="486"/>
                  </a:lnTo>
                  <a:lnTo>
                    <a:pt x="396" y="486"/>
                  </a:lnTo>
                  <a:lnTo>
                    <a:pt x="396" y="486"/>
                  </a:lnTo>
                  <a:lnTo>
                    <a:pt x="396" y="486"/>
                  </a:lnTo>
                  <a:lnTo>
                    <a:pt x="397" y="486"/>
                  </a:lnTo>
                  <a:lnTo>
                    <a:pt x="397" y="487"/>
                  </a:lnTo>
                  <a:lnTo>
                    <a:pt x="397" y="486"/>
                  </a:lnTo>
                  <a:lnTo>
                    <a:pt x="398" y="486"/>
                  </a:lnTo>
                  <a:lnTo>
                    <a:pt x="398" y="487"/>
                  </a:lnTo>
                  <a:lnTo>
                    <a:pt x="398" y="487"/>
                  </a:lnTo>
                  <a:lnTo>
                    <a:pt x="399" y="487"/>
                  </a:lnTo>
                  <a:lnTo>
                    <a:pt x="400" y="487"/>
                  </a:lnTo>
                  <a:lnTo>
                    <a:pt x="400" y="487"/>
                  </a:lnTo>
                  <a:lnTo>
                    <a:pt x="401" y="487"/>
                  </a:lnTo>
                  <a:lnTo>
                    <a:pt x="401" y="487"/>
                  </a:lnTo>
                  <a:lnTo>
                    <a:pt x="402" y="487"/>
                  </a:lnTo>
                  <a:lnTo>
                    <a:pt x="402" y="485"/>
                  </a:lnTo>
                  <a:lnTo>
                    <a:pt x="402" y="486"/>
                  </a:lnTo>
                  <a:lnTo>
                    <a:pt x="403" y="486"/>
                  </a:lnTo>
                  <a:lnTo>
                    <a:pt x="403" y="487"/>
                  </a:lnTo>
                  <a:lnTo>
                    <a:pt x="404" y="486"/>
                  </a:lnTo>
                  <a:lnTo>
                    <a:pt x="404" y="486"/>
                  </a:lnTo>
                  <a:lnTo>
                    <a:pt x="404" y="486"/>
                  </a:lnTo>
                  <a:lnTo>
                    <a:pt x="405" y="486"/>
                  </a:lnTo>
                  <a:lnTo>
                    <a:pt x="405" y="487"/>
                  </a:lnTo>
                  <a:lnTo>
                    <a:pt x="405" y="487"/>
                  </a:lnTo>
                  <a:lnTo>
                    <a:pt x="406" y="487"/>
                  </a:lnTo>
                  <a:lnTo>
                    <a:pt x="407" y="487"/>
                  </a:lnTo>
                  <a:lnTo>
                    <a:pt x="407" y="486"/>
                  </a:lnTo>
                  <a:lnTo>
                    <a:pt x="408" y="486"/>
                  </a:lnTo>
                  <a:lnTo>
                    <a:pt x="408" y="485"/>
                  </a:lnTo>
                  <a:lnTo>
                    <a:pt x="408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0" y="486"/>
                  </a:lnTo>
                  <a:lnTo>
                    <a:pt x="410" y="487"/>
                  </a:lnTo>
                  <a:lnTo>
                    <a:pt x="411" y="486"/>
                  </a:lnTo>
                  <a:lnTo>
                    <a:pt x="411" y="483"/>
                  </a:lnTo>
                  <a:lnTo>
                    <a:pt x="411" y="486"/>
                  </a:lnTo>
                  <a:lnTo>
                    <a:pt x="412" y="486"/>
                  </a:lnTo>
                  <a:lnTo>
                    <a:pt x="412" y="487"/>
                  </a:lnTo>
                  <a:lnTo>
                    <a:pt x="412" y="487"/>
                  </a:lnTo>
                  <a:lnTo>
                    <a:pt x="413" y="487"/>
                  </a:lnTo>
                  <a:lnTo>
                    <a:pt x="414" y="487"/>
                  </a:lnTo>
                  <a:lnTo>
                    <a:pt x="414" y="487"/>
                  </a:lnTo>
                  <a:lnTo>
                    <a:pt x="415" y="487"/>
                  </a:lnTo>
                  <a:lnTo>
                    <a:pt x="415" y="486"/>
                  </a:lnTo>
                  <a:lnTo>
                    <a:pt x="415" y="486"/>
                  </a:lnTo>
                  <a:lnTo>
                    <a:pt x="416" y="486"/>
                  </a:lnTo>
                  <a:lnTo>
                    <a:pt x="416" y="487"/>
                  </a:lnTo>
                  <a:lnTo>
                    <a:pt x="416" y="486"/>
                  </a:lnTo>
                  <a:lnTo>
                    <a:pt x="417" y="486"/>
                  </a:lnTo>
                  <a:lnTo>
                    <a:pt x="417" y="487"/>
                  </a:lnTo>
                  <a:lnTo>
                    <a:pt x="417" y="487"/>
                  </a:lnTo>
                  <a:lnTo>
                    <a:pt x="418" y="487"/>
                  </a:lnTo>
                  <a:lnTo>
                    <a:pt x="419" y="487"/>
                  </a:lnTo>
                  <a:lnTo>
                    <a:pt x="419" y="486"/>
                  </a:lnTo>
                  <a:lnTo>
                    <a:pt x="419" y="487"/>
                  </a:lnTo>
                  <a:lnTo>
                    <a:pt x="420" y="487"/>
                  </a:lnTo>
                  <a:lnTo>
                    <a:pt x="421" y="487"/>
                  </a:lnTo>
                  <a:lnTo>
                    <a:pt x="421" y="486"/>
                  </a:lnTo>
                  <a:lnTo>
                    <a:pt x="421" y="487"/>
                  </a:lnTo>
                  <a:lnTo>
                    <a:pt x="422" y="487"/>
                  </a:lnTo>
                  <a:lnTo>
                    <a:pt x="423" y="487"/>
                  </a:lnTo>
                  <a:lnTo>
                    <a:pt x="423" y="487"/>
                  </a:lnTo>
                  <a:lnTo>
                    <a:pt x="424" y="487"/>
                  </a:lnTo>
                  <a:lnTo>
                    <a:pt x="424" y="486"/>
                  </a:lnTo>
                  <a:lnTo>
                    <a:pt x="424" y="486"/>
                  </a:lnTo>
                  <a:lnTo>
                    <a:pt x="425" y="486"/>
                  </a:lnTo>
                  <a:lnTo>
                    <a:pt x="425" y="487"/>
                  </a:lnTo>
                  <a:lnTo>
                    <a:pt x="426" y="486"/>
                  </a:lnTo>
                  <a:lnTo>
                    <a:pt x="426" y="486"/>
                  </a:lnTo>
                  <a:lnTo>
                    <a:pt x="426" y="486"/>
                  </a:lnTo>
                  <a:lnTo>
                    <a:pt x="427" y="486"/>
                  </a:lnTo>
                  <a:lnTo>
                    <a:pt x="427" y="487"/>
                  </a:lnTo>
                  <a:lnTo>
                    <a:pt x="427" y="487"/>
                  </a:lnTo>
                  <a:lnTo>
                    <a:pt x="428" y="487"/>
                  </a:lnTo>
                  <a:lnTo>
                    <a:pt x="429" y="487"/>
                  </a:lnTo>
                  <a:lnTo>
                    <a:pt x="429" y="486"/>
                  </a:lnTo>
                  <a:lnTo>
                    <a:pt x="429" y="487"/>
                  </a:lnTo>
                  <a:lnTo>
                    <a:pt x="430" y="487"/>
                  </a:lnTo>
                  <a:lnTo>
                    <a:pt x="431" y="487"/>
                  </a:lnTo>
                  <a:lnTo>
                    <a:pt x="431" y="487"/>
                  </a:lnTo>
                  <a:lnTo>
                    <a:pt x="432" y="487"/>
                  </a:lnTo>
                  <a:lnTo>
                    <a:pt x="432" y="487"/>
                  </a:lnTo>
                  <a:lnTo>
                    <a:pt x="433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7"/>
                  </a:lnTo>
                  <a:lnTo>
                    <a:pt x="435" y="487"/>
                  </a:lnTo>
                  <a:lnTo>
                    <a:pt x="435" y="486"/>
                  </a:lnTo>
                  <a:lnTo>
                    <a:pt x="435" y="487"/>
                  </a:lnTo>
                  <a:lnTo>
                    <a:pt x="436" y="487"/>
                  </a:lnTo>
                  <a:lnTo>
                    <a:pt x="437" y="487"/>
                  </a:lnTo>
                  <a:lnTo>
                    <a:pt x="437" y="487"/>
                  </a:lnTo>
                  <a:lnTo>
                    <a:pt x="438" y="487"/>
                  </a:lnTo>
                  <a:lnTo>
                    <a:pt x="438" y="487"/>
                  </a:lnTo>
                  <a:lnTo>
                    <a:pt x="439" y="487"/>
                  </a:lnTo>
                  <a:lnTo>
                    <a:pt x="439" y="485"/>
                  </a:lnTo>
                  <a:lnTo>
                    <a:pt x="439" y="485"/>
                  </a:lnTo>
                  <a:lnTo>
                    <a:pt x="440" y="485"/>
                  </a:lnTo>
                  <a:lnTo>
                    <a:pt x="440" y="487"/>
                  </a:lnTo>
                  <a:lnTo>
                    <a:pt x="440" y="486"/>
                  </a:lnTo>
                  <a:lnTo>
                    <a:pt x="441" y="486"/>
                  </a:lnTo>
                  <a:lnTo>
                    <a:pt x="441" y="487"/>
                  </a:lnTo>
                  <a:lnTo>
                    <a:pt x="441" y="486"/>
                  </a:lnTo>
                  <a:lnTo>
                    <a:pt x="442" y="486"/>
                  </a:lnTo>
                  <a:lnTo>
                    <a:pt x="442" y="487"/>
                  </a:lnTo>
                  <a:lnTo>
                    <a:pt x="442" y="486"/>
                  </a:lnTo>
                  <a:lnTo>
                    <a:pt x="443" y="486"/>
                  </a:lnTo>
                  <a:lnTo>
                    <a:pt x="443" y="487"/>
                  </a:lnTo>
                  <a:lnTo>
                    <a:pt x="443" y="487"/>
                  </a:lnTo>
                  <a:lnTo>
                    <a:pt x="444" y="487"/>
                  </a:lnTo>
                  <a:lnTo>
                    <a:pt x="445" y="487"/>
                  </a:lnTo>
                  <a:lnTo>
                    <a:pt x="445" y="486"/>
                  </a:lnTo>
                  <a:lnTo>
                    <a:pt x="445" y="487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48" y="487"/>
                  </a:lnTo>
                  <a:lnTo>
                    <a:pt x="448" y="487"/>
                  </a:lnTo>
                  <a:lnTo>
                    <a:pt x="449" y="487"/>
                  </a:lnTo>
                  <a:lnTo>
                    <a:pt x="449" y="487"/>
                  </a:lnTo>
                  <a:lnTo>
                    <a:pt x="450" y="487"/>
                  </a:lnTo>
                  <a:lnTo>
                    <a:pt x="450" y="486"/>
                  </a:lnTo>
                  <a:lnTo>
                    <a:pt x="450" y="486"/>
                  </a:lnTo>
                  <a:lnTo>
                    <a:pt x="451" y="486"/>
                  </a:lnTo>
                  <a:lnTo>
                    <a:pt x="451" y="487"/>
                  </a:lnTo>
                  <a:lnTo>
                    <a:pt x="451" y="487"/>
                  </a:lnTo>
                  <a:lnTo>
                    <a:pt x="452" y="487"/>
                  </a:lnTo>
                  <a:lnTo>
                    <a:pt x="452" y="485"/>
                  </a:lnTo>
                  <a:lnTo>
                    <a:pt x="452" y="486"/>
                  </a:lnTo>
                  <a:lnTo>
                    <a:pt x="453" y="486"/>
                  </a:lnTo>
                  <a:lnTo>
                    <a:pt x="453" y="487"/>
                  </a:lnTo>
                  <a:lnTo>
                    <a:pt x="453" y="486"/>
                  </a:lnTo>
                  <a:lnTo>
                    <a:pt x="454" y="486"/>
                  </a:lnTo>
                  <a:lnTo>
                    <a:pt x="454" y="487"/>
                  </a:lnTo>
                  <a:lnTo>
                    <a:pt x="455" y="486"/>
                  </a:lnTo>
                  <a:lnTo>
                    <a:pt x="455" y="486"/>
                  </a:lnTo>
                  <a:lnTo>
                    <a:pt x="455" y="487"/>
                  </a:lnTo>
                  <a:lnTo>
                    <a:pt x="456" y="487"/>
                  </a:lnTo>
                  <a:lnTo>
                    <a:pt x="457" y="487"/>
                  </a:lnTo>
                  <a:lnTo>
                    <a:pt x="457" y="486"/>
                  </a:lnTo>
                  <a:lnTo>
                    <a:pt x="458" y="486"/>
                  </a:lnTo>
                  <a:lnTo>
                    <a:pt x="458" y="486"/>
                  </a:lnTo>
                  <a:lnTo>
                    <a:pt x="459" y="486"/>
                  </a:lnTo>
                  <a:lnTo>
                    <a:pt x="459" y="485"/>
                  </a:lnTo>
                  <a:lnTo>
                    <a:pt x="459" y="485"/>
                  </a:lnTo>
                  <a:lnTo>
                    <a:pt x="460" y="485"/>
                  </a:lnTo>
                  <a:lnTo>
                    <a:pt x="460" y="486"/>
                  </a:lnTo>
                  <a:lnTo>
                    <a:pt x="460" y="486"/>
                  </a:lnTo>
                  <a:lnTo>
                    <a:pt x="461" y="486"/>
                  </a:lnTo>
                  <a:lnTo>
                    <a:pt x="461" y="487"/>
                  </a:lnTo>
                  <a:lnTo>
                    <a:pt x="461" y="487"/>
                  </a:lnTo>
                  <a:lnTo>
                    <a:pt x="462" y="487"/>
                  </a:lnTo>
                  <a:lnTo>
                    <a:pt x="463" y="487"/>
                  </a:lnTo>
                  <a:lnTo>
                    <a:pt x="463" y="486"/>
                  </a:lnTo>
                  <a:lnTo>
                    <a:pt x="463" y="487"/>
                  </a:lnTo>
                  <a:lnTo>
                    <a:pt x="464" y="487"/>
                  </a:lnTo>
                  <a:lnTo>
                    <a:pt x="464" y="482"/>
                  </a:lnTo>
                  <a:lnTo>
                    <a:pt x="464" y="483"/>
                  </a:lnTo>
                  <a:lnTo>
                    <a:pt x="465" y="483"/>
                  </a:lnTo>
                  <a:lnTo>
                    <a:pt x="465" y="480"/>
                  </a:lnTo>
                  <a:lnTo>
                    <a:pt x="465" y="486"/>
                  </a:lnTo>
                  <a:lnTo>
                    <a:pt x="466" y="486"/>
                  </a:lnTo>
                  <a:lnTo>
                    <a:pt x="466" y="487"/>
                  </a:lnTo>
                  <a:lnTo>
                    <a:pt x="466" y="486"/>
                  </a:lnTo>
                  <a:lnTo>
                    <a:pt x="467" y="486"/>
                  </a:lnTo>
                  <a:lnTo>
                    <a:pt x="467" y="487"/>
                  </a:lnTo>
                  <a:lnTo>
                    <a:pt x="468" y="486"/>
                  </a:lnTo>
                  <a:lnTo>
                    <a:pt x="468" y="486"/>
                  </a:lnTo>
                  <a:lnTo>
                    <a:pt x="469" y="486"/>
                  </a:lnTo>
                  <a:lnTo>
                    <a:pt x="469" y="485"/>
                  </a:lnTo>
                  <a:lnTo>
                    <a:pt x="469" y="486"/>
                  </a:lnTo>
                  <a:lnTo>
                    <a:pt x="470" y="486"/>
                  </a:lnTo>
                  <a:lnTo>
                    <a:pt x="470" y="487"/>
                  </a:lnTo>
                  <a:lnTo>
                    <a:pt x="470" y="486"/>
                  </a:lnTo>
                  <a:lnTo>
                    <a:pt x="471" y="486"/>
                  </a:lnTo>
                  <a:lnTo>
                    <a:pt x="471" y="487"/>
                  </a:lnTo>
                  <a:lnTo>
                    <a:pt x="471" y="487"/>
                  </a:lnTo>
                  <a:lnTo>
                    <a:pt x="472" y="487"/>
                  </a:lnTo>
                  <a:lnTo>
                    <a:pt x="473" y="487"/>
                  </a:lnTo>
                  <a:lnTo>
                    <a:pt x="473" y="487"/>
                  </a:lnTo>
                  <a:lnTo>
                    <a:pt x="474" y="487"/>
                  </a:lnTo>
                  <a:lnTo>
                    <a:pt x="474" y="486"/>
                  </a:lnTo>
                  <a:lnTo>
                    <a:pt x="475" y="486"/>
                  </a:lnTo>
                  <a:lnTo>
                    <a:pt x="475" y="460"/>
                  </a:lnTo>
                  <a:lnTo>
                    <a:pt x="475" y="478"/>
                  </a:lnTo>
                  <a:lnTo>
                    <a:pt x="476" y="478"/>
                  </a:lnTo>
                  <a:lnTo>
                    <a:pt x="476" y="450"/>
                  </a:lnTo>
                  <a:lnTo>
                    <a:pt x="476" y="485"/>
                  </a:lnTo>
                  <a:lnTo>
                    <a:pt x="477" y="485"/>
                  </a:lnTo>
                  <a:lnTo>
                    <a:pt x="477" y="487"/>
                  </a:lnTo>
                  <a:lnTo>
                    <a:pt x="477" y="486"/>
                  </a:lnTo>
                  <a:lnTo>
                    <a:pt x="478" y="486"/>
                  </a:lnTo>
                  <a:lnTo>
                    <a:pt x="478" y="487"/>
                  </a:lnTo>
                  <a:lnTo>
                    <a:pt x="478" y="486"/>
                  </a:lnTo>
                  <a:lnTo>
                    <a:pt x="479" y="486"/>
                  </a:lnTo>
                  <a:lnTo>
                    <a:pt x="479" y="487"/>
                  </a:lnTo>
                  <a:lnTo>
                    <a:pt x="479" y="487"/>
                  </a:lnTo>
                  <a:lnTo>
                    <a:pt x="480" y="487"/>
                  </a:lnTo>
                  <a:lnTo>
                    <a:pt x="481" y="487"/>
                  </a:lnTo>
                  <a:lnTo>
                    <a:pt x="481" y="487"/>
                  </a:lnTo>
                  <a:lnTo>
                    <a:pt x="482" y="487"/>
                  </a:lnTo>
                  <a:lnTo>
                    <a:pt x="482" y="486"/>
                  </a:lnTo>
                  <a:lnTo>
                    <a:pt x="482" y="487"/>
                  </a:lnTo>
                  <a:lnTo>
                    <a:pt x="483" y="487"/>
                  </a:lnTo>
                  <a:lnTo>
                    <a:pt x="484" y="487"/>
                  </a:lnTo>
                  <a:lnTo>
                    <a:pt x="484" y="484"/>
                  </a:lnTo>
                  <a:lnTo>
                    <a:pt x="484" y="485"/>
                  </a:lnTo>
                  <a:lnTo>
                    <a:pt x="485" y="485"/>
                  </a:lnTo>
                  <a:lnTo>
                    <a:pt x="485" y="487"/>
                  </a:lnTo>
                  <a:lnTo>
                    <a:pt x="485" y="485"/>
                  </a:lnTo>
                  <a:lnTo>
                    <a:pt x="486" y="485"/>
                  </a:lnTo>
                  <a:lnTo>
                    <a:pt x="486" y="487"/>
                  </a:lnTo>
                  <a:lnTo>
                    <a:pt x="486" y="486"/>
                  </a:lnTo>
                  <a:lnTo>
                    <a:pt x="487" y="486"/>
                  </a:lnTo>
                  <a:lnTo>
                    <a:pt x="487" y="487"/>
                  </a:lnTo>
                  <a:lnTo>
                    <a:pt x="487" y="486"/>
                  </a:lnTo>
                  <a:lnTo>
                    <a:pt x="488" y="486"/>
                  </a:lnTo>
                  <a:lnTo>
                    <a:pt x="488" y="487"/>
                  </a:lnTo>
                  <a:lnTo>
                    <a:pt x="489" y="486"/>
                  </a:lnTo>
                  <a:lnTo>
                    <a:pt x="489" y="486"/>
                  </a:lnTo>
                  <a:lnTo>
                    <a:pt x="490" y="486"/>
                  </a:lnTo>
                  <a:lnTo>
                    <a:pt x="490" y="485"/>
                  </a:lnTo>
                  <a:lnTo>
                    <a:pt x="490" y="485"/>
                  </a:lnTo>
                  <a:lnTo>
                    <a:pt x="491" y="485"/>
                  </a:lnTo>
                  <a:lnTo>
                    <a:pt x="491" y="486"/>
                  </a:lnTo>
                  <a:lnTo>
                    <a:pt x="491" y="486"/>
                  </a:lnTo>
                  <a:lnTo>
                    <a:pt x="492" y="486"/>
                  </a:lnTo>
                  <a:lnTo>
                    <a:pt x="492" y="487"/>
                  </a:lnTo>
                  <a:lnTo>
                    <a:pt x="492" y="487"/>
                  </a:lnTo>
                  <a:lnTo>
                    <a:pt x="493" y="487"/>
                  </a:lnTo>
                  <a:lnTo>
                    <a:pt x="494" y="487"/>
                  </a:lnTo>
                  <a:lnTo>
                    <a:pt x="494" y="486"/>
                  </a:lnTo>
                  <a:lnTo>
                    <a:pt x="495" y="486"/>
                  </a:lnTo>
                  <a:lnTo>
                    <a:pt x="495" y="458"/>
                  </a:lnTo>
                  <a:lnTo>
                    <a:pt x="495" y="470"/>
                  </a:lnTo>
                  <a:lnTo>
                    <a:pt x="496" y="470"/>
                  </a:lnTo>
                  <a:lnTo>
                    <a:pt x="496" y="483"/>
                  </a:lnTo>
                  <a:lnTo>
                    <a:pt x="496" y="485"/>
                  </a:lnTo>
                  <a:lnTo>
                    <a:pt x="497" y="485"/>
                  </a:lnTo>
                  <a:lnTo>
                    <a:pt x="497" y="486"/>
                  </a:lnTo>
                  <a:lnTo>
                    <a:pt x="497" y="486"/>
                  </a:lnTo>
                  <a:lnTo>
                    <a:pt x="498" y="486"/>
                  </a:lnTo>
                  <a:lnTo>
                    <a:pt x="498" y="487"/>
                  </a:lnTo>
                  <a:lnTo>
                    <a:pt x="498" y="486"/>
                  </a:lnTo>
                  <a:lnTo>
                    <a:pt x="499" y="486"/>
                  </a:lnTo>
                  <a:lnTo>
                    <a:pt x="499" y="487"/>
                  </a:lnTo>
                  <a:lnTo>
                    <a:pt x="499" y="486"/>
                  </a:lnTo>
                  <a:lnTo>
                    <a:pt x="500" y="486"/>
                  </a:lnTo>
                  <a:lnTo>
                    <a:pt x="500" y="487"/>
                  </a:lnTo>
                  <a:lnTo>
                    <a:pt x="500" y="487"/>
                  </a:lnTo>
                  <a:lnTo>
                    <a:pt x="501" y="487"/>
                  </a:lnTo>
                  <a:lnTo>
                    <a:pt x="501" y="484"/>
                  </a:lnTo>
                  <a:lnTo>
                    <a:pt x="501" y="485"/>
                  </a:lnTo>
                  <a:lnTo>
                    <a:pt x="502" y="485"/>
                  </a:lnTo>
                  <a:lnTo>
                    <a:pt x="502" y="486"/>
                  </a:lnTo>
                  <a:lnTo>
                    <a:pt x="502" y="485"/>
                  </a:lnTo>
                  <a:lnTo>
                    <a:pt x="503" y="485"/>
                  </a:lnTo>
                  <a:lnTo>
                    <a:pt x="503" y="486"/>
                  </a:lnTo>
                  <a:lnTo>
                    <a:pt x="503" y="485"/>
                  </a:lnTo>
                  <a:lnTo>
                    <a:pt x="504" y="485"/>
                  </a:lnTo>
                  <a:lnTo>
                    <a:pt x="504" y="486"/>
                  </a:lnTo>
                  <a:lnTo>
                    <a:pt x="504" y="486"/>
                  </a:lnTo>
                  <a:lnTo>
                    <a:pt x="505" y="486"/>
                  </a:lnTo>
                  <a:lnTo>
                    <a:pt x="505" y="487"/>
                  </a:lnTo>
                  <a:lnTo>
                    <a:pt x="505" y="486"/>
                  </a:lnTo>
                  <a:lnTo>
                    <a:pt x="506" y="486"/>
                  </a:lnTo>
                  <a:lnTo>
                    <a:pt x="506" y="487"/>
                  </a:lnTo>
                  <a:lnTo>
                    <a:pt x="506" y="487"/>
                  </a:lnTo>
                  <a:lnTo>
                    <a:pt x="507" y="487"/>
                  </a:lnTo>
                  <a:lnTo>
                    <a:pt x="508" y="487"/>
                  </a:lnTo>
                  <a:lnTo>
                    <a:pt x="508" y="486"/>
                  </a:lnTo>
                  <a:lnTo>
                    <a:pt x="508" y="487"/>
                  </a:lnTo>
                  <a:lnTo>
                    <a:pt x="509" y="487"/>
                  </a:lnTo>
                  <a:lnTo>
                    <a:pt x="510" y="487"/>
                  </a:lnTo>
                  <a:lnTo>
                    <a:pt x="510" y="485"/>
                  </a:lnTo>
                  <a:lnTo>
                    <a:pt x="510" y="486"/>
                  </a:lnTo>
                  <a:lnTo>
                    <a:pt x="511" y="486"/>
                  </a:lnTo>
                  <a:lnTo>
                    <a:pt x="511" y="487"/>
                  </a:lnTo>
                  <a:lnTo>
                    <a:pt x="512" y="487"/>
                  </a:lnTo>
                  <a:lnTo>
                    <a:pt x="513" y="487"/>
                  </a:lnTo>
                  <a:lnTo>
                    <a:pt x="513" y="486"/>
                  </a:lnTo>
                  <a:lnTo>
                    <a:pt x="513" y="487"/>
                  </a:lnTo>
                  <a:lnTo>
                    <a:pt x="514" y="487"/>
                  </a:lnTo>
                  <a:lnTo>
                    <a:pt x="515" y="487"/>
                  </a:lnTo>
                  <a:lnTo>
                    <a:pt x="515" y="487"/>
                  </a:lnTo>
                  <a:lnTo>
                    <a:pt x="516" y="487"/>
                  </a:lnTo>
                  <a:lnTo>
                    <a:pt x="516" y="486"/>
                  </a:lnTo>
                  <a:lnTo>
                    <a:pt x="516" y="486"/>
                  </a:lnTo>
                  <a:lnTo>
                    <a:pt x="517" y="486"/>
                  </a:lnTo>
                  <a:lnTo>
                    <a:pt x="517" y="487"/>
                  </a:lnTo>
                  <a:lnTo>
                    <a:pt x="517" y="486"/>
                  </a:lnTo>
                  <a:lnTo>
                    <a:pt x="518" y="486"/>
                  </a:lnTo>
                  <a:lnTo>
                    <a:pt x="518" y="487"/>
                  </a:lnTo>
                  <a:lnTo>
                    <a:pt x="518" y="487"/>
                  </a:lnTo>
                  <a:lnTo>
                    <a:pt x="519" y="487"/>
                  </a:lnTo>
                  <a:lnTo>
                    <a:pt x="520" y="487"/>
                  </a:lnTo>
                  <a:lnTo>
                    <a:pt x="520" y="487"/>
                  </a:lnTo>
                  <a:lnTo>
                    <a:pt x="521" y="487"/>
                  </a:lnTo>
                  <a:lnTo>
                    <a:pt x="521" y="487"/>
                  </a:lnTo>
                  <a:lnTo>
                    <a:pt x="522" y="487"/>
                  </a:lnTo>
                  <a:lnTo>
                    <a:pt x="522" y="487"/>
                  </a:lnTo>
                  <a:lnTo>
                    <a:pt x="523" y="487"/>
                  </a:lnTo>
                  <a:lnTo>
                    <a:pt x="523" y="470"/>
                  </a:lnTo>
                  <a:lnTo>
                    <a:pt x="523" y="479"/>
                  </a:lnTo>
                  <a:lnTo>
                    <a:pt x="524" y="479"/>
                  </a:lnTo>
                  <a:lnTo>
                    <a:pt x="524" y="486"/>
                  </a:lnTo>
                  <a:lnTo>
                    <a:pt x="524" y="486"/>
                  </a:lnTo>
                  <a:lnTo>
                    <a:pt x="525" y="486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6" y="487"/>
                  </a:lnTo>
                  <a:lnTo>
                    <a:pt x="527" y="487"/>
                  </a:lnTo>
                  <a:lnTo>
                    <a:pt x="527" y="486"/>
                  </a:lnTo>
                  <a:lnTo>
                    <a:pt x="527" y="487"/>
                  </a:lnTo>
                  <a:lnTo>
                    <a:pt x="528" y="487"/>
                  </a:lnTo>
                  <a:lnTo>
                    <a:pt x="529" y="487"/>
                  </a:lnTo>
                  <a:lnTo>
                    <a:pt x="529" y="486"/>
                  </a:lnTo>
                  <a:lnTo>
                    <a:pt x="530" y="486"/>
                  </a:lnTo>
                  <a:lnTo>
                    <a:pt x="530" y="486"/>
                  </a:lnTo>
                  <a:lnTo>
                    <a:pt x="530" y="487"/>
                  </a:lnTo>
                  <a:lnTo>
                    <a:pt x="531" y="487"/>
                  </a:lnTo>
                  <a:lnTo>
                    <a:pt x="532" y="487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3" y="486"/>
                  </a:lnTo>
                  <a:lnTo>
                    <a:pt x="533" y="487"/>
                  </a:lnTo>
                  <a:lnTo>
                    <a:pt x="533" y="487"/>
                  </a:lnTo>
                  <a:lnTo>
                    <a:pt x="534" y="487"/>
                  </a:lnTo>
                  <a:lnTo>
                    <a:pt x="535" y="487"/>
                  </a:lnTo>
                  <a:lnTo>
                    <a:pt x="535" y="487"/>
                  </a:lnTo>
                  <a:lnTo>
                    <a:pt x="536" y="487"/>
                  </a:lnTo>
                  <a:lnTo>
                    <a:pt x="536" y="487"/>
                  </a:lnTo>
                  <a:lnTo>
                    <a:pt x="537" y="487"/>
                  </a:lnTo>
                  <a:lnTo>
                    <a:pt x="537" y="487"/>
                  </a:lnTo>
                  <a:lnTo>
                    <a:pt x="538" y="487"/>
                  </a:lnTo>
                  <a:lnTo>
                    <a:pt x="538" y="486"/>
                  </a:lnTo>
                  <a:lnTo>
                    <a:pt x="538" y="486"/>
                  </a:lnTo>
                  <a:lnTo>
                    <a:pt x="539" y="486"/>
                  </a:lnTo>
                  <a:lnTo>
                    <a:pt x="539" y="487"/>
                  </a:lnTo>
                  <a:lnTo>
                    <a:pt x="539" y="487"/>
                  </a:lnTo>
                  <a:lnTo>
                    <a:pt x="540" y="487"/>
                  </a:lnTo>
                  <a:lnTo>
                    <a:pt x="541" y="487"/>
                  </a:lnTo>
                  <a:lnTo>
                    <a:pt x="541" y="487"/>
                  </a:lnTo>
                  <a:lnTo>
                    <a:pt x="542" y="487"/>
                  </a:lnTo>
                  <a:lnTo>
                    <a:pt x="542" y="483"/>
                  </a:lnTo>
                  <a:lnTo>
                    <a:pt x="542" y="486"/>
                  </a:lnTo>
                  <a:lnTo>
                    <a:pt x="543" y="486"/>
                  </a:lnTo>
                  <a:lnTo>
                    <a:pt x="543" y="487"/>
                  </a:lnTo>
                  <a:lnTo>
                    <a:pt x="543" y="487"/>
                  </a:lnTo>
                  <a:lnTo>
                    <a:pt x="544" y="487"/>
                  </a:lnTo>
                  <a:lnTo>
                    <a:pt x="545" y="487"/>
                  </a:lnTo>
                  <a:lnTo>
                    <a:pt x="545" y="487"/>
                  </a:lnTo>
                  <a:lnTo>
                    <a:pt x="546" y="487"/>
                  </a:lnTo>
                  <a:lnTo>
                    <a:pt x="546" y="487"/>
                  </a:lnTo>
                  <a:lnTo>
                    <a:pt x="547" y="487"/>
                  </a:lnTo>
                  <a:lnTo>
                    <a:pt x="547" y="486"/>
                  </a:lnTo>
                  <a:lnTo>
                    <a:pt x="547" y="486"/>
                  </a:lnTo>
                  <a:lnTo>
                    <a:pt x="548" y="486"/>
                  </a:lnTo>
                  <a:lnTo>
                    <a:pt x="548" y="487"/>
                  </a:lnTo>
                  <a:lnTo>
                    <a:pt x="548" y="487"/>
                  </a:lnTo>
                  <a:lnTo>
                    <a:pt x="549" y="487"/>
                  </a:lnTo>
                  <a:lnTo>
                    <a:pt x="550" y="487"/>
                  </a:lnTo>
                  <a:lnTo>
                    <a:pt x="550" y="486"/>
                  </a:lnTo>
                  <a:lnTo>
                    <a:pt x="550" y="487"/>
                  </a:lnTo>
                  <a:lnTo>
                    <a:pt x="551" y="487"/>
                  </a:lnTo>
                  <a:lnTo>
                    <a:pt x="552" y="487"/>
                  </a:lnTo>
                  <a:lnTo>
                    <a:pt x="552" y="487"/>
                  </a:lnTo>
                  <a:lnTo>
                    <a:pt x="553" y="487"/>
                  </a:lnTo>
                  <a:lnTo>
                    <a:pt x="553" y="487"/>
                  </a:lnTo>
                  <a:lnTo>
                    <a:pt x="554" y="487"/>
                  </a:lnTo>
                  <a:lnTo>
                    <a:pt x="554" y="486"/>
                  </a:lnTo>
                  <a:lnTo>
                    <a:pt x="554" y="487"/>
                  </a:lnTo>
                  <a:lnTo>
                    <a:pt x="555" y="487"/>
                  </a:lnTo>
                  <a:lnTo>
                    <a:pt x="555" y="467"/>
                  </a:lnTo>
                  <a:lnTo>
                    <a:pt x="555" y="469"/>
                  </a:lnTo>
                  <a:lnTo>
                    <a:pt x="556" y="469"/>
                  </a:lnTo>
                  <a:lnTo>
                    <a:pt x="556" y="457"/>
                  </a:lnTo>
                  <a:lnTo>
                    <a:pt x="556" y="477"/>
                  </a:lnTo>
                  <a:lnTo>
                    <a:pt x="557" y="477"/>
                  </a:lnTo>
                  <a:lnTo>
                    <a:pt x="557" y="487"/>
                  </a:lnTo>
                  <a:lnTo>
                    <a:pt x="557" y="487"/>
                  </a:lnTo>
                  <a:lnTo>
                    <a:pt x="558" y="487"/>
                  </a:lnTo>
                  <a:lnTo>
                    <a:pt x="559" y="487"/>
                  </a:lnTo>
                  <a:lnTo>
                    <a:pt x="559" y="487"/>
                  </a:lnTo>
                  <a:lnTo>
                    <a:pt x="560" y="487"/>
                  </a:lnTo>
                  <a:lnTo>
                    <a:pt x="560" y="486"/>
                  </a:lnTo>
                  <a:lnTo>
                    <a:pt x="560" y="487"/>
                  </a:lnTo>
                  <a:lnTo>
                    <a:pt x="561" y="487"/>
                  </a:lnTo>
                  <a:lnTo>
                    <a:pt x="562" y="487"/>
                  </a:lnTo>
                  <a:lnTo>
                    <a:pt x="562" y="484"/>
                  </a:lnTo>
                  <a:lnTo>
                    <a:pt x="562" y="485"/>
                  </a:lnTo>
                  <a:lnTo>
                    <a:pt x="563" y="485"/>
                  </a:lnTo>
                  <a:lnTo>
                    <a:pt x="563" y="487"/>
                  </a:lnTo>
                  <a:lnTo>
                    <a:pt x="563" y="487"/>
                  </a:lnTo>
                  <a:lnTo>
                    <a:pt x="564" y="487"/>
                  </a:lnTo>
                  <a:lnTo>
                    <a:pt x="564" y="484"/>
                  </a:lnTo>
                  <a:lnTo>
                    <a:pt x="564" y="484"/>
                  </a:lnTo>
                  <a:lnTo>
                    <a:pt x="565" y="484"/>
                  </a:lnTo>
                  <a:lnTo>
                    <a:pt x="565" y="487"/>
                  </a:lnTo>
                  <a:lnTo>
                    <a:pt x="565" y="487"/>
                  </a:lnTo>
                  <a:lnTo>
                    <a:pt x="566" y="487"/>
                  </a:lnTo>
                  <a:lnTo>
                    <a:pt x="567" y="487"/>
                  </a:lnTo>
                  <a:lnTo>
                    <a:pt x="567" y="487"/>
                  </a:lnTo>
                  <a:lnTo>
                    <a:pt x="568" y="487"/>
                  </a:lnTo>
                  <a:lnTo>
                    <a:pt x="568" y="486"/>
                  </a:lnTo>
                  <a:lnTo>
                    <a:pt x="568" y="486"/>
                  </a:lnTo>
                  <a:lnTo>
                    <a:pt x="569" y="486"/>
                  </a:lnTo>
                  <a:lnTo>
                    <a:pt x="569" y="487"/>
                  </a:lnTo>
                  <a:lnTo>
                    <a:pt x="569" y="487"/>
                  </a:lnTo>
                  <a:lnTo>
                    <a:pt x="570" y="487"/>
                  </a:lnTo>
                  <a:lnTo>
                    <a:pt x="570" y="484"/>
                  </a:lnTo>
                  <a:lnTo>
                    <a:pt x="570" y="484"/>
                  </a:lnTo>
                  <a:lnTo>
                    <a:pt x="571" y="484"/>
                  </a:lnTo>
                  <a:lnTo>
                    <a:pt x="571" y="485"/>
                  </a:lnTo>
                  <a:lnTo>
                    <a:pt x="571" y="486"/>
                  </a:lnTo>
                  <a:lnTo>
                    <a:pt x="572" y="486"/>
                  </a:lnTo>
                  <a:lnTo>
                    <a:pt x="572" y="486"/>
                  </a:lnTo>
                  <a:lnTo>
                    <a:pt x="573" y="486"/>
                  </a:lnTo>
                  <a:lnTo>
                    <a:pt x="573" y="487"/>
                  </a:lnTo>
                  <a:lnTo>
                    <a:pt x="573" y="486"/>
                  </a:lnTo>
                  <a:lnTo>
                    <a:pt x="574" y="486"/>
                  </a:lnTo>
                  <a:lnTo>
                    <a:pt x="574" y="487"/>
                  </a:lnTo>
                  <a:lnTo>
                    <a:pt x="574" y="486"/>
                  </a:lnTo>
                  <a:lnTo>
                    <a:pt x="575" y="486"/>
                  </a:lnTo>
                  <a:lnTo>
                    <a:pt x="575" y="487"/>
                  </a:lnTo>
                  <a:lnTo>
                    <a:pt x="575" y="487"/>
                  </a:lnTo>
                  <a:lnTo>
                    <a:pt x="576" y="487"/>
                  </a:lnTo>
                  <a:lnTo>
                    <a:pt x="577" y="487"/>
                  </a:lnTo>
                  <a:lnTo>
                    <a:pt x="577" y="487"/>
                  </a:lnTo>
                  <a:lnTo>
                    <a:pt x="578" y="487"/>
                  </a:lnTo>
                  <a:lnTo>
                    <a:pt x="578" y="487"/>
                  </a:lnTo>
                  <a:lnTo>
                    <a:pt x="579" y="487"/>
                  </a:lnTo>
                  <a:lnTo>
                    <a:pt x="579" y="487"/>
                  </a:lnTo>
                  <a:lnTo>
                    <a:pt x="580" y="487"/>
                  </a:lnTo>
                  <a:lnTo>
                    <a:pt x="580" y="486"/>
                  </a:lnTo>
                  <a:lnTo>
                    <a:pt x="580" y="487"/>
                  </a:lnTo>
                  <a:lnTo>
                    <a:pt x="581" y="487"/>
                  </a:lnTo>
                  <a:lnTo>
                    <a:pt x="582" y="487"/>
                  </a:lnTo>
                  <a:lnTo>
                    <a:pt x="582" y="487"/>
                  </a:lnTo>
                  <a:lnTo>
                    <a:pt x="582" y="487"/>
                  </a:lnTo>
                  <a:lnTo>
                    <a:pt x="583" y="487"/>
                  </a:lnTo>
                  <a:lnTo>
                    <a:pt x="583" y="488"/>
                  </a:lnTo>
                  <a:lnTo>
                    <a:pt x="584" y="487"/>
                  </a:lnTo>
                  <a:lnTo>
                    <a:pt x="584" y="487"/>
                  </a:lnTo>
                  <a:lnTo>
                    <a:pt x="585" y="487"/>
                  </a:lnTo>
                  <a:lnTo>
                    <a:pt x="585" y="487"/>
                  </a:lnTo>
                  <a:lnTo>
                    <a:pt x="586" y="487"/>
                  </a:lnTo>
                  <a:lnTo>
                    <a:pt x="586" y="487"/>
                  </a:lnTo>
                  <a:lnTo>
                    <a:pt x="586" y="487"/>
                  </a:lnTo>
                  <a:lnTo>
                    <a:pt x="587" y="487"/>
                  </a:lnTo>
                  <a:lnTo>
                    <a:pt x="587" y="488"/>
                  </a:lnTo>
                  <a:lnTo>
                    <a:pt x="588" y="487"/>
                  </a:lnTo>
                  <a:lnTo>
                    <a:pt x="588" y="487"/>
                  </a:lnTo>
                  <a:lnTo>
                    <a:pt x="589" y="487"/>
                  </a:lnTo>
                  <a:lnTo>
                    <a:pt x="589" y="487"/>
                  </a:lnTo>
                  <a:lnTo>
                    <a:pt x="589" y="487"/>
                  </a:lnTo>
                  <a:lnTo>
                    <a:pt x="590" y="487"/>
                  </a:lnTo>
                  <a:lnTo>
                    <a:pt x="590" y="488"/>
                  </a:lnTo>
                  <a:lnTo>
                    <a:pt x="591" y="487"/>
                  </a:lnTo>
                  <a:lnTo>
                    <a:pt x="591" y="487"/>
                  </a:lnTo>
                  <a:lnTo>
                    <a:pt x="592" y="487"/>
                  </a:lnTo>
                  <a:lnTo>
                    <a:pt x="592" y="487"/>
                  </a:lnTo>
                  <a:lnTo>
                    <a:pt x="593" y="487"/>
                  </a:lnTo>
                  <a:lnTo>
                    <a:pt x="593" y="487"/>
                  </a:lnTo>
                  <a:lnTo>
                    <a:pt x="594" y="487"/>
                  </a:lnTo>
                  <a:lnTo>
                    <a:pt x="594" y="487"/>
                  </a:lnTo>
                  <a:lnTo>
                    <a:pt x="594" y="487"/>
                  </a:lnTo>
                  <a:lnTo>
                    <a:pt x="595" y="487"/>
                  </a:lnTo>
                  <a:lnTo>
                    <a:pt x="595" y="486"/>
                  </a:lnTo>
                  <a:lnTo>
                    <a:pt x="595" y="488"/>
                  </a:lnTo>
                  <a:lnTo>
                    <a:pt x="595" y="487"/>
                  </a:lnTo>
                  <a:lnTo>
                    <a:pt x="596" y="487"/>
                  </a:lnTo>
                  <a:lnTo>
                    <a:pt x="596" y="487"/>
                  </a:lnTo>
                  <a:lnTo>
                    <a:pt x="597" y="487"/>
                  </a:lnTo>
                  <a:lnTo>
                    <a:pt x="597" y="488"/>
                  </a:lnTo>
                  <a:lnTo>
                    <a:pt x="597" y="487"/>
                  </a:lnTo>
                  <a:lnTo>
                    <a:pt x="598" y="487"/>
                  </a:lnTo>
                  <a:lnTo>
                    <a:pt x="598" y="488"/>
                  </a:lnTo>
                  <a:lnTo>
                    <a:pt x="599" y="487"/>
                  </a:lnTo>
                  <a:lnTo>
                    <a:pt x="599" y="487"/>
                  </a:lnTo>
                  <a:lnTo>
                    <a:pt x="600" y="487"/>
                  </a:lnTo>
                  <a:lnTo>
                    <a:pt x="600" y="487"/>
                  </a:lnTo>
                  <a:lnTo>
                    <a:pt x="601" y="487"/>
                  </a:lnTo>
                  <a:lnTo>
                    <a:pt x="601" y="487"/>
                  </a:lnTo>
                  <a:lnTo>
                    <a:pt x="602" y="487"/>
                  </a:lnTo>
                  <a:lnTo>
                    <a:pt x="602" y="487"/>
                  </a:lnTo>
                  <a:lnTo>
                    <a:pt x="603" y="487"/>
                  </a:lnTo>
                  <a:lnTo>
                    <a:pt x="603" y="487"/>
                  </a:lnTo>
                  <a:lnTo>
                    <a:pt x="604" y="487"/>
                  </a:lnTo>
                  <a:lnTo>
                    <a:pt x="604" y="487"/>
                  </a:lnTo>
                  <a:lnTo>
                    <a:pt x="605" y="487"/>
                  </a:lnTo>
                  <a:lnTo>
                    <a:pt x="605" y="487"/>
                  </a:lnTo>
                  <a:lnTo>
                    <a:pt x="606" y="487"/>
                  </a:lnTo>
                  <a:lnTo>
                    <a:pt x="606" y="487"/>
                  </a:lnTo>
                  <a:lnTo>
                    <a:pt x="607" y="487"/>
                  </a:lnTo>
                  <a:lnTo>
                    <a:pt x="607" y="487"/>
                  </a:lnTo>
                  <a:lnTo>
                    <a:pt x="608" y="487"/>
                  </a:lnTo>
                  <a:lnTo>
                    <a:pt x="608" y="487"/>
                  </a:lnTo>
                  <a:lnTo>
                    <a:pt x="609" y="487"/>
                  </a:lnTo>
                  <a:lnTo>
                    <a:pt x="609" y="487"/>
                  </a:lnTo>
                  <a:lnTo>
                    <a:pt x="610" y="487"/>
                  </a:lnTo>
                  <a:lnTo>
                    <a:pt x="610" y="487"/>
                  </a:lnTo>
                  <a:lnTo>
                    <a:pt x="610" y="487"/>
                  </a:lnTo>
                  <a:lnTo>
                    <a:pt x="611" y="487"/>
                  </a:lnTo>
                  <a:lnTo>
                    <a:pt x="611" y="488"/>
                  </a:lnTo>
                  <a:lnTo>
                    <a:pt x="612" y="487"/>
                  </a:lnTo>
                  <a:lnTo>
                    <a:pt x="612" y="485"/>
                  </a:lnTo>
                  <a:lnTo>
                    <a:pt x="612" y="486"/>
                  </a:lnTo>
                  <a:lnTo>
                    <a:pt x="613" y="486"/>
                  </a:lnTo>
                  <a:lnTo>
                    <a:pt x="613" y="487"/>
                  </a:lnTo>
                  <a:lnTo>
                    <a:pt x="613" y="487"/>
                  </a:lnTo>
                  <a:lnTo>
                    <a:pt x="614" y="487"/>
                  </a:lnTo>
                  <a:lnTo>
                    <a:pt x="615" y="487"/>
                  </a:lnTo>
                  <a:lnTo>
                    <a:pt x="615" y="487"/>
                  </a:lnTo>
                  <a:lnTo>
                    <a:pt x="616" y="487"/>
                  </a:lnTo>
                  <a:lnTo>
                    <a:pt x="616" y="486"/>
                  </a:lnTo>
                  <a:lnTo>
                    <a:pt x="617" y="486"/>
                  </a:lnTo>
                  <a:lnTo>
                    <a:pt x="617" y="485"/>
                  </a:lnTo>
                  <a:lnTo>
                    <a:pt x="617" y="486"/>
                  </a:lnTo>
                  <a:lnTo>
                    <a:pt x="618" y="486"/>
                  </a:lnTo>
                  <a:lnTo>
                    <a:pt x="618" y="487"/>
                  </a:lnTo>
                  <a:lnTo>
                    <a:pt x="618" y="486"/>
                  </a:lnTo>
                  <a:lnTo>
                    <a:pt x="619" y="486"/>
                  </a:lnTo>
                  <a:lnTo>
                    <a:pt x="619" y="487"/>
                  </a:lnTo>
                  <a:lnTo>
                    <a:pt x="619" y="487"/>
                  </a:lnTo>
                  <a:lnTo>
                    <a:pt x="620" y="487"/>
                  </a:lnTo>
                  <a:lnTo>
                    <a:pt x="621" y="487"/>
                  </a:lnTo>
                  <a:lnTo>
                    <a:pt x="621" y="486"/>
                  </a:lnTo>
                  <a:lnTo>
                    <a:pt x="622" y="486"/>
                  </a:lnTo>
                  <a:lnTo>
                    <a:pt x="622" y="293"/>
                  </a:lnTo>
                  <a:lnTo>
                    <a:pt x="622" y="358"/>
                  </a:lnTo>
                  <a:lnTo>
                    <a:pt x="623" y="358"/>
                  </a:lnTo>
                  <a:lnTo>
                    <a:pt x="623" y="453"/>
                  </a:lnTo>
                  <a:lnTo>
                    <a:pt x="623" y="465"/>
                  </a:lnTo>
                  <a:lnTo>
                    <a:pt x="624" y="465"/>
                  </a:lnTo>
                  <a:lnTo>
                    <a:pt x="624" y="481"/>
                  </a:lnTo>
                  <a:lnTo>
                    <a:pt x="624" y="485"/>
                  </a:lnTo>
                  <a:lnTo>
                    <a:pt x="625" y="485"/>
                  </a:lnTo>
                  <a:lnTo>
                    <a:pt x="625" y="486"/>
                  </a:lnTo>
                  <a:lnTo>
                    <a:pt x="625" y="487"/>
                  </a:lnTo>
                  <a:lnTo>
                    <a:pt x="626" y="487"/>
                  </a:lnTo>
                  <a:lnTo>
                    <a:pt x="627" y="487"/>
                  </a:lnTo>
                  <a:lnTo>
                    <a:pt x="627" y="486"/>
                  </a:lnTo>
                  <a:lnTo>
                    <a:pt x="628" y="486"/>
                  </a:lnTo>
                  <a:lnTo>
                    <a:pt x="628" y="485"/>
                  </a:lnTo>
                  <a:lnTo>
                    <a:pt x="628" y="485"/>
                  </a:lnTo>
                  <a:lnTo>
                    <a:pt x="629" y="485"/>
                  </a:lnTo>
                  <a:lnTo>
                    <a:pt x="629" y="486"/>
                  </a:lnTo>
                  <a:lnTo>
                    <a:pt x="629" y="487"/>
                  </a:lnTo>
                  <a:lnTo>
                    <a:pt x="630" y="487"/>
                  </a:lnTo>
                  <a:lnTo>
                    <a:pt x="631" y="487"/>
                  </a:lnTo>
                  <a:lnTo>
                    <a:pt x="631" y="486"/>
                  </a:lnTo>
                  <a:lnTo>
                    <a:pt x="631" y="486"/>
                  </a:lnTo>
                  <a:lnTo>
                    <a:pt x="632" y="486"/>
                  </a:lnTo>
                  <a:lnTo>
                    <a:pt x="632" y="487"/>
                  </a:lnTo>
                  <a:lnTo>
                    <a:pt x="632" y="487"/>
                  </a:lnTo>
                  <a:lnTo>
                    <a:pt x="633" y="487"/>
                  </a:lnTo>
                  <a:lnTo>
                    <a:pt x="634" y="487"/>
                  </a:lnTo>
                  <a:lnTo>
                    <a:pt x="634" y="485"/>
                  </a:lnTo>
                  <a:lnTo>
                    <a:pt x="634" y="486"/>
                  </a:lnTo>
                  <a:lnTo>
                    <a:pt x="635" y="486"/>
                  </a:lnTo>
                  <a:lnTo>
                    <a:pt x="635" y="487"/>
                  </a:lnTo>
                  <a:lnTo>
                    <a:pt x="635" y="487"/>
                  </a:lnTo>
                  <a:lnTo>
                    <a:pt x="636" y="487"/>
                  </a:lnTo>
                  <a:lnTo>
                    <a:pt x="637" y="487"/>
                  </a:lnTo>
                  <a:lnTo>
                    <a:pt x="637" y="486"/>
                  </a:lnTo>
                  <a:lnTo>
                    <a:pt x="638" y="486"/>
                  </a:lnTo>
                  <a:lnTo>
                    <a:pt x="638" y="486"/>
                  </a:lnTo>
                  <a:lnTo>
                    <a:pt x="638" y="487"/>
                  </a:lnTo>
                  <a:lnTo>
                    <a:pt x="639" y="487"/>
                  </a:lnTo>
                  <a:lnTo>
                    <a:pt x="640" y="487"/>
                  </a:lnTo>
                  <a:lnTo>
                    <a:pt x="640" y="487"/>
                  </a:lnTo>
                  <a:lnTo>
                    <a:pt x="641" y="487"/>
                  </a:lnTo>
                  <a:lnTo>
                    <a:pt x="641" y="487"/>
                  </a:lnTo>
                  <a:lnTo>
                    <a:pt x="642" y="487"/>
                  </a:lnTo>
                  <a:lnTo>
                    <a:pt x="642" y="486"/>
                  </a:lnTo>
                  <a:lnTo>
                    <a:pt x="642" y="487"/>
                  </a:lnTo>
                  <a:lnTo>
                    <a:pt x="643" y="487"/>
                  </a:lnTo>
                  <a:lnTo>
                    <a:pt x="644" y="487"/>
                  </a:lnTo>
                  <a:lnTo>
                    <a:pt x="644" y="487"/>
                  </a:lnTo>
                  <a:lnTo>
                    <a:pt x="645" y="487"/>
                  </a:lnTo>
                  <a:lnTo>
                    <a:pt x="645" y="487"/>
                  </a:lnTo>
                  <a:lnTo>
                    <a:pt x="646" y="487"/>
                  </a:lnTo>
                  <a:lnTo>
                    <a:pt x="646" y="487"/>
                  </a:lnTo>
                  <a:lnTo>
                    <a:pt x="647" y="487"/>
                  </a:lnTo>
                  <a:lnTo>
                    <a:pt x="647" y="486"/>
                  </a:lnTo>
                  <a:lnTo>
                    <a:pt x="647" y="487"/>
                  </a:lnTo>
                  <a:lnTo>
                    <a:pt x="648" y="487"/>
                  </a:lnTo>
                  <a:lnTo>
                    <a:pt x="649" y="487"/>
                  </a:lnTo>
                  <a:lnTo>
                    <a:pt x="649" y="487"/>
                  </a:lnTo>
                  <a:lnTo>
                    <a:pt x="650" y="487"/>
                  </a:lnTo>
                  <a:lnTo>
                    <a:pt x="650" y="487"/>
                  </a:lnTo>
                  <a:lnTo>
                    <a:pt x="651" y="487"/>
                  </a:lnTo>
                  <a:lnTo>
                    <a:pt x="651" y="487"/>
                  </a:lnTo>
                  <a:lnTo>
                    <a:pt x="652" y="487"/>
                  </a:lnTo>
                  <a:lnTo>
                    <a:pt x="652" y="487"/>
                  </a:lnTo>
                  <a:lnTo>
                    <a:pt x="652" y="487"/>
                  </a:lnTo>
                  <a:lnTo>
                    <a:pt x="653" y="487"/>
                  </a:lnTo>
                  <a:lnTo>
                    <a:pt x="653" y="488"/>
                  </a:lnTo>
                  <a:lnTo>
                    <a:pt x="653" y="487"/>
                  </a:lnTo>
                  <a:lnTo>
                    <a:pt x="654" y="487"/>
                  </a:lnTo>
                  <a:lnTo>
                    <a:pt x="654" y="488"/>
                  </a:lnTo>
                  <a:lnTo>
                    <a:pt x="655" y="487"/>
                  </a:lnTo>
                  <a:lnTo>
                    <a:pt x="655" y="487"/>
                  </a:lnTo>
                  <a:lnTo>
                    <a:pt x="656" y="487"/>
                  </a:lnTo>
                  <a:lnTo>
                    <a:pt x="656" y="487"/>
                  </a:lnTo>
                  <a:lnTo>
                    <a:pt x="657" y="487"/>
                  </a:lnTo>
                  <a:lnTo>
                    <a:pt x="657" y="487"/>
                  </a:lnTo>
                  <a:lnTo>
                    <a:pt x="658" y="487"/>
                  </a:lnTo>
                  <a:lnTo>
                    <a:pt x="658" y="487"/>
                  </a:lnTo>
                  <a:lnTo>
                    <a:pt x="659" y="487"/>
                  </a:lnTo>
                  <a:lnTo>
                    <a:pt x="659" y="487"/>
                  </a:lnTo>
                  <a:lnTo>
                    <a:pt x="660" y="487"/>
                  </a:lnTo>
                  <a:lnTo>
                    <a:pt x="660" y="487"/>
                  </a:lnTo>
                  <a:lnTo>
                    <a:pt x="661" y="487"/>
                  </a:lnTo>
                  <a:lnTo>
                    <a:pt x="661" y="476"/>
                  </a:lnTo>
                  <a:lnTo>
                    <a:pt x="661" y="483"/>
                  </a:lnTo>
                  <a:lnTo>
                    <a:pt x="662" y="483"/>
                  </a:lnTo>
                  <a:lnTo>
                    <a:pt x="662" y="485"/>
                  </a:lnTo>
                  <a:lnTo>
                    <a:pt x="662" y="486"/>
                  </a:lnTo>
                  <a:lnTo>
                    <a:pt x="663" y="486"/>
                  </a:lnTo>
                  <a:lnTo>
                    <a:pt x="663" y="487"/>
                  </a:lnTo>
                  <a:lnTo>
                    <a:pt x="663" y="487"/>
                  </a:lnTo>
                  <a:lnTo>
                    <a:pt x="664" y="487"/>
                  </a:lnTo>
                  <a:lnTo>
                    <a:pt x="664" y="487"/>
                  </a:lnTo>
                  <a:lnTo>
                    <a:pt x="665" y="487"/>
                  </a:lnTo>
                  <a:lnTo>
                    <a:pt x="665" y="488"/>
                  </a:lnTo>
                  <a:lnTo>
                    <a:pt x="666" y="487"/>
                  </a:lnTo>
                  <a:lnTo>
                    <a:pt x="666" y="486"/>
                  </a:lnTo>
                  <a:lnTo>
                    <a:pt x="667" y="486"/>
                  </a:lnTo>
                  <a:lnTo>
                    <a:pt x="667" y="484"/>
                  </a:lnTo>
                  <a:lnTo>
                    <a:pt x="667" y="486"/>
                  </a:lnTo>
                  <a:lnTo>
                    <a:pt x="668" y="486"/>
                  </a:lnTo>
                  <a:lnTo>
                    <a:pt x="668" y="487"/>
                  </a:lnTo>
                  <a:lnTo>
                    <a:pt x="668" y="486"/>
                  </a:lnTo>
                  <a:lnTo>
                    <a:pt x="669" y="486"/>
                  </a:lnTo>
                  <a:lnTo>
                    <a:pt x="669" y="487"/>
                  </a:lnTo>
                  <a:lnTo>
                    <a:pt x="670" y="486"/>
                  </a:lnTo>
                  <a:lnTo>
                    <a:pt x="670" y="486"/>
                  </a:lnTo>
                  <a:lnTo>
                    <a:pt x="670" y="486"/>
                  </a:lnTo>
                  <a:lnTo>
                    <a:pt x="671" y="486"/>
                  </a:lnTo>
                  <a:lnTo>
                    <a:pt x="671" y="487"/>
                  </a:lnTo>
                  <a:lnTo>
                    <a:pt x="671" y="486"/>
                  </a:lnTo>
                  <a:lnTo>
                    <a:pt x="672" y="486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3" y="487"/>
                  </a:lnTo>
                  <a:lnTo>
                    <a:pt x="674" y="487"/>
                  </a:lnTo>
                  <a:lnTo>
                    <a:pt x="674" y="487"/>
                  </a:lnTo>
                  <a:lnTo>
                    <a:pt x="675" y="487"/>
                  </a:lnTo>
                  <a:lnTo>
                    <a:pt x="675" y="487"/>
                  </a:lnTo>
                  <a:lnTo>
                    <a:pt x="676" y="487"/>
                  </a:lnTo>
                  <a:lnTo>
                    <a:pt x="676" y="485"/>
                  </a:lnTo>
                  <a:lnTo>
                    <a:pt x="676" y="487"/>
                  </a:lnTo>
                  <a:lnTo>
                    <a:pt x="677" y="487"/>
                  </a:lnTo>
                  <a:lnTo>
                    <a:pt x="678" y="487"/>
                  </a:lnTo>
                  <a:lnTo>
                    <a:pt x="678" y="486"/>
                  </a:lnTo>
                  <a:lnTo>
                    <a:pt x="678" y="487"/>
                  </a:lnTo>
                  <a:lnTo>
                    <a:pt x="679" y="487"/>
                  </a:lnTo>
                  <a:lnTo>
                    <a:pt x="680" y="487"/>
                  </a:lnTo>
                  <a:lnTo>
                    <a:pt x="680" y="487"/>
                  </a:lnTo>
                  <a:lnTo>
                    <a:pt x="681" y="487"/>
                  </a:lnTo>
                  <a:lnTo>
                    <a:pt x="681" y="486"/>
                  </a:lnTo>
                  <a:lnTo>
                    <a:pt x="681" y="486"/>
                  </a:lnTo>
                  <a:lnTo>
                    <a:pt x="682" y="486"/>
                  </a:lnTo>
                  <a:lnTo>
                    <a:pt x="682" y="487"/>
                  </a:lnTo>
                  <a:lnTo>
                    <a:pt x="682" y="487"/>
                  </a:lnTo>
                  <a:lnTo>
                    <a:pt x="683" y="487"/>
                  </a:lnTo>
                  <a:lnTo>
                    <a:pt x="684" y="487"/>
                  </a:lnTo>
                  <a:lnTo>
                    <a:pt x="684" y="480"/>
                  </a:lnTo>
                  <a:lnTo>
                    <a:pt x="684" y="481"/>
                  </a:lnTo>
                  <a:lnTo>
                    <a:pt x="685" y="481"/>
                  </a:lnTo>
                  <a:lnTo>
                    <a:pt x="685" y="486"/>
                  </a:lnTo>
                  <a:lnTo>
                    <a:pt x="685" y="487"/>
                  </a:lnTo>
                  <a:lnTo>
                    <a:pt x="686" y="487"/>
                  </a:lnTo>
                  <a:lnTo>
                    <a:pt x="687" y="487"/>
                  </a:lnTo>
                  <a:lnTo>
                    <a:pt x="687" y="484"/>
                  </a:lnTo>
                  <a:lnTo>
                    <a:pt x="687" y="487"/>
                  </a:lnTo>
                  <a:lnTo>
                    <a:pt x="688" y="487"/>
                  </a:lnTo>
                  <a:lnTo>
                    <a:pt x="689" y="487"/>
                  </a:lnTo>
                  <a:lnTo>
                    <a:pt x="689" y="487"/>
                  </a:lnTo>
                  <a:lnTo>
                    <a:pt x="690" y="487"/>
                  </a:lnTo>
                  <a:lnTo>
                    <a:pt x="690" y="487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92" y="487"/>
                  </a:lnTo>
                  <a:lnTo>
                    <a:pt x="692" y="486"/>
                  </a:lnTo>
                  <a:lnTo>
                    <a:pt x="693" y="486"/>
                  </a:lnTo>
                  <a:lnTo>
                    <a:pt x="693" y="486"/>
                  </a:lnTo>
                  <a:lnTo>
                    <a:pt x="693" y="487"/>
                  </a:lnTo>
                  <a:lnTo>
                    <a:pt x="694" y="487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96" y="487"/>
                  </a:lnTo>
                  <a:lnTo>
                    <a:pt x="696" y="486"/>
                  </a:lnTo>
                  <a:lnTo>
                    <a:pt x="696" y="487"/>
                  </a:lnTo>
                  <a:lnTo>
                    <a:pt x="697" y="487"/>
                  </a:lnTo>
                  <a:lnTo>
                    <a:pt x="698" y="487"/>
                  </a:lnTo>
                  <a:lnTo>
                    <a:pt x="698" y="487"/>
                  </a:lnTo>
                  <a:lnTo>
                    <a:pt x="699" y="487"/>
                  </a:lnTo>
                  <a:lnTo>
                    <a:pt x="699" y="486"/>
                  </a:lnTo>
                  <a:lnTo>
                    <a:pt x="699" y="487"/>
                  </a:lnTo>
                  <a:lnTo>
                    <a:pt x="700" y="487"/>
                  </a:lnTo>
                  <a:lnTo>
                    <a:pt x="701" y="487"/>
                  </a:lnTo>
                  <a:lnTo>
                    <a:pt x="701" y="487"/>
                  </a:lnTo>
                  <a:lnTo>
                    <a:pt x="701" y="487"/>
                  </a:lnTo>
                  <a:lnTo>
                    <a:pt x="702" y="487"/>
                  </a:lnTo>
                  <a:lnTo>
                    <a:pt x="702" y="488"/>
                  </a:lnTo>
                  <a:lnTo>
                    <a:pt x="702" y="487"/>
                  </a:lnTo>
                  <a:lnTo>
                    <a:pt x="703" y="487"/>
                  </a:lnTo>
                  <a:lnTo>
                    <a:pt x="703" y="488"/>
                  </a:lnTo>
                  <a:lnTo>
                    <a:pt x="704" y="487"/>
                  </a:lnTo>
                  <a:lnTo>
                    <a:pt x="704" y="486"/>
                  </a:lnTo>
                  <a:lnTo>
                    <a:pt x="704" y="487"/>
                  </a:lnTo>
                  <a:lnTo>
                    <a:pt x="705" y="487"/>
                  </a:lnTo>
                  <a:lnTo>
                    <a:pt x="705" y="488"/>
                  </a:lnTo>
                  <a:lnTo>
                    <a:pt x="705" y="487"/>
                  </a:lnTo>
                  <a:lnTo>
                    <a:pt x="706" y="487"/>
                  </a:lnTo>
                  <a:lnTo>
                    <a:pt x="706" y="488"/>
                  </a:lnTo>
                  <a:lnTo>
                    <a:pt x="706" y="487"/>
                  </a:lnTo>
                  <a:lnTo>
                    <a:pt x="707" y="487"/>
                  </a:lnTo>
                  <a:lnTo>
                    <a:pt x="707" y="488"/>
                  </a:lnTo>
                  <a:lnTo>
                    <a:pt x="708" y="487"/>
                  </a:lnTo>
                  <a:lnTo>
                    <a:pt x="708" y="487"/>
                  </a:lnTo>
                  <a:lnTo>
                    <a:pt x="708" y="487"/>
                  </a:lnTo>
                  <a:lnTo>
                    <a:pt x="709" y="487"/>
                  </a:lnTo>
                  <a:lnTo>
                    <a:pt x="709" y="488"/>
                  </a:lnTo>
                  <a:lnTo>
                    <a:pt x="709" y="487"/>
                  </a:lnTo>
                  <a:lnTo>
                    <a:pt x="710" y="487"/>
                  </a:lnTo>
                  <a:lnTo>
                    <a:pt x="710" y="488"/>
                  </a:lnTo>
                  <a:lnTo>
                    <a:pt x="710" y="487"/>
                  </a:lnTo>
                  <a:lnTo>
                    <a:pt x="711" y="487"/>
                  </a:lnTo>
                  <a:lnTo>
                    <a:pt x="711" y="488"/>
                  </a:lnTo>
                  <a:lnTo>
                    <a:pt x="712" y="487"/>
                  </a:lnTo>
                  <a:lnTo>
                    <a:pt x="712" y="485"/>
                  </a:lnTo>
                  <a:lnTo>
                    <a:pt x="712" y="485"/>
                  </a:lnTo>
                  <a:lnTo>
                    <a:pt x="713" y="485"/>
                  </a:lnTo>
                  <a:lnTo>
                    <a:pt x="713" y="487"/>
                  </a:lnTo>
                  <a:lnTo>
                    <a:pt x="713" y="487"/>
                  </a:lnTo>
                  <a:lnTo>
                    <a:pt x="714" y="487"/>
                  </a:lnTo>
                  <a:lnTo>
                    <a:pt x="715" y="487"/>
                  </a:lnTo>
                  <a:lnTo>
                    <a:pt x="715" y="487"/>
                  </a:lnTo>
                  <a:lnTo>
                    <a:pt x="716" y="487"/>
                  </a:lnTo>
                  <a:lnTo>
                    <a:pt x="716" y="486"/>
                  </a:lnTo>
                  <a:lnTo>
                    <a:pt x="716" y="487"/>
                  </a:lnTo>
                  <a:lnTo>
                    <a:pt x="717" y="487"/>
                  </a:lnTo>
                  <a:lnTo>
                    <a:pt x="718" y="487"/>
                  </a:lnTo>
                  <a:lnTo>
                    <a:pt x="718" y="487"/>
                  </a:lnTo>
                  <a:lnTo>
                    <a:pt x="718" y="487"/>
                  </a:lnTo>
                  <a:lnTo>
                    <a:pt x="719" y="487"/>
                  </a:lnTo>
                  <a:lnTo>
                    <a:pt x="719" y="488"/>
                  </a:lnTo>
                  <a:lnTo>
                    <a:pt x="719" y="487"/>
                  </a:lnTo>
                  <a:lnTo>
                    <a:pt x="720" y="487"/>
                  </a:lnTo>
                  <a:lnTo>
                    <a:pt x="720" y="488"/>
                  </a:lnTo>
                  <a:lnTo>
                    <a:pt x="721" y="487"/>
                  </a:lnTo>
                  <a:lnTo>
                    <a:pt x="721" y="487"/>
                  </a:lnTo>
                  <a:lnTo>
                    <a:pt x="721" y="487"/>
                  </a:lnTo>
                  <a:lnTo>
                    <a:pt x="722" y="487"/>
                  </a:lnTo>
                  <a:lnTo>
                    <a:pt x="722" y="488"/>
                  </a:lnTo>
                  <a:lnTo>
                    <a:pt x="722" y="487"/>
                  </a:lnTo>
                  <a:lnTo>
                    <a:pt x="723" y="487"/>
                  </a:lnTo>
                  <a:lnTo>
                    <a:pt x="723" y="488"/>
                  </a:lnTo>
                  <a:lnTo>
                    <a:pt x="724" y="487"/>
                  </a:lnTo>
                  <a:lnTo>
                    <a:pt x="724" y="487"/>
                  </a:lnTo>
                  <a:lnTo>
                    <a:pt x="724" y="487"/>
                  </a:lnTo>
                  <a:lnTo>
                    <a:pt x="725" y="487"/>
                  </a:lnTo>
                  <a:lnTo>
                    <a:pt x="725" y="488"/>
                  </a:lnTo>
                  <a:lnTo>
                    <a:pt x="726" y="487"/>
                  </a:lnTo>
                  <a:lnTo>
                    <a:pt x="726" y="485"/>
                  </a:lnTo>
                  <a:lnTo>
                    <a:pt x="726" y="485"/>
                  </a:lnTo>
                  <a:lnTo>
                    <a:pt x="727" y="485"/>
                  </a:lnTo>
                  <a:lnTo>
                    <a:pt x="727" y="486"/>
                  </a:lnTo>
                  <a:lnTo>
                    <a:pt x="727" y="487"/>
                  </a:lnTo>
                  <a:lnTo>
                    <a:pt x="728" y="487"/>
                  </a:lnTo>
                  <a:lnTo>
                    <a:pt x="728" y="487"/>
                  </a:lnTo>
                  <a:lnTo>
                    <a:pt x="729" y="487"/>
                  </a:lnTo>
                  <a:lnTo>
                    <a:pt x="729" y="488"/>
                  </a:lnTo>
                  <a:lnTo>
                    <a:pt x="730" y="487"/>
                  </a:lnTo>
                  <a:lnTo>
                    <a:pt x="730" y="487"/>
                  </a:lnTo>
                  <a:lnTo>
                    <a:pt x="730" y="487"/>
                  </a:lnTo>
                  <a:lnTo>
                    <a:pt x="731" y="487"/>
                  </a:lnTo>
                  <a:lnTo>
                    <a:pt x="731" y="488"/>
                  </a:lnTo>
                  <a:lnTo>
                    <a:pt x="731" y="487"/>
                  </a:lnTo>
                  <a:lnTo>
                    <a:pt x="732" y="487"/>
                  </a:lnTo>
                  <a:lnTo>
                    <a:pt x="732" y="488"/>
                  </a:lnTo>
                  <a:lnTo>
                    <a:pt x="732" y="487"/>
                  </a:lnTo>
                  <a:lnTo>
                    <a:pt x="733" y="487"/>
                  </a:lnTo>
                  <a:lnTo>
                    <a:pt x="733" y="488"/>
                  </a:lnTo>
                  <a:lnTo>
                    <a:pt x="733" y="488"/>
                  </a:lnTo>
                  <a:lnTo>
                    <a:pt x="734" y="488"/>
                  </a:lnTo>
                  <a:lnTo>
                    <a:pt x="735" y="488"/>
                  </a:lnTo>
                  <a:lnTo>
                    <a:pt x="735" y="488"/>
                  </a:lnTo>
                  <a:lnTo>
                    <a:pt x="736" y="488"/>
                  </a:lnTo>
                  <a:lnTo>
                    <a:pt x="736" y="487"/>
                  </a:lnTo>
                  <a:lnTo>
                    <a:pt x="736" y="487"/>
                  </a:lnTo>
                  <a:lnTo>
                    <a:pt x="737" y="487"/>
                  </a:lnTo>
                  <a:lnTo>
                    <a:pt x="737" y="488"/>
                  </a:lnTo>
                  <a:lnTo>
                    <a:pt x="738" y="487"/>
                  </a:lnTo>
                  <a:lnTo>
                    <a:pt x="738" y="487"/>
                  </a:lnTo>
                  <a:lnTo>
                    <a:pt x="739" y="487"/>
                  </a:lnTo>
                  <a:lnTo>
                    <a:pt x="739" y="487"/>
                  </a:lnTo>
                  <a:lnTo>
                    <a:pt x="739" y="487"/>
                  </a:lnTo>
                  <a:lnTo>
                    <a:pt x="740" y="487"/>
                  </a:lnTo>
                  <a:lnTo>
                    <a:pt x="740" y="488"/>
                  </a:lnTo>
                  <a:lnTo>
                    <a:pt x="740" y="487"/>
                  </a:lnTo>
                  <a:lnTo>
                    <a:pt x="741" y="487"/>
                  </a:lnTo>
                  <a:lnTo>
                    <a:pt x="741" y="488"/>
                  </a:lnTo>
                  <a:lnTo>
                    <a:pt x="742" y="487"/>
                  </a:lnTo>
                  <a:lnTo>
                    <a:pt x="742" y="487"/>
                  </a:lnTo>
                  <a:lnTo>
                    <a:pt x="742" y="487"/>
                  </a:lnTo>
                  <a:lnTo>
                    <a:pt x="743" y="487"/>
                  </a:lnTo>
                  <a:lnTo>
                    <a:pt x="743" y="488"/>
                  </a:lnTo>
                  <a:lnTo>
                    <a:pt x="743" y="488"/>
                  </a:lnTo>
                  <a:lnTo>
                    <a:pt x="744" y="488"/>
                  </a:lnTo>
                  <a:lnTo>
                    <a:pt x="745" y="488"/>
                  </a:lnTo>
                  <a:lnTo>
                    <a:pt x="745" y="487"/>
                  </a:lnTo>
                  <a:lnTo>
                    <a:pt x="745" y="488"/>
                  </a:lnTo>
                  <a:lnTo>
                    <a:pt x="746" y="488"/>
                  </a:lnTo>
                  <a:lnTo>
                    <a:pt x="747" y="488"/>
                  </a:lnTo>
                  <a:lnTo>
                    <a:pt x="747" y="487"/>
                  </a:lnTo>
                  <a:lnTo>
                    <a:pt x="747" y="488"/>
                  </a:lnTo>
                  <a:lnTo>
                    <a:pt x="748" y="488"/>
                  </a:lnTo>
                  <a:lnTo>
                    <a:pt x="749" y="488"/>
                  </a:lnTo>
                  <a:lnTo>
                    <a:pt x="749" y="488"/>
                  </a:lnTo>
                  <a:lnTo>
                    <a:pt x="750" y="488"/>
                  </a:lnTo>
                  <a:lnTo>
                    <a:pt x="750" y="488"/>
                  </a:lnTo>
                  <a:lnTo>
                    <a:pt x="751" y="488"/>
                  </a:lnTo>
                  <a:lnTo>
                    <a:pt x="751" y="487"/>
                  </a:lnTo>
                  <a:lnTo>
                    <a:pt x="752" y="487"/>
                  </a:lnTo>
                  <a:lnTo>
                    <a:pt x="752" y="487"/>
                  </a:lnTo>
                  <a:lnTo>
                    <a:pt x="752" y="487"/>
                  </a:lnTo>
                  <a:lnTo>
                    <a:pt x="753" y="487"/>
                  </a:lnTo>
                  <a:lnTo>
                    <a:pt x="753" y="488"/>
                  </a:lnTo>
                  <a:lnTo>
                    <a:pt x="753" y="487"/>
                  </a:lnTo>
                  <a:lnTo>
                    <a:pt x="754" y="487"/>
                  </a:lnTo>
                  <a:lnTo>
                    <a:pt x="754" y="488"/>
                  </a:lnTo>
                  <a:lnTo>
                    <a:pt x="754" y="488"/>
                  </a:lnTo>
                  <a:lnTo>
                    <a:pt x="755" y="488"/>
                  </a:lnTo>
                  <a:lnTo>
                    <a:pt x="756" y="488"/>
                  </a:lnTo>
                  <a:lnTo>
                    <a:pt x="756" y="487"/>
                  </a:lnTo>
                  <a:lnTo>
                    <a:pt x="756" y="487"/>
                  </a:lnTo>
                  <a:lnTo>
                    <a:pt x="757" y="487"/>
                  </a:lnTo>
                  <a:lnTo>
                    <a:pt x="757" y="488"/>
                  </a:lnTo>
                  <a:lnTo>
                    <a:pt x="757" y="487"/>
                  </a:lnTo>
                  <a:lnTo>
                    <a:pt x="758" y="487"/>
                  </a:lnTo>
                  <a:lnTo>
                    <a:pt x="758" y="488"/>
                  </a:lnTo>
                  <a:lnTo>
                    <a:pt x="758" y="488"/>
                  </a:lnTo>
                  <a:lnTo>
                    <a:pt x="759" y="488"/>
                  </a:lnTo>
                  <a:lnTo>
                    <a:pt x="760" y="488"/>
                  </a:lnTo>
                  <a:lnTo>
                    <a:pt x="760" y="487"/>
                  </a:lnTo>
                  <a:lnTo>
                    <a:pt x="760" y="487"/>
                  </a:lnTo>
                  <a:lnTo>
                    <a:pt x="761" y="487"/>
                  </a:lnTo>
                  <a:lnTo>
                    <a:pt x="761" y="488"/>
                  </a:lnTo>
                  <a:lnTo>
                    <a:pt x="762" y="487"/>
                  </a:lnTo>
                  <a:lnTo>
                    <a:pt x="762" y="487"/>
                  </a:lnTo>
                  <a:lnTo>
                    <a:pt x="762" y="487"/>
                  </a:lnTo>
                  <a:lnTo>
                    <a:pt x="763" y="487"/>
                  </a:lnTo>
                  <a:lnTo>
                    <a:pt x="763" y="488"/>
                  </a:lnTo>
                  <a:lnTo>
                    <a:pt x="763" y="487"/>
                  </a:lnTo>
                  <a:lnTo>
                    <a:pt x="764" y="487"/>
                  </a:lnTo>
                  <a:lnTo>
                    <a:pt x="764" y="488"/>
                  </a:lnTo>
                  <a:lnTo>
                    <a:pt x="764" y="488"/>
                  </a:lnTo>
                  <a:lnTo>
                    <a:pt x="765" y="488"/>
                  </a:lnTo>
                  <a:lnTo>
                    <a:pt x="766" y="488"/>
                  </a:lnTo>
                  <a:lnTo>
                    <a:pt x="766" y="488"/>
                  </a:lnTo>
                  <a:lnTo>
                    <a:pt x="767" y="488"/>
                  </a:lnTo>
                  <a:lnTo>
                    <a:pt x="767" y="487"/>
                  </a:lnTo>
                  <a:lnTo>
                    <a:pt x="767" y="488"/>
                  </a:lnTo>
                  <a:lnTo>
                    <a:pt x="768" y="488"/>
                  </a:lnTo>
                  <a:lnTo>
                    <a:pt x="769" y="488"/>
                  </a:lnTo>
                  <a:lnTo>
                    <a:pt x="769" y="488"/>
                  </a:lnTo>
                  <a:lnTo>
                    <a:pt x="770" y="488"/>
                  </a:lnTo>
                  <a:lnTo>
                    <a:pt x="770" y="487"/>
                  </a:lnTo>
                  <a:lnTo>
                    <a:pt x="771" y="487"/>
                  </a:lnTo>
                  <a:lnTo>
                    <a:pt x="771" y="487"/>
                  </a:lnTo>
                  <a:lnTo>
                    <a:pt x="771" y="487"/>
                  </a:lnTo>
                  <a:lnTo>
                    <a:pt x="772" y="487"/>
                  </a:lnTo>
                  <a:lnTo>
                    <a:pt x="772" y="488"/>
                  </a:lnTo>
                  <a:lnTo>
                    <a:pt x="772" y="487"/>
                  </a:lnTo>
                  <a:lnTo>
                    <a:pt x="773" y="487"/>
                  </a:lnTo>
                  <a:lnTo>
                    <a:pt x="773" y="488"/>
                  </a:lnTo>
                  <a:lnTo>
                    <a:pt x="773" y="487"/>
                  </a:lnTo>
                  <a:lnTo>
                    <a:pt x="774" y="487"/>
                  </a:lnTo>
                  <a:lnTo>
                    <a:pt x="774" y="488"/>
                  </a:lnTo>
                  <a:lnTo>
                    <a:pt x="774" y="487"/>
                  </a:lnTo>
                  <a:lnTo>
                    <a:pt x="775" y="487"/>
                  </a:lnTo>
                  <a:lnTo>
                    <a:pt x="775" y="488"/>
                  </a:lnTo>
                  <a:lnTo>
                    <a:pt x="775" y="487"/>
                  </a:lnTo>
                  <a:lnTo>
                    <a:pt x="776" y="487"/>
                  </a:lnTo>
                  <a:lnTo>
                    <a:pt x="776" y="488"/>
                  </a:lnTo>
                  <a:lnTo>
                    <a:pt x="776" y="487"/>
                  </a:lnTo>
                  <a:lnTo>
                    <a:pt x="777" y="487"/>
                  </a:lnTo>
                  <a:lnTo>
                    <a:pt x="777" y="488"/>
                  </a:lnTo>
                  <a:lnTo>
                    <a:pt x="777" y="487"/>
                  </a:lnTo>
                  <a:lnTo>
                    <a:pt x="778" y="487"/>
                  </a:lnTo>
                  <a:lnTo>
                    <a:pt x="778" y="488"/>
                  </a:lnTo>
                  <a:lnTo>
                    <a:pt x="778" y="488"/>
                  </a:lnTo>
                  <a:lnTo>
                    <a:pt x="779" y="488"/>
                  </a:lnTo>
                  <a:lnTo>
                    <a:pt x="780" y="488"/>
                  </a:lnTo>
                  <a:lnTo>
                    <a:pt x="780" y="487"/>
                  </a:lnTo>
                  <a:lnTo>
                    <a:pt x="780" y="487"/>
                  </a:lnTo>
                  <a:lnTo>
                    <a:pt x="781" y="487"/>
                  </a:lnTo>
                  <a:lnTo>
                    <a:pt x="781" y="488"/>
                  </a:lnTo>
                  <a:lnTo>
                    <a:pt x="781" y="487"/>
                  </a:lnTo>
                  <a:lnTo>
                    <a:pt x="782" y="487"/>
                  </a:lnTo>
                  <a:lnTo>
                    <a:pt x="782" y="488"/>
                  </a:lnTo>
                  <a:lnTo>
                    <a:pt x="783" y="487"/>
                  </a:lnTo>
                  <a:lnTo>
                    <a:pt x="783" y="485"/>
                  </a:lnTo>
                  <a:lnTo>
                    <a:pt x="783" y="486"/>
                  </a:lnTo>
                  <a:lnTo>
                    <a:pt x="784" y="486"/>
                  </a:lnTo>
                  <a:lnTo>
                    <a:pt x="784" y="487"/>
                  </a:lnTo>
                  <a:lnTo>
                    <a:pt x="784" y="488"/>
                  </a:lnTo>
                  <a:lnTo>
                    <a:pt x="785" y="488"/>
                  </a:lnTo>
                  <a:lnTo>
                    <a:pt x="786" y="488"/>
                  </a:lnTo>
                  <a:lnTo>
                    <a:pt x="786" y="488"/>
                  </a:lnTo>
                  <a:lnTo>
                    <a:pt x="787" y="488"/>
                  </a:lnTo>
                  <a:lnTo>
                    <a:pt x="787" y="487"/>
                  </a:lnTo>
                  <a:lnTo>
                    <a:pt x="787" y="488"/>
                  </a:lnTo>
                  <a:lnTo>
                    <a:pt x="788" y="488"/>
                  </a:lnTo>
                  <a:lnTo>
                    <a:pt x="789" y="488"/>
                  </a:lnTo>
                  <a:lnTo>
                    <a:pt x="789" y="487"/>
                  </a:lnTo>
                  <a:lnTo>
                    <a:pt x="789" y="488"/>
                  </a:lnTo>
                  <a:lnTo>
                    <a:pt x="790" y="488"/>
                  </a:lnTo>
                  <a:lnTo>
                    <a:pt x="791" y="488"/>
                  </a:lnTo>
                  <a:lnTo>
                    <a:pt x="791" y="487"/>
                  </a:lnTo>
                  <a:lnTo>
                    <a:pt x="791" y="487"/>
                  </a:lnTo>
                  <a:lnTo>
                    <a:pt x="792" y="487"/>
                  </a:lnTo>
                  <a:lnTo>
                    <a:pt x="792" y="488"/>
                  </a:lnTo>
                  <a:lnTo>
                    <a:pt x="792" y="487"/>
                  </a:lnTo>
                  <a:lnTo>
                    <a:pt x="793" y="487"/>
                  </a:lnTo>
                  <a:lnTo>
                    <a:pt x="793" y="488"/>
                  </a:lnTo>
                  <a:lnTo>
                    <a:pt x="793" y="488"/>
                  </a:lnTo>
                  <a:lnTo>
                    <a:pt x="794" y="488"/>
                  </a:lnTo>
                  <a:lnTo>
                    <a:pt x="795" y="488"/>
                  </a:lnTo>
                  <a:lnTo>
                    <a:pt x="795" y="487"/>
                  </a:lnTo>
                  <a:lnTo>
                    <a:pt x="795" y="487"/>
                  </a:lnTo>
                  <a:lnTo>
                    <a:pt x="796" y="487"/>
                  </a:lnTo>
                  <a:lnTo>
                    <a:pt x="796" y="488"/>
                  </a:lnTo>
                  <a:lnTo>
                    <a:pt x="796" y="488"/>
                  </a:lnTo>
                  <a:lnTo>
                    <a:pt x="797" y="488"/>
                  </a:lnTo>
                  <a:lnTo>
                    <a:pt x="798" y="488"/>
                  </a:lnTo>
                  <a:lnTo>
                    <a:pt x="798" y="488"/>
                  </a:lnTo>
                  <a:lnTo>
                    <a:pt x="799" y="488"/>
                  </a:lnTo>
                  <a:lnTo>
                    <a:pt x="799" y="488"/>
                  </a:lnTo>
                  <a:lnTo>
                    <a:pt x="800" y="488"/>
                  </a:lnTo>
                  <a:lnTo>
                    <a:pt x="800" y="488"/>
                  </a:lnTo>
                  <a:lnTo>
                    <a:pt x="801" y="488"/>
                  </a:lnTo>
                  <a:lnTo>
                    <a:pt x="801" y="487"/>
                  </a:lnTo>
                  <a:lnTo>
                    <a:pt x="801" y="488"/>
                  </a:lnTo>
                  <a:lnTo>
                    <a:pt x="802" y="488"/>
                  </a:lnTo>
                  <a:lnTo>
                    <a:pt x="803" y="488"/>
                  </a:lnTo>
                  <a:lnTo>
                    <a:pt x="803" y="488"/>
                  </a:lnTo>
                  <a:lnTo>
                    <a:pt x="804" y="488"/>
                  </a:lnTo>
                  <a:lnTo>
                    <a:pt x="804" y="487"/>
                  </a:lnTo>
                  <a:lnTo>
                    <a:pt x="804" y="487"/>
                  </a:lnTo>
                  <a:lnTo>
                    <a:pt x="805" y="487"/>
                  </a:lnTo>
                  <a:lnTo>
                    <a:pt x="805" y="488"/>
                  </a:lnTo>
                  <a:lnTo>
                    <a:pt x="805" y="488"/>
                  </a:lnTo>
                  <a:lnTo>
                    <a:pt x="806" y="488"/>
                  </a:lnTo>
                  <a:lnTo>
                    <a:pt x="807" y="488"/>
                  </a:lnTo>
                  <a:lnTo>
                    <a:pt x="807" y="488"/>
                  </a:lnTo>
                  <a:lnTo>
                    <a:pt x="808" y="488"/>
                  </a:lnTo>
                  <a:lnTo>
                    <a:pt x="808" y="488"/>
                  </a:lnTo>
                  <a:lnTo>
                    <a:pt x="809" y="488"/>
                  </a:lnTo>
                  <a:lnTo>
                    <a:pt x="809" y="488"/>
                  </a:lnTo>
                  <a:lnTo>
                    <a:pt x="810" y="488"/>
                  </a:lnTo>
                  <a:lnTo>
                    <a:pt x="810" y="488"/>
                  </a:lnTo>
                  <a:lnTo>
                    <a:pt x="811" y="488"/>
                  </a:lnTo>
                  <a:lnTo>
                    <a:pt x="811" y="488"/>
                  </a:lnTo>
                  <a:lnTo>
                    <a:pt x="812" y="488"/>
                  </a:lnTo>
                  <a:lnTo>
                    <a:pt x="812" y="488"/>
                  </a:lnTo>
                  <a:lnTo>
                    <a:pt x="813" y="488"/>
                  </a:lnTo>
                  <a:lnTo>
                    <a:pt x="813" y="487"/>
                  </a:lnTo>
                  <a:lnTo>
                    <a:pt x="813" y="487"/>
                  </a:lnTo>
                  <a:lnTo>
                    <a:pt x="814" y="487"/>
                  </a:lnTo>
                  <a:lnTo>
                    <a:pt x="814" y="488"/>
                  </a:lnTo>
                  <a:lnTo>
                    <a:pt x="814" y="488"/>
                  </a:lnTo>
                  <a:lnTo>
                    <a:pt x="815" y="488"/>
                  </a:lnTo>
                  <a:lnTo>
                    <a:pt x="816" y="488"/>
                  </a:lnTo>
                  <a:lnTo>
                    <a:pt x="816" y="488"/>
                  </a:lnTo>
                  <a:lnTo>
                    <a:pt x="817" y="488"/>
                  </a:lnTo>
                  <a:lnTo>
                    <a:pt x="817" y="487"/>
                  </a:lnTo>
                  <a:lnTo>
                    <a:pt x="817" y="487"/>
                  </a:lnTo>
                  <a:lnTo>
                    <a:pt x="818" y="487"/>
                  </a:lnTo>
                  <a:lnTo>
                    <a:pt x="818" y="488"/>
                  </a:lnTo>
                  <a:lnTo>
                    <a:pt x="818" y="488"/>
                  </a:lnTo>
                  <a:lnTo>
                    <a:pt x="819" y="488"/>
                  </a:lnTo>
                  <a:lnTo>
                    <a:pt x="820" y="488"/>
                  </a:lnTo>
                  <a:lnTo>
                    <a:pt x="820" y="487"/>
                  </a:lnTo>
                  <a:lnTo>
                    <a:pt x="820" y="488"/>
                  </a:lnTo>
                  <a:lnTo>
                    <a:pt x="821" y="488"/>
                  </a:lnTo>
                  <a:lnTo>
                    <a:pt x="822" y="488"/>
                  </a:lnTo>
                  <a:lnTo>
                    <a:pt x="822" y="488"/>
                  </a:lnTo>
                  <a:lnTo>
                    <a:pt x="823" y="488"/>
                  </a:lnTo>
                  <a:lnTo>
                    <a:pt x="823" y="488"/>
                  </a:lnTo>
                  <a:lnTo>
                    <a:pt x="824" y="488"/>
                  </a:lnTo>
                  <a:lnTo>
                    <a:pt x="824" y="487"/>
                  </a:lnTo>
                  <a:lnTo>
                    <a:pt x="824" y="487"/>
                  </a:lnTo>
                  <a:lnTo>
                    <a:pt x="825" y="487"/>
                  </a:lnTo>
                  <a:lnTo>
                    <a:pt x="825" y="488"/>
                  </a:lnTo>
                  <a:lnTo>
                    <a:pt x="825" y="488"/>
                  </a:lnTo>
                  <a:lnTo>
                    <a:pt x="826" y="488"/>
                  </a:lnTo>
                  <a:lnTo>
                    <a:pt x="826" y="480"/>
                  </a:lnTo>
                  <a:lnTo>
                    <a:pt x="826" y="483"/>
                  </a:lnTo>
                  <a:lnTo>
                    <a:pt x="827" y="483"/>
                  </a:lnTo>
                  <a:lnTo>
                    <a:pt x="827" y="487"/>
                  </a:lnTo>
                  <a:lnTo>
                    <a:pt x="827" y="487"/>
                  </a:lnTo>
                  <a:lnTo>
                    <a:pt x="828" y="487"/>
                  </a:lnTo>
                  <a:lnTo>
                    <a:pt x="828" y="488"/>
                  </a:lnTo>
                  <a:lnTo>
                    <a:pt x="829" y="488"/>
                  </a:lnTo>
                  <a:lnTo>
                    <a:pt x="830" y="488"/>
                  </a:lnTo>
                  <a:lnTo>
                    <a:pt x="830" y="487"/>
                  </a:lnTo>
                  <a:lnTo>
                    <a:pt x="830" y="487"/>
                  </a:lnTo>
                  <a:lnTo>
                    <a:pt x="831" y="487"/>
                  </a:lnTo>
                  <a:lnTo>
                    <a:pt x="831" y="488"/>
                  </a:lnTo>
                  <a:lnTo>
                    <a:pt x="832" y="487"/>
                  </a:lnTo>
                  <a:lnTo>
                    <a:pt x="832" y="486"/>
                  </a:lnTo>
                  <a:lnTo>
                    <a:pt x="832" y="487"/>
                  </a:lnTo>
                  <a:lnTo>
                    <a:pt x="833" y="487"/>
                  </a:lnTo>
                  <a:lnTo>
                    <a:pt x="833" y="488"/>
                  </a:lnTo>
                  <a:lnTo>
                    <a:pt x="833" y="487"/>
                  </a:lnTo>
                  <a:lnTo>
                    <a:pt x="834" y="487"/>
                  </a:lnTo>
                  <a:lnTo>
                    <a:pt x="834" y="488"/>
                  </a:lnTo>
                  <a:lnTo>
                    <a:pt x="835" y="487"/>
                  </a:lnTo>
                  <a:lnTo>
                    <a:pt x="835" y="487"/>
                  </a:lnTo>
                  <a:lnTo>
                    <a:pt x="835" y="487"/>
                  </a:lnTo>
                  <a:lnTo>
                    <a:pt x="836" y="487"/>
                  </a:lnTo>
                  <a:lnTo>
                    <a:pt x="836" y="488"/>
                  </a:lnTo>
                  <a:lnTo>
                    <a:pt x="836" y="488"/>
                  </a:lnTo>
                  <a:lnTo>
                    <a:pt x="837" y="488"/>
                  </a:lnTo>
                  <a:lnTo>
                    <a:pt x="838" y="488"/>
                  </a:lnTo>
                  <a:lnTo>
                    <a:pt x="838" y="487"/>
                  </a:lnTo>
                  <a:lnTo>
                    <a:pt x="838" y="488"/>
                  </a:lnTo>
                  <a:lnTo>
                    <a:pt x="839" y="488"/>
                  </a:lnTo>
                  <a:lnTo>
                    <a:pt x="840" y="488"/>
                  </a:lnTo>
                  <a:lnTo>
                    <a:pt x="840" y="488"/>
                  </a:lnTo>
                  <a:lnTo>
                    <a:pt x="841" y="488"/>
                  </a:lnTo>
                  <a:lnTo>
                    <a:pt x="841" y="487"/>
                  </a:lnTo>
                  <a:lnTo>
                    <a:pt x="841" y="487"/>
                  </a:lnTo>
                  <a:lnTo>
                    <a:pt x="842" y="487"/>
                  </a:lnTo>
                  <a:lnTo>
                    <a:pt x="842" y="488"/>
                  </a:lnTo>
                  <a:lnTo>
                    <a:pt x="842" y="487"/>
                  </a:lnTo>
                  <a:lnTo>
                    <a:pt x="843" y="487"/>
                  </a:lnTo>
                  <a:lnTo>
                    <a:pt x="843" y="488"/>
                  </a:lnTo>
                  <a:lnTo>
                    <a:pt x="843" y="488"/>
                  </a:lnTo>
                  <a:lnTo>
                    <a:pt x="844" y="488"/>
                  </a:lnTo>
                  <a:lnTo>
                    <a:pt x="845" y="488"/>
                  </a:lnTo>
                  <a:lnTo>
                    <a:pt x="845" y="488"/>
                  </a:lnTo>
                  <a:lnTo>
                    <a:pt x="846" y="488"/>
                  </a:lnTo>
                  <a:lnTo>
                    <a:pt x="846" y="488"/>
                  </a:lnTo>
                  <a:lnTo>
                    <a:pt x="847" y="488"/>
                  </a:lnTo>
                  <a:lnTo>
                    <a:pt x="847" y="487"/>
                  </a:lnTo>
                  <a:lnTo>
                    <a:pt x="847" y="487"/>
                  </a:lnTo>
                  <a:lnTo>
                    <a:pt x="848" y="487"/>
                  </a:lnTo>
                  <a:lnTo>
                    <a:pt x="848" y="488"/>
                  </a:lnTo>
                  <a:lnTo>
                    <a:pt x="848" y="488"/>
                  </a:lnTo>
                  <a:lnTo>
                    <a:pt x="849" y="488"/>
                  </a:lnTo>
                  <a:lnTo>
                    <a:pt x="850" y="488"/>
                  </a:lnTo>
                  <a:lnTo>
                    <a:pt x="850" y="488"/>
                  </a:lnTo>
                  <a:lnTo>
                    <a:pt x="851" y="488"/>
                  </a:lnTo>
                  <a:lnTo>
                    <a:pt x="851" y="488"/>
                  </a:lnTo>
                  <a:lnTo>
                    <a:pt x="852" y="488"/>
                  </a:lnTo>
                  <a:lnTo>
                    <a:pt x="852" y="488"/>
                  </a:lnTo>
                  <a:lnTo>
                    <a:pt x="853" y="488"/>
                  </a:lnTo>
                  <a:lnTo>
                    <a:pt x="853" y="488"/>
                  </a:lnTo>
                  <a:lnTo>
                    <a:pt x="854" y="488"/>
                  </a:lnTo>
                  <a:lnTo>
                    <a:pt x="854" y="488"/>
                  </a:lnTo>
                  <a:lnTo>
                    <a:pt x="855" y="488"/>
                  </a:lnTo>
                  <a:lnTo>
                    <a:pt x="855" y="488"/>
                  </a:lnTo>
                  <a:lnTo>
                    <a:pt x="856" y="488"/>
                  </a:lnTo>
                  <a:lnTo>
                    <a:pt x="856" y="487"/>
                  </a:lnTo>
                  <a:lnTo>
                    <a:pt x="856" y="488"/>
                  </a:lnTo>
                  <a:lnTo>
                    <a:pt x="857" y="488"/>
                  </a:lnTo>
                  <a:lnTo>
                    <a:pt x="858" y="488"/>
                  </a:lnTo>
                  <a:lnTo>
                    <a:pt x="858" y="487"/>
                  </a:lnTo>
                  <a:lnTo>
                    <a:pt x="858" y="487"/>
                  </a:lnTo>
                  <a:lnTo>
                    <a:pt x="859" y="487"/>
                  </a:lnTo>
                  <a:lnTo>
                    <a:pt x="859" y="488"/>
                  </a:lnTo>
                  <a:lnTo>
                    <a:pt x="859" y="488"/>
                  </a:lnTo>
                  <a:lnTo>
                    <a:pt x="860" y="488"/>
                  </a:lnTo>
                  <a:lnTo>
                    <a:pt x="861" y="488"/>
                  </a:lnTo>
                  <a:lnTo>
                    <a:pt x="861" y="484"/>
                  </a:lnTo>
                  <a:lnTo>
                    <a:pt x="862" y="484"/>
                  </a:lnTo>
                  <a:lnTo>
                    <a:pt x="862" y="467"/>
                  </a:lnTo>
                  <a:lnTo>
                    <a:pt x="862" y="477"/>
                  </a:lnTo>
                  <a:lnTo>
                    <a:pt x="863" y="477"/>
                  </a:lnTo>
                  <a:lnTo>
                    <a:pt x="863" y="486"/>
                  </a:lnTo>
                  <a:lnTo>
                    <a:pt x="863" y="487"/>
                  </a:lnTo>
                  <a:lnTo>
                    <a:pt x="864" y="487"/>
                  </a:lnTo>
                  <a:lnTo>
                    <a:pt x="864" y="488"/>
                  </a:lnTo>
                  <a:lnTo>
                    <a:pt x="864" y="487"/>
                  </a:lnTo>
                  <a:lnTo>
                    <a:pt x="865" y="487"/>
                  </a:lnTo>
                  <a:lnTo>
                    <a:pt x="865" y="488"/>
                  </a:lnTo>
                  <a:lnTo>
                    <a:pt x="865" y="488"/>
                  </a:lnTo>
                  <a:lnTo>
                    <a:pt x="866" y="488"/>
                  </a:lnTo>
                  <a:lnTo>
                    <a:pt x="867" y="488"/>
                  </a:lnTo>
                  <a:lnTo>
                    <a:pt x="867" y="488"/>
                  </a:lnTo>
                  <a:lnTo>
                    <a:pt x="868" y="488"/>
                  </a:lnTo>
                  <a:lnTo>
                    <a:pt x="868" y="486"/>
                  </a:lnTo>
                  <a:lnTo>
                    <a:pt x="868" y="488"/>
                  </a:lnTo>
                  <a:lnTo>
                    <a:pt x="869" y="488"/>
                  </a:lnTo>
                  <a:lnTo>
                    <a:pt x="870" y="488"/>
                  </a:lnTo>
                  <a:lnTo>
                    <a:pt x="870" y="488"/>
                  </a:lnTo>
                  <a:lnTo>
                    <a:pt x="871" y="488"/>
                  </a:lnTo>
                  <a:lnTo>
                    <a:pt x="871" y="488"/>
                  </a:lnTo>
                  <a:lnTo>
                    <a:pt x="872" y="488"/>
                  </a:lnTo>
                  <a:lnTo>
                    <a:pt x="872" y="487"/>
                  </a:lnTo>
                  <a:lnTo>
                    <a:pt x="872" y="487"/>
                  </a:lnTo>
                  <a:lnTo>
                    <a:pt x="873" y="487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4" y="488"/>
                  </a:lnTo>
                  <a:lnTo>
                    <a:pt x="875" y="488"/>
                  </a:lnTo>
                  <a:lnTo>
                    <a:pt x="875" y="488"/>
                  </a:lnTo>
                  <a:lnTo>
                    <a:pt x="876" y="488"/>
                  </a:lnTo>
                  <a:lnTo>
                    <a:pt x="876" y="488"/>
                  </a:lnTo>
                  <a:lnTo>
                    <a:pt x="877" y="488"/>
                  </a:lnTo>
                  <a:lnTo>
                    <a:pt x="877" y="488"/>
                  </a:lnTo>
                  <a:lnTo>
                    <a:pt x="878" y="488"/>
                  </a:lnTo>
                  <a:lnTo>
                    <a:pt x="878" y="488"/>
                  </a:lnTo>
                  <a:lnTo>
                    <a:pt x="879" y="488"/>
                  </a:lnTo>
                  <a:lnTo>
                    <a:pt x="879" y="488"/>
                  </a:lnTo>
                  <a:lnTo>
                    <a:pt x="880" y="488"/>
                  </a:lnTo>
                  <a:lnTo>
                    <a:pt x="880" y="488"/>
                  </a:lnTo>
                  <a:lnTo>
                    <a:pt x="881" y="488"/>
                  </a:lnTo>
                  <a:lnTo>
                    <a:pt x="881" y="488"/>
                  </a:lnTo>
                  <a:lnTo>
                    <a:pt x="882" y="488"/>
                  </a:lnTo>
                  <a:lnTo>
                    <a:pt x="882" y="488"/>
                  </a:lnTo>
                  <a:lnTo>
                    <a:pt x="883" y="488"/>
                  </a:lnTo>
                  <a:lnTo>
                    <a:pt x="883" y="488"/>
                  </a:lnTo>
                  <a:lnTo>
                    <a:pt x="884" y="488"/>
                  </a:lnTo>
                  <a:lnTo>
                    <a:pt x="884" y="488"/>
                  </a:lnTo>
                  <a:lnTo>
                    <a:pt x="885" y="488"/>
                  </a:lnTo>
                  <a:lnTo>
                    <a:pt x="885" y="488"/>
                  </a:lnTo>
                  <a:lnTo>
                    <a:pt x="886" y="488"/>
                  </a:lnTo>
                  <a:lnTo>
                    <a:pt x="886" y="487"/>
                  </a:lnTo>
                  <a:lnTo>
                    <a:pt x="886" y="488"/>
                  </a:lnTo>
                  <a:lnTo>
                    <a:pt x="887" y="488"/>
                  </a:lnTo>
                  <a:lnTo>
                    <a:pt x="888" y="488"/>
                  </a:lnTo>
                  <a:lnTo>
                    <a:pt x="888" y="488"/>
                  </a:lnTo>
                  <a:lnTo>
                    <a:pt x="889" y="488"/>
                  </a:lnTo>
                  <a:lnTo>
                    <a:pt x="889" y="488"/>
                  </a:lnTo>
                  <a:lnTo>
                    <a:pt x="890" y="488"/>
                  </a:lnTo>
                  <a:lnTo>
                    <a:pt x="890" y="487"/>
                  </a:lnTo>
                  <a:lnTo>
                    <a:pt x="890" y="488"/>
                  </a:lnTo>
                  <a:lnTo>
                    <a:pt x="891" y="488"/>
                  </a:lnTo>
                  <a:lnTo>
                    <a:pt x="892" y="488"/>
                  </a:lnTo>
                  <a:lnTo>
                    <a:pt x="892" y="488"/>
                  </a:lnTo>
                  <a:lnTo>
                    <a:pt x="893" y="488"/>
                  </a:lnTo>
                  <a:lnTo>
                    <a:pt x="893" y="488"/>
                  </a:lnTo>
                  <a:lnTo>
                    <a:pt x="894" y="488"/>
                  </a:lnTo>
                  <a:lnTo>
                    <a:pt x="894" y="488"/>
                  </a:lnTo>
                  <a:lnTo>
                    <a:pt x="895" y="488"/>
                  </a:lnTo>
                  <a:lnTo>
                    <a:pt x="895" y="488"/>
                  </a:lnTo>
                  <a:lnTo>
                    <a:pt x="896" y="488"/>
                  </a:lnTo>
                  <a:lnTo>
                    <a:pt x="896" y="488"/>
                  </a:lnTo>
                </a:path>
              </a:pathLst>
            </a:custGeom>
            <a:noFill/>
            <a:ln w="7938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36" name="Rectangle 4"/>
            <p:cNvSpPr>
              <a:spLocks noChangeArrowheads="1"/>
            </p:cNvSpPr>
            <p:nvPr/>
          </p:nvSpPr>
          <p:spPr bwMode="auto">
            <a:xfrm>
              <a:off x="2180" y="1335"/>
              <a:ext cx="26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1799.96</a:t>
              </a:r>
              <a:endParaRPr lang="en-US" altLang="cs-CZ"/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 flipV="1">
              <a:off x="2297" y="141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2175" y="1415"/>
              <a:ext cx="24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1925" y="1511"/>
              <a:ext cx="26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1675.87</a:t>
              </a:r>
              <a:endParaRPr lang="en-US" altLang="cs-CZ"/>
            </a:p>
          </p:txBody>
        </p:sp>
        <p:sp>
          <p:nvSpPr>
            <p:cNvPr id="95240" name="Line 8"/>
            <p:cNvSpPr>
              <a:spLocks noChangeShapeType="1"/>
            </p:cNvSpPr>
            <p:nvPr/>
          </p:nvSpPr>
          <p:spPr bwMode="auto">
            <a:xfrm flipV="1">
              <a:off x="2042" y="1591"/>
              <a:ext cx="1" cy="1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>
              <a:off x="1920" y="1591"/>
              <a:ext cx="24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1128" y="1761"/>
              <a:ext cx="26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1287.59</a:t>
              </a:r>
              <a:endParaRPr lang="en-US" altLang="cs-CZ"/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 flipV="1">
              <a:off x="1245" y="1840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122" y="1840"/>
              <a:ext cx="2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3705" y="2505"/>
              <a:ext cx="26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2539.17</a:t>
              </a:r>
              <a:endParaRPr lang="en-US" altLang="cs-CZ"/>
            </a:p>
          </p:txBody>
        </p:sp>
        <p:sp>
          <p:nvSpPr>
            <p:cNvPr id="95246" name="Line 14"/>
            <p:cNvSpPr>
              <a:spLocks noChangeShapeType="1"/>
            </p:cNvSpPr>
            <p:nvPr/>
          </p:nvSpPr>
          <p:spPr bwMode="auto">
            <a:xfrm flipV="1">
              <a:off x="3822" y="2584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3700" y="2584"/>
              <a:ext cx="2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48" name="Rectangle 16"/>
            <p:cNvSpPr>
              <a:spLocks noChangeArrowheads="1"/>
            </p:cNvSpPr>
            <p:nvPr/>
          </p:nvSpPr>
          <p:spPr bwMode="auto">
            <a:xfrm>
              <a:off x="1488" y="2832"/>
              <a:ext cx="26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1458.85</a:t>
              </a:r>
              <a:endParaRPr lang="en-US" altLang="cs-CZ"/>
            </a:p>
          </p:txBody>
        </p:sp>
        <p:sp>
          <p:nvSpPr>
            <p:cNvPr id="95249" name="Line 17"/>
            <p:cNvSpPr>
              <a:spLocks noChangeShapeType="1"/>
            </p:cNvSpPr>
            <p:nvPr/>
          </p:nvSpPr>
          <p:spPr bwMode="auto">
            <a:xfrm>
              <a:off x="1483" y="2912"/>
              <a:ext cx="2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1569" y="2972"/>
              <a:ext cx="26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1502.76</a:t>
              </a:r>
              <a:endParaRPr lang="en-US" altLang="cs-CZ"/>
            </a:p>
          </p:txBody>
        </p:sp>
        <p:sp>
          <p:nvSpPr>
            <p:cNvPr id="95251" name="Line 19"/>
            <p:cNvSpPr>
              <a:spLocks noChangeShapeType="1"/>
            </p:cNvSpPr>
            <p:nvPr/>
          </p:nvSpPr>
          <p:spPr bwMode="auto">
            <a:xfrm flipV="1">
              <a:off x="1686" y="305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52" name="Line 20"/>
            <p:cNvSpPr>
              <a:spLocks noChangeShapeType="1"/>
            </p:cNvSpPr>
            <p:nvPr/>
          </p:nvSpPr>
          <p:spPr bwMode="auto">
            <a:xfrm>
              <a:off x="1563" y="3052"/>
              <a:ext cx="2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53" name="Rectangle 21"/>
            <p:cNvSpPr>
              <a:spLocks noChangeArrowheads="1"/>
            </p:cNvSpPr>
            <p:nvPr/>
          </p:nvSpPr>
          <p:spPr bwMode="auto">
            <a:xfrm>
              <a:off x="777" y="2760"/>
              <a:ext cx="26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1117.50</a:t>
              </a:r>
              <a:endParaRPr lang="en-US" altLang="cs-CZ"/>
            </a:p>
          </p:txBody>
        </p:sp>
        <p:sp>
          <p:nvSpPr>
            <p:cNvPr id="95254" name="Line 22"/>
            <p:cNvSpPr>
              <a:spLocks noChangeShapeType="1"/>
            </p:cNvSpPr>
            <p:nvPr/>
          </p:nvSpPr>
          <p:spPr bwMode="auto">
            <a:xfrm flipV="1">
              <a:off x="894" y="2840"/>
              <a:ext cx="1" cy="3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55" name="Line 23"/>
            <p:cNvSpPr>
              <a:spLocks noChangeShapeType="1"/>
            </p:cNvSpPr>
            <p:nvPr/>
          </p:nvSpPr>
          <p:spPr bwMode="auto">
            <a:xfrm>
              <a:off x="772" y="2840"/>
              <a:ext cx="24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56" name="Rectangle 24"/>
            <p:cNvSpPr>
              <a:spLocks noChangeArrowheads="1"/>
            </p:cNvSpPr>
            <p:nvPr/>
          </p:nvSpPr>
          <p:spPr bwMode="auto">
            <a:xfrm>
              <a:off x="2346" y="3169"/>
              <a:ext cx="26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1877.89</a:t>
              </a:r>
              <a:endParaRPr lang="en-US" altLang="cs-CZ"/>
            </a:p>
          </p:txBody>
        </p:sp>
        <p:sp>
          <p:nvSpPr>
            <p:cNvPr id="95257" name="Line 25"/>
            <p:cNvSpPr>
              <a:spLocks noChangeShapeType="1"/>
            </p:cNvSpPr>
            <p:nvPr/>
          </p:nvSpPr>
          <p:spPr bwMode="auto">
            <a:xfrm flipV="1">
              <a:off x="2462" y="3249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58" name="Line 26"/>
            <p:cNvSpPr>
              <a:spLocks noChangeShapeType="1"/>
            </p:cNvSpPr>
            <p:nvPr/>
          </p:nvSpPr>
          <p:spPr bwMode="auto">
            <a:xfrm>
              <a:off x="2339" y="3249"/>
              <a:ext cx="2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59" name="Rectangle 27"/>
            <p:cNvSpPr>
              <a:spLocks noChangeArrowheads="1"/>
            </p:cNvSpPr>
            <p:nvPr/>
          </p:nvSpPr>
          <p:spPr bwMode="auto">
            <a:xfrm>
              <a:off x="559" y="3249"/>
              <a:ext cx="26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1012.50</a:t>
              </a:r>
              <a:endParaRPr lang="en-US" altLang="cs-CZ"/>
            </a:p>
          </p:txBody>
        </p:sp>
        <p:sp>
          <p:nvSpPr>
            <p:cNvPr id="95260" name="Line 28"/>
            <p:cNvSpPr>
              <a:spLocks noChangeShapeType="1"/>
            </p:cNvSpPr>
            <p:nvPr/>
          </p:nvSpPr>
          <p:spPr bwMode="auto">
            <a:xfrm flipV="1">
              <a:off x="676" y="3329"/>
              <a:ext cx="1" cy="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61" name="Line 29"/>
            <p:cNvSpPr>
              <a:spLocks noChangeShapeType="1"/>
            </p:cNvSpPr>
            <p:nvPr/>
          </p:nvSpPr>
          <p:spPr bwMode="auto">
            <a:xfrm>
              <a:off x="554" y="3329"/>
              <a:ext cx="24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62" name="Rectangle 30"/>
            <p:cNvSpPr>
              <a:spLocks noChangeArrowheads="1"/>
            </p:cNvSpPr>
            <p:nvPr/>
          </p:nvSpPr>
          <p:spPr bwMode="auto">
            <a:xfrm>
              <a:off x="1723" y="3302"/>
              <a:ext cx="26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1576.71</a:t>
              </a:r>
              <a:endParaRPr lang="en-US" altLang="cs-CZ"/>
            </a:p>
          </p:txBody>
        </p:sp>
        <p:sp>
          <p:nvSpPr>
            <p:cNvPr id="95263" name="Line 31"/>
            <p:cNvSpPr>
              <a:spLocks noChangeShapeType="1"/>
            </p:cNvSpPr>
            <p:nvPr/>
          </p:nvSpPr>
          <p:spPr bwMode="auto">
            <a:xfrm flipV="1">
              <a:off x="1840" y="338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1718" y="3382"/>
              <a:ext cx="24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65" name="Rectangle 33"/>
            <p:cNvSpPr>
              <a:spLocks noChangeArrowheads="1"/>
            </p:cNvSpPr>
            <p:nvPr/>
          </p:nvSpPr>
          <p:spPr bwMode="auto">
            <a:xfrm>
              <a:off x="2929" y="3339"/>
              <a:ext cx="26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2161.02</a:t>
              </a:r>
              <a:endParaRPr lang="en-US" altLang="cs-CZ"/>
            </a:p>
          </p:txBody>
        </p:sp>
        <p:sp>
          <p:nvSpPr>
            <p:cNvPr id="95266" name="Line 34"/>
            <p:cNvSpPr>
              <a:spLocks noChangeShapeType="1"/>
            </p:cNvSpPr>
            <p:nvPr/>
          </p:nvSpPr>
          <p:spPr bwMode="auto">
            <a:xfrm flipV="1">
              <a:off x="3046" y="3419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67" name="Line 35"/>
            <p:cNvSpPr>
              <a:spLocks noChangeShapeType="1"/>
            </p:cNvSpPr>
            <p:nvPr/>
          </p:nvSpPr>
          <p:spPr bwMode="auto">
            <a:xfrm>
              <a:off x="2924" y="3419"/>
              <a:ext cx="2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68" name="Rectangle 36"/>
            <p:cNvSpPr>
              <a:spLocks noChangeArrowheads="1"/>
            </p:cNvSpPr>
            <p:nvPr/>
          </p:nvSpPr>
          <p:spPr bwMode="auto">
            <a:xfrm>
              <a:off x="4981" y="3430"/>
              <a:ext cx="26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3156.32</a:t>
              </a:r>
              <a:endParaRPr lang="en-US" altLang="cs-CZ"/>
            </a:p>
          </p:txBody>
        </p:sp>
        <p:sp>
          <p:nvSpPr>
            <p:cNvPr id="95269" name="Line 37"/>
            <p:cNvSpPr>
              <a:spLocks noChangeShapeType="1"/>
            </p:cNvSpPr>
            <p:nvPr/>
          </p:nvSpPr>
          <p:spPr bwMode="auto">
            <a:xfrm flipV="1">
              <a:off x="5098" y="3509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70" name="Line 38"/>
            <p:cNvSpPr>
              <a:spLocks noChangeShapeType="1"/>
            </p:cNvSpPr>
            <p:nvPr/>
          </p:nvSpPr>
          <p:spPr bwMode="auto">
            <a:xfrm>
              <a:off x="4976" y="3509"/>
              <a:ext cx="24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71" name="Rectangle 39"/>
            <p:cNvSpPr>
              <a:spLocks noChangeArrowheads="1"/>
            </p:cNvSpPr>
            <p:nvPr/>
          </p:nvSpPr>
          <p:spPr bwMode="auto">
            <a:xfrm>
              <a:off x="3913" y="3477"/>
              <a:ext cx="26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2638.21</a:t>
              </a:r>
              <a:endParaRPr lang="en-US" altLang="cs-CZ"/>
            </a:p>
          </p:txBody>
        </p:sp>
        <p:sp>
          <p:nvSpPr>
            <p:cNvPr id="95272" name="Line 40"/>
            <p:cNvSpPr>
              <a:spLocks noChangeShapeType="1"/>
            </p:cNvSpPr>
            <p:nvPr/>
          </p:nvSpPr>
          <p:spPr bwMode="auto">
            <a:xfrm flipV="1">
              <a:off x="4030" y="3557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73" name="Line 41"/>
            <p:cNvSpPr>
              <a:spLocks noChangeShapeType="1"/>
            </p:cNvSpPr>
            <p:nvPr/>
          </p:nvSpPr>
          <p:spPr bwMode="auto">
            <a:xfrm>
              <a:off x="3907" y="3557"/>
              <a:ext cx="2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74" name="Line 42"/>
            <p:cNvSpPr>
              <a:spLocks noChangeShapeType="1"/>
            </p:cNvSpPr>
            <p:nvPr/>
          </p:nvSpPr>
          <p:spPr bwMode="auto">
            <a:xfrm>
              <a:off x="484" y="3685"/>
              <a:ext cx="2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75" name="Rectangle 43"/>
            <p:cNvSpPr>
              <a:spLocks noChangeArrowheads="1"/>
            </p:cNvSpPr>
            <p:nvPr/>
          </p:nvSpPr>
          <p:spPr bwMode="auto">
            <a:xfrm>
              <a:off x="325" y="3642"/>
              <a:ext cx="12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000">
                  <a:solidFill>
                    <a:srgbClr val="000000"/>
                  </a:solidFill>
                  <a:latin typeface="Arial" pitchFamily="34" charset="0"/>
                </a:rPr>
                <a:t>0.0</a:t>
              </a:r>
              <a:endParaRPr lang="en-US" altLang="cs-CZ"/>
            </a:p>
          </p:txBody>
        </p:sp>
        <p:sp>
          <p:nvSpPr>
            <p:cNvPr id="95276" name="Line 44"/>
            <p:cNvSpPr>
              <a:spLocks noChangeShapeType="1"/>
            </p:cNvSpPr>
            <p:nvPr/>
          </p:nvSpPr>
          <p:spPr bwMode="auto">
            <a:xfrm>
              <a:off x="495" y="3398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77" name="Line 45"/>
            <p:cNvSpPr>
              <a:spLocks noChangeShapeType="1"/>
            </p:cNvSpPr>
            <p:nvPr/>
          </p:nvSpPr>
          <p:spPr bwMode="auto">
            <a:xfrm>
              <a:off x="484" y="3116"/>
              <a:ext cx="2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78" name="Rectangle 46"/>
            <p:cNvSpPr>
              <a:spLocks noChangeArrowheads="1"/>
            </p:cNvSpPr>
            <p:nvPr/>
          </p:nvSpPr>
          <p:spPr bwMode="auto">
            <a:xfrm>
              <a:off x="325" y="3073"/>
              <a:ext cx="12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000">
                  <a:solidFill>
                    <a:srgbClr val="000000"/>
                  </a:solidFill>
                  <a:latin typeface="Arial" pitchFamily="34" charset="0"/>
                </a:rPr>
                <a:t>0.2</a:t>
              </a:r>
              <a:endParaRPr lang="en-US" altLang="cs-CZ"/>
            </a:p>
          </p:txBody>
        </p:sp>
        <p:sp>
          <p:nvSpPr>
            <p:cNvPr id="95279" name="Line 47"/>
            <p:cNvSpPr>
              <a:spLocks noChangeShapeType="1"/>
            </p:cNvSpPr>
            <p:nvPr/>
          </p:nvSpPr>
          <p:spPr bwMode="auto">
            <a:xfrm>
              <a:off x="495" y="2829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80" name="Line 48"/>
            <p:cNvSpPr>
              <a:spLocks noChangeShapeType="1"/>
            </p:cNvSpPr>
            <p:nvPr/>
          </p:nvSpPr>
          <p:spPr bwMode="auto">
            <a:xfrm>
              <a:off x="484" y="2542"/>
              <a:ext cx="2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81" name="Rectangle 49"/>
            <p:cNvSpPr>
              <a:spLocks noChangeArrowheads="1"/>
            </p:cNvSpPr>
            <p:nvPr/>
          </p:nvSpPr>
          <p:spPr bwMode="auto">
            <a:xfrm>
              <a:off x="325" y="2499"/>
              <a:ext cx="12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000">
                  <a:solidFill>
                    <a:srgbClr val="000000"/>
                  </a:solidFill>
                  <a:latin typeface="Arial" pitchFamily="34" charset="0"/>
                </a:rPr>
                <a:t>0.4</a:t>
              </a:r>
              <a:endParaRPr lang="en-US" altLang="cs-CZ"/>
            </a:p>
          </p:txBody>
        </p:sp>
        <p:sp>
          <p:nvSpPr>
            <p:cNvPr id="95282" name="Line 50"/>
            <p:cNvSpPr>
              <a:spLocks noChangeShapeType="1"/>
            </p:cNvSpPr>
            <p:nvPr/>
          </p:nvSpPr>
          <p:spPr bwMode="auto">
            <a:xfrm>
              <a:off x="495" y="2255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83" name="Line 51"/>
            <p:cNvSpPr>
              <a:spLocks noChangeShapeType="1"/>
            </p:cNvSpPr>
            <p:nvPr/>
          </p:nvSpPr>
          <p:spPr bwMode="auto">
            <a:xfrm>
              <a:off x="484" y="1973"/>
              <a:ext cx="2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325" y="1931"/>
              <a:ext cx="12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000">
                  <a:solidFill>
                    <a:srgbClr val="000000"/>
                  </a:solidFill>
                  <a:latin typeface="Arial" pitchFamily="34" charset="0"/>
                </a:rPr>
                <a:t>0.6</a:t>
              </a:r>
              <a:endParaRPr lang="en-US" altLang="cs-CZ"/>
            </a:p>
          </p:txBody>
        </p:sp>
        <p:sp>
          <p:nvSpPr>
            <p:cNvPr id="95285" name="Line 53"/>
            <p:cNvSpPr>
              <a:spLocks noChangeShapeType="1"/>
            </p:cNvSpPr>
            <p:nvPr/>
          </p:nvSpPr>
          <p:spPr bwMode="auto">
            <a:xfrm>
              <a:off x="495" y="1686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86" name="Line 54"/>
            <p:cNvSpPr>
              <a:spLocks noChangeShapeType="1"/>
            </p:cNvSpPr>
            <p:nvPr/>
          </p:nvSpPr>
          <p:spPr bwMode="auto">
            <a:xfrm>
              <a:off x="484" y="1399"/>
              <a:ext cx="2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87" name="Rectangle 55"/>
            <p:cNvSpPr>
              <a:spLocks noChangeArrowheads="1"/>
            </p:cNvSpPr>
            <p:nvPr/>
          </p:nvSpPr>
          <p:spPr bwMode="auto">
            <a:xfrm>
              <a:off x="325" y="1357"/>
              <a:ext cx="12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000">
                  <a:solidFill>
                    <a:srgbClr val="000000"/>
                  </a:solidFill>
                  <a:latin typeface="Arial" pitchFamily="34" charset="0"/>
                </a:rPr>
                <a:t>0.8</a:t>
              </a:r>
              <a:endParaRPr lang="en-US" altLang="cs-CZ"/>
            </a:p>
          </p:txBody>
        </p:sp>
        <p:sp>
          <p:nvSpPr>
            <p:cNvPr id="95288" name="Line 56"/>
            <p:cNvSpPr>
              <a:spLocks noChangeShapeType="1"/>
            </p:cNvSpPr>
            <p:nvPr/>
          </p:nvSpPr>
          <p:spPr bwMode="auto">
            <a:xfrm>
              <a:off x="495" y="1117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89" name="Line 57"/>
            <p:cNvSpPr>
              <a:spLocks noChangeShapeType="1"/>
            </p:cNvSpPr>
            <p:nvPr/>
          </p:nvSpPr>
          <p:spPr bwMode="auto">
            <a:xfrm>
              <a:off x="484" y="830"/>
              <a:ext cx="2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90" name="Rectangle 58"/>
            <p:cNvSpPr>
              <a:spLocks noChangeArrowheads="1"/>
            </p:cNvSpPr>
            <p:nvPr/>
          </p:nvSpPr>
          <p:spPr bwMode="auto">
            <a:xfrm>
              <a:off x="325" y="788"/>
              <a:ext cx="12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000">
                  <a:solidFill>
                    <a:srgbClr val="000000"/>
                  </a:solidFill>
                  <a:latin typeface="Arial" pitchFamily="34" charset="0"/>
                </a:rPr>
                <a:t>1.0</a:t>
              </a:r>
              <a:endParaRPr lang="en-US" altLang="cs-CZ"/>
            </a:p>
          </p:txBody>
        </p:sp>
        <p:sp>
          <p:nvSpPr>
            <p:cNvPr id="95291" name="Line 59"/>
            <p:cNvSpPr>
              <a:spLocks noChangeShapeType="1"/>
            </p:cNvSpPr>
            <p:nvPr/>
          </p:nvSpPr>
          <p:spPr bwMode="auto">
            <a:xfrm>
              <a:off x="495" y="543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92" name="Rectangle 60"/>
            <p:cNvSpPr>
              <a:spLocks noChangeArrowheads="1"/>
            </p:cNvSpPr>
            <p:nvPr/>
          </p:nvSpPr>
          <p:spPr bwMode="auto">
            <a:xfrm>
              <a:off x="399" y="389"/>
              <a:ext cx="5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0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altLang="cs-CZ"/>
            </a:p>
          </p:txBody>
        </p:sp>
        <p:sp>
          <p:nvSpPr>
            <p:cNvPr id="95293" name="Rectangle 61"/>
            <p:cNvSpPr>
              <a:spLocks noChangeArrowheads="1"/>
            </p:cNvSpPr>
            <p:nvPr/>
          </p:nvSpPr>
          <p:spPr bwMode="auto">
            <a:xfrm>
              <a:off x="278" y="411"/>
              <a:ext cx="14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000">
                  <a:solidFill>
                    <a:srgbClr val="000000"/>
                  </a:solidFill>
                  <a:latin typeface="Arial" pitchFamily="34" charset="0"/>
                </a:rPr>
                <a:t>x10</a:t>
              </a:r>
              <a:endParaRPr lang="en-US" altLang="cs-CZ"/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 rot="16200000">
              <a:off x="90" y="538"/>
              <a:ext cx="38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cs-CZ"/>
            </a:p>
          </p:txBody>
        </p:sp>
        <p:sp>
          <p:nvSpPr>
            <p:cNvPr id="95295" name="Rectangle 63"/>
            <p:cNvSpPr>
              <a:spLocks noChangeArrowheads="1"/>
            </p:cNvSpPr>
            <p:nvPr/>
          </p:nvSpPr>
          <p:spPr bwMode="auto">
            <a:xfrm>
              <a:off x="511" y="395"/>
              <a:ext cx="4784" cy="332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96" name="Line 64"/>
            <p:cNvSpPr>
              <a:spLocks noChangeShapeType="1"/>
            </p:cNvSpPr>
            <p:nvPr/>
          </p:nvSpPr>
          <p:spPr bwMode="auto">
            <a:xfrm>
              <a:off x="548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97" name="Line 65"/>
            <p:cNvSpPr>
              <a:spLocks noChangeShapeType="1"/>
            </p:cNvSpPr>
            <p:nvPr/>
          </p:nvSpPr>
          <p:spPr bwMode="auto">
            <a:xfrm>
              <a:off x="649" y="3722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298" name="Rectangle 66"/>
            <p:cNvSpPr>
              <a:spLocks noChangeArrowheads="1"/>
            </p:cNvSpPr>
            <p:nvPr/>
          </p:nvSpPr>
          <p:spPr bwMode="auto">
            <a:xfrm>
              <a:off x="546" y="3749"/>
              <a:ext cx="18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900">
                  <a:solidFill>
                    <a:srgbClr val="000000"/>
                  </a:solidFill>
                  <a:latin typeface="Arial" pitchFamily="34" charset="0"/>
                </a:rPr>
                <a:t>1000</a:t>
              </a:r>
              <a:endParaRPr lang="en-US" altLang="cs-CZ"/>
            </a:p>
          </p:txBody>
        </p:sp>
        <p:sp>
          <p:nvSpPr>
            <p:cNvPr id="95299" name="Line 67"/>
            <p:cNvSpPr>
              <a:spLocks noChangeShapeType="1"/>
            </p:cNvSpPr>
            <p:nvPr/>
          </p:nvSpPr>
          <p:spPr bwMode="auto">
            <a:xfrm>
              <a:off x="756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00" name="Line 68"/>
            <p:cNvSpPr>
              <a:spLocks noChangeShapeType="1"/>
            </p:cNvSpPr>
            <p:nvPr/>
          </p:nvSpPr>
          <p:spPr bwMode="auto">
            <a:xfrm>
              <a:off x="857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01" name="Line 69"/>
            <p:cNvSpPr>
              <a:spLocks noChangeShapeType="1"/>
            </p:cNvSpPr>
            <p:nvPr/>
          </p:nvSpPr>
          <p:spPr bwMode="auto">
            <a:xfrm>
              <a:off x="958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02" name="Line 70"/>
            <p:cNvSpPr>
              <a:spLocks noChangeShapeType="1"/>
            </p:cNvSpPr>
            <p:nvPr/>
          </p:nvSpPr>
          <p:spPr bwMode="auto">
            <a:xfrm>
              <a:off x="1064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03" name="Line 71"/>
            <p:cNvSpPr>
              <a:spLocks noChangeShapeType="1"/>
            </p:cNvSpPr>
            <p:nvPr/>
          </p:nvSpPr>
          <p:spPr bwMode="auto">
            <a:xfrm>
              <a:off x="1165" y="3722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04" name="Rectangle 72"/>
            <p:cNvSpPr>
              <a:spLocks noChangeArrowheads="1"/>
            </p:cNvSpPr>
            <p:nvPr/>
          </p:nvSpPr>
          <p:spPr bwMode="auto">
            <a:xfrm>
              <a:off x="1063" y="3749"/>
              <a:ext cx="18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900">
                  <a:solidFill>
                    <a:srgbClr val="000000"/>
                  </a:solidFill>
                  <a:latin typeface="Arial" pitchFamily="34" charset="0"/>
                </a:rPr>
                <a:t>1250</a:t>
              </a:r>
              <a:endParaRPr lang="en-US" altLang="cs-CZ"/>
            </a:p>
          </p:txBody>
        </p:sp>
        <p:sp>
          <p:nvSpPr>
            <p:cNvPr id="95305" name="Line 73"/>
            <p:cNvSpPr>
              <a:spLocks noChangeShapeType="1"/>
            </p:cNvSpPr>
            <p:nvPr/>
          </p:nvSpPr>
          <p:spPr bwMode="auto">
            <a:xfrm>
              <a:off x="1271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06" name="Line 74"/>
            <p:cNvSpPr>
              <a:spLocks noChangeShapeType="1"/>
            </p:cNvSpPr>
            <p:nvPr/>
          </p:nvSpPr>
          <p:spPr bwMode="auto">
            <a:xfrm>
              <a:off x="1372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473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579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09" name="Line 77"/>
            <p:cNvSpPr>
              <a:spLocks noChangeShapeType="1"/>
            </p:cNvSpPr>
            <p:nvPr/>
          </p:nvSpPr>
          <p:spPr bwMode="auto">
            <a:xfrm>
              <a:off x="1680" y="3722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1577" y="3749"/>
              <a:ext cx="18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900">
                  <a:solidFill>
                    <a:srgbClr val="000000"/>
                  </a:solidFill>
                  <a:latin typeface="Arial" pitchFamily="34" charset="0"/>
                </a:rPr>
                <a:t>1500</a:t>
              </a:r>
              <a:endParaRPr lang="en-US" altLang="cs-CZ"/>
            </a:p>
          </p:txBody>
        </p:sp>
        <p:sp>
          <p:nvSpPr>
            <p:cNvPr id="95311" name="Line 79"/>
            <p:cNvSpPr>
              <a:spLocks noChangeShapeType="1"/>
            </p:cNvSpPr>
            <p:nvPr/>
          </p:nvSpPr>
          <p:spPr bwMode="auto">
            <a:xfrm>
              <a:off x="1787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12" name="Line 80"/>
            <p:cNvSpPr>
              <a:spLocks noChangeShapeType="1"/>
            </p:cNvSpPr>
            <p:nvPr/>
          </p:nvSpPr>
          <p:spPr bwMode="auto">
            <a:xfrm>
              <a:off x="1888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13" name="Line 81"/>
            <p:cNvSpPr>
              <a:spLocks noChangeShapeType="1"/>
            </p:cNvSpPr>
            <p:nvPr/>
          </p:nvSpPr>
          <p:spPr bwMode="auto">
            <a:xfrm>
              <a:off x="1989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14" name="Line 82"/>
            <p:cNvSpPr>
              <a:spLocks noChangeShapeType="1"/>
            </p:cNvSpPr>
            <p:nvPr/>
          </p:nvSpPr>
          <p:spPr bwMode="auto">
            <a:xfrm>
              <a:off x="2095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15" name="Line 83"/>
            <p:cNvSpPr>
              <a:spLocks noChangeShapeType="1"/>
            </p:cNvSpPr>
            <p:nvPr/>
          </p:nvSpPr>
          <p:spPr bwMode="auto">
            <a:xfrm>
              <a:off x="2196" y="3722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16" name="Rectangle 84"/>
            <p:cNvSpPr>
              <a:spLocks noChangeArrowheads="1"/>
            </p:cNvSpPr>
            <p:nvPr/>
          </p:nvSpPr>
          <p:spPr bwMode="auto">
            <a:xfrm>
              <a:off x="2093" y="3749"/>
              <a:ext cx="18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900">
                  <a:solidFill>
                    <a:srgbClr val="000000"/>
                  </a:solidFill>
                  <a:latin typeface="Arial" pitchFamily="34" charset="0"/>
                </a:rPr>
                <a:t>1750</a:t>
              </a:r>
              <a:endParaRPr lang="en-US" altLang="cs-CZ"/>
            </a:p>
          </p:txBody>
        </p:sp>
        <p:sp>
          <p:nvSpPr>
            <p:cNvPr id="95317" name="Line 85"/>
            <p:cNvSpPr>
              <a:spLocks noChangeShapeType="1"/>
            </p:cNvSpPr>
            <p:nvPr/>
          </p:nvSpPr>
          <p:spPr bwMode="auto">
            <a:xfrm>
              <a:off x="2297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18" name="Line 86"/>
            <p:cNvSpPr>
              <a:spLocks noChangeShapeType="1"/>
            </p:cNvSpPr>
            <p:nvPr/>
          </p:nvSpPr>
          <p:spPr bwMode="auto">
            <a:xfrm>
              <a:off x="2403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19" name="Line 87"/>
            <p:cNvSpPr>
              <a:spLocks noChangeShapeType="1"/>
            </p:cNvSpPr>
            <p:nvPr/>
          </p:nvSpPr>
          <p:spPr bwMode="auto">
            <a:xfrm>
              <a:off x="2504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20" name="Line 88"/>
            <p:cNvSpPr>
              <a:spLocks noChangeShapeType="1"/>
            </p:cNvSpPr>
            <p:nvPr/>
          </p:nvSpPr>
          <p:spPr bwMode="auto">
            <a:xfrm>
              <a:off x="2611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21" name="Line 89"/>
            <p:cNvSpPr>
              <a:spLocks noChangeShapeType="1"/>
            </p:cNvSpPr>
            <p:nvPr/>
          </p:nvSpPr>
          <p:spPr bwMode="auto">
            <a:xfrm>
              <a:off x="2712" y="3722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22" name="Rectangle 90"/>
            <p:cNvSpPr>
              <a:spLocks noChangeArrowheads="1"/>
            </p:cNvSpPr>
            <p:nvPr/>
          </p:nvSpPr>
          <p:spPr bwMode="auto">
            <a:xfrm>
              <a:off x="2609" y="3749"/>
              <a:ext cx="18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900">
                  <a:solidFill>
                    <a:srgbClr val="000000"/>
                  </a:solidFill>
                  <a:latin typeface="Arial" pitchFamily="34" charset="0"/>
                </a:rPr>
                <a:t>2000</a:t>
              </a:r>
              <a:endParaRPr lang="en-US" altLang="cs-CZ"/>
            </a:p>
          </p:txBody>
        </p:sp>
        <p:sp>
          <p:nvSpPr>
            <p:cNvPr id="95323" name="Line 91"/>
            <p:cNvSpPr>
              <a:spLocks noChangeShapeType="1"/>
            </p:cNvSpPr>
            <p:nvPr/>
          </p:nvSpPr>
          <p:spPr bwMode="auto">
            <a:xfrm>
              <a:off x="2813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24" name="Line 92"/>
            <p:cNvSpPr>
              <a:spLocks noChangeShapeType="1"/>
            </p:cNvSpPr>
            <p:nvPr/>
          </p:nvSpPr>
          <p:spPr bwMode="auto">
            <a:xfrm>
              <a:off x="2919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25" name="Line 93"/>
            <p:cNvSpPr>
              <a:spLocks noChangeShapeType="1"/>
            </p:cNvSpPr>
            <p:nvPr/>
          </p:nvSpPr>
          <p:spPr bwMode="auto">
            <a:xfrm>
              <a:off x="3020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26" name="Line 94"/>
            <p:cNvSpPr>
              <a:spLocks noChangeShapeType="1"/>
            </p:cNvSpPr>
            <p:nvPr/>
          </p:nvSpPr>
          <p:spPr bwMode="auto">
            <a:xfrm>
              <a:off x="3126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27" name="Line 95"/>
            <p:cNvSpPr>
              <a:spLocks noChangeShapeType="1"/>
            </p:cNvSpPr>
            <p:nvPr/>
          </p:nvSpPr>
          <p:spPr bwMode="auto">
            <a:xfrm>
              <a:off x="3227" y="3722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28" name="Rectangle 96"/>
            <p:cNvSpPr>
              <a:spLocks noChangeArrowheads="1"/>
            </p:cNvSpPr>
            <p:nvPr/>
          </p:nvSpPr>
          <p:spPr bwMode="auto">
            <a:xfrm>
              <a:off x="3124" y="3749"/>
              <a:ext cx="18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900">
                  <a:solidFill>
                    <a:srgbClr val="000000"/>
                  </a:solidFill>
                  <a:latin typeface="Arial" pitchFamily="34" charset="0"/>
                </a:rPr>
                <a:t>2250</a:t>
              </a:r>
              <a:endParaRPr lang="en-US" altLang="cs-CZ"/>
            </a:p>
          </p:txBody>
        </p:sp>
        <p:sp>
          <p:nvSpPr>
            <p:cNvPr id="95329" name="Line 97"/>
            <p:cNvSpPr>
              <a:spLocks noChangeShapeType="1"/>
            </p:cNvSpPr>
            <p:nvPr/>
          </p:nvSpPr>
          <p:spPr bwMode="auto">
            <a:xfrm>
              <a:off x="3328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30" name="Line 98"/>
            <p:cNvSpPr>
              <a:spLocks noChangeShapeType="1"/>
            </p:cNvSpPr>
            <p:nvPr/>
          </p:nvSpPr>
          <p:spPr bwMode="auto">
            <a:xfrm>
              <a:off x="3434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31" name="Line 99"/>
            <p:cNvSpPr>
              <a:spLocks noChangeShapeType="1"/>
            </p:cNvSpPr>
            <p:nvPr/>
          </p:nvSpPr>
          <p:spPr bwMode="auto">
            <a:xfrm>
              <a:off x="3535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32" name="Line 100"/>
            <p:cNvSpPr>
              <a:spLocks noChangeShapeType="1"/>
            </p:cNvSpPr>
            <p:nvPr/>
          </p:nvSpPr>
          <p:spPr bwMode="auto">
            <a:xfrm>
              <a:off x="3642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33" name="Line 101"/>
            <p:cNvSpPr>
              <a:spLocks noChangeShapeType="1"/>
            </p:cNvSpPr>
            <p:nvPr/>
          </p:nvSpPr>
          <p:spPr bwMode="auto">
            <a:xfrm>
              <a:off x="3743" y="3722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34" name="Rectangle 102"/>
            <p:cNvSpPr>
              <a:spLocks noChangeArrowheads="1"/>
            </p:cNvSpPr>
            <p:nvPr/>
          </p:nvSpPr>
          <p:spPr bwMode="auto">
            <a:xfrm>
              <a:off x="3640" y="3749"/>
              <a:ext cx="18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900">
                  <a:solidFill>
                    <a:srgbClr val="000000"/>
                  </a:solidFill>
                  <a:latin typeface="Arial" pitchFamily="34" charset="0"/>
                </a:rPr>
                <a:t>2500</a:t>
              </a:r>
              <a:endParaRPr lang="en-US" altLang="cs-CZ"/>
            </a:p>
          </p:txBody>
        </p:sp>
        <p:sp>
          <p:nvSpPr>
            <p:cNvPr id="95335" name="Line 103"/>
            <p:cNvSpPr>
              <a:spLocks noChangeShapeType="1"/>
            </p:cNvSpPr>
            <p:nvPr/>
          </p:nvSpPr>
          <p:spPr bwMode="auto">
            <a:xfrm>
              <a:off x="3844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36" name="Line 104"/>
            <p:cNvSpPr>
              <a:spLocks noChangeShapeType="1"/>
            </p:cNvSpPr>
            <p:nvPr/>
          </p:nvSpPr>
          <p:spPr bwMode="auto">
            <a:xfrm>
              <a:off x="3950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37" name="Line 105"/>
            <p:cNvSpPr>
              <a:spLocks noChangeShapeType="1"/>
            </p:cNvSpPr>
            <p:nvPr/>
          </p:nvSpPr>
          <p:spPr bwMode="auto">
            <a:xfrm>
              <a:off x="4051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38" name="Line 106"/>
            <p:cNvSpPr>
              <a:spLocks noChangeShapeType="1"/>
            </p:cNvSpPr>
            <p:nvPr/>
          </p:nvSpPr>
          <p:spPr bwMode="auto">
            <a:xfrm>
              <a:off x="4157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39" name="Line 107"/>
            <p:cNvSpPr>
              <a:spLocks noChangeShapeType="1"/>
            </p:cNvSpPr>
            <p:nvPr/>
          </p:nvSpPr>
          <p:spPr bwMode="auto">
            <a:xfrm>
              <a:off x="4258" y="3722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40" name="Rectangle 108"/>
            <p:cNvSpPr>
              <a:spLocks noChangeArrowheads="1"/>
            </p:cNvSpPr>
            <p:nvPr/>
          </p:nvSpPr>
          <p:spPr bwMode="auto">
            <a:xfrm>
              <a:off x="4155" y="3749"/>
              <a:ext cx="18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900">
                  <a:solidFill>
                    <a:srgbClr val="000000"/>
                  </a:solidFill>
                  <a:latin typeface="Arial" pitchFamily="34" charset="0"/>
                </a:rPr>
                <a:t>2750</a:t>
              </a:r>
              <a:endParaRPr lang="en-US" altLang="cs-CZ"/>
            </a:p>
          </p:txBody>
        </p:sp>
        <p:sp>
          <p:nvSpPr>
            <p:cNvPr id="95341" name="Line 109"/>
            <p:cNvSpPr>
              <a:spLocks noChangeShapeType="1"/>
            </p:cNvSpPr>
            <p:nvPr/>
          </p:nvSpPr>
          <p:spPr bwMode="auto">
            <a:xfrm>
              <a:off x="4359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42" name="Line 110"/>
            <p:cNvSpPr>
              <a:spLocks noChangeShapeType="1"/>
            </p:cNvSpPr>
            <p:nvPr/>
          </p:nvSpPr>
          <p:spPr bwMode="auto">
            <a:xfrm>
              <a:off x="4466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43" name="Line 111"/>
            <p:cNvSpPr>
              <a:spLocks noChangeShapeType="1"/>
            </p:cNvSpPr>
            <p:nvPr/>
          </p:nvSpPr>
          <p:spPr bwMode="auto">
            <a:xfrm>
              <a:off x="4567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44" name="Line 112"/>
            <p:cNvSpPr>
              <a:spLocks noChangeShapeType="1"/>
            </p:cNvSpPr>
            <p:nvPr/>
          </p:nvSpPr>
          <p:spPr bwMode="auto">
            <a:xfrm>
              <a:off x="4673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45" name="Line 113"/>
            <p:cNvSpPr>
              <a:spLocks noChangeShapeType="1"/>
            </p:cNvSpPr>
            <p:nvPr/>
          </p:nvSpPr>
          <p:spPr bwMode="auto">
            <a:xfrm>
              <a:off x="4774" y="3722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46" name="Rectangle 114"/>
            <p:cNvSpPr>
              <a:spLocks noChangeArrowheads="1"/>
            </p:cNvSpPr>
            <p:nvPr/>
          </p:nvSpPr>
          <p:spPr bwMode="auto">
            <a:xfrm>
              <a:off x="4671" y="3749"/>
              <a:ext cx="18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900">
                  <a:solidFill>
                    <a:srgbClr val="000000"/>
                  </a:solidFill>
                  <a:latin typeface="Arial" pitchFamily="34" charset="0"/>
                </a:rPr>
                <a:t>3000</a:t>
              </a:r>
              <a:endParaRPr lang="en-US" altLang="cs-CZ"/>
            </a:p>
          </p:txBody>
        </p:sp>
        <p:sp>
          <p:nvSpPr>
            <p:cNvPr id="95347" name="Line 115"/>
            <p:cNvSpPr>
              <a:spLocks noChangeShapeType="1"/>
            </p:cNvSpPr>
            <p:nvPr/>
          </p:nvSpPr>
          <p:spPr bwMode="auto">
            <a:xfrm>
              <a:off x="4875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48" name="Line 116"/>
            <p:cNvSpPr>
              <a:spLocks noChangeShapeType="1"/>
            </p:cNvSpPr>
            <p:nvPr/>
          </p:nvSpPr>
          <p:spPr bwMode="auto">
            <a:xfrm>
              <a:off x="4981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49" name="Line 117"/>
            <p:cNvSpPr>
              <a:spLocks noChangeShapeType="1"/>
            </p:cNvSpPr>
            <p:nvPr/>
          </p:nvSpPr>
          <p:spPr bwMode="auto">
            <a:xfrm>
              <a:off x="5082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50" name="Line 118"/>
            <p:cNvSpPr>
              <a:spLocks noChangeShapeType="1"/>
            </p:cNvSpPr>
            <p:nvPr/>
          </p:nvSpPr>
          <p:spPr bwMode="auto">
            <a:xfrm>
              <a:off x="5188" y="3722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351" name="Rectangle 119"/>
            <p:cNvSpPr>
              <a:spLocks noChangeArrowheads="1"/>
            </p:cNvSpPr>
            <p:nvPr/>
          </p:nvSpPr>
          <p:spPr bwMode="auto">
            <a:xfrm>
              <a:off x="5155" y="3812"/>
              <a:ext cx="11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800">
                  <a:solidFill>
                    <a:srgbClr val="000000"/>
                  </a:solidFill>
                  <a:latin typeface="MS Sans Serif Regular"/>
                </a:rPr>
                <a:t>m/z</a:t>
              </a:r>
              <a:endParaRPr lang="en-US" altLang="cs-CZ"/>
            </a:p>
          </p:txBody>
        </p:sp>
      </p:grpSp>
      <p:sp>
        <p:nvSpPr>
          <p:cNvPr id="95352" name="Text Box 120"/>
          <p:cNvSpPr txBox="1">
            <a:spLocks noChangeArrowheads="1"/>
          </p:cNvSpPr>
          <p:nvPr/>
        </p:nvSpPr>
        <p:spPr bwMode="auto">
          <a:xfrm>
            <a:off x="611188" y="1824038"/>
            <a:ext cx="22493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chemeClr val="accent2"/>
                </a:solidFill>
              </a:rPr>
              <a:t>MALDI MS – </a:t>
            </a:r>
            <a:r>
              <a:rPr lang="cs-CZ" altLang="cs-CZ" sz="1400" b="1" smtClean="0">
                <a:solidFill>
                  <a:schemeClr val="accent2"/>
                </a:solidFill>
              </a:rPr>
              <a:t>peptide map</a:t>
            </a:r>
            <a:endParaRPr lang="cs-CZ" altLang="cs-CZ" sz="1400" b="1">
              <a:solidFill>
                <a:schemeClr val="accent2"/>
              </a:solidFill>
            </a:endParaRPr>
          </a:p>
        </p:txBody>
      </p:sp>
      <p:grpSp>
        <p:nvGrpSpPr>
          <p:cNvPr id="95353" name="Group 121"/>
          <p:cNvGrpSpPr>
            <a:grpSpLocks/>
          </p:cNvGrpSpPr>
          <p:nvPr/>
        </p:nvGrpSpPr>
        <p:grpSpPr bwMode="auto">
          <a:xfrm>
            <a:off x="2916238" y="665163"/>
            <a:ext cx="5961062" cy="4132262"/>
            <a:chOff x="1837" y="419"/>
            <a:chExt cx="3755" cy="2603"/>
          </a:xfrm>
        </p:grpSpPr>
        <p:pic>
          <p:nvPicPr>
            <p:cNvPr id="95354" name="Picture 1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419"/>
              <a:ext cx="3755" cy="2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355" name="Text Box 123"/>
            <p:cNvSpPr txBox="1">
              <a:spLocks noChangeArrowheads="1"/>
            </p:cNvSpPr>
            <p:nvPr/>
          </p:nvSpPr>
          <p:spPr bwMode="auto">
            <a:xfrm>
              <a:off x="2018" y="517"/>
              <a:ext cx="3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solidFill>
                    <a:srgbClr val="FF0000"/>
                  </a:solidFill>
                </a:rPr>
                <a:t>MALDI MS/MS – </a:t>
              </a:r>
              <a:r>
                <a:rPr lang="cs-CZ" altLang="cs-CZ" sz="1400" b="1" smtClean="0">
                  <a:solidFill>
                    <a:srgbClr val="FF0000"/>
                  </a:solidFill>
                </a:rPr>
                <a:t>fragmentation map of peptide - </a:t>
              </a:r>
              <a:r>
                <a:rPr lang="en-US" altLang="cs-CZ" sz="1400" b="1">
                  <a:solidFill>
                    <a:srgbClr val="FF0000"/>
                  </a:solidFill>
                </a:rPr>
                <a:t>[</a:t>
              </a:r>
              <a:r>
                <a:rPr lang="cs-CZ" altLang="cs-CZ" sz="1400" b="1">
                  <a:solidFill>
                    <a:srgbClr val="FF0000"/>
                  </a:solidFill>
                </a:rPr>
                <a:t>M+H</a:t>
              </a:r>
              <a:r>
                <a:rPr lang="en-US" altLang="cs-CZ" sz="1400" b="1">
                  <a:solidFill>
                    <a:srgbClr val="FF0000"/>
                  </a:solidFill>
                </a:rPr>
                <a:t>]</a:t>
              </a:r>
              <a:r>
                <a:rPr lang="en-US" altLang="cs-CZ" sz="1400" b="1" baseline="30000">
                  <a:solidFill>
                    <a:srgbClr val="FF0000"/>
                  </a:solidFill>
                </a:rPr>
                <a:t>+</a:t>
              </a:r>
              <a:r>
                <a:rPr lang="en-US" altLang="cs-CZ" sz="1400" b="1">
                  <a:solidFill>
                    <a:srgbClr val="FF0000"/>
                  </a:solidFill>
                </a:rPr>
                <a:t> 1675.9</a:t>
              </a:r>
              <a:endParaRPr lang="cs-CZ" altLang="cs-CZ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95356" name="AutoShape 124"/>
          <p:cNvSpPr>
            <a:spLocks noChangeArrowheads="1"/>
          </p:cNvSpPr>
          <p:nvPr/>
        </p:nvSpPr>
        <p:spPr bwMode="auto">
          <a:xfrm>
            <a:off x="2176463" y="2971800"/>
            <a:ext cx="882650" cy="817563"/>
          </a:xfrm>
          <a:prstGeom prst="star5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5357" name="Text Box 125"/>
          <p:cNvSpPr txBox="1">
            <a:spLocks noChangeArrowheads="1"/>
          </p:cNvSpPr>
          <p:nvPr/>
        </p:nvSpPr>
        <p:spPr bwMode="auto">
          <a:xfrm>
            <a:off x="815538" y="209296"/>
            <a:ext cx="62570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smtClean="0"/>
              <a:t>Protein identification based on MS data </a:t>
            </a:r>
            <a:r>
              <a:rPr lang="cs-CZ" altLang="cs-CZ" sz="2000" i="1"/>
              <a:t>vs</a:t>
            </a:r>
            <a:r>
              <a:rPr lang="cs-CZ" altLang="cs-CZ" sz="2000" b="1"/>
              <a:t> </a:t>
            </a:r>
            <a:r>
              <a:rPr lang="cs-CZ" altLang="cs-CZ" sz="2000" b="1" smtClean="0"/>
              <a:t>MS/MS data</a:t>
            </a:r>
            <a:endParaRPr lang="cs-CZ" altLang="cs-CZ" sz="2000" b="1"/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988259" y="2535238"/>
            <a:ext cx="5151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Protein identification by </a:t>
            </a:r>
            <a:r>
              <a:rPr lang="cs-CZ" altLang="cs-CZ" b="1" smtClean="0"/>
              <a:t>LC-MS</a:t>
            </a:r>
            <a:r>
              <a:rPr lang="en-US" altLang="cs-CZ" b="1"/>
              <a:t>/</a:t>
            </a:r>
            <a:r>
              <a:rPr lang="cs-CZ" altLang="cs-CZ" b="1"/>
              <a:t>MS</a:t>
            </a:r>
            <a:endParaRPr lang="cs-CZ" altLang="cs-CZ" sz="200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672779" y="4330700"/>
            <a:ext cx="1785746" cy="36933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Green approach</a:t>
            </a:r>
            <a:endParaRPr lang="en-US" alt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203848" y="1268760"/>
            <a:ext cx="23928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smtClean="0"/>
              <a:t>Protein digestion</a:t>
            </a:r>
            <a:endParaRPr lang="en-US" altLang="cs-CZ" b="1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06425" y="3259138"/>
            <a:ext cx="79311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800" b="1" smtClean="0"/>
              <a:t>In difference of „blue approach“ this time whole complex protein mixture is digested altogether, again using specific protease (usually </a:t>
            </a:r>
            <a:r>
              <a:rPr lang="cs-CZ" altLang="cs-CZ" sz="1800" b="1"/>
              <a:t>trypsin).</a:t>
            </a:r>
          </a:p>
          <a:p>
            <a:endParaRPr lang="cs-CZ" altLang="cs-CZ" sz="1800" b="1"/>
          </a:p>
          <a:p>
            <a:r>
              <a:rPr lang="cs-CZ" altLang="cs-CZ" sz="1800" b="1" smtClean="0"/>
              <a:t>This peptide mixture is separated (frequently multidimensionally depending on sample complexity) and subjected to MS</a:t>
            </a:r>
            <a:r>
              <a:rPr lang="en-US" altLang="cs-CZ" sz="1800" b="1"/>
              <a:t>/</a:t>
            </a:r>
            <a:r>
              <a:rPr lang="cs-CZ" altLang="cs-CZ" sz="1800" b="1"/>
              <a:t>MS </a:t>
            </a:r>
            <a:r>
              <a:rPr lang="cs-CZ" altLang="cs-CZ" sz="1800" b="1" smtClean="0"/>
              <a:t>analysis.</a:t>
            </a:r>
            <a:endParaRPr lang="cs-CZ" altLang="cs-CZ" sz="1800" b="1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23928" y="1988840"/>
            <a:ext cx="1069524" cy="646331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specific</a:t>
            </a:r>
            <a:endParaRPr lang="cs-CZ" altLang="cs-CZ" sz="1800" b="1"/>
          </a:p>
          <a:p>
            <a:pPr algn="ctr"/>
            <a:r>
              <a:rPr lang="cs-CZ" altLang="cs-CZ" sz="1800" b="1" smtClean="0"/>
              <a:t>digestion</a:t>
            </a:r>
            <a:endParaRPr lang="en-US" altLang="cs-CZ" sz="1800" b="1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38200"/>
            <a:ext cx="8135937" cy="5051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33114" y="380325"/>
            <a:ext cx="858228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200" b="1" smtClean="0"/>
              <a:t>Separa</a:t>
            </a:r>
            <a:r>
              <a:rPr lang="cs-CZ" altLang="cs-CZ" sz="2200" b="1" smtClean="0"/>
              <a:t>tion of </a:t>
            </a:r>
            <a:r>
              <a:rPr lang="en-US" altLang="cs-CZ" sz="2200" b="1" smtClean="0"/>
              <a:t> </a:t>
            </a:r>
            <a:r>
              <a:rPr lang="cs-CZ" altLang="cs-CZ" sz="2200" b="1" smtClean="0"/>
              <a:t>tryptic </a:t>
            </a:r>
            <a:r>
              <a:rPr lang="en-US" altLang="cs-CZ" sz="2200" b="1" smtClean="0"/>
              <a:t>peptid</a:t>
            </a:r>
            <a:r>
              <a:rPr lang="cs-CZ" altLang="cs-CZ" sz="2200" b="1" smtClean="0"/>
              <a:t>es formed by digestion of protein mixture</a:t>
            </a:r>
            <a:endParaRPr lang="en-US" altLang="cs-CZ" sz="2200" b="1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 rot="8114908">
            <a:off x="4970463" y="2701925"/>
            <a:ext cx="1219200" cy="152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69925" y="5943600"/>
            <a:ext cx="8245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/>
              <a:t>Digest </a:t>
            </a:r>
            <a:r>
              <a:rPr lang="cs-CZ" altLang="cs-CZ" sz="1600" smtClean="0"/>
              <a:t>of human blood plasma sample separated by liquid chromatography (1D separation) connected to mass spectrometer (LC-MS</a:t>
            </a:r>
            <a:r>
              <a:rPr lang="en-US" altLang="cs-CZ" sz="1600"/>
              <a:t>/</a:t>
            </a:r>
            <a:r>
              <a:rPr lang="cs-CZ" altLang="cs-CZ" sz="1600"/>
              <a:t>MS)</a:t>
            </a:r>
            <a:endParaRPr lang="en-US" altLang="cs-CZ" sz="160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732240" y="1079620"/>
            <a:ext cx="1511952" cy="92333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Separation of</a:t>
            </a:r>
            <a:endParaRPr lang="cs-CZ" altLang="cs-CZ" sz="1800" b="1"/>
          </a:p>
          <a:p>
            <a:pPr algn="ctr"/>
            <a:r>
              <a:rPr lang="cs-CZ" altLang="cs-CZ" sz="1800" b="1" smtClean="0"/>
              <a:t>digested</a:t>
            </a:r>
            <a:endParaRPr lang="cs-CZ" altLang="cs-CZ" sz="1800" b="1"/>
          </a:p>
          <a:p>
            <a:pPr algn="ctr"/>
            <a:r>
              <a:rPr lang="cs-CZ" altLang="cs-CZ" sz="1800" b="1" smtClean="0"/>
              <a:t>peptides</a:t>
            </a:r>
            <a:endParaRPr lang="en-US" alt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6013"/>
            <a:ext cx="8424862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46829" y="596077"/>
            <a:ext cx="5756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MS</a:t>
            </a:r>
            <a:r>
              <a:rPr lang="en-US" altLang="cs-CZ" sz="2000" b="1"/>
              <a:t>/</a:t>
            </a:r>
            <a:r>
              <a:rPr lang="cs-CZ" altLang="cs-CZ" sz="2000" b="1"/>
              <a:t>MS </a:t>
            </a:r>
            <a:r>
              <a:rPr lang="cs-CZ" altLang="cs-CZ" sz="2000" b="1" smtClean="0"/>
              <a:t>spectrum of tryptic peptide </a:t>
            </a:r>
            <a:r>
              <a:rPr lang="cs-CZ" altLang="cs-CZ" sz="2000"/>
              <a:t>(m/z 608.3, 2+)</a:t>
            </a:r>
            <a:endParaRPr lang="en-US" altLang="cs-CZ" sz="2000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63419" y="5911583"/>
            <a:ext cx="85651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solidFill>
                  <a:srgbClr val="FF0000"/>
                </a:solidFill>
              </a:rPr>
              <a:t>MS</a:t>
            </a:r>
            <a:r>
              <a:rPr lang="en-US" altLang="cs-CZ" sz="1600">
                <a:solidFill>
                  <a:srgbClr val="FF0000"/>
                </a:solidFill>
              </a:rPr>
              <a:t>/</a:t>
            </a:r>
            <a:r>
              <a:rPr lang="cs-CZ" altLang="cs-CZ" sz="1600">
                <a:solidFill>
                  <a:srgbClr val="FF0000"/>
                </a:solidFill>
              </a:rPr>
              <a:t>MS </a:t>
            </a:r>
            <a:r>
              <a:rPr lang="cs-CZ" altLang="cs-CZ" sz="1600" smtClean="0">
                <a:solidFill>
                  <a:srgbClr val="FF0000"/>
                </a:solidFill>
              </a:rPr>
              <a:t>spectrum contains the peptide fragments formed by collision induced dissociation in ion trap.</a:t>
            </a:r>
            <a:endParaRPr lang="cs-CZ" altLang="cs-CZ" sz="1600">
              <a:solidFill>
                <a:srgbClr val="FF0000"/>
              </a:solidFill>
            </a:endParaRPr>
          </a:p>
          <a:p>
            <a:r>
              <a:rPr lang="cs-CZ" altLang="cs-CZ" sz="1600">
                <a:solidFill>
                  <a:srgbClr val="FF0000"/>
                </a:solidFill>
              </a:rPr>
              <a:t>T</a:t>
            </a:r>
            <a:r>
              <a:rPr lang="cs-CZ" altLang="cs-CZ" sz="1600" smtClean="0">
                <a:solidFill>
                  <a:srgbClr val="FF0000"/>
                </a:solidFill>
              </a:rPr>
              <a:t>hese fragments carry specific information about peptide sequence and allow identification.</a:t>
            </a:r>
            <a:endParaRPr lang="cs-CZ" altLang="cs-CZ" sz="1600">
              <a:solidFill>
                <a:srgbClr val="FF00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31640" y="1412776"/>
            <a:ext cx="1005403" cy="646331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/>
              <a:t>MS/MS</a:t>
            </a:r>
          </a:p>
          <a:p>
            <a:pPr algn="ctr"/>
            <a:r>
              <a:rPr lang="cs-CZ" altLang="cs-CZ" sz="1800" b="1" smtClean="0"/>
              <a:t>peptides</a:t>
            </a:r>
            <a:endParaRPr lang="en-US" alt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68140" y="304800"/>
            <a:ext cx="61791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altLang="cs-CZ" b="1" smtClean="0"/>
              <a:t>Protein identification based on – </a:t>
            </a:r>
            <a:r>
              <a:rPr lang="cs-CZ" altLang="cs-CZ" b="1"/>
              <a:t>MS</a:t>
            </a:r>
            <a:r>
              <a:rPr lang="en-US" altLang="cs-CZ" b="1"/>
              <a:t>/</a:t>
            </a:r>
            <a:r>
              <a:rPr lang="cs-CZ" altLang="cs-CZ" b="1" smtClean="0"/>
              <a:t>MS data</a:t>
            </a:r>
            <a:endParaRPr lang="cs-CZ" altLang="cs-CZ" b="1"/>
          </a:p>
          <a:p>
            <a:pPr algn="ctr" eaLnBrk="0" hangingPunct="0"/>
            <a:r>
              <a:rPr lang="cs-CZ" altLang="cs-CZ" b="1" smtClean="0"/>
              <a:t>database searching</a:t>
            </a:r>
            <a:endParaRPr lang="en-US" altLang="cs-CZ" b="1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27584" y="1141524"/>
            <a:ext cx="772289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800" smtClean="0"/>
              <a:t>Measured fragmentation maps (i.e. sets of masses (or m/z) of fragments formed during MS/MS of individual peptides) are searched against database of protein sequences by search engine.</a:t>
            </a:r>
            <a:endParaRPr lang="cs-CZ" altLang="cs-CZ" sz="1800"/>
          </a:p>
          <a:p>
            <a:endParaRPr lang="cs-CZ" altLang="cs-CZ" sz="1000"/>
          </a:p>
          <a:p>
            <a:r>
              <a:rPr lang="cs-CZ" altLang="cs-CZ" sz="1800" smtClean="0"/>
              <a:t>At first, database search engine prepares theoretical peptide map for a protein sequence in database, subsequently, it calculates theoretical fragmentation map for each peptide of corresponding peptide map (according to given fragmentation rules) and then these </a:t>
            </a:r>
            <a:r>
              <a:rPr lang="cs-CZ" altLang="cs-CZ" sz="1800" i="1" smtClean="0"/>
              <a:t>in-silico</a:t>
            </a:r>
            <a:r>
              <a:rPr lang="cs-CZ" altLang="cs-CZ" sz="1800" smtClean="0"/>
              <a:t> prepared fragmentation maps are compared with our experimentally obtained   fragmentation maps of analyzed peptides. The engine performs this operation for each protein sequence in database.</a:t>
            </a:r>
            <a:endParaRPr lang="cs-CZ" altLang="cs-CZ" sz="1800"/>
          </a:p>
          <a:p>
            <a:endParaRPr lang="cs-CZ" altLang="cs-CZ" sz="1000"/>
          </a:p>
          <a:p>
            <a:r>
              <a:rPr lang="cs-CZ" altLang="cs-CZ" sz="1800" smtClean="0"/>
              <a:t>Software calculates individual score for each peptide, score value higher than limit score determines signifikant similarity between theoretical and measured fragmentation map – significant peptide identification.</a:t>
            </a:r>
            <a:endParaRPr lang="cs-CZ" altLang="cs-CZ" sz="1800"/>
          </a:p>
          <a:p>
            <a:r>
              <a:rPr lang="cs-CZ" altLang="cs-CZ" sz="1800" smtClean="0"/>
              <a:t>In final, search engine assort peptides to corresponding protein sequences (the more peptides with significant score per protein – the more reliable protein identification). The software also calculate protein score which is derived from individual peptide score as a tool for setting up results. </a:t>
            </a:r>
            <a:endParaRPr lang="cs-CZ" altLang="cs-CZ" sz="18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14823" y="5627031"/>
            <a:ext cx="2864887" cy="1200329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comparison of </a:t>
            </a:r>
          </a:p>
          <a:p>
            <a:pPr algn="ctr"/>
            <a:r>
              <a:rPr lang="cs-CZ" altLang="cs-CZ" sz="1800" b="1" smtClean="0"/>
              <a:t>fragmentation maps</a:t>
            </a:r>
          </a:p>
          <a:p>
            <a:pPr algn="ctr"/>
            <a:r>
              <a:rPr lang="cs-CZ" altLang="cs-CZ" sz="1800" b="1" smtClean="0"/>
              <a:t> of individual peptides with</a:t>
            </a:r>
            <a:endParaRPr lang="cs-CZ" altLang="cs-CZ" sz="1800" b="1"/>
          </a:p>
          <a:p>
            <a:pPr algn="ctr"/>
            <a:r>
              <a:rPr lang="cs-CZ" altLang="cs-CZ" sz="1800" b="1"/>
              <a:t> </a:t>
            </a:r>
            <a:r>
              <a:rPr lang="cs-CZ" altLang="cs-CZ" sz="1800" b="1" smtClean="0"/>
              <a:t>sequence </a:t>
            </a:r>
            <a:r>
              <a:rPr lang="cs-CZ" altLang="cs-CZ" sz="1800" b="1"/>
              <a:t>database</a:t>
            </a:r>
            <a:endParaRPr lang="en-US" alt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484438" y="1265238"/>
            <a:ext cx="64198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cs-CZ" sz="1400" b="1"/>
              <a:t>Database : </a:t>
            </a:r>
            <a:r>
              <a:rPr lang="cs-CZ" altLang="cs-CZ" sz="1400" b="1"/>
              <a:t>	        </a:t>
            </a:r>
            <a:r>
              <a:rPr lang="en-US" altLang="cs-CZ" sz="1400" b="1"/>
              <a:t>SwissProt 51.2 (243975 sequences; 89639744 residues)</a:t>
            </a:r>
            <a:r>
              <a:rPr lang="en-US" altLang="cs-CZ" sz="1400"/>
              <a:t> </a:t>
            </a:r>
            <a:endParaRPr lang="cs-CZ" altLang="cs-CZ" sz="1400"/>
          </a:p>
          <a:p>
            <a:r>
              <a:rPr lang="en-US" altLang="cs-CZ" sz="1400" b="1"/>
              <a:t>Taxonomy : </a:t>
            </a:r>
            <a:r>
              <a:rPr lang="cs-CZ" altLang="cs-CZ" sz="1400" b="1"/>
              <a:t>       </a:t>
            </a:r>
            <a:r>
              <a:rPr lang="en-US" altLang="cs-CZ" sz="1400" b="1"/>
              <a:t>Homo sapiens (human) (15175 sequences)</a:t>
            </a:r>
            <a:r>
              <a:rPr lang="en-US" altLang="cs-CZ" sz="1400"/>
              <a:t> </a:t>
            </a:r>
            <a:endParaRPr lang="cs-CZ" altLang="cs-CZ" sz="1400"/>
          </a:p>
          <a:p>
            <a:r>
              <a:rPr lang="en-US" altLang="cs-CZ" sz="1400" b="1"/>
              <a:t>Timestamp : </a:t>
            </a:r>
            <a:r>
              <a:rPr lang="cs-CZ" altLang="cs-CZ" sz="1400" b="1"/>
              <a:t>     </a:t>
            </a:r>
            <a:r>
              <a:rPr lang="en-US" altLang="cs-CZ" sz="1400" b="1"/>
              <a:t>16 Dec 2006 at 16:05:59 GMT</a:t>
            </a:r>
            <a:r>
              <a:rPr lang="en-US" altLang="cs-CZ" sz="1400"/>
              <a:t> </a:t>
            </a:r>
            <a:endParaRPr lang="cs-CZ" altLang="cs-CZ" sz="1400"/>
          </a:p>
          <a:p>
            <a:r>
              <a:rPr lang="en-US" altLang="cs-CZ" sz="1400" b="1"/>
              <a:t>Significant hits: </a:t>
            </a:r>
            <a:r>
              <a:rPr lang="en-US" altLang="cs-CZ" sz="1400" b="1">
                <a:solidFill>
                  <a:srgbClr val="FF0000"/>
                </a:solidFill>
              </a:rPr>
              <a:t>AACT_HUMAN</a:t>
            </a:r>
            <a:r>
              <a:rPr lang="en-US" altLang="cs-CZ" sz="1400" b="1"/>
              <a:t> Alpha-1-antichymotrypsin precursor (ACT) –</a:t>
            </a:r>
            <a:endParaRPr lang="cs-CZ" altLang="cs-CZ" sz="1400" b="1"/>
          </a:p>
          <a:p>
            <a:r>
              <a:rPr lang="cs-CZ" altLang="cs-CZ" sz="1400" b="1"/>
              <a:t>                         </a:t>
            </a:r>
            <a:r>
              <a:rPr lang="en-US" altLang="cs-CZ" sz="1400" b="1"/>
              <a:t> </a:t>
            </a:r>
            <a:r>
              <a:rPr lang="cs-CZ" altLang="cs-CZ" sz="1400" b="1"/>
              <a:t>  </a:t>
            </a:r>
            <a:r>
              <a:rPr lang="en-US" altLang="cs-CZ" sz="1400" b="1"/>
              <a:t>Homo sapiens</a:t>
            </a:r>
            <a:endParaRPr lang="en-US" altLang="cs-CZ" sz="1200"/>
          </a:p>
        </p:txBody>
      </p:sp>
      <p:pic>
        <p:nvPicPr>
          <p:cNvPr id="43013" name="Picture 5" descr="Score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209800"/>
            <a:ext cx="3305175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01" name="Rectangle 193"/>
          <p:cNvSpPr>
            <a:spLocks noChangeArrowheads="1"/>
          </p:cNvSpPr>
          <p:nvPr/>
        </p:nvSpPr>
        <p:spPr bwMode="auto">
          <a:xfrm>
            <a:off x="827088" y="4300538"/>
            <a:ext cx="75072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cs-CZ" sz="1400" b="1"/>
              <a:t>1.     </a:t>
            </a:r>
            <a:r>
              <a:rPr lang="en-US" altLang="cs-CZ" sz="1400" b="1">
                <a:solidFill>
                  <a:srgbClr val="FF0000"/>
                </a:solidFill>
              </a:rPr>
              <a:t>AACT_HUMAN</a:t>
            </a:r>
            <a:r>
              <a:rPr lang="en-US" altLang="cs-CZ" sz="1400" b="1"/>
              <a:t>        Mass: 47621    Score: </a:t>
            </a:r>
            <a:r>
              <a:rPr lang="en-US" altLang="cs-CZ" sz="1400" b="1">
                <a:solidFill>
                  <a:srgbClr val="FF0000"/>
                </a:solidFill>
              </a:rPr>
              <a:t>99 </a:t>
            </a:r>
            <a:r>
              <a:rPr lang="en-US" altLang="cs-CZ" sz="1400" b="1"/>
              <a:t>    Queries matched: 1 </a:t>
            </a:r>
          </a:p>
          <a:p>
            <a:pPr eaLnBrk="0" hangingPunct="0"/>
            <a:r>
              <a:rPr lang="en-US" altLang="cs-CZ" sz="1400" b="1"/>
              <a:t>  </a:t>
            </a:r>
            <a:r>
              <a:rPr lang="cs-CZ" altLang="cs-CZ" sz="1400" b="1"/>
              <a:t>      </a:t>
            </a:r>
            <a:r>
              <a:rPr lang="en-US" altLang="cs-CZ" sz="1400" b="1"/>
              <a:t>Alpha-1-antichymotrypsin precursor (ACT) Homo sapiens (Human) </a:t>
            </a:r>
          </a:p>
          <a:p>
            <a:pPr eaLnBrk="0" hangingPunct="0"/>
            <a:r>
              <a:rPr lang="en-US" altLang="cs-CZ" sz="1400" b="1"/>
              <a:t>         </a:t>
            </a:r>
          </a:p>
          <a:p>
            <a:pPr eaLnBrk="0" hangingPunct="0"/>
            <a:r>
              <a:rPr lang="en-US" altLang="cs-CZ" sz="1400"/>
              <a:t>Query   Observed   </a:t>
            </a:r>
            <a:r>
              <a:rPr lang="cs-CZ" altLang="cs-CZ" sz="1400"/>
              <a:t> </a:t>
            </a:r>
            <a:r>
              <a:rPr lang="en-US" altLang="cs-CZ" sz="1400"/>
              <a:t>Mr(expt)   </a:t>
            </a:r>
            <a:r>
              <a:rPr lang="cs-CZ" altLang="cs-CZ" sz="1400"/>
              <a:t>  </a:t>
            </a:r>
            <a:r>
              <a:rPr lang="en-US" altLang="cs-CZ" sz="1400"/>
              <a:t>Mr(calc)    </a:t>
            </a:r>
            <a:r>
              <a:rPr lang="cs-CZ" altLang="cs-CZ" sz="1400"/>
              <a:t>   </a:t>
            </a:r>
            <a:r>
              <a:rPr lang="en-US" altLang="cs-CZ" sz="1400"/>
              <a:t>Delta  Miss  Score  Expect  Rank  Peptide </a:t>
            </a:r>
          </a:p>
          <a:p>
            <a:pPr eaLnBrk="0" hangingPunct="0"/>
            <a:r>
              <a:rPr lang="en-US" altLang="cs-CZ" sz="1400" b="1"/>
              <a:t> 1   </a:t>
            </a:r>
            <a:r>
              <a:rPr lang="cs-CZ" altLang="cs-CZ" sz="1400" b="1"/>
              <a:t>       </a:t>
            </a:r>
            <a:r>
              <a:rPr lang="en-US" altLang="cs-CZ" sz="1400" b="1"/>
              <a:t>608.3000   1214.5854   1214.7234   -0.1380  0   </a:t>
            </a:r>
            <a:r>
              <a:rPr lang="cs-CZ" altLang="cs-CZ" sz="1400" b="1"/>
              <a:t>     </a:t>
            </a:r>
            <a:r>
              <a:rPr lang="en-US" altLang="cs-CZ" sz="1400" b="1">
                <a:solidFill>
                  <a:srgbClr val="FF0000"/>
                </a:solidFill>
              </a:rPr>
              <a:t>99</a:t>
            </a:r>
            <a:r>
              <a:rPr lang="en-US" altLang="cs-CZ" sz="1400" b="1"/>
              <a:t>   </a:t>
            </a:r>
            <a:r>
              <a:rPr lang="cs-CZ" altLang="cs-CZ" sz="1400" b="1"/>
              <a:t>  </a:t>
            </a:r>
            <a:r>
              <a:rPr lang="en-US" altLang="cs-CZ" sz="1400" b="1"/>
              <a:t>2.2e-08  </a:t>
            </a:r>
            <a:r>
              <a:rPr lang="cs-CZ" altLang="cs-CZ" sz="1400" b="1"/>
              <a:t>  </a:t>
            </a:r>
            <a:r>
              <a:rPr lang="en-US" altLang="cs-CZ" sz="1400" b="1"/>
              <a:t>1   </a:t>
            </a:r>
            <a:r>
              <a:rPr lang="cs-CZ" altLang="cs-CZ" sz="1400" b="1"/>
              <a:t>  </a:t>
            </a:r>
            <a:r>
              <a:rPr lang="en-US" altLang="cs-CZ" sz="1400" b="1"/>
              <a:t>K.</a:t>
            </a:r>
            <a:r>
              <a:rPr lang="en-US" altLang="cs-CZ" sz="1400" b="1">
                <a:solidFill>
                  <a:srgbClr val="FF0000"/>
                </a:solidFill>
              </a:rPr>
              <a:t>ITLLSALVETR</a:t>
            </a:r>
            <a:r>
              <a:rPr lang="en-US" altLang="cs-CZ" sz="1400" b="1"/>
              <a:t>.T </a:t>
            </a:r>
          </a:p>
          <a:p>
            <a:pPr eaLnBrk="0" hangingPunct="0"/>
            <a:endParaRPr lang="en-US" altLang="cs-CZ" sz="1400" b="1"/>
          </a:p>
        </p:txBody>
      </p:sp>
      <p:sp>
        <p:nvSpPr>
          <p:cNvPr id="43202" name="Rectangle 194"/>
          <p:cNvSpPr>
            <a:spLocks noChangeArrowheads="1"/>
          </p:cNvSpPr>
          <p:nvPr/>
        </p:nvSpPr>
        <p:spPr bwMode="auto">
          <a:xfrm>
            <a:off x="827088" y="3992563"/>
            <a:ext cx="2127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/>
              <a:t>Peptide Summary Report</a:t>
            </a:r>
          </a:p>
        </p:txBody>
      </p:sp>
      <p:sp>
        <p:nvSpPr>
          <p:cNvPr id="43203" name="Rectangle 195"/>
          <p:cNvSpPr>
            <a:spLocks noChangeArrowheads="1"/>
          </p:cNvSpPr>
          <p:nvPr/>
        </p:nvSpPr>
        <p:spPr bwMode="auto">
          <a:xfrm>
            <a:off x="4119815" y="446088"/>
            <a:ext cx="3933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altLang="cs-CZ" b="1"/>
              <a:t>Result of database searching</a:t>
            </a:r>
          </a:p>
          <a:p>
            <a:pPr algn="ctr" eaLnBrk="0" hangingPunct="0"/>
            <a:r>
              <a:rPr lang="cs-CZ" altLang="cs-CZ" b="1" smtClean="0">
                <a:solidFill>
                  <a:srgbClr val="000099"/>
                </a:solidFill>
              </a:rPr>
              <a:t>MS</a:t>
            </a:r>
            <a:r>
              <a:rPr lang="en-US" altLang="cs-CZ" b="1">
                <a:solidFill>
                  <a:srgbClr val="000099"/>
                </a:solidFill>
              </a:rPr>
              <a:t>/</a:t>
            </a:r>
            <a:r>
              <a:rPr lang="cs-CZ" altLang="cs-CZ" b="1" smtClean="0">
                <a:solidFill>
                  <a:srgbClr val="000099"/>
                </a:solidFill>
              </a:rPr>
              <a:t>MS data</a:t>
            </a:r>
            <a:endParaRPr lang="en-US" altLang="cs-CZ" b="1">
              <a:solidFill>
                <a:srgbClr val="000099"/>
              </a:solidFill>
            </a:endParaRPr>
          </a:p>
        </p:txBody>
      </p:sp>
      <p:sp>
        <p:nvSpPr>
          <p:cNvPr id="43205" name="Rectangle 197"/>
          <p:cNvSpPr>
            <a:spLocks noChangeArrowheads="1"/>
          </p:cNvSpPr>
          <p:nvPr/>
        </p:nvSpPr>
        <p:spPr bwMode="auto">
          <a:xfrm>
            <a:off x="550863" y="728663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000" b="1"/>
              <a:t>Mascot Search Results</a:t>
            </a:r>
            <a:endParaRPr lang="en-US" altLang="cs-CZ" sz="2000"/>
          </a:p>
        </p:txBody>
      </p:sp>
      <p:sp>
        <p:nvSpPr>
          <p:cNvPr id="43206" name="Line 198"/>
          <p:cNvSpPr>
            <a:spLocks noChangeShapeType="1"/>
          </p:cNvSpPr>
          <p:nvPr/>
        </p:nvSpPr>
        <p:spPr bwMode="auto">
          <a:xfrm flipH="1">
            <a:off x="1717675" y="2951163"/>
            <a:ext cx="3587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207" name="Text Box 199"/>
          <p:cNvSpPr txBox="1">
            <a:spLocks noChangeArrowheads="1"/>
          </p:cNvSpPr>
          <p:nvPr/>
        </p:nvSpPr>
        <p:spPr bwMode="auto">
          <a:xfrm>
            <a:off x="1879600" y="2665413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Limitní skore = 35</a:t>
            </a:r>
          </a:p>
        </p:txBody>
      </p:sp>
      <p:sp>
        <p:nvSpPr>
          <p:cNvPr id="43209" name="AutoShape 201"/>
          <p:cNvSpPr>
            <a:spLocks noChangeArrowheads="1"/>
          </p:cNvSpPr>
          <p:nvPr/>
        </p:nvSpPr>
        <p:spPr bwMode="auto">
          <a:xfrm rot="8992504">
            <a:off x="4724400" y="4049713"/>
            <a:ext cx="742950" cy="17145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210" name="Text Box 202"/>
          <p:cNvSpPr txBox="1">
            <a:spLocks noChangeArrowheads="1"/>
          </p:cNvSpPr>
          <p:nvPr/>
        </p:nvSpPr>
        <p:spPr bwMode="auto">
          <a:xfrm>
            <a:off x="5422900" y="3689350"/>
            <a:ext cx="12650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smtClean="0">
                <a:solidFill>
                  <a:srgbClr val="FF0000"/>
                </a:solidFill>
              </a:rPr>
              <a:t>Protein score</a:t>
            </a:r>
            <a:endParaRPr lang="cs-CZ" altLang="cs-CZ" sz="1600">
              <a:solidFill>
                <a:srgbClr val="FF0000"/>
              </a:solidFill>
            </a:endParaRPr>
          </a:p>
        </p:txBody>
      </p:sp>
      <p:sp>
        <p:nvSpPr>
          <p:cNvPr id="43211" name="Text Box 203"/>
          <p:cNvSpPr txBox="1">
            <a:spLocks noChangeArrowheads="1"/>
          </p:cNvSpPr>
          <p:nvPr/>
        </p:nvSpPr>
        <p:spPr bwMode="auto">
          <a:xfrm>
            <a:off x="715963" y="5867400"/>
            <a:ext cx="7712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smtClean="0"/>
              <a:t>Thanks to variability of primary protein structure it is possible to determine identity of protein based on fragments (</a:t>
            </a:r>
            <a:r>
              <a:rPr lang="cs-CZ" altLang="cs-CZ" sz="1600"/>
              <a:t>MS</a:t>
            </a:r>
            <a:r>
              <a:rPr lang="en-US" altLang="cs-CZ" sz="1600"/>
              <a:t>/</a:t>
            </a:r>
            <a:r>
              <a:rPr lang="cs-CZ" altLang="cs-CZ" sz="1600"/>
              <a:t>MS </a:t>
            </a:r>
            <a:r>
              <a:rPr lang="cs-CZ" altLang="cs-CZ" sz="1600" smtClean="0"/>
              <a:t>spectrum) of a single peptide.</a:t>
            </a:r>
            <a:endParaRPr lang="en-US" altLang="cs-CZ" sz="1600"/>
          </a:p>
        </p:txBody>
      </p:sp>
      <p:sp>
        <p:nvSpPr>
          <p:cNvPr id="43213" name="AutoShape 205"/>
          <p:cNvSpPr>
            <a:spLocks noChangeArrowheads="1"/>
          </p:cNvSpPr>
          <p:nvPr/>
        </p:nvSpPr>
        <p:spPr bwMode="auto">
          <a:xfrm rot="12051052">
            <a:off x="5340350" y="5467350"/>
            <a:ext cx="742950" cy="17145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214" name="Text Box 206"/>
          <p:cNvSpPr txBox="1">
            <a:spLocks noChangeArrowheads="1"/>
          </p:cNvSpPr>
          <p:nvPr/>
        </p:nvSpPr>
        <p:spPr bwMode="auto">
          <a:xfrm>
            <a:off x="6096000" y="5530850"/>
            <a:ext cx="23049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 smtClean="0">
                <a:solidFill>
                  <a:srgbClr val="FF0000"/>
                </a:solidFill>
              </a:rPr>
              <a:t>Individual peptide score</a:t>
            </a:r>
            <a:endParaRPr lang="cs-CZ" altLang="cs-CZ" sz="1600" b="1">
              <a:solidFill>
                <a:srgbClr val="FF0000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694363" y="2370048"/>
            <a:ext cx="2864887" cy="1200329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comparison of </a:t>
            </a:r>
          </a:p>
          <a:p>
            <a:pPr algn="ctr"/>
            <a:r>
              <a:rPr lang="cs-CZ" altLang="cs-CZ" sz="1800" b="1" smtClean="0"/>
              <a:t>fragmentation maps</a:t>
            </a:r>
          </a:p>
          <a:p>
            <a:pPr algn="ctr"/>
            <a:r>
              <a:rPr lang="cs-CZ" altLang="cs-CZ" sz="1800" b="1" smtClean="0"/>
              <a:t> of individual peptides with</a:t>
            </a:r>
            <a:endParaRPr lang="cs-CZ" altLang="cs-CZ" sz="1800" b="1"/>
          </a:p>
          <a:p>
            <a:pPr algn="ctr"/>
            <a:r>
              <a:rPr lang="cs-CZ" altLang="cs-CZ" sz="1800" b="1"/>
              <a:t> </a:t>
            </a:r>
            <a:r>
              <a:rPr lang="cs-CZ" altLang="cs-CZ" sz="1800" b="1" smtClean="0"/>
              <a:t>sequence </a:t>
            </a:r>
            <a:r>
              <a:rPr lang="cs-CZ" altLang="cs-CZ" sz="1800" b="1"/>
              <a:t>database</a:t>
            </a:r>
            <a:endParaRPr lang="en-US" altLang="cs-CZ" sz="1800" b="1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692150"/>
            <a:ext cx="7269163" cy="544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424113" y="295275"/>
            <a:ext cx="459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sz="2000" b="1" smtClean="0"/>
              <a:t>Processed </a:t>
            </a:r>
            <a:r>
              <a:rPr lang="cs-CZ" altLang="cs-CZ" sz="2000" b="1"/>
              <a:t>MS</a:t>
            </a:r>
            <a:r>
              <a:rPr lang="en-US" altLang="cs-CZ" sz="2000" b="1"/>
              <a:t>/</a:t>
            </a:r>
            <a:r>
              <a:rPr lang="cs-CZ" altLang="cs-CZ" sz="2000" b="1"/>
              <a:t>MS </a:t>
            </a:r>
            <a:r>
              <a:rPr lang="cs-CZ" altLang="cs-CZ" sz="2000" b="1" smtClean="0"/>
              <a:t>spectrum</a:t>
            </a:r>
            <a:endParaRPr lang="en-US" altLang="cs-CZ" sz="2000" b="1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38201" y="6145213"/>
            <a:ext cx="755022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smtClean="0"/>
              <a:t>Differences in </a:t>
            </a:r>
            <a:r>
              <a:rPr lang="cs-CZ" altLang="cs-CZ" sz="1600" i="1" smtClean="0"/>
              <a:t>m/z</a:t>
            </a:r>
            <a:r>
              <a:rPr lang="cs-CZ" altLang="cs-CZ" sz="1600" smtClean="0"/>
              <a:t> </a:t>
            </a:r>
            <a:r>
              <a:rPr lang="cs-CZ" altLang="cs-CZ" sz="1600"/>
              <a:t>(resp. </a:t>
            </a:r>
            <a:r>
              <a:rPr lang="cs-CZ" altLang="cs-CZ" sz="1600" smtClean="0"/>
              <a:t>masses) of neighbouring fragment ions of corresponding </a:t>
            </a:r>
            <a:r>
              <a:rPr lang="cs-CZ" altLang="cs-CZ" sz="1600"/>
              <a:t>serie (</a:t>
            </a:r>
            <a:r>
              <a:rPr lang="cs-CZ" altLang="cs-CZ" sz="1600">
                <a:solidFill>
                  <a:srgbClr val="FF0000"/>
                </a:solidFill>
              </a:rPr>
              <a:t>b</a:t>
            </a:r>
            <a:r>
              <a:rPr lang="cs-CZ" altLang="cs-CZ" sz="1600"/>
              <a:t>, </a:t>
            </a:r>
            <a:r>
              <a:rPr lang="cs-CZ" altLang="cs-CZ" sz="1600">
                <a:solidFill>
                  <a:schemeClr val="accent2"/>
                </a:solidFill>
              </a:rPr>
              <a:t>y</a:t>
            </a:r>
            <a:r>
              <a:rPr lang="cs-CZ" altLang="cs-CZ" sz="1600"/>
              <a:t>) </a:t>
            </a:r>
            <a:r>
              <a:rPr lang="cs-CZ" altLang="cs-CZ" sz="1600" smtClean="0"/>
              <a:t>enables to determine individual aminoacids and their place in sequence. </a:t>
            </a:r>
            <a:endParaRPr lang="en-US" altLang="cs-CZ" sz="1600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1907704" y="1176135"/>
            <a:ext cx="144016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51520" y="1392159"/>
            <a:ext cx="23947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1600" smtClean="0"/>
              <a:t>Aminoacid order derived from fragments of </a:t>
            </a:r>
            <a:r>
              <a:rPr lang="cs-CZ" altLang="cs-CZ" sz="1600" b="1"/>
              <a:t>y-serie</a:t>
            </a:r>
            <a:endParaRPr lang="en-US" altLang="cs-CZ" sz="1600" b="1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spect="1" noChangeArrowheads="1"/>
          </p:cNvSpPr>
          <p:nvPr/>
        </p:nvSpPr>
        <p:spPr bwMode="auto">
          <a:xfrm>
            <a:off x="1187450" y="668338"/>
            <a:ext cx="676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altLang="cs-CZ" b="1" smtClean="0"/>
              <a:t>Protein identification – database searching</a:t>
            </a:r>
            <a:endParaRPr lang="en-US" altLang="cs-CZ" b="1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1000" y="2895600"/>
            <a:ext cx="1676400" cy="1143000"/>
          </a:xfrm>
          <a:prstGeom prst="rect">
            <a:avLst/>
          </a:prstGeom>
          <a:solidFill>
            <a:srgbClr val="D9EB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609600" y="3048000"/>
            <a:ext cx="1298575" cy="936625"/>
            <a:chOff x="4250" y="1501"/>
            <a:chExt cx="818" cy="590"/>
          </a:xfrm>
        </p:grpSpPr>
        <p:sp>
          <p:nvSpPr>
            <p:cNvPr id="75781" name="Line 5"/>
            <p:cNvSpPr>
              <a:spLocks noChangeAspect="1" noChangeShapeType="1"/>
            </p:cNvSpPr>
            <p:nvPr/>
          </p:nvSpPr>
          <p:spPr bwMode="auto">
            <a:xfrm>
              <a:off x="4250" y="1892"/>
              <a:ext cx="7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2" name="Line 6"/>
            <p:cNvSpPr>
              <a:spLocks noChangeAspect="1" noChangeShapeType="1"/>
            </p:cNvSpPr>
            <p:nvPr/>
          </p:nvSpPr>
          <p:spPr bwMode="auto">
            <a:xfrm>
              <a:off x="4250" y="1501"/>
              <a:ext cx="0" cy="3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3" name="Line 7"/>
            <p:cNvSpPr>
              <a:spLocks noChangeAspect="1" noChangeShapeType="1"/>
            </p:cNvSpPr>
            <p:nvPr/>
          </p:nvSpPr>
          <p:spPr bwMode="auto">
            <a:xfrm>
              <a:off x="4457" y="1729"/>
              <a:ext cx="0" cy="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4" name="Line 8"/>
            <p:cNvSpPr>
              <a:spLocks noChangeAspect="1" noChangeShapeType="1"/>
            </p:cNvSpPr>
            <p:nvPr/>
          </p:nvSpPr>
          <p:spPr bwMode="auto">
            <a:xfrm>
              <a:off x="4416" y="1632"/>
              <a:ext cx="0" cy="2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5" name="Line 9"/>
            <p:cNvSpPr>
              <a:spLocks noChangeAspect="1" noChangeShapeType="1"/>
            </p:cNvSpPr>
            <p:nvPr/>
          </p:nvSpPr>
          <p:spPr bwMode="auto">
            <a:xfrm>
              <a:off x="4871" y="1697"/>
              <a:ext cx="0" cy="1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6" name="Line 10"/>
            <p:cNvSpPr>
              <a:spLocks noChangeAspect="1" noChangeShapeType="1"/>
            </p:cNvSpPr>
            <p:nvPr/>
          </p:nvSpPr>
          <p:spPr bwMode="auto">
            <a:xfrm>
              <a:off x="4622" y="1761"/>
              <a:ext cx="0" cy="1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7" name="Text Box 11"/>
            <p:cNvSpPr txBox="1">
              <a:spLocks noChangeAspect="1" noChangeArrowheads="1"/>
            </p:cNvSpPr>
            <p:nvPr/>
          </p:nvSpPr>
          <p:spPr bwMode="auto">
            <a:xfrm>
              <a:off x="4695" y="1841"/>
              <a:ext cx="3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cs-CZ" sz="2000">
                  <a:latin typeface="Arial" pitchFamily="34" charset="0"/>
                </a:rPr>
                <a:t>m/z</a:t>
              </a:r>
            </a:p>
          </p:txBody>
        </p:sp>
        <p:sp>
          <p:nvSpPr>
            <p:cNvPr id="75788" name="Line 12"/>
            <p:cNvSpPr>
              <a:spLocks noChangeAspect="1" noChangeShapeType="1"/>
            </p:cNvSpPr>
            <p:nvPr/>
          </p:nvSpPr>
          <p:spPr bwMode="auto">
            <a:xfrm>
              <a:off x="4371" y="1727"/>
              <a:ext cx="0" cy="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9" name="Line 13"/>
            <p:cNvSpPr>
              <a:spLocks noChangeAspect="1" noChangeShapeType="1"/>
            </p:cNvSpPr>
            <p:nvPr/>
          </p:nvSpPr>
          <p:spPr bwMode="auto">
            <a:xfrm>
              <a:off x="4330" y="1630"/>
              <a:ext cx="0" cy="2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0" name="Line 14"/>
            <p:cNvSpPr>
              <a:spLocks noChangeAspect="1" noChangeShapeType="1"/>
            </p:cNvSpPr>
            <p:nvPr/>
          </p:nvSpPr>
          <p:spPr bwMode="auto">
            <a:xfrm>
              <a:off x="4785" y="1695"/>
              <a:ext cx="0" cy="1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1" name="Line 15"/>
            <p:cNvSpPr>
              <a:spLocks noChangeAspect="1" noChangeShapeType="1"/>
            </p:cNvSpPr>
            <p:nvPr/>
          </p:nvSpPr>
          <p:spPr bwMode="auto">
            <a:xfrm>
              <a:off x="4536" y="1759"/>
              <a:ext cx="0" cy="1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2" name="Line 16"/>
            <p:cNvSpPr>
              <a:spLocks noChangeAspect="1" noChangeShapeType="1"/>
            </p:cNvSpPr>
            <p:nvPr/>
          </p:nvSpPr>
          <p:spPr bwMode="auto">
            <a:xfrm>
              <a:off x="4663" y="1718"/>
              <a:ext cx="0" cy="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3" name="Line 17"/>
            <p:cNvSpPr>
              <a:spLocks noChangeAspect="1" noChangeShapeType="1"/>
            </p:cNvSpPr>
            <p:nvPr/>
          </p:nvSpPr>
          <p:spPr bwMode="auto">
            <a:xfrm>
              <a:off x="4622" y="1621"/>
              <a:ext cx="0" cy="2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4" name="Line 18"/>
            <p:cNvSpPr>
              <a:spLocks noChangeAspect="1" noChangeShapeType="1"/>
            </p:cNvSpPr>
            <p:nvPr/>
          </p:nvSpPr>
          <p:spPr bwMode="auto">
            <a:xfrm>
              <a:off x="4828" y="1750"/>
              <a:ext cx="0" cy="1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5" name="Line 19"/>
            <p:cNvSpPr>
              <a:spLocks noChangeAspect="1" noChangeShapeType="1"/>
            </p:cNvSpPr>
            <p:nvPr/>
          </p:nvSpPr>
          <p:spPr bwMode="auto">
            <a:xfrm>
              <a:off x="4730" y="1792"/>
              <a:ext cx="0" cy="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920750" y="2338388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MS</a:t>
            </a:r>
            <a:endParaRPr lang="en-US" altLang="cs-CZ" sz="2000" b="1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2286000" y="3505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3323194" y="3124200"/>
            <a:ext cx="11657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 smtClean="0"/>
              <a:t>database</a:t>
            </a:r>
          </a:p>
          <a:p>
            <a:pPr algn="ctr"/>
            <a:r>
              <a:rPr lang="cs-CZ" altLang="cs-CZ" sz="2000" smtClean="0"/>
              <a:t>searching</a:t>
            </a:r>
            <a:endParaRPr lang="en-US" altLang="cs-CZ" sz="2000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>
            <a:off x="4572000" y="3810000"/>
            <a:ext cx="7620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V="1">
            <a:off x="4572000" y="2667000"/>
            <a:ext cx="68580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45720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FF3300"/>
                </a:solidFill>
              </a:rPr>
              <a:t>+</a:t>
            </a:r>
            <a:endParaRPr lang="en-US" altLang="cs-CZ" b="1">
              <a:solidFill>
                <a:srgbClr val="FF3300"/>
              </a:solidFill>
            </a:endParaRP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5471185" y="4365104"/>
            <a:ext cx="26212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000" b="1" smtClean="0"/>
              <a:t>unknown </a:t>
            </a:r>
            <a:r>
              <a:rPr lang="cs-CZ" altLang="cs-CZ" sz="2000" b="1"/>
              <a:t>protein</a:t>
            </a:r>
            <a:r>
              <a:rPr lang="cs-CZ" altLang="cs-CZ" sz="2000"/>
              <a:t>   </a:t>
            </a:r>
          </a:p>
          <a:p>
            <a:pPr>
              <a:buFont typeface="Wingdings" pitchFamily="2" charset="2"/>
              <a:buNone/>
            </a:pPr>
            <a:r>
              <a:rPr lang="cs-CZ" altLang="cs-CZ" sz="1800"/>
              <a:t>(</a:t>
            </a:r>
            <a:r>
              <a:rPr lang="cs-CZ" altLang="cs-CZ" sz="1800" smtClean="0"/>
              <a:t>sequence is not available,</a:t>
            </a:r>
            <a:endParaRPr lang="cs-CZ" altLang="cs-CZ" sz="1800"/>
          </a:p>
          <a:p>
            <a:pPr>
              <a:buFont typeface="Wingdings" pitchFamily="2" charset="2"/>
              <a:buNone/>
            </a:pPr>
            <a:r>
              <a:rPr lang="cs-CZ" altLang="cs-CZ" sz="1800" i="1" smtClean="0"/>
              <a:t>de novo sequencing</a:t>
            </a:r>
            <a:r>
              <a:rPr lang="cs-CZ" altLang="cs-CZ" sz="1800" smtClean="0"/>
              <a:t>)</a:t>
            </a:r>
            <a:endParaRPr lang="en-US" altLang="cs-CZ" sz="1800"/>
          </a:p>
        </p:txBody>
      </p:sp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5364088" y="2270125"/>
            <a:ext cx="373050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protein </a:t>
            </a:r>
            <a:r>
              <a:rPr lang="cs-CZ" altLang="cs-CZ" sz="2000" b="1" smtClean="0"/>
              <a:t>is identified</a:t>
            </a:r>
            <a:endParaRPr lang="cs-CZ" altLang="cs-CZ" sz="2000" b="1"/>
          </a:p>
          <a:p>
            <a:r>
              <a:rPr lang="cs-CZ" altLang="cs-CZ" sz="1800"/>
              <a:t>(protein </a:t>
            </a:r>
            <a:r>
              <a:rPr lang="cs-CZ" altLang="cs-CZ" sz="1800" smtClean="0"/>
              <a:t>with its sequence in database)</a:t>
            </a:r>
            <a:endParaRPr lang="en-US" altLang="cs-CZ" sz="1800"/>
          </a:p>
        </p:txBody>
      </p:sp>
      <p:pic>
        <p:nvPicPr>
          <p:cNvPr id="75804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9144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4953000" y="37338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chemeClr val="accent2"/>
                </a:solidFill>
              </a:rPr>
              <a:t>-</a:t>
            </a:r>
            <a:endParaRPr lang="en-US" altLang="cs-CZ" sz="3200" b="1">
              <a:solidFill>
                <a:schemeClr val="accent2"/>
              </a:solidFill>
            </a:endParaRPr>
          </a:p>
        </p:txBody>
      </p:sp>
      <p:pic>
        <p:nvPicPr>
          <p:cNvPr id="75806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3000"/>
            <a:ext cx="796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2" name="TextovéPole 1"/>
          <p:cNvSpPr txBox="1"/>
          <p:nvPr/>
        </p:nvSpPr>
        <p:spPr>
          <a:xfrm>
            <a:off x="18137" y="5946556"/>
            <a:ext cx="9210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smtClean="0"/>
              <a:t>other reasons of unsuccessful identification:</a:t>
            </a:r>
          </a:p>
          <a:p>
            <a:r>
              <a:rPr lang="cs-CZ" sz="1800" i="1" smtClean="0"/>
              <a:t>low protein concentration, unspecific digestion, unknown modification, low quality of MS data, ...</a:t>
            </a:r>
            <a:endParaRPr lang="cs-CZ" sz="1800" i="1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926313" y="1312793"/>
            <a:ext cx="2864887" cy="1200329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smtClean="0"/>
              <a:t>comparison of </a:t>
            </a:r>
          </a:p>
          <a:p>
            <a:pPr algn="ctr"/>
            <a:r>
              <a:rPr lang="cs-CZ" altLang="cs-CZ" sz="1800" b="1" smtClean="0"/>
              <a:t>fragmentation maps</a:t>
            </a:r>
          </a:p>
          <a:p>
            <a:pPr algn="ctr"/>
            <a:r>
              <a:rPr lang="cs-CZ" altLang="cs-CZ" sz="1800" b="1" smtClean="0"/>
              <a:t> of individual peptides with</a:t>
            </a:r>
            <a:endParaRPr lang="cs-CZ" altLang="cs-CZ" sz="1800" b="1"/>
          </a:p>
          <a:p>
            <a:pPr algn="ctr"/>
            <a:r>
              <a:rPr lang="cs-CZ" altLang="cs-CZ" sz="1800" b="1"/>
              <a:t> </a:t>
            </a:r>
            <a:r>
              <a:rPr lang="cs-CZ" altLang="cs-CZ" sz="1800" b="1" smtClean="0"/>
              <a:t>sequence </a:t>
            </a:r>
            <a:r>
              <a:rPr lang="cs-CZ" altLang="cs-CZ" sz="1800" b="1"/>
              <a:t>database</a:t>
            </a:r>
            <a:endParaRPr lang="en-US" alt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4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6556" y="260648"/>
            <a:ext cx="84969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Characterization </a:t>
            </a:r>
          </a:p>
          <a:p>
            <a:r>
              <a:rPr lang="cs-CZ" altLang="cs-CZ" sz="2800">
                <a:solidFill>
                  <a:schemeClr val="bg1"/>
                </a:solidFill>
                <a:latin typeface="Bodoni MT Black" panose="02070A03080606020203" pitchFamily="18" charset="0"/>
              </a:rPr>
              <a:t>	</a:t>
            </a:r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	of Posttranslational Modifications </a:t>
            </a:r>
            <a:endParaRPr lang="cs-CZ" altLang="cs-CZ" sz="280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4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83768" y="260648"/>
            <a:ext cx="4916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Mass</a:t>
            </a:r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cs-CZ" altLang="cs-CZ" sz="280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Spectrometry</a:t>
            </a:r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cs-CZ" altLang="cs-CZ" sz="280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Basics</a:t>
            </a:r>
            <a:endParaRPr lang="cs-CZ" altLang="cs-CZ" sz="280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67544" y="1030711"/>
            <a:ext cx="6492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 sz="1000" b="1"/>
          </a:p>
          <a:p>
            <a:pPr>
              <a:buFontTx/>
              <a:buBlip>
                <a:blip r:embed="rId2"/>
              </a:buBlip>
            </a:pPr>
            <a:r>
              <a:rPr lang="cs-CZ" altLang="cs-CZ" b="1"/>
              <a:t>  </a:t>
            </a:r>
            <a:r>
              <a:rPr lang="en-US" altLang="cs-CZ" b="1" smtClean="0"/>
              <a:t>muta</a:t>
            </a:r>
            <a:r>
              <a:rPr lang="cs-CZ" altLang="cs-CZ" b="1" smtClean="0"/>
              <a:t>tions</a:t>
            </a:r>
            <a:r>
              <a:rPr lang="en-US" altLang="cs-CZ" smtClean="0"/>
              <a:t> </a:t>
            </a:r>
            <a:r>
              <a:rPr lang="en-US" altLang="cs-CZ"/>
              <a:t>	</a:t>
            </a:r>
            <a:r>
              <a:rPr lang="en-US" altLang="cs-CZ" sz="1800" smtClean="0"/>
              <a:t>(</a:t>
            </a:r>
            <a:r>
              <a:rPr lang="cs-CZ" altLang="cs-CZ" sz="1800" smtClean="0"/>
              <a:t>protein isoforms)</a:t>
            </a:r>
            <a:endParaRPr lang="cs-CZ" altLang="cs-CZ" sz="1800"/>
          </a:p>
          <a:p>
            <a:pPr>
              <a:buFontTx/>
              <a:buBlip>
                <a:blip r:embed="rId2"/>
              </a:buBlip>
            </a:pPr>
            <a:endParaRPr lang="cs-CZ" altLang="cs-CZ" sz="400"/>
          </a:p>
          <a:p>
            <a:pPr>
              <a:buFontTx/>
              <a:buBlip>
                <a:blip r:embed="rId2"/>
              </a:buBlip>
            </a:pPr>
            <a:r>
              <a:rPr lang="cs-CZ" altLang="cs-CZ" b="1"/>
              <a:t>  </a:t>
            </a:r>
            <a:r>
              <a:rPr lang="cs-CZ" altLang="cs-CZ" b="1" smtClean="0"/>
              <a:t>chemical  </a:t>
            </a:r>
            <a:r>
              <a:rPr lang="cs-CZ" altLang="cs-CZ" sz="1800" smtClean="0"/>
              <a:t> </a:t>
            </a:r>
            <a:r>
              <a:rPr lang="cs-CZ" altLang="cs-CZ" sz="1800"/>
              <a:t>(</a:t>
            </a:r>
            <a:r>
              <a:rPr lang="cs-CZ" altLang="cs-CZ" sz="1800" smtClean="0"/>
              <a:t>oxidation, deamidation, etc.)</a:t>
            </a:r>
            <a:endParaRPr lang="cs-CZ" altLang="cs-CZ" sz="1800"/>
          </a:p>
          <a:p>
            <a:pPr>
              <a:buFontTx/>
              <a:buBlip>
                <a:blip r:embed="rId2"/>
              </a:buBlip>
            </a:pPr>
            <a:endParaRPr lang="cs-CZ" altLang="cs-CZ" sz="400"/>
          </a:p>
          <a:p>
            <a:pPr>
              <a:buFontTx/>
              <a:buBlip>
                <a:blip r:embed="rId2"/>
              </a:buBlip>
            </a:pPr>
            <a:r>
              <a:rPr lang="cs-CZ" altLang="cs-CZ" b="1"/>
              <a:t>  </a:t>
            </a:r>
            <a:r>
              <a:rPr lang="cs-CZ" altLang="cs-CZ" b="1" smtClean="0"/>
              <a:t>posttranslational </a:t>
            </a:r>
            <a:r>
              <a:rPr lang="cs-CZ" altLang="cs-CZ" sz="1800" smtClean="0"/>
              <a:t>(e.g. phosphorylations, glycosylations)</a:t>
            </a:r>
            <a:endParaRPr lang="en-US" altLang="cs-CZ" sz="1800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57188" y="5516563"/>
            <a:ext cx="83291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i="1" smtClean="0"/>
              <a:t>List of modifications and tools:</a:t>
            </a:r>
            <a:endParaRPr lang="cs-CZ" altLang="cs-CZ" sz="2000" i="1"/>
          </a:p>
          <a:p>
            <a:r>
              <a:rPr lang="cs-CZ" altLang="cs-CZ" sz="2000" b="1">
                <a:solidFill>
                  <a:schemeClr val="accent2"/>
                </a:solidFill>
              </a:rPr>
              <a:t>	</a:t>
            </a:r>
            <a:r>
              <a:rPr lang="cs-CZ" altLang="cs-CZ" sz="2000" b="1" smtClean="0">
                <a:solidFill>
                  <a:schemeClr val="accent2"/>
                </a:solidFill>
              </a:rPr>
              <a:t>DeltaMas</a:t>
            </a:r>
            <a:r>
              <a:rPr lang="en-US" altLang="cs-CZ" sz="2000" b="1">
                <a:solidFill>
                  <a:schemeClr val="accent2"/>
                </a:solidFill>
              </a:rPr>
              <a:t>s</a:t>
            </a:r>
            <a:r>
              <a:rPr lang="en-US" altLang="cs-CZ" sz="2000">
                <a:solidFill>
                  <a:schemeClr val="accent2"/>
                </a:solidFill>
              </a:rPr>
              <a:t> </a:t>
            </a:r>
            <a:r>
              <a:rPr lang="cs-CZ" altLang="cs-CZ" sz="2000" smtClean="0">
                <a:solidFill>
                  <a:schemeClr val="accent2"/>
                </a:solidFill>
              </a:rPr>
              <a:t>-</a:t>
            </a:r>
            <a:r>
              <a:rPr lang="en-US" altLang="cs-CZ" sz="2000" smtClean="0"/>
              <a:t> </a:t>
            </a:r>
            <a:r>
              <a:rPr lang="en-US" altLang="cs-CZ" sz="1800" i="1">
                <a:hlinkClick r:id="rId3"/>
              </a:rPr>
              <a:t>https://abrf.org/delta-mass</a:t>
            </a:r>
            <a:endParaRPr lang="en-US" altLang="cs-CZ" sz="1800" i="1"/>
          </a:p>
          <a:p>
            <a:r>
              <a:rPr lang="en-US" altLang="cs-CZ" sz="1800" i="1">
                <a:solidFill>
                  <a:srgbClr val="FF0000"/>
                </a:solidFill>
              </a:rPr>
              <a:t>	</a:t>
            </a:r>
            <a:r>
              <a:rPr lang="en-US" altLang="cs-CZ" sz="2000" b="1" smtClean="0">
                <a:solidFill>
                  <a:schemeClr val="accent2"/>
                </a:solidFill>
              </a:rPr>
              <a:t>ExPASy</a:t>
            </a:r>
            <a:r>
              <a:rPr lang="en-US" altLang="cs-CZ" sz="1800" b="1" smtClean="0">
                <a:solidFill>
                  <a:schemeClr val="accent2"/>
                </a:solidFill>
              </a:rPr>
              <a:t> </a:t>
            </a:r>
            <a:r>
              <a:rPr lang="en-US" altLang="cs-CZ" sz="1800" b="1"/>
              <a:t>-</a:t>
            </a:r>
            <a:r>
              <a:rPr lang="en-US" altLang="cs-CZ" sz="1800" i="1">
                <a:solidFill>
                  <a:srgbClr val="FF0000"/>
                </a:solidFill>
              </a:rPr>
              <a:t> </a:t>
            </a:r>
            <a:r>
              <a:rPr lang="en-US" altLang="cs-CZ" sz="1800" i="1">
                <a:solidFill>
                  <a:srgbClr val="FF0000"/>
                </a:solidFill>
                <a:hlinkClick r:id="rId4"/>
              </a:rPr>
              <a:t>http://www.expasy.org/proteomics/post-translational_modification</a:t>
            </a:r>
            <a:endParaRPr lang="en-US" altLang="cs-CZ" sz="1800" i="1">
              <a:solidFill>
                <a:srgbClr val="FF0000"/>
              </a:solidFill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702300" y="505249"/>
            <a:ext cx="5638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smtClean="0"/>
              <a:t>Characterization of protein modifications</a:t>
            </a:r>
            <a:endParaRPr lang="en-US" altLang="cs-CZ" b="1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915816" y="3356992"/>
            <a:ext cx="5565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1" smtClean="0"/>
              <a:t>MS </a:t>
            </a:r>
            <a:r>
              <a:rPr lang="cs-CZ" altLang="cs-CZ" b="1" smtClean="0"/>
              <a:t>in analysis of protein </a:t>
            </a:r>
            <a:r>
              <a:rPr lang="en-US" altLang="cs-CZ" b="1" smtClean="0"/>
              <a:t>modifi</a:t>
            </a:r>
            <a:r>
              <a:rPr lang="cs-CZ" altLang="cs-CZ" b="1" smtClean="0"/>
              <a:t>cations </a:t>
            </a:r>
            <a:endParaRPr lang="cs-CZ" altLang="cs-CZ" b="1"/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5004966" y="3882454"/>
            <a:ext cx="2855269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cs-CZ" altLang="cs-CZ" sz="2000" b="1"/>
              <a:t>   </a:t>
            </a:r>
            <a:r>
              <a:rPr lang="cs-CZ" altLang="cs-CZ" b="1" smtClean="0"/>
              <a:t>modification type</a:t>
            </a:r>
            <a:endParaRPr lang="cs-CZ" altLang="cs-CZ" b="1"/>
          </a:p>
          <a:p>
            <a:pPr>
              <a:spcAft>
                <a:spcPct val="10000"/>
              </a:spcAft>
              <a:buFont typeface="Wingdings" pitchFamily="2" charset="2"/>
              <a:buBlip>
                <a:blip r:embed="rId5"/>
              </a:buBlip>
            </a:pPr>
            <a:r>
              <a:rPr lang="cs-CZ" altLang="cs-CZ" b="1"/>
              <a:t>  </a:t>
            </a:r>
            <a:r>
              <a:rPr lang="cs-CZ" altLang="cs-CZ" b="1" smtClean="0"/>
              <a:t>localozation</a:t>
            </a:r>
            <a:endParaRPr lang="cs-CZ" altLang="cs-CZ" b="1"/>
          </a:p>
          <a:p>
            <a:pPr>
              <a:spcAft>
                <a:spcPct val="10000"/>
              </a:spcAft>
              <a:buFont typeface="Wingdings" pitchFamily="2" charset="2"/>
              <a:buBlip>
                <a:blip r:embed="rId5"/>
              </a:buBlip>
            </a:pPr>
            <a:r>
              <a:rPr lang="cs-CZ" altLang="cs-CZ"/>
              <a:t>  </a:t>
            </a:r>
            <a:r>
              <a:rPr lang="cs-CZ" altLang="cs-CZ" b="1" smtClean="0"/>
              <a:t>site occupancy</a:t>
            </a:r>
            <a:endParaRPr lang="cs-CZ" altLang="cs-CZ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8"/>
          <p:cNvSpPr txBox="1">
            <a:spLocks noChangeArrowheads="1"/>
          </p:cNvSpPr>
          <p:nvPr/>
        </p:nvSpPr>
        <p:spPr bwMode="auto">
          <a:xfrm>
            <a:off x="755576" y="1623571"/>
            <a:ext cx="787717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Blip>
                <a:blip r:embed="rId2"/>
              </a:buBlip>
            </a:pPr>
            <a:r>
              <a:rPr lang="cs-CZ" altLang="cs-CZ" sz="2000">
                <a:latin typeface="+mn-lt"/>
              </a:rPr>
              <a:t> </a:t>
            </a:r>
            <a:r>
              <a:rPr lang="cs-CZ" altLang="cs-CZ" sz="2000" smtClean="0">
                <a:latin typeface="+mn-lt"/>
              </a:rPr>
              <a:t>  low abundance of modified proteins </a:t>
            </a:r>
            <a:endParaRPr lang="cs-CZ" altLang="cs-CZ" sz="2000">
              <a:latin typeface="+mn-lt"/>
            </a:endParaRPr>
          </a:p>
          <a:p>
            <a:pPr algn="l" eaLnBrk="1" hangingPunct="1">
              <a:spcBef>
                <a:spcPts val="600"/>
              </a:spcBef>
              <a:buFontTx/>
              <a:buBlip>
                <a:blip r:embed="rId2"/>
              </a:buBlip>
            </a:pPr>
            <a:r>
              <a:rPr lang="cs-CZ" altLang="cs-CZ" sz="2000">
                <a:latin typeface="+mn-lt"/>
              </a:rPr>
              <a:t>   </a:t>
            </a:r>
            <a:r>
              <a:rPr lang="cs-CZ" altLang="cs-CZ" sz="2000" smtClean="0">
                <a:latin typeface="+mn-lt"/>
              </a:rPr>
              <a:t>protein occurs frequently in several modification forms</a:t>
            </a:r>
            <a:endParaRPr lang="cs-CZ" altLang="cs-CZ" sz="2000">
              <a:latin typeface="+mn-lt"/>
            </a:endParaRPr>
          </a:p>
          <a:p>
            <a:pPr algn="l" eaLnBrk="1" hangingPunct="1">
              <a:spcBef>
                <a:spcPct val="30000"/>
              </a:spcBef>
              <a:buFontTx/>
              <a:buBlip>
                <a:blip r:embed="rId2"/>
              </a:buBlip>
            </a:pPr>
            <a:r>
              <a:rPr lang="cs-CZ" altLang="cs-CZ" sz="2000" smtClean="0">
                <a:latin typeface="+mn-lt"/>
              </a:rPr>
              <a:t>   protein modification status can change during sample preparation</a:t>
            </a:r>
          </a:p>
          <a:p>
            <a:pPr eaLnBrk="1" hangingPunct="1">
              <a:spcBef>
                <a:spcPts val="600"/>
              </a:spcBef>
              <a:buBlip>
                <a:blip r:embed="rId2"/>
              </a:buBlip>
            </a:pPr>
            <a:r>
              <a:rPr lang="cs-CZ" altLang="cs-CZ" sz="2000" smtClean="0">
                <a:latin typeface="+mn-lt"/>
              </a:rPr>
              <a:t>   signal suppresion of modified peptides in MS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sz="2000" smtClean="0">
                <a:latin typeface="+mn-lt"/>
              </a:rPr>
              <a:t>                 	(preferential ionization of unmodified peptides)</a:t>
            </a:r>
            <a:endParaRPr lang="cs-CZ" altLang="cs-CZ" sz="2000"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4" name="Obdélník 3"/>
          <p:cNvSpPr/>
          <p:nvPr/>
        </p:nvSpPr>
        <p:spPr>
          <a:xfrm>
            <a:off x="2627784" y="1047085"/>
            <a:ext cx="4107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/>
              <a:t>Difficulties in PTMs analysis 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201599" y="4861609"/>
            <a:ext cx="65838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cs-CZ" altLang="cs-CZ" sz="2000"/>
              <a:t>  </a:t>
            </a:r>
            <a:r>
              <a:rPr lang="cs-CZ" altLang="cs-CZ" sz="2000" smtClean="0"/>
              <a:t>specific sample preparation procedures </a:t>
            </a:r>
          </a:p>
          <a:p>
            <a:r>
              <a:rPr lang="cs-CZ" altLang="cs-CZ" sz="2000"/>
              <a:t> </a:t>
            </a:r>
            <a:r>
              <a:rPr lang="cs-CZ" altLang="cs-CZ" sz="2000" smtClean="0"/>
              <a:t>                       (enrichment techniques, enzyme treatment etc.)</a:t>
            </a:r>
            <a:endParaRPr lang="cs-CZ" altLang="cs-CZ" sz="2000"/>
          </a:p>
          <a:p>
            <a:pPr>
              <a:buFontTx/>
              <a:buBlip>
                <a:blip r:embed="rId3"/>
              </a:buBlip>
            </a:pPr>
            <a:r>
              <a:rPr lang="cs-CZ" altLang="cs-CZ" sz="2000"/>
              <a:t>  </a:t>
            </a:r>
            <a:r>
              <a:rPr lang="cs-CZ" altLang="cs-CZ" sz="2000" smtClean="0"/>
              <a:t>specific </a:t>
            </a:r>
            <a:r>
              <a:rPr lang="cs-CZ" altLang="cs-CZ" sz="2000"/>
              <a:t>MS/MS </a:t>
            </a:r>
            <a:r>
              <a:rPr lang="cs-CZ" altLang="cs-CZ" sz="2000" smtClean="0"/>
              <a:t>operation modes </a:t>
            </a:r>
            <a:endParaRPr lang="cs-CZ" altLang="cs-CZ" sz="2000"/>
          </a:p>
        </p:txBody>
      </p:sp>
      <p:sp>
        <p:nvSpPr>
          <p:cNvPr id="6" name="Obdélník 5"/>
          <p:cNvSpPr/>
          <p:nvPr/>
        </p:nvSpPr>
        <p:spPr>
          <a:xfrm>
            <a:off x="899592" y="4461499"/>
            <a:ext cx="4348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000" b="1" smtClean="0"/>
              <a:t>To improve success of PTMs </a:t>
            </a:r>
            <a:r>
              <a:rPr lang="cs-CZ" altLang="cs-CZ" sz="2000" b="1"/>
              <a:t>analysis  </a:t>
            </a:r>
          </a:p>
        </p:txBody>
      </p:sp>
      <p:pic>
        <p:nvPicPr>
          <p:cNvPr id="7" name="Picture 73" descr="tas-s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122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4" descr="tas-s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63" y="4441864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5"/>
          <p:cNvSpPr>
            <a:spLocks noChangeShapeType="1"/>
          </p:cNvSpPr>
          <p:nvPr/>
        </p:nvSpPr>
        <p:spPr bwMode="auto">
          <a:xfrm>
            <a:off x="7345288" y="4673639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7269163" y="6332538"/>
            <a:ext cx="1439862" cy="323850"/>
          </a:xfrm>
        </p:spPr>
        <p:txBody>
          <a:bodyPr/>
          <a:lstStyle/>
          <a:p>
            <a:fld id="{5B1B98ED-5881-46DB-8D05-D6BBD95A3703}" type="slidenum">
              <a:rPr lang="cs-CZ" altLang="cs-CZ"/>
              <a:pPr/>
              <a:t>52</a:t>
            </a:fld>
            <a:r>
              <a:rPr lang="cs-CZ" altLang="cs-CZ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7705725" y="6353175"/>
            <a:ext cx="116205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Zástupný symbol pro číslo snímku 3"/>
          <p:cNvSpPr txBox="1">
            <a:spLocks noGrp="1"/>
          </p:cNvSpPr>
          <p:nvPr/>
        </p:nvSpPr>
        <p:spPr bwMode="auto">
          <a:xfrm>
            <a:off x="7269163" y="6332538"/>
            <a:ext cx="143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E8AAC5-F50F-4DAA-9F2B-4AF25E28B3BC}" type="slidenum">
              <a:rPr lang="cs-CZ" altLang="cs-CZ" sz="1600" b="1">
                <a:solidFill>
                  <a:srgbClr val="64B923"/>
                </a:solidFill>
              </a:rPr>
              <a:pPr eaLnBrk="1" hangingPunct="1"/>
              <a:t>52</a:t>
            </a:fld>
            <a:r>
              <a:rPr lang="cs-CZ" altLang="cs-CZ" sz="1600">
                <a:solidFill>
                  <a:srgbClr val="969696"/>
                </a:solidFill>
              </a:rPr>
              <a:t>/3</a:t>
            </a:r>
            <a:r>
              <a:rPr lang="en-US" altLang="cs-CZ" sz="1600">
                <a:solidFill>
                  <a:srgbClr val="969696"/>
                </a:solidFill>
              </a:rPr>
              <a:t>0</a:t>
            </a:r>
            <a:endParaRPr lang="cs-CZ" altLang="cs-CZ" sz="1600">
              <a:solidFill>
                <a:srgbClr val="969696"/>
              </a:solidFill>
            </a:endParaRPr>
          </a:p>
        </p:txBody>
      </p:sp>
      <p:sp>
        <p:nvSpPr>
          <p:cNvPr id="6" name="Zástupný symbol pro zápatí 4"/>
          <p:cNvSpPr txBox="1">
            <a:spLocks noGrp="1"/>
          </p:cNvSpPr>
          <p:nvPr/>
        </p:nvSpPr>
        <p:spPr bwMode="auto">
          <a:xfrm>
            <a:off x="431800" y="6332538"/>
            <a:ext cx="2338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1400">
                <a:solidFill>
                  <a:srgbClr val="969696"/>
                </a:solidFill>
              </a:rPr>
              <a:t>Proteomics</a:t>
            </a:r>
            <a:r>
              <a:rPr lang="en-US" altLang="cs-CZ" sz="1400">
                <a:solidFill>
                  <a:srgbClr val="969696"/>
                </a:solidFill>
              </a:rPr>
              <a:t> Core Facility</a:t>
            </a:r>
            <a:endParaRPr lang="cs-CZ" altLang="cs-CZ" sz="1400">
              <a:solidFill>
                <a:srgbClr val="969696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275" y="1378511"/>
            <a:ext cx="907569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cs-CZ" altLang="cs-CZ"/>
              <a:t>   </a:t>
            </a:r>
            <a:r>
              <a:rPr lang="cs-CZ" altLang="cs-CZ" sz="2000" smtClean="0"/>
              <a:t>phosphatase inhibitors, denaturation (as soon as possible)</a:t>
            </a:r>
            <a:endParaRPr lang="cs-CZ" altLang="cs-CZ" sz="2000"/>
          </a:p>
          <a:p>
            <a:pPr algn="l"/>
            <a:r>
              <a:rPr lang="cs-CZ" altLang="cs-CZ" sz="800"/>
              <a:t> </a:t>
            </a:r>
          </a:p>
          <a:p>
            <a:pPr algn="l">
              <a:buFontTx/>
              <a:buBlip>
                <a:blip r:embed="rId2"/>
              </a:buBlip>
            </a:pPr>
            <a:r>
              <a:rPr lang="cs-CZ" altLang="cs-CZ"/>
              <a:t>   </a:t>
            </a:r>
            <a:r>
              <a:rPr lang="cs-CZ" altLang="cs-CZ" sz="2000" smtClean="0"/>
              <a:t>enrichment of phosphopeptides </a:t>
            </a:r>
            <a:r>
              <a:rPr lang="cs-CZ" altLang="cs-CZ" sz="2000"/>
              <a:t>(</a:t>
            </a:r>
            <a:r>
              <a:rPr lang="cs-CZ" altLang="cs-CZ" sz="2000" smtClean="0"/>
              <a:t>proteins)</a:t>
            </a:r>
            <a:endParaRPr lang="cs-CZ" altLang="cs-CZ" sz="2000"/>
          </a:p>
          <a:p>
            <a:pPr algn="l"/>
            <a:r>
              <a:rPr lang="cs-CZ" altLang="cs-CZ"/>
              <a:t>	- </a:t>
            </a:r>
            <a:r>
              <a:rPr lang="cs-CZ" altLang="cs-CZ" sz="2000" b="1"/>
              <a:t>TiO</a:t>
            </a:r>
            <a:r>
              <a:rPr lang="cs-CZ" altLang="cs-CZ" sz="2000" b="1" baseline="-25000"/>
              <a:t>2</a:t>
            </a:r>
            <a:r>
              <a:rPr lang="cs-CZ" altLang="cs-CZ" sz="2000"/>
              <a:t> </a:t>
            </a:r>
            <a:r>
              <a:rPr lang="cs-CZ" altLang="cs-CZ" sz="1600" i="1" smtClean="0"/>
              <a:t>(MOAC </a:t>
            </a:r>
            <a:r>
              <a:rPr lang="cs-CZ" altLang="cs-CZ" sz="1600" i="1"/>
              <a:t>– „metal oxide affinity chromatography“)</a:t>
            </a:r>
          </a:p>
          <a:p>
            <a:pPr algn="l"/>
            <a:r>
              <a:rPr lang="cs-CZ" altLang="cs-CZ"/>
              <a:t>	- </a:t>
            </a:r>
            <a:r>
              <a:rPr lang="cs-CZ" altLang="cs-CZ" sz="2000" b="1"/>
              <a:t>IMAC</a:t>
            </a:r>
            <a:r>
              <a:rPr lang="cs-CZ" altLang="cs-CZ" sz="2000"/>
              <a:t> </a:t>
            </a:r>
            <a:r>
              <a:rPr lang="cs-CZ" altLang="cs-CZ" sz="1600"/>
              <a:t>(„</a:t>
            </a:r>
            <a:r>
              <a:rPr lang="cs-CZ" altLang="cs-CZ" sz="1600" i="1"/>
              <a:t>immobilized metal affinity chromatography</a:t>
            </a:r>
            <a:r>
              <a:rPr lang="cs-CZ" altLang="cs-CZ" sz="1600"/>
              <a:t>“)</a:t>
            </a:r>
          </a:p>
          <a:p>
            <a:pPr algn="l"/>
            <a:r>
              <a:rPr lang="cs-CZ" altLang="cs-CZ"/>
              <a:t>	- </a:t>
            </a:r>
            <a:r>
              <a:rPr lang="cs-CZ" altLang="cs-CZ" sz="2000" b="1"/>
              <a:t>SCX</a:t>
            </a:r>
            <a:r>
              <a:rPr lang="cs-CZ" altLang="cs-CZ" b="1"/>
              <a:t> </a:t>
            </a:r>
            <a:r>
              <a:rPr lang="cs-CZ" altLang="cs-CZ" sz="1600"/>
              <a:t>resp.</a:t>
            </a:r>
            <a:r>
              <a:rPr lang="cs-CZ" altLang="cs-CZ" b="1"/>
              <a:t> </a:t>
            </a:r>
            <a:r>
              <a:rPr lang="cs-CZ" altLang="cs-CZ" sz="2000" b="1"/>
              <a:t>SAX</a:t>
            </a:r>
            <a:r>
              <a:rPr lang="cs-CZ" altLang="cs-CZ" sz="2000"/>
              <a:t> </a:t>
            </a:r>
            <a:r>
              <a:rPr lang="en-US" altLang="cs-CZ" sz="2000"/>
              <a:t>or </a:t>
            </a:r>
            <a:r>
              <a:rPr lang="en-US" altLang="cs-CZ" sz="2000" b="1"/>
              <a:t>HILIC </a:t>
            </a:r>
            <a:r>
              <a:rPr lang="cs-CZ" altLang="cs-CZ" sz="1600" i="1"/>
              <a:t>(„ion exchange </a:t>
            </a:r>
            <a:r>
              <a:rPr lang="en-US" altLang="cs-CZ" sz="1600" i="1"/>
              <a:t>or hydrophilic interaction </a:t>
            </a:r>
            <a:r>
              <a:rPr lang="cs-CZ" altLang="cs-CZ" sz="1600" i="1"/>
              <a:t>chromatography“)</a:t>
            </a:r>
            <a:endParaRPr lang="cs-CZ" altLang="cs-CZ" b="1"/>
          </a:p>
          <a:p>
            <a:pPr algn="l"/>
            <a:r>
              <a:rPr lang="cs-CZ" altLang="cs-CZ" sz="1600" i="1"/>
              <a:t>	</a:t>
            </a:r>
            <a:r>
              <a:rPr lang="cs-CZ" altLang="cs-CZ" i="1"/>
              <a:t>- </a:t>
            </a:r>
            <a:r>
              <a:rPr lang="cs-CZ" altLang="cs-CZ" sz="1600" b="1" i="1" smtClean="0"/>
              <a:t>immunoprecipitation</a:t>
            </a:r>
            <a:r>
              <a:rPr lang="cs-CZ" altLang="cs-CZ" sz="1600" i="1" smtClean="0"/>
              <a:t> </a:t>
            </a:r>
            <a:r>
              <a:rPr lang="cs-CZ" altLang="cs-CZ" sz="1600" i="1"/>
              <a:t>pomocí specifické protilátky</a:t>
            </a:r>
          </a:p>
          <a:p>
            <a:pPr algn="l"/>
            <a:r>
              <a:rPr lang="cs-CZ" altLang="cs-CZ" sz="1600" i="1"/>
              <a:t>			                </a:t>
            </a:r>
            <a:r>
              <a:rPr lang="cs-CZ" altLang="cs-CZ" sz="1200" i="1"/>
              <a:t> I.L. Batalha, </a:t>
            </a:r>
            <a:r>
              <a:rPr lang="en-US" altLang="cs-CZ" sz="1200" i="1"/>
              <a:t>Trends in Biotechnology 30 </a:t>
            </a:r>
            <a:r>
              <a:rPr lang="cs-CZ" altLang="cs-CZ" sz="1200" i="1"/>
              <a:t>(</a:t>
            </a:r>
            <a:r>
              <a:rPr lang="en-US" altLang="cs-CZ" sz="1200" i="1"/>
              <a:t>2</a:t>
            </a:r>
            <a:r>
              <a:rPr lang="cs-CZ" altLang="cs-CZ" sz="1200" i="1"/>
              <a:t>), 100-110 (2012)</a:t>
            </a:r>
            <a:endParaRPr lang="en-US" altLang="cs-CZ" sz="1200" i="1"/>
          </a:p>
        </p:txBody>
      </p: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368300" y="4144963"/>
            <a:ext cx="8348663" cy="2513012"/>
            <a:chOff x="142" y="2581"/>
            <a:chExt cx="5259" cy="1583"/>
          </a:xfrm>
        </p:grpSpPr>
        <p:pic>
          <p:nvPicPr>
            <p:cNvPr id="12" name="Picture 9" descr="norm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2593"/>
              <a:ext cx="2522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926" y="3780"/>
              <a:ext cx="45" cy="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167" y="3687"/>
              <a:ext cx="4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1198" y="3556"/>
              <a:ext cx="45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1724" y="3360"/>
              <a:ext cx="4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1753" y="3284"/>
              <a:ext cx="76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cs-CZ" altLang="cs-CZ" sz="1200" smtClean="0"/>
                <a:t>phosphopeptides</a:t>
              </a:r>
              <a:endParaRPr lang="cs-CZ" altLang="cs-CZ" sz="1200"/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703" y="2642"/>
              <a:ext cx="81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cs-CZ" sz="1400" b="1"/>
                <a:t>Maldi-MS</a:t>
              </a:r>
            </a:p>
            <a:p>
              <a:pPr algn="l"/>
              <a:r>
                <a:rPr lang="cs-CZ" altLang="cs-CZ" sz="1400" i="1" smtClean="0"/>
                <a:t>w/o enrichment</a:t>
              </a:r>
              <a:endParaRPr lang="en-US" altLang="cs-CZ" sz="1400" i="1"/>
            </a:p>
          </p:txBody>
        </p:sp>
        <p:pic>
          <p:nvPicPr>
            <p:cNvPr id="19" name="Picture 46" descr="fosf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" y="2590"/>
              <a:ext cx="2696" cy="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47"/>
            <p:cNvSpPr>
              <a:spLocks noChangeArrowheads="1"/>
            </p:cNvSpPr>
            <p:nvPr/>
          </p:nvSpPr>
          <p:spPr bwMode="auto">
            <a:xfrm>
              <a:off x="3803" y="2581"/>
              <a:ext cx="47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48"/>
            <p:cNvSpPr>
              <a:spLocks noChangeArrowheads="1"/>
            </p:cNvSpPr>
            <p:nvPr/>
          </p:nvSpPr>
          <p:spPr bwMode="auto">
            <a:xfrm>
              <a:off x="3834" y="2950"/>
              <a:ext cx="47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49"/>
            <p:cNvSpPr>
              <a:spLocks noChangeArrowheads="1"/>
            </p:cNvSpPr>
            <p:nvPr/>
          </p:nvSpPr>
          <p:spPr bwMode="auto">
            <a:xfrm>
              <a:off x="3294" y="3845"/>
              <a:ext cx="47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50"/>
            <p:cNvSpPr>
              <a:spLocks noChangeArrowheads="1"/>
            </p:cNvSpPr>
            <p:nvPr/>
          </p:nvSpPr>
          <p:spPr bwMode="auto">
            <a:xfrm>
              <a:off x="3345" y="3771"/>
              <a:ext cx="48" cy="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51"/>
            <p:cNvSpPr>
              <a:spLocks noChangeArrowheads="1"/>
            </p:cNvSpPr>
            <p:nvPr/>
          </p:nvSpPr>
          <p:spPr bwMode="auto">
            <a:xfrm>
              <a:off x="3420" y="3788"/>
              <a:ext cx="48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52"/>
            <p:cNvSpPr>
              <a:spLocks noChangeArrowheads="1"/>
            </p:cNvSpPr>
            <p:nvPr/>
          </p:nvSpPr>
          <p:spPr bwMode="auto">
            <a:xfrm>
              <a:off x="3472" y="3887"/>
              <a:ext cx="47" cy="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53"/>
            <p:cNvSpPr>
              <a:spLocks noChangeArrowheads="1"/>
            </p:cNvSpPr>
            <p:nvPr/>
          </p:nvSpPr>
          <p:spPr bwMode="auto">
            <a:xfrm>
              <a:off x="4867" y="3845"/>
              <a:ext cx="47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54"/>
            <p:cNvSpPr>
              <a:spLocks noChangeArrowheads="1"/>
            </p:cNvSpPr>
            <p:nvPr/>
          </p:nvSpPr>
          <p:spPr bwMode="auto">
            <a:xfrm>
              <a:off x="3539" y="3753"/>
              <a:ext cx="47" cy="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55"/>
            <p:cNvSpPr>
              <a:spLocks noChangeArrowheads="1"/>
            </p:cNvSpPr>
            <p:nvPr/>
          </p:nvSpPr>
          <p:spPr bwMode="auto">
            <a:xfrm>
              <a:off x="4583" y="3848"/>
              <a:ext cx="47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56"/>
            <p:cNvSpPr>
              <a:spLocks noChangeArrowheads="1"/>
            </p:cNvSpPr>
            <p:nvPr/>
          </p:nvSpPr>
          <p:spPr bwMode="auto">
            <a:xfrm>
              <a:off x="4536" y="3884"/>
              <a:ext cx="47" cy="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4985" y="3836"/>
              <a:ext cx="47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58"/>
            <p:cNvSpPr>
              <a:spLocks noChangeArrowheads="1"/>
            </p:cNvSpPr>
            <p:nvPr/>
          </p:nvSpPr>
          <p:spPr bwMode="auto">
            <a:xfrm>
              <a:off x="4796" y="3907"/>
              <a:ext cx="47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59"/>
            <p:cNvSpPr>
              <a:spLocks noChangeArrowheads="1"/>
            </p:cNvSpPr>
            <p:nvPr/>
          </p:nvSpPr>
          <p:spPr bwMode="auto">
            <a:xfrm>
              <a:off x="4615" y="3893"/>
              <a:ext cx="47" cy="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Text Box 66"/>
            <p:cNvSpPr txBox="1">
              <a:spLocks noChangeArrowheads="1"/>
            </p:cNvSpPr>
            <p:nvPr/>
          </p:nvSpPr>
          <p:spPr bwMode="auto">
            <a:xfrm>
              <a:off x="4547" y="3284"/>
              <a:ext cx="76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cs-CZ" altLang="cs-CZ" sz="1200" smtClean="0"/>
                <a:t>phosphopeptides</a:t>
              </a:r>
              <a:endParaRPr lang="cs-CZ" altLang="cs-CZ" sz="1200"/>
            </a:p>
          </p:txBody>
        </p:sp>
        <p:sp>
          <p:nvSpPr>
            <p:cNvPr id="34" name="Text Box 67"/>
            <p:cNvSpPr txBox="1">
              <a:spLocks noChangeArrowheads="1"/>
            </p:cNvSpPr>
            <p:nvPr/>
          </p:nvSpPr>
          <p:spPr bwMode="auto">
            <a:xfrm>
              <a:off x="4458" y="2610"/>
              <a:ext cx="8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cs-CZ" sz="1400" b="1"/>
                <a:t>Maldi-MS</a:t>
              </a:r>
            </a:p>
            <a:p>
              <a:pPr algn="l"/>
              <a:r>
                <a:rPr lang="cs-CZ" altLang="cs-CZ" sz="1400" i="1"/>
                <a:t>TiO</a:t>
              </a:r>
              <a:r>
                <a:rPr lang="cs-CZ" altLang="cs-CZ" sz="1400" i="1" baseline="-25000"/>
                <a:t>2</a:t>
              </a:r>
              <a:r>
                <a:rPr lang="en-US" altLang="cs-CZ" sz="1400" i="1"/>
                <a:t> </a:t>
              </a:r>
              <a:r>
                <a:rPr lang="cs-CZ" altLang="cs-CZ" sz="1400" i="1" smtClean="0"/>
                <a:t>enrichment</a:t>
              </a:r>
              <a:endParaRPr lang="en-US" altLang="cs-CZ" sz="1400" i="1"/>
            </a:p>
          </p:txBody>
        </p:sp>
        <p:sp>
          <p:nvSpPr>
            <p:cNvPr id="35" name="Oval 68"/>
            <p:cNvSpPr>
              <a:spLocks noChangeArrowheads="1"/>
            </p:cNvSpPr>
            <p:nvPr/>
          </p:nvSpPr>
          <p:spPr bwMode="auto">
            <a:xfrm>
              <a:off x="4514" y="3360"/>
              <a:ext cx="45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6" name="Obdélník 35"/>
          <p:cNvSpPr/>
          <p:nvPr/>
        </p:nvSpPr>
        <p:spPr>
          <a:xfrm>
            <a:off x="3133265" y="344281"/>
            <a:ext cx="2476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smtClean="0"/>
              <a:t>Phosphorylations</a:t>
            </a:r>
          </a:p>
          <a:p>
            <a:pPr algn="ctr"/>
            <a:r>
              <a:rPr lang="cs-CZ" altLang="cs-CZ" sz="2000" i="1" smtClean="0"/>
              <a:t>sample treatment</a:t>
            </a:r>
            <a:endParaRPr lang="cs-CZ" altLang="cs-CZ" sz="2000" i="1"/>
          </a:p>
        </p:txBody>
      </p:sp>
    </p:spTree>
    <p:extLst>
      <p:ext uri="{BB962C8B-B14F-4D97-AF65-F5344CB8AC3E}">
        <p14:creationId xmlns:p14="http://schemas.microsoft.com/office/powerpoint/2010/main" val="1745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3265" y="344281"/>
            <a:ext cx="2476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smtClean="0"/>
              <a:t>Phosphorylations</a:t>
            </a:r>
          </a:p>
          <a:p>
            <a:pPr algn="ctr"/>
            <a:r>
              <a:rPr lang="cs-CZ" altLang="cs-CZ" sz="2000" i="1" smtClean="0"/>
              <a:t>MS analysis</a:t>
            </a:r>
            <a:endParaRPr lang="cs-CZ" altLang="cs-CZ" sz="2000" i="1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390525" y="1916832"/>
            <a:ext cx="842962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cs-CZ" sz="2000" smtClean="0"/>
              <a:t>dedicated MS/MS fragmentation techniques preserving phosphogroup at aminoacid residue</a:t>
            </a:r>
            <a:endParaRPr lang="cs-CZ" altLang="cs-CZ" sz="2000"/>
          </a:p>
          <a:p>
            <a:pPr algn="l"/>
            <a:r>
              <a:rPr lang="cs-CZ" altLang="cs-CZ" smtClean="0"/>
              <a:t>CID </a:t>
            </a:r>
            <a:r>
              <a:rPr lang="cs-CZ" altLang="cs-CZ" sz="2000" smtClean="0"/>
              <a:t>(limited)</a:t>
            </a:r>
            <a:r>
              <a:rPr lang="cs-CZ" altLang="cs-CZ"/>
              <a:t>		</a:t>
            </a:r>
            <a:r>
              <a:rPr lang="cs-CZ" altLang="cs-CZ" b="1"/>
              <a:t>ETD</a:t>
            </a:r>
            <a:r>
              <a:rPr lang="cs-CZ" altLang="cs-CZ"/>
              <a:t> (ECD)</a:t>
            </a:r>
          </a:p>
          <a:p>
            <a:pPr algn="l"/>
            <a:r>
              <a:rPr lang="cs-CZ" altLang="cs-CZ" sz="1400"/>
              <a:t>			</a:t>
            </a:r>
            <a:r>
              <a:rPr lang="cs-CZ" altLang="cs-CZ" sz="1400" i="1"/>
              <a:t>electron </a:t>
            </a:r>
            <a:r>
              <a:rPr lang="cs-CZ" altLang="cs-CZ" sz="1600" i="1"/>
              <a:t>transfer (capture) dissociation</a:t>
            </a:r>
          </a:p>
          <a:p>
            <a:pPr algn="l"/>
            <a:r>
              <a:rPr lang="cs-CZ" altLang="cs-CZ" sz="800"/>
              <a:t>			</a:t>
            </a:r>
          </a:p>
          <a:p>
            <a:pPr algn="l"/>
            <a:r>
              <a:rPr lang="cs-CZ" altLang="cs-CZ"/>
              <a:t>			</a:t>
            </a:r>
            <a:r>
              <a:rPr lang="cs-CZ" altLang="cs-CZ" b="1"/>
              <a:t>HCD</a:t>
            </a:r>
          </a:p>
          <a:p>
            <a:pPr algn="l"/>
            <a:r>
              <a:rPr lang="cs-CZ" altLang="cs-CZ" sz="1400"/>
              <a:t>			</a:t>
            </a:r>
            <a:r>
              <a:rPr lang="cs-CZ" altLang="cs-CZ" sz="1600" i="1"/>
              <a:t>higher-energy collision dissociation</a:t>
            </a:r>
          </a:p>
          <a:p>
            <a:pPr algn="l"/>
            <a:r>
              <a:rPr lang="cs-CZ" altLang="cs-CZ" sz="800"/>
              <a:t>				</a:t>
            </a:r>
          </a:p>
          <a:p>
            <a:pPr algn="l"/>
            <a:r>
              <a:rPr lang="cs-CZ" altLang="cs-CZ"/>
              <a:t>			</a:t>
            </a:r>
            <a:r>
              <a:rPr lang="cs-CZ" altLang="cs-CZ" b="1"/>
              <a:t>EThcD</a:t>
            </a:r>
            <a:r>
              <a:rPr lang="cs-CZ" altLang="cs-CZ"/>
              <a:t> </a:t>
            </a:r>
          </a:p>
          <a:p>
            <a:pPr algn="l"/>
            <a:r>
              <a:rPr lang="cs-CZ" altLang="cs-CZ" sz="1400"/>
              <a:t>			</a:t>
            </a:r>
            <a:r>
              <a:rPr lang="en-US" altLang="cs-CZ" sz="1600" i="1"/>
              <a:t>e</a:t>
            </a:r>
            <a:r>
              <a:rPr lang="cs-CZ" altLang="cs-CZ" sz="1600" i="1"/>
              <a:t>lectron-</a:t>
            </a:r>
            <a:r>
              <a:rPr lang="en-US" altLang="cs-CZ" sz="1600" i="1"/>
              <a:t>t</a:t>
            </a:r>
            <a:r>
              <a:rPr lang="cs-CZ" altLang="cs-CZ" sz="1600" i="1"/>
              <a:t>ransfer/</a:t>
            </a:r>
            <a:r>
              <a:rPr lang="en-US" altLang="cs-CZ" sz="1600" i="1"/>
              <a:t>h</a:t>
            </a:r>
            <a:r>
              <a:rPr lang="cs-CZ" altLang="cs-CZ" sz="1600" i="1"/>
              <a:t>igher-</a:t>
            </a:r>
            <a:r>
              <a:rPr lang="en-US" altLang="cs-CZ" sz="1600" i="1"/>
              <a:t>e</a:t>
            </a:r>
            <a:r>
              <a:rPr lang="cs-CZ" altLang="cs-CZ" sz="1600" i="1"/>
              <a:t>nergy </a:t>
            </a:r>
            <a:r>
              <a:rPr lang="en-US" altLang="cs-CZ" sz="1600" i="1"/>
              <a:t>c</a:t>
            </a:r>
            <a:r>
              <a:rPr lang="cs-CZ" altLang="cs-CZ" sz="1600" i="1"/>
              <a:t>ollision </a:t>
            </a:r>
            <a:r>
              <a:rPr lang="en-US" altLang="cs-CZ" sz="1600" i="1"/>
              <a:t>d</a:t>
            </a:r>
            <a:r>
              <a:rPr lang="cs-CZ" altLang="cs-CZ" sz="1600" i="1"/>
              <a:t>issociation</a:t>
            </a:r>
          </a:p>
          <a:p>
            <a:pPr algn="l"/>
            <a:r>
              <a:rPr lang="cs-CZ" altLang="cs-CZ" sz="1200" i="1"/>
              <a:t>					 Frese at al., J. Proteome Res., </a:t>
            </a:r>
            <a:r>
              <a:rPr lang="en-US" altLang="cs-CZ" sz="1200" i="1"/>
              <a:t>12, 1520−1525</a:t>
            </a:r>
            <a:r>
              <a:rPr lang="cs-CZ" altLang="cs-CZ" sz="1200" i="1"/>
              <a:t> (</a:t>
            </a:r>
            <a:r>
              <a:rPr lang="en-US" altLang="cs-CZ" sz="1200" i="1"/>
              <a:t>2013</a:t>
            </a:r>
            <a:r>
              <a:rPr lang="cs-CZ" altLang="cs-CZ" sz="1200" i="1"/>
              <a:t>)</a:t>
            </a:r>
            <a:endParaRPr lang="en-US" altLang="cs-CZ" sz="1200" i="1"/>
          </a:p>
        </p:txBody>
      </p:sp>
    </p:spTree>
    <p:extLst>
      <p:ext uri="{BB962C8B-B14F-4D97-AF65-F5344CB8AC3E}">
        <p14:creationId xmlns:p14="http://schemas.microsoft.com/office/powerpoint/2010/main" val="11171631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0" name="Group 92"/>
          <p:cNvGrpSpPr>
            <a:grpSpLocks/>
          </p:cNvGrpSpPr>
          <p:nvPr/>
        </p:nvGrpSpPr>
        <p:grpSpPr bwMode="auto">
          <a:xfrm>
            <a:off x="4838700" y="3788370"/>
            <a:ext cx="3765550" cy="2520950"/>
            <a:chOff x="3048" y="708"/>
            <a:chExt cx="2372" cy="1588"/>
          </a:xfrm>
        </p:grpSpPr>
        <p:sp>
          <p:nvSpPr>
            <p:cNvPr id="12381" name="Text Box 93"/>
            <p:cNvSpPr txBox="1">
              <a:spLocks noChangeArrowheads="1"/>
            </p:cNvSpPr>
            <p:nvPr/>
          </p:nvSpPr>
          <p:spPr bwMode="auto">
            <a:xfrm>
              <a:off x="4694" y="845"/>
              <a:ext cx="6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altLang="cs-CZ" sz="2000"/>
                <a:t>ESI-MS</a:t>
              </a:r>
              <a:endParaRPr lang="cs-CZ" altLang="cs-CZ" sz="2000"/>
            </a:p>
          </p:txBody>
        </p:sp>
        <p:grpSp>
          <p:nvGrpSpPr>
            <p:cNvPr id="12382" name="Group 94"/>
            <p:cNvGrpSpPr>
              <a:grpSpLocks/>
            </p:cNvGrpSpPr>
            <p:nvPr/>
          </p:nvGrpSpPr>
          <p:grpSpPr bwMode="auto">
            <a:xfrm>
              <a:off x="3048" y="708"/>
              <a:ext cx="2372" cy="1588"/>
              <a:chOff x="3048" y="890"/>
              <a:chExt cx="2372" cy="1588"/>
            </a:xfrm>
          </p:grpSpPr>
          <p:grpSp>
            <p:nvGrpSpPr>
              <p:cNvPr id="12383" name="Group 95"/>
              <p:cNvGrpSpPr>
                <a:grpSpLocks/>
              </p:cNvGrpSpPr>
              <p:nvPr/>
            </p:nvGrpSpPr>
            <p:grpSpPr bwMode="auto">
              <a:xfrm>
                <a:off x="3056" y="909"/>
                <a:ext cx="2364" cy="1569"/>
                <a:chOff x="694" y="817"/>
                <a:chExt cx="4312" cy="3070"/>
              </a:xfrm>
            </p:grpSpPr>
            <p:sp>
              <p:nvSpPr>
                <p:cNvPr id="12384" name="Freeform 96"/>
                <p:cNvSpPr>
                  <a:spLocks/>
                </p:cNvSpPr>
                <p:nvPr/>
              </p:nvSpPr>
              <p:spPr bwMode="auto">
                <a:xfrm>
                  <a:off x="892" y="822"/>
                  <a:ext cx="4082" cy="2925"/>
                </a:xfrm>
                <a:custGeom>
                  <a:avLst/>
                  <a:gdLst>
                    <a:gd name="T0" fmla="*/ 0 w 929"/>
                    <a:gd name="T1" fmla="*/ 0 h 666"/>
                    <a:gd name="T2" fmla="*/ 0 w 929"/>
                    <a:gd name="T3" fmla="*/ 666 h 666"/>
                    <a:gd name="T4" fmla="*/ 929 w 929"/>
                    <a:gd name="T5" fmla="*/ 666 h 666"/>
                    <a:gd name="T6" fmla="*/ 929 w 929"/>
                    <a:gd name="T7" fmla="*/ 0 h 666"/>
                    <a:gd name="T8" fmla="*/ 0 w 929"/>
                    <a:gd name="T9" fmla="*/ 0 h 666"/>
                    <a:gd name="T10" fmla="*/ 0 w 929"/>
                    <a:gd name="T11" fmla="*/ 666 h 666"/>
                    <a:gd name="T12" fmla="*/ 929 w 929"/>
                    <a:gd name="T13" fmla="*/ 666 h 666"/>
                    <a:gd name="T14" fmla="*/ 929 w 929"/>
                    <a:gd name="T15" fmla="*/ 0 h 666"/>
                    <a:gd name="T16" fmla="*/ 0 w 929"/>
                    <a:gd name="T17" fmla="*/ 0 h 666"/>
                    <a:gd name="T18" fmla="*/ 0 w 929"/>
                    <a:gd name="T19" fmla="*/ 666 h 666"/>
                    <a:gd name="T20" fmla="*/ 929 w 929"/>
                    <a:gd name="T21" fmla="*/ 666 h 666"/>
                    <a:gd name="T22" fmla="*/ 929 w 929"/>
                    <a:gd name="T23" fmla="*/ 0 h 666"/>
                    <a:gd name="T24" fmla="*/ 0 w 929"/>
                    <a:gd name="T25" fmla="*/ 0 h 666"/>
                    <a:gd name="T26" fmla="*/ 0 w 929"/>
                    <a:gd name="T27" fmla="*/ 666 h 666"/>
                    <a:gd name="T28" fmla="*/ 929 w 929"/>
                    <a:gd name="T29" fmla="*/ 666 h 666"/>
                    <a:gd name="T30" fmla="*/ 929 w 929"/>
                    <a:gd name="T31" fmla="*/ 0 h 666"/>
                    <a:gd name="T32" fmla="*/ 0 w 929"/>
                    <a:gd name="T33" fmla="*/ 0 h 666"/>
                    <a:gd name="T34" fmla="*/ 0 w 929"/>
                    <a:gd name="T35" fmla="*/ 666 h 666"/>
                    <a:gd name="T36" fmla="*/ 929 w 929"/>
                    <a:gd name="T37" fmla="*/ 666 h 666"/>
                    <a:gd name="T38" fmla="*/ 929 w 929"/>
                    <a:gd name="T39" fmla="*/ 0 h 666"/>
                    <a:gd name="T40" fmla="*/ 0 w 929"/>
                    <a:gd name="T41" fmla="*/ 0 h 666"/>
                    <a:gd name="T42" fmla="*/ 0 w 929"/>
                    <a:gd name="T43" fmla="*/ 666 h 666"/>
                    <a:gd name="T44" fmla="*/ 929 w 929"/>
                    <a:gd name="T45" fmla="*/ 666 h 666"/>
                    <a:gd name="T46" fmla="*/ 929 w 929"/>
                    <a:gd name="T47" fmla="*/ 0 h 666"/>
                    <a:gd name="T48" fmla="*/ 0 w 929"/>
                    <a:gd name="T49" fmla="*/ 0 h 666"/>
                    <a:gd name="T50" fmla="*/ 0 w 929"/>
                    <a:gd name="T51" fmla="*/ 666 h 666"/>
                    <a:gd name="T52" fmla="*/ 929 w 929"/>
                    <a:gd name="T53" fmla="*/ 666 h 666"/>
                    <a:gd name="T54" fmla="*/ 929 w 929"/>
                    <a:gd name="T55" fmla="*/ 0 h 666"/>
                    <a:gd name="T56" fmla="*/ 0 w 929"/>
                    <a:gd name="T57" fmla="*/ 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29" h="666">
                      <a:moveTo>
                        <a:pt x="0" y="0"/>
                      </a:moveTo>
                      <a:lnTo>
                        <a:pt x="0" y="666"/>
                      </a:lnTo>
                      <a:lnTo>
                        <a:pt x="929" y="666"/>
                      </a:lnTo>
                      <a:lnTo>
                        <a:pt x="929" y="0"/>
                      </a:lnTo>
                      <a:lnTo>
                        <a:pt x="0" y="0"/>
                      </a:lnTo>
                      <a:lnTo>
                        <a:pt x="0" y="666"/>
                      </a:lnTo>
                      <a:lnTo>
                        <a:pt x="929" y="666"/>
                      </a:lnTo>
                      <a:lnTo>
                        <a:pt x="929" y="0"/>
                      </a:lnTo>
                      <a:lnTo>
                        <a:pt x="0" y="0"/>
                      </a:lnTo>
                      <a:lnTo>
                        <a:pt x="0" y="666"/>
                      </a:lnTo>
                      <a:lnTo>
                        <a:pt x="929" y="666"/>
                      </a:lnTo>
                      <a:lnTo>
                        <a:pt x="929" y="0"/>
                      </a:lnTo>
                      <a:lnTo>
                        <a:pt x="0" y="0"/>
                      </a:lnTo>
                      <a:lnTo>
                        <a:pt x="0" y="666"/>
                      </a:lnTo>
                      <a:lnTo>
                        <a:pt x="929" y="666"/>
                      </a:lnTo>
                      <a:lnTo>
                        <a:pt x="929" y="0"/>
                      </a:lnTo>
                      <a:lnTo>
                        <a:pt x="0" y="0"/>
                      </a:lnTo>
                      <a:lnTo>
                        <a:pt x="0" y="666"/>
                      </a:lnTo>
                      <a:lnTo>
                        <a:pt x="929" y="666"/>
                      </a:lnTo>
                      <a:lnTo>
                        <a:pt x="929" y="0"/>
                      </a:lnTo>
                      <a:lnTo>
                        <a:pt x="0" y="0"/>
                      </a:lnTo>
                      <a:lnTo>
                        <a:pt x="0" y="666"/>
                      </a:lnTo>
                      <a:lnTo>
                        <a:pt x="929" y="666"/>
                      </a:lnTo>
                      <a:lnTo>
                        <a:pt x="929" y="0"/>
                      </a:lnTo>
                      <a:lnTo>
                        <a:pt x="0" y="0"/>
                      </a:lnTo>
                      <a:lnTo>
                        <a:pt x="0" y="666"/>
                      </a:lnTo>
                      <a:lnTo>
                        <a:pt x="929" y="666"/>
                      </a:lnTo>
                      <a:lnTo>
                        <a:pt x="92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85" name="Freeform 97"/>
                <p:cNvSpPr>
                  <a:spLocks/>
                </p:cNvSpPr>
                <p:nvPr/>
              </p:nvSpPr>
              <p:spPr bwMode="auto">
                <a:xfrm>
                  <a:off x="892" y="1094"/>
                  <a:ext cx="4078" cy="2653"/>
                </a:xfrm>
                <a:custGeom>
                  <a:avLst/>
                  <a:gdLst>
                    <a:gd name="T0" fmla="*/ 79 w 4078"/>
                    <a:gd name="T1" fmla="*/ 2653 h 2653"/>
                    <a:gd name="T2" fmla="*/ 158 w 4078"/>
                    <a:gd name="T3" fmla="*/ 2653 h 2653"/>
                    <a:gd name="T4" fmla="*/ 219 w 4078"/>
                    <a:gd name="T5" fmla="*/ 2653 h 2653"/>
                    <a:gd name="T6" fmla="*/ 290 w 4078"/>
                    <a:gd name="T7" fmla="*/ 2653 h 2653"/>
                    <a:gd name="T8" fmla="*/ 356 w 4078"/>
                    <a:gd name="T9" fmla="*/ 2653 h 2653"/>
                    <a:gd name="T10" fmla="*/ 430 w 4078"/>
                    <a:gd name="T11" fmla="*/ 2653 h 2653"/>
                    <a:gd name="T12" fmla="*/ 496 w 4078"/>
                    <a:gd name="T13" fmla="*/ 2649 h 2653"/>
                    <a:gd name="T14" fmla="*/ 558 w 4078"/>
                    <a:gd name="T15" fmla="*/ 2644 h 2653"/>
                    <a:gd name="T16" fmla="*/ 619 w 4078"/>
                    <a:gd name="T17" fmla="*/ 2653 h 2653"/>
                    <a:gd name="T18" fmla="*/ 677 w 4078"/>
                    <a:gd name="T19" fmla="*/ 2653 h 2653"/>
                    <a:gd name="T20" fmla="*/ 738 w 4078"/>
                    <a:gd name="T21" fmla="*/ 2649 h 2653"/>
                    <a:gd name="T22" fmla="*/ 795 w 4078"/>
                    <a:gd name="T23" fmla="*/ 2653 h 2653"/>
                    <a:gd name="T24" fmla="*/ 857 w 4078"/>
                    <a:gd name="T25" fmla="*/ 2649 h 2653"/>
                    <a:gd name="T26" fmla="*/ 918 w 4078"/>
                    <a:gd name="T27" fmla="*/ 2653 h 2653"/>
                    <a:gd name="T28" fmla="*/ 975 w 4078"/>
                    <a:gd name="T29" fmla="*/ 2543 h 2653"/>
                    <a:gd name="T30" fmla="*/ 1032 w 4078"/>
                    <a:gd name="T31" fmla="*/ 2653 h 2653"/>
                    <a:gd name="T32" fmla="*/ 1090 w 4078"/>
                    <a:gd name="T33" fmla="*/ 2653 h 2653"/>
                    <a:gd name="T34" fmla="*/ 1147 w 4078"/>
                    <a:gd name="T35" fmla="*/ 2653 h 2653"/>
                    <a:gd name="T36" fmla="*/ 1204 w 4078"/>
                    <a:gd name="T37" fmla="*/ 2649 h 2653"/>
                    <a:gd name="T38" fmla="*/ 1261 w 4078"/>
                    <a:gd name="T39" fmla="*/ 2649 h 2653"/>
                    <a:gd name="T40" fmla="*/ 1318 w 4078"/>
                    <a:gd name="T41" fmla="*/ 2653 h 2653"/>
                    <a:gd name="T42" fmla="*/ 1375 w 4078"/>
                    <a:gd name="T43" fmla="*/ 2649 h 2653"/>
                    <a:gd name="T44" fmla="*/ 1441 w 4078"/>
                    <a:gd name="T45" fmla="*/ 2653 h 2653"/>
                    <a:gd name="T46" fmla="*/ 1494 w 4078"/>
                    <a:gd name="T47" fmla="*/ 2653 h 2653"/>
                    <a:gd name="T48" fmla="*/ 1547 w 4078"/>
                    <a:gd name="T49" fmla="*/ 2653 h 2653"/>
                    <a:gd name="T50" fmla="*/ 1599 w 4078"/>
                    <a:gd name="T51" fmla="*/ 2636 h 2653"/>
                    <a:gd name="T52" fmla="*/ 1648 w 4078"/>
                    <a:gd name="T53" fmla="*/ 2653 h 2653"/>
                    <a:gd name="T54" fmla="*/ 1700 w 4078"/>
                    <a:gd name="T55" fmla="*/ 2653 h 2653"/>
                    <a:gd name="T56" fmla="*/ 1753 w 4078"/>
                    <a:gd name="T57" fmla="*/ 2649 h 2653"/>
                    <a:gd name="T58" fmla="*/ 1806 w 4078"/>
                    <a:gd name="T59" fmla="*/ 2649 h 2653"/>
                    <a:gd name="T60" fmla="*/ 1859 w 4078"/>
                    <a:gd name="T61" fmla="*/ 2653 h 2653"/>
                    <a:gd name="T62" fmla="*/ 1911 w 4078"/>
                    <a:gd name="T63" fmla="*/ 2653 h 2653"/>
                    <a:gd name="T64" fmla="*/ 1964 w 4078"/>
                    <a:gd name="T65" fmla="*/ 2644 h 2653"/>
                    <a:gd name="T66" fmla="*/ 2026 w 4078"/>
                    <a:gd name="T67" fmla="*/ 2649 h 2653"/>
                    <a:gd name="T68" fmla="*/ 2083 w 4078"/>
                    <a:gd name="T69" fmla="*/ 2649 h 2653"/>
                    <a:gd name="T70" fmla="*/ 2140 w 4078"/>
                    <a:gd name="T71" fmla="*/ 2653 h 2653"/>
                    <a:gd name="T72" fmla="*/ 2197 w 4078"/>
                    <a:gd name="T73" fmla="*/ 2649 h 2653"/>
                    <a:gd name="T74" fmla="*/ 2250 w 4078"/>
                    <a:gd name="T75" fmla="*/ 2649 h 2653"/>
                    <a:gd name="T76" fmla="*/ 2303 w 4078"/>
                    <a:gd name="T77" fmla="*/ 2640 h 2653"/>
                    <a:gd name="T78" fmla="*/ 2355 w 4078"/>
                    <a:gd name="T79" fmla="*/ 2649 h 2653"/>
                    <a:gd name="T80" fmla="*/ 2421 w 4078"/>
                    <a:gd name="T81" fmla="*/ 2653 h 2653"/>
                    <a:gd name="T82" fmla="*/ 2483 w 4078"/>
                    <a:gd name="T83" fmla="*/ 2649 h 2653"/>
                    <a:gd name="T84" fmla="*/ 2549 w 4078"/>
                    <a:gd name="T85" fmla="*/ 2649 h 2653"/>
                    <a:gd name="T86" fmla="*/ 2619 w 4078"/>
                    <a:gd name="T87" fmla="*/ 2609 h 2653"/>
                    <a:gd name="T88" fmla="*/ 2681 w 4078"/>
                    <a:gd name="T89" fmla="*/ 2649 h 2653"/>
                    <a:gd name="T90" fmla="*/ 2742 w 4078"/>
                    <a:gd name="T91" fmla="*/ 2653 h 2653"/>
                    <a:gd name="T92" fmla="*/ 2812 w 4078"/>
                    <a:gd name="T93" fmla="*/ 2653 h 2653"/>
                    <a:gd name="T94" fmla="*/ 2869 w 4078"/>
                    <a:gd name="T95" fmla="*/ 2653 h 2653"/>
                    <a:gd name="T96" fmla="*/ 2931 w 4078"/>
                    <a:gd name="T97" fmla="*/ 2653 h 2653"/>
                    <a:gd name="T98" fmla="*/ 2993 w 4078"/>
                    <a:gd name="T99" fmla="*/ 2649 h 2653"/>
                    <a:gd name="T100" fmla="*/ 3063 w 4078"/>
                    <a:gd name="T101" fmla="*/ 2640 h 2653"/>
                    <a:gd name="T102" fmla="*/ 3142 w 4078"/>
                    <a:gd name="T103" fmla="*/ 2653 h 2653"/>
                    <a:gd name="T104" fmla="*/ 3221 w 4078"/>
                    <a:gd name="T105" fmla="*/ 2653 h 2653"/>
                    <a:gd name="T106" fmla="*/ 3309 w 4078"/>
                    <a:gd name="T107" fmla="*/ 2653 h 2653"/>
                    <a:gd name="T108" fmla="*/ 3388 w 4078"/>
                    <a:gd name="T109" fmla="*/ 2653 h 2653"/>
                    <a:gd name="T110" fmla="*/ 3463 w 4078"/>
                    <a:gd name="T111" fmla="*/ 2653 h 2653"/>
                    <a:gd name="T112" fmla="*/ 3537 w 4078"/>
                    <a:gd name="T113" fmla="*/ 2649 h 2653"/>
                    <a:gd name="T114" fmla="*/ 3612 w 4078"/>
                    <a:gd name="T115" fmla="*/ 2649 h 2653"/>
                    <a:gd name="T116" fmla="*/ 3683 w 4078"/>
                    <a:gd name="T117" fmla="*/ 2649 h 2653"/>
                    <a:gd name="T118" fmla="*/ 3757 w 4078"/>
                    <a:gd name="T119" fmla="*/ 2653 h 2653"/>
                    <a:gd name="T120" fmla="*/ 3841 w 4078"/>
                    <a:gd name="T121" fmla="*/ 2644 h 2653"/>
                    <a:gd name="T122" fmla="*/ 3920 w 4078"/>
                    <a:gd name="T123" fmla="*/ 2653 h 2653"/>
                    <a:gd name="T124" fmla="*/ 4008 w 4078"/>
                    <a:gd name="T125" fmla="*/ 2653 h 2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078" h="2653">
                      <a:moveTo>
                        <a:pt x="0" y="2653"/>
                      </a:moveTo>
                      <a:lnTo>
                        <a:pt x="4" y="2653"/>
                      </a:lnTo>
                      <a:lnTo>
                        <a:pt x="9" y="2653"/>
                      </a:lnTo>
                      <a:lnTo>
                        <a:pt x="13" y="2653"/>
                      </a:lnTo>
                      <a:lnTo>
                        <a:pt x="17" y="2653"/>
                      </a:lnTo>
                      <a:lnTo>
                        <a:pt x="17" y="2649"/>
                      </a:lnTo>
                      <a:lnTo>
                        <a:pt x="22" y="2653"/>
                      </a:lnTo>
                      <a:lnTo>
                        <a:pt x="26" y="2653"/>
                      </a:lnTo>
                      <a:lnTo>
                        <a:pt x="30" y="2653"/>
                      </a:lnTo>
                      <a:lnTo>
                        <a:pt x="35" y="2653"/>
                      </a:lnTo>
                      <a:lnTo>
                        <a:pt x="39" y="2653"/>
                      </a:lnTo>
                      <a:lnTo>
                        <a:pt x="44" y="2653"/>
                      </a:lnTo>
                      <a:lnTo>
                        <a:pt x="48" y="2653"/>
                      </a:lnTo>
                      <a:lnTo>
                        <a:pt x="52" y="2653"/>
                      </a:lnTo>
                      <a:lnTo>
                        <a:pt x="57" y="2653"/>
                      </a:lnTo>
                      <a:lnTo>
                        <a:pt x="61" y="2653"/>
                      </a:lnTo>
                      <a:lnTo>
                        <a:pt x="66" y="2653"/>
                      </a:lnTo>
                      <a:lnTo>
                        <a:pt x="70" y="2653"/>
                      </a:lnTo>
                      <a:lnTo>
                        <a:pt x="70" y="2640"/>
                      </a:lnTo>
                      <a:lnTo>
                        <a:pt x="74" y="2653"/>
                      </a:lnTo>
                      <a:lnTo>
                        <a:pt x="74" y="2649"/>
                      </a:lnTo>
                      <a:lnTo>
                        <a:pt x="79" y="2649"/>
                      </a:lnTo>
                      <a:lnTo>
                        <a:pt x="79" y="2653"/>
                      </a:lnTo>
                      <a:lnTo>
                        <a:pt x="83" y="2653"/>
                      </a:lnTo>
                      <a:lnTo>
                        <a:pt x="88" y="2653"/>
                      </a:lnTo>
                      <a:lnTo>
                        <a:pt x="92" y="2653"/>
                      </a:lnTo>
                      <a:lnTo>
                        <a:pt x="96" y="2653"/>
                      </a:lnTo>
                      <a:lnTo>
                        <a:pt x="101" y="2653"/>
                      </a:lnTo>
                      <a:lnTo>
                        <a:pt x="105" y="2653"/>
                      </a:lnTo>
                      <a:lnTo>
                        <a:pt x="110" y="2653"/>
                      </a:lnTo>
                      <a:lnTo>
                        <a:pt x="114" y="2653"/>
                      </a:lnTo>
                      <a:lnTo>
                        <a:pt x="118" y="2649"/>
                      </a:lnTo>
                      <a:lnTo>
                        <a:pt x="118" y="2653"/>
                      </a:lnTo>
                      <a:lnTo>
                        <a:pt x="123" y="2653"/>
                      </a:lnTo>
                      <a:lnTo>
                        <a:pt x="127" y="2653"/>
                      </a:lnTo>
                      <a:lnTo>
                        <a:pt x="132" y="2653"/>
                      </a:lnTo>
                      <a:lnTo>
                        <a:pt x="136" y="2653"/>
                      </a:lnTo>
                      <a:lnTo>
                        <a:pt x="140" y="2653"/>
                      </a:lnTo>
                      <a:lnTo>
                        <a:pt x="140" y="2640"/>
                      </a:lnTo>
                      <a:lnTo>
                        <a:pt x="145" y="2653"/>
                      </a:lnTo>
                      <a:lnTo>
                        <a:pt x="145" y="2649"/>
                      </a:lnTo>
                      <a:lnTo>
                        <a:pt x="149" y="2649"/>
                      </a:lnTo>
                      <a:lnTo>
                        <a:pt x="149" y="2653"/>
                      </a:lnTo>
                      <a:lnTo>
                        <a:pt x="154" y="2653"/>
                      </a:lnTo>
                      <a:lnTo>
                        <a:pt x="154" y="2649"/>
                      </a:lnTo>
                      <a:lnTo>
                        <a:pt x="158" y="2653"/>
                      </a:lnTo>
                      <a:lnTo>
                        <a:pt x="162" y="2653"/>
                      </a:lnTo>
                      <a:lnTo>
                        <a:pt x="162" y="2649"/>
                      </a:lnTo>
                      <a:lnTo>
                        <a:pt x="167" y="2649"/>
                      </a:lnTo>
                      <a:lnTo>
                        <a:pt x="167" y="2653"/>
                      </a:lnTo>
                      <a:lnTo>
                        <a:pt x="171" y="2653"/>
                      </a:lnTo>
                      <a:lnTo>
                        <a:pt x="176" y="2653"/>
                      </a:lnTo>
                      <a:lnTo>
                        <a:pt x="176" y="2649"/>
                      </a:lnTo>
                      <a:lnTo>
                        <a:pt x="180" y="2649"/>
                      </a:lnTo>
                      <a:lnTo>
                        <a:pt x="180" y="2653"/>
                      </a:lnTo>
                      <a:lnTo>
                        <a:pt x="184" y="2653"/>
                      </a:lnTo>
                      <a:lnTo>
                        <a:pt x="189" y="2653"/>
                      </a:lnTo>
                      <a:lnTo>
                        <a:pt x="189" y="2649"/>
                      </a:lnTo>
                      <a:lnTo>
                        <a:pt x="193" y="2649"/>
                      </a:lnTo>
                      <a:lnTo>
                        <a:pt x="193" y="2653"/>
                      </a:lnTo>
                      <a:lnTo>
                        <a:pt x="197" y="2653"/>
                      </a:lnTo>
                      <a:lnTo>
                        <a:pt x="202" y="2653"/>
                      </a:lnTo>
                      <a:lnTo>
                        <a:pt x="202" y="2649"/>
                      </a:lnTo>
                      <a:lnTo>
                        <a:pt x="206" y="2600"/>
                      </a:lnTo>
                      <a:lnTo>
                        <a:pt x="206" y="2653"/>
                      </a:lnTo>
                      <a:lnTo>
                        <a:pt x="211" y="2653"/>
                      </a:lnTo>
                      <a:lnTo>
                        <a:pt x="215" y="2653"/>
                      </a:lnTo>
                      <a:lnTo>
                        <a:pt x="215" y="2649"/>
                      </a:lnTo>
                      <a:lnTo>
                        <a:pt x="219" y="2653"/>
                      </a:lnTo>
                      <a:lnTo>
                        <a:pt x="224" y="2653"/>
                      </a:lnTo>
                      <a:lnTo>
                        <a:pt x="228" y="2653"/>
                      </a:lnTo>
                      <a:lnTo>
                        <a:pt x="228" y="2649"/>
                      </a:lnTo>
                      <a:lnTo>
                        <a:pt x="233" y="2653"/>
                      </a:lnTo>
                      <a:lnTo>
                        <a:pt x="233" y="2649"/>
                      </a:lnTo>
                      <a:lnTo>
                        <a:pt x="237" y="2644"/>
                      </a:lnTo>
                      <a:lnTo>
                        <a:pt x="237" y="2653"/>
                      </a:lnTo>
                      <a:lnTo>
                        <a:pt x="241" y="2653"/>
                      </a:lnTo>
                      <a:lnTo>
                        <a:pt x="246" y="2653"/>
                      </a:lnTo>
                      <a:lnTo>
                        <a:pt x="250" y="2649"/>
                      </a:lnTo>
                      <a:lnTo>
                        <a:pt x="250" y="2653"/>
                      </a:lnTo>
                      <a:lnTo>
                        <a:pt x="255" y="2649"/>
                      </a:lnTo>
                      <a:lnTo>
                        <a:pt x="255" y="2653"/>
                      </a:lnTo>
                      <a:lnTo>
                        <a:pt x="259" y="2653"/>
                      </a:lnTo>
                      <a:lnTo>
                        <a:pt x="263" y="2653"/>
                      </a:lnTo>
                      <a:lnTo>
                        <a:pt x="268" y="2653"/>
                      </a:lnTo>
                      <a:lnTo>
                        <a:pt x="272" y="2653"/>
                      </a:lnTo>
                      <a:lnTo>
                        <a:pt x="277" y="2653"/>
                      </a:lnTo>
                      <a:lnTo>
                        <a:pt x="277" y="2649"/>
                      </a:lnTo>
                      <a:lnTo>
                        <a:pt x="281" y="2653"/>
                      </a:lnTo>
                      <a:lnTo>
                        <a:pt x="285" y="2653"/>
                      </a:lnTo>
                      <a:lnTo>
                        <a:pt x="285" y="2649"/>
                      </a:lnTo>
                      <a:lnTo>
                        <a:pt x="290" y="2653"/>
                      </a:lnTo>
                      <a:lnTo>
                        <a:pt x="290" y="2649"/>
                      </a:lnTo>
                      <a:lnTo>
                        <a:pt x="294" y="2614"/>
                      </a:lnTo>
                      <a:lnTo>
                        <a:pt x="294" y="2653"/>
                      </a:lnTo>
                      <a:lnTo>
                        <a:pt x="299" y="2640"/>
                      </a:lnTo>
                      <a:lnTo>
                        <a:pt x="299" y="2653"/>
                      </a:lnTo>
                      <a:lnTo>
                        <a:pt x="303" y="2653"/>
                      </a:lnTo>
                      <a:lnTo>
                        <a:pt x="307" y="2653"/>
                      </a:lnTo>
                      <a:lnTo>
                        <a:pt x="307" y="2649"/>
                      </a:lnTo>
                      <a:lnTo>
                        <a:pt x="312" y="2653"/>
                      </a:lnTo>
                      <a:lnTo>
                        <a:pt x="316" y="2653"/>
                      </a:lnTo>
                      <a:lnTo>
                        <a:pt x="321" y="2653"/>
                      </a:lnTo>
                      <a:lnTo>
                        <a:pt x="325" y="2653"/>
                      </a:lnTo>
                      <a:lnTo>
                        <a:pt x="329" y="2653"/>
                      </a:lnTo>
                      <a:lnTo>
                        <a:pt x="329" y="2649"/>
                      </a:lnTo>
                      <a:lnTo>
                        <a:pt x="334" y="2649"/>
                      </a:lnTo>
                      <a:lnTo>
                        <a:pt x="334" y="2653"/>
                      </a:lnTo>
                      <a:lnTo>
                        <a:pt x="338" y="2653"/>
                      </a:lnTo>
                      <a:lnTo>
                        <a:pt x="343" y="2653"/>
                      </a:lnTo>
                      <a:lnTo>
                        <a:pt x="343" y="2627"/>
                      </a:lnTo>
                      <a:lnTo>
                        <a:pt x="347" y="2640"/>
                      </a:lnTo>
                      <a:lnTo>
                        <a:pt x="347" y="2653"/>
                      </a:lnTo>
                      <a:lnTo>
                        <a:pt x="351" y="2653"/>
                      </a:lnTo>
                      <a:lnTo>
                        <a:pt x="356" y="2653"/>
                      </a:lnTo>
                      <a:lnTo>
                        <a:pt x="356" y="2644"/>
                      </a:lnTo>
                      <a:lnTo>
                        <a:pt x="360" y="2653"/>
                      </a:lnTo>
                      <a:lnTo>
                        <a:pt x="364" y="2653"/>
                      </a:lnTo>
                      <a:lnTo>
                        <a:pt x="369" y="2653"/>
                      </a:lnTo>
                      <a:lnTo>
                        <a:pt x="373" y="2653"/>
                      </a:lnTo>
                      <a:lnTo>
                        <a:pt x="378" y="2653"/>
                      </a:lnTo>
                      <a:lnTo>
                        <a:pt x="382" y="2653"/>
                      </a:lnTo>
                      <a:lnTo>
                        <a:pt x="386" y="2653"/>
                      </a:lnTo>
                      <a:lnTo>
                        <a:pt x="386" y="2649"/>
                      </a:lnTo>
                      <a:lnTo>
                        <a:pt x="391" y="2653"/>
                      </a:lnTo>
                      <a:lnTo>
                        <a:pt x="391" y="2587"/>
                      </a:lnTo>
                      <a:lnTo>
                        <a:pt x="395" y="2649"/>
                      </a:lnTo>
                      <a:lnTo>
                        <a:pt x="395" y="2653"/>
                      </a:lnTo>
                      <a:lnTo>
                        <a:pt x="400" y="2653"/>
                      </a:lnTo>
                      <a:lnTo>
                        <a:pt x="404" y="2653"/>
                      </a:lnTo>
                      <a:lnTo>
                        <a:pt x="408" y="2653"/>
                      </a:lnTo>
                      <a:lnTo>
                        <a:pt x="413" y="2653"/>
                      </a:lnTo>
                      <a:lnTo>
                        <a:pt x="417" y="2653"/>
                      </a:lnTo>
                      <a:lnTo>
                        <a:pt x="422" y="2653"/>
                      </a:lnTo>
                      <a:lnTo>
                        <a:pt x="426" y="2653"/>
                      </a:lnTo>
                      <a:lnTo>
                        <a:pt x="426" y="2649"/>
                      </a:lnTo>
                      <a:lnTo>
                        <a:pt x="430" y="2649"/>
                      </a:lnTo>
                      <a:lnTo>
                        <a:pt x="430" y="2653"/>
                      </a:lnTo>
                      <a:lnTo>
                        <a:pt x="435" y="2649"/>
                      </a:lnTo>
                      <a:lnTo>
                        <a:pt x="435" y="2653"/>
                      </a:lnTo>
                      <a:lnTo>
                        <a:pt x="439" y="2653"/>
                      </a:lnTo>
                      <a:lnTo>
                        <a:pt x="444" y="2653"/>
                      </a:lnTo>
                      <a:lnTo>
                        <a:pt x="444" y="2649"/>
                      </a:lnTo>
                      <a:lnTo>
                        <a:pt x="448" y="2653"/>
                      </a:lnTo>
                      <a:lnTo>
                        <a:pt x="448" y="2592"/>
                      </a:lnTo>
                      <a:lnTo>
                        <a:pt x="452" y="2618"/>
                      </a:lnTo>
                      <a:lnTo>
                        <a:pt x="452" y="2653"/>
                      </a:lnTo>
                      <a:lnTo>
                        <a:pt x="457" y="2653"/>
                      </a:lnTo>
                      <a:lnTo>
                        <a:pt x="457" y="2592"/>
                      </a:lnTo>
                      <a:lnTo>
                        <a:pt x="461" y="2653"/>
                      </a:lnTo>
                      <a:lnTo>
                        <a:pt x="466" y="2653"/>
                      </a:lnTo>
                      <a:lnTo>
                        <a:pt x="470" y="2653"/>
                      </a:lnTo>
                      <a:lnTo>
                        <a:pt x="474" y="2653"/>
                      </a:lnTo>
                      <a:lnTo>
                        <a:pt x="474" y="2649"/>
                      </a:lnTo>
                      <a:lnTo>
                        <a:pt x="479" y="2653"/>
                      </a:lnTo>
                      <a:lnTo>
                        <a:pt x="479" y="2649"/>
                      </a:lnTo>
                      <a:lnTo>
                        <a:pt x="483" y="2653"/>
                      </a:lnTo>
                      <a:lnTo>
                        <a:pt x="488" y="2653"/>
                      </a:lnTo>
                      <a:lnTo>
                        <a:pt x="492" y="2653"/>
                      </a:lnTo>
                      <a:lnTo>
                        <a:pt x="496" y="2653"/>
                      </a:lnTo>
                      <a:lnTo>
                        <a:pt x="496" y="2649"/>
                      </a:lnTo>
                      <a:lnTo>
                        <a:pt x="501" y="2653"/>
                      </a:lnTo>
                      <a:lnTo>
                        <a:pt x="501" y="2649"/>
                      </a:lnTo>
                      <a:lnTo>
                        <a:pt x="505" y="2649"/>
                      </a:lnTo>
                      <a:lnTo>
                        <a:pt x="505" y="2653"/>
                      </a:lnTo>
                      <a:lnTo>
                        <a:pt x="510" y="2640"/>
                      </a:lnTo>
                      <a:lnTo>
                        <a:pt x="510" y="2653"/>
                      </a:lnTo>
                      <a:lnTo>
                        <a:pt x="514" y="2649"/>
                      </a:lnTo>
                      <a:lnTo>
                        <a:pt x="514" y="2653"/>
                      </a:lnTo>
                      <a:lnTo>
                        <a:pt x="518" y="2653"/>
                      </a:lnTo>
                      <a:lnTo>
                        <a:pt x="523" y="2653"/>
                      </a:lnTo>
                      <a:lnTo>
                        <a:pt x="527" y="2653"/>
                      </a:lnTo>
                      <a:lnTo>
                        <a:pt x="527" y="2649"/>
                      </a:lnTo>
                      <a:lnTo>
                        <a:pt x="531" y="2649"/>
                      </a:lnTo>
                      <a:lnTo>
                        <a:pt x="531" y="2653"/>
                      </a:lnTo>
                      <a:lnTo>
                        <a:pt x="536" y="2653"/>
                      </a:lnTo>
                      <a:lnTo>
                        <a:pt x="540" y="2653"/>
                      </a:lnTo>
                      <a:lnTo>
                        <a:pt x="540" y="2649"/>
                      </a:lnTo>
                      <a:lnTo>
                        <a:pt x="545" y="2653"/>
                      </a:lnTo>
                      <a:lnTo>
                        <a:pt x="549" y="2653"/>
                      </a:lnTo>
                      <a:lnTo>
                        <a:pt x="553" y="2653"/>
                      </a:lnTo>
                      <a:lnTo>
                        <a:pt x="553" y="2649"/>
                      </a:lnTo>
                      <a:lnTo>
                        <a:pt x="558" y="2653"/>
                      </a:lnTo>
                      <a:lnTo>
                        <a:pt x="558" y="2644"/>
                      </a:lnTo>
                      <a:lnTo>
                        <a:pt x="562" y="2649"/>
                      </a:lnTo>
                      <a:lnTo>
                        <a:pt x="562" y="2653"/>
                      </a:lnTo>
                      <a:lnTo>
                        <a:pt x="567" y="2653"/>
                      </a:lnTo>
                      <a:lnTo>
                        <a:pt x="571" y="2653"/>
                      </a:lnTo>
                      <a:lnTo>
                        <a:pt x="575" y="2653"/>
                      </a:lnTo>
                      <a:lnTo>
                        <a:pt x="575" y="2649"/>
                      </a:lnTo>
                      <a:lnTo>
                        <a:pt x="580" y="2649"/>
                      </a:lnTo>
                      <a:lnTo>
                        <a:pt x="580" y="2653"/>
                      </a:lnTo>
                      <a:lnTo>
                        <a:pt x="584" y="2649"/>
                      </a:lnTo>
                      <a:lnTo>
                        <a:pt x="584" y="2653"/>
                      </a:lnTo>
                      <a:lnTo>
                        <a:pt x="589" y="2653"/>
                      </a:lnTo>
                      <a:lnTo>
                        <a:pt x="593" y="2653"/>
                      </a:lnTo>
                      <a:lnTo>
                        <a:pt x="597" y="2653"/>
                      </a:lnTo>
                      <a:lnTo>
                        <a:pt x="597" y="2649"/>
                      </a:lnTo>
                      <a:lnTo>
                        <a:pt x="602" y="2653"/>
                      </a:lnTo>
                      <a:lnTo>
                        <a:pt x="602" y="2574"/>
                      </a:lnTo>
                      <a:lnTo>
                        <a:pt x="606" y="2644"/>
                      </a:lnTo>
                      <a:lnTo>
                        <a:pt x="606" y="2653"/>
                      </a:lnTo>
                      <a:lnTo>
                        <a:pt x="611" y="2653"/>
                      </a:lnTo>
                      <a:lnTo>
                        <a:pt x="611" y="2649"/>
                      </a:lnTo>
                      <a:lnTo>
                        <a:pt x="615" y="2649"/>
                      </a:lnTo>
                      <a:lnTo>
                        <a:pt x="615" y="2653"/>
                      </a:lnTo>
                      <a:lnTo>
                        <a:pt x="619" y="2653"/>
                      </a:lnTo>
                      <a:lnTo>
                        <a:pt x="619" y="2649"/>
                      </a:lnTo>
                      <a:lnTo>
                        <a:pt x="624" y="2649"/>
                      </a:lnTo>
                      <a:lnTo>
                        <a:pt x="624" y="2653"/>
                      </a:lnTo>
                      <a:lnTo>
                        <a:pt x="628" y="2653"/>
                      </a:lnTo>
                      <a:lnTo>
                        <a:pt x="633" y="2653"/>
                      </a:lnTo>
                      <a:lnTo>
                        <a:pt x="637" y="2653"/>
                      </a:lnTo>
                      <a:lnTo>
                        <a:pt x="637" y="2649"/>
                      </a:lnTo>
                      <a:lnTo>
                        <a:pt x="641" y="2653"/>
                      </a:lnTo>
                      <a:lnTo>
                        <a:pt x="646" y="2653"/>
                      </a:lnTo>
                      <a:lnTo>
                        <a:pt x="650" y="2653"/>
                      </a:lnTo>
                      <a:lnTo>
                        <a:pt x="650" y="2640"/>
                      </a:lnTo>
                      <a:lnTo>
                        <a:pt x="655" y="2627"/>
                      </a:lnTo>
                      <a:lnTo>
                        <a:pt x="655" y="2653"/>
                      </a:lnTo>
                      <a:lnTo>
                        <a:pt x="659" y="2653"/>
                      </a:lnTo>
                      <a:lnTo>
                        <a:pt x="659" y="2649"/>
                      </a:lnTo>
                      <a:lnTo>
                        <a:pt x="663" y="2649"/>
                      </a:lnTo>
                      <a:lnTo>
                        <a:pt x="663" y="2653"/>
                      </a:lnTo>
                      <a:lnTo>
                        <a:pt x="668" y="2653"/>
                      </a:lnTo>
                      <a:lnTo>
                        <a:pt x="668" y="2640"/>
                      </a:lnTo>
                      <a:lnTo>
                        <a:pt x="672" y="2649"/>
                      </a:lnTo>
                      <a:lnTo>
                        <a:pt x="672" y="2653"/>
                      </a:lnTo>
                      <a:lnTo>
                        <a:pt x="677" y="2649"/>
                      </a:lnTo>
                      <a:lnTo>
                        <a:pt x="677" y="2653"/>
                      </a:lnTo>
                      <a:lnTo>
                        <a:pt x="681" y="2649"/>
                      </a:lnTo>
                      <a:lnTo>
                        <a:pt x="681" y="2653"/>
                      </a:lnTo>
                      <a:lnTo>
                        <a:pt x="685" y="2653"/>
                      </a:lnTo>
                      <a:lnTo>
                        <a:pt x="690" y="2653"/>
                      </a:lnTo>
                      <a:lnTo>
                        <a:pt x="690" y="2649"/>
                      </a:lnTo>
                      <a:lnTo>
                        <a:pt x="694" y="2653"/>
                      </a:lnTo>
                      <a:lnTo>
                        <a:pt x="698" y="2653"/>
                      </a:lnTo>
                      <a:lnTo>
                        <a:pt x="703" y="2653"/>
                      </a:lnTo>
                      <a:lnTo>
                        <a:pt x="703" y="2644"/>
                      </a:lnTo>
                      <a:lnTo>
                        <a:pt x="707" y="2653"/>
                      </a:lnTo>
                      <a:lnTo>
                        <a:pt x="707" y="2649"/>
                      </a:lnTo>
                      <a:lnTo>
                        <a:pt x="712" y="2653"/>
                      </a:lnTo>
                      <a:lnTo>
                        <a:pt x="712" y="2649"/>
                      </a:lnTo>
                      <a:lnTo>
                        <a:pt x="716" y="2653"/>
                      </a:lnTo>
                      <a:lnTo>
                        <a:pt x="720" y="2653"/>
                      </a:lnTo>
                      <a:lnTo>
                        <a:pt x="725" y="2653"/>
                      </a:lnTo>
                      <a:lnTo>
                        <a:pt x="725" y="2649"/>
                      </a:lnTo>
                      <a:lnTo>
                        <a:pt x="729" y="2649"/>
                      </a:lnTo>
                      <a:lnTo>
                        <a:pt x="729" y="2653"/>
                      </a:lnTo>
                      <a:lnTo>
                        <a:pt x="734" y="2653"/>
                      </a:lnTo>
                      <a:lnTo>
                        <a:pt x="734" y="2649"/>
                      </a:lnTo>
                      <a:lnTo>
                        <a:pt x="738" y="2653"/>
                      </a:lnTo>
                      <a:lnTo>
                        <a:pt x="738" y="2649"/>
                      </a:lnTo>
                      <a:lnTo>
                        <a:pt x="742" y="2649"/>
                      </a:lnTo>
                      <a:lnTo>
                        <a:pt x="742" y="2653"/>
                      </a:lnTo>
                      <a:lnTo>
                        <a:pt x="747" y="2653"/>
                      </a:lnTo>
                      <a:lnTo>
                        <a:pt x="751" y="2649"/>
                      </a:lnTo>
                      <a:lnTo>
                        <a:pt x="751" y="2627"/>
                      </a:lnTo>
                      <a:lnTo>
                        <a:pt x="756" y="2649"/>
                      </a:lnTo>
                      <a:lnTo>
                        <a:pt x="756" y="2640"/>
                      </a:lnTo>
                      <a:lnTo>
                        <a:pt x="760" y="2644"/>
                      </a:lnTo>
                      <a:lnTo>
                        <a:pt x="760" y="2653"/>
                      </a:lnTo>
                      <a:lnTo>
                        <a:pt x="764" y="2653"/>
                      </a:lnTo>
                      <a:lnTo>
                        <a:pt x="764" y="2649"/>
                      </a:lnTo>
                      <a:lnTo>
                        <a:pt x="769" y="2653"/>
                      </a:lnTo>
                      <a:lnTo>
                        <a:pt x="769" y="2609"/>
                      </a:lnTo>
                      <a:lnTo>
                        <a:pt x="773" y="2609"/>
                      </a:lnTo>
                      <a:lnTo>
                        <a:pt x="773" y="2653"/>
                      </a:lnTo>
                      <a:lnTo>
                        <a:pt x="778" y="2653"/>
                      </a:lnTo>
                      <a:lnTo>
                        <a:pt x="778" y="2649"/>
                      </a:lnTo>
                      <a:lnTo>
                        <a:pt x="782" y="2644"/>
                      </a:lnTo>
                      <a:lnTo>
                        <a:pt x="782" y="2653"/>
                      </a:lnTo>
                      <a:lnTo>
                        <a:pt x="786" y="2649"/>
                      </a:lnTo>
                      <a:lnTo>
                        <a:pt x="786" y="2653"/>
                      </a:lnTo>
                      <a:lnTo>
                        <a:pt x="791" y="2653"/>
                      </a:lnTo>
                      <a:lnTo>
                        <a:pt x="795" y="2653"/>
                      </a:lnTo>
                      <a:lnTo>
                        <a:pt x="795" y="2649"/>
                      </a:lnTo>
                      <a:lnTo>
                        <a:pt x="800" y="2653"/>
                      </a:lnTo>
                      <a:lnTo>
                        <a:pt x="800" y="2570"/>
                      </a:lnTo>
                      <a:lnTo>
                        <a:pt x="804" y="2649"/>
                      </a:lnTo>
                      <a:lnTo>
                        <a:pt x="804" y="2640"/>
                      </a:lnTo>
                      <a:lnTo>
                        <a:pt x="808" y="2649"/>
                      </a:lnTo>
                      <a:lnTo>
                        <a:pt x="808" y="2653"/>
                      </a:lnTo>
                      <a:lnTo>
                        <a:pt x="813" y="2653"/>
                      </a:lnTo>
                      <a:lnTo>
                        <a:pt x="817" y="2653"/>
                      </a:lnTo>
                      <a:lnTo>
                        <a:pt x="822" y="2653"/>
                      </a:lnTo>
                      <a:lnTo>
                        <a:pt x="826" y="2653"/>
                      </a:lnTo>
                      <a:lnTo>
                        <a:pt x="826" y="2631"/>
                      </a:lnTo>
                      <a:lnTo>
                        <a:pt x="830" y="2649"/>
                      </a:lnTo>
                      <a:lnTo>
                        <a:pt x="830" y="2640"/>
                      </a:lnTo>
                      <a:lnTo>
                        <a:pt x="835" y="2649"/>
                      </a:lnTo>
                      <a:lnTo>
                        <a:pt x="835" y="2653"/>
                      </a:lnTo>
                      <a:lnTo>
                        <a:pt x="839" y="2653"/>
                      </a:lnTo>
                      <a:lnTo>
                        <a:pt x="844" y="2653"/>
                      </a:lnTo>
                      <a:lnTo>
                        <a:pt x="844" y="2649"/>
                      </a:lnTo>
                      <a:lnTo>
                        <a:pt x="848" y="2653"/>
                      </a:lnTo>
                      <a:lnTo>
                        <a:pt x="852" y="2653"/>
                      </a:lnTo>
                      <a:lnTo>
                        <a:pt x="857" y="2653"/>
                      </a:lnTo>
                      <a:lnTo>
                        <a:pt x="857" y="2649"/>
                      </a:lnTo>
                      <a:lnTo>
                        <a:pt x="861" y="2653"/>
                      </a:lnTo>
                      <a:lnTo>
                        <a:pt x="861" y="2649"/>
                      </a:lnTo>
                      <a:lnTo>
                        <a:pt x="865" y="2653"/>
                      </a:lnTo>
                      <a:lnTo>
                        <a:pt x="865" y="2649"/>
                      </a:lnTo>
                      <a:lnTo>
                        <a:pt x="870" y="2653"/>
                      </a:lnTo>
                      <a:lnTo>
                        <a:pt x="870" y="2649"/>
                      </a:lnTo>
                      <a:lnTo>
                        <a:pt x="874" y="2644"/>
                      </a:lnTo>
                      <a:lnTo>
                        <a:pt x="874" y="2653"/>
                      </a:lnTo>
                      <a:lnTo>
                        <a:pt x="879" y="2653"/>
                      </a:lnTo>
                      <a:lnTo>
                        <a:pt x="883" y="2653"/>
                      </a:lnTo>
                      <a:lnTo>
                        <a:pt x="887" y="2653"/>
                      </a:lnTo>
                      <a:lnTo>
                        <a:pt x="887" y="2649"/>
                      </a:lnTo>
                      <a:lnTo>
                        <a:pt x="892" y="2649"/>
                      </a:lnTo>
                      <a:lnTo>
                        <a:pt x="896" y="2649"/>
                      </a:lnTo>
                      <a:lnTo>
                        <a:pt x="896" y="2653"/>
                      </a:lnTo>
                      <a:lnTo>
                        <a:pt x="901" y="2653"/>
                      </a:lnTo>
                      <a:lnTo>
                        <a:pt x="905" y="2653"/>
                      </a:lnTo>
                      <a:lnTo>
                        <a:pt x="905" y="2649"/>
                      </a:lnTo>
                      <a:lnTo>
                        <a:pt x="909" y="2653"/>
                      </a:lnTo>
                      <a:lnTo>
                        <a:pt x="909" y="2622"/>
                      </a:lnTo>
                      <a:lnTo>
                        <a:pt x="914" y="2653"/>
                      </a:lnTo>
                      <a:lnTo>
                        <a:pt x="914" y="2649"/>
                      </a:lnTo>
                      <a:lnTo>
                        <a:pt x="918" y="2653"/>
                      </a:lnTo>
                      <a:lnTo>
                        <a:pt x="918" y="2649"/>
                      </a:lnTo>
                      <a:lnTo>
                        <a:pt x="923" y="2614"/>
                      </a:lnTo>
                      <a:lnTo>
                        <a:pt x="923" y="2649"/>
                      </a:lnTo>
                      <a:lnTo>
                        <a:pt x="927" y="2640"/>
                      </a:lnTo>
                      <a:lnTo>
                        <a:pt x="927" y="2653"/>
                      </a:lnTo>
                      <a:lnTo>
                        <a:pt x="931" y="2653"/>
                      </a:lnTo>
                      <a:lnTo>
                        <a:pt x="931" y="2649"/>
                      </a:lnTo>
                      <a:lnTo>
                        <a:pt x="936" y="2653"/>
                      </a:lnTo>
                      <a:lnTo>
                        <a:pt x="936" y="2596"/>
                      </a:lnTo>
                      <a:lnTo>
                        <a:pt x="940" y="2609"/>
                      </a:lnTo>
                      <a:lnTo>
                        <a:pt x="940" y="2653"/>
                      </a:lnTo>
                      <a:lnTo>
                        <a:pt x="945" y="2653"/>
                      </a:lnTo>
                      <a:lnTo>
                        <a:pt x="945" y="2649"/>
                      </a:lnTo>
                      <a:lnTo>
                        <a:pt x="949" y="2649"/>
                      </a:lnTo>
                      <a:lnTo>
                        <a:pt x="949" y="2653"/>
                      </a:lnTo>
                      <a:lnTo>
                        <a:pt x="953" y="2653"/>
                      </a:lnTo>
                      <a:lnTo>
                        <a:pt x="958" y="2653"/>
                      </a:lnTo>
                      <a:lnTo>
                        <a:pt x="962" y="2653"/>
                      </a:lnTo>
                      <a:lnTo>
                        <a:pt x="967" y="2653"/>
                      </a:lnTo>
                      <a:lnTo>
                        <a:pt x="967" y="2631"/>
                      </a:lnTo>
                      <a:lnTo>
                        <a:pt x="971" y="2508"/>
                      </a:lnTo>
                      <a:lnTo>
                        <a:pt x="971" y="2649"/>
                      </a:lnTo>
                      <a:lnTo>
                        <a:pt x="975" y="2543"/>
                      </a:lnTo>
                      <a:lnTo>
                        <a:pt x="975" y="2653"/>
                      </a:lnTo>
                      <a:lnTo>
                        <a:pt x="980" y="2653"/>
                      </a:lnTo>
                      <a:lnTo>
                        <a:pt x="980" y="2636"/>
                      </a:lnTo>
                      <a:lnTo>
                        <a:pt x="984" y="2618"/>
                      </a:lnTo>
                      <a:lnTo>
                        <a:pt x="984" y="2653"/>
                      </a:lnTo>
                      <a:lnTo>
                        <a:pt x="989" y="2653"/>
                      </a:lnTo>
                      <a:lnTo>
                        <a:pt x="989" y="2644"/>
                      </a:lnTo>
                      <a:lnTo>
                        <a:pt x="993" y="2649"/>
                      </a:lnTo>
                      <a:lnTo>
                        <a:pt x="993" y="2653"/>
                      </a:lnTo>
                      <a:lnTo>
                        <a:pt x="997" y="2653"/>
                      </a:lnTo>
                      <a:lnTo>
                        <a:pt x="1002" y="2653"/>
                      </a:lnTo>
                      <a:lnTo>
                        <a:pt x="1002" y="2644"/>
                      </a:lnTo>
                      <a:lnTo>
                        <a:pt x="1006" y="2653"/>
                      </a:lnTo>
                      <a:lnTo>
                        <a:pt x="1011" y="2653"/>
                      </a:lnTo>
                      <a:lnTo>
                        <a:pt x="1011" y="2649"/>
                      </a:lnTo>
                      <a:lnTo>
                        <a:pt x="1015" y="2653"/>
                      </a:lnTo>
                      <a:lnTo>
                        <a:pt x="1015" y="2649"/>
                      </a:lnTo>
                      <a:lnTo>
                        <a:pt x="1019" y="2649"/>
                      </a:lnTo>
                      <a:lnTo>
                        <a:pt x="1019" y="2653"/>
                      </a:lnTo>
                      <a:lnTo>
                        <a:pt x="1024" y="2653"/>
                      </a:lnTo>
                      <a:lnTo>
                        <a:pt x="1024" y="2649"/>
                      </a:lnTo>
                      <a:lnTo>
                        <a:pt x="1028" y="2653"/>
                      </a:lnTo>
                      <a:lnTo>
                        <a:pt x="1032" y="2653"/>
                      </a:lnTo>
                      <a:lnTo>
                        <a:pt x="1037" y="2653"/>
                      </a:lnTo>
                      <a:lnTo>
                        <a:pt x="1037" y="2644"/>
                      </a:lnTo>
                      <a:lnTo>
                        <a:pt x="1041" y="2653"/>
                      </a:lnTo>
                      <a:lnTo>
                        <a:pt x="1046" y="2653"/>
                      </a:lnTo>
                      <a:lnTo>
                        <a:pt x="1050" y="2653"/>
                      </a:lnTo>
                      <a:lnTo>
                        <a:pt x="1054" y="2653"/>
                      </a:lnTo>
                      <a:lnTo>
                        <a:pt x="1054" y="2649"/>
                      </a:lnTo>
                      <a:lnTo>
                        <a:pt x="1059" y="2653"/>
                      </a:lnTo>
                      <a:lnTo>
                        <a:pt x="1059" y="2649"/>
                      </a:lnTo>
                      <a:lnTo>
                        <a:pt x="1063" y="2653"/>
                      </a:lnTo>
                      <a:lnTo>
                        <a:pt x="1063" y="2649"/>
                      </a:lnTo>
                      <a:lnTo>
                        <a:pt x="1068" y="2653"/>
                      </a:lnTo>
                      <a:lnTo>
                        <a:pt x="1068" y="2649"/>
                      </a:lnTo>
                      <a:lnTo>
                        <a:pt x="1072" y="2653"/>
                      </a:lnTo>
                      <a:lnTo>
                        <a:pt x="1072" y="2644"/>
                      </a:lnTo>
                      <a:lnTo>
                        <a:pt x="1076" y="2649"/>
                      </a:lnTo>
                      <a:lnTo>
                        <a:pt x="1076" y="2653"/>
                      </a:lnTo>
                      <a:lnTo>
                        <a:pt x="1081" y="2653"/>
                      </a:lnTo>
                      <a:lnTo>
                        <a:pt x="1081" y="2649"/>
                      </a:lnTo>
                      <a:lnTo>
                        <a:pt x="1085" y="2653"/>
                      </a:lnTo>
                      <a:lnTo>
                        <a:pt x="1085" y="2592"/>
                      </a:lnTo>
                      <a:lnTo>
                        <a:pt x="1090" y="2609"/>
                      </a:lnTo>
                      <a:lnTo>
                        <a:pt x="1090" y="2653"/>
                      </a:lnTo>
                      <a:lnTo>
                        <a:pt x="1094" y="2653"/>
                      </a:lnTo>
                      <a:lnTo>
                        <a:pt x="1094" y="2649"/>
                      </a:lnTo>
                      <a:lnTo>
                        <a:pt x="1098" y="2649"/>
                      </a:lnTo>
                      <a:lnTo>
                        <a:pt x="1098" y="2653"/>
                      </a:lnTo>
                      <a:lnTo>
                        <a:pt x="1103" y="2653"/>
                      </a:lnTo>
                      <a:lnTo>
                        <a:pt x="1103" y="2574"/>
                      </a:lnTo>
                      <a:lnTo>
                        <a:pt x="1107" y="2649"/>
                      </a:lnTo>
                      <a:lnTo>
                        <a:pt x="1107" y="2653"/>
                      </a:lnTo>
                      <a:lnTo>
                        <a:pt x="1112" y="2649"/>
                      </a:lnTo>
                      <a:lnTo>
                        <a:pt x="1112" y="2653"/>
                      </a:lnTo>
                      <a:lnTo>
                        <a:pt x="1116" y="2649"/>
                      </a:lnTo>
                      <a:lnTo>
                        <a:pt x="1116" y="2653"/>
                      </a:lnTo>
                      <a:lnTo>
                        <a:pt x="1120" y="2653"/>
                      </a:lnTo>
                      <a:lnTo>
                        <a:pt x="1120" y="2636"/>
                      </a:lnTo>
                      <a:lnTo>
                        <a:pt x="1125" y="2653"/>
                      </a:lnTo>
                      <a:lnTo>
                        <a:pt x="1125" y="2557"/>
                      </a:lnTo>
                      <a:lnTo>
                        <a:pt x="1129" y="2653"/>
                      </a:lnTo>
                      <a:lnTo>
                        <a:pt x="1134" y="2653"/>
                      </a:lnTo>
                      <a:lnTo>
                        <a:pt x="1134" y="2561"/>
                      </a:lnTo>
                      <a:lnTo>
                        <a:pt x="1138" y="2631"/>
                      </a:lnTo>
                      <a:lnTo>
                        <a:pt x="1138" y="2649"/>
                      </a:lnTo>
                      <a:lnTo>
                        <a:pt x="1142" y="2653"/>
                      </a:lnTo>
                      <a:lnTo>
                        <a:pt x="1147" y="2653"/>
                      </a:lnTo>
                      <a:lnTo>
                        <a:pt x="1151" y="2653"/>
                      </a:lnTo>
                      <a:lnTo>
                        <a:pt x="1151" y="2649"/>
                      </a:lnTo>
                      <a:lnTo>
                        <a:pt x="1156" y="2653"/>
                      </a:lnTo>
                      <a:lnTo>
                        <a:pt x="1156" y="2649"/>
                      </a:lnTo>
                      <a:lnTo>
                        <a:pt x="1160" y="2631"/>
                      </a:lnTo>
                      <a:lnTo>
                        <a:pt x="1160" y="2653"/>
                      </a:lnTo>
                      <a:lnTo>
                        <a:pt x="1164" y="2653"/>
                      </a:lnTo>
                      <a:lnTo>
                        <a:pt x="1164" y="2644"/>
                      </a:lnTo>
                      <a:lnTo>
                        <a:pt x="1169" y="2649"/>
                      </a:lnTo>
                      <a:lnTo>
                        <a:pt x="1169" y="2653"/>
                      </a:lnTo>
                      <a:lnTo>
                        <a:pt x="1173" y="2653"/>
                      </a:lnTo>
                      <a:lnTo>
                        <a:pt x="1173" y="2649"/>
                      </a:lnTo>
                      <a:lnTo>
                        <a:pt x="1178" y="2649"/>
                      </a:lnTo>
                      <a:lnTo>
                        <a:pt x="1178" y="2653"/>
                      </a:lnTo>
                      <a:lnTo>
                        <a:pt x="1182" y="2653"/>
                      </a:lnTo>
                      <a:lnTo>
                        <a:pt x="1186" y="2653"/>
                      </a:lnTo>
                      <a:lnTo>
                        <a:pt x="1191" y="2653"/>
                      </a:lnTo>
                      <a:lnTo>
                        <a:pt x="1191" y="2649"/>
                      </a:lnTo>
                      <a:lnTo>
                        <a:pt x="1195" y="2653"/>
                      </a:lnTo>
                      <a:lnTo>
                        <a:pt x="1199" y="2653"/>
                      </a:lnTo>
                      <a:lnTo>
                        <a:pt x="1199" y="2649"/>
                      </a:lnTo>
                      <a:lnTo>
                        <a:pt x="1204" y="2653"/>
                      </a:lnTo>
                      <a:lnTo>
                        <a:pt x="1204" y="2649"/>
                      </a:lnTo>
                      <a:lnTo>
                        <a:pt x="1208" y="2649"/>
                      </a:lnTo>
                      <a:lnTo>
                        <a:pt x="1208" y="2653"/>
                      </a:lnTo>
                      <a:lnTo>
                        <a:pt x="1213" y="2653"/>
                      </a:lnTo>
                      <a:lnTo>
                        <a:pt x="1217" y="2653"/>
                      </a:lnTo>
                      <a:lnTo>
                        <a:pt x="1217" y="2491"/>
                      </a:lnTo>
                      <a:lnTo>
                        <a:pt x="1221" y="2420"/>
                      </a:lnTo>
                      <a:lnTo>
                        <a:pt x="1221" y="2649"/>
                      </a:lnTo>
                      <a:lnTo>
                        <a:pt x="1226" y="2600"/>
                      </a:lnTo>
                      <a:lnTo>
                        <a:pt x="1226" y="2653"/>
                      </a:lnTo>
                      <a:lnTo>
                        <a:pt x="1230" y="2653"/>
                      </a:lnTo>
                      <a:lnTo>
                        <a:pt x="1230" y="2649"/>
                      </a:lnTo>
                      <a:lnTo>
                        <a:pt x="1235" y="2653"/>
                      </a:lnTo>
                      <a:lnTo>
                        <a:pt x="1235" y="2649"/>
                      </a:lnTo>
                      <a:lnTo>
                        <a:pt x="1239" y="2653"/>
                      </a:lnTo>
                      <a:lnTo>
                        <a:pt x="1239" y="2649"/>
                      </a:lnTo>
                      <a:lnTo>
                        <a:pt x="1243" y="2653"/>
                      </a:lnTo>
                      <a:lnTo>
                        <a:pt x="1243" y="2649"/>
                      </a:lnTo>
                      <a:lnTo>
                        <a:pt x="1248" y="2653"/>
                      </a:lnTo>
                      <a:lnTo>
                        <a:pt x="1248" y="2649"/>
                      </a:lnTo>
                      <a:lnTo>
                        <a:pt x="1252" y="2653"/>
                      </a:lnTo>
                      <a:lnTo>
                        <a:pt x="1257" y="2653"/>
                      </a:lnTo>
                      <a:lnTo>
                        <a:pt x="1261" y="2653"/>
                      </a:lnTo>
                      <a:lnTo>
                        <a:pt x="1261" y="2649"/>
                      </a:lnTo>
                      <a:lnTo>
                        <a:pt x="1265" y="2653"/>
                      </a:lnTo>
                      <a:lnTo>
                        <a:pt x="1265" y="2649"/>
                      </a:lnTo>
                      <a:lnTo>
                        <a:pt x="1270" y="2653"/>
                      </a:lnTo>
                      <a:lnTo>
                        <a:pt x="1274" y="2653"/>
                      </a:lnTo>
                      <a:lnTo>
                        <a:pt x="1274" y="2649"/>
                      </a:lnTo>
                      <a:lnTo>
                        <a:pt x="1279" y="2649"/>
                      </a:lnTo>
                      <a:lnTo>
                        <a:pt x="1279" y="2653"/>
                      </a:lnTo>
                      <a:lnTo>
                        <a:pt x="1283" y="2649"/>
                      </a:lnTo>
                      <a:lnTo>
                        <a:pt x="1283" y="2653"/>
                      </a:lnTo>
                      <a:lnTo>
                        <a:pt x="1287" y="2649"/>
                      </a:lnTo>
                      <a:lnTo>
                        <a:pt x="1287" y="2653"/>
                      </a:lnTo>
                      <a:lnTo>
                        <a:pt x="1292" y="2653"/>
                      </a:lnTo>
                      <a:lnTo>
                        <a:pt x="1292" y="2649"/>
                      </a:lnTo>
                      <a:lnTo>
                        <a:pt x="1296" y="2653"/>
                      </a:lnTo>
                      <a:lnTo>
                        <a:pt x="1301" y="2653"/>
                      </a:lnTo>
                      <a:lnTo>
                        <a:pt x="1301" y="2649"/>
                      </a:lnTo>
                      <a:lnTo>
                        <a:pt x="1305" y="2653"/>
                      </a:lnTo>
                      <a:lnTo>
                        <a:pt x="1305" y="2596"/>
                      </a:lnTo>
                      <a:lnTo>
                        <a:pt x="1309" y="2627"/>
                      </a:lnTo>
                      <a:lnTo>
                        <a:pt x="1309" y="2649"/>
                      </a:lnTo>
                      <a:lnTo>
                        <a:pt x="1314" y="2600"/>
                      </a:lnTo>
                      <a:lnTo>
                        <a:pt x="1314" y="2653"/>
                      </a:lnTo>
                      <a:lnTo>
                        <a:pt x="1318" y="2653"/>
                      </a:lnTo>
                      <a:lnTo>
                        <a:pt x="1323" y="2653"/>
                      </a:lnTo>
                      <a:lnTo>
                        <a:pt x="1323" y="2614"/>
                      </a:lnTo>
                      <a:lnTo>
                        <a:pt x="1327" y="2631"/>
                      </a:lnTo>
                      <a:lnTo>
                        <a:pt x="1327" y="2649"/>
                      </a:lnTo>
                      <a:lnTo>
                        <a:pt x="1331" y="2653"/>
                      </a:lnTo>
                      <a:lnTo>
                        <a:pt x="1336" y="2653"/>
                      </a:lnTo>
                      <a:lnTo>
                        <a:pt x="1340" y="2653"/>
                      </a:lnTo>
                      <a:lnTo>
                        <a:pt x="1345" y="2653"/>
                      </a:lnTo>
                      <a:lnTo>
                        <a:pt x="1345" y="2649"/>
                      </a:lnTo>
                      <a:lnTo>
                        <a:pt x="1349" y="2653"/>
                      </a:lnTo>
                      <a:lnTo>
                        <a:pt x="1349" y="2649"/>
                      </a:lnTo>
                      <a:lnTo>
                        <a:pt x="1353" y="2649"/>
                      </a:lnTo>
                      <a:lnTo>
                        <a:pt x="1353" y="2447"/>
                      </a:lnTo>
                      <a:lnTo>
                        <a:pt x="1358" y="2592"/>
                      </a:lnTo>
                      <a:lnTo>
                        <a:pt x="1358" y="2644"/>
                      </a:lnTo>
                      <a:lnTo>
                        <a:pt x="1362" y="2649"/>
                      </a:lnTo>
                      <a:lnTo>
                        <a:pt x="1362" y="2653"/>
                      </a:lnTo>
                      <a:lnTo>
                        <a:pt x="1366" y="2653"/>
                      </a:lnTo>
                      <a:lnTo>
                        <a:pt x="1366" y="2644"/>
                      </a:lnTo>
                      <a:lnTo>
                        <a:pt x="1371" y="2649"/>
                      </a:lnTo>
                      <a:lnTo>
                        <a:pt x="1371" y="2653"/>
                      </a:lnTo>
                      <a:lnTo>
                        <a:pt x="1375" y="2653"/>
                      </a:lnTo>
                      <a:lnTo>
                        <a:pt x="1375" y="2649"/>
                      </a:lnTo>
                      <a:lnTo>
                        <a:pt x="1380" y="2653"/>
                      </a:lnTo>
                      <a:lnTo>
                        <a:pt x="1380" y="2622"/>
                      </a:lnTo>
                      <a:lnTo>
                        <a:pt x="1384" y="2653"/>
                      </a:lnTo>
                      <a:lnTo>
                        <a:pt x="1384" y="2649"/>
                      </a:lnTo>
                      <a:lnTo>
                        <a:pt x="1388" y="2653"/>
                      </a:lnTo>
                      <a:lnTo>
                        <a:pt x="1388" y="2636"/>
                      </a:lnTo>
                      <a:lnTo>
                        <a:pt x="1393" y="2653"/>
                      </a:lnTo>
                      <a:lnTo>
                        <a:pt x="1397" y="2653"/>
                      </a:lnTo>
                      <a:lnTo>
                        <a:pt x="1402" y="2636"/>
                      </a:lnTo>
                      <a:lnTo>
                        <a:pt x="1402" y="2653"/>
                      </a:lnTo>
                      <a:lnTo>
                        <a:pt x="1406" y="2653"/>
                      </a:lnTo>
                      <a:lnTo>
                        <a:pt x="1410" y="2653"/>
                      </a:lnTo>
                      <a:lnTo>
                        <a:pt x="1410" y="2649"/>
                      </a:lnTo>
                      <a:lnTo>
                        <a:pt x="1415" y="2653"/>
                      </a:lnTo>
                      <a:lnTo>
                        <a:pt x="1415" y="2649"/>
                      </a:lnTo>
                      <a:lnTo>
                        <a:pt x="1419" y="2649"/>
                      </a:lnTo>
                      <a:lnTo>
                        <a:pt x="1419" y="2653"/>
                      </a:lnTo>
                      <a:lnTo>
                        <a:pt x="1424" y="2653"/>
                      </a:lnTo>
                      <a:lnTo>
                        <a:pt x="1428" y="2653"/>
                      </a:lnTo>
                      <a:lnTo>
                        <a:pt x="1432" y="2653"/>
                      </a:lnTo>
                      <a:lnTo>
                        <a:pt x="1437" y="2653"/>
                      </a:lnTo>
                      <a:lnTo>
                        <a:pt x="1437" y="2649"/>
                      </a:lnTo>
                      <a:lnTo>
                        <a:pt x="1441" y="2653"/>
                      </a:lnTo>
                      <a:lnTo>
                        <a:pt x="1441" y="2649"/>
                      </a:lnTo>
                      <a:lnTo>
                        <a:pt x="1446" y="2649"/>
                      </a:lnTo>
                      <a:lnTo>
                        <a:pt x="1446" y="2653"/>
                      </a:lnTo>
                      <a:lnTo>
                        <a:pt x="1450" y="2653"/>
                      </a:lnTo>
                      <a:lnTo>
                        <a:pt x="1450" y="2649"/>
                      </a:lnTo>
                      <a:lnTo>
                        <a:pt x="1454" y="2649"/>
                      </a:lnTo>
                      <a:lnTo>
                        <a:pt x="1454" y="2653"/>
                      </a:lnTo>
                      <a:lnTo>
                        <a:pt x="1459" y="2653"/>
                      </a:lnTo>
                      <a:lnTo>
                        <a:pt x="1463" y="2653"/>
                      </a:lnTo>
                      <a:lnTo>
                        <a:pt x="1468" y="2653"/>
                      </a:lnTo>
                      <a:lnTo>
                        <a:pt x="1468" y="2649"/>
                      </a:lnTo>
                      <a:lnTo>
                        <a:pt x="1472" y="2649"/>
                      </a:lnTo>
                      <a:lnTo>
                        <a:pt x="1472" y="2618"/>
                      </a:lnTo>
                      <a:lnTo>
                        <a:pt x="1476" y="2649"/>
                      </a:lnTo>
                      <a:lnTo>
                        <a:pt x="1476" y="2631"/>
                      </a:lnTo>
                      <a:lnTo>
                        <a:pt x="1481" y="2649"/>
                      </a:lnTo>
                      <a:lnTo>
                        <a:pt x="1481" y="2653"/>
                      </a:lnTo>
                      <a:lnTo>
                        <a:pt x="1485" y="2653"/>
                      </a:lnTo>
                      <a:lnTo>
                        <a:pt x="1485" y="2649"/>
                      </a:lnTo>
                      <a:lnTo>
                        <a:pt x="1490" y="2653"/>
                      </a:lnTo>
                      <a:lnTo>
                        <a:pt x="1490" y="2644"/>
                      </a:lnTo>
                      <a:lnTo>
                        <a:pt x="1494" y="2649"/>
                      </a:lnTo>
                      <a:lnTo>
                        <a:pt x="1494" y="2653"/>
                      </a:lnTo>
                      <a:lnTo>
                        <a:pt x="1498" y="2649"/>
                      </a:lnTo>
                      <a:lnTo>
                        <a:pt x="1498" y="2653"/>
                      </a:lnTo>
                      <a:lnTo>
                        <a:pt x="1503" y="2653"/>
                      </a:lnTo>
                      <a:lnTo>
                        <a:pt x="1503" y="2649"/>
                      </a:lnTo>
                      <a:lnTo>
                        <a:pt x="1507" y="2653"/>
                      </a:lnTo>
                      <a:lnTo>
                        <a:pt x="1512" y="2653"/>
                      </a:lnTo>
                      <a:lnTo>
                        <a:pt x="1512" y="2640"/>
                      </a:lnTo>
                      <a:lnTo>
                        <a:pt x="1516" y="2587"/>
                      </a:lnTo>
                      <a:lnTo>
                        <a:pt x="1516" y="2649"/>
                      </a:lnTo>
                      <a:lnTo>
                        <a:pt x="1520" y="2636"/>
                      </a:lnTo>
                      <a:lnTo>
                        <a:pt x="1520" y="2653"/>
                      </a:lnTo>
                      <a:lnTo>
                        <a:pt x="1525" y="2653"/>
                      </a:lnTo>
                      <a:lnTo>
                        <a:pt x="1525" y="2649"/>
                      </a:lnTo>
                      <a:lnTo>
                        <a:pt x="1529" y="2649"/>
                      </a:lnTo>
                      <a:lnTo>
                        <a:pt x="1529" y="2653"/>
                      </a:lnTo>
                      <a:lnTo>
                        <a:pt x="1533" y="2653"/>
                      </a:lnTo>
                      <a:lnTo>
                        <a:pt x="1533" y="2605"/>
                      </a:lnTo>
                      <a:lnTo>
                        <a:pt x="1538" y="2653"/>
                      </a:lnTo>
                      <a:lnTo>
                        <a:pt x="1538" y="2649"/>
                      </a:lnTo>
                      <a:lnTo>
                        <a:pt x="1542" y="2649"/>
                      </a:lnTo>
                      <a:lnTo>
                        <a:pt x="1542" y="2653"/>
                      </a:lnTo>
                      <a:lnTo>
                        <a:pt x="1547" y="2649"/>
                      </a:lnTo>
                      <a:lnTo>
                        <a:pt x="1547" y="2653"/>
                      </a:lnTo>
                      <a:lnTo>
                        <a:pt x="1551" y="2653"/>
                      </a:lnTo>
                      <a:lnTo>
                        <a:pt x="1551" y="2649"/>
                      </a:lnTo>
                      <a:lnTo>
                        <a:pt x="1555" y="2653"/>
                      </a:lnTo>
                      <a:lnTo>
                        <a:pt x="1555" y="2649"/>
                      </a:lnTo>
                      <a:lnTo>
                        <a:pt x="1560" y="2649"/>
                      </a:lnTo>
                      <a:lnTo>
                        <a:pt x="1560" y="2653"/>
                      </a:lnTo>
                      <a:lnTo>
                        <a:pt x="1564" y="2653"/>
                      </a:lnTo>
                      <a:lnTo>
                        <a:pt x="1564" y="2649"/>
                      </a:lnTo>
                      <a:lnTo>
                        <a:pt x="1569" y="2653"/>
                      </a:lnTo>
                      <a:lnTo>
                        <a:pt x="1569" y="2636"/>
                      </a:lnTo>
                      <a:lnTo>
                        <a:pt x="1573" y="2644"/>
                      </a:lnTo>
                      <a:lnTo>
                        <a:pt x="1573" y="2653"/>
                      </a:lnTo>
                      <a:lnTo>
                        <a:pt x="1577" y="2649"/>
                      </a:lnTo>
                      <a:lnTo>
                        <a:pt x="1577" y="2653"/>
                      </a:lnTo>
                      <a:lnTo>
                        <a:pt x="1582" y="2653"/>
                      </a:lnTo>
                      <a:lnTo>
                        <a:pt x="1582" y="2649"/>
                      </a:lnTo>
                      <a:lnTo>
                        <a:pt x="1586" y="2649"/>
                      </a:lnTo>
                      <a:lnTo>
                        <a:pt x="1586" y="2653"/>
                      </a:lnTo>
                      <a:lnTo>
                        <a:pt x="1591" y="2649"/>
                      </a:lnTo>
                      <a:lnTo>
                        <a:pt x="1591" y="2653"/>
                      </a:lnTo>
                      <a:lnTo>
                        <a:pt x="1595" y="2649"/>
                      </a:lnTo>
                      <a:lnTo>
                        <a:pt x="1595" y="2653"/>
                      </a:lnTo>
                      <a:lnTo>
                        <a:pt x="1599" y="2636"/>
                      </a:lnTo>
                      <a:lnTo>
                        <a:pt x="1599" y="2653"/>
                      </a:lnTo>
                      <a:lnTo>
                        <a:pt x="1604" y="2653"/>
                      </a:lnTo>
                      <a:lnTo>
                        <a:pt x="1604" y="2649"/>
                      </a:lnTo>
                      <a:lnTo>
                        <a:pt x="1608" y="2649"/>
                      </a:lnTo>
                      <a:lnTo>
                        <a:pt x="1608" y="2653"/>
                      </a:lnTo>
                      <a:lnTo>
                        <a:pt x="1613" y="2649"/>
                      </a:lnTo>
                      <a:lnTo>
                        <a:pt x="1613" y="2653"/>
                      </a:lnTo>
                      <a:lnTo>
                        <a:pt x="1617" y="2649"/>
                      </a:lnTo>
                      <a:lnTo>
                        <a:pt x="1617" y="2653"/>
                      </a:lnTo>
                      <a:lnTo>
                        <a:pt x="1621" y="2649"/>
                      </a:lnTo>
                      <a:lnTo>
                        <a:pt x="1621" y="2653"/>
                      </a:lnTo>
                      <a:lnTo>
                        <a:pt x="1626" y="2649"/>
                      </a:lnTo>
                      <a:lnTo>
                        <a:pt x="1626" y="2653"/>
                      </a:lnTo>
                      <a:lnTo>
                        <a:pt x="1630" y="2649"/>
                      </a:lnTo>
                      <a:lnTo>
                        <a:pt x="1630" y="2653"/>
                      </a:lnTo>
                      <a:lnTo>
                        <a:pt x="1635" y="2644"/>
                      </a:lnTo>
                      <a:lnTo>
                        <a:pt x="1635" y="2649"/>
                      </a:lnTo>
                      <a:lnTo>
                        <a:pt x="1639" y="2649"/>
                      </a:lnTo>
                      <a:lnTo>
                        <a:pt x="1639" y="2622"/>
                      </a:lnTo>
                      <a:lnTo>
                        <a:pt x="1643" y="2649"/>
                      </a:lnTo>
                      <a:lnTo>
                        <a:pt x="1643" y="2627"/>
                      </a:lnTo>
                      <a:lnTo>
                        <a:pt x="1648" y="2649"/>
                      </a:lnTo>
                      <a:lnTo>
                        <a:pt x="1648" y="2653"/>
                      </a:lnTo>
                      <a:lnTo>
                        <a:pt x="1652" y="2653"/>
                      </a:lnTo>
                      <a:lnTo>
                        <a:pt x="1652" y="2631"/>
                      </a:lnTo>
                      <a:lnTo>
                        <a:pt x="1657" y="2653"/>
                      </a:lnTo>
                      <a:lnTo>
                        <a:pt x="1657" y="2649"/>
                      </a:lnTo>
                      <a:lnTo>
                        <a:pt x="1661" y="2653"/>
                      </a:lnTo>
                      <a:lnTo>
                        <a:pt x="1661" y="0"/>
                      </a:lnTo>
                      <a:lnTo>
                        <a:pt x="1665" y="597"/>
                      </a:lnTo>
                      <a:lnTo>
                        <a:pt x="1665" y="2570"/>
                      </a:lnTo>
                      <a:lnTo>
                        <a:pt x="1670" y="2543"/>
                      </a:lnTo>
                      <a:lnTo>
                        <a:pt x="1670" y="2649"/>
                      </a:lnTo>
                      <a:lnTo>
                        <a:pt x="1674" y="2649"/>
                      </a:lnTo>
                      <a:lnTo>
                        <a:pt x="1674" y="2618"/>
                      </a:lnTo>
                      <a:lnTo>
                        <a:pt x="1679" y="2627"/>
                      </a:lnTo>
                      <a:lnTo>
                        <a:pt x="1679" y="2649"/>
                      </a:lnTo>
                      <a:lnTo>
                        <a:pt x="1683" y="2649"/>
                      </a:lnTo>
                      <a:lnTo>
                        <a:pt x="1683" y="2653"/>
                      </a:lnTo>
                      <a:lnTo>
                        <a:pt x="1687" y="2649"/>
                      </a:lnTo>
                      <a:lnTo>
                        <a:pt x="1687" y="2653"/>
                      </a:lnTo>
                      <a:lnTo>
                        <a:pt x="1692" y="2653"/>
                      </a:lnTo>
                      <a:lnTo>
                        <a:pt x="1692" y="2640"/>
                      </a:lnTo>
                      <a:lnTo>
                        <a:pt x="1696" y="2644"/>
                      </a:lnTo>
                      <a:lnTo>
                        <a:pt x="1696" y="2653"/>
                      </a:lnTo>
                      <a:lnTo>
                        <a:pt x="1700" y="2653"/>
                      </a:lnTo>
                      <a:lnTo>
                        <a:pt x="1700" y="2644"/>
                      </a:lnTo>
                      <a:lnTo>
                        <a:pt x="1705" y="2649"/>
                      </a:lnTo>
                      <a:lnTo>
                        <a:pt x="1705" y="2609"/>
                      </a:lnTo>
                      <a:lnTo>
                        <a:pt x="1709" y="2649"/>
                      </a:lnTo>
                      <a:lnTo>
                        <a:pt x="1709" y="2592"/>
                      </a:lnTo>
                      <a:lnTo>
                        <a:pt x="1714" y="2636"/>
                      </a:lnTo>
                      <a:lnTo>
                        <a:pt x="1714" y="2649"/>
                      </a:lnTo>
                      <a:lnTo>
                        <a:pt x="1718" y="2653"/>
                      </a:lnTo>
                      <a:lnTo>
                        <a:pt x="1718" y="2649"/>
                      </a:lnTo>
                      <a:lnTo>
                        <a:pt x="1722" y="2649"/>
                      </a:lnTo>
                      <a:lnTo>
                        <a:pt x="1722" y="2653"/>
                      </a:lnTo>
                      <a:lnTo>
                        <a:pt x="1727" y="2653"/>
                      </a:lnTo>
                      <a:lnTo>
                        <a:pt x="1727" y="2644"/>
                      </a:lnTo>
                      <a:lnTo>
                        <a:pt x="1731" y="2649"/>
                      </a:lnTo>
                      <a:lnTo>
                        <a:pt x="1736" y="2649"/>
                      </a:lnTo>
                      <a:lnTo>
                        <a:pt x="1736" y="2653"/>
                      </a:lnTo>
                      <a:lnTo>
                        <a:pt x="1740" y="2649"/>
                      </a:lnTo>
                      <a:lnTo>
                        <a:pt x="1740" y="2653"/>
                      </a:lnTo>
                      <a:lnTo>
                        <a:pt x="1744" y="2653"/>
                      </a:lnTo>
                      <a:lnTo>
                        <a:pt x="1744" y="2649"/>
                      </a:lnTo>
                      <a:lnTo>
                        <a:pt x="1749" y="2653"/>
                      </a:lnTo>
                      <a:lnTo>
                        <a:pt x="1753" y="2653"/>
                      </a:lnTo>
                      <a:lnTo>
                        <a:pt x="1753" y="2649"/>
                      </a:lnTo>
                      <a:lnTo>
                        <a:pt x="1758" y="2649"/>
                      </a:lnTo>
                      <a:lnTo>
                        <a:pt x="1758" y="2653"/>
                      </a:lnTo>
                      <a:lnTo>
                        <a:pt x="1762" y="2649"/>
                      </a:lnTo>
                      <a:lnTo>
                        <a:pt x="1762" y="2653"/>
                      </a:lnTo>
                      <a:lnTo>
                        <a:pt x="1766" y="2649"/>
                      </a:lnTo>
                      <a:lnTo>
                        <a:pt x="1766" y="2539"/>
                      </a:lnTo>
                      <a:lnTo>
                        <a:pt x="1771" y="2526"/>
                      </a:lnTo>
                      <a:lnTo>
                        <a:pt x="1771" y="2649"/>
                      </a:lnTo>
                      <a:lnTo>
                        <a:pt x="1775" y="2605"/>
                      </a:lnTo>
                      <a:lnTo>
                        <a:pt x="1775" y="2653"/>
                      </a:lnTo>
                      <a:lnTo>
                        <a:pt x="1780" y="2653"/>
                      </a:lnTo>
                      <a:lnTo>
                        <a:pt x="1780" y="2644"/>
                      </a:lnTo>
                      <a:lnTo>
                        <a:pt x="1784" y="2649"/>
                      </a:lnTo>
                      <a:lnTo>
                        <a:pt x="1784" y="2627"/>
                      </a:lnTo>
                      <a:lnTo>
                        <a:pt x="1788" y="2644"/>
                      </a:lnTo>
                      <a:lnTo>
                        <a:pt x="1788" y="2653"/>
                      </a:lnTo>
                      <a:lnTo>
                        <a:pt x="1793" y="2653"/>
                      </a:lnTo>
                      <a:lnTo>
                        <a:pt x="1793" y="2640"/>
                      </a:lnTo>
                      <a:lnTo>
                        <a:pt x="1797" y="2653"/>
                      </a:lnTo>
                      <a:lnTo>
                        <a:pt x="1797" y="2605"/>
                      </a:lnTo>
                      <a:lnTo>
                        <a:pt x="1802" y="2592"/>
                      </a:lnTo>
                      <a:lnTo>
                        <a:pt x="1802" y="2649"/>
                      </a:lnTo>
                      <a:lnTo>
                        <a:pt x="1806" y="2649"/>
                      </a:lnTo>
                      <a:lnTo>
                        <a:pt x="1806" y="2653"/>
                      </a:lnTo>
                      <a:lnTo>
                        <a:pt x="1810" y="2649"/>
                      </a:lnTo>
                      <a:lnTo>
                        <a:pt x="1810" y="2631"/>
                      </a:lnTo>
                      <a:lnTo>
                        <a:pt x="1815" y="2649"/>
                      </a:lnTo>
                      <a:lnTo>
                        <a:pt x="1815" y="2653"/>
                      </a:lnTo>
                      <a:lnTo>
                        <a:pt x="1819" y="2653"/>
                      </a:lnTo>
                      <a:lnTo>
                        <a:pt x="1819" y="2631"/>
                      </a:lnTo>
                      <a:lnTo>
                        <a:pt x="1824" y="2653"/>
                      </a:lnTo>
                      <a:lnTo>
                        <a:pt x="1824" y="2649"/>
                      </a:lnTo>
                      <a:lnTo>
                        <a:pt x="1828" y="2649"/>
                      </a:lnTo>
                      <a:lnTo>
                        <a:pt x="1828" y="2653"/>
                      </a:lnTo>
                      <a:lnTo>
                        <a:pt x="1832" y="2653"/>
                      </a:lnTo>
                      <a:lnTo>
                        <a:pt x="1832" y="2649"/>
                      </a:lnTo>
                      <a:lnTo>
                        <a:pt x="1837" y="2653"/>
                      </a:lnTo>
                      <a:lnTo>
                        <a:pt x="1837" y="2649"/>
                      </a:lnTo>
                      <a:lnTo>
                        <a:pt x="1841" y="2653"/>
                      </a:lnTo>
                      <a:lnTo>
                        <a:pt x="1846" y="2653"/>
                      </a:lnTo>
                      <a:lnTo>
                        <a:pt x="1846" y="2649"/>
                      </a:lnTo>
                      <a:lnTo>
                        <a:pt x="1850" y="2653"/>
                      </a:lnTo>
                      <a:lnTo>
                        <a:pt x="1850" y="2649"/>
                      </a:lnTo>
                      <a:lnTo>
                        <a:pt x="1854" y="2649"/>
                      </a:lnTo>
                      <a:lnTo>
                        <a:pt x="1854" y="2640"/>
                      </a:lnTo>
                      <a:lnTo>
                        <a:pt x="1859" y="2653"/>
                      </a:lnTo>
                      <a:lnTo>
                        <a:pt x="1859" y="2636"/>
                      </a:lnTo>
                      <a:lnTo>
                        <a:pt x="1863" y="2649"/>
                      </a:lnTo>
                      <a:lnTo>
                        <a:pt x="1863" y="2653"/>
                      </a:lnTo>
                      <a:lnTo>
                        <a:pt x="1867" y="2649"/>
                      </a:lnTo>
                      <a:lnTo>
                        <a:pt x="1867" y="2653"/>
                      </a:lnTo>
                      <a:lnTo>
                        <a:pt x="1872" y="2649"/>
                      </a:lnTo>
                      <a:lnTo>
                        <a:pt x="1872" y="2653"/>
                      </a:lnTo>
                      <a:lnTo>
                        <a:pt x="1876" y="2653"/>
                      </a:lnTo>
                      <a:lnTo>
                        <a:pt x="1876" y="2640"/>
                      </a:lnTo>
                      <a:lnTo>
                        <a:pt x="1881" y="2622"/>
                      </a:lnTo>
                      <a:lnTo>
                        <a:pt x="1881" y="2653"/>
                      </a:lnTo>
                      <a:lnTo>
                        <a:pt x="1885" y="2653"/>
                      </a:lnTo>
                      <a:lnTo>
                        <a:pt x="1889" y="2653"/>
                      </a:lnTo>
                      <a:lnTo>
                        <a:pt x="1889" y="2644"/>
                      </a:lnTo>
                      <a:lnTo>
                        <a:pt x="1894" y="2649"/>
                      </a:lnTo>
                      <a:lnTo>
                        <a:pt x="1894" y="2653"/>
                      </a:lnTo>
                      <a:lnTo>
                        <a:pt x="1898" y="2653"/>
                      </a:lnTo>
                      <a:lnTo>
                        <a:pt x="1898" y="2649"/>
                      </a:lnTo>
                      <a:lnTo>
                        <a:pt x="1903" y="2653"/>
                      </a:lnTo>
                      <a:lnTo>
                        <a:pt x="1907" y="2653"/>
                      </a:lnTo>
                      <a:lnTo>
                        <a:pt x="1907" y="2649"/>
                      </a:lnTo>
                      <a:lnTo>
                        <a:pt x="1911" y="2649"/>
                      </a:lnTo>
                      <a:lnTo>
                        <a:pt x="1911" y="2653"/>
                      </a:lnTo>
                      <a:lnTo>
                        <a:pt x="1916" y="2653"/>
                      </a:lnTo>
                      <a:lnTo>
                        <a:pt x="1916" y="2649"/>
                      </a:lnTo>
                      <a:lnTo>
                        <a:pt x="1920" y="2640"/>
                      </a:lnTo>
                      <a:lnTo>
                        <a:pt x="1920" y="2653"/>
                      </a:lnTo>
                      <a:lnTo>
                        <a:pt x="1925" y="2653"/>
                      </a:lnTo>
                      <a:lnTo>
                        <a:pt x="1925" y="2649"/>
                      </a:lnTo>
                      <a:lnTo>
                        <a:pt x="1929" y="2649"/>
                      </a:lnTo>
                      <a:lnTo>
                        <a:pt x="1929" y="2653"/>
                      </a:lnTo>
                      <a:lnTo>
                        <a:pt x="1933" y="2649"/>
                      </a:lnTo>
                      <a:lnTo>
                        <a:pt x="1933" y="2653"/>
                      </a:lnTo>
                      <a:lnTo>
                        <a:pt x="1938" y="2653"/>
                      </a:lnTo>
                      <a:lnTo>
                        <a:pt x="1938" y="2649"/>
                      </a:lnTo>
                      <a:lnTo>
                        <a:pt x="1942" y="2649"/>
                      </a:lnTo>
                      <a:lnTo>
                        <a:pt x="1942" y="2653"/>
                      </a:lnTo>
                      <a:lnTo>
                        <a:pt x="1947" y="2653"/>
                      </a:lnTo>
                      <a:lnTo>
                        <a:pt x="1947" y="2649"/>
                      </a:lnTo>
                      <a:lnTo>
                        <a:pt x="1951" y="2649"/>
                      </a:lnTo>
                      <a:lnTo>
                        <a:pt x="1951" y="2653"/>
                      </a:lnTo>
                      <a:lnTo>
                        <a:pt x="1955" y="2653"/>
                      </a:lnTo>
                      <a:lnTo>
                        <a:pt x="1955" y="2649"/>
                      </a:lnTo>
                      <a:lnTo>
                        <a:pt x="1960" y="2649"/>
                      </a:lnTo>
                      <a:lnTo>
                        <a:pt x="1960" y="2653"/>
                      </a:lnTo>
                      <a:lnTo>
                        <a:pt x="1964" y="2644"/>
                      </a:lnTo>
                      <a:lnTo>
                        <a:pt x="1964" y="2653"/>
                      </a:lnTo>
                      <a:lnTo>
                        <a:pt x="1969" y="2653"/>
                      </a:lnTo>
                      <a:lnTo>
                        <a:pt x="1973" y="2653"/>
                      </a:lnTo>
                      <a:lnTo>
                        <a:pt x="1973" y="2649"/>
                      </a:lnTo>
                      <a:lnTo>
                        <a:pt x="1977" y="2653"/>
                      </a:lnTo>
                      <a:lnTo>
                        <a:pt x="1977" y="2649"/>
                      </a:lnTo>
                      <a:lnTo>
                        <a:pt x="1982" y="2653"/>
                      </a:lnTo>
                      <a:lnTo>
                        <a:pt x="1986" y="2653"/>
                      </a:lnTo>
                      <a:lnTo>
                        <a:pt x="1991" y="2653"/>
                      </a:lnTo>
                      <a:lnTo>
                        <a:pt x="1991" y="2649"/>
                      </a:lnTo>
                      <a:lnTo>
                        <a:pt x="1995" y="2653"/>
                      </a:lnTo>
                      <a:lnTo>
                        <a:pt x="1999" y="2653"/>
                      </a:lnTo>
                      <a:lnTo>
                        <a:pt x="2004" y="2653"/>
                      </a:lnTo>
                      <a:lnTo>
                        <a:pt x="2004" y="2649"/>
                      </a:lnTo>
                      <a:lnTo>
                        <a:pt x="2008" y="2649"/>
                      </a:lnTo>
                      <a:lnTo>
                        <a:pt x="2008" y="2609"/>
                      </a:lnTo>
                      <a:lnTo>
                        <a:pt x="2013" y="2561"/>
                      </a:lnTo>
                      <a:lnTo>
                        <a:pt x="2013" y="2649"/>
                      </a:lnTo>
                      <a:lnTo>
                        <a:pt x="2017" y="2653"/>
                      </a:lnTo>
                      <a:lnTo>
                        <a:pt x="2017" y="2622"/>
                      </a:lnTo>
                      <a:lnTo>
                        <a:pt x="2021" y="2649"/>
                      </a:lnTo>
                      <a:lnTo>
                        <a:pt x="2021" y="2653"/>
                      </a:lnTo>
                      <a:lnTo>
                        <a:pt x="2026" y="2649"/>
                      </a:lnTo>
                      <a:lnTo>
                        <a:pt x="2026" y="2653"/>
                      </a:lnTo>
                      <a:lnTo>
                        <a:pt x="2030" y="2653"/>
                      </a:lnTo>
                      <a:lnTo>
                        <a:pt x="2030" y="2649"/>
                      </a:lnTo>
                      <a:lnTo>
                        <a:pt x="2034" y="2649"/>
                      </a:lnTo>
                      <a:lnTo>
                        <a:pt x="2034" y="2653"/>
                      </a:lnTo>
                      <a:lnTo>
                        <a:pt x="2039" y="2653"/>
                      </a:lnTo>
                      <a:lnTo>
                        <a:pt x="2039" y="2649"/>
                      </a:lnTo>
                      <a:lnTo>
                        <a:pt x="2043" y="2644"/>
                      </a:lnTo>
                      <a:lnTo>
                        <a:pt x="2043" y="2649"/>
                      </a:lnTo>
                      <a:lnTo>
                        <a:pt x="2048" y="2653"/>
                      </a:lnTo>
                      <a:lnTo>
                        <a:pt x="2048" y="2640"/>
                      </a:lnTo>
                      <a:lnTo>
                        <a:pt x="2052" y="2653"/>
                      </a:lnTo>
                      <a:lnTo>
                        <a:pt x="2052" y="2622"/>
                      </a:lnTo>
                      <a:lnTo>
                        <a:pt x="2056" y="2653"/>
                      </a:lnTo>
                      <a:lnTo>
                        <a:pt x="2056" y="2640"/>
                      </a:lnTo>
                      <a:lnTo>
                        <a:pt x="2061" y="2653"/>
                      </a:lnTo>
                      <a:lnTo>
                        <a:pt x="2065" y="2653"/>
                      </a:lnTo>
                      <a:lnTo>
                        <a:pt x="2065" y="2649"/>
                      </a:lnTo>
                      <a:lnTo>
                        <a:pt x="2070" y="2653"/>
                      </a:lnTo>
                      <a:lnTo>
                        <a:pt x="2074" y="2653"/>
                      </a:lnTo>
                      <a:lnTo>
                        <a:pt x="2078" y="2653"/>
                      </a:lnTo>
                      <a:lnTo>
                        <a:pt x="2083" y="2653"/>
                      </a:lnTo>
                      <a:lnTo>
                        <a:pt x="2083" y="2649"/>
                      </a:lnTo>
                      <a:lnTo>
                        <a:pt x="2087" y="2649"/>
                      </a:lnTo>
                      <a:lnTo>
                        <a:pt x="2087" y="2653"/>
                      </a:lnTo>
                      <a:lnTo>
                        <a:pt x="2092" y="2653"/>
                      </a:lnTo>
                      <a:lnTo>
                        <a:pt x="2092" y="2649"/>
                      </a:lnTo>
                      <a:lnTo>
                        <a:pt x="2096" y="2649"/>
                      </a:lnTo>
                      <a:lnTo>
                        <a:pt x="2100" y="2649"/>
                      </a:lnTo>
                      <a:lnTo>
                        <a:pt x="2100" y="2653"/>
                      </a:lnTo>
                      <a:lnTo>
                        <a:pt x="2105" y="2649"/>
                      </a:lnTo>
                      <a:lnTo>
                        <a:pt x="2105" y="2271"/>
                      </a:lnTo>
                      <a:lnTo>
                        <a:pt x="2109" y="2578"/>
                      </a:lnTo>
                      <a:lnTo>
                        <a:pt x="2109" y="2644"/>
                      </a:lnTo>
                      <a:lnTo>
                        <a:pt x="2114" y="2600"/>
                      </a:lnTo>
                      <a:lnTo>
                        <a:pt x="2114" y="2653"/>
                      </a:lnTo>
                      <a:lnTo>
                        <a:pt x="2118" y="2649"/>
                      </a:lnTo>
                      <a:lnTo>
                        <a:pt x="2118" y="2640"/>
                      </a:lnTo>
                      <a:lnTo>
                        <a:pt x="2122" y="2649"/>
                      </a:lnTo>
                      <a:lnTo>
                        <a:pt x="2122" y="2653"/>
                      </a:lnTo>
                      <a:lnTo>
                        <a:pt x="2127" y="2653"/>
                      </a:lnTo>
                      <a:lnTo>
                        <a:pt x="2131" y="2653"/>
                      </a:lnTo>
                      <a:lnTo>
                        <a:pt x="2131" y="2640"/>
                      </a:lnTo>
                      <a:lnTo>
                        <a:pt x="2136" y="2649"/>
                      </a:lnTo>
                      <a:lnTo>
                        <a:pt x="2136" y="2653"/>
                      </a:lnTo>
                      <a:lnTo>
                        <a:pt x="2140" y="2653"/>
                      </a:lnTo>
                      <a:lnTo>
                        <a:pt x="2144" y="2653"/>
                      </a:lnTo>
                      <a:lnTo>
                        <a:pt x="2144" y="2649"/>
                      </a:lnTo>
                      <a:lnTo>
                        <a:pt x="2149" y="2653"/>
                      </a:lnTo>
                      <a:lnTo>
                        <a:pt x="2149" y="2649"/>
                      </a:lnTo>
                      <a:lnTo>
                        <a:pt x="2153" y="2649"/>
                      </a:lnTo>
                      <a:lnTo>
                        <a:pt x="2153" y="2653"/>
                      </a:lnTo>
                      <a:lnTo>
                        <a:pt x="2158" y="2649"/>
                      </a:lnTo>
                      <a:lnTo>
                        <a:pt x="2158" y="2653"/>
                      </a:lnTo>
                      <a:lnTo>
                        <a:pt x="2162" y="2653"/>
                      </a:lnTo>
                      <a:lnTo>
                        <a:pt x="2162" y="2649"/>
                      </a:lnTo>
                      <a:lnTo>
                        <a:pt x="2166" y="2653"/>
                      </a:lnTo>
                      <a:lnTo>
                        <a:pt x="2166" y="2649"/>
                      </a:lnTo>
                      <a:lnTo>
                        <a:pt x="2171" y="2653"/>
                      </a:lnTo>
                      <a:lnTo>
                        <a:pt x="2175" y="2653"/>
                      </a:lnTo>
                      <a:lnTo>
                        <a:pt x="2180" y="2653"/>
                      </a:lnTo>
                      <a:lnTo>
                        <a:pt x="2180" y="2649"/>
                      </a:lnTo>
                      <a:lnTo>
                        <a:pt x="2184" y="2649"/>
                      </a:lnTo>
                      <a:lnTo>
                        <a:pt x="2184" y="2653"/>
                      </a:lnTo>
                      <a:lnTo>
                        <a:pt x="2188" y="2653"/>
                      </a:lnTo>
                      <a:lnTo>
                        <a:pt x="2188" y="2644"/>
                      </a:lnTo>
                      <a:lnTo>
                        <a:pt x="2193" y="2649"/>
                      </a:lnTo>
                      <a:lnTo>
                        <a:pt x="2193" y="2653"/>
                      </a:lnTo>
                      <a:lnTo>
                        <a:pt x="2197" y="2649"/>
                      </a:lnTo>
                      <a:lnTo>
                        <a:pt x="2197" y="2653"/>
                      </a:lnTo>
                      <a:lnTo>
                        <a:pt x="2201" y="2653"/>
                      </a:lnTo>
                      <a:lnTo>
                        <a:pt x="2206" y="2653"/>
                      </a:lnTo>
                      <a:lnTo>
                        <a:pt x="2206" y="2644"/>
                      </a:lnTo>
                      <a:lnTo>
                        <a:pt x="2210" y="2644"/>
                      </a:lnTo>
                      <a:lnTo>
                        <a:pt x="2210" y="2653"/>
                      </a:lnTo>
                      <a:lnTo>
                        <a:pt x="2215" y="2653"/>
                      </a:lnTo>
                      <a:lnTo>
                        <a:pt x="2215" y="2649"/>
                      </a:lnTo>
                      <a:lnTo>
                        <a:pt x="2219" y="2649"/>
                      </a:lnTo>
                      <a:lnTo>
                        <a:pt x="2219" y="2653"/>
                      </a:lnTo>
                      <a:lnTo>
                        <a:pt x="2223" y="2653"/>
                      </a:lnTo>
                      <a:lnTo>
                        <a:pt x="2223" y="2649"/>
                      </a:lnTo>
                      <a:lnTo>
                        <a:pt x="2228" y="2653"/>
                      </a:lnTo>
                      <a:lnTo>
                        <a:pt x="2228" y="2649"/>
                      </a:lnTo>
                      <a:lnTo>
                        <a:pt x="2232" y="2653"/>
                      </a:lnTo>
                      <a:lnTo>
                        <a:pt x="2237" y="2653"/>
                      </a:lnTo>
                      <a:lnTo>
                        <a:pt x="2237" y="2649"/>
                      </a:lnTo>
                      <a:lnTo>
                        <a:pt x="2241" y="2649"/>
                      </a:lnTo>
                      <a:lnTo>
                        <a:pt x="2241" y="2653"/>
                      </a:lnTo>
                      <a:lnTo>
                        <a:pt x="2245" y="2653"/>
                      </a:lnTo>
                      <a:lnTo>
                        <a:pt x="2245" y="2649"/>
                      </a:lnTo>
                      <a:lnTo>
                        <a:pt x="2250" y="2653"/>
                      </a:lnTo>
                      <a:lnTo>
                        <a:pt x="2250" y="2649"/>
                      </a:lnTo>
                      <a:lnTo>
                        <a:pt x="2254" y="2640"/>
                      </a:lnTo>
                      <a:lnTo>
                        <a:pt x="2254" y="2653"/>
                      </a:lnTo>
                      <a:lnTo>
                        <a:pt x="2259" y="2653"/>
                      </a:lnTo>
                      <a:lnTo>
                        <a:pt x="2259" y="2644"/>
                      </a:lnTo>
                      <a:lnTo>
                        <a:pt x="2263" y="2649"/>
                      </a:lnTo>
                      <a:lnTo>
                        <a:pt x="2263" y="2653"/>
                      </a:lnTo>
                      <a:lnTo>
                        <a:pt x="2267" y="2653"/>
                      </a:lnTo>
                      <a:lnTo>
                        <a:pt x="2267" y="2649"/>
                      </a:lnTo>
                      <a:lnTo>
                        <a:pt x="2272" y="2653"/>
                      </a:lnTo>
                      <a:lnTo>
                        <a:pt x="2272" y="2644"/>
                      </a:lnTo>
                      <a:lnTo>
                        <a:pt x="2276" y="2636"/>
                      </a:lnTo>
                      <a:lnTo>
                        <a:pt x="2276" y="2653"/>
                      </a:lnTo>
                      <a:lnTo>
                        <a:pt x="2281" y="2653"/>
                      </a:lnTo>
                      <a:lnTo>
                        <a:pt x="2281" y="2649"/>
                      </a:lnTo>
                      <a:lnTo>
                        <a:pt x="2285" y="2653"/>
                      </a:lnTo>
                      <a:lnTo>
                        <a:pt x="2289" y="2653"/>
                      </a:lnTo>
                      <a:lnTo>
                        <a:pt x="2289" y="2649"/>
                      </a:lnTo>
                      <a:lnTo>
                        <a:pt x="2294" y="2649"/>
                      </a:lnTo>
                      <a:lnTo>
                        <a:pt x="2294" y="2653"/>
                      </a:lnTo>
                      <a:lnTo>
                        <a:pt x="2298" y="2649"/>
                      </a:lnTo>
                      <a:lnTo>
                        <a:pt x="2298" y="2653"/>
                      </a:lnTo>
                      <a:lnTo>
                        <a:pt x="2303" y="2653"/>
                      </a:lnTo>
                      <a:lnTo>
                        <a:pt x="2303" y="2640"/>
                      </a:lnTo>
                      <a:lnTo>
                        <a:pt x="2307" y="2653"/>
                      </a:lnTo>
                      <a:lnTo>
                        <a:pt x="2307" y="2649"/>
                      </a:lnTo>
                      <a:lnTo>
                        <a:pt x="2311" y="2653"/>
                      </a:lnTo>
                      <a:lnTo>
                        <a:pt x="2311" y="2649"/>
                      </a:lnTo>
                      <a:lnTo>
                        <a:pt x="2316" y="2653"/>
                      </a:lnTo>
                      <a:lnTo>
                        <a:pt x="2316" y="2596"/>
                      </a:lnTo>
                      <a:lnTo>
                        <a:pt x="2320" y="2653"/>
                      </a:lnTo>
                      <a:lnTo>
                        <a:pt x="2320" y="2644"/>
                      </a:lnTo>
                      <a:lnTo>
                        <a:pt x="2325" y="2649"/>
                      </a:lnTo>
                      <a:lnTo>
                        <a:pt x="2325" y="2653"/>
                      </a:lnTo>
                      <a:lnTo>
                        <a:pt x="2329" y="2649"/>
                      </a:lnTo>
                      <a:lnTo>
                        <a:pt x="2329" y="2653"/>
                      </a:lnTo>
                      <a:lnTo>
                        <a:pt x="2333" y="2649"/>
                      </a:lnTo>
                      <a:lnTo>
                        <a:pt x="2333" y="2653"/>
                      </a:lnTo>
                      <a:lnTo>
                        <a:pt x="2338" y="2653"/>
                      </a:lnTo>
                      <a:lnTo>
                        <a:pt x="2338" y="2649"/>
                      </a:lnTo>
                      <a:lnTo>
                        <a:pt x="2342" y="2649"/>
                      </a:lnTo>
                      <a:lnTo>
                        <a:pt x="2342" y="2653"/>
                      </a:lnTo>
                      <a:lnTo>
                        <a:pt x="2347" y="2653"/>
                      </a:lnTo>
                      <a:lnTo>
                        <a:pt x="2347" y="2649"/>
                      </a:lnTo>
                      <a:lnTo>
                        <a:pt x="2351" y="2653"/>
                      </a:lnTo>
                      <a:lnTo>
                        <a:pt x="2355" y="2653"/>
                      </a:lnTo>
                      <a:lnTo>
                        <a:pt x="2355" y="2649"/>
                      </a:lnTo>
                      <a:lnTo>
                        <a:pt x="2360" y="2649"/>
                      </a:lnTo>
                      <a:lnTo>
                        <a:pt x="2360" y="2653"/>
                      </a:lnTo>
                      <a:lnTo>
                        <a:pt x="2364" y="2653"/>
                      </a:lnTo>
                      <a:lnTo>
                        <a:pt x="2368" y="2653"/>
                      </a:lnTo>
                      <a:lnTo>
                        <a:pt x="2373" y="2653"/>
                      </a:lnTo>
                      <a:lnTo>
                        <a:pt x="2377" y="2653"/>
                      </a:lnTo>
                      <a:lnTo>
                        <a:pt x="2377" y="2649"/>
                      </a:lnTo>
                      <a:lnTo>
                        <a:pt x="2382" y="2649"/>
                      </a:lnTo>
                      <a:lnTo>
                        <a:pt x="2382" y="2653"/>
                      </a:lnTo>
                      <a:lnTo>
                        <a:pt x="2386" y="2653"/>
                      </a:lnTo>
                      <a:lnTo>
                        <a:pt x="2390" y="2653"/>
                      </a:lnTo>
                      <a:lnTo>
                        <a:pt x="2390" y="2649"/>
                      </a:lnTo>
                      <a:lnTo>
                        <a:pt x="2395" y="2649"/>
                      </a:lnTo>
                      <a:lnTo>
                        <a:pt x="2395" y="2653"/>
                      </a:lnTo>
                      <a:lnTo>
                        <a:pt x="2399" y="2653"/>
                      </a:lnTo>
                      <a:lnTo>
                        <a:pt x="2399" y="2649"/>
                      </a:lnTo>
                      <a:lnTo>
                        <a:pt x="2404" y="2653"/>
                      </a:lnTo>
                      <a:lnTo>
                        <a:pt x="2408" y="2653"/>
                      </a:lnTo>
                      <a:lnTo>
                        <a:pt x="2412" y="2653"/>
                      </a:lnTo>
                      <a:lnTo>
                        <a:pt x="2412" y="2649"/>
                      </a:lnTo>
                      <a:lnTo>
                        <a:pt x="2417" y="2653"/>
                      </a:lnTo>
                      <a:lnTo>
                        <a:pt x="2417" y="2649"/>
                      </a:lnTo>
                      <a:lnTo>
                        <a:pt x="2421" y="2653"/>
                      </a:lnTo>
                      <a:lnTo>
                        <a:pt x="2426" y="2653"/>
                      </a:lnTo>
                      <a:lnTo>
                        <a:pt x="2430" y="2653"/>
                      </a:lnTo>
                      <a:lnTo>
                        <a:pt x="2434" y="2653"/>
                      </a:lnTo>
                      <a:lnTo>
                        <a:pt x="2434" y="2649"/>
                      </a:lnTo>
                      <a:lnTo>
                        <a:pt x="2439" y="2649"/>
                      </a:lnTo>
                      <a:lnTo>
                        <a:pt x="2439" y="2653"/>
                      </a:lnTo>
                      <a:lnTo>
                        <a:pt x="2443" y="2653"/>
                      </a:lnTo>
                      <a:lnTo>
                        <a:pt x="2448" y="2644"/>
                      </a:lnTo>
                      <a:lnTo>
                        <a:pt x="2448" y="2653"/>
                      </a:lnTo>
                      <a:lnTo>
                        <a:pt x="2452" y="2649"/>
                      </a:lnTo>
                      <a:lnTo>
                        <a:pt x="2452" y="2653"/>
                      </a:lnTo>
                      <a:lnTo>
                        <a:pt x="2456" y="2653"/>
                      </a:lnTo>
                      <a:lnTo>
                        <a:pt x="2456" y="2649"/>
                      </a:lnTo>
                      <a:lnTo>
                        <a:pt x="2461" y="2653"/>
                      </a:lnTo>
                      <a:lnTo>
                        <a:pt x="2465" y="2653"/>
                      </a:lnTo>
                      <a:lnTo>
                        <a:pt x="2465" y="2649"/>
                      </a:lnTo>
                      <a:lnTo>
                        <a:pt x="2470" y="2653"/>
                      </a:lnTo>
                      <a:lnTo>
                        <a:pt x="2470" y="2649"/>
                      </a:lnTo>
                      <a:lnTo>
                        <a:pt x="2474" y="2653"/>
                      </a:lnTo>
                      <a:lnTo>
                        <a:pt x="2474" y="2649"/>
                      </a:lnTo>
                      <a:lnTo>
                        <a:pt x="2478" y="2649"/>
                      </a:lnTo>
                      <a:lnTo>
                        <a:pt x="2478" y="2653"/>
                      </a:lnTo>
                      <a:lnTo>
                        <a:pt x="2483" y="2649"/>
                      </a:lnTo>
                      <a:lnTo>
                        <a:pt x="2483" y="2653"/>
                      </a:lnTo>
                      <a:lnTo>
                        <a:pt x="2487" y="2653"/>
                      </a:lnTo>
                      <a:lnTo>
                        <a:pt x="2492" y="2653"/>
                      </a:lnTo>
                      <a:lnTo>
                        <a:pt x="2492" y="2649"/>
                      </a:lnTo>
                      <a:lnTo>
                        <a:pt x="2496" y="2644"/>
                      </a:lnTo>
                      <a:lnTo>
                        <a:pt x="2496" y="2653"/>
                      </a:lnTo>
                      <a:lnTo>
                        <a:pt x="2500" y="2649"/>
                      </a:lnTo>
                      <a:lnTo>
                        <a:pt x="2500" y="2653"/>
                      </a:lnTo>
                      <a:lnTo>
                        <a:pt x="2505" y="2649"/>
                      </a:lnTo>
                      <a:lnTo>
                        <a:pt x="2505" y="2653"/>
                      </a:lnTo>
                      <a:lnTo>
                        <a:pt x="2509" y="2653"/>
                      </a:lnTo>
                      <a:lnTo>
                        <a:pt x="2514" y="2649"/>
                      </a:lnTo>
                      <a:lnTo>
                        <a:pt x="2514" y="2653"/>
                      </a:lnTo>
                      <a:lnTo>
                        <a:pt x="2518" y="2653"/>
                      </a:lnTo>
                      <a:lnTo>
                        <a:pt x="2522" y="2653"/>
                      </a:lnTo>
                      <a:lnTo>
                        <a:pt x="2527" y="2653"/>
                      </a:lnTo>
                      <a:lnTo>
                        <a:pt x="2531" y="2653"/>
                      </a:lnTo>
                      <a:lnTo>
                        <a:pt x="2535" y="2653"/>
                      </a:lnTo>
                      <a:lnTo>
                        <a:pt x="2540" y="2653"/>
                      </a:lnTo>
                      <a:lnTo>
                        <a:pt x="2544" y="2653"/>
                      </a:lnTo>
                      <a:lnTo>
                        <a:pt x="2544" y="2649"/>
                      </a:lnTo>
                      <a:lnTo>
                        <a:pt x="2549" y="2653"/>
                      </a:lnTo>
                      <a:lnTo>
                        <a:pt x="2549" y="2649"/>
                      </a:lnTo>
                      <a:lnTo>
                        <a:pt x="2553" y="2653"/>
                      </a:lnTo>
                      <a:lnTo>
                        <a:pt x="2557" y="2653"/>
                      </a:lnTo>
                      <a:lnTo>
                        <a:pt x="2562" y="2653"/>
                      </a:lnTo>
                      <a:lnTo>
                        <a:pt x="2562" y="2640"/>
                      </a:lnTo>
                      <a:lnTo>
                        <a:pt x="2566" y="2649"/>
                      </a:lnTo>
                      <a:lnTo>
                        <a:pt x="2566" y="2653"/>
                      </a:lnTo>
                      <a:lnTo>
                        <a:pt x="2571" y="2653"/>
                      </a:lnTo>
                      <a:lnTo>
                        <a:pt x="2575" y="2653"/>
                      </a:lnTo>
                      <a:lnTo>
                        <a:pt x="2575" y="2649"/>
                      </a:lnTo>
                      <a:lnTo>
                        <a:pt x="2579" y="2653"/>
                      </a:lnTo>
                      <a:lnTo>
                        <a:pt x="2584" y="2653"/>
                      </a:lnTo>
                      <a:lnTo>
                        <a:pt x="2588" y="2653"/>
                      </a:lnTo>
                      <a:lnTo>
                        <a:pt x="2588" y="2649"/>
                      </a:lnTo>
                      <a:lnTo>
                        <a:pt x="2593" y="2636"/>
                      </a:lnTo>
                      <a:lnTo>
                        <a:pt x="2593" y="2653"/>
                      </a:lnTo>
                      <a:lnTo>
                        <a:pt x="2597" y="2653"/>
                      </a:lnTo>
                      <a:lnTo>
                        <a:pt x="2601" y="2653"/>
                      </a:lnTo>
                      <a:lnTo>
                        <a:pt x="2606" y="2653"/>
                      </a:lnTo>
                      <a:lnTo>
                        <a:pt x="2610" y="2653"/>
                      </a:lnTo>
                      <a:lnTo>
                        <a:pt x="2610" y="2640"/>
                      </a:lnTo>
                      <a:lnTo>
                        <a:pt x="2615" y="2653"/>
                      </a:lnTo>
                      <a:lnTo>
                        <a:pt x="2615" y="2636"/>
                      </a:lnTo>
                      <a:lnTo>
                        <a:pt x="2619" y="2609"/>
                      </a:lnTo>
                      <a:lnTo>
                        <a:pt x="2619" y="2653"/>
                      </a:lnTo>
                      <a:lnTo>
                        <a:pt x="2623" y="2653"/>
                      </a:lnTo>
                      <a:lnTo>
                        <a:pt x="2623" y="2649"/>
                      </a:lnTo>
                      <a:lnTo>
                        <a:pt x="2628" y="2649"/>
                      </a:lnTo>
                      <a:lnTo>
                        <a:pt x="2628" y="2653"/>
                      </a:lnTo>
                      <a:lnTo>
                        <a:pt x="2632" y="2653"/>
                      </a:lnTo>
                      <a:lnTo>
                        <a:pt x="2632" y="2644"/>
                      </a:lnTo>
                      <a:lnTo>
                        <a:pt x="2637" y="2653"/>
                      </a:lnTo>
                      <a:lnTo>
                        <a:pt x="2637" y="2631"/>
                      </a:lnTo>
                      <a:lnTo>
                        <a:pt x="2641" y="2653"/>
                      </a:lnTo>
                      <a:lnTo>
                        <a:pt x="2645" y="2653"/>
                      </a:lnTo>
                      <a:lnTo>
                        <a:pt x="2650" y="2653"/>
                      </a:lnTo>
                      <a:lnTo>
                        <a:pt x="2650" y="2649"/>
                      </a:lnTo>
                      <a:lnTo>
                        <a:pt x="2654" y="2653"/>
                      </a:lnTo>
                      <a:lnTo>
                        <a:pt x="2659" y="2653"/>
                      </a:lnTo>
                      <a:lnTo>
                        <a:pt x="2663" y="2653"/>
                      </a:lnTo>
                      <a:lnTo>
                        <a:pt x="2663" y="2649"/>
                      </a:lnTo>
                      <a:lnTo>
                        <a:pt x="2667" y="2653"/>
                      </a:lnTo>
                      <a:lnTo>
                        <a:pt x="2672" y="2653"/>
                      </a:lnTo>
                      <a:lnTo>
                        <a:pt x="2672" y="2649"/>
                      </a:lnTo>
                      <a:lnTo>
                        <a:pt x="2676" y="2653"/>
                      </a:lnTo>
                      <a:lnTo>
                        <a:pt x="2681" y="2653"/>
                      </a:lnTo>
                      <a:lnTo>
                        <a:pt x="2681" y="2649"/>
                      </a:lnTo>
                      <a:lnTo>
                        <a:pt x="2685" y="2614"/>
                      </a:lnTo>
                      <a:lnTo>
                        <a:pt x="2685" y="2653"/>
                      </a:lnTo>
                      <a:lnTo>
                        <a:pt x="2689" y="2653"/>
                      </a:lnTo>
                      <a:lnTo>
                        <a:pt x="2689" y="2649"/>
                      </a:lnTo>
                      <a:lnTo>
                        <a:pt x="2694" y="2653"/>
                      </a:lnTo>
                      <a:lnTo>
                        <a:pt x="2698" y="2653"/>
                      </a:lnTo>
                      <a:lnTo>
                        <a:pt x="2698" y="2649"/>
                      </a:lnTo>
                      <a:lnTo>
                        <a:pt x="2702" y="2653"/>
                      </a:lnTo>
                      <a:lnTo>
                        <a:pt x="2707" y="2653"/>
                      </a:lnTo>
                      <a:lnTo>
                        <a:pt x="2711" y="2653"/>
                      </a:lnTo>
                      <a:lnTo>
                        <a:pt x="2711" y="2649"/>
                      </a:lnTo>
                      <a:lnTo>
                        <a:pt x="2716" y="2653"/>
                      </a:lnTo>
                      <a:lnTo>
                        <a:pt x="2716" y="2649"/>
                      </a:lnTo>
                      <a:lnTo>
                        <a:pt x="2720" y="2653"/>
                      </a:lnTo>
                      <a:lnTo>
                        <a:pt x="2724" y="2653"/>
                      </a:lnTo>
                      <a:lnTo>
                        <a:pt x="2724" y="2649"/>
                      </a:lnTo>
                      <a:lnTo>
                        <a:pt x="2729" y="2653"/>
                      </a:lnTo>
                      <a:lnTo>
                        <a:pt x="2729" y="2644"/>
                      </a:lnTo>
                      <a:lnTo>
                        <a:pt x="2733" y="2636"/>
                      </a:lnTo>
                      <a:lnTo>
                        <a:pt x="2733" y="2653"/>
                      </a:lnTo>
                      <a:lnTo>
                        <a:pt x="2738" y="2653"/>
                      </a:lnTo>
                      <a:lnTo>
                        <a:pt x="2738" y="2649"/>
                      </a:lnTo>
                      <a:lnTo>
                        <a:pt x="2742" y="2653"/>
                      </a:lnTo>
                      <a:lnTo>
                        <a:pt x="2742" y="2649"/>
                      </a:lnTo>
                      <a:lnTo>
                        <a:pt x="2746" y="2653"/>
                      </a:lnTo>
                      <a:lnTo>
                        <a:pt x="2751" y="2653"/>
                      </a:lnTo>
                      <a:lnTo>
                        <a:pt x="2755" y="2653"/>
                      </a:lnTo>
                      <a:lnTo>
                        <a:pt x="2760" y="2653"/>
                      </a:lnTo>
                      <a:lnTo>
                        <a:pt x="2764" y="2649"/>
                      </a:lnTo>
                      <a:lnTo>
                        <a:pt x="2764" y="2653"/>
                      </a:lnTo>
                      <a:lnTo>
                        <a:pt x="2768" y="2653"/>
                      </a:lnTo>
                      <a:lnTo>
                        <a:pt x="2773" y="2653"/>
                      </a:lnTo>
                      <a:lnTo>
                        <a:pt x="2777" y="2653"/>
                      </a:lnTo>
                      <a:lnTo>
                        <a:pt x="2782" y="2653"/>
                      </a:lnTo>
                      <a:lnTo>
                        <a:pt x="2782" y="2644"/>
                      </a:lnTo>
                      <a:lnTo>
                        <a:pt x="2786" y="2644"/>
                      </a:lnTo>
                      <a:lnTo>
                        <a:pt x="2786" y="2653"/>
                      </a:lnTo>
                      <a:lnTo>
                        <a:pt x="2790" y="2653"/>
                      </a:lnTo>
                      <a:lnTo>
                        <a:pt x="2795" y="2653"/>
                      </a:lnTo>
                      <a:lnTo>
                        <a:pt x="2799" y="2653"/>
                      </a:lnTo>
                      <a:lnTo>
                        <a:pt x="2799" y="2649"/>
                      </a:lnTo>
                      <a:lnTo>
                        <a:pt x="2804" y="2653"/>
                      </a:lnTo>
                      <a:lnTo>
                        <a:pt x="2804" y="2578"/>
                      </a:lnTo>
                      <a:lnTo>
                        <a:pt x="2808" y="2631"/>
                      </a:lnTo>
                      <a:lnTo>
                        <a:pt x="2808" y="2653"/>
                      </a:lnTo>
                      <a:lnTo>
                        <a:pt x="2812" y="2653"/>
                      </a:lnTo>
                      <a:lnTo>
                        <a:pt x="2812" y="2649"/>
                      </a:lnTo>
                      <a:lnTo>
                        <a:pt x="2817" y="2653"/>
                      </a:lnTo>
                      <a:lnTo>
                        <a:pt x="2817" y="2649"/>
                      </a:lnTo>
                      <a:lnTo>
                        <a:pt x="2821" y="2649"/>
                      </a:lnTo>
                      <a:lnTo>
                        <a:pt x="2821" y="2653"/>
                      </a:lnTo>
                      <a:lnTo>
                        <a:pt x="2826" y="2649"/>
                      </a:lnTo>
                      <a:lnTo>
                        <a:pt x="2826" y="2653"/>
                      </a:lnTo>
                      <a:lnTo>
                        <a:pt x="2830" y="2649"/>
                      </a:lnTo>
                      <a:lnTo>
                        <a:pt x="2830" y="2653"/>
                      </a:lnTo>
                      <a:lnTo>
                        <a:pt x="2834" y="2653"/>
                      </a:lnTo>
                      <a:lnTo>
                        <a:pt x="2834" y="2649"/>
                      </a:lnTo>
                      <a:lnTo>
                        <a:pt x="2839" y="2653"/>
                      </a:lnTo>
                      <a:lnTo>
                        <a:pt x="2839" y="2649"/>
                      </a:lnTo>
                      <a:lnTo>
                        <a:pt x="2843" y="2649"/>
                      </a:lnTo>
                      <a:lnTo>
                        <a:pt x="2843" y="2653"/>
                      </a:lnTo>
                      <a:lnTo>
                        <a:pt x="2848" y="2653"/>
                      </a:lnTo>
                      <a:lnTo>
                        <a:pt x="2852" y="2653"/>
                      </a:lnTo>
                      <a:lnTo>
                        <a:pt x="2856" y="2653"/>
                      </a:lnTo>
                      <a:lnTo>
                        <a:pt x="2861" y="2653"/>
                      </a:lnTo>
                      <a:lnTo>
                        <a:pt x="2861" y="2649"/>
                      </a:lnTo>
                      <a:lnTo>
                        <a:pt x="2865" y="2649"/>
                      </a:lnTo>
                      <a:lnTo>
                        <a:pt x="2865" y="2653"/>
                      </a:lnTo>
                      <a:lnTo>
                        <a:pt x="2869" y="2653"/>
                      </a:lnTo>
                      <a:lnTo>
                        <a:pt x="2874" y="2653"/>
                      </a:lnTo>
                      <a:lnTo>
                        <a:pt x="2874" y="2631"/>
                      </a:lnTo>
                      <a:lnTo>
                        <a:pt x="2878" y="2644"/>
                      </a:lnTo>
                      <a:lnTo>
                        <a:pt x="2878" y="2653"/>
                      </a:lnTo>
                      <a:lnTo>
                        <a:pt x="2883" y="2653"/>
                      </a:lnTo>
                      <a:lnTo>
                        <a:pt x="2883" y="2649"/>
                      </a:lnTo>
                      <a:lnTo>
                        <a:pt x="2887" y="2653"/>
                      </a:lnTo>
                      <a:lnTo>
                        <a:pt x="2887" y="2649"/>
                      </a:lnTo>
                      <a:lnTo>
                        <a:pt x="2891" y="2653"/>
                      </a:lnTo>
                      <a:lnTo>
                        <a:pt x="2896" y="2653"/>
                      </a:lnTo>
                      <a:lnTo>
                        <a:pt x="2900" y="2653"/>
                      </a:lnTo>
                      <a:lnTo>
                        <a:pt x="2905" y="2653"/>
                      </a:lnTo>
                      <a:lnTo>
                        <a:pt x="2905" y="2649"/>
                      </a:lnTo>
                      <a:lnTo>
                        <a:pt x="2909" y="2653"/>
                      </a:lnTo>
                      <a:lnTo>
                        <a:pt x="2909" y="2649"/>
                      </a:lnTo>
                      <a:lnTo>
                        <a:pt x="2913" y="2653"/>
                      </a:lnTo>
                      <a:lnTo>
                        <a:pt x="2913" y="2649"/>
                      </a:lnTo>
                      <a:lnTo>
                        <a:pt x="2918" y="2653"/>
                      </a:lnTo>
                      <a:lnTo>
                        <a:pt x="2922" y="2653"/>
                      </a:lnTo>
                      <a:lnTo>
                        <a:pt x="2927" y="2653"/>
                      </a:lnTo>
                      <a:lnTo>
                        <a:pt x="2927" y="2649"/>
                      </a:lnTo>
                      <a:lnTo>
                        <a:pt x="2931" y="2649"/>
                      </a:lnTo>
                      <a:lnTo>
                        <a:pt x="2931" y="2653"/>
                      </a:lnTo>
                      <a:lnTo>
                        <a:pt x="2935" y="2653"/>
                      </a:lnTo>
                      <a:lnTo>
                        <a:pt x="2935" y="2649"/>
                      </a:lnTo>
                      <a:lnTo>
                        <a:pt x="2940" y="2649"/>
                      </a:lnTo>
                      <a:lnTo>
                        <a:pt x="2940" y="2653"/>
                      </a:lnTo>
                      <a:lnTo>
                        <a:pt x="2944" y="2653"/>
                      </a:lnTo>
                      <a:lnTo>
                        <a:pt x="2949" y="2653"/>
                      </a:lnTo>
                      <a:lnTo>
                        <a:pt x="2953" y="2653"/>
                      </a:lnTo>
                      <a:lnTo>
                        <a:pt x="2953" y="2578"/>
                      </a:lnTo>
                      <a:lnTo>
                        <a:pt x="2957" y="2653"/>
                      </a:lnTo>
                      <a:lnTo>
                        <a:pt x="2962" y="2653"/>
                      </a:lnTo>
                      <a:lnTo>
                        <a:pt x="2962" y="2649"/>
                      </a:lnTo>
                      <a:lnTo>
                        <a:pt x="2966" y="2649"/>
                      </a:lnTo>
                      <a:lnTo>
                        <a:pt x="2966" y="2653"/>
                      </a:lnTo>
                      <a:lnTo>
                        <a:pt x="2971" y="2653"/>
                      </a:lnTo>
                      <a:lnTo>
                        <a:pt x="2971" y="2649"/>
                      </a:lnTo>
                      <a:lnTo>
                        <a:pt x="2975" y="2649"/>
                      </a:lnTo>
                      <a:lnTo>
                        <a:pt x="2975" y="2653"/>
                      </a:lnTo>
                      <a:lnTo>
                        <a:pt x="2979" y="2649"/>
                      </a:lnTo>
                      <a:lnTo>
                        <a:pt x="2979" y="2653"/>
                      </a:lnTo>
                      <a:lnTo>
                        <a:pt x="2984" y="2653"/>
                      </a:lnTo>
                      <a:lnTo>
                        <a:pt x="2988" y="2653"/>
                      </a:lnTo>
                      <a:lnTo>
                        <a:pt x="2993" y="2653"/>
                      </a:lnTo>
                      <a:lnTo>
                        <a:pt x="2993" y="2649"/>
                      </a:lnTo>
                      <a:lnTo>
                        <a:pt x="2997" y="2653"/>
                      </a:lnTo>
                      <a:lnTo>
                        <a:pt x="3001" y="2653"/>
                      </a:lnTo>
                      <a:lnTo>
                        <a:pt x="3006" y="2653"/>
                      </a:lnTo>
                      <a:lnTo>
                        <a:pt x="3010" y="2653"/>
                      </a:lnTo>
                      <a:lnTo>
                        <a:pt x="3015" y="2653"/>
                      </a:lnTo>
                      <a:lnTo>
                        <a:pt x="3019" y="2653"/>
                      </a:lnTo>
                      <a:lnTo>
                        <a:pt x="3019" y="2649"/>
                      </a:lnTo>
                      <a:lnTo>
                        <a:pt x="3023" y="2653"/>
                      </a:lnTo>
                      <a:lnTo>
                        <a:pt x="3023" y="2649"/>
                      </a:lnTo>
                      <a:lnTo>
                        <a:pt x="3028" y="2649"/>
                      </a:lnTo>
                      <a:lnTo>
                        <a:pt x="3028" y="2653"/>
                      </a:lnTo>
                      <a:lnTo>
                        <a:pt x="3032" y="2653"/>
                      </a:lnTo>
                      <a:lnTo>
                        <a:pt x="3032" y="2649"/>
                      </a:lnTo>
                      <a:lnTo>
                        <a:pt x="3036" y="2653"/>
                      </a:lnTo>
                      <a:lnTo>
                        <a:pt x="3041" y="2653"/>
                      </a:lnTo>
                      <a:lnTo>
                        <a:pt x="3045" y="2653"/>
                      </a:lnTo>
                      <a:lnTo>
                        <a:pt x="3050" y="2653"/>
                      </a:lnTo>
                      <a:lnTo>
                        <a:pt x="3054" y="2653"/>
                      </a:lnTo>
                      <a:lnTo>
                        <a:pt x="3054" y="2649"/>
                      </a:lnTo>
                      <a:lnTo>
                        <a:pt x="3058" y="2644"/>
                      </a:lnTo>
                      <a:lnTo>
                        <a:pt x="3058" y="2653"/>
                      </a:lnTo>
                      <a:lnTo>
                        <a:pt x="3063" y="2653"/>
                      </a:lnTo>
                      <a:lnTo>
                        <a:pt x="3063" y="2640"/>
                      </a:lnTo>
                      <a:lnTo>
                        <a:pt x="3067" y="2653"/>
                      </a:lnTo>
                      <a:lnTo>
                        <a:pt x="3072" y="2653"/>
                      </a:lnTo>
                      <a:lnTo>
                        <a:pt x="3072" y="2649"/>
                      </a:lnTo>
                      <a:lnTo>
                        <a:pt x="3076" y="2649"/>
                      </a:lnTo>
                      <a:lnTo>
                        <a:pt x="3076" y="2653"/>
                      </a:lnTo>
                      <a:lnTo>
                        <a:pt x="3080" y="2653"/>
                      </a:lnTo>
                      <a:lnTo>
                        <a:pt x="3080" y="2649"/>
                      </a:lnTo>
                      <a:lnTo>
                        <a:pt x="3085" y="2653"/>
                      </a:lnTo>
                      <a:lnTo>
                        <a:pt x="3089" y="2653"/>
                      </a:lnTo>
                      <a:lnTo>
                        <a:pt x="3094" y="2653"/>
                      </a:lnTo>
                      <a:lnTo>
                        <a:pt x="3098" y="2653"/>
                      </a:lnTo>
                      <a:lnTo>
                        <a:pt x="3098" y="2649"/>
                      </a:lnTo>
                      <a:lnTo>
                        <a:pt x="3102" y="2653"/>
                      </a:lnTo>
                      <a:lnTo>
                        <a:pt x="3107" y="2653"/>
                      </a:lnTo>
                      <a:lnTo>
                        <a:pt x="3111" y="2653"/>
                      </a:lnTo>
                      <a:lnTo>
                        <a:pt x="3116" y="2653"/>
                      </a:lnTo>
                      <a:lnTo>
                        <a:pt x="3116" y="2636"/>
                      </a:lnTo>
                      <a:lnTo>
                        <a:pt x="3120" y="2653"/>
                      </a:lnTo>
                      <a:lnTo>
                        <a:pt x="3124" y="2653"/>
                      </a:lnTo>
                      <a:lnTo>
                        <a:pt x="3129" y="2653"/>
                      </a:lnTo>
                      <a:lnTo>
                        <a:pt x="3133" y="2653"/>
                      </a:lnTo>
                      <a:lnTo>
                        <a:pt x="3138" y="2653"/>
                      </a:lnTo>
                      <a:lnTo>
                        <a:pt x="3142" y="2653"/>
                      </a:lnTo>
                      <a:lnTo>
                        <a:pt x="3146" y="2653"/>
                      </a:lnTo>
                      <a:lnTo>
                        <a:pt x="3151" y="2653"/>
                      </a:lnTo>
                      <a:lnTo>
                        <a:pt x="3151" y="2649"/>
                      </a:lnTo>
                      <a:lnTo>
                        <a:pt x="3155" y="2649"/>
                      </a:lnTo>
                      <a:lnTo>
                        <a:pt x="3155" y="2653"/>
                      </a:lnTo>
                      <a:lnTo>
                        <a:pt x="3160" y="2653"/>
                      </a:lnTo>
                      <a:lnTo>
                        <a:pt x="3164" y="2653"/>
                      </a:lnTo>
                      <a:lnTo>
                        <a:pt x="3168" y="2653"/>
                      </a:lnTo>
                      <a:lnTo>
                        <a:pt x="3173" y="2653"/>
                      </a:lnTo>
                      <a:lnTo>
                        <a:pt x="3173" y="2649"/>
                      </a:lnTo>
                      <a:lnTo>
                        <a:pt x="3177" y="2653"/>
                      </a:lnTo>
                      <a:lnTo>
                        <a:pt x="3182" y="2653"/>
                      </a:lnTo>
                      <a:lnTo>
                        <a:pt x="3186" y="2653"/>
                      </a:lnTo>
                      <a:lnTo>
                        <a:pt x="3190" y="2653"/>
                      </a:lnTo>
                      <a:lnTo>
                        <a:pt x="3195" y="2653"/>
                      </a:lnTo>
                      <a:lnTo>
                        <a:pt x="3199" y="2653"/>
                      </a:lnTo>
                      <a:lnTo>
                        <a:pt x="3203" y="2649"/>
                      </a:lnTo>
                      <a:lnTo>
                        <a:pt x="3203" y="2653"/>
                      </a:lnTo>
                      <a:lnTo>
                        <a:pt x="3208" y="2653"/>
                      </a:lnTo>
                      <a:lnTo>
                        <a:pt x="3208" y="2640"/>
                      </a:lnTo>
                      <a:lnTo>
                        <a:pt x="3212" y="2653"/>
                      </a:lnTo>
                      <a:lnTo>
                        <a:pt x="3217" y="2653"/>
                      </a:lnTo>
                      <a:lnTo>
                        <a:pt x="3221" y="2653"/>
                      </a:lnTo>
                      <a:lnTo>
                        <a:pt x="3225" y="2653"/>
                      </a:lnTo>
                      <a:lnTo>
                        <a:pt x="3230" y="2653"/>
                      </a:lnTo>
                      <a:lnTo>
                        <a:pt x="3230" y="2644"/>
                      </a:lnTo>
                      <a:lnTo>
                        <a:pt x="3234" y="2653"/>
                      </a:lnTo>
                      <a:lnTo>
                        <a:pt x="3239" y="2653"/>
                      </a:lnTo>
                      <a:lnTo>
                        <a:pt x="3243" y="2653"/>
                      </a:lnTo>
                      <a:lnTo>
                        <a:pt x="3247" y="2653"/>
                      </a:lnTo>
                      <a:lnTo>
                        <a:pt x="3252" y="2653"/>
                      </a:lnTo>
                      <a:lnTo>
                        <a:pt x="3256" y="2653"/>
                      </a:lnTo>
                      <a:lnTo>
                        <a:pt x="3261" y="2653"/>
                      </a:lnTo>
                      <a:lnTo>
                        <a:pt x="3265" y="2653"/>
                      </a:lnTo>
                      <a:lnTo>
                        <a:pt x="3269" y="2653"/>
                      </a:lnTo>
                      <a:lnTo>
                        <a:pt x="3269" y="2627"/>
                      </a:lnTo>
                      <a:lnTo>
                        <a:pt x="3274" y="2636"/>
                      </a:lnTo>
                      <a:lnTo>
                        <a:pt x="3274" y="2653"/>
                      </a:lnTo>
                      <a:lnTo>
                        <a:pt x="3278" y="2653"/>
                      </a:lnTo>
                      <a:lnTo>
                        <a:pt x="3283" y="2653"/>
                      </a:lnTo>
                      <a:lnTo>
                        <a:pt x="3287" y="2653"/>
                      </a:lnTo>
                      <a:lnTo>
                        <a:pt x="3291" y="2653"/>
                      </a:lnTo>
                      <a:lnTo>
                        <a:pt x="3296" y="2653"/>
                      </a:lnTo>
                      <a:lnTo>
                        <a:pt x="3300" y="2653"/>
                      </a:lnTo>
                      <a:lnTo>
                        <a:pt x="3305" y="2653"/>
                      </a:lnTo>
                      <a:lnTo>
                        <a:pt x="3309" y="2653"/>
                      </a:lnTo>
                      <a:lnTo>
                        <a:pt x="3309" y="2609"/>
                      </a:lnTo>
                      <a:lnTo>
                        <a:pt x="3313" y="2653"/>
                      </a:lnTo>
                      <a:lnTo>
                        <a:pt x="3318" y="2653"/>
                      </a:lnTo>
                      <a:lnTo>
                        <a:pt x="3322" y="2653"/>
                      </a:lnTo>
                      <a:lnTo>
                        <a:pt x="3327" y="2653"/>
                      </a:lnTo>
                      <a:lnTo>
                        <a:pt x="3331" y="2653"/>
                      </a:lnTo>
                      <a:lnTo>
                        <a:pt x="3331" y="2649"/>
                      </a:lnTo>
                      <a:lnTo>
                        <a:pt x="3335" y="2653"/>
                      </a:lnTo>
                      <a:lnTo>
                        <a:pt x="3340" y="2653"/>
                      </a:lnTo>
                      <a:lnTo>
                        <a:pt x="3344" y="2649"/>
                      </a:lnTo>
                      <a:lnTo>
                        <a:pt x="3344" y="2653"/>
                      </a:lnTo>
                      <a:lnTo>
                        <a:pt x="3349" y="2653"/>
                      </a:lnTo>
                      <a:lnTo>
                        <a:pt x="3353" y="2653"/>
                      </a:lnTo>
                      <a:lnTo>
                        <a:pt x="3357" y="2653"/>
                      </a:lnTo>
                      <a:lnTo>
                        <a:pt x="3362" y="2653"/>
                      </a:lnTo>
                      <a:lnTo>
                        <a:pt x="3366" y="2653"/>
                      </a:lnTo>
                      <a:lnTo>
                        <a:pt x="3370" y="2653"/>
                      </a:lnTo>
                      <a:lnTo>
                        <a:pt x="3375" y="2653"/>
                      </a:lnTo>
                      <a:lnTo>
                        <a:pt x="3375" y="2644"/>
                      </a:lnTo>
                      <a:lnTo>
                        <a:pt x="3379" y="2649"/>
                      </a:lnTo>
                      <a:lnTo>
                        <a:pt x="3379" y="2653"/>
                      </a:lnTo>
                      <a:lnTo>
                        <a:pt x="3384" y="2653"/>
                      </a:lnTo>
                      <a:lnTo>
                        <a:pt x="3388" y="2653"/>
                      </a:lnTo>
                      <a:lnTo>
                        <a:pt x="3392" y="2653"/>
                      </a:lnTo>
                      <a:lnTo>
                        <a:pt x="3397" y="2653"/>
                      </a:lnTo>
                      <a:lnTo>
                        <a:pt x="3401" y="2653"/>
                      </a:lnTo>
                      <a:lnTo>
                        <a:pt x="3401" y="2649"/>
                      </a:lnTo>
                      <a:lnTo>
                        <a:pt x="3406" y="2653"/>
                      </a:lnTo>
                      <a:lnTo>
                        <a:pt x="3406" y="2649"/>
                      </a:lnTo>
                      <a:lnTo>
                        <a:pt x="3410" y="2649"/>
                      </a:lnTo>
                      <a:lnTo>
                        <a:pt x="3410" y="2653"/>
                      </a:lnTo>
                      <a:lnTo>
                        <a:pt x="3414" y="2653"/>
                      </a:lnTo>
                      <a:lnTo>
                        <a:pt x="3419" y="2653"/>
                      </a:lnTo>
                      <a:lnTo>
                        <a:pt x="3423" y="2653"/>
                      </a:lnTo>
                      <a:lnTo>
                        <a:pt x="3428" y="2653"/>
                      </a:lnTo>
                      <a:lnTo>
                        <a:pt x="3432" y="2653"/>
                      </a:lnTo>
                      <a:lnTo>
                        <a:pt x="3432" y="2649"/>
                      </a:lnTo>
                      <a:lnTo>
                        <a:pt x="3436" y="2649"/>
                      </a:lnTo>
                      <a:lnTo>
                        <a:pt x="3436" y="2653"/>
                      </a:lnTo>
                      <a:lnTo>
                        <a:pt x="3441" y="2653"/>
                      </a:lnTo>
                      <a:lnTo>
                        <a:pt x="3445" y="2653"/>
                      </a:lnTo>
                      <a:lnTo>
                        <a:pt x="3445" y="2649"/>
                      </a:lnTo>
                      <a:lnTo>
                        <a:pt x="3450" y="2653"/>
                      </a:lnTo>
                      <a:lnTo>
                        <a:pt x="3454" y="2653"/>
                      </a:lnTo>
                      <a:lnTo>
                        <a:pt x="3458" y="2653"/>
                      </a:lnTo>
                      <a:lnTo>
                        <a:pt x="3463" y="2653"/>
                      </a:lnTo>
                      <a:lnTo>
                        <a:pt x="3467" y="2653"/>
                      </a:lnTo>
                      <a:lnTo>
                        <a:pt x="3472" y="2653"/>
                      </a:lnTo>
                      <a:lnTo>
                        <a:pt x="3476" y="2653"/>
                      </a:lnTo>
                      <a:lnTo>
                        <a:pt x="3480" y="2653"/>
                      </a:lnTo>
                      <a:lnTo>
                        <a:pt x="3485" y="2653"/>
                      </a:lnTo>
                      <a:lnTo>
                        <a:pt x="3489" y="2653"/>
                      </a:lnTo>
                      <a:lnTo>
                        <a:pt x="3494" y="2649"/>
                      </a:lnTo>
                      <a:lnTo>
                        <a:pt x="3494" y="2618"/>
                      </a:lnTo>
                      <a:lnTo>
                        <a:pt x="3498" y="2565"/>
                      </a:lnTo>
                      <a:lnTo>
                        <a:pt x="3498" y="2649"/>
                      </a:lnTo>
                      <a:lnTo>
                        <a:pt x="3502" y="2649"/>
                      </a:lnTo>
                      <a:lnTo>
                        <a:pt x="3502" y="2653"/>
                      </a:lnTo>
                      <a:lnTo>
                        <a:pt x="3507" y="2653"/>
                      </a:lnTo>
                      <a:lnTo>
                        <a:pt x="3507" y="2649"/>
                      </a:lnTo>
                      <a:lnTo>
                        <a:pt x="3511" y="2653"/>
                      </a:lnTo>
                      <a:lnTo>
                        <a:pt x="3516" y="2653"/>
                      </a:lnTo>
                      <a:lnTo>
                        <a:pt x="3520" y="2653"/>
                      </a:lnTo>
                      <a:lnTo>
                        <a:pt x="3524" y="2653"/>
                      </a:lnTo>
                      <a:lnTo>
                        <a:pt x="3529" y="2653"/>
                      </a:lnTo>
                      <a:lnTo>
                        <a:pt x="3529" y="2649"/>
                      </a:lnTo>
                      <a:lnTo>
                        <a:pt x="3533" y="2649"/>
                      </a:lnTo>
                      <a:lnTo>
                        <a:pt x="3533" y="2653"/>
                      </a:lnTo>
                      <a:lnTo>
                        <a:pt x="3537" y="2649"/>
                      </a:lnTo>
                      <a:lnTo>
                        <a:pt x="3537" y="2653"/>
                      </a:lnTo>
                      <a:lnTo>
                        <a:pt x="3542" y="2653"/>
                      </a:lnTo>
                      <a:lnTo>
                        <a:pt x="3546" y="2653"/>
                      </a:lnTo>
                      <a:lnTo>
                        <a:pt x="3546" y="2649"/>
                      </a:lnTo>
                      <a:lnTo>
                        <a:pt x="3551" y="2649"/>
                      </a:lnTo>
                      <a:lnTo>
                        <a:pt x="3551" y="2653"/>
                      </a:lnTo>
                      <a:lnTo>
                        <a:pt x="3555" y="2653"/>
                      </a:lnTo>
                      <a:lnTo>
                        <a:pt x="3559" y="2653"/>
                      </a:lnTo>
                      <a:lnTo>
                        <a:pt x="3564" y="2653"/>
                      </a:lnTo>
                      <a:lnTo>
                        <a:pt x="3568" y="2653"/>
                      </a:lnTo>
                      <a:lnTo>
                        <a:pt x="3573" y="2653"/>
                      </a:lnTo>
                      <a:lnTo>
                        <a:pt x="3577" y="2653"/>
                      </a:lnTo>
                      <a:lnTo>
                        <a:pt x="3577" y="2649"/>
                      </a:lnTo>
                      <a:lnTo>
                        <a:pt x="3581" y="2653"/>
                      </a:lnTo>
                      <a:lnTo>
                        <a:pt x="3586" y="2653"/>
                      </a:lnTo>
                      <a:lnTo>
                        <a:pt x="3590" y="2653"/>
                      </a:lnTo>
                      <a:lnTo>
                        <a:pt x="3595" y="2653"/>
                      </a:lnTo>
                      <a:lnTo>
                        <a:pt x="3599" y="2653"/>
                      </a:lnTo>
                      <a:lnTo>
                        <a:pt x="3599" y="2649"/>
                      </a:lnTo>
                      <a:lnTo>
                        <a:pt x="3603" y="2653"/>
                      </a:lnTo>
                      <a:lnTo>
                        <a:pt x="3608" y="2653"/>
                      </a:lnTo>
                      <a:lnTo>
                        <a:pt x="3608" y="2649"/>
                      </a:lnTo>
                      <a:lnTo>
                        <a:pt x="3612" y="2649"/>
                      </a:lnTo>
                      <a:lnTo>
                        <a:pt x="3612" y="2653"/>
                      </a:lnTo>
                      <a:lnTo>
                        <a:pt x="3617" y="2653"/>
                      </a:lnTo>
                      <a:lnTo>
                        <a:pt x="3621" y="2653"/>
                      </a:lnTo>
                      <a:lnTo>
                        <a:pt x="3625" y="2653"/>
                      </a:lnTo>
                      <a:lnTo>
                        <a:pt x="3630" y="2653"/>
                      </a:lnTo>
                      <a:lnTo>
                        <a:pt x="3630" y="2649"/>
                      </a:lnTo>
                      <a:lnTo>
                        <a:pt x="3634" y="2649"/>
                      </a:lnTo>
                      <a:lnTo>
                        <a:pt x="3634" y="2653"/>
                      </a:lnTo>
                      <a:lnTo>
                        <a:pt x="3639" y="2644"/>
                      </a:lnTo>
                      <a:lnTo>
                        <a:pt x="3639" y="2653"/>
                      </a:lnTo>
                      <a:lnTo>
                        <a:pt x="3643" y="2653"/>
                      </a:lnTo>
                      <a:lnTo>
                        <a:pt x="3647" y="2653"/>
                      </a:lnTo>
                      <a:lnTo>
                        <a:pt x="3652" y="2653"/>
                      </a:lnTo>
                      <a:lnTo>
                        <a:pt x="3656" y="2653"/>
                      </a:lnTo>
                      <a:lnTo>
                        <a:pt x="3661" y="2649"/>
                      </a:lnTo>
                      <a:lnTo>
                        <a:pt x="3661" y="2653"/>
                      </a:lnTo>
                      <a:lnTo>
                        <a:pt x="3665" y="2649"/>
                      </a:lnTo>
                      <a:lnTo>
                        <a:pt x="3665" y="2653"/>
                      </a:lnTo>
                      <a:lnTo>
                        <a:pt x="3669" y="2653"/>
                      </a:lnTo>
                      <a:lnTo>
                        <a:pt x="3674" y="2653"/>
                      </a:lnTo>
                      <a:lnTo>
                        <a:pt x="3678" y="2653"/>
                      </a:lnTo>
                      <a:lnTo>
                        <a:pt x="3683" y="2653"/>
                      </a:lnTo>
                      <a:lnTo>
                        <a:pt x="3683" y="2649"/>
                      </a:lnTo>
                      <a:lnTo>
                        <a:pt x="3687" y="2649"/>
                      </a:lnTo>
                      <a:lnTo>
                        <a:pt x="3687" y="2653"/>
                      </a:lnTo>
                      <a:lnTo>
                        <a:pt x="3691" y="2653"/>
                      </a:lnTo>
                      <a:lnTo>
                        <a:pt x="3696" y="2653"/>
                      </a:lnTo>
                      <a:lnTo>
                        <a:pt x="3700" y="2653"/>
                      </a:lnTo>
                      <a:lnTo>
                        <a:pt x="3704" y="2653"/>
                      </a:lnTo>
                      <a:lnTo>
                        <a:pt x="3704" y="2649"/>
                      </a:lnTo>
                      <a:lnTo>
                        <a:pt x="3709" y="2649"/>
                      </a:lnTo>
                      <a:lnTo>
                        <a:pt x="3709" y="2653"/>
                      </a:lnTo>
                      <a:lnTo>
                        <a:pt x="3713" y="2653"/>
                      </a:lnTo>
                      <a:lnTo>
                        <a:pt x="3713" y="2649"/>
                      </a:lnTo>
                      <a:lnTo>
                        <a:pt x="3718" y="2649"/>
                      </a:lnTo>
                      <a:lnTo>
                        <a:pt x="3718" y="2653"/>
                      </a:lnTo>
                      <a:lnTo>
                        <a:pt x="3722" y="2653"/>
                      </a:lnTo>
                      <a:lnTo>
                        <a:pt x="3726" y="2653"/>
                      </a:lnTo>
                      <a:lnTo>
                        <a:pt x="3726" y="2649"/>
                      </a:lnTo>
                      <a:lnTo>
                        <a:pt x="3731" y="2653"/>
                      </a:lnTo>
                      <a:lnTo>
                        <a:pt x="3735" y="2653"/>
                      </a:lnTo>
                      <a:lnTo>
                        <a:pt x="3740" y="2653"/>
                      </a:lnTo>
                      <a:lnTo>
                        <a:pt x="3744" y="2653"/>
                      </a:lnTo>
                      <a:lnTo>
                        <a:pt x="3748" y="2653"/>
                      </a:lnTo>
                      <a:lnTo>
                        <a:pt x="3753" y="2653"/>
                      </a:lnTo>
                      <a:lnTo>
                        <a:pt x="3757" y="2653"/>
                      </a:lnTo>
                      <a:lnTo>
                        <a:pt x="3762" y="2653"/>
                      </a:lnTo>
                      <a:lnTo>
                        <a:pt x="3766" y="2649"/>
                      </a:lnTo>
                      <a:lnTo>
                        <a:pt x="3766" y="2653"/>
                      </a:lnTo>
                      <a:lnTo>
                        <a:pt x="3770" y="2653"/>
                      </a:lnTo>
                      <a:lnTo>
                        <a:pt x="3775" y="2653"/>
                      </a:lnTo>
                      <a:lnTo>
                        <a:pt x="3779" y="2653"/>
                      </a:lnTo>
                      <a:lnTo>
                        <a:pt x="3784" y="2653"/>
                      </a:lnTo>
                      <a:lnTo>
                        <a:pt x="3788" y="2653"/>
                      </a:lnTo>
                      <a:lnTo>
                        <a:pt x="3792" y="2653"/>
                      </a:lnTo>
                      <a:lnTo>
                        <a:pt x="3797" y="2653"/>
                      </a:lnTo>
                      <a:lnTo>
                        <a:pt x="3801" y="2653"/>
                      </a:lnTo>
                      <a:lnTo>
                        <a:pt x="3806" y="2653"/>
                      </a:lnTo>
                      <a:lnTo>
                        <a:pt x="3810" y="2653"/>
                      </a:lnTo>
                      <a:lnTo>
                        <a:pt x="3814" y="2653"/>
                      </a:lnTo>
                      <a:lnTo>
                        <a:pt x="3819" y="2653"/>
                      </a:lnTo>
                      <a:lnTo>
                        <a:pt x="3823" y="2653"/>
                      </a:lnTo>
                      <a:lnTo>
                        <a:pt x="3828" y="2649"/>
                      </a:lnTo>
                      <a:lnTo>
                        <a:pt x="3828" y="2644"/>
                      </a:lnTo>
                      <a:lnTo>
                        <a:pt x="3832" y="2649"/>
                      </a:lnTo>
                      <a:lnTo>
                        <a:pt x="3832" y="2653"/>
                      </a:lnTo>
                      <a:lnTo>
                        <a:pt x="3836" y="2649"/>
                      </a:lnTo>
                      <a:lnTo>
                        <a:pt x="3836" y="2653"/>
                      </a:lnTo>
                      <a:lnTo>
                        <a:pt x="3841" y="2644"/>
                      </a:lnTo>
                      <a:lnTo>
                        <a:pt x="3841" y="2653"/>
                      </a:lnTo>
                      <a:lnTo>
                        <a:pt x="3845" y="2653"/>
                      </a:lnTo>
                      <a:lnTo>
                        <a:pt x="3850" y="2653"/>
                      </a:lnTo>
                      <a:lnTo>
                        <a:pt x="3850" y="2649"/>
                      </a:lnTo>
                      <a:lnTo>
                        <a:pt x="3854" y="2649"/>
                      </a:lnTo>
                      <a:lnTo>
                        <a:pt x="3854" y="2653"/>
                      </a:lnTo>
                      <a:lnTo>
                        <a:pt x="3858" y="2653"/>
                      </a:lnTo>
                      <a:lnTo>
                        <a:pt x="3863" y="2653"/>
                      </a:lnTo>
                      <a:lnTo>
                        <a:pt x="3867" y="2653"/>
                      </a:lnTo>
                      <a:lnTo>
                        <a:pt x="3871" y="2653"/>
                      </a:lnTo>
                      <a:lnTo>
                        <a:pt x="3876" y="2653"/>
                      </a:lnTo>
                      <a:lnTo>
                        <a:pt x="3880" y="2653"/>
                      </a:lnTo>
                      <a:lnTo>
                        <a:pt x="3885" y="2653"/>
                      </a:lnTo>
                      <a:lnTo>
                        <a:pt x="3889" y="2653"/>
                      </a:lnTo>
                      <a:lnTo>
                        <a:pt x="3889" y="2649"/>
                      </a:lnTo>
                      <a:lnTo>
                        <a:pt x="3893" y="2649"/>
                      </a:lnTo>
                      <a:lnTo>
                        <a:pt x="3893" y="2653"/>
                      </a:lnTo>
                      <a:lnTo>
                        <a:pt x="3898" y="2653"/>
                      </a:lnTo>
                      <a:lnTo>
                        <a:pt x="3902" y="2653"/>
                      </a:lnTo>
                      <a:lnTo>
                        <a:pt x="3907" y="2653"/>
                      </a:lnTo>
                      <a:lnTo>
                        <a:pt x="3911" y="2653"/>
                      </a:lnTo>
                      <a:lnTo>
                        <a:pt x="3915" y="2653"/>
                      </a:lnTo>
                      <a:lnTo>
                        <a:pt x="3920" y="2653"/>
                      </a:lnTo>
                      <a:lnTo>
                        <a:pt x="3924" y="2653"/>
                      </a:lnTo>
                      <a:lnTo>
                        <a:pt x="3929" y="2653"/>
                      </a:lnTo>
                      <a:lnTo>
                        <a:pt x="3933" y="2653"/>
                      </a:lnTo>
                      <a:lnTo>
                        <a:pt x="3937" y="2653"/>
                      </a:lnTo>
                      <a:lnTo>
                        <a:pt x="3942" y="2653"/>
                      </a:lnTo>
                      <a:lnTo>
                        <a:pt x="3946" y="2649"/>
                      </a:lnTo>
                      <a:lnTo>
                        <a:pt x="3946" y="2653"/>
                      </a:lnTo>
                      <a:lnTo>
                        <a:pt x="3951" y="2653"/>
                      </a:lnTo>
                      <a:lnTo>
                        <a:pt x="3955" y="2653"/>
                      </a:lnTo>
                      <a:lnTo>
                        <a:pt x="3959" y="2653"/>
                      </a:lnTo>
                      <a:lnTo>
                        <a:pt x="3959" y="2649"/>
                      </a:lnTo>
                      <a:lnTo>
                        <a:pt x="3964" y="2653"/>
                      </a:lnTo>
                      <a:lnTo>
                        <a:pt x="3968" y="2653"/>
                      </a:lnTo>
                      <a:lnTo>
                        <a:pt x="3973" y="2653"/>
                      </a:lnTo>
                      <a:lnTo>
                        <a:pt x="3977" y="2653"/>
                      </a:lnTo>
                      <a:lnTo>
                        <a:pt x="3977" y="2649"/>
                      </a:lnTo>
                      <a:lnTo>
                        <a:pt x="3981" y="2653"/>
                      </a:lnTo>
                      <a:lnTo>
                        <a:pt x="3986" y="2653"/>
                      </a:lnTo>
                      <a:lnTo>
                        <a:pt x="3990" y="2653"/>
                      </a:lnTo>
                      <a:lnTo>
                        <a:pt x="3995" y="2653"/>
                      </a:lnTo>
                      <a:lnTo>
                        <a:pt x="3999" y="2653"/>
                      </a:lnTo>
                      <a:lnTo>
                        <a:pt x="4003" y="2653"/>
                      </a:lnTo>
                      <a:lnTo>
                        <a:pt x="4008" y="2653"/>
                      </a:lnTo>
                      <a:lnTo>
                        <a:pt x="4012" y="2653"/>
                      </a:lnTo>
                      <a:lnTo>
                        <a:pt x="4017" y="2653"/>
                      </a:lnTo>
                      <a:lnTo>
                        <a:pt x="4021" y="2653"/>
                      </a:lnTo>
                      <a:lnTo>
                        <a:pt x="4025" y="2653"/>
                      </a:lnTo>
                      <a:lnTo>
                        <a:pt x="4030" y="2653"/>
                      </a:lnTo>
                      <a:lnTo>
                        <a:pt x="4034" y="2649"/>
                      </a:lnTo>
                      <a:lnTo>
                        <a:pt x="4034" y="2653"/>
                      </a:lnTo>
                      <a:lnTo>
                        <a:pt x="4038" y="2653"/>
                      </a:lnTo>
                      <a:lnTo>
                        <a:pt x="4043" y="2653"/>
                      </a:lnTo>
                      <a:lnTo>
                        <a:pt x="4047" y="2653"/>
                      </a:lnTo>
                      <a:lnTo>
                        <a:pt x="4052" y="2653"/>
                      </a:lnTo>
                      <a:lnTo>
                        <a:pt x="4056" y="2653"/>
                      </a:lnTo>
                      <a:lnTo>
                        <a:pt x="4056" y="2649"/>
                      </a:lnTo>
                      <a:lnTo>
                        <a:pt x="4060" y="2649"/>
                      </a:lnTo>
                      <a:lnTo>
                        <a:pt x="4060" y="2653"/>
                      </a:lnTo>
                      <a:lnTo>
                        <a:pt x="4065" y="2653"/>
                      </a:lnTo>
                      <a:lnTo>
                        <a:pt x="4069" y="2653"/>
                      </a:lnTo>
                      <a:lnTo>
                        <a:pt x="4074" y="2653"/>
                      </a:lnTo>
                      <a:lnTo>
                        <a:pt x="4078" y="2653"/>
                      </a:lnTo>
                    </a:path>
                  </a:pathLst>
                </a:custGeom>
                <a:noFill/>
                <a:ln w="6350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86" name="Rectangle 98"/>
                <p:cNvSpPr>
                  <a:spLocks noChangeArrowheads="1"/>
                </p:cNvSpPr>
                <p:nvPr/>
              </p:nvSpPr>
              <p:spPr bwMode="auto">
                <a:xfrm>
                  <a:off x="1217" y="3619"/>
                  <a:ext cx="221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165.0</a:t>
                  </a:r>
                  <a:endParaRPr lang="cs-CZ" altLang="cs-CZ" sz="3200"/>
                </a:p>
              </p:txBody>
            </p:sp>
            <p:sp>
              <p:nvSpPr>
                <p:cNvPr id="12387" name="Rectangle 99"/>
                <p:cNvSpPr>
                  <a:spLocks noChangeArrowheads="1"/>
                </p:cNvSpPr>
                <p:nvPr/>
              </p:nvSpPr>
              <p:spPr bwMode="auto">
                <a:xfrm>
                  <a:off x="1427" y="3607"/>
                  <a:ext cx="221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226.8</a:t>
                  </a:r>
                  <a:endParaRPr lang="cs-CZ" altLang="cs-CZ" sz="3200"/>
                </a:p>
              </p:txBody>
            </p:sp>
            <p:sp>
              <p:nvSpPr>
                <p:cNvPr id="12388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28" y="3601"/>
                  <a:ext cx="221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285.1</a:t>
                  </a:r>
                  <a:endParaRPr lang="cs-CZ" altLang="cs-CZ" sz="3200"/>
                </a:p>
              </p:txBody>
            </p:sp>
            <p:sp>
              <p:nvSpPr>
                <p:cNvPr id="12389" name="Rectangle 101"/>
                <p:cNvSpPr>
                  <a:spLocks noChangeArrowheads="1"/>
                </p:cNvSpPr>
                <p:nvPr/>
              </p:nvSpPr>
              <p:spPr bwMode="auto">
                <a:xfrm>
                  <a:off x="1798" y="3541"/>
                  <a:ext cx="220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334.7</a:t>
                  </a:r>
                  <a:endParaRPr lang="cs-CZ" altLang="cs-CZ" sz="3200"/>
                </a:p>
              </p:txBody>
            </p:sp>
            <p:sp>
              <p:nvSpPr>
                <p:cNvPr id="12390" name="Rectangle 102"/>
                <p:cNvSpPr>
                  <a:spLocks noChangeArrowheads="1"/>
                </p:cNvSpPr>
                <p:nvPr/>
              </p:nvSpPr>
              <p:spPr bwMode="auto">
                <a:xfrm>
                  <a:off x="1953" y="3590"/>
                  <a:ext cx="220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380.1</a:t>
                  </a:r>
                  <a:endParaRPr lang="cs-CZ" altLang="cs-CZ" sz="3200"/>
                </a:p>
              </p:txBody>
            </p:sp>
            <p:sp>
              <p:nvSpPr>
                <p:cNvPr id="12391" name="Rectangle 103"/>
                <p:cNvSpPr>
                  <a:spLocks noChangeArrowheads="1"/>
                </p:cNvSpPr>
                <p:nvPr/>
              </p:nvSpPr>
              <p:spPr bwMode="auto">
                <a:xfrm>
                  <a:off x="2047" y="3453"/>
                  <a:ext cx="221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408.2</a:t>
                  </a:r>
                  <a:endParaRPr lang="cs-CZ" altLang="cs-CZ" sz="3200"/>
                </a:p>
              </p:txBody>
            </p:sp>
            <p:sp>
              <p:nvSpPr>
                <p:cNvPr id="123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81" y="3480"/>
                  <a:ext cx="220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447.7</a:t>
                  </a:r>
                  <a:endParaRPr lang="cs-CZ" altLang="cs-CZ" sz="3200"/>
                </a:p>
              </p:txBody>
            </p:sp>
            <p:sp>
              <p:nvSpPr>
                <p:cNvPr id="12393" name="Rectangle 105"/>
                <p:cNvSpPr>
                  <a:spLocks noChangeArrowheads="1"/>
                </p:cNvSpPr>
                <p:nvPr/>
              </p:nvSpPr>
              <p:spPr bwMode="auto">
                <a:xfrm>
                  <a:off x="2343" y="3619"/>
                  <a:ext cx="221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495.0</a:t>
                  </a:r>
                  <a:endParaRPr lang="cs-CZ" altLang="cs-CZ" sz="3200"/>
                </a:p>
              </p:txBody>
            </p:sp>
            <p:sp>
              <p:nvSpPr>
                <p:cNvPr id="1239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487" y="1032"/>
                  <a:ext cx="221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538.3</a:t>
                  </a:r>
                  <a:endParaRPr lang="cs-CZ" altLang="cs-CZ" sz="3200"/>
                </a:p>
              </p:txBody>
            </p:sp>
            <p:sp>
              <p:nvSpPr>
                <p:cNvPr id="1239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596" y="3558"/>
                  <a:ext cx="221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569.3</a:t>
                  </a:r>
                  <a:endParaRPr lang="cs-CZ" altLang="cs-CZ" sz="3200"/>
                </a:p>
              </p:txBody>
            </p:sp>
            <p:sp>
              <p:nvSpPr>
                <p:cNvPr id="1239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41" y="3594"/>
                  <a:ext cx="221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640.4</a:t>
                  </a:r>
                  <a:endParaRPr lang="cs-CZ" altLang="cs-CZ" sz="3200"/>
                </a:p>
              </p:txBody>
            </p:sp>
            <p:sp>
              <p:nvSpPr>
                <p:cNvPr id="12397" name="Rectangle 109"/>
                <p:cNvSpPr>
                  <a:spLocks noChangeArrowheads="1"/>
                </p:cNvSpPr>
                <p:nvPr/>
              </p:nvSpPr>
              <p:spPr bwMode="auto">
                <a:xfrm>
                  <a:off x="2930" y="3304"/>
                  <a:ext cx="221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668.3</a:t>
                  </a:r>
                  <a:endParaRPr lang="cs-CZ" altLang="cs-CZ" sz="3200"/>
                </a:p>
              </p:txBody>
            </p:sp>
            <p:sp>
              <p:nvSpPr>
                <p:cNvPr id="12398" name="Rectangle 110"/>
                <p:cNvSpPr>
                  <a:spLocks noChangeArrowheads="1"/>
                </p:cNvSpPr>
                <p:nvPr/>
              </p:nvSpPr>
              <p:spPr bwMode="auto">
                <a:xfrm>
                  <a:off x="3631" y="3611"/>
                  <a:ext cx="220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873.5</a:t>
                  </a:r>
                  <a:endParaRPr lang="cs-CZ" altLang="cs-CZ" sz="3200"/>
                </a:p>
              </p:txBody>
            </p:sp>
            <p:sp>
              <p:nvSpPr>
                <p:cNvPr id="12399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78" y="3611"/>
                  <a:ext cx="221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916.9</a:t>
                  </a:r>
                  <a:endParaRPr lang="cs-CZ" altLang="cs-CZ" sz="3200"/>
                </a:p>
              </p:txBody>
            </p:sp>
            <p:sp>
              <p:nvSpPr>
                <p:cNvPr id="12400" name="Rectangle 112"/>
                <p:cNvSpPr>
                  <a:spLocks noChangeArrowheads="1"/>
                </p:cNvSpPr>
                <p:nvPr/>
              </p:nvSpPr>
              <p:spPr bwMode="auto">
                <a:xfrm>
                  <a:off x="4311" y="3597"/>
                  <a:ext cx="270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1076.4</a:t>
                  </a:r>
                  <a:endParaRPr lang="cs-CZ" altLang="cs-CZ" sz="3200"/>
                </a:p>
              </p:txBody>
            </p:sp>
            <p:sp>
              <p:nvSpPr>
                <p:cNvPr id="12401" name="Line 113"/>
                <p:cNvSpPr>
                  <a:spLocks noChangeShapeType="1"/>
                </p:cNvSpPr>
                <p:nvPr/>
              </p:nvSpPr>
              <p:spPr bwMode="auto">
                <a:xfrm>
                  <a:off x="1072" y="3752"/>
                  <a:ext cx="1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02" name="Line 114"/>
                <p:cNvSpPr>
                  <a:spLocks noChangeShapeType="1"/>
                </p:cNvSpPr>
                <p:nvPr/>
              </p:nvSpPr>
              <p:spPr bwMode="auto">
                <a:xfrm>
                  <a:off x="1410" y="3752"/>
                  <a:ext cx="1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03" name="Rectangle 115"/>
                <p:cNvSpPr>
                  <a:spLocks noChangeArrowheads="1"/>
                </p:cNvSpPr>
                <p:nvPr/>
              </p:nvSpPr>
              <p:spPr bwMode="auto">
                <a:xfrm>
                  <a:off x="1360" y="3774"/>
                  <a:ext cx="148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200</a:t>
                  </a:r>
                  <a:endParaRPr lang="cs-CZ" altLang="cs-CZ" sz="3200"/>
                </a:p>
              </p:txBody>
            </p:sp>
            <p:sp>
              <p:nvSpPr>
                <p:cNvPr id="12404" name="Line 116"/>
                <p:cNvSpPr>
                  <a:spLocks noChangeShapeType="1"/>
                </p:cNvSpPr>
                <p:nvPr/>
              </p:nvSpPr>
              <p:spPr bwMode="auto">
                <a:xfrm>
                  <a:off x="1749" y="3752"/>
                  <a:ext cx="1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05" name="Line 117"/>
                <p:cNvSpPr>
                  <a:spLocks noChangeShapeType="1"/>
                </p:cNvSpPr>
                <p:nvPr/>
              </p:nvSpPr>
              <p:spPr bwMode="auto">
                <a:xfrm>
                  <a:off x="2087" y="3752"/>
                  <a:ext cx="1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06" name="Rectangle 118"/>
                <p:cNvSpPr>
                  <a:spLocks noChangeArrowheads="1"/>
                </p:cNvSpPr>
                <p:nvPr/>
              </p:nvSpPr>
              <p:spPr bwMode="auto">
                <a:xfrm>
                  <a:off x="2036" y="3774"/>
                  <a:ext cx="148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400</a:t>
                  </a:r>
                  <a:endParaRPr lang="cs-CZ" altLang="cs-CZ" sz="3200"/>
                </a:p>
              </p:txBody>
            </p:sp>
            <p:sp>
              <p:nvSpPr>
                <p:cNvPr id="12407" name="Line 119"/>
                <p:cNvSpPr>
                  <a:spLocks noChangeShapeType="1"/>
                </p:cNvSpPr>
                <p:nvPr/>
              </p:nvSpPr>
              <p:spPr bwMode="auto">
                <a:xfrm>
                  <a:off x="2425" y="3752"/>
                  <a:ext cx="1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08" name="Line 120"/>
                <p:cNvSpPr>
                  <a:spLocks noChangeShapeType="1"/>
                </p:cNvSpPr>
                <p:nvPr/>
              </p:nvSpPr>
              <p:spPr bwMode="auto">
                <a:xfrm>
                  <a:off x="2764" y="3752"/>
                  <a:ext cx="1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0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713" y="3774"/>
                  <a:ext cx="148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600</a:t>
                  </a:r>
                  <a:endParaRPr lang="cs-CZ" altLang="cs-CZ" sz="3200"/>
                </a:p>
              </p:txBody>
            </p:sp>
            <p:sp>
              <p:nvSpPr>
                <p:cNvPr id="12410" name="Line 122"/>
                <p:cNvSpPr>
                  <a:spLocks noChangeShapeType="1"/>
                </p:cNvSpPr>
                <p:nvPr/>
              </p:nvSpPr>
              <p:spPr bwMode="auto">
                <a:xfrm>
                  <a:off x="3107" y="3752"/>
                  <a:ext cx="1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11" name="Line 123"/>
                <p:cNvSpPr>
                  <a:spLocks noChangeShapeType="1"/>
                </p:cNvSpPr>
                <p:nvPr/>
              </p:nvSpPr>
              <p:spPr bwMode="auto">
                <a:xfrm>
                  <a:off x="3445" y="3752"/>
                  <a:ext cx="1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12" name="Rectangle 124"/>
                <p:cNvSpPr>
                  <a:spLocks noChangeArrowheads="1"/>
                </p:cNvSpPr>
                <p:nvPr/>
              </p:nvSpPr>
              <p:spPr bwMode="auto">
                <a:xfrm>
                  <a:off x="3394" y="3774"/>
                  <a:ext cx="147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800</a:t>
                  </a:r>
                  <a:endParaRPr lang="cs-CZ" altLang="cs-CZ" sz="3200"/>
                </a:p>
              </p:txBody>
            </p:sp>
            <p:sp>
              <p:nvSpPr>
                <p:cNvPr id="12413" name="Line 125"/>
                <p:cNvSpPr>
                  <a:spLocks noChangeShapeType="1"/>
                </p:cNvSpPr>
                <p:nvPr/>
              </p:nvSpPr>
              <p:spPr bwMode="auto">
                <a:xfrm>
                  <a:off x="3783" y="3752"/>
                  <a:ext cx="1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14" name="Line 126"/>
                <p:cNvSpPr>
                  <a:spLocks noChangeShapeType="1"/>
                </p:cNvSpPr>
                <p:nvPr/>
              </p:nvSpPr>
              <p:spPr bwMode="auto">
                <a:xfrm>
                  <a:off x="4122" y="3752"/>
                  <a:ext cx="1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15" name="Rectangle 127"/>
                <p:cNvSpPr>
                  <a:spLocks noChangeArrowheads="1"/>
                </p:cNvSpPr>
                <p:nvPr/>
              </p:nvSpPr>
              <p:spPr bwMode="auto">
                <a:xfrm>
                  <a:off x="4059" y="3774"/>
                  <a:ext cx="197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1000</a:t>
                  </a:r>
                  <a:endParaRPr lang="cs-CZ" altLang="cs-CZ" sz="3200"/>
                </a:p>
              </p:txBody>
            </p:sp>
            <p:sp>
              <p:nvSpPr>
                <p:cNvPr id="12416" name="Line 128"/>
                <p:cNvSpPr>
                  <a:spLocks noChangeShapeType="1"/>
                </p:cNvSpPr>
                <p:nvPr/>
              </p:nvSpPr>
              <p:spPr bwMode="auto">
                <a:xfrm>
                  <a:off x="4460" y="3752"/>
                  <a:ext cx="1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17" name="Line 129"/>
                <p:cNvSpPr>
                  <a:spLocks noChangeShapeType="1"/>
                </p:cNvSpPr>
                <p:nvPr/>
              </p:nvSpPr>
              <p:spPr bwMode="auto">
                <a:xfrm>
                  <a:off x="4803" y="3752"/>
                  <a:ext cx="1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18" name="Rectangle 130"/>
                <p:cNvSpPr>
                  <a:spLocks noChangeArrowheads="1"/>
                </p:cNvSpPr>
                <p:nvPr/>
              </p:nvSpPr>
              <p:spPr bwMode="auto">
                <a:xfrm>
                  <a:off x="4742" y="3774"/>
                  <a:ext cx="197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1200</a:t>
                  </a:r>
                  <a:endParaRPr lang="cs-CZ" altLang="cs-CZ" sz="3200"/>
                </a:p>
              </p:txBody>
            </p:sp>
            <p:sp>
              <p:nvSpPr>
                <p:cNvPr id="12419" name="Rectangle 131"/>
                <p:cNvSpPr>
                  <a:spLocks noChangeArrowheads="1"/>
                </p:cNvSpPr>
                <p:nvPr/>
              </p:nvSpPr>
              <p:spPr bwMode="auto">
                <a:xfrm>
                  <a:off x="4866" y="3773"/>
                  <a:ext cx="140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m/z</a:t>
                  </a:r>
                  <a:endParaRPr lang="cs-CZ" altLang="cs-CZ" sz="3200"/>
                </a:p>
              </p:txBody>
            </p:sp>
            <p:sp>
              <p:nvSpPr>
                <p:cNvPr id="12420" name="Line 132"/>
                <p:cNvSpPr>
                  <a:spLocks noChangeShapeType="1"/>
                </p:cNvSpPr>
                <p:nvPr/>
              </p:nvSpPr>
              <p:spPr bwMode="auto">
                <a:xfrm>
                  <a:off x="861" y="3738"/>
                  <a:ext cx="2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21" name="Rectangle 133"/>
                <p:cNvSpPr>
                  <a:spLocks noChangeArrowheads="1"/>
                </p:cNvSpPr>
                <p:nvPr/>
              </p:nvSpPr>
              <p:spPr bwMode="auto">
                <a:xfrm>
                  <a:off x="760" y="3711"/>
                  <a:ext cx="122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0.0</a:t>
                  </a:r>
                  <a:endParaRPr lang="cs-CZ" altLang="cs-CZ" sz="3200"/>
                </a:p>
              </p:txBody>
            </p:sp>
            <p:sp>
              <p:nvSpPr>
                <p:cNvPr id="12422" name="Line 134"/>
                <p:cNvSpPr>
                  <a:spLocks noChangeShapeType="1"/>
                </p:cNvSpPr>
                <p:nvPr/>
              </p:nvSpPr>
              <p:spPr bwMode="auto">
                <a:xfrm>
                  <a:off x="870" y="3629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23" name="Line 135"/>
                <p:cNvSpPr>
                  <a:spLocks noChangeShapeType="1"/>
                </p:cNvSpPr>
                <p:nvPr/>
              </p:nvSpPr>
              <p:spPr bwMode="auto">
                <a:xfrm>
                  <a:off x="870" y="3519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24" name="Line 136"/>
                <p:cNvSpPr>
                  <a:spLocks noChangeShapeType="1"/>
                </p:cNvSpPr>
                <p:nvPr/>
              </p:nvSpPr>
              <p:spPr bwMode="auto">
                <a:xfrm>
                  <a:off x="870" y="3409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25" name="Line 137"/>
                <p:cNvSpPr>
                  <a:spLocks noChangeShapeType="1"/>
                </p:cNvSpPr>
                <p:nvPr/>
              </p:nvSpPr>
              <p:spPr bwMode="auto">
                <a:xfrm>
                  <a:off x="870" y="3299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26" name="Line 138"/>
                <p:cNvSpPr>
                  <a:spLocks noChangeShapeType="1"/>
                </p:cNvSpPr>
                <p:nvPr/>
              </p:nvSpPr>
              <p:spPr bwMode="auto">
                <a:xfrm>
                  <a:off x="861" y="3189"/>
                  <a:ext cx="2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27" name="Rectangle 139"/>
                <p:cNvSpPr>
                  <a:spLocks noChangeArrowheads="1"/>
                </p:cNvSpPr>
                <p:nvPr/>
              </p:nvSpPr>
              <p:spPr bwMode="auto">
                <a:xfrm>
                  <a:off x="760" y="3163"/>
                  <a:ext cx="122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0.5</a:t>
                  </a:r>
                  <a:endParaRPr lang="cs-CZ" altLang="cs-CZ" sz="3200"/>
                </a:p>
              </p:txBody>
            </p:sp>
            <p:sp>
              <p:nvSpPr>
                <p:cNvPr id="12428" name="Line 140"/>
                <p:cNvSpPr>
                  <a:spLocks noChangeShapeType="1"/>
                </p:cNvSpPr>
                <p:nvPr/>
              </p:nvSpPr>
              <p:spPr bwMode="auto">
                <a:xfrm>
                  <a:off x="870" y="3080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29" name="Line 141"/>
                <p:cNvSpPr>
                  <a:spLocks noChangeShapeType="1"/>
                </p:cNvSpPr>
                <p:nvPr/>
              </p:nvSpPr>
              <p:spPr bwMode="auto">
                <a:xfrm>
                  <a:off x="870" y="2965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0" name="Line 142"/>
                <p:cNvSpPr>
                  <a:spLocks noChangeShapeType="1"/>
                </p:cNvSpPr>
                <p:nvPr/>
              </p:nvSpPr>
              <p:spPr bwMode="auto">
                <a:xfrm>
                  <a:off x="870" y="2855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1" name="Line 143"/>
                <p:cNvSpPr>
                  <a:spLocks noChangeShapeType="1"/>
                </p:cNvSpPr>
                <p:nvPr/>
              </p:nvSpPr>
              <p:spPr bwMode="auto">
                <a:xfrm>
                  <a:off x="870" y="2746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2" name="Line 144"/>
                <p:cNvSpPr>
                  <a:spLocks noChangeShapeType="1"/>
                </p:cNvSpPr>
                <p:nvPr/>
              </p:nvSpPr>
              <p:spPr bwMode="auto">
                <a:xfrm>
                  <a:off x="861" y="2636"/>
                  <a:ext cx="2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3" name="Rectangle 145"/>
                <p:cNvSpPr>
                  <a:spLocks noChangeArrowheads="1"/>
                </p:cNvSpPr>
                <p:nvPr/>
              </p:nvSpPr>
              <p:spPr bwMode="auto">
                <a:xfrm>
                  <a:off x="760" y="2609"/>
                  <a:ext cx="122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1.0</a:t>
                  </a:r>
                  <a:endParaRPr lang="cs-CZ" altLang="cs-CZ" sz="3200"/>
                </a:p>
              </p:txBody>
            </p:sp>
            <p:sp>
              <p:nvSpPr>
                <p:cNvPr id="12434" name="Line 146"/>
                <p:cNvSpPr>
                  <a:spLocks noChangeShapeType="1"/>
                </p:cNvSpPr>
                <p:nvPr/>
              </p:nvSpPr>
              <p:spPr bwMode="auto">
                <a:xfrm>
                  <a:off x="870" y="2526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5" name="Line 147"/>
                <p:cNvSpPr>
                  <a:spLocks noChangeShapeType="1"/>
                </p:cNvSpPr>
                <p:nvPr/>
              </p:nvSpPr>
              <p:spPr bwMode="auto">
                <a:xfrm>
                  <a:off x="870" y="2416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6" name="Line 148"/>
                <p:cNvSpPr>
                  <a:spLocks noChangeShapeType="1"/>
                </p:cNvSpPr>
                <p:nvPr/>
              </p:nvSpPr>
              <p:spPr bwMode="auto">
                <a:xfrm>
                  <a:off x="870" y="2306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7" name="Line 149"/>
                <p:cNvSpPr>
                  <a:spLocks noChangeShapeType="1"/>
                </p:cNvSpPr>
                <p:nvPr/>
              </p:nvSpPr>
              <p:spPr bwMode="auto">
                <a:xfrm>
                  <a:off x="870" y="2197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8" name="Line 150"/>
                <p:cNvSpPr>
                  <a:spLocks noChangeShapeType="1"/>
                </p:cNvSpPr>
                <p:nvPr/>
              </p:nvSpPr>
              <p:spPr bwMode="auto">
                <a:xfrm>
                  <a:off x="861" y="2087"/>
                  <a:ext cx="2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9" name="Rectangle 151"/>
                <p:cNvSpPr>
                  <a:spLocks noChangeArrowheads="1"/>
                </p:cNvSpPr>
                <p:nvPr/>
              </p:nvSpPr>
              <p:spPr bwMode="auto">
                <a:xfrm>
                  <a:off x="760" y="2061"/>
                  <a:ext cx="122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1.5</a:t>
                  </a:r>
                  <a:endParaRPr lang="cs-CZ" altLang="cs-CZ" sz="3200"/>
                </a:p>
              </p:txBody>
            </p:sp>
            <p:sp>
              <p:nvSpPr>
                <p:cNvPr id="12440" name="Line 152"/>
                <p:cNvSpPr>
                  <a:spLocks noChangeShapeType="1"/>
                </p:cNvSpPr>
                <p:nvPr/>
              </p:nvSpPr>
              <p:spPr bwMode="auto">
                <a:xfrm>
                  <a:off x="870" y="1977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41" name="Line 153"/>
                <p:cNvSpPr>
                  <a:spLocks noChangeShapeType="1"/>
                </p:cNvSpPr>
                <p:nvPr/>
              </p:nvSpPr>
              <p:spPr bwMode="auto">
                <a:xfrm>
                  <a:off x="870" y="1867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42" name="Line 154"/>
                <p:cNvSpPr>
                  <a:spLocks noChangeShapeType="1"/>
                </p:cNvSpPr>
                <p:nvPr/>
              </p:nvSpPr>
              <p:spPr bwMode="auto">
                <a:xfrm>
                  <a:off x="870" y="1757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43" name="Line 155"/>
                <p:cNvSpPr>
                  <a:spLocks noChangeShapeType="1"/>
                </p:cNvSpPr>
                <p:nvPr/>
              </p:nvSpPr>
              <p:spPr bwMode="auto">
                <a:xfrm>
                  <a:off x="870" y="1648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44" name="Line 156"/>
                <p:cNvSpPr>
                  <a:spLocks noChangeShapeType="1"/>
                </p:cNvSpPr>
                <p:nvPr/>
              </p:nvSpPr>
              <p:spPr bwMode="auto">
                <a:xfrm>
                  <a:off x="861" y="1533"/>
                  <a:ext cx="2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45" name="Rectangle 157"/>
                <p:cNvSpPr>
                  <a:spLocks noChangeArrowheads="1"/>
                </p:cNvSpPr>
                <p:nvPr/>
              </p:nvSpPr>
              <p:spPr bwMode="auto">
                <a:xfrm>
                  <a:off x="760" y="1508"/>
                  <a:ext cx="122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2.0</a:t>
                  </a:r>
                  <a:endParaRPr lang="cs-CZ" altLang="cs-CZ" sz="3200"/>
                </a:p>
              </p:txBody>
            </p:sp>
            <p:sp>
              <p:nvSpPr>
                <p:cNvPr id="12446" name="Line 158"/>
                <p:cNvSpPr>
                  <a:spLocks noChangeShapeType="1"/>
                </p:cNvSpPr>
                <p:nvPr/>
              </p:nvSpPr>
              <p:spPr bwMode="auto">
                <a:xfrm>
                  <a:off x="870" y="1424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47" name="Line 159"/>
                <p:cNvSpPr>
                  <a:spLocks noChangeShapeType="1"/>
                </p:cNvSpPr>
                <p:nvPr/>
              </p:nvSpPr>
              <p:spPr bwMode="auto">
                <a:xfrm>
                  <a:off x="870" y="1314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48" name="Line 160"/>
                <p:cNvSpPr>
                  <a:spLocks noChangeShapeType="1"/>
                </p:cNvSpPr>
                <p:nvPr/>
              </p:nvSpPr>
              <p:spPr bwMode="auto">
                <a:xfrm>
                  <a:off x="870" y="1204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49" name="Line 161"/>
                <p:cNvSpPr>
                  <a:spLocks noChangeShapeType="1"/>
                </p:cNvSpPr>
                <p:nvPr/>
              </p:nvSpPr>
              <p:spPr bwMode="auto">
                <a:xfrm>
                  <a:off x="870" y="1094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50" name="Line 162"/>
                <p:cNvSpPr>
                  <a:spLocks noChangeShapeType="1"/>
                </p:cNvSpPr>
                <p:nvPr/>
              </p:nvSpPr>
              <p:spPr bwMode="auto">
                <a:xfrm>
                  <a:off x="861" y="984"/>
                  <a:ext cx="2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51" name="Rectangle 163"/>
                <p:cNvSpPr>
                  <a:spLocks noChangeArrowheads="1"/>
                </p:cNvSpPr>
                <p:nvPr/>
              </p:nvSpPr>
              <p:spPr bwMode="auto">
                <a:xfrm>
                  <a:off x="760" y="958"/>
                  <a:ext cx="122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2.5</a:t>
                  </a:r>
                  <a:endParaRPr lang="cs-CZ" altLang="cs-CZ" sz="3200"/>
                </a:p>
              </p:txBody>
            </p:sp>
            <p:sp>
              <p:nvSpPr>
                <p:cNvPr id="12452" name="Line 164"/>
                <p:cNvSpPr>
                  <a:spLocks noChangeShapeType="1"/>
                </p:cNvSpPr>
                <p:nvPr/>
              </p:nvSpPr>
              <p:spPr bwMode="auto">
                <a:xfrm>
                  <a:off x="870" y="874"/>
                  <a:ext cx="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53" name="Rectangle 165"/>
                <p:cNvSpPr>
                  <a:spLocks noChangeArrowheads="1"/>
                </p:cNvSpPr>
                <p:nvPr/>
              </p:nvSpPr>
              <p:spPr bwMode="auto">
                <a:xfrm>
                  <a:off x="807" y="860"/>
                  <a:ext cx="49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7</a:t>
                  </a:r>
                  <a:endParaRPr lang="cs-CZ" altLang="cs-CZ" sz="3200"/>
                </a:p>
              </p:txBody>
            </p:sp>
            <p:sp>
              <p:nvSpPr>
                <p:cNvPr id="12454" name="Rectangle 166"/>
                <p:cNvSpPr>
                  <a:spLocks noChangeArrowheads="1"/>
                </p:cNvSpPr>
                <p:nvPr/>
              </p:nvSpPr>
              <p:spPr bwMode="auto">
                <a:xfrm>
                  <a:off x="729" y="874"/>
                  <a:ext cx="142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x10</a:t>
                  </a:r>
                  <a:endParaRPr lang="cs-CZ" altLang="cs-CZ" sz="3200"/>
                </a:p>
              </p:txBody>
            </p:sp>
            <p:sp>
              <p:nvSpPr>
                <p:cNvPr id="12455" name="Rectangle 167"/>
                <p:cNvSpPr>
                  <a:spLocks noChangeArrowheads="1"/>
                </p:cNvSpPr>
                <p:nvPr/>
              </p:nvSpPr>
              <p:spPr bwMode="auto">
                <a:xfrm>
                  <a:off x="694" y="817"/>
                  <a:ext cx="263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altLang="cs-CZ" sz="600">
                      <a:solidFill>
                        <a:srgbClr val="000000"/>
                      </a:solidFill>
                      <a:latin typeface="Arial" pitchFamily="34" charset="0"/>
                    </a:rPr>
                    <a:t>Intens.</a:t>
                  </a:r>
                  <a:endParaRPr lang="cs-CZ" altLang="cs-CZ" sz="3200"/>
                </a:p>
              </p:txBody>
            </p:sp>
            <p:sp>
              <p:nvSpPr>
                <p:cNvPr id="12456" name="Freeform 168"/>
                <p:cNvSpPr>
                  <a:spLocks/>
                </p:cNvSpPr>
                <p:nvPr/>
              </p:nvSpPr>
              <p:spPr bwMode="auto">
                <a:xfrm>
                  <a:off x="883" y="822"/>
                  <a:ext cx="4091" cy="2925"/>
                </a:xfrm>
                <a:custGeom>
                  <a:avLst/>
                  <a:gdLst>
                    <a:gd name="T0" fmla="*/ 0 w 931"/>
                    <a:gd name="T1" fmla="*/ 12 h 666"/>
                    <a:gd name="T2" fmla="*/ 2 w 931"/>
                    <a:gd name="T3" fmla="*/ 666 h 666"/>
                    <a:gd name="T4" fmla="*/ 931 w 931"/>
                    <a:gd name="T5" fmla="*/ 666 h 666"/>
                    <a:gd name="T6" fmla="*/ 931 w 931"/>
                    <a:gd name="T7" fmla="*/ 0 h 666"/>
                    <a:gd name="T8" fmla="*/ 2 w 931"/>
                    <a:gd name="T9" fmla="*/ 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1" h="666">
                      <a:moveTo>
                        <a:pt x="0" y="12"/>
                      </a:moveTo>
                      <a:lnTo>
                        <a:pt x="2" y="666"/>
                      </a:lnTo>
                      <a:lnTo>
                        <a:pt x="931" y="666"/>
                      </a:lnTo>
                      <a:lnTo>
                        <a:pt x="93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2457" name="AutoShape 169"/>
              <p:cNvSpPr>
                <a:spLocks noChangeArrowheads="1"/>
              </p:cNvSpPr>
              <p:nvPr/>
            </p:nvSpPr>
            <p:spPr bwMode="auto">
              <a:xfrm>
                <a:off x="3786" y="1221"/>
                <a:ext cx="268" cy="57"/>
              </a:xfrm>
              <a:prstGeom prst="rightArrow">
                <a:avLst>
                  <a:gd name="adj1" fmla="val 50000"/>
                  <a:gd name="adj2" fmla="val 11754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58" name="AutoShape 170"/>
              <p:cNvSpPr>
                <a:spLocks noChangeArrowheads="1"/>
              </p:cNvSpPr>
              <p:nvPr/>
            </p:nvSpPr>
            <p:spPr bwMode="auto">
              <a:xfrm flipH="1">
                <a:off x="4153" y="1221"/>
                <a:ext cx="268" cy="57"/>
              </a:xfrm>
              <a:prstGeom prst="rightArrow">
                <a:avLst>
                  <a:gd name="adj1" fmla="val 50000"/>
                  <a:gd name="adj2" fmla="val 11754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4179" y="1026"/>
                <a:ext cx="42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600"/>
                  <a:t>40 Da</a:t>
                </a:r>
              </a:p>
            </p:txBody>
          </p:sp>
          <p:sp>
            <p:nvSpPr>
              <p:cNvPr id="12460" name="AutoShape 172"/>
              <p:cNvSpPr>
                <a:spLocks noChangeAspect="1" noChangeArrowheads="1" noTextEdit="1"/>
              </p:cNvSpPr>
              <p:nvPr/>
            </p:nvSpPr>
            <p:spPr bwMode="auto">
              <a:xfrm>
                <a:off x="3048" y="890"/>
                <a:ext cx="2359" cy="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61" name="Freeform 173"/>
              <p:cNvSpPr>
                <a:spLocks/>
              </p:cNvSpPr>
              <p:nvPr/>
            </p:nvSpPr>
            <p:spPr bwMode="auto">
              <a:xfrm>
                <a:off x="3168" y="1038"/>
                <a:ext cx="2227" cy="1372"/>
              </a:xfrm>
              <a:custGeom>
                <a:avLst/>
                <a:gdLst>
                  <a:gd name="T0" fmla="*/ 48 w 2227"/>
                  <a:gd name="T1" fmla="*/ 1372 h 1372"/>
                  <a:gd name="T2" fmla="*/ 91 w 2227"/>
                  <a:gd name="T3" fmla="*/ 1372 h 1372"/>
                  <a:gd name="T4" fmla="*/ 125 w 2227"/>
                  <a:gd name="T5" fmla="*/ 1370 h 1372"/>
                  <a:gd name="T6" fmla="*/ 163 w 2227"/>
                  <a:gd name="T7" fmla="*/ 1372 h 1372"/>
                  <a:gd name="T8" fmla="*/ 199 w 2227"/>
                  <a:gd name="T9" fmla="*/ 1372 h 1372"/>
                  <a:gd name="T10" fmla="*/ 242 w 2227"/>
                  <a:gd name="T11" fmla="*/ 1372 h 1372"/>
                  <a:gd name="T12" fmla="*/ 278 w 2227"/>
                  <a:gd name="T13" fmla="*/ 1363 h 1372"/>
                  <a:gd name="T14" fmla="*/ 307 w 2227"/>
                  <a:gd name="T15" fmla="*/ 1372 h 1372"/>
                  <a:gd name="T16" fmla="*/ 341 w 2227"/>
                  <a:gd name="T17" fmla="*/ 1372 h 1372"/>
                  <a:gd name="T18" fmla="*/ 377 w 2227"/>
                  <a:gd name="T19" fmla="*/ 1372 h 1372"/>
                  <a:gd name="T20" fmla="*/ 408 w 2227"/>
                  <a:gd name="T21" fmla="*/ 1372 h 1372"/>
                  <a:gd name="T22" fmla="*/ 444 w 2227"/>
                  <a:gd name="T23" fmla="*/ 1372 h 1372"/>
                  <a:gd name="T24" fmla="*/ 475 w 2227"/>
                  <a:gd name="T25" fmla="*/ 1372 h 1372"/>
                  <a:gd name="T26" fmla="*/ 506 w 2227"/>
                  <a:gd name="T27" fmla="*/ 1372 h 1372"/>
                  <a:gd name="T28" fmla="*/ 535 w 2227"/>
                  <a:gd name="T29" fmla="*/ 1372 h 1372"/>
                  <a:gd name="T30" fmla="*/ 569 w 2227"/>
                  <a:gd name="T31" fmla="*/ 1370 h 1372"/>
                  <a:gd name="T32" fmla="*/ 598 w 2227"/>
                  <a:gd name="T33" fmla="*/ 1372 h 1372"/>
                  <a:gd name="T34" fmla="*/ 629 w 2227"/>
                  <a:gd name="T35" fmla="*/ 1372 h 1372"/>
                  <a:gd name="T36" fmla="*/ 655 w 2227"/>
                  <a:gd name="T37" fmla="*/ 1370 h 1372"/>
                  <a:gd name="T38" fmla="*/ 686 w 2227"/>
                  <a:gd name="T39" fmla="*/ 1372 h 1372"/>
                  <a:gd name="T40" fmla="*/ 715 w 2227"/>
                  <a:gd name="T41" fmla="*/ 1372 h 1372"/>
                  <a:gd name="T42" fmla="*/ 746 w 2227"/>
                  <a:gd name="T43" fmla="*/ 1370 h 1372"/>
                  <a:gd name="T44" fmla="*/ 778 w 2227"/>
                  <a:gd name="T45" fmla="*/ 1370 h 1372"/>
                  <a:gd name="T46" fmla="*/ 809 w 2227"/>
                  <a:gd name="T47" fmla="*/ 1372 h 1372"/>
                  <a:gd name="T48" fmla="*/ 840 w 2227"/>
                  <a:gd name="T49" fmla="*/ 1368 h 1372"/>
                  <a:gd name="T50" fmla="*/ 866 w 2227"/>
                  <a:gd name="T51" fmla="*/ 1372 h 1372"/>
                  <a:gd name="T52" fmla="*/ 895 w 2227"/>
                  <a:gd name="T53" fmla="*/ 1372 h 1372"/>
                  <a:gd name="T54" fmla="*/ 924 w 2227"/>
                  <a:gd name="T55" fmla="*/ 1372 h 1372"/>
                  <a:gd name="T56" fmla="*/ 953 w 2227"/>
                  <a:gd name="T57" fmla="*/ 1372 h 1372"/>
                  <a:gd name="T58" fmla="*/ 982 w 2227"/>
                  <a:gd name="T59" fmla="*/ 1370 h 1372"/>
                  <a:gd name="T60" fmla="*/ 1008 w 2227"/>
                  <a:gd name="T61" fmla="*/ 1370 h 1372"/>
                  <a:gd name="T62" fmla="*/ 1039 w 2227"/>
                  <a:gd name="T63" fmla="*/ 1370 h 1372"/>
                  <a:gd name="T64" fmla="*/ 1068 w 2227"/>
                  <a:gd name="T65" fmla="*/ 1316 h 1372"/>
                  <a:gd name="T66" fmla="*/ 1094 w 2227"/>
                  <a:gd name="T67" fmla="*/ 1370 h 1372"/>
                  <a:gd name="T68" fmla="*/ 1123 w 2227"/>
                  <a:gd name="T69" fmla="*/ 1372 h 1372"/>
                  <a:gd name="T70" fmla="*/ 1152 w 2227"/>
                  <a:gd name="T71" fmla="*/ 1370 h 1372"/>
                  <a:gd name="T72" fmla="*/ 1181 w 2227"/>
                  <a:gd name="T73" fmla="*/ 1372 h 1372"/>
                  <a:gd name="T74" fmla="*/ 1217 w 2227"/>
                  <a:gd name="T75" fmla="*/ 1370 h 1372"/>
                  <a:gd name="T76" fmla="*/ 1245 w 2227"/>
                  <a:gd name="T77" fmla="*/ 1372 h 1372"/>
                  <a:gd name="T78" fmla="*/ 1279 w 2227"/>
                  <a:gd name="T79" fmla="*/ 1370 h 1372"/>
                  <a:gd name="T80" fmla="*/ 1315 w 2227"/>
                  <a:gd name="T81" fmla="*/ 1370 h 1372"/>
                  <a:gd name="T82" fmla="*/ 1346 w 2227"/>
                  <a:gd name="T83" fmla="*/ 1372 h 1372"/>
                  <a:gd name="T84" fmla="*/ 1382 w 2227"/>
                  <a:gd name="T85" fmla="*/ 1370 h 1372"/>
                  <a:gd name="T86" fmla="*/ 1421 w 2227"/>
                  <a:gd name="T87" fmla="*/ 1372 h 1372"/>
                  <a:gd name="T88" fmla="*/ 1459 w 2227"/>
                  <a:gd name="T89" fmla="*/ 1372 h 1372"/>
                  <a:gd name="T90" fmla="*/ 1500 w 2227"/>
                  <a:gd name="T91" fmla="*/ 1372 h 1372"/>
                  <a:gd name="T92" fmla="*/ 1533 w 2227"/>
                  <a:gd name="T93" fmla="*/ 1372 h 1372"/>
                  <a:gd name="T94" fmla="*/ 1574 w 2227"/>
                  <a:gd name="T95" fmla="*/ 1370 h 1372"/>
                  <a:gd name="T96" fmla="*/ 1615 w 2227"/>
                  <a:gd name="T97" fmla="*/ 1372 h 1372"/>
                  <a:gd name="T98" fmla="*/ 1653 w 2227"/>
                  <a:gd name="T99" fmla="*/ 1370 h 1372"/>
                  <a:gd name="T100" fmla="*/ 1689 w 2227"/>
                  <a:gd name="T101" fmla="*/ 1370 h 1372"/>
                  <a:gd name="T102" fmla="*/ 1725 w 2227"/>
                  <a:gd name="T103" fmla="*/ 1372 h 1372"/>
                  <a:gd name="T104" fmla="*/ 1771 w 2227"/>
                  <a:gd name="T105" fmla="*/ 1372 h 1372"/>
                  <a:gd name="T106" fmla="*/ 1817 w 2227"/>
                  <a:gd name="T107" fmla="*/ 1372 h 1372"/>
                  <a:gd name="T108" fmla="*/ 1862 w 2227"/>
                  <a:gd name="T109" fmla="*/ 1372 h 1372"/>
                  <a:gd name="T110" fmla="*/ 1903 w 2227"/>
                  <a:gd name="T111" fmla="*/ 1372 h 1372"/>
                  <a:gd name="T112" fmla="*/ 1949 w 2227"/>
                  <a:gd name="T113" fmla="*/ 1366 h 1372"/>
                  <a:gd name="T114" fmla="*/ 1999 w 2227"/>
                  <a:gd name="T115" fmla="*/ 1372 h 1372"/>
                  <a:gd name="T116" fmla="*/ 2035 w 2227"/>
                  <a:gd name="T117" fmla="*/ 1372 h 1372"/>
                  <a:gd name="T118" fmla="*/ 2073 w 2227"/>
                  <a:gd name="T119" fmla="*/ 1372 h 1372"/>
                  <a:gd name="T120" fmla="*/ 2121 w 2227"/>
                  <a:gd name="T121" fmla="*/ 1372 h 1372"/>
                  <a:gd name="T122" fmla="*/ 2155 w 2227"/>
                  <a:gd name="T123" fmla="*/ 1368 h 1372"/>
                  <a:gd name="T124" fmla="*/ 2196 w 2227"/>
                  <a:gd name="T125" fmla="*/ 1372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27" h="1372">
                    <a:moveTo>
                      <a:pt x="0" y="1372"/>
                    </a:moveTo>
                    <a:lnTo>
                      <a:pt x="2" y="1372"/>
                    </a:lnTo>
                    <a:lnTo>
                      <a:pt x="5" y="1372"/>
                    </a:lnTo>
                    <a:lnTo>
                      <a:pt x="7" y="1372"/>
                    </a:lnTo>
                    <a:lnTo>
                      <a:pt x="10" y="1372"/>
                    </a:lnTo>
                    <a:lnTo>
                      <a:pt x="12" y="1372"/>
                    </a:lnTo>
                    <a:lnTo>
                      <a:pt x="14" y="1372"/>
                    </a:lnTo>
                    <a:lnTo>
                      <a:pt x="17" y="1372"/>
                    </a:lnTo>
                    <a:lnTo>
                      <a:pt x="19" y="1372"/>
                    </a:lnTo>
                    <a:lnTo>
                      <a:pt x="22" y="1372"/>
                    </a:lnTo>
                    <a:lnTo>
                      <a:pt x="24" y="1372"/>
                    </a:lnTo>
                    <a:lnTo>
                      <a:pt x="26" y="1372"/>
                    </a:lnTo>
                    <a:lnTo>
                      <a:pt x="29" y="1372"/>
                    </a:lnTo>
                    <a:lnTo>
                      <a:pt x="31" y="1372"/>
                    </a:lnTo>
                    <a:lnTo>
                      <a:pt x="34" y="1372"/>
                    </a:lnTo>
                    <a:lnTo>
                      <a:pt x="36" y="1372"/>
                    </a:lnTo>
                    <a:lnTo>
                      <a:pt x="38" y="1372"/>
                    </a:lnTo>
                    <a:lnTo>
                      <a:pt x="38" y="1361"/>
                    </a:lnTo>
                    <a:lnTo>
                      <a:pt x="41" y="1372"/>
                    </a:lnTo>
                    <a:lnTo>
                      <a:pt x="43" y="1372"/>
                    </a:lnTo>
                    <a:lnTo>
                      <a:pt x="46" y="1372"/>
                    </a:lnTo>
                    <a:lnTo>
                      <a:pt x="46" y="1370"/>
                    </a:lnTo>
                    <a:lnTo>
                      <a:pt x="48" y="1372"/>
                    </a:lnTo>
                    <a:lnTo>
                      <a:pt x="50" y="1372"/>
                    </a:lnTo>
                    <a:lnTo>
                      <a:pt x="53" y="1372"/>
                    </a:lnTo>
                    <a:lnTo>
                      <a:pt x="55" y="1372"/>
                    </a:lnTo>
                    <a:lnTo>
                      <a:pt x="58" y="1372"/>
                    </a:lnTo>
                    <a:lnTo>
                      <a:pt x="60" y="1372"/>
                    </a:lnTo>
                    <a:lnTo>
                      <a:pt x="62" y="1372"/>
                    </a:lnTo>
                    <a:lnTo>
                      <a:pt x="65" y="1372"/>
                    </a:lnTo>
                    <a:lnTo>
                      <a:pt x="65" y="1370"/>
                    </a:lnTo>
                    <a:lnTo>
                      <a:pt x="67" y="1372"/>
                    </a:lnTo>
                    <a:lnTo>
                      <a:pt x="67" y="1354"/>
                    </a:lnTo>
                    <a:lnTo>
                      <a:pt x="70" y="1370"/>
                    </a:lnTo>
                    <a:lnTo>
                      <a:pt x="70" y="1372"/>
                    </a:lnTo>
                    <a:lnTo>
                      <a:pt x="72" y="1372"/>
                    </a:lnTo>
                    <a:lnTo>
                      <a:pt x="74" y="1372"/>
                    </a:lnTo>
                    <a:lnTo>
                      <a:pt x="77" y="1372"/>
                    </a:lnTo>
                    <a:lnTo>
                      <a:pt x="79" y="1372"/>
                    </a:lnTo>
                    <a:lnTo>
                      <a:pt x="82" y="1372"/>
                    </a:lnTo>
                    <a:lnTo>
                      <a:pt x="84" y="1372"/>
                    </a:lnTo>
                    <a:lnTo>
                      <a:pt x="86" y="1372"/>
                    </a:lnTo>
                    <a:lnTo>
                      <a:pt x="89" y="1372"/>
                    </a:lnTo>
                    <a:lnTo>
                      <a:pt x="89" y="1345"/>
                    </a:lnTo>
                    <a:lnTo>
                      <a:pt x="91" y="1370"/>
                    </a:lnTo>
                    <a:lnTo>
                      <a:pt x="91" y="1372"/>
                    </a:lnTo>
                    <a:lnTo>
                      <a:pt x="94" y="1372"/>
                    </a:lnTo>
                    <a:lnTo>
                      <a:pt x="94" y="1370"/>
                    </a:lnTo>
                    <a:lnTo>
                      <a:pt x="96" y="1372"/>
                    </a:lnTo>
                    <a:lnTo>
                      <a:pt x="98" y="1370"/>
                    </a:lnTo>
                    <a:lnTo>
                      <a:pt x="98" y="1372"/>
                    </a:lnTo>
                    <a:lnTo>
                      <a:pt x="101" y="1372"/>
                    </a:lnTo>
                    <a:lnTo>
                      <a:pt x="103" y="1372"/>
                    </a:lnTo>
                    <a:lnTo>
                      <a:pt x="106" y="1372"/>
                    </a:lnTo>
                    <a:lnTo>
                      <a:pt x="106" y="1370"/>
                    </a:lnTo>
                    <a:lnTo>
                      <a:pt x="108" y="1370"/>
                    </a:lnTo>
                    <a:lnTo>
                      <a:pt x="108" y="1372"/>
                    </a:lnTo>
                    <a:lnTo>
                      <a:pt x="110" y="1372"/>
                    </a:lnTo>
                    <a:lnTo>
                      <a:pt x="110" y="1370"/>
                    </a:lnTo>
                    <a:lnTo>
                      <a:pt x="113" y="1372"/>
                    </a:lnTo>
                    <a:lnTo>
                      <a:pt x="113" y="1361"/>
                    </a:lnTo>
                    <a:lnTo>
                      <a:pt x="115" y="1372"/>
                    </a:lnTo>
                    <a:lnTo>
                      <a:pt x="115" y="1370"/>
                    </a:lnTo>
                    <a:lnTo>
                      <a:pt x="118" y="1372"/>
                    </a:lnTo>
                    <a:lnTo>
                      <a:pt x="120" y="1372"/>
                    </a:lnTo>
                    <a:lnTo>
                      <a:pt x="122" y="1372"/>
                    </a:lnTo>
                    <a:lnTo>
                      <a:pt x="122" y="1366"/>
                    </a:lnTo>
                    <a:lnTo>
                      <a:pt x="125" y="1372"/>
                    </a:lnTo>
                    <a:lnTo>
                      <a:pt x="125" y="1370"/>
                    </a:lnTo>
                    <a:lnTo>
                      <a:pt x="127" y="1372"/>
                    </a:lnTo>
                    <a:lnTo>
                      <a:pt x="130" y="1372"/>
                    </a:lnTo>
                    <a:lnTo>
                      <a:pt x="132" y="1372"/>
                    </a:lnTo>
                    <a:lnTo>
                      <a:pt x="134" y="1372"/>
                    </a:lnTo>
                    <a:lnTo>
                      <a:pt x="137" y="1366"/>
                    </a:lnTo>
                    <a:lnTo>
                      <a:pt x="137" y="1372"/>
                    </a:lnTo>
                    <a:lnTo>
                      <a:pt x="139" y="1372"/>
                    </a:lnTo>
                    <a:lnTo>
                      <a:pt x="142" y="1372"/>
                    </a:lnTo>
                    <a:lnTo>
                      <a:pt x="144" y="1372"/>
                    </a:lnTo>
                    <a:lnTo>
                      <a:pt x="144" y="1370"/>
                    </a:lnTo>
                    <a:lnTo>
                      <a:pt x="146" y="1372"/>
                    </a:lnTo>
                    <a:lnTo>
                      <a:pt x="146" y="1370"/>
                    </a:lnTo>
                    <a:lnTo>
                      <a:pt x="149" y="1370"/>
                    </a:lnTo>
                    <a:lnTo>
                      <a:pt x="149" y="1372"/>
                    </a:lnTo>
                    <a:lnTo>
                      <a:pt x="151" y="1372"/>
                    </a:lnTo>
                    <a:lnTo>
                      <a:pt x="154" y="1372"/>
                    </a:lnTo>
                    <a:lnTo>
                      <a:pt x="156" y="1372"/>
                    </a:lnTo>
                    <a:lnTo>
                      <a:pt x="156" y="1370"/>
                    </a:lnTo>
                    <a:lnTo>
                      <a:pt x="158" y="1372"/>
                    </a:lnTo>
                    <a:lnTo>
                      <a:pt x="161" y="1359"/>
                    </a:lnTo>
                    <a:lnTo>
                      <a:pt x="161" y="1372"/>
                    </a:lnTo>
                    <a:lnTo>
                      <a:pt x="163" y="1370"/>
                    </a:lnTo>
                    <a:lnTo>
                      <a:pt x="163" y="1372"/>
                    </a:lnTo>
                    <a:lnTo>
                      <a:pt x="166" y="1372"/>
                    </a:lnTo>
                    <a:lnTo>
                      <a:pt x="168" y="1372"/>
                    </a:lnTo>
                    <a:lnTo>
                      <a:pt x="168" y="1370"/>
                    </a:lnTo>
                    <a:lnTo>
                      <a:pt x="170" y="1372"/>
                    </a:lnTo>
                    <a:lnTo>
                      <a:pt x="173" y="1372"/>
                    </a:lnTo>
                    <a:lnTo>
                      <a:pt x="175" y="1372"/>
                    </a:lnTo>
                    <a:lnTo>
                      <a:pt x="175" y="1370"/>
                    </a:lnTo>
                    <a:lnTo>
                      <a:pt x="178" y="1372"/>
                    </a:lnTo>
                    <a:lnTo>
                      <a:pt x="180" y="1372"/>
                    </a:lnTo>
                    <a:lnTo>
                      <a:pt x="180" y="1370"/>
                    </a:lnTo>
                    <a:lnTo>
                      <a:pt x="182" y="1372"/>
                    </a:lnTo>
                    <a:lnTo>
                      <a:pt x="182" y="1370"/>
                    </a:lnTo>
                    <a:lnTo>
                      <a:pt x="185" y="1372"/>
                    </a:lnTo>
                    <a:lnTo>
                      <a:pt x="187" y="1372"/>
                    </a:lnTo>
                    <a:lnTo>
                      <a:pt x="187" y="1370"/>
                    </a:lnTo>
                    <a:lnTo>
                      <a:pt x="190" y="1370"/>
                    </a:lnTo>
                    <a:lnTo>
                      <a:pt x="190" y="1372"/>
                    </a:lnTo>
                    <a:lnTo>
                      <a:pt x="192" y="1372"/>
                    </a:lnTo>
                    <a:lnTo>
                      <a:pt x="192" y="1370"/>
                    </a:lnTo>
                    <a:lnTo>
                      <a:pt x="194" y="1372"/>
                    </a:lnTo>
                    <a:lnTo>
                      <a:pt x="197" y="1372"/>
                    </a:lnTo>
                    <a:lnTo>
                      <a:pt x="199" y="1363"/>
                    </a:lnTo>
                    <a:lnTo>
                      <a:pt x="199" y="1372"/>
                    </a:lnTo>
                    <a:lnTo>
                      <a:pt x="202" y="1372"/>
                    </a:lnTo>
                    <a:lnTo>
                      <a:pt x="204" y="1372"/>
                    </a:lnTo>
                    <a:lnTo>
                      <a:pt x="206" y="1372"/>
                    </a:lnTo>
                    <a:lnTo>
                      <a:pt x="209" y="1372"/>
                    </a:lnTo>
                    <a:lnTo>
                      <a:pt x="211" y="1372"/>
                    </a:lnTo>
                    <a:lnTo>
                      <a:pt x="214" y="1372"/>
                    </a:lnTo>
                    <a:lnTo>
                      <a:pt x="214" y="1336"/>
                    </a:lnTo>
                    <a:lnTo>
                      <a:pt x="216" y="1370"/>
                    </a:lnTo>
                    <a:lnTo>
                      <a:pt x="216" y="1372"/>
                    </a:lnTo>
                    <a:lnTo>
                      <a:pt x="218" y="1372"/>
                    </a:lnTo>
                    <a:lnTo>
                      <a:pt x="221" y="1372"/>
                    </a:lnTo>
                    <a:lnTo>
                      <a:pt x="223" y="1372"/>
                    </a:lnTo>
                    <a:lnTo>
                      <a:pt x="226" y="1372"/>
                    </a:lnTo>
                    <a:lnTo>
                      <a:pt x="228" y="1372"/>
                    </a:lnTo>
                    <a:lnTo>
                      <a:pt x="230" y="1372"/>
                    </a:lnTo>
                    <a:lnTo>
                      <a:pt x="233" y="1372"/>
                    </a:lnTo>
                    <a:lnTo>
                      <a:pt x="233" y="1370"/>
                    </a:lnTo>
                    <a:lnTo>
                      <a:pt x="235" y="1372"/>
                    </a:lnTo>
                    <a:lnTo>
                      <a:pt x="235" y="1370"/>
                    </a:lnTo>
                    <a:lnTo>
                      <a:pt x="238" y="1370"/>
                    </a:lnTo>
                    <a:lnTo>
                      <a:pt x="238" y="1372"/>
                    </a:lnTo>
                    <a:lnTo>
                      <a:pt x="240" y="1372"/>
                    </a:lnTo>
                    <a:lnTo>
                      <a:pt x="242" y="1372"/>
                    </a:lnTo>
                    <a:lnTo>
                      <a:pt x="245" y="1372"/>
                    </a:lnTo>
                    <a:lnTo>
                      <a:pt x="245" y="1336"/>
                    </a:lnTo>
                    <a:lnTo>
                      <a:pt x="247" y="1368"/>
                    </a:lnTo>
                    <a:lnTo>
                      <a:pt x="247" y="1372"/>
                    </a:lnTo>
                    <a:lnTo>
                      <a:pt x="250" y="1372"/>
                    </a:lnTo>
                    <a:lnTo>
                      <a:pt x="250" y="1370"/>
                    </a:lnTo>
                    <a:lnTo>
                      <a:pt x="252" y="1372"/>
                    </a:lnTo>
                    <a:lnTo>
                      <a:pt x="254" y="1372"/>
                    </a:lnTo>
                    <a:lnTo>
                      <a:pt x="254" y="1370"/>
                    </a:lnTo>
                    <a:lnTo>
                      <a:pt x="257" y="1372"/>
                    </a:lnTo>
                    <a:lnTo>
                      <a:pt x="259" y="1372"/>
                    </a:lnTo>
                    <a:lnTo>
                      <a:pt x="259" y="1370"/>
                    </a:lnTo>
                    <a:lnTo>
                      <a:pt x="262" y="1372"/>
                    </a:lnTo>
                    <a:lnTo>
                      <a:pt x="264" y="1372"/>
                    </a:lnTo>
                    <a:lnTo>
                      <a:pt x="266" y="1372"/>
                    </a:lnTo>
                    <a:lnTo>
                      <a:pt x="269" y="1372"/>
                    </a:lnTo>
                    <a:lnTo>
                      <a:pt x="269" y="1370"/>
                    </a:lnTo>
                    <a:lnTo>
                      <a:pt x="271" y="1372"/>
                    </a:lnTo>
                    <a:lnTo>
                      <a:pt x="274" y="1372"/>
                    </a:lnTo>
                    <a:lnTo>
                      <a:pt x="274" y="1370"/>
                    </a:lnTo>
                    <a:lnTo>
                      <a:pt x="276" y="1372"/>
                    </a:lnTo>
                    <a:lnTo>
                      <a:pt x="276" y="1366"/>
                    </a:lnTo>
                    <a:lnTo>
                      <a:pt x="278" y="1363"/>
                    </a:lnTo>
                    <a:lnTo>
                      <a:pt x="278" y="1372"/>
                    </a:lnTo>
                    <a:lnTo>
                      <a:pt x="281" y="1370"/>
                    </a:lnTo>
                    <a:lnTo>
                      <a:pt x="281" y="1372"/>
                    </a:lnTo>
                    <a:lnTo>
                      <a:pt x="283" y="1372"/>
                    </a:lnTo>
                    <a:lnTo>
                      <a:pt x="283" y="1370"/>
                    </a:lnTo>
                    <a:lnTo>
                      <a:pt x="286" y="1372"/>
                    </a:lnTo>
                    <a:lnTo>
                      <a:pt x="286" y="1370"/>
                    </a:lnTo>
                    <a:lnTo>
                      <a:pt x="288" y="1370"/>
                    </a:lnTo>
                    <a:lnTo>
                      <a:pt x="288" y="1372"/>
                    </a:lnTo>
                    <a:lnTo>
                      <a:pt x="290" y="1361"/>
                    </a:lnTo>
                    <a:lnTo>
                      <a:pt x="290" y="1372"/>
                    </a:lnTo>
                    <a:lnTo>
                      <a:pt x="293" y="1372"/>
                    </a:lnTo>
                    <a:lnTo>
                      <a:pt x="295" y="1370"/>
                    </a:lnTo>
                    <a:lnTo>
                      <a:pt x="295" y="1372"/>
                    </a:lnTo>
                    <a:lnTo>
                      <a:pt x="298" y="1372"/>
                    </a:lnTo>
                    <a:lnTo>
                      <a:pt x="298" y="1370"/>
                    </a:lnTo>
                    <a:lnTo>
                      <a:pt x="300" y="1372"/>
                    </a:lnTo>
                    <a:lnTo>
                      <a:pt x="300" y="1370"/>
                    </a:lnTo>
                    <a:lnTo>
                      <a:pt x="302" y="1370"/>
                    </a:lnTo>
                    <a:lnTo>
                      <a:pt x="302" y="1372"/>
                    </a:lnTo>
                    <a:lnTo>
                      <a:pt x="305" y="1368"/>
                    </a:lnTo>
                    <a:lnTo>
                      <a:pt x="305" y="1372"/>
                    </a:lnTo>
                    <a:lnTo>
                      <a:pt x="307" y="1372"/>
                    </a:lnTo>
                    <a:lnTo>
                      <a:pt x="310" y="1372"/>
                    </a:lnTo>
                    <a:lnTo>
                      <a:pt x="312" y="1372"/>
                    </a:lnTo>
                    <a:lnTo>
                      <a:pt x="314" y="1372"/>
                    </a:lnTo>
                    <a:lnTo>
                      <a:pt x="314" y="1370"/>
                    </a:lnTo>
                    <a:lnTo>
                      <a:pt x="317" y="1370"/>
                    </a:lnTo>
                    <a:lnTo>
                      <a:pt x="317" y="1372"/>
                    </a:lnTo>
                    <a:lnTo>
                      <a:pt x="319" y="1372"/>
                    </a:lnTo>
                    <a:lnTo>
                      <a:pt x="319" y="1341"/>
                    </a:lnTo>
                    <a:lnTo>
                      <a:pt x="322" y="1370"/>
                    </a:lnTo>
                    <a:lnTo>
                      <a:pt x="322" y="1372"/>
                    </a:lnTo>
                    <a:lnTo>
                      <a:pt x="324" y="1372"/>
                    </a:lnTo>
                    <a:lnTo>
                      <a:pt x="326" y="1372"/>
                    </a:lnTo>
                    <a:lnTo>
                      <a:pt x="326" y="1370"/>
                    </a:lnTo>
                    <a:lnTo>
                      <a:pt x="329" y="1372"/>
                    </a:lnTo>
                    <a:lnTo>
                      <a:pt x="329" y="1343"/>
                    </a:lnTo>
                    <a:lnTo>
                      <a:pt x="331" y="1368"/>
                    </a:lnTo>
                    <a:lnTo>
                      <a:pt x="331" y="1372"/>
                    </a:lnTo>
                    <a:lnTo>
                      <a:pt x="334" y="1372"/>
                    </a:lnTo>
                    <a:lnTo>
                      <a:pt x="336" y="1372"/>
                    </a:lnTo>
                    <a:lnTo>
                      <a:pt x="338" y="1372"/>
                    </a:lnTo>
                    <a:lnTo>
                      <a:pt x="338" y="1370"/>
                    </a:lnTo>
                    <a:lnTo>
                      <a:pt x="341" y="1370"/>
                    </a:lnTo>
                    <a:lnTo>
                      <a:pt x="341" y="1372"/>
                    </a:lnTo>
                    <a:lnTo>
                      <a:pt x="343" y="1372"/>
                    </a:lnTo>
                    <a:lnTo>
                      <a:pt x="343" y="1370"/>
                    </a:lnTo>
                    <a:lnTo>
                      <a:pt x="346" y="1372"/>
                    </a:lnTo>
                    <a:lnTo>
                      <a:pt x="346" y="1370"/>
                    </a:lnTo>
                    <a:lnTo>
                      <a:pt x="348" y="1372"/>
                    </a:lnTo>
                    <a:lnTo>
                      <a:pt x="350" y="1372"/>
                    </a:lnTo>
                    <a:lnTo>
                      <a:pt x="353" y="1372"/>
                    </a:lnTo>
                    <a:lnTo>
                      <a:pt x="355" y="1372"/>
                    </a:lnTo>
                    <a:lnTo>
                      <a:pt x="355" y="1370"/>
                    </a:lnTo>
                    <a:lnTo>
                      <a:pt x="358" y="1368"/>
                    </a:lnTo>
                    <a:lnTo>
                      <a:pt x="358" y="1372"/>
                    </a:lnTo>
                    <a:lnTo>
                      <a:pt x="360" y="1372"/>
                    </a:lnTo>
                    <a:lnTo>
                      <a:pt x="360" y="1370"/>
                    </a:lnTo>
                    <a:lnTo>
                      <a:pt x="362" y="1372"/>
                    </a:lnTo>
                    <a:lnTo>
                      <a:pt x="365" y="1372"/>
                    </a:lnTo>
                    <a:lnTo>
                      <a:pt x="367" y="1370"/>
                    </a:lnTo>
                    <a:lnTo>
                      <a:pt x="367" y="1372"/>
                    </a:lnTo>
                    <a:lnTo>
                      <a:pt x="370" y="1372"/>
                    </a:lnTo>
                    <a:lnTo>
                      <a:pt x="370" y="1370"/>
                    </a:lnTo>
                    <a:lnTo>
                      <a:pt x="372" y="1370"/>
                    </a:lnTo>
                    <a:lnTo>
                      <a:pt x="372" y="1372"/>
                    </a:lnTo>
                    <a:lnTo>
                      <a:pt x="374" y="1372"/>
                    </a:lnTo>
                    <a:lnTo>
                      <a:pt x="377" y="1372"/>
                    </a:lnTo>
                    <a:lnTo>
                      <a:pt x="377" y="1366"/>
                    </a:lnTo>
                    <a:lnTo>
                      <a:pt x="379" y="1368"/>
                    </a:lnTo>
                    <a:lnTo>
                      <a:pt x="379" y="1372"/>
                    </a:lnTo>
                    <a:lnTo>
                      <a:pt x="382" y="1372"/>
                    </a:lnTo>
                    <a:lnTo>
                      <a:pt x="384" y="1366"/>
                    </a:lnTo>
                    <a:lnTo>
                      <a:pt x="384" y="1372"/>
                    </a:lnTo>
                    <a:lnTo>
                      <a:pt x="386" y="1372"/>
                    </a:lnTo>
                    <a:lnTo>
                      <a:pt x="389" y="1372"/>
                    </a:lnTo>
                    <a:lnTo>
                      <a:pt x="391" y="1372"/>
                    </a:lnTo>
                    <a:lnTo>
                      <a:pt x="391" y="1370"/>
                    </a:lnTo>
                    <a:lnTo>
                      <a:pt x="394" y="1370"/>
                    </a:lnTo>
                    <a:lnTo>
                      <a:pt x="394" y="1372"/>
                    </a:lnTo>
                    <a:lnTo>
                      <a:pt x="396" y="1370"/>
                    </a:lnTo>
                    <a:lnTo>
                      <a:pt x="396" y="1372"/>
                    </a:lnTo>
                    <a:lnTo>
                      <a:pt x="398" y="1372"/>
                    </a:lnTo>
                    <a:lnTo>
                      <a:pt x="398" y="1370"/>
                    </a:lnTo>
                    <a:lnTo>
                      <a:pt x="401" y="1372"/>
                    </a:lnTo>
                    <a:lnTo>
                      <a:pt x="401" y="1370"/>
                    </a:lnTo>
                    <a:lnTo>
                      <a:pt x="403" y="1372"/>
                    </a:lnTo>
                    <a:lnTo>
                      <a:pt x="403" y="1347"/>
                    </a:lnTo>
                    <a:lnTo>
                      <a:pt x="406" y="1370"/>
                    </a:lnTo>
                    <a:lnTo>
                      <a:pt x="406" y="1372"/>
                    </a:lnTo>
                    <a:lnTo>
                      <a:pt x="408" y="1372"/>
                    </a:lnTo>
                    <a:lnTo>
                      <a:pt x="410" y="1372"/>
                    </a:lnTo>
                    <a:lnTo>
                      <a:pt x="410" y="1363"/>
                    </a:lnTo>
                    <a:lnTo>
                      <a:pt x="413" y="1368"/>
                    </a:lnTo>
                    <a:lnTo>
                      <a:pt x="413" y="1372"/>
                    </a:lnTo>
                    <a:lnTo>
                      <a:pt x="415" y="1372"/>
                    </a:lnTo>
                    <a:lnTo>
                      <a:pt x="415" y="1370"/>
                    </a:lnTo>
                    <a:lnTo>
                      <a:pt x="418" y="1372"/>
                    </a:lnTo>
                    <a:lnTo>
                      <a:pt x="418" y="1370"/>
                    </a:lnTo>
                    <a:lnTo>
                      <a:pt x="420" y="1372"/>
                    </a:lnTo>
                    <a:lnTo>
                      <a:pt x="420" y="1352"/>
                    </a:lnTo>
                    <a:lnTo>
                      <a:pt x="422" y="1359"/>
                    </a:lnTo>
                    <a:lnTo>
                      <a:pt x="422" y="1372"/>
                    </a:lnTo>
                    <a:lnTo>
                      <a:pt x="425" y="1372"/>
                    </a:lnTo>
                    <a:lnTo>
                      <a:pt x="427" y="1372"/>
                    </a:lnTo>
                    <a:lnTo>
                      <a:pt x="430" y="1372"/>
                    </a:lnTo>
                    <a:lnTo>
                      <a:pt x="432" y="1372"/>
                    </a:lnTo>
                    <a:lnTo>
                      <a:pt x="434" y="1372"/>
                    </a:lnTo>
                    <a:lnTo>
                      <a:pt x="437" y="1372"/>
                    </a:lnTo>
                    <a:lnTo>
                      <a:pt x="439" y="1372"/>
                    </a:lnTo>
                    <a:lnTo>
                      <a:pt x="439" y="1370"/>
                    </a:lnTo>
                    <a:lnTo>
                      <a:pt x="442" y="1370"/>
                    </a:lnTo>
                    <a:lnTo>
                      <a:pt x="442" y="1372"/>
                    </a:lnTo>
                    <a:lnTo>
                      <a:pt x="444" y="1372"/>
                    </a:lnTo>
                    <a:lnTo>
                      <a:pt x="444" y="1370"/>
                    </a:lnTo>
                    <a:lnTo>
                      <a:pt x="446" y="1372"/>
                    </a:lnTo>
                    <a:lnTo>
                      <a:pt x="449" y="1372"/>
                    </a:lnTo>
                    <a:lnTo>
                      <a:pt x="451" y="1372"/>
                    </a:lnTo>
                    <a:lnTo>
                      <a:pt x="451" y="1361"/>
                    </a:lnTo>
                    <a:lnTo>
                      <a:pt x="454" y="1350"/>
                    </a:lnTo>
                    <a:lnTo>
                      <a:pt x="454" y="1372"/>
                    </a:lnTo>
                    <a:lnTo>
                      <a:pt x="456" y="1370"/>
                    </a:lnTo>
                    <a:lnTo>
                      <a:pt x="456" y="1372"/>
                    </a:lnTo>
                    <a:lnTo>
                      <a:pt x="458" y="1370"/>
                    </a:lnTo>
                    <a:lnTo>
                      <a:pt x="458" y="1372"/>
                    </a:lnTo>
                    <a:lnTo>
                      <a:pt x="461" y="1370"/>
                    </a:lnTo>
                    <a:lnTo>
                      <a:pt x="461" y="1372"/>
                    </a:lnTo>
                    <a:lnTo>
                      <a:pt x="463" y="1372"/>
                    </a:lnTo>
                    <a:lnTo>
                      <a:pt x="463" y="1370"/>
                    </a:lnTo>
                    <a:lnTo>
                      <a:pt x="466" y="1370"/>
                    </a:lnTo>
                    <a:lnTo>
                      <a:pt x="466" y="1372"/>
                    </a:lnTo>
                    <a:lnTo>
                      <a:pt x="468" y="1372"/>
                    </a:lnTo>
                    <a:lnTo>
                      <a:pt x="470" y="1372"/>
                    </a:lnTo>
                    <a:lnTo>
                      <a:pt x="470" y="1363"/>
                    </a:lnTo>
                    <a:lnTo>
                      <a:pt x="473" y="1366"/>
                    </a:lnTo>
                    <a:lnTo>
                      <a:pt x="473" y="1372"/>
                    </a:lnTo>
                    <a:lnTo>
                      <a:pt x="475" y="1372"/>
                    </a:lnTo>
                    <a:lnTo>
                      <a:pt x="475" y="1370"/>
                    </a:lnTo>
                    <a:lnTo>
                      <a:pt x="478" y="1370"/>
                    </a:lnTo>
                    <a:lnTo>
                      <a:pt x="478" y="1372"/>
                    </a:lnTo>
                    <a:lnTo>
                      <a:pt x="480" y="1372"/>
                    </a:lnTo>
                    <a:lnTo>
                      <a:pt x="482" y="1372"/>
                    </a:lnTo>
                    <a:lnTo>
                      <a:pt x="482" y="1370"/>
                    </a:lnTo>
                    <a:lnTo>
                      <a:pt x="485" y="1372"/>
                    </a:lnTo>
                    <a:lnTo>
                      <a:pt x="485" y="1370"/>
                    </a:lnTo>
                    <a:lnTo>
                      <a:pt x="487" y="1352"/>
                    </a:lnTo>
                    <a:lnTo>
                      <a:pt x="487" y="1370"/>
                    </a:lnTo>
                    <a:lnTo>
                      <a:pt x="490" y="1370"/>
                    </a:lnTo>
                    <a:lnTo>
                      <a:pt x="490" y="1372"/>
                    </a:lnTo>
                    <a:lnTo>
                      <a:pt x="492" y="1372"/>
                    </a:lnTo>
                    <a:lnTo>
                      <a:pt x="494" y="1372"/>
                    </a:lnTo>
                    <a:lnTo>
                      <a:pt x="494" y="1366"/>
                    </a:lnTo>
                    <a:lnTo>
                      <a:pt x="497" y="1359"/>
                    </a:lnTo>
                    <a:lnTo>
                      <a:pt x="497" y="1372"/>
                    </a:lnTo>
                    <a:lnTo>
                      <a:pt x="499" y="1372"/>
                    </a:lnTo>
                    <a:lnTo>
                      <a:pt x="499" y="1370"/>
                    </a:lnTo>
                    <a:lnTo>
                      <a:pt x="502" y="1372"/>
                    </a:lnTo>
                    <a:lnTo>
                      <a:pt x="504" y="1370"/>
                    </a:lnTo>
                    <a:lnTo>
                      <a:pt x="504" y="1372"/>
                    </a:lnTo>
                    <a:lnTo>
                      <a:pt x="506" y="1372"/>
                    </a:lnTo>
                    <a:lnTo>
                      <a:pt x="506" y="1370"/>
                    </a:lnTo>
                    <a:lnTo>
                      <a:pt x="509" y="1372"/>
                    </a:lnTo>
                    <a:lnTo>
                      <a:pt x="509" y="1370"/>
                    </a:lnTo>
                    <a:lnTo>
                      <a:pt x="511" y="1372"/>
                    </a:lnTo>
                    <a:lnTo>
                      <a:pt x="511" y="1368"/>
                    </a:lnTo>
                    <a:lnTo>
                      <a:pt x="514" y="1318"/>
                    </a:lnTo>
                    <a:lnTo>
                      <a:pt x="514" y="1370"/>
                    </a:lnTo>
                    <a:lnTo>
                      <a:pt x="516" y="1361"/>
                    </a:lnTo>
                    <a:lnTo>
                      <a:pt x="516" y="1372"/>
                    </a:lnTo>
                    <a:lnTo>
                      <a:pt x="518" y="1372"/>
                    </a:lnTo>
                    <a:lnTo>
                      <a:pt x="521" y="1372"/>
                    </a:lnTo>
                    <a:lnTo>
                      <a:pt x="521" y="1368"/>
                    </a:lnTo>
                    <a:lnTo>
                      <a:pt x="523" y="1372"/>
                    </a:lnTo>
                    <a:lnTo>
                      <a:pt x="523" y="1359"/>
                    </a:lnTo>
                    <a:lnTo>
                      <a:pt x="526" y="1370"/>
                    </a:lnTo>
                    <a:lnTo>
                      <a:pt x="526" y="1372"/>
                    </a:lnTo>
                    <a:lnTo>
                      <a:pt x="528" y="1372"/>
                    </a:lnTo>
                    <a:lnTo>
                      <a:pt x="528" y="1370"/>
                    </a:lnTo>
                    <a:lnTo>
                      <a:pt x="530" y="1370"/>
                    </a:lnTo>
                    <a:lnTo>
                      <a:pt x="530" y="1372"/>
                    </a:lnTo>
                    <a:lnTo>
                      <a:pt x="533" y="1372"/>
                    </a:lnTo>
                    <a:lnTo>
                      <a:pt x="533" y="1370"/>
                    </a:lnTo>
                    <a:lnTo>
                      <a:pt x="535" y="1372"/>
                    </a:lnTo>
                    <a:lnTo>
                      <a:pt x="535" y="1370"/>
                    </a:lnTo>
                    <a:lnTo>
                      <a:pt x="538" y="1372"/>
                    </a:lnTo>
                    <a:lnTo>
                      <a:pt x="538" y="1366"/>
                    </a:lnTo>
                    <a:lnTo>
                      <a:pt x="540" y="1372"/>
                    </a:lnTo>
                    <a:lnTo>
                      <a:pt x="540" y="1370"/>
                    </a:lnTo>
                    <a:lnTo>
                      <a:pt x="542" y="1372"/>
                    </a:lnTo>
                    <a:lnTo>
                      <a:pt x="545" y="1372"/>
                    </a:lnTo>
                    <a:lnTo>
                      <a:pt x="547" y="1372"/>
                    </a:lnTo>
                    <a:lnTo>
                      <a:pt x="547" y="1370"/>
                    </a:lnTo>
                    <a:lnTo>
                      <a:pt x="550" y="1372"/>
                    </a:lnTo>
                    <a:lnTo>
                      <a:pt x="550" y="1370"/>
                    </a:lnTo>
                    <a:lnTo>
                      <a:pt x="552" y="1372"/>
                    </a:lnTo>
                    <a:lnTo>
                      <a:pt x="554" y="1372"/>
                    </a:lnTo>
                    <a:lnTo>
                      <a:pt x="557" y="1372"/>
                    </a:lnTo>
                    <a:lnTo>
                      <a:pt x="559" y="1372"/>
                    </a:lnTo>
                    <a:lnTo>
                      <a:pt x="559" y="1370"/>
                    </a:lnTo>
                    <a:lnTo>
                      <a:pt x="562" y="1370"/>
                    </a:lnTo>
                    <a:lnTo>
                      <a:pt x="562" y="1372"/>
                    </a:lnTo>
                    <a:lnTo>
                      <a:pt x="564" y="1368"/>
                    </a:lnTo>
                    <a:lnTo>
                      <a:pt x="564" y="1372"/>
                    </a:lnTo>
                    <a:lnTo>
                      <a:pt x="566" y="1372"/>
                    </a:lnTo>
                    <a:lnTo>
                      <a:pt x="566" y="1368"/>
                    </a:lnTo>
                    <a:lnTo>
                      <a:pt x="569" y="1370"/>
                    </a:lnTo>
                    <a:lnTo>
                      <a:pt x="569" y="1372"/>
                    </a:lnTo>
                    <a:lnTo>
                      <a:pt x="571" y="1370"/>
                    </a:lnTo>
                    <a:lnTo>
                      <a:pt x="571" y="1372"/>
                    </a:lnTo>
                    <a:lnTo>
                      <a:pt x="574" y="1372"/>
                    </a:lnTo>
                    <a:lnTo>
                      <a:pt x="574" y="1366"/>
                    </a:lnTo>
                    <a:lnTo>
                      <a:pt x="576" y="1370"/>
                    </a:lnTo>
                    <a:lnTo>
                      <a:pt x="576" y="1372"/>
                    </a:lnTo>
                    <a:lnTo>
                      <a:pt x="578" y="1372"/>
                    </a:lnTo>
                    <a:lnTo>
                      <a:pt x="578" y="1366"/>
                    </a:lnTo>
                    <a:lnTo>
                      <a:pt x="581" y="1372"/>
                    </a:lnTo>
                    <a:lnTo>
                      <a:pt x="581" y="1370"/>
                    </a:lnTo>
                    <a:lnTo>
                      <a:pt x="583" y="1370"/>
                    </a:lnTo>
                    <a:lnTo>
                      <a:pt x="583" y="1372"/>
                    </a:lnTo>
                    <a:lnTo>
                      <a:pt x="586" y="1372"/>
                    </a:lnTo>
                    <a:lnTo>
                      <a:pt x="586" y="1370"/>
                    </a:lnTo>
                    <a:lnTo>
                      <a:pt x="588" y="1372"/>
                    </a:lnTo>
                    <a:lnTo>
                      <a:pt x="590" y="1372"/>
                    </a:lnTo>
                    <a:lnTo>
                      <a:pt x="590" y="1370"/>
                    </a:lnTo>
                    <a:lnTo>
                      <a:pt x="593" y="1370"/>
                    </a:lnTo>
                    <a:lnTo>
                      <a:pt x="593" y="1372"/>
                    </a:lnTo>
                    <a:lnTo>
                      <a:pt x="595" y="1370"/>
                    </a:lnTo>
                    <a:lnTo>
                      <a:pt x="595" y="1372"/>
                    </a:lnTo>
                    <a:lnTo>
                      <a:pt x="598" y="1372"/>
                    </a:lnTo>
                    <a:lnTo>
                      <a:pt x="598" y="1370"/>
                    </a:lnTo>
                    <a:lnTo>
                      <a:pt x="600" y="1372"/>
                    </a:lnTo>
                    <a:lnTo>
                      <a:pt x="600" y="1357"/>
                    </a:lnTo>
                    <a:lnTo>
                      <a:pt x="602" y="1372"/>
                    </a:lnTo>
                    <a:lnTo>
                      <a:pt x="602" y="1350"/>
                    </a:lnTo>
                    <a:lnTo>
                      <a:pt x="605" y="1354"/>
                    </a:lnTo>
                    <a:lnTo>
                      <a:pt x="605" y="1372"/>
                    </a:lnTo>
                    <a:lnTo>
                      <a:pt x="607" y="1372"/>
                    </a:lnTo>
                    <a:lnTo>
                      <a:pt x="607" y="1370"/>
                    </a:lnTo>
                    <a:lnTo>
                      <a:pt x="610" y="1372"/>
                    </a:lnTo>
                    <a:lnTo>
                      <a:pt x="610" y="1370"/>
                    </a:lnTo>
                    <a:lnTo>
                      <a:pt x="612" y="1372"/>
                    </a:lnTo>
                    <a:lnTo>
                      <a:pt x="614" y="1372"/>
                    </a:lnTo>
                    <a:lnTo>
                      <a:pt x="614" y="1370"/>
                    </a:lnTo>
                    <a:lnTo>
                      <a:pt x="617" y="1372"/>
                    </a:lnTo>
                    <a:lnTo>
                      <a:pt x="617" y="1370"/>
                    </a:lnTo>
                    <a:lnTo>
                      <a:pt x="619" y="1372"/>
                    </a:lnTo>
                    <a:lnTo>
                      <a:pt x="619" y="1354"/>
                    </a:lnTo>
                    <a:lnTo>
                      <a:pt x="622" y="1372"/>
                    </a:lnTo>
                    <a:lnTo>
                      <a:pt x="624" y="1372"/>
                    </a:lnTo>
                    <a:lnTo>
                      <a:pt x="626" y="1372"/>
                    </a:lnTo>
                    <a:lnTo>
                      <a:pt x="626" y="1370"/>
                    </a:lnTo>
                    <a:lnTo>
                      <a:pt x="629" y="1372"/>
                    </a:lnTo>
                    <a:lnTo>
                      <a:pt x="629" y="1366"/>
                    </a:lnTo>
                    <a:lnTo>
                      <a:pt x="631" y="1372"/>
                    </a:lnTo>
                    <a:lnTo>
                      <a:pt x="631" y="1370"/>
                    </a:lnTo>
                    <a:lnTo>
                      <a:pt x="634" y="1370"/>
                    </a:lnTo>
                    <a:lnTo>
                      <a:pt x="634" y="1372"/>
                    </a:lnTo>
                    <a:lnTo>
                      <a:pt x="636" y="1370"/>
                    </a:lnTo>
                    <a:lnTo>
                      <a:pt x="636" y="1372"/>
                    </a:lnTo>
                    <a:lnTo>
                      <a:pt x="638" y="1372"/>
                    </a:lnTo>
                    <a:lnTo>
                      <a:pt x="638" y="1370"/>
                    </a:lnTo>
                    <a:lnTo>
                      <a:pt x="641" y="1370"/>
                    </a:lnTo>
                    <a:lnTo>
                      <a:pt x="641" y="1372"/>
                    </a:lnTo>
                    <a:lnTo>
                      <a:pt x="643" y="1370"/>
                    </a:lnTo>
                    <a:lnTo>
                      <a:pt x="643" y="1372"/>
                    </a:lnTo>
                    <a:lnTo>
                      <a:pt x="646" y="1372"/>
                    </a:lnTo>
                    <a:lnTo>
                      <a:pt x="646" y="1370"/>
                    </a:lnTo>
                    <a:lnTo>
                      <a:pt x="648" y="1372"/>
                    </a:lnTo>
                    <a:lnTo>
                      <a:pt x="648" y="1363"/>
                    </a:lnTo>
                    <a:lnTo>
                      <a:pt x="650" y="1372"/>
                    </a:lnTo>
                    <a:lnTo>
                      <a:pt x="650" y="1361"/>
                    </a:lnTo>
                    <a:lnTo>
                      <a:pt x="653" y="1372"/>
                    </a:lnTo>
                    <a:lnTo>
                      <a:pt x="653" y="1368"/>
                    </a:lnTo>
                    <a:lnTo>
                      <a:pt x="655" y="1372"/>
                    </a:lnTo>
                    <a:lnTo>
                      <a:pt x="655" y="1370"/>
                    </a:lnTo>
                    <a:lnTo>
                      <a:pt x="658" y="1372"/>
                    </a:lnTo>
                    <a:lnTo>
                      <a:pt x="660" y="1372"/>
                    </a:lnTo>
                    <a:lnTo>
                      <a:pt x="660" y="1341"/>
                    </a:lnTo>
                    <a:lnTo>
                      <a:pt x="662" y="1370"/>
                    </a:lnTo>
                    <a:lnTo>
                      <a:pt x="662" y="1372"/>
                    </a:lnTo>
                    <a:lnTo>
                      <a:pt x="665" y="1372"/>
                    </a:lnTo>
                    <a:lnTo>
                      <a:pt x="665" y="1288"/>
                    </a:lnTo>
                    <a:lnTo>
                      <a:pt x="667" y="1300"/>
                    </a:lnTo>
                    <a:lnTo>
                      <a:pt x="667" y="1370"/>
                    </a:lnTo>
                    <a:lnTo>
                      <a:pt x="670" y="1359"/>
                    </a:lnTo>
                    <a:lnTo>
                      <a:pt x="670" y="1372"/>
                    </a:lnTo>
                    <a:lnTo>
                      <a:pt x="672" y="1372"/>
                    </a:lnTo>
                    <a:lnTo>
                      <a:pt x="672" y="1370"/>
                    </a:lnTo>
                    <a:lnTo>
                      <a:pt x="674" y="1372"/>
                    </a:lnTo>
                    <a:lnTo>
                      <a:pt x="677" y="1372"/>
                    </a:lnTo>
                    <a:lnTo>
                      <a:pt x="677" y="1370"/>
                    </a:lnTo>
                    <a:lnTo>
                      <a:pt x="679" y="1372"/>
                    </a:lnTo>
                    <a:lnTo>
                      <a:pt x="679" y="1363"/>
                    </a:lnTo>
                    <a:lnTo>
                      <a:pt x="682" y="1372"/>
                    </a:lnTo>
                    <a:lnTo>
                      <a:pt x="682" y="1359"/>
                    </a:lnTo>
                    <a:lnTo>
                      <a:pt x="684" y="1370"/>
                    </a:lnTo>
                    <a:lnTo>
                      <a:pt x="684" y="1372"/>
                    </a:lnTo>
                    <a:lnTo>
                      <a:pt x="686" y="1372"/>
                    </a:lnTo>
                    <a:lnTo>
                      <a:pt x="686" y="1370"/>
                    </a:lnTo>
                    <a:lnTo>
                      <a:pt x="689" y="1372"/>
                    </a:lnTo>
                    <a:lnTo>
                      <a:pt x="689" y="1370"/>
                    </a:lnTo>
                    <a:lnTo>
                      <a:pt x="691" y="1370"/>
                    </a:lnTo>
                    <a:lnTo>
                      <a:pt x="691" y="1372"/>
                    </a:lnTo>
                    <a:lnTo>
                      <a:pt x="694" y="1372"/>
                    </a:lnTo>
                    <a:lnTo>
                      <a:pt x="694" y="1370"/>
                    </a:lnTo>
                    <a:lnTo>
                      <a:pt x="696" y="1370"/>
                    </a:lnTo>
                    <a:lnTo>
                      <a:pt x="696" y="1368"/>
                    </a:lnTo>
                    <a:lnTo>
                      <a:pt x="698" y="1368"/>
                    </a:lnTo>
                    <a:lnTo>
                      <a:pt x="698" y="1372"/>
                    </a:lnTo>
                    <a:lnTo>
                      <a:pt x="701" y="1372"/>
                    </a:lnTo>
                    <a:lnTo>
                      <a:pt x="703" y="1372"/>
                    </a:lnTo>
                    <a:lnTo>
                      <a:pt x="703" y="1370"/>
                    </a:lnTo>
                    <a:lnTo>
                      <a:pt x="706" y="1372"/>
                    </a:lnTo>
                    <a:lnTo>
                      <a:pt x="706" y="1366"/>
                    </a:lnTo>
                    <a:lnTo>
                      <a:pt x="708" y="1370"/>
                    </a:lnTo>
                    <a:lnTo>
                      <a:pt x="708" y="1372"/>
                    </a:lnTo>
                    <a:lnTo>
                      <a:pt x="710" y="1372"/>
                    </a:lnTo>
                    <a:lnTo>
                      <a:pt x="710" y="1368"/>
                    </a:lnTo>
                    <a:lnTo>
                      <a:pt x="713" y="1370"/>
                    </a:lnTo>
                    <a:lnTo>
                      <a:pt x="713" y="1372"/>
                    </a:lnTo>
                    <a:lnTo>
                      <a:pt x="715" y="1372"/>
                    </a:lnTo>
                    <a:lnTo>
                      <a:pt x="715" y="1370"/>
                    </a:lnTo>
                    <a:lnTo>
                      <a:pt x="718" y="1354"/>
                    </a:lnTo>
                    <a:lnTo>
                      <a:pt x="718" y="1372"/>
                    </a:lnTo>
                    <a:lnTo>
                      <a:pt x="720" y="1370"/>
                    </a:lnTo>
                    <a:lnTo>
                      <a:pt x="720" y="1372"/>
                    </a:lnTo>
                    <a:lnTo>
                      <a:pt x="722" y="1370"/>
                    </a:lnTo>
                    <a:lnTo>
                      <a:pt x="722" y="1352"/>
                    </a:lnTo>
                    <a:lnTo>
                      <a:pt x="725" y="1370"/>
                    </a:lnTo>
                    <a:lnTo>
                      <a:pt x="725" y="1368"/>
                    </a:lnTo>
                    <a:lnTo>
                      <a:pt x="727" y="1370"/>
                    </a:lnTo>
                    <a:lnTo>
                      <a:pt x="727" y="1372"/>
                    </a:lnTo>
                    <a:lnTo>
                      <a:pt x="730" y="1372"/>
                    </a:lnTo>
                    <a:lnTo>
                      <a:pt x="732" y="1372"/>
                    </a:lnTo>
                    <a:lnTo>
                      <a:pt x="734" y="1372"/>
                    </a:lnTo>
                    <a:lnTo>
                      <a:pt x="737" y="1372"/>
                    </a:lnTo>
                    <a:lnTo>
                      <a:pt x="737" y="1368"/>
                    </a:lnTo>
                    <a:lnTo>
                      <a:pt x="739" y="1372"/>
                    </a:lnTo>
                    <a:lnTo>
                      <a:pt x="739" y="1370"/>
                    </a:lnTo>
                    <a:lnTo>
                      <a:pt x="742" y="1370"/>
                    </a:lnTo>
                    <a:lnTo>
                      <a:pt x="742" y="1372"/>
                    </a:lnTo>
                    <a:lnTo>
                      <a:pt x="744" y="1372"/>
                    </a:lnTo>
                    <a:lnTo>
                      <a:pt x="744" y="1368"/>
                    </a:lnTo>
                    <a:lnTo>
                      <a:pt x="746" y="1370"/>
                    </a:lnTo>
                    <a:lnTo>
                      <a:pt x="746" y="1372"/>
                    </a:lnTo>
                    <a:lnTo>
                      <a:pt x="749" y="1368"/>
                    </a:lnTo>
                    <a:lnTo>
                      <a:pt x="749" y="1372"/>
                    </a:lnTo>
                    <a:lnTo>
                      <a:pt x="751" y="1370"/>
                    </a:lnTo>
                    <a:lnTo>
                      <a:pt x="751" y="1372"/>
                    </a:lnTo>
                    <a:lnTo>
                      <a:pt x="754" y="1370"/>
                    </a:lnTo>
                    <a:lnTo>
                      <a:pt x="754" y="1372"/>
                    </a:lnTo>
                    <a:lnTo>
                      <a:pt x="756" y="1372"/>
                    </a:lnTo>
                    <a:lnTo>
                      <a:pt x="756" y="1370"/>
                    </a:lnTo>
                    <a:lnTo>
                      <a:pt x="758" y="1370"/>
                    </a:lnTo>
                    <a:lnTo>
                      <a:pt x="758" y="1372"/>
                    </a:lnTo>
                    <a:lnTo>
                      <a:pt x="761" y="1372"/>
                    </a:lnTo>
                    <a:lnTo>
                      <a:pt x="763" y="1372"/>
                    </a:lnTo>
                    <a:lnTo>
                      <a:pt x="763" y="1368"/>
                    </a:lnTo>
                    <a:lnTo>
                      <a:pt x="766" y="1372"/>
                    </a:lnTo>
                    <a:lnTo>
                      <a:pt x="768" y="1372"/>
                    </a:lnTo>
                    <a:lnTo>
                      <a:pt x="770" y="1372"/>
                    </a:lnTo>
                    <a:lnTo>
                      <a:pt x="770" y="1370"/>
                    </a:lnTo>
                    <a:lnTo>
                      <a:pt x="773" y="1372"/>
                    </a:lnTo>
                    <a:lnTo>
                      <a:pt x="773" y="1370"/>
                    </a:lnTo>
                    <a:lnTo>
                      <a:pt x="775" y="1372"/>
                    </a:lnTo>
                    <a:lnTo>
                      <a:pt x="778" y="1372"/>
                    </a:lnTo>
                    <a:lnTo>
                      <a:pt x="778" y="1370"/>
                    </a:lnTo>
                    <a:lnTo>
                      <a:pt x="780" y="1370"/>
                    </a:lnTo>
                    <a:lnTo>
                      <a:pt x="780" y="1372"/>
                    </a:lnTo>
                    <a:lnTo>
                      <a:pt x="782" y="1372"/>
                    </a:lnTo>
                    <a:lnTo>
                      <a:pt x="782" y="1363"/>
                    </a:lnTo>
                    <a:lnTo>
                      <a:pt x="785" y="1372"/>
                    </a:lnTo>
                    <a:lnTo>
                      <a:pt x="787" y="1372"/>
                    </a:lnTo>
                    <a:lnTo>
                      <a:pt x="787" y="1334"/>
                    </a:lnTo>
                    <a:lnTo>
                      <a:pt x="790" y="1350"/>
                    </a:lnTo>
                    <a:lnTo>
                      <a:pt x="790" y="1370"/>
                    </a:lnTo>
                    <a:lnTo>
                      <a:pt x="792" y="1372"/>
                    </a:lnTo>
                    <a:lnTo>
                      <a:pt x="792" y="1370"/>
                    </a:lnTo>
                    <a:lnTo>
                      <a:pt x="794" y="1372"/>
                    </a:lnTo>
                    <a:lnTo>
                      <a:pt x="794" y="1366"/>
                    </a:lnTo>
                    <a:lnTo>
                      <a:pt x="797" y="1370"/>
                    </a:lnTo>
                    <a:lnTo>
                      <a:pt x="797" y="1361"/>
                    </a:lnTo>
                    <a:lnTo>
                      <a:pt x="799" y="1372"/>
                    </a:lnTo>
                    <a:lnTo>
                      <a:pt x="799" y="1345"/>
                    </a:lnTo>
                    <a:lnTo>
                      <a:pt x="802" y="1370"/>
                    </a:lnTo>
                    <a:lnTo>
                      <a:pt x="802" y="1372"/>
                    </a:lnTo>
                    <a:lnTo>
                      <a:pt x="804" y="1370"/>
                    </a:lnTo>
                    <a:lnTo>
                      <a:pt x="804" y="1372"/>
                    </a:lnTo>
                    <a:lnTo>
                      <a:pt x="806" y="1372"/>
                    </a:lnTo>
                    <a:lnTo>
                      <a:pt x="809" y="1372"/>
                    </a:lnTo>
                    <a:lnTo>
                      <a:pt x="809" y="1359"/>
                    </a:lnTo>
                    <a:lnTo>
                      <a:pt x="811" y="1368"/>
                    </a:lnTo>
                    <a:lnTo>
                      <a:pt x="811" y="1372"/>
                    </a:lnTo>
                    <a:lnTo>
                      <a:pt x="814" y="1372"/>
                    </a:lnTo>
                    <a:lnTo>
                      <a:pt x="814" y="1145"/>
                    </a:lnTo>
                    <a:lnTo>
                      <a:pt x="816" y="1341"/>
                    </a:lnTo>
                    <a:lnTo>
                      <a:pt x="816" y="1370"/>
                    </a:lnTo>
                    <a:lnTo>
                      <a:pt x="818" y="1370"/>
                    </a:lnTo>
                    <a:lnTo>
                      <a:pt x="821" y="1370"/>
                    </a:lnTo>
                    <a:lnTo>
                      <a:pt x="821" y="1372"/>
                    </a:lnTo>
                    <a:lnTo>
                      <a:pt x="823" y="1370"/>
                    </a:lnTo>
                    <a:lnTo>
                      <a:pt x="826" y="1370"/>
                    </a:lnTo>
                    <a:lnTo>
                      <a:pt x="826" y="1372"/>
                    </a:lnTo>
                    <a:lnTo>
                      <a:pt x="828" y="1372"/>
                    </a:lnTo>
                    <a:lnTo>
                      <a:pt x="828" y="1370"/>
                    </a:lnTo>
                    <a:lnTo>
                      <a:pt x="830" y="1372"/>
                    </a:lnTo>
                    <a:lnTo>
                      <a:pt x="830" y="1357"/>
                    </a:lnTo>
                    <a:lnTo>
                      <a:pt x="833" y="1372"/>
                    </a:lnTo>
                    <a:lnTo>
                      <a:pt x="835" y="1372"/>
                    </a:lnTo>
                    <a:lnTo>
                      <a:pt x="835" y="1363"/>
                    </a:lnTo>
                    <a:lnTo>
                      <a:pt x="838" y="1372"/>
                    </a:lnTo>
                    <a:lnTo>
                      <a:pt x="838" y="1370"/>
                    </a:lnTo>
                    <a:lnTo>
                      <a:pt x="840" y="1368"/>
                    </a:lnTo>
                    <a:lnTo>
                      <a:pt x="840" y="1372"/>
                    </a:lnTo>
                    <a:lnTo>
                      <a:pt x="842" y="1370"/>
                    </a:lnTo>
                    <a:lnTo>
                      <a:pt x="842" y="1372"/>
                    </a:lnTo>
                    <a:lnTo>
                      <a:pt x="845" y="1372"/>
                    </a:lnTo>
                    <a:lnTo>
                      <a:pt x="845" y="1370"/>
                    </a:lnTo>
                    <a:lnTo>
                      <a:pt x="847" y="1372"/>
                    </a:lnTo>
                    <a:lnTo>
                      <a:pt x="847" y="1366"/>
                    </a:lnTo>
                    <a:lnTo>
                      <a:pt x="850" y="1370"/>
                    </a:lnTo>
                    <a:lnTo>
                      <a:pt x="850" y="1368"/>
                    </a:lnTo>
                    <a:lnTo>
                      <a:pt x="852" y="1370"/>
                    </a:lnTo>
                    <a:lnTo>
                      <a:pt x="852" y="1366"/>
                    </a:lnTo>
                    <a:lnTo>
                      <a:pt x="854" y="1372"/>
                    </a:lnTo>
                    <a:lnTo>
                      <a:pt x="854" y="1363"/>
                    </a:lnTo>
                    <a:lnTo>
                      <a:pt x="857" y="1370"/>
                    </a:lnTo>
                    <a:lnTo>
                      <a:pt x="857" y="1372"/>
                    </a:lnTo>
                    <a:lnTo>
                      <a:pt x="859" y="1368"/>
                    </a:lnTo>
                    <a:lnTo>
                      <a:pt x="859" y="1372"/>
                    </a:lnTo>
                    <a:lnTo>
                      <a:pt x="862" y="1370"/>
                    </a:lnTo>
                    <a:lnTo>
                      <a:pt x="862" y="1372"/>
                    </a:lnTo>
                    <a:lnTo>
                      <a:pt x="864" y="1370"/>
                    </a:lnTo>
                    <a:lnTo>
                      <a:pt x="864" y="1372"/>
                    </a:lnTo>
                    <a:lnTo>
                      <a:pt x="866" y="1370"/>
                    </a:lnTo>
                    <a:lnTo>
                      <a:pt x="866" y="1372"/>
                    </a:lnTo>
                    <a:lnTo>
                      <a:pt x="869" y="1372"/>
                    </a:lnTo>
                    <a:lnTo>
                      <a:pt x="869" y="1370"/>
                    </a:lnTo>
                    <a:lnTo>
                      <a:pt x="871" y="1372"/>
                    </a:lnTo>
                    <a:lnTo>
                      <a:pt x="874" y="1372"/>
                    </a:lnTo>
                    <a:lnTo>
                      <a:pt x="874" y="1368"/>
                    </a:lnTo>
                    <a:lnTo>
                      <a:pt x="876" y="1370"/>
                    </a:lnTo>
                    <a:lnTo>
                      <a:pt x="876" y="1366"/>
                    </a:lnTo>
                    <a:lnTo>
                      <a:pt x="878" y="1370"/>
                    </a:lnTo>
                    <a:lnTo>
                      <a:pt x="878" y="1372"/>
                    </a:lnTo>
                    <a:lnTo>
                      <a:pt x="881" y="1372"/>
                    </a:lnTo>
                    <a:lnTo>
                      <a:pt x="881" y="1368"/>
                    </a:lnTo>
                    <a:lnTo>
                      <a:pt x="883" y="1372"/>
                    </a:lnTo>
                    <a:lnTo>
                      <a:pt x="883" y="1370"/>
                    </a:lnTo>
                    <a:lnTo>
                      <a:pt x="886" y="1372"/>
                    </a:lnTo>
                    <a:lnTo>
                      <a:pt x="886" y="1370"/>
                    </a:lnTo>
                    <a:lnTo>
                      <a:pt x="888" y="1372"/>
                    </a:lnTo>
                    <a:lnTo>
                      <a:pt x="888" y="1359"/>
                    </a:lnTo>
                    <a:lnTo>
                      <a:pt x="890" y="1354"/>
                    </a:lnTo>
                    <a:lnTo>
                      <a:pt x="890" y="1279"/>
                    </a:lnTo>
                    <a:lnTo>
                      <a:pt x="893" y="1363"/>
                    </a:lnTo>
                    <a:lnTo>
                      <a:pt x="893" y="1286"/>
                    </a:lnTo>
                    <a:lnTo>
                      <a:pt x="895" y="1366"/>
                    </a:lnTo>
                    <a:lnTo>
                      <a:pt x="895" y="1372"/>
                    </a:lnTo>
                    <a:lnTo>
                      <a:pt x="898" y="1372"/>
                    </a:lnTo>
                    <a:lnTo>
                      <a:pt x="898" y="1370"/>
                    </a:lnTo>
                    <a:lnTo>
                      <a:pt x="900" y="1372"/>
                    </a:lnTo>
                    <a:lnTo>
                      <a:pt x="900" y="1370"/>
                    </a:lnTo>
                    <a:lnTo>
                      <a:pt x="902" y="1370"/>
                    </a:lnTo>
                    <a:lnTo>
                      <a:pt x="905" y="1370"/>
                    </a:lnTo>
                    <a:lnTo>
                      <a:pt x="905" y="1372"/>
                    </a:lnTo>
                    <a:lnTo>
                      <a:pt x="907" y="1361"/>
                    </a:lnTo>
                    <a:lnTo>
                      <a:pt x="907" y="1372"/>
                    </a:lnTo>
                    <a:lnTo>
                      <a:pt x="910" y="1311"/>
                    </a:lnTo>
                    <a:lnTo>
                      <a:pt x="910" y="1372"/>
                    </a:lnTo>
                    <a:lnTo>
                      <a:pt x="912" y="1372"/>
                    </a:lnTo>
                    <a:lnTo>
                      <a:pt x="912" y="1359"/>
                    </a:lnTo>
                    <a:lnTo>
                      <a:pt x="914" y="1370"/>
                    </a:lnTo>
                    <a:lnTo>
                      <a:pt x="914" y="1372"/>
                    </a:lnTo>
                    <a:lnTo>
                      <a:pt x="917" y="1370"/>
                    </a:lnTo>
                    <a:lnTo>
                      <a:pt x="917" y="1372"/>
                    </a:lnTo>
                    <a:lnTo>
                      <a:pt x="919" y="1372"/>
                    </a:lnTo>
                    <a:lnTo>
                      <a:pt x="919" y="1370"/>
                    </a:lnTo>
                    <a:lnTo>
                      <a:pt x="922" y="1368"/>
                    </a:lnTo>
                    <a:lnTo>
                      <a:pt x="922" y="1372"/>
                    </a:lnTo>
                    <a:lnTo>
                      <a:pt x="924" y="1370"/>
                    </a:lnTo>
                    <a:lnTo>
                      <a:pt x="924" y="1372"/>
                    </a:lnTo>
                    <a:lnTo>
                      <a:pt x="926" y="1370"/>
                    </a:lnTo>
                    <a:lnTo>
                      <a:pt x="926" y="1372"/>
                    </a:lnTo>
                    <a:lnTo>
                      <a:pt x="929" y="1370"/>
                    </a:lnTo>
                    <a:lnTo>
                      <a:pt x="929" y="1372"/>
                    </a:lnTo>
                    <a:lnTo>
                      <a:pt x="931" y="1372"/>
                    </a:lnTo>
                    <a:lnTo>
                      <a:pt x="931" y="1322"/>
                    </a:lnTo>
                    <a:lnTo>
                      <a:pt x="934" y="1370"/>
                    </a:lnTo>
                    <a:lnTo>
                      <a:pt x="934" y="1325"/>
                    </a:lnTo>
                    <a:lnTo>
                      <a:pt x="936" y="1370"/>
                    </a:lnTo>
                    <a:lnTo>
                      <a:pt x="936" y="1338"/>
                    </a:lnTo>
                    <a:lnTo>
                      <a:pt x="938" y="1372"/>
                    </a:lnTo>
                    <a:lnTo>
                      <a:pt x="938" y="1370"/>
                    </a:lnTo>
                    <a:lnTo>
                      <a:pt x="941" y="1368"/>
                    </a:lnTo>
                    <a:lnTo>
                      <a:pt x="941" y="1372"/>
                    </a:lnTo>
                    <a:lnTo>
                      <a:pt x="943" y="1372"/>
                    </a:lnTo>
                    <a:lnTo>
                      <a:pt x="943" y="1370"/>
                    </a:lnTo>
                    <a:lnTo>
                      <a:pt x="946" y="1370"/>
                    </a:lnTo>
                    <a:lnTo>
                      <a:pt x="946" y="1372"/>
                    </a:lnTo>
                    <a:lnTo>
                      <a:pt x="948" y="1370"/>
                    </a:lnTo>
                    <a:lnTo>
                      <a:pt x="948" y="1372"/>
                    </a:lnTo>
                    <a:lnTo>
                      <a:pt x="950" y="1370"/>
                    </a:lnTo>
                    <a:lnTo>
                      <a:pt x="950" y="1372"/>
                    </a:lnTo>
                    <a:lnTo>
                      <a:pt x="953" y="1372"/>
                    </a:lnTo>
                    <a:lnTo>
                      <a:pt x="953" y="1366"/>
                    </a:lnTo>
                    <a:lnTo>
                      <a:pt x="955" y="1372"/>
                    </a:lnTo>
                    <a:lnTo>
                      <a:pt x="955" y="1370"/>
                    </a:lnTo>
                    <a:lnTo>
                      <a:pt x="958" y="1370"/>
                    </a:lnTo>
                    <a:lnTo>
                      <a:pt x="960" y="1370"/>
                    </a:lnTo>
                    <a:lnTo>
                      <a:pt x="960" y="1372"/>
                    </a:lnTo>
                    <a:lnTo>
                      <a:pt x="962" y="1370"/>
                    </a:lnTo>
                    <a:lnTo>
                      <a:pt x="962" y="1372"/>
                    </a:lnTo>
                    <a:lnTo>
                      <a:pt x="965" y="1370"/>
                    </a:lnTo>
                    <a:lnTo>
                      <a:pt x="965" y="1350"/>
                    </a:lnTo>
                    <a:lnTo>
                      <a:pt x="967" y="1370"/>
                    </a:lnTo>
                    <a:lnTo>
                      <a:pt x="967" y="1336"/>
                    </a:lnTo>
                    <a:lnTo>
                      <a:pt x="970" y="1370"/>
                    </a:lnTo>
                    <a:lnTo>
                      <a:pt x="970" y="1372"/>
                    </a:lnTo>
                    <a:lnTo>
                      <a:pt x="972" y="1372"/>
                    </a:lnTo>
                    <a:lnTo>
                      <a:pt x="972" y="1363"/>
                    </a:lnTo>
                    <a:lnTo>
                      <a:pt x="974" y="1372"/>
                    </a:lnTo>
                    <a:lnTo>
                      <a:pt x="974" y="1359"/>
                    </a:lnTo>
                    <a:lnTo>
                      <a:pt x="977" y="1363"/>
                    </a:lnTo>
                    <a:lnTo>
                      <a:pt x="977" y="1372"/>
                    </a:lnTo>
                    <a:lnTo>
                      <a:pt x="979" y="1372"/>
                    </a:lnTo>
                    <a:lnTo>
                      <a:pt x="979" y="1370"/>
                    </a:lnTo>
                    <a:lnTo>
                      <a:pt x="982" y="1370"/>
                    </a:lnTo>
                    <a:lnTo>
                      <a:pt x="982" y="152"/>
                    </a:lnTo>
                    <a:lnTo>
                      <a:pt x="984" y="0"/>
                    </a:lnTo>
                    <a:lnTo>
                      <a:pt x="984" y="1272"/>
                    </a:lnTo>
                    <a:lnTo>
                      <a:pt x="986" y="1265"/>
                    </a:lnTo>
                    <a:lnTo>
                      <a:pt x="986" y="1370"/>
                    </a:lnTo>
                    <a:lnTo>
                      <a:pt x="989" y="1359"/>
                    </a:lnTo>
                    <a:lnTo>
                      <a:pt x="989" y="1370"/>
                    </a:lnTo>
                    <a:lnTo>
                      <a:pt x="991" y="1370"/>
                    </a:lnTo>
                    <a:lnTo>
                      <a:pt x="991" y="1329"/>
                    </a:lnTo>
                    <a:lnTo>
                      <a:pt x="994" y="1370"/>
                    </a:lnTo>
                    <a:lnTo>
                      <a:pt x="994" y="1372"/>
                    </a:lnTo>
                    <a:lnTo>
                      <a:pt x="996" y="1372"/>
                    </a:lnTo>
                    <a:lnTo>
                      <a:pt x="996" y="1370"/>
                    </a:lnTo>
                    <a:lnTo>
                      <a:pt x="998" y="1370"/>
                    </a:lnTo>
                    <a:lnTo>
                      <a:pt x="998" y="1372"/>
                    </a:lnTo>
                    <a:lnTo>
                      <a:pt x="1001" y="1366"/>
                    </a:lnTo>
                    <a:lnTo>
                      <a:pt x="1001" y="1372"/>
                    </a:lnTo>
                    <a:lnTo>
                      <a:pt x="1003" y="1370"/>
                    </a:lnTo>
                    <a:lnTo>
                      <a:pt x="1003" y="1354"/>
                    </a:lnTo>
                    <a:lnTo>
                      <a:pt x="1006" y="1370"/>
                    </a:lnTo>
                    <a:lnTo>
                      <a:pt x="1006" y="1363"/>
                    </a:lnTo>
                    <a:lnTo>
                      <a:pt x="1008" y="1363"/>
                    </a:lnTo>
                    <a:lnTo>
                      <a:pt x="1008" y="1370"/>
                    </a:lnTo>
                    <a:lnTo>
                      <a:pt x="1010" y="1370"/>
                    </a:lnTo>
                    <a:lnTo>
                      <a:pt x="1010" y="1361"/>
                    </a:lnTo>
                    <a:lnTo>
                      <a:pt x="1013" y="1359"/>
                    </a:lnTo>
                    <a:lnTo>
                      <a:pt x="1013" y="1372"/>
                    </a:lnTo>
                    <a:lnTo>
                      <a:pt x="1015" y="1372"/>
                    </a:lnTo>
                    <a:lnTo>
                      <a:pt x="1015" y="1370"/>
                    </a:lnTo>
                    <a:lnTo>
                      <a:pt x="1018" y="1370"/>
                    </a:lnTo>
                    <a:lnTo>
                      <a:pt x="1018" y="1350"/>
                    </a:lnTo>
                    <a:lnTo>
                      <a:pt x="1020" y="1370"/>
                    </a:lnTo>
                    <a:lnTo>
                      <a:pt x="1020" y="1372"/>
                    </a:lnTo>
                    <a:lnTo>
                      <a:pt x="1022" y="1372"/>
                    </a:lnTo>
                    <a:lnTo>
                      <a:pt x="1025" y="1372"/>
                    </a:lnTo>
                    <a:lnTo>
                      <a:pt x="1027" y="1372"/>
                    </a:lnTo>
                    <a:lnTo>
                      <a:pt x="1027" y="1368"/>
                    </a:lnTo>
                    <a:lnTo>
                      <a:pt x="1030" y="1370"/>
                    </a:lnTo>
                    <a:lnTo>
                      <a:pt x="1030" y="1372"/>
                    </a:lnTo>
                    <a:lnTo>
                      <a:pt x="1032" y="1370"/>
                    </a:lnTo>
                    <a:lnTo>
                      <a:pt x="1032" y="1372"/>
                    </a:lnTo>
                    <a:lnTo>
                      <a:pt x="1034" y="1372"/>
                    </a:lnTo>
                    <a:lnTo>
                      <a:pt x="1034" y="1359"/>
                    </a:lnTo>
                    <a:lnTo>
                      <a:pt x="1037" y="1370"/>
                    </a:lnTo>
                    <a:lnTo>
                      <a:pt x="1037" y="1372"/>
                    </a:lnTo>
                    <a:lnTo>
                      <a:pt x="1039" y="1370"/>
                    </a:lnTo>
                    <a:lnTo>
                      <a:pt x="1039" y="1372"/>
                    </a:lnTo>
                    <a:lnTo>
                      <a:pt x="1042" y="1372"/>
                    </a:lnTo>
                    <a:lnTo>
                      <a:pt x="1042" y="1370"/>
                    </a:lnTo>
                    <a:lnTo>
                      <a:pt x="1044" y="1370"/>
                    </a:lnTo>
                    <a:lnTo>
                      <a:pt x="1044" y="1372"/>
                    </a:lnTo>
                    <a:lnTo>
                      <a:pt x="1046" y="1370"/>
                    </a:lnTo>
                    <a:lnTo>
                      <a:pt x="1046" y="1372"/>
                    </a:lnTo>
                    <a:lnTo>
                      <a:pt x="1049" y="1370"/>
                    </a:lnTo>
                    <a:lnTo>
                      <a:pt x="1049" y="1372"/>
                    </a:lnTo>
                    <a:lnTo>
                      <a:pt x="1051" y="1372"/>
                    </a:lnTo>
                    <a:lnTo>
                      <a:pt x="1051" y="1259"/>
                    </a:lnTo>
                    <a:lnTo>
                      <a:pt x="1054" y="1329"/>
                    </a:lnTo>
                    <a:lnTo>
                      <a:pt x="1054" y="1372"/>
                    </a:lnTo>
                    <a:lnTo>
                      <a:pt x="1056" y="1372"/>
                    </a:lnTo>
                    <a:lnTo>
                      <a:pt x="1056" y="1370"/>
                    </a:lnTo>
                    <a:lnTo>
                      <a:pt x="1058" y="1372"/>
                    </a:lnTo>
                    <a:lnTo>
                      <a:pt x="1058" y="1370"/>
                    </a:lnTo>
                    <a:lnTo>
                      <a:pt x="1061" y="1370"/>
                    </a:lnTo>
                    <a:lnTo>
                      <a:pt x="1061" y="1372"/>
                    </a:lnTo>
                    <a:lnTo>
                      <a:pt x="1063" y="1370"/>
                    </a:lnTo>
                    <a:lnTo>
                      <a:pt x="1065" y="1370"/>
                    </a:lnTo>
                    <a:lnTo>
                      <a:pt x="1065" y="1311"/>
                    </a:lnTo>
                    <a:lnTo>
                      <a:pt x="1068" y="1316"/>
                    </a:lnTo>
                    <a:lnTo>
                      <a:pt x="1068" y="1370"/>
                    </a:lnTo>
                    <a:lnTo>
                      <a:pt x="1070" y="1370"/>
                    </a:lnTo>
                    <a:lnTo>
                      <a:pt x="1070" y="1357"/>
                    </a:lnTo>
                    <a:lnTo>
                      <a:pt x="1073" y="1313"/>
                    </a:lnTo>
                    <a:lnTo>
                      <a:pt x="1073" y="1372"/>
                    </a:lnTo>
                    <a:lnTo>
                      <a:pt x="1075" y="1372"/>
                    </a:lnTo>
                    <a:lnTo>
                      <a:pt x="1075" y="1354"/>
                    </a:lnTo>
                    <a:lnTo>
                      <a:pt x="1077" y="1354"/>
                    </a:lnTo>
                    <a:lnTo>
                      <a:pt x="1077" y="1370"/>
                    </a:lnTo>
                    <a:lnTo>
                      <a:pt x="1080" y="1370"/>
                    </a:lnTo>
                    <a:lnTo>
                      <a:pt x="1080" y="1372"/>
                    </a:lnTo>
                    <a:lnTo>
                      <a:pt x="1082" y="1372"/>
                    </a:lnTo>
                    <a:lnTo>
                      <a:pt x="1082" y="1370"/>
                    </a:lnTo>
                    <a:lnTo>
                      <a:pt x="1085" y="1368"/>
                    </a:lnTo>
                    <a:lnTo>
                      <a:pt x="1085" y="1372"/>
                    </a:lnTo>
                    <a:lnTo>
                      <a:pt x="1087" y="1372"/>
                    </a:lnTo>
                    <a:lnTo>
                      <a:pt x="1087" y="1370"/>
                    </a:lnTo>
                    <a:lnTo>
                      <a:pt x="1089" y="1372"/>
                    </a:lnTo>
                    <a:lnTo>
                      <a:pt x="1089" y="1370"/>
                    </a:lnTo>
                    <a:lnTo>
                      <a:pt x="1092" y="1370"/>
                    </a:lnTo>
                    <a:lnTo>
                      <a:pt x="1092" y="1372"/>
                    </a:lnTo>
                    <a:lnTo>
                      <a:pt x="1094" y="1372"/>
                    </a:lnTo>
                    <a:lnTo>
                      <a:pt x="1094" y="1370"/>
                    </a:lnTo>
                    <a:lnTo>
                      <a:pt x="1097" y="1370"/>
                    </a:lnTo>
                    <a:lnTo>
                      <a:pt x="1097" y="1372"/>
                    </a:lnTo>
                    <a:lnTo>
                      <a:pt x="1099" y="1370"/>
                    </a:lnTo>
                    <a:lnTo>
                      <a:pt x="1099" y="1372"/>
                    </a:lnTo>
                    <a:lnTo>
                      <a:pt x="1101" y="1372"/>
                    </a:lnTo>
                    <a:lnTo>
                      <a:pt x="1101" y="1357"/>
                    </a:lnTo>
                    <a:lnTo>
                      <a:pt x="1104" y="1366"/>
                    </a:lnTo>
                    <a:lnTo>
                      <a:pt x="1104" y="1372"/>
                    </a:lnTo>
                    <a:lnTo>
                      <a:pt x="1106" y="1372"/>
                    </a:lnTo>
                    <a:lnTo>
                      <a:pt x="1106" y="1370"/>
                    </a:lnTo>
                    <a:lnTo>
                      <a:pt x="1109" y="1370"/>
                    </a:lnTo>
                    <a:lnTo>
                      <a:pt x="1109" y="1372"/>
                    </a:lnTo>
                    <a:lnTo>
                      <a:pt x="1111" y="1372"/>
                    </a:lnTo>
                    <a:lnTo>
                      <a:pt x="1111" y="1370"/>
                    </a:lnTo>
                    <a:lnTo>
                      <a:pt x="1113" y="1370"/>
                    </a:lnTo>
                    <a:lnTo>
                      <a:pt x="1116" y="1370"/>
                    </a:lnTo>
                    <a:lnTo>
                      <a:pt x="1116" y="1345"/>
                    </a:lnTo>
                    <a:lnTo>
                      <a:pt x="1118" y="1370"/>
                    </a:lnTo>
                    <a:lnTo>
                      <a:pt x="1118" y="1350"/>
                    </a:lnTo>
                    <a:lnTo>
                      <a:pt x="1121" y="1334"/>
                    </a:lnTo>
                    <a:lnTo>
                      <a:pt x="1121" y="1372"/>
                    </a:lnTo>
                    <a:lnTo>
                      <a:pt x="1123" y="1370"/>
                    </a:lnTo>
                    <a:lnTo>
                      <a:pt x="1123" y="1372"/>
                    </a:lnTo>
                    <a:lnTo>
                      <a:pt x="1125" y="1370"/>
                    </a:lnTo>
                    <a:lnTo>
                      <a:pt x="1125" y="1372"/>
                    </a:lnTo>
                    <a:lnTo>
                      <a:pt x="1128" y="1372"/>
                    </a:lnTo>
                    <a:lnTo>
                      <a:pt x="1128" y="1366"/>
                    </a:lnTo>
                    <a:lnTo>
                      <a:pt x="1130" y="1372"/>
                    </a:lnTo>
                    <a:lnTo>
                      <a:pt x="1130" y="1370"/>
                    </a:lnTo>
                    <a:lnTo>
                      <a:pt x="1133" y="1372"/>
                    </a:lnTo>
                    <a:lnTo>
                      <a:pt x="1133" y="1370"/>
                    </a:lnTo>
                    <a:lnTo>
                      <a:pt x="1135" y="1372"/>
                    </a:lnTo>
                    <a:lnTo>
                      <a:pt x="1135" y="1359"/>
                    </a:lnTo>
                    <a:lnTo>
                      <a:pt x="1137" y="1370"/>
                    </a:lnTo>
                    <a:lnTo>
                      <a:pt x="1137" y="1316"/>
                    </a:lnTo>
                    <a:lnTo>
                      <a:pt x="1140" y="1361"/>
                    </a:lnTo>
                    <a:lnTo>
                      <a:pt x="1140" y="1370"/>
                    </a:lnTo>
                    <a:lnTo>
                      <a:pt x="1142" y="1370"/>
                    </a:lnTo>
                    <a:lnTo>
                      <a:pt x="1142" y="1372"/>
                    </a:lnTo>
                    <a:lnTo>
                      <a:pt x="1145" y="1372"/>
                    </a:lnTo>
                    <a:lnTo>
                      <a:pt x="1145" y="1370"/>
                    </a:lnTo>
                    <a:lnTo>
                      <a:pt x="1147" y="1370"/>
                    </a:lnTo>
                    <a:lnTo>
                      <a:pt x="1147" y="1372"/>
                    </a:lnTo>
                    <a:lnTo>
                      <a:pt x="1149" y="1372"/>
                    </a:lnTo>
                    <a:lnTo>
                      <a:pt x="1149" y="1370"/>
                    </a:lnTo>
                    <a:lnTo>
                      <a:pt x="1152" y="1370"/>
                    </a:lnTo>
                    <a:lnTo>
                      <a:pt x="1152" y="1372"/>
                    </a:lnTo>
                    <a:lnTo>
                      <a:pt x="1154" y="1372"/>
                    </a:lnTo>
                    <a:lnTo>
                      <a:pt x="1157" y="1372"/>
                    </a:lnTo>
                    <a:lnTo>
                      <a:pt x="1157" y="1370"/>
                    </a:lnTo>
                    <a:lnTo>
                      <a:pt x="1159" y="1372"/>
                    </a:lnTo>
                    <a:lnTo>
                      <a:pt x="1159" y="1370"/>
                    </a:lnTo>
                    <a:lnTo>
                      <a:pt x="1161" y="1372"/>
                    </a:lnTo>
                    <a:lnTo>
                      <a:pt x="1161" y="1370"/>
                    </a:lnTo>
                    <a:lnTo>
                      <a:pt x="1164" y="1372"/>
                    </a:lnTo>
                    <a:lnTo>
                      <a:pt x="1164" y="1366"/>
                    </a:lnTo>
                    <a:lnTo>
                      <a:pt x="1166" y="1370"/>
                    </a:lnTo>
                    <a:lnTo>
                      <a:pt x="1166" y="1372"/>
                    </a:lnTo>
                    <a:lnTo>
                      <a:pt x="1169" y="1372"/>
                    </a:lnTo>
                    <a:lnTo>
                      <a:pt x="1171" y="1372"/>
                    </a:lnTo>
                    <a:lnTo>
                      <a:pt x="1171" y="1370"/>
                    </a:lnTo>
                    <a:lnTo>
                      <a:pt x="1173" y="1368"/>
                    </a:lnTo>
                    <a:lnTo>
                      <a:pt x="1173" y="1372"/>
                    </a:lnTo>
                    <a:lnTo>
                      <a:pt x="1176" y="1372"/>
                    </a:lnTo>
                    <a:lnTo>
                      <a:pt x="1176" y="1370"/>
                    </a:lnTo>
                    <a:lnTo>
                      <a:pt x="1178" y="1372"/>
                    </a:lnTo>
                    <a:lnTo>
                      <a:pt x="1178" y="1370"/>
                    </a:lnTo>
                    <a:lnTo>
                      <a:pt x="1181" y="1368"/>
                    </a:lnTo>
                    <a:lnTo>
                      <a:pt x="1181" y="1372"/>
                    </a:lnTo>
                    <a:lnTo>
                      <a:pt x="1183" y="1370"/>
                    </a:lnTo>
                    <a:lnTo>
                      <a:pt x="1183" y="1372"/>
                    </a:lnTo>
                    <a:lnTo>
                      <a:pt x="1185" y="1372"/>
                    </a:lnTo>
                    <a:lnTo>
                      <a:pt x="1185" y="1370"/>
                    </a:lnTo>
                    <a:lnTo>
                      <a:pt x="1188" y="1372"/>
                    </a:lnTo>
                    <a:lnTo>
                      <a:pt x="1188" y="1357"/>
                    </a:lnTo>
                    <a:lnTo>
                      <a:pt x="1190" y="1372"/>
                    </a:lnTo>
                    <a:lnTo>
                      <a:pt x="1193" y="1372"/>
                    </a:lnTo>
                    <a:lnTo>
                      <a:pt x="1195" y="1372"/>
                    </a:lnTo>
                    <a:lnTo>
                      <a:pt x="1195" y="1370"/>
                    </a:lnTo>
                    <a:lnTo>
                      <a:pt x="1197" y="1372"/>
                    </a:lnTo>
                    <a:lnTo>
                      <a:pt x="1200" y="1372"/>
                    </a:lnTo>
                    <a:lnTo>
                      <a:pt x="1202" y="1372"/>
                    </a:lnTo>
                    <a:lnTo>
                      <a:pt x="1202" y="1370"/>
                    </a:lnTo>
                    <a:lnTo>
                      <a:pt x="1205" y="1372"/>
                    </a:lnTo>
                    <a:lnTo>
                      <a:pt x="1205" y="1363"/>
                    </a:lnTo>
                    <a:lnTo>
                      <a:pt x="1207" y="1372"/>
                    </a:lnTo>
                    <a:lnTo>
                      <a:pt x="1207" y="1370"/>
                    </a:lnTo>
                    <a:lnTo>
                      <a:pt x="1209" y="1372"/>
                    </a:lnTo>
                    <a:lnTo>
                      <a:pt x="1212" y="1372"/>
                    </a:lnTo>
                    <a:lnTo>
                      <a:pt x="1212" y="1370"/>
                    </a:lnTo>
                    <a:lnTo>
                      <a:pt x="1214" y="1372"/>
                    </a:lnTo>
                    <a:lnTo>
                      <a:pt x="1217" y="1370"/>
                    </a:lnTo>
                    <a:lnTo>
                      <a:pt x="1217" y="1345"/>
                    </a:lnTo>
                    <a:lnTo>
                      <a:pt x="1219" y="1368"/>
                    </a:lnTo>
                    <a:lnTo>
                      <a:pt x="1219" y="1372"/>
                    </a:lnTo>
                    <a:lnTo>
                      <a:pt x="1221" y="1363"/>
                    </a:lnTo>
                    <a:lnTo>
                      <a:pt x="1221" y="1372"/>
                    </a:lnTo>
                    <a:lnTo>
                      <a:pt x="1224" y="1372"/>
                    </a:lnTo>
                    <a:lnTo>
                      <a:pt x="1224" y="1361"/>
                    </a:lnTo>
                    <a:lnTo>
                      <a:pt x="1226" y="1366"/>
                    </a:lnTo>
                    <a:lnTo>
                      <a:pt x="1226" y="1372"/>
                    </a:lnTo>
                    <a:lnTo>
                      <a:pt x="1229" y="1372"/>
                    </a:lnTo>
                    <a:lnTo>
                      <a:pt x="1229" y="1370"/>
                    </a:lnTo>
                    <a:lnTo>
                      <a:pt x="1231" y="1370"/>
                    </a:lnTo>
                    <a:lnTo>
                      <a:pt x="1231" y="1372"/>
                    </a:lnTo>
                    <a:lnTo>
                      <a:pt x="1233" y="1372"/>
                    </a:lnTo>
                    <a:lnTo>
                      <a:pt x="1233" y="1370"/>
                    </a:lnTo>
                    <a:lnTo>
                      <a:pt x="1236" y="1372"/>
                    </a:lnTo>
                    <a:lnTo>
                      <a:pt x="1236" y="1370"/>
                    </a:lnTo>
                    <a:lnTo>
                      <a:pt x="1238" y="1370"/>
                    </a:lnTo>
                    <a:lnTo>
                      <a:pt x="1238" y="1372"/>
                    </a:lnTo>
                    <a:lnTo>
                      <a:pt x="1241" y="1372"/>
                    </a:lnTo>
                    <a:lnTo>
                      <a:pt x="1241" y="1370"/>
                    </a:lnTo>
                    <a:lnTo>
                      <a:pt x="1243" y="1372"/>
                    </a:lnTo>
                    <a:lnTo>
                      <a:pt x="1245" y="1372"/>
                    </a:lnTo>
                    <a:lnTo>
                      <a:pt x="1245" y="1370"/>
                    </a:lnTo>
                    <a:lnTo>
                      <a:pt x="1248" y="1370"/>
                    </a:lnTo>
                    <a:lnTo>
                      <a:pt x="1248" y="1366"/>
                    </a:lnTo>
                    <a:lnTo>
                      <a:pt x="1250" y="1370"/>
                    </a:lnTo>
                    <a:lnTo>
                      <a:pt x="1250" y="1372"/>
                    </a:lnTo>
                    <a:lnTo>
                      <a:pt x="1253" y="1372"/>
                    </a:lnTo>
                    <a:lnTo>
                      <a:pt x="1253" y="1370"/>
                    </a:lnTo>
                    <a:lnTo>
                      <a:pt x="1255" y="1372"/>
                    </a:lnTo>
                    <a:lnTo>
                      <a:pt x="1257" y="1372"/>
                    </a:lnTo>
                    <a:lnTo>
                      <a:pt x="1260" y="1372"/>
                    </a:lnTo>
                    <a:lnTo>
                      <a:pt x="1262" y="1372"/>
                    </a:lnTo>
                    <a:lnTo>
                      <a:pt x="1265" y="1372"/>
                    </a:lnTo>
                    <a:lnTo>
                      <a:pt x="1265" y="1368"/>
                    </a:lnTo>
                    <a:lnTo>
                      <a:pt x="1267" y="1370"/>
                    </a:lnTo>
                    <a:lnTo>
                      <a:pt x="1267" y="1372"/>
                    </a:lnTo>
                    <a:lnTo>
                      <a:pt x="1269" y="1372"/>
                    </a:lnTo>
                    <a:lnTo>
                      <a:pt x="1269" y="1370"/>
                    </a:lnTo>
                    <a:lnTo>
                      <a:pt x="1272" y="1372"/>
                    </a:lnTo>
                    <a:lnTo>
                      <a:pt x="1274" y="1372"/>
                    </a:lnTo>
                    <a:lnTo>
                      <a:pt x="1277" y="1350"/>
                    </a:lnTo>
                    <a:lnTo>
                      <a:pt x="1277" y="1372"/>
                    </a:lnTo>
                    <a:lnTo>
                      <a:pt x="1279" y="1372"/>
                    </a:lnTo>
                    <a:lnTo>
                      <a:pt x="1279" y="1370"/>
                    </a:lnTo>
                    <a:lnTo>
                      <a:pt x="1281" y="1370"/>
                    </a:lnTo>
                    <a:lnTo>
                      <a:pt x="1281" y="1372"/>
                    </a:lnTo>
                    <a:lnTo>
                      <a:pt x="1284" y="1372"/>
                    </a:lnTo>
                    <a:lnTo>
                      <a:pt x="1286" y="1372"/>
                    </a:lnTo>
                    <a:lnTo>
                      <a:pt x="1289" y="1372"/>
                    </a:lnTo>
                    <a:lnTo>
                      <a:pt x="1289" y="1370"/>
                    </a:lnTo>
                    <a:lnTo>
                      <a:pt x="1291" y="1372"/>
                    </a:lnTo>
                    <a:lnTo>
                      <a:pt x="1293" y="1372"/>
                    </a:lnTo>
                    <a:lnTo>
                      <a:pt x="1293" y="1370"/>
                    </a:lnTo>
                    <a:lnTo>
                      <a:pt x="1296" y="1370"/>
                    </a:lnTo>
                    <a:lnTo>
                      <a:pt x="1296" y="1372"/>
                    </a:lnTo>
                    <a:lnTo>
                      <a:pt x="1298" y="1372"/>
                    </a:lnTo>
                    <a:lnTo>
                      <a:pt x="1298" y="1359"/>
                    </a:lnTo>
                    <a:lnTo>
                      <a:pt x="1301" y="1361"/>
                    </a:lnTo>
                    <a:lnTo>
                      <a:pt x="1301" y="1372"/>
                    </a:lnTo>
                    <a:lnTo>
                      <a:pt x="1303" y="1372"/>
                    </a:lnTo>
                    <a:lnTo>
                      <a:pt x="1303" y="1370"/>
                    </a:lnTo>
                    <a:lnTo>
                      <a:pt x="1305" y="1372"/>
                    </a:lnTo>
                    <a:lnTo>
                      <a:pt x="1308" y="1372"/>
                    </a:lnTo>
                    <a:lnTo>
                      <a:pt x="1310" y="1372"/>
                    </a:lnTo>
                    <a:lnTo>
                      <a:pt x="1313" y="1372"/>
                    </a:lnTo>
                    <a:lnTo>
                      <a:pt x="1315" y="1372"/>
                    </a:lnTo>
                    <a:lnTo>
                      <a:pt x="1315" y="1370"/>
                    </a:lnTo>
                    <a:lnTo>
                      <a:pt x="1317" y="1372"/>
                    </a:lnTo>
                    <a:lnTo>
                      <a:pt x="1320" y="1372"/>
                    </a:lnTo>
                    <a:lnTo>
                      <a:pt x="1320" y="1370"/>
                    </a:lnTo>
                    <a:lnTo>
                      <a:pt x="1322" y="1370"/>
                    </a:lnTo>
                    <a:lnTo>
                      <a:pt x="1322" y="1372"/>
                    </a:lnTo>
                    <a:lnTo>
                      <a:pt x="1325" y="1372"/>
                    </a:lnTo>
                    <a:lnTo>
                      <a:pt x="1325" y="1352"/>
                    </a:lnTo>
                    <a:lnTo>
                      <a:pt x="1327" y="1370"/>
                    </a:lnTo>
                    <a:lnTo>
                      <a:pt x="1327" y="1372"/>
                    </a:lnTo>
                    <a:lnTo>
                      <a:pt x="1329" y="1372"/>
                    </a:lnTo>
                    <a:lnTo>
                      <a:pt x="1329" y="1370"/>
                    </a:lnTo>
                    <a:lnTo>
                      <a:pt x="1332" y="1372"/>
                    </a:lnTo>
                    <a:lnTo>
                      <a:pt x="1334" y="1372"/>
                    </a:lnTo>
                    <a:lnTo>
                      <a:pt x="1334" y="1370"/>
                    </a:lnTo>
                    <a:lnTo>
                      <a:pt x="1337" y="1372"/>
                    </a:lnTo>
                    <a:lnTo>
                      <a:pt x="1339" y="1372"/>
                    </a:lnTo>
                    <a:lnTo>
                      <a:pt x="1339" y="1370"/>
                    </a:lnTo>
                    <a:lnTo>
                      <a:pt x="1341" y="1370"/>
                    </a:lnTo>
                    <a:lnTo>
                      <a:pt x="1341" y="1372"/>
                    </a:lnTo>
                    <a:lnTo>
                      <a:pt x="1344" y="1372"/>
                    </a:lnTo>
                    <a:lnTo>
                      <a:pt x="1344" y="1370"/>
                    </a:lnTo>
                    <a:lnTo>
                      <a:pt x="1346" y="1359"/>
                    </a:lnTo>
                    <a:lnTo>
                      <a:pt x="1346" y="1372"/>
                    </a:lnTo>
                    <a:lnTo>
                      <a:pt x="1349" y="1372"/>
                    </a:lnTo>
                    <a:lnTo>
                      <a:pt x="1351" y="1372"/>
                    </a:lnTo>
                    <a:lnTo>
                      <a:pt x="1353" y="1372"/>
                    </a:lnTo>
                    <a:lnTo>
                      <a:pt x="1353" y="1370"/>
                    </a:lnTo>
                    <a:lnTo>
                      <a:pt x="1356" y="1370"/>
                    </a:lnTo>
                    <a:lnTo>
                      <a:pt x="1356" y="1372"/>
                    </a:lnTo>
                    <a:lnTo>
                      <a:pt x="1358" y="1372"/>
                    </a:lnTo>
                    <a:lnTo>
                      <a:pt x="1358" y="1370"/>
                    </a:lnTo>
                    <a:lnTo>
                      <a:pt x="1361" y="1372"/>
                    </a:lnTo>
                    <a:lnTo>
                      <a:pt x="1363" y="1372"/>
                    </a:lnTo>
                    <a:lnTo>
                      <a:pt x="1365" y="1368"/>
                    </a:lnTo>
                    <a:lnTo>
                      <a:pt x="1365" y="1372"/>
                    </a:lnTo>
                    <a:lnTo>
                      <a:pt x="1368" y="1372"/>
                    </a:lnTo>
                    <a:lnTo>
                      <a:pt x="1370" y="1372"/>
                    </a:lnTo>
                    <a:lnTo>
                      <a:pt x="1370" y="1370"/>
                    </a:lnTo>
                    <a:lnTo>
                      <a:pt x="1373" y="1372"/>
                    </a:lnTo>
                    <a:lnTo>
                      <a:pt x="1373" y="1370"/>
                    </a:lnTo>
                    <a:lnTo>
                      <a:pt x="1375" y="1370"/>
                    </a:lnTo>
                    <a:lnTo>
                      <a:pt x="1375" y="1372"/>
                    </a:lnTo>
                    <a:lnTo>
                      <a:pt x="1377" y="1372"/>
                    </a:lnTo>
                    <a:lnTo>
                      <a:pt x="1380" y="1372"/>
                    </a:lnTo>
                    <a:lnTo>
                      <a:pt x="1382" y="1372"/>
                    </a:lnTo>
                    <a:lnTo>
                      <a:pt x="1382" y="1370"/>
                    </a:lnTo>
                    <a:lnTo>
                      <a:pt x="1385" y="1372"/>
                    </a:lnTo>
                    <a:lnTo>
                      <a:pt x="1387" y="1372"/>
                    </a:lnTo>
                    <a:lnTo>
                      <a:pt x="1389" y="1372"/>
                    </a:lnTo>
                    <a:lnTo>
                      <a:pt x="1392" y="1372"/>
                    </a:lnTo>
                    <a:lnTo>
                      <a:pt x="1392" y="1370"/>
                    </a:lnTo>
                    <a:lnTo>
                      <a:pt x="1394" y="1372"/>
                    </a:lnTo>
                    <a:lnTo>
                      <a:pt x="1394" y="1370"/>
                    </a:lnTo>
                    <a:lnTo>
                      <a:pt x="1397" y="1372"/>
                    </a:lnTo>
                    <a:lnTo>
                      <a:pt x="1397" y="1370"/>
                    </a:lnTo>
                    <a:lnTo>
                      <a:pt x="1399" y="1370"/>
                    </a:lnTo>
                    <a:lnTo>
                      <a:pt x="1399" y="1372"/>
                    </a:lnTo>
                    <a:lnTo>
                      <a:pt x="1401" y="1372"/>
                    </a:lnTo>
                    <a:lnTo>
                      <a:pt x="1404" y="1372"/>
                    </a:lnTo>
                    <a:lnTo>
                      <a:pt x="1404" y="1370"/>
                    </a:lnTo>
                    <a:lnTo>
                      <a:pt x="1406" y="1372"/>
                    </a:lnTo>
                    <a:lnTo>
                      <a:pt x="1409" y="1372"/>
                    </a:lnTo>
                    <a:lnTo>
                      <a:pt x="1409" y="1370"/>
                    </a:lnTo>
                    <a:lnTo>
                      <a:pt x="1411" y="1370"/>
                    </a:lnTo>
                    <a:lnTo>
                      <a:pt x="1411" y="1372"/>
                    </a:lnTo>
                    <a:lnTo>
                      <a:pt x="1413" y="1372"/>
                    </a:lnTo>
                    <a:lnTo>
                      <a:pt x="1416" y="1372"/>
                    </a:lnTo>
                    <a:lnTo>
                      <a:pt x="1418" y="1372"/>
                    </a:lnTo>
                    <a:lnTo>
                      <a:pt x="1421" y="1372"/>
                    </a:lnTo>
                    <a:lnTo>
                      <a:pt x="1421" y="1370"/>
                    </a:lnTo>
                    <a:lnTo>
                      <a:pt x="1423" y="1372"/>
                    </a:lnTo>
                    <a:lnTo>
                      <a:pt x="1425" y="1372"/>
                    </a:lnTo>
                    <a:lnTo>
                      <a:pt x="1428" y="1372"/>
                    </a:lnTo>
                    <a:lnTo>
                      <a:pt x="1430" y="1372"/>
                    </a:lnTo>
                    <a:lnTo>
                      <a:pt x="1433" y="1372"/>
                    </a:lnTo>
                    <a:lnTo>
                      <a:pt x="1433" y="1370"/>
                    </a:lnTo>
                    <a:lnTo>
                      <a:pt x="1435" y="1372"/>
                    </a:lnTo>
                    <a:lnTo>
                      <a:pt x="1435" y="1370"/>
                    </a:lnTo>
                    <a:lnTo>
                      <a:pt x="1437" y="1372"/>
                    </a:lnTo>
                    <a:lnTo>
                      <a:pt x="1440" y="1372"/>
                    </a:lnTo>
                    <a:lnTo>
                      <a:pt x="1440" y="1368"/>
                    </a:lnTo>
                    <a:lnTo>
                      <a:pt x="1442" y="1370"/>
                    </a:lnTo>
                    <a:lnTo>
                      <a:pt x="1442" y="1372"/>
                    </a:lnTo>
                    <a:lnTo>
                      <a:pt x="1445" y="1372"/>
                    </a:lnTo>
                    <a:lnTo>
                      <a:pt x="1447" y="1372"/>
                    </a:lnTo>
                    <a:lnTo>
                      <a:pt x="1447" y="1361"/>
                    </a:lnTo>
                    <a:lnTo>
                      <a:pt x="1449" y="1368"/>
                    </a:lnTo>
                    <a:lnTo>
                      <a:pt x="1449" y="1372"/>
                    </a:lnTo>
                    <a:lnTo>
                      <a:pt x="1452" y="1372"/>
                    </a:lnTo>
                    <a:lnTo>
                      <a:pt x="1454" y="1372"/>
                    </a:lnTo>
                    <a:lnTo>
                      <a:pt x="1457" y="1372"/>
                    </a:lnTo>
                    <a:lnTo>
                      <a:pt x="1459" y="1372"/>
                    </a:lnTo>
                    <a:lnTo>
                      <a:pt x="1461" y="1372"/>
                    </a:lnTo>
                    <a:lnTo>
                      <a:pt x="1461" y="1370"/>
                    </a:lnTo>
                    <a:lnTo>
                      <a:pt x="1464" y="1370"/>
                    </a:lnTo>
                    <a:lnTo>
                      <a:pt x="1464" y="1372"/>
                    </a:lnTo>
                    <a:lnTo>
                      <a:pt x="1466" y="1372"/>
                    </a:lnTo>
                    <a:lnTo>
                      <a:pt x="1466" y="1370"/>
                    </a:lnTo>
                    <a:lnTo>
                      <a:pt x="1469" y="1372"/>
                    </a:lnTo>
                    <a:lnTo>
                      <a:pt x="1471" y="1372"/>
                    </a:lnTo>
                    <a:lnTo>
                      <a:pt x="1473" y="1372"/>
                    </a:lnTo>
                    <a:lnTo>
                      <a:pt x="1476" y="1372"/>
                    </a:lnTo>
                    <a:lnTo>
                      <a:pt x="1476" y="1370"/>
                    </a:lnTo>
                    <a:lnTo>
                      <a:pt x="1478" y="1372"/>
                    </a:lnTo>
                    <a:lnTo>
                      <a:pt x="1481" y="1372"/>
                    </a:lnTo>
                    <a:lnTo>
                      <a:pt x="1483" y="1372"/>
                    </a:lnTo>
                    <a:lnTo>
                      <a:pt x="1483" y="1370"/>
                    </a:lnTo>
                    <a:lnTo>
                      <a:pt x="1485" y="1370"/>
                    </a:lnTo>
                    <a:lnTo>
                      <a:pt x="1485" y="1372"/>
                    </a:lnTo>
                    <a:lnTo>
                      <a:pt x="1488" y="1372"/>
                    </a:lnTo>
                    <a:lnTo>
                      <a:pt x="1490" y="1372"/>
                    </a:lnTo>
                    <a:lnTo>
                      <a:pt x="1493" y="1372"/>
                    </a:lnTo>
                    <a:lnTo>
                      <a:pt x="1495" y="1372"/>
                    </a:lnTo>
                    <a:lnTo>
                      <a:pt x="1497" y="1372"/>
                    </a:lnTo>
                    <a:lnTo>
                      <a:pt x="1500" y="1372"/>
                    </a:lnTo>
                    <a:lnTo>
                      <a:pt x="1500" y="1370"/>
                    </a:lnTo>
                    <a:lnTo>
                      <a:pt x="1502" y="1372"/>
                    </a:lnTo>
                    <a:lnTo>
                      <a:pt x="1505" y="1372"/>
                    </a:lnTo>
                    <a:lnTo>
                      <a:pt x="1507" y="1372"/>
                    </a:lnTo>
                    <a:lnTo>
                      <a:pt x="1509" y="1372"/>
                    </a:lnTo>
                    <a:lnTo>
                      <a:pt x="1509" y="1370"/>
                    </a:lnTo>
                    <a:lnTo>
                      <a:pt x="1512" y="1368"/>
                    </a:lnTo>
                    <a:lnTo>
                      <a:pt x="1512" y="1372"/>
                    </a:lnTo>
                    <a:lnTo>
                      <a:pt x="1514" y="1372"/>
                    </a:lnTo>
                    <a:lnTo>
                      <a:pt x="1514" y="1370"/>
                    </a:lnTo>
                    <a:lnTo>
                      <a:pt x="1517" y="1370"/>
                    </a:lnTo>
                    <a:lnTo>
                      <a:pt x="1517" y="1372"/>
                    </a:lnTo>
                    <a:lnTo>
                      <a:pt x="1519" y="1370"/>
                    </a:lnTo>
                    <a:lnTo>
                      <a:pt x="1519" y="1372"/>
                    </a:lnTo>
                    <a:lnTo>
                      <a:pt x="1521" y="1370"/>
                    </a:lnTo>
                    <a:lnTo>
                      <a:pt x="1521" y="1372"/>
                    </a:lnTo>
                    <a:lnTo>
                      <a:pt x="1524" y="1372"/>
                    </a:lnTo>
                    <a:lnTo>
                      <a:pt x="1526" y="1372"/>
                    </a:lnTo>
                    <a:lnTo>
                      <a:pt x="1529" y="1372"/>
                    </a:lnTo>
                    <a:lnTo>
                      <a:pt x="1531" y="1372"/>
                    </a:lnTo>
                    <a:lnTo>
                      <a:pt x="1531" y="1370"/>
                    </a:lnTo>
                    <a:lnTo>
                      <a:pt x="1533" y="1370"/>
                    </a:lnTo>
                    <a:lnTo>
                      <a:pt x="1533" y="1372"/>
                    </a:lnTo>
                    <a:lnTo>
                      <a:pt x="1536" y="1372"/>
                    </a:lnTo>
                    <a:lnTo>
                      <a:pt x="1538" y="1372"/>
                    </a:lnTo>
                    <a:lnTo>
                      <a:pt x="1541" y="1372"/>
                    </a:lnTo>
                    <a:lnTo>
                      <a:pt x="1543" y="1372"/>
                    </a:lnTo>
                    <a:lnTo>
                      <a:pt x="1545" y="1372"/>
                    </a:lnTo>
                    <a:lnTo>
                      <a:pt x="1545" y="1361"/>
                    </a:lnTo>
                    <a:lnTo>
                      <a:pt x="1548" y="1368"/>
                    </a:lnTo>
                    <a:lnTo>
                      <a:pt x="1548" y="1372"/>
                    </a:lnTo>
                    <a:lnTo>
                      <a:pt x="1550" y="1372"/>
                    </a:lnTo>
                    <a:lnTo>
                      <a:pt x="1553" y="1372"/>
                    </a:lnTo>
                    <a:lnTo>
                      <a:pt x="1555" y="1372"/>
                    </a:lnTo>
                    <a:lnTo>
                      <a:pt x="1557" y="1372"/>
                    </a:lnTo>
                    <a:lnTo>
                      <a:pt x="1560" y="1372"/>
                    </a:lnTo>
                    <a:lnTo>
                      <a:pt x="1562" y="1372"/>
                    </a:lnTo>
                    <a:lnTo>
                      <a:pt x="1562" y="1370"/>
                    </a:lnTo>
                    <a:lnTo>
                      <a:pt x="1565" y="1372"/>
                    </a:lnTo>
                    <a:lnTo>
                      <a:pt x="1565" y="1370"/>
                    </a:lnTo>
                    <a:lnTo>
                      <a:pt x="1567" y="1370"/>
                    </a:lnTo>
                    <a:lnTo>
                      <a:pt x="1567" y="1372"/>
                    </a:lnTo>
                    <a:lnTo>
                      <a:pt x="1569" y="1372"/>
                    </a:lnTo>
                    <a:lnTo>
                      <a:pt x="1572" y="1372"/>
                    </a:lnTo>
                    <a:lnTo>
                      <a:pt x="1574" y="1372"/>
                    </a:lnTo>
                    <a:lnTo>
                      <a:pt x="1574" y="1370"/>
                    </a:lnTo>
                    <a:lnTo>
                      <a:pt x="1577" y="1372"/>
                    </a:lnTo>
                    <a:lnTo>
                      <a:pt x="1579" y="1372"/>
                    </a:lnTo>
                    <a:lnTo>
                      <a:pt x="1581" y="1372"/>
                    </a:lnTo>
                    <a:lnTo>
                      <a:pt x="1584" y="1372"/>
                    </a:lnTo>
                    <a:lnTo>
                      <a:pt x="1584" y="1370"/>
                    </a:lnTo>
                    <a:lnTo>
                      <a:pt x="1586" y="1368"/>
                    </a:lnTo>
                    <a:lnTo>
                      <a:pt x="1586" y="1372"/>
                    </a:lnTo>
                    <a:lnTo>
                      <a:pt x="1589" y="1372"/>
                    </a:lnTo>
                    <a:lnTo>
                      <a:pt x="1591" y="1370"/>
                    </a:lnTo>
                    <a:lnTo>
                      <a:pt x="1591" y="1372"/>
                    </a:lnTo>
                    <a:lnTo>
                      <a:pt x="1593" y="1372"/>
                    </a:lnTo>
                    <a:lnTo>
                      <a:pt x="1596" y="1372"/>
                    </a:lnTo>
                    <a:lnTo>
                      <a:pt x="1598" y="1372"/>
                    </a:lnTo>
                    <a:lnTo>
                      <a:pt x="1601" y="1372"/>
                    </a:lnTo>
                    <a:lnTo>
                      <a:pt x="1601" y="1370"/>
                    </a:lnTo>
                    <a:lnTo>
                      <a:pt x="1603" y="1370"/>
                    </a:lnTo>
                    <a:lnTo>
                      <a:pt x="1603" y="1372"/>
                    </a:lnTo>
                    <a:lnTo>
                      <a:pt x="1605" y="1372"/>
                    </a:lnTo>
                    <a:lnTo>
                      <a:pt x="1608" y="1372"/>
                    </a:lnTo>
                    <a:lnTo>
                      <a:pt x="1608" y="1370"/>
                    </a:lnTo>
                    <a:lnTo>
                      <a:pt x="1610" y="1372"/>
                    </a:lnTo>
                    <a:lnTo>
                      <a:pt x="1613" y="1372"/>
                    </a:lnTo>
                    <a:lnTo>
                      <a:pt x="1615" y="1372"/>
                    </a:lnTo>
                    <a:lnTo>
                      <a:pt x="1617" y="1372"/>
                    </a:lnTo>
                    <a:lnTo>
                      <a:pt x="1620" y="1372"/>
                    </a:lnTo>
                    <a:lnTo>
                      <a:pt x="1620" y="1329"/>
                    </a:lnTo>
                    <a:lnTo>
                      <a:pt x="1622" y="1372"/>
                    </a:lnTo>
                    <a:lnTo>
                      <a:pt x="1625" y="1372"/>
                    </a:lnTo>
                    <a:lnTo>
                      <a:pt x="1627" y="1372"/>
                    </a:lnTo>
                    <a:lnTo>
                      <a:pt x="1627" y="1370"/>
                    </a:lnTo>
                    <a:lnTo>
                      <a:pt x="1629" y="1372"/>
                    </a:lnTo>
                    <a:lnTo>
                      <a:pt x="1632" y="1372"/>
                    </a:lnTo>
                    <a:lnTo>
                      <a:pt x="1632" y="1345"/>
                    </a:lnTo>
                    <a:lnTo>
                      <a:pt x="1634" y="1372"/>
                    </a:lnTo>
                    <a:lnTo>
                      <a:pt x="1637" y="1372"/>
                    </a:lnTo>
                    <a:lnTo>
                      <a:pt x="1639" y="1372"/>
                    </a:lnTo>
                    <a:lnTo>
                      <a:pt x="1639" y="1370"/>
                    </a:lnTo>
                    <a:lnTo>
                      <a:pt x="1641" y="1370"/>
                    </a:lnTo>
                    <a:lnTo>
                      <a:pt x="1641" y="1372"/>
                    </a:lnTo>
                    <a:lnTo>
                      <a:pt x="1644" y="1372"/>
                    </a:lnTo>
                    <a:lnTo>
                      <a:pt x="1646" y="1372"/>
                    </a:lnTo>
                    <a:lnTo>
                      <a:pt x="1649" y="1372"/>
                    </a:lnTo>
                    <a:lnTo>
                      <a:pt x="1649" y="1370"/>
                    </a:lnTo>
                    <a:lnTo>
                      <a:pt x="1651" y="1370"/>
                    </a:lnTo>
                    <a:lnTo>
                      <a:pt x="1651" y="1372"/>
                    </a:lnTo>
                    <a:lnTo>
                      <a:pt x="1653" y="1370"/>
                    </a:lnTo>
                    <a:lnTo>
                      <a:pt x="1653" y="1372"/>
                    </a:lnTo>
                    <a:lnTo>
                      <a:pt x="1656" y="1372"/>
                    </a:lnTo>
                    <a:lnTo>
                      <a:pt x="1656" y="1370"/>
                    </a:lnTo>
                    <a:lnTo>
                      <a:pt x="1658" y="1370"/>
                    </a:lnTo>
                    <a:lnTo>
                      <a:pt x="1658" y="1372"/>
                    </a:lnTo>
                    <a:lnTo>
                      <a:pt x="1661" y="1372"/>
                    </a:lnTo>
                    <a:lnTo>
                      <a:pt x="1663" y="1372"/>
                    </a:lnTo>
                    <a:lnTo>
                      <a:pt x="1665" y="1372"/>
                    </a:lnTo>
                    <a:lnTo>
                      <a:pt x="1668" y="1372"/>
                    </a:lnTo>
                    <a:lnTo>
                      <a:pt x="1668" y="1370"/>
                    </a:lnTo>
                    <a:lnTo>
                      <a:pt x="1670" y="1372"/>
                    </a:lnTo>
                    <a:lnTo>
                      <a:pt x="1670" y="1370"/>
                    </a:lnTo>
                    <a:lnTo>
                      <a:pt x="1673" y="1372"/>
                    </a:lnTo>
                    <a:lnTo>
                      <a:pt x="1675" y="1372"/>
                    </a:lnTo>
                    <a:lnTo>
                      <a:pt x="1677" y="1372"/>
                    </a:lnTo>
                    <a:lnTo>
                      <a:pt x="1680" y="1372"/>
                    </a:lnTo>
                    <a:lnTo>
                      <a:pt x="1682" y="1372"/>
                    </a:lnTo>
                    <a:lnTo>
                      <a:pt x="1682" y="1370"/>
                    </a:lnTo>
                    <a:lnTo>
                      <a:pt x="1685" y="1372"/>
                    </a:lnTo>
                    <a:lnTo>
                      <a:pt x="1687" y="1372"/>
                    </a:lnTo>
                    <a:lnTo>
                      <a:pt x="1687" y="1370"/>
                    </a:lnTo>
                    <a:lnTo>
                      <a:pt x="1689" y="1372"/>
                    </a:lnTo>
                    <a:lnTo>
                      <a:pt x="1689" y="1370"/>
                    </a:lnTo>
                    <a:lnTo>
                      <a:pt x="1692" y="1370"/>
                    </a:lnTo>
                    <a:lnTo>
                      <a:pt x="1692" y="1372"/>
                    </a:lnTo>
                    <a:lnTo>
                      <a:pt x="1694" y="1370"/>
                    </a:lnTo>
                    <a:lnTo>
                      <a:pt x="1694" y="1372"/>
                    </a:lnTo>
                    <a:lnTo>
                      <a:pt x="1697" y="1370"/>
                    </a:lnTo>
                    <a:lnTo>
                      <a:pt x="1697" y="1372"/>
                    </a:lnTo>
                    <a:lnTo>
                      <a:pt x="1699" y="1372"/>
                    </a:lnTo>
                    <a:lnTo>
                      <a:pt x="1701" y="1372"/>
                    </a:lnTo>
                    <a:lnTo>
                      <a:pt x="1701" y="1354"/>
                    </a:lnTo>
                    <a:lnTo>
                      <a:pt x="1704" y="1354"/>
                    </a:lnTo>
                    <a:lnTo>
                      <a:pt x="1704" y="1372"/>
                    </a:lnTo>
                    <a:lnTo>
                      <a:pt x="1706" y="1372"/>
                    </a:lnTo>
                    <a:lnTo>
                      <a:pt x="1709" y="1372"/>
                    </a:lnTo>
                    <a:lnTo>
                      <a:pt x="1711" y="1372"/>
                    </a:lnTo>
                    <a:lnTo>
                      <a:pt x="1713" y="1372"/>
                    </a:lnTo>
                    <a:lnTo>
                      <a:pt x="1716" y="1372"/>
                    </a:lnTo>
                    <a:lnTo>
                      <a:pt x="1718" y="1372"/>
                    </a:lnTo>
                    <a:lnTo>
                      <a:pt x="1718" y="1370"/>
                    </a:lnTo>
                    <a:lnTo>
                      <a:pt x="1721" y="1372"/>
                    </a:lnTo>
                    <a:lnTo>
                      <a:pt x="1721" y="1368"/>
                    </a:lnTo>
                    <a:lnTo>
                      <a:pt x="1723" y="1372"/>
                    </a:lnTo>
                    <a:lnTo>
                      <a:pt x="1723" y="1370"/>
                    </a:lnTo>
                    <a:lnTo>
                      <a:pt x="1725" y="1372"/>
                    </a:lnTo>
                    <a:lnTo>
                      <a:pt x="1725" y="1370"/>
                    </a:lnTo>
                    <a:lnTo>
                      <a:pt x="1728" y="1372"/>
                    </a:lnTo>
                    <a:lnTo>
                      <a:pt x="1730" y="1372"/>
                    </a:lnTo>
                    <a:lnTo>
                      <a:pt x="1733" y="1372"/>
                    </a:lnTo>
                    <a:lnTo>
                      <a:pt x="1735" y="1372"/>
                    </a:lnTo>
                    <a:lnTo>
                      <a:pt x="1737" y="1372"/>
                    </a:lnTo>
                    <a:lnTo>
                      <a:pt x="1740" y="1372"/>
                    </a:lnTo>
                    <a:lnTo>
                      <a:pt x="1742" y="1372"/>
                    </a:lnTo>
                    <a:lnTo>
                      <a:pt x="1745" y="1372"/>
                    </a:lnTo>
                    <a:lnTo>
                      <a:pt x="1747" y="1372"/>
                    </a:lnTo>
                    <a:lnTo>
                      <a:pt x="1749" y="1372"/>
                    </a:lnTo>
                    <a:lnTo>
                      <a:pt x="1752" y="1372"/>
                    </a:lnTo>
                    <a:lnTo>
                      <a:pt x="1754" y="1372"/>
                    </a:lnTo>
                    <a:lnTo>
                      <a:pt x="1754" y="1370"/>
                    </a:lnTo>
                    <a:lnTo>
                      <a:pt x="1757" y="1372"/>
                    </a:lnTo>
                    <a:lnTo>
                      <a:pt x="1759" y="1372"/>
                    </a:lnTo>
                    <a:lnTo>
                      <a:pt x="1761" y="1372"/>
                    </a:lnTo>
                    <a:lnTo>
                      <a:pt x="1764" y="1372"/>
                    </a:lnTo>
                    <a:lnTo>
                      <a:pt x="1766" y="1372"/>
                    </a:lnTo>
                    <a:lnTo>
                      <a:pt x="1766" y="1370"/>
                    </a:lnTo>
                    <a:lnTo>
                      <a:pt x="1769" y="1370"/>
                    </a:lnTo>
                    <a:lnTo>
                      <a:pt x="1769" y="1372"/>
                    </a:lnTo>
                    <a:lnTo>
                      <a:pt x="1771" y="1372"/>
                    </a:lnTo>
                    <a:lnTo>
                      <a:pt x="1773" y="1372"/>
                    </a:lnTo>
                    <a:lnTo>
                      <a:pt x="1776" y="1372"/>
                    </a:lnTo>
                    <a:lnTo>
                      <a:pt x="1778" y="1372"/>
                    </a:lnTo>
                    <a:lnTo>
                      <a:pt x="1778" y="1370"/>
                    </a:lnTo>
                    <a:lnTo>
                      <a:pt x="1781" y="1372"/>
                    </a:lnTo>
                    <a:lnTo>
                      <a:pt x="1783" y="1372"/>
                    </a:lnTo>
                    <a:lnTo>
                      <a:pt x="1785" y="1372"/>
                    </a:lnTo>
                    <a:lnTo>
                      <a:pt x="1788" y="1372"/>
                    </a:lnTo>
                    <a:lnTo>
                      <a:pt x="1790" y="1372"/>
                    </a:lnTo>
                    <a:lnTo>
                      <a:pt x="1793" y="1372"/>
                    </a:lnTo>
                    <a:lnTo>
                      <a:pt x="1795" y="1372"/>
                    </a:lnTo>
                    <a:lnTo>
                      <a:pt x="1795" y="1370"/>
                    </a:lnTo>
                    <a:lnTo>
                      <a:pt x="1797" y="1372"/>
                    </a:lnTo>
                    <a:lnTo>
                      <a:pt x="1800" y="1372"/>
                    </a:lnTo>
                    <a:lnTo>
                      <a:pt x="1800" y="1370"/>
                    </a:lnTo>
                    <a:lnTo>
                      <a:pt x="1802" y="1372"/>
                    </a:lnTo>
                    <a:lnTo>
                      <a:pt x="1802" y="1370"/>
                    </a:lnTo>
                    <a:lnTo>
                      <a:pt x="1805" y="1372"/>
                    </a:lnTo>
                    <a:lnTo>
                      <a:pt x="1807" y="1372"/>
                    </a:lnTo>
                    <a:lnTo>
                      <a:pt x="1809" y="1372"/>
                    </a:lnTo>
                    <a:lnTo>
                      <a:pt x="1812" y="1372"/>
                    </a:lnTo>
                    <a:lnTo>
                      <a:pt x="1814" y="1372"/>
                    </a:lnTo>
                    <a:lnTo>
                      <a:pt x="1817" y="1372"/>
                    </a:lnTo>
                    <a:lnTo>
                      <a:pt x="1819" y="1372"/>
                    </a:lnTo>
                    <a:lnTo>
                      <a:pt x="1821" y="1372"/>
                    </a:lnTo>
                    <a:lnTo>
                      <a:pt x="1824" y="1372"/>
                    </a:lnTo>
                    <a:lnTo>
                      <a:pt x="1826" y="1372"/>
                    </a:lnTo>
                    <a:lnTo>
                      <a:pt x="1829" y="1372"/>
                    </a:lnTo>
                    <a:lnTo>
                      <a:pt x="1831" y="1372"/>
                    </a:lnTo>
                    <a:lnTo>
                      <a:pt x="1833" y="1372"/>
                    </a:lnTo>
                    <a:lnTo>
                      <a:pt x="1836" y="1372"/>
                    </a:lnTo>
                    <a:lnTo>
                      <a:pt x="1838" y="1372"/>
                    </a:lnTo>
                    <a:lnTo>
                      <a:pt x="1838" y="1368"/>
                    </a:lnTo>
                    <a:lnTo>
                      <a:pt x="1841" y="1366"/>
                    </a:lnTo>
                    <a:lnTo>
                      <a:pt x="1841" y="1372"/>
                    </a:lnTo>
                    <a:lnTo>
                      <a:pt x="1843" y="1372"/>
                    </a:lnTo>
                    <a:lnTo>
                      <a:pt x="1843" y="1370"/>
                    </a:lnTo>
                    <a:lnTo>
                      <a:pt x="1845" y="1372"/>
                    </a:lnTo>
                    <a:lnTo>
                      <a:pt x="1848" y="1372"/>
                    </a:lnTo>
                    <a:lnTo>
                      <a:pt x="1850" y="1372"/>
                    </a:lnTo>
                    <a:lnTo>
                      <a:pt x="1853" y="1372"/>
                    </a:lnTo>
                    <a:lnTo>
                      <a:pt x="1855" y="1372"/>
                    </a:lnTo>
                    <a:lnTo>
                      <a:pt x="1855" y="1370"/>
                    </a:lnTo>
                    <a:lnTo>
                      <a:pt x="1857" y="1372"/>
                    </a:lnTo>
                    <a:lnTo>
                      <a:pt x="1860" y="1372"/>
                    </a:lnTo>
                    <a:lnTo>
                      <a:pt x="1862" y="1372"/>
                    </a:lnTo>
                    <a:lnTo>
                      <a:pt x="1865" y="1372"/>
                    </a:lnTo>
                    <a:lnTo>
                      <a:pt x="1867" y="1372"/>
                    </a:lnTo>
                    <a:lnTo>
                      <a:pt x="1869" y="1372"/>
                    </a:lnTo>
                    <a:lnTo>
                      <a:pt x="1872" y="1372"/>
                    </a:lnTo>
                    <a:lnTo>
                      <a:pt x="1872" y="1370"/>
                    </a:lnTo>
                    <a:lnTo>
                      <a:pt x="1874" y="1366"/>
                    </a:lnTo>
                    <a:lnTo>
                      <a:pt x="1874" y="1372"/>
                    </a:lnTo>
                    <a:lnTo>
                      <a:pt x="1877" y="1370"/>
                    </a:lnTo>
                    <a:lnTo>
                      <a:pt x="1877" y="1372"/>
                    </a:lnTo>
                    <a:lnTo>
                      <a:pt x="1879" y="1372"/>
                    </a:lnTo>
                    <a:lnTo>
                      <a:pt x="1879" y="1370"/>
                    </a:lnTo>
                    <a:lnTo>
                      <a:pt x="1881" y="1372"/>
                    </a:lnTo>
                    <a:lnTo>
                      <a:pt x="1884" y="1372"/>
                    </a:lnTo>
                    <a:lnTo>
                      <a:pt x="1886" y="1372"/>
                    </a:lnTo>
                    <a:lnTo>
                      <a:pt x="1889" y="1372"/>
                    </a:lnTo>
                    <a:lnTo>
                      <a:pt x="1891" y="1372"/>
                    </a:lnTo>
                    <a:lnTo>
                      <a:pt x="1893" y="1372"/>
                    </a:lnTo>
                    <a:lnTo>
                      <a:pt x="1896" y="1372"/>
                    </a:lnTo>
                    <a:lnTo>
                      <a:pt x="1898" y="1372"/>
                    </a:lnTo>
                    <a:lnTo>
                      <a:pt x="1898" y="1370"/>
                    </a:lnTo>
                    <a:lnTo>
                      <a:pt x="1901" y="1370"/>
                    </a:lnTo>
                    <a:lnTo>
                      <a:pt x="1901" y="1372"/>
                    </a:lnTo>
                    <a:lnTo>
                      <a:pt x="1903" y="1372"/>
                    </a:lnTo>
                    <a:lnTo>
                      <a:pt x="1905" y="1372"/>
                    </a:lnTo>
                    <a:lnTo>
                      <a:pt x="1908" y="1372"/>
                    </a:lnTo>
                    <a:lnTo>
                      <a:pt x="1910" y="1372"/>
                    </a:lnTo>
                    <a:lnTo>
                      <a:pt x="1910" y="1370"/>
                    </a:lnTo>
                    <a:lnTo>
                      <a:pt x="1913" y="1372"/>
                    </a:lnTo>
                    <a:lnTo>
                      <a:pt x="1915" y="1372"/>
                    </a:lnTo>
                    <a:lnTo>
                      <a:pt x="1917" y="1372"/>
                    </a:lnTo>
                    <a:lnTo>
                      <a:pt x="1920" y="1372"/>
                    </a:lnTo>
                    <a:lnTo>
                      <a:pt x="1922" y="1372"/>
                    </a:lnTo>
                    <a:lnTo>
                      <a:pt x="1925" y="1372"/>
                    </a:lnTo>
                    <a:lnTo>
                      <a:pt x="1927" y="1372"/>
                    </a:lnTo>
                    <a:lnTo>
                      <a:pt x="1929" y="1372"/>
                    </a:lnTo>
                    <a:lnTo>
                      <a:pt x="1929" y="1370"/>
                    </a:lnTo>
                    <a:lnTo>
                      <a:pt x="1932" y="1372"/>
                    </a:lnTo>
                    <a:lnTo>
                      <a:pt x="1934" y="1372"/>
                    </a:lnTo>
                    <a:lnTo>
                      <a:pt x="1934" y="1370"/>
                    </a:lnTo>
                    <a:lnTo>
                      <a:pt x="1937" y="1372"/>
                    </a:lnTo>
                    <a:lnTo>
                      <a:pt x="1939" y="1372"/>
                    </a:lnTo>
                    <a:lnTo>
                      <a:pt x="1941" y="1372"/>
                    </a:lnTo>
                    <a:lnTo>
                      <a:pt x="1944" y="1372"/>
                    </a:lnTo>
                    <a:lnTo>
                      <a:pt x="1946" y="1372"/>
                    </a:lnTo>
                    <a:lnTo>
                      <a:pt x="1949" y="1372"/>
                    </a:lnTo>
                    <a:lnTo>
                      <a:pt x="1949" y="1366"/>
                    </a:lnTo>
                    <a:lnTo>
                      <a:pt x="1951" y="1370"/>
                    </a:lnTo>
                    <a:lnTo>
                      <a:pt x="1951" y="1372"/>
                    </a:lnTo>
                    <a:lnTo>
                      <a:pt x="1953" y="1372"/>
                    </a:lnTo>
                    <a:lnTo>
                      <a:pt x="1956" y="1372"/>
                    </a:lnTo>
                    <a:lnTo>
                      <a:pt x="1958" y="1372"/>
                    </a:lnTo>
                    <a:lnTo>
                      <a:pt x="1961" y="1372"/>
                    </a:lnTo>
                    <a:lnTo>
                      <a:pt x="1963" y="1372"/>
                    </a:lnTo>
                    <a:lnTo>
                      <a:pt x="1965" y="1372"/>
                    </a:lnTo>
                    <a:lnTo>
                      <a:pt x="1968" y="1372"/>
                    </a:lnTo>
                    <a:lnTo>
                      <a:pt x="1970" y="1372"/>
                    </a:lnTo>
                    <a:lnTo>
                      <a:pt x="1973" y="1372"/>
                    </a:lnTo>
                    <a:lnTo>
                      <a:pt x="1975" y="1372"/>
                    </a:lnTo>
                    <a:lnTo>
                      <a:pt x="1977" y="1372"/>
                    </a:lnTo>
                    <a:lnTo>
                      <a:pt x="1980" y="1372"/>
                    </a:lnTo>
                    <a:lnTo>
                      <a:pt x="1982" y="1372"/>
                    </a:lnTo>
                    <a:lnTo>
                      <a:pt x="1985" y="1372"/>
                    </a:lnTo>
                    <a:lnTo>
                      <a:pt x="1987" y="1372"/>
                    </a:lnTo>
                    <a:lnTo>
                      <a:pt x="1989" y="1372"/>
                    </a:lnTo>
                    <a:lnTo>
                      <a:pt x="1989" y="1370"/>
                    </a:lnTo>
                    <a:lnTo>
                      <a:pt x="1992" y="1372"/>
                    </a:lnTo>
                    <a:lnTo>
                      <a:pt x="1994" y="1372"/>
                    </a:lnTo>
                    <a:lnTo>
                      <a:pt x="1997" y="1372"/>
                    </a:lnTo>
                    <a:lnTo>
                      <a:pt x="1999" y="1372"/>
                    </a:lnTo>
                    <a:lnTo>
                      <a:pt x="2001" y="1372"/>
                    </a:lnTo>
                    <a:lnTo>
                      <a:pt x="2001" y="1370"/>
                    </a:lnTo>
                    <a:lnTo>
                      <a:pt x="2004" y="1370"/>
                    </a:lnTo>
                    <a:lnTo>
                      <a:pt x="2004" y="1372"/>
                    </a:lnTo>
                    <a:lnTo>
                      <a:pt x="2006" y="1372"/>
                    </a:lnTo>
                    <a:lnTo>
                      <a:pt x="2006" y="1309"/>
                    </a:lnTo>
                    <a:lnTo>
                      <a:pt x="2009" y="1372"/>
                    </a:lnTo>
                    <a:lnTo>
                      <a:pt x="2011" y="1370"/>
                    </a:lnTo>
                    <a:lnTo>
                      <a:pt x="2011" y="1372"/>
                    </a:lnTo>
                    <a:lnTo>
                      <a:pt x="2013" y="1372"/>
                    </a:lnTo>
                    <a:lnTo>
                      <a:pt x="2016" y="1372"/>
                    </a:lnTo>
                    <a:lnTo>
                      <a:pt x="2018" y="1372"/>
                    </a:lnTo>
                    <a:lnTo>
                      <a:pt x="2021" y="1372"/>
                    </a:lnTo>
                    <a:lnTo>
                      <a:pt x="2023" y="1372"/>
                    </a:lnTo>
                    <a:lnTo>
                      <a:pt x="2023" y="1370"/>
                    </a:lnTo>
                    <a:lnTo>
                      <a:pt x="2025" y="1370"/>
                    </a:lnTo>
                    <a:lnTo>
                      <a:pt x="2025" y="1372"/>
                    </a:lnTo>
                    <a:lnTo>
                      <a:pt x="2028" y="1372"/>
                    </a:lnTo>
                    <a:lnTo>
                      <a:pt x="2028" y="1370"/>
                    </a:lnTo>
                    <a:lnTo>
                      <a:pt x="2030" y="1372"/>
                    </a:lnTo>
                    <a:lnTo>
                      <a:pt x="2030" y="1370"/>
                    </a:lnTo>
                    <a:lnTo>
                      <a:pt x="2033" y="1372"/>
                    </a:lnTo>
                    <a:lnTo>
                      <a:pt x="2035" y="1372"/>
                    </a:lnTo>
                    <a:lnTo>
                      <a:pt x="2037" y="1372"/>
                    </a:lnTo>
                    <a:lnTo>
                      <a:pt x="2040" y="1372"/>
                    </a:lnTo>
                    <a:lnTo>
                      <a:pt x="2040" y="1363"/>
                    </a:lnTo>
                    <a:lnTo>
                      <a:pt x="2042" y="1372"/>
                    </a:lnTo>
                    <a:lnTo>
                      <a:pt x="2045" y="1372"/>
                    </a:lnTo>
                    <a:lnTo>
                      <a:pt x="2047" y="1372"/>
                    </a:lnTo>
                    <a:lnTo>
                      <a:pt x="2049" y="1372"/>
                    </a:lnTo>
                    <a:lnTo>
                      <a:pt x="2052" y="1372"/>
                    </a:lnTo>
                    <a:lnTo>
                      <a:pt x="2054" y="1372"/>
                    </a:lnTo>
                    <a:lnTo>
                      <a:pt x="2054" y="1370"/>
                    </a:lnTo>
                    <a:lnTo>
                      <a:pt x="2057" y="1265"/>
                    </a:lnTo>
                    <a:lnTo>
                      <a:pt x="2057" y="1370"/>
                    </a:lnTo>
                    <a:lnTo>
                      <a:pt x="2059" y="1309"/>
                    </a:lnTo>
                    <a:lnTo>
                      <a:pt x="2059" y="1370"/>
                    </a:lnTo>
                    <a:lnTo>
                      <a:pt x="2061" y="1361"/>
                    </a:lnTo>
                    <a:lnTo>
                      <a:pt x="2061" y="1370"/>
                    </a:lnTo>
                    <a:lnTo>
                      <a:pt x="2064" y="1368"/>
                    </a:lnTo>
                    <a:lnTo>
                      <a:pt x="2064" y="1372"/>
                    </a:lnTo>
                    <a:lnTo>
                      <a:pt x="2066" y="1370"/>
                    </a:lnTo>
                    <a:lnTo>
                      <a:pt x="2066" y="1372"/>
                    </a:lnTo>
                    <a:lnTo>
                      <a:pt x="2069" y="1372"/>
                    </a:lnTo>
                    <a:lnTo>
                      <a:pt x="2071" y="1372"/>
                    </a:lnTo>
                    <a:lnTo>
                      <a:pt x="2073" y="1372"/>
                    </a:lnTo>
                    <a:lnTo>
                      <a:pt x="2076" y="1372"/>
                    </a:lnTo>
                    <a:lnTo>
                      <a:pt x="2078" y="1372"/>
                    </a:lnTo>
                    <a:lnTo>
                      <a:pt x="2081" y="1372"/>
                    </a:lnTo>
                    <a:lnTo>
                      <a:pt x="2083" y="1372"/>
                    </a:lnTo>
                    <a:lnTo>
                      <a:pt x="2085" y="1372"/>
                    </a:lnTo>
                    <a:lnTo>
                      <a:pt x="2088" y="1372"/>
                    </a:lnTo>
                    <a:lnTo>
                      <a:pt x="2088" y="1370"/>
                    </a:lnTo>
                    <a:lnTo>
                      <a:pt x="2090" y="1372"/>
                    </a:lnTo>
                    <a:lnTo>
                      <a:pt x="2093" y="1372"/>
                    </a:lnTo>
                    <a:lnTo>
                      <a:pt x="2095" y="1372"/>
                    </a:lnTo>
                    <a:lnTo>
                      <a:pt x="2097" y="1372"/>
                    </a:lnTo>
                    <a:lnTo>
                      <a:pt x="2100" y="1372"/>
                    </a:lnTo>
                    <a:lnTo>
                      <a:pt x="2102" y="1372"/>
                    </a:lnTo>
                    <a:lnTo>
                      <a:pt x="2105" y="1372"/>
                    </a:lnTo>
                    <a:lnTo>
                      <a:pt x="2107" y="1372"/>
                    </a:lnTo>
                    <a:lnTo>
                      <a:pt x="2109" y="1372"/>
                    </a:lnTo>
                    <a:lnTo>
                      <a:pt x="2112" y="1372"/>
                    </a:lnTo>
                    <a:lnTo>
                      <a:pt x="2114" y="1372"/>
                    </a:lnTo>
                    <a:lnTo>
                      <a:pt x="2114" y="1370"/>
                    </a:lnTo>
                    <a:lnTo>
                      <a:pt x="2117" y="1372"/>
                    </a:lnTo>
                    <a:lnTo>
                      <a:pt x="2117" y="1329"/>
                    </a:lnTo>
                    <a:lnTo>
                      <a:pt x="2119" y="1372"/>
                    </a:lnTo>
                    <a:lnTo>
                      <a:pt x="2121" y="1372"/>
                    </a:lnTo>
                    <a:lnTo>
                      <a:pt x="2124" y="1372"/>
                    </a:lnTo>
                    <a:lnTo>
                      <a:pt x="2126" y="1372"/>
                    </a:lnTo>
                    <a:lnTo>
                      <a:pt x="2126" y="1370"/>
                    </a:lnTo>
                    <a:lnTo>
                      <a:pt x="2129" y="1372"/>
                    </a:lnTo>
                    <a:lnTo>
                      <a:pt x="2129" y="1320"/>
                    </a:lnTo>
                    <a:lnTo>
                      <a:pt x="2131" y="1368"/>
                    </a:lnTo>
                    <a:lnTo>
                      <a:pt x="2131" y="1372"/>
                    </a:lnTo>
                    <a:lnTo>
                      <a:pt x="2133" y="1372"/>
                    </a:lnTo>
                    <a:lnTo>
                      <a:pt x="2133" y="1370"/>
                    </a:lnTo>
                    <a:lnTo>
                      <a:pt x="2136" y="1372"/>
                    </a:lnTo>
                    <a:lnTo>
                      <a:pt x="2138" y="1372"/>
                    </a:lnTo>
                    <a:lnTo>
                      <a:pt x="2141" y="1372"/>
                    </a:lnTo>
                    <a:lnTo>
                      <a:pt x="2141" y="1370"/>
                    </a:lnTo>
                    <a:lnTo>
                      <a:pt x="2143" y="1372"/>
                    </a:lnTo>
                    <a:lnTo>
                      <a:pt x="2143" y="1370"/>
                    </a:lnTo>
                    <a:lnTo>
                      <a:pt x="2145" y="1372"/>
                    </a:lnTo>
                    <a:lnTo>
                      <a:pt x="2145" y="1370"/>
                    </a:lnTo>
                    <a:lnTo>
                      <a:pt x="2148" y="1370"/>
                    </a:lnTo>
                    <a:lnTo>
                      <a:pt x="2150" y="1372"/>
                    </a:lnTo>
                    <a:lnTo>
                      <a:pt x="2150" y="1354"/>
                    </a:lnTo>
                    <a:lnTo>
                      <a:pt x="2153" y="1370"/>
                    </a:lnTo>
                    <a:lnTo>
                      <a:pt x="2153" y="1372"/>
                    </a:lnTo>
                    <a:lnTo>
                      <a:pt x="2155" y="1368"/>
                    </a:lnTo>
                    <a:lnTo>
                      <a:pt x="2155" y="1372"/>
                    </a:lnTo>
                    <a:lnTo>
                      <a:pt x="2157" y="1372"/>
                    </a:lnTo>
                    <a:lnTo>
                      <a:pt x="2160" y="1372"/>
                    </a:lnTo>
                    <a:lnTo>
                      <a:pt x="2162" y="1372"/>
                    </a:lnTo>
                    <a:lnTo>
                      <a:pt x="2165" y="1372"/>
                    </a:lnTo>
                    <a:lnTo>
                      <a:pt x="2167" y="1372"/>
                    </a:lnTo>
                    <a:lnTo>
                      <a:pt x="2167" y="1370"/>
                    </a:lnTo>
                    <a:lnTo>
                      <a:pt x="2169" y="1370"/>
                    </a:lnTo>
                    <a:lnTo>
                      <a:pt x="2169" y="1372"/>
                    </a:lnTo>
                    <a:lnTo>
                      <a:pt x="2172" y="1372"/>
                    </a:lnTo>
                    <a:lnTo>
                      <a:pt x="2174" y="1372"/>
                    </a:lnTo>
                    <a:lnTo>
                      <a:pt x="2177" y="1372"/>
                    </a:lnTo>
                    <a:lnTo>
                      <a:pt x="2177" y="1370"/>
                    </a:lnTo>
                    <a:lnTo>
                      <a:pt x="2179" y="1370"/>
                    </a:lnTo>
                    <a:lnTo>
                      <a:pt x="2179" y="1372"/>
                    </a:lnTo>
                    <a:lnTo>
                      <a:pt x="2181" y="1372"/>
                    </a:lnTo>
                    <a:lnTo>
                      <a:pt x="2184" y="1372"/>
                    </a:lnTo>
                    <a:lnTo>
                      <a:pt x="2184" y="1370"/>
                    </a:lnTo>
                    <a:lnTo>
                      <a:pt x="2186" y="1372"/>
                    </a:lnTo>
                    <a:lnTo>
                      <a:pt x="2189" y="1372"/>
                    </a:lnTo>
                    <a:lnTo>
                      <a:pt x="2191" y="1372"/>
                    </a:lnTo>
                    <a:lnTo>
                      <a:pt x="2193" y="1372"/>
                    </a:lnTo>
                    <a:lnTo>
                      <a:pt x="2196" y="1372"/>
                    </a:lnTo>
                    <a:lnTo>
                      <a:pt x="2196" y="1370"/>
                    </a:lnTo>
                    <a:lnTo>
                      <a:pt x="2198" y="1372"/>
                    </a:lnTo>
                    <a:lnTo>
                      <a:pt x="2201" y="1372"/>
                    </a:lnTo>
                    <a:lnTo>
                      <a:pt x="2201" y="1370"/>
                    </a:lnTo>
                    <a:lnTo>
                      <a:pt x="2203" y="1372"/>
                    </a:lnTo>
                    <a:lnTo>
                      <a:pt x="2203" y="1352"/>
                    </a:lnTo>
                    <a:lnTo>
                      <a:pt x="2205" y="1370"/>
                    </a:lnTo>
                    <a:lnTo>
                      <a:pt x="2205" y="1372"/>
                    </a:lnTo>
                    <a:lnTo>
                      <a:pt x="2208" y="1372"/>
                    </a:lnTo>
                    <a:lnTo>
                      <a:pt x="2210" y="1372"/>
                    </a:lnTo>
                    <a:lnTo>
                      <a:pt x="2213" y="1372"/>
                    </a:lnTo>
                    <a:lnTo>
                      <a:pt x="2215" y="1372"/>
                    </a:lnTo>
                    <a:lnTo>
                      <a:pt x="2215" y="1370"/>
                    </a:lnTo>
                    <a:lnTo>
                      <a:pt x="2217" y="1372"/>
                    </a:lnTo>
                    <a:lnTo>
                      <a:pt x="2220" y="1372"/>
                    </a:lnTo>
                    <a:lnTo>
                      <a:pt x="2222" y="1372"/>
                    </a:lnTo>
                    <a:lnTo>
                      <a:pt x="2222" y="1361"/>
                    </a:lnTo>
                    <a:lnTo>
                      <a:pt x="2225" y="1359"/>
                    </a:lnTo>
                    <a:lnTo>
                      <a:pt x="2225" y="1372"/>
                    </a:lnTo>
                    <a:lnTo>
                      <a:pt x="2227" y="137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62" name="Rectangle 174"/>
              <p:cNvSpPr>
                <a:spLocks noChangeArrowheads="1"/>
              </p:cNvSpPr>
              <p:nvPr/>
            </p:nvSpPr>
            <p:spPr bwMode="auto">
              <a:xfrm>
                <a:off x="3354" y="2342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165.0</a:t>
                </a:r>
                <a:endParaRPr lang="cs-CZ" altLang="cs-CZ"/>
              </a:p>
            </p:txBody>
          </p:sp>
          <p:sp>
            <p:nvSpPr>
              <p:cNvPr id="12463" name="Rectangle 175"/>
              <p:cNvSpPr>
                <a:spLocks noChangeArrowheads="1"/>
              </p:cNvSpPr>
              <p:nvPr/>
            </p:nvSpPr>
            <p:spPr bwMode="auto">
              <a:xfrm>
                <a:off x="3460" y="2346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221.9</a:t>
                </a:r>
                <a:endParaRPr lang="cs-CZ" altLang="cs-CZ"/>
              </a:p>
            </p:txBody>
          </p:sp>
          <p:sp>
            <p:nvSpPr>
              <p:cNvPr id="12464" name="Rectangle 176"/>
              <p:cNvSpPr>
                <a:spLocks noChangeArrowheads="1"/>
              </p:cNvSpPr>
              <p:nvPr/>
            </p:nvSpPr>
            <p:spPr bwMode="auto">
              <a:xfrm>
                <a:off x="3654" y="2324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325.7</a:t>
                </a:r>
                <a:endParaRPr lang="cs-CZ" altLang="cs-CZ"/>
              </a:p>
            </p:txBody>
          </p:sp>
          <p:sp>
            <p:nvSpPr>
              <p:cNvPr id="12465" name="Rectangle 177"/>
              <p:cNvSpPr>
                <a:spLocks noChangeArrowheads="1"/>
              </p:cNvSpPr>
              <p:nvPr/>
            </p:nvSpPr>
            <p:spPr bwMode="auto">
              <a:xfrm>
                <a:off x="3805" y="2294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408.0</a:t>
                </a:r>
                <a:endParaRPr lang="cs-CZ" altLang="cs-CZ"/>
              </a:p>
            </p:txBody>
          </p:sp>
          <p:sp>
            <p:nvSpPr>
              <p:cNvPr id="12466" name="Rectangle 178"/>
              <p:cNvSpPr>
                <a:spLocks noChangeArrowheads="1"/>
              </p:cNvSpPr>
              <p:nvPr/>
            </p:nvSpPr>
            <p:spPr bwMode="auto">
              <a:xfrm>
                <a:off x="3954" y="2151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487.7</a:t>
                </a:r>
                <a:endParaRPr lang="cs-CZ" altLang="cs-CZ"/>
              </a:p>
            </p:txBody>
          </p:sp>
          <p:sp>
            <p:nvSpPr>
              <p:cNvPr id="12467" name="Rectangle 179"/>
              <p:cNvSpPr>
                <a:spLocks noChangeArrowheads="1"/>
              </p:cNvSpPr>
              <p:nvPr/>
            </p:nvSpPr>
            <p:spPr bwMode="auto">
              <a:xfrm>
                <a:off x="4031" y="2285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528.2</a:t>
                </a:r>
                <a:endParaRPr lang="cs-CZ" altLang="cs-CZ"/>
              </a:p>
            </p:txBody>
          </p:sp>
          <p:sp>
            <p:nvSpPr>
              <p:cNvPr id="12468" name="Rectangle 180"/>
              <p:cNvSpPr>
                <a:spLocks noChangeArrowheads="1"/>
              </p:cNvSpPr>
              <p:nvPr/>
            </p:nvSpPr>
            <p:spPr bwMode="auto">
              <a:xfrm>
                <a:off x="4122" y="1006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578.3</a:t>
                </a:r>
                <a:endParaRPr lang="cs-CZ" altLang="cs-CZ"/>
              </a:p>
            </p:txBody>
          </p:sp>
          <p:sp>
            <p:nvSpPr>
              <p:cNvPr id="12469" name="Rectangle 181"/>
              <p:cNvSpPr>
                <a:spLocks noChangeArrowheads="1"/>
              </p:cNvSpPr>
              <p:nvPr/>
            </p:nvSpPr>
            <p:spPr bwMode="auto">
              <a:xfrm>
                <a:off x="4192" y="2264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615.6</a:t>
                </a:r>
                <a:endParaRPr lang="cs-CZ" altLang="cs-CZ"/>
              </a:p>
            </p:txBody>
          </p:sp>
          <p:sp>
            <p:nvSpPr>
              <p:cNvPr id="12470" name="Rectangle 182"/>
              <p:cNvSpPr>
                <a:spLocks noChangeArrowheads="1"/>
              </p:cNvSpPr>
              <p:nvPr/>
            </p:nvSpPr>
            <p:spPr bwMode="auto">
              <a:xfrm>
                <a:off x="4278" y="2321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661.3</a:t>
                </a:r>
                <a:endParaRPr lang="cs-CZ" altLang="cs-CZ"/>
              </a:p>
            </p:txBody>
          </p:sp>
          <p:sp>
            <p:nvSpPr>
              <p:cNvPr id="12471" name="Rectangle 183"/>
              <p:cNvSpPr>
                <a:spLocks noChangeArrowheads="1"/>
              </p:cNvSpPr>
              <p:nvPr/>
            </p:nvSpPr>
            <p:spPr bwMode="auto">
              <a:xfrm>
                <a:off x="4760" y="2335"/>
                <a:ext cx="5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920.9</a:t>
                </a:r>
                <a:endParaRPr lang="cs-CZ" altLang="cs-CZ"/>
              </a:p>
            </p:txBody>
          </p:sp>
          <p:sp>
            <p:nvSpPr>
              <p:cNvPr id="12472" name="Rectangle 184"/>
              <p:cNvSpPr>
                <a:spLocks noChangeArrowheads="1"/>
              </p:cNvSpPr>
              <p:nvPr/>
            </p:nvSpPr>
            <p:spPr bwMode="auto">
              <a:xfrm>
                <a:off x="5191" y="2271"/>
                <a:ext cx="7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1155.4</a:t>
                </a:r>
                <a:endParaRPr lang="cs-CZ" altLang="cs-CZ"/>
              </a:p>
            </p:txBody>
          </p:sp>
          <p:sp>
            <p:nvSpPr>
              <p:cNvPr id="12473" name="Line 185"/>
              <p:cNvSpPr>
                <a:spLocks noChangeShapeType="1"/>
              </p:cNvSpPr>
              <p:nvPr/>
            </p:nvSpPr>
            <p:spPr bwMode="auto">
              <a:xfrm>
                <a:off x="3266" y="2413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74" name="Line 186"/>
              <p:cNvSpPr>
                <a:spLocks noChangeShapeType="1"/>
              </p:cNvSpPr>
              <p:nvPr/>
            </p:nvSpPr>
            <p:spPr bwMode="auto">
              <a:xfrm>
                <a:off x="3451" y="2413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75" name="Rectangle 187"/>
              <p:cNvSpPr>
                <a:spLocks noChangeArrowheads="1"/>
              </p:cNvSpPr>
              <p:nvPr/>
            </p:nvSpPr>
            <p:spPr bwMode="auto">
              <a:xfrm>
                <a:off x="3431" y="2424"/>
                <a:ext cx="3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200</a:t>
                </a:r>
                <a:endParaRPr lang="cs-CZ" altLang="cs-CZ"/>
              </a:p>
            </p:txBody>
          </p:sp>
          <p:sp>
            <p:nvSpPr>
              <p:cNvPr id="12476" name="Line 188"/>
              <p:cNvSpPr>
                <a:spLocks noChangeShapeType="1"/>
              </p:cNvSpPr>
              <p:nvPr/>
            </p:nvSpPr>
            <p:spPr bwMode="auto">
              <a:xfrm>
                <a:off x="3636" y="2413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77" name="Line 189"/>
              <p:cNvSpPr>
                <a:spLocks noChangeShapeType="1"/>
              </p:cNvSpPr>
              <p:nvPr/>
            </p:nvSpPr>
            <p:spPr bwMode="auto">
              <a:xfrm>
                <a:off x="3821" y="2413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78" name="Rectangle 190"/>
              <p:cNvSpPr>
                <a:spLocks noChangeArrowheads="1"/>
              </p:cNvSpPr>
              <p:nvPr/>
            </p:nvSpPr>
            <p:spPr bwMode="auto">
              <a:xfrm>
                <a:off x="3801" y="2424"/>
                <a:ext cx="3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400</a:t>
                </a:r>
                <a:endParaRPr lang="cs-CZ" altLang="cs-CZ"/>
              </a:p>
            </p:txBody>
          </p:sp>
          <p:sp>
            <p:nvSpPr>
              <p:cNvPr id="12479" name="Line 191"/>
              <p:cNvSpPr>
                <a:spLocks noChangeShapeType="1"/>
              </p:cNvSpPr>
              <p:nvPr/>
            </p:nvSpPr>
            <p:spPr bwMode="auto">
              <a:xfrm>
                <a:off x="4006" y="2413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80" name="Line 192"/>
              <p:cNvSpPr>
                <a:spLocks noChangeShapeType="1"/>
              </p:cNvSpPr>
              <p:nvPr/>
            </p:nvSpPr>
            <p:spPr bwMode="auto">
              <a:xfrm>
                <a:off x="4190" y="2413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81" name="Rectangle 193"/>
              <p:cNvSpPr>
                <a:spLocks noChangeArrowheads="1"/>
              </p:cNvSpPr>
              <p:nvPr/>
            </p:nvSpPr>
            <p:spPr bwMode="auto">
              <a:xfrm>
                <a:off x="4170" y="2424"/>
                <a:ext cx="3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600</a:t>
                </a:r>
                <a:endParaRPr lang="cs-CZ" altLang="cs-CZ"/>
              </a:p>
            </p:txBody>
          </p:sp>
          <p:sp>
            <p:nvSpPr>
              <p:cNvPr id="12482" name="Line 194"/>
              <p:cNvSpPr>
                <a:spLocks noChangeShapeType="1"/>
              </p:cNvSpPr>
              <p:nvPr/>
            </p:nvSpPr>
            <p:spPr bwMode="auto">
              <a:xfrm>
                <a:off x="4377" y="2413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83" name="Line 195"/>
              <p:cNvSpPr>
                <a:spLocks noChangeShapeType="1"/>
              </p:cNvSpPr>
              <p:nvPr/>
            </p:nvSpPr>
            <p:spPr bwMode="auto">
              <a:xfrm>
                <a:off x="4562" y="2413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84" name="Rectangle 196"/>
              <p:cNvSpPr>
                <a:spLocks noChangeArrowheads="1"/>
              </p:cNvSpPr>
              <p:nvPr/>
            </p:nvSpPr>
            <p:spPr bwMode="auto">
              <a:xfrm>
                <a:off x="4542" y="2424"/>
                <a:ext cx="3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800</a:t>
                </a:r>
                <a:endParaRPr lang="cs-CZ" altLang="cs-CZ"/>
              </a:p>
            </p:txBody>
          </p:sp>
          <p:sp>
            <p:nvSpPr>
              <p:cNvPr id="12485" name="Line 197"/>
              <p:cNvSpPr>
                <a:spLocks noChangeShapeType="1"/>
              </p:cNvSpPr>
              <p:nvPr/>
            </p:nvSpPr>
            <p:spPr bwMode="auto">
              <a:xfrm>
                <a:off x="4747" y="2413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86" name="Line 198"/>
              <p:cNvSpPr>
                <a:spLocks noChangeShapeType="1"/>
              </p:cNvSpPr>
              <p:nvPr/>
            </p:nvSpPr>
            <p:spPr bwMode="auto">
              <a:xfrm>
                <a:off x="4932" y="2413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87" name="Rectangle 199"/>
              <p:cNvSpPr>
                <a:spLocks noChangeArrowheads="1"/>
              </p:cNvSpPr>
              <p:nvPr/>
            </p:nvSpPr>
            <p:spPr bwMode="auto">
              <a:xfrm>
                <a:off x="4906" y="2424"/>
                <a:ext cx="5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1000</a:t>
                </a:r>
                <a:endParaRPr lang="cs-CZ" altLang="cs-CZ"/>
              </a:p>
            </p:txBody>
          </p:sp>
          <p:sp>
            <p:nvSpPr>
              <p:cNvPr id="12488" name="Line 200"/>
              <p:cNvSpPr>
                <a:spLocks noChangeShapeType="1"/>
              </p:cNvSpPr>
              <p:nvPr/>
            </p:nvSpPr>
            <p:spPr bwMode="auto">
              <a:xfrm>
                <a:off x="5117" y="2413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89" name="Line 201"/>
              <p:cNvSpPr>
                <a:spLocks noChangeShapeType="1"/>
              </p:cNvSpPr>
              <p:nvPr/>
            </p:nvSpPr>
            <p:spPr bwMode="auto">
              <a:xfrm>
                <a:off x="5304" y="2413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0" name="Rectangle 202"/>
              <p:cNvSpPr>
                <a:spLocks noChangeArrowheads="1"/>
              </p:cNvSpPr>
              <p:nvPr/>
            </p:nvSpPr>
            <p:spPr bwMode="auto">
              <a:xfrm>
                <a:off x="5278" y="2424"/>
                <a:ext cx="5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1200</a:t>
                </a:r>
                <a:endParaRPr lang="cs-CZ" altLang="cs-CZ"/>
              </a:p>
            </p:txBody>
          </p:sp>
          <p:sp>
            <p:nvSpPr>
              <p:cNvPr id="12491" name="Rectangle 203"/>
              <p:cNvSpPr>
                <a:spLocks noChangeArrowheads="1"/>
              </p:cNvSpPr>
              <p:nvPr/>
            </p:nvSpPr>
            <p:spPr bwMode="auto">
              <a:xfrm>
                <a:off x="5344" y="2424"/>
                <a:ext cx="3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m/z</a:t>
                </a:r>
                <a:endParaRPr lang="cs-CZ" altLang="cs-CZ"/>
              </a:p>
            </p:txBody>
          </p:sp>
          <p:sp>
            <p:nvSpPr>
              <p:cNvPr id="12492" name="Line 204"/>
              <p:cNvSpPr>
                <a:spLocks noChangeShapeType="1"/>
              </p:cNvSpPr>
              <p:nvPr/>
            </p:nvSpPr>
            <p:spPr bwMode="auto">
              <a:xfrm>
                <a:off x="3151" y="2406"/>
                <a:ext cx="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3" name="Rectangle 205"/>
              <p:cNvSpPr>
                <a:spLocks noChangeArrowheads="1"/>
              </p:cNvSpPr>
              <p:nvPr/>
            </p:nvSpPr>
            <p:spPr bwMode="auto">
              <a:xfrm>
                <a:off x="3090" y="2392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0.00</a:t>
                </a:r>
                <a:endParaRPr lang="cs-CZ" altLang="cs-CZ"/>
              </a:p>
            </p:txBody>
          </p:sp>
          <p:sp>
            <p:nvSpPr>
              <p:cNvPr id="12494" name="Line 206"/>
              <p:cNvSpPr>
                <a:spLocks noChangeShapeType="1"/>
              </p:cNvSpPr>
              <p:nvPr/>
            </p:nvSpPr>
            <p:spPr bwMode="auto">
              <a:xfrm>
                <a:off x="3156" y="2358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5" name="Line 207"/>
              <p:cNvSpPr>
                <a:spLocks noChangeShapeType="1"/>
              </p:cNvSpPr>
              <p:nvPr/>
            </p:nvSpPr>
            <p:spPr bwMode="auto">
              <a:xfrm>
                <a:off x="3156" y="2308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6" name="Line 208"/>
              <p:cNvSpPr>
                <a:spLocks noChangeShapeType="1"/>
              </p:cNvSpPr>
              <p:nvPr/>
            </p:nvSpPr>
            <p:spPr bwMode="auto">
              <a:xfrm>
                <a:off x="3156" y="2260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7" name="Line 209"/>
              <p:cNvSpPr>
                <a:spLocks noChangeShapeType="1"/>
              </p:cNvSpPr>
              <p:nvPr/>
            </p:nvSpPr>
            <p:spPr bwMode="auto">
              <a:xfrm>
                <a:off x="3156" y="2212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8" name="Line 210"/>
              <p:cNvSpPr>
                <a:spLocks noChangeShapeType="1"/>
              </p:cNvSpPr>
              <p:nvPr/>
            </p:nvSpPr>
            <p:spPr bwMode="auto">
              <a:xfrm>
                <a:off x="3151" y="2162"/>
                <a:ext cx="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9" name="Rectangle 211"/>
              <p:cNvSpPr>
                <a:spLocks noChangeArrowheads="1"/>
              </p:cNvSpPr>
              <p:nvPr/>
            </p:nvSpPr>
            <p:spPr bwMode="auto">
              <a:xfrm>
                <a:off x="3090" y="2149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0.25</a:t>
                </a:r>
                <a:endParaRPr lang="cs-CZ" altLang="cs-CZ"/>
              </a:p>
            </p:txBody>
          </p:sp>
          <p:sp>
            <p:nvSpPr>
              <p:cNvPr id="12500" name="Line 212"/>
              <p:cNvSpPr>
                <a:spLocks noChangeShapeType="1"/>
              </p:cNvSpPr>
              <p:nvPr/>
            </p:nvSpPr>
            <p:spPr bwMode="auto">
              <a:xfrm>
                <a:off x="3156" y="2115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1" name="Line 213"/>
              <p:cNvSpPr>
                <a:spLocks noChangeShapeType="1"/>
              </p:cNvSpPr>
              <p:nvPr/>
            </p:nvSpPr>
            <p:spPr bwMode="auto">
              <a:xfrm>
                <a:off x="3156" y="2067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2" name="Line 214"/>
              <p:cNvSpPr>
                <a:spLocks noChangeShapeType="1"/>
              </p:cNvSpPr>
              <p:nvPr/>
            </p:nvSpPr>
            <p:spPr bwMode="auto">
              <a:xfrm>
                <a:off x="3156" y="2017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3" name="Line 215"/>
              <p:cNvSpPr>
                <a:spLocks noChangeShapeType="1"/>
              </p:cNvSpPr>
              <p:nvPr/>
            </p:nvSpPr>
            <p:spPr bwMode="auto">
              <a:xfrm>
                <a:off x="3156" y="1969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4" name="Line 216"/>
              <p:cNvSpPr>
                <a:spLocks noChangeShapeType="1"/>
              </p:cNvSpPr>
              <p:nvPr/>
            </p:nvSpPr>
            <p:spPr bwMode="auto">
              <a:xfrm>
                <a:off x="3151" y="1919"/>
                <a:ext cx="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5" name="Rectangle 217"/>
              <p:cNvSpPr>
                <a:spLocks noChangeArrowheads="1"/>
              </p:cNvSpPr>
              <p:nvPr/>
            </p:nvSpPr>
            <p:spPr bwMode="auto">
              <a:xfrm>
                <a:off x="3090" y="1905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0.50</a:t>
                </a:r>
                <a:endParaRPr lang="cs-CZ" altLang="cs-CZ"/>
              </a:p>
            </p:txBody>
          </p:sp>
          <p:sp>
            <p:nvSpPr>
              <p:cNvPr id="12506" name="Line 218"/>
              <p:cNvSpPr>
                <a:spLocks noChangeShapeType="1"/>
              </p:cNvSpPr>
              <p:nvPr/>
            </p:nvSpPr>
            <p:spPr bwMode="auto">
              <a:xfrm>
                <a:off x="3156" y="1871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7" name="Line 219"/>
              <p:cNvSpPr>
                <a:spLocks noChangeShapeType="1"/>
              </p:cNvSpPr>
              <p:nvPr/>
            </p:nvSpPr>
            <p:spPr bwMode="auto">
              <a:xfrm>
                <a:off x="3156" y="1823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8" name="Line 220"/>
              <p:cNvSpPr>
                <a:spLocks noChangeShapeType="1"/>
              </p:cNvSpPr>
              <p:nvPr/>
            </p:nvSpPr>
            <p:spPr bwMode="auto">
              <a:xfrm>
                <a:off x="3156" y="1773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9" name="Line 221"/>
              <p:cNvSpPr>
                <a:spLocks noChangeShapeType="1"/>
              </p:cNvSpPr>
              <p:nvPr/>
            </p:nvSpPr>
            <p:spPr bwMode="auto">
              <a:xfrm>
                <a:off x="3156" y="1725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10" name="Line 222"/>
              <p:cNvSpPr>
                <a:spLocks noChangeShapeType="1"/>
              </p:cNvSpPr>
              <p:nvPr/>
            </p:nvSpPr>
            <p:spPr bwMode="auto">
              <a:xfrm>
                <a:off x="3151" y="1678"/>
                <a:ext cx="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11" name="Rectangle 223"/>
              <p:cNvSpPr>
                <a:spLocks noChangeArrowheads="1"/>
              </p:cNvSpPr>
              <p:nvPr/>
            </p:nvSpPr>
            <p:spPr bwMode="auto">
              <a:xfrm>
                <a:off x="3090" y="1664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0.75</a:t>
                </a:r>
                <a:endParaRPr lang="cs-CZ" altLang="cs-CZ"/>
              </a:p>
            </p:txBody>
          </p:sp>
          <p:sp>
            <p:nvSpPr>
              <p:cNvPr id="12512" name="Line 224"/>
              <p:cNvSpPr>
                <a:spLocks noChangeShapeType="1"/>
              </p:cNvSpPr>
              <p:nvPr/>
            </p:nvSpPr>
            <p:spPr bwMode="auto">
              <a:xfrm>
                <a:off x="3156" y="1627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13" name="Line 225"/>
              <p:cNvSpPr>
                <a:spLocks noChangeShapeType="1"/>
              </p:cNvSpPr>
              <p:nvPr/>
            </p:nvSpPr>
            <p:spPr bwMode="auto">
              <a:xfrm>
                <a:off x="3156" y="1580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14" name="Line 226"/>
              <p:cNvSpPr>
                <a:spLocks noChangeShapeType="1"/>
              </p:cNvSpPr>
              <p:nvPr/>
            </p:nvSpPr>
            <p:spPr bwMode="auto">
              <a:xfrm>
                <a:off x="3156" y="1532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15" name="Line 227"/>
              <p:cNvSpPr>
                <a:spLocks noChangeShapeType="1"/>
              </p:cNvSpPr>
              <p:nvPr/>
            </p:nvSpPr>
            <p:spPr bwMode="auto">
              <a:xfrm>
                <a:off x="3156" y="1482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16" name="Line 228"/>
              <p:cNvSpPr>
                <a:spLocks noChangeShapeType="1"/>
              </p:cNvSpPr>
              <p:nvPr/>
            </p:nvSpPr>
            <p:spPr bwMode="auto">
              <a:xfrm>
                <a:off x="3151" y="1434"/>
                <a:ext cx="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17" name="Rectangle 229"/>
              <p:cNvSpPr>
                <a:spLocks noChangeArrowheads="1"/>
              </p:cNvSpPr>
              <p:nvPr/>
            </p:nvSpPr>
            <p:spPr bwMode="auto">
              <a:xfrm>
                <a:off x="3090" y="1420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1.00</a:t>
                </a:r>
                <a:endParaRPr lang="cs-CZ" altLang="cs-CZ"/>
              </a:p>
            </p:txBody>
          </p:sp>
          <p:sp>
            <p:nvSpPr>
              <p:cNvPr id="12518" name="Line 230"/>
              <p:cNvSpPr>
                <a:spLocks noChangeShapeType="1"/>
              </p:cNvSpPr>
              <p:nvPr/>
            </p:nvSpPr>
            <p:spPr bwMode="auto">
              <a:xfrm>
                <a:off x="3156" y="1386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19" name="Line 231"/>
              <p:cNvSpPr>
                <a:spLocks noChangeShapeType="1"/>
              </p:cNvSpPr>
              <p:nvPr/>
            </p:nvSpPr>
            <p:spPr bwMode="auto">
              <a:xfrm>
                <a:off x="3156" y="1336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0" name="Line 232"/>
              <p:cNvSpPr>
                <a:spLocks noChangeShapeType="1"/>
              </p:cNvSpPr>
              <p:nvPr/>
            </p:nvSpPr>
            <p:spPr bwMode="auto">
              <a:xfrm>
                <a:off x="3156" y="1288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1" name="Line 233"/>
              <p:cNvSpPr>
                <a:spLocks noChangeShapeType="1"/>
              </p:cNvSpPr>
              <p:nvPr/>
            </p:nvSpPr>
            <p:spPr bwMode="auto">
              <a:xfrm>
                <a:off x="3156" y="1238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2" name="Line 234"/>
              <p:cNvSpPr>
                <a:spLocks noChangeShapeType="1"/>
              </p:cNvSpPr>
              <p:nvPr/>
            </p:nvSpPr>
            <p:spPr bwMode="auto">
              <a:xfrm>
                <a:off x="3151" y="1190"/>
                <a:ext cx="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3" name="Rectangle 235"/>
              <p:cNvSpPr>
                <a:spLocks noChangeArrowheads="1"/>
              </p:cNvSpPr>
              <p:nvPr/>
            </p:nvSpPr>
            <p:spPr bwMode="auto">
              <a:xfrm>
                <a:off x="3090" y="1177"/>
                <a:ext cx="4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1.25</a:t>
                </a:r>
                <a:endParaRPr lang="cs-CZ" altLang="cs-CZ"/>
              </a:p>
            </p:txBody>
          </p:sp>
          <p:sp>
            <p:nvSpPr>
              <p:cNvPr id="12524" name="Line 236"/>
              <p:cNvSpPr>
                <a:spLocks noChangeShapeType="1"/>
              </p:cNvSpPr>
              <p:nvPr/>
            </p:nvSpPr>
            <p:spPr bwMode="auto">
              <a:xfrm>
                <a:off x="3156" y="1143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5" name="Line 237"/>
              <p:cNvSpPr>
                <a:spLocks noChangeShapeType="1"/>
              </p:cNvSpPr>
              <p:nvPr/>
            </p:nvSpPr>
            <p:spPr bwMode="auto">
              <a:xfrm>
                <a:off x="3156" y="1093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3156" y="1045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156" y="997"/>
                <a:ext cx="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3151" y="947"/>
                <a:ext cx="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9" name="Rectangle 241"/>
              <p:cNvSpPr>
                <a:spLocks noChangeArrowheads="1"/>
              </p:cNvSpPr>
              <p:nvPr/>
            </p:nvSpPr>
            <p:spPr bwMode="auto">
              <a:xfrm>
                <a:off x="3129" y="915"/>
                <a:ext cx="1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7</a:t>
                </a:r>
                <a:endParaRPr lang="cs-CZ" altLang="cs-CZ"/>
              </a:p>
            </p:txBody>
          </p:sp>
          <p:sp>
            <p:nvSpPr>
              <p:cNvPr id="12530" name="Rectangle 242"/>
              <p:cNvSpPr>
                <a:spLocks noChangeArrowheads="1"/>
              </p:cNvSpPr>
              <p:nvPr/>
            </p:nvSpPr>
            <p:spPr bwMode="auto">
              <a:xfrm>
                <a:off x="3087" y="922"/>
                <a:ext cx="3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x10</a:t>
                </a:r>
                <a:endParaRPr lang="cs-CZ" altLang="cs-CZ"/>
              </a:p>
            </p:txBody>
          </p:sp>
          <p:sp>
            <p:nvSpPr>
              <p:cNvPr id="12531" name="Rectangle 243"/>
              <p:cNvSpPr>
                <a:spLocks noChangeArrowheads="1"/>
              </p:cNvSpPr>
              <p:nvPr/>
            </p:nvSpPr>
            <p:spPr bwMode="auto">
              <a:xfrm>
                <a:off x="3068" y="892"/>
                <a:ext cx="7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altLang="cs-CZ" sz="300">
                    <a:solidFill>
                      <a:srgbClr val="000000"/>
                    </a:solidFill>
                    <a:latin typeface="Arial" pitchFamily="34" charset="0"/>
                  </a:rPr>
                  <a:t>Intens.</a:t>
                </a:r>
                <a:endParaRPr lang="cs-CZ" altLang="cs-CZ"/>
              </a:p>
            </p:txBody>
          </p:sp>
        </p:grpSp>
      </p:grpSp>
      <p:grpSp>
        <p:nvGrpSpPr>
          <p:cNvPr id="12533" name="Group 245"/>
          <p:cNvGrpSpPr>
            <a:grpSpLocks/>
          </p:cNvGrpSpPr>
          <p:nvPr/>
        </p:nvGrpSpPr>
        <p:grpSpPr bwMode="auto">
          <a:xfrm>
            <a:off x="539626" y="1340768"/>
            <a:ext cx="3816350" cy="2808287"/>
            <a:chOff x="249" y="255"/>
            <a:chExt cx="2404" cy="1769"/>
          </a:xfrm>
        </p:grpSpPr>
        <p:grpSp>
          <p:nvGrpSpPr>
            <p:cNvPr id="12534" name="Group 246"/>
            <p:cNvGrpSpPr>
              <a:grpSpLocks/>
            </p:cNvGrpSpPr>
            <p:nvPr/>
          </p:nvGrpSpPr>
          <p:grpSpPr bwMode="auto">
            <a:xfrm>
              <a:off x="340" y="377"/>
              <a:ext cx="2132" cy="1602"/>
              <a:chOff x="1474" y="-289"/>
              <a:chExt cx="2589" cy="2060"/>
            </a:xfrm>
          </p:grpSpPr>
          <p:sp>
            <p:nvSpPr>
              <p:cNvPr id="12535" name="Freeform 247"/>
              <p:cNvSpPr>
                <a:spLocks/>
              </p:cNvSpPr>
              <p:nvPr/>
            </p:nvSpPr>
            <p:spPr bwMode="auto">
              <a:xfrm>
                <a:off x="1651" y="20"/>
                <a:ext cx="2340" cy="1610"/>
              </a:xfrm>
              <a:custGeom>
                <a:avLst/>
                <a:gdLst>
                  <a:gd name="T0" fmla="*/ 74 w 5418"/>
                  <a:gd name="T1" fmla="*/ 3480 h 3534"/>
                  <a:gd name="T2" fmla="*/ 150 w 5418"/>
                  <a:gd name="T3" fmla="*/ 3467 h 3534"/>
                  <a:gd name="T4" fmla="*/ 225 w 5418"/>
                  <a:gd name="T5" fmla="*/ 3467 h 3534"/>
                  <a:gd name="T6" fmla="*/ 306 w 5418"/>
                  <a:gd name="T7" fmla="*/ 3480 h 3534"/>
                  <a:gd name="T8" fmla="*/ 397 w 5418"/>
                  <a:gd name="T9" fmla="*/ 3507 h 3534"/>
                  <a:gd name="T10" fmla="*/ 477 w 5418"/>
                  <a:gd name="T11" fmla="*/ 3500 h 3534"/>
                  <a:gd name="T12" fmla="*/ 558 w 5418"/>
                  <a:gd name="T13" fmla="*/ 3480 h 3534"/>
                  <a:gd name="T14" fmla="*/ 638 w 5418"/>
                  <a:gd name="T15" fmla="*/ 3500 h 3534"/>
                  <a:gd name="T16" fmla="*/ 714 w 5418"/>
                  <a:gd name="T17" fmla="*/ 3494 h 3534"/>
                  <a:gd name="T18" fmla="*/ 809 w 5418"/>
                  <a:gd name="T19" fmla="*/ 3507 h 3534"/>
                  <a:gd name="T20" fmla="*/ 891 w 5418"/>
                  <a:gd name="T21" fmla="*/ 3494 h 3534"/>
                  <a:gd name="T22" fmla="*/ 977 w 5418"/>
                  <a:gd name="T23" fmla="*/ 3487 h 3534"/>
                  <a:gd name="T24" fmla="*/ 1060 w 5418"/>
                  <a:gd name="T25" fmla="*/ 3494 h 3534"/>
                  <a:gd name="T26" fmla="*/ 1146 w 5418"/>
                  <a:gd name="T27" fmla="*/ 3507 h 3534"/>
                  <a:gd name="T28" fmla="*/ 1230 w 5418"/>
                  <a:gd name="T29" fmla="*/ 3494 h 3534"/>
                  <a:gd name="T30" fmla="*/ 1326 w 5418"/>
                  <a:gd name="T31" fmla="*/ 3474 h 3534"/>
                  <a:gd name="T32" fmla="*/ 1410 w 5418"/>
                  <a:gd name="T33" fmla="*/ 3520 h 3534"/>
                  <a:gd name="T34" fmla="*/ 1500 w 5418"/>
                  <a:gd name="T35" fmla="*/ 3441 h 3534"/>
                  <a:gd name="T36" fmla="*/ 1605 w 5418"/>
                  <a:gd name="T37" fmla="*/ 3467 h 3534"/>
                  <a:gd name="T38" fmla="*/ 1685 w 5418"/>
                  <a:gd name="T39" fmla="*/ 3500 h 3534"/>
                  <a:gd name="T40" fmla="*/ 1761 w 5418"/>
                  <a:gd name="T41" fmla="*/ 3487 h 3534"/>
                  <a:gd name="T42" fmla="*/ 1842 w 5418"/>
                  <a:gd name="T43" fmla="*/ 3480 h 3534"/>
                  <a:gd name="T44" fmla="*/ 1917 w 5418"/>
                  <a:gd name="T45" fmla="*/ 3494 h 3534"/>
                  <a:gd name="T46" fmla="*/ 2004 w 5418"/>
                  <a:gd name="T47" fmla="*/ 3487 h 3534"/>
                  <a:gd name="T48" fmla="*/ 2089 w 5418"/>
                  <a:gd name="T49" fmla="*/ 3474 h 3534"/>
                  <a:gd name="T50" fmla="*/ 2178 w 5418"/>
                  <a:gd name="T51" fmla="*/ 3507 h 3534"/>
                  <a:gd name="T52" fmla="*/ 2260 w 5418"/>
                  <a:gd name="T53" fmla="*/ 3494 h 3534"/>
                  <a:gd name="T54" fmla="*/ 2337 w 5418"/>
                  <a:gd name="T55" fmla="*/ 3494 h 3534"/>
                  <a:gd name="T56" fmla="*/ 2417 w 5418"/>
                  <a:gd name="T57" fmla="*/ 3494 h 3534"/>
                  <a:gd name="T58" fmla="*/ 2501 w 5418"/>
                  <a:gd name="T59" fmla="*/ 3494 h 3534"/>
                  <a:gd name="T60" fmla="*/ 2577 w 5418"/>
                  <a:gd name="T61" fmla="*/ 3494 h 3534"/>
                  <a:gd name="T62" fmla="*/ 2656 w 5418"/>
                  <a:gd name="T63" fmla="*/ 3507 h 3534"/>
                  <a:gd name="T64" fmla="*/ 2737 w 5418"/>
                  <a:gd name="T65" fmla="*/ 3474 h 3534"/>
                  <a:gd name="T66" fmla="*/ 2832 w 5418"/>
                  <a:gd name="T67" fmla="*/ 3494 h 3534"/>
                  <a:gd name="T68" fmla="*/ 2918 w 5418"/>
                  <a:gd name="T69" fmla="*/ 3480 h 3534"/>
                  <a:gd name="T70" fmla="*/ 3004 w 5418"/>
                  <a:gd name="T71" fmla="*/ 3494 h 3534"/>
                  <a:gd name="T72" fmla="*/ 3087 w 5418"/>
                  <a:gd name="T73" fmla="*/ 3487 h 3534"/>
                  <a:gd name="T74" fmla="*/ 3168 w 5418"/>
                  <a:gd name="T75" fmla="*/ 3474 h 3534"/>
                  <a:gd name="T76" fmla="*/ 3260 w 5418"/>
                  <a:gd name="T77" fmla="*/ 3474 h 3534"/>
                  <a:gd name="T78" fmla="*/ 3354 w 5418"/>
                  <a:gd name="T79" fmla="*/ 3507 h 3534"/>
                  <a:gd name="T80" fmla="*/ 3447 w 5418"/>
                  <a:gd name="T81" fmla="*/ 3507 h 3534"/>
                  <a:gd name="T82" fmla="*/ 3527 w 5418"/>
                  <a:gd name="T83" fmla="*/ 3494 h 3534"/>
                  <a:gd name="T84" fmla="*/ 3614 w 5418"/>
                  <a:gd name="T85" fmla="*/ 3500 h 3534"/>
                  <a:gd name="T86" fmla="*/ 3709 w 5418"/>
                  <a:gd name="T87" fmla="*/ 3467 h 3534"/>
                  <a:gd name="T88" fmla="*/ 3808 w 5418"/>
                  <a:gd name="T89" fmla="*/ 3494 h 3534"/>
                  <a:gd name="T90" fmla="*/ 3888 w 5418"/>
                  <a:gd name="T91" fmla="*/ 3487 h 3534"/>
                  <a:gd name="T92" fmla="*/ 3980 w 5418"/>
                  <a:gd name="T93" fmla="*/ 3500 h 3534"/>
                  <a:gd name="T94" fmla="*/ 4069 w 5418"/>
                  <a:gd name="T95" fmla="*/ 3500 h 3534"/>
                  <a:gd name="T96" fmla="*/ 4151 w 5418"/>
                  <a:gd name="T97" fmla="*/ 3467 h 3534"/>
                  <a:gd name="T98" fmla="*/ 4234 w 5418"/>
                  <a:gd name="T99" fmla="*/ 3474 h 3534"/>
                  <a:gd name="T100" fmla="*/ 4322 w 5418"/>
                  <a:gd name="T101" fmla="*/ 3454 h 3534"/>
                  <a:gd name="T102" fmla="*/ 4420 w 5418"/>
                  <a:gd name="T103" fmla="*/ 3460 h 3534"/>
                  <a:gd name="T104" fmla="*/ 4501 w 5418"/>
                  <a:gd name="T105" fmla="*/ 3454 h 3534"/>
                  <a:gd name="T106" fmla="*/ 4593 w 5418"/>
                  <a:gd name="T107" fmla="*/ 3467 h 3534"/>
                  <a:gd name="T108" fmla="*/ 4685 w 5418"/>
                  <a:gd name="T109" fmla="*/ 3460 h 3534"/>
                  <a:gd name="T110" fmla="*/ 4771 w 5418"/>
                  <a:gd name="T111" fmla="*/ 3454 h 3534"/>
                  <a:gd name="T112" fmla="*/ 4859 w 5418"/>
                  <a:gd name="T113" fmla="*/ 3454 h 3534"/>
                  <a:gd name="T114" fmla="*/ 4934 w 5418"/>
                  <a:gd name="T115" fmla="*/ 3494 h 3534"/>
                  <a:gd name="T116" fmla="*/ 5021 w 5418"/>
                  <a:gd name="T117" fmla="*/ 3487 h 3534"/>
                  <a:gd name="T118" fmla="*/ 5106 w 5418"/>
                  <a:gd name="T119" fmla="*/ 3494 h 3534"/>
                  <a:gd name="T120" fmla="*/ 5188 w 5418"/>
                  <a:gd name="T121" fmla="*/ 3520 h 3534"/>
                  <a:gd name="T122" fmla="*/ 5278 w 5418"/>
                  <a:gd name="T123" fmla="*/ 3494 h 3534"/>
                  <a:gd name="T124" fmla="*/ 5369 w 5418"/>
                  <a:gd name="T125" fmla="*/ 3494 h 3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18" h="3534">
                    <a:moveTo>
                      <a:pt x="0" y="3494"/>
                    </a:moveTo>
                    <a:lnTo>
                      <a:pt x="0" y="3487"/>
                    </a:lnTo>
                    <a:lnTo>
                      <a:pt x="2" y="3500"/>
                    </a:lnTo>
                    <a:lnTo>
                      <a:pt x="2" y="3480"/>
                    </a:lnTo>
                    <a:lnTo>
                      <a:pt x="4" y="3500"/>
                    </a:lnTo>
                    <a:lnTo>
                      <a:pt x="6" y="3474"/>
                    </a:lnTo>
                    <a:lnTo>
                      <a:pt x="6" y="3507"/>
                    </a:lnTo>
                    <a:lnTo>
                      <a:pt x="8" y="3480"/>
                    </a:lnTo>
                    <a:lnTo>
                      <a:pt x="8" y="3507"/>
                    </a:lnTo>
                    <a:lnTo>
                      <a:pt x="10" y="3467"/>
                    </a:lnTo>
                    <a:lnTo>
                      <a:pt x="10" y="3487"/>
                    </a:lnTo>
                    <a:lnTo>
                      <a:pt x="12" y="3474"/>
                    </a:lnTo>
                    <a:lnTo>
                      <a:pt x="12" y="3507"/>
                    </a:lnTo>
                    <a:lnTo>
                      <a:pt x="12" y="3474"/>
                    </a:lnTo>
                    <a:lnTo>
                      <a:pt x="14" y="3494"/>
                    </a:lnTo>
                    <a:lnTo>
                      <a:pt x="14" y="3467"/>
                    </a:lnTo>
                    <a:lnTo>
                      <a:pt x="14" y="3500"/>
                    </a:lnTo>
                    <a:lnTo>
                      <a:pt x="16" y="3480"/>
                    </a:lnTo>
                    <a:lnTo>
                      <a:pt x="18" y="3500"/>
                    </a:lnTo>
                    <a:lnTo>
                      <a:pt x="18" y="3487"/>
                    </a:lnTo>
                    <a:lnTo>
                      <a:pt x="20" y="3514"/>
                    </a:lnTo>
                    <a:lnTo>
                      <a:pt x="22" y="3474"/>
                    </a:lnTo>
                    <a:lnTo>
                      <a:pt x="22" y="3494"/>
                    </a:lnTo>
                    <a:lnTo>
                      <a:pt x="23" y="3474"/>
                    </a:lnTo>
                    <a:lnTo>
                      <a:pt x="24" y="3520"/>
                    </a:lnTo>
                    <a:lnTo>
                      <a:pt x="25" y="3474"/>
                    </a:lnTo>
                    <a:lnTo>
                      <a:pt x="25" y="3527"/>
                    </a:lnTo>
                    <a:lnTo>
                      <a:pt x="27" y="3487"/>
                    </a:lnTo>
                    <a:lnTo>
                      <a:pt x="28" y="3494"/>
                    </a:lnTo>
                    <a:lnTo>
                      <a:pt x="30" y="3460"/>
                    </a:lnTo>
                    <a:lnTo>
                      <a:pt x="31" y="3500"/>
                    </a:lnTo>
                    <a:lnTo>
                      <a:pt x="32" y="3480"/>
                    </a:lnTo>
                    <a:lnTo>
                      <a:pt x="33" y="3487"/>
                    </a:lnTo>
                    <a:lnTo>
                      <a:pt x="34" y="3474"/>
                    </a:lnTo>
                    <a:lnTo>
                      <a:pt x="35" y="3487"/>
                    </a:lnTo>
                    <a:lnTo>
                      <a:pt x="36" y="3474"/>
                    </a:lnTo>
                    <a:lnTo>
                      <a:pt x="37" y="3507"/>
                    </a:lnTo>
                    <a:lnTo>
                      <a:pt x="37" y="3460"/>
                    </a:lnTo>
                    <a:lnTo>
                      <a:pt x="39" y="3487"/>
                    </a:lnTo>
                    <a:lnTo>
                      <a:pt x="40" y="3460"/>
                    </a:lnTo>
                    <a:lnTo>
                      <a:pt x="41" y="3507"/>
                    </a:lnTo>
                    <a:lnTo>
                      <a:pt x="41" y="3487"/>
                    </a:lnTo>
                    <a:lnTo>
                      <a:pt x="42" y="3507"/>
                    </a:lnTo>
                    <a:lnTo>
                      <a:pt x="43" y="3480"/>
                    </a:lnTo>
                    <a:lnTo>
                      <a:pt x="43" y="3500"/>
                    </a:lnTo>
                    <a:lnTo>
                      <a:pt x="45" y="3474"/>
                    </a:lnTo>
                    <a:lnTo>
                      <a:pt x="45" y="3500"/>
                    </a:lnTo>
                    <a:lnTo>
                      <a:pt x="47" y="3474"/>
                    </a:lnTo>
                    <a:lnTo>
                      <a:pt x="49" y="3487"/>
                    </a:lnTo>
                    <a:lnTo>
                      <a:pt x="49" y="3460"/>
                    </a:lnTo>
                    <a:lnTo>
                      <a:pt x="51" y="3494"/>
                    </a:lnTo>
                    <a:lnTo>
                      <a:pt x="51" y="3474"/>
                    </a:lnTo>
                    <a:lnTo>
                      <a:pt x="53" y="3480"/>
                    </a:lnTo>
                    <a:lnTo>
                      <a:pt x="53" y="3474"/>
                    </a:lnTo>
                    <a:lnTo>
                      <a:pt x="55" y="3514"/>
                    </a:lnTo>
                    <a:lnTo>
                      <a:pt x="55" y="3480"/>
                    </a:lnTo>
                    <a:lnTo>
                      <a:pt x="57" y="3507"/>
                    </a:lnTo>
                    <a:lnTo>
                      <a:pt x="57" y="3474"/>
                    </a:lnTo>
                    <a:lnTo>
                      <a:pt x="59" y="3487"/>
                    </a:lnTo>
                    <a:lnTo>
                      <a:pt x="61" y="3474"/>
                    </a:lnTo>
                    <a:lnTo>
                      <a:pt x="63" y="3480"/>
                    </a:lnTo>
                    <a:lnTo>
                      <a:pt x="63" y="3467"/>
                    </a:lnTo>
                    <a:lnTo>
                      <a:pt x="65" y="3507"/>
                    </a:lnTo>
                    <a:lnTo>
                      <a:pt x="65" y="3480"/>
                    </a:lnTo>
                    <a:lnTo>
                      <a:pt x="67" y="3520"/>
                    </a:lnTo>
                    <a:lnTo>
                      <a:pt x="69" y="3474"/>
                    </a:lnTo>
                    <a:lnTo>
                      <a:pt x="69" y="3500"/>
                    </a:lnTo>
                    <a:lnTo>
                      <a:pt x="69" y="3474"/>
                    </a:lnTo>
                    <a:lnTo>
                      <a:pt x="71" y="3480"/>
                    </a:lnTo>
                    <a:lnTo>
                      <a:pt x="71" y="3467"/>
                    </a:lnTo>
                    <a:lnTo>
                      <a:pt x="73" y="3507"/>
                    </a:lnTo>
                    <a:lnTo>
                      <a:pt x="73" y="3500"/>
                    </a:lnTo>
                    <a:lnTo>
                      <a:pt x="73" y="3520"/>
                    </a:lnTo>
                    <a:lnTo>
                      <a:pt x="74" y="3480"/>
                    </a:lnTo>
                    <a:lnTo>
                      <a:pt x="75" y="3514"/>
                    </a:lnTo>
                    <a:lnTo>
                      <a:pt x="76" y="3480"/>
                    </a:lnTo>
                    <a:lnTo>
                      <a:pt x="77" y="3487"/>
                    </a:lnTo>
                    <a:lnTo>
                      <a:pt x="78" y="3467"/>
                    </a:lnTo>
                    <a:lnTo>
                      <a:pt x="79" y="3500"/>
                    </a:lnTo>
                    <a:lnTo>
                      <a:pt x="80" y="3474"/>
                    </a:lnTo>
                    <a:lnTo>
                      <a:pt x="80" y="3487"/>
                    </a:lnTo>
                    <a:lnTo>
                      <a:pt x="81" y="3474"/>
                    </a:lnTo>
                    <a:lnTo>
                      <a:pt x="82" y="3507"/>
                    </a:lnTo>
                    <a:lnTo>
                      <a:pt x="82" y="3480"/>
                    </a:lnTo>
                    <a:lnTo>
                      <a:pt x="84" y="3514"/>
                    </a:lnTo>
                    <a:lnTo>
                      <a:pt x="84" y="3487"/>
                    </a:lnTo>
                    <a:lnTo>
                      <a:pt x="85" y="3507"/>
                    </a:lnTo>
                    <a:lnTo>
                      <a:pt x="86" y="3474"/>
                    </a:lnTo>
                    <a:lnTo>
                      <a:pt x="86" y="3494"/>
                    </a:lnTo>
                    <a:lnTo>
                      <a:pt x="88" y="3467"/>
                    </a:lnTo>
                    <a:lnTo>
                      <a:pt x="88" y="3507"/>
                    </a:lnTo>
                    <a:lnTo>
                      <a:pt x="91" y="3487"/>
                    </a:lnTo>
                    <a:lnTo>
                      <a:pt x="92" y="3494"/>
                    </a:lnTo>
                    <a:lnTo>
                      <a:pt x="94" y="3474"/>
                    </a:lnTo>
                    <a:lnTo>
                      <a:pt x="94" y="3494"/>
                    </a:lnTo>
                    <a:lnTo>
                      <a:pt x="95" y="3474"/>
                    </a:lnTo>
                    <a:lnTo>
                      <a:pt x="96" y="3514"/>
                    </a:lnTo>
                    <a:lnTo>
                      <a:pt x="96" y="3467"/>
                    </a:lnTo>
                    <a:lnTo>
                      <a:pt x="97" y="3487"/>
                    </a:lnTo>
                    <a:lnTo>
                      <a:pt x="98" y="3480"/>
                    </a:lnTo>
                    <a:lnTo>
                      <a:pt x="98" y="3500"/>
                    </a:lnTo>
                    <a:lnTo>
                      <a:pt x="99" y="3487"/>
                    </a:lnTo>
                    <a:lnTo>
                      <a:pt x="100" y="3494"/>
                    </a:lnTo>
                    <a:lnTo>
                      <a:pt x="100" y="3467"/>
                    </a:lnTo>
                    <a:lnTo>
                      <a:pt x="102" y="3494"/>
                    </a:lnTo>
                    <a:lnTo>
                      <a:pt x="104" y="3487"/>
                    </a:lnTo>
                    <a:lnTo>
                      <a:pt x="104" y="3507"/>
                    </a:lnTo>
                    <a:lnTo>
                      <a:pt x="106" y="3474"/>
                    </a:lnTo>
                    <a:lnTo>
                      <a:pt x="106" y="3500"/>
                    </a:lnTo>
                    <a:lnTo>
                      <a:pt x="108" y="3480"/>
                    </a:lnTo>
                    <a:lnTo>
                      <a:pt x="110" y="3494"/>
                    </a:lnTo>
                    <a:lnTo>
                      <a:pt x="112" y="3467"/>
                    </a:lnTo>
                    <a:lnTo>
                      <a:pt x="112" y="3507"/>
                    </a:lnTo>
                    <a:lnTo>
                      <a:pt x="112" y="3480"/>
                    </a:lnTo>
                    <a:lnTo>
                      <a:pt x="114" y="3500"/>
                    </a:lnTo>
                    <a:lnTo>
                      <a:pt x="114" y="3467"/>
                    </a:lnTo>
                    <a:lnTo>
                      <a:pt x="116" y="3480"/>
                    </a:lnTo>
                    <a:lnTo>
                      <a:pt x="116" y="3460"/>
                    </a:lnTo>
                    <a:lnTo>
                      <a:pt x="118" y="3480"/>
                    </a:lnTo>
                    <a:lnTo>
                      <a:pt x="118" y="3467"/>
                    </a:lnTo>
                    <a:lnTo>
                      <a:pt x="120" y="3487"/>
                    </a:lnTo>
                    <a:lnTo>
                      <a:pt x="120" y="3454"/>
                    </a:lnTo>
                    <a:lnTo>
                      <a:pt x="122" y="3494"/>
                    </a:lnTo>
                    <a:lnTo>
                      <a:pt x="124" y="3467"/>
                    </a:lnTo>
                    <a:lnTo>
                      <a:pt x="124" y="3480"/>
                    </a:lnTo>
                    <a:lnTo>
                      <a:pt x="126" y="3460"/>
                    </a:lnTo>
                    <a:lnTo>
                      <a:pt x="126" y="3494"/>
                    </a:lnTo>
                    <a:lnTo>
                      <a:pt x="126" y="3467"/>
                    </a:lnTo>
                    <a:lnTo>
                      <a:pt x="128" y="3487"/>
                    </a:lnTo>
                    <a:lnTo>
                      <a:pt x="128" y="3474"/>
                    </a:lnTo>
                    <a:lnTo>
                      <a:pt x="130" y="3487"/>
                    </a:lnTo>
                    <a:lnTo>
                      <a:pt x="130" y="3480"/>
                    </a:lnTo>
                    <a:lnTo>
                      <a:pt x="132" y="3500"/>
                    </a:lnTo>
                    <a:lnTo>
                      <a:pt x="134" y="3454"/>
                    </a:lnTo>
                    <a:lnTo>
                      <a:pt x="137" y="3500"/>
                    </a:lnTo>
                    <a:lnTo>
                      <a:pt x="137" y="3487"/>
                    </a:lnTo>
                    <a:lnTo>
                      <a:pt x="139" y="3507"/>
                    </a:lnTo>
                    <a:lnTo>
                      <a:pt x="141" y="3460"/>
                    </a:lnTo>
                    <a:lnTo>
                      <a:pt x="141" y="3480"/>
                    </a:lnTo>
                    <a:lnTo>
                      <a:pt x="142" y="3467"/>
                    </a:lnTo>
                    <a:lnTo>
                      <a:pt x="143" y="3480"/>
                    </a:lnTo>
                    <a:lnTo>
                      <a:pt x="144" y="3467"/>
                    </a:lnTo>
                    <a:lnTo>
                      <a:pt x="145" y="3514"/>
                    </a:lnTo>
                    <a:lnTo>
                      <a:pt x="146" y="3480"/>
                    </a:lnTo>
                    <a:lnTo>
                      <a:pt x="147" y="3507"/>
                    </a:lnTo>
                    <a:lnTo>
                      <a:pt x="147" y="3494"/>
                    </a:lnTo>
                    <a:lnTo>
                      <a:pt x="149" y="3507"/>
                    </a:lnTo>
                    <a:lnTo>
                      <a:pt x="150" y="3467"/>
                    </a:lnTo>
                    <a:lnTo>
                      <a:pt x="151" y="3494"/>
                    </a:lnTo>
                    <a:lnTo>
                      <a:pt x="152" y="3480"/>
                    </a:lnTo>
                    <a:lnTo>
                      <a:pt x="153" y="3487"/>
                    </a:lnTo>
                    <a:lnTo>
                      <a:pt x="154" y="3474"/>
                    </a:lnTo>
                    <a:lnTo>
                      <a:pt x="155" y="3507"/>
                    </a:lnTo>
                    <a:lnTo>
                      <a:pt x="156" y="3494"/>
                    </a:lnTo>
                    <a:lnTo>
                      <a:pt x="157" y="3507"/>
                    </a:lnTo>
                    <a:lnTo>
                      <a:pt x="159" y="3480"/>
                    </a:lnTo>
                    <a:lnTo>
                      <a:pt x="160" y="3487"/>
                    </a:lnTo>
                    <a:lnTo>
                      <a:pt x="161" y="3474"/>
                    </a:lnTo>
                    <a:lnTo>
                      <a:pt x="162" y="3494"/>
                    </a:lnTo>
                    <a:lnTo>
                      <a:pt x="163" y="3487"/>
                    </a:lnTo>
                    <a:lnTo>
                      <a:pt x="163" y="3494"/>
                    </a:lnTo>
                    <a:lnTo>
                      <a:pt x="163" y="3474"/>
                    </a:lnTo>
                    <a:lnTo>
                      <a:pt x="165" y="3500"/>
                    </a:lnTo>
                    <a:lnTo>
                      <a:pt x="165" y="3467"/>
                    </a:lnTo>
                    <a:lnTo>
                      <a:pt x="169" y="3500"/>
                    </a:lnTo>
                    <a:lnTo>
                      <a:pt x="169" y="3480"/>
                    </a:lnTo>
                    <a:lnTo>
                      <a:pt x="171" y="3487"/>
                    </a:lnTo>
                    <a:lnTo>
                      <a:pt x="173" y="3474"/>
                    </a:lnTo>
                    <a:lnTo>
                      <a:pt x="173" y="3514"/>
                    </a:lnTo>
                    <a:lnTo>
                      <a:pt x="175" y="3480"/>
                    </a:lnTo>
                    <a:lnTo>
                      <a:pt x="175" y="3494"/>
                    </a:lnTo>
                    <a:lnTo>
                      <a:pt x="177" y="3467"/>
                    </a:lnTo>
                    <a:lnTo>
                      <a:pt x="177" y="3480"/>
                    </a:lnTo>
                    <a:lnTo>
                      <a:pt x="177" y="3467"/>
                    </a:lnTo>
                    <a:lnTo>
                      <a:pt x="179" y="3494"/>
                    </a:lnTo>
                    <a:lnTo>
                      <a:pt x="179" y="3467"/>
                    </a:lnTo>
                    <a:lnTo>
                      <a:pt x="181" y="3474"/>
                    </a:lnTo>
                    <a:lnTo>
                      <a:pt x="181" y="3447"/>
                    </a:lnTo>
                    <a:lnTo>
                      <a:pt x="183" y="3474"/>
                    </a:lnTo>
                    <a:lnTo>
                      <a:pt x="183" y="3460"/>
                    </a:lnTo>
                    <a:lnTo>
                      <a:pt x="183" y="3500"/>
                    </a:lnTo>
                    <a:lnTo>
                      <a:pt x="185" y="3474"/>
                    </a:lnTo>
                    <a:lnTo>
                      <a:pt x="185" y="3480"/>
                    </a:lnTo>
                    <a:lnTo>
                      <a:pt x="185" y="3460"/>
                    </a:lnTo>
                    <a:lnTo>
                      <a:pt x="187" y="3494"/>
                    </a:lnTo>
                    <a:lnTo>
                      <a:pt x="187" y="3467"/>
                    </a:lnTo>
                    <a:lnTo>
                      <a:pt x="189" y="3480"/>
                    </a:lnTo>
                    <a:lnTo>
                      <a:pt x="189" y="3467"/>
                    </a:lnTo>
                    <a:lnTo>
                      <a:pt x="189" y="3474"/>
                    </a:lnTo>
                    <a:lnTo>
                      <a:pt x="191" y="3447"/>
                    </a:lnTo>
                    <a:lnTo>
                      <a:pt x="191" y="3467"/>
                    </a:lnTo>
                    <a:lnTo>
                      <a:pt x="191" y="3460"/>
                    </a:lnTo>
                    <a:lnTo>
                      <a:pt x="193" y="3480"/>
                    </a:lnTo>
                    <a:lnTo>
                      <a:pt x="193" y="3467"/>
                    </a:lnTo>
                    <a:lnTo>
                      <a:pt x="195" y="3514"/>
                    </a:lnTo>
                    <a:lnTo>
                      <a:pt x="195" y="3480"/>
                    </a:lnTo>
                    <a:lnTo>
                      <a:pt x="197" y="3494"/>
                    </a:lnTo>
                    <a:lnTo>
                      <a:pt x="197" y="3480"/>
                    </a:lnTo>
                    <a:lnTo>
                      <a:pt x="199" y="3494"/>
                    </a:lnTo>
                    <a:lnTo>
                      <a:pt x="199" y="3467"/>
                    </a:lnTo>
                    <a:lnTo>
                      <a:pt x="199" y="3480"/>
                    </a:lnTo>
                    <a:lnTo>
                      <a:pt x="201" y="3474"/>
                    </a:lnTo>
                    <a:lnTo>
                      <a:pt x="201" y="3487"/>
                    </a:lnTo>
                    <a:lnTo>
                      <a:pt x="201" y="3474"/>
                    </a:lnTo>
                    <a:lnTo>
                      <a:pt x="204" y="3500"/>
                    </a:lnTo>
                    <a:lnTo>
                      <a:pt x="205" y="3487"/>
                    </a:lnTo>
                    <a:lnTo>
                      <a:pt x="206" y="3500"/>
                    </a:lnTo>
                    <a:lnTo>
                      <a:pt x="206" y="3460"/>
                    </a:lnTo>
                    <a:lnTo>
                      <a:pt x="207" y="3487"/>
                    </a:lnTo>
                    <a:lnTo>
                      <a:pt x="208" y="3460"/>
                    </a:lnTo>
                    <a:lnTo>
                      <a:pt x="208" y="3480"/>
                    </a:lnTo>
                    <a:lnTo>
                      <a:pt x="210" y="3467"/>
                    </a:lnTo>
                    <a:lnTo>
                      <a:pt x="210" y="3474"/>
                    </a:lnTo>
                    <a:lnTo>
                      <a:pt x="211" y="3454"/>
                    </a:lnTo>
                    <a:lnTo>
                      <a:pt x="212" y="3494"/>
                    </a:lnTo>
                    <a:lnTo>
                      <a:pt x="214" y="3480"/>
                    </a:lnTo>
                    <a:lnTo>
                      <a:pt x="216" y="3487"/>
                    </a:lnTo>
                    <a:lnTo>
                      <a:pt x="217" y="3460"/>
                    </a:lnTo>
                    <a:lnTo>
                      <a:pt x="222" y="3494"/>
                    </a:lnTo>
                    <a:lnTo>
                      <a:pt x="224" y="3474"/>
                    </a:lnTo>
                    <a:lnTo>
                      <a:pt x="224" y="3480"/>
                    </a:lnTo>
                    <a:lnTo>
                      <a:pt x="225" y="3467"/>
                    </a:lnTo>
                    <a:lnTo>
                      <a:pt x="226" y="3507"/>
                    </a:lnTo>
                    <a:lnTo>
                      <a:pt x="228" y="3480"/>
                    </a:lnTo>
                    <a:lnTo>
                      <a:pt x="229" y="3487"/>
                    </a:lnTo>
                    <a:lnTo>
                      <a:pt x="230" y="3467"/>
                    </a:lnTo>
                    <a:lnTo>
                      <a:pt x="230" y="3474"/>
                    </a:lnTo>
                    <a:lnTo>
                      <a:pt x="231" y="3441"/>
                    </a:lnTo>
                    <a:lnTo>
                      <a:pt x="232" y="3487"/>
                    </a:lnTo>
                    <a:lnTo>
                      <a:pt x="233" y="3474"/>
                    </a:lnTo>
                    <a:lnTo>
                      <a:pt x="234" y="3507"/>
                    </a:lnTo>
                    <a:lnTo>
                      <a:pt x="236" y="3454"/>
                    </a:lnTo>
                    <a:lnTo>
                      <a:pt x="236" y="3474"/>
                    </a:lnTo>
                    <a:lnTo>
                      <a:pt x="238" y="3460"/>
                    </a:lnTo>
                    <a:lnTo>
                      <a:pt x="240" y="3487"/>
                    </a:lnTo>
                    <a:lnTo>
                      <a:pt x="241" y="3474"/>
                    </a:lnTo>
                    <a:lnTo>
                      <a:pt x="242" y="3480"/>
                    </a:lnTo>
                    <a:lnTo>
                      <a:pt x="244" y="3467"/>
                    </a:lnTo>
                    <a:lnTo>
                      <a:pt x="245" y="3507"/>
                    </a:lnTo>
                    <a:lnTo>
                      <a:pt x="246" y="3460"/>
                    </a:lnTo>
                    <a:lnTo>
                      <a:pt x="248" y="3500"/>
                    </a:lnTo>
                    <a:lnTo>
                      <a:pt x="248" y="3487"/>
                    </a:lnTo>
                    <a:lnTo>
                      <a:pt x="248" y="3500"/>
                    </a:lnTo>
                    <a:lnTo>
                      <a:pt x="250" y="3487"/>
                    </a:lnTo>
                    <a:lnTo>
                      <a:pt x="252" y="3494"/>
                    </a:lnTo>
                    <a:lnTo>
                      <a:pt x="252" y="3474"/>
                    </a:lnTo>
                    <a:lnTo>
                      <a:pt x="254" y="3494"/>
                    </a:lnTo>
                    <a:lnTo>
                      <a:pt x="254" y="3460"/>
                    </a:lnTo>
                    <a:lnTo>
                      <a:pt x="256" y="3494"/>
                    </a:lnTo>
                    <a:lnTo>
                      <a:pt x="258" y="3474"/>
                    </a:lnTo>
                    <a:lnTo>
                      <a:pt x="258" y="3500"/>
                    </a:lnTo>
                    <a:lnTo>
                      <a:pt x="258" y="3460"/>
                    </a:lnTo>
                    <a:lnTo>
                      <a:pt x="260" y="3487"/>
                    </a:lnTo>
                    <a:lnTo>
                      <a:pt x="260" y="3474"/>
                    </a:lnTo>
                    <a:lnTo>
                      <a:pt x="262" y="3494"/>
                    </a:lnTo>
                    <a:lnTo>
                      <a:pt x="262" y="3474"/>
                    </a:lnTo>
                    <a:lnTo>
                      <a:pt x="262" y="3480"/>
                    </a:lnTo>
                    <a:lnTo>
                      <a:pt x="264" y="3441"/>
                    </a:lnTo>
                    <a:lnTo>
                      <a:pt x="266" y="3467"/>
                    </a:lnTo>
                    <a:lnTo>
                      <a:pt x="266" y="3454"/>
                    </a:lnTo>
                    <a:lnTo>
                      <a:pt x="268" y="3500"/>
                    </a:lnTo>
                    <a:lnTo>
                      <a:pt x="270" y="3460"/>
                    </a:lnTo>
                    <a:lnTo>
                      <a:pt x="270" y="3487"/>
                    </a:lnTo>
                    <a:lnTo>
                      <a:pt x="272" y="3474"/>
                    </a:lnTo>
                    <a:lnTo>
                      <a:pt x="272" y="3487"/>
                    </a:lnTo>
                    <a:lnTo>
                      <a:pt x="274" y="3467"/>
                    </a:lnTo>
                    <a:lnTo>
                      <a:pt x="276" y="3520"/>
                    </a:lnTo>
                    <a:lnTo>
                      <a:pt x="276" y="3474"/>
                    </a:lnTo>
                    <a:lnTo>
                      <a:pt x="278" y="3500"/>
                    </a:lnTo>
                    <a:lnTo>
                      <a:pt x="280" y="3467"/>
                    </a:lnTo>
                    <a:lnTo>
                      <a:pt x="280" y="3514"/>
                    </a:lnTo>
                    <a:lnTo>
                      <a:pt x="282" y="3454"/>
                    </a:lnTo>
                    <a:lnTo>
                      <a:pt x="282" y="3500"/>
                    </a:lnTo>
                    <a:lnTo>
                      <a:pt x="286" y="3467"/>
                    </a:lnTo>
                    <a:lnTo>
                      <a:pt x="286" y="3507"/>
                    </a:lnTo>
                    <a:lnTo>
                      <a:pt x="286" y="3487"/>
                    </a:lnTo>
                    <a:lnTo>
                      <a:pt x="288" y="3500"/>
                    </a:lnTo>
                    <a:lnTo>
                      <a:pt x="288" y="3467"/>
                    </a:lnTo>
                    <a:lnTo>
                      <a:pt x="288" y="3480"/>
                    </a:lnTo>
                    <a:lnTo>
                      <a:pt x="290" y="3454"/>
                    </a:lnTo>
                    <a:lnTo>
                      <a:pt x="290" y="3500"/>
                    </a:lnTo>
                    <a:lnTo>
                      <a:pt x="292" y="3447"/>
                    </a:lnTo>
                    <a:lnTo>
                      <a:pt x="294" y="3494"/>
                    </a:lnTo>
                    <a:lnTo>
                      <a:pt x="296" y="3480"/>
                    </a:lnTo>
                    <a:lnTo>
                      <a:pt x="296" y="3487"/>
                    </a:lnTo>
                    <a:lnTo>
                      <a:pt x="298" y="3480"/>
                    </a:lnTo>
                    <a:lnTo>
                      <a:pt x="300" y="3454"/>
                    </a:lnTo>
                    <a:lnTo>
                      <a:pt x="300" y="3487"/>
                    </a:lnTo>
                    <a:lnTo>
                      <a:pt x="302" y="3467"/>
                    </a:lnTo>
                    <a:lnTo>
                      <a:pt x="302" y="3487"/>
                    </a:lnTo>
                    <a:lnTo>
                      <a:pt x="304" y="3480"/>
                    </a:lnTo>
                    <a:lnTo>
                      <a:pt x="304" y="3500"/>
                    </a:lnTo>
                    <a:lnTo>
                      <a:pt x="304" y="3474"/>
                    </a:lnTo>
                    <a:lnTo>
                      <a:pt x="306" y="3487"/>
                    </a:lnTo>
                    <a:lnTo>
                      <a:pt x="306" y="3474"/>
                    </a:lnTo>
                    <a:lnTo>
                      <a:pt x="306" y="3480"/>
                    </a:lnTo>
                    <a:lnTo>
                      <a:pt x="308" y="3454"/>
                    </a:lnTo>
                    <a:lnTo>
                      <a:pt x="310" y="3494"/>
                    </a:lnTo>
                    <a:lnTo>
                      <a:pt x="314" y="3460"/>
                    </a:lnTo>
                    <a:lnTo>
                      <a:pt x="315" y="3487"/>
                    </a:lnTo>
                    <a:lnTo>
                      <a:pt x="316" y="3474"/>
                    </a:lnTo>
                    <a:lnTo>
                      <a:pt x="317" y="3487"/>
                    </a:lnTo>
                    <a:lnTo>
                      <a:pt x="319" y="3460"/>
                    </a:lnTo>
                    <a:lnTo>
                      <a:pt x="321" y="3474"/>
                    </a:lnTo>
                    <a:lnTo>
                      <a:pt x="322" y="3467"/>
                    </a:lnTo>
                    <a:lnTo>
                      <a:pt x="323" y="3480"/>
                    </a:lnTo>
                    <a:lnTo>
                      <a:pt x="323" y="3467"/>
                    </a:lnTo>
                    <a:lnTo>
                      <a:pt x="324" y="3500"/>
                    </a:lnTo>
                    <a:lnTo>
                      <a:pt x="325" y="3474"/>
                    </a:lnTo>
                    <a:lnTo>
                      <a:pt x="325" y="3487"/>
                    </a:lnTo>
                    <a:lnTo>
                      <a:pt x="327" y="3467"/>
                    </a:lnTo>
                    <a:lnTo>
                      <a:pt x="327" y="3487"/>
                    </a:lnTo>
                    <a:lnTo>
                      <a:pt x="328" y="3480"/>
                    </a:lnTo>
                    <a:lnTo>
                      <a:pt x="329" y="3494"/>
                    </a:lnTo>
                    <a:lnTo>
                      <a:pt x="333" y="3467"/>
                    </a:lnTo>
                    <a:lnTo>
                      <a:pt x="335" y="3507"/>
                    </a:lnTo>
                    <a:lnTo>
                      <a:pt x="337" y="3447"/>
                    </a:lnTo>
                    <a:lnTo>
                      <a:pt x="339" y="3527"/>
                    </a:lnTo>
                    <a:lnTo>
                      <a:pt x="340" y="3474"/>
                    </a:lnTo>
                    <a:lnTo>
                      <a:pt x="341" y="3507"/>
                    </a:lnTo>
                    <a:lnTo>
                      <a:pt x="341" y="3487"/>
                    </a:lnTo>
                    <a:lnTo>
                      <a:pt x="342" y="3500"/>
                    </a:lnTo>
                    <a:lnTo>
                      <a:pt x="343" y="3494"/>
                    </a:lnTo>
                    <a:lnTo>
                      <a:pt x="344" y="3500"/>
                    </a:lnTo>
                    <a:lnTo>
                      <a:pt x="347" y="3454"/>
                    </a:lnTo>
                    <a:lnTo>
                      <a:pt x="348" y="3487"/>
                    </a:lnTo>
                    <a:lnTo>
                      <a:pt x="350" y="3460"/>
                    </a:lnTo>
                    <a:lnTo>
                      <a:pt x="351" y="3514"/>
                    </a:lnTo>
                    <a:lnTo>
                      <a:pt x="353" y="3480"/>
                    </a:lnTo>
                    <a:lnTo>
                      <a:pt x="353" y="3494"/>
                    </a:lnTo>
                    <a:lnTo>
                      <a:pt x="354" y="3474"/>
                    </a:lnTo>
                    <a:lnTo>
                      <a:pt x="355" y="3500"/>
                    </a:lnTo>
                    <a:lnTo>
                      <a:pt x="355" y="3460"/>
                    </a:lnTo>
                    <a:lnTo>
                      <a:pt x="357" y="3494"/>
                    </a:lnTo>
                    <a:lnTo>
                      <a:pt x="358" y="3460"/>
                    </a:lnTo>
                    <a:lnTo>
                      <a:pt x="360" y="3494"/>
                    </a:lnTo>
                    <a:lnTo>
                      <a:pt x="361" y="3487"/>
                    </a:lnTo>
                    <a:lnTo>
                      <a:pt x="361" y="3494"/>
                    </a:lnTo>
                    <a:lnTo>
                      <a:pt x="362" y="3460"/>
                    </a:lnTo>
                    <a:lnTo>
                      <a:pt x="363" y="3480"/>
                    </a:lnTo>
                    <a:lnTo>
                      <a:pt x="363" y="3460"/>
                    </a:lnTo>
                    <a:lnTo>
                      <a:pt x="364" y="3507"/>
                    </a:lnTo>
                    <a:lnTo>
                      <a:pt x="365" y="3480"/>
                    </a:lnTo>
                    <a:lnTo>
                      <a:pt x="365" y="3507"/>
                    </a:lnTo>
                    <a:lnTo>
                      <a:pt x="366" y="3460"/>
                    </a:lnTo>
                    <a:lnTo>
                      <a:pt x="367" y="3494"/>
                    </a:lnTo>
                    <a:lnTo>
                      <a:pt x="367" y="3480"/>
                    </a:lnTo>
                    <a:lnTo>
                      <a:pt x="369" y="3520"/>
                    </a:lnTo>
                    <a:lnTo>
                      <a:pt x="370" y="3494"/>
                    </a:lnTo>
                    <a:lnTo>
                      <a:pt x="371" y="3507"/>
                    </a:lnTo>
                    <a:lnTo>
                      <a:pt x="371" y="3467"/>
                    </a:lnTo>
                    <a:lnTo>
                      <a:pt x="372" y="3487"/>
                    </a:lnTo>
                    <a:lnTo>
                      <a:pt x="374" y="3460"/>
                    </a:lnTo>
                    <a:lnTo>
                      <a:pt x="375" y="3500"/>
                    </a:lnTo>
                    <a:lnTo>
                      <a:pt x="379" y="3467"/>
                    </a:lnTo>
                    <a:lnTo>
                      <a:pt x="381" y="3480"/>
                    </a:lnTo>
                    <a:lnTo>
                      <a:pt x="381" y="3460"/>
                    </a:lnTo>
                    <a:lnTo>
                      <a:pt x="383" y="3480"/>
                    </a:lnTo>
                    <a:lnTo>
                      <a:pt x="384" y="3460"/>
                    </a:lnTo>
                    <a:lnTo>
                      <a:pt x="387" y="3507"/>
                    </a:lnTo>
                    <a:lnTo>
                      <a:pt x="387" y="3474"/>
                    </a:lnTo>
                    <a:lnTo>
                      <a:pt x="389" y="3520"/>
                    </a:lnTo>
                    <a:lnTo>
                      <a:pt x="390" y="3467"/>
                    </a:lnTo>
                    <a:lnTo>
                      <a:pt x="391" y="3500"/>
                    </a:lnTo>
                    <a:lnTo>
                      <a:pt x="393" y="3460"/>
                    </a:lnTo>
                    <a:lnTo>
                      <a:pt x="393" y="3480"/>
                    </a:lnTo>
                    <a:lnTo>
                      <a:pt x="394" y="3474"/>
                    </a:lnTo>
                    <a:lnTo>
                      <a:pt x="395" y="3507"/>
                    </a:lnTo>
                    <a:lnTo>
                      <a:pt x="395" y="3480"/>
                    </a:lnTo>
                    <a:lnTo>
                      <a:pt x="397" y="3507"/>
                    </a:lnTo>
                    <a:lnTo>
                      <a:pt x="398" y="3467"/>
                    </a:lnTo>
                    <a:lnTo>
                      <a:pt x="399" y="3514"/>
                    </a:lnTo>
                    <a:lnTo>
                      <a:pt x="401" y="3467"/>
                    </a:lnTo>
                    <a:lnTo>
                      <a:pt x="402" y="3520"/>
                    </a:lnTo>
                    <a:lnTo>
                      <a:pt x="403" y="3487"/>
                    </a:lnTo>
                    <a:lnTo>
                      <a:pt x="403" y="3507"/>
                    </a:lnTo>
                    <a:lnTo>
                      <a:pt x="405" y="3474"/>
                    </a:lnTo>
                    <a:lnTo>
                      <a:pt x="405" y="3500"/>
                    </a:lnTo>
                    <a:lnTo>
                      <a:pt x="407" y="3474"/>
                    </a:lnTo>
                    <a:lnTo>
                      <a:pt x="408" y="3487"/>
                    </a:lnTo>
                    <a:lnTo>
                      <a:pt x="409" y="3480"/>
                    </a:lnTo>
                    <a:lnTo>
                      <a:pt x="409" y="3487"/>
                    </a:lnTo>
                    <a:lnTo>
                      <a:pt x="412" y="3467"/>
                    </a:lnTo>
                    <a:lnTo>
                      <a:pt x="413" y="3494"/>
                    </a:lnTo>
                    <a:lnTo>
                      <a:pt x="414" y="3480"/>
                    </a:lnTo>
                    <a:lnTo>
                      <a:pt x="415" y="3507"/>
                    </a:lnTo>
                    <a:lnTo>
                      <a:pt x="416" y="3460"/>
                    </a:lnTo>
                    <a:lnTo>
                      <a:pt x="418" y="3514"/>
                    </a:lnTo>
                    <a:lnTo>
                      <a:pt x="419" y="3467"/>
                    </a:lnTo>
                    <a:lnTo>
                      <a:pt x="419" y="3487"/>
                    </a:lnTo>
                    <a:lnTo>
                      <a:pt x="420" y="3474"/>
                    </a:lnTo>
                    <a:lnTo>
                      <a:pt x="422" y="3514"/>
                    </a:lnTo>
                    <a:lnTo>
                      <a:pt x="425" y="3487"/>
                    </a:lnTo>
                    <a:lnTo>
                      <a:pt x="425" y="3507"/>
                    </a:lnTo>
                    <a:lnTo>
                      <a:pt x="427" y="3467"/>
                    </a:lnTo>
                    <a:lnTo>
                      <a:pt x="427" y="3500"/>
                    </a:lnTo>
                    <a:lnTo>
                      <a:pt x="429" y="3474"/>
                    </a:lnTo>
                    <a:lnTo>
                      <a:pt x="430" y="3500"/>
                    </a:lnTo>
                    <a:lnTo>
                      <a:pt x="432" y="3467"/>
                    </a:lnTo>
                    <a:lnTo>
                      <a:pt x="433" y="3494"/>
                    </a:lnTo>
                    <a:lnTo>
                      <a:pt x="434" y="3467"/>
                    </a:lnTo>
                    <a:lnTo>
                      <a:pt x="435" y="3507"/>
                    </a:lnTo>
                    <a:lnTo>
                      <a:pt x="437" y="3474"/>
                    </a:lnTo>
                    <a:lnTo>
                      <a:pt x="438" y="3494"/>
                    </a:lnTo>
                    <a:lnTo>
                      <a:pt x="439" y="3474"/>
                    </a:lnTo>
                    <a:lnTo>
                      <a:pt x="439" y="3494"/>
                    </a:lnTo>
                    <a:lnTo>
                      <a:pt x="440" y="3487"/>
                    </a:lnTo>
                    <a:lnTo>
                      <a:pt x="441" y="3520"/>
                    </a:lnTo>
                    <a:lnTo>
                      <a:pt x="441" y="3487"/>
                    </a:lnTo>
                    <a:lnTo>
                      <a:pt x="442" y="3494"/>
                    </a:lnTo>
                    <a:lnTo>
                      <a:pt x="443" y="3480"/>
                    </a:lnTo>
                    <a:lnTo>
                      <a:pt x="443" y="3487"/>
                    </a:lnTo>
                    <a:lnTo>
                      <a:pt x="444" y="3454"/>
                    </a:lnTo>
                    <a:lnTo>
                      <a:pt x="445" y="3480"/>
                    </a:lnTo>
                    <a:lnTo>
                      <a:pt x="445" y="3474"/>
                    </a:lnTo>
                    <a:lnTo>
                      <a:pt x="446" y="3487"/>
                    </a:lnTo>
                    <a:lnTo>
                      <a:pt x="447" y="3454"/>
                    </a:lnTo>
                    <a:lnTo>
                      <a:pt x="447" y="3494"/>
                    </a:lnTo>
                    <a:lnTo>
                      <a:pt x="449" y="3474"/>
                    </a:lnTo>
                    <a:lnTo>
                      <a:pt x="450" y="3480"/>
                    </a:lnTo>
                    <a:lnTo>
                      <a:pt x="452" y="3460"/>
                    </a:lnTo>
                    <a:lnTo>
                      <a:pt x="453" y="3487"/>
                    </a:lnTo>
                    <a:lnTo>
                      <a:pt x="456" y="3447"/>
                    </a:lnTo>
                    <a:lnTo>
                      <a:pt x="457" y="3474"/>
                    </a:lnTo>
                    <a:lnTo>
                      <a:pt x="458" y="3447"/>
                    </a:lnTo>
                    <a:lnTo>
                      <a:pt x="459" y="3487"/>
                    </a:lnTo>
                    <a:lnTo>
                      <a:pt x="460" y="3474"/>
                    </a:lnTo>
                    <a:lnTo>
                      <a:pt x="461" y="3480"/>
                    </a:lnTo>
                    <a:lnTo>
                      <a:pt x="463" y="3467"/>
                    </a:lnTo>
                    <a:lnTo>
                      <a:pt x="464" y="3500"/>
                    </a:lnTo>
                    <a:lnTo>
                      <a:pt x="465" y="3467"/>
                    </a:lnTo>
                    <a:lnTo>
                      <a:pt x="465" y="3514"/>
                    </a:lnTo>
                    <a:lnTo>
                      <a:pt x="466" y="3474"/>
                    </a:lnTo>
                    <a:lnTo>
                      <a:pt x="467" y="3494"/>
                    </a:lnTo>
                    <a:lnTo>
                      <a:pt x="467" y="3467"/>
                    </a:lnTo>
                    <a:lnTo>
                      <a:pt x="468" y="3487"/>
                    </a:lnTo>
                    <a:lnTo>
                      <a:pt x="469" y="3474"/>
                    </a:lnTo>
                    <a:lnTo>
                      <a:pt x="471" y="3500"/>
                    </a:lnTo>
                    <a:lnTo>
                      <a:pt x="472" y="3480"/>
                    </a:lnTo>
                    <a:lnTo>
                      <a:pt x="473" y="3500"/>
                    </a:lnTo>
                    <a:lnTo>
                      <a:pt x="473" y="3454"/>
                    </a:lnTo>
                    <a:lnTo>
                      <a:pt x="475" y="3500"/>
                    </a:lnTo>
                    <a:lnTo>
                      <a:pt x="476" y="3480"/>
                    </a:lnTo>
                    <a:lnTo>
                      <a:pt x="477" y="3500"/>
                    </a:lnTo>
                    <a:lnTo>
                      <a:pt x="478" y="3460"/>
                    </a:lnTo>
                    <a:lnTo>
                      <a:pt x="479" y="3487"/>
                    </a:lnTo>
                    <a:lnTo>
                      <a:pt x="479" y="3454"/>
                    </a:lnTo>
                    <a:lnTo>
                      <a:pt x="480" y="3487"/>
                    </a:lnTo>
                    <a:lnTo>
                      <a:pt x="481" y="3480"/>
                    </a:lnTo>
                    <a:lnTo>
                      <a:pt x="481" y="3487"/>
                    </a:lnTo>
                    <a:lnTo>
                      <a:pt x="482" y="3474"/>
                    </a:lnTo>
                    <a:lnTo>
                      <a:pt x="483" y="3500"/>
                    </a:lnTo>
                    <a:lnTo>
                      <a:pt x="484" y="3480"/>
                    </a:lnTo>
                    <a:lnTo>
                      <a:pt x="485" y="3507"/>
                    </a:lnTo>
                    <a:lnTo>
                      <a:pt x="486" y="3467"/>
                    </a:lnTo>
                    <a:lnTo>
                      <a:pt x="487" y="3494"/>
                    </a:lnTo>
                    <a:lnTo>
                      <a:pt x="487" y="3474"/>
                    </a:lnTo>
                    <a:lnTo>
                      <a:pt x="489" y="3507"/>
                    </a:lnTo>
                    <a:lnTo>
                      <a:pt x="489" y="3487"/>
                    </a:lnTo>
                    <a:lnTo>
                      <a:pt x="490" y="3494"/>
                    </a:lnTo>
                    <a:lnTo>
                      <a:pt x="491" y="3480"/>
                    </a:lnTo>
                    <a:lnTo>
                      <a:pt x="491" y="3500"/>
                    </a:lnTo>
                    <a:lnTo>
                      <a:pt x="492" y="3480"/>
                    </a:lnTo>
                    <a:lnTo>
                      <a:pt x="493" y="3507"/>
                    </a:lnTo>
                    <a:lnTo>
                      <a:pt x="494" y="3474"/>
                    </a:lnTo>
                    <a:lnTo>
                      <a:pt x="495" y="3527"/>
                    </a:lnTo>
                    <a:lnTo>
                      <a:pt x="496" y="3467"/>
                    </a:lnTo>
                    <a:lnTo>
                      <a:pt x="497" y="3494"/>
                    </a:lnTo>
                    <a:lnTo>
                      <a:pt x="498" y="3467"/>
                    </a:lnTo>
                    <a:lnTo>
                      <a:pt x="499" y="3500"/>
                    </a:lnTo>
                    <a:lnTo>
                      <a:pt x="500" y="3480"/>
                    </a:lnTo>
                    <a:lnTo>
                      <a:pt x="501" y="3507"/>
                    </a:lnTo>
                    <a:lnTo>
                      <a:pt x="505" y="3467"/>
                    </a:lnTo>
                    <a:lnTo>
                      <a:pt x="507" y="3500"/>
                    </a:lnTo>
                    <a:lnTo>
                      <a:pt x="507" y="3460"/>
                    </a:lnTo>
                    <a:lnTo>
                      <a:pt x="508" y="3494"/>
                    </a:lnTo>
                    <a:lnTo>
                      <a:pt x="509" y="3474"/>
                    </a:lnTo>
                    <a:lnTo>
                      <a:pt x="509" y="3487"/>
                    </a:lnTo>
                    <a:lnTo>
                      <a:pt x="511" y="3474"/>
                    </a:lnTo>
                    <a:lnTo>
                      <a:pt x="511" y="3487"/>
                    </a:lnTo>
                    <a:lnTo>
                      <a:pt x="512" y="3467"/>
                    </a:lnTo>
                    <a:lnTo>
                      <a:pt x="513" y="3480"/>
                    </a:lnTo>
                    <a:lnTo>
                      <a:pt x="516" y="3447"/>
                    </a:lnTo>
                    <a:lnTo>
                      <a:pt x="517" y="3480"/>
                    </a:lnTo>
                    <a:lnTo>
                      <a:pt x="517" y="3467"/>
                    </a:lnTo>
                    <a:lnTo>
                      <a:pt x="518" y="3487"/>
                    </a:lnTo>
                    <a:lnTo>
                      <a:pt x="519" y="3454"/>
                    </a:lnTo>
                    <a:lnTo>
                      <a:pt x="519" y="3467"/>
                    </a:lnTo>
                    <a:lnTo>
                      <a:pt x="520" y="3460"/>
                    </a:lnTo>
                    <a:lnTo>
                      <a:pt x="521" y="3487"/>
                    </a:lnTo>
                    <a:lnTo>
                      <a:pt x="522" y="3454"/>
                    </a:lnTo>
                    <a:lnTo>
                      <a:pt x="523" y="3514"/>
                    </a:lnTo>
                    <a:lnTo>
                      <a:pt x="524" y="3480"/>
                    </a:lnTo>
                    <a:lnTo>
                      <a:pt x="525" y="3487"/>
                    </a:lnTo>
                    <a:lnTo>
                      <a:pt x="527" y="3480"/>
                    </a:lnTo>
                    <a:lnTo>
                      <a:pt x="527" y="3500"/>
                    </a:lnTo>
                    <a:lnTo>
                      <a:pt x="528" y="3474"/>
                    </a:lnTo>
                    <a:lnTo>
                      <a:pt x="529" y="3500"/>
                    </a:lnTo>
                    <a:lnTo>
                      <a:pt x="532" y="3467"/>
                    </a:lnTo>
                    <a:lnTo>
                      <a:pt x="534" y="3487"/>
                    </a:lnTo>
                    <a:lnTo>
                      <a:pt x="535" y="3467"/>
                    </a:lnTo>
                    <a:lnTo>
                      <a:pt x="536" y="3487"/>
                    </a:lnTo>
                    <a:lnTo>
                      <a:pt x="537" y="3467"/>
                    </a:lnTo>
                    <a:lnTo>
                      <a:pt x="539" y="3520"/>
                    </a:lnTo>
                    <a:lnTo>
                      <a:pt x="539" y="3474"/>
                    </a:lnTo>
                    <a:lnTo>
                      <a:pt x="540" y="3480"/>
                    </a:lnTo>
                    <a:lnTo>
                      <a:pt x="541" y="3474"/>
                    </a:lnTo>
                    <a:lnTo>
                      <a:pt x="543" y="3514"/>
                    </a:lnTo>
                    <a:lnTo>
                      <a:pt x="545" y="3474"/>
                    </a:lnTo>
                    <a:lnTo>
                      <a:pt x="546" y="3494"/>
                    </a:lnTo>
                    <a:lnTo>
                      <a:pt x="547" y="3467"/>
                    </a:lnTo>
                    <a:lnTo>
                      <a:pt x="552" y="3494"/>
                    </a:lnTo>
                    <a:lnTo>
                      <a:pt x="554" y="3480"/>
                    </a:lnTo>
                    <a:lnTo>
                      <a:pt x="554" y="3494"/>
                    </a:lnTo>
                    <a:lnTo>
                      <a:pt x="554" y="3487"/>
                    </a:lnTo>
                    <a:lnTo>
                      <a:pt x="556" y="3494"/>
                    </a:lnTo>
                    <a:lnTo>
                      <a:pt x="558" y="3467"/>
                    </a:lnTo>
                    <a:lnTo>
                      <a:pt x="558" y="3480"/>
                    </a:lnTo>
                    <a:lnTo>
                      <a:pt x="558" y="3460"/>
                    </a:lnTo>
                    <a:lnTo>
                      <a:pt x="560" y="3500"/>
                    </a:lnTo>
                    <a:lnTo>
                      <a:pt x="560" y="3460"/>
                    </a:lnTo>
                    <a:lnTo>
                      <a:pt x="560" y="3487"/>
                    </a:lnTo>
                    <a:lnTo>
                      <a:pt x="562" y="3474"/>
                    </a:lnTo>
                    <a:lnTo>
                      <a:pt x="562" y="3500"/>
                    </a:lnTo>
                    <a:lnTo>
                      <a:pt x="562" y="3467"/>
                    </a:lnTo>
                    <a:lnTo>
                      <a:pt x="564" y="3500"/>
                    </a:lnTo>
                    <a:lnTo>
                      <a:pt x="564" y="3480"/>
                    </a:lnTo>
                    <a:lnTo>
                      <a:pt x="566" y="3514"/>
                    </a:lnTo>
                    <a:lnTo>
                      <a:pt x="568" y="3467"/>
                    </a:lnTo>
                    <a:lnTo>
                      <a:pt x="568" y="3500"/>
                    </a:lnTo>
                    <a:lnTo>
                      <a:pt x="570" y="3480"/>
                    </a:lnTo>
                    <a:lnTo>
                      <a:pt x="570" y="3487"/>
                    </a:lnTo>
                    <a:lnTo>
                      <a:pt x="570" y="3467"/>
                    </a:lnTo>
                    <a:lnTo>
                      <a:pt x="572" y="3494"/>
                    </a:lnTo>
                    <a:lnTo>
                      <a:pt x="572" y="3454"/>
                    </a:lnTo>
                    <a:lnTo>
                      <a:pt x="572" y="3514"/>
                    </a:lnTo>
                    <a:lnTo>
                      <a:pt x="574" y="3467"/>
                    </a:lnTo>
                    <a:lnTo>
                      <a:pt x="574" y="3487"/>
                    </a:lnTo>
                    <a:lnTo>
                      <a:pt x="576" y="3460"/>
                    </a:lnTo>
                    <a:lnTo>
                      <a:pt x="578" y="3494"/>
                    </a:lnTo>
                    <a:lnTo>
                      <a:pt x="578" y="3480"/>
                    </a:lnTo>
                    <a:lnTo>
                      <a:pt x="580" y="3487"/>
                    </a:lnTo>
                    <a:lnTo>
                      <a:pt x="580" y="3467"/>
                    </a:lnTo>
                    <a:lnTo>
                      <a:pt x="582" y="3500"/>
                    </a:lnTo>
                    <a:lnTo>
                      <a:pt x="582" y="3467"/>
                    </a:lnTo>
                    <a:lnTo>
                      <a:pt x="582" y="3480"/>
                    </a:lnTo>
                    <a:lnTo>
                      <a:pt x="584" y="3474"/>
                    </a:lnTo>
                    <a:lnTo>
                      <a:pt x="584" y="3494"/>
                    </a:lnTo>
                    <a:lnTo>
                      <a:pt x="586" y="3454"/>
                    </a:lnTo>
                    <a:lnTo>
                      <a:pt x="588" y="3500"/>
                    </a:lnTo>
                    <a:lnTo>
                      <a:pt x="588" y="3480"/>
                    </a:lnTo>
                    <a:lnTo>
                      <a:pt x="590" y="3514"/>
                    </a:lnTo>
                    <a:lnTo>
                      <a:pt x="590" y="3480"/>
                    </a:lnTo>
                    <a:lnTo>
                      <a:pt x="592" y="3500"/>
                    </a:lnTo>
                    <a:lnTo>
                      <a:pt x="592" y="3474"/>
                    </a:lnTo>
                    <a:lnTo>
                      <a:pt x="592" y="3494"/>
                    </a:lnTo>
                    <a:lnTo>
                      <a:pt x="594" y="3474"/>
                    </a:lnTo>
                    <a:lnTo>
                      <a:pt x="596" y="3494"/>
                    </a:lnTo>
                    <a:lnTo>
                      <a:pt x="598" y="3460"/>
                    </a:lnTo>
                    <a:lnTo>
                      <a:pt x="598" y="3494"/>
                    </a:lnTo>
                    <a:lnTo>
                      <a:pt x="600" y="3487"/>
                    </a:lnTo>
                    <a:lnTo>
                      <a:pt x="600" y="3500"/>
                    </a:lnTo>
                    <a:lnTo>
                      <a:pt x="602" y="3494"/>
                    </a:lnTo>
                    <a:lnTo>
                      <a:pt x="602" y="3507"/>
                    </a:lnTo>
                    <a:lnTo>
                      <a:pt x="604" y="3460"/>
                    </a:lnTo>
                    <a:lnTo>
                      <a:pt x="606" y="3494"/>
                    </a:lnTo>
                    <a:lnTo>
                      <a:pt x="606" y="3474"/>
                    </a:lnTo>
                    <a:lnTo>
                      <a:pt x="608" y="3487"/>
                    </a:lnTo>
                    <a:lnTo>
                      <a:pt x="608" y="3474"/>
                    </a:lnTo>
                    <a:lnTo>
                      <a:pt x="610" y="3507"/>
                    </a:lnTo>
                    <a:lnTo>
                      <a:pt x="612" y="3460"/>
                    </a:lnTo>
                    <a:lnTo>
                      <a:pt x="614" y="3500"/>
                    </a:lnTo>
                    <a:lnTo>
                      <a:pt x="615" y="3460"/>
                    </a:lnTo>
                    <a:lnTo>
                      <a:pt x="616" y="3480"/>
                    </a:lnTo>
                    <a:lnTo>
                      <a:pt x="617" y="3474"/>
                    </a:lnTo>
                    <a:lnTo>
                      <a:pt x="618" y="3480"/>
                    </a:lnTo>
                    <a:lnTo>
                      <a:pt x="618" y="3474"/>
                    </a:lnTo>
                    <a:lnTo>
                      <a:pt x="619" y="3487"/>
                    </a:lnTo>
                    <a:lnTo>
                      <a:pt x="620" y="3460"/>
                    </a:lnTo>
                    <a:lnTo>
                      <a:pt x="620" y="3480"/>
                    </a:lnTo>
                    <a:lnTo>
                      <a:pt x="621" y="3460"/>
                    </a:lnTo>
                    <a:lnTo>
                      <a:pt x="623" y="3494"/>
                    </a:lnTo>
                    <a:lnTo>
                      <a:pt x="625" y="3467"/>
                    </a:lnTo>
                    <a:lnTo>
                      <a:pt x="628" y="3500"/>
                    </a:lnTo>
                    <a:lnTo>
                      <a:pt x="628" y="3467"/>
                    </a:lnTo>
                    <a:lnTo>
                      <a:pt x="629" y="3487"/>
                    </a:lnTo>
                    <a:lnTo>
                      <a:pt x="630" y="3467"/>
                    </a:lnTo>
                    <a:lnTo>
                      <a:pt x="633" y="3480"/>
                    </a:lnTo>
                    <a:lnTo>
                      <a:pt x="634" y="3454"/>
                    </a:lnTo>
                    <a:lnTo>
                      <a:pt x="636" y="3494"/>
                    </a:lnTo>
                    <a:lnTo>
                      <a:pt x="638" y="3474"/>
                    </a:lnTo>
                    <a:lnTo>
                      <a:pt x="638" y="3500"/>
                    </a:lnTo>
                    <a:lnTo>
                      <a:pt x="639" y="3480"/>
                    </a:lnTo>
                    <a:lnTo>
                      <a:pt x="641" y="3520"/>
                    </a:lnTo>
                    <a:lnTo>
                      <a:pt x="644" y="3467"/>
                    </a:lnTo>
                    <a:lnTo>
                      <a:pt x="645" y="3494"/>
                    </a:lnTo>
                    <a:lnTo>
                      <a:pt x="646" y="3454"/>
                    </a:lnTo>
                    <a:lnTo>
                      <a:pt x="647" y="3487"/>
                    </a:lnTo>
                    <a:lnTo>
                      <a:pt x="648" y="3460"/>
                    </a:lnTo>
                    <a:lnTo>
                      <a:pt x="650" y="3487"/>
                    </a:lnTo>
                    <a:lnTo>
                      <a:pt x="652" y="3454"/>
                    </a:lnTo>
                    <a:lnTo>
                      <a:pt x="652" y="3487"/>
                    </a:lnTo>
                    <a:lnTo>
                      <a:pt x="653" y="3454"/>
                    </a:lnTo>
                    <a:lnTo>
                      <a:pt x="654" y="3480"/>
                    </a:lnTo>
                    <a:lnTo>
                      <a:pt x="655" y="3454"/>
                    </a:lnTo>
                    <a:lnTo>
                      <a:pt x="656" y="3487"/>
                    </a:lnTo>
                    <a:lnTo>
                      <a:pt x="657" y="3474"/>
                    </a:lnTo>
                    <a:lnTo>
                      <a:pt x="658" y="3487"/>
                    </a:lnTo>
                    <a:lnTo>
                      <a:pt x="659" y="3447"/>
                    </a:lnTo>
                    <a:lnTo>
                      <a:pt x="660" y="3507"/>
                    </a:lnTo>
                    <a:lnTo>
                      <a:pt x="661" y="3474"/>
                    </a:lnTo>
                    <a:lnTo>
                      <a:pt x="662" y="3480"/>
                    </a:lnTo>
                    <a:lnTo>
                      <a:pt x="663" y="3474"/>
                    </a:lnTo>
                    <a:lnTo>
                      <a:pt x="663" y="3480"/>
                    </a:lnTo>
                    <a:lnTo>
                      <a:pt x="665" y="3447"/>
                    </a:lnTo>
                    <a:lnTo>
                      <a:pt x="665" y="3494"/>
                    </a:lnTo>
                    <a:lnTo>
                      <a:pt x="667" y="3460"/>
                    </a:lnTo>
                    <a:lnTo>
                      <a:pt x="667" y="3467"/>
                    </a:lnTo>
                    <a:lnTo>
                      <a:pt x="669" y="3460"/>
                    </a:lnTo>
                    <a:lnTo>
                      <a:pt x="669" y="3480"/>
                    </a:lnTo>
                    <a:lnTo>
                      <a:pt x="669" y="3467"/>
                    </a:lnTo>
                    <a:lnTo>
                      <a:pt x="671" y="3494"/>
                    </a:lnTo>
                    <a:lnTo>
                      <a:pt x="671" y="3474"/>
                    </a:lnTo>
                    <a:lnTo>
                      <a:pt x="675" y="3507"/>
                    </a:lnTo>
                    <a:lnTo>
                      <a:pt x="677" y="3467"/>
                    </a:lnTo>
                    <a:lnTo>
                      <a:pt x="677" y="3500"/>
                    </a:lnTo>
                    <a:lnTo>
                      <a:pt x="677" y="3474"/>
                    </a:lnTo>
                    <a:lnTo>
                      <a:pt x="679" y="3494"/>
                    </a:lnTo>
                    <a:lnTo>
                      <a:pt x="679" y="3467"/>
                    </a:lnTo>
                    <a:lnTo>
                      <a:pt x="679" y="3514"/>
                    </a:lnTo>
                    <a:lnTo>
                      <a:pt x="681" y="3474"/>
                    </a:lnTo>
                    <a:lnTo>
                      <a:pt x="683" y="3507"/>
                    </a:lnTo>
                    <a:lnTo>
                      <a:pt x="683" y="3474"/>
                    </a:lnTo>
                    <a:lnTo>
                      <a:pt x="685" y="3494"/>
                    </a:lnTo>
                    <a:lnTo>
                      <a:pt x="685" y="3480"/>
                    </a:lnTo>
                    <a:lnTo>
                      <a:pt x="687" y="3500"/>
                    </a:lnTo>
                    <a:lnTo>
                      <a:pt x="687" y="3467"/>
                    </a:lnTo>
                    <a:lnTo>
                      <a:pt x="689" y="3474"/>
                    </a:lnTo>
                    <a:lnTo>
                      <a:pt x="689" y="3467"/>
                    </a:lnTo>
                    <a:lnTo>
                      <a:pt x="691" y="3487"/>
                    </a:lnTo>
                    <a:lnTo>
                      <a:pt x="691" y="3474"/>
                    </a:lnTo>
                    <a:lnTo>
                      <a:pt x="691" y="3494"/>
                    </a:lnTo>
                    <a:lnTo>
                      <a:pt x="693" y="3460"/>
                    </a:lnTo>
                    <a:lnTo>
                      <a:pt x="693" y="3514"/>
                    </a:lnTo>
                    <a:lnTo>
                      <a:pt x="695" y="3467"/>
                    </a:lnTo>
                    <a:lnTo>
                      <a:pt x="695" y="3487"/>
                    </a:lnTo>
                    <a:lnTo>
                      <a:pt x="695" y="3474"/>
                    </a:lnTo>
                    <a:lnTo>
                      <a:pt x="697" y="3500"/>
                    </a:lnTo>
                    <a:lnTo>
                      <a:pt x="699" y="3480"/>
                    </a:lnTo>
                    <a:lnTo>
                      <a:pt x="699" y="3487"/>
                    </a:lnTo>
                    <a:lnTo>
                      <a:pt x="700" y="3460"/>
                    </a:lnTo>
                    <a:lnTo>
                      <a:pt x="701" y="3487"/>
                    </a:lnTo>
                    <a:lnTo>
                      <a:pt x="701" y="3474"/>
                    </a:lnTo>
                    <a:lnTo>
                      <a:pt x="702" y="3500"/>
                    </a:lnTo>
                    <a:lnTo>
                      <a:pt x="703" y="3480"/>
                    </a:lnTo>
                    <a:lnTo>
                      <a:pt x="704" y="3487"/>
                    </a:lnTo>
                    <a:lnTo>
                      <a:pt x="705" y="3460"/>
                    </a:lnTo>
                    <a:lnTo>
                      <a:pt x="706" y="3494"/>
                    </a:lnTo>
                    <a:lnTo>
                      <a:pt x="707" y="3467"/>
                    </a:lnTo>
                    <a:lnTo>
                      <a:pt x="708" y="3494"/>
                    </a:lnTo>
                    <a:lnTo>
                      <a:pt x="709" y="3480"/>
                    </a:lnTo>
                    <a:lnTo>
                      <a:pt x="709" y="3514"/>
                    </a:lnTo>
                    <a:lnTo>
                      <a:pt x="711" y="3467"/>
                    </a:lnTo>
                    <a:lnTo>
                      <a:pt x="711" y="3480"/>
                    </a:lnTo>
                    <a:lnTo>
                      <a:pt x="712" y="3467"/>
                    </a:lnTo>
                    <a:lnTo>
                      <a:pt x="714" y="3494"/>
                    </a:lnTo>
                    <a:lnTo>
                      <a:pt x="716" y="3460"/>
                    </a:lnTo>
                    <a:lnTo>
                      <a:pt x="717" y="3507"/>
                    </a:lnTo>
                    <a:lnTo>
                      <a:pt x="718" y="3467"/>
                    </a:lnTo>
                    <a:lnTo>
                      <a:pt x="720" y="3507"/>
                    </a:lnTo>
                    <a:lnTo>
                      <a:pt x="721" y="3494"/>
                    </a:lnTo>
                    <a:lnTo>
                      <a:pt x="721" y="3500"/>
                    </a:lnTo>
                    <a:lnTo>
                      <a:pt x="724" y="3467"/>
                    </a:lnTo>
                    <a:lnTo>
                      <a:pt x="725" y="3494"/>
                    </a:lnTo>
                    <a:lnTo>
                      <a:pt x="727" y="3460"/>
                    </a:lnTo>
                    <a:lnTo>
                      <a:pt x="731" y="3500"/>
                    </a:lnTo>
                    <a:lnTo>
                      <a:pt x="734" y="3487"/>
                    </a:lnTo>
                    <a:lnTo>
                      <a:pt x="734" y="3507"/>
                    </a:lnTo>
                    <a:lnTo>
                      <a:pt x="736" y="3467"/>
                    </a:lnTo>
                    <a:lnTo>
                      <a:pt x="736" y="3494"/>
                    </a:lnTo>
                    <a:lnTo>
                      <a:pt x="738" y="3460"/>
                    </a:lnTo>
                    <a:lnTo>
                      <a:pt x="738" y="3494"/>
                    </a:lnTo>
                    <a:lnTo>
                      <a:pt x="742" y="3467"/>
                    </a:lnTo>
                    <a:lnTo>
                      <a:pt x="742" y="3500"/>
                    </a:lnTo>
                    <a:lnTo>
                      <a:pt x="744" y="3460"/>
                    </a:lnTo>
                    <a:lnTo>
                      <a:pt x="744" y="3500"/>
                    </a:lnTo>
                    <a:lnTo>
                      <a:pt x="746" y="3467"/>
                    </a:lnTo>
                    <a:lnTo>
                      <a:pt x="746" y="3480"/>
                    </a:lnTo>
                    <a:lnTo>
                      <a:pt x="748" y="3467"/>
                    </a:lnTo>
                    <a:lnTo>
                      <a:pt x="750" y="3500"/>
                    </a:lnTo>
                    <a:lnTo>
                      <a:pt x="750" y="3460"/>
                    </a:lnTo>
                    <a:lnTo>
                      <a:pt x="752" y="3480"/>
                    </a:lnTo>
                    <a:lnTo>
                      <a:pt x="754" y="3474"/>
                    </a:lnTo>
                    <a:lnTo>
                      <a:pt x="754" y="3480"/>
                    </a:lnTo>
                    <a:lnTo>
                      <a:pt x="754" y="3474"/>
                    </a:lnTo>
                    <a:lnTo>
                      <a:pt x="756" y="3487"/>
                    </a:lnTo>
                    <a:lnTo>
                      <a:pt x="756" y="3474"/>
                    </a:lnTo>
                    <a:lnTo>
                      <a:pt x="760" y="3514"/>
                    </a:lnTo>
                    <a:lnTo>
                      <a:pt x="760" y="3487"/>
                    </a:lnTo>
                    <a:lnTo>
                      <a:pt x="762" y="3494"/>
                    </a:lnTo>
                    <a:lnTo>
                      <a:pt x="762" y="3480"/>
                    </a:lnTo>
                    <a:lnTo>
                      <a:pt x="764" y="3527"/>
                    </a:lnTo>
                    <a:lnTo>
                      <a:pt x="764" y="3480"/>
                    </a:lnTo>
                    <a:lnTo>
                      <a:pt x="765" y="3507"/>
                    </a:lnTo>
                    <a:lnTo>
                      <a:pt x="766" y="3480"/>
                    </a:lnTo>
                    <a:lnTo>
                      <a:pt x="768" y="3494"/>
                    </a:lnTo>
                    <a:lnTo>
                      <a:pt x="768" y="3480"/>
                    </a:lnTo>
                    <a:lnTo>
                      <a:pt x="769" y="3500"/>
                    </a:lnTo>
                    <a:lnTo>
                      <a:pt x="770" y="3474"/>
                    </a:lnTo>
                    <a:lnTo>
                      <a:pt x="770" y="3500"/>
                    </a:lnTo>
                    <a:lnTo>
                      <a:pt x="772" y="3467"/>
                    </a:lnTo>
                    <a:lnTo>
                      <a:pt x="774" y="3487"/>
                    </a:lnTo>
                    <a:lnTo>
                      <a:pt x="776" y="3460"/>
                    </a:lnTo>
                    <a:lnTo>
                      <a:pt x="777" y="3487"/>
                    </a:lnTo>
                    <a:lnTo>
                      <a:pt x="779" y="3467"/>
                    </a:lnTo>
                    <a:lnTo>
                      <a:pt x="780" y="3480"/>
                    </a:lnTo>
                    <a:lnTo>
                      <a:pt x="780" y="3474"/>
                    </a:lnTo>
                    <a:lnTo>
                      <a:pt x="781" y="3500"/>
                    </a:lnTo>
                    <a:lnTo>
                      <a:pt x="782" y="3467"/>
                    </a:lnTo>
                    <a:lnTo>
                      <a:pt x="782" y="3487"/>
                    </a:lnTo>
                    <a:lnTo>
                      <a:pt x="783" y="3474"/>
                    </a:lnTo>
                    <a:lnTo>
                      <a:pt x="784" y="3494"/>
                    </a:lnTo>
                    <a:lnTo>
                      <a:pt x="786" y="3467"/>
                    </a:lnTo>
                    <a:lnTo>
                      <a:pt x="787" y="3507"/>
                    </a:lnTo>
                    <a:lnTo>
                      <a:pt x="788" y="3474"/>
                    </a:lnTo>
                    <a:lnTo>
                      <a:pt x="790" y="3507"/>
                    </a:lnTo>
                    <a:lnTo>
                      <a:pt x="791" y="3447"/>
                    </a:lnTo>
                    <a:lnTo>
                      <a:pt x="793" y="3507"/>
                    </a:lnTo>
                    <a:lnTo>
                      <a:pt x="795" y="3480"/>
                    </a:lnTo>
                    <a:lnTo>
                      <a:pt x="795" y="3507"/>
                    </a:lnTo>
                    <a:lnTo>
                      <a:pt x="797" y="3480"/>
                    </a:lnTo>
                    <a:lnTo>
                      <a:pt x="799" y="3500"/>
                    </a:lnTo>
                    <a:lnTo>
                      <a:pt x="799" y="3487"/>
                    </a:lnTo>
                    <a:lnTo>
                      <a:pt x="801" y="3500"/>
                    </a:lnTo>
                    <a:lnTo>
                      <a:pt x="801" y="3487"/>
                    </a:lnTo>
                    <a:lnTo>
                      <a:pt x="801" y="3500"/>
                    </a:lnTo>
                    <a:lnTo>
                      <a:pt x="803" y="3474"/>
                    </a:lnTo>
                    <a:lnTo>
                      <a:pt x="807" y="3534"/>
                    </a:lnTo>
                    <a:lnTo>
                      <a:pt x="807" y="3474"/>
                    </a:lnTo>
                    <a:lnTo>
                      <a:pt x="809" y="3507"/>
                    </a:lnTo>
                    <a:lnTo>
                      <a:pt x="809" y="3474"/>
                    </a:lnTo>
                    <a:lnTo>
                      <a:pt x="809" y="3487"/>
                    </a:lnTo>
                    <a:lnTo>
                      <a:pt x="811" y="3467"/>
                    </a:lnTo>
                    <a:lnTo>
                      <a:pt x="811" y="3500"/>
                    </a:lnTo>
                    <a:lnTo>
                      <a:pt x="813" y="3474"/>
                    </a:lnTo>
                    <a:lnTo>
                      <a:pt x="813" y="3487"/>
                    </a:lnTo>
                    <a:lnTo>
                      <a:pt x="815" y="3467"/>
                    </a:lnTo>
                    <a:lnTo>
                      <a:pt x="817" y="3520"/>
                    </a:lnTo>
                    <a:lnTo>
                      <a:pt x="819" y="3467"/>
                    </a:lnTo>
                    <a:lnTo>
                      <a:pt x="819" y="3494"/>
                    </a:lnTo>
                    <a:lnTo>
                      <a:pt x="821" y="3474"/>
                    </a:lnTo>
                    <a:lnTo>
                      <a:pt x="821" y="3494"/>
                    </a:lnTo>
                    <a:lnTo>
                      <a:pt x="822" y="3487"/>
                    </a:lnTo>
                    <a:lnTo>
                      <a:pt x="823" y="3507"/>
                    </a:lnTo>
                    <a:lnTo>
                      <a:pt x="823" y="3474"/>
                    </a:lnTo>
                    <a:lnTo>
                      <a:pt x="824" y="3500"/>
                    </a:lnTo>
                    <a:lnTo>
                      <a:pt x="827" y="3467"/>
                    </a:lnTo>
                    <a:lnTo>
                      <a:pt x="827" y="3507"/>
                    </a:lnTo>
                    <a:lnTo>
                      <a:pt x="828" y="3460"/>
                    </a:lnTo>
                    <a:lnTo>
                      <a:pt x="829" y="3514"/>
                    </a:lnTo>
                    <a:lnTo>
                      <a:pt x="832" y="3474"/>
                    </a:lnTo>
                    <a:lnTo>
                      <a:pt x="833" y="3480"/>
                    </a:lnTo>
                    <a:lnTo>
                      <a:pt x="834" y="3467"/>
                    </a:lnTo>
                    <a:lnTo>
                      <a:pt x="835" y="3500"/>
                    </a:lnTo>
                    <a:lnTo>
                      <a:pt x="837" y="3460"/>
                    </a:lnTo>
                    <a:lnTo>
                      <a:pt x="837" y="3494"/>
                    </a:lnTo>
                    <a:lnTo>
                      <a:pt x="838" y="3480"/>
                    </a:lnTo>
                    <a:lnTo>
                      <a:pt x="839" y="3500"/>
                    </a:lnTo>
                    <a:lnTo>
                      <a:pt x="840" y="3467"/>
                    </a:lnTo>
                    <a:lnTo>
                      <a:pt x="841" y="3500"/>
                    </a:lnTo>
                    <a:lnTo>
                      <a:pt x="842" y="3474"/>
                    </a:lnTo>
                    <a:lnTo>
                      <a:pt x="844" y="3507"/>
                    </a:lnTo>
                    <a:lnTo>
                      <a:pt x="844" y="3480"/>
                    </a:lnTo>
                    <a:lnTo>
                      <a:pt x="846" y="3487"/>
                    </a:lnTo>
                    <a:lnTo>
                      <a:pt x="846" y="3467"/>
                    </a:lnTo>
                    <a:lnTo>
                      <a:pt x="848" y="3480"/>
                    </a:lnTo>
                    <a:lnTo>
                      <a:pt x="848" y="3454"/>
                    </a:lnTo>
                    <a:lnTo>
                      <a:pt x="850" y="3500"/>
                    </a:lnTo>
                    <a:lnTo>
                      <a:pt x="852" y="3474"/>
                    </a:lnTo>
                    <a:lnTo>
                      <a:pt x="852" y="3494"/>
                    </a:lnTo>
                    <a:lnTo>
                      <a:pt x="854" y="3487"/>
                    </a:lnTo>
                    <a:lnTo>
                      <a:pt x="854" y="3494"/>
                    </a:lnTo>
                    <a:lnTo>
                      <a:pt x="854" y="3487"/>
                    </a:lnTo>
                    <a:lnTo>
                      <a:pt x="856" y="3494"/>
                    </a:lnTo>
                    <a:lnTo>
                      <a:pt x="856" y="3480"/>
                    </a:lnTo>
                    <a:lnTo>
                      <a:pt x="858" y="3500"/>
                    </a:lnTo>
                    <a:lnTo>
                      <a:pt x="858" y="3487"/>
                    </a:lnTo>
                    <a:lnTo>
                      <a:pt x="860" y="3507"/>
                    </a:lnTo>
                    <a:lnTo>
                      <a:pt x="860" y="3467"/>
                    </a:lnTo>
                    <a:lnTo>
                      <a:pt x="862" y="3494"/>
                    </a:lnTo>
                    <a:lnTo>
                      <a:pt x="864" y="3487"/>
                    </a:lnTo>
                    <a:lnTo>
                      <a:pt x="864" y="3507"/>
                    </a:lnTo>
                    <a:lnTo>
                      <a:pt x="865" y="3480"/>
                    </a:lnTo>
                    <a:lnTo>
                      <a:pt x="866" y="3500"/>
                    </a:lnTo>
                    <a:lnTo>
                      <a:pt x="866" y="3480"/>
                    </a:lnTo>
                    <a:lnTo>
                      <a:pt x="868" y="3500"/>
                    </a:lnTo>
                    <a:lnTo>
                      <a:pt x="870" y="3474"/>
                    </a:lnTo>
                    <a:lnTo>
                      <a:pt x="872" y="3494"/>
                    </a:lnTo>
                    <a:lnTo>
                      <a:pt x="873" y="3467"/>
                    </a:lnTo>
                    <a:lnTo>
                      <a:pt x="874" y="3494"/>
                    </a:lnTo>
                    <a:lnTo>
                      <a:pt x="875" y="3480"/>
                    </a:lnTo>
                    <a:lnTo>
                      <a:pt x="876" y="3487"/>
                    </a:lnTo>
                    <a:lnTo>
                      <a:pt x="877" y="3467"/>
                    </a:lnTo>
                    <a:lnTo>
                      <a:pt x="878" y="3480"/>
                    </a:lnTo>
                    <a:lnTo>
                      <a:pt x="879" y="3454"/>
                    </a:lnTo>
                    <a:lnTo>
                      <a:pt x="880" y="3514"/>
                    </a:lnTo>
                    <a:lnTo>
                      <a:pt x="882" y="3467"/>
                    </a:lnTo>
                    <a:lnTo>
                      <a:pt x="884" y="3500"/>
                    </a:lnTo>
                    <a:lnTo>
                      <a:pt x="885" y="3474"/>
                    </a:lnTo>
                    <a:lnTo>
                      <a:pt x="887" y="3507"/>
                    </a:lnTo>
                    <a:lnTo>
                      <a:pt x="887" y="3467"/>
                    </a:lnTo>
                    <a:lnTo>
                      <a:pt x="889" y="3507"/>
                    </a:lnTo>
                    <a:lnTo>
                      <a:pt x="891" y="3467"/>
                    </a:lnTo>
                    <a:lnTo>
                      <a:pt x="891" y="3494"/>
                    </a:lnTo>
                    <a:lnTo>
                      <a:pt x="893" y="3460"/>
                    </a:lnTo>
                    <a:lnTo>
                      <a:pt x="893" y="3487"/>
                    </a:lnTo>
                    <a:lnTo>
                      <a:pt x="895" y="3454"/>
                    </a:lnTo>
                    <a:lnTo>
                      <a:pt x="895" y="3500"/>
                    </a:lnTo>
                    <a:lnTo>
                      <a:pt x="899" y="3454"/>
                    </a:lnTo>
                    <a:lnTo>
                      <a:pt x="899" y="3500"/>
                    </a:lnTo>
                    <a:lnTo>
                      <a:pt x="901" y="3474"/>
                    </a:lnTo>
                    <a:lnTo>
                      <a:pt x="901" y="3487"/>
                    </a:lnTo>
                    <a:lnTo>
                      <a:pt x="903" y="3474"/>
                    </a:lnTo>
                    <a:lnTo>
                      <a:pt x="905" y="3480"/>
                    </a:lnTo>
                    <a:lnTo>
                      <a:pt x="907" y="3467"/>
                    </a:lnTo>
                    <a:lnTo>
                      <a:pt x="907" y="3500"/>
                    </a:lnTo>
                    <a:lnTo>
                      <a:pt x="909" y="3474"/>
                    </a:lnTo>
                    <a:lnTo>
                      <a:pt x="909" y="3480"/>
                    </a:lnTo>
                    <a:lnTo>
                      <a:pt x="911" y="3467"/>
                    </a:lnTo>
                    <a:lnTo>
                      <a:pt x="911" y="3494"/>
                    </a:lnTo>
                    <a:lnTo>
                      <a:pt x="912" y="3480"/>
                    </a:lnTo>
                    <a:lnTo>
                      <a:pt x="913" y="3500"/>
                    </a:lnTo>
                    <a:lnTo>
                      <a:pt x="914" y="3467"/>
                    </a:lnTo>
                    <a:lnTo>
                      <a:pt x="915" y="3487"/>
                    </a:lnTo>
                    <a:lnTo>
                      <a:pt x="916" y="3480"/>
                    </a:lnTo>
                    <a:lnTo>
                      <a:pt x="917" y="3507"/>
                    </a:lnTo>
                    <a:lnTo>
                      <a:pt x="919" y="3487"/>
                    </a:lnTo>
                    <a:lnTo>
                      <a:pt x="922" y="3507"/>
                    </a:lnTo>
                    <a:lnTo>
                      <a:pt x="923" y="3500"/>
                    </a:lnTo>
                    <a:lnTo>
                      <a:pt x="923" y="3507"/>
                    </a:lnTo>
                    <a:lnTo>
                      <a:pt x="924" y="3474"/>
                    </a:lnTo>
                    <a:lnTo>
                      <a:pt x="925" y="3494"/>
                    </a:lnTo>
                    <a:lnTo>
                      <a:pt x="925" y="3480"/>
                    </a:lnTo>
                    <a:lnTo>
                      <a:pt x="926" y="3494"/>
                    </a:lnTo>
                    <a:lnTo>
                      <a:pt x="930" y="3288"/>
                    </a:lnTo>
                    <a:lnTo>
                      <a:pt x="932" y="3474"/>
                    </a:lnTo>
                    <a:lnTo>
                      <a:pt x="934" y="3467"/>
                    </a:lnTo>
                    <a:lnTo>
                      <a:pt x="934" y="3487"/>
                    </a:lnTo>
                    <a:lnTo>
                      <a:pt x="934" y="3467"/>
                    </a:lnTo>
                    <a:lnTo>
                      <a:pt x="936" y="3487"/>
                    </a:lnTo>
                    <a:lnTo>
                      <a:pt x="936" y="3467"/>
                    </a:lnTo>
                    <a:lnTo>
                      <a:pt x="936" y="3487"/>
                    </a:lnTo>
                    <a:lnTo>
                      <a:pt x="938" y="3480"/>
                    </a:lnTo>
                    <a:lnTo>
                      <a:pt x="938" y="3494"/>
                    </a:lnTo>
                    <a:lnTo>
                      <a:pt x="938" y="3480"/>
                    </a:lnTo>
                    <a:lnTo>
                      <a:pt x="940" y="3487"/>
                    </a:lnTo>
                    <a:lnTo>
                      <a:pt x="940" y="3467"/>
                    </a:lnTo>
                    <a:lnTo>
                      <a:pt x="940" y="3500"/>
                    </a:lnTo>
                    <a:lnTo>
                      <a:pt x="942" y="3474"/>
                    </a:lnTo>
                    <a:lnTo>
                      <a:pt x="944" y="3520"/>
                    </a:lnTo>
                    <a:lnTo>
                      <a:pt x="944" y="3474"/>
                    </a:lnTo>
                    <a:lnTo>
                      <a:pt x="946" y="3494"/>
                    </a:lnTo>
                    <a:lnTo>
                      <a:pt x="947" y="3460"/>
                    </a:lnTo>
                    <a:lnTo>
                      <a:pt x="949" y="3494"/>
                    </a:lnTo>
                    <a:lnTo>
                      <a:pt x="951" y="3467"/>
                    </a:lnTo>
                    <a:lnTo>
                      <a:pt x="952" y="3474"/>
                    </a:lnTo>
                    <a:lnTo>
                      <a:pt x="952" y="3467"/>
                    </a:lnTo>
                    <a:lnTo>
                      <a:pt x="953" y="3487"/>
                    </a:lnTo>
                    <a:lnTo>
                      <a:pt x="955" y="3454"/>
                    </a:lnTo>
                    <a:lnTo>
                      <a:pt x="956" y="3460"/>
                    </a:lnTo>
                    <a:lnTo>
                      <a:pt x="957" y="3361"/>
                    </a:lnTo>
                    <a:lnTo>
                      <a:pt x="959" y="3447"/>
                    </a:lnTo>
                    <a:lnTo>
                      <a:pt x="960" y="3421"/>
                    </a:lnTo>
                    <a:lnTo>
                      <a:pt x="960" y="3480"/>
                    </a:lnTo>
                    <a:lnTo>
                      <a:pt x="962" y="3460"/>
                    </a:lnTo>
                    <a:lnTo>
                      <a:pt x="962" y="3474"/>
                    </a:lnTo>
                    <a:lnTo>
                      <a:pt x="963" y="3467"/>
                    </a:lnTo>
                    <a:lnTo>
                      <a:pt x="964" y="3487"/>
                    </a:lnTo>
                    <a:lnTo>
                      <a:pt x="965" y="3474"/>
                    </a:lnTo>
                    <a:lnTo>
                      <a:pt x="967" y="3494"/>
                    </a:lnTo>
                    <a:lnTo>
                      <a:pt x="969" y="3467"/>
                    </a:lnTo>
                    <a:lnTo>
                      <a:pt x="971" y="3480"/>
                    </a:lnTo>
                    <a:lnTo>
                      <a:pt x="973" y="3474"/>
                    </a:lnTo>
                    <a:lnTo>
                      <a:pt x="973" y="3507"/>
                    </a:lnTo>
                    <a:lnTo>
                      <a:pt x="975" y="3474"/>
                    </a:lnTo>
                    <a:lnTo>
                      <a:pt x="975" y="3480"/>
                    </a:lnTo>
                    <a:lnTo>
                      <a:pt x="977" y="3467"/>
                    </a:lnTo>
                    <a:lnTo>
                      <a:pt x="977" y="3487"/>
                    </a:lnTo>
                    <a:lnTo>
                      <a:pt x="979" y="3467"/>
                    </a:lnTo>
                    <a:lnTo>
                      <a:pt x="979" y="3480"/>
                    </a:lnTo>
                    <a:lnTo>
                      <a:pt x="979" y="3460"/>
                    </a:lnTo>
                    <a:lnTo>
                      <a:pt x="981" y="3500"/>
                    </a:lnTo>
                    <a:lnTo>
                      <a:pt x="981" y="3467"/>
                    </a:lnTo>
                    <a:lnTo>
                      <a:pt x="981" y="3487"/>
                    </a:lnTo>
                    <a:lnTo>
                      <a:pt x="984" y="3441"/>
                    </a:lnTo>
                    <a:lnTo>
                      <a:pt x="985" y="3447"/>
                    </a:lnTo>
                    <a:lnTo>
                      <a:pt x="985" y="3441"/>
                    </a:lnTo>
                    <a:lnTo>
                      <a:pt x="986" y="3467"/>
                    </a:lnTo>
                    <a:lnTo>
                      <a:pt x="987" y="3434"/>
                    </a:lnTo>
                    <a:lnTo>
                      <a:pt x="989" y="3474"/>
                    </a:lnTo>
                    <a:lnTo>
                      <a:pt x="989" y="3454"/>
                    </a:lnTo>
                    <a:lnTo>
                      <a:pt x="990" y="3487"/>
                    </a:lnTo>
                    <a:lnTo>
                      <a:pt x="991" y="3480"/>
                    </a:lnTo>
                    <a:lnTo>
                      <a:pt x="992" y="3507"/>
                    </a:lnTo>
                    <a:lnTo>
                      <a:pt x="993" y="3467"/>
                    </a:lnTo>
                    <a:lnTo>
                      <a:pt x="993" y="3487"/>
                    </a:lnTo>
                    <a:lnTo>
                      <a:pt x="994" y="3460"/>
                    </a:lnTo>
                    <a:lnTo>
                      <a:pt x="995" y="3474"/>
                    </a:lnTo>
                    <a:lnTo>
                      <a:pt x="996" y="3460"/>
                    </a:lnTo>
                    <a:lnTo>
                      <a:pt x="997" y="3494"/>
                    </a:lnTo>
                    <a:lnTo>
                      <a:pt x="1000" y="3474"/>
                    </a:lnTo>
                    <a:lnTo>
                      <a:pt x="1001" y="3480"/>
                    </a:lnTo>
                    <a:lnTo>
                      <a:pt x="1002" y="3474"/>
                    </a:lnTo>
                    <a:lnTo>
                      <a:pt x="1002" y="3487"/>
                    </a:lnTo>
                    <a:lnTo>
                      <a:pt x="1004" y="3474"/>
                    </a:lnTo>
                    <a:lnTo>
                      <a:pt x="1004" y="3487"/>
                    </a:lnTo>
                    <a:lnTo>
                      <a:pt x="1006" y="3467"/>
                    </a:lnTo>
                    <a:lnTo>
                      <a:pt x="1008" y="3507"/>
                    </a:lnTo>
                    <a:lnTo>
                      <a:pt x="1008" y="3480"/>
                    </a:lnTo>
                    <a:lnTo>
                      <a:pt x="1010" y="3487"/>
                    </a:lnTo>
                    <a:lnTo>
                      <a:pt x="1012" y="3447"/>
                    </a:lnTo>
                    <a:lnTo>
                      <a:pt x="1016" y="3500"/>
                    </a:lnTo>
                    <a:lnTo>
                      <a:pt x="1019" y="3460"/>
                    </a:lnTo>
                    <a:lnTo>
                      <a:pt x="1020" y="3467"/>
                    </a:lnTo>
                    <a:lnTo>
                      <a:pt x="1020" y="3460"/>
                    </a:lnTo>
                    <a:lnTo>
                      <a:pt x="1022" y="3494"/>
                    </a:lnTo>
                    <a:lnTo>
                      <a:pt x="1022" y="3460"/>
                    </a:lnTo>
                    <a:lnTo>
                      <a:pt x="1023" y="3487"/>
                    </a:lnTo>
                    <a:lnTo>
                      <a:pt x="1024" y="3454"/>
                    </a:lnTo>
                    <a:lnTo>
                      <a:pt x="1024" y="3487"/>
                    </a:lnTo>
                    <a:lnTo>
                      <a:pt x="1025" y="3474"/>
                    </a:lnTo>
                    <a:lnTo>
                      <a:pt x="1027" y="3480"/>
                    </a:lnTo>
                    <a:lnTo>
                      <a:pt x="1029" y="3460"/>
                    </a:lnTo>
                    <a:lnTo>
                      <a:pt x="1031" y="3480"/>
                    </a:lnTo>
                    <a:lnTo>
                      <a:pt x="1032" y="3474"/>
                    </a:lnTo>
                    <a:lnTo>
                      <a:pt x="1032" y="3487"/>
                    </a:lnTo>
                    <a:lnTo>
                      <a:pt x="1033" y="3460"/>
                    </a:lnTo>
                    <a:lnTo>
                      <a:pt x="1034" y="3480"/>
                    </a:lnTo>
                    <a:lnTo>
                      <a:pt x="1035" y="3460"/>
                    </a:lnTo>
                    <a:lnTo>
                      <a:pt x="1035" y="3507"/>
                    </a:lnTo>
                    <a:lnTo>
                      <a:pt x="1035" y="3454"/>
                    </a:lnTo>
                    <a:lnTo>
                      <a:pt x="1037" y="3487"/>
                    </a:lnTo>
                    <a:lnTo>
                      <a:pt x="1037" y="3454"/>
                    </a:lnTo>
                    <a:lnTo>
                      <a:pt x="1039" y="3474"/>
                    </a:lnTo>
                    <a:lnTo>
                      <a:pt x="1041" y="3467"/>
                    </a:lnTo>
                    <a:lnTo>
                      <a:pt x="1043" y="3480"/>
                    </a:lnTo>
                    <a:lnTo>
                      <a:pt x="1043" y="3441"/>
                    </a:lnTo>
                    <a:lnTo>
                      <a:pt x="1045" y="3487"/>
                    </a:lnTo>
                    <a:lnTo>
                      <a:pt x="1045" y="3474"/>
                    </a:lnTo>
                    <a:lnTo>
                      <a:pt x="1047" y="3487"/>
                    </a:lnTo>
                    <a:lnTo>
                      <a:pt x="1047" y="3467"/>
                    </a:lnTo>
                    <a:lnTo>
                      <a:pt x="1049" y="3494"/>
                    </a:lnTo>
                    <a:lnTo>
                      <a:pt x="1050" y="3474"/>
                    </a:lnTo>
                    <a:lnTo>
                      <a:pt x="1051" y="3494"/>
                    </a:lnTo>
                    <a:lnTo>
                      <a:pt x="1052" y="3480"/>
                    </a:lnTo>
                    <a:lnTo>
                      <a:pt x="1053" y="3500"/>
                    </a:lnTo>
                    <a:lnTo>
                      <a:pt x="1055" y="3454"/>
                    </a:lnTo>
                    <a:lnTo>
                      <a:pt x="1056" y="3480"/>
                    </a:lnTo>
                    <a:lnTo>
                      <a:pt x="1057" y="3467"/>
                    </a:lnTo>
                    <a:lnTo>
                      <a:pt x="1059" y="3487"/>
                    </a:lnTo>
                    <a:lnTo>
                      <a:pt x="1059" y="3460"/>
                    </a:lnTo>
                    <a:lnTo>
                      <a:pt x="1060" y="3494"/>
                    </a:lnTo>
                    <a:lnTo>
                      <a:pt x="1061" y="3474"/>
                    </a:lnTo>
                    <a:lnTo>
                      <a:pt x="1063" y="3500"/>
                    </a:lnTo>
                    <a:lnTo>
                      <a:pt x="1063" y="3447"/>
                    </a:lnTo>
                    <a:lnTo>
                      <a:pt x="1065" y="3520"/>
                    </a:lnTo>
                    <a:lnTo>
                      <a:pt x="1066" y="3460"/>
                    </a:lnTo>
                    <a:lnTo>
                      <a:pt x="1068" y="3494"/>
                    </a:lnTo>
                    <a:lnTo>
                      <a:pt x="1070" y="3467"/>
                    </a:lnTo>
                    <a:lnTo>
                      <a:pt x="1072" y="3494"/>
                    </a:lnTo>
                    <a:lnTo>
                      <a:pt x="1072" y="3474"/>
                    </a:lnTo>
                    <a:lnTo>
                      <a:pt x="1076" y="3500"/>
                    </a:lnTo>
                    <a:lnTo>
                      <a:pt x="1076" y="3441"/>
                    </a:lnTo>
                    <a:lnTo>
                      <a:pt x="1078" y="3480"/>
                    </a:lnTo>
                    <a:lnTo>
                      <a:pt x="1078" y="3474"/>
                    </a:lnTo>
                    <a:lnTo>
                      <a:pt x="1080" y="3487"/>
                    </a:lnTo>
                    <a:lnTo>
                      <a:pt x="1080" y="3467"/>
                    </a:lnTo>
                    <a:lnTo>
                      <a:pt x="1081" y="3487"/>
                    </a:lnTo>
                    <a:lnTo>
                      <a:pt x="1083" y="3474"/>
                    </a:lnTo>
                    <a:lnTo>
                      <a:pt x="1084" y="3500"/>
                    </a:lnTo>
                    <a:lnTo>
                      <a:pt x="1085" y="3460"/>
                    </a:lnTo>
                    <a:lnTo>
                      <a:pt x="1086" y="3507"/>
                    </a:lnTo>
                    <a:lnTo>
                      <a:pt x="1086" y="3480"/>
                    </a:lnTo>
                    <a:lnTo>
                      <a:pt x="1088" y="3494"/>
                    </a:lnTo>
                    <a:lnTo>
                      <a:pt x="1090" y="3474"/>
                    </a:lnTo>
                    <a:lnTo>
                      <a:pt x="1090" y="3480"/>
                    </a:lnTo>
                    <a:lnTo>
                      <a:pt x="1091" y="3474"/>
                    </a:lnTo>
                    <a:lnTo>
                      <a:pt x="1092" y="3500"/>
                    </a:lnTo>
                    <a:lnTo>
                      <a:pt x="1092" y="3460"/>
                    </a:lnTo>
                    <a:lnTo>
                      <a:pt x="1094" y="3494"/>
                    </a:lnTo>
                    <a:lnTo>
                      <a:pt x="1096" y="3467"/>
                    </a:lnTo>
                    <a:lnTo>
                      <a:pt x="1097" y="3487"/>
                    </a:lnTo>
                    <a:lnTo>
                      <a:pt x="1097" y="3474"/>
                    </a:lnTo>
                    <a:lnTo>
                      <a:pt x="1097" y="3480"/>
                    </a:lnTo>
                    <a:lnTo>
                      <a:pt x="1099" y="3467"/>
                    </a:lnTo>
                    <a:lnTo>
                      <a:pt x="1099" y="3480"/>
                    </a:lnTo>
                    <a:lnTo>
                      <a:pt x="1101" y="3460"/>
                    </a:lnTo>
                    <a:lnTo>
                      <a:pt x="1101" y="3487"/>
                    </a:lnTo>
                    <a:lnTo>
                      <a:pt x="1103" y="3474"/>
                    </a:lnTo>
                    <a:lnTo>
                      <a:pt x="1103" y="3500"/>
                    </a:lnTo>
                    <a:lnTo>
                      <a:pt x="1105" y="3480"/>
                    </a:lnTo>
                    <a:lnTo>
                      <a:pt x="1107" y="3487"/>
                    </a:lnTo>
                    <a:lnTo>
                      <a:pt x="1107" y="3454"/>
                    </a:lnTo>
                    <a:lnTo>
                      <a:pt x="1109" y="3480"/>
                    </a:lnTo>
                    <a:lnTo>
                      <a:pt x="1110" y="3467"/>
                    </a:lnTo>
                    <a:lnTo>
                      <a:pt x="1111" y="3500"/>
                    </a:lnTo>
                    <a:lnTo>
                      <a:pt x="1113" y="3460"/>
                    </a:lnTo>
                    <a:lnTo>
                      <a:pt x="1114" y="3487"/>
                    </a:lnTo>
                    <a:lnTo>
                      <a:pt x="1115" y="3460"/>
                    </a:lnTo>
                    <a:lnTo>
                      <a:pt x="1117" y="3500"/>
                    </a:lnTo>
                    <a:lnTo>
                      <a:pt x="1117" y="3474"/>
                    </a:lnTo>
                    <a:lnTo>
                      <a:pt x="1118" y="3507"/>
                    </a:lnTo>
                    <a:lnTo>
                      <a:pt x="1119" y="3467"/>
                    </a:lnTo>
                    <a:lnTo>
                      <a:pt x="1121" y="3474"/>
                    </a:lnTo>
                    <a:lnTo>
                      <a:pt x="1123" y="3447"/>
                    </a:lnTo>
                    <a:lnTo>
                      <a:pt x="1123" y="3494"/>
                    </a:lnTo>
                    <a:lnTo>
                      <a:pt x="1124" y="3467"/>
                    </a:lnTo>
                    <a:lnTo>
                      <a:pt x="1125" y="3487"/>
                    </a:lnTo>
                    <a:lnTo>
                      <a:pt x="1128" y="3447"/>
                    </a:lnTo>
                    <a:lnTo>
                      <a:pt x="1128" y="3480"/>
                    </a:lnTo>
                    <a:lnTo>
                      <a:pt x="1128" y="3460"/>
                    </a:lnTo>
                    <a:lnTo>
                      <a:pt x="1130" y="3480"/>
                    </a:lnTo>
                    <a:lnTo>
                      <a:pt x="1130" y="3460"/>
                    </a:lnTo>
                    <a:lnTo>
                      <a:pt x="1132" y="3500"/>
                    </a:lnTo>
                    <a:lnTo>
                      <a:pt x="1134" y="3460"/>
                    </a:lnTo>
                    <a:lnTo>
                      <a:pt x="1136" y="3507"/>
                    </a:lnTo>
                    <a:lnTo>
                      <a:pt x="1138" y="3454"/>
                    </a:lnTo>
                    <a:lnTo>
                      <a:pt x="1139" y="3487"/>
                    </a:lnTo>
                    <a:lnTo>
                      <a:pt x="1140" y="3447"/>
                    </a:lnTo>
                    <a:lnTo>
                      <a:pt x="1142" y="3487"/>
                    </a:lnTo>
                    <a:lnTo>
                      <a:pt x="1142" y="3467"/>
                    </a:lnTo>
                    <a:lnTo>
                      <a:pt x="1144" y="3500"/>
                    </a:lnTo>
                    <a:lnTo>
                      <a:pt x="1144" y="3474"/>
                    </a:lnTo>
                    <a:lnTo>
                      <a:pt x="1145" y="3514"/>
                    </a:lnTo>
                    <a:lnTo>
                      <a:pt x="1146" y="3474"/>
                    </a:lnTo>
                    <a:lnTo>
                      <a:pt x="1146" y="3507"/>
                    </a:lnTo>
                    <a:lnTo>
                      <a:pt x="1147" y="3480"/>
                    </a:lnTo>
                    <a:lnTo>
                      <a:pt x="1148" y="3494"/>
                    </a:lnTo>
                    <a:lnTo>
                      <a:pt x="1149" y="3467"/>
                    </a:lnTo>
                    <a:lnTo>
                      <a:pt x="1150" y="3500"/>
                    </a:lnTo>
                    <a:lnTo>
                      <a:pt x="1152" y="3487"/>
                    </a:lnTo>
                    <a:lnTo>
                      <a:pt x="1153" y="3500"/>
                    </a:lnTo>
                    <a:lnTo>
                      <a:pt x="1153" y="3487"/>
                    </a:lnTo>
                    <a:lnTo>
                      <a:pt x="1155" y="3494"/>
                    </a:lnTo>
                    <a:lnTo>
                      <a:pt x="1155" y="3487"/>
                    </a:lnTo>
                    <a:lnTo>
                      <a:pt x="1157" y="3507"/>
                    </a:lnTo>
                    <a:lnTo>
                      <a:pt x="1157" y="3467"/>
                    </a:lnTo>
                    <a:lnTo>
                      <a:pt x="1159" y="3507"/>
                    </a:lnTo>
                    <a:lnTo>
                      <a:pt x="1159" y="3480"/>
                    </a:lnTo>
                    <a:lnTo>
                      <a:pt x="1159" y="3500"/>
                    </a:lnTo>
                    <a:lnTo>
                      <a:pt x="1161" y="3467"/>
                    </a:lnTo>
                    <a:lnTo>
                      <a:pt x="1163" y="3507"/>
                    </a:lnTo>
                    <a:lnTo>
                      <a:pt x="1165" y="3467"/>
                    </a:lnTo>
                    <a:lnTo>
                      <a:pt x="1167" y="3514"/>
                    </a:lnTo>
                    <a:lnTo>
                      <a:pt x="1169" y="3454"/>
                    </a:lnTo>
                    <a:lnTo>
                      <a:pt x="1171" y="3487"/>
                    </a:lnTo>
                    <a:lnTo>
                      <a:pt x="1171" y="3454"/>
                    </a:lnTo>
                    <a:lnTo>
                      <a:pt x="1172" y="3487"/>
                    </a:lnTo>
                    <a:lnTo>
                      <a:pt x="1174" y="3467"/>
                    </a:lnTo>
                    <a:lnTo>
                      <a:pt x="1175" y="3494"/>
                    </a:lnTo>
                    <a:lnTo>
                      <a:pt x="1176" y="3480"/>
                    </a:lnTo>
                    <a:lnTo>
                      <a:pt x="1178" y="3494"/>
                    </a:lnTo>
                    <a:lnTo>
                      <a:pt x="1179" y="3474"/>
                    </a:lnTo>
                    <a:lnTo>
                      <a:pt x="1180" y="3487"/>
                    </a:lnTo>
                    <a:lnTo>
                      <a:pt x="1180" y="3474"/>
                    </a:lnTo>
                    <a:lnTo>
                      <a:pt x="1180" y="3480"/>
                    </a:lnTo>
                    <a:lnTo>
                      <a:pt x="1182" y="3474"/>
                    </a:lnTo>
                    <a:lnTo>
                      <a:pt x="1182" y="3507"/>
                    </a:lnTo>
                    <a:lnTo>
                      <a:pt x="1184" y="3467"/>
                    </a:lnTo>
                    <a:lnTo>
                      <a:pt x="1184" y="3487"/>
                    </a:lnTo>
                    <a:lnTo>
                      <a:pt x="1188" y="3467"/>
                    </a:lnTo>
                    <a:lnTo>
                      <a:pt x="1188" y="3507"/>
                    </a:lnTo>
                    <a:lnTo>
                      <a:pt x="1188" y="3494"/>
                    </a:lnTo>
                    <a:lnTo>
                      <a:pt x="1190" y="3507"/>
                    </a:lnTo>
                    <a:lnTo>
                      <a:pt x="1192" y="3474"/>
                    </a:lnTo>
                    <a:lnTo>
                      <a:pt x="1193" y="3507"/>
                    </a:lnTo>
                    <a:lnTo>
                      <a:pt x="1195" y="3467"/>
                    </a:lnTo>
                    <a:lnTo>
                      <a:pt x="1196" y="3480"/>
                    </a:lnTo>
                    <a:lnTo>
                      <a:pt x="1197" y="3454"/>
                    </a:lnTo>
                    <a:lnTo>
                      <a:pt x="1198" y="3487"/>
                    </a:lnTo>
                    <a:lnTo>
                      <a:pt x="1199" y="3467"/>
                    </a:lnTo>
                    <a:lnTo>
                      <a:pt x="1201" y="3507"/>
                    </a:lnTo>
                    <a:lnTo>
                      <a:pt x="1202" y="3467"/>
                    </a:lnTo>
                    <a:lnTo>
                      <a:pt x="1205" y="3500"/>
                    </a:lnTo>
                    <a:lnTo>
                      <a:pt x="1205" y="3460"/>
                    </a:lnTo>
                    <a:lnTo>
                      <a:pt x="1207" y="3467"/>
                    </a:lnTo>
                    <a:lnTo>
                      <a:pt x="1207" y="3460"/>
                    </a:lnTo>
                    <a:lnTo>
                      <a:pt x="1207" y="3500"/>
                    </a:lnTo>
                    <a:lnTo>
                      <a:pt x="1209" y="3487"/>
                    </a:lnTo>
                    <a:lnTo>
                      <a:pt x="1209" y="3494"/>
                    </a:lnTo>
                    <a:lnTo>
                      <a:pt x="1209" y="3487"/>
                    </a:lnTo>
                    <a:lnTo>
                      <a:pt x="1211" y="3500"/>
                    </a:lnTo>
                    <a:lnTo>
                      <a:pt x="1211" y="3474"/>
                    </a:lnTo>
                    <a:lnTo>
                      <a:pt x="1213" y="3494"/>
                    </a:lnTo>
                    <a:lnTo>
                      <a:pt x="1213" y="3467"/>
                    </a:lnTo>
                    <a:lnTo>
                      <a:pt x="1216" y="3487"/>
                    </a:lnTo>
                    <a:lnTo>
                      <a:pt x="1218" y="3467"/>
                    </a:lnTo>
                    <a:lnTo>
                      <a:pt x="1219" y="3480"/>
                    </a:lnTo>
                    <a:lnTo>
                      <a:pt x="1221" y="3467"/>
                    </a:lnTo>
                    <a:lnTo>
                      <a:pt x="1222" y="3494"/>
                    </a:lnTo>
                    <a:lnTo>
                      <a:pt x="1223" y="3480"/>
                    </a:lnTo>
                    <a:lnTo>
                      <a:pt x="1224" y="3487"/>
                    </a:lnTo>
                    <a:lnTo>
                      <a:pt x="1225" y="3474"/>
                    </a:lnTo>
                    <a:lnTo>
                      <a:pt x="1225" y="3507"/>
                    </a:lnTo>
                    <a:lnTo>
                      <a:pt x="1226" y="3487"/>
                    </a:lnTo>
                    <a:lnTo>
                      <a:pt x="1227" y="3520"/>
                    </a:lnTo>
                    <a:lnTo>
                      <a:pt x="1228" y="3480"/>
                    </a:lnTo>
                    <a:lnTo>
                      <a:pt x="1229" y="3500"/>
                    </a:lnTo>
                    <a:lnTo>
                      <a:pt x="1230" y="3480"/>
                    </a:lnTo>
                    <a:lnTo>
                      <a:pt x="1230" y="3494"/>
                    </a:lnTo>
                    <a:lnTo>
                      <a:pt x="1230" y="3467"/>
                    </a:lnTo>
                    <a:lnTo>
                      <a:pt x="1232" y="3494"/>
                    </a:lnTo>
                    <a:lnTo>
                      <a:pt x="1232" y="3474"/>
                    </a:lnTo>
                    <a:lnTo>
                      <a:pt x="1234" y="3487"/>
                    </a:lnTo>
                    <a:lnTo>
                      <a:pt x="1234" y="3460"/>
                    </a:lnTo>
                    <a:lnTo>
                      <a:pt x="1236" y="3494"/>
                    </a:lnTo>
                    <a:lnTo>
                      <a:pt x="1238" y="3474"/>
                    </a:lnTo>
                    <a:lnTo>
                      <a:pt x="1240" y="3487"/>
                    </a:lnTo>
                    <a:lnTo>
                      <a:pt x="1241" y="3474"/>
                    </a:lnTo>
                    <a:lnTo>
                      <a:pt x="1242" y="3487"/>
                    </a:lnTo>
                    <a:lnTo>
                      <a:pt x="1244" y="3460"/>
                    </a:lnTo>
                    <a:lnTo>
                      <a:pt x="1244" y="3487"/>
                    </a:lnTo>
                    <a:lnTo>
                      <a:pt x="1246" y="3467"/>
                    </a:lnTo>
                    <a:lnTo>
                      <a:pt x="1246" y="3474"/>
                    </a:lnTo>
                    <a:lnTo>
                      <a:pt x="1247" y="3467"/>
                    </a:lnTo>
                    <a:lnTo>
                      <a:pt x="1248" y="3500"/>
                    </a:lnTo>
                    <a:lnTo>
                      <a:pt x="1248" y="3487"/>
                    </a:lnTo>
                    <a:lnTo>
                      <a:pt x="1249" y="3507"/>
                    </a:lnTo>
                    <a:lnTo>
                      <a:pt x="1250" y="3460"/>
                    </a:lnTo>
                    <a:lnTo>
                      <a:pt x="1251" y="3487"/>
                    </a:lnTo>
                    <a:lnTo>
                      <a:pt x="1252" y="3467"/>
                    </a:lnTo>
                    <a:lnTo>
                      <a:pt x="1253" y="3494"/>
                    </a:lnTo>
                    <a:lnTo>
                      <a:pt x="1255" y="3480"/>
                    </a:lnTo>
                    <a:lnTo>
                      <a:pt x="1255" y="3487"/>
                    </a:lnTo>
                    <a:lnTo>
                      <a:pt x="1257" y="3467"/>
                    </a:lnTo>
                    <a:lnTo>
                      <a:pt x="1257" y="3500"/>
                    </a:lnTo>
                    <a:lnTo>
                      <a:pt x="1259" y="3467"/>
                    </a:lnTo>
                    <a:lnTo>
                      <a:pt x="1259" y="3500"/>
                    </a:lnTo>
                    <a:lnTo>
                      <a:pt x="1261" y="3460"/>
                    </a:lnTo>
                    <a:lnTo>
                      <a:pt x="1263" y="3494"/>
                    </a:lnTo>
                    <a:lnTo>
                      <a:pt x="1266" y="3474"/>
                    </a:lnTo>
                    <a:lnTo>
                      <a:pt x="1267" y="3480"/>
                    </a:lnTo>
                    <a:lnTo>
                      <a:pt x="1268" y="3467"/>
                    </a:lnTo>
                    <a:lnTo>
                      <a:pt x="1269" y="3487"/>
                    </a:lnTo>
                    <a:lnTo>
                      <a:pt x="1271" y="3474"/>
                    </a:lnTo>
                    <a:lnTo>
                      <a:pt x="1275" y="3514"/>
                    </a:lnTo>
                    <a:lnTo>
                      <a:pt x="1276" y="3474"/>
                    </a:lnTo>
                    <a:lnTo>
                      <a:pt x="1277" y="3487"/>
                    </a:lnTo>
                    <a:lnTo>
                      <a:pt x="1278" y="3460"/>
                    </a:lnTo>
                    <a:lnTo>
                      <a:pt x="1280" y="3487"/>
                    </a:lnTo>
                    <a:lnTo>
                      <a:pt x="1282" y="3454"/>
                    </a:lnTo>
                    <a:lnTo>
                      <a:pt x="1282" y="3500"/>
                    </a:lnTo>
                    <a:lnTo>
                      <a:pt x="1284" y="3454"/>
                    </a:lnTo>
                    <a:lnTo>
                      <a:pt x="1286" y="3487"/>
                    </a:lnTo>
                    <a:lnTo>
                      <a:pt x="1288" y="3454"/>
                    </a:lnTo>
                    <a:lnTo>
                      <a:pt x="1288" y="3480"/>
                    </a:lnTo>
                    <a:lnTo>
                      <a:pt x="1289" y="3460"/>
                    </a:lnTo>
                    <a:lnTo>
                      <a:pt x="1291" y="3500"/>
                    </a:lnTo>
                    <a:lnTo>
                      <a:pt x="1292" y="3474"/>
                    </a:lnTo>
                    <a:lnTo>
                      <a:pt x="1294" y="3500"/>
                    </a:lnTo>
                    <a:lnTo>
                      <a:pt x="1295" y="3467"/>
                    </a:lnTo>
                    <a:lnTo>
                      <a:pt x="1297" y="3507"/>
                    </a:lnTo>
                    <a:lnTo>
                      <a:pt x="1298" y="3474"/>
                    </a:lnTo>
                    <a:lnTo>
                      <a:pt x="1299" y="3487"/>
                    </a:lnTo>
                    <a:lnTo>
                      <a:pt x="1301" y="3454"/>
                    </a:lnTo>
                    <a:lnTo>
                      <a:pt x="1301" y="3480"/>
                    </a:lnTo>
                    <a:lnTo>
                      <a:pt x="1303" y="3460"/>
                    </a:lnTo>
                    <a:lnTo>
                      <a:pt x="1305" y="3494"/>
                    </a:lnTo>
                    <a:lnTo>
                      <a:pt x="1307" y="3467"/>
                    </a:lnTo>
                    <a:lnTo>
                      <a:pt x="1309" y="3494"/>
                    </a:lnTo>
                    <a:lnTo>
                      <a:pt x="1311" y="3460"/>
                    </a:lnTo>
                    <a:lnTo>
                      <a:pt x="1313" y="3480"/>
                    </a:lnTo>
                    <a:lnTo>
                      <a:pt x="1313" y="3474"/>
                    </a:lnTo>
                    <a:lnTo>
                      <a:pt x="1315" y="3494"/>
                    </a:lnTo>
                    <a:lnTo>
                      <a:pt x="1316" y="3467"/>
                    </a:lnTo>
                    <a:lnTo>
                      <a:pt x="1317" y="3494"/>
                    </a:lnTo>
                    <a:lnTo>
                      <a:pt x="1317" y="3467"/>
                    </a:lnTo>
                    <a:lnTo>
                      <a:pt x="1318" y="3480"/>
                    </a:lnTo>
                    <a:lnTo>
                      <a:pt x="1319" y="3467"/>
                    </a:lnTo>
                    <a:lnTo>
                      <a:pt x="1322" y="3500"/>
                    </a:lnTo>
                    <a:lnTo>
                      <a:pt x="1322" y="3474"/>
                    </a:lnTo>
                    <a:lnTo>
                      <a:pt x="1324" y="3507"/>
                    </a:lnTo>
                    <a:lnTo>
                      <a:pt x="1324" y="3460"/>
                    </a:lnTo>
                    <a:lnTo>
                      <a:pt x="1326" y="3474"/>
                    </a:lnTo>
                    <a:lnTo>
                      <a:pt x="1326" y="3460"/>
                    </a:lnTo>
                    <a:lnTo>
                      <a:pt x="1330" y="3500"/>
                    </a:lnTo>
                    <a:lnTo>
                      <a:pt x="1330" y="3487"/>
                    </a:lnTo>
                    <a:lnTo>
                      <a:pt x="1332" y="3507"/>
                    </a:lnTo>
                    <a:lnTo>
                      <a:pt x="1334" y="3480"/>
                    </a:lnTo>
                    <a:lnTo>
                      <a:pt x="1334" y="3487"/>
                    </a:lnTo>
                    <a:lnTo>
                      <a:pt x="1336" y="3474"/>
                    </a:lnTo>
                    <a:lnTo>
                      <a:pt x="1337" y="3487"/>
                    </a:lnTo>
                    <a:lnTo>
                      <a:pt x="1339" y="3467"/>
                    </a:lnTo>
                    <a:lnTo>
                      <a:pt x="1340" y="3487"/>
                    </a:lnTo>
                    <a:lnTo>
                      <a:pt x="1341" y="3480"/>
                    </a:lnTo>
                    <a:lnTo>
                      <a:pt x="1342" y="3494"/>
                    </a:lnTo>
                    <a:lnTo>
                      <a:pt x="1342" y="3474"/>
                    </a:lnTo>
                    <a:lnTo>
                      <a:pt x="1343" y="3500"/>
                    </a:lnTo>
                    <a:lnTo>
                      <a:pt x="1345" y="3480"/>
                    </a:lnTo>
                    <a:lnTo>
                      <a:pt x="1345" y="3487"/>
                    </a:lnTo>
                    <a:lnTo>
                      <a:pt x="1347" y="3480"/>
                    </a:lnTo>
                    <a:lnTo>
                      <a:pt x="1347" y="3500"/>
                    </a:lnTo>
                    <a:lnTo>
                      <a:pt x="1349" y="3474"/>
                    </a:lnTo>
                    <a:lnTo>
                      <a:pt x="1349" y="3487"/>
                    </a:lnTo>
                    <a:lnTo>
                      <a:pt x="1351" y="3467"/>
                    </a:lnTo>
                    <a:lnTo>
                      <a:pt x="1351" y="3474"/>
                    </a:lnTo>
                    <a:lnTo>
                      <a:pt x="1353" y="3460"/>
                    </a:lnTo>
                    <a:lnTo>
                      <a:pt x="1354" y="3500"/>
                    </a:lnTo>
                    <a:lnTo>
                      <a:pt x="1355" y="3460"/>
                    </a:lnTo>
                    <a:lnTo>
                      <a:pt x="1355" y="3494"/>
                    </a:lnTo>
                    <a:lnTo>
                      <a:pt x="1356" y="3454"/>
                    </a:lnTo>
                    <a:lnTo>
                      <a:pt x="1357" y="3500"/>
                    </a:lnTo>
                    <a:lnTo>
                      <a:pt x="1358" y="3474"/>
                    </a:lnTo>
                    <a:lnTo>
                      <a:pt x="1359" y="3514"/>
                    </a:lnTo>
                    <a:lnTo>
                      <a:pt x="1361" y="3480"/>
                    </a:lnTo>
                    <a:lnTo>
                      <a:pt x="1362" y="3487"/>
                    </a:lnTo>
                    <a:lnTo>
                      <a:pt x="1363" y="3467"/>
                    </a:lnTo>
                    <a:lnTo>
                      <a:pt x="1363" y="3494"/>
                    </a:lnTo>
                    <a:lnTo>
                      <a:pt x="1364" y="3480"/>
                    </a:lnTo>
                    <a:lnTo>
                      <a:pt x="1365" y="3507"/>
                    </a:lnTo>
                    <a:lnTo>
                      <a:pt x="1366" y="3474"/>
                    </a:lnTo>
                    <a:lnTo>
                      <a:pt x="1368" y="3487"/>
                    </a:lnTo>
                    <a:lnTo>
                      <a:pt x="1368" y="3454"/>
                    </a:lnTo>
                    <a:lnTo>
                      <a:pt x="1368" y="3480"/>
                    </a:lnTo>
                    <a:lnTo>
                      <a:pt x="1370" y="3460"/>
                    </a:lnTo>
                    <a:lnTo>
                      <a:pt x="1370" y="3500"/>
                    </a:lnTo>
                    <a:lnTo>
                      <a:pt x="1372" y="3467"/>
                    </a:lnTo>
                    <a:lnTo>
                      <a:pt x="1374" y="3494"/>
                    </a:lnTo>
                    <a:lnTo>
                      <a:pt x="1374" y="3467"/>
                    </a:lnTo>
                    <a:lnTo>
                      <a:pt x="1376" y="3500"/>
                    </a:lnTo>
                    <a:lnTo>
                      <a:pt x="1377" y="3474"/>
                    </a:lnTo>
                    <a:lnTo>
                      <a:pt x="1378" y="3480"/>
                    </a:lnTo>
                    <a:lnTo>
                      <a:pt x="1379" y="3460"/>
                    </a:lnTo>
                    <a:lnTo>
                      <a:pt x="1380" y="3494"/>
                    </a:lnTo>
                    <a:lnTo>
                      <a:pt x="1380" y="3474"/>
                    </a:lnTo>
                    <a:lnTo>
                      <a:pt x="1381" y="3494"/>
                    </a:lnTo>
                    <a:lnTo>
                      <a:pt x="1382" y="3467"/>
                    </a:lnTo>
                    <a:lnTo>
                      <a:pt x="1382" y="3480"/>
                    </a:lnTo>
                    <a:lnTo>
                      <a:pt x="1383" y="3467"/>
                    </a:lnTo>
                    <a:lnTo>
                      <a:pt x="1384" y="3474"/>
                    </a:lnTo>
                    <a:lnTo>
                      <a:pt x="1384" y="3467"/>
                    </a:lnTo>
                    <a:lnTo>
                      <a:pt x="1387" y="3500"/>
                    </a:lnTo>
                    <a:lnTo>
                      <a:pt x="1387" y="3460"/>
                    </a:lnTo>
                    <a:lnTo>
                      <a:pt x="1389" y="3500"/>
                    </a:lnTo>
                    <a:lnTo>
                      <a:pt x="1391" y="3474"/>
                    </a:lnTo>
                    <a:lnTo>
                      <a:pt x="1391" y="3494"/>
                    </a:lnTo>
                    <a:lnTo>
                      <a:pt x="1393" y="3467"/>
                    </a:lnTo>
                    <a:lnTo>
                      <a:pt x="1393" y="3474"/>
                    </a:lnTo>
                    <a:lnTo>
                      <a:pt x="1395" y="3460"/>
                    </a:lnTo>
                    <a:lnTo>
                      <a:pt x="1397" y="3507"/>
                    </a:lnTo>
                    <a:lnTo>
                      <a:pt x="1400" y="3460"/>
                    </a:lnTo>
                    <a:lnTo>
                      <a:pt x="1402" y="3494"/>
                    </a:lnTo>
                    <a:lnTo>
                      <a:pt x="1403" y="3460"/>
                    </a:lnTo>
                    <a:lnTo>
                      <a:pt x="1406" y="3487"/>
                    </a:lnTo>
                    <a:lnTo>
                      <a:pt x="1406" y="3467"/>
                    </a:lnTo>
                    <a:lnTo>
                      <a:pt x="1408" y="3507"/>
                    </a:lnTo>
                    <a:lnTo>
                      <a:pt x="1408" y="3474"/>
                    </a:lnTo>
                    <a:lnTo>
                      <a:pt x="1410" y="3520"/>
                    </a:lnTo>
                    <a:lnTo>
                      <a:pt x="1412" y="3480"/>
                    </a:lnTo>
                    <a:lnTo>
                      <a:pt x="1412" y="3487"/>
                    </a:lnTo>
                    <a:lnTo>
                      <a:pt x="1414" y="3480"/>
                    </a:lnTo>
                    <a:lnTo>
                      <a:pt x="1416" y="3527"/>
                    </a:lnTo>
                    <a:lnTo>
                      <a:pt x="1416" y="3480"/>
                    </a:lnTo>
                    <a:lnTo>
                      <a:pt x="1417" y="3500"/>
                    </a:lnTo>
                    <a:lnTo>
                      <a:pt x="1418" y="3480"/>
                    </a:lnTo>
                    <a:lnTo>
                      <a:pt x="1418" y="3500"/>
                    </a:lnTo>
                    <a:lnTo>
                      <a:pt x="1419" y="3494"/>
                    </a:lnTo>
                    <a:lnTo>
                      <a:pt x="1420" y="3507"/>
                    </a:lnTo>
                    <a:lnTo>
                      <a:pt x="1420" y="3474"/>
                    </a:lnTo>
                    <a:lnTo>
                      <a:pt x="1422" y="3487"/>
                    </a:lnTo>
                    <a:lnTo>
                      <a:pt x="1424" y="3467"/>
                    </a:lnTo>
                    <a:lnTo>
                      <a:pt x="1424" y="3480"/>
                    </a:lnTo>
                    <a:lnTo>
                      <a:pt x="1426" y="3441"/>
                    </a:lnTo>
                    <a:lnTo>
                      <a:pt x="1427" y="3500"/>
                    </a:lnTo>
                    <a:lnTo>
                      <a:pt x="1429" y="3467"/>
                    </a:lnTo>
                    <a:lnTo>
                      <a:pt x="1431" y="3474"/>
                    </a:lnTo>
                    <a:lnTo>
                      <a:pt x="1431" y="3467"/>
                    </a:lnTo>
                    <a:lnTo>
                      <a:pt x="1431" y="3480"/>
                    </a:lnTo>
                    <a:lnTo>
                      <a:pt x="1433" y="3467"/>
                    </a:lnTo>
                    <a:lnTo>
                      <a:pt x="1433" y="3500"/>
                    </a:lnTo>
                    <a:lnTo>
                      <a:pt x="1433" y="3460"/>
                    </a:lnTo>
                    <a:lnTo>
                      <a:pt x="1435" y="3467"/>
                    </a:lnTo>
                    <a:lnTo>
                      <a:pt x="1436" y="3460"/>
                    </a:lnTo>
                    <a:lnTo>
                      <a:pt x="1438" y="3494"/>
                    </a:lnTo>
                    <a:lnTo>
                      <a:pt x="1439" y="3467"/>
                    </a:lnTo>
                    <a:lnTo>
                      <a:pt x="1439" y="3480"/>
                    </a:lnTo>
                    <a:lnTo>
                      <a:pt x="1440" y="3447"/>
                    </a:lnTo>
                    <a:lnTo>
                      <a:pt x="1441" y="3500"/>
                    </a:lnTo>
                    <a:lnTo>
                      <a:pt x="1441" y="3474"/>
                    </a:lnTo>
                    <a:lnTo>
                      <a:pt x="1442" y="3507"/>
                    </a:lnTo>
                    <a:lnTo>
                      <a:pt x="1444" y="3454"/>
                    </a:lnTo>
                    <a:lnTo>
                      <a:pt x="1446" y="3487"/>
                    </a:lnTo>
                    <a:lnTo>
                      <a:pt x="1448" y="3467"/>
                    </a:lnTo>
                    <a:lnTo>
                      <a:pt x="1448" y="3494"/>
                    </a:lnTo>
                    <a:lnTo>
                      <a:pt x="1448" y="3474"/>
                    </a:lnTo>
                    <a:lnTo>
                      <a:pt x="1450" y="3514"/>
                    </a:lnTo>
                    <a:lnTo>
                      <a:pt x="1452" y="3467"/>
                    </a:lnTo>
                    <a:lnTo>
                      <a:pt x="1452" y="3474"/>
                    </a:lnTo>
                    <a:lnTo>
                      <a:pt x="1454" y="3447"/>
                    </a:lnTo>
                    <a:lnTo>
                      <a:pt x="1454" y="3474"/>
                    </a:lnTo>
                    <a:lnTo>
                      <a:pt x="1455" y="3460"/>
                    </a:lnTo>
                    <a:lnTo>
                      <a:pt x="1456" y="3474"/>
                    </a:lnTo>
                    <a:lnTo>
                      <a:pt x="1458" y="3454"/>
                    </a:lnTo>
                    <a:lnTo>
                      <a:pt x="1460" y="3494"/>
                    </a:lnTo>
                    <a:lnTo>
                      <a:pt x="1461" y="3460"/>
                    </a:lnTo>
                    <a:lnTo>
                      <a:pt x="1462" y="3487"/>
                    </a:lnTo>
                    <a:lnTo>
                      <a:pt x="1464" y="3474"/>
                    </a:lnTo>
                    <a:lnTo>
                      <a:pt x="1465" y="3487"/>
                    </a:lnTo>
                    <a:lnTo>
                      <a:pt x="1465" y="3460"/>
                    </a:lnTo>
                    <a:lnTo>
                      <a:pt x="1467" y="3500"/>
                    </a:lnTo>
                    <a:lnTo>
                      <a:pt x="1469" y="3460"/>
                    </a:lnTo>
                    <a:lnTo>
                      <a:pt x="1469" y="3487"/>
                    </a:lnTo>
                    <a:lnTo>
                      <a:pt x="1469" y="3474"/>
                    </a:lnTo>
                    <a:lnTo>
                      <a:pt x="1471" y="3494"/>
                    </a:lnTo>
                    <a:lnTo>
                      <a:pt x="1473" y="3474"/>
                    </a:lnTo>
                    <a:lnTo>
                      <a:pt x="1473" y="3487"/>
                    </a:lnTo>
                    <a:lnTo>
                      <a:pt x="1475" y="3454"/>
                    </a:lnTo>
                    <a:lnTo>
                      <a:pt x="1475" y="3480"/>
                    </a:lnTo>
                    <a:lnTo>
                      <a:pt x="1476" y="3467"/>
                    </a:lnTo>
                    <a:lnTo>
                      <a:pt x="1477" y="3480"/>
                    </a:lnTo>
                    <a:lnTo>
                      <a:pt x="1481" y="0"/>
                    </a:lnTo>
                    <a:lnTo>
                      <a:pt x="1486" y="3361"/>
                    </a:lnTo>
                    <a:lnTo>
                      <a:pt x="1488" y="3387"/>
                    </a:lnTo>
                    <a:lnTo>
                      <a:pt x="1488" y="3367"/>
                    </a:lnTo>
                    <a:lnTo>
                      <a:pt x="1492" y="3454"/>
                    </a:lnTo>
                    <a:lnTo>
                      <a:pt x="1492" y="3434"/>
                    </a:lnTo>
                    <a:lnTo>
                      <a:pt x="1493" y="3447"/>
                    </a:lnTo>
                    <a:lnTo>
                      <a:pt x="1494" y="3434"/>
                    </a:lnTo>
                    <a:lnTo>
                      <a:pt x="1495" y="3460"/>
                    </a:lnTo>
                    <a:lnTo>
                      <a:pt x="1496" y="3454"/>
                    </a:lnTo>
                    <a:lnTo>
                      <a:pt x="1498" y="3474"/>
                    </a:lnTo>
                    <a:lnTo>
                      <a:pt x="1500" y="3441"/>
                    </a:lnTo>
                    <a:lnTo>
                      <a:pt x="1500" y="3467"/>
                    </a:lnTo>
                    <a:lnTo>
                      <a:pt x="1501" y="3460"/>
                    </a:lnTo>
                    <a:lnTo>
                      <a:pt x="1503" y="3467"/>
                    </a:lnTo>
                    <a:lnTo>
                      <a:pt x="1503" y="3441"/>
                    </a:lnTo>
                    <a:lnTo>
                      <a:pt x="1505" y="3474"/>
                    </a:lnTo>
                    <a:lnTo>
                      <a:pt x="1509" y="1415"/>
                    </a:lnTo>
                    <a:lnTo>
                      <a:pt x="1514" y="3374"/>
                    </a:lnTo>
                    <a:lnTo>
                      <a:pt x="1517" y="3441"/>
                    </a:lnTo>
                    <a:lnTo>
                      <a:pt x="1517" y="3434"/>
                    </a:lnTo>
                    <a:lnTo>
                      <a:pt x="1518" y="3447"/>
                    </a:lnTo>
                    <a:lnTo>
                      <a:pt x="1519" y="3401"/>
                    </a:lnTo>
                    <a:lnTo>
                      <a:pt x="1522" y="3467"/>
                    </a:lnTo>
                    <a:lnTo>
                      <a:pt x="1522" y="3434"/>
                    </a:lnTo>
                    <a:lnTo>
                      <a:pt x="1524" y="3454"/>
                    </a:lnTo>
                    <a:lnTo>
                      <a:pt x="1526" y="3434"/>
                    </a:lnTo>
                    <a:lnTo>
                      <a:pt x="1528" y="3467"/>
                    </a:lnTo>
                    <a:lnTo>
                      <a:pt x="1529" y="3434"/>
                    </a:lnTo>
                    <a:lnTo>
                      <a:pt x="1530" y="3454"/>
                    </a:lnTo>
                    <a:lnTo>
                      <a:pt x="1531" y="3441"/>
                    </a:lnTo>
                    <a:lnTo>
                      <a:pt x="1534" y="3474"/>
                    </a:lnTo>
                    <a:lnTo>
                      <a:pt x="1537" y="2823"/>
                    </a:lnTo>
                    <a:lnTo>
                      <a:pt x="1541" y="3427"/>
                    </a:lnTo>
                    <a:lnTo>
                      <a:pt x="1541" y="3414"/>
                    </a:lnTo>
                    <a:lnTo>
                      <a:pt x="1543" y="3460"/>
                    </a:lnTo>
                    <a:lnTo>
                      <a:pt x="1543" y="3454"/>
                    </a:lnTo>
                    <a:lnTo>
                      <a:pt x="1545" y="3480"/>
                    </a:lnTo>
                    <a:lnTo>
                      <a:pt x="1547" y="3474"/>
                    </a:lnTo>
                    <a:lnTo>
                      <a:pt x="1547" y="3500"/>
                    </a:lnTo>
                    <a:lnTo>
                      <a:pt x="1548" y="3454"/>
                    </a:lnTo>
                    <a:lnTo>
                      <a:pt x="1549" y="3460"/>
                    </a:lnTo>
                    <a:lnTo>
                      <a:pt x="1549" y="3414"/>
                    </a:lnTo>
                    <a:lnTo>
                      <a:pt x="1550" y="3460"/>
                    </a:lnTo>
                    <a:lnTo>
                      <a:pt x="1551" y="3441"/>
                    </a:lnTo>
                    <a:lnTo>
                      <a:pt x="1553" y="3487"/>
                    </a:lnTo>
                    <a:lnTo>
                      <a:pt x="1553" y="3460"/>
                    </a:lnTo>
                    <a:lnTo>
                      <a:pt x="1555" y="3474"/>
                    </a:lnTo>
                    <a:lnTo>
                      <a:pt x="1556" y="3421"/>
                    </a:lnTo>
                    <a:lnTo>
                      <a:pt x="1558" y="3460"/>
                    </a:lnTo>
                    <a:lnTo>
                      <a:pt x="1560" y="3454"/>
                    </a:lnTo>
                    <a:lnTo>
                      <a:pt x="1560" y="3487"/>
                    </a:lnTo>
                    <a:lnTo>
                      <a:pt x="1565" y="3348"/>
                    </a:lnTo>
                    <a:lnTo>
                      <a:pt x="1567" y="3474"/>
                    </a:lnTo>
                    <a:lnTo>
                      <a:pt x="1568" y="3447"/>
                    </a:lnTo>
                    <a:lnTo>
                      <a:pt x="1569" y="3487"/>
                    </a:lnTo>
                    <a:lnTo>
                      <a:pt x="1570" y="3447"/>
                    </a:lnTo>
                    <a:lnTo>
                      <a:pt x="1571" y="3474"/>
                    </a:lnTo>
                    <a:lnTo>
                      <a:pt x="1572" y="3454"/>
                    </a:lnTo>
                    <a:lnTo>
                      <a:pt x="1573" y="3467"/>
                    </a:lnTo>
                    <a:lnTo>
                      <a:pt x="1575" y="3454"/>
                    </a:lnTo>
                    <a:lnTo>
                      <a:pt x="1575" y="3467"/>
                    </a:lnTo>
                    <a:lnTo>
                      <a:pt x="1577" y="3460"/>
                    </a:lnTo>
                    <a:lnTo>
                      <a:pt x="1577" y="3467"/>
                    </a:lnTo>
                    <a:lnTo>
                      <a:pt x="1577" y="3447"/>
                    </a:lnTo>
                    <a:lnTo>
                      <a:pt x="1579" y="3487"/>
                    </a:lnTo>
                    <a:lnTo>
                      <a:pt x="1581" y="3480"/>
                    </a:lnTo>
                    <a:lnTo>
                      <a:pt x="1582" y="3500"/>
                    </a:lnTo>
                    <a:lnTo>
                      <a:pt x="1586" y="3441"/>
                    </a:lnTo>
                    <a:lnTo>
                      <a:pt x="1587" y="3494"/>
                    </a:lnTo>
                    <a:lnTo>
                      <a:pt x="1589" y="3474"/>
                    </a:lnTo>
                    <a:lnTo>
                      <a:pt x="1589" y="3507"/>
                    </a:lnTo>
                    <a:lnTo>
                      <a:pt x="1592" y="3454"/>
                    </a:lnTo>
                    <a:lnTo>
                      <a:pt x="1592" y="3467"/>
                    </a:lnTo>
                    <a:lnTo>
                      <a:pt x="1592" y="3460"/>
                    </a:lnTo>
                    <a:lnTo>
                      <a:pt x="1594" y="3494"/>
                    </a:lnTo>
                    <a:lnTo>
                      <a:pt x="1596" y="3447"/>
                    </a:lnTo>
                    <a:lnTo>
                      <a:pt x="1596" y="3467"/>
                    </a:lnTo>
                    <a:lnTo>
                      <a:pt x="1598" y="3447"/>
                    </a:lnTo>
                    <a:lnTo>
                      <a:pt x="1599" y="3460"/>
                    </a:lnTo>
                    <a:lnTo>
                      <a:pt x="1600" y="3447"/>
                    </a:lnTo>
                    <a:lnTo>
                      <a:pt x="1601" y="3494"/>
                    </a:lnTo>
                    <a:lnTo>
                      <a:pt x="1602" y="3474"/>
                    </a:lnTo>
                    <a:lnTo>
                      <a:pt x="1603" y="3507"/>
                    </a:lnTo>
                    <a:lnTo>
                      <a:pt x="1604" y="3447"/>
                    </a:lnTo>
                    <a:lnTo>
                      <a:pt x="1605" y="3467"/>
                    </a:lnTo>
                    <a:lnTo>
                      <a:pt x="1606" y="3460"/>
                    </a:lnTo>
                    <a:lnTo>
                      <a:pt x="1606" y="3494"/>
                    </a:lnTo>
                    <a:lnTo>
                      <a:pt x="1607" y="3460"/>
                    </a:lnTo>
                    <a:lnTo>
                      <a:pt x="1609" y="3494"/>
                    </a:lnTo>
                    <a:lnTo>
                      <a:pt x="1611" y="3447"/>
                    </a:lnTo>
                    <a:lnTo>
                      <a:pt x="1611" y="3500"/>
                    </a:lnTo>
                    <a:lnTo>
                      <a:pt x="1613" y="3467"/>
                    </a:lnTo>
                    <a:lnTo>
                      <a:pt x="1615" y="3514"/>
                    </a:lnTo>
                    <a:lnTo>
                      <a:pt x="1616" y="3487"/>
                    </a:lnTo>
                    <a:lnTo>
                      <a:pt x="1617" y="3507"/>
                    </a:lnTo>
                    <a:lnTo>
                      <a:pt x="1619" y="3474"/>
                    </a:lnTo>
                    <a:lnTo>
                      <a:pt x="1619" y="3487"/>
                    </a:lnTo>
                    <a:lnTo>
                      <a:pt x="1621" y="3474"/>
                    </a:lnTo>
                    <a:lnTo>
                      <a:pt x="1622" y="3507"/>
                    </a:lnTo>
                    <a:lnTo>
                      <a:pt x="1624" y="3474"/>
                    </a:lnTo>
                    <a:lnTo>
                      <a:pt x="1624" y="3500"/>
                    </a:lnTo>
                    <a:lnTo>
                      <a:pt x="1626" y="3454"/>
                    </a:lnTo>
                    <a:lnTo>
                      <a:pt x="1626" y="3467"/>
                    </a:lnTo>
                    <a:lnTo>
                      <a:pt x="1628" y="3447"/>
                    </a:lnTo>
                    <a:lnTo>
                      <a:pt x="1628" y="3494"/>
                    </a:lnTo>
                    <a:lnTo>
                      <a:pt x="1628" y="3460"/>
                    </a:lnTo>
                    <a:lnTo>
                      <a:pt x="1630" y="3494"/>
                    </a:lnTo>
                    <a:lnTo>
                      <a:pt x="1630" y="3474"/>
                    </a:lnTo>
                    <a:lnTo>
                      <a:pt x="1633" y="3507"/>
                    </a:lnTo>
                    <a:lnTo>
                      <a:pt x="1634" y="3480"/>
                    </a:lnTo>
                    <a:lnTo>
                      <a:pt x="1634" y="3500"/>
                    </a:lnTo>
                    <a:lnTo>
                      <a:pt x="1636" y="3474"/>
                    </a:lnTo>
                    <a:lnTo>
                      <a:pt x="1636" y="3507"/>
                    </a:lnTo>
                    <a:lnTo>
                      <a:pt x="1637" y="3487"/>
                    </a:lnTo>
                    <a:lnTo>
                      <a:pt x="1638" y="3494"/>
                    </a:lnTo>
                    <a:lnTo>
                      <a:pt x="1638" y="3474"/>
                    </a:lnTo>
                    <a:lnTo>
                      <a:pt x="1639" y="3487"/>
                    </a:lnTo>
                    <a:lnTo>
                      <a:pt x="1640" y="3460"/>
                    </a:lnTo>
                    <a:lnTo>
                      <a:pt x="1641" y="3487"/>
                    </a:lnTo>
                    <a:lnTo>
                      <a:pt x="1643" y="3460"/>
                    </a:lnTo>
                    <a:lnTo>
                      <a:pt x="1643" y="3474"/>
                    </a:lnTo>
                    <a:lnTo>
                      <a:pt x="1645" y="3460"/>
                    </a:lnTo>
                    <a:lnTo>
                      <a:pt x="1645" y="3467"/>
                    </a:lnTo>
                    <a:lnTo>
                      <a:pt x="1645" y="3460"/>
                    </a:lnTo>
                    <a:lnTo>
                      <a:pt x="1648" y="3494"/>
                    </a:lnTo>
                    <a:lnTo>
                      <a:pt x="1649" y="3480"/>
                    </a:lnTo>
                    <a:lnTo>
                      <a:pt x="1649" y="3487"/>
                    </a:lnTo>
                    <a:lnTo>
                      <a:pt x="1650" y="3467"/>
                    </a:lnTo>
                    <a:lnTo>
                      <a:pt x="1651" y="3487"/>
                    </a:lnTo>
                    <a:lnTo>
                      <a:pt x="1653" y="3441"/>
                    </a:lnTo>
                    <a:lnTo>
                      <a:pt x="1653" y="3467"/>
                    </a:lnTo>
                    <a:lnTo>
                      <a:pt x="1655" y="3447"/>
                    </a:lnTo>
                    <a:lnTo>
                      <a:pt x="1655" y="3474"/>
                    </a:lnTo>
                    <a:lnTo>
                      <a:pt x="1656" y="3467"/>
                    </a:lnTo>
                    <a:lnTo>
                      <a:pt x="1658" y="3494"/>
                    </a:lnTo>
                    <a:lnTo>
                      <a:pt x="1658" y="3460"/>
                    </a:lnTo>
                    <a:lnTo>
                      <a:pt x="1660" y="3480"/>
                    </a:lnTo>
                    <a:lnTo>
                      <a:pt x="1662" y="3474"/>
                    </a:lnTo>
                    <a:lnTo>
                      <a:pt x="1662" y="3494"/>
                    </a:lnTo>
                    <a:lnTo>
                      <a:pt x="1664" y="3454"/>
                    </a:lnTo>
                    <a:lnTo>
                      <a:pt x="1664" y="3467"/>
                    </a:lnTo>
                    <a:lnTo>
                      <a:pt x="1665" y="3454"/>
                    </a:lnTo>
                    <a:lnTo>
                      <a:pt x="1666" y="3480"/>
                    </a:lnTo>
                    <a:lnTo>
                      <a:pt x="1667" y="3460"/>
                    </a:lnTo>
                    <a:lnTo>
                      <a:pt x="1669" y="3487"/>
                    </a:lnTo>
                    <a:lnTo>
                      <a:pt x="1670" y="3474"/>
                    </a:lnTo>
                    <a:lnTo>
                      <a:pt x="1670" y="3500"/>
                    </a:lnTo>
                    <a:lnTo>
                      <a:pt x="1671" y="3474"/>
                    </a:lnTo>
                    <a:lnTo>
                      <a:pt x="1673" y="3487"/>
                    </a:lnTo>
                    <a:lnTo>
                      <a:pt x="1673" y="3454"/>
                    </a:lnTo>
                    <a:lnTo>
                      <a:pt x="1675" y="3487"/>
                    </a:lnTo>
                    <a:lnTo>
                      <a:pt x="1677" y="3467"/>
                    </a:lnTo>
                    <a:lnTo>
                      <a:pt x="1679" y="3507"/>
                    </a:lnTo>
                    <a:lnTo>
                      <a:pt x="1679" y="3474"/>
                    </a:lnTo>
                    <a:lnTo>
                      <a:pt x="1681" y="3480"/>
                    </a:lnTo>
                    <a:lnTo>
                      <a:pt x="1683" y="3474"/>
                    </a:lnTo>
                    <a:lnTo>
                      <a:pt x="1684" y="3507"/>
                    </a:lnTo>
                    <a:lnTo>
                      <a:pt x="1685" y="3494"/>
                    </a:lnTo>
                    <a:lnTo>
                      <a:pt x="1685" y="3500"/>
                    </a:lnTo>
                    <a:lnTo>
                      <a:pt x="1687" y="3474"/>
                    </a:lnTo>
                    <a:lnTo>
                      <a:pt x="1688" y="3500"/>
                    </a:lnTo>
                    <a:lnTo>
                      <a:pt x="1690" y="3480"/>
                    </a:lnTo>
                    <a:lnTo>
                      <a:pt x="1690" y="3487"/>
                    </a:lnTo>
                    <a:lnTo>
                      <a:pt x="1690" y="3467"/>
                    </a:lnTo>
                    <a:lnTo>
                      <a:pt x="1692" y="3500"/>
                    </a:lnTo>
                    <a:lnTo>
                      <a:pt x="1694" y="3480"/>
                    </a:lnTo>
                    <a:lnTo>
                      <a:pt x="1694" y="3500"/>
                    </a:lnTo>
                    <a:lnTo>
                      <a:pt x="1694" y="3467"/>
                    </a:lnTo>
                    <a:lnTo>
                      <a:pt x="1696" y="3480"/>
                    </a:lnTo>
                    <a:lnTo>
                      <a:pt x="1696" y="3474"/>
                    </a:lnTo>
                    <a:lnTo>
                      <a:pt x="1698" y="3487"/>
                    </a:lnTo>
                    <a:lnTo>
                      <a:pt x="1698" y="3454"/>
                    </a:lnTo>
                    <a:lnTo>
                      <a:pt x="1699" y="3480"/>
                    </a:lnTo>
                    <a:lnTo>
                      <a:pt x="1700" y="3460"/>
                    </a:lnTo>
                    <a:lnTo>
                      <a:pt x="1700" y="3494"/>
                    </a:lnTo>
                    <a:lnTo>
                      <a:pt x="1702" y="3474"/>
                    </a:lnTo>
                    <a:lnTo>
                      <a:pt x="1705" y="3500"/>
                    </a:lnTo>
                    <a:lnTo>
                      <a:pt x="1707" y="3474"/>
                    </a:lnTo>
                    <a:lnTo>
                      <a:pt x="1709" y="3514"/>
                    </a:lnTo>
                    <a:lnTo>
                      <a:pt x="1709" y="3494"/>
                    </a:lnTo>
                    <a:lnTo>
                      <a:pt x="1709" y="3500"/>
                    </a:lnTo>
                    <a:lnTo>
                      <a:pt x="1711" y="3480"/>
                    </a:lnTo>
                    <a:lnTo>
                      <a:pt x="1713" y="3507"/>
                    </a:lnTo>
                    <a:lnTo>
                      <a:pt x="1716" y="3460"/>
                    </a:lnTo>
                    <a:lnTo>
                      <a:pt x="1717" y="3494"/>
                    </a:lnTo>
                    <a:lnTo>
                      <a:pt x="1718" y="3474"/>
                    </a:lnTo>
                    <a:lnTo>
                      <a:pt x="1719" y="3487"/>
                    </a:lnTo>
                    <a:lnTo>
                      <a:pt x="1720" y="3480"/>
                    </a:lnTo>
                    <a:lnTo>
                      <a:pt x="1720" y="3487"/>
                    </a:lnTo>
                    <a:lnTo>
                      <a:pt x="1720" y="3474"/>
                    </a:lnTo>
                    <a:lnTo>
                      <a:pt x="1722" y="3500"/>
                    </a:lnTo>
                    <a:lnTo>
                      <a:pt x="1722" y="3460"/>
                    </a:lnTo>
                    <a:lnTo>
                      <a:pt x="1724" y="3494"/>
                    </a:lnTo>
                    <a:lnTo>
                      <a:pt x="1724" y="3467"/>
                    </a:lnTo>
                    <a:lnTo>
                      <a:pt x="1726" y="3500"/>
                    </a:lnTo>
                    <a:lnTo>
                      <a:pt x="1726" y="3474"/>
                    </a:lnTo>
                    <a:lnTo>
                      <a:pt x="1728" y="3500"/>
                    </a:lnTo>
                    <a:lnTo>
                      <a:pt x="1728" y="3474"/>
                    </a:lnTo>
                    <a:lnTo>
                      <a:pt x="1729" y="3480"/>
                    </a:lnTo>
                    <a:lnTo>
                      <a:pt x="1730" y="3467"/>
                    </a:lnTo>
                    <a:lnTo>
                      <a:pt x="1730" y="3487"/>
                    </a:lnTo>
                    <a:lnTo>
                      <a:pt x="1732" y="3460"/>
                    </a:lnTo>
                    <a:lnTo>
                      <a:pt x="1733" y="3500"/>
                    </a:lnTo>
                    <a:lnTo>
                      <a:pt x="1734" y="3480"/>
                    </a:lnTo>
                    <a:lnTo>
                      <a:pt x="1735" y="3487"/>
                    </a:lnTo>
                    <a:lnTo>
                      <a:pt x="1735" y="3467"/>
                    </a:lnTo>
                    <a:lnTo>
                      <a:pt x="1735" y="3500"/>
                    </a:lnTo>
                    <a:lnTo>
                      <a:pt x="1737" y="3460"/>
                    </a:lnTo>
                    <a:lnTo>
                      <a:pt x="1737" y="3494"/>
                    </a:lnTo>
                    <a:lnTo>
                      <a:pt x="1739" y="3454"/>
                    </a:lnTo>
                    <a:lnTo>
                      <a:pt x="1739" y="3520"/>
                    </a:lnTo>
                    <a:lnTo>
                      <a:pt x="1739" y="3480"/>
                    </a:lnTo>
                    <a:lnTo>
                      <a:pt x="1741" y="3500"/>
                    </a:lnTo>
                    <a:lnTo>
                      <a:pt x="1741" y="3467"/>
                    </a:lnTo>
                    <a:lnTo>
                      <a:pt x="1742" y="3474"/>
                    </a:lnTo>
                    <a:lnTo>
                      <a:pt x="1743" y="3460"/>
                    </a:lnTo>
                    <a:lnTo>
                      <a:pt x="1745" y="3520"/>
                    </a:lnTo>
                    <a:lnTo>
                      <a:pt x="1746" y="3474"/>
                    </a:lnTo>
                    <a:lnTo>
                      <a:pt x="1747" y="3487"/>
                    </a:lnTo>
                    <a:lnTo>
                      <a:pt x="1747" y="3460"/>
                    </a:lnTo>
                    <a:lnTo>
                      <a:pt x="1749" y="3474"/>
                    </a:lnTo>
                    <a:lnTo>
                      <a:pt x="1750" y="3454"/>
                    </a:lnTo>
                    <a:lnTo>
                      <a:pt x="1750" y="3487"/>
                    </a:lnTo>
                    <a:lnTo>
                      <a:pt x="1752" y="3474"/>
                    </a:lnTo>
                    <a:lnTo>
                      <a:pt x="1752" y="3507"/>
                    </a:lnTo>
                    <a:lnTo>
                      <a:pt x="1754" y="3500"/>
                    </a:lnTo>
                    <a:lnTo>
                      <a:pt x="1754" y="3507"/>
                    </a:lnTo>
                    <a:lnTo>
                      <a:pt x="1756" y="3474"/>
                    </a:lnTo>
                    <a:lnTo>
                      <a:pt x="1758" y="3500"/>
                    </a:lnTo>
                    <a:lnTo>
                      <a:pt x="1759" y="3474"/>
                    </a:lnTo>
                    <a:lnTo>
                      <a:pt x="1760" y="3487"/>
                    </a:lnTo>
                    <a:lnTo>
                      <a:pt x="1760" y="3474"/>
                    </a:lnTo>
                    <a:lnTo>
                      <a:pt x="1761" y="3487"/>
                    </a:lnTo>
                    <a:lnTo>
                      <a:pt x="1762" y="3480"/>
                    </a:lnTo>
                    <a:lnTo>
                      <a:pt x="1762" y="3500"/>
                    </a:lnTo>
                    <a:lnTo>
                      <a:pt x="1763" y="3474"/>
                    </a:lnTo>
                    <a:lnTo>
                      <a:pt x="1765" y="3500"/>
                    </a:lnTo>
                    <a:lnTo>
                      <a:pt x="1769" y="3467"/>
                    </a:lnTo>
                    <a:lnTo>
                      <a:pt x="1769" y="3494"/>
                    </a:lnTo>
                    <a:lnTo>
                      <a:pt x="1769" y="3474"/>
                    </a:lnTo>
                    <a:lnTo>
                      <a:pt x="1771" y="3500"/>
                    </a:lnTo>
                    <a:lnTo>
                      <a:pt x="1773" y="3474"/>
                    </a:lnTo>
                    <a:lnTo>
                      <a:pt x="1774" y="3480"/>
                    </a:lnTo>
                    <a:lnTo>
                      <a:pt x="1775" y="3474"/>
                    </a:lnTo>
                    <a:lnTo>
                      <a:pt x="1775" y="3487"/>
                    </a:lnTo>
                    <a:lnTo>
                      <a:pt x="1776" y="3467"/>
                    </a:lnTo>
                    <a:lnTo>
                      <a:pt x="1777" y="3494"/>
                    </a:lnTo>
                    <a:lnTo>
                      <a:pt x="1777" y="3460"/>
                    </a:lnTo>
                    <a:lnTo>
                      <a:pt x="1778" y="3487"/>
                    </a:lnTo>
                    <a:lnTo>
                      <a:pt x="1779" y="3474"/>
                    </a:lnTo>
                    <a:lnTo>
                      <a:pt x="1780" y="3494"/>
                    </a:lnTo>
                    <a:lnTo>
                      <a:pt x="1780" y="3480"/>
                    </a:lnTo>
                    <a:lnTo>
                      <a:pt x="1780" y="3494"/>
                    </a:lnTo>
                    <a:lnTo>
                      <a:pt x="1782" y="3454"/>
                    </a:lnTo>
                    <a:lnTo>
                      <a:pt x="1784" y="3487"/>
                    </a:lnTo>
                    <a:lnTo>
                      <a:pt x="1784" y="3467"/>
                    </a:lnTo>
                    <a:lnTo>
                      <a:pt x="1784" y="3487"/>
                    </a:lnTo>
                    <a:lnTo>
                      <a:pt x="1786" y="3467"/>
                    </a:lnTo>
                    <a:lnTo>
                      <a:pt x="1786" y="3487"/>
                    </a:lnTo>
                    <a:lnTo>
                      <a:pt x="1788" y="3454"/>
                    </a:lnTo>
                    <a:lnTo>
                      <a:pt x="1788" y="3467"/>
                    </a:lnTo>
                    <a:lnTo>
                      <a:pt x="1789" y="3460"/>
                    </a:lnTo>
                    <a:lnTo>
                      <a:pt x="1790" y="3480"/>
                    </a:lnTo>
                    <a:lnTo>
                      <a:pt x="1791" y="3474"/>
                    </a:lnTo>
                    <a:lnTo>
                      <a:pt x="1792" y="3507"/>
                    </a:lnTo>
                    <a:lnTo>
                      <a:pt x="1793" y="3460"/>
                    </a:lnTo>
                    <a:lnTo>
                      <a:pt x="1794" y="3494"/>
                    </a:lnTo>
                    <a:lnTo>
                      <a:pt x="1795" y="3467"/>
                    </a:lnTo>
                    <a:lnTo>
                      <a:pt x="1795" y="3494"/>
                    </a:lnTo>
                    <a:lnTo>
                      <a:pt x="1797" y="3474"/>
                    </a:lnTo>
                    <a:lnTo>
                      <a:pt x="1797" y="3487"/>
                    </a:lnTo>
                    <a:lnTo>
                      <a:pt x="1799" y="3460"/>
                    </a:lnTo>
                    <a:lnTo>
                      <a:pt x="1801" y="3487"/>
                    </a:lnTo>
                    <a:lnTo>
                      <a:pt x="1803" y="3467"/>
                    </a:lnTo>
                    <a:lnTo>
                      <a:pt x="1803" y="3487"/>
                    </a:lnTo>
                    <a:lnTo>
                      <a:pt x="1804" y="3467"/>
                    </a:lnTo>
                    <a:lnTo>
                      <a:pt x="1805" y="3507"/>
                    </a:lnTo>
                    <a:lnTo>
                      <a:pt x="1806" y="3480"/>
                    </a:lnTo>
                    <a:lnTo>
                      <a:pt x="1808" y="3514"/>
                    </a:lnTo>
                    <a:lnTo>
                      <a:pt x="1810" y="3460"/>
                    </a:lnTo>
                    <a:lnTo>
                      <a:pt x="1812" y="3480"/>
                    </a:lnTo>
                    <a:lnTo>
                      <a:pt x="1812" y="3447"/>
                    </a:lnTo>
                    <a:lnTo>
                      <a:pt x="1814" y="3494"/>
                    </a:lnTo>
                    <a:lnTo>
                      <a:pt x="1816" y="3467"/>
                    </a:lnTo>
                    <a:lnTo>
                      <a:pt x="1816" y="3480"/>
                    </a:lnTo>
                    <a:lnTo>
                      <a:pt x="1817" y="3460"/>
                    </a:lnTo>
                    <a:lnTo>
                      <a:pt x="1819" y="3507"/>
                    </a:lnTo>
                    <a:lnTo>
                      <a:pt x="1820" y="3480"/>
                    </a:lnTo>
                    <a:lnTo>
                      <a:pt x="1822" y="3507"/>
                    </a:lnTo>
                    <a:lnTo>
                      <a:pt x="1824" y="3474"/>
                    </a:lnTo>
                    <a:lnTo>
                      <a:pt x="1825" y="3487"/>
                    </a:lnTo>
                    <a:lnTo>
                      <a:pt x="1827" y="3467"/>
                    </a:lnTo>
                    <a:lnTo>
                      <a:pt x="1827" y="3494"/>
                    </a:lnTo>
                    <a:lnTo>
                      <a:pt x="1829" y="3460"/>
                    </a:lnTo>
                    <a:lnTo>
                      <a:pt x="1831" y="3500"/>
                    </a:lnTo>
                    <a:lnTo>
                      <a:pt x="1832" y="3480"/>
                    </a:lnTo>
                    <a:lnTo>
                      <a:pt x="1833" y="3494"/>
                    </a:lnTo>
                    <a:lnTo>
                      <a:pt x="1833" y="3474"/>
                    </a:lnTo>
                    <a:lnTo>
                      <a:pt x="1834" y="3507"/>
                    </a:lnTo>
                    <a:lnTo>
                      <a:pt x="1835" y="3460"/>
                    </a:lnTo>
                    <a:lnTo>
                      <a:pt x="1837" y="3487"/>
                    </a:lnTo>
                    <a:lnTo>
                      <a:pt x="1838" y="3467"/>
                    </a:lnTo>
                    <a:lnTo>
                      <a:pt x="1838" y="3480"/>
                    </a:lnTo>
                    <a:lnTo>
                      <a:pt x="1840" y="3467"/>
                    </a:lnTo>
                    <a:lnTo>
                      <a:pt x="1840" y="3474"/>
                    </a:lnTo>
                    <a:lnTo>
                      <a:pt x="1840" y="3454"/>
                    </a:lnTo>
                    <a:lnTo>
                      <a:pt x="1842" y="3480"/>
                    </a:lnTo>
                    <a:lnTo>
                      <a:pt x="1842" y="3467"/>
                    </a:lnTo>
                    <a:lnTo>
                      <a:pt x="1844" y="3474"/>
                    </a:lnTo>
                    <a:lnTo>
                      <a:pt x="1844" y="3467"/>
                    </a:lnTo>
                    <a:lnTo>
                      <a:pt x="1845" y="3487"/>
                    </a:lnTo>
                    <a:lnTo>
                      <a:pt x="1846" y="3474"/>
                    </a:lnTo>
                    <a:lnTo>
                      <a:pt x="1846" y="3487"/>
                    </a:lnTo>
                    <a:lnTo>
                      <a:pt x="1847" y="3480"/>
                    </a:lnTo>
                    <a:lnTo>
                      <a:pt x="1848" y="3500"/>
                    </a:lnTo>
                    <a:lnTo>
                      <a:pt x="1848" y="3460"/>
                    </a:lnTo>
                    <a:lnTo>
                      <a:pt x="1849" y="3500"/>
                    </a:lnTo>
                    <a:lnTo>
                      <a:pt x="1850" y="3480"/>
                    </a:lnTo>
                    <a:lnTo>
                      <a:pt x="1851" y="3500"/>
                    </a:lnTo>
                    <a:lnTo>
                      <a:pt x="1852" y="3494"/>
                    </a:lnTo>
                    <a:lnTo>
                      <a:pt x="1853" y="3500"/>
                    </a:lnTo>
                    <a:lnTo>
                      <a:pt x="1853" y="3487"/>
                    </a:lnTo>
                    <a:lnTo>
                      <a:pt x="1855" y="3494"/>
                    </a:lnTo>
                    <a:lnTo>
                      <a:pt x="1855" y="3480"/>
                    </a:lnTo>
                    <a:lnTo>
                      <a:pt x="1857" y="3507"/>
                    </a:lnTo>
                    <a:lnTo>
                      <a:pt x="1857" y="3474"/>
                    </a:lnTo>
                    <a:lnTo>
                      <a:pt x="1860" y="3480"/>
                    </a:lnTo>
                    <a:lnTo>
                      <a:pt x="1861" y="3447"/>
                    </a:lnTo>
                    <a:lnTo>
                      <a:pt x="1862" y="3480"/>
                    </a:lnTo>
                    <a:lnTo>
                      <a:pt x="1863" y="3460"/>
                    </a:lnTo>
                    <a:lnTo>
                      <a:pt x="1864" y="3494"/>
                    </a:lnTo>
                    <a:lnTo>
                      <a:pt x="1865" y="3480"/>
                    </a:lnTo>
                    <a:lnTo>
                      <a:pt x="1866" y="3487"/>
                    </a:lnTo>
                    <a:lnTo>
                      <a:pt x="1868" y="3474"/>
                    </a:lnTo>
                    <a:lnTo>
                      <a:pt x="1868" y="3480"/>
                    </a:lnTo>
                    <a:lnTo>
                      <a:pt x="1870" y="3474"/>
                    </a:lnTo>
                    <a:lnTo>
                      <a:pt x="1870" y="3514"/>
                    </a:lnTo>
                    <a:lnTo>
                      <a:pt x="1870" y="3460"/>
                    </a:lnTo>
                    <a:lnTo>
                      <a:pt x="1872" y="3487"/>
                    </a:lnTo>
                    <a:lnTo>
                      <a:pt x="1873" y="3474"/>
                    </a:lnTo>
                    <a:lnTo>
                      <a:pt x="1874" y="3500"/>
                    </a:lnTo>
                    <a:lnTo>
                      <a:pt x="1874" y="3487"/>
                    </a:lnTo>
                    <a:lnTo>
                      <a:pt x="1875" y="3507"/>
                    </a:lnTo>
                    <a:lnTo>
                      <a:pt x="1876" y="3460"/>
                    </a:lnTo>
                    <a:lnTo>
                      <a:pt x="1880" y="3487"/>
                    </a:lnTo>
                    <a:lnTo>
                      <a:pt x="1881" y="3467"/>
                    </a:lnTo>
                    <a:lnTo>
                      <a:pt x="1881" y="3500"/>
                    </a:lnTo>
                    <a:lnTo>
                      <a:pt x="1883" y="3480"/>
                    </a:lnTo>
                    <a:lnTo>
                      <a:pt x="1883" y="3487"/>
                    </a:lnTo>
                    <a:lnTo>
                      <a:pt x="1883" y="3480"/>
                    </a:lnTo>
                    <a:lnTo>
                      <a:pt x="1885" y="3487"/>
                    </a:lnTo>
                    <a:lnTo>
                      <a:pt x="1886" y="3480"/>
                    </a:lnTo>
                    <a:lnTo>
                      <a:pt x="1887" y="3507"/>
                    </a:lnTo>
                    <a:lnTo>
                      <a:pt x="1888" y="3494"/>
                    </a:lnTo>
                    <a:lnTo>
                      <a:pt x="1889" y="3500"/>
                    </a:lnTo>
                    <a:lnTo>
                      <a:pt x="1889" y="3494"/>
                    </a:lnTo>
                    <a:lnTo>
                      <a:pt x="1890" y="3500"/>
                    </a:lnTo>
                    <a:lnTo>
                      <a:pt x="1891" y="3474"/>
                    </a:lnTo>
                    <a:lnTo>
                      <a:pt x="1892" y="3514"/>
                    </a:lnTo>
                    <a:lnTo>
                      <a:pt x="1894" y="3460"/>
                    </a:lnTo>
                    <a:lnTo>
                      <a:pt x="1894" y="3494"/>
                    </a:lnTo>
                    <a:lnTo>
                      <a:pt x="1896" y="3480"/>
                    </a:lnTo>
                    <a:lnTo>
                      <a:pt x="1896" y="3494"/>
                    </a:lnTo>
                    <a:lnTo>
                      <a:pt x="1896" y="3447"/>
                    </a:lnTo>
                    <a:lnTo>
                      <a:pt x="1898" y="3500"/>
                    </a:lnTo>
                    <a:lnTo>
                      <a:pt x="1899" y="3487"/>
                    </a:lnTo>
                    <a:lnTo>
                      <a:pt x="1900" y="3507"/>
                    </a:lnTo>
                    <a:lnTo>
                      <a:pt x="1902" y="3454"/>
                    </a:lnTo>
                    <a:lnTo>
                      <a:pt x="1903" y="3487"/>
                    </a:lnTo>
                    <a:lnTo>
                      <a:pt x="1904" y="3474"/>
                    </a:lnTo>
                    <a:lnTo>
                      <a:pt x="1906" y="3507"/>
                    </a:lnTo>
                    <a:lnTo>
                      <a:pt x="1907" y="3474"/>
                    </a:lnTo>
                    <a:lnTo>
                      <a:pt x="1909" y="3500"/>
                    </a:lnTo>
                    <a:lnTo>
                      <a:pt x="1911" y="3460"/>
                    </a:lnTo>
                    <a:lnTo>
                      <a:pt x="1911" y="3480"/>
                    </a:lnTo>
                    <a:lnTo>
                      <a:pt x="1913" y="3467"/>
                    </a:lnTo>
                    <a:lnTo>
                      <a:pt x="1914" y="3487"/>
                    </a:lnTo>
                    <a:lnTo>
                      <a:pt x="1915" y="3467"/>
                    </a:lnTo>
                    <a:lnTo>
                      <a:pt x="1915" y="3494"/>
                    </a:lnTo>
                    <a:lnTo>
                      <a:pt x="1916" y="3487"/>
                    </a:lnTo>
                    <a:lnTo>
                      <a:pt x="1917" y="3494"/>
                    </a:lnTo>
                    <a:lnTo>
                      <a:pt x="1917" y="3454"/>
                    </a:lnTo>
                    <a:lnTo>
                      <a:pt x="1919" y="3494"/>
                    </a:lnTo>
                    <a:lnTo>
                      <a:pt x="1920" y="3474"/>
                    </a:lnTo>
                    <a:lnTo>
                      <a:pt x="1922" y="3487"/>
                    </a:lnTo>
                    <a:lnTo>
                      <a:pt x="1922" y="3474"/>
                    </a:lnTo>
                    <a:lnTo>
                      <a:pt x="1924" y="3480"/>
                    </a:lnTo>
                    <a:lnTo>
                      <a:pt x="1926" y="3467"/>
                    </a:lnTo>
                    <a:lnTo>
                      <a:pt x="1926" y="3474"/>
                    </a:lnTo>
                    <a:lnTo>
                      <a:pt x="1927" y="3460"/>
                    </a:lnTo>
                    <a:lnTo>
                      <a:pt x="1928" y="3487"/>
                    </a:lnTo>
                    <a:lnTo>
                      <a:pt x="1928" y="3474"/>
                    </a:lnTo>
                    <a:lnTo>
                      <a:pt x="1930" y="3500"/>
                    </a:lnTo>
                    <a:lnTo>
                      <a:pt x="1932" y="3460"/>
                    </a:lnTo>
                    <a:lnTo>
                      <a:pt x="1933" y="3494"/>
                    </a:lnTo>
                    <a:lnTo>
                      <a:pt x="1933" y="3467"/>
                    </a:lnTo>
                    <a:lnTo>
                      <a:pt x="1935" y="3480"/>
                    </a:lnTo>
                    <a:lnTo>
                      <a:pt x="1935" y="3474"/>
                    </a:lnTo>
                    <a:lnTo>
                      <a:pt x="1937" y="3500"/>
                    </a:lnTo>
                    <a:lnTo>
                      <a:pt x="1937" y="3467"/>
                    </a:lnTo>
                    <a:lnTo>
                      <a:pt x="1939" y="3494"/>
                    </a:lnTo>
                    <a:lnTo>
                      <a:pt x="1941" y="3460"/>
                    </a:lnTo>
                    <a:lnTo>
                      <a:pt x="1941" y="3487"/>
                    </a:lnTo>
                    <a:lnTo>
                      <a:pt x="1942" y="3480"/>
                    </a:lnTo>
                    <a:lnTo>
                      <a:pt x="1943" y="3500"/>
                    </a:lnTo>
                    <a:lnTo>
                      <a:pt x="1943" y="3454"/>
                    </a:lnTo>
                    <a:lnTo>
                      <a:pt x="1945" y="3480"/>
                    </a:lnTo>
                    <a:lnTo>
                      <a:pt x="1945" y="3474"/>
                    </a:lnTo>
                    <a:lnTo>
                      <a:pt x="1946" y="3494"/>
                    </a:lnTo>
                    <a:lnTo>
                      <a:pt x="1947" y="3467"/>
                    </a:lnTo>
                    <a:lnTo>
                      <a:pt x="1950" y="3507"/>
                    </a:lnTo>
                    <a:lnTo>
                      <a:pt x="1952" y="3460"/>
                    </a:lnTo>
                    <a:lnTo>
                      <a:pt x="1952" y="3474"/>
                    </a:lnTo>
                    <a:lnTo>
                      <a:pt x="1953" y="3467"/>
                    </a:lnTo>
                    <a:lnTo>
                      <a:pt x="1954" y="3494"/>
                    </a:lnTo>
                    <a:lnTo>
                      <a:pt x="1956" y="3474"/>
                    </a:lnTo>
                    <a:lnTo>
                      <a:pt x="1958" y="3480"/>
                    </a:lnTo>
                    <a:lnTo>
                      <a:pt x="1958" y="3467"/>
                    </a:lnTo>
                    <a:lnTo>
                      <a:pt x="1959" y="3500"/>
                    </a:lnTo>
                    <a:lnTo>
                      <a:pt x="1960" y="3494"/>
                    </a:lnTo>
                    <a:lnTo>
                      <a:pt x="1961" y="3500"/>
                    </a:lnTo>
                    <a:lnTo>
                      <a:pt x="1961" y="3460"/>
                    </a:lnTo>
                    <a:lnTo>
                      <a:pt x="1963" y="3487"/>
                    </a:lnTo>
                    <a:lnTo>
                      <a:pt x="1965" y="3480"/>
                    </a:lnTo>
                    <a:lnTo>
                      <a:pt x="1965" y="3500"/>
                    </a:lnTo>
                    <a:lnTo>
                      <a:pt x="1968" y="3467"/>
                    </a:lnTo>
                    <a:lnTo>
                      <a:pt x="1969" y="3474"/>
                    </a:lnTo>
                    <a:lnTo>
                      <a:pt x="1969" y="3460"/>
                    </a:lnTo>
                    <a:lnTo>
                      <a:pt x="1971" y="3494"/>
                    </a:lnTo>
                    <a:lnTo>
                      <a:pt x="1971" y="3460"/>
                    </a:lnTo>
                    <a:lnTo>
                      <a:pt x="1973" y="3487"/>
                    </a:lnTo>
                    <a:lnTo>
                      <a:pt x="1974" y="3480"/>
                    </a:lnTo>
                    <a:lnTo>
                      <a:pt x="1974" y="3500"/>
                    </a:lnTo>
                    <a:lnTo>
                      <a:pt x="1976" y="3460"/>
                    </a:lnTo>
                    <a:lnTo>
                      <a:pt x="1978" y="3500"/>
                    </a:lnTo>
                    <a:lnTo>
                      <a:pt x="1978" y="3480"/>
                    </a:lnTo>
                    <a:lnTo>
                      <a:pt x="1979" y="3487"/>
                    </a:lnTo>
                    <a:lnTo>
                      <a:pt x="1981" y="3467"/>
                    </a:lnTo>
                    <a:lnTo>
                      <a:pt x="1982" y="3494"/>
                    </a:lnTo>
                    <a:lnTo>
                      <a:pt x="1983" y="3474"/>
                    </a:lnTo>
                    <a:lnTo>
                      <a:pt x="1985" y="3500"/>
                    </a:lnTo>
                    <a:lnTo>
                      <a:pt x="1986" y="3467"/>
                    </a:lnTo>
                    <a:lnTo>
                      <a:pt x="1987" y="3494"/>
                    </a:lnTo>
                    <a:lnTo>
                      <a:pt x="1987" y="3474"/>
                    </a:lnTo>
                    <a:lnTo>
                      <a:pt x="1989" y="3480"/>
                    </a:lnTo>
                    <a:lnTo>
                      <a:pt x="1991" y="3467"/>
                    </a:lnTo>
                    <a:lnTo>
                      <a:pt x="1993" y="3500"/>
                    </a:lnTo>
                    <a:lnTo>
                      <a:pt x="1993" y="3454"/>
                    </a:lnTo>
                    <a:lnTo>
                      <a:pt x="1995" y="3487"/>
                    </a:lnTo>
                    <a:lnTo>
                      <a:pt x="1996" y="3454"/>
                    </a:lnTo>
                    <a:lnTo>
                      <a:pt x="2000" y="3487"/>
                    </a:lnTo>
                    <a:lnTo>
                      <a:pt x="2000" y="3480"/>
                    </a:lnTo>
                    <a:lnTo>
                      <a:pt x="2002" y="3494"/>
                    </a:lnTo>
                    <a:lnTo>
                      <a:pt x="2002" y="3480"/>
                    </a:lnTo>
                    <a:lnTo>
                      <a:pt x="2004" y="3487"/>
                    </a:lnTo>
                    <a:lnTo>
                      <a:pt x="2006" y="3460"/>
                    </a:lnTo>
                    <a:lnTo>
                      <a:pt x="2008" y="3500"/>
                    </a:lnTo>
                    <a:lnTo>
                      <a:pt x="2008" y="3447"/>
                    </a:lnTo>
                    <a:lnTo>
                      <a:pt x="2011" y="3494"/>
                    </a:lnTo>
                    <a:lnTo>
                      <a:pt x="2011" y="3474"/>
                    </a:lnTo>
                    <a:lnTo>
                      <a:pt x="2011" y="3480"/>
                    </a:lnTo>
                    <a:lnTo>
                      <a:pt x="2013" y="3474"/>
                    </a:lnTo>
                    <a:lnTo>
                      <a:pt x="2013" y="3480"/>
                    </a:lnTo>
                    <a:lnTo>
                      <a:pt x="2015" y="3467"/>
                    </a:lnTo>
                    <a:lnTo>
                      <a:pt x="2015" y="3494"/>
                    </a:lnTo>
                    <a:lnTo>
                      <a:pt x="2017" y="3480"/>
                    </a:lnTo>
                    <a:lnTo>
                      <a:pt x="2018" y="3494"/>
                    </a:lnTo>
                    <a:lnTo>
                      <a:pt x="2019" y="3480"/>
                    </a:lnTo>
                    <a:lnTo>
                      <a:pt x="2019" y="3494"/>
                    </a:lnTo>
                    <a:lnTo>
                      <a:pt x="2021" y="3480"/>
                    </a:lnTo>
                    <a:lnTo>
                      <a:pt x="2021" y="3514"/>
                    </a:lnTo>
                    <a:lnTo>
                      <a:pt x="2024" y="3487"/>
                    </a:lnTo>
                    <a:lnTo>
                      <a:pt x="2024" y="3494"/>
                    </a:lnTo>
                    <a:lnTo>
                      <a:pt x="2024" y="3460"/>
                    </a:lnTo>
                    <a:lnTo>
                      <a:pt x="2026" y="3507"/>
                    </a:lnTo>
                    <a:lnTo>
                      <a:pt x="2028" y="3480"/>
                    </a:lnTo>
                    <a:lnTo>
                      <a:pt x="2028" y="3500"/>
                    </a:lnTo>
                    <a:lnTo>
                      <a:pt x="2029" y="3494"/>
                    </a:lnTo>
                    <a:lnTo>
                      <a:pt x="2030" y="3507"/>
                    </a:lnTo>
                    <a:lnTo>
                      <a:pt x="2032" y="3474"/>
                    </a:lnTo>
                    <a:lnTo>
                      <a:pt x="2033" y="3487"/>
                    </a:lnTo>
                    <a:lnTo>
                      <a:pt x="2034" y="3474"/>
                    </a:lnTo>
                    <a:lnTo>
                      <a:pt x="2034" y="3500"/>
                    </a:lnTo>
                    <a:lnTo>
                      <a:pt x="2036" y="3460"/>
                    </a:lnTo>
                    <a:lnTo>
                      <a:pt x="2037" y="3500"/>
                    </a:lnTo>
                    <a:lnTo>
                      <a:pt x="2039" y="3487"/>
                    </a:lnTo>
                    <a:lnTo>
                      <a:pt x="2039" y="3507"/>
                    </a:lnTo>
                    <a:lnTo>
                      <a:pt x="2041" y="3480"/>
                    </a:lnTo>
                    <a:lnTo>
                      <a:pt x="2043" y="3494"/>
                    </a:lnTo>
                    <a:lnTo>
                      <a:pt x="2043" y="3460"/>
                    </a:lnTo>
                    <a:lnTo>
                      <a:pt x="2045" y="3480"/>
                    </a:lnTo>
                    <a:lnTo>
                      <a:pt x="2045" y="3467"/>
                    </a:lnTo>
                    <a:lnTo>
                      <a:pt x="2046" y="3494"/>
                    </a:lnTo>
                    <a:lnTo>
                      <a:pt x="2047" y="3480"/>
                    </a:lnTo>
                    <a:lnTo>
                      <a:pt x="2048" y="3494"/>
                    </a:lnTo>
                    <a:lnTo>
                      <a:pt x="2050" y="3454"/>
                    </a:lnTo>
                    <a:lnTo>
                      <a:pt x="2050" y="3487"/>
                    </a:lnTo>
                    <a:lnTo>
                      <a:pt x="2052" y="3454"/>
                    </a:lnTo>
                    <a:lnTo>
                      <a:pt x="2054" y="3500"/>
                    </a:lnTo>
                    <a:lnTo>
                      <a:pt x="2055" y="3460"/>
                    </a:lnTo>
                    <a:lnTo>
                      <a:pt x="2058" y="3494"/>
                    </a:lnTo>
                    <a:lnTo>
                      <a:pt x="2058" y="3480"/>
                    </a:lnTo>
                    <a:lnTo>
                      <a:pt x="2059" y="3494"/>
                    </a:lnTo>
                    <a:lnTo>
                      <a:pt x="2061" y="3474"/>
                    </a:lnTo>
                    <a:lnTo>
                      <a:pt x="2061" y="3500"/>
                    </a:lnTo>
                    <a:lnTo>
                      <a:pt x="2063" y="3467"/>
                    </a:lnTo>
                    <a:lnTo>
                      <a:pt x="2065" y="3480"/>
                    </a:lnTo>
                    <a:lnTo>
                      <a:pt x="2065" y="3474"/>
                    </a:lnTo>
                    <a:lnTo>
                      <a:pt x="2066" y="3480"/>
                    </a:lnTo>
                    <a:lnTo>
                      <a:pt x="2067" y="3467"/>
                    </a:lnTo>
                    <a:lnTo>
                      <a:pt x="2068" y="3487"/>
                    </a:lnTo>
                    <a:lnTo>
                      <a:pt x="2069" y="3474"/>
                    </a:lnTo>
                    <a:lnTo>
                      <a:pt x="2069" y="3487"/>
                    </a:lnTo>
                    <a:lnTo>
                      <a:pt x="2070" y="3480"/>
                    </a:lnTo>
                    <a:lnTo>
                      <a:pt x="2071" y="3507"/>
                    </a:lnTo>
                    <a:lnTo>
                      <a:pt x="2072" y="3480"/>
                    </a:lnTo>
                    <a:lnTo>
                      <a:pt x="2073" y="3507"/>
                    </a:lnTo>
                    <a:lnTo>
                      <a:pt x="2074" y="3467"/>
                    </a:lnTo>
                    <a:lnTo>
                      <a:pt x="2076" y="3487"/>
                    </a:lnTo>
                    <a:lnTo>
                      <a:pt x="2078" y="3474"/>
                    </a:lnTo>
                    <a:lnTo>
                      <a:pt x="2078" y="3480"/>
                    </a:lnTo>
                    <a:lnTo>
                      <a:pt x="2080" y="3467"/>
                    </a:lnTo>
                    <a:lnTo>
                      <a:pt x="2081" y="3487"/>
                    </a:lnTo>
                    <a:lnTo>
                      <a:pt x="2082" y="3460"/>
                    </a:lnTo>
                    <a:lnTo>
                      <a:pt x="2084" y="3507"/>
                    </a:lnTo>
                    <a:lnTo>
                      <a:pt x="2085" y="3474"/>
                    </a:lnTo>
                    <a:lnTo>
                      <a:pt x="2087" y="3494"/>
                    </a:lnTo>
                    <a:lnTo>
                      <a:pt x="2089" y="3454"/>
                    </a:lnTo>
                    <a:lnTo>
                      <a:pt x="2089" y="3474"/>
                    </a:lnTo>
                    <a:lnTo>
                      <a:pt x="2091" y="3467"/>
                    </a:lnTo>
                    <a:lnTo>
                      <a:pt x="2093" y="3494"/>
                    </a:lnTo>
                    <a:lnTo>
                      <a:pt x="2095" y="3467"/>
                    </a:lnTo>
                    <a:lnTo>
                      <a:pt x="2095" y="3500"/>
                    </a:lnTo>
                    <a:lnTo>
                      <a:pt x="2096" y="3480"/>
                    </a:lnTo>
                    <a:lnTo>
                      <a:pt x="2097" y="3494"/>
                    </a:lnTo>
                    <a:lnTo>
                      <a:pt x="2098" y="3480"/>
                    </a:lnTo>
                    <a:lnTo>
                      <a:pt x="2098" y="3487"/>
                    </a:lnTo>
                    <a:lnTo>
                      <a:pt x="2098" y="3460"/>
                    </a:lnTo>
                    <a:lnTo>
                      <a:pt x="2100" y="3487"/>
                    </a:lnTo>
                    <a:lnTo>
                      <a:pt x="2102" y="3467"/>
                    </a:lnTo>
                    <a:lnTo>
                      <a:pt x="2103" y="3494"/>
                    </a:lnTo>
                    <a:lnTo>
                      <a:pt x="2104" y="3467"/>
                    </a:lnTo>
                    <a:lnTo>
                      <a:pt x="2106" y="3500"/>
                    </a:lnTo>
                    <a:lnTo>
                      <a:pt x="2107" y="3474"/>
                    </a:lnTo>
                    <a:lnTo>
                      <a:pt x="2108" y="3527"/>
                    </a:lnTo>
                    <a:lnTo>
                      <a:pt x="2109" y="3467"/>
                    </a:lnTo>
                    <a:lnTo>
                      <a:pt x="2109" y="3474"/>
                    </a:lnTo>
                    <a:lnTo>
                      <a:pt x="2109" y="3460"/>
                    </a:lnTo>
                    <a:lnTo>
                      <a:pt x="2113" y="3487"/>
                    </a:lnTo>
                    <a:lnTo>
                      <a:pt x="2116" y="3454"/>
                    </a:lnTo>
                    <a:lnTo>
                      <a:pt x="2118" y="3480"/>
                    </a:lnTo>
                    <a:lnTo>
                      <a:pt x="2119" y="3467"/>
                    </a:lnTo>
                    <a:lnTo>
                      <a:pt x="2120" y="3487"/>
                    </a:lnTo>
                    <a:lnTo>
                      <a:pt x="2121" y="3467"/>
                    </a:lnTo>
                    <a:lnTo>
                      <a:pt x="2122" y="3480"/>
                    </a:lnTo>
                    <a:lnTo>
                      <a:pt x="2124" y="3474"/>
                    </a:lnTo>
                    <a:lnTo>
                      <a:pt x="2124" y="3494"/>
                    </a:lnTo>
                    <a:lnTo>
                      <a:pt x="2124" y="3474"/>
                    </a:lnTo>
                    <a:lnTo>
                      <a:pt x="2126" y="3480"/>
                    </a:lnTo>
                    <a:lnTo>
                      <a:pt x="2126" y="3474"/>
                    </a:lnTo>
                    <a:lnTo>
                      <a:pt x="2127" y="3487"/>
                    </a:lnTo>
                    <a:lnTo>
                      <a:pt x="2128" y="3460"/>
                    </a:lnTo>
                    <a:lnTo>
                      <a:pt x="2128" y="3480"/>
                    </a:lnTo>
                    <a:lnTo>
                      <a:pt x="2129" y="3474"/>
                    </a:lnTo>
                    <a:lnTo>
                      <a:pt x="2130" y="3487"/>
                    </a:lnTo>
                    <a:lnTo>
                      <a:pt x="2133" y="3447"/>
                    </a:lnTo>
                    <a:lnTo>
                      <a:pt x="2135" y="3480"/>
                    </a:lnTo>
                    <a:lnTo>
                      <a:pt x="2135" y="3467"/>
                    </a:lnTo>
                    <a:lnTo>
                      <a:pt x="2137" y="3474"/>
                    </a:lnTo>
                    <a:lnTo>
                      <a:pt x="2137" y="3467"/>
                    </a:lnTo>
                    <a:lnTo>
                      <a:pt x="2139" y="3480"/>
                    </a:lnTo>
                    <a:lnTo>
                      <a:pt x="2140" y="3474"/>
                    </a:lnTo>
                    <a:lnTo>
                      <a:pt x="2141" y="3480"/>
                    </a:lnTo>
                    <a:lnTo>
                      <a:pt x="2141" y="3460"/>
                    </a:lnTo>
                    <a:lnTo>
                      <a:pt x="2142" y="3487"/>
                    </a:lnTo>
                    <a:lnTo>
                      <a:pt x="2143" y="3474"/>
                    </a:lnTo>
                    <a:lnTo>
                      <a:pt x="2144" y="3494"/>
                    </a:lnTo>
                    <a:lnTo>
                      <a:pt x="2146" y="3441"/>
                    </a:lnTo>
                    <a:lnTo>
                      <a:pt x="2148" y="3480"/>
                    </a:lnTo>
                    <a:lnTo>
                      <a:pt x="2148" y="3454"/>
                    </a:lnTo>
                    <a:lnTo>
                      <a:pt x="2150" y="3500"/>
                    </a:lnTo>
                    <a:lnTo>
                      <a:pt x="2151" y="3480"/>
                    </a:lnTo>
                    <a:lnTo>
                      <a:pt x="2152" y="3500"/>
                    </a:lnTo>
                    <a:lnTo>
                      <a:pt x="2154" y="3454"/>
                    </a:lnTo>
                    <a:lnTo>
                      <a:pt x="2156" y="3487"/>
                    </a:lnTo>
                    <a:lnTo>
                      <a:pt x="2157" y="3467"/>
                    </a:lnTo>
                    <a:lnTo>
                      <a:pt x="2157" y="3500"/>
                    </a:lnTo>
                    <a:lnTo>
                      <a:pt x="2157" y="3487"/>
                    </a:lnTo>
                    <a:lnTo>
                      <a:pt x="2159" y="3494"/>
                    </a:lnTo>
                    <a:lnTo>
                      <a:pt x="2159" y="3480"/>
                    </a:lnTo>
                    <a:lnTo>
                      <a:pt x="2161" y="3494"/>
                    </a:lnTo>
                    <a:lnTo>
                      <a:pt x="2163" y="3474"/>
                    </a:lnTo>
                    <a:lnTo>
                      <a:pt x="2165" y="3500"/>
                    </a:lnTo>
                    <a:lnTo>
                      <a:pt x="2168" y="3467"/>
                    </a:lnTo>
                    <a:lnTo>
                      <a:pt x="2170" y="3514"/>
                    </a:lnTo>
                    <a:lnTo>
                      <a:pt x="2170" y="3467"/>
                    </a:lnTo>
                    <a:lnTo>
                      <a:pt x="2172" y="3480"/>
                    </a:lnTo>
                    <a:lnTo>
                      <a:pt x="2172" y="3474"/>
                    </a:lnTo>
                    <a:lnTo>
                      <a:pt x="2174" y="3500"/>
                    </a:lnTo>
                    <a:lnTo>
                      <a:pt x="2174" y="3467"/>
                    </a:lnTo>
                    <a:lnTo>
                      <a:pt x="2176" y="3487"/>
                    </a:lnTo>
                    <a:lnTo>
                      <a:pt x="2176" y="3467"/>
                    </a:lnTo>
                    <a:lnTo>
                      <a:pt x="2178" y="3507"/>
                    </a:lnTo>
                    <a:lnTo>
                      <a:pt x="2179" y="3474"/>
                    </a:lnTo>
                    <a:lnTo>
                      <a:pt x="2179" y="3507"/>
                    </a:lnTo>
                    <a:lnTo>
                      <a:pt x="2179" y="3487"/>
                    </a:lnTo>
                    <a:lnTo>
                      <a:pt x="2181" y="3494"/>
                    </a:lnTo>
                    <a:lnTo>
                      <a:pt x="2184" y="3467"/>
                    </a:lnTo>
                    <a:lnTo>
                      <a:pt x="2185" y="3474"/>
                    </a:lnTo>
                    <a:lnTo>
                      <a:pt x="2188" y="3460"/>
                    </a:lnTo>
                    <a:lnTo>
                      <a:pt x="2189" y="3467"/>
                    </a:lnTo>
                    <a:lnTo>
                      <a:pt x="2191" y="3460"/>
                    </a:lnTo>
                    <a:lnTo>
                      <a:pt x="2192" y="3500"/>
                    </a:lnTo>
                    <a:lnTo>
                      <a:pt x="2194" y="3474"/>
                    </a:lnTo>
                    <a:lnTo>
                      <a:pt x="2194" y="3480"/>
                    </a:lnTo>
                    <a:lnTo>
                      <a:pt x="2196" y="3467"/>
                    </a:lnTo>
                    <a:lnTo>
                      <a:pt x="2197" y="3494"/>
                    </a:lnTo>
                    <a:lnTo>
                      <a:pt x="2198" y="3474"/>
                    </a:lnTo>
                    <a:lnTo>
                      <a:pt x="2198" y="3480"/>
                    </a:lnTo>
                    <a:lnTo>
                      <a:pt x="2199" y="3460"/>
                    </a:lnTo>
                    <a:lnTo>
                      <a:pt x="2200" y="3474"/>
                    </a:lnTo>
                    <a:lnTo>
                      <a:pt x="2202" y="3454"/>
                    </a:lnTo>
                    <a:lnTo>
                      <a:pt x="2203" y="3487"/>
                    </a:lnTo>
                    <a:lnTo>
                      <a:pt x="2203" y="3460"/>
                    </a:lnTo>
                    <a:lnTo>
                      <a:pt x="2205" y="3494"/>
                    </a:lnTo>
                    <a:lnTo>
                      <a:pt x="2205" y="3487"/>
                    </a:lnTo>
                    <a:lnTo>
                      <a:pt x="2205" y="3494"/>
                    </a:lnTo>
                    <a:lnTo>
                      <a:pt x="2207" y="3454"/>
                    </a:lnTo>
                    <a:lnTo>
                      <a:pt x="2207" y="3480"/>
                    </a:lnTo>
                    <a:lnTo>
                      <a:pt x="2208" y="3474"/>
                    </a:lnTo>
                    <a:lnTo>
                      <a:pt x="2209" y="3507"/>
                    </a:lnTo>
                    <a:lnTo>
                      <a:pt x="2211" y="3474"/>
                    </a:lnTo>
                    <a:lnTo>
                      <a:pt x="2211" y="3494"/>
                    </a:lnTo>
                    <a:lnTo>
                      <a:pt x="2212" y="3474"/>
                    </a:lnTo>
                    <a:lnTo>
                      <a:pt x="2213" y="3480"/>
                    </a:lnTo>
                    <a:lnTo>
                      <a:pt x="2214" y="3467"/>
                    </a:lnTo>
                    <a:lnTo>
                      <a:pt x="2214" y="3474"/>
                    </a:lnTo>
                    <a:lnTo>
                      <a:pt x="2216" y="3460"/>
                    </a:lnTo>
                    <a:lnTo>
                      <a:pt x="2216" y="3494"/>
                    </a:lnTo>
                    <a:lnTo>
                      <a:pt x="2218" y="3480"/>
                    </a:lnTo>
                    <a:lnTo>
                      <a:pt x="2218" y="3500"/>
                    </a:lnTo>
                    <a:lnTo>
                      <a:pt x="2221" y="3467"/>
                    </a:lnTo>
                    <a:lnTo>
                      <a:pt x="2222" y="3480"/>
                    </a:lnTo>
                    <a:lnTo>
                      <a:pt x="2223" y="3454"/>
                    </a:lnTo>
                    <a:lnTo>
                      <a:pt x="2225" y="3487"/>
                    </a:lnTo>
                    <a:lnTo>
                      <a:pt x="2225" y="3474"/>
                    </a:lnTo>
                    <a:lnTo>
                      <a:pt x="2225" y="3494"/>
                    </a:lnTo>
                    <a:lnTo>
                      <a:pt x="2227" y="3454"/>
                    </a:lnTo>
                    <a:lnTo>
                      <a:pt x="2229" y="3507"/>
                    </a:lnTo>
                    <a:lnTo>
                      <a:pt x="2229" y="3454"/>
                    </a:lnTo>
                    <a:lnTo>
                      <a:pt x="2232" y="3500"/>
                    </a:lnTo>
                    <a:lnTo>
                      <a:pt x="2234" y="3460"/>
                    </a:lnTo>
                    <a:lnTo>
                      <a:pt x="2235" y="3507"/>
                    </a:lnTo>
                    <a:lnTo>
                      <a:pt x="2236" y="3460"/>
                    </a:lnTo>
                    <a:lnTo>
                      <a:pt x="2236" y="3480"/>
                    </a:lnTo>
                    <a:lnTo>
                      <a:pt x="2236" y="3474"/>
                    </a:lnTo>
                    <a:lnTo>
                      <a:pt x="2238" y="3487"/>
                    </a:lnTo>
                    <a:lnTo>
                      <a:pt x="2238" y="3474"/>
                    </a:lnTo>
                    <a:lnTo>
                      <a:pt x="2240" y="3500"/>
                    </a:lnTo>
                    <a:lnTo>
                      <a:pt x="2242" y="3460"/>
                    </a:lnTo>
                    <a:lnTo>
                      <a:pt x="2244" y="3494"/>
                    </a:lnTo>
                    <a:lnTo>
                      <a:pt x="2247" y="3447"/>
                    </a:lnTo>
                    <a:lnTo>
                      <a:pt x="2247" y="3494"/>
                    </a:lnTo>
                    <a:lnTo>
                      <a:pt x="2249" y="3480"/>
                    </a:lnTo>
                    <a:lnTo>
                      <a:pt x="2249" y="3507"/>
                    </a:lnTo>
                    <a:lnTo>
                      <a:pt x="2251" y="3467"/>
                    </a:lnTo>
                    <a:lnTo>
                      <a:pt x="2251" y="3480"/>
                    </a:lnTo>
                    <a:lnTo>
                      <a:pt x="2252" y="3454"/>
                    </a:lnTo>
                    <a:lnTo>
                      <a:pt x="2253" y="3474"/>
                    </a:lnTo>
                    <a:lnTo>
                      <a:pt x="2253" y="3460"/>
                    </a:lnTo>
                    <a:lnTo>
                      <a:pt x="2255" y="3487"/>
                    </a:lnTo>
                    <a:lnTo>
                      <a:pt x="2255" y="3441"/>
                    </a:lnTo>
                    <a:lnTo>
                      <a:pt x="2258" y="3487"/>
                    </a:lnTo>
                    <a:lnTo>
                      <a:pt x="2258" y="3480"/>
                    </a:lnTo>
                    <a:lnTo>
                      <a:pt x="2258" y="3514"/>
                    </a:lnTo>
                    <a:lnTo>
                      <a:pt x="2260" y="3474"/>
                    </a:lnTo>
                    <a:lnTo>
                      <a:pt x="2260" y="3494"/>
                    </a:lnTo>
                    <a:lnTo>
                      <a:pt x="2263" y="3454"/>
                    </a:lnTo>
                    <a:lnTo>
                      <a:pt x="2264" y="3467"/>
                    </a:lnTo>
                    <a:lnTo>
                      <a:pt x="2264" y="3460"/>
                    </a:lnTo>
                    <a:lnTo>
                      <a:pt x="2266" y="3474"/>
                    </a:lnTo>
                    <a:lnTo>
                      <a:pt x="2266" y="3460"/>
                    </a:lnTo>
                    <a:lnTo>
                      <a:pt x="2267" y="3494"/>
                    </a:lnTo>
                    <a:lnTo>
                      <a:pt x="2268" y="3467"/>
                    </a:lnTo>
                    <a:lnTo>
                      <a:pt x="2269" y="3487"/>
                    </a:lnTo>
                    <a:lnTo>
                      <a:pt x="2269" y="3454"/>
                    </a:lnTo>
                    <a:lnTo>
                      <a:pt x="2271" y="3494"/>
                    </a:lnTo>
                    <a:lnTo>
                      <a:pt x="2271" y="3454"/>
                    </a:lnTo>
                    <a:lnTo>
                      <a:pt x="2273" y="3480"/>
                    </a:lnTo>
                    <a:lnTo>
                      <a:pt x="2275" y="3467"/>
                    </a:lnTo>
                    <a:lnTo>
                      <a:pt x="2277" y="3487"/>
                    </a:lnTo>
                    <a:lnTo>
                      <a:pt x="2277" y="3467"/>
                    </a:lnTo>
                    <a:lnTo>
                      <a:pt x="2278" y="3494"/>
                    </a:lnTo>
                    <a:lnTo>
                      <a:pt x="2280" y="3460"/>
                    </a:lnTo>
                    <a:lnTo>
                      <a:pt x="2282" y="3474"/>
                    </a:lnTo>
                    <a:lnTo>
                      <a:pt x="2282" y="3460"/>
                    </a:lnTo>
                    <a:lnTo>
                      <a:pt x="2282" y="3474"/>
                    </a:lnTo>
                    <a:lnTo>
                      <a:pt x="2284" y="3460"/>
                    </a:lnTo>
                    <a:lnTo>
                      <a:pt x="2284" y="3487"/>
                    </a:lnTo>
                    <a:lnTo>
                      <a:pt x="2285" y="3467"/>
                    </a:lnTo>
                    <a:lnTo>
                      <a:pt x="2286" y="3480"/>
                    </a:lnTo>
                    <a:lnTo>
                      <a:pt x="2287" y="3460"/>
                    </a:lnTo>
                    <a:lnTo>
                      <a:pt x="2288" y="3487"/>
                    </a:lnTo>
                    <a:lnTo>
                      <a:pt x="2289" y="3474"/>
                    </a:lnTo>
                    <a:lnTo>
                      <a:pt x="2290" y="3487"/>
                    </a:lnTo>
                    <a:lnTo>
                      <a:pt x="2291" y="3474"/>
                    </a:lnTo>
                    <a:lnTo>
                      <a:pt x="2291" y="3494"/>
                    </a:lnTo>
                    <a:lnTo>
                      <a:pt x="2293" y="3467"/>
                    </a:lnTo>
                    <a:lnTo>
                      <a:pt x="2295" y="3480"/>
                    </a:lnTo>
                    <a:lnTo>
                      <a:pt x="2295" y="3474"/>
                    </a:lnTo>
                    <a:lnTo>
                      <a:pt x="2296" y="3487"/>
                    </a:lnTo>
                    <a:lnTo>
                      <a:pt x="2297" y="3480"/>
                    </a:lnTo>
                    <a:lnTo>
                      <a:pt x="2297" y="3494"/>
                    </a:lnTo>
                    <a:lnTo>
                      <a:pt x="2298" y="3487"/>
                    </a:lnTo>
                    <a:lnTo>
                      <a:pt x="2299" y="3494"/>
                    </a:lnTo>
                    <a:lnTo>
                      <a:pt x="2299" y="3467"/>
                    </a:lnTo>
                    <a:lnTo>
                      <a:pt x="2300" y="3494"/>
                    </a:lnTo>
                    <a:lnTo>
                      <a:pt x="2302" y="3467"/>
                    </a:lnTo>
                    <a:lnTo>
                      <a:pt x="2302" y="3494"/>
                    </a:lnTo>
                    <a:lnTo>
                      <a:pt x="2304" y="3474"/>
                    </a:lnTo>
                    <a:lnTo>
                      <a:pt x="2306" y="3494"/>
                    </a:lnTo>
                    <a:lnTo>
                      <a:pt x="2307" y="3474"/>
                    </a:lnTo>
                    <a:lnTo>
                      <a:pt x="2308" y="3494"/>
                    </a:lnTo>
                    <a:lnTo>
                      <a:pt x="2310" y="3467"/>
                    </a:lnTo>
                    <a:lnTo>
                      <a:pt x="2311" y="3480"/>
                    </a:lnTo>
                    <a:lnTo>
                      <a:pt x="2312" y="3454"/>
                    </a:lnTo>
                    <a:lnTo>
                      <a:pt x="2313" y="3474"/>
                    </a:lnTo>
                    <a:lnTo>
                      <a:pt x="2313" y="3460"/>
                    </a:lnTo>
                    <a:lnTo>
                      <a:pt x="2315" y="3494"/>
                    </a:lnTo>
                    <a:lnTo>
                      <a:pt x="2315" y="3474"/>
                    </a:lnTo>
                    <a:lnTo>
                      <a:pt x="2317" y="3507"/>
                    </a:lnTo>
                    <a:lnTo>
                      <a:pt x="2317" y="3487"/>
                    </a:lnTo>
                    <a:lnTo>
                      <a:pt x="2318" y="3494"/>
                    </a:lnTo>
                    <a:lnTo>
                      <a:pt x="2319" y="3480"/>
                    </a:lnTo>
                    <a:lnTo>
                      <a:pt x="2319" y="3494"/>
                    </a:lnTo>
                    <a:lnTo>
                      <a:pt x="2321" y="3454"/>
                    </a:lnTo>
                    <a:lnTo>
                      <a:pt x="2322" y="3487"/>
                    </a:lnTo>
                    <a:lnTo>
                      <a:pt x="2324" y="3467"/>
                    </a:lnTo>
                    <a:lnTo>
                      <a:pt x="2324" y="3480"/>
                    </a:lnTo>
                    <a:lnTo>
                      <a:pt x="2324" y="3467"/>
                    </a:lnTo>
                    <a:lnTo>
                      <a:pt x="2326" y="3487"/>
                    </a:lnTo>
                    <a:lnTo>
                      <a:pt x="2326" y="3467"/>
                    </a:lnTo>
                    <a:lnTo>
                      <a:pt x="2327" y="3514"/>
                    </a:lnTo>
                    <a:lnTo>
                      <a:pt x="2328" y="3474"/>
                    </a:lnTo>
                    <a:lnTo>
                      <a:pt x="2329" y="3494"/>
                    </a:lnTo>
                    <a:lnTo>
                      <a:pt x="2330" y="3474"/>
                    </a:lnTo>
                    <a:lnTo>
                      <a:pt x="2332" y="3500"/>
                    </a:lnTo>
                    <a:lnTo>
                      <a:pt x="2333" y="3467"/>
                    </a:lnTo>
                    <a:lnTo>
                      <a:pt x="2335" y="3494"/>
                    </a:lnTo>
                    <a:lnTo>
                      <a:pt x="2335" y="3447"/>
                    </a:lnTo>
                    <a:lnTo>
                      <a:pt x="2337" y="3494"/>
                    </a:lnTo>
                    <a:lnTo>
                      <a:pt x="2337" y="3460"/>
                    </a:lnTo>
                    <a:lnTo>
                      <a:pt x="2339" y="3500"/>
                    </a:lnTo>
                    <a:lnTo>
                      <a:pt x="2340" y="3467"/>
                    </a:lnTo>
                    <a:lnTo>
                      <a:pt x="2341" y="3474"/>
                    </a:lnTo>
                    <a:lnTo>
                      <a:pt x="2341" y="3467"/>
                    </a:lnTo>
                    <a:lnTo>
                      <a:pt x="2342" y="3480"/>
                    </a:lnTo>
                    <a:lnTo>
                      <a:pt x="2343" y="3441"/>
                    </a:lnTo>
                    <a:lnTo>
                      <a:pt x="2344" y="3474"/>
                    </a:lnTo>
                    <a:lnTo>
                      <a:pt x="2344" y="3460"/>
                    </a:lnTo>
                    <a:lnTo>
                      <a:pt x="2346" y="3487"/>
                    </a:lnTo>
                    <a:lnTo>
                      <a:pt x="2346" y="3474"/>
                    </a:lnTo>
                    <a:lnTo>
                      <a:pt x="2346" y="3494"/>
                    </a:lnTo>
                    <a:lnTo>
                      <a:pt x="2348" y="3480"/>
                    </a:lnTo>
                    <a:lnTo>
                      <a:pt x="2348" y="3500"/>
                    </a:lnTo>
                    <a:lnTo>
                      <a:pt x="2350" y="3474"/>
                    </a:lnTo>
                    <a:lnTo>
                      <a:pt x="2350" y="3494"/>
                    </a:lnTo>
                    <a:lnTo>
                      <a:pt x="2352" y="3467"/>
                    </a:lnTo>
                    <a:lnTo>
                      <a:pt x="2354" y="3500"/>
                    </a:lnTo>
                    <a:lnTo>
                      <a:pt x="2357" y="3460"/>
                    </a:lnTo>
                    <a:lnTo>
                      <a:pt x="2357" y="3480"/>
                    </a:lnTo>
                    <a:lnTo>
                      <a:pt x="2357" y="3474"/>
                    </a:lnTo>
                    <a:lnTo>
                      <a:pt x="2359" y="3487"/>
                    </a:lnTo>
                    <a:lnTo>
                      <a:pt x="2360" y="3460"/>
                    </a:lnTo>
                    <a:lnTo>
                      <a:pt x="2362" y="3494"/>
                    </a:lnTo>
                    <a:lnTo>
                      <a:pt x="2363" y="3460"/>
                    </a:lnTo>
                    <a:lnTo>
                      <a:pt x="2364" y="3467"/>
                    </a:lnTo>
                    <a:lnTo>
                      <a:pt x="2365" y="3460"/>
                    </a:lnTo>
                    <a:lnTo>
                      <a:pt x="2366" y="3507"/>
                    </a:lnTo>
                    <a:lnTo>
                      <a:pt x="2366" y="3467"/>
                    </a:lnTo>
                    <a:lnTo>
                      <a:pt x="2368" y="3487"/>
                    </a:lnTo>
                    <a:lnTo>
                      <a:pt x="2368" y="3474"/>
                    </a:lnTo>
                    <a:lnTo>
                      <a:pt x="2369" y="3480"/>
                    </a:lnTo>
                    <a:lnTo>
                      <a:pt x="2370" y="3474"/>
                    </a:lnTo>
                    <a:lnTo>
                      <a:pt x="2371" y="3500"/>
                    </a:lnTo>
                    <a:lnTo>
                      <a:pt x="2372" y="3487"/>
                    </a:lnTo>
                    <a:lnTo>
                      <a:pt x="2372" y="3500"/>
                    </a:lnTo>
                    <a:lnTo>
                      <a:pt x="2374" y="3460"/>
                    </a:lnTo>
                    <a:lnTo>
                      <a:pt x="2375" y="3500"/>
                    </a:lnTo>
                    <a:lnTo>
                      <a:pt x="2377" y="3474"/>
                    </a:lnTo>
                    <a:lnTo>
                      <a:pt x="2379" y="3494"/>
                    </a:lnTo>
                    <a:lnTo>
                      <a:pt x="2380" y="3474"/>
                    </a:lnTo>
                    <a:lnTo>
                      <a:pt x="2381" y="3494"/>
                    </a:lnTo>
                    <a:lnTo>
                      <a:pt x="2382" y="3480"/>
                    </a:lnTo>
                    <a:lnTo>
                      <a:pt x="2383" y="3494"/>
                    </a:lnTo>
                    <a:lnTo>
                      <a:pt x="2383" y="3480"/>
                    </a:lnTo>
                    <a:lnTo>
                      <a:pt x="2384" y="3500"/>
                    </a:lnTo>
                    <a:lnTo>
                      <a:pt x="2386" y="3454"/>
                    </a:lnTo>
                    <a:lnTo>
                      <a:pt x="2388" y="3494"/>
                    </a:lnTo>
                    <a:lnTo>
                      <a:pt x="2388" y="3467"/>
                    </a:lnTo>
                    <a:lnTo>
                      <a:pt x="2390" y="3474"/>
                    </a:lnTo>
                    <a:lnTo>
                      <a:pt x="2390" y="3460"/>
                    </a:lnTo>
                    <a:lnTo>
                      <a:pt x="2392" y="3474"/>
                    </a:lnTo>
                    <a:lnTo>
                      <a:pt x="2394" y="3454"/>
                    </a:lnTo>
                    <a:lnTo>
                      <a:pt x="2396" y="3480"/>
                    </a:lnTo>
                    <a:lnTo>
                      <a:pt x="2397" y="3474"/>
                    </a:lnTo>
                    <a:lnTo>
                      <a:pt x="2397" y="3487"/>
                    </a:lnTo>
                    <a:lnTo>
                      <a:pt x="2399" y="3460"/>
                    </a:lnTo>
                    <a:lnTo>
                      <a:pt x="2401" y="3480"/>
                    </a:lnTo>
                    <a:lnTo>
                      <a:pt x="2401" y="3460"/>
                    </a:lnTo>
                    <a:lnTo>
                      <a:pt x="2403" y="3494"/>
                    </a:lnTo>
                    <a:lnTo>
                      <a:pt x="2405" y="3474"/>
                    </a:lnTo>
                    <a:lnTo>
                      <a:pt x="2406" y="3487"/>
                    </a:lnTo>
                    <a:lnTo>
                      <a:pt x="2406" y="3460"/>
                    </a:lnTo>
                    <a:lnTo>
                      <a:pt x="2408" y="3487"/>
                    </a:lnTo>
                    <a:lnTo>
                      <a:pt x="2408" y="3467"/>
                    </a:lnTo>
                    <a:lnTo>
                      <a:pt x="2410" y="3480"/>
                    </a:lnTo>
                    <a:lnTo>
                      <a:pt x="2410" y="3474"/>
                    </a:lnTo>
                    <a:lnTo>
                      <a:pt x="2411" y="3487"/>
                    </a:lnTo>
                    <a:lnTo>
                      <a:pt x="2412" y="3460"/>
                    </a:lnTo>
                    <a:lnTo>
                      <a:pt x="2412" y="3507"/>
                    </a:lnTo>
                    <a:lnTo>
                      <a:pt x="2414" y="3474"/>
                    </a:lnTo>
                    <a:lnTo>
                      <a:pt x="2414" y="3494"/>
                    </a:lnTo>
                    <a:lnTo>
                      <a:pt x="2415" y="3460"/>
                    </a:lnTo>
                    <a:lnTo>
                      <a:pt x="2417" y="3494"/>
                    </a:lnTo>
                    <a:lnTo>
                      <a:pt x="2417" y="3474"/>
                    </a:lnTo>
                    <a:lnTo>
                      <a:pt x="2419" y="3494"/>
                    </a:lnTo>
                    <a:lnTo>
                      <a:pt x="2419" y="3467"/>
                    </a:lnTo>
                    <a:lnTo>
                      <a:pt x="2421" y="3474"/>
                    </a:lnTo>
                    <a:lnTo>
                      <a:pt x="2421" y="3467"/>
                    </a:lnTo>
                    <a:lnTo>
                      <a:pt x="2423" y="3494"/>
                    </a:lnTo>
                    <a:lnTo>
                      <a:pt x="2423" y="3460"/>
                    </a:lnTo>
                    <a:lnTo>
                      <a:pt x="2425" y="3500"/>
                    </a:lnTo>
                    <a:lnTo>
                      <a:pt x="2426" y="3480"/>
                    </a:lnTo>
                    <a:lnTo>
                      <a:pt x="2426" y="3487"/>
                    </a:lnTo>
                    <a:lnTo>
                      <a:pt x="2428" y="3474"/>
                    </a:lnTo>
                    <a:lnTo>
                      <a:pt x="2428" y="3480"/>
                    </a:lnTo>
                    <a:lnTo>
                      <a:pt x="2428" y="3454"/>
                    </a:lnTo>
                    <a:lnTo>
                      <a:pt x="2430" y="3487"/>
                    </a:lnTo>
                    <a:lnTo>
                      <a:pt x="2432" y="3460"/>
                    </a:lnTo>
                    <a:lnTo>
                      <a:pt x="2432" y="3480"/>
                    </a:lnTo>
                    <a:lnTo>
                      <a:pt x="2433" y="3467"/>
                    </a:lnTo>
                    <a:lnTo>
                      <a:pt x="2434" y="3514"/>
                    </a:lnTo>
                    <a:lnTo>
                      <a:pt x="2435" y="3467"/>
                    </a:lnTo>
                    <a:lnTo>
                      <a:pt x="2436" y="3514"/>
                    </a:lnTo>
                    <a:lnTo>
                      <a:pt x="2439" y="3480"/>
                    </a:lnTo>
                    <a:lnTo>
                      <a:pt x="2439" y="3494"/>
                    </a:lnTo>
                    <a:lnTo>
                      <a:pt x="2441" y="3474"/>
                    </a:lnTo>
                    <a:lnTo>
                      <a:pt x="2441" y="3500"/>
                    </a:lnTo>
                    <a:lnTo>
                      <a:pt x="2443" y="3480"/>
                    </a:lnTo>
                    <a:lnTo>
                      <a:pt x="2443" y="3494"/>
                    </a:lnTo>
                    <a:lnTo>
                      <a:pt x="2444" y="3454"/>
                    </a:lnTo>
                    <a:lnTo>
                      <a:pt x="2446" y="3494"/>
                    </a:lnTo>
                    <a:lnTo>
                      <a:pt x="2448" y="3467"/>
                    </a:lnTo>
                    <a:lnTo>
                      <a:pt x="2450" y="3487"/>
                    </a:lnTo>
                    <a:lnTo>
                      <a:pt x="2450" y="3480"/>
                    </a:lnTo>
                    <a:lnTo>
                      <a:pt x="2452" y="3500"/>
                    </a:lnTo>
                    <a:lnTo>
                      <a:pt x="2453" y="3494"/>
                    </a:lnTo>
                    <a:lnTo>
                      <a:pt x="2454" y="3500"/>
                    </a:lnTo>
                    <a:lnTo>
                      <a:pt x="2454" y="3487"/>
                    </a:lnTo>
                    <a:lnTo>
                      <a:pt x="2455" y="3507"/>
                    </a:lnTo>
                    <a:lnTo>
                      <a:pt x="2457" y="3460"/>
                    </a:lnTo>
                    <a:lnTo>
                      <a:pt x="2457" y="3480"/>
                    </a:lnTo>
                    <a:lnTo>
                      <a:pt x="2459" y="3447"/>
                    </a:lnTo>
                    <a:lnTo>
                      <a:pt x="2459" y="3480"/>
                    </a:lnTo>
                    <a:lnTo>
                      <a:pt x="2459" y="3467"/>
                    </a:lnTo>
                    <a:lnTo>
                      <a:pt x="2461" y="3494"/>
                    </a:lnTo>
                    <a:lnTo>
                      <a:pt x="2462" y="3467"/>
                    </a:lnTo>
                    <a:lnTo>
                      <a:pt x="2463" y="3494"/>
                    </a:lnTo>
                    <a:lnTo>
                      <a:pt x="2466" y="3474"/>
                    </a:lnTo>
                    <a:lnTo>
                      <a:pt x="2466" y="3500"/>
                    </a:lnTo>
                    <a:lnTo>
                      <a:pt x="2466" y="3474"/>
                    </a:lnTo>
                    <a:lnTo>
                      <a:pt x="2468" y="3500"/>
                    </a:lnTo>
                    <a:lnTo>
                      <a:pt x="2468" y="3454"/>
                    </a:lnTo>
                    <a:lnTo>
                      <a:pt x="2470" y="3494"/>
                    </a:lnTo>
                    <a:lnTo>
                      <a:pt x="2470" y="3474"/>
                    </a:lnTo>
                    <a:lnTo>
                      <a:pt x="2471" y="3480"/>
                    </a:lnTo>
                    <a:lnTo>
                      <a:pt x="2472" y="3467"/>
                    </a:lnTo>
                    <a:lnTo>
                      <a:pt x="2474" y="3507"/>
                    </a:lnTo>
                    <a:lnTo>
                      <a:pt x="2476" y="3447"/>
                    </a:lnTo>
                    <a:lnTo>
                      <a:pt x="2477" y="3474"/>
                    </a:lnTo>
                    <a:lnTo>
                      <a:pt x="2477" y="3441"/>
                    </a:lnTo>
                    <a:lnTo>
                      <a:pt x="2481" y="3500"/>
                    </a:lnTo>
                    <a:lnTo>
                      <a:pt x="2481" y="3467"/>
                    </a:lnTo>
                    <a:lnTo>
                      <a:pt x="2483" y="3487"/>
                    </a:lnTo>
                    <a:lnTo>
                      <a:pt x="2485" y="3447"/>
                    </a:lnTo>
                    <a:lnTo>
                      <a:pt x="2488" y="3480"/>
                    </a:lnTo>
                    <a:lnTo>
                      <a:pt x="2488" y="3460"/>
                    </a:lnTo>
                    <a:lnTo>
                      <a:pt x="2488" y="3494"/>
                    </a:lnTo>
                    <a:lnTo>
                      <a:pt x="2490" y="3474"/>
                    </a:lnTo>
                    <a:lnTo>
                      <a:pt x="2492" y="3500"/>
                    </a:lnTo>
                    <a:lnTo>
                      <a:pt x="2492" y="3474"/>
                    </a:lnTo>
                    <a:lnTo>
                      <a:pt x="2493" y="3480"/>
                    </a:lnTo>
                    <a:lnTo>
                      <a:pt x="2494" y="3474"/>
                    </a:lnTo>
                    <a:lnTo>
                      <a:pt x="2494" y="3500"/>
                    </a:lnTo>
                    <a:lnTo>
                      <a:pt x="2496" y="3460"/>
                    </a:lnTo>
                    <a:lnTo>
                      <a:pt x="2497" y="3480"/>
                    </a:lnTo>
                    <a:lnTo>
                      <a:pt x="2499" y="3474"/>
                    </a:lnTo>
                    <a:lnTo>
                      <a:pt x="2501" y="3494"/>
                    </a:lnTo>
                    <a:lnTo>
                      <a:pt x="2502" y="3454"/>
                    </a:lnTo>
                    <a:lnTo>
                      <a:pt x="2503" y="3474"/>
                    </a:lnTo>
                    <a:lnTo>
                      <a:pt x="2505" y="3454"/>
                    </a:lnTo>
                    <a:lnTo>
                      <a:pt x="2506" y="3474"/>
                    </a:lnTo>
                    <a:lnTo>
                      <a:pt x="2506" y="3467"/>
                    </a:lnTo>
                    <a:lnTo>
                      <a:pt x="2508" y="3507"/>
                    </a:lnTo>
                    <a:lnTo>
                      <a:pt x="2508" y="3460"/>
                    </a:lnTo>
                    <a:lnTo>
                      <a:pt x="2510" y="3500"/>
                    </a:lnTo>
                    <a:lnTo>
                      <a:pt x="2511" y="3467"/>
                    </a:lnTo>
                    <a:lnTo>
                      <a:pt x="2513" y="3500"/>
                    </a:lnTo>
                    <a:lnTo>
                      <a:pt x="2514" y="3494"/>
                    </a:lnTo>
                    <a:lnTo>
                      <a:pt x="2515" y="3500"/>
                    </a:lnTo>
                    <a:lnTo>
                      <a:pt x="2515" y="3447"/>
                    </a:lnTo>
                    <a:lnTo>
                      <a:pt x="2517" y="3500"/>
                    </a:lnTo>
                    <a:lnTo>
                      <a:pt x="2517" y="3467"/>
                    </a:lnTo>
                    <a:lnTo>
                      <a:pt x="2519" y="3507"/>
                    </a:lnTo>
                    <a:lnTo>
                      <a:pt x="2520" y="3487"/>
                    </a:lnTo>
                    <a:lnTo>
                      <a:pt x="2521" y="3494"/>
                    </a:lnTo>
                    <a:lnTo>
                      <a:pt x="2521" y="3467"/>
                    </a:lnTo>
                    <a:lnTo>
                      <a:pt x="2522" y="3494"/>
                    </a:lnTo>
                    <a:lnTo>
                      <a:pt x="2523" y="3480"/>
                    </a:lnTo>
                    <a:lnTo>
                      <a:pt x="2523" y="3500"/>
                    </a:lnTo>
                    <a:lnTo>
                      <a:pt x="2524" y="3480"/>
                    </a:lnTo>
                    <a:lnTo>
                      <a:pt x="2525" y="3507"/>
                    </a:lnTo>
                    <a:lnTo>
                      <a:pt x="2526" y="3480"/>
                    </a:lnTo>
                    <a:lnTo>
                      <a:pt x="2526" y="3487"/>
                    </a:lnTo>
                    <a:lnTo>
                      <a:pt x="2526" y="3480"/>
                    </a:lnTo>
                    <a:lnTo>
                      <a:pt x="2528" y="3487"/>
                    </a:lnTo>
                    <a:lnTo>
                      <a:pt x="2530" y="3460"/>
                    </a:lnTo>
                    <a:lnTo>
                      <a:pt x="2532" y="3494"/>
                    </a:lnTo>
                    <a:lnTo>
                      <a:pt x="2532" y="3474"/>
                    </a:lnTo>
                    <a:lnTo>
                      <a:pt x="2533" y="3500"/>
                    </a:lnTo>
                    <a:lnTo>
                      <a:pt x="2534" y="3460"/>
                    </a:lnTo>
                    <a:lnTo>
                      <a:pt x="2535" y="3500"/>
                    </a:lnTo>
                    <a:lnTo>
                      <a:pt x="2535" y="3487"/>
                    </a:lnTo>
                    <a:lnTo>
                      <a:pt x="2535" y="3494"/>
                    </a:lnTo>
                    <a:lnTo>
                      <a:pt x="2537" y="3480"/>
                    </a:lnTo>
                    <a:lnTo>
                      <a:pt x="2537" y="3494"/>
                    </a:lnTo>
                    <a:lnTo>
                      <a:pt x="2539" y="3480"/>
                    </a:lnTo>
                    <a:lnTo>
                      <a:pt x="2539" y="3500"/>
                    </a:lnTo>
                    <a:lnTo>
                      <a:pt x="2540" y="3487"/>
                    </a:lnTo>
                    <a:lnTo>
                      <a:pt x="2541" y="3494"/>
                    </a:lnTo>
                    <a:lnTo>
                      <a:pt x="2543" y="3460"/>
                    </a:lnTo>
                    <a:lnTo>
                      <a:pt x="2544" y="3520"/>
                    </a:lnTo>
                    <a:lnTo>
                      <a:pt x="2546" y="3460"/>
                    </a:lnTo>
                    <a:lnTo>
                      <a:pt x="2549" y="3487"/>
                    </a:lnTo>
                    <a:lnTo>
                      <a:pt x="2550" y="3467"/>
                    </a:lnTo>
                    <a:lnTo>
                      <a:pt x="2552" y="3480"/>
                    </a:lnTo>
                    <a:lnTo>
                      <a:pt x="2554" y="3467"/>
                    </a:lnTo>
                    <a:lnTo>
                      <a:pt x="2555" y="3507"/>
                    </a:lnTo>
                    <a:lnTo>
                      <a:pt x="2557" y="3480"/>
                    </a:lnTo>
                    <a:lnTo>
                      <a:pt x="2557" y="3500"/>
                    </a:lnTo>
                    <a:lnTo>
                      <a:pt x="2558" y="3447"/>
                    </a:lnTo>
                    <a:lnTo>
                      <a:pt x="2559" y="3487"/>
                    </a:lnTo>
                    <a:lnTo>
                      <a:pt x="2560" y="3467"/>
                    </a:lnTo>
                    <a:lnTo>
                      <a:pt x="2561" y="3480"/>
                    </a:lnTo>
                    <a:lnTo>
                      <a:pt x="2561" y="3454"/>
                    </a:lnTo>
                    <a:lnTo>
                      <a:pt x="2562" y="3487"/>
                    </a:lnTo>
                    <a:lnTo>
                      <a:pt x="2563" y="3480"/>
                    </a:lnTo>
                    <a:lnTo>
                      <a:pt x="2564" y="3487"/>
                    </a:lnTo>
                    <a:lnTo>
                      <a:pt x="2564" y="3447"/>
                    </a:lnTo>
                    <a:lnTo>
                      <a:pt x="2566" y="3487"/>
                    </a:lnTo>
                    <a:lnTo>
                      <a:pt x="2567" y="3454"/>
                    </a:lnTo>
                    <a:lnTo>
                      <a:pt x="2568" y="3474"/>
                    </a:lnTo>
                    <a:lnTo>
                      <a:pt x="2568" y="3454"/>
                    </a:lnTo>
                    <a:lnTo>
                      <a:pt x="2571" y="3474"/>
                    </a:lnTo>
                    <a:lnTo>
                      <a:pt x="2572" y="3454"/>
                    </a:lnTo>
                    <a:lnTo>
                      <a:pt x="2573" y="3487"/>
                    </a:lnTo>
                    <a:lnTo>
                      <a:pt x="2573" y="3480"/>
                    </a:lnTo>
                    <a:lnTo>
                      <a:pt x="2573" y="3487"/>
                    </a:lnTo>
                    <a:lnTo>
                      <a:pt x="2575" y="3474"/>
                    </a:lnTo>
                    <a:lnTo>
                      <a:pt x="2575" y="3494"/>
                    </a:lnTo>
                    <a:lnTo>
                      <a:pt x="2577" y="3480"/>
                    </a:lnTo>
                    <a:lnTo>
                      <a:pt x="2577" y="3494"/>
                    </a:lnTo>
                    <a:lnTo>
                      <a:pt x="2579" y="3487"/>
                    </a:lnTo>
                    <a:lnTo>
                      <a:pt x="2580" y="3494"/>
                    </a:lnTo>
                    <a:lnTo>
                      <a:pt x="2581" y="3454"/>
                    </a:lnTo>
                    <a:lnTo>
                      <a:pt x="2582" y="3480"/>
                    </a:lnTo>
                    <a:lnTo>
                      <a:pt x="2582" y="3474"/>
                    </a:lnTo>
                    <a:lnTo>
                      <a:pt x="2584" y="3500"/>
                    </a:lnTo>
                    <a:lnTo>
                      <a:pt x="2584" y="3460"/>
                    </a:lnTo>
                    <a:lnTo>
                      <a:pt x="2586" y="3514"/>
                    </a:lnTo>
                    <a:lnTo>
                      <a:pt x="2588" y="3480"/>
                    </a:lnTo>
                    <a:lnTo>
                      <a:pt x="2588" y="3500"/>
                    </a:lnTo>
                    <a:lnTo>
                      <a:pt x="2590" y="3480"/>
                    </a:lnTo>
                    <a:lnTo>
                      <a:pt x="2591" y="3494"/>
                    </a:lnTo>
                    <a:lnTo>
                      <a:pt x="2593" y="3474"/>
                    </a:lnTo>
                    <a:lnTo>
                      <a:pt x="2595" y="3500"/>
                    </a:lnTo>
                    <a:lnTo>
                      <a:pt x="2597" y="3480"/>
                    </a:lnTo>
                    <a:lnTo>
                      <a:pt x="2598" y="3487"/>
                    </a:lnTo>
                    <a:lnTo>
                      <a:pt x="2599" y="3467"/>
                    </a:lnTo>
                    <a:lnTo>
                      <a:pt x="2600" y="3507"/>
                    </a:lnTo>
                    <a:lnTo>
                      <a:pt x="2601" y="3480"/>
                    </a:lnTo>
                    <a:lnTo>
                      <a:pt x="2602" y="3494"/>
                    </a:lnTo>
                    <a:lnTo>
                      <a:pt x="2602" y="3474"/>
                    </a:lnTo>
                    <a:lnTo>
                      <a:pt x="2602" y="3480"/>
                    </a:lnTo>
                    <a:lnTo>
                      <a:pt x="2604" y="3474"/>
                    </a:lnTo>
                    <a:lnTo>
                      <a:pt x="2606" y="3507"/>
                    </a:lnTo>
                    <a:lnTo>
                      <a:pt x="2608" y="3474"/>
                    </a:lnTo>
                    <a:lnTo>
                      <a:pt x="2611" y="3487"/>
                    </a:lnTo>
                    <a:lnTo>
                      <a:pt x="2611" y="3480"/>
                    </a:lnTo>
                    <a:lnTo>
                      <a:pt x="2611" y="3487"/>
                    </a:lnTo>
                    <a:lnTo>
                      <a:pt x="2613" y="3474"/>
                    </a:lnTo>
                    <a:lnTo>
                      <a:pt x="2613" y="3480"/>
                    </a:lnTo>
                    <a:lnTo>
                      <a:pt x="2614" y="3460"/>
                    </a:lnTo>
                    <a:lnTo>
                      <a:pt x="2615" y="3500"/>
                    </a:lnTo>
                    <a:lnTo>
                      <a:pt x="2616" y="3467"/>
                    </a:lnTo>
                    <a:lnTo>
                      <a:pt x="2619" y="3494"/>
                    </a:lnTo>
                    <a:lnTo>
                      <a:pt x="2620" y="3460"/>
                    </a:lnTo>
                    <a:lnTo>
                      <a:pt x="2620" y="3494"/>
                    </a:lnTo>
                    <a:lnTo>
                      <a:pt x="2622" y="3460"/>
                    </a:lnTo>
                    <a:lnTo>
                      <a:pt x="2623" y="3494"/>
                    </a:lnTo>
                    <a:lnTo>
                      <a:pt x="2624" y="3474"/>
                    </a:lnTo>
                    <a:lnTo>
                      <a:pt x="2625" y="3487"/>
                    </a:lnTo>
                    <a:lnTo>
                      <a:pt x="2626" y="3467"/>
                    </a:lnTo>
                    <a:lnTo>
                      <a:pt x="2628" y="3480"/>
                    </a:lnTo>
                    <a:lnTo>
                      <a:pt x="2629" y="3447"/>
                    </a:lnTo>
                    <a:lnTo>
                      <a:pt x="2631" y="3480"/>
                    </a:lnTo>
                    <a:lnTo>
                      <a:pt x="2631" y="3474"/>
                    </a:lnTo>
                    <a:lnTo>
                      <a:pt x="2631" y="3480"/>
                    </a:lnTo>
                    <a:lnTo>
                      <a:pt x="2633" y="3467"/>
                    </a:lnTo>
                    <a:lnTo>
                      <a:pt x="2633" y="3487"/>
                    </a:lnTo>
                    <a:lnTo>
                      <a:pt x="2634" y="3460"/>
                    </a:lnTo>
                    <a:lnTo>
                      <a:pt x="2635" y="3500"/>
                    </a:lnTo>
                    <a:lnTo>
                      <a:pt x="2636" y="3480"/>
                    </a:lnTo>
                    <a:lnTo>
                      <a:pt x="2638" y="3494"/>
                    </a:lnTo>
                    <a:lnTo>
                      <a:pt x="2638" y="3460"/>
                    </a:lnTo>
                    <a:lnTo>
                      <a:pt x="2640" y="3480"/>
                    </a:lnTo>
                    <a:lnTo>
                      <a:pt x="2640" y="3467"/>
                    </a:lnTo>
                    <a:lnTo>
                      <a:pt x="2640" y="3507"/>
                    </a:lnTo>
                    <a:lnTo>
                      <a:pt x="2642" y="3460"/>
                    </a:lnTo>
                    <a:lnTo>
                      <a:pt x="2642" y="3494"/>
                    </a:lnTo>
                    <a:lnTo>
                      <a:pt x="2643" y="3474"/>
                    </a:lnTo>
                    <a:lnTo>
                      <a:pt x="2644" y="3494"/>
                    </a:lnTo>
                    <a:lnTo>
                      <a:pt x="2645" y="3474"/>
                    </a:lnTo>
                    <a:lnTo>
                      <a:pt x="2646" y="3487"/>
                    </a:lnTo>
                    <a:lnTo>
                      <a:pt x="2647" y="3480"/>
                    </a:lnTo>
                    <a:lnTo>
                      <a:pt x="2647" y="3500"/>
                    </a:lnTo>
                    <a:lnTo>
                      <a:pt x="2647" y="3460"/>
                    </a:lnTo>
                    <a:lnTo>
                      <a:pt x="2649" y="3487"/>
                    </a:lnTo>
                    <a:lnTo>
                      <a:pt x="2651" y="3460"/>
                    </a:lnTo>
                    <a:lnTo>
                      <a:pt x="2651" y="3480"/>
                    </a:lnTo>
                    <a:lnTo>
                      <a:pt x="2652" y="3460"/>
                    </a:lnTo>
                    <a:lnTo>
                      <a:pt x="2653" y="3467"/>
                    </a:lnTo>
                    <a:lnTo>
                      <a:pt x="2653" y="3460"/>
                    </a:lnTo>
                    <a:lnTo>
                      <a:pt x="2654" y="3494"/>
                    </a:lnTo>
                    <a:lnTo>
                      <a:pt x="2656" y="3480"/>
                    </a:lnTo>
                    <a:lnTo>
                      <a:pt x="2656" y="3507"/>
                    </a:lnTo>
                    <a:lnTo>
                      <a:pt x="2658" y="3487"/>
                    </a:lnTo>
                    <a:lnTo>
                      <a:pt x="2658" y="3500"/>
                    </a:lnTo>
                    <a:lnTo>
                      <a:pt x="2660" y="3474"/>
                    </a:lnTo>
                    <a:lnTo>
                      <a:pt x="2661" y="3494"/>
                    </a:lnTo>
                    <a:lnTo>
                      <a:pt x="2664" y="3474"/>
                    </a:lnTo>
                    <a:lnTo>
                      <a:pt x="2665" y="3494"/>
                    </a:lnTo>
                    <a:lnTo>
                      <a:pt x="2665" y="3487"/>
                    </a:lnTo>
                    <a:lnTo>
                      <a:pt x="2667" y="3507"/>
                    </a:lnTo>
                    <a:lnTo>
                      <a:pt x="2667" y="3487"/>
                    </a:lnTo>
                    <a:lnTo>
                      <a:pt x="2667" y="3494"/>
                    </a:lnTo>
                    <a:lnTo>
                      <a:pt x="2669" y="3460"/>
                    </a:lnTo>
                    <a:lnTo>
                      <a:pt x="2671" y="3480"/>
                    </a:lnTo>
                    <a:lnTo>
                      <a:pt x="2672" y="3454"/>
                    </a:lnTo>
                    <a:lnTo>
                      <a:pt x="2674" y="3494"/>
                    </a:lnTo>
                    <a:lnTo>
                      <a:pt x="2676" y="3474"/>
                    </a:lnTo>
                    <a:lnTo>
                      <a:pt x="2676" y="3500"/>
                    </a:lnTo>
                    <a:lnTo>
                      <a:pt x="2678" y="3467"/>
                    </a:lnTo>
                    <a:lnTo>
                      <a:pt x="2679" y="3494"/>
                    </a:lnTo>
                    <a:lnTo>
                      <a:pt x="2680" y="3474"/>
                    </a:lnTo>
                    <a:lnTo>
                      <a:pt x="2681" y="3500"/>
                    </a:lnTo>
                    <a:lnTo>
                      <a:pt x="2682" y="3487"/>
                    </a:lnTo>
                    <a:lnTo>
                      <a:pt x="2683" y="3494"/>
                    </a:lnTo>
                    <a:lnTo>
                      <a:pt x="2683" y="3460"/>
                    </a:lnTo>
                    <a:lnTo>
                      <a:pt x="2685" y="3494"/>
                    </a:lnTo>
                    <a:lnTo>
                      <a:pt x="2687" y="3474"/>
                    </a:lnTo>
                    <a:lnTo>
                      <a:pt x="2687" y="3500"/>
                    </a:lnTo>
                    <a:lnTo>
                      <a:pt x="2688" y="3494"/>
                    </a:lnTo>
                    <a:lnTo>
                      <a:pt x="2689" y="3500"/>
                    </a:lnTo>
                    <a:lnTo>
                      <a:pt x="2691" y="3460"/>
                    </a:lnTo>
                    <a:lnTo>
                      <a:pt x="2692" y="3487"/>
                    </a:lnTo>
                    <a:lnTo>
                      <a:pt x="2692" y="3467"/>
                    </a:lnTo>
                    <a:lnTo>
                      <a:pt x="2692" y="3474"/>
                    </a:lnTo>
                    <a:lnTo>
                      <a:pt x="2694" y="3460"/>
                    </a:lnTo>
                    <a:lnTo>
                      <a:pt x="2696" y="3500"/>
                    </a:lnTo>
                    <a:lnTo>
                      <a:pt x="2697" y="3474"/>
                    </a:lnTo>
                    <a:lnTo>
                      <a:pt x="2698" y="3500"/>
                    </a:lnTo>
                    <a:lnTo>
                      <a:pt x="2700" y="3474"/>
                    </a:lnTo>
                    <a:lnTo>
                      <a:pt x="2701" y="3480"/>
                    </a:lnTo>
                    <a:lnTo>
                      <a:pt x="2701" y="3474"/>
                    </a:lnTo>
                    <a:lnTo>
                      <a:pt x="2701" y="3494"/>
                    </a:lnTo>
                    <a:lnTo>
                      <a:pt x="2703" y="3467"/>
                    </a:lnTo>
                    <a:lnTo>
                      <a:pt x="2703" y="3494"/>
                    </a:lnTo>
                    <a:lnTo>
                      <a:pt x="2706" y="3441"/>
                    </a:lnTo>
                    <a:lnTo>
                      <a:pt x="2707" y="3474"/>
                    </a:lnTo>
                    <a:lnTo>
                      <a:pt x="2709" y="3454"/>
                    </a:lnTo>
                    <a:lnTo>
                      <a:pt x="2710" y="3500"/>
                    </a:lnTo>
                    <a:lnTo>
                      <a:pt x="2712" y="3474"/>
                    </a:lnTo>
                    <a:lnTo>
                      <a:pt x="2712" y="3487"/>
                    </a:lnTo>
                    <a:lnTo>
                      <a:pt x="2714" y="3460"/>
                    </a:lnTo>
                    <a:lnTo>
                      <a:pt x="2714" y="3474"/>
                    </a:lnTo>
                    <a:lnTo>
                      <a:pt x="2715" y="3454"/>
                    </a:lnTo>
                    <a:lnTo>
                      <a:pt x="2717" y="3520"/>
                    </a:lnTo>
                    <a:lnTo>
                      <a:pt x="2719" y="3467"/>
                    </a:lnTo>
                    <a:lnTo>
                      <a:pt x="2721" y="3494"/>
                    </a:lnTo>
                    <a:lnTo>
                      <a:pt x="2721" y="3474"/>
                    </a:lnTo>
                    <a:lnTo>
                      <a:pt x="2721" y="3487"/>
                    </a:lnTo>
                    <a:lnTo>
                      <a:pt x="2723" y="3480"/>
                    </a:lnTo>
                    <a:lnTo>
                      <a:pt x="2724" y="3494"/>
                    </a:lnTo>
                    <a:lnTo>
                      <a:pt x="2725" y="3467"/>
                    </a:lnTo>
                    <a:lnTo>
                      <a:pt x="2726" y="3520"/>
                    </a:lnTo>
                    <a:lnTo>
                      <a:pt x="2727" y="3494"/>
                    </a:lnTo>
                    <a:lnTo>
                      <a:pt x="2728" y="3500"/>
                    </a:lnTo>
                    <a:lnTo>
                      <a:pt x="2728" y="3460"/>
                    </a:lnTo>
                    <a:lnTo>
                      <a:pt x="2730" y="3480"/>
                    </a:lnTo>
                    <a:lnTo>
                      <a:pt x="2730" y="3467"/>
                    </a:lnTo>
                    <a:lnTo>
                      <a:pt x="2732" y="3494"/>
                    </a:lnTo>
                    <a:lnTo>
                      <a:pt x="2733" y="3460"/>
                    </a:lnTo>
                    <a:lnTo>
                      <a:pt x="2734" y="3480"/>
                    </a:lnTo>
                    <a:lnTo>
                      <a:pt x="2734" y="3474"/>
                    </a:lnTo>
                    <a:lnTo>
                      <a:pt x="2735" y="3487"/>
                    </a:lnTo>
                    <a:lnTo>
                      <a:pt x="2736" y="3467"/>
                    </a:lnTo>
                    <a:lnTo>
                      <a:pt x="2737" y="3480"/>
                    </a:lnTo>
                    <a:lnTo>
                      <a:pt x="2737" y="3467"/>
                    </a:lnTo>
                    <a:lnTo>
                      <a:pt x="2737" y="3474"/>
                    </a:lnTo>
                    <a:lnTo>
                      <a:pt x="2739" y="3454"/>
                    </a:lnTo>
                    <a:lnTo>
                      <a:pt x="2740" y="3474"/>
                    </a:lnTo>
                    <a:lnTo>
                      <a:pt x="2741" y="3467"/>
                    </a:lnTo>
                    <a:lnTo>
                      <a:pt x="2743" y="3494"/>
                    </a:lnTo>
                    <a:lnTo>
                      <a:pt x="2745" y="3460"/>
                    </a:lnTo>
                    <a:lnTo>
                      <a:pt x="2746" y="3494"/>
                    </a:lnTo>
                    <a:lnTo>
                      <a:pt x="2746" y="3460"/>
                    </a:lnTo>
                    <a:lnTo>
                      <a:pt x="2748" y="3487"/>
                    </a:lnTo>
                    <a:lnTo>
                      <a:pt x="2749" y="3467"/>
                    </a:lnTo>
                    <a:lnTo>
                      <a:pt x="2750" y="3500"/>
                    </a:lnTo>
                    <a:lnTo>
                      <a:pt x="2753" y="3467"/>
                    </a:lnTo>
                    <a:lnTo>
                      <a:pt x="2755" y="3500"/>
                    </a:lnTo>
                    <a:lnTo>
                      <a:pt x="2757" y="3474"/>
                    </a:lnTo>
                    <a:lnTo>
                      <a:pt x="2757" y="3507"/>
                    </a:lnTo>
                    <a:lnTo>
                      <a:pt x="2758" y="3467"/>
                    </a:lnTo>
                    <a:lnTo>
                      <a:pt x="2759" y="3480"/>
                    </a:lnTo>
                    <a:lnTo>
                      <a:pt x="2759" y="3454"/>
                    </a:lnTo>
                    <a:lnTo>
                      <a:pt x="2760" y="3494"/>
                    </a:lnTo>
                    <a:lnTo>
                      <a:pt x="2761" y="3474"/>
                    </a:lnTo>
                    <a:lnTo>
                      <a:pt x="2762" y="3500"/>
                    </a:lnTo>
                    <a:lnTo>
                      <a:pt x="2763" y="3487"/>
                    </a:lnTo>
                    <a:lnTo>
                      <a:pt x="2764" y="3507"/>
                    </a:lnTo>
                    <a:lnTo>
                      <a:pt x="2766" y="3474"/>
                    </a:lnTo>
                    <a:lnTo>
                      <a:pt x="2768" y="3494"/>
                    </a:lnTo>
                    <a:lnTo>
                      <a:pt x="2768" y="3474"/>
                    </a:lnTo>
                    <a:lnTo>
                      <a:pt x="2769" y="3494"/>
                    </a:lnTo>
                    <a:lnTo>
                      <a:pt x="2771" y="3460"/>
                    </a:lnTo>
                    <a:lnTo>
                      <a:pt x="2773" y="3520"/>
                    </a:lnTo>
                    <a:lnTo>
                      <a:pt x="2775" y="3474"/>
                    </a:lnTo>
                    <a:lnTo>
                      <a:pt x="2775" y="3487"/>
                    </a:lnTo>
                    <a:lnTo>
                      <a:pt x="2776" y="3474"/>
                    </a:lnTo>
                    <a:lnTo>
                      <a:pt x="2777" y="3520"/>
                    </a:lnTo>
                    <a:lnTo>
                      <a:pt x="2777" y="3480"/>
                    </a:lnTo>
                    <a:lnTo>
                      <a:pt x="2780" y="3514"/>
                    </a:lnTo>
                    <a:lnTo>
                      <a:pt x="2780" y="3467"/>
                    </a:lnTo>
                    <a:lnTo>
                      <a:pt x="2782" y="3480"/>
                    </a:lnTo>
                    <a:lnTo>
                      <a:pt x="2782" y="3467"/>
                    </a:lnTo>
                    <a:lnTo>
                      <a:pt x="2782" y="3494"/>
                    </a:lnTo>
                    <a:lnTo>
                      <a:pt x="2784" y="3474"/>
                    </a:lnTo>
                    <a:lnTo>
                      <a:pt x="2784" y="3500"/>
                    </a:lnTo>
                    <a:lnTo>
                      <a:pt x="2787" y="3467"/>
                    </a:lnTo>
                    <a:lnTo>
                      <a:pt x="2788" y="3494"/>
                    </a:lnTo>
                    <a:lnTo>
                      <a:pt x="2789" y="3467"/>
                    </a:lnTo>
                    <a:lnTo>
                      <a:pt x="2791" y="3494"/>
                    </a:lnTo>
                    <a:lnTo>
                      <a:pt x="2793" y="3467"/>
                    </a:lnTo>
                    <a:lnTo>
                      <a:pt x="2795" y="3494"/>
                    </a:lnTo>
                    <a:lnTo>
                      <a:pt x="2795" y="3480"/>
                    </a:lnTo>
                    <a:lnTo>
                      <a:pt x="2796" y="3494"/>
                    </a:lnTo>
                    <a:lnTo>
                      <a:pt x="2798" y="3474"/>
                    </a:lnTo>
                    <a:lnTo>
                      <a:pt x="2800" y="3487"/>
                    </a:lnTo>
                    <a:lnTo>
                      <a:pt x="2800" y="3467"/>
                    </a:lnTo>
                    <a:lnTo>
                      <a:pt x="2802" y="3500"/>
                    </a:lnTo>
                    <a:lnTo>
                      <a:pt x="2802" y="3494"/>
                    </a:lnTo>
                    <a:lnTo>
                      <a:pt x="2804" y="3500"/>
                    </a:lnTo>
                    <a:lnTo>
                      <a:pt x="2806" y="3467"/>
                    </a:lnTo>
                    <a:lnTo>
                      <a:pt x="2807" y="3500"/>
                    </a:lnTo>
                    <a:lnTo>
                      <a:pt x="2810" y="3460"/>
                    </a:lnTo>
                    <a:lnTo>
                      <a:pt x="2811" y="3467"/>
                    </a:lnTo>
                    <a:lnTo>
                      <a:pt x="2811" y="3454"/>
                    </a:lnTo>
                    <a:lnTo>
                      <a:pt x="2814" y="3514"/>
                    </a:lnTo>
                    <a:lnTo>
                      <a:pt x="2816" y="3454"/>
                    </a:lnTo>
                    <a:lnTo>
                      <a:pt x="2818" y="3487"/>
                    </a:lnTo>
                    <a:lnTo>
                      <a:pt x="2820" y="3474"/>
                    </a:lnTo>
                    <a:lnTo>
                      <a:pt x="2820" y="3480"/>
                    </a:lnTo>
                    <a:lnTo>
                      <a:pt x="2821" y="3474"/>
                    </a:lnTo>
                    <a:lnTo>
                      <a:pt x="2823" y="3500"/>
                    </a:lnTo>
                    <a:lnTo>
                      <a:pt x="2825" y="3467"/>
                    </a:lnTo>
                    <a:lnTo>
                      <a:pt x="2825" y="3494"/>
                    </a:lnTo>
                    <a:lnTo>
                      <a:pt x="2827" y="3467"/>
                    </a:lnTo>
                    <a:lnTo>
                      <a:pt x="2829" y="3487"/>
                    </a:lnTo>
                    <a:lnTo>
                      <a:pt x="2830" y="3480"/>
                    </a:lnTo>
                    <a:lnTo>
                      <a:pt x="2831" y="3487"/>
                    </a:lnTo>
                    <a:lnTo>
                      <a:pt x="2832" y="3467"/>
                    </a:lnTo>
                    <a:lnTo>
                      <a:pt x="2832" y="3494"/>
                    </a:lnTo>
                    <a:lnTo>
                      <a:pt x="2834" y="3480"/>
                    </a:lnTo>
                    <a:lnTo>
                      <a:pt x="2835" y="3507"/>
                    </a:lnTo>
                    <a:lnTo>
                      <a:pt x="2836" y="3474"/>
                    </a:lnTo>
                    <a:lnTo>
                      <a:pt x="2837" y="3494"/>
                    </a:lnTo>
                    <a:lnTo>
                      <a:pt x="2838" y="3467"/>
                    </a:lnTo>
                    <a:lnTo>
                      <a:pt x="2840" y="3500"/>
                    </a:lnTo>
                    <a:lnTo>
                      <a:pt x="2841" y="3474"/>
                    </a:lnTo>
                    <a:lnTo>
                      <a:pt x="2841" y="3494"/>
                    </a:lnTo>
                    <a:lnTo>
                      <a:pt x="2844" y="3467"/>
                    </a:lnTo>
                    <a:lnTo>
                      <a:pt x="2845" y="3494"/>
                    </a:lnTo>
                    <a:lnTo>
                      <a:pt x="2847" y="3467"/>
                    </a:lnTo>
                    <a:lnTo>
                      <a:pt x="2847" y="3487"/>
                    </a:lnTo>
                    <a:lnTo>
                      <a:pt x="2848" y="3480"/>
                    </a:lnTo>
                    <a:lnTo>
                      <a:pt x="2849" y="3507"/>
                    </a:lnTo>
                    <a:lnTo>
                      <a:pt x="2850" y="3480"/>
                    </a:lnTo>
                    <a:lnTo>
                      <a:pt x="2852" y="3507"/>
                    </a:lnTo>
                    <a:lnTo>
                      <a:pt x="2852" y="3494"/>
                    </a:lnTo>
                    <a:lnTo>
                      <a:pt x="2853" y="3514"/>
                    </a:lnTo>
                    <a:lnTo>
                      <a:pt x="2855" y="3474"/>
                    </a:lnTo>
                    <a:lnTo>
                      <a:pt x="2856" y="3487"/>
                    </a:lnTo>
                    <a:lnTo>
                      <a:pt x="2857" y="3480"/>
                    </a:lnTo>
                    <a:lnTo>
                      <a:pt x="2859" y="3514"/>
                    </a:lnTo>
                    <a:lnTo>
                      <a:pt x="2861" y="3454"/>
                    </a:lnTo>
                    <a:lnTo>
                      <a:pt x="2862" y="3500"/>
                    </a:lnTo>
                    <a:lnTo>
                      <a:pt x="2863" y="3480"/>
                    </a:lnTo>
                    <a:lnTo>
                      <a:pt x="2864" y="3487"/>
                    </a:lnTo>
                    <a:lnTo>
                      <a:pt x="2865" y="3467"/>
                    </a:lnTo>
                    <a:lnTo>
                      <a:pt x="2866" y="3487"/>
                    </a:lnTo>
                    <a:lnTo>
                      <a:pt x="2866" y="3460"/>
                    </a:lnTo>
                    <a:lnTo>
                      <a:pt x="2868" y="3487"/>
                    </a:lnTo>
                    <a:lnTo>
                      <a:pt x="2869" y="3480"/>
                    </a:lnTo>
                    <a:lnTo>
                      <a:pt x="2870" y="3514"/>
                    </a:lnTo>
                    <a:lnTo>
                      <a:pt x="2872" y="3467"/>
                    </a:lnTo>
                    <a:lnTo>
                      <a:pt x="2875" y="3487"/>
                    </a:lnTo>
                    <a:lnTo>
                      <a:pt x="2875" y="3474"/>
                    </a:lnTo>
                    <a:lnTo>
                      <a:pt x="2875" y="3494"/>
                    </a:lnTo>
                    <a:lnTo>
                      <a:pt x="2877" y="3480"/>
                    </a:lnTo>
                    <a:lnTo>
                      <a:pt x="2878" y="3507"/>
                    </a:lnTo>
                    <a:lnTo>
                      <a:pt x="2879" y="3467"/>
                    </a:lnTo>
                    <a:lnTo>
                      <a:pt x="2880" y="3480"/>
                    </a:lnTo>
                    <a:lnTo>
                      <a:pt x="2881" y="3474"/>
                    </a:lnTo>
                    <a:lnTo>
                      <a:pt x="2882" y="3480"/>
                    </a:lnTo>
                    <a:lnTo>
                      <a:pt x="2882" y="3467"/>
                    </a:lnTo>
                    <a:lnTo>
                      <a:pt x="2882" y="3474"/>
                    </a:lnTo>
                    <a:lnTo>
                      <a:pt x="2884" y="3460"/>
                    </a:lnTo>
                    <a:lnTo>
                      <a:pt x="2884" y="3500"/>
                    </a:lnTo>
                    <a:lnTo>
                      <a:pt x="2886" y="3480"/>
                    </a:lnTo>
                    <a:lnTo>
                      <a:pt x="2887" y="3494"/>
                    </a:lnTo>
                    <a:lnTo>
                      <a:pt x="2888" y="3460"/>
                    </a:lnTo>
                    <a:lnTo>
                      <a:pt x="2889" y="3500"/>
                    </a:lnTo>
                    <a:lnTo>
                      <a:pt x="2891" y="3467"/>
                    </a:lnTo>
                    <a:lnTo>
                      <a:pt x="2891" y="3487"/>
                    </a:lnTo>
                    <a:lnTo>
                      <a:pt x="2891" y="3460"/>
                    </a:lnTo>
                    <a:lnTo>
                      <a:pt x="2893" y="3494"/>
                    </a:lnTo>
                    <a:lnTo>
                      <a:pt x="2894" y="3467"/>
                    </a:lnTo>
                    <a:lnTo>
                      <a:pt x="2895" y="3474"/>
                    </a:lnTo>
                    <a:lnTo>
                      <a:pt x="2895" y="3467"/>
                    </a:lnTo>
                    <a:lnTo>
                      <a:pt x="2897" y="3527"/>
                    </a:lnTo>
                    <a:lnTo>
                      <a:pt x="2899" y="3460"/>
                    </a:lnTo>
                    <a:lnTo>
                      <a:pt x="2902" y="3507"/>
                    </a:lnTo>
                    <a:lnTo>
                      <a:pt x="2902" y="3474"/>
                    </a:lnTo>
                    <a:lnTo>
                      <a:pt x="2903" y="3487"/>
                    </a:lnTo>
                    <a:lnTo>
                      <a:pt x="2904" y="3474"/>
                    </a:lnTo>
                    <a:lnTo>
                      <a:pt x="2905" y="3487"/>
                    </a:lnTo>
                    <a:lnTo>
                      <a:pt x="2906" y="3480"/>
                    </a:lnTo>
                    <a:lnTo>
                      <a:pt x="2907" y="3487"/>
                    </a:lnTo>
                    <a:lnTo>
                      <a:pt x="2907" y="3474"/>
                    </a:lnTo>
                    <a:lnTo>
                      <a:pt x="2909" y="3500"/>
                    </a:lnTo>
                    <a:lnTo>
                      <a:pt x="2909" y="3467"/>
                    </a:lnTo>
                    <a:lnTo>
                      <a:pt x="2911" y="3494"/>
                    </a:lnTo>
                    <a:lnTo>
                      <a:pt x="2913" y="3467"/>
                    </a:lnTo>
                    <a:lnTo>
                      <a:pt x="2916" y="3480"/>
                    </a:lnTo>
                    <a:lnTo>
                      <a:pt x="2916" y="3474"/>
                    </a:lnTo>
                    <a:lnTo>
                      <a:pt x="2918" y="3480"/>
                    </a:lnTo>
                    <a:lnTo>
                      <a:pt x="2919" y="3474"/>
                    </a:lnTo>
                    <a:lnTo>
                      <a:pt x="2920" y="3494"/>
                    </a:lnTo>
                    <a:lnTo>
                      <a:pt x="2920" y="3480"/>
                    </a:lnTo>
                    <a:lnTo>
                      <a:pt x="2921" y="3500"/>
                    </a:lnTo>
                    <a:lnTo>
                      <a:pt x="2922" y="3487"/>
                    </a:lnTo>
                    <a:lnTo>
                      <a:pt x="2923" y="3494"/>
                    </a:lnTo>
                    <a:lnTo>
                      <a:pt x="2923" y="3487"/>
                    </a:lnTo>
                    <a:lnTo>
                      <a:pt x="2923" y="3507"/>
                    </a:lnTo>
                    <a:lnTo>
                      <a:pt x="2925" y="3480"/>
                    </a:lnTo>
                    <a:lnTo>
                      <a:pt x="2925" y="3487"/>
                    </a:lnTo>
                    <a:lnTo>
                      <a:pt x="2927" y="3474"/>
                    </a:lnTo>
                    <a:lnTo>
                      <a:pt x="2927" y="3480"/>
                    </a:lnTo>
                    <a:lnTo>
                      <a:pt x="2928" y="3474"/>
                    </a:lnTo>
                    <a:lnTo>
                      <a:pt x="2929" y="3487"/>
                    </a:lnTo>
                    <a:lnTo>
                      <a:pt x="2929" y="3467"/>
                    </a:lnTo>
                    <a:lnTo>
                      <a:pt x="2931" y="3487"/>
                    </a:lnTo>
                    <a:lnTo>
                      <a:pt x="2932" y="3480"/>
                    </a:lnTo>
                    <a:lnTo>
                      <a:pt x="2932" y="3487"/>
                    </a:lnTo>
                    <a:lnTo>
                      <a:pt x="2934" y="3474"/>
                    </a:lnTo>
                    <a:lnTo>
                      <a:pt x="2934" y="3507"/>
                    </a:lnTo>
                    <a:lnTo>
                      <a:pt x="2936" y="3454"/>
                    </a:lnTo>
                    <a:lnTo>
                      <a:pt x="2938" y="3500"/>
                    </a:lnTo>
                    <a:lnTo>
                      <a:pt x="2939" y="3454"/>
                    </a:lnTo>
                    <a:lnTo>
                      <a:pt x="2940" y="3487"/>
                    </a:lnTo>
                    <a:lnTo>
                      <a:pt x="2941" y="3467"/>
                    </a:lnTo>
                    <a:lnTo>
                      <a:pt x="2941" y="3494"/>
                    </a:lnTo>
                    <a:lnTo>
                      <a:pt x="2941" y="3460"/>
                    </a:lnTo>
                    <a:lnTo>
                      <a:pt x="2944" y="3474"/>
                    </a:lnTo>
                    <a:lnTo>
                      <a:pt x="2945" y="3454"/>
                    </a:lnTo>
                    <a:lnTo>
                      <a:pt x="2946" y="3507"/>
                    </a:lnTo>
                    <a:lnTo>
                      <a:pt x="2948" y="3474"/>
                    </a:lnTo>
                    <a:lnTo>
                      <a:pt x="2948" y="3480"/>
                    </a:lnTo>
                    <a:lnTo>
                      <a:pt x="2950" y="3467"/>
                    </a:lnTo>
                    <a:lnTo>
                      <a:pt x="2950" y="3474"/>
                    </a:lnTo>
                    <a:lnTo>
                      <a:pt x="2951" y="3467"/>
                    </a:lnTo>
                    <a:lnTo>
                      <a:pt x="2952" y="3487"/>
                    </a:lnTo>
                    <a:lnTo>
                      <a:pt x="2953" y="3460"/>
                    </a:lnTo>
                    <a:lnTo>
                      <a:pt x="2954" y="3500"/>
                    </a:lnTo>
                    <a:lnTo>
                      <a:pt x="2957" y="3474"/>
                    </a:lnTo>
                    <a:lnTo>
                      <a:pt x="2957" y="3480"/>
                    </a:lnTo>
                    <a:lnTo>
                      <a:pt x="2959" y="3467"/>
                    </a:lnTo>
                    <a:lnTo>
                      <a:pt x="2959" y="3500"/>
                    </a:lnTo>
                    <a:lnTo>
                      <a:pt x="2961" y="3480"/>
                    </a:lnTo>
                    <a:lnTo>
                      <a:pt x="2962" y="3520"/>
                    </a:lnTo>
                    <a:lnTo>
                      <a:pt x="2964" y="3467"/>
                    </a:lnTo>
                    <a:lnTo>
                      <a:pt x="2964" y="3480"/>
                    </a:lnTo>
                    <a:lnTo>
                      <a:pt x="2966" y="3474"/>
                    </a:lnTo>
                    <a:lnTo>
                      <a:pt x="2967" y="3507"/>
                    </a:lnTo>
                    <a:lnTo>
                      <a:pt x="2969" y="3460"/>
                    </a:lnTo>
                    <a:lnTo>
                      <a:pt x="2970" y="3494"/>
                    </a:lnTo>
                    <a:lnTo>
                      <a:pt x="2973" y="3460"/>
                    </a:lnTo>
                    <a:lnTo>
                      <a:pt x="2975" y="3480"/>
                    </a:lnTo>
                    <a:lnTo>
                      <a:pt x="2977" y="3467"/>
                    </a:lnTo>
                    <a:lnTo>
                      <a:pt x="2977" y="3480"/>
                    </a:lnTo>
                    <a:lnTo>
                      <a:pt x="2979" y="3474"/>
                    </a:lnTo>
                    <a:lnTo>
                      <a:pt x="2980" y="3480"/>
                    </a:lnTo>
                    <a:lnTo>
                      <a:pt x="2980" y="3460"/>
                    </a:lnTo>
                    <a:lnTo>
                      <a:pt x="2983" y="3487"/>
                    </a:lnTo>
                    <a:lnTo>
                      <a:pt x="2984" y="3480"/>
                    </a:lnTo>
                    <a:lnTo>
                      <a:pt x="2986" y="3500"/>
                    </a:lnTo>
                    <a:lnTo>
                      <a:pt x="2987" y="3480"/>
                    </a:lnTo>
                    <a:lnTo>
                      <a:pt x="2988" y="3487"/>
                    </a:lnTo>
                    <a:lnTo>
                      <a:pt x="2989" y="3467"/>
                    </a:lnTo>
                    <a:lnTo>
                      <a:pt x="2989" y="3494"/>
                    </a:lnTo>
                    <a:lnTo>
                      <a:pt x="2992" y="3480"/>
                    </a:lnTo>
                    <a:lnTo>
                      <a:pt x="2993" y="3500"/>
                    </a:lnTo>
                    <a:lnTo>
                      <a:pt x="2993" y="3487"/>
                    </a:lnTo>
                    <a:lnTo>
                      <a:pt x="2994" y="3494"/>
                    </a:lnTo>
                    <a:lnTo>
                      <a:pt x="2995" y="3474"/>
                    </a:lnTo>
                    <a:lnTo>
                      <a:pt x="2996" y="3507"/>
                    </a:lnTo>
                    <a:lnTo>
                      <a:pt x="2998" y="3454"/>
                    </a:lnTo>
                    <a:lnTo>
                      <a:pt x="3000" y="3494"/>
                    </a:lnTo>
                    <a:lnTo>
                      <a:pt x="3000" y="3474"/>
                    </a:lnTo>
                    <a:lnTo>
                      <a:pt x="3004" y="3494"/>
                    </a:lnTo>
                    <a:lnTo>
                      <a:pt x="3005" y="3441"/>
                    </a:lnTo>
                    <a:lnTo>
                      <a:pt x="3007" y="3460"/>
                    </a:lnTo>
                    <a:lnTo>
                      <a:pt x="3007" y="3454"/>
                    </a:lnTo>
                    <a:lnTo>
                      <a:pt x="3009" y="3487"/>
                    </a:lnTo>
                    <a:lnTo>
                      <a:pt x="3011" y="3460"/>
                    </a:lnTo>
                    <a:lnTo>
                      <a:pt x="3012" y="3494"/>
                    </a:lnTo>
                    <a:lnTo>
                      <a:pt x="3014" y="3460"/>
                    </a:lnTo>
                    <a:lnTo>
                      <a:pt x="3016" y="3494"/>
                    </a:lnTo>
                    <a:lnTo>
                      <a:pt x="3018" y="3454"/>
                    </a:lnTo>
                    <a:lnTo>
                      <a:pt x="3019" y="3487"/>
                    </a:lnTo>
                    <a:lnTo>
                      <a:pt x="3021" y="3467"/>
                    </a:lnTo>
                    <a:lnTo>
                      <a:pt x="3021" y="3480"/>
                    </a:lnTo>
                    <a:lnTo>
                      <a:pt x="3023" y="3454"/>
                    </a:lnTo>
                    <a:lnTo>
                      <a:pt x="3024" y="3474"/>
                    </a:lnTo>
                    <a:lnTo>
                      <a:pt x="3025" y="3454"/>
                    </a:lnTo>
                    <a:lnTo>
                      <a:pt x="3025" y="3480"/>
                    </a:lnTo>
                    <a:lnTo>
                      <a:pt x="3026" y="3467"/>
                    </a:lnTo>
                    <a:lnTo>
                      <a:pt x="3028" y="3494"/>
                    </a:lnTo>
                    <a:lnTo>
                      <a:pt x="3028" y="3480"/>
                    </a:lnTo>
                    <a:lnTo>
                      <a:pt x="3030" y="3487"/>
                    </a:lnTo>
                    <a:lnTo>
                      <a:pt x="3032" y="3421"/>
                    </a:lnTo>
                    <a:lnTo>
                      <a:pt x="3035" y="3494"/>
                    </a:lnTo>
                    <a:lnTo>
                      <a:pt x="3035" y="3454"/>
                    </a:lnTo>
                    <a:lnTo>
                      <a:pt x="3037" y="3500"/>
                    </a:lnTo>
                    <a:lnTo>
                      <a:pt x="3039" y="3467"/>
                    </a:lnTo>
                    <a:lnTo>
                      <a:pt x="3040" y="3487"/>
                    </a:lnTo>
                    <a:lnTo>
                      <a:pt x="3041" y="3480"/>
                    </a:lnTo>
                    <a:lnTo>
                      <a:pt x="3043" y="3507"/>
                    </a:lnTo>
                    <a:lnTo>
                      <a:pt x="3044" y="3494"/>
                    </a:lnTo>
                    <a:lnTo>
                      <a:pt x="3044" y="3500"/>
                    </a:lnTo>
                    <a:lnTo>
                      <a:pt x="3046" y="3480"/>
                    </a:lnTo>
                    <a:lnTo>
                      <a:pt x="3046" y="3487"/>
                    </a:lnTo>
                    <a:lnTo>
                      <a:pt x="3047" y="3474"/>
                    </a:lnTo>
                    <a:lnTo>
                      <a:pt x="3048" y="3494"/>
                    </a:lnTo>
                    <a:lnTo>
                      <a:pt x="3050" y="3480"/>
                    </a:lnTo>
                    <a:lnTo>
                      <a:pt x="3051" y="3500"/>
                    </a:lnTo>
                    <a:lnTo>
                      <a:pt x="3051" y="3467"/>
                    </a:lnTo>
                    <a:lnTo>
                      <a:pt x="3051" y="3494"/>
                    </a:lnTo>
                    <a:lnTo>
                      <a:pt x="3053" y="3474"/>
                    </a:lnTo>
                    <a:lnTo>
                      <a:pt x="3053" y="3494"/>
                    </a:lnTo>
                    <a:lnTo>
                      <a:pt x="3054" y="3467"/>
                    </a:lnTo>
                    <a:lnTo>
                      <a:pt x="3055" y="3500"/>
                    </a:lnTo>
                    <a:lnTo>
                      <a:pt x="3055" y="3467"/>
                    </a:lnTo>
                    <a:lnTo>
                      <a:pt x="3056" y="3500"/>
                    </a:lnTo>
                    <a:lnTo>
                      <a:pt x="3057" y="3460"/>
                    </a:lnTo>
                    <a:lnTo>
                      <a:pt x="3057" y="3487"/>
                    </a:lnTo>
                    <a:lnTo>
                      <a:pt x="3060" y="3447"/>
                    </a:lnTo>
                    <a:lnTo>
                      <a:pt x="3060" y="3467"/>
                    </a:lnTo>
                    <a:lnTo>
                      <a:pt x="3060" y="3460"/>
                    </a:lnTo>
                    <a:lnTo>
                      <a:pt x="3062" y="3480"/>
                    </a:lnTo>
                    <a:lnTo>
                      <a:pt x="3062" y="3467"/>
                    </a:lnTo>
                    <a:lnTo>
                      <a:pt x="3063" y="3487"/>
                    </a:lnTo>
                    <a:lnTo>
                      <a:pt x="3064" y="3480"/>
                    </a:lnTo>
                    <a:lnTo>
                      <a:pt x="3064" y="3487"/>
                    </a:lnTo>
                    <a:lnTo>
                      <a:pt x="3065" y="3474"/>
                    </a:lnTo>
                    <a:lnTo>
                      <a:pt x="3066" y="3494"/>
                    </a:lnTo>
                    <a:lnTo>
                      <a:pt x="3067" y="3474"/>
                    </a:lnTo>
                    <a:lnTo>
                      <a:pt x="3067" y="3507"/>
                    </a:lnTo>
                    <a:lnTo>
                      <a:pt x="3069" y="3467"/>
                    </a:lnTo>
                    <a:lnTo>
                      <a:pt x="3071" y="3494"/>
                    </a:lnTo>
                    <a:lnTo>
                      <a:pt x="3073" y="3460"/>
                    </a:lnTo>
                    <a:lnTo>
                      <a:pt x="3074" y="3487"/>
                    </a:lnTo>
                    <a:lnTo>
                      <a:pt x="3076" y="3474"/>
                    </a:lnTo>
                    <a:lnTo>
                      <a:pt x="3076" y="3487"/>
                    </a:lnTo>
                    <a:lnTo>
                      <a:pt x="3076" y="3467"/>
                    </a:lnTo>
                    <a:lnTo>
                      <a:pt x="3078" y="3507"/>
                    </a:lnTo>
                    <a:lnTo>
                      <a:pt x="3080" y="3454"/>
                    </a:lnTo>
                    <a:lnTo>
                      <a:pt x="3080" y="3480"/>
                    </a:lnTo>
                    <a:lnTo>
                      <a:pt x="3082" y="3454"/>
                    </a:lnTo>
                    <a:lnTo>
                      <a:pt x="3083" y="3487"/>
                    </a:lnTo>
                    <a:lnTo>
                      <a:pt x="3085" y="3474"/>
                    </a:lnTo>
                    <a:lnTo>
                      <a:pt x="3085" y="3487"/>
                    </a:lnTo>
                    <a:lnTo>
                      <a:pt x="3086" y="3467"/>
                    </a:lnTo>
                    <a:lnTo>
                      <a:pt x="3087" y="3487"/>
                    </a:lnTo>
                    <a:lnTo>
                      <a:pt x="3088" y="3460"/>
                    </a:lnTo>
                    <a:lnTo>
                      <a:pt x="3089" y="3494"/>
                    </a:lnTo>
                    <a:lnTo>
                      <a:pt x="3090" y="3460"/>
                    </a:lnTo>
                    <a:lnTo>
                      <a:pt x="3092" y="3474"/>
                    </a:lnTo>
                    <a:lnTo>
                      <a:pt x="3092" y="3460"/>
                    </a:lnTo>
                    <a:lnTo>
                      <a:pt x="3094" y="3494"/>
                    </a:lnTo>
                    <a:lnTo>
                      <a:pt x="3095" y="3467"/>
                    </a:lnTo>
                    <a:lnTo>
                      <a:pt x="3096" y="3494"/>
                    </a:lnTo>
                    <a:lnTo>
                      <a:pt x="3096" y="3474"/>
                    </a:lnTo>
                    <a:lnTo>
                      <a:pt x="3098" y="3487"/>
                    </a:lnTo>
                    <a:lnTo>
                      <a:pt x="3099" y="3480"/>
                    </a:lnTo>
                    <a:lnTo>
                      <a:pt x="3099" y="3487"/>
                    </a:lnTo>
                    <a:lnTo>
                      <a:pt x="3099" y="3467"/>
                    </a:lnTo>
                    <a:lnTo>
                      <a:pt x="3101" y="3487"/>
                    </a:lnTo>
                    <a:lnTo>
                      <a:pt x="3101" y="3467"/>
                    </a:lnTo>
                    <a:lnTo>
                      <a:pt x="3103" y="3480"/>
                    </a:lnTo>
                    <a:lnTo>
                      <a:pt x="3103" y="3460"/>
                    </a:lnTo>
                    <a:lnTo>
                      <a:pt x="3106" y="3487"/>
                    </a:lnTo>
                    <a:lnTo>
                      <a:pt x="3106" y="3441"/>
                    </a:lnTo>
                    <a:lnTo>
                      <a:pt x="3106" y="3487"/>
                    </a:lnTo>
                    <a:lnTo>
                      <a:pt x="3109" y="3480"/>
                    </a:lnTo>
                    <a:lnTo>
                      <a:pt x="3110" y="3494"/>
                    </a:lnTo>
                    <a:lnTo>
                      <a:pt x="3110" y="3474"/>
                    </a:lnTo>
                    <a:lnTo>
                      <a:pt x="3111" y="3494"/>
                    </a:lnTo>
                    <a:lnTo>
                      <a:pt x="3112" y="3474"/>
                    </a:lnTo>
                    <a:lnTo>
                      <a:pt x="3113" y="3514"/>
                    </a:lnTo>
                    <a:lnTo>
                      <a:pt x="3113" y="3487"/>
                    </a:lnTo>
                    <a:lnTo>
                      <a:pt x="3115" y="3500"/>
                    </a:lnTo>
                    <a:lnTo>
                      <a:pt x="3117" y="3467"/>
                    </a:lnTo>
                    <a:lnTo>
                      <a:pt x="3117" y="3480"/>
                    </a:lnTo>
                    <a:lnTo>
                      <a:pt x="3118" y="3467"/>
                    </a:lnTo>
                    <a:lnTo>
                      <a:pt x="3120" y="3514"/>
                    </a:lnTo>
                    <a:lnTo>
                      <a:pt x="3120" y="3474"/>
                    </a:lnTo>
                    <a:lnTo>
                      <a:pt x="3120" y="3494"/>
                    </a:lnTo>
                    <a:lnTo>
                      <a:pt x="3122" y="3447"/>
                    </a:lnTo>
                    <a:lnTo>
                      <a:pt x="3124" y="3494"/>
                    </a:lnTo>
                    <a:lnTo>
                      <a:pt x="3124" y="3480"/>
                    </a:lnTo>
                    <a:lnTo>
                      <a:pt x="3125" y="3500"/>
                    </a:lnTo>
                    <a:lnTo>
                      <a:pt x="3126" y="3487"/>
                    </a:lnTo>
                    <a:lnTo>
                      <a:pt x="3126" y="3507"/>
                    </a:lnTo>
                    <a:lnTo>
                      <a:pt x="3127" y="3480"/>
                    </a:lnTo>
                    <a:lnTo>
                      <a:pt x="3129" y="3487"/>
                    </a:lnTo>
                    <a:lnTo>
                      <a:pt x="3131" y="3474"/>
                    </a:lnTo>
                    <a:lnTo>
                      <a:pt x="3132" y="3487"/>
                    </a:lnTo>
                    <a:lnTo>
                      <a:pt x="3133" y="3480"/>
                    </a:lnTo>
                    <a:lnTo>
                      <a:pt x="3133" y="3494"/>
                    </a:lnTo>
                    <a:lnTo>
                      <a:pt x="3136" y="3474"/>
                    </a:lnTo>
                    <a:lnTo>
                      <a:pt x="3138" y="3494"/>
                    </a:lnTo>
                    <a:lnTo>
                      <a:pt x="3138" y="3480"/>
                    </a:lnTo>
                    <a:lnTo>
                      <a:pt x="3140" y="3500"/>
                    </a:lnTo>
                    <a:lnTo>
                      <a:pt x="3140" y="3487"/>
                    </a:lnTo>
                    <a:lnTo>
                      <a:pt x="3141" y="3500"/>
                    </a:lnTo>
                    <a:lnTo>
                      <a:pt x="3142" y="3480"/>
                    </a:lnTo>
                    <a:lnTo>
                      <a:pt x="3143" y="3500"/>
                    </a:lnTo>
                    <a:lnTo>
                      <a:pt x="3145" y="3467"/>
                    </a:lnTo>
                    <a:lnTo>
                      <a:pt x="3145" y="3487"/>
                    </a:lnTo>
                    <a:lnTo>
                      <a:pt x="3148" y="3447"/>
                    </a:lnTo>
                    <a:lnTo>
                      <a:pt x="3149" y="3507"/>
                    </a:lnTo>
                    <a:lnTo>
                      <a:pt x="3150" y="3474"/>
                    </a:lnTo>
                    <a:lnTo>
                      <a:pt x="3152" y="3507"/>
                    </a:lnTo>
                    <a:lnTo>
                      <a:pt x="3152" y="3487"/>
                    </a:lnTo>
                    <a:lnTo>
                      <a:pt x="3152" y="3494"/>
                    </a:lnTo>
                    <a:lnTo>
                      <a:pt x="3154" y="3467"/>
                    </a:lnTo>
                    <a:lnTo>
                      <a:pt x="3155" y="3494"/>
                    </a:lnTo>
                    <a:lnTo>
                      <a:pt x="3156" y="3474"/>
                    </a:lnTo>
                    <a:lnTo>
                      <a:pt x="3158" y="3480"/>
                    </a:lnTo>
                    <a:lnTo>
                      <a:pt x="3159" y="3454"/>
                    </a:lnTo>
                    <a:lnTo>
                      <a:pt x="3159" y="3487"/>
                    </a:lnTo>
                    <a:lnTo>
                      <a:pt x="3162" y="3454"/>
                    </a:lnTo>
                    <a:lnTo>
                      <a:pt x="3163" y="3487"/>
                    </a:lnTo>
                    <a:lnTo>
                      <a:pt x="3166" y="3467"/>
                    </a:lnTo>
                    <a:lnTo>
                      <a:pt x="3166" y="3474"/>
                    </a:lnTo>
                    <a:lnTo>
                      <a:pt x="3166" y="3460"/>
                    </a:lnTo>
                    <a:lnTo>
                      <a:pt x="3168" y="3474"/>
                    </a:lnTo>
                    <a:lnTo>
                      <a:pt x="3169" y="3467"/>
                    </a:lnTo>
                    <a:lnTo>
                      <a:pt x="3170" y="3500"/>
                    </a:lnTo>
                    <a:lnTo>
                      <a:pt x="3172" y="3480"/>
                    </a:lnTo>
                    <a:lnTo>
                      <a:pt x="3173" y="3494"/>
                    </a:lnTo>
                    <a:lnTo>
                      <a:pt x="3173" y="3454"/>
                    </a:lnTo>
                    <a:lnTo>
                      <a:pt x="3177" y="3494"/>
                    </a:lnTo>
                    <a:lnTo>
                      <a:pt x="3177" y="3460"/>
                    </a:lnTo>
                    <a:lnTo>
                      <a:pt x="3178" y="3474"/>
                    </a:lnTo>
                    <a:lnTo>
                      <a:pt x="3179" y="3460"/>
                    </a:lnTo>
                    <a:lnTo>
                      <a:pt x="3179" y="3487"/>
                    </a:lnTo>
                    <a:lnTo>
                      <a:pt x="3180" y="3467"/>
                    </a:lnTo>
                    <a:lnTo>
                      <a:pt x="3181" y="3500"/>
                    </a:lnTo>
                    <a:lnTo>
                      <a:pt x="3184" y="3474"/>
                    </a:lnTo>
                    <a:lnTo>
                      <a:pt x="3185" y="3500"/>
                    </a:lnTo>
                    <a:lnTo>
                      <a:pt x="3187" y="3474"/>
                    </a:lnTo>
                    <a:lnTo>
                      <a:pt x="3189" y="3494"/>
                    </a:lnTo>
                    <a:lnTo>
                      <a:pt x="3191" y="3474"/>
                    </a:lnTo>
                    <a:lnTo>
                      <a:pt x="3193" y="3500"/>
                    </a:lnTo>
                    <a:lnTo>
                      <a:pt x="3196" y="3454"/>
                    </a:lnTo>
                    <a:lnTo>
                      <a:pt x="3199" y="3487"/>
                    </a:lnTo>
                    <a:lnTo>
                      <a:pt x="3200" y="3480"/>
                    </a:lnTo>
                    <a:lnTo>
                      <a:pt x="3201" y="3507"/>
                    </a:lnTo>
                    <a:lnTo>
                      <a:pt x="3202" y="3474"/>
                    </a:lnTo>
                    <a:lnTo>
                      <a:pt x="3203" y="3507"/>
                    </a:lnTo>
                    <a:lnTo>
                      <a:pt x="3203" y="3454"/>
                    </a:lnTo>
                    <a:lnTo>
                      <a:pt x="3203" y="3487"/>
                    </a:lnTo>
                    <a:lnTo>
                      <a:pt x="3205" y="3467"/>
                    </a:lnTo>
                    <a:lnTo>
                      <a:pt x="3205" y="3480"/>
                    </a:lnTo>
                    <a:lnTo>
                      <a:pt x="3206" y="3467"/>
                    </a:lnTo>
                    <a:lnTo>
                      <a:pt x="3207" y="3514"/>
                    </a:lnTo>
                    <a:lnTo>
                      <a:pt x="3209" y="3474"/>
                    </a:lnTo>
                    <a:lnTo>
                      <a:pt x="3210" y="3500"/>
                    </a:lnTo>
                    <a:lnTo>
                      <a:pt x="3212" y="3441"/>
                    </a:lnTo>
                    <a:lnTo>
                      <a:pt x="3215" y="3480"/>
                    </a:lnTo>
                    <a:lnTo>
                      <a:pt x="3216" y="3467"/>
                    </a:lnTo>
                    <a:lnTo>
                      <a:pt x="3218" y="3494"/>
                    </a:lnTo>
                    <a:lnTo>
                      <a:pt x="3219" y="3480"/>
                    </a:lnTo>
                    <a:lnTo>
                      <a:pt x="3221" y="3500"/>
                    </a:lnTo>
                    <a:lnTo>
                      <a:pt x="3221" y="3460"/>
                    </a:lnTo>
                    <a:lnTo>
                      <a:pt x="3223" y="3487"/>
                    </a:lnTo>
                    <a:lnTo>
                      <a:pt x="3225" y="3434"/>
                    </a:lnTo>
                    <a:lnTo>
                      <a:pt x="3226" y="3474"/>
                    </a:lnTo>
                    <a:lnTo>
                      <a:pt x="3226" y="3454"/>
                    </a:lnTo>
                    <a:lnTo>
                      <a:pt x="3226" y="3507"/>
                    </a:lnTo>
                    <a:lnTo>
                      <a:pt x="3228" y="3467"/>
                    </a:lnTo>
                    <a:lnTo>
                      <a:pt x="3230" y="3487"/>
                    </a:lnTo>
                    <a:lnTo>
                      <a:pt x="3230" y="3460"/>
                    </a:lnTo>
                    <a:lnTo>
                      <a:pt x="3231" y="3487"/>
                    </a:lnTo>
                    <a:lnTo>
                      <a:pt x="3232" y="3474"/>
                    </a:lnTo>
                    <a:lnTo>
                      <a:pt x="3233" y="3487"/>
                    </a:lnTo>
                    <a:lnTo>
                      <a:pt x="3233" y="3480"/>
                    </a:lnTo>
                    <a:lnTo>
                      <a:pt x="3235" y="3500"/>
                    </a:lnTo>
                    <a:lnTo>
                      <a:pt x="3235" y="3460"/>
                    </a:lnTo>
                    <a:lnTo>
                      <a:pt x="3236" y="3500"/>
                    </a:lnTo>
                    <a:lnTo>
                      <a:pt x="3237" y="3480"/>
                    </a:lnTo>
                    <a:lnTo>
                      <a:pt x="3237" y="3487"/>
                    </a:lnTo>
                    <a:lnTo>
                      <a:pt x="3240" y="3467"/>
                    </a:lnTo>
                    <a:lnTo>
                      <a:pt x="3240" y="3500"/>
                    </a:lnTo>
                    <a:lnTo>
                      <a:pt x="3243" y="3467"/>
                    </a:lnTo>
                    <a:lnTo>
                      <a:pt x="3244" y="3500"/>
                    </a:lnTo>
                    <a:lnTo>
                      <a:pt x="3244" y="3474"/>
                    </a:lnTo>
                    <a:lnTo>
                      <a:pt x="3246" y="3494"/>
                    </a:lnTo>
                    <a:lnTo>
                      <a:pt x="3247" y="3454"/>
                    </a:lnTo>
                    <a:lnTo>
                      <a:pt x="3247" y="3474"/>
                    </a:lnTo>
                    <a:lnTo>
                      <a:pt x="3249" y="3460"/>
                    </a:lnTo>
                    <a:lnTo>
                      <a:pt x="3251" y="3500"/>
                    </a:lnTo>
                    <a:lnTo>
                      <a:pt x="3253" y="3460"/>
                    </a:lnTo>
                    <a:lnTo>
                      <a:pt x="3253" y="3474"/>
                    </a:lnTo>
                    <a:lnTo>
                      <a:pt x="3254" y="3467"/>
                    </a:lnTo>
                    <a:lnTo>
                      <a:pt x="3256" y="3487"/>
                    </a:lnTo>
                    <a:lnTo>
                      <a:pt x="3256" y="3474"/>
                    </a:lnTo>
                    <a:lnTo>
                      <a:pt x="3259" y="3487"/>
                    </a:lnTo>
                    <a:lnTo>
                      <a:pt x="3260" y="3467"/>
                    </a:lnTo>
                    <a:lnTo>
                      <a:pt x="3260" y="3474"/>
                    </a:lnTo>
                    <a:lnTo>
                      <a:pt x="3261" y="3460"/>
                    </a:lnTo>
                    <a:lnTo>
                      <a:pt x="3263" y="3494"/>
                    </a:lnTo>
                    <a:lnTo>
                      <a:pt x="3265" y="3460"/>
                    </a:lnTo>
                    <a:lnTo>
                      <a:pt x="3267" y="3500"/>
                    </a:lnTo>
                    <a:lnTo>
                      <a:pt x="3270" y="3487"/>
                    </a:lnTo>
                    <a:lnTo>
                      <a:pt x="3270" y="3494"/>
                    </a:lnTo>
                    <a:lnTo>
                      <a:pt x="3270" y="3474"/>
                    </a:lnTo>
                    <a:lnTo>
                      <a:pt x="3272" y="3480"/>
                    </a:lnTo>
                    <a:lnTo>
                      <a:pt x="3273" y="3467"/>
                    </a:lnTo>
                    <a:lnTo>
                      <a:pt x="3274" y="3507"/>
                    </a:lnTo>
                    <a:lnTo>
                      <a:pt x="3276" y="3467"/>
                    </a:lnTo>
                    <a:lnTo>
                      <a:pt x="3277" y="3480"/>
                    </a:lnTo>
                    <a:lnTo>
                      <a:pt x="3279" y="3454"/>
                    </a:lnTo>
                    <a:lnTo>
                      <a:pt x="3282" y="3494"/>
                    </a:lnTo>
                    <a:lnTo>
                      <a:pt x="3284" y="3447"/>
                    </a:lnTo>
                    <a:lnTo>
                      <a:pt x="3284" y="3474"/>
                    </a:lnTo>
                    <a:lnTo>
                      <a:pt x="3286" y="3467"/>
                    </a:lnTo>
                    <a:lnTo>
                      <a:pt x="3286" y="3494"/>
                    </a:lnTo>
                    <a:lnTo>
                      <a:pt x="3288" y="3460"/>
                    </a:lnTo>
                    <a:lnTo>
                      <a:pt x="3289" y="3480"/>
                    </a:lnTo>
                    <a:lnTo>
                      <a:pt x="3290" y="3467"/>
                    </a:lnTo>
                    <a:lnTo>
                      <a:pt x="3291" y="3474"/>
                    </a:lnTo>
                    <a:lnTo>
                      <a:pt x="3293" y="3454"/>
                    </a:lnTo>
                    <a:lnTo>
                      <a:pt x="3295" y="3480"/>
                    </a:lnTo>
                    <a:lnTo>
                      <a:pt x="3295" y="3474"/>
                    </a:lnTo>
                    <a:lnTo>
                      <a:pt x="3296" y="3487"/>
                    </a:lnTo>
                    <a:lnTo>
                      <a:pt x="3298" y="3474"/>
                    </a:lnTo>
                    <a:lnTo>
                      <a:pt x="3301" y="3507"/>
                    </a:lnTo>
                    <a:lnTo>
                      <a:pt x="3305" y="3454"/>
                    </a:lnTo>
                    <a:lnTo>
                      <a:pt x="3305" y="3480"/>
                    </a:lnTo>
                    <a:lnTo>
                      <a:pt x="3307" y="3467"/>
                    </a:lnTo>
                    <a:lnTo>
                      <a:pt x="3307" y="3494"/>
                    </a:lnTo>
                    <a:lnTo>
                      <a:pt x="3309" y="3467"/>
                    </a:lnTo>
                    <a:lnTo>
                      <a:pt x="3310" y="3507"/>
                    </a:lnTo>
                    <a:lnTo>
                      <a:pt x="3311" y="3467"/>
                    </a:lnTo>
                    <a:lnTo>
                      <a:pt x="3312" y="3480"/>
                    </a:lnTo>
                    <a:lnTo>
                      <a:pt x="3312" y="3467"/>
                    </a:lnTo>
                    <a:lnTo>
                      <a:pt x="3314" y="3494"/>
                    </a:lnTo>
                    <a:lnTo>
                      <a:pt x="3314" y="3467"/>
                    </a:lnTo>
                    <a:lnTo>
                      <a:pt x="3315" y="3494"/>
                    </a:lnTo>
                    <a:lnTo>
                      <a:pt x="3316" y="3474"/>
                    </a:lnTo>
                    <a:lnTo>
                      <a:pt x="3316" y="3487"/>
                    </a:lnTo>
                    <a:lnTo>
                      <a:pt x="3317" y="3480"/>
                    </a:lnTo>
                    <a:lnTo>
                      <a:pt x="3318" y="3487"/>
                    </a:lnTo>
                    <a:lnTo>
                      <a:pt x="3319" y="3474"/>
                    </a:lnTo>
                    <a:lnTo>
                      <a:pt x="3319" y="3500"/>
                    </a:lnTo>
                    <a:lnTo>
                      <a:pt x="3321" y="3460"/>
                    </a:lnTo>
                    <a:lnTo>
                      <a:pt x="3321" y="3480"/>
                    </a:lnTo>
                    <a:lnTo>
                      <a:pt x="3322" y="3467"/>
                    </a:lnTo>
                    <a:lnTo>
                      <a:pt x="3323" y="3480"/>
                    </a:lnTo>
                    <a:lnTo>
                      <a:pt x="3324" y="3474"/>
                    </a:lnTo>
                    <a:lnTo>
                      <a:pt x="3325" y="3520"/>
                    </a:lnTo>
                    <a:lnTo>
                      <a:pt x="3326" y="3487"/>
                    </a:lnTo>
                    <a:lnTo>
                      <a:pt x="3326" y="3494"/>
                    </a:lnTo>
                    <a:lnTo>
                      <a:pt x="3328" y="3454"/>
                    </a:lnTo>
                    <a:lnTo>
                      <a:pt x="3328" y="3487"/>
                    </a:lnTo>
                    <a:lnTo>
                      <a:pt x="3330" y="3474"/>
                    </a:lnTo>
                    <a:lnTo>
                      <a:pt x="3330" y="3480"/>
                    </a:lnTo>
                    <a:lnTo>
                      <a:pt x="3331" y="3467"/>
                    </a:lnTo>
                    <a:lnTo>
                      <a:pt x="3334" y="3487"/>
                    </a:lnTo>
                    <a:lnTo>
                      <a:pt x="3335" y="3460"/>
                    </a:lnTo>
                    <a:lnTo>
                      <a:pt x="3337" y="3494"/>
                    </a:lnTo>
                    <a:lnTo>
                      <a:pt x="3339" y="3460"/>
                    </a:lnTo>
                    <a:lnTo>
                      <a:pt x="3339" y="3494"/>
                    </a:lnTo>
                    <a:lnTo>
                      <a:pt x="3341" y="3487"/>
                    </a:lnTo>
                    <a:lnTo>
                      <a:pt x="3342" y="3500"/>
                    </a:lnTo>
                    <a:lnTo>
                      <a:pt x="3344" y="3467"/>
                    </a:lnTo>
                    <a:lnTo>
                      <a:pt x="3347" y="3474"/>
                    </a:lnTo>
                    <a:lnTo>
                      <a:pt x="3348" y="3467"/>
                    </a:lnTo>
                    <a:lnTo>
                      <a:pt x="3349" y="3500"/>
                    </a:lnTo>
                    <a:lnTo>
                      <a:pt x="3351" y="3487"/>
                    </a:lnTo>
                    <a:lnTo>
                      <a:pt x="3352" y="3500"/>
                    </a:lnTo>
                    <a:lnTo>
                      <a:pt x="3353" y="3480"/>
                    </a:lnTo>
                    <a:lnTo>
                      <a:pt x="3354" y="3507"/>
                    </a:lnTo>
                    <a:lnTo>
                      <a:pt x="3356" y="3467"/>
                    </a:lnTo>
                    <a:lnTo>
                      <a:pt x="3358" y="3480"/>
                    </a:lnTo>
                    <a:lnTo>
                      <a:pt x="3358" y="3474"/>
                    </a:lnTo>
                    <a:lnTo>
                      <a:pt x="3359" y="3514"/>
                    </a:lnTo>
                    <a:lnTo>
                      <a:pt x="3360" y="3467"/>
                    </a:lnTo>
                    <a:lnTo>
                      <a:pt x="3362" y="3474"/>
                    </a:lnTo>
                    <a:lnTo>
                      <a:pt x="3365" y="3447"/>
                    </a:lnTo>
                    <a:lnTo>
                      <a:pt x="3366" y="3467"/>
                    </a:lnTo>
                    <a:lnTo>
                      <a:pt x="3367" y="3447"/>
                    </a:lnTo>
                    <a:lnTo>
                      <a:pt x="3368" y="3500"/>
                    </a:lnTo>
                    <a:lnTo>
                      <a:pt x="3370" y="3474"/>
                    </a:lnTo>
                    <a:lnTo>
                      <a:pt x="3370" y="3480"/>
                    </a:lnTo>
                    <a:lnTo>
                      <a:pt x="3370" y="3460"/>
                    </a:lnTo>
                    <a:lnTo>
                      <a:pt x="3373" y="3474"/>
                    </a:lnTo>
                    <a:lnTo>
                      <a:pt x="3374" y="3467"/>
                    </a:lnTo>
                    <a:lnTo>
                      <a:pt x="3375" y="3487"/>
                    </a:lnTo>
                    <a:lnTo>
                      <a:pt x="3377" y="3454"/>
                    </a:lnTo>
                    <a:lnTo>
                      <a:pt x="3377" y="3487"/>
                    </a:lnTo>
                    <a:lnTo>
                      <a:pt x="3377" y="3474"/>
                    </a:lnTo>
                    <a:lnTo>
                      <a:pt x="3379" y="3500"/>
                    </a:lnTo>
                    <a:lnTo>
                      <a:pt x="3380" y="3460"/>
                    </a:lnTo>
                    <a:lnTo>
                      <a:pt x="3381" y="3487"/>
                    </a:lnTo>
                    <a:lnTo>
                      <a:pt x="3382" y="3467"/>
                    </a:lnTo>
                    <a:lnTo>
                      <a:pt x="3383" y="3514"/>
                    </a:lnTo>
                    <a:lnTo>
                      <a:pt x="3384" y="3447"/>
                    </a:lnTo>
                    <a:lnTo>
                      <a:pt x="3387" y="3500"/>
                    </a:lnTo>
                    <a:lnTo>
                      <a:pt x="3388" y="3480"/>
                    </a:lnTo>
                    <a:lnTo>
                      <a:pt x="3389" y="3507"/>
                    </a:lnTo>
                    <a:lnTo>
                      <a:pt x="3391" y="3441"/>
                    </a:lnTo>
                    <a:lnTo>
                      <a:pt x="3393" y="3480"/>
                    </a:lnTo>
                    <a:lnTo>
                      <a:pt x="3393" y="3474"/>
                    </a:lnTo>
                    <a:lnTo>
                      <a:pt x="3394" y="3487"/>
                    </a:lnTo>
                    <a:lnTo>
                      <a:pt x="3395" y="3474"/>
                    </a:lnTo>
                    <a:lnTo>
                      <a:pt x="3395" y="3500"/>
                    </a:lnTo>
                    <a:lnTo>
                      <a:pt x="3398" y="3454"/>
                    </a:lnTo>
                    <a:lnTo>
                      <a:pt x="3398" y="3474"/>
                    </a:lnTo>
                    <a:lnTo>
                      <a:pt x="3398" y="3460"/>
                    </a:lnTo>
                    <a:lnTo>
                      <a:pt x="3400" y="3494"/>
                    </a:lnTo>
                    <a:lnTo>
                      <a:pt x="3403" y="3474"/>
                    </a:lnTo>
                    <a:lnTo>
                      <a:pt x="3404" y="3480"/>
                    </a:lnTo>
                    <a:lnTo>
                      <a:pt x="3405" y="3467"/>
                    </a:lnTo>
                    <a:lnTo>
                      <a:pt x="3405" y="3500"/>
                    </a:lnTo>
                    <a:lnTo>
                      <a:pt x="3407" y="3474"/>
                    </a:lnTo>
                    <a:lnTo>
                      <a:pt x="3408" y="3494"/>
                    </a:lnTo>
                    <a:lnTo>
                      <a:pt x="3410" y="3467"/>
                    </a:lnTo>
                    <a:lnTo>
                      <a:pt x="3411" y="3500"/>
                    </a:lnTo>
                    <a:lnTo>
                      <a:pt x="3412" y="3480"/>
                    </a:lnTo>
                    <a:lnTo>
                      <a:pt x="3415" y="3500"/>
                    </a:lnTo>
                    <a:lnTo>
                      <a:pt x="3418" y="3460"/>
                    </a:lnTo>
                    <a:lnTo>
                      <a:pt x="3419" y="3480"/>
                    </a:lnTo>
                    <a:lnTo>
                      <a:pt x="3419" y="3467"/>
                    </a:lnTo>
                    <a:lnTo>
                      <a:pt x="3419" y="3494"/>
                    </a:lnTo>
                    <a:lnTo>
                      <a:pt x="3422" y="3474"/>
                    </a:lnTo>
                    <a:lnTo>
                      <a:pt x="3423" y="3487"/>
                    </a:lnTo>
                    <a:lnTo>
                      <a:pt x="3423" y="3460"/>
                    </a:lnTo>
                    <a:lnTo>
                      <a:pt x="3425" y="3487"/>
                    </a:lnTo>
                    <a:lnTo>
                      <a:pt x="3427" y="3460"/>
                    </a:lnTo>
                    <a:lnTo>
                      <a:pt x="3428" y="3480"/>
                    </a:lnTo>
                    <a:lnTo>
                      <a:pt x="3428" y="3474"/>
                    </a:lnTo>
                    <a:lnTo>
                      <a:pt x="3429" y="3487"/>
                    </a:lnTo>
                    <a:lnTo>
                      <a:pt x="3430" y="3467"/>
                    </a:lnTo>
                    <a:lnTo>
                      <a:pt x="3431" y="3480"/>
                    </a:lnTo>
                    <a:lnTo>
                      <a:pt x="3433" y="3467"/>
                    </a:lnTo>
                    <a:lnTo>
                      <a:pt x="3434" y="3474"/>
                    </a:lnTo>
                    <a:lnTo>
                      <a:pt x="3435" y="3447"/>
                    </a:lnTo>
                    <a:lnTo>
                      <a:pt x="3436" y="3514"/>
                    </a:lnTo>
                    <a:lnTo>
                      <a:pt x="3438" y="3454"/>
                    </a:lnTo>
                    <a:lnTo>
                      <a:pt x="3440" y="3487"/>
                    </a:lnTo>
                    <a:lnTo>
                      <a:pt x="3441" y="3474"/>
                    </a:lnTo>
                    <a:lnTo>
                      <a:pt x="3442" y="3480"/>
                    </a:lnTo>
                    <a:lnTo>
                      <a:pt x="3442" y="3454"/>
                    </a:lnTo>
                    <a:lnTo>
                      <a:pt x="3445" y="3487"/>
                    </a:lnTo>
                    <a:lnTo>
                      <a:pt x="3445" y="3480"/>
                    </a:lnTo>
                    <a:lnTo>
                      <a:pt x="3447" y="3507"/>
                    </a:lnTo>
                    <a:lnTo>
                      <a:pt x="3448" y="3467"/>
                    </a:lnTo>
                    <a:lnTo>
                      <a:pt x="3449" y="3494"/>
                    </a:lnTo>
                    <a:lnTo>
                      <a:pt x="3450" y="3467"/>
                    </a:lnTo>
                    <a:lnTo>
                      <a:pt x="3451" y="3487"/>
                    </a:lnTo>
                    <a:lnTo>
                      <a:pt x="3452" y="3467"/>
                    </a:lnTo>
                    <a:lnTo>
                      <a:pt x="3452" y="3480"/>
                    </a:lnTo>
                    <a:lnTo>
                      <a:pt x="3452" y="3460"/>
                    </a:lnTo>
                    <a:lnTo>
                      <a:pt x="3454" y="3500"/>
                    </a:lnTo>
                    <a:lnTo>
                      <a:pt x="3455" y="3467"/>
                    </a:lnTo>
                    <a:lnTo>
                      <a:pt x="3456" y="3494"/>
                    </a:lnTo>
                    <a:lnTo>
                      <a:pt x="3456" y="3487"/>
                    </a:lnTo>
                    <a:lnTo>
                      <a:pt x="3457" y="3507"/>
                    </a:lnTo>
                    <a:lnTo>
                      <a:pt x="3458" y="3487"/>
                    </a:lnTo>
                    <a:lnTo>
                      <a:pt x="3459" y="3494"/>
                    </a:lnTo>
                    <a:lnTo>
                      <a:pt x="3459" y="3474"/>
                    </a:lnTo>
                    <a:lnTo>
                      <a:pt x="3461" y="3480"/>
                    </a:lnTo>
                    <a:lnTo>
                      <a:pt x="3462" y="3474"/>
                    </a:lnTo>
                    <a:lnTo>
                      <a:pt x="3463" y="3507"/>
                    </a:lnTo>
                    <a:lnTo>
                      <a:pt x="3464" y="3467"/>
                    </a:lnTo>
                    <a:lnTo>
                      <a:pt x="3465" y="3514"/>
                    </a:lnTo>
                    <a:lnTo>
                      <a:pt x="3466" y="3474"/>
                    </a:lnTo>
                    <a:lnTo>
                      <a:pt x="3468" y="3487"/>
                    </a:lnTo>
                    <a:lnTo>
                      <a:pt x="3469" y="3474"/>
                    </a:lnTo>
                    <a:lnTo>
                      <a:pt x="3470" y="3494"/>
                    </a:lnTo>
                    <a:lnTo>
                      <a:pt x="3470" y="3474"/>
                    </a:lnTo>
                    <a:lnTo>
                      <a:pt x="3471" y="3494"/>
                    </a:lnTo>
                    <a:lnTo>
                      <a:pt x="3472" y="3434"/>
                    </a:lnTo>
                    <a:lnTo>
                      <a:pt x="3473" y="3474"/>
                    </a:lnTo>
                    <a:lnTo>
                      <a:pt x="3473" y="3454"/>
                    </a:lnTo>
                    <a:lnTo>
                      <a:pt x="3475" y="3480"/>
                    </a:lnTo>
                    <a:lnTo>
                      <a:pt x="3476" y="3467"/>
                    </a:lnTo>
                    <a:lnTo>
                      <a:pt x="3477" y="3494"/>
                    </a:lnTo>
                    <a:lnTo>
                      <a:pt x="3478" y="3467"/>
                    </a:lnTo>
                    <a:lnTo>
                      <a:pt x="3480" y="3500"/>
                    </a:lnTo>
                    <a:lnTo>
                      <a:pt x="3482" y="3467"/>
                    </a:lnTo>
                    <a:lnTo>
                      <a:pt x="3483" y="3480"/>
                    </a:lnTo>
                    <a:lnTo>
                      <a:pt x="3484" y="3474"/>
                    </a:lnTo>
                    <a:lnTo>
                      <a:pt x="3484" y="3500"/>
                    </a:lnTo>
                    <a:lnTo>
                      <a:pt x="3485" y="3454"/>
                    </a:lnTo>
                    <a:lnTo>
                      <a:pt x="3487" y="3514"/>
                    </a:lnTo>
                    <a:lnTo>
                      <a:pt x="3489" y="3467"/>
                    </a:lnTo>
                    <a:lnTo>
                      <a:pt x="3490" y="3500"/>
                    </a:lnTo>
                    <a:lnTo>
                      <a:pt x="3491" y="3467"/>
                    </a:lnTo>
                    <a:lnTo>
                      <a:pt x="3494" y="3494"/>
                    </a:lnTo>
                    <a:lnTo>
                      <a:pt x="3494" y="3474"/>
                    </a:lnTo>
                    <a:lnTo>
                      <a:pt x="3494" y="3494"/>
                    </a:lnTo>
                    <a:lnTo>
                      <a:pt x="3496" y="3467"/>
                    </a:lnTo>
                    <a:lnTo>
                      <a:pt x="3497" y="3494"/>
                    </a:lnTo>
                    <a:lnTo>
                      <a:pt x="3498" y="3467"/>
                    </a:lnTo>
                    <a:lnTo>
                      <a:pt x="3499" y="3487"/>
                    </a:lnTo>
                    <a:lnTo>
                      <a:pt x="3499" y="3480"/>
                    </a:lnTo>
                    <a:lnTo>
                      <a:pt x="3501" y="3487"/>
                    </a:lnTo>
                    <a:lnTo>
                      <a:pt x="3501" y="3474"/>
                    </a:lnTo>
                    <a:lnTo>
                      <a:pt x="3502" y="3487"/>
                    </a:lnTo>
                    <a:lnTo>
                      <a:pt x="3503" y="3474"/>
                    </a:lnTo>
                    <a:lnTo>
                      <a:pt x="3503" y="3487"/>
                    </a:lnTo>
                    <a:lnTo>
                      <a:pt x="3505" y="3467"/>
                    </a:lnTo>
                    <a:lnTo>
                      <a:pt x="3506" y="3494"/>
                    </a:lnTo>
                    <a:lnTo>
                      <a:pt x="3510" y="3467"/>
                    </a:lnTo>
                    <a:lnTo>
                      <a:pt x="3510" y="3487"/>
                    </a:lnTo>
                    <a:lnTo>
                      <a:pt x="3512" y="3460"/>
                    </a:lnTo>
                    <a:lnTo>
                      <a:pt x="3513" y="3474"/>
                    </a:lnTo>
                    <a:lnTo>
                      <a:pt x="3513" y="3467"/>
                    </a:lnTo>
                    <a:lnTo>
                      <a:pt x="3515" y="3514"/>
                    </a:lnTo>
                    <a:lnTo>
                      <a:pt x="3516" y="3454"/>
                    </a:lnTo>
                    <a:lnTo>
                      <a:pt x="3518" y="3487"/>
                    </a:lnTo>
                    <a:lnTo>
                      <a:pt x="3520" y="3467"/>
                    </a:lnTo>
                    <a:lnTo>
                      <a:pt x="3522" y="3494"/>
                    </a:lnTo>
                    <a:lnTo>
                      <a:pt x="3522" y="3487"/>
                    </a:lnTo>
                    <a:lnTo>
                      <a:pt x="3524" y="3494"/>
                    </a:lnTo>
                    <a:lnTo>
                      <a:pt x="3524" y="3480"/>
                    </a:lnTo>
                    <a:lnTo>
                      <a:pt x="3525" y="3507"/>
                    </a:lnTo>
                    <a:lnTo>
                      <a:pt x="3527" y="3474"/>
                    </a:lnTo>
                    <a:lnTo>
                      <a:pt x="3527" y="3494"/>
                    </a:lnTo>
                    <a:lnTo>
                      <a:pt x="3529" y="3487"/>
                    </a:lnTo>
                    <a:lnTo>
                      <a:pt x="3529" y="3494"/>
                    </a:lnTo>
                    <a:lnTo>
                      <a:pt x="3531" y="3480"/>
                    </a:lnTo>
                    <a:lnTo>
                      <a:pt x="3532" y="3487"/>
                    </a:lnTo>
                    <a:lnTo>
                      <a:pt x="3533" y="3480"/>
                    </a:lnTo>
                    <a:lnTo>
                      <a:pt x="3534" y="3514"/>
                    </a:lnTo>
                    <a:lnTo>
                      <a:pt x="3537" y="3480"/>
                    </a:lnTo>
                    <a:lnTo>
                      <a:pt x="3538" y="3494"/>
                    </a:lnTo>
                    <a:lnTo>
                      <a:pt x="3539" y="3467"/>
                    </a:lnTo>
                    <a:lnTo>
                      <a:pt x="3540" y="3480"/>
                    </a:lnTo>
                    <a:lnTo>
                      <a:pt x="3541" y="3460"/>
                    </a:lnTo>
                    <a:lnTo>
                      <a:pt x="3543" y="3494"/>
                    </a:lnTo>
                    <a:lnTo>
                      <a:pt x="3545" y="3454"/>
                    </a:lnTo>
                    <a:lnTo>
                      <a:pt x="3546" y="3500"/>
                    </a:lnTo>
                    <a:lnTo>
                      <a:pt x="3546" y="3460"/>
                    </a:lnTo>
                    <a:lnTo>
                      <a:pt x="3546" y="3480"/>
                    </a:lnTo>
                    <a:lnTo>
                      <a:pt x="3548" y="3447"/>
                    </a:lnTo>
                    <a:lnTo>
                      <a:pt x="3548" y="3494"/>
                    </a:lnTo>
                    <a:lnTo>
                      <a:pt x="3549" y="3474"/>
                    </a:lnTo>
                    <a:lnTo>
                      <a:pt x="3551" y="3514"/>
                    </a:lnTo>
                    <a:lnTo>
                      <a:pt x="3552" y="3480"/>
                    </a:lnTo>
                    <a:lnTo>
                      <a:pt x="3553" y="3487"/>
                    </a:lnTo>
                    <a:lnTo>
                      <a:pt x="3553" y="3454"/>
                    </a:lnTo>
                    <a:lnTo>
                      <a:pt x="3555" y="3480"/>
                    </a:lnTo>
                    <a:lnTo>
                      <a:pt x="3555" y="3467"/>
                    </a:lnTo>
                    <a:lnTo>
                      <a:pt x="3556" y="3474"/>
                    </a:lnTo>
                    <a:lnTo>
                      <a:pt x="3557" y="3454"/>
                    </a:lnTo>
                    <a:lnTo>
                      <a:pt x="3558" y="3480"/>
                    </a:lnTo>
                    <a:lnTo>
                      <a:pt x="3559" y="3460"/>
                    </a:lnTo>
                    <a:lnTo>
                      <a:pt x="3562" y="3507"/>
                    </a:lnTo>
                    <a:lnTo>
                      <a:pt x="3563" y="3487"/>
                    </a:lnTo>
                    <a:lnTo>
                      <a:pt x="3564" y="3500"/>
                    </a:lnTo>
                    <a:lnTo>
                      <a:pt x="3564" y="3487"/>
                    </a:lnTo>
                    <a:lnTo>
                      <a:pt x="3565" y="3507"/>
                    </a:lnTo>
                    <a:lnTo>
                      <a:pt x="3566" y="3467"/>
                    </a:lnTo>
                    <a:lnTo>
                      <a:pt x="3567" y="3507"/>
                    </a:lnTo>
                    <a:lnTo>
                      <a:pt x="3567" y="3480"/>
                    </a:lnTo>
                    <a:lnTo>
                      <a:pt x="3569" y="3487"/>
                    </a:lnTo>
                    <a:lnTo>
                      <a:pt x="3570" y="3467"/>
                    </a:lnTo>
                    <a:lnTo>
                      <a:pt x="3571" y="3480"/>
                    </a:lnTo>
                    <a:lnTo>
                      <a:pt x="3574" y="3454"/>
                    </a:lnTo>
                    <a:lnTo>
                      <a:pt x="3574" y="3480"/>
                    </a:lnTo>
                    <a:lnTo>
                      <a:pt x="3574" y="3460"/>
                    </a:lnTo>
                    <a:lnTo>
                      <a:pt x="3578" y="3507"/>
                    </a:lnTo>
                    <a:lnTo>
                      <a:pt x="3579" y="3494"/>
                    </a:lnTo>
                    <a:lnTo>
                      <a:pt x="3579" y="3514"/>
                    </a:lnTo>
                    <a:lnTo>
                      <a:pt x="3579" y="3480"/>
                    </a:lnTo>
                    <a:lnTo>
                      <a:pt x="3581" y="3494"/>
                    </a:lnTo>
                    <a:lnTo>
                      <a:pt x="3582" y="3454"/>
                    </a:lnTo>
                    <a:lnTo>
                      <a:pt x="3583" y="3480"/>
                    </a:lnTo>
                    <a:lnTo>
                      <a:pt x="3586" y="3467"/>
                    </a:lnTo>
                    <a:lnTo>
                      <a:pt x="3588" y="3500"/>
                    </a:lnTo>
                    <a:lnTo>
                      <a:pt x="3588" y="3480"/>
                    </a:lnTo>
                    <a:lnTo>
                      <a:pt x="3589" y="3494"/>
                    </a:lnTo>
                    <a:lnTo>
                      <a:pt x="3590" y="3480"/>
                    </a:lnTo>
                    <a:lnTo>
                      <a:pt x="3590" y="3494"/>
                    </a:lnTo>
                    <a:lnTo>
                      <a:pt x="3592" y="3474"/>
                    </a:lnTo>
                    <a:lnTo>
                      <a:pt x="3593" y="3480"/>
                    </a:lnTo>
                    <a:lnTo>
                      <a:pt x="3593" y="3467"/>
                    </a:lnTo>
                    <a:lnTo>
                      <a:pt x="3595" y="3480"/>
                    </a:lnTo>
                    <a:lnTo>
                      <a:pt x="3597" y="3467"/>
                    </a:lnTo>
                    <a:lnTo>
                      <a:pt x="3598" y="3487"/>
                    </a:lnTo>
                    <a:lnTo>
                      <a:pt x="3600" y="3467"/>
                    </a:lnTo>
                    <a:lnTo>
                      <a:pt x="3600" y="3500"/>
                    </a:lnTo>
                    <a:lnTo>
                      <a:pt x="3600" y="3480"/>
                    </a:lnTo>
                    <a:lnTo>
                      <a:pt x="3602" y="3494"/>
                    </a:lnTo>
                    <a:lnTo>
                      <a:pt x="3603" y="3454"/>
                    </a:lnTo>
                    <a:lnTo>
                      <a:pt x="3604" y="3494"/>
                    </a:lnTo>
                    <a:lnTo>
                      <a:pt x="3605" y="3487"/>
                    </a:lnTo>
                    <a:lnTo>
                      <a:pt x="3606" y="3500"/>
                    </a:lnTo>
                    <a:lnTo>
                      <a:pt x="3607" y="3474"/>
                    </a:lnTo>
                    <a:lnTo>
                      <a:pt x="3607" y="3507"/>
                    </a:lnTo>
                    <a:lnTo>
                      <a:pt x="3609" y="3467"/>
                    </a:lnTo>
                    <a:lnTo>
                      <a:pt x="3614" y="3500"/>
                    </a:lnTo>
                    <a:lnTo>
                      <a:pt x="3614" y="3474"/>
                    </a:lnTo>
                    <a:lnTo>
                      <a:pt x="3615" y="3487"/>
                    </a:lnTo>
                    <a:lnTo>
                      <a:pt x="3616" y="3460"/>
                    </a:lnTo>
                    <a:lnTo>
                      <a:pt x="3618" y="3494"/>
                    </a:lnTo>
                    <a:lnTo>
                      <a:pt x="3619" y="3487"/>
                    </a:lnTo>
                    <a:lnTo>
                      <a:pt x="3619" y="3494"/>
                    </a:lnTo>
                    <a:lnTo>
                      <a:pt x="3621" y="3467"/>
                    </a:lnTo>
                    <a:lnTo>
                      <a:pt x="3623" y="3487"/>
                    </a:lnTo>
                    <a:lnTo>
                      <a:pt x="3624" y="3480"/>
                    </a:lnTo>
                    <a:lnTo>
                      <a:pt x="3626" y="3494"/>
                    </a:lnTo>
                    <a:lnTo>
                      <a:pt x="3626" y="3474"/>
                    </a:lnTo>
                    <a:lnTo>
                      <a:pt x="3628" y="3494"/>
                    </a:lnTo>
                    <a:lnTo>
                      <a:pt x="3628" y="3467"/>
                    </a:lnTo>
                    <a:lnTo>
                      <a:pt x="3630" y="3487"/>
                    </a:lnTo>
                    <a:lnTo>
                      <a:pt x="3632" y="3460"/>
                    </a:lnTo>
                    <a:lnTo>
                      <a:pt x="3635" y="3487"/>
                    </a:lnTo>
                    <a:lnTo>
                      <a:pt x="3636" y="3474"/>
                    </a:lnTo>
                    <a:lnTo>
                      <a:pt x="3637" y="3480"/>
                    </a:lnTo>
                    <a:lnTo>
                      <a:pt x="3638" y="3460"/>
                    </a:lnTo>
                    <a:lnTo>
                      <a:pt x="3638" y="3487"/>
                    </a:lnTo>
                    <a:lnTo>
                      <a:pt x="3638" y="3480"/>
                    </a:lnTo>
                    <a:lnTo>
                      <a:pt x="3640" y="3487"/>
                    </a:lnTo>
                    <a:lnTo>
                      <a:pt x="3642" y="3467"/>
                    </a:lnTo>
                    <a:lnTo>
                      <a:pt x="3642" y="3494"/>
                    </a:lnTo>
                    <a:lnTo>
                      <a:pt x="3644" y="3474"/>
                    </a:lnTo>
                    <a:lnTo>
                      <a:pt x="3645" y="3487"/>
                    </a:lnTo>
                    <a:lnTo>
                      <a:pt x="3645" y="3467"/>
                    </a:lnTo>
                    <a:lnTo>
                      <a:pt x="3647" y="3487"/>
                    </a:lnTo>
                    <a:lnTo>
                      <a:pt x="3648" y="3447"/>
                    </a:lnTo>
                    <a:lnTo>
                      <a:pt x="3649" y="3487"/>
                    </a:lnTo>
                    <a:lnTo>
                      <a:pt x="3651" y="3460"/>
                    </a:lnTo>
                    <a:lnTo>
                      <a:pt x="3652" y="3487"/>
                    </a:lnTo>
                    <a:lnTo>
                      <a:pt x="3652" y="3474"/>
                    </a:lnTo>
                    <a:lnTo>
                      <a:pt x="3654" y="3480"/>
                    </a:lnTo>
                    <a:lnTo>
                      <a:pt x="3654" y="3467"/>
                    </a:lnTo>
                    <a:lnTo>
                      <a:pt x="3655" y="3514"/>
                    </a:lnTo>
                    <a:lnTo>
                      <a:pt x="3656" y="3487"/>
                    </a:lnTo>
                    <a:lnTo>
                      <a:pt x="3657" y="3520"/>
                    </a:lnTo>
                    <a:lnTo>
                      <a:pt x="3657" y="3494"/>
                    </a:lnTo>
                    <a:lnTo>
                      <a:pt x="3659" y="3500"/>
                    </a:lnTo>
                    <a:lnTo>
                      <a:pt x="3659" y="3474"/>
                    </a:lnTo>
                    <a:lnTo>
                      <a:pt x="3660" y="3487"/>
                    </a:lnTo>
                    <a:lnTo>
                      <a:pt x="3662" y="3474"/>
                    </a:lnTo>
                    <a:lnTo>
                      <a:pt x="3664" y="3480"/>
                    </a:lnTo>
                    <a:lnTo>
                      <a:pt x="3664" y="3467"/>
                    </a:lnTo>
                    <a:lnTo>
                      <a:pt x="3666" y="3487"/>
                    </a:lnTo>
                    <a:lnTo>
                      <a:pt x="3667" y="3454"/>
                    </a:lnTo>
                    <a:lnTo>
                      <a:pt x="3670" y="3487"/>
                    </a:lnTo>
                    <a:lnTo>
                      <a:pt x="3671" y="3467"/>
                    </a:lnTo>
                    <a:lnTo>
                      <a:pt x="3673" y="3500"/>
                    </a:lnTo>
                    <a:lnTo>
                      <a:pt x="3675" y="3460"/>
                    </a:lnTo>
                    <a:lnTo>
                      <a:pt x="3675" y="3500"/>
                    </a:lnTo>
                    <a:lnTo>
                      <a:pt x="3676" y="3460"/>
                    </a:lnTo>
                    <a:lnTo>
                      <a:pt x="3677" y="3467"/>
                    </a:lnTo>
                    <a:lnTo>
                      <a:pt x="3678" y="3460"/>
                    </a:lnTo>
                    <a:lnTo>
                      <a:pt x="3678" y="3507"/>
                    </a:lnTo>
                    <a:lnTo>
                      <a:pt x="3679" y="3460"/>
                    </a:lnTo>
                    <a:lnTo>
                      <a:pt x="3680" y="3494"/>
                    </a:lnTo>
                    <a:lnTo>
                      <a:pt x="3683" y="3460"/>
                    </a:lnTo>
                    <a:lnTo>
                      <a:pt x="3685" y="3500"/>
                    </a:lnTo>
                    <a:lnTo>
                      <a:pt x="3685" y="3447"/>
                    </a:lnTo>
                    <a:lnTo>
                      <a:pt x="3686" y="3460"/>
                    </a:lnTo>
                    <a:lnTo>
                      <a:pt x="3687" y="3454"/>
                    </a:lnTo>
                    <a:lnTo>
                      <a:pt x="3688" y="3467"/>
                    </a:lnTo>
                    <a:lnTo>
                      <a:pt x="3693" y="1454"/>
                    </a:lnTo>
                    <a:lnTo>
                      <a:pt x="3697" y="3381"/>
                    </a:lnTo>
                    <a:lnTo>
                      <a:pt x="3699" y="3407"/>
                    </a:lnTo>
                    <a:lnTo>
                      <a:pt x="3700" y="3394"/>
                    </a:lnTo>
                    <a:lnTo>
                      <a:pt x="3702" y="3427"/>
                    </a:lnTo>
                    <a:lnTo>
                      <a:pt x="3702" y="3421"/>
                    </a:lnTo>
                    <a:lnTo>
                      <a:pt x="3702" y="3427"/>
                    </a:lnTo>
                    <a:lnTo>
                      <a:pt x="3704" y="3421"/>
                    </a:lnTo>
                    <a:lnTo>
                      <a:pt x="3708" y="3460"/>
                    </a:lnTo>
                    <a:lnTo>
                      <a:pt x="3709" y="3467"/>
                    </a:lnTo>
                    <a:lnTo>
                      <a:pt x="3709" y="3434"/>
                    </a:lnTo>
                    <a:lnTo>
                      <a:pt x="3711" y="3480"/>
                    </a:lnTo>
                    <a:lnTo>
                      <a:pt x="3711" y="3454"/>
                    </a:lnTo>
                    <a:lnTo>
                      <a:pt x="3714" y="3487"/>
                    </a:lnTo>
                    <a:lnTo>
                      <a:pt x="3716" y="3454"/>
                    </a:lnTo>
                    <a:lnTo>
                      <a:pt x="3716" y="3467"/>
                    </a:lnTo>
                    <a:lnTo>
                      <a:pt x="3721" y="2404"/>
                    </a:lnTo>
                    <a:lnTo>
                      <a:pt x="3724" y="3361"/>
                    </a:lnTo>
                    <a:lnTo>
                      <a:pt x="3725" y="3354"/>
                    </a:lnTo>
                    <a:lnTo>
                      <a:pt x="3728" y="3460"/>
                    </a:lnTo>
                    <a:lnTo>
                      <a:pt x="3728" y="3447"/>
                    </a:lnTo>
                    <a:lnTo>
                      <a:pt x="3728" y="3467"/>
                    </a:lnTo>
                    <a:lnTo>
                      <a:pt x="3731" y="3427"/>
                    </a:lnTo>
                    <a:lnTo>
                      <a:pt x="3732" y="3467"/>
                    </a:lnTo>
                    <a:lnTo>
                      <a:pt x="3734" y="3447"/>
                    </a:lnTo>
                    <a:lnTo>
                      <a:pt x="3736" y="3460"/>
                    </a:lnTo>
                    <a:lnTo>
                      <a:pt x="3737" y="3454"/>
                    </a:lnTo>
                    <a:lnTo>
                      <a:pt x="3739" y="3480"/>
                    </a:lnTo>
                    <a:lnTo>
                      <a:pt x="3740" y="3467"/>
                    </a:lnTo>
                    <a:lnTo>
                      <a:pt x="3740" y="3500"/>
                    </a:lnTo>
                    <a:lnTo>
                      <a:pt x="3742" y="3447"/>
                    </a:lnTo>
                    <a:lnTo>
                      <a:pt x="3744" y="3480"/>
                    </a:lnTo>
                    <a:lnTo>
                      <a:pt x="3744" y="3454"/>
                    </a:lnTo>
                    <a:lnTo>
                      <a:pt x="3745" y="3467"/>
                    </a:lnTo>
                    <a:lnTo>
                      <a:pt x="3747" y="3128"/>
                    </a:lnTo>
                    <a:lnTo>
                      <a:pt x="3751" y="3474"/>
                    </a:lnTo>
                    <a:lnTo>
                      <a:pt x="3753" y="3447"/>
                    </a:lnTo>
                    <a:lnTo>
                      <a:pt x="3754" y="3467"/>
                    </a:lnTo>
                    <a:lnTo>
                      <a:pt x="3755" y="3434"/>
                    </a:lnTo>
                    <a:lnTo>
                      <a:pt x="3756" y="3454"/>
                    </a:lnTo>
                    <a:lnTo>
                      <a:pt x="3756" y="3447"/>
                    </a:lnTo>
                    <a:lnTo>
                      <a:pt x="3758" y="3494"/>
                    </a:lnTo>
                    <a:lnTo>
                      <a:pt x="3759" y="3467"/>
                    </a:lnTo>
                    <a:lnTo>
                      <a:pt x="3759" y="3487"/>
                    </a:lnTo>
                    <a:lnTo>
                      <a:pt x="3759" y="3474"/>
                    </a:lnTo>
                    <a:lnTo>
                      <a:pt x="3761" y="3487"/>
                    </a:lnTo>
                    <a:lnTo>
                      <a:pt x="3761" y="3460"/>
                    </a:lnTo>
                    <a:lnTo>
                      <a:pt x="3763" y="3487"/>
                    </a:lnTo>
                    <a:lnTo>
                      <a:pt x="3763" y="3460"/>
                    </a:lnTo>
                    <a:lnTo>
                      <a:pt x="3764" y="3480"/>
                    </a:lnTo>
                    <a:lnTo>
                      <a:pt x="3765" y="3460"/>
                    </a:lnTo>
                    <a:lnTo>
                      <a:pt x="3766" y="3480"/>
                    </a:lnTo>
                    <a:lnTo>
                      <a:pt x="3766" y="3454"/>
                    </a:lnTo>
                    <a:lnTo>
                      <a:pt x="3766" y="3460"/>
                    </a:lnTo>
                    <a:lnTo>
                      <a:pt x="3768" y="3447"/>
                    </a:lnTo>
                    <a:lnTo>
                      <a:pt x="3769" y="3487"/>
                    </a:lnTo>
                    <a:lnTo>
                      <a:pt x="3771" y="3454"/>
                    </a:lnTo>
                    <a:lnTo>
                      <a:pt x="3773" y="3494"/>
                    </a:lnTo>
                    <a:lnTo>
                      <a:pt x="3773" y="3447"/>
                    </a:lnTo>
                    <a:lnTo>
                      <a:pt x="3774" y="3454"/>
                    </a:lnTo>
                    <a:lnTo>
                      <a:pt x="3775" y="3394"/>
                    </a:lnTo>
                    <a:lnTo>
                      <a:pt x="3777" y="3434"/>
                    </a:lnTo>
                    <a:lnTo>
                      <a:pt x="3778" y="3421"/>
                    </a:lnTo>
                    <a:lnTo>
                      <a:pt x="3780" y="3500"/>
                    </a:lnTo>
                    <a:lnTo>
                      <a:pt x="3782" y="3474"/>
                    </a:lnTo>
                    <a:lnTo>
                      <a:pt x="3783" y="3487"/>
                    </a:lnTo>
                    <a:lnTo>
                      <a:pt x="3785" y="3460"/>
                    </a:lnTo>
                    <a:lnTo>
                      <a:pt x="3785" y="3474"/>
                    </a:lnTo>
                    <a:lnTo>
                      <a:pt x="3787" y="3454"/>
                    </a:lnTo>
                    <a:lnTo>
                      <a:pt x="3788" y="3487"/>
                    </a:lnTo>
                    <a:lnTo>
                      <a:pt x="3789" y="3460"/>
                    </a:lnTo>
                    <a:lnTo>
                      <a:pt x="3790" y="3500"/>
                    </a:lnTo>
                    <a:lnTo>
                      <a:pt x="3792" y="3467"/>
                    </a:lnTo>
                    <a:lnTo>
                      <a:pt x="3794" y="3487"/>
                    </a:lnTo>
                    <a:lnTo>
                      <a:pt x="3795" y="3460"/>
                    </a:lnTo>
                    <a:lnTo>
                      <a:pt x="3796" y="3494"/>
                    </a:lnTo>
                    <a:lnTo>
                      <a:pt x="3797" y="3480"/>
                    </a:lnTo>
                    <a:lnTo>
                      <a:pt x="3797" y="3487"/>
                    </a:lnTo>
                    <a:lnTo>
                      <a:pt x="3800" y="3454"/>
                    </a:lnTo>
                    <a:lnTo>
                      <a:pt x="3802" y="3487"/>
                    </a:lnTo>
                    <a:lnTo>
                      <a:pt x="3804" y="3447"/>
                    </a:lnTo>
                    <a:lnTo>
                      <a:pt x="3806" y="3494"/>
                    </a:lnTo>
                    <a:lnTo>
                      <a:pt x="3806" y="3474"/>
                    </a:lnTo>
                    <a:lnTo>
                      <a:pt x="3808" y="3494"/>
                    </a:lnTo>
                    <a:lnTo>
                      <a:pt x="3809" y="3487"/>
                    </a:lnTo>
                    <a:lnTo>
                      <a:pt x="3809" y="3500"/>
                    </a:lnTo>
                    <a:lnTo>
                      <a:pt x="3809" y="3487"/>
                    </a:lnTo>
                    <a:lnTo>
                      <a:pt x="3811" y="3494"/>
                    </a:lnTo>
                    <a:lnTo>
                      <a:pt x="3813" y="3460"/>
                    </a:lnTo>
                    <a:lnTo>
                      <a:pt x="3813" y="3474"/>
                    </a:lnTo>
                    <a:lnTo>
                      <a:pt x="3814" y="3467"/>
                    </a:lnTo>
                    <a:lnTo>
                      <a:pt x="3815" y="3480"/>
                    </a:lnTo>
                    <a:lnTo>
                      <a:pt x="3816" y="3474"/>
                    </a:lnTo>
                    <a:lnTo>
                      <a:pt x="3816" y="3487"/>
                    </a:lnTo>
                    <a:lnTo>
                      <a:pt x="3818" y="3467"/>
                    </a:lnTo>
                    <a:lnTo>
                      <a:pt x="3820" y="3514"/>
                    </a:lnTo>
                    <a:lnTo>
                      <a:pt x="3821" y="3474"/>
                    </a:lnTo>
                    <a:lnTo>
                      <a:pt x="3823" y="3487"/>
                    </a:lnTo>
                    <a:lnTo>
                      <a:pt x="3824" y="3474"/>
                    </a:lnTo>
                    <a:lnTo>
                      <a:pt x="3825" y="3514"/>
                    </a:lnTo>
                    <a:lnTo>
                      <a:pt x="3827" y="3474"/>
                    </a:lnTo>
                    <a:lnTo>
                      <a:pt x="3828" y="3494"/>
                    </a:lnTo>
                    <a:lnTo>
                      <a:pt x="3828" y="3460"/>
                    </a:lnTo>
                    <a:lnTo>
                      <a:pt x="3830" y="3480"/>
                    </a:lnTo>
                    <a:lnTo>
                      <a:pt x="3832" y="3460"/>
                    </a:lnTo>
                    <a:lnTo>
                      <a:pt x="3833" y="3494"/>
                    </a:lnTo>
                    <a:lnTo>
                      <a:pt x="3833" y="3474"/>
                    </a:lnTo>
                    <a:lnTo>
                      <a:pt x="3835" y="3487"/>
                    </a:lnTo>
                    <a:lnTo>
                      <a:pt x="3835" y="3474"/>
                    </a:lnTo>
                    <a:lnTo>
                      <a:pt x="3836" y="3494"/>
                    </a:lnTo>
                    <a:lnTo>
                      <a:pt x="3837" y="3467"/>
                    </a:lnTo>
                    <a:lnTo>
                      <a:pt x="3837" y="3487"/>
                    </a:lnTo>
                    <a:lnTo>
                      <a:pt x="3838" y="3474"/>
                    </a:lnTo>
                    <a:lnTo>
                      <a:pt x="3839" y="3487"/>
                    </a:lnTo>
                    <a:lnTo>
                      <a:pt x="3840" y="3454"/>
                    </a:lnTo>
                    <a:lnTo>
                      <a:pt x="3840" y="3480"/>
                    </a:lnTo>
                    <a:lnTo>
                      <a:pt x="3842" y="3454"/>
                    </a:lnTo>
                    <a:lnTo>
                      <a:pt x="3843" y="3480"/>
                    </a:lnTo>
                    <a:lnTo>
                      <a:pt x="3844" y="3474"/>
                    </a:lnTo>
                    <a:lnTo>
                      <a:pt x="3845" y="3494"/>
                    </a:lnTo>
                    <a:lnTo>
                      <a:pt x="3845" y="3467"/>
                    </a:lnTo>
                    <a:lnTo>
                      <a:pt x="3847" y="3474"/>
                    </a:lnTo>
                    <a:lnTo>
                      <a:pt x="3847" y="3467"/>
                    </a:lnTo>
                    <a:lnTo>
                      <a:pt x="3848" y="3494"/>
                    </a:lnTo>
                    <a:lnTo>
                      <a:pt x="3849" y="3447"/>
                    </a:lnTo>
                    <a:lnTo>
                      <a:pt x="3852" y="3507"/>
                    </a:lnTo>
                    <a:lnTo>
                      <a:pt x="3852" y="3474"/>
                    </a:lnTo>
                    <a:lnTo>
                      <a:pt x="3854" y="3487"/>
                    </a:lnTo>
                    <a:lnTo>
                      <a:pt x="3854" y="3480"/>
                    </a:lnTo>
                    <a:lnTo>
                      <a:pt x="3856" y="3494"/>
                    </a:lnTo>
                    <a:lnTo>
                      <a:pt x="3857" y="3467"/>
                    </a:lnTo>
                    <a:lnTo>
                      <a:pt x="3859" y="3480"/>
                    </a:lnTo>
                    <a:lnTo>
                      <a:pt x="3859" y="3454"/>
                    </a:lnTo>
                    <a:lnTo>
                      <a:pt x="3860" y="3480"/>
                    </a:lnTo>
                    <a:lnTo>
                      <a:pt x="3861" y="3454"/>
                    </a:lnTo>
                    <a:lnTo>
                      <a:pt x="3862" y="3487"/>
                    </a:lnTo>
                    <a:lnTo>
                      <a:pt x="3863" y="3474"/>
                    </a:lnTo>
                    <a:lnTo>
                      <a:pt x="3864" y="3500"/>
                    </a:lnTo>
                    <a:lnTo>
                      <a:pt x="3867" y="3460"/>
                    </a:lnTo>
                    <a:lnTo>
                      <a:pt x="3868" y="3480"/>
                    </a:lnTo>
                    <a:lnTo>
                      <a:pt x="3869" y="3467"/>
                    </a:lnTo>
                    <a:lnTo>
                      <a:pt x="3870" y="3487"/>
                    </a:lnTo>
                    <a:lnTo>
                      <a:pt x="3871" y="3447"/>
                    </a:lnTo>
                    <a:lnTo>
                      <a:pt x="3873" y="3480"/>
                    </a:lnTo>
                    <a:lnTo>
                      <a:pt x="3874" y="3474"/>
                    </a:lnTo>
                    <a:lnTo>
                      <a:pt x="3876" y="3507"/>
                    </a:lnTo>
                    <a:lnTo>
                      <a:pt x="3876" y="3474"/>
                    </a:lnTo>
                    <a:lnTo>
                      <a:pt x="3878" y="3494"/>
                    </a:lnTo>
                    <a:lnTo>
                      <a:pt x="3880" y="3454"/>
                    </a:lnTo>
                    <a:lnTo>
                      <a:pt x="3881" y="3487"/>
                    </a:lnTo>
                    <a:lnTo>
                      <a:pt x="3882" y="3480"/>
                    </a:lnTo>
                    <a:lnTo>
                      <a:pt x="3883" y="3507"/>
                    </a:lnTo>
                    <a:lnTo>
                      <a:pt x="3884" y="3467"/>
                    </a:lnTo>
                    <a:lnTo>
                      <a:pt x="3885" y="3494"/>
                    </a:lnTo>
                    <a:lnTo>
                      <a:pt x="3885" y="3474"/>
                    </a:lnTo>
                    <a:lnTo>
                      <a:pt x="3886" y="3480"/>
                    </a:lnTo>
                    <a:lnTo>
                      <a:pt x="3888" y="3441"/>
                    </a:lnTo>
                    <a:lnTo>
                      <a:pt x="3888" y="3487"/>
                    </a:lnTo>
                    <a:lnTo>
                      <a:pt x="3890" y="3454"/>
                    </a:lnTo>
                    <a:lnTo>
                      <a:pt x="3890" y="3500"/>
                    </a:lnTo>
                    <a:lnTo>
                      <a:pt x="3891" y="3467"/>
                    </a:lnTo>
                    <a:lnTo>
                      <a:pt x="3892" y="3487"/>
                    </a:lnTo>
                    <a:lnTo>
                      <a:pt x="3894" y="3474"/>
                    </a:lnTo>
                    <a:lnTo>
                      <a:pt x="3895" y="3494"/>
                    </a:lnTo>
                    <a:lnTo>
                      <a:pt x="3897" y="3467"/>
                    </a:lnTo>
                    <a:lnTo>
                      <a:pt x="3898" y="3494"/>
                    </a:lnTo>
                    <a:lnTo>
                      <a:pt x="3899" y="3460"/>
                    </a:lnTo>
                    <a:lnTo>
                      <a:pt x="3900" y="3487"/>
                    </a:lnTo>
                    <a:lnTo>
                      <a:pt x="3902" y="3480"/>
                    </a:lnTo>
                    <a:lnTo>
                      <a:pt x="3902" y="3494"/>
                    </a:lnTo>
                    <a:lnTo>
                      <a:pt x="3903" y="3467"/>
                    </a:lnTo>
                    <a:lnTo>
                      <a:pt x="3904" y="3514"/>
                    </a:lnTo>
                    <a:lnTo>
                      <a:pt x="3906" y="3467"/>
                    </a:lnTo>
                    <a:lnTo>
                      <a:pt x="3907" y="3487"/>
                    </a:lnTo>
                    <a:lnTo>
                      <a:pt x="3909" y="3454"/>
                    </a:lnTo>
                    <a:lnTo>
                      <a:pt x="3910" y="3500"/>
                    </a:lnTo>
                    <a:lnTo>
                      <a:pt x="3912" y="3474"/>
                    </a:lnTo>
                    <a:lnTo>
                      <a:pt x="3912" y="3494"/>
                    </a:lnTo>
                    <a:lnTo>
                      <a:pt x="3914" y="3467"/>
                    </a:lnTo>
                    <a:lnTo>
                      <a:pt x="3915" y="3487"/>
                    </a:lnTo>
                    <a:lnTo>
                      <a:pt x="3918" y="3447"/>
                    </a:lnTo>
                    <a:lnTo>
                      <a:pt x="3919" y="3507"/>
                    </a:lnTo>
                    <a:lnTo>
                      <a:pt x="3921" y="3474"/>
                    </a:lnTo>
                    <a:lnTo>
                      <a:pt x="3921" y="3500"/>
                    </a:lnTo>
                    <a:lnTo>
                      <a:pt x="3923" y="3487"/>
                    </a:lnTo>
                    <a:lnTo>
                      <a:pt x="3924" y="3500"/>
                    </a:lnTo>
                    <a:lnTo>
                      <a:pt x="3924" y="3480"/>
                    </a:lnTo>
                    <a:lnTo>
                      <a:pt x="3926" y="3494"/>
                    </a:lnTo>
                    <a:lnTo>
                      <a:pt x="3928" y="3474"/>
                    </a:lnTo>
                    <a:lnTo>
                      <a:pt x="3930" y="3494"/>
                    </a:lnTo>
                    <a:lnTo>
                      <a:pt x="3931" y="3460"/>
                    </a:lnTo>
                    <a:lnTo>
                      <a:pt x="3932" y="3487"/>
                    </a:lnTo>
                    <a:lnTo>
                      <a:pt x="3933" y="3474"/>
                    </a:lnTo>
                    <a:lnTo>
                      <a:pt x="3935" y="3500"/>
                    </a:lnTo>
                    <a:lnTo>
                      <a:pt x="3936" y="3474"/>
                    </a:lnTo>
                    <a:lnTo>
                      <a:pt x="3936" y="3500"/>
                    </a:lnTo>
                    <a:lnTo>
                      <a:pt x="3939" y="3460"/>
                    </a:lnTo>
                    <a:lnTo>
                      <a:pt x="3940" y="3480"/>
                    </a:lnTo>
                    <a:lnTo>
                      <a:pt x="3940" y="3460"/>
                    </a:lnTo>
                    <a:lnTo>
                      <a:pt x="3943" y="3487"/>
                    </a:lnTo>
                    <a:lnTo>
                      <a:pt x="3944" y="3460"/>
                    </a:lnTo>
                    <a:lnTo>
                      <a:pt x="3945" y="3474"/>
                    </a:lnTo>
                    <a:lnTo>
                      <a:pt x="3945" y="3460"/>
                    </a:lnTo>
                    <a:lnTo>
                      <a:pt x="3946" y="3474"/>
                    </a:lnTo>
                    <a:lnTo>
                      <a:pt x="3947" y="3454"/>
                    </a:lnTo>
                    <a:lnTo>
                      <a:pt x="3948" y="3487"/>
                    </a:lnTo>
                    <a:lnTo>
                      <a:pt x="3948" y="3467"/>
                    </a:lnTo>
                    <a:lnTo>
                      <a:pt x="3948" y="3494"/>
                    </a:lnTo>
                    <a:lnTo>
                      <a:pt x="3950" y="3460"/>
                    </a:lnTo>
                    <a:lnTo>
                      <a:pt x="3952" y="3474"/>
                    </a:lnTo>
                    <a:lnTo>
                      <a:pt x="3952" y="3460"/>
                    </a:lnTo>
                    <a:lnTo>
                      <a:pt x="3953" y="3494"/>
                    </a:lnTo>
                    <a:lnTo>
                      <a:pt x="3955" y="3460"/>
                    </a:lnTo>
                    <a:lnTo>
                      <a:pt x="3957" y="3500"/>
                    </a:lnTo>
                    <a:lnTo>
                      <a:pt x="3957" y="3480"/>
                    </a:lnTo>
                    <a:lnTo>
                      <a:pt x="3958" y="3494"/>
                    </a:lnTo>
                    <a:lnTo>
                      <a:pt x="3960" y="3467"/>
                    </a:lnTo>
                    <a:lnTo>
                      <a:pt x="3960" y="3494"/>
                    </a:lnTo>
                    <a:lnTo>
                      <a:pt x="3962" y="3454"/>
                    </a:lnTo>
                    <a:lnTo>
                      <a:pt x="3966" y="3480"/>
                    </a:lnTo>
                    <a:lnTo>
                      <a:pt x="3967" y="3467"/>
                    </a:lnTo>
                    <a:lnTo>
                      <a:pt x="3968" y="3494"/>
                    </a:lnTo>
                    <a:lnTo>
                      <a:pt x="3969" y="3460"/>
                    </a:lnTo>
                    <a:lnTo>
                      <a:pt x="3969" y="3480"/>
                    </a:lnTo>
                    <a:lnTo>
                      <a:pt x="3971" y="3467"/>
                    </a:lnTo>
                    <a:lnTo>
                      <a:pt x="3972" y="3487"/>
                    </a:lnTo>
                    <a:lnTo>
                      <a:pt x="3972" y="3474"/>
                    </a:lnTo>
                    <a:lnTo>
                      <a:pt x="3974" y="3514"/>
                    </a:lnTo>
                    <a:lnTo>
                      <a:pt x="3977" y="3454"/>
                    </a:lnTo>
                    <a:lnTo>
                      <a:pt x="3977" y="3487"/>
                    </a:lnTo>
                    <a:lnTo>
                      <a:pt x="3979" y="3467"/>
                    </a:lnTo>
                    <a:lnTo>
                      <a:pt x="3980" y="3500"/>
                    </a:lnTo>
                    <a:lnTo>
                      <a:pt x="3981" y="3474"/>
                    </a:lnTo>
                    <a:lnTo>
                      <a:pt x="3982" y="3487"/>
                    </a:lnTo>
                    <a:lnTo>
                      <a:pt x="3984" y="3454"/>
                    </a:lnTo>
                    <a:lnTo>
                      <a:pt x="3986" y="3507"/>
                    </a:lnTo>
                    <a:lnTo>
                      <a:pt x="3987" y="3454"/>
                    </a:lnTo>
                    <a:lnTo>
                      <a:pt x="3988" y="3474"/>
                    </a:lnTo>
                    <a:lnTo>
                      <a:pt x="3989" y="3460"/>
                    </a:lnTo>
                    <a:lnTo>
                      <a:pt x="3989" y="3487"/>
                    </a:lnTo>
                    <a:lnTo>
                      <a:pt x="3991" y="3454"/>
                    </a:lnTo>
                    <a:lnTo>
                      <a:pt x="3991" y="3480"/>
                    </a:lnTo>
                    <a:lnTo>
                      <a:pt x="3993" y="3460"/>
                    </a:lnTo>
                    <a:lnTo>
                      <a:pt x="3995" y="3487"/>
                    </a:lnTo>
                    <a:lnTo>
                      <a:pt x="3996" y="3467"/>
                    </a:lnTo>
                    <a:lnTo>
                      <a:pt x="3996" y="3494"/>
                    </a:lnTo>
                    <a:lnTo>
                      <a:pt x="3997" y="3480"/>
                    </a:lnTo>
                    <a:lnTo>
                      <a:pt x="3998" y="3487"/>
                    </a:lnTo>
                    <a:lnTo>
                      <a:pt x="3998" y="3474"/>
                    </a:lnTo>
                    <a:lnTo>
                      <a:pt x="3999" y="3500"/>
                    </a:lnTo>
                    <a:lnTo>
                      <a:pt x="4001" y="3474"/>
                    </a:lnTo>
                    <a:lnTo>
                      <a:pt x="4001" y="3480"/>
                    </a:lnTo>
                    <a:lnTo>
                      <a:pt x="4001" y="3474"/>
                    </a:lnTo>
                    <a:lnTo>
                      <a:pt x="4003" y="3500"/>
                    </a:lnTo>
                    <a:lnTo>
                      <a:pt x="4004" y="3480"/>
                    </a:lnTo>
                    <a:lnTo>
                      <a:pt x="4005" y="3487"/>
                    </a:lnTo>
                    <a:lnTo>
                      <a:pt x="4009" y="3474"/>
                    </a:lnTo>
                    <a:lnTo>
                      <a:pt x="4010" y="3480"/>
                    </a:lnTo>
                    <a:lnTo>
                      <a:pt x="4010" y="3460"/>
                    </a:lnTo>
                    <a:lnTo>
                      <a:pt x="4012" y="3494"/>
                    </a:lnTo>
                    <a:lnTo>
                      <a:pt x="4013" y="3467"/>
                    </a:lnTo>
                    <a:lnTo>
                      <a:pt x="4013" y="3480"/>
                    </a:lnTo>
                    <a:lnTo>
                      <a:pt x="4013" y="3474"/>
                    </a:lnTo>
                    <a:lnTo>
                      <a:pt x="4015" y="3494"/>
                    </a:lnTo>
                    <a:lnTo>
                      <a:pt x="4016" y="3467"/>
                    </a:lnTo>
                    <a:lnTo>
                      <a:pt x="4017" y="3494"/>
                    </a:lnTo>
                    <a:lnTo>
                      <a:pt x="4018" y="3460"/>
                    </a:lnTo>
                    <a:lnTo>
                      <a:pt x="4018" y="3494"/>
                    </a:lnTo>
                    <a:lnTo>
                      <a:pt x="4020" y="3474"/>
                    </a:lnTo>
                    <a:lnTo>
                      <a:pt x="4022" y="3487"/>
                    </a:lnTo>
                    <a:lnTo>
                      <a:pt x="4022" y="3467"/>
                    </a:lnTo>
                    <a:lnTo>
                      <a:pt x="4023" y="3474"/>
                    </a:lnTo>
                    <a:lnTo>
                      <a:pt x="4024" y="3460"/>
                    </a:lnTo>
                    <a:lnTo>
                      <a:pt x="4025" y="3487"/>
                    </a:lnTo>
                    <a:lnTo>
                      <a:pt x="4027" y="3480"/>
                    </a:lnTo>
                    <a:lnTo>
                      <a:pt x="4028" y="3494"/>
                    </a:lnTo>
                    <a:lnTo>
                      <a:pt x="4030" y="3474"/>
                    </a:lnTo>
                    <a:lnTo>
                      <a:pt x="4030" y="3494"/>
                    </a:lnTo>
                    <a:lnTo>
                      <a:pt x="4033" y="3454"/>
                    </a:lnTo>
                    <a:lnTo>
                      <a:pt x="4034" y="3480"/>
                    </a:lnTo>
                    <a:lnTo>
                      <a:pt x="4036" y="3460"/>
                    </a:lnTo>
                    <a:lnTo>
                      <a:pt x="4037" y="3500"/>
                    </a:lnTo>
                    <a:lnTo>
                      <a:pt x="4038" y="3487"/>
                    </a:lnTo>
                    <a:lnTo>
                      <a:pt x="4039" y="3494"/>
                    </a:lnTo>
                    <a:lnTo>
                      <a:pt x="4040" y="3480"/>
                    </a:lnTo>
                    <a:lnTo>
                      <a:pt x="4041" y="3487"/>
                    </a:lnTo>
                    <a:lnTo>
                      <a:pt x="4042" y="3467"/>
                    </a:lnTo>
                    <a:lnTo>
                      <a:pt x="4042" y="3487"/>
                    </a:lnTo>
                    <a:lnTo>
                      <a:pt x="4044" y="3467"/>
                    </a:lnTo>
                    <a:lnTo>
                      <a:pt x="4045" y="3494"/>
                    </a:lnTo>
                    <a:lnTo>
                      <a:pt x="4046" y="3454"/>
                    </a:lnTo>
                    <a:lnTo>
                      <a:pt x="4049" y="3494"/>
                    </a:lnTo>
                    <a:lnTo>
                      <a:pt x="4050" y="3474"/>
                    </a:lnTo>
                    <a:lnTo>
                      <a:pt x="4051" y="3494"/>
                    </a:lnTo>
                    <a:lnTo>
                      <a:pt x="4053" y="3460"/>
                    </a:lnTo>
                    <a:lnTo>
                      <a:pt x="4054" y="3487"/>
                    </a:lnTo>
                    <a:lnTo>
                      <a:pt x="4054" y="3467"/>
                    </a:lnTo>
                    <a:lnTo>
                      <a:pt x="4056" y="3487"/>
                    </a:lnTo>
                    <a:lnTo>
                      <a:pt x="4057" y="3447"/>
                    </a:lnTo>
                    <a:lnTo>
                      <a:pt x="4059" y="3514"/>
                    </a:lnTo>
                    <a:lnTo>
                      <a:pt x="4061" y="3480"/>
                    </a:lnTo>
                    <a:lnTo>
                      <a:pt x="4062" y="3500"/>
                    </a:lnTo>
                    <a:lnTo>
                      <a:pt x="4063" y="3467"/>
                    </a:lnTo>
                    <a:lnTo>
                      <a:pt x="4064" y="3487"/>
                    </a:lnTo>
                    <a:lnTo>
                      <a:pt x="4067" y="3467"/>
                    </a:lnTo>
                    <a:lnTo>
                      <a:pt x="4069" y="3500"/>
                    </a:lnTo>
                    <a:lnTo>
                      <a:pt x="4070" y="3494"/>
                    </a:lnTo>
                    <a:lnTo>
                      <a:pt x="4071" y="3507"/>
                    </a:lnTo>
                    <a:lnTo>
                      <a:pt x="4071" y="3460"/>
                    </a:lnTo>
                    <a:lnTo>
                      <a:pt x="4073" y="3507"/>
                    </a:lnTo>
                    <a:lnTo>
                      <a:pt x="4075" y="3474"/>
                    </a:lnTo>
                    <a:lnTo>
                      <a:pt x="4076" y="3514"/>
                    </a:lnTo>
                    <a:lnTo>
                      <a:pt x="4076" y="3487"/>
                    </a:lnTo>
                    <a:lnTo>
                      <a:pt x="4076" y="3507"/>
                    </a:lnTo>
                    <a:lnTo>
                      <a:pt x="4078" y="3487"/>
                    </a:lnTo>
                    <a:lnTo>
                      <a:pt x="4079" y="3507"/>
                    </a:lnTo>
                    <a:lnTo>
                      <a:pt x="4080" y="3441"/>
                    </a:lnTo>
                    <a:lnTo>
                      <a:pt x="4082" y="3494"/>
                    </a:lnTo>
                    <a:lnTo>
                      <a:pt x="4083" y="3454"/>
                    </a:lnTo>
                    <a:lnTo>
                      <a:pt x="4085" y="3480"/>
                    </a:lnTo>
                    <a:lnTo>
                      <a:pt x="4086" y="3467"/>
                    </a:lnTo>
                    <a:lnTo>
                      <a:pt x="4088" y="3487"/>
                    </a:lnTo>
                    <a:lnTo>
                      <a:pt x="4088" y="3474"/>
                    </a:lnTo>
                    <a:lnTo>
                      <a:pt x="4090" y="3507"/>
                    </a:lnTo>
                    <a:lnTo>
                      <a:pt x="4091" y="3487"/>
                    </a:lnTo>
                    <a:lnTo>
                      <a:pt x="4092" y="3494"/>
                    </a:lnTo>
                    <a:lnTo>
                      <a:pt x="4092" y="3480"/>
                    </a:lnTo>
                    <a:lnTo>
                      <a:pt x="4093" y="3500"/>
                    </a:lnTo>
                    <a:lnTo>
                      <a:pt x="4095" y="3467"/>
                    </a:lnTo>
                    <a:lnTo>
                      <a:pt x="4098" y="3507"/>
                    </a:lnTo>
                    <a:lnTo>
                      <a:pt x="4100" y="3480"/>
                    </a:lnTo>
                    <a:lnTo>
                      <a:pt x="4102" y="3494"/>
                    </a:lnTo>
                    <a:lnTo>
                      <a:pt x="4103" y="3467"/>
                    </a:lnTo>
                    <a:lnTo>
                      <a:pt x="4104" y="3514"/>
                    </a:lnTo>
                    <a:lnTo>
                      <a:pt x="4105" y="3474"/>
                    </a:lnTo>
                    <a:lnTo>
                      <a:pt x="4105" y="3487"/>
                    </a:lnTo>
                    <a:lnTo>
                      <a:pt x="4107" y="3474"/>
                    </a:lnTo>
                    <a:lnTo>
                      <a:pt x="4109" y="3487"/>
                    </a:lnTo>
                    <a:lnTo>
                      <a:pt x="4109" y="3460"/>
                    </a:lnTo>
                    <a:lnTo>
                      <a:pt x="4110" y="3487"/>
                    </a:lnTo>
                    <a:lnTo>
                      <a:pt x="4111" y="3480"/>
                    </a:lnTo>
                    <a:lnTo>
                      <a:pt x="4112" y="3494"/>
                    </a:lnTo>
                    <a:lnTo>
                      <a:pt x="4112" y="3467"/>
                    </a:lnTo>
                    <a:lnTo>
                      <a:pt x="4113" y="3494"/>
                    </a:lnTo>
                    <a:lnTo>
                      <a:pt x="4114" y="3467"/>
                    </a:lnTo>
                    <a:lnTo>
                      <a:pt x="4114" y="3507"/>
                    </a:lnTo>
                    <a:lnTo>
                      <a:pt x="4116" y="3454"/>
                    </a:lnTo>
                    <a:lnTo>
                      <a:pt x="4117" y="3474"/>
                    </a:lnTo>
                    <a:lnTo>
                      <a:pt x="4117" y="3454"/>
                    </a:lnTo>
                    <a:lnTo>
                      <a:pt x="4117" y="3474"/>
                    </a:lnTo>
                    <a:lnTo>
                      <a:pt x="4119" y="3467"/>
                    </a:lnTo>
                    <a:lnTo>
                      <a:pt x="4121" y="3480"/>
                    </a:lnTo>
                    <a:lnTo>
                      <a:pt x="4122" y="3487"/>
                    </a:lnTo>
                    <a:lnTo>
                      <a:pt x="4122" y="3474"/>
                    </a:lnTo>
                    <a:lnTo>
                      <a:pt x="4124" y="3494"/>
                    </a:lnTo>
                    <a:lnTo>
                      <a:pt x="4124" y="3474"/>
                    </a:lnTo>
                    <a:lnTo>
                      <a:pt x="4125" y="3500"/>
                    </a:lnTo>
                    <a:lnTo>
                      <a:pt x="4129" y="3474"/>
                    </a:lnTo>
                    <a:lnTo>
                      <a:pt x="4129" y="3494"/>
                    </a:lnTo>
                    <a:lnTo>
                      <a:pt x="4130" y="3467"/>
                    </a:lnTo>
                    <a:lnTo>
                      <a:pt x="4131" y="3500"/>
                    </a:lnTo>
                    <a:lnTo>
                      <a:pt x="4133" y="3460"/>
                    </a:lnTo>
                    <a:lnTo>
                      <a:pt x="4134" y="3487"/>
                    </a:lnTo>
                    <a:lnTo>
                      <a:pt x="4134" y="3467"/>
                    </a:lnTo>
                    <a:lnTo>
                      <a:pt x="4134" y="3480"/>
                    </a:lnTo>
                    <a:lnTo>
                      <a:pt x="4136" y="3467"/>
                    </a:lnTo>
                    <a:lnTo>
                      <a:pt x="4136" y="3487"/>
                    </a:lnTo>
                    <a:lnTo>
                      <a:pt x="4138" y="3480"/>
                    </a:lnTo>
                    <a:lnTo>
                      <a:pt x="4139" y="3494"/>
                    </a:lnTo>
                    <a:lnTo>
                      <a:pt x="4141" y="3474"/>
                    </a:lnTo>
                    <a:lnTo>
                      <a:pt x="4141" y="3494"/>
                    </a:lnTo>
                    <a:lnTo>
                      <a:pt x="4143" y="3474"/>
                    </a:lnTo>
                    <a:lnTo>
                      <a:pt x="4143" y="3487"/>
                    </a:lnTo>
                    <a:lnTo>
                      <a:pt x="4144" y="3474"/>
                    </a:lnTo>
                    <a:lnTo>
                      <a:pt x="4145" y="3480"/>
                    </a:lnTo>
                    <a:lnTo>
                      <a:pt x="4146" y="3474"/>
                    </a:lnTo>
                    <a:lnTo>
                      <a:pt x="4146" y="3500"/>
                    </a:lnTo>
                    <a:lnTo>
                      <a:pt x="4148" y="3454"/>
                    </a:lnTo>
                    <a:lnTo>
                      <a:pt x="4151" y="3514"/>
                    </a:lnTo>
                    <a:lnTo>
                      <a:pt x="4151" y="3467"/>
                    </a:lnTo>
                    <a:lnTo>
                      <a:pt x="4153" y="3480"/>
                    </a:lnTo>
                    <a:lnTo>
                      <a:pt x="4153" y="3474"/>
                    </a:lnTo>
                    <a:lnTo>
                      <a:pt x="4156" y="3487"/>
                    </a:lnTo>
                    <a:lnTo>
                      <a:pt x="4158" y="3474"/>
                    </a:lnTo>
                    <a:lnTo>
                      <a:pt x="4160" y="3514"/>
                    </a:lnTo>
                    <a:lnTo>
                      <a:pt x="4160" y="3487"/>
                    </a:lnTo>
                    <a:lnTo>
                      <a:pt x="4162" y="3494"/>
                    </a:lnTo>
                    <a:lnTo>
                      <a:pt x="4163" y="3460"/>
                    </a:lnTo>
                    <a:lnTo>
                      <a:pt x="4163" y="3514"/>
                    </a:lnTo>
                    <a:lnTo>
                      <a:pt x="4164" y="3500"/>
                    </a:lnTo>
                    <a:lnTo>
                      <a:pt x="4165" y="3507"/>
                    </a:lnTo>
                    <a:lnTo>
                      <a:pt x="4165" y="3454"/>
                    </a:lnTo>
                    <a:lnTo>
                      <a:pt x="4168" y="3494"/>
                    </a:lnTo>
                    <a:lnTo>
                      <a:pt x="4168" y="3474"/>
                    </a:lnTo>
                    <a:lnTo>
                      <a:pt x="4170" y="3480"/>
                    </a:lnTo>
                    <a:lnTo>
                      <a:pt x="4170" y="3474"/>
                    </a:lnTo>
                    <a:lnTo>
                      <a:pt x="4173" y="3500"/>
                    </a:lnTo>
                    <a:lnTo>
                      <a:pt x="4175" y="3480"/>
                    </a:lnTo>
                    <a:lnTo>
                      <a:pt x="4175" y="3494"/>
                    </a:lnTo>
                    <a:lnTo>
                      <a:pt x="4177" y="3454"/>
                    </a:lnTo>
                    <a:lnTo>
                      <a:pt x="4177" y="3500"/>
                    </a:lnTo>
                    <a:lnTo>
                      <a:pt x="4178" y="3460"/>
                    </a:lnTo>
                    <a:lnTo>
                      <a:pt x="4179" y="3500"/>
                    </a:lnTo>
                    <a:lnTo>
                      <a:pt x="4180" y="3480"/>
                    </a:lnTo>
                    <a:lnTo>
                      <a:pt x="4181" y="3487"/>
                    </a:lnTo>
                    <a:lnTo>
                      <a:pt x="4182" y="3474"/>
                    </a:lnTo>
                    <a:lnTo>
                      <a:pt x="4184" y="3494"/>
                    </a:lnTo>
                    <a:lnTo>
                      <a:pt x="4185" y="3467"/>
                    </a:lnTo>
                    <a:lnTo>
                      <a:pt x="4185" y="3487"/>
                    </a:lnTo>
                    <a:lnTo>
                      <a:pt x="4186" y="3460"/>
                    </a:lnTo>
                    <a:lnTo>
                      <a:pt x="4187" y="3467"/>
                    </a:lnTo>
                    <a:lnTo>
                      <a:pt x="4187" y="3460"/>
                    </a:lnTo>
                    <a:lnTo>
                      <a:pt x="4188" y="3480"/>
                    </a:lnTo>
                    <a:lnTo>
                      <a:pt x="4189" y="3460"/>
                    </a:lnTo>
                    <a:lnTo>
                      <a:pt x="4194" y="3494"/>
                    </a:lnTo>
                    <a:lnTo>
                      <a:pt x="4195" y="3480"/>
                    </a:lnTo>
                    <a:lnTo>
                      <a:pt x="4195" y="3500"/>
                    </a:lnTo>
                    <a:lnTo>
                      <a:pt x="4195" y="3460"/>
                    </a:lnTo>
                    <a:lnTo>
                      <a:pt x="4198" y="3487"/>
                    </a:lnTo>
                    <a:lnTo>
                      <a:pt x="4199" y="3474"/>
                    </a:lnTo>
                    <a:lnTo>
                      <a:pt x="4200" y="3500"/>
                    </a:lnTo>
                    <a:lnTo>
                      <a:pt x="4202" y="3467"/>
                    </a:lnTo>
                    <a:lnTo>
                      <a:pt x="4204" y="3494"/>
                    </a:lnTo>
                    <a:lnTo>
                      <a:pt x="4204" y="3474"/>
                    </a:lnTo>
                    <a:lnTo>
                      <a:pt x="4205" y="3487"/>
                    </a:lnTo>
                    <a:lnTo>
                      <a:pt x="4206" y="3480"/>
                    </a:lnTo>
                    <a:lnTo>
                      <a:pt x="4207" y="3494"/>
                    </a:lnTo>
                    <a:lnTo>
                      <a:pt x="4207" y="3480"/>
                    </a:lnTo>
                    <a:lnTo>
                      <a:pt x="4207" y="3487"/>
                    </a:lnTo>
                    <a:lnTo>
                      <a:pt x="4209" y="3460"/>
                    </a:lnTo>
                    <a:lnTo>
                      <a:pt x="4212" y="3507"/>
                    </a:lnTo>
                    <a:lnTo>
                      <a:pt x="4214" y="3474"/>
                    </a:lnTo>
                    <a:lnTo>
                      <a:pt x="4215" y="3494"/>
                    </a:lnTo>
                    <a:lnTo>
                      <a:pt x="4216" y="3480"/>
                    </a:lnTo>
                    <a:lnTo>
                      <a:pt x="4216" y="3494"/>
                    </a:lnTo>
                    <a:lnTo>
                      <a:pt x="4218" y="3480"/>
                    </a:lnTo>
                    <a:lnTo>
                      <a:pt x="4219" y="3507"/>
                    </a:lnTo>
                    <a:lnTo>
                      <a:pt x="4219" y="3467"/>
                    </a:lnTo>
                    <a:lnTo>
                      <a:pt x="4220" y="3500"/>
                    </a:lnTo>
                    <a:lnTo>
                      <a:pt x="4221" y="3467"/>
                    </a:lnTo>
                    <a:lnTo>
                      <a:pt x="4222" y="3494"/>
                    </a:lnTo>
                    <a:lnTo>
                      <a:pt x="4223" y="3467"/>
                    </a:lnTo>
                    <a:lnTo>
                      <a:pt x="4224" y="3494"/>
                    </a:lnTo>
                    <a:lnTo>
                      <a:pt x="4224" y="3467"/>
                    </a:lnTo>
                    <a:lnTo>
                      <a:pt x="4226" y="3494"/>
                    </a:lnTo>
                    <a:lnTo>
                      <a:pt x="4226" y="3474"/>
                    </a:lnTo>
                    <a:lnTo>
                      <a:pt x="4228" y="3480"/>
                    </a:lnTo>
                    <a:lnTo>
                      <a:pt x="4229" y="3454"/>
                    </a:lnTo>
                    <a:lnTo>
                      <a:pt x="4231" y="3467"/>
                    </a:lnTo>
                    <a:lnTo>
                      <a:pt x="4231" y="3460"/>
                    </a:lnTo>
                    <a:lnTo>
                      <a:pt x="4232" y="3487"/>
                    </a:lnTo>
                    <a:lnTo>
                      <a:pt x="4233" y="3474"/>
                    </a:lnTo>
                    <a:lnTo>
                      <a:pt x="4234" y="3494"/>
                    </a:lnTo>
                    <a:lnTo>
                      <a:pt x="4234" y="3474"/>
                    </a:lnTo>
                    <a:lnTo>
                      <a:pt x="4236" y="3487"/>
                    </a:lnTo>
                    <a:lnTo>
                      <a:pt x="4236" y="3474"/>
                    </a:lnTo>
                    <a:lnTo>
                      <a:pt x="4237" y="3487"/>
                    </a:lnTo>
                    <a:lnTo>
                      <a:pt x="4238" y="3467"/>
                    </a:lnTo>
                    <a:lnTo>
                      <a:pt x="4238" y="3514"/>
                    </a:lnTo>
                    <a:lnTo>
                      <a:pt x="4239" y="3467"/>
                    </a:lnTo>
                    <a:lnTo>
                      <a:pt x="4240" y="3487"/>
                    </a:lnTo>
                    <a:lnTo>
                      <a:pt x="4241" y="3480"/>
                    </a:lnTo>
                    <a:lnTo>
                      <a:pt x="4241" y="3500"/>
                    </a:lnTo>
                    <a:lnTo>
                      <a:pt x="4243" y="3474"/>
                    </a:lnTo>
                    <a:lnTo>
                      <a:pt x="4244" y="3480"/>
                    </a:lnTo>
                    <a:lnTo>
                      <a:pt x="4245" y="3474"/>
                    </a:lnTo>
                    <a:lnTo>
                      <a:pt x="4246" y="3487"/>
                    </a:lnTo>
                    <a:lnTo>
                      <a:pt x="4246" y="3454"/>
                    </a:lnTo>
                    <a:lnTo>
                      <a:pt x="4248" y="3494"/>
                    </a:lnTo>
                    <a:lnTo>
                      <a:pt x="4250" y="3460"/>
                    </a:lnTo>
                    <a:lnTo>
                      <a:pt x="4251" y="3494"/>
                    </a:lnTo>
                    <a:lnTo>
                      <a:pt x="4253" y="3454"/>
                    </a:lnTo>
                    <a:lnTo>
                      <a:pt x="4256" y="3480"/>
                    </a:lnTo>
                    <a:lnTo>
                      <a:pt x="4256" y="3467"/>
                    </a:lnTo>
                    <a:lnTo>
                      <a:pt x="4256" y="3507"/>
                    </a:lnTo>
                    <a:lnTo>
                      <a:pt x="4258" y="3487"/>
                    </a:lnTo>
                    <a:lnTo>
                      <a:pt x="4258" y="3514"/>
                    </a:lnTo>
                    <a:lnTo>
                      <a:pt x="4261" y="3480"/>
                    </a:lnTo>
                    <a:lnTo>
                      <a:pt x="4262" y="3500"/>
                    </a:lnTo>
                    <a:lnTo>
                      <a:pt x="4263" y="3454"/>
                    </a:lnTo>
                    <a:lnTo>
                      <a:pt x="4265" y="3494"/>
                    </a:lnTo>
                    <a:lnTo>
                      <a:pt x="4266" y="3467"/>
                    </a:lnTo>
                    <a:lnTo>
                      <a:pt x="4267" y="3474"/>
                    </a:lnTo>
                    <a:lnTo>
                      <a:pt x="4268" y="3460"/>
                    </a:lnTo>
                    <a:lnTo>
                      <a:pt x="4270" y="3494"/>
                    </a:lnTo>
                    <a:lnTo>
                      <a:pt x="4271" y="3480"/>
                    </a:lnTo>
                    <a:lnTo>
                      <a:pt x="4272" y="3487"/>
                    </a:lnTo>
                    <a:lnTo>
                      <a:pt x="4276" y="3354"/>
                    </a:lnTo>
                    <a:lnTo>
                      <a:pt x="4278" y="3454"/>
                    </a:lnTo>
                    <a:lnTo>
                      <a:pt x="4278" y="3441"/>
                    </a:lnTo>
                    <a:lnTo>
                      <a:pt x="4282" y="3494"/>
                    </a:lnTo>
                    <a:lnTo>
                      <a:pt x="4283" y="3474"/>
                    </a:lnTo>
                    <a:lnTo>
                      <a:pt x="4284" y="3480"/>
                    </a:lnTo>
                    <a:lnTo>
                      <a:pt x="4285" y="3467"/>
                    </a:lnTo>
                    <a:lnTo>
                      <a:pt x="4286" y="3507"/>
                    </a:lnTo>
                    <a:lnTo>
                      <a:pt x="4287" y="3460"/>
                    </a:lnTo>
                    <a:lnTo>
                      <a:pt x="4289" y="3480"/>
                    </a:lnTo>
                    <a:lnTo>
                      <a:pt x="4290" y="3467"/>
                    </a:lnTo>
                    <a:lnTo>
                      <a:pt x="4292" y="3487"/>
                    </a:lnTo>
                    <a:lnTo>
                      <a:pt x="4293" y="3474"/>
                    </a:lnTo>
                    <a:lnTo>
                      <a:pt x="4295" y="3507"/>
                    </a:lnTo>
                    <a:lnTo>
                      <a:pt x="4295" y="3474"/>
                    </a:lnTo>
                    <a:lnTo>
                      <a:pt x="4295" y="3480"/>
                    </a:lnTo>
                    <a:lnTo>
                      <a:pt x="4297" y="3467"/>
                    </a:lnTo>
                    <a:lnTo>
                      <a:pt x="4297" y="3487"/>
                    </a:lnTo>
                    <a:lnTo>
                      <a:pt x="4298" y="3467"/>
                    </a:lnTo>
                    <a:lnTo>
                      <a:pt x="4299" y="3480"/>
                    </a:lnTo>
                    <a:lnTo>
                      <a:pt x="4300" y="3441"/>
                    </a:lnTo>
                    <a:lnTo>
                      <a:pt x="4300" y="3487"/>
                    </a:lnTo>
                    <a:lnTo>
                      <a:pt x="4302" y="3441"/>
                    </a:lnTo>
                    <a:lnTo>
                      <a:pt x="4302" y="3460"/>
                    </a:lnTo>
                    <a:lnTo>
                      <a:pt x="4304" y="3441"/>
                    </a:lnTo>
                    <a:lnTo>
                      <a:pt x="4307" y="3494"/>
                    </a:lnTo>
                    <a:lnTo>
                      <a:pt x="4308" y="3467"/>
                    </a:lnTo>
                    <a:lnTo>
                      <a:pt x="4309" y="3474"/>
                    </a:lnTo>
                    <a:lnTo>
                      <a:pt x="4309" y="3454"/>
                    </a:lnTo>
                    <a:lnTo>
                      <a:pt x="4310" y="3487"/>
                    </a:lnTo>
                    <a:lnTo>
                      <a:pt x="4312" y="3467"/>
                    </a:lnTo>
                    <a:lnTo>
                      <a:pt x="4312" y="3480"/>
                    </a:lnTo>
                    <a:lnTo>
                      <a:pt x="4313" y="3460"/>
                    </a:lnTo>
                    <a:lnTo>
                      <a:pt x="4314" y="3480"/>
                    </a:lnTo>
                    <a:lnTo>
                      <a:pt x="4316" y="3460"/>
                    </a:lnTo>
                    <a:lnTo>
                      <a:pt x="4317" y="3467"/>
                    </a:lnTo>
                    <a:lnTo>
                      <a:pt x="4317" y="3460"/>
                    </a:lnTo>
                    <a:lnTo>
                      <a:pt x="4319" y="3467"/>
                    </a:lnTo>
                    <a:lnTo>
                      <a:pt x="4319" y="3454"/>
                    </a:lnTo>
                    <a:lnTo>
                      <a:pt x="4320" y="3500"/>
                    </a:lnTo>
                    <a:lnTo>
                      <a:pt x="4322" y="3454"/>
                    </a:lnTo>
                    <a:lnTo>
                      <a:pt x="4324" y="3494"/>
                    </a:lnTo>
                    <a:lnTo>
                      <a:pt x="4326" y="3467"/>
                    </a:lnTo>
                    <a:lnTo>
                      <a:pt x="4327" y="3474"/>
                    </a:lnTo>
                    <a:lnTo>
                      <a:pt x="4329" y="3454"/>
                    </a:lnTo>
                    <a:lnTo>
                      <a:pt x="4329" y="3460"/>
                    </a:lnTo>
                    <a:lnTo>
                      <a:pt x="4330" y="3454"/>
                    </a:lnTo>
                    <a:lnTo>
                      <a:pt x="4331" y="3474"/>
                    </a:lnTo>
                    <a:lnTo>
                      <a:pt x="4333" y="3467"/>
                    </a:lnTo>
                    <a:lnTo>
                      <a:pt x="4334" y="3480"/>
                    </a:lnTo>
                    <a:lnTo>
                      <a:pt x="4334" y="3474"/>
                    </a:lnTo>
                    <a:lnTo>
                      <a:pt x="4336" y="3494"/>
                    </a:lnTo>
                    <a:lnTo>
                      <a:pt x="4339" y="3454"/>
                    </a:lnTo>
                    <a:lnTo>
                      <a:pt x="4342" y="3487"/>
                    </a:lnTo>
                    <a:lnTo>
                      <a:pt x="4344" y="3474"/>
                    </a:lnTo>
                    <a:lnTo>
                      <a:pt x="4344" y="3487"/>
                    </a:lnTo>
                    <a:lnTo>
                      <a:pt x="4346" y="3474"/>
                    </a:lnTo>
                    <a:lnTo>
                      <a:pt x="4346" y="3507"/>
                    </a:lnTo>
                    <a:lnTo>
                      <a:pt x="4348" y="3474"/>
                    </a:lnTo>
                    <a:lnTo>
                      <a:pt x="4349" y="3494"/>
                    </a:lnTo>
                    <a:lnTo>
                      <a:pt x="4351" y="3480"/>
                    </a:lnTo>
                    <a:lnTo>
                      <a:pt x="4351" y="3514"/>
                    </a:lnTo>
                    <a:lnTo>
                      <a:pt x="4352" y="3474"/>
                    </a:lnTo>
                    <a:lnTo>
                      <a:pt x="4353" y="3480"/>
                    </a:lnTo>
                    <a:lnTo>
                      <a:pt x="4354" y="3460"/>
                    </a:lnTo>
                    <a:lnTo>
                      <a:pt x="4354" y="3480"/>
                    </a:lnTo>
                    <a:lnTo>
                      <a:pt x="4356" y="3441"/>
                    </a:lnTo>
                    <a:lnTo>
                      <a:pt x="4358" y="3500"/>
                    </a:lnTo>
                    <a:lnTo>
                      <a:pt x="4358" y="3467"/>
                    </a:lnTo>
                    <a:lnTo>
                      <a:pt x="4360" y="3487"/>
                    </a:lnTo>
                    <a:lnTo>
                      <a:pt x="4361" y="3474"/>
                    </a:lnTo>
                    <a:lnTo>
                      <a:pt x="4362" y="3480"/>
                    </a:lnTo>
                    <a:lnTo>
                      <a:pt x="4363" y="3474"/>
                    </a:lnTo>
                    <a:lnTo>
                      <a:pt x="4363" y="3500"/>
                    </a:lnTo>
                    <a:lnTo>
                      <a:pt x="4366" y="3474"/>
                    </a:lnTo>
                    <a:lnTo>
                      <a:pt x="4367" y="3507"/>
                    </a:lnTo>
                    <a:lnTo>
                      <a:pt x="4368" y="3454"/>
                    </a:lnTo>
                    <a:lnTo>
                      <a:pt x="4370" y="3494"/>
                    </a:lnTo>
                    <a:lnTo>
                      <a:pt x="4371" y="3460"/>
                    </a:lnTo>
                    <a:lnTo>
                      <a:pt x="4371" y="3480"/>
                    </a:lnTo>
                    <a:lnTo>
                      <a:pt x="4373" y="3460"/>
                    </a:lnTo>
                    <a:lnTo>
                      <a:pt x="4376" y="3487"/>
                    </a:lnTo>
                    <a:lnTo>
                      <a:pt x="4376" y="3467"/>
                    </a:lnTo>
                    <a:lnTo>
                      <a:pt x="4378" y="3487"/>
                    </a:lnTo>
                    <a:lnTo>
                      <a:pt x="4378" y="3474"/>
                    </a:lnTo>
                    <a:lnTo>
                      <a:pt x="4381" y="3507"/>
                    </a:lnTo>
                    <a:lnTo>
                      <a:pt x="4381" y="3460"/>
                    </a:lnTo>
                    <a:lnTo>
                      <a:pt x="4383" y="3500"/>
                    </a:lnTo>
                    <a:lnTo>
                      <a:pt x="4384" y="3460"/>
                    </a:lnTo>
                    <a:lnTo>
                      <a:pt x="4386" y="3487"/>
                    </a:lnTo>
                    <a:lnTo>
                      <a:pt x="4386" y="3474"/>
                    </a:lnTo>
                    <a:lnTo>
                      <a:pt x="4388" y="3500"/>
                    </a:lnTo>
                    <a:lnTo>
                      <a:pt x="4390" y="3460"/>
                    </a:lnTo>
                    <a:lnTo>
                      <a:pt x="4391" y="3500"/>
                    </a:lnTo>
                    <a:lnTo>
                      <a:pt x="4393" y="3460"/>
                    </a:lnTo>
                    <a:lnTo>
                      <a:pt x="4395" y="3474"/>
                    </a:lnTo>
                    <a:lnTo>
                      <a:pt x="4395" y="3454"/>
                    </a:lnTo>
                    <a:lnTo>
                      <a:pt x="4396" y="3500"/>
                    </a:lnTo>
                    <a:lnTo>
                      <a:pt x="4399" y="3460"/>
                    </a:lnTo>
                    <a:lnTo>
                      <a:pt x="4401" y="3494"/>
                    </a:lnTo>
                    <a:lnTo>
                      <a:pt x="4402" y="3474"/>
                    </a:lnTo>
                    <a:lnTo>
                      <a:pt x="4403" y="3514"/>
                    </a:lnTo>
                    <a:lnTo>
                      <a:pt x="4403" y="3480"/>
                    </a:lnTo>
                    <a:lnTo>
                      <a:pt x="4403" y="3487"/>
                    </a:lnTo>
                    <a:lnTo>
                      <a:pt x="4405" y="3480"/>
                    </a:lnTo>
                    <a:lnTo>
                      <a:pt x="4407" y="3500"/>
                    </a:lnTo>
                    <a:lnTo>
                      <a:pt x="4408" y="3480"/>
                    </a:lnTo>
                    <a:lnTo>
                      <a:pt x="4408" y="3494"/>
                    </a:lnTo>
                    <a:lnTo>
                      <a:pt x="4412" y="3441"/>
                    </a:lnTo>
                    <a:lnTo>
                      <a:pt x="4413" y="3487"/>
                    </a:lnTo>
                    <a:lnTo>
                      <a:pt x="4415" y="3480"/>
                    </a:lnTo>
                    <a:lnTo>
                      <a:pt x="4415" y="3507"/>
                    </a:lnTo>
                    <a:lnTo>
                      <a:pt x="4417" y="3460"/>
                    </a:lnTo>
                    <a:lnTo>
                      <a:pt x="4418" y="3480"/>
                    </a:lnTo>
                    <a:lnTo>
                      <a:pt x="4420" y="3460"/>
                    </a:lnTo>
                    <a:lnTo>
                      <a:pt x="4420" y="3487"/>
                    </a:lnTo>
                    <a:lnTo>
                      <a:pt x="4422" y="3454"/>
                    </a:lnTo>
                    <a:lnTo>
                      <a:pt x="4423" y="3460"/>
                    </a:lnTo>
                    <a:lnTo>
                      <a:pt x="4424" y="3447"/>
                    </a:lnTo>
                    <a:lnTo>
                      <a:pt x="4425" y="3480"/>
                    </a:lnTo>
                    <a:lnTo>
                      <a:pt x="4426" y="3467"/>
                    </a:lnTo>
                    <a:lnTo>
                      <a:pt x="4427" y="3494"/>
                    </a:lnTo>
                    <a:lnTo>
                      <a:pt x="4428" y="3467"/>
                    </a:lnTo>
                    <a:lnTo>
                      <a:pt x="4429" y="3487"/>
                    </a:lnTo>
                    <a:lnTo>
                      <a:pt x="4430" y="3480"/>
                    </a:lnTo>
                    <a:lnTo>
                      <a:pt x="4430" y="3487"/>
                    </a:lnTo>
                    <a:lnTo>
                      <a:pt x="4432" y="3467"/>
                    </a:lnTo>
                    <a:lnTo>
                      <a:pt x="4434" y="3487"/>
                    </a:lnTo>
                    <a:lnTo>
                      <a:pt x="4435" y="3480"/>
                    </a:lnTo>
                    <a:lnTo>
                      <a:pt x="4435" y="3494"/>
                    </a:lnTo>
                    <a:lnTo>
                      <a:pt x="4437" y="3467"/>
                    </a:lnTo>
                    <a:lnTo>
                      <a:pt x="4438" y="3487"/>
                    </a:lnTo>
                    <a:lnTo>
                      <a:pt x="4439" y="3467"/>
                    </a:lnTo>
                    <a:lnTo>
                      <a:pt x="4440" y="3487"/>
                    </a:lnTo>
                    <a:lnTo>
                      <a:pt x="4440" y="3460"/>
                    </a:lnTo>
                    <a:lnTo>
                      <a:pt x="4442" y="3487"/>
                    </a:lnTo>
                    <a:lnTo>
                      <a:pt x="4443" y="3474"/>
                    </a:lnTo>
                    <a:lnTo>
                      <a:pt x="4444" y="3480"/>
                    </a:lnTo>
                    <a:lnTo>
                      <a:pt x="4445" y="3474"/>
                    </a:lnTo>
                    <a:lnTo>
                      <a:pt x="4445" y="3500"/>
                    </a:lnTo>
                    <a:lnTo>
                      <a:pt x="4447" y="3454"/>
                    </a:lnTo>
                    <a:lnTo>
                      <a:pt x="4449" y="3494"/>
                    </a:lnTo>
                    <a:lnTo>
                      <a:pt x="4450" y="3474"/>
                    </a:lnTo>
                    <a:lnTo>
                      <a:pt x="4450" y="3480"/>
                    </a:lnTo>
                    <a:lnTo>
                      <a:pt x="4452" y="3460"/>
                    </a:lnTo>
                    <a:lnTo>
                      <a:pt x="4453" y="3500"/>
                    </a:lnTo>
                    <a:lnTo>
                      <a:pt x="4455" y="3460"/>
                    </a:lnTo>
                    <a:lnTo>
                      <a:pt x="4455" y="3474"/>
                    </a:lnTo>
                    <a:lnTo>
                      <a:pt x="4457" y="3460"/>
                    </a:lnTo>
                    <a:lnTo>
                      <a:pt x="4457" y="3487"/>
                    </a:lnTo>
                    <a:lnTo>
                      <a:pt x="4459" y="3474"/>
                    </a:lnTo>
                    <a:lnTo>
                      <a:pt x="4460" y="3500"/>
                    </a:lnTo>
                    <a:lnTo>
                      <a:pt x="4460" y="3460"/>
                    </a:lnTo>
                    <a:lnTo>
                      <a:pt x="4462" y="3487"/>
                    </a:lnTo>
                    <a:lnTo>
                      <a:pt x="4462" y="3480"/>
                    </a:lnTo>
                    <a:lnTo>
                      <a:pt x="4463" y="3494"/>
                    </a:lnTo>
                    <a:lnTo>
                      <a:pt x="4464" y="3467"/>
                    </a:lnTo>
                    <a:lnTo>
                      <a:pt x="4465" y="3487"/>
                    </a:lnTo>
                    <a:lnTo>
                      <a:pt x="4467" y="3460"/>
                    </a:lnTo>
                    <a:lnTo>
                      <a:pt x="4469" y="3474"/>
                    </a:lnTo>
                    <a:lnTo>
                      <a:pt x="4469" y="3460"/>
                    </a:lnTo>
                    <a:lnTo>
                      <a:pt x="4471" y="3494"/>
                    </a:lnTo>
                    <a:lnTo>
                      <a:pt x="4472" y="3480"/>
                    </a:lnTo>
                    <a:lnTo>
                      <a:pt x="4472" y="3487"/>
                    </a:lnTo>
                    <a:lnTo>
                      <a:pt x="4473" y="3480"/>
                    </a:lnTo>
                    <a:lnTo>
                      <a:pt x="4474" y="3494"/>
                    </a:lnTo>
                    <a:lnTo>
                      <a:pt x="4474" y="3480"/>
                    </a:lnTo>
                    <a:lnTo>
                      <a:pt x="4475" y="3487"/>
                    </a:lnTo>
                    <a:lnTo>
                      <a:pt x="4476" y="3460"/>
                    </a:lnTo>
                    <a:lnTo>
                      <a:pt x="4477" y="3494"/>
                    </a:lnTo>
                    <a:lnTo>
                      <a:pt x="4478" y="3474"/>
                    </a:lnTo>
                    <a:lnTo>
                      <a:pt x="4480" y="3480"/>
                    </a:lnTo>
                    <a:lnTo>
                      <a:pt x="4482" y="3460"/>
                    </a:lnTo>
                    <a:lnTo>
                      <a:pt x="4482" y="3487"/>
                    </a:lnTo>
                    <a:lnTo>
                      <a:pt x="4484" y="3467"/>
                    </a:lnTo>
                    <a:lnTo>
                      <a:pt x="4484" y="3487"/>
                    </a:lnTo>
                    <a:lnTo>
                      <a:pt x="4485" y="3454"/>
                    </a:lnTo>
                    <a:lnTo>
                      <a:pt x="4487" y="3500"/>
                    </a:lnTo>
                    <a:lnTo>
                      <a:pt x="4487" y="3474"/>
                    </a:lnTo>
                    <a:lnTo>
                      <a:pt x="4489" y="3507"/>
                    </a:lnTo>
                    <a:lnTo>
                      <a:pt x="4489" y="3474"/>
                    </a:lnTo>
                    <a:lnTo>
                      <a:pt x="4490" y="3500"/>
                    </a:lnTo>
                    <a:lnTo>
                      <a:pt x="4492" y="3447"/>
                    </a:lnTo>
                    <a:lnTo>
                      <a:pt x="4495" y="3467"/>
                    </a:lnTo>
                    <a:lnTo>
                      <a:pt x="4496" y="3460"/>
                    </a:lnTo>
                    <a:lnTo>
                      <a:pt x="4497" y="3474"/>
                    </a:lnTo>
                    <a:lnTo>
                      <a:pt x="4497" y="3460"/>
                    </a:lnTo>
                    <a:lnTo>
                      <a:pt x="4500" y="3494"/>
                    </a:lnTo>
                    <a:lnTo>
                      <a:pt x="4501" y="3454"/>
                    </a:lnTo>
                    <a:lnTo>
                      <a:pt x="4502" y="3494"/>
                    </a:lnTo>
                    <a:lnTo>
                      <a:pt x="4502" y="3460"/>
                    </a:lnTo>
                    <a:lnTo>
                      <a:pt x="4504" y="3487"/>
                    </a:lnTo>
                    <a:lnTo>
                      <a:pt x="4504" y="3467"/>
                    </a:lnTo>
                    <a:lnTo>
                      <a:pt x="4505" y="3487"/>
                    </a:lnTo>
                    <a:lnTo>
                      <a:pt x="4506" y="3474"/>
                    </a:lnTo>
                    <a:lnTo>
                      <a:pt x="4509" y="3487"/>
                    </a:lnTo>
                    <a:lnTo>
                      <a:pt x="4509" y="3467"/>
                    </a:lnTo>
                    <a:lnTo>
                      <a:pt x="4510" y="3500"/>
                    </a:lnTo>
                    <a:lnTo>
                      <a:pt x="4511" y="3467"/>
                    </a:lnTo>
                    <a:lnTo>
                      <a:pt x="4511" y="3480"/>
                    </a:lnTo>
                    <a:lnTo>
                      <a:pt x="4512" y="3441"/>
                    </a:lnTo>
                    <a:lnTo>
                      <a:pt x="4513" y="3480"/>
                    </a:lnTo>
                    <a:lnTo>
                      <a:pt x="4514" y="3454"/>
                    </a:lnTo>
                    <a:lnTo>
                      <a:pt x="4515" y="3487"/>
                    </a:lnTo>
                    <a:lnTo>
                      <a:pt x="4516" y="3454"/>
                    </a:lnTo>
                    <a:lnTo>
                      <a:pt x="4518" y="3487"/>
                    </a:lnTo>
                    <a:lnTo>
                      <a:pt x="4519" y="3454"/>
                    </a:lnTo>
                    <a:lnTo>
                      <a:pt x="4521" y="3487"/>
                    </a:lnTo>
                    <a:lnTo>
                      <a:pt x="4523" y="3454"/>
                    </a:lnTo>
                    <a:lnTo>
                      <a:pt x="4525" y="3500"/>
                    </a:lnTo>
                    <a:lnTo>
                      <a:pt x="4526" y="3474"/>
                    </a:lnTo>
                    <a:lnTo>
                      <a:pt x="4526" y="3487"/>
                    </a:lnTo>
                    <a:lnTo>
                      <a:pt x="4528" y="3454"/>
                    </a:lnTo>
                    <a:lnTo>
                      <a:pt x="4529" y="3487"/>
                    </a:lnTo>
                    <a:lnTo>
                      <a:pt x="4529" y="3454"/>
                    </a:lnTo>
                    <a:lnTo>
                      <a:pt x="4531" y="3487"/>
                    </a:lnTo>
                    <a:lnTo>
                      <a:pt x="4532" y="3454"/>
                    </a:lnTo>
                    <a:lnTo>
                      <a:pt x="4534" y="3494"/>
                    </a:lnTo>
                    <a:lnTo>
                      <a:pt x="4536" y="3474"/>
                    </a:lnTo>
                    <a:lnTo>
                      <a:pt x="4537" y="3507"/>
                    </a:lnTo>
                    <a:lnTo>
                      <a:pt x="4538" y="3454"/>
                    </a:lnTo>
                    <a:lnTo>
                      <a:pt x="4539" y="3474"/>
                    </a:lnTo>
                    <a:lnTo>
                      <a:pt x="4539" y="3467"/>
                    </a:lnTo>
                    <a:lnTo>
                      <a:pt x="4541" y="3487"/>
                    </a:lnTo>
                    <a:lnTo>
                      <a:pt x="4542" y="3474"/>
                    </a:lnTo>
                    <a:lnTo>
                      <a:pt x="4543" y="3480"/>
                    </a:lnTo>
                    <a:lnTo>
                      <a:pt x="4544" y="3467"/>
                    </a:lnTo>
                    <a:lnTo>
                      <a:pt x="4544" y="3500"/>
                    </a:lnTo>
                    <a:lnTo>
                      <a:pt x="4544" y="3454"/>
                    </a:lnTo>
                    <a:lnTo>
                      <a:pt x="4546" y="3507"/>
                    </a:lnTo>
                    <a:lnTo>
                      <a:pt x="4549" y="3460"/>
                    </a:lnTo>
                    <a:lnTo>
                      <a:pt x="4551" y="3494"/>
                    </a:lnTo>
                    <a:lnTo>
                      <a:pt x="4554" y="3460"/>
                    </a:lnTo>
                    <a:lnTo>
                      <a:pt x="4557" y="3474"/>
                    </a:lnTo>
                    <a:lnTo>
                      <a:pt x="4558" y="3467"/>
                    </a:lnTo>
                    <a:lnTo>
                      <a:pt x="4559" y="3480"/>
                    </a:lnTo>
                    <a:lnTo>
                      <a:pt x="4559" y="3474"/>
                    </a:lnTo>
                    <a:lnTo>
                      <a:pt x="4561" y="3507"/>
                    </a:lnTo>
                    <a:lnTo>
                      <a:pt x="4563" y="3474"/>
                    </a:lnTo>
                    <a:lnTo>
                      <a:pt x="4564" y="3500"/>
                    </a:lnTo>
                    <a:lnTo>
                      <a:pt x="4566" y="3467"/>
                    </a:lnTo>
                    <a:lnTo>
                      <a:pt x="4569" y="3514"/>
                    </a:lnTo>
                    <a:lnTo>
                      <a:pt x="4569" y="3480"/>
                    </a:lnTo>
                    <a:lnTo>
                      <a:pt x="4571" y="3487"/>
                    </a:lnTo>
                    <a:lnTo>
                      <a:pt x="4573" y="3474"/>
                    </a:lnTo>
                    <a:lnTo>
                      <a:pt x="4576" y="3500"/>
                    </a:lnTo>
                    <a:lnTo>
                      <a:pt x="4577" y="3454"/>
                    </a:lnTo>
                    <a:lnTo>
                      <a:pt x="4578" y="3460"/>
                    </a:lnTo>
                    <a:lnTo>
                      <a:pt x="4578" y="3454"/>
                    </a:lnTo>
                    <a:lnTo>
                      <a:pt x="4580" y="3480"/>
                    </a:lnTo>
                    <a:lnTo>
                      <a:pt x="4581" y="3467"/>
                    </a:lnTo>
                    <a:lnTo>
                      <a:pt x="4582" y="3494"/>
                    </a:lnTo>
                    <a:lnTo>
                      <a:pt x="4583" y="3454"/>
                    </a:lnTo>
                    <a:lnTo>
                      <a:pt x="4585" y="3474"/>
                    </a:lnTo>
                    <a:lnTo>
                      <a:pt x="4586" y="3467"/>
                    </a:lnTo>
                    <a:lnTo>
                      <a:pt x="4587" y="3494"/>
                    </a:lnTo>
                    <a:lnTo>
                      <a:pt x="4588" y="3487"/>
                    </a:lnTo>
                    <a:lnTo>
                      <a:pt x="4588" y="3500"/>
                    </a:lnTo>
                    <a:lnTo>
                      <a:pt x="4589" y="3474"/>
                    </a:lnTo>
                    <a:lnTo>
                      <a:pt x="4590" y="3487"/>
                    </a:lnTo>
                    <a:lnTo>
                      <a:pt x="4591" y="3460"/>
                    </a:lnTo>
                    <a:lnTo>
                      <a:pt x="4591" y="3494"/>
                    </a:lnTo>
                    <a:lnTo>
                      <a:pt x="4593" y="3467"/>
                    </a:lnTo>
                    <a:lnTo>
                      <a:pt x="4594" y="3494"/>
                    </a:lnTo>
                    <a:lnTo>
                      <a:pt x="4596" y="3460"/>
                    </a:lnTo>
                    <a:lnTo>
                      <a:pt x="4597" y="3487"/>
                    </a:lnTo>
                    <a:lnTo>
                      <a:pt x="4598" y="3467"/>
                    </a:lnTo>
                    <a:lnTo>
                      <a:pt x="4599" y="3500"/>
                    </a:lnTo>
                    <a:lnTo>
                      <a:pt x="4601" y="3467"/>
                    </a:lnTo>
                    <a:lnTo>
                      <a:pt x="4601" y="3487"/>
                    </a:lnTo>
                    <a:lnTo>
                      <a:pt x="4602" y="3474"/>
                    </a:lnTo>
                    <a:lnTo>
                      <a:pt x="4603" y="3487"/>
                    </a:lnTo>
                    <a:lnTo>
                      <a:pt x="4603" y="3454"/>
                    </a:lnTo>
                    <a:lnTo>
                      <a:pt x="4606" y="3500"/>
                    </a:lnTo>
                    <a:lnTo>
                      <a:pt x="4608" y="3460"/>
                    </a:lnTo>
                    <a:lnTo>
                      <a:pt x="4609" y="3507"/>
                    </a:lnTo>
                    <a:lnTo>
                      <a:pt x="4610" y="3487"/>
                    </a:lnTo>
                    <a:lnTo>
                      <a:pt x="4611" y="3494"/>
                    </a:lnTo>
                    <a:lnTo>
                      <a:pt x="4612" y="3474"/>
                    </a:lnTo>
                    <a:lnTo>
                      <a:pt x="4613" y="3494"/>
                    </a:lnTo>
                    <a:lnTo>
                      <a:pt x="4615" y="3454"/>
                    </a:lnTo>
                    <a:lnTo>
                      <a:pt x="4616" y="3514"/>
                    </a:lnTo>
                    <a:lnTo>
                      <a:pt x="4617" y="3487"/>
                    </a:lnTo>
                    <a:lnTo>
                      <a:pt x="4618" y="3494"/>
                    </a:lnTo>
                    <a:lnTo>
                      <a:pt x="4618" y="3460"/>
                    </a:lnTo>
                    <a:lnTo>
                      <a:pt x="4620" y="3480"/>
                    </a:lnTo>
                    <a:lnTo>
                      <a:pt x="4622" y="3460"/>
                    </a:lnTo>
                    <a:lnTo>
                      <a:pt x="4623" y="3487"/>
                    </a:lnTo>
                    <a:lnTo>
                      <a:pt x="4623" y="3474"/>
                    </a:lnTo>
                    <a:lnTo>
                      <a:pt x="4625" y="3480"/>
                    </a:lnTo>
                    <a:lnTo>
                      <a:pt x="4626" y="3467"/>
                    </a:lnTo>
                    <a:lnTo>
                      <a:pt x="4628" y="3480"/>
                    </a:lnTo>
                    <a:lnTo>
                      <a:pt x="4630" y="3474"/>
                    </a:lnTo>
                    <a:lnTo>
                      <a:pt x="4631" y="3480"/>
                    </a:lnTo>
                    <a:lnTo>
                      <a:pt x="4632" y="3460"/>
                    </a:lnTo>
                    <a:lnTo>
                      <a:pt x="4633" y="3494"/>
                    </a:lnTo>
                    <a:lnTo>
                      <a:pt x="4634" y="3474"/>
                    </a:lnTo>
                    <a:lnTo>
                      <a:pt x="4636" y="3500"/>
                    </a:lnTo>
                    <a:lnTo>
                      <a:pt x="4639" y="3447"/>
                    </a:lnTo>
                    <a:lnTo>
                      <a:pt x="4641" y="3494"/>
                    </a:lnTo>
                    <a:lnTo>
                      <a:pt x="4641" y="3467"/>
                    </a:lnTo>
                    <a:lnTo>
                      <a:pt x="4643" y="3480"/>
                    </a:lnTo>
                    <a:lnTo>
                      <a:pt x="4643" y="3454"/>
                    </a:lnTo>
                    <a:lnTo>
                      <a:pt x="4644" y="3460"/>
                    </a:lnTo>
                    <a:lnTo>
                      <a:pt x="4645" y="3447"/>
                    </a:lnTo>
                    <a:lnTo>
                      <a:pt x="4646" y="3480"/>
                    </a:lnTo>
                    <a:lnTo>
                      <a:pt x="4646" y="3474"/>
                    </a:lnTo>
                    <a:lnTo>
                      <a:pt x="4648" y="3494"/>
                    </a:lnTo>
                    <a:lnTo>
                      <a:pt x="4650" y="3467"/>
                    </a:lnTo>
                    <a:lnTo>
                      <a:pt x="4651" y="3474"/>
                    </a:lnTo>
                    <a:lnTo>
                      <a:pt x="4651" y="3460"/>
                    </a:lnTo>
                    <a:lnTo>
                      <a:pt x="4653" y="3494"/>
                    </a:lnTo>
                    <a:lnTo>
                      <a:pt x="4654" y="3467"/>
                    </a:lnTo>
                    <a:lnTo>
                      <a:pt x="4655" y="3487"/>
                    </a:lnTo>
                    <a:lnTo>
                      <a:pt x="4656" y="3454"/>
                    </a:lnTo>
                    <a:lnTo>
                      <a:pt x="4658" y="3467"/>
                    </a:lnTo>
                    <a:lnTo>
                      <a:pt x="4658" y="3460"/>
                    </a:lnTo>
                    <a:lnTo>
                      <a:pt x="4659" y="3487"/>
                    </a:lnTo>
                    <a:lnTo>
                      <a:pt x="4661" y="3460"/>
                    </a:lnTo>
                    <a:lnTo>
                      <a:pt x="4661" y="3467"/>
                    </a:lnTo>
                    <a:lnTo>
                      <a:pt x="4663" y="3460"/>
                    </a:lnTo>
                    <a:lnTo>
                      <a:pt x="4664" y="3494"/>
                    </a:lnTo>
                    <a:lnTo>
                      <a:pt x="4666" y="3467"/>
                    </a:lnTo>
                    <a:lnTo>
                      <a:pt x="4666" y="3474"/>
                    </a:lnTo>
                    <a:lnTo>
                      <a:pt x="4666" y="3460"/>
                    </a:lnTo>
                    <a:lnTo>
                      <a:pt x="4669" y="3474"/>
                    </a:lnTo>
                    <a:lnTo>
                      <a:pt x="4670" y="3467"/>
                    </a:lnTo>
                    <a:lnTo>
                      <a:pt x="4671" y="3494"/>
                    </a:lnTo>
                    <a:lnTo>
                      <a:pt x="4673" y="3454"/>
                    </a:lnTo>
                    <a:lnTo>
                      <a:pt x="4676" y="3494"/>
                    </a:lnTo>
                    <a:lnTo>
                      <a:pt x="4676" y="3467"/>
                    </a:lnTo>
                    <a:lnTo>
                      <a:pt x="4678" y="3480"/>
                    </a:lnTo>
                    <a:lnTo>
                      <a:pt x="4679" y="3467"/>
                    </a:lnTo>
                    <a:lnTo>
                      <a:pt x="4681" y="3480"/>
                    </a:lnTo>
                    <a:lnTo>
                      <a:pt x="4681" y="3467"/>
                    </a:lnTo>
                    <a:lnTo>
                      <a:pt x="4684" y="3487"/>
                    </a:lnTo>
                    <a:lnTo>
                      <a:pt x="4685" y="3460"/>
                    </a:lnTo>
                    <a:lnTo>
                      <a:pt x="4686" y="3474"/>
                    </a:lnTo>
                    <a:lnTo>
                      <a:pt x="4686" y="3460"/>
                    </a:lnTo>
                    <a:lnTo>
                      <a:pt x="4688" y="3487"/>
                    </a:lnTo>
                    <a:lnTo>
                      <a:pt x="4688" y="3467"/>
                    </a:lnTo>
                    <a:lnTo>
                      <a:pt x="4689" y="3487"/>
                    </a:lnTo>
                    <a:lnTo>
                      <a:pt x="4690" y="3480"/>
                    </a:lnTo>
                    <a:lnTo>
                      <a:pt x="4691" y="3494"/>
                    </a:lnTo>
                    <a:lnTo>
                      <a:pt x="4691" y="3460"/>
                    </a:lnTo>
                    <a:lnTo>
                      <a:pt x="4691" y="3474"/>
                    </a:lnTo>
                    <a:lnTo>
                      <a:pt x="4693" y="3454"/>
                    </a:lnTo>
                    <a:lnTo>
                      <a:pt x="4694" y="3487"/>
                    </a:lnTo>
                    <a:lnTo>
                      <a:pt x="4695" y="3467"/>
                    </a:lnTo>
                    <a:lnTo>
                      <a:pt x="4696" y="3487"/>
                    </a:lnTo>
                    <a:lnTo>
                      <a:pt x="4698" y="3460"/>
                    </a:lnTo>
                    <a:lnTo>
                      <a:pt x="4699" y="3500"/>
                    </a:lnTo>
                    <a:lnTo>
                      <a:pt x="4701" y="3487"/>
                    </a:lnTo>
                    <a:lnTo>
                      <a:pt x="4701" y="3494"/>
                    </a:lnTo>
                    <a:lnTo>
                      <a:pt x="4703" y="3480"/>
                    </a:lnTo>
                    <a:lnTo>
                      <a:pt x="4704" y="3487"/>
                    </a:lnTo>
                    <a:lnTo>
                      <a:pt x="4705" y="3474"/>
                    </a:lnTo>
                    <a:lnTo>
                      <a:pt x="4706" y="3480"/>
                    </a:lnTo>
                    <a:lnTo>
                      <a:pt x="4706" y="3454"/>
                    </a:lnTo>
                    <a:lnTo>
                      <a:pt x="4708" y="3494"/>
                    </a:lnTo>
                    <a:lnTo>
                      <a:pt x="4709" y="3474"/>
                    </a:lnTo>
                    <a:lnTo>
                      <a:pt x="4710" y="3487"/>
                    </a:lnTo>
                    <a:lnTo>
                      <a:pt x="4711" y="3460"/>
                    </a:lnTo>
                    <a:lnTo>
                      <a:pt x="4711" y="3487"/>
                    </a:lnTo>
                    <a:lnTo>
                      <a:pt x="4711" y="3460"/>
                    </a:lnTo>
                    <a:lnTo>
                      <a:pt x="4713" y="3500"/>
                    </a:lnTo>
                    <a:lnTo>
                      <a:pt x="4714" y="3480"/>
                    </a:lnTo>
                    <a:lnTo>
                      <a:pt x="4716" y="3494"/>
                    </a:lnTo>
                    <a:lnTo>
                      <a:pt x="4718" y="3434"/>
                    </a:lnTo>
                    <a:lnTo>
                      <a:pt x="4719" y="3460"/>
                    </a:lnTo>
                    <a:lnTo>
                      <a:pt x="4720" y="3441"/>
                    </a:lnTo>
                    <a:lnTo>
                      <a:pt x="4723" y="3494"/>
                    </a:lnTo>
                    <a:lnTo>
                      <a:pt x="4726" y="3460"/>
                    </a:lnTo>
                    <a:lnTo>
                      <a:pt x="4729" y="3480"/>
                    </a:lnTo>
                    <a:lnTo>
                      <a:pt x="4732" y="3454"/>
                    </a:lnTo>
                    <a:lnTo>
                      <a:pt x="4734" y="3467"/>
                    </a:lnTo>
                    <a:lnTo>
                      <a:pt x="4735" y="3460"/>
                    </a:lnTo>
                    <a:lnTo>
                      <a:pt x="4736" y="3480"/>
                    </a:lnTo>
                    <a:lnTo>
                      <a:pt x="4736" y="3474"/>
                    </a:lnTo>
                    <a:lnTo>
                      <a:pt x="4737" y="3480"/>
                    </a:lnTo>
                    <a:lnTo>
                      <a:pt x="4738" y="3454"/>
                    </a:lnTo>
                    <a:lnTo>
                      <a:pt x="4740" y="3500"/>
                    </a:lnTo>
                    <a:lnTo>
                      <a:pt x="4742" y="3467"/>
                    </a:lnTo>
                    <a:lnTo>
                      <a:pt x="4743" y="3494"/>
                    </a:lnTo>
                    <a:lnTo>
                      <a:pt x="4745" y="3460"/>
                    </a:lnTo>
                    <a:lnTo>
                      <a:pt x="4748" y="3494"/>
                    </a:lnTo>
                    <a:lnTo>
                      <a:pt x="4748" y="3454"/>
                    </a:lnTo>
                    <a:lnTo>
                      <a:pt x="4749" y="3494"/>
                    </a:lnTo>
                    <a:lnTo>
                      <a:pt x="4750" y="3474"/>
                    </a:lnTo>
                    <a:lnTo>
                      <a:pt x="4751" y="3494"/>
                    </a:lnTo>
                    <a:lnTo>
                      <a:pt x="4751" y="3474"/>
                    </a:lnTo>
                    <a:lnTo>
                      <a:pt x="4752" y="3494"/>
                    </a:lnTo>
                    <a:lnTo>
                      <a:pt x="4753" y="3474"/>
                    </a:lnTo>
                    <a:lnTo>
                      <a:pt x="4756" y="3494"/>
                    </a:lnTo>
                    <a:lnTo>
                      <a:pt x="4757" y="3474"/>
                    </a:lnTo>
                    <a:lnTo>
                      <a:pt x="4758" y="3487"/>
                    </a:lnTo>
                    <a:lnTo>
                      <a:pt x="4759" y="3480"/>
                    </a:lnTo>
                    <a:lnTo>
                      <a:pt x="4760" y="3487"/>
                    </a:lnTo>
                    <a:lnTo>
                      <a:pt x="4761" y="3474"/>
                    </a:lnTo>
                    <a:lnTo>
                      <a:pt x="4761" y="3487"/>
                    </a:lnTo>
                    <a:lnTo>
                      <a:pt x="4762" y="3474"/>
                    </a:lnTo>
                    <a:lnTo>
                      <a:pt x="4763" y="3480"/>
                    </a:lnTo>
                    <a:lnTo>
                      <a:pt x="4763" y="3474"/>
                    </a:lnTo>
                    <a:lnTo>
                      <a:pt x="4764" y="3487"/>
                    </a:lnTo>
                    <a:lnTo>
                      <a:pt x="4766" y="3467"/>
                    </a:lnTo>
                    <a:lnTo>
                      <a:pt x="4767" y="3500"/>
                    </a:lnTo>
                    <a:lnTo>
                      <a:pt x="4768" y="3480"/>
                    </a:lnTo>
                    <a:lnTo>
                      <a:pt x="4768" y="3487"/>
                    </a:lnTo>
                    <a:lnTo>
                      <a:pt x="4769" y="3447"/>
                    </a:lnTo>
                    <a:lnTo>
                      <a:pt x="4770" y="3460"/>
                    </a:lnTo>
                    <a:lnTo>
                      <a:pt x="4771" y="3454"/>
                    </a:lnTo>
                    <a:lnTo>
                      <a:pt x="4771" y="3494"/>
                    </a:lnTo>
                    <a:lnTo>
                      <a:pt x="4773" y="3460"/>
                    </a:lnTo>
                    <a:lnTo>
                      <a:pt x="4776" y="3487"/>
                    </a:lnTo>
                    <a:lnTo>
                      <a:pt x="4776" y="3467"/>
                    </a:lnTo>
                    <a:lnTo>
                      <a:pt x="4778" y="3480"/>
                    </a:lnTo>
                    <a:lnTo>
                      <a:pt x="4778" y="3474"/>
                    </a:lnTo>
                    <a:lnTo>
                      <a:pt x="4780" y="3494"/>
                    </a:lnTo>
                    <a:lnTo>
                      <a:pt x="4781" y="3467"/>
                    </a:lnTo>
                    <a:lnTo>
                      <a:pt x="4783" y="3480"/>
                    </a:lnTo>
                    <a:lnTo>
                      <a:pt x="4784" y="3474"/>
                    </a:lnTo>
                    <a:lnTo>
                      <a:pt x="4786" y="3494"/>
                    </a:lnTo>
                    <a:lnTo>
                      <a:pt x="4786" y="3480"/>
                    </a:lnTo>
                    <a:lnTo>
                      <a:pt x="4788" y="3507"/>
                    </a:lnTo>
                    <a:lnTo>
                      <a:pt x="4789" y="3460"/>
                    </a:lnTo>
                    <a:lnTo>
                      <a:pt x="4791" y="3494"/>
                    </a:lnTo>
                    <a:lnTo>
                      <a:pt x="4791" y="3474"/>
                    </a:lnTo>
                    <a:lnTo>
                      <a:pt x="4792" y="3494"/>
                    </a:lnTo>
                    <a:lnTo>
                      <a:pt x="4794" y="3460"/>
                    </a:lnTo>
                    <a:lnTo>
                      <a:pt x="4794" y="3474"/>
                    </a:lnTo>
                    <a:lnTo>
                      <a:pt x="4796" y="3467"/>
                    </a:lnTo>
                    <a:lnTo>
                      <a:pt x="4797" y="3500"/>
                    </a:lnTo>
                    <a:lnTo>
                      <a:pt x="4801" y="3454"/>
                    </a:lnTo>
                    <a:lnTo>
                      <a:pt x="4801" y="3480"/>
                    </a:lnTo>
                    <a:lnTo>
                      <a:pt x="4802" y="3454"/>
                    </a:lnTo>
                    <a:lnTo>
                      <a:pt x="4803" y="3507"/>
                    </a:lnTo>
                    <a:lnTo>
                      <a:pt x="4804" y="3467"/>
                    </a:lnTo>
                    <a:lnTo>
                      <a:pt x="4804" y="3507"/>
                    </a:lnTo>
                    <a:lnTo>
                      <a:pt x="4806" y="3480"/>
                    </a:lnTo>
                    <a:lnTo>
                      <a:pt x="4806" y="3487"/>
                    </a:lnTo>
                    <a:lnTo>
                      <a:pt x="4807" y="3460"/>
                    </a:lnTo>
                    <a:lnTo>
                      <a:pt x="4809" y="3507"/>
                    </a:lnTo>
                    <a:lnTo>
                      <a:pt x="4809" y="3467"/>
                    </a:lnTo>
                    <a:lnTo>
                      <a:pt x="4811" y="3487"/>
                    </a:lnTo>
                    <a:lnTo>
                      <a:pt x="4812" y="3454"/>
                    </a:lnTo>
                    <a:lnTo>
                      <a:pt x="4814" y="3487"/>
                    </a:lnTo>
                    <a:lnTo>
                      <a:pt x="4816" y="3447"/>
                    </a:lnTo>
                    <a:lnTo>
                      <a:pt x="4816" y="3474"/>
                    </a:lnTo>
                    <a:lnTo>
                      <a:pt x="4817" y="3447"/>
                    </a:lnTo>
                    <a:lnTo>
                      <a:pt x="4819" y="3480"/>
                    </a:lnTo>
                    <a:lnTo>
                      <a:pt x="4819" y="3474"/>
                    </a:lnTo>
                    <a:lnTo>
                      <a:pt x="4819" y="3480"/>
                    </a:lnTo>
                    <a:lnTo>
                      <a:pt x="4821" y="3474"/>
                    </a:lnTo>
                    <a:lnTo>
                      <a:pt x="4821" y="3514"/>
                    </a:lnTo>
                    <a:lnTo>
                      <a:pt x="4823" y="3467"/>
                    </a:lnTo>
                    <a:lnTo>
                      <a:pt x="4824" y="3480"/>
                    </a:lnTo>
                    <a:lnTo>
                      <a:pt x="4824" y="3460"/>
                    </a:lnTo>
                    <a:lnTo>
                      <a:pt x="4827" y="3494"/>
                    </a:lnTo>
                    <a:lnTo>
                      <a:pt x="4828" y="3474"/>
                    </a:lnTo>
                    <a:lnTo>
                      <a:pt x="4829" y="3500"/>
                    </a:lnTo>
                    <a:lnTo>
                      <a:pt x="4829" y="3474"/>
                    </a:lnTo>
                    <a:lnTo>
                      <a:pt x="4831" y="3494"/>
                    </a:lnTo>
                    <a:lnTo>
                      <a:pt x="4832" y="3474"/>
                    </a:lnTo>
                    <a:lnTo>
                      <a:pt x="4834" y="3480"/>
                    </a:lnTo>
                    <a:lnTo>
                      <a:pt x="4834" y="3467"/>
                    </a:lnTo>
                    <a:lnTo>
                      <a:pt x="4835" y="3474"/>
                    </a:lnTo>
                    <a:lnTo>
                      <a:pt x="4836" y="3460"/>
                    </a:lnTo>
                    <a:lnTo>
                      <a:pt x="4837" y="3494"/>
                    </a:lnTo>
                    <a:lnTo>
                      <a:pt x="4839" y="3467"/>
                    </a:lnTo>
                    <a:lnTo>
                      <a:pt x="4839" y="3487"/>
                    </a:lnTo>
                    <a:lnTo>
                      <a:pt x="4840" y="3467"/>
                    </a:lnTo>
                    <a:lnTo>
                      <a:pt x="4841" y="3474"/>
                    </a:lnTo>
                    <a:lnTo>
                      <a:pt x="4842" y="3467"/>
                    </a:lnTo>
                    <a:lnTo>
                      <a:pt x="4844" y="3494"/>
                    </a:lnTo>
                    <a:lnTo>
                      <a:pt x="4845" y="3454"/>
                    </a:lnTo>
                    <a:lnTo>
                      <a:pt x="4846" y="3487"/>
                    </a:lnTo>
                    <a:lnTo>
                      <a:pt x="4846" y="3480"/>
                    </a:lnTo>
                    <a:lnTo>
                      <a:pt x="4849" y="3507"/>
                    </a:lnTo>
                    <a:lnTo>
                      <a:pt x="4849" y="3460"/>
                    </a:lnTo>
                    <a:lnTo>
                      <a:pt x="4850" y="3474"/>
                    </a:lnTo>
                    <a:lnTo>
                      <a:pt x="4851" y="3467"/>
                    </a:lnTo>
                    <a:lnTo>
                      <a:pt x="4852" y="3487"/>
                    </a:lnTo>
                    <a:lnTo>
                      <a:pt x="4854" y="3460"/>
                    </a:lnTo>
                    <a:lnTo>
                      <a:pt x="4857" y="3480"/>
                    </a:lnTo>
                    <a:lnTo>
                      <a:pt x="4859" y="3454"/>
                    </a:lnTo>
                    <a:lnTo>
                      <a:pt x="4860" y="3487"/>
                    </a:lnTo>
                    <a:lnTo>
                      <a:pt x="4861" y="3474"/>
                    </a:lnTo>
                    <a:lnTo>
                      <a:pt x="4862" y="3487"/>
                    </a:lnTo>
                    <a:lnTo>
                      <a:pt x="4862" y="3460"/>
                    </a:lnTo>
                    <a:lnTo>
                      <a:pt x="4864" y="3487"/>
                    </a:lnTo>
                    <a:lnTo>
                      <a:pt x="4865" y="3454"/>
                    </a:lnTo>
                    <a:lnTo>
                      <a:pt x="4866" y="3480"/>
                    </a:lnTo>
                    <a:lnTo>
                      <a:pt x="4869" y="3460"/>
                    </a:lnTo>
                    <a:lnTo>
                      <a:pt x="4869" y="3487"/>
                    </a:lnTo>
                    <a:lnTo>
                      <a:pt x="4870" y="3454"/>
                    </a:lnTo>
                    <a:lnTo>
                      <a:pt x="4871" y="3474"/>
                    </a:lnTo>
                    <a:lnTo>
                      <a:pt x="4872" y="3447"/>
                    </a:lnTo>
                    <a:lnTo>
                      <a:pt x="4874" y="3474"/>
                    </a:lnTo>
                    <a:lnTo>
                      <a:pt x="4874" y="3454"/>
                    </a:lnTo>
                    <a:lnTo>
                      <a:pt x="4875" y="3480"/>
                    </a:lnTo>
                    <a:lnTo>
                      <a:pt x="4876" y="3467"/>
                    </a:lnTo>
                    <a:lnTo>
                      <a:pt x="4877" y="3487"/>
                    </a:lnTo>
                    <a:lnTo>
                      <a:pt x="4877" y="3454"/>
                    </a:lnTo>
                    <a:lnTo>
                      <a:pt x="4877" y="3494"/>
                    </a:lnTo>
                    <a:lnTo>
                      <a:pt x="4879" y="3467"/>
                    </a:lnTo>
                    <a:lnTo>
                      <a:pt x="4880" y="3500"/>
                    </a:lnTo>
                    <a:lnTo>
                      <a:pt x="4882" y="3467"/>
                    </a:lnTo>
                    <a:lnTo>
                      <a:pt x="4882" y="3487"/>
                    </a:lnTo>
                    <a:lnTo>
                      <a:pt x="4883" y="3480"/>
                    </a:lnTo>
                    <a:lnTo>
                      <a:pt x="4884" y="3494"/>
                    </a:lnTo>
                    <a:lnTo>
                      <a:pt x="4885" y="3474"/>
                    </a:lnTo>
                    <a:lnTo>
                      <a:pt x="4886" y="3500"/>
                    </a:lnTo>
                    <a:lnTo>
                      <a:pt x="4887" y="3447"/>
                    </a:lnTo>
                    <a:lnTo>
                      <a:pt x="4887" y="3507"/>
                    </a:lnTo>
                    <a:lnTo>
                      <a:pt x="4888" y="3487"/>
                    </a:lnTo>
                    <a:lnTo>
                      <a:pt x="4889" y="3500"/>
                    </a:lnTo>
                    <a:lnTo>
                      <a:pt x="4889" y="3467"/>
                    </a:lnTo>
                    <a:lnTo>
                      <a:pt x="4891" y="3500"/>
                    </a:lnTo>
                    <a:lnTo>
                      <a:pt x="4892" y="3467"/>
                    </a:lnTo>
                    <a:lnTo>
                      <a:pt x="4892" y="3487"/>
                    </a:lnTo>
                    <a:lnTo>
                      <a:pt x="4893" y="3474"/>
                    </a:lnTo>
                    <a:lnTo>
                      <a:pt x="4894" y="3494"/>
                    </a:lnTo>
                    <a:lnTo>
                      <a:pt x="4894" y="3474"/>
                    </a:lnTo>
                    <a:lnTo>
                      <a:pt x="4895" y="3487"/>
                    </a:lnTo>
                    <a:lnTo>
                      <a:pt x="4896" y="3467"/>
                    </a:lnTo>
                    <a:lnTo>
                      <a:pt x="4898" y="3500"/>
                    </a:lnTo>
                    <a:lnTo>
                      <a:pt x="4899" y="3467"/>
                    </a:lnTo>
                    <a:lnTo>
                      <a:pt x="4899" y="3514"/>
                    </a:lnTo>
                    <a:lnTo>
                      <a:pt x="4900" y="3480"/>
                    </a:lnTo>
                    <a:lnTo>
                      <a:pt x="4901" y="3494"/>
                    </a:lnTo>
                    <a:lnTo>
                      <a:pt x="4902" y="3467"/>
                    </a:lnTo>
                    <a:lnTo>
                      <a:pt x="4902" y="3487"/>
                    </a:lnTo>
                    <a:lnTo>
                      <a:pt x="4903" y="3460"/>
                    </a:lnTo>
                    <a:lnTo>
                      <a:pt x="4905" y="3487"/>
                    </a:lnTo>
                    <a:lnTo>
                      <a:pt x="4907" y="3467"/>
                    </a:lnTo>
                    <a:lnTo>
                      <a:pt x="4907" y="3500"/>
                    </a:lnTo>
                    <a:lnTo>
                      <a:pt x="4908" y="3474"/>
                    </a:lnTo>
                    <a:lnTo>
                      <a:pt x="4909" y="3480"/>
                    </a:lnTo>
                    <a:lnTo>
                      <a:pt x="4910" y="3467"/>
                    </a:lnTo>
                    <a:lnTo>
                      <a:pt x="4910" y="3480"/>
                    </a:lnTo>
                    <a:lnTo>
                      <a:pt x="4910" y="3474"/>
                    </a:lnTo>
                    <a:lnTo>
                      <a:pt x="4912" y="3500"/>
                    </a:lnTo>
                    <a:lnTo>
                      <a:pt x="4914" y="3480"/>
                    </a:lnTo>
                    <a:lnTo>
                      <a:pt x="4915" y="3474"/>
                    </a:lnTo>
                    <a:lnTo>
                      <a:pt x="4917" y="3494"/>
                    </a:lnTo>
                    <a:lnTo>
                      <a:pt x="4918" y="3467"/>
                    </a:lnTo>
                    <a:lnTo>
                      <a:pt x="4919" y="3487"/>
                    </a:lnTo>
                    <a:lnTo>
                      <a:pt x="4920" y="3474"/>
                    </a:lnTo>
                    <a:lnTo>
                      <a:pt x="4920" y="3487"/>
                    </a:lnTo>
                    <a:lnTo>
                      <a:pt x="4920" y="3474"/>
                    </a:lnTo>
                    <a:lnTo>
                      <a:pt x="4922" y="3487"/>
                    </a:lnTo>
                    <a:lnTo>
                      <a:pt x="4922" y="3460"/>
                    </a:lnTo>
                    <a:lnTo>
                      <a:pt x="4925" y="3487"/>
                    </a:lnTo>
                    <a:lnTo>
                      <a:pt x="4927" y="3474"/>
                    </a:lnTo>
                    <a:lnTo>
                      <a:pt x="4927" y="3494"/>
                    </a:lnTo>
                    <a:lnTo>
                      <a:pt x="4930" y="3474"/>
                    </a:lnTo>
                    <a:lnTo>
                      <a:pt x="4931" y="3500"/>
                    </a:lnTo>
                    <a:lnTo>
                      <a:pt x="4933" y="3460"/>
                    </a:lnTo>
                    <a:lnTo>
                      <a:pt x="4934" y="3494"/>
                    </a:lnTo>
                    <a:lnTo>
                      <a:pt x="4935" y="3467"/>
                    </a:lnTo>
                    <a:lnTo>
                      <a:pt x="4936" y="3494"/>
                    </a:lnTo>
                    <a:lnTo>
                      <a:pt x="4937" y="3474"/>
                    </a:lnTo>
                    <a:lnTo>
                      <a:pt x="4938" y="3500"/>
                    </a:lnTo>
                    <a:lnTo>
                      <a:pt x="4939" y="3460"/>
                    </a:lnTo>
                    <a:lnTo>
                      <a:pt x="4942" y="3480"/>
                    </a:lnTo>
                    <a:lnTo>
                      <a:pt x="4942" y="3467"/>
                    </a:lnTo>
                    <a:lnTo>
                      <a:pt x="4943" y="3474"/>
                    </a:lnTo>
                    <a:lnTo>
                      <a:pt x="4944" y="3467"/>
                    </a:lnTo>
                    <a:lnTo>
                      <a:pt x="4945" y="3500"/>
                    </a:lnTo>
                    <a:lnTo>
                      <a:pt x="4948" y="3454"/>
                    </a:lnTo>
                    <a:lnTo>
                      <a:pt x="4948" y="3487"/>
                    </a:lnTo>
                    <a:lnTo>
                      <a:pt x="4950" y="3460"/>
                    </a:lnTo>
                    <a:lnTo>
                      <a:pt x="4951" y="3480"/>
                    </a:lnTo>
                    <a:lnTo>
                      <a:pt x="4953" y="3460"/>
                    </a:lnTo>
                    <a:lnTo>
                      <a:pt x="4955" y="3474"/>
                    </a:lnTo>
                    <a:lnTo>
                      <a:pt x="4955" y="3467"/>
                    </a:lnTo>
                    <a:lnTo>
                      <a:pt x="4956" y="3487"/>
                    </a:lnTo>
                    <a:lnTo>
                      <a:pt x="4957" y="3454"/>
                    </a:lnTo>
                    <a:lnTo>
                      <a:pt x="4958" y="3494"/>
                    </a:lnTo>
                    <a:lnTo>
                      <a:pt x="4958" y="3447"/>
                    </a:lnTo>
                    <a:lnTo>
                      <a:pt x="4960" y="3487"/>
                    </a:lnTo>
                    <a:lnTo>
                      <a:pt x="4961" y="3474"/>
                    </a:lnTo>
                    <a:lnTo>
                      <a:pt x="4962" y="3480"/>
                    </a:lnTo>
                    <a:lnTo>
                      <a:pt x="4963" y="3474"/>
                    </a:lnTo>
                    <a:lnTo>
                      <a:pt x="4964" y="3480"/>
                    </a:lnTo>
                    <a:lnTo>
                      <a:pt x="4965" y="3447"/>
                    </a:lnTo>
                    <a:lnTo>
                      <a:pt x="4965" y="3467"/>
                    </a:lnTo>
                    <a:lnTo>
                      <a:pt x="4966" y="3460"/>
                    </a:lnTo>
                    <a:lnTo>
                      <a:pt x="4968" y="3514"/>
                    </a:lnTo>
                    <a:lnTo>
                      <a:pt x="4968" y="3467"/>
                    </a:lnTo>
                    <a:lnTo>
                      <a:pt x="4969" y="3487"/>
                    </a:lnTo>
                    <a:lnTo>
                      <a:pt x="4970" y="3454"/>
                    </a:lnTo>
                    <a:lnTo>
                      <a:pt x="4971" y="3500"/>
                    </a:lnTo>
                    <a:lnTo>
                      <a:pt x="4973" y="3480"/>
                    </a:lnTo>
                    <a:lnTo>
                      <a:pt x="4974" y="3487"/>
                    </a:lnTo>
                    <a:lnTo>
                      <a:pt x="4975" y="3474"/>
                    </a:lnTo>
                    <a:lnTo>
                      <a:pt x="4975" y="3494"/>
                    </a:lnTo>
                    <a:lnTo>
                      <a:pt x="4977" y="3467"/>
                    </a:lnTo>
                    <a:lnTo>
                      <a:pt x="4978" y="3487"/>
                    </a:lnTo>
                    <a:lnTo>
                      <a:pt x="4979" y="3460"/>
                    </a:lnTo>
                    <a:lnTo>
                      <a:pt x="4981" y="3494"/>
                    </a:lnTo>
                    <a:lnTo>
                      <a:pt x="4985" y="3467"/>
                    </a:lnTo>
                    <a:lnTo>
                      <a:pt x="4986" y="3494"/>
                    </a:lnTo>
                    <a:lnTo>
                      <a:pt x="4988" y="3480"/>
                    </a:lnTo>
                    <a:lnTo>
                      <a:pt x="4989" y="3494"/>
                    </a:lnTo>
                    <a:lnTo>
                      <a:pt x="4991" y="3467"/>
                    </a:lnTo>
                    <a:lnTo>
                      <a:pt x="4993" y="3494"/>
                    </a:lnTo>
                    <a:lnTo>
                      <a:pt x="4993" y="3447"/>
                    </a:lnTo>
                    <a:lnTo>
                      <a:pt x="4994" y="3487"/>
                    </a:lnTo>
                    <a:lnTo>
                      <a:pt x="4996" y="3467"/>
                    </a:lnTo>
                    <a:lnTo>
                      <a:pt x="4997" y="3494"/>
                    </a:lnTo>
                    <a:lnTo>
                      <a:pt x="4998" y="3454"/>
                    </a:lnTo>
                    <a:lnTo>
                      <a:pt x="4999" y="3474"/>
                    </a:lnTo>
                    <a:lnTo>
                      <a:pt x="5000" y="3467"/>
                    </a:lnTo>
                    <a:lnTo>
                      <a:pt x="5001" y="3500"/>
                    </a:lnTo>
                    <a:lnTo>
                      <a:pt x="5002" y="3474"/>
                    </a:lnTo>
                    <a:lnTo>
                      <a:pt x="5003" y="3500"/>
                    </a:lnTo>
                    <a:lnTo>
                      <a:pt x="5003" y="3480"/>
                    </a:lnTo>
                    <a:lnTo>
                      <a:pt x="5005" y="3487"/>
                    </a:lnTo>
                    <a:lnTo>
                      <a:pt x="5007" y="3467"/>
                    </a:lnTo>
                    <a:lnTo>
                      <a:pt x="5009" y="3500"/>
                    </a:lnTo>
                    <a:lnTo>
                      <a:pt x="5009" y="3494"/>
                    </a:lnTo>
                    <a:lnTo>
                      <a:pt x="5009" y="3500"/>
                    </a:lnTo>
                    <a:lnTo>
                      <a:pt x="5011" y="3474"/>
                    </a:lnTo>
                    <a:lnTo>
                      <a:pt x="5011" y="3487"/>
                    </a:lnTo>
                    <a:lnTo>
                      <a:pt x="5014" y="3474"/>
                    </a:lnTo>
                    <a:lnTo>
                      <a:pt x="5014" y="3494"/>
                    </a:lnTo>
                    <a:lnTo>
                      <a:pt x="5014" y="3480"/>
                    </a:lnTo>
                    <a:lnTo>
                      <a:pt x="5016" y="3494"/>
                    </a:lnTo>
                    <a:lnTo>
                      <a:pt x="5016" y="3480"/>
                    </a:lnTo>
                    <a:lnTo>
                      <a:pt x="5017" y="3507"/>
                    </a:lnTo>
                    <a:lnTo>
                      <a:pt x="5019" y="3460"/>
                    </a:lnTo>
                    <a:lnTo>
                      <a:pt x="5021" y="3487"/>
                    </a:lnTo>
                    <a:lnTo>
                      <a:pt x="5021" y="3480"/>
                    </a:lnTo>
                    <a:lnTo>
                      <a:pt x="5023" y="3494"/>
                    </a:lnTo>
                    <a:lnTo>
                      <a:pt x="5024" y="3467"/>
                    </a:lnTo>
                    <a:lnTo>
                      <a:pt x="5024" y="3500"/>
                    </a:lnTo>
                    <a:lnTo>
                      <a:pt x="5026" y="3460"/>
                    </a:lnTo>
                    <a:lnTo>
                      <a:pt x="5026" y="3480"/>
                    </a:lnTo>
                    <a:lnTo>
                      <a:pt x="5027" y="3467"/>
                    </a:lnTo>
                    <a:lnTo>
                      <a:pt x="5028" y="3487"/>
                    </a:lnTo>
                    <a:lnTo>
                      <a:pt x="5031" y="3454"/>
                    </a:lnTo>
                    <a:lnTo>
                      <a:pt x="5032" y="3487"/>
                    </a:lnTo>
                    <a:lnTo>
                      <a:pt x="5033" y="3480"/>
                    </a:lnTo>
                    <a:lnTo>
                      <a:pt x="5034" y="3494"/>
                    </a:lnTo>
                    <a:lnTo>
                      <a:pt x="5035" y="3487"/>
                    </a:lnTo>
                    <a:lnTo>
                      <a:pt x="5036" y="3494"/>
                    </a:lnTo>
                    <a:lnTo>
                      <a:pt x="5037" y="3467"/>
                    </a:lnTo>
                    <a:lnTo>
                      <a:pt x="5037" y="3480"/>
                    </a:lnTo>
                    <a:lnTo>
                      <a:pt x="5039" y="3460"/>
                    </a:lnTo>
                    <a:lnTo>
                      <a:pt x="5039" y="3487"/>
                    </a:lnTo>
                    <a:lnTo>
                      <a:pt x="5040" y="3474"/>
                    </a:lnTo>
                    <a:lnTo>
                      <a:pt x="5041" y="3494"/>
                    </a:lnTo>
                    <a:lnTo>
                      <a:pt x="5042" y="3460"/>
                    </a:lnTo>
                    <a:lnTo>
                      <a:pt x="5044" y="3494"/>
                    </a:lnTo>
                    <a:lnTo>
                      <a:pt x="5047" y="3467"/>
                    </a:lnTo>
                    <a:lnTo>
                      <a:pt x="5047" y="3494"/>
                    </a:lnTo>
                    <a:lnTo>
                      <a:pt x="5049" y="3460"/>
                    </a:lnTo>
                    <a:lnTo>
                      <a:pt x="5049" y="3467"/>
                    </a:lnTo>
                    <a:lnTo>
                      <a:pt x="5050" y="3460"/>
                    </a:lnTo>
                    <a:lnTo>
                      <a:pt x="5052" y="3480"/>
                    </a:lnTo>
                    <a:lnTo>
                      <a:pt x="5054" y="3467"/>
                    </a:lnTo>
                    <a:lnTo>
                      <a:pt x="5054" y="3474"/>
                    </a:lnTo>
                    <a:lnTo>
                      <a:pt x="5055" y="3467"/>
                    </a:lnTo>
                    <a:lnTo>
                      <a:pt x="5056" y="3474"/>
                    </a:lnTo>
                    <a:lnTo>
                      <a:pt x="5057" y="3454"/>
                    </a:lnTo>
                    <a:lnTo>
                      <a:pt x="5057" y="3494"/>
                    </a:lnTo>
                    <a:lnTo>
                      <a:pt x="5059" y="3467"/>
                    </a:lnTo>
                    <a:lnTo>
                      <a:pt x="5060" y="3494"/>
                    </a:lnTo>
                    <a:lnTo>
                      <a:pt x="5062" y="3474"/>
                    </a:lnTo>
                    <a:lnTo>
                      <a:pt x="5062" y="3480"/>
                    </a:lnTo>
                    <a:lnTo>
                      <a:pt x="5063" y="3467"/>
                    </a:lnTo>
                    <a:lnTo>
                      <a:pt x="5064" y="3500"/>
                    </a:lnTo>
                    <a:lnTo>
                      <a:pt x="5065" y="3467"/>
                    </a:lnTo>
                    <a:lnTo>
                      <a:pt x="5067" y="3500"/>
                    </a:lnTo>
                    <a:lnTo>
                      <a:pt x="5067" y="3467"/>
                    </a:lnTo>
                    <a:lnTo>
                      <a:pt x="5069" y="3494"/>
                    </a:lnTo>
                    <a:lnTo>
                      <a:pt x="5070" y="3454"/>
                    </a:lnTo>
                    <a:lnTo>
                      <a:pt x="5072" y="3494"/>
                    </a:lnTo>
                    <a:lnTo>
                      <a:pt x="5072" y="3460"/>
                    </a:lnTo>
                    <a:lnTo>
                      <a:pt x="5073" y="3500"/>
                    </a:lnTo>
                    <a:lnTo>
                      <a:pt x="5074" y="3487"/>
                    </a:lnTo>
                    <a:lnTo>
                      <a:pt x="5075" y="3494"/>
                    </a:lnTo>
                    <a:lnTo>
                      <a:pt x="5076" y="3467"/>
                    </a:lnTo>
                    <a:lnTo>
                      <a:pt x="5077" y="3487"/>
                    </a:lnTo>
                    <a:lnTo>
                      <a:pt x="5077" y="3480"/>
                    </a:lnTo>
                    <a:lnTo>
                      <a:pt x="5078" y="3487"/>
                    </a:lnTo>
                    <a:lnTo>
                      <a:pt x="5079" y="3474"/>
                    </a:lnTo>
                    <a:lnTo>
                      <a:pt x="5080" y="3487"/>
                    </a:lnTo>
                    <a:lnTo>
                      <a:pt x="5082" y="3480"/>
                    </a:lnTo>
                    <a:lnTo>
                      <a:pt x="5083" y="3507"/>
                    </a:lnTo>
                    <a:lnTo>
                      <a:pt x="5084" y="3474"/>
                    </a:lnTo>
                    <a:lnTo>
                      <a:pt x="5085" y="3487"/>
                    </a:lnTo>
                    <a:lnTo>
                      <a:pt x="5085" y="3460"/>
                    </a:lnTo>
                    <a:lnTo>
                      <a:pt x="5087" y="3494"/>
                    </a:lnTo>
                    <a:lnTo>
                      <a:pt x="5088" y="3474"/>
                    </a:lnTo>
                    <a:lnTo>
                      <a:pt x="5090" y="3494"/>
                    </a:lnTo>
                    <a:lnTo>
                      <a:pt x="5090" y="3460"/>
                    </a:lnTo>
                    <a:lnTo>
                      <a:pt x="5091" y="3500"/>
                    </a:lnTo>
                    <a:lnTo>
                      <a:pt x="5093" y="3474"/>
                    </a:lnTo>
                    <a:lnTo>
                      <a:pt x="5096" y="3494"/>
                    </a:lnTo>
                    <a:lnTo>
                      <a:pt x="5098" y="3454"/>
                    </a:lnTo>
                    <a:lnTo>
                      <a:pt x="5098" y="3474"/>
                    </a:lnTo>
                    <a:lnTo>
                      <a:pt x="5100" y="3460"/>
                    </a:lnTo>
                    <a:lnTo>
                      <a:pt x="5100" y="3494"/>
                    </a:lnTo>
                    <a:lnTo>
                      <a:pt x="5102" y="3467"/>
                    </a:lnTo>
                    <a:lnTo>
                      <a:pt x="5106" y="3494"/>
                    </a:lnTo>
                    <a:lnTo>
                      <a:pt x="5108" y="3460"/>
                    </a:lnTo>
                    <a:lnTo>
                      <a:pt x="5108" y="3494"/>
                    </a:lnTo>
                    <a:lnTo>
                      <a:pt x="5109" y="3460"/>
                    </a:lnTo>
                    <a:lnTo>
                      <a:pt x="5110" y="3500"/>
                    </a:lnTo>
                    <a:lnTo>
                      <a:pt x="5111" y="3467"/>
                    </a:lnTo>
                    <a:lnTo>
                      <a:pt x="5111" y="3480"/>
                    </a:lnTo>
                    <a:lnTo>
                      <a:pt x="5113" y="3474"/>
                    </a:lnTo>
                    <a:lnTo>
                      <a:pt x="5115" y="3487"/>
                    </a:lnTo>
                    <a:lnTo>
                      <a:pt x="5116" y="3480"/>
                    </a:lnTo>
                    <a:lnTo>
                      <a:pt x="5116" y="3500"/>
                    </a:lnTo>
                    <a:lnTo>
                      <a:pt x="5116" y="3474"/>
                    </a:lnTo>
                    <a:lnTo>
                      <a:pt x="5118" y="3507"/>
                    </a:lnTo>
                    <a:lnTo>
                      <a:pt x="5121" y="3447"/>
                    </a:lnTo>
                    <a:lnTo>
                      <a:pt x="5121" y="3514"/>
                    </a:lnTo>
                    <a:lnTo>
                      <a:pt x="5122" y="3480"/>
                    </a:lnTo>
                    <a:lnTo>
                      <a:pt x="5123" y="3494"/>
                    </a:lnTo>
                    <a:lnTo>
                      <a:pt x="5123" y="3480"/>
                    </a:lnTo>
                    <a:lnTo>
                      <a:pt x="5124" y="3494"/>
                    </a:lnTo>
                    <a:lnTo>
                      <a:pt x="5125" y="3467"/>
                    </a:lnTo>
                    <a:lnTo>
                      <a:pt x="5126" y="3494"/>
                    </a:lnTo>
                    <a:lnTo>
                      <a:pt x="5126" y="3480"/>
                    </a:lnTo>
                    <a:lnTo>
                      <a:pt x="5128" y="3507"/>
                    </a:lnTo>
                    <a:lnTo>
                      <a:pt x="5128" y="3454"/>
                    </a:lnTo>
                    <a:lnTo>
                      <a:pt x="5131" y="3494"/>
                    </a:lnTo>
                    <a:lnTo>
                      <a:pt x="5131" y="3474"/>
                    </a:lnTo>
                    <a:lnTo>
                      <a:pt x="5132" y="3500"/>
                    </a:lnTo>
                    <a:lnTo>
                      <a:pt x="5133" y="3474"/>
                    </a:lnTo>
                    <a:lnTo>
                      <a:pt x="5134" y="3500"/>
                    </a:lnTo>
                    <a:lnTo>
                      <a:pt x="5136" y="3447"/>
                    </a:lnTo>
                    <a:lnTo>
                      <a:pt x="5137" y="3467"/>
                    </a:lnTo>
                    <a:lnTo>
                      <a:pt x="5138" y="3454"/>
                    </a:lnTo>
                    <a:lnTo>
                      <a:pt x="5139" y="3480"/>
                    </a:lnTo>
                    <a:lnTo>
                      <a:pt x="5139" y="3474"/>
                    </a:lnTo>
                    <a:lnTo>
                      <a:pt x="5139" y="3480"/>
                    </a:lnTo>
                    <a:lnTo>
                      <a:pt x="5141" y="3467"/>
                    </a:lnTo>
                    <a:lnTo>
                      <a:pt x="5143" y="3507"/>
                    </a:lnTo>
                    <a:lnTo>
                      <a:pt x="5145" y="3467"/>
                    </a:lnTo>
                    <a:lnTo>
                      <a:pt x="5146" y="3487"/>
                    </a:lnTo>
                    <a:lnTo>
                      <a:pt x="5147" y="3480"/>
                    </a:lnTo>
                    <a:lnTo>
                      <a:pt x="5148" y="3487"/>
                    </a:lnTo>
                    <a:lnTo>
                      <a:pt x="5149" y="3480"/>
                    </a:lnTo>
                    <a:lnTo>
                      <a:pt x="5149" y="3487"/>
                    </a:lnTo>
                    <a:lnTo>
                      <a:pt x="5151" y="3467"/>
                    </a:lnTo>
                    <a:lnTo>
                      <a:pt x="5152" y="3514"/>
                    </a:lnTo>
                    <a:lnTo>
                      <a:pt x="5154" y="3467"/>
                    </a:lnTo>
                    <a:lnTo>
                      <a:pt x="5154" y="3487"/>
                    </a:lnTo>
                    <a:lnTo>
                      <a:pt x="5156" y="3460"/>
                    </a:lnTo>
                    <a:lnTo>
                      <a:pt x="5157" y="3487"/>
                    </a:lnTo>
                    <a:lnTo>
                      <a:pt x="5157" y="3467"/>
                    </a:lnTo>
                    <a:lnTo>
                      <a:pt x="5157" y="3494"/>
                    </a:lnTo>
                    <a:lnTo>
                      <a:pt x="5159" y="3460"/>
                    </a:lnTo>
                    <a:lnTo>
                      <a:pt x="5161" y="3487"/>
                    </a:lnTo>
                    <a:lnTo>
                      <a:pt x="5162" y="3474"/>
                    </a:lnTo>
                    <a:lnTo>
                      <a:pt x="5164" y="3494"/>
                    </a:lnTo>
                    <a:lnTo>
                      <a:pt x="5164" y="3480"/>
                    </a:lnTo>
                    <a:lnTo>
                      <a:pt x="5165" y="3487"/>
                    </a:lnTo>
                    <a:lnTo>
                      <a:pt x="5166" y="3467"/>
                    </a:lnTo>
                    <a:lnTo>
                      <a:pt x="5167" y="3500"/>
                    </a:lnTo>
                    <a:lnTo>
                      <a:pt x="5168" y="3474"/>
                    </a:lnTo>
                    <a:lnTo>
                      <a:pt x="5170" y="3494"/>
                    </a:lnTo>
                    <a:lnTo>
                      <a:pt x="5171" y="3474"/>
                    </a:lnTo>
                    <a:lnTo>
                      <a:pt x="5172" y="3487"/>
                    </a:lnTo>
                    <a:lnTo>
                      <a:pt x="5173" y="3447"/>
                    </a:lnTo>
                    <a:lnTo>
                      <a:pt x="5175" y="3500"/>
                    </a:lnTo>
                    <a:lnTo>
                      <a:pt x="5177" y="3460"/>
                    </a:lnTo>
                    <a:lnTo>
                      <a:pt x="5180" y="3480"/>
                    </a:lnTo>
                    <a:lnTo>
                      <a:pt x="5180" y="3474"/>
                    </a:lnTo>
                    <a:lnTo>
                      <a:pt x="5181" y="3480"/>
                    </a:lnTo>
                    <a:lnTo>
                      <a:pt x="5184" y="3441"/>
                    </a:lnTo>
                    <a:lnTo>
                      <a:pt x="5185" y="3447"/>
                    </a:lnTo>
                    <a:lnTo>
                      <a:pt x="5185" y="3441"/>
                    </a:lnTo>
                    <a:lnTo>
                      <a:pt x="5186" y="3467"/>
                    </a:lnTo>
                    <a:lnTo>
                      <a:pt x="5187" y="3454"/>
                    </a:lnTo>
                    <a:lnTo>
                      <a:pt x="5188" y="3520"/>
                    </a:lnTo>
                    <a:lnTo>
                      <a:pt x="5190" y="3480"/>
                    </a:lnTo>
                    <a:lnTo>
                      <a:pt x="5190" y="3487"/>
                    </a:lnTo>
                    <a:lnTo>
                      <a:pt x="5192" y="3467"/>
                    </a:lnTo>
                    <a:lnTo>
                      <a:pt x="5193" y="3474"/>
                    </a:lnTo>
                    <a:lnTo>
                      <a:pt x="5193" y="3460"/>
                    </a:lnTo>
                    <a:lnTo>
                      <a:pt x="5195" y="3507"/>
                    </a:lnTo>
                    <a:lnTo>
                      <a:pt x="5195" y="3474"/>
                    </a:lnTo>
                    <a:lnTo>
                      <a:pt x="5198" y="3514"/>
                    </a:lnTo>
                    <a:lnTo>
                      <a:pt x="5198" y="3487"/>
                    </a:lnTo>
                    <a:lnTo>
                      <a:pt x="5198" y="3514"/>
                    </a:lnTo>
                    <a:lnTo>
                      <a:pt x="5200" y="3480"/>
                    </a:lnTo>
                    <a:lnTo>
                      <a:pt x="5200" y="3494"/>
                    </a:lnTo>
                    <a:lnTo>
                      <a:pt x="5202" y="3460"/>
                    </a:lnTo>
                    <a:lnTo>
                      <a:pt x="5203" y="3507"/>
                    </a:lnTo>
                    <a:lnTo>
                      <a:pt x="5203" y="3460"/>
                    </a:lnTo>
                    <a:lnTo>
                      <a:pt x="5204" y="3487"/>
                    </a:lnTo>
                    <a:lnTo>
                      <a:pt x="5205" y="3467"/>
                    </a:lnTo>
                    <a:lnTo>
                      <a:pt x="5205" y="3487"/>
                    </a:lnTo>
                    <a:lnTo>
                      <a:pt x="5206" y="3474"/>
                    </a:lnTo>
                    <a:lnTo>
                      <a:pt x="5207" y="3507"/>
                    </a:lnTo>
                    <a:lnTo>
                      <a:pt x="5208" y="3460"/>
                    </a:lnTo>
                    <a:lnTo>
                      <a:pt x="5210" y="3494"/>
                    </a:lnTo>
                    <a:lnTo>
                      <a:pt x="5211" y="3441"/>
                    </a:lnTo>
                    <a:lnTo>
                      <a:pt x="5215" y="3500"/>
                    </a:lnTo>
                    <a:lnTo>
                      <a:pt x="5216" y="3460"/>
                    </a:lnTo>
                    <a:lnTo>
                      <a:pt x="5220" y="3494"/>
                    </a:lnTo>
                    <a:lnTo>
                      <a:pt x="5221" y="3460"/>
                    </a:lnTo>
                    <a:lnTo>
                      <a:pt x="5222" y="3494"/>
                    </a:lnTo>
                    <a:lnTo>
                      <a:pt x="5224" y="3460"/>
                    </a:lnTo>
                    <a:lnTo>
                      <a:pt x="5226" y="3487"/>
                    </a:lnTo>
                    <a:lnTo>
                      <a:pt x="5228" y="3460"/>
                    </a:lnTo>
                    <a:lnTo>
                      <a:pt x="5229" y="3474"/>
                    </a:lnTo>
                    <a:lnTo>
                      <a:pt x="5229" y="3454"/>
                    </a:lnTo>
                    <a:lnTo>
                      <a:pt x="5231" y="3480"/>
                    </a:lnTo>
                    <a:lnTo>
                      <a:pt x="5232" y="3474"/>
                    </a:lnTo>
                    <a:lnTo>
                      <a:pt x="5234" y="3500"/>
                    </a:lnTo>
                    <a:lnTo>
                      <a:pt x="5236" y="3467"/>
                    </a:lnTo>
                    <a:lnTo>
                      <a:pt x="5237" y="3487"/>
                    </a:lnTo>
                    <a:lnTo>
                      <a:pt x="5238" y="3467"/>
                    </a:lnTo>
                    <a:lnTo>
                      <a:pt x="5239" y="3500"/>
                    </a:lnTo>
                    <a:lnTo>
                      <a:pt x="5239" y="3454"/>
                    </a:lnTo>
                    <a:lnTo>
                      <a:pt x="5240" y="3494"/>
                    </a:lnTo>
                    <a:lnTo>
                      <a:pt x="5243" y="3447"/>
                    </a:lnTo>
                    <a:lnTo>
                      <a:pt x="5244" y="3474"/>
                    </a:lnTo>
                    <a:lnTo>
                      <a:pt x="5244" y="3460"/>
                    </a:lnTo>
                    <a:lnTo>
                      <a:pt x="5247" y="3474"/>
                    </a:lnTo>
                    <a:lnTo>
                      <a:pt x="5247" y="3467"/>
                    </a:lnTo>
                    <a:lnTo>
                      <a:pt x="5247" y="3500"/>
                    </a:lnTo>
                    <a:lnTo>
                      <a:pt x="5250" y="3460"/>
                    </a:lnTo>
                    <a:lnTo>
                      <a:pt x="5252" y="3494"/>
                    </a:lnTo>
                    <a:lnTo>
                      <a:pt x="5253" y="3480"/>
                    </a:lnTo>
                    <a:lnTo>
                      <a:pt x="5254" y="3487"/>
                    </a:lnTo>
                    <a:lnTo>
                      <a:pt x="5255" y="3467"/>
                    </a:lnTo>
                    <a:lnTo>
                      <a:pt x="5257" y="3480"/>
                    </a:lnTo>
                    <a:lnTo>
                      <a:pt x="5257" y="3474"/>
                    </a:lnTo>
                    <a:lnTo>
                      <a:pt x="5259" y="3494"/>
                    </a:lnTo>
                    <a:lnTo>
                      <a:pt x="5260" y="3467"/>
                    </a:lnTo>
                    <a:lnTo>
                      <a:pt x="5261" y="3507"/>
                    </a:lnTo>
                    <a:lnTo>
                      <a:pt x="5262" y="3460"/>
                    </a:lnTo>
                    <a:lnTo>
                      <a:pt x="5265" y="3500"/>
                    </a:lnTo>
                    <a:lnTo>
                      <a:pt x="5265" y="3460"/>
                    </a:lnTo>
                    <a:lnTo>
                      <a:pt x="5267" y="3500"/>
                    </a:lnTo>
                    <a:lnTo>
                      <a:pt x="5268" y="3474"/>
                    </a:lnTo>
                    <a:lnTo>
                      <a:pt x="5269" y="3480"/>
                    </a:lnTo>
                    <a:lnTo>
                      <a:pt x="5270" y="3467"/>
                    </a:lnTo>
                    <a:lnTo>
                      <a:pt x="5271" y="3480"/>
                    </a:lnTo>
                    <a:lnTo>
                      <a:pt x="5272" y="3447"/>
                    </a:lnTo>
                    <a:lnTo>
                      <a:pt x="5274" y="3487"/>
                    </a:lnTo>
                    <a:lnTo>
                      <a:pt x="5275" y="3474"/>
                    </a:lnTo>
                    <a:lnTo>
                      <a:pt x="5275" y="3494"/>
                    </a:lnTo>
                    <a:lnTo>
                      <a:pt x="5277" y="3454"/>
                    </a:lnTo>
                    <a:lnTo>
                      <a:pt x="5278" y="3474"/>
                    </a:lnTo>
                    <a:lnTo>
                      <a:pt x="5278" y="3467"/>
                    </a:lnTo>
                    <a:lnTo>
                      <a:pt x="5278" y="3494"/>
                    </a:lnTo>
                    <a:lnTo>
                      <a:pt x="5281" y="3460"/>
                    </a:lnTo>
                    <a:lnTo>
                      <a:pt x="5282" y="3474"/>
                    </a:lnTo>
                    <a:lnTo>
                      <a:pt x="5283" y="3454"/>
                    </a:lnTo>
                    <a:lnTo>
                      <a:pt x="5285" y="3494"/>
                    </a:lnTo>
                    <a:lnTo>
                      <a:pt x="5286" y="3467"/>
                    </a:lnTo>
                    <a:lnTo>
                      <a:pt x="5287" y="3474"/>
                    </a:lnTo>
                    <a:lnTo>
                      <a:pt x="5288" y="3467"/>
                    </a:lnTo>
                    <a:lnTo>
                      <a:pt x="5290" y="3500"/>
                    </a:lnTo>
                    <a:lnTo>
                      <a:pt x="5290" y="3467"/>
                    </a:lnTo>
                    <a:lnTo>
                      <a:pt x="5291" y="3487"/>
                    </a:lnTo>
                    <a:lnTo>
                      <a:pt x="5292" y="3460"/>
                    </a:lnTo>
                    <a:lnTo>
                      <a:pt x="5293" y="3487"/>
                    </a:lnTo>
                    <a:lnTo>
                      <a:pt x="5293" y="3467"/>
                    </a:lnTo>
                    <a:lnTo>
                      <a:pt x="5295" y="3474"/>
                    </a:lnTo>
                    <a:lnTo>
                      <a:pt x="5296" y="3454"/>
                    </a:lnTo>
                    <a:lnTo>
                      <a:pt x="5296" y="3480"/>
                    </a:lnTo>
                    <a:lnTo>
                      <a:pt x="5298" y="3454"/>
                    </a:lnTo>
                    <a:lnTo>
                      <a:pt x="5298" y="3500"/>
                    </a:lnTo>
                    <a:lnTo>
                      <a:pt x="5300" y="3474"/>
                    </a:lnTo>
                    <a:lnTo>
                      <a:pt x="5301" y="3480"/>
                    </a:lnTo>
                    <a:lnTo>
                      <a:pt x="5302" y="3454"/>
                    </a:lnTo>
                    <a:lnTo>
                      <a:pt x="5303" y="3480"/>
                    </a:lnTo>
                    <a:lnTo>
                      <a:pt x="5306" y="3460"/>
                    </a:lnTo>
                    <a:lnTo>
                      <a:pt x="5309" y="3494"/>
                    </a:lnTo>
                    <a:lnTo>
                      <a:pt x="5311" y="3474"/>
                    </a:lnTo>
                    <a:lnTo>
                      <a:pt x="5312" y="3480"/>
                    </a:lnTo>
                    <a:lnTo>
                      <a:pt x="5313" y="3460"/>
                    </a:lnTo>
                    <a:lnTo>
                      <a:pt x="5314" y="3467"/>
                    </a:lnTo>
                    <a:lnTo>
                      <a:pt x="5314" y="3454"/>
                    </a:lnTo>
                    <a:lnTo>
                      <a:pt x="5316" y="3480"/>
                    </a:lnTo>
                    <a:lnTo>
                      <a:pt x="5318" y="3467"/>
                    </a:lnTo>
                    <a:lnTo>
                      <a:pt x="5320" y="3494"/>
                    </a:lnTo>
                    <a:lnTo>
                      <a:pt x="5321" y="3474"/>
                    </a:lnTo>
                    <a:lnTo>
                      <a:pt x="5321" y="3480"/>
                    </a:lnTo>
                    <a:lnTo>
                      <a:pt x="5322" y="3460"/>
                    </a:lnTo>
                    <a:lnTo>
                      <a:pt x="5323" y="3487"/>
                    </a:lnTo>
                    <a:lnTo>
                      <a:pt x="5324" y="3474"/>
                    </a:lnTo>
                    <a:lnTo>
                      <a:pt x="5324" y="3480"/>
                    </a:lnTo>
                    <a:lnTo>
                      <a:pt x="5327" y="3460"/>
                    </a:lnTo>
                    <a:lnTo>
                      <a:pt x="5327" y="3487"/>
                    </a:lnTo>
                    <a:lnTo>
                      <a:pt x="5327" y="3474"/>
                    </a:lnTo>
                    <a:lnTo>
                      <a:pt x="5329" y="3480"/>
                    </a:lnTo>
                    <a:lnTo>
                      <a:pt x="5329" y="3467"/>
                    </a:lnTo>
                    <a:lnTo>
                      <a:pt x="5331" y="3480"/>
                    </a:lnTo>
                    <a:lnTo>
                      <a:pt x="5332" y="3467"/>
                    </a:lnTo>
                    <a:lnTo>
                      <a:pt x="5333" y="3494"/>
                    </a:lnTo>
                    <a:lnTo>
                      <a:pt x="5334" y="3467"/>
                    </a:lnTo>
                    <a:lnTo>
                      <a:pt x="5335" y="3487"/>
                    </a:lnTo>
                    <a:lnTo>
                      <a:pt x="5337" y="3474"/>
                    </a:lnTo>
                    <a:lnTo>
                      <a:pt x="5338" y="3514"/>
                    </a:lnTo>
                    <a:lnTo>
                      <a:pt x="5339" y="3467"/>
                    </a:lnTo>
                    <a:lnTo>
                      <a:pt x="5340" y="3500"/>
                    </a:lnTo>
                    <a:lnTo>
                      <a:pt x="5340" y="3474"/>
                    </a:lnTo>
                    <a:lnTo>
                      <a:pt x="5340" y="3494"/>
                    </a:lnTo>
                    <a:lnTo>
                      <a:pt x="5342" y="3467"/>
                    </a:lnTo>
                    <a:lnTo>
                      <a:pt x="5343" y="3494"/>
                    </a:lnTo>
                    <a:lnTo>
                      <a:pt x="5344" y="3487"/>
                    </a:lnTo>
                    <a:lnTo>
                      <a:pt x="5346" y="3514"/>
                    </a:lnTo>
                    <a:lnTo>
                      <a:pt x="5347" y="3474"/>
                    </a:lnTo>
                    <a:lnTo>
                      <a:pt x="5349" y="3514"/>
                    </a:lnTo>
                    <a:lnTo>
                      <a:pt x="5350" y="3474"/>
                    </a:lnTo>
                    <a:lnTo>
                      <a:pt x="5351" y="3487"/>
                    </a:lnTo>
                    <a:lnTo>
                      <a:pt x="5353" y="3480"/>
                    </a:lnTo>
                    <a:lnTo>
                      <a:pt x="5355" y="3507"/>
                    </a:lnTo>
                    <a:lnTo>
                      <a:pt x="5355" y="3480"/>
                    </a:lnTo>
                    <a:lnTo>
                      <a:pt x="5357" y="3507"/>
                    </a:lnTo>
                    <a:lnTo>
                      <a:pt x="5358" y="3467"/>
                    </a:lnTo>
                    <a:lnTo>
                      <a:pt x="5360" y="3494"/>
                    </a:lnTo>
                    <a:lnTo>
                      <a:pt x="5362" y="3441"/>
                    </a:lnTo>
                    <a:lnTo>
                      <a:pt x="5363" y="3474"/>
                    </a:lnTo>
                    <a:lnTo>
                      <a:pt x="5365" y="3460"/>
                    </a:lnTo>
                    <a:lnTo>
                      <a:pt x="5365" y="3487"/>
                    </a:lnTo>
                    <a:lnTo>
                      <a:pt x="5367" y="3467"/>
                    </a:lnTo>
                    <a:lnTo>
                      <a:pt x="5369" y="3494"/>
                    </a:lnTo>
                    <a:lnTo>
                      <a:pt x="5370" y="3480"/>
                    </a:lnTo>
                    <a:lnTo>
                      <a:pt x="5371" y="3500"/>
                    </a:lnTo>
                    <a:lnTo>
                      <a:pt x="5373" y="3467"/>
                    </a:lnTo>
                    <a:lnTo>
                      <a:pt x="5377" y="3480"/>
                    </a:lnTo>
                    <a:lnTo>
                      <a:pt x="5380" y="3447"/>
                    </a:lnTo>
                    <a:lnTo>
                      <a:pt x="5383" y="3474"/>
                    </a:lnTo>
                    <a:lnTo>
                      <a:pt x="5384" y="3460"/>
                    </a:lnTo>
                    <a:lnTo>
                      <a:pt x="5386" y="3487"/>
                    </a:lnTo>
                    <a:lnTo>
                      <a:pt x="5387" y="3454"/>
                    </a:lnTo>
                    <a:lnTo>
                      <a:pt x="5388" y="3494"/>
                    </a:lnTo>
                    <a:lnTo>
                      <a:pt x="5391" y="3467"/>
                    </a:lnTo>
                    <a:lnTo>
                      <a:pt x="5391" y="3507"/>
                    </a:lnTo>
                    <a:lnTo>
                      <a:pt x="5392" y="3460"/>
                    </a:lnTo>
                    <a:lnTo>
                      <a:pt x="5394" y="3487"/>
                    </a:lnTo>
                    <a:lnTo>
                      <a:pt x="5395" y="3480"/>
                    </a:lnTo>
                    <a:lnTo>
                      <a:pt x="5396" y="3487"/>
                    </a:lnTo>
                    <a:lnTo>
                      <a:pt x="5397" y="3460"/>
                    </a:lnTo>
                    <a:lnTo>
                      <a:pt x="5399" y="3487"/>
                    </a:lnTo>
                    <a:lnTo>
                      <a:pt x="5401" y="3467"/>
                    </a:lnTo>
                    <a:lnTo>
                      <a:pt x="5402" y="3500"/>
                    </a:lnTo>
                    <a:lnTo>
                      <a:pt x="5403" y="3454"/>
                    </a:lnTo>
                    <a:lnTo>
                      <a:pt x="5404" y="3514"/>
                    </a:lnTo>
                    <a:lnTo>
                      <a:pt x="5405" y="3487"/>
                    </a:lnTo>
                    <a:lnTo>
                      <a:pt x="5407" y="3507"/>
                    </a:lnTo>
                    <a:lnTo>
                      <a:pt x="5409" y="3494"/>
                    </a:lnTo>
                    <a:lnTo>
                      <a:pt x="5410" y="3507"/>
                    </a:lnTo>
                    <a:lnTo>
                      <a:pt x="5410" y="3474"/>
                    </a:lnTo>
                    <a:lnTo>
                      <a:pt x="5410" y="3494"/>
                    </a:lnTo>
                    <a:lnTo>
                      <a:pt x="5412" y="3474"/>
                    </a:lnTo>
                    <a:lnTo>
                      <a:pt x="5413" y="3487"/>
                    </a:lnTo>
                    <a:lnTo>
                      <a:pt x="5414" y="3480"/>
                    </a:lnTo>
                    <a:lnTo>
                      <a:pt x="5415" y="3487"/>
                    </a:lnTo>
                    <a:lnTo>
                      <a:pt x="5417" y="3467"/>
                    </a:lnTo>
                    <a:lnTo>
                      <a:pt x="5417" y="3507"/>
                    </a:lnTo>
                    <a:lnTo>
                      <a:pt x="5418" y="34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36" name="Rectangle 248"/>
              <p:cNvSpPr>
                <a:spLocks noChangeArrowheads="1"/>
              </p:cNvSpPr>
              <p:nvPr/>
            </p:nvSpPr>
            <p:spPr bwMode="auto">
              <a:xfrm>
                <a:off x="3988" y="1601"/>
                <a:ext cx="3" cy="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37" name="Rectangle 249"/>
              <p:cNvSpPr>
                <a:spLocks noChangeArrowheads="1"/>
              </p:cNvSpPr>
              <p:nvPr/>
            </p:nvSpPr>
            <p:spPr bwMode="auto">
              <a:xfrm>
                <a:off x="1651" y="1610"/>
                <a:ext cx="2" cy="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38" name="Freeform 250"/>
              <p:cNvSpPr>
                <a:spLocks/>
              </p:cNvSpPr>
              <p:nvPr/>
            </p:nvSpPr>
            <p:spPr bwMode="auto">
              <a:xfrm>
                <a:off x="2187" y="-58"/>
                <a:ext cx="5" cy="28"/>
              </a:xfrm>
              <a:custGeom>
                <a:avLst/>
                <a:gdLst>
                  <a:gd name="T0" fmla="*/ 0 w 11"/>
                  <a:gd name="T1" fmla="*/ 12 h 60"/>
                  <a:gd name="T2" fmla="*/ 5 w 11"/>
                  <a:gd name="T3" fmla="*/ 9 h 60"/>
                  <a:gd name="T4" fmla="*/ 11 w 11"/>
                  <a:gd name="T5" fmla="*/ 0 h 60"/>
                  <a:gd name="T6" fmla="*/ 11 w 11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0">
                    <a:moveTo>
                      <a:pt x="0" y="12"/>
                    </a:moveTo>
                    <a:lnTo>
                      <a:pt x="5" y="9"/>
                    </a:lnTo>
                    <a:lnTo>
                      <a:pt x="11" y="0"/>
                    </a:lnTo>
                    <a:lnTo>
                      <a:pt x="11" y="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39" name="Freeform 251"/>
              <p:cNvSpPr>
                <a:spLocks/>
              </p:cNvSpPr>
              <p:nvPr/>
            </p:nvSpPr>
            <p:spPr bwMode="auto">
              <a:xfrm>
                <a:off x="2213" y="-58"/>
                <a:ext cx="13" cy="28"/>
              </a:xfrm>
              <a:custGeom>
                <a:avLst/>
                <a:gdLst>
                  <a:gd name="T0" fmla="*/ 13 w 31"/>
                  <a:gd name="T1" fmla="*/ 0 h 60"/>
                  <a:gd name="T2" fmla="*/ 6 w 31"/>
                  <a:gd name="T3" fmla="*/ 3 h 60"/>
                  <a:gd name="T4" fmla="*/ 2 w 31"/>
                  <a:gd name="T5" fmla="*/ 12 h 60"/>
                  <a:gd name="T6" fmla="*/ 0 w 31"/>
                  <a:gd name="T7" fmla="*/ 26 h 60"/>
                  <a:gd name="T8" fmla="*/ 2 w 31"/>
                  <a:gd name="T9" fmla="*/ 48 h 60"/>
                  <a:gd name="T10" fmla="*/ 6 w 31"/>
                  <a:gd name="T11" fmla="*/ 57 h 60"/>
                  <a:gd name="T12" fmla="*/ 17 w 31"/>
                  <a:gd name="T13" fmla="*/ 60 h 60"/>
                  <a:gd name="T14" fmla="*/ 24 w 31"/>
                  <a:gd name="T15" fmla="*/ 57 h 60"/>
                  <a:gd name="T16" fmla="*/ 28 w 31"/>
                  <a:gd name="T17" fmla="*/ 48 h 60"/>
                  <a:gd name="T18" fmla="*/ 31 w 31"/>
                  <a:gd name="T19" fmla="*/ 34 h 60"/>
                  <a:gd name="T20" fmla="*/ 28 w 31"/>
                  <a:gd name="T21" fmla="*/ 12 h 60"/>
                  <a:gd name="T22" fmla="*/ 24 w 31"/>
                  <a:gd name="T23" fmla="*/ 3 h 60"/>
                  <a:gd name="T24" fmla="*/ 13 w 31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60">
                    <a:moveTo>
                      <a:pt x="13" y="0"/>
                    </a:moveTo>
                    <a:lnTo>
                      <a:pt x="6" y="3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2" y="48"/>
                    </a:lnTo>
                    <a:lnTo>
                      <a:pt x="6" y="57"/>
                    </a:lnTo>
                    <a:lnTo>
                      <a:pt x="17" y="60"/>
                    </a:lnTo>
                    <a:lnTo>
                      <a:pt x="24" y="57"/>
                    </a:lnTo>
                    <a:lnTo>
                      <a:pt x="28" y="48"/>
                    </a:lnTo>
                    <a:lnTo>
                      <a:pt x="31" y="3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 flipH="1">
                <a:off x="2245" y="-58"/>
                <a:ext cx="9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2241" y="-58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2" name="Freeform 254"/>
              <p:cNvSpPr>
                <a:spLocks/>
              </p:cNvSpPr>
              <p:nvPr/>
            </p:nvSpPr>
            <p:spPr bwMode="auto">
              <a:xfrm>
                <a:off x="2270" y="-58"/>
                <a:ext cx="13" cy="28"/>
              </a:xfrm>
              <a:custGeom>
                <a:avLst/>
                <a:gdLst>
                  <a:gd name="T0" fmla="*/ 27 w 31"/>
                  <a:gd name="T1" fmla="*/ 0 h 60"/>
                  <a:gd name="T2" fmla="*/ 4 w 31"/>
                  <a:gd name="T3" fmla="*/ 0 h 60"/>
                  <a:gd name="T4" fmla="*/ 2 w 31"/>
                  <a:gd name="T5" fmla="*/ 26 h 60"/>
                  <a:gd name="T6" fmla="*/ 4 w 31"/>
                  <a:gd name="T7" fmla="*/ 23 h 60"/>
                  <a:gd name="T8" fmla="*/ 18 w 31"/>
                  <a:gd name="T9" fmla="*/ 20 h 60"/>
                  <a:gd name="T10" fmla="*/ 29 w 31"/>
                  <a:gd name="T11" fmla="*/ 29 h 60"/>
                  <a:gd name="T12" fmla="*/ 31 w 31"/>
                  <a:gd name="T13" fmla="*/ 43 h 60"/>
                  <a:gd name="T14" fmla="*/ 24 w 31"/>
                  <a:gd name="T15" fmla="*/ 57 h 60"/>
                  <a:gd name="T16" fmla="*/ 18 w 31"/>
                  <a:gd name="T17" fmla="*/ 60 h 60"/>
                  <a:gd name="T18" fmla="*/ 11 w 31"/>
                  <a:gd name="T19" fmla="*/ 60 h 60"/>
                  <a:gd name="T20" fmla="*/ 4 w 31"/>
                  <a:gd name="T21" fmla="*/ 57 h 60"/>
                  <a:gd name="T22" fmla="*/ 2 w 31"/>
                  <a:gd name="T23" fmla="*/ 54 h 60"/>
                  <a:gd name="T24" fmla="*/ 0 w 31"/>
                  <a:gd name="T25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60">
                    <a:moveTo>
                      <a:pt x="27" y="0"/>
                    </a:moveTo>
                    <a:lnTo>
                      <a:pt x="4" y="0"/>
                    </a:lnTo>
                    <a:lnTo>
                      <a:pt x="2" y="26"/>
                    </a:lnTo>
                    <a:lnTo>
                      <a:pt x="4" y="23"/>
                    </a:lnTo>
                    <a:lnTo>
                      <a:pt x="18" y="20"/>
                    </a:lnTo>
                    <a:lnTo>
                      <a:pt x="29" y="29"/>
                    </a:lnTo>
                    <a:lnTo>
                      <a:pt x="31" y="43"/>
                    </a:lnTo>
                    <a:lnTo>
                      <a:pt x="24" y="57"/>
                    </a:lnTo>
                    <a:lnTo>
                      <a:pt x="18" y="60"/>
                    </a:lnTo>
                    <a:lnTo>
                      <a:pt x="11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3" name="Freeform 255"/>
              <p:cNvSpPr>
                <a:spLocks/>
              </p:cNvSpPr>
              <p:nvPr/>
            </p:nvSpPr>
            <p:spPr bwMode="auto">
              <a:xfrm>
                <a:off x="2304" y="-36"/>
                <a:ext cx="1" cy="2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2 h 5"/>
                  <a:gd name="T4" fmla="*/ 3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4" name="Freeform 256"/>
              <p:cNvSpPr>
                <a:spLocks/>
              </p:cNvSpPr>
              <p:nvPr/>
            </p:nvSpPr>
            <p:spPr bwMode="auto">
              <a:xfrm>
                <a:off x="2327" y="-58"/>
                <a:ext cx="14" cy="19"/>
              </a:xfrm>
              <a:custGeom>
                <a:avLst/>
                <a:gdLst>
                  <a:gd name="T0" fmla="*/ 22 w 33"/>
                  <a:gd name="T1" fmla="*/ 0 h 40"/>
                  <a:gd name="T2" fmla="*/ 0 w 33"/>
                  <a:gd name="T3" fmla="*/ 40 h 40"/>
                  <a:gd name="T4" fmla="*/ 33 w 33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0">
                    <a:moveTo>
                      <a:pt x="22" y="0"/>
                    </a:moveTo>
                    <a:lnTo>
                      <a:pt x="0" y="40"/>
                    </a:lnTo>
                    <a:lnTo>
                      <a:pt x="33" y="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2337" y="-58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 flipH="1">
                <a:off x="2359" y="-58"/>
                <a:ext cx="1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2356" y="-58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8" name="Freeform 260"/>
              <p:cNvSpPr>
                <a:spLocks/>
              </p:cNvSpPr>
              <p:nvPr/>
            </p:nvSpPr>
            <p:spPr bwMode="auto">
              <a:xfrm>
                <a:off x="2384" y="-58"/>
                <a:ext cx="12" cy="28"/>
              </a:xfrm>
              <a:custGeom>
                <a:avLst/>
                <a:gdLst>
                  <a:gd name="T0" fmla="*/ 11 w 28"/>
                  <a:gd name="T1" fmla="*/ 0 h 60"/>
                  <a:gd name="T2" fmla="*/ 4 w 28"/>
                  <a:gd name="T3" fmla="*/ 3 h 60"/>
                  <a:gd name="T4" fmla="*/ 2 w 28"/>
                  <a:gd name="T5" fmla="*/ 15 h 60"/>
                  <a:gd name="T6" fmla="*/ 4 w 28"/>
                  <a:gd name="T7" fmla="*/ 20 h 60"/>
                  <a:gd name="T8" fmla="*/ 9 w 28"/>
                  <a:gd name="T9" fmla="*/ 23 h 60"/>
                  <a:gd name="T10" fmla="*/ 24 w 28"/>
                  <a:gd name="T11" fmla="*/ 29 h 60"/>
                  <a:gd name="T12" fmla="*/ 28 w 28"/>
                  <a:gd name="T13" fmla="*/ 34 h 60"/>
                  <a:gd name="T14" fmla="*/ 28 w 28"/>
                  <a:gd name="T15" fmla="*/ 54 h 60"/>
                  <a:gd name="T16" fmla="*/ 26 w 28"/>
                  <a:gd name="T17" fmla="*/ 57 h 60"/>
                  <a:gd name="T18" fmla="*/ 20 w 28"/>
                  <a:gd name="T19" fmla="*/ 60 h 60"/>
                  <a:gd name="T20" fmla="*/ 4 w 28"/>
                  <a:gd name="T21" fmla="*/ 57 h 60"/>
                  <a:gd name="T22" fmla="*/ 2 w 28"/>
                  <a:gd name="T23" fmla="*/ 54 h 60"/>
                  <a:gd name="T24" fmla="*/ 0 w 28"/>
                  <a:gd name="T25" fmla="*/ 48 h 60"/>
                  <a:gd name="T26" fmla="*/ 0 w 28"/>
                  <a:gd name="T27" fmla="*/ 40 h 60"/>
                  <a:gd name="T28" fmla="*/ 2 w 28"/>
                  <a:gd name="T29" fmla="*/ 34 h 60"/>
                  <a:gd name="T30" fmla="*/ 13 w 28"/>
                  <a:gd name="T31" fmla="*/ 26 h 60"/>
                  <a:gd name="T32" fmla="*/ 22 w 28"/>
                  <a:gd name="T33" fmla="*/ 23 h 60"/>
                  <a:gd name="T34" fmla="*/ 28 w 28"/>
                  <a:gd name="T35" fmla="*/ 15 h 60"/>
                  <a:gd name="T36" fmla="*/ 28 w 28"/>
                  <a:gd name="T37" fmla="*/ 9 h 60"/>
                  <a:gd name="T38" fmla="*/ 26 w 28"/>
                  <a:gd name="T39" fmla="*/ 3 h 60"/>
                  <a:gd name="T40" fmla="*/ 20 w 28"/>
                  <a:gd name="T41" fmla="*/ 0 h 60"/>
                  <a:gd name="T42" fmla="*/ 11 w 28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60">
                    <a:moveTo>
                      <a:pt x="11" y="0"/>
                    </a:moveTo>
                    <a:lnTo>
                      <a:pt x="4" y="3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9" y="23"/>
                    </a:lnTo>
                    <a:lnTo>
                      <a:pt x="24" y="29"/>
                    </a:lnTo>
                    <a:lnTo>
                      <a:pt x="28" y="34"/>
                    </a:lnTo>
                    <a:lnTo>
                      <a:pt x="28" y="54"/>
                    </a:lnTo>
                    <a:lnTo>
                      <a:pt x="26" y="57"/>
                    </a:lnTo>
                    <a:lnTo>
                      <a:pt x="20" y="60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3" y="26"/>
                    </a:lnTo>
                    <a:lnTo>
                      <a:pt x="22" y="23"/>
                    </a:lnTo>
                    <a:lnTo>
                      <a:pt x="28" y="15"/>
                    </a:lnTo>
                    <a:lnTo>
                      <a:pt x="28" y="9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9" name="Freeform 261"/>
              <p:cNvSpPr>
                <a:spLocks/>
              </p:cNvSpPr>
              <p:nvPr/>
            </p:nvSpPr>
            <p:spPr bwMode="auto">
              <a:xfrm>
                <a:off x="3142" y="605"/>
                <a:ext cx="5" cy="27"/>
              </a:xfrm>
              <a:custGeom>
                <a:avLst/>
                <a:gdLst>
                  <a:gd name="T0" fmla="*/ 0 w 11"/>
                  <a:gd name="T1" fmla="*/ 11 h 59"/>
                  <a:gd name="T2" fmla="*/ 5 w 11"/>
                  <a:gd name="T3" fmla="*/ 9 h 59"/>
                  <a:gd name="T4" fmla="*/ 11 w 11"/>
                  <a:gd name="T5" fmla="*/ 0 h 59"/>
                  <a:gd name="T6" fmla="*/ 11 w 11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9">
                    <a:moveTo>
                      <a:pt x="0" y="11"/>
                    </a:moveTo>
                    <a:lnTo>
                      <a:pt x="5" y="9"/>
                    </a:lnTo>
                    <a:lnTo>
                      <a:pt x="11" y="0"/>
                    </a:lnTo>
                    <a:lnTo>
                      <a:pt x="11" y="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0" name="Freeform 262"/>
              <p:cNvSpPr>
                <a:spLocks/>
              </p:cNvSpPr>
              <p:nvPr/>
            </p:nvSpPr>
            <p:spPr bwMode="auto">
              <a:xfrm>
                <a:off x="3171" y="605"/>
                <a:ext cx="5" cy="27"/>
              </a:xfrm>
              <a:custGeom>
                <a:avLst/>
                <a:gdLst>
                  <a:gd name="T0" fmla="*/ 0 w 11"/>
                  <a:gd name="T1" fmla="*/ 11 h 59"/>
                  <a:gd name="T2" fmla="*/ 4 w 11"/>
                  <a:gd name="T3" fmla="*/ 9 h 59"/>
                  <a:gd name="T4" fmla="*/ 11 w 11"/>
                  <a:gd name="T5" fmla="*/ 0 h 59"/>
                  <a:gd name="T6" fmla="*/ 11 w 11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9">
                    <a:moveTo>
                      <a:pt x="0" y="11"/>
                    </a:moveTo>
                    <a:lnTo>
                      <a:pt x="4" y="9"/>
                    </a:lnTo>
                    <a:lnTo>
                      <a:pt x="11" y="0"/>
                    </a:lnTo>
                    <a:lnTo>
                      <a:pt x="11" y="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1" name="Freeform 263"/>
              <p:cNvSpPr>
                <a:spLocks/>
              </p:cNvSpPr>
              <p:nvPr/>
            </p:nvSpPr>
            <p:spPr bwMode="auto">
              <a:xfrm>
                <a:off x="3196" y="605"/>
                <a:ext cx="14" cy="27"/>
              </a:xfrm>
              <a:custGeom>
                <a:avLst/>
                <a:gdLst>
                  <a:gd name="T0" fmla="*/ 27 w 31"/>
                  <a:gd name="T1" fmla="*/ 0 h 59"/>
                  <a:gd name="T2" fmla="*/ 5 w 31"/>
                  <a:gd name="T3" fmla="*/ 0 h 59"/>
                  <a:gd name="T4" fmla="*/ 2 w 31"/>
                  <a:gd name="T5" fmla="*/ 26 h 59"/>
                  <a:gd name="T6" fmla="*/ 5 w 31"/>
                  <a:gd name="T7" fmla="*/ 23 h 59"/>
                  <a:gd name="T8" fmla="*/ 11 w 31"/>
                  <a:gd name="T9" fmla="*/ 20 h 59"/>
                  <a:gd name="T10" fmla="*/ 18 w 31"/>
                  <a:gd name="T11" fmla="*/ 20 h 59"/>
                  <a:gd name="T12" fmla="*/ 24 w 31"/>
                  <a:gd name="T13" fmla="*/ 23 h 59"/>
                  <a:gd name="T14" fmla="*/ 31 w 31"/>
                  <a:gd name="T15" fmla="*/ 37 h 59"/>
                  <a:gd name="T16" fmla="*/ 29 w 31"/>
                  <a:gd name="T17" fmla="*/ 51 h 59"/>
                  <a:gd name="T18" fmla="*/ 18 w 31"/>
                  <a:gd name="T19" fmla="*/ 59 h 59"/>
                  <a:gd name="T20" fmla="*/ 2 w 31"/>
                  <a:gd name="T21" fmla="*/ 54 h 59"/>
                  <a:gd name="T22" fmla="*/ 0 w 31"/>
                  <a:gd name="T23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59">
                    <a:moveTo>
                      <a:pt x="27" y="0"/>
                    </a:moveTo>
                    <a:lnTo>
                      <a:pt x="5" y="0"/>
                    </a:lnTo>
                    <a:lnTo>
                      <a:pt x="2" y="26"/>
                    </a:lnTo>
                    <a:lnTo>
                      <a:pt x="5" y="23"/>
                    </a:lnTo>
                    <a:lnTo>
                      <a:pt x="11" y="20"/>
                    </a:lnTo>
                    <a:lnTo>
                      <a:pt x="18" y="20"/>
                    </a:lnTo>
                    <a:lnTo>
                      <a:pt x="24" y="23"/>
                    </a:lnTo>
                    <a:lnTo>
                      <a:pt x="31" y="37"/>
                    </a:lnTo>
                    <a:lnTo>
                      <a:pt x="29" y="51"/>
                    </a:lnTo>
                    <a:lnTo>
                      <a:pt x="18" y="59"/>
                    </a:lnTo>
                    <a:lnTo>
                      <a:pt x="2" y="54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2" name="Freeform 264"/>
              <p:cNvSpPr>
                <a:spLocks/>
              </p:cNvSpPr>
              <p:nvPr/>
            </p:nvSpPr>
            <p:spPr bwMode="auto">
              <a:xfrm>
                <a:off x="3225" y="605"/>
                <a:ext cx="13" cy="27"/>
              </a:xfrm>
              <a:custGeom>
                <a:avLst/>
                <a:gdLst>
                  <a:gd name="T0" fmla="*/ 27 w 31"/>
                  <a:gd name="T1" fmla="*/ 0 h 59"/>
                  <a:gd name="T2" fmla="*/ 5 w 31"/>
                  <a:gd name="T3" fmla="*/ 0 h 59"/>
                  <a:gd name="T4" fmla="*/ 3 w 31"/>
                  <a:gd name="T5" fmla="*/ 26 h 59"/>
                  <a:gd name="T6" fmla="*/ 18 w 31"/>
                  <a:gd name="T7" fmla="*/ 20 h 59"/>
                  <a:gd name="T8" fmla="*/ 29 w 31"/>
                  <a:gd name="T9" fmla="*/ 28 h 59"/>
                  <a:gd name="T10" fmla="*/ 31 w 31"/>
                  <a:gd name="T11" fmla="*/ 37 h 59"/>
                  <a:gd name="T12" fmla="*/ 29 w 31"/>
                  <a:gd name="T13" fmla="*/ 51 h 59"/>
                  <a:gd name="T14" fmla="*/ 25 w 31"/>
                  <a:gd name="T15" fmla="*/ 57 h 59"/>
                  <a:gd name="T16" fmla="*/ 18 w 31"/>
                  <a:gd name="T17" fmla="*/ 59 h 59"/>
                  <a:gd name="T18" fmla="*/ 11 w 31"/>
                  <a:gd name="T19" fmla="*/ 59 h 59"/>
                  <a:gd name="T20" fmla="*/ 5 w 31"/>
                  <a:gd name="T21" fmla="*/ 57 h 59"/>
                  <a:gd name="T22" fmla="*/ 3 w 31"/>
                  <a:gd name="T23" fmla="*/ 54 h 59"/>
                  <a:gd name="T24" fmla="*/ 0 w 31"/>
                  <a:gd name="T2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59">
                    <a:moveTo>
                      <a:pt x="27" y="0"/>
                    </a:moveTo>
                    <a:lnTo>
                      <a:pt x="5" y="0"/>
                    </a:lnTo>
                    <a:lnTo>
                      <a:pt x="3" y="26"/>
                    </a:lnTo>
                    <a:lnTo>
                      <a:pt x="18" y="20"/>
                    </a:lnTo>
                    <a:lnTo>
                      <a:pt x="29" y="28"/>
                    </a:lnTo>
                    <a:lnTo>
                      <a:pt x="31" y="37"/>
                    </a:lnTo>
                    <a:lnTo>
                      <a:pt x="29" y="51"/>
                    </a:lnTo>
                    <a:lnTo>
                      <a:pt x="25" y="57"/>
                    </a:lnTo>
                    <a:lnTo>
                      <a:pt x="18" y="59"/>
                    </a:lnTo>
                    <a:lnTo>
                      <a:pt x="11" y="59"/>
                    </a:lnTo>
                    <a:lnTo>
                      <a:pt x="5" y="57"/>
                    </a:lnTo>
                    <a:lnTo>
                      <a:pt x="3" y="54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3" name="Freeform 265"/>
              <p:cNvSpPr>
                <a:spLocks/>
              </p:cNvSpPr>
              <p:nvPr/>
            </p:nvSpPr>
            <p:spPr bwMode="auto">
              <a:xfrm>
                <a:off x="3260" y="626"/>
                <a:ext cx="1" cy="3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4" name="Freeform 266"/>
              <p:cNvSpPr>
                <a:spLocks/>
              </p:cNvSpPr>
              <p:nvPr/>
            </p:nvSpPr>
            <p:spPr bwMode="auto">
              <a:xfrm>
                <a:off x="3282" y="605"/>
                <a:ext cx="15" cy="19"/>
              </a:xfrm>
              <a:custGeom>
                <a:avLst/>
                <a:gdLst>
                  <a:gd name="T0" fmla="*/ 22 w 33"/>
                  <a:gd name="T1" fmla="*/ 0 h 40"/>
                  <a:gd name="T2" fmla="*/ 0 w 33"/>
                  <a:gd name="T3" fmla="*/ 40 h 40"/>
                  <a:gd name="T4" fmla="*/ 33 w 33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0">
                    <a:moveTo>
                      <a:pt x="22" y="0"/>
                    </a:moveTo>
                    <a:lnTo>
                      <a:pt x="0" y="40"/>
                    </a:lnTo>
                    <a:lnTo>
                      <a:pt x="33" y="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3292" y="605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6" name="Freeform 268"/>
              <p:cNvSpPr>
                <a:spLocks/>
              </p:cNvSpPr>
              <p:nvPr/>
            </p:nvSpPr>
            <p:spPr bwMode="auto">
              <a:xfrm>
                <a:off x="3311" y="605"/>
                <a:ext cx="13" cy="27"/>
              </a:xfrm>
              <a:custGeom>
                <a:avLst/>
                <a:gdLst>
                  <a:gd name="T0" fmla="*/ 26 w 31"/>
                  <a:gd name="T1" fmla="*/ 0 h 59"/>
                  <a:gd name="T2" fmla="*/ 4 w 31"/>
                  <a:gd name="T3" fmla="*/ 0 h 59"/>
                  <a:gd name="T4" fmla="*/ 2 w 31"/>
                  <a:gd name="T5" fmla="*/ 26 h 59"/>
                  <a:gd name="T6" fmla="*/ 17 w 31"/>
                  <a:gd name="T7" fmla="*/ 20 h 59"/>
                  <a:gd name="T8" fmla="*/ 28 w 31"/>
                  <a:gd name="T9" fmla="*/ 28 h 59"/>
                  <a:gd name="T10" fmla="*/ 31 w 31"/>
                  <a:gd name="T11" fmla="*/ 37 h 59"/>
                  <a:gd name="T12" fmla="*/ 28 w 31"/>
                  <a:gd name="T13" fmla="*/ 51 h 59"/>
                  <a:gd name="T14" fmla="*/ 24 w 31"/>
                  <a:gd name="T15" fmla="*/ 57 h 59"/>
                  <a:gd name="T16" fmla="*/ 17 w 31"/>
                  <a:gd name="T17" fmla="*/ 59 h 59"/>
                  <a:gd name="T18" fmla="*/ 11 w 31"/>
                  <a:gd name="T19" fmla="*/ 59 h 59"/>
                  <a:gd name="T20" fmla="*/ 4 w 31"/>
                  <a:gd name="T21" fmla="*/ 57 h 59"/>
                  <a:gd name="T22" fmla="*/ 2 w 31"/>
                  <a:gd name="T23" fmla="*/ 54 h 59"/>
                  <a:gd name="T24" fmla="*/ 0 w 31"/>
                  <a:gd name="T2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59">
                    <a:moveTo>
                      <a:pt x="26" y="0"/>
                    </a:moveTo>
                    <a:lnTo>
                      <a:pt x="4" y="0"/>
                    </a:lnTo>
                    <a:lnTo>
                      <a:pt x="2" y="26"/>
                    </a:lnTo>
                    <a:lnTo>
                      <a:pt x="17" y="20"/>
                    </a:lnTo>
                    <a:lnTo>
                      <a:pt x="28" y="28"/>
                    </a:lnTo>
                    <a:lnTo>
                      <a:pt x="31" y="37"/>
                    </a:lnTo>
                    <a:lnTo>
                      <a:pt x="28" y="51"/>
                    </a:lnTo>
                    <a:lnTo>
                      <a:pt x="24" y="57"/>
                    </a:lnTo>
                    <a:lnTo>
                      <a:pt x="17" y="59"/>
                    </a:lnTo>
                    <a:lnTo>
                      <a:pt x="11" y="59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7" name="Freeform 269"/>
              <p:cNvSpPr>
                <a:spLocks/>
              </p:cNvSpPr>
              <p:nvPr/>
            </p:nvSpPr>
            <p:spPr bwMode="auto">
              <a:xfrm>
                <a:off x="3340" y="605"/>
                <a:ext cx="13" cy="27"/>
              </a:xfrm>
              <a:custGeom>
                <a:avLst/>
                <a:gdLst>
                  <a:gd name="T0" fmla="*/ 4 w 31"/>
                  <a:gd name="T1" fmla="*/ 0 h 59"/>
                  <a:gd name="T2" fmla="*/ 29 w 31"/>
                  <a:gd name="T3" fmla="*/ 0 h 59"/>
                  <a:gd name="T4" fmla="*/ 15 w 31"/>
                  <a:gd name="T5" fmla="*/ 23 h 59"/>
                  <a:gd name="T6" fmla="*/ 22 w 31"/>
                  <a:gd name="T7" fmla="*/ 23 h 59"/>
                  <a:gd name="T8" fmla="*/ 26 w 31"/>
                  <a:gd name="T9" fmla="*/ 26 h 59"/>
                  <a:gd name="T10" fmla="*/ 29 w 31"/>
                  <a:gd name="T11" fmla="*/ 28 h 59"/>
                  <a:gd name="T12" fmla="*/ 31 w 31"/>
                  <a:gd name="T13" fmla="*/ 37 h 59"/>
                  <a:gd name="T14" fmla="*/ 29 w 31"/>
                  <a:gd name="T15" fmla="*/ 51 h 59"/>
                  <a:gd name="T16" fmla="*/ 24 w 31"/>
                  <a:gd name="T17" fmla="*/ 57 h 59"/>
                  <a:gd name="T18" fmla="*/ 18 w 31"/>
                  <a:gd name="T19" fmla="*/ 59 h 59"/>
                  <a:gd name="T20" fmla="*/ 11 w 31"/>
                  <a:gd name="T21" fmla="*/ 59 h 59"/>
                  <a:gd name="T22" fmla="*/ 4 w 31"/>
                  <a:gd name="T23" fmla="*/ 57 h 59"/>
                  <a:gd name="T24" fmla="*/ 2 w 31"/>
                  <a:gd name="T25" fmla="*/ 54 h 59"/>
                  <a:gd name="T26" fmla="*/ 0 w 31"/>
                  <a:gd name="T27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9">
                    <a:moveTo>
                      <a:pt x="4" y="0"/>
                    </a:moveTo>
                    <a:lnTo>
                      <a:pt x="29" y="0"/>
                    </a:lnTo>
                    <a:lnTo>
                      <a:pt x="15" y="23"/>
                    </a:lnTo>
                    <a:lnTo>
                      <a:pt x="22" y="23"/>
                    </a:lnTo>
                    <a:lnTo>
                      <a:pt x="26" y="26"/>
                    </a:lnTo>
                    <a:lnTo>
                      <a:pt x="29" y="28"/>
                    </a:lnTo>
                    <a:lnTo>
                      <a:pt x="31" y="37"/>
                    </a:lnTo>
                    <a:lnTo>
                      <a:pt x="29" y="51"/>
                    </a:lnTo>
                    <a:lnTo>
                      <a:pt x="24" y="57"/>
                    </a:lnTo>
                    <a:lnTo>
                      <a:pt x="18" y="59"/>
                    </a:lnTo>
                    <a:lnTo>
                      <a:pt x="11" y="59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3246" y="8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9" name="Freeform 271"/>
              <p:cNvSpPr>
                <a:spLocks/>
              </p:cNvSpPr>
              <p:nvPr/>
            </p:nvSpPr>
            <p:spPr bwMode="auto">
              <a:xfrm>
                <a:off x="3132" y="641"/>
                <a:ext cx="227" cy="25"/>
              </a:xfrm>
              <a:custGeom>
                <a:avLst/>
                <a:gdLst>
                  <a:gd name="T0" fmla="*/ 264 w 525"/>
                  <a:gd name="T1" fmla="*/ 55 h 55"/>
                  <a:gd name="T2" fmla="*/ 264 w 525"/>
                  <a:gd name="T3" fmla="*/ 0 h 55"/>
                  <a:gd name="T4" fmla="*/ 0 w 525"/>
                  <a:gd name="T5" fmla="*/ 0 h 55"/>
                  <a:gd name="T6" fmla="*/ 525 w 525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5" h="55">
                    <a:moveTo>
                      <a:pt x="264" y="55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52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2291" y="344"/>
                <a:ext cx="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61" name="Freeform 273"/>
              <p:cNvSpPr>
                <a:spLocks/>
              </p:cNvSpPr>
              <p:nvPr/>
            </p:nvSpPr>
            <p:spPr bwMode="auto">
              <a:xfrm>
                <a:off x="2178" y="-21"/>
                <a:ext cx="226" cy="25"/>
              </a:xfrm>
              <a:custGeom>
                <a:avLst/>
                <a:gdLst>
                  <a:gd name="T0" fmla="*/ 264 w 525"/>
                  <a:gd name="T1" fmla="*/ 56 h 56"/>
                  <a:gd name="T2" fmla="*/ 264 w 525"/>
                  <a:gd name="T3" fmla="*/ 0 h 56"/>
                  <a:gd name="T4" fmla="*/ 0 w 525"/>
                  <a:gd name="T5" fmla="*/ 0 h 56"/>
                  <a:gd name="T6" fmla="*/ 525 w 52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5" h="56">
                    <a:moveTo>
                      <a:pt x="264" y="56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52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62" name="Freeform 274"/>
              <p:cNvSpPr>
                <a:spLocks/>
              </p:cNvSpPr>
              <p:nvPr/>
            </p:nvSpPr>
            <p:spPr bwMode="auto">
              <a:xfrm>
                <a:off x="1651" y="1640"/>
                <a:ext cx="2340" cy="24"/>
              </a:xfrm>
              <a:custGeom>
                <a:avLst/>
                <a:gdLst>
                  <a:gd name="T0" fmla="*/ 0 w 5418"/>
                  <a:gd name="T1" fmla="*/ 0 h 51"/>
                  <a:gd name="T2" fmla="*/ 224 w 5418"/>
                  <a:gd name="T3" fmla="*/ 0 h 51"/>
                  <a:gd name="T4" fmla="*/ 224 w 5418"/>
                  <a:gd name="T5" fmla="*/ 26 h 51"/>
                  <a:gd name="T6" fmla="*/ 224 w 5418"/>
                  <a:gd name="T7" fmla="*/ 0 h 51"/>
                  <a:gd name="T8" fmla="*/ 501 w 5418"/>
                  <a:gd name="T9" fmla="*/ 0 h 51"/>
                  <a:gd name="T10" fmla="*/ 501 w 5418"/>
                  <a:gd name="T11" fmla="*/ 26 h 51"/>
                  <a:gd name="T12" fmla="*/ 501 w 5418"/>
                  <a:gd name="T13" fmla="*/ 0 h 51"/>
                  <a:gd name="T14" fmla="*/ 777 w 5418"/>
                  <a:gd name="T15" fmla="*/ 0 h 51"/>
                  <a:gd name="T16" fmla="*/ 777 w 5418"/>
                  <a:gd name="T17" fmla="*/ 26 h 51"/>
                  <a:gd name="T18" fmla="*/ 777 w 5418"/>
                  <a:gd name="T19" fmla="*/ 0 h 51"/>
                  <a:gd name="T20" fmla="*/ 1054 w 5418"/>
                  <a:gd name="T21" fmla="*/ 0 h 51"/>
                  <a:gd name="T22" fmla="*/ 1054 w 5418"/>
                  <a:gd name="T23" fmla="*/ 26 h 51"/>
                  <a:gd name="T24" fmla="*/ 1054 w 5418"/>
                  <a:gd name="T25" fmla="*/ 0 h 51"/>
                  <a:gd name="T26" fmla="*/ 1330 w 5418"/>
                  <a:gd name="T27" fmla="*/ 0 h 51"/>
                  <a:gd name="T28" fmla="*/ 1330 w 5418"/>
                  <a:gd name="T29" fmla="*/ 51 h 51"/>
                  <a:gd name="T30" fmla="*/ 1330 w 5418"/>
                  <a:gd name="T31" fmla="*/ 0 h 51"/>
                  <a:gd name="T32" fmla="*/ 1607 w 5418"/>
                  <a:gd name="T33" fmla="*/ 0 h 51"/>
                  <a:gd name="T34" fmla="*/ 1607 w 5418"/>
                  <a:gd name="T35" fmla="*/ 26 h 51"/>
                  <a:gd name="T36" fmla="*/ 1607 w 5418"/>
                  <a:gd name="T37" fmla="*/ 0 h 51"/>
                  <a:gd name="T38" fmla="*/ 1883 w 5418"/>
                  <a:gd name="T39" fmla="*/ 0 h 51"/>
                  <a:gd name="T40" fmla="*/ 1883 w 5418"/>
                  <a:gd name="T41" fmla="*/ 26 h 51"/>
                  <a:gd name="T42" fmla="*/ 1883 w 5418"/>
                  <a:gd name="T43" fmla="*/ 0 h 51"/>
                  <a:gd name="T44" fmla="*/ 2160 w 5418"/>
                  <a:gd name="T45" fmla="*/ 0 h 51"/>
                  <a:gd name="T46" fmla="*/ 2160 w 5418"/>
                  <a:gd name="T47" fmla="*/ 26 h 51"/>
                  <a:gd name="T48" fmla="*/ 2160 w 5418"/>
                  <a:gd name="T49" fmla="*/ 0 h 51"/>
                  <a:gd name="T50" fmla="*/ 2436 w 5418"/>
                  <a:gd name="T51" fmla="*/ 0 h 51"/>
                  <a:gd name="T52" fmla="*/ 2436 w 5418"/>
                  <a:gd name="T53" fmla="*/ 26 h 51"/>
                  <a:gd name="T54" fmla="*/ 2436 w 5418"/>
                  <a:gd name="T55" fmla="*/ 0 h 51"/>
                  <a:gd name="T56" fmla="*/ 2713 w 5418"/>
                  <a:gd name="T57" fmla="*/ 0 h 51"/>
                  <a:gd name="T58" fmla="*/ 2713 w 5418"/>
                  <a:gd name="T59" fmla="*/ 51 h 51"/>
                  <a:gd name="T60" fmla="*/ 2713 w 5418"/>
                  <a:gd name="T61" fmla="*/ 0 h 51"/>
                  <a:gd name="T62" fmla="*/ 2989 w 5418"/>
                  <a:gd name="T63" fmla="*/ 0 h 51"/>
                  <a:gd name="T64" fmla="*/ 2989 w 5418"/>
                  <a:gd name="T65" fmla="*/ 26 h 51"/>
                  <a:gd name="T66" fmla="*/ 2989 w 5418"/>
                  <a:gd name="T67" fmla="*/ 0 h 51"/>
                  <a:gd name="T68" fmla="*/ 3266 w 5418"/>
                  <a:gd name="T69" fmla="*/ 0 h 51"/>
                  <a:gd name="T70" fmla="*/ 3266 w 5418"/>
                  <a:gd name="T71" fmla="*/ 26 h 51"/>
                  <a:gd name="T72" fmla="*/ 3266 w 5418"/>
                  <a:gd name="T73" fmla="*/ 0 h 51"/>
                  <a:gd name="T74" fmla="*/ 3542 w 5418"/>
                  <a:gd name="T75" fmla="*/ 0 h 51"/>
                  <a:gd name="T76" fmla="*/ 3542 w 5418"/>
                  <a:gd name="T77" fmla="*/ 26 h 51"/>
                  <a:gd name="T78" fmla="*/ 3542 w 5418"/>
                  <a:gd name="T79" fmla="*/ 0 h 51"/>
                  <a:gd name="T80" fmla="*/ 3819 w 5418"/>
                  <a:gd name="T81" fmla="*/ 0 h 51"/>
                  <a:gd name="T82" fmla="*/ 3819 w 5418"/>
                  <a:gd name="T83" fmla="*/ 26 h 51"/>
                  <a:gd name="T84" fmla="*/ 3819 w 5418"/>
                  <a:gd name="T85" fmla="*/ 0 h 51"/>
                  <a:gd name="T86" fmla="*/ 4095 w 5418"/>
                  <a:gd name="T87" fmla="*/ 0 h 51"/>
                  <a:gd name="T88" fmla="*/ 4095 w 5418"/>
                  <a:gd name="T89" fmla="*/ 51 h 51"/>
                  <a:gd name="T90" fmla="*/ 4095 w 5418"/>
                  <a:gd name="T91" fmla="*/ 0 h 51"/>
                  <a:gd name="T92" fmla="*/ 4372 w 5418"/>
                  <a:gd name="T93" fmla="*/ 0 h 51"/>
                  <a:gd name="T94" fmla="*/ 4372 w 5418"/>
                  <a:gd name="T95" fmla="*/ 26 h 51"/>
                  <a:gd name="T96" fmla="*/ 4372 w 5418"/>
                  <a:gd name="T97" fmla="*/ 0 h 51"/>
                  <a:gd name="T98" fmla="*/ 4648 w 5418"/>
                  <a:gd name="T99" fmla="*/ 0 h 51"/>
                  <a:gd name="T100" fmla="*/ 4648 w 5418"/>
                  <a:gd name="T101" fmla="*/ 26 h 51"/>
                  <a:gd name="T102" fmla="*/ 4648 w 5418"/>
                  <a:gd name="T103" fmla="*/ 0 h 51"/>
                  <a:gd name="T104" fmla="*/ 4925 w 5418"/>
                  <a:gd name="T105" fmla="*/ 0 h 51"/>
                  <a:gd name="T106" fmla="*/ 4925 w 5418"/>
                  <a:gd name="T107" fmla="*/ 26 h 51"/>
                  <a:gd name="T108" fmla="*/ 4925 w 5418"/>
                  <a:gd name="T109" fmla="*/ 0 h 51"/>
                  <a:gd name="T110" fmla="*/ 5201 w 5418"/>
                  <a:gd name="T111" fmla="*/ 0 h 51"/>
                  <a:gd name="T112" fmla="*/ 5201 w 5418"/>
                  <a:gd name="T113" fmla="*/ 26 h 51"/>
                  <a:gd name="T114" fmla="*/ 5201 w 5418"/>
                  <a:gd name="T115" fmla="*/ 0 h 51"/>
                  <a:gd name="T116" fmla="*/ 5418 w 5418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418" h="51">
                    <a:moveTo>
                      <a:pt x="0" y="0"/>
                    </a:moveTo>
                    <a:lnTo>
                      <a:pt x="224" y="0"/>
                    </a:lnTo>
                    <a:lnTo>
                      <a:pt x="224" y="26"/>
                    </a:lnTo>
                    <a:lnTo>
                      <a:pt x="224" y="0"/>
                    </a:lnTo>
                    <a:lnTo>
                      <a:pt x="501" y="0"/>
                    </a:lnTo>
                    <a:lnTo>
                      <a:pt x="501" y="26"/>
                    </a:lnTo>
                    <a:lnTo>
                      <a:pt x="501" y="0"/>
                    </a:lnTo>
                    <a:lnTo>
                      <a:pt x="777" y="0"/>
                    </a:lnTo>
                    <a:lnTo>
                      <a:pt x="777" y="26"/>
                    </a:lnTo>
                    <a:lnTo>
                      <a:pt x="777" y="0"/>
                    </a:lnTo>
                    <a:lnTo>
                      <a:pt x="1054" y="0"/>
                    </a:lnTo>
                    <a:lnTo>
                      <a:pt x="1054" y="26"/>
                    </a:lnTo>
                    <a:lnTo>
                      <a:pt x="1054" y="0"/>
                    </a:lnTo>
                    <a:lnTo>
                      <a:pt x="1330" y="0"/>
                    </a:lnTo>
                    <a:lnTo>
                      <a:pt x="1330" y="51"/>
                    </a:lnTo>
                    <a:lnTo>
                      <a:pt x="1330" y="0"/>
                    </a:lnTo>
                    <a:lnTo>
                      <a:pt x="1607" y="0"/>
                    </a:lnTo>
                    <a:lnTo>
                      <a:pt x="1607" y="26"/>
                    </a:lnTo>
                    <a:lnTo>
                      <a:pt x="1607" y="0"/>
                    </a:lnTo>
                    <a:lnTo>
                      <a:pt x="1883" y="0"/>
                    </a:lnTo>
                    <a:lnTo>
                      <a:pt x="1883" y="26"/>
                    </a:lnTo>
                    <a:lnTo>
                      <a:pt x="1883" y="0"/>
                    </a:lnTo>
                    <a:lnTo>
                      <a:pt x="2160" y="0"/>
                    </a:lnTo>
                    <a:lnTo>
                      <a:pt x="2160" y="26"/>
                    </a:lnTo>
                    <a:lnTo>
                      <a:pt x="2160" y="0"/>
                    </a:lnTo>
                    <a:lnTo>
                      <a:pt x="2436" y="0"/>
                    </a:lnTo>
                    <a:lnTo>
                      <a:pt x="2436" y="26"/>
                    </a:lnTo>
                    <a:lnTo>
                      <a:pt x="2436" y="0"/>
                    </a:lnTo>
                    <a:lnTo>
                      <a:pt x="2713" y="0"/>
                    </a:lnTo>
                    <a:lnTo>
                      <a:pt x="2713" y="51"/>
                    </a:lnTo>
                    <a:lnTo>
                      <a:pt x="2713" y="0"/>
                    </a:lnTo>
                    <a:lnTo>
                      <a:pt x="2989" y="0"/>
                    </a:lnTo>
                    <a:lnTo>
                      <a:pt x="2989" y="26"/>
                    </a:lnTo>
                    <a:lnTo>
                      <a:pt x="2989" y="0"/>
                    </a:lnTo>
                    <a:lnTo>
                      <a:pt x="3266" y="0"/>
                    </a:lnTo>
                    <a:lnTo>
                      <a:pt x="3266" y="26"/>
                    </a:lnTo>
                    <a:lnTo>
                      <a:pt x="3266" y="0"/>
                    </a:lnTo>
                    <a:lnTo>
                      <a:pt x="3542" y="0"/>
                    </a:lnTo>
                    <a:lnTo>
                      <a:pt x="3542" y="26"/>
                    </a:lnTo>
                    <a:lnTo>
                      <a:pt x="3542" y="0"/>
                    </a:lnTo>
                    <a:lnTo>
                      <a:pt x="3819" y="0"/>
                    </a:lnTo>
                    <a:lnTo>
                      <a:pt x="3819" y="26"/>
                    </a:lnTo>
                    <a:lnTo>
                      <a:pt x="3819" y="0"/>
                    </a:lnTo>
                    <a:lnTo>
                      <a:pt x="4095" y="0"/>
                    </a:lnTo>
                    <a:lnTo>
                      <a:pt x="4095" y="51"/>
                    </a:lnTo>
                    <a:lnTo>
                      <a:pt x="4095" y="0"/>
                    </a:lnTo>
                    <a:lnTo>
                      <a:pt x="4372" y="0"/>
                    </a:lnTo>
                    <a:lnTo>
                      <a:pt x="4372" y="26"/>
                    </a:lnTo>
                    <a:lnTo>
                      <a:pt x="4372" y="0"/>
                    </a:lnTo>
                    <a:lnTo>
                      <a:pt x="4648" y="0"/>
                    </a:lnTo>
                    <a:lnTo>
                      <a:pt x="4648" y="26"/>
                    </a:lnTo>
                    <a:lnTo>
                      <a:pt x="4648" y="0"/>
                    </a:lnTo>
                    <a:lnTo>
                      <a:pt x="4925" y="0"/>
                    </a:lnTo>
                    <a:lnTo>
                      <a:pt x="4925" y="26"/>
                    </a:lnTo>
                    <a:lnTo>
                      <a:pt x="4925" y="0"/>
                    </a:lnTo>
                    <a:lnTo>
                      <a:pt x="5201" y="0"/>
                    </a:lnTo>
                    <a:lnTo>
                      <a:pt x="5201" y="26"/>
                    </a:lnTo>
                    <a:lnTo>
                      <a:pt x="5201" y="0"/>
                    </a:lnTo>
                    <a:lnTo>
                      <a:pt x="54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63" name="Rectangle 275"/>
              <p:cNvSpPr>
                <a:spLocks noChangeArrowheads="1"/>
              </p:cNvSpPr>
              <p:nvPr/>
            </p:nvSpPr>
            <p:spPr bwMode="auto">
              <a:xfrm>
                <a:off x="2182" y="1672"/>
                <a:ext cx="1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1070</a:t>
                </a:r>
                <a:endParaRPr lang="cs-CZ" altLang="cs-CZ" sz="3200"/>
              </a:p>
            </p:txBody>
          </p:sp>
          <p:sp>
            <p:nvSpPr>
              <p:cNvPr id="12564" name="Rectangle 276"/>
              <p:cNvSpPr>
                <a:spLocks noChangeArrowheads="1"/>
              </p:cNvSpPr>
              <p:nvPr/>
            </p:nvSpPr>
            <p:spPr bwMode="auto">
              <a:xfrm>
                <a:off x="2779" y="1672"/>
                <a:ext cx="1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1120</a:t>
                </a:r>
                <a:endParaRPr lang="cs-CZ" altLang="cs-CZ" sz="3200"/>
              </a:p>
            </p:txBody>
          </p:sp>
          <p:sp>
            <p:nvSpPr>
              <p:cNvPr id="12565" name="Rectangle 277"/>
              <p:cNvSpPr>
                <a:spLocks noChangeArrowheads="1"/>
              </p:cNvSpPr>
              <p:nvPr/>
            </p:nvSpPr>
            <p:spPr bwMode="auto">
              <a:xfrm>
                <a:off x="3376" y="1672"/>
                <a:ext cx="1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1170</a:t>
                </a:r>
                <a:endParaRPr lang="cs-CZ" altLang="cs-CZ" sz="3200"/>
              </a:p>
            </p:txBody>
          </p:sp>
          <p:sp>
            <p:nvSpPr>
              <p:cNvPr id="12566" name="Rectangle 278"/>
              <p:cNvSpPr>
                <a:spLocks noChangeArrowheads="1"/>
              </p:cNvSpPr>
              <p:nvPr/>
            </p:nvSpPr>
            <p:spPr bwMode="auto">
              <a:xfrm>
                <a:off x="3925" y="1672"/>
                <a:ext cx="13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m/z</a:t>
                </a:r>
                <a:endParaRPr lang="cs-CZ" altLang="cs-CZ" sz="3200"/>
              </a:p>
            </p:txBody>
          </p:sp>
          <p:sp>
            <p:nvSpPr>
              <p:cNvPr id="12567" name="Freeform 279"/>
              <p:cNvSpPr>
                <a:spLocks/>
              </p:cNvSpPr>
              <p:nvPr/>
            </p:nvSpPr>
            <p:spPr bwMode="auto">
              <a:xfrm>
                <a:off x="1628" y="-289"/>
                <a:ext cx="22" cy="1928"/>
              </a:xfrm>
              <a:custGeom>
                <a:avLst/>
                <a:gdLst>
                  <a:gd name="T0" fmla="*/ 51 w 51"/>
                  <a:gd name="T1" fmla="*/ 4133 h 4233"/>
                  <a:gd name="T2" fmla="*/ 51 w 51"/>
                  <a:gd name="T3" fmla="*/ 4133 h 4233"/>
                  <a:gd name="T4" fmla="*/ 25 w 51"/>
                  <a:gd name="T5" fmla="*/ 4000 h 4233"/>
                  <a:gd name="T6" fmla="*/ 51 w 51"/>
                  <a:gd name="T7" fmla="*/ 3867 h 4233"/>
                  <a:gd name="T8" fmla="*/ 51 w 51"/>
                  <a:gd name="T9" fmla="*/ 3867 h 4233"/>
                  <a:gd name="T10" fmla="*/ 25 w 51"/>
                  <a:gd name="T11" fmla="*/ 3734 h 4233"/>
                  <a:gd name="T12" fmla="*/ 51 w 51"/>
                  <a:gd name="T13" fmla="*/ 3601 h 4233"/>
                  <a:gd name="T14" fmla="*/ 51 w 51"/>
                  <a:gd name="T15" fmla="*/ 3601 h 4233"/>
                  <a:gd name="T16" fmla="*/ 25 w 51"/>
                  <a:gd name="T17" fmla="*/ 3469 h 4233"/>
                  <a:gd name="T18" fmla="*/ 51 w 51"/>
                  <a:gd name="T19" fmla="*/ 3336 h 4233"/>
                  <a:gd name="T20" fmla="*/ 51 w 51"/>
                  <a:gd name="T21" fmla="*/ 3336 h 4233"/>
                  <a:gd name="T22" fmla="*/ 25 w 51"/>
                  <a:gd name="T23" fmla="*/ 3203 h 4233"/>
                  <a:gd name="T24" fmla="*/ 51 w 51"/>
                  <a:gd name="T25" fmla="*/ 3070 h 4233"/>
                  <a:gd name="T26" fmla="*/ 51 w 51"/>
                  <a:gd name="T27" fmla="*/ 3070 h 4233"/>
                  <a:gd name="T28" fmla="*/ 0 w 51"/>
                  <a:gd name="T29" fmla="*/ 2937 h 4233"/>
                  <a:gd name="T30" fmla="*/ 51 w 51"/>
                  <a:gd name="T31" fmla="*/ 2804 h 4233"/>
                  <a:gd name="T32" fmla="*/ 51 w 51"/>
                  <a:gd name="T33" fmla="*/ 2804 h 4233"/>
                  <a:gd name="T34" fmla="*/ 25 w 51"/>
                  <a:gd name="T35" fmla="*/ 2671 h 4233"/>
                  <a:gd name="T36" fmla="*/ 51 w 51"/>
                  <a:gd name="T37" fmla="*/ 2539 h 4233"/>
                  <a:gd name="T38" fmla="*/ 51 w 51"/>
                  <a:gd name="T39" fmla="*/ 2539 h 4233"/>
                  <a:gd name="T40" fmla="*/ 25 w 51"/>
                  <a:gd name="T41" fmla="*/ 2406 h 4233"/>
                  <a:gd name="T42" fmla="*/ 51 w 51"/>
                  <a:gd name="T43" fmla="*/ 2273 h 4233"/>
                  <a:gd name="T44" fmla="*/ 51 w 51"/>
                  <a:gd name="T45" fmla="*/ 2273 h 4233"/>
                  <a:gd name="T46" fmla="*/ 25 w 51"/>
                  <a:gd name="T47" fmla="*/ 2140 h 4233"/>
                  <a:gd name="T48" fmla="*/ 51 w 51"/>
                  <a:gd name="T49" fmla="*/ 2007 h 4233"/>
                  <a:gd name="T50" fmla="*/ 51 w 51"/>
                  <a:gd name="T51" fmla="*/ 2007 h 4233"/>
                  <a:gd name="T52" fmla="*/ 25 w 51"/>
                  <a:gd name="T53" fmla="*/ 1874 h 4233"/>
                  <a:gd name="T54" fmla="*/ 51 w 51"/>
                  <a:gd name="T55" fmla="*/ 1742 h 4233"/>
                  <a:gd name="T56" fmla="*/ 51 w 51"/>
                  <a:gd name="T57" fmla="*/ 1742 h 4233"/>
                  <a:gd name="T58" fmla="*/ 0 w 51"/>
                  <a:gd name="T59" fmla="*/ 1609 h 4233"/>
                  <a:gd name="T60" fmla="*/ 51 w 51"/>
                  <a:gd name="T61" fmla="*/ 1476 h 4233"/>
                  <a:gd name="T62" fmla="*/ 51 w 51"/>
                  <a:gd name="T63" fmla="*/ 1476 h 4233"/>
                  <a:gd name="T64" fmla="*/ 25 w 51"/>
                  <a:gd name="T65" fmla="*/ 1343 h 4233"/>
                  <a:gd name="T66" fmla="*/ 51 w 51"/>
                  <a:gd name="T67" fmla="*/ 1210 h 4233"/>
                  <a:gd name="T68" fmla="*/ 51 w 51"/>
                  <a:gd name="T69" fmla="*/ 1210 h 4233"/>
                  <a:gd name="T70" fmla="*/ 25 w 51"/>
                  <a:gd name="T71" fmla="*/ 1077 h 4233"/>
                  <a:gd name="T72" fmla="*/ 51 w 51"/>
                  <a:gd name="T73" fmla="*/ 944 h 4233"/>
                  <a:gd name="T74" fmla="*/ 51 w 51"/>
                  <a:gd name="T75" fmla="*/ 944 h 4233"/>
                  <a:gd name="T76" fmla="*/ 25 w 51"/>
                  <a:gd name="T77" fmla="*/ 812 h 4233"/>
                  <a:gd name="T78" fmla="*/ 51 w 51"/>
                  <a:gd name="T79" fmla="*/ 679 h 4233"/>
                  <a:gd name="T80" fmla="*/ 51 w 51"/>
                  <a:gd name="T81" fmla="*/ 679 h 4233"/>
                  <a:gd name="T82" fmla="*/ 25 w 51"/>
                  <a:gd name="T83" fmla="*/ 546 h 4233"/>
                  <a:gd name="T84" fmla="*/ 51 w 51"/>
                  <a:gd name="T85" fmla="*/ 413 h 4233"/>
                  <a:gd name="T86" fmla="*/ 51 w 51"/>
                  <a:gd name="T87" fmla="*/ 413 h 4233"/>
                  <a:gd name="T88" fmla="*/ 0 w 51"/>
                  <a:gd name="T89" fmla="*/ 280 h 4233"/>
                  <a:gd name="T90" fmla="*/ 51 w 51"/>
                  <a:gd name="T91" fmla="*/ 147 h 4233"/>
                  <a:gd name="T92" fmla="*/ 51 w 51"/>
                  <a:gd name="T93" fmla="*/ 147 h 4233"/>
                  <a:gd name="T94" fmla="*/ 25 w 51"/>
                  <a:gd name="T95" fmla="*/ 15 h 4233"/>
                  <a:gd name="T96" fmla="*/ 51 w 51"/>
                  <a:gd name="T97" fmla="*/ 0 h 4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4233">
                    <a:moveTo>
                      <a:pt x="51" y="4233"/>
                    </a:moveTo>
                    <a:lnTo>
                      <a:pt x="51" y="4133"/>
                    </a:lnTo>
                    <a:lnTo>
                      <a:pt x="25" y="4133"/>
                    </a:lnTo>
                    <a:lnTo>
                      <a:pt x="51" y="4133"/>
                    </a:lnTo>
                    <a:lnTo>
                      <a:pt x="51" y="4000"/>
                    </a:lnTo>
                    <a:lnTo>
                      <a:pt x="25" y="4000"/>
                    </a:lnTo>
                    <a:lnTo>
                      <a:pt x="51" y="4000"/>
                    </a:lnTo>
                    <a:lnTo>
                      <a:pt x="51" y="3867"/>
                    </a:lnTo>
                    <a:lnTo>
                      <a:pt x="25" y="3867"/>
                    </a:lnTo>
                    <a:lnTo>
                      <a:pt x="51" y="3867"/>
                    </a:lnTo>
                    <a:lnTo>
                      <a:pt x="51" y="3734"/>
                    </a:lnTo>
                    <a:lnTo>
                      <a:pt x="25" y="3734"/>
                    </a:lnTo>
                    <a:lnTo>
                      <a:pt x="51" y="3734"/>
                    </a:lnTo>
                    <a:lnTo>
                      <a:pt x="51" y="3601"/>
                    </a:lnTo>
                    <a:lnTo>
                      <a:pt x="0" y="3601"/>
                    </a:lnTo>
                    <a:lnTo>
                      <a:pt x="51" y="3601"/>
                    </a:lnTo>
                    <a:lnTo>
                      <a:pt x="51" y="3469"/>
                    </a:lnTo>
                    <a:lnTo>
                      <a:pt x="25" y="3469"/>
                    </a:lnTo>
                    <a:lnTo>
                      <a:pt x="51" y="3469"/>
                    </a:lnTo>
                    <a:lnTo>
                      <a:pt x="51" y="3336"/>
                    </a:lnTo>
                    <a:lnTo>
                      <a:pt x="25" y="3336"/>
                    </a:lnTo>
                    <a:lnTo>
                      <a:pt x="51" y="3336"/>
                    </a:lnTo>
                    <a:lnTo>
                      <a:pt x="51" y="3203"/>
                    </a:lnTo>
                    <a:lnTo>
                      <a:pt x="25" y="3203"/>
                    </a:lnTo>
                    <a:lnTo>
                      <a:pt x="51" y="3203"/>
                    </a:lnTo>
                    <a:lnTo>
                      <a:pt x="51" y="3070"/>
                    </a:lnTo>
                    <a:lnTo>
                      <a:pt x="25" y="3070"/>
                    </a:lnTo>
                    <a:lnTo>
                      <a:pt x="51" y="3070"/>
                    </a:lnTo>
                    <a:lnTo>
                      <a:pt x="51" y="2937"/>
                    </a:lnTo>
                    <a:lnTo>
                      <a:pt x="0" y="2937"/>
                    </a:lnTo>
                    <a:lnTo>
                      <a:pt x="51" y="2937"/>
                    </a:lnTo>
                    <a:lnTo>
                      <a:pt x="51" y="2804"/>
                    </a:lnTo>
                    <a:lnTo>
                      <a:pt x="25" y="2804"/>
                    </a:lnTo>
                    <a:lnTo>
                      <a:pt x="51" y="2804"/>
                    </a:lnTo>
                    <a:lnTo>
                      <a:pt x="51" y="2671"/>
                    </a:lnTo>
                    <a:lnTo>
                      <a:pt x="25" y="2671"/>
                    </a:lnTo>
                    <a:lnTo>
                      <a:pt x="51" y="2671"/>
                    </a:lnTo>
                    <a:lnTo>
                      <a:pt x="51" y="2539"/>
                    </a:lnTo>
                    <a:lnTo>
                      <a:pt x="25" y="2539"/>
                    </a:lnTo>
                    <a:lnTo>
                      <a:pt x="51" y="2539"/>
                    </a:lnTo>
                    <a:lnTo>
                      <a:pt x="51" y="2406"/>
                    </a:lnTo>
                    <a:lnTo>
                      <a:pt x="25" y="2406"/>
                    </a:lnTo>
                    <a:lnTo>
                      <a:pt x="51" y="2406"/>
                    </a:lnTo>
                    <a:lnTo>
                      <a:pt x="51" y="2273"/>
                    </a:lnTo>
                    <a:lnTo>
                      <a:pt x="0" y="2273"/>
                    </a:lnTo>
                    <a:lnTo>
                      <a:pt x="51" y="2273"/>
                    </a:lnTo>
                    <a:lnTo>
                      <a:pt x="51" y="2140"/>
                    </a:lnTo>
                    <a:lnTo>
                      <a:pt x="25" y="2140"/>
                    </a:lnTo>
                    <a:lnTo>
                      <a:pt x="51" y="2140"/>
                    </a:lnTo>
                    <a:lnTo>
                      <a:pt x="51" y="2007"/>
                    </a:lnTo>
                    <a:lnTo>
                      <a:pt x="25" y="2007"/>
                    </a:lnTo>
                    <a:lnTo>
                      <a:pt x="51" y="2007"/>
                    </a:lnTo>
                    <a:lnTo>
                      <a:pt x="51" y="1874"/>
                    </a:lnTo>
                    <a:lnTo>
                      <a:pt x="25" y="1874"/>
                    </a:lnTo>
                    <a:lnTo>
                      <a:pt x="51" y="1874"/>
                    </a:lnTo>
                    <a:lnTo>
                      <a:pt x="51" y="1742"/>
                    </a:lnTo>
                    <a:lnTo>
                      <a:pt x="25" y="1742"/>
                    </a:lnTo>
                    <a:lnTo>
                      <a:pt x="51" y="1742"/>
                    </a:lnTo>
                    <a:lnTo>
                      <a:pt x="51" y="1609"/>
                    </a:lnTo>
                    <a:lnTo>
                      <a:pt x="0" y="1609"/>
                    </a:lnTo>
                    <a:lnTo>
                      <a:pt x="51" y="1609"/>
                    </a:lnTo>
                    <a:lnTo>
                      <a:pt x="51" y="1476"/>
                    </a:lnTo>
                    <a:lnTo>
                      <a:pt x="25" y="1476"/>
                    </a:lnTo>
                    <a:lnTo>
                      <a:pt x="51" y="1476"/>
                    </a:lnTo>
                    <a:lnTo>
                      <a:pt x="51" y="1343"/>
                    </a:lnTo>
                    <a:lnTo>
                      <a:pt x="25" y="1343"/>
                    </a:lnTo>
                    <a:lnTo>
                      <a:pt x="51" y="1343"/>
                    </a:lnTo>
                    <a:lnTo>
                      <a:pt x="51" y="1210"/>
                    </a:lnTo>
                    <a:lnTo>
                      <a:pt x="25" y="1210"/>
                    </a:lnTo>
                    <a:lnTo>
                      <a:pt x="51" y="1210"/>
                    </a:lnTo>
                    <a:lnTo>
                      <a:pt x="51" y="1077"/>
                    </a:lnTo>
                    <a:lnTo>
                      <a:pt x="25" y="1077"/>
                    </a:lnTo>
                    <a:lnTo>
                      <a:pt x="51" y="1077"/>
                    </a:lnTo>
                    <a:lnTo>
                      <a:pt x="51" y="944"/>
                    </a:lnTo>
                    <a:lnTo>
                      <a:pt x="0" y="944"/>
                    </a:lnTo>
                    <a:lnTo>
                      <a:pt x="51" y="944"/>
                    </a:lnTo>
                    <a:lnTo>
                      <a:pt x="51" y="812"/>
                    </a:lnTo>
                    <a:lnTo>
                      <a:pt x="25" y="812"/>
                    </a:lnTo>
                    <a:lnTo>
                      <a:pt x="51" y="812"/>
                    </a:lnTo>
                    <a:lnTo>
                      <a:pt x="51" y="679"/>
                    </a:lnTo>
                    <a:lnTo>
                      <a:pt x="25" y="679"/>
                    </a:lnTo>
                    <a:lnTo>
                      <a:pt x="51" y="679"/>
                    </a:lnTo>
                    <a:lnTo>
                      <a:pt x="51" y="546"/>
                    </a:lnTo>
                    <a:lnTo>
                      <a:pt x="25" y="546"/>
                    </a:lnTo>
                    <a:lnTo>
                      <a:pt x="51" y="546"/>
                    </a:lnTo>
                    <a:lnTo>
                      <a:pt x="51" y="413"/>
                    </a:lnTo>
                    <a:lnTo>
                      <a:pt x="25" y="413"/>
                    </a:lnTo>
                    <a:lnTo>
                      <a:pt x="51" y="413"/>
                    </a:lnTo>
                    <a:lnTo>
                      <a:pt x="51" y="280"/>
                    </a:lnTo>
                    <a:lnTo>
                      <a:pt x="0" y="280"/>
                    </a:lnTo>
                    <a:lnTo>
                      <a:pt x="51" y="280"/>
                    </a:lnTo>
                    <a:lnTo>
                      <a:pt x="51" y="147"/>
                    </a:lnTo>
                    <a:lnTo>
                      <a:pt x="25" y="147"/>
                    </a:lnTo>
                    <a:lnTo>
                      <a:pt x="51" y="147"/>
                    </a:lnTo>
                    <a:lnTo>
                      <a:pt x="51" y="15"/>
                    </a:lnTo>
                    <a:lnTo>
                      <a:pt x="25" y="15"/>
                    </a:lnTo>
                    <a:lnTo>
                      <a:pt x="51" y="15"/>
                    </a:lnTo>
                    <a:lnTo>
                      <a:pt x="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68" name="Rectangle 280"/>
              <p:cNvSpPr>
                <a:spLocks noChangeArrowheads="1"/>
              </p:cNvSpPr>
              <p:nvPr/>
            </p:nvSpPr>
            <p:spPr bwMode="auto">
              <a:xfrm>
                <a:off x="1474" y="1332"/>
                <a:ext cx="23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  500</a:t>
                </a:r>
                <a:endParaRPr lang="cs-CZ" altLang="cs-CZ" sz="3200"/>
              </a:p>
            </p:txBody>
          </p:sp>
          <p:sp>
            <p:nvSpPr>
              <p:cNvPr id="12569" name="Rectangle 281"/>
              <p:cNvSpPr>
                <a:spLocks noChangeArrowheads="1"/>
              </p:cNvSpPr>
              <p:nvPr/>
            </p:nvSpPr>
            <p:spPr bwMode="auto">
              <a:xfrm>
                <a:off x="1474" y="1029"/>
                <a:ext cx="23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 1000</a:t>
                </a:r>
                <a:endParaRPr lang="cs-CZ" altLang="cs-CZ" sz="3200"/>
              </a:p>
            </p:txBody>
          </p:sp>
          <p:sp>
            <p:nvSpPr>
              <p:cNvPr id="12570" name="Rectangle 282"/>
              <p:cNvSpPr>
                <a:spLocks noChangeArrowheads="1"/>
              </p:cNvSpPr>
              <p:nvPr/>
            </p:nvSpPr>
            <p:spPr bwMode="auto">
              <a:xfrm>
                <a:off x="1474" y="727"/>
                <a:ext cx="23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 1500</a:t>
                </a:r>
                <a:endParaRPr lang="cs-CZ" altLang="cs-CZ" sz="3200"/>
              </a:p>
            </p:txBody>
          </p:sp>
          <p:sp>
            <p:nvSpPr>
              <p:cNvPr id="12571" name="Rectangle 283"/>
              <p:cNvSpPr>
                <a:spLocks noChangeArrowheads="1"/>
              </p:cNvSpPr>
              <p:nvPr/>
            </p:nvSpPr>
            <p:spPr bwMode="auto">
              <a:xfrm>
                <a:off x="1474" y="425"/>
                <a:ext cx="23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 2000</a:t>
                </a:r>
                <a:endParaRPr lang="cs-CZ" altLang="cs-CZ" sz="3200"/>
              </a:p>
            </p:txBody>
          </p:sp>
          <p:sp>
            <p:nvSpPr>
              <p:cNvPr id="12572" name="Rectangle 284"/>
              <p:cNvSpPr>
                <a:spLocks noChangeArrowheads="1"/>
              </p:cNvSpPr>
              <p:nvPr/>
            </p:nvSpPr>
            <p:spPr bwMode="auto">
              <a:xfrm>
                <a:off x="1474" y="122"/>
                <a:ext cx="23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 2500</a:t>
                </a:r>
                <a:endParaRPr lang="cs-CZ" altLang="cs-CZ" sz="3200"/>
              </a:p>
            </p:txBody>
          </p:sp>
          <p:sp>
            <p:nvSpPr>
              <p:cNvPr id="12573" name="Rectangle 285"/>
              <p:cNvSpPr>
                <a:spLocks noChangeArrowheads="1"/>
              </p:cNvSpPr>
              <p:nvPr/>
            </p:nvSpPr>
            <p:spPr bwMode="auto">
              <a:xfrm>
                <a:off x="1496" y="-180"/>
                <a:ext cx="1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altLang="cs-CZ" sz="800">
                    <a:solidFill>
                      <a:srgbClr val="000000"/>
                    </a:solidFill>
                    <a:latin typeface="Courier" pitchFamily="49" charset="0"/>
                  </a:rPr>
                  <a:t>a.i.</a:t>
                </a:r>
                <a:endParaRPr lang="cs-CZ" altLang="cs-CZ" sz="3200"/>
              </a:p>
            </p:txBody>
          </p:sp>
        </p:grpSp>
        <p:sp>
          <p:nvSpPr>
            <p:cNvPr id="12574" name="AutoShape 286"/>
            <p:cNvSpPr>
              <a:spLocks noChangeArrowheads="1"/>
            </p:cNvSpPr>
            <p:nvPr/>
          </p:nvSpPr>
          <p:spPr bwMode="auto">
            <a:xfrm>
              <a:off x="1038" y="1389"/>
              <a:ext cx="726" cy="60"/>
            </a:xfrm>
            <a:prstGeom prst="leftRightArrow">
              <a:avLst>
                <a:gd name="adj1" fmla="val 50000"/>
                <a:gd name="adj2" fmla="val 242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575" name="Text Box 287"/>
            <p:cNvSpPr txBox="1">
              <a:spLocks noChangeArrowheads="1"/>
            </p:cNvSpPr>
            <p:nvPr/>
          </p:nvSpPr>
          <p:spPr bwMode="auto">
            <a:xfrm>
              <a:off x="1156" y="1139"/>
              <a:ext cx="5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000" b="1">
                  <a:solidFill>
                    <a:srgbClr val="FF0000"/>
                  </a:solidFill>
                </a:rPr>
                <a:t>80 Da</a:t>
              </a:r>
            </a:p>
          </p:txBody>
        </p:sp>
        <p:sp>
          <p:nvSpPr>
            <p:cNvPr id="12576" name="Text Box 288"/>
            <p:cNvSpPr txBox="1">
              <a:spLocks noChangeArrowheads="1"/>
            </p:cNvSpPr>
            <p:nvPr/>
          </p:nvSpPr>
          <p:spPr bwMode="auto">
            <a:xfrm>
              <a:off x="1338" y="346"/>
              <a:ext cx="9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altLang="cs-CZ" sz="2000"/>
                <a:t>MALDI-MS</a:t>
              </a:r>
              <a:endParaRPr lang="cs-CZ" altLang="cs-CZ" sz="2000"/>
            </a:p>
          </p:txBody>
        </p:sp>
        <p:sp>
          <p:nvSpPr>
            <p:cNvPr id="12577" name="Rectangle 289"/>
            <p:cNvSpPr>
              <a:spLocks noChangeArrowheads="1"/>
            </p:cNvSpPr>
            <p:nvPr/>
          </p:nvSpPr>
          <p:spPr bwMode="auto">
            <a:xfrm>
              <a:off x="249" y="255"/>
              <a:ext cx="2404" cy="176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7" name="Obdélník 216"/>
          <p:cNvSpPr/>
          <p:nvPr/>
        </p:nvSpPr>
        <p:spPr>
          <a:xfrm>
            <a:off x="3133265" y="344281"/>
            <a:ext cx="28664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b="1" smtClean="0"/>
              <a:t>Phosphorylations</a:t>
            </a:r>
          </a:p>
          <a:p>
            <a:pPr algn="ctr"/>
            <a:r>
              <a:rPr lang="cs-CZ" altLang="cs-CZ" sz="2000" i="1" smtClean="0"/>
              <a:t>how MS see modifications</a:t>
            </a:r>
            <a:endParaRPr lang="cs-CZ" altLang="cs-CZ" sz="2000" i="1"/>
          </a:p>
        </p:txBody>
      </p:sp>
      <p:sp>
        <p:nvSpPr>
          <p:cNvPr id="21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2" name="TextovéPole 1"/>
          <p:cNvSpPr txBox="1"/>
          <p:nvPr/>
        </p:nvSpPr>
        <p:spPr>
          <a:xfrm>
            <a:off x="4508199" y="1957796"/>
            <a:ext cx="4615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/>
              <a:t>shift in peptide mass in </a:t>
            </a:r>
            <a:r>
              <a:rPr lang="cs-CZ" sz="2000" b="1" smtClean="0"/>
              <a:t>MS spectrum </a:t>
            </a:r>
            <a:r>
              <a:rPr lang="cs-CZ" sz="2000" smtClean="0"/>
              <a:t>corresponding to modification mass </a:t>
            </a:r>
            <a:r>
              <a:rPr lang="cs-CZ" sz="2000" b="1" smtClean="0"/>
              <a:t>indicates presence </a:t>
            </a:r>
            <a:r>
              <a:rPr lang="cs-CZ" sz="2000" smtClean="0"/>
              <a:t>of given type of PTM</a:t>
            </a: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grpSp>
        <p:nvGrpSpPr>
          <p:cNvPr id="4" name="Group 308"/>
          <p:cNvGrpSpPr>
            <a:grpSpLocks/>
          </p:cNvGrpSpPr>
          <p:nvPr/>
        </p:nvGrpSpPr>
        <p:grpSpPr bwMode="auto">
          <a:xfrm>
            <a:off x="827584" y="2492896"/>
            <a:ext cx="7704856" cy="3600946"/>
            <a:chOff x="204" y="2432"/>
            <a:chExt cx="3946" cy="1724"/>
          </a:xfrm>
        </p:grpSpPr>
        <p:grpSp>
          <p:nvGrpSpPr>
            <p:cNvPr id="5" name="Group 291"/>
            <p:cNvGrpSpPr>
              <a:grpSpLocks/>
            </p:cNvGrpSpPr>
            <p:nvPr/>
          </p:nvGrpSpPr>
          <p:grpSpPr bwMode="auto">
            <a:xfrm>
              <a:off x="431" y="2549"/>
              <a:ext cx="3538" cy="1599"/>
              <a:chOff x="431" y="2549"/>
              <a:chExt cx="3538" cy="1599"/>
            </a:xfrm>
          </p:grpSpPr>
          <p:pic>
            <p:nvPicPr>
              <p:cNvPr id="7" name="Picture 29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549"/>
                <a:ext cx="758" cy="1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AutoShape 293"/>
              <p:cNvSpPr>
                <a:spLocks noChangeArrowheads="1"/>
              </p:cNvSpPr>
              <p:nvPr/>
            </p:nvSpPr>
            <p:spPr bwMode="auto">
              <a:xfrm>
                <a:off x="537" y="3022"/>
                <a:ext cx="499" cy="45"/>
              </a:xfrm>
              <a:prstGeom prst="leftRightArrow">
                <a:avLst>
                  <a:gd name="adj1" fmla="val 50000"/>
                  <a:gd name="adj2" fmla="val 221778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Text Box 294"/>
              <p:cNvSpPr txBox="1">
                <a:spLocks noChangeArrowheads="1"/>
              </p:cNvSpPr>
              <p:nvPr/>
            </p:nvSpPr>
            <p:spPr bwMode="auto">
              <a:xfrm>
                <a:off x="677" y="2771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b="1"/>
                  <a:t>S</a:t>
                </a:r>
              </a:p>
            </p:txBody>
          </p:sp>
          <p:sp>
            <p:nvSpPr>
              <p:cNvPr id="10" name="Text Box 295"/>
              <p:cNvSpPr txBox="1">
                <a:spLocks noChangeArrowheads="1"/>
              </p:cNvSpPr>
              <p:nvPr/>
            </p:nvSpPr>
            <p:spPr bwMode="auto">
              <a:xfrm>
                <a:off x="1066" y="3956"/>
                <a:ext cx="29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400">
                    <a:latin typeface="Arial" pitchFamily="34" charset="0"/>
                  </a:rPr>
                  <a:t>m/z</a:t>
                </a:r>
              </a:p>
            </p:txBody>
          </p:sp>
          <p:sp>
            <p:nvSpPr>
              <p:cNvPr id="11" name="Text Box 296"/>
              <p:cNvSpPr txBox="1">
                <a:spLocks noChangeArrowheads="1"/>
              </p:cNvSpPr>
              <p:nvPr/>
            </p:nvSpPr>
            <p:spPr bwMode="auto">
              <a:xfrm>
                <a:off x="455" y="3076"/>
                <a:ext cx="635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300">
                    <a:latin typeface="Symbol" pitchFamily="18" charset="2"/>
                  </a:rPr>
                  <a:t> D </a:t>
                </a:r>
                <a:r>
                  <a:rPr lang="cs-CZ" altLang="cs-CZ" sz="1300">
                    <a:latin typeface="Arial" pitchFamily="34" charset="0"/>
                  </a:rPr>
                  <a:t>m/z = 87</a:t>
                </a:r>
              </a:p>
            </p:txBody>
          </p:sp>
          <p:grpSp>
            <p:nvGrpSpPr>
              <p:cNvPr id="12" name="Group 297"/>
              <p:cNvGrpSpPr>
                <a:grpSpLocks/>
              </p:cNvGrpSpPr>
              <p:nvPr/>
            </p:nvGrpSpPr>
            <p:grpSpPr bwMode="auto">
              <a:xfrm>
                <a:off x="1620" y="3022"/>
                <a:ext cx="2349" cy="1081"/>
                <a:chOff x="1610" y="3067"/>
                <a:chExt cx="2349" cy="1081"/>
              </a:xfrm>
            </p:grpSpPr>
            <p:pic>
              <p:nvPicPr>
                <p:cNvPr id="14" name="Picture 29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6200000">
                  <a:off x="2225" y="2464"/>
                  <a:ext cx="1037" cy="2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Rectangle 299"/>
                <p:cNvSpPr>
                  <a:spLocks noChangeArrowheads="1"/>
                </p:cNvSpPr>
                <p:nvPr/>
              </p:nvSpPr>
              <p:spPr bwMode="auto">
                <a:xfrm>
                  <a:off x="2880" y="3067"/>
                  <a:ext cx="408" cy="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" name="Rectangle 300"/>
                <p:cNvSpPr>
                  <a:spLocks noChangeArrowheads="1"/>
                </p:cNvSpPr>
                <p:nvPr/>
              </p:nvSpPr>
              <p:spPr bwMode="auto">
                <a:xfrm>
                  <a:off x="3560" y="3067"/>
                  <a:ext cx="317" cy="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" name="AutoShape 301"/>
                <p:cNvSpPr>
                  <a:spLocks noChangeArrowheads="1"/>
                </p:cNvSpPr>
                <p:nvPr/>
              </p:nvSpPr>
              <p:spPr bwMode="auto">
                <a:xfrm>
                  <a:off x="1837" y="3657"/>
                  <a:ext cx="1860" cy="45"/>
                </a:xfrm>
                <a:prstGeom prst="leftRightArrow">
                  <a:avLst>
                    <a:gd name="adj1" fmla="val 50000"/>
                    <a:gd name="adj2" fmla="val 82666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2517" y="3385"/>
                  <a:ext cx="47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cs-CZ" altLang="cs-CZ" b="1"/>
                    <a:t>S</a:t>
                  </a:r>
                  <a:r>
                    <a:rPr lang="cs-CZ" altLang="cs-CZ" b="1" baseline="-25000"/>
                    <a:t>phos</a:t>
                  </a:r>
                </a:p>
              </p:txBody>
            </p:sp>
            <p:sp>
              <p:nvSpPr>
                <p:cNvPr id="19" name="Text Box 303"/>
                <p:cNvSpPr txBox="1">
                  <a:spLocks noChangeArrowheads="1"/>
                </p:cNvSpPr>
                <p:nvPr/>
              </p:nvSpPr>
              <p:spPr bwMode="auto">
                <a:xfrm>
                  <a:off x="3663" y="3956"/>
                  <a:ext cx="29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cs-CZ" altLang="cs-CZ" sz="1400">
                      <a:latin typeface="Arial" pitchFamily="34" charset="0"/>
                    </a:rPr>
                    <a:t>m/z</a:t>
                  </a:r>
                </a:p>
              </p:txBody>
            </p:sp>
            <p:sp>
              <p:nvSpPr>
                <p:cNvPr id="20" name="Text Box 304"/>
                <p:cNvSpPr txBox="1">
                  <a:spLocks noChangeArrowheads="1"/>
                </p:cNvSpPr>
                <p:nvPr/>
              </p:nvSpPr>
              <p:spPr bwMode="auto">
                <a:xfrm>
                  <a:off x="2401" y="3702"/>
                  <a:ext cx="70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cs-CZ" altLang="cs-CZ" sz="1400">
                      <a:latin typeface="Symbol" pitchFamily="18" charset="2"/>
                    </a:rPr>
                    <a:t>D </a:t>
                  </a:r>
                  <a:r>
                    <a:rPr lang="cs-CZ" altLang="cs-CZ" sz="1400">
                      <a:latin typeface="Arial" pitchFamily="34" charset="0"/>
                    </a:rPr>
                    <a:t>m/z = 167</a:t>
                  </a:r>
                </a:p>
              </p:txBody>
            </p:sp>
          </p:grpSp>
          <p:sp>
            <p:nvSpPr>
              <p:cNvPr id="13" name="Text Box 305"/>
              <p:cNvSpPr txBox="1">
                <a:spLocks noChangeArrowheads="1"/>
              </p:cNvSpPr>
              <p:nvPr/>
            </p:nvSpPr>
            <p:spPr bwMode="auto">
              <a:xfrm>
                <a:off x="1476" y="2554"/>
                <a:ext cx="112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  <a:flatTx/>
              </a:bodyPr>
              <a:lstStyle/>
              <a:p>
                <a:pPr algn="ctr"/>
                <a:r>
                  <a:rPr lang="en-US" altLang="cs-CZ" sz="2000" smtClean="0"/>
                  <a:t>ESI-MS/MS</a:t>
                </a:r>
                <a:r>
                  <a:rPr lang="cs-CZ" altLang="cs-CZ" sz="2000" smtClean="0"/>
                  <a:t> (ETD)</a:t>
                </a:r>
                <a:endParaRPr lang="cs-CZ" altLang="cs-CZ" sz="2000"/>
              </a:p>
            </p:txBody>
          </p:sp>
        </p:grpSp>
        <p:sp>
          <p:nvSpPr>
            <p:cNvPr id="6" name="AutoShape 307"/>
            <p:cNvSpPr>
              <a:spLocks noChangeArrowheads="1"/>
            </p:cNvSpPr>
            <p:nvPr/>
          </p:nvSpPr>
          <p:spPr bwMode="auto">
            <a:xfrm>
              <a:off x="204" y="2432"/>
              <a:ext cx="3946" cy="172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" name="Obdélník 20"/>
          <p:cNvSpPr/>
          <p:nvPr/>
        </p:nvSpPr>
        <p:spPr>
          <a:xfrm>
            <a:off x="3133265" y="344281"/>
            <a:ext cx="28664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b="1" smtClean="0"/>
              <a:t>Phosphorylations</a:t>
            </a:r>
          </a:p>
          <a:p>
            <a:pPr algn="ctr"/>
            <a:r>
              <a:rPr lang="cs-CZ" altLang="cs-CZ" sz="2000" i="1" smtClean="0"/>
              <a:t>how MS see modifications</a:t>
            </a:r>
            <a:endParaRPr lang="cs-CZ" altLang="cs-CZ" sz="2000" i="1"/>
          </a:p>
        </p:txBody>
      </p:sp>
      <p:sp>
        <p:nvSpPr>
          <p:cNvPr id="22" name="TextovéPole 21"/>
          <p:cNvSpPr txBox="1"/>
          <p:nvPr/>
        </p:nvSpPr>
        <p:spPr>
          <a:xfrm>
            <a:off x="1281083" y="1286365"/>
            <a:ext cx="6428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/>
              <a:t>shift in fragment mass in </a:t>
            </a:r>
            <a:r>
              <a:rPr lang="cs-CZ" sz="2000" b="1" smtClean="0"/>
              <a:t>MS/MS spectrum </a:t>
            </a:r>
            <a:r>
              <a:rPr lang="cs-CZ" sz="2000" smtClean="0"/>
              <a:t>corresponding to modification mass </a:t>
            </a:r>
            <a:r>
              <a:rPr lang="cs-CZ" sz="2000" b="1" smtClean="0"/>
              <a:t>indentifies and localizes </a:t>
            </a:r>
            <a:r>
              <a:rPr lang="cs-CZ" sz="2000" smtClean="0"/>
              <a:t>given type of PTM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1251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276624"/>
            <a:ext cx="4398962" cy="417671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276624"/>
            <a:ext cx="4429125" cy="417671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0" name="TextovéPole 9"/>
          <p:cNvSpPr txBox="1">
            <a:spLocks noChangeArrowheads="1"/>
          </p:cNvSpPr>
          <p:nvPr/>
        </p:nvSpPr>
        <p:spPr bwMode="auto">
          <a:xfrm>
            <a:off x="788642" y="1848570"/>
            <a:ext cx="2881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 smtClean="0">
                <a:solidFill>
                  <a:srgbClr val="000099"/>
                </a:solidFill>
                <a:latin typeface="Calibri" pitchFamily="34" charset="0"/>
              </a:rPr>
              <a:t>w/o deacetyase inhibitors</a:t>
            </a:r>
            <a:endParaRPr lang="cs-CZ" altLang="cs-CZ" sz="18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15722" name="TextovéPole 16"/>
          <p:cNvSpPr txBox="1">
            <a:spLocks noChangeArrowheads="1"/>
          </p:cNvSpPr>
          <p:nvPr/>
        </p:nvSpPr>
        <p:spPr bwMode="auto">
          <a:xfrm>
            <a:off x="2914650" y="5902474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H4</a:t>
            </a:r>
          </a:p>
        </p:txBody>
      </p:sp>
      <p:cxnSp>
        <p:nvCxnSpPr>
          <p:cNvPr id="22" name="Přímá spojovací čára 21"/>
          <p:cNvCxnSpPr/>
          <p:nvPr/>
        </p:nvCxnSpPr>
        <p:spPr>
          <a:xfrm>
            <a:off x="7740650" y="5518299"/>
            <a:ext cx="1008063" cy="5746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3203575" y="5518299"/>
            <a:ext cx="1008063" cy="5746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25" name="TextovéPole 23"/>
          <p:cNvSpPr txBox="1">
            <a:spLocks noChangeArrowheads="1"/>
          </p:cNvSpPr>
          <p:nvPr/>
        </p:nvSpPr>
        <p:spPr bwMode="auto">
          <a:xfrm>
            <a:off x="7308850" y="5445274"/>
            <a:ext cx="14398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e</a:t>
            </a:r>
          </a:p>
          <a:p>
            <a:pPr>
              <a:lnSpc>
                <a:spcPct val="8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     d</a:t>
            </a:r>
          </a:p>
          <a:p>
            <a:pPr>
              <a:lnSpc>
                <a:spcPct val="8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           c</a:t>
            </a:r>
          </a:p>
          <a:p>
            <a:pPr>
              <a:lnSpc>
                <a:spcPct val="5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                 b</a:t>
            </a:r>
          </a:p>
          <a:p>
            <a:pPr>
              <a:lnSpc>
                <a:spcPct val="5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                     a</a:t>
            </a:r>
          </a:p>
        </p:txBody>
      </p:sp>
      <p:sp>
        <p:nvSpPr>
          <p:cNvPr id="115726" name="TextovéPole 24"/>
          <p:cNvSpPr txBox="1">
            <a:spLocks noChangeArrowheads="1"/>
          </p:cNvSpPr>
          <p:nvPr/>
        </p:nvSpPr>
        <p:spPr bwMode="auto">
          <a:xfrm>
            <a:off x="2843213" y="5524649"/>
            <a:ext cx="1441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e</a:t>
            </a:r>
          </a:p>
          <a:p>
            <a:pPr>
              <a:lnSpc>
                <a:spcPct val="8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     d</a:t>
            </a:r>
          </a:p>
          <a:p>
            <a:pPr>
              <a:lnSpc>
                <a:spcPct val="8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           c</a:t>
            </a:r>
          </a:p>
          <a:p>
            <a:pPr>
              <a:lnSpc>
                <a:spcPct val="5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                 b</a:t>
            </a:r>
          </a:p>
          <a:p>
            <a:pPr>
              <a:lnSpc>
                <a:spcPct val="50000"/>
              </a:lnSpc>
            </a:pPr>
            <a:r>
              <a:rPr lang="cs-CZ" altLang="cs-CZ" sz="1200">
                <a:latin typeface="Arial" pitchFamily="34" charset="0"/>
                <a:cs typeface="Arial" pitchFamily="34" charset="0"/>
              </a:rPr>
              <a:t>                          a</a:t>
            </a:r>
          </a:p>
        </p:txBody>
      </p:sp>
      <p:cxnSp>
        <p:nvCxnSpPr>
          <p:cNvPr id="30" name="Přímá spojovací čára 29"/>
          <p:cNvCxnSpPr/>
          <p:nvPr/>
        </p:nvCxnSpPr>
        <p:spPr>
          <a:xfrm>
            <a:off x="2882900" y="5413524"/>
            <a:ext cx="10810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7353300" y="5413524"/>
            <a:ext cx="10810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29" name="TextovéPole 32"/>
          <p:cNvSpPr txBox="1">
            <a:spLocks noChangeArrowheads="1"/>
          </p:cNvSpPr>
          <p:nvPr/>
        </p:nvSpPr>
        <p:spPr bwMode="auto">
          <a:xfrm>
            <a:off x="3635375" y="4581674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H2B</a:t>
            </a:r>
          </a:p>
        </p:txBody>
      </p:sp>
      <p:cxnSp>
        <p:nvCxnSpPr>
          <p:cNvPr id="35" name="Přímá spojovací čára 34"/>
          <p:cNvCxnSpPr/>
          <p:nvPr/>
        </p:nvCxnSpPr>
        <p:spPr>
          <a:xfrm>
            <a:off x="1304925" y="5130949"/>
            <a:ext cx="6477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31" name="TextovéPole 37"/>
          <p:cNvSpPr txBox="1">
            <a:spLocks noChangeArrowheads="1"/>
          </p:cNvSpPr>
          <p:nvPr/>
        </p:nvSpPr>
        <p:spPr bwMode="auto">
          <a:xfrm>
            <a:off x="1258888" y="5084911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H3</a:t>
            </a:r>
          </a:p>
        </p:txBody>
      </p:sp>
      <p:cxnSp>
        <p:nvCxnSpPr>
          <p:cNvPr id="39" name="Přímá spojovací čára 38"/>
          <p:cNvCxnSpPr/>
          <p:nvPr/>
        </p:nvCxnSpPr>
        <p:spPr>
          <a:xfrm>
            <a:off x="5842000" y="4986486"/>
            <a:ext cx="6477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33" name="TextovéPole 39"/>
          <p:cNvSpPr txBox="1">
            <a:spLocks noChangeArrowheads="1"/>
          </p:cNvSpPr>
          <p:nvPr/>
        </p:nvSpPr>
        <p:spPr bwMode="auto">
          <a:xfrm>
            <a:off x="5795963" y="4942036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H3</a:t>
            </a:r>
          </a:p>
        </p:txBody>
      </p:sp>
      <p:cxnSp>
        <p:nvCxnSpPr>
          <p:cNvPr id="41" name="Přímá spojovací čára 40"/>
          <p:cNvCxnSpPr/>
          <p:nvPr/>
        </p:nvCxnSpPr>
        <p:spPr>
          <a:xfrm>
            <a:off x="585788" y="5534174"/>
            <a:ext cx="6477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35" name="TextovéPole 41"/>
          <p:cNvSpPr txBox="1">
            <a:spLocks noChangeArrowheads="1"/>
          </p:cNvSpPr>
          <p:nvPr/>
        </p:nvSpPr>
        <p:spPr bwMode="auto">
          <a:xfrm>
            <a:off x="539750" y="5488136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H2A</a:t>
            </a:r>
          </a:p>
        </p:txBody>
      </p:sp>
      <p:cxnSp>
        <p:nvCxnSpPr>
          <p:cNvPr id="43" name="Přímá spojovací čára 42"/>
          <p:cNvCxnSpPr/>
          <p:nvPr/>
        </p:nvCxnSpPr>
        <p:spPr>
          <a:xfrm>
            <a:off x="5194300" y="5346849"/>
            <a:ext cx="6477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37" name="TextovéPole 43"/>
          <p:cNvSpPr txBox="1">
            <a:spLocks noChangeArrowheads="1"/>
          </p:cNvSpPr>
          <p:nvPr/>
        </p:nvSpPr>
        <p:spPr bwMode="auto">
          <a:xfrm>
            <a:off x="5148263" y="5300811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H2A</a:t>
            </a:r>
          </a:p>
        </p:txBody>
      </p:sp>
      <p:cxnSp>
        <p:nvCxnSpPr>
          <p:cNvPr id="51" name="Přímá spojovací čára 50"/>
          <p:cNvCxnSpPr/>
          <p:nvPr/>
        </p:nvCxnSpPr>
        <p:spPr>
          <a:xfrm rot="16200000" flipH="1">
            <a:off x="2510632" y="3744267"/>
            <a:ext cx="431800" cy="28733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39" name="TextovéPole 51"/>
          <p:cNvSpPr txBox="1">
            <a:spLocks noChangeArrowheads="1"/>
          </p:cNvSpPr>
          <p:nvPr/>
        </p:nvSpPr>
        <p:spPr bwMode="auto">
          <a:xfrm>
            <a:off x="2700338" y="361647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H1</a:t>
            </a:r>
          </a:p>
        </p:txBody>
      </p:sp>
      <p:cxnSp>
        <p:nvCxnSpPr>
          <p:cNvPr id="53" name="Přímá spojovací čára 52"/>
          <p:cNvCxnSpPr/>
          <p:nvPr/>
        </p:nvCxnSpPr>
        <p:spPr>
          <a:xfrm rot="16200000" flipH="1">
            <a:off x="6974682" y="4006205"/>
            <a:ext cx="431800" cy="28733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41" name="TextovéPole 53"/>
          <p:cNvSpPr txBox="1">
            <a:spLocks noChangeArrowheads="1"/>
          </p:cNvSpPr>
          <p:nvPr/>
        </p:nvSpPr>
        <p:spPr bwMode="auto">
          <a:xfrm>
            <a:off x="7164388" y="387682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H1</a:t>
            </a:r>
          </a:p>
        </p:txBody>
      </p:sp>
      <p:sp>
        <p:nvSpPr>
          <p:cNvPr id="115744" name="TextovéPole 9"/>
          <p:cNvSpPr txBox="1">
            <a:spLocks noChangeArrowheads="1"/>
          </p:cNvSpPr>
          <p:nvPr/>
        </p:nvSpPr>
        <p:spPr bwMode="auto">
          <a:xfrm>
            <a:off x="5518150" y="1854697"/>
            <a:ext cx="2881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 smtClean="0">
                <a:solidFill>
                  <a:srgbClr val="FF0000"/>
                </a:solidFill>
                <a:latin typeface="Calibri" pitchFamily="34" charset="0"/>
              </a:rPr>
              <a:t>with deacetylase inhibitor</a:t>
            </a:r>
            <a:endParaRPr lang="cs-CZ" altLang="cs-CZ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5745" name="Rectangle 33"/>
          <p:cNvSpPr>
            <a:spLocks noChangeArrowheads="1"/>
          </p:cNvSpPr>
          <p:nvPr/>
        </p:nvSpPr>
        <p:spPr bwMode="auto">
          <a:xfrm>
            <a:off x="2700338" y="5423049"/>
            <a:ext cx="1800225" cy="863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5746" name="Rectangle 34"/>
          <p:cNvSpPr>
            <a:spLocks noChangeArrowheads="1"/>
          </p:cNvSpPr>
          <p:nvPr/>
        </p:nvSpPr>
        <p:spPr bwMode="auto">
          <a:xfrm>
            <a:off x="7235825" y="5399236"/>
            <a:ext cx="1800225" cy="86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5747" name="TextovéPole 39"/>
          <p:cNvSpPr txBox="1">
            <a:spLocks noChangeArrowheads="1"/>
          </p:cNvSpPr>
          <p:nvPr/>
        </p:nvSpPr>
        <p:spPr bwMode="auto">
          <a:xfrm>
            <a:off x="7399338" y="5873899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H4</a:t>
            </a:r>
          </a:p>
        </p:txBody>
      </p:sp>
      <p:sp>
        <p:nvSpPr>
          <p:cNvPr id="115748" name="TextovéPole 32"/>
          <p:cNvSpPr txBox="1">
            <a:spLocks noChangeArrowheads="1"/>
          </p:cNvSpPr>
          <p:nvPr/>
        </p:nvSpPr>
        <p:spPr bwMode="auto">
          <a:xfrm>
            <a:off x="8027988" y="4581674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H2B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1872280" y="344281"/>
            <a:ext cx="5388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b="1" smtClean="0"/>
              <a:t>Histone acetylations</a:t>
            </a:r>
          </a:p>
          <a:p>
            <a:pPr algn="ctr"/>
            <a:r>
              <a:rPr lang="cs-CZ" altLang="cs-CZ" sz="2000" i="1" smtClean="0"/>
              <a:t>2-D gel electrophoresis </a:t>
            </a:r>
            <a:r>
              <a:rPr lang="cs-CZ" altLang="cs-CZ" sz="2000" i="1"/>
              <a:t>(AUT-AU) </a:t>
            </a:r>
            <a:r>
              <a:rPr lang="cs-CZ" altLang="cs-CZ" sz="2000" i="1" smtClean="0"/>
              <a:t>histone extracts</a:t>
            </a:r>
            <a:endParaRPr lang="cs-CZ" altLang="cs-CZ" sz="2000" i="1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5" grpId="0" animBg="1"/>
      <p:bldP spid="11574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2387203" y="5085184"/>
            <a:ext cx="1800225" cy="360362"/>
          </a:xfrm>
          <a:prstGeom prst="rect">
            <a:avLst/>
          </a:prstGeom>
          <a:solidFill>
            <a:srgbClr val="66CCFF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47" y="1260648"/>
            <a:ext cx="6634163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6" name="TextovéPole 16"/>
          <p:cNvSpPr txBox="1">
            <a:spLocks noChangeArrowheads="1"/>
          </p:cNvSpPr>
          <p:nvPr/>
        </p:nvSpPr>
        <p:spPr bwMode="auto">
          <a:xfrm>
            <a:off x="3544367" y="3787154"/>
            <a:ext cx="31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>
                <a:latin typeface="Calibri" pitchFamily="34" charset="0"/>
              </a:rPr>
              <a:t>A</a:t>
            </a:r>
          </a:p>
        </p:txBody>
      </p:sp>
      <p:sp>
        <p:nvSpPr>
          <p:cNvPr id="116747" name="TextovéPole 17"/>
          <p:cNvSpPr txBox="1">
            <a:spLocks noChangeArrowheads="1"/>
          </p:cNvSpPr>
          <p:nvPr/>
        </p:nvSpPr>
        <p:spPr bwMode="auto">
          <a:xfrm>
            <a:off x="6840017" y="3760166"/>
            <a:ext cx="315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>
                <a:latin typeface="Calibri" pitchFamily="34" charset="0"/>
              </a:rPr>
              <a:t>A</a:t>
            </a:r>
          </a:p>
        </p:txBody>
      </p:sp>
      <p:sp>
        <p:nvSpPr>
          <p:cNvPr id="116748" name="TextovéPole 18"/>
          <p:cNvSpPr txBox="1">
            <a:spLocks noChangeArrowheads="1"/>
          </p:cNvSpPr>
          <p:nvPr/>
        </p:nvSpPr>
        <p:spPr bwMode="auto">
          <a:xfrm>
            <a:off x="3327028" y="3590304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>
                <a:latin typeface="Calibri" pitchFamily="34" charset="0"/>
              </a:rPr>
              <a:t>B</a:t>
            </a:r>
          </a:p>
        </p:txBody>
      </p:sp>
      <p:sp>
        <p:nvSpPr>
          <p:cNvPr id="116749" name="TextovéPole 19"/>
          <p:cNvSpPr txBox="1">
            <a:spLocks noChangeArrowheads="1"/>
          </p:cNvSpPr>
          <p:nvPr/>
        </p:nvSpPr>
        <p:spPr bwMode="auto">
          <a:xfrm>
            <a:off x="6601892" y="3574429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>
                <a:latin typeface="Calibri" pitchFamily="34" charset="0"/>
              </a:rPr>
              <a:t>B</a:t>
            </a:r>
          </a:p>
        </p:txBody>
      </p:sp>
      <p:sp>
        <p:nvSpPr>
          <p:cNvPr id="116750" name="TextovéPole 20"/>
          <p:cNvSpPr txBox="1">
            <a:spLocks noChangeArrowheads="1"/>
          </p:cNvSpPr>
          <p:nvPr/>
        </p:nvSpPr>
        <p:spPr bwMode="auto">
          <a:xfrm>
            <a:off x="3085579" y="3350591"/>
            <a:ext cx="306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>
                <a:latin typeface="Calibri" pitchFamily="34" charset="0"/>
              </a:rPr>
              <a:t>C</a:t>
            </a:r>
          </a:p>
        </p:txBody>
      </p:sp>
      <p:sp>
        <p:nvSpPr>
          <p:cNvPr id="116751" name="TextovéPole 21"/>
          <p:cNvSpPr txBox="1">
            <a:spLocks noChangeArrowheads="1"/>
          </p:cNvSpPr>
          <p:nvPr/>
        </p:nvSpPr>
        <p:spPr bwMode="auto">
          <a:xfrm>
            <a:off x="6236767" y="3355354"/>
            <a:ext cx="306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>
                <a:latin typeface="Calibri" pitchFamily="34" charset="0"/>
              </a:rPr>
              <a:t>C</a:t>
            </a:r>
          </a:p>
        </p:txBody>
      </p:sp>
      <p:sp>
        <p:nvSpPr>
          <p:cNvPr id="116752" name="TextovéPole 22"/>
          <p:cNvSpPr txBox="1">
            <a:spLocks noChangeArrowheads="1"/>
          </p:cNvSpPr>
          <p:nvPr/>
        </p:nvSpPr>
        <p:spPr bwMode="auto">
          <a:xfrm>
            <a:off x="2725217" y="3088654"/>
            <a:ext cx="325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>
                <a:latin typeface="Calibri" pitchFamily="34" charset="0"/>
              </a:rPr>
              <a:t>D</a:t>
            </a:r>
          </a:p>
        </p:txBody>
      </p:sp>
      <p:sp>
        <p:nvSpPr>
          <p:cNvPr id="116753" name="TextovéPole 23"/>
          <p:cNvSpPr txBox="1">
            <a:spLocks noChangeArrowheads="1"/>
          </p:cNvSpPr>
          <p:nvPr/>
        </p:nvSpPr>
        <p:spPr bwMode="auto">
          <a:xfrm>
            <a:off x="5893867" y="3128341"/>
            <a:ext cx="325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>
                <a:latin typeface="Calibri" pitchFamily="34" charset="0"/>
              </a:rPr>
              <a:t>D</a:t>
            </a:r>
          </a:p>
        </p:txBody>
      </p:sp>
      <p:sp>
        <p:nvSpPr>
          <p:cNvPr id="116754" name="TextovéPole 24"/>
          <p:cNvSpPr txBox="1">
            <a:spLocks noChangeArrowheads="1"/>
          </p:cNvSpPr>
          <p:nvPr/>
        </p:nvSpPr>
        <p:spPr bwMode="auto">
          <a:xfrm>
            <a:off x="5604942" y="2882279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>
                <a:latin typeface="Calibri" pitchFamily="34" charset="0"/>
              </a:rPr>
              <a:t>E</a:t>
            </a:r>
          </a:p>
        </p:txBody>
      </p:sp>
      <p:pic>
        <p:nvPicPr>
          <p:cNvPr id="116758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3" y="1586980"/>
            <a:ext cx="1953786" cy="25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151564" y="2756595"/>
            <a:ext cx="5969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>
                <a:latin typeface="Calibri" pitchFamily="34" charset="0"/>
              </a:rPr>
              <a:t>4x Ac</a:t>
            </a:r>
          </a:p>
          <a:p>
            <a:r>
              <a:rPr lang="cs-CZ" altLang="cs-CZ" sz="1500">
                <a:latin typeface="Calibri" pitchFamily="34" charset="0"/>
              </a:rPr>
              <a:t>3x Ac</a:t>
            </a:r>
          </a:p>
          <a:p>
            <a:r>
              <a:rPr lang="cs-CZ" altLang="cs-CZ" sz="1500">
                <a:latin typeface="Calibri" pitchFamily="34" charset="0"/>
              </a:rPr>
              <a:t>2x Ac</a:t>
            </a:r>
          </a:p>
          <a:p>
            <a:r>
              <a:rPr lang="cs-CZ" altLang="cs-CZ" sz="1500">
                <a:latin typeface="Calibri" pitchFamily="34" charset="0"/>
              </a:rPr>
              <a:t>1x Ac</a:t>
            </a:r>
          </a:p>
          <a:p>
            <a:r>
              <a:rPr lang="cs-CZ" altLang="cs-CZ" sz="1500" smtClean="0">
                <a:latin typeface="Calibri" pitchFamily="34" charset="0"/>
              </a:rPr>
              <a:t>0</a:t>
            </a:r>
            <a:endParaRPr lang="cs-CZ" altLang="cs-CZ" sz="1500">
              <a:latin typeface="Calibri" pitchFamily="34" charset="0"/>
            </a:endParaRPr>
          </a:p>
        </p:txBody>
      </p:sp>
      <p:sp>
        <p:nvSpPr>
          <p:cNvPr id="116762" name="AutoShape 26"/>
          <p:cNvSpPr>
            <a:spLocks noChangeArrowheads="1"/>
          </p:cNvSpPr>
          <p:nvPr/>
        </p:nvSpPr>
        <p:spPr bwMode="auto">
          <a:xfrm rot="10800000">
            <a:off x="3077765" y="5994822"/>
            <a:ext cx="1296739" cy="531812"/>
          </a:xfrm>
          <a:prstGeom prst="cloudCallout">
            <a:avLst>
              <a:gd name="adj1" fmla="val -74245"/>
              <a:gd name="adj2" fmla="val 17389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cs-CZ" altLang="cs-CZ" sz="1400" b="1">
                <a:solidFill>
                  <a:schemeClr val="bg1"/>
                </a:solidFill>
              </a:rPr>
              <a:t>dimetyl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1115616" y="5089946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latin typeface="Courier New" pitchFamily="49" charset="0"/>
              </a:rPr>
              <a:t>     1</a:t>
            </a:r>
            <a:r>
              <a:rPr lang="cs-CZ" altLang="cs-CZ" sz="1400">
                <a:latin typeface="Courier New" pitchFamily="49" charset="0"/>
              </a:rPr>
              <a:t> M</a:t>
            </a:r>
            <a:r>
              <a:rPr lang="cs-CZ" altLang="cs-CZ" sz="1600" b="1">
                <a:solidFill>
                  <a:srgbClr val="000099"/>
                </a:solidFill>
                <a:latin typeface="Courier New" pitchFamily="49" charset="0"/>
              </a:rPr>
              <a:t>S</a:t>
            </a:r>
            <a:r>
              <a:rPr lang="cs-CZ" altLang="cs-CZ" sz="1400">
                <a:latin typeface="Courier New" pitchFamily="49" charset="0"/>
              </a:rPr>
              <a:t>GR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altLang="cs-CZ" sz="2000" b="1">
                <a:solidFill>
                  <a:srgbClr val="006600"/>
                </a:solidFill>
                <a:latin typeface="Courier New" pitchFamily="49" charset="0"/>
              </a:rPr>
              <a:t>K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GG</a:t>
            </a:r>
            <a:r>
              <a:rPr lang="cs-CZ" altLang="cs-CZ" sz="2000" b="1">
                <a:solidFill>
                  <a:srgbClr val="006600"/>
                </a:solidFill>
                <a:latin typeface="Courier New" pitchFamily="49" charset="0"/>
              </a:rPr>
              <a:t>K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G LG</a:t>
            </a:r>
            <a:r>
              <a:rPr lang="cs-CZ" altLang="cs-CZ" sz="2000" b="1">
                <a:solidFill>
                  <a:srgbClr val="006600"/>
                </a:solidFill>
                <a:latin typeface="Courier New" pitchFamily="49" charset="0"/>
              </a:rPr>
              <a:t>K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GGA</a:t>
            </a:r>
            <a:r>
              <a:rPr lang="cs-CZ" altLang="cs-CZ" sz="2000" b="1">
                <a:solidFill>
                  <a:srgbClr val="006600"/>
                </a:solidFill>
                <a:latin typeface="Courier New" pitchFamily="49" charset="0"/>
              </a:rPr>
              <a:t>K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R</a:t>
            </a:r>
            <a:r>
              <a:rPr lang="cs-CZ" altLang="cs-CZ" sz="1400">
                <a:latin typeface="Courier New" pitchFamily="49" charset="0"/>
              </a:rPr>
              <a:t>HR </a:t>
            </a:r>
            <a:r>
              <a:rPr lang="cs-CZ" altLang="cs-CZ" sz="1600" b="1">
                <a:solidFill>
                  <a:srgbClr val="000099"/>
                </a:solidFill>
                <a:latin typeface="Courier New" pitchFamily="49" charset="0"/>
              </a:rPr>
              <a:t>K</a:t>
            </a:r>
            <a:r>
              <a:rPr lang="cs-CZ" altLang="cs-CZ" sz="1400">
                <a:latin typeface="Courier New" pitchFamily="49" charset="0"/>
              </a:rPr>
              <a:t>VLR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DNIQGI TKPAIR</a:t>
            </a:r>
            <a:r>
              <a:rPr lang="cs-CZ" altLang="cs-CZ" sz="1400" b="1">
                <a:latin typeface="Courier New" pitchFamily="49" charset="0"/>
              </a:rPr>
              <a:t>R</a:t>
            </a:r>
            <a:r>
              <a:rPr lang="cs-CZ" altLang="cs-CZ" sz="1400">
                <a:latin typeface="Courier New" pitchFamily="49" charset="0"/>
              </a:rPr>
              <a:t>LAR RGGV</a:t>
            </a:r>
            <a:r>
              <a:rPr lang="cs-CZ" altLang="cs-CZ" sz="1600" b="1">
                <a:latin typeface="Courier New" pitchFamily="49" charset="0"/>
              </a:rPr>
              <a:t>K</a:t>
            </a:r>
            <a:r>
              <a:rPr lang="cs-CZ" altLang="cs-CZ" sz="1400">
                <a:latin typeface="Courier New" pitchFamily="49" charset="0"/>
              </a:rPr>
              <a:t>R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ISGL</a:t>
            </a:r>
            <a:r>
              <a:rPr lang="cs-CZ" altLang="cs-CZ" sz="1400" b="1">
                <a:latin typeface="Courier New" pitchFamily="49" charset="0"/>
              </a:rPr>
              <a:t> </a:t>
            </a:r>
          </a:p>
          <a:p>
            <a:r>
              <a:rPr lang="cs-CZ" altLang="cs-CZ" sz="1400" b="1">
                <a:latin typeface="Courier New" pitchFamily="49" charset="0"/>
              </a:rPr>
              <a:t>    51 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IYEETRGVLK VFLENVIRDA VTYTEHAKRK TVTAMDVVYA LKR</a:t>
            </a:r>
            <a:r>
              <a:rPr lang="cs-CZ" altLang="cs-CZ" sz="1400" b="1">
                <a:latin typeface="Courier New" pitchFamily="49" charset="0"/>
              </a:rPr>
              <a:t>QGR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TLYG</a:t>
            </a:r>
            <a:r>
              <a:rPr lang="cs-CZ" altLang="cs-CZ" sz="1400" b="1">
                <a:latin typeface="Courier New" pitchFamily="49" charset="0"/>
              </a:rPr>
              <a:t> </a:t>
            </a:r>
          </a:p>
          <a:p>
            <a:r>
              <a:rPr lang="cs-CZ" altLang="cs-CZ" sz="1400" b="1">
                <a:latin typeface="Courier New" pitchFamily="49" charset="0"/>
              </a:rPr>
              <a:t>   101 </a:t>
            </a:r>
            <a:r>
              <a:rPr lang="cs-CZ" altLang="cs-CZ" sz="1400" b="1">
                <a:solidFill>
                  <a:srgbClr val="FF0000"/>
                </a:solidFill>
                <a:latin typeface="Courier New" pitchFamily="49" charset="0"/>
              </a:rPr>
              <a:t>FGG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091849" y="121419"/>
            <a:ext cx="2975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b="1" smtClean="0"/>
              <a:t>Histone acetylations</a:t>
            </a:r>
          </a:p>
          <a:p>
            <a:pPr algn="ctr"/>
            <a:r>
              <a:rPr lang="cs-CZ" altLang="cs-CZ" sz="2000" i="1" smtClean="0"/>
              <a:t>LC-MS/MS analysis results</a:t>
            </a:r>
            <a:endParaRPr lang="cs-CZ" altLang="cs-CZ" sz="2000" i="1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21" name="TextovéPole 9"/>
          <p:cNvSpPr txBox="1">
            <a:spLocks noChangeArrowheads="1"/>
          </p:cNvSpPr>
          <p:nvPr/>
        </p:nvSpPr>
        <p:spPr bwMode="auto">
          <a:xfrm>
            <a:off x="1688528" y="888935"/>
            <a:ext cx="2881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 smtClean="0">
                <a:solidFill>
                  <a:srgbClr val="000099"/>
                </a:solidFill>
                <a:latin typeface="Calibri" pitchFamily="34" charset="0"/>
              </a:rPr>
              <a:t>w/o deacetyase inhibitors</a:t>
            </a:r>
            <a:endParaRPr lang="cs-CZ" altLang="cs-CZ" sz="18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4" name="TextovéPole 9"/>
          <p:cNvSpPr txBox="1">
            <a:spLocks noChangeArrowheads="1"/>
          </p:cNvSpPr>
          <p:nvPr/>
        </p:nvSpPr>
        <p:spPr bwMode="auto">
          <a:xfrm>
            <a:off x="5145087" y="879894"/>
            <a:ext cx="2881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 smtClean="0">
                <a:solidFill>
                  <a:srgbClr val="FF0000"/>
                </a:solidFill>
                <a:latin typeface="Calibri" pitchFamily="34" charset="0"/>
              </a:rPr>
              <a:t>with deacetylase inhibitor</a:t>
            </a:r>
            <a:endParaRPr lang="cs-CZ" altLang="cs-CZ" sz="18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4" grpId="0" animBg="1"/>
      <p:bldP spid="1167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39514"/>
            <a:ext cx="74168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187624" y="1584730"/>
            <a:ext cx="30123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smtClean="0"/>
              <a:t>detail of  </a:t>
            </a:r>
            <a:r>
              <a:rPr lang="cs-CZ" altLang="cs-CZ" sz="1600"/>
              <a:t>MS/MS (ETD) </a:t>
            </a:r>
            <a:r>
              <a:rPr lang="cs-CZ" altLang="cs-CZ" sz="1600" smtClean="0"/>
              <a:t>spectrum</a:t>
            </a:r>
            <a:endParaRPr lang="en-US" altLang="cs-CZ" sz="1600"/>
          </a:p>
        </p:txBody>
      </p:sp>
      <p:grpSp>
        <p:nvGrpSpPr>
          <p:cNvPr id="118797" name="Group 13"/>
          <p:cNvGrpSpPr>
            <a:grpSpLocks/>
          </p:cNvGrpSpPr>
          <p:nvPr/>
        </p:nvGrpSpPr>
        <p:grpSpPr bwMode="auto">
          <a:xfrm>
            <a:off x="1476375" y="1063327"/>
            <a:ext cx="1871663" cy="2428873"/>
            <a:chOff x="930" y="509"/>
            <a:chExt cx="1179" cy="1530"/>
          </a:xfrm>
        </p:grpSpPr>
        <p:sp>
          <p:nvSpPr>
            <p:cNvPr id="118790" name="Oval 6"/>
            <p:cNvSpPr>
              <a:spLocks noChangeArrowheads="1"/>
            </p:cNvSpPr>
            <p:nvPr/>
          </p:nvSpPr>
          <p:spPr bwMode="auto">
            <a:xfrm>
              <a:off x="930" y="509"/>
              <a:ext cx="1179" cy="2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1" name="Line 7"/>
            <p:cNvSpPr>
              <a:spLocks noChangeShapeType="1"/>
            </p:cNvSpPr>
            <p:nvPr/>
          </p:nvSpPr>
          <p:spPr bwMode="auto">
            <a:xfrm>
              <a:off x="996" y="1842"/>
              <a:ext cx="10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793" name="Text Box 9"/>
            <p:cNvSpPr txBox="1">
              <a:spLocks noChangeArrowheads="1"/>
            </p:cNvSpPr>
            <p:nvPr/>
          </p:nvSpPr>
          <p:spPr bwMode="auto">
            <a:xfrm>
              <a:off x="1109" y="1599"/>
              <a:ext cx="818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cs-CZ" altLang="cs-CZ" sz="1400" b="1" smtClean="0">
                  <a:latin typeface="Trebuchet MS" pitchFamily="34" charset="0"/>
                </a:rPr>
                <a:t>128</a:t>
              </a:r>
            </a:p>
            <a:p>
              <a:pPr algn="ctr">
                <a:lnSpc>
                  <a:spcPct val="150000"/>
                </a:lnSpc>
              </a:pPr>
              <a:r>
                <a:rPr lang="cs-CZ" altLang="cs-CZ" sz="1400" b="1" smtClean="0">
                  <a:latin typeface="Trebuchet MS" pitchFamily="34" charset="0"/>
                </a:rPr>
                <a:t>unmodified K</a:t>
              </a:r>
              <a:endParaRPr lang="cs-CZ" altLang="cs-CZ" sz="1400" b="1">
                <a:latin typeface="Trebuchet MS" pitchFamily="34" charset="0"/>
              </a:endParaRPr>
            </a:p>
          </p:txBody>
        </p:sp>
      </p:grpSp>
      <p:grpSp>
        <p:nvGrpSpPr>
          <p:cNvPr id="118796" name="Group 12"/>
          <p:cNvGrpSpPr>
            <a:grpSpLocks/>
          </p:cNvGrpSpPr>
          <p:nvPr/>
        </p:nvGrpSpPr>
        <p:grpSpPr bwMode="auto">
          <a:xfrm>
            <a:off x="5537200" y="1049039"/>
            <a:ext cx="2347913" cy="2443163"/>
            <a:chOff x="3488" y="500"/>
            <a:chExt cx="1479" cy="1539"/>
          </a:xfrm>
        </p:grpSpPr>
        <p:sp>
          <p:nvSpPr>
            <p:cNvPr id="118792" name="Oval 8"/>
            <p:cNvSpPr>
              <a:spLocks noChangeArrowheads="1"/>
            </p:cNvSpPr>
            <p:nvPr/>
          </p:nvSpPr>
          <p:spPr bwMode="auto">
            <a:xfrm>
              <a:off x="3488" y="500"/>
              <a:ext cx="1479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4" name="Line 10"/>
            <p:cNvSpPr>
              <a:spLocks noChangeShapeType="1"/>
            </p:cNvSpPr>
            <p:nvPr/>
          </p:nvSpPr>
          <p:spPr bwMode="auto">
            <a:xfrm>
              <a:off x="3560" y="1841"/>
              <a:ext cx="1316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795" name="Text Box 11"/>
            <p:cNvSpPr txBox="1">
              <a:spLocks noChangeArrowheads="1"/>
            </p:cNvSpPr>
            <p:nvPr/>
          </p:nvSpPr>
          <p:spPr bwMode="auto">
            <a:xfrm>
              <a:off x="3846" y="1599"/>
              <a:ext cx="777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altLang="cs-CZ" sz="1400" b="1" smtClean="0">
                  <a:solidFill>
                    <a:srgbClr val="FF0000"/>
                  </a:solidFill>
                  <a:latin typeface="Trebuchet MS" pitchFamily="34" charset="0"/>
                </a:rPr>
                <a:t>128+42</a:t>
              </a:r>
            </a:p>
            <a:p>
              <a:pPr algn="ctr">
                <a:lnSpc>
                  <a:spcPct val="150000"/>
                </a:lnSpc>
              </a:pPr>
              <a:r>
                <a:rPr lang="cs-CZ" altLang="cs-CZ" sz="1400" b="1" smtClean="0">
                  <a:solidFill>
                    <a:srgbClr val="FF0000"/>
                  </a:solidFill>
                  <a:latin typeface="Trebuchet MS" pitchFamily="34" charset="0"/>
                </a:rPr>
                <a:t>acetylated K</a:t>
              </a:r>
              <a:endParaRPr lang="cs-CZ" altLang="cs-CZ" sz="1400" b="1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48423" y="180885"/>
            <a:ext cx="855420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b="1" smtClean="0"/>
              <a:t>Histone acetylations</a:t>
            </a:r>
          </a:p>
          <a:p>
            <a:pPr algn="ctr"/>
            <a:r>
              <a:rPr lang="cs-CZ" altLang="cs-CZ" sz="2000" b="1" smtClean="0"/>
              <a:t>distinquishing modification site in peptide </a:t>
            </a:r>
            <a:r>
              <a:rPr lang="cs-CZ" altLang="cs-CZ" sz="2000" b="1"/>
              <a:t>G</a:t>
            </a:r>
            <a:r>
              <a:rPr lang="cs-CZ" altLang="cs-CZ" sz="2000" b="1">
                <a:solidFill>
                  <a:srgbClr val="FF0000"/>
                </a:solidFill>
              </a:rPr>
              <a:t>K</a:t>
            </a:r>
            <a:r>
              <a:rPr lang="cs-CZ" altLang="cs-CZ" sz="2000" b="1"/>
              <a:t>GG</a:t>
            </a:r>
            <a:r>
              <a:rPr lang="cs-CZ" altLang="cs-CZ" sz="2000" b="1">
                <a:solidFill>
                  <a:srgbClr val="FF0000"/>
                </a:solidFill>
              </a:rPr>
              <a:t>K</a:t>
            </a:r>
            <a:r>
              <a:rPr lang="cs-CZ" altLang="cs-CZ" sz="2000" b="1"/>
              <a:t>G LG</a:t>
            </a:r>
            <a:r>
              <a:rPr lang="cs-CZ" altLang="cs-CZ" sz="2000" b="1" u="sng"/>
              <a:t>K</a:t>
            </a:r>
            <a:r>
              <a:rPr lang="cs-CZ" altLang="cs-CZ" sz="2000" b="1"/>
              <a:t>GGA</a:t>
            </a:r>
            <a:r>
              <a:rPr lang="cs-CZ" altLang="cs-CZ" sz="2000" b="1" u="sng">
                <a:solidFill>
                  <a:srgbClr val="FF0000"/>
                </a:solidFill>
              </a:rPr>
              <a:t>K</a:t>
            </a:r>
            <a:r>
              <a:rPr lang="cs-CZ" altLang="cs-CZ" sz="2000" b="1"/>
              <a:t>R (3x Ac) </a:t>
            </a:r>
            <a:endParaRPr lang="en-US" altLang="cs-CZ" sz="2000" b="1"/>
          </a:p>
          <a:p>
            <a:pPr algn="ctr"/>
            <a:r>
              <a:rPr lang="cs-CZ" altLang="cs-CZ" b="1" smtClean="0"/>
              <a:t>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4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88024" y="116632"/>
            <a:ext cx="42874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smtClean="0">
                <a:solidFill>
                  <a:schemeClr val="bg1"/>
                </a:solidFill>
                <a:latin typeface="Bodoni MT Black" panose="02070A03080606020203" pitchFamily="18" charset="0"/>
              </a:rPr>
              <a:t>Protein quantification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020763" y="1889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cs-CZ" altLang="cs-CZ" b="1" err="1" smtClean="0"/>
              <a:t>Mass</a:t>
            </a:r>
            <a:r>
              <a:rPr lang="cs-CZ" altLang="cs-CZ" b="1" smtClean="0"/>
              <a:t> </a:t>
            </a:r>
            <a:r>
              <a:rPr lang="cs-CZ" altLang="cs-CZ" b="1" err="1" smtClean="0"/>
              <a:t>Spectrometry</a:t>
            </a:r>
            <a:r>
              <a:rPr lang="cs-CZ" altLang="cs-CZ" b="1" smtClean="0"/>
              <a:t> (MS</a:t>
            </a:r>
            <a:r>
              <a:rPr lang="cs-CZ" altLang="cs-CZ" b="1"/>
              <a:t>)</a:t>
            </a:r>
            <a:endParaRPr lang="en-US" altLang="cs-CZ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868363" y="744538"/>
            <a:ext cx="7086600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i="1" err="1" smtClean="0"/>
              <a:t>Method</a:t>
            </a:r>
            <a:r>
              <a:rPr lang="cs-CZ" altLang="cs-CZ" sz="2000" i="1" smtClean="0"/>
              <a:t> </a:t>
            </a:r>
            <a:r>
              <a:rPr lang="cs-CZ" altLang="cs-CZ" sz="2000" i="1" err="1" smtClean="0"/>
              <a:t>principle</a:t>
            </a:r>
            <a:r>
              <a:rPr lang="cs-CZ" altLang="cs-CZ" sz="2000" i="1" smtClean="0"/>
              <a:t>:</a:t>
            </a:r>
            <a:endParaRPr lang="cs-CZ" altLang="cs-CZ" sz="2000" i="1"/>
          </a:p>
          <a:p>
            <a:pPr lvl="2">
              <a:buFontTx/>
              <a:buBlip>
                <a:blip r:embed="rId2"/>
              </a:buBlip>
            </a:pPr>
            <a:r>
              <a:rPr lang="cs-CZ" altLang="cs-CZ" sz="1800"/>
              <a:t>  </a:t>
            </a:r>
            <a:r>
              <a:rPr lang="cs-CZ" altLang="cs-CZ" sz="1800" err="1" smtClean="0"/>
              <a:t>measurement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 </a:t>
            </a:r>
            <a:r>
              <a:rPr lang="cs-CZ" altLang="cs-CZ" sz="1800" i="1" smtClean="0">
                <a:solidFill>
                  <a:schemeClr val="accent2"/>
                </a:solidFill>
              </a:rPr>
              <a:t>m/z</a:t>
            </a:r>
            <a:r>
              <a:rPr lang="cs-CZ" altLang="cs-CZ" sz="1800" smtClean="0"/>
              <a:t>  ion ratio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analyte</a:t>
            </a:r>
            <a:endParaRPr lang="cs-CZ" altLang="cs-CZ" sz="1800"/>
          </a:p>
          <a:p>
            <a:r>
              <a:rPr lang="cs-CZ" altLang="cs-CZ" sz="1800"/>
              <a:t>					</a:t>
            </a:r>
            <a:r>
              <a:rPr lang="cs-CZ" altLang="cs-CZ" sz="1800" i="1">
                <a:solidFill>
                  <a:schemeClr val="accent2"/>
                </a:solidFill>
              </a:rPr>
              <a:t>m </a:t>
            </a:r>
            <a:r>
              <a:rPr lang="cs-CZ" altLang="cs-CZ" sz="1800" i="1" smtClean="0">
                <a:solidFill>
                  <a:schemeClr val="accent2"/>
                </a:solidFill>
              </a:rPr>
              <a:t>– ion </a:t>
            </a:r>
            <a:r>
              <a:rPr lang="cs-CZ" altLang="cs-CZ" sz="1800" i="1" err="1" smtClean="0">
                <a:solidFill>
                  <a:schemeClr val="accent2"/>
                </a:solidFill>
              </a:rPr>
              <a:t>mass</a:t>
            </a:r>
            <a:endParaRPr lang="cs-CZ" altLang="cs-CZ" sz="1800" i="1">
              <a:solidFill>
                <a:schemeClr val="accent2"/>
              </a:solidFill>
            </a:endParaRPr>
          </a:p>
          <a:p>
            <a:r>
              <a:rPr lang="cs-CZ" altLang="cs-CZ" sz="1800" i="1">
                <a:solidFill>
                  <a:schemeClr val="accent2"/>
                </a:solidFill>
              </a:rPr>
              <a:t>					 z </a:t>
            </a:r>
            <a:r>
              <a:rPr lang="cs-CZ" altLang="cs-CZ" sz="1800" i="1" smtClean="0">
                <a:solidFill>
                  <a:schemeClr val="accent2"/>
                </a:solidFill>
              </a:rPr>
              <a:t>– </a:t>
            </a:r>
            <a:r>
              <a:rPr lang="cs-CZ" altLang="cs-CZ" sz="1800" i="1" err="1" smtClean="0">
                <a:solidFill>
                  <a:schemeClr val="accent2"/>
                </a:solidFill>
              </a:rPr>
              <a:t>charge</a:t>
            </a:r>
            <a:r>
              <a:rPr lang="cs-CZ" altLang="cs-CZ" sz="1800" i="1" smtClean="0">
                <a:solidFill>
                  <a:schemeClr val="accent2"/>
                </a:solidFill>
              </a:rPr>
              <a:t> </a:t>
            </a:r>
            <a:r>
              <a:rPr lang="cs-CZ" altLang="cs-CZ" sz="1800" i="1" err="1" smtClean="0">
                <a:solidFill>
                  <a:schemeClr val="accent2"/>
                </a:solidFill>
              </a:rPr>
              <a:t>number</a:t>
            </a:r>
            <a:endParaRPr lang="en-US" altLang="cs-CZ" sz="1800" i="1">
              <a:solidFill>
                <a:schemeClr val="accent2"/>
              </a:solidFill>
            </a:endParaRPr>
          </a:p>
        </p:txBody>
      </p:sp>
      <p:grpSp>
        <p:nvGrpSpPr>
          <p:cNvPr id="6239" name="Group 95"/>
          <p:cNvGrpSpPr>
            <a:grpSpLocks/>
          </p:cNvGrpSpPr>
          <p:nvPr/>
        </p:nvGrpSpPr>
        <p:grpSpPr bwMode="auto">
          <a:xfrm>
            <a:off x="431800" y="4214813"/>
            <a:ext cx="8423275" cy="2570162"/>
            <a:chOff x="272" y="2655"/>
            <a:chExt cx="5306" cy="1619"/>
          </a:xfrm>
        </p:grpSpPr>
        <p:sp>
          <p:nvSpPr>
            <p:cNvPr id="6192" name="Text Box 48"/>
            <p:cNvSpPr txBox="1">
              <a:spLocks noChangeArrowheads="1"/>
            </p:cNvSpPr>
            <p:nvPr/>
          </p:nvSpPr>
          <p:spPr bwMode="auto">
            <a:xfrm>
              <a:off x="272" y="3944"/>
              <a:ext cx="530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400" i="1" err="1" smtClean="0"/>
                <a:t>Note</a:t>
              </a:r>
              <a:r>
                <a:rPr lang="cs-CZ" altLang="cs-CZ" sz="1400" i="1"/>
                <a:t>: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Apart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from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selected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types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of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ionization</a:t>
              </a:r>
              <a:r>
                <a:rPr lang="cs-CZ" altLang="cs-CZ" sz="1400" i="1" smtClean="0"/>
                <a:t>, </a:t>
              </a:r>
              <a:r>
                <a:rPr lang="cs-CZ" altLang="cs-CZ" sz="1400" i="1" err="1" smtClean="0"/>
                <a:t>all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steps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of</a:t>
              </a:r>
              <a:r>
                <a:rPr lang="cs-CZ" altLang="cs-CZ" sz="1400" i="1" smtClean="0"/>
                <a:t> MS </a:t>
              </a:r>
              <a:r>
                <a:rPr lang="cs-CZ" altLang="cs-CZ" sz="1400" i="1" err="1" smtClean="0"/>
                <a:t>analysis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take</a:t>
              </a:r>
              <a:r>
                <a:rPr lang="cs-CZ" altLang="cs-CZ" sz="1400" i="1" smtClean="0"/>
                <a:t> place in </a:t>
              </a:r>
              <a:r>
                <a:rPr lang="cs-CZ" altLang="cs-CZ" sz="1400" i="1" err="1" smtClean="0"/>
                <a:t>vacuum</a:t>
              </a:r>
              <a:r>
                <a:rPr lang="cs-CZ" altLang="cs-CZ" sz="1400" i="1" smtClean="0"/>
                <a:t> to </a:t>
              </a:r>
              <a:r>
                <a:rPr lang="cs-CZ" altLang="cs-CZ" sz="1400" i="1" err="1" smtClean="0"/>
                <a:t>prevent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ions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from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unwanted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collisions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during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their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way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from</a:t>
              </a:r>
              <a:r>
                <a:rPr lang="cs-CZ" altLang="cs-CZ" sz="1400" i="1" smtClean="0"/>
                <a:t> ion source to </a:t>
              </a:r>
              <a:r>
                <a:rPr lang="cs-CZ" altLang="cs-CZ" sz="1400" i="1" err="1" smtClean="0"/>
                <a:t>detector</a:t>
              </a:r>
              <a:r>
                <a:rPr lang="cs-CZ" altLang="cs-CZ" sz="1400" i="1" smtClean="0"/>
                <a:t> (</a:t>
              </a:r>
              <a:r>
                <a:rPr lang="cs-CZ" altLang="cs-CZ" sz="1400" i="1" err="1" smtClean="0"/>
                <a:t>mean</a:t>
              </a:r>
              <a:r>
                <a:rPr lang="cs-CZ" altLang="cs-CZ" sz="1400" i="1" smtClean="0"/>
                <a:t> free </a:t>
              </a:r>
              <a:r>
                <a:rPr lang="cs-CZ" altLang="cs-CZ" sz="1400" i="1" err="1" smtClean="0"/>
                <a:t>path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of</a:t>
              </a:r>
              <a:r>
                <a:rPr lang="cs-CZ" altLang="cs-CZ" sz="1400" i="1" smtClean="0"/>
                <a:t> </a:t>
              </a:r>
              <a:r>
                <a:rPr lang="cs-CZ" altLang="cs-CZ" sz="1400" i="1" err="1" smtClean="0"/>
                <a:t>molecules</a:t>
              </a:r>
              <a:r>
                <a:rPr lang="cs-CZ" altLang="cs-CZ" sz="1400" i="1" smtClean="0"/>
                <a:t>)  </a:t>
              </a:r>
              <a:endParaRPr lang="cs-CZ" altLang="cs-CZ" sz="1400" i="1"/>
            </a:p>
          </p:txBody>
        </p:sp>
        <p:sp>
          <p:nvSpPr>
            <p:cNvPr id="6196" name="Text Box 52"/>
            <p:cNvSpPr txBox="1">
              <a:spLocks noChangeArrowheads="1"/>
            </p:cNvSpPr>
            <p:nvPr/>
          </p:nvSpPr>
          <p:spPr bwMode="auto">
            <a:xfrm>
              <a:off x="547" y="2655"/>
              <a:ext cx="4992" cy="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000" i="1" err="1" smtClean="0"/>
                <a:t>Analysis</a:t>
              </a:r>
              <a:r>
                <a:rPr lang="cs-CZ" altLang="cs-CZ" sz="2000" i="1" smtClean="0"/>
                <a:t> </a:t>
              </a:r>
              <a:r>
                <a:rPr lang="cs-CZ" altLang="cs-CZ" sz="2000" i="1" err="1" smtClean="0"/>
                <a:t>outcome</a:t>
              </a:r>
              <a:r>
                <a:rPr lang="cs-CZ" altLang="cs-CZ" sz="2000" i="1" smtClean="0"/>
                <a:t>:</a:t>
              </a:r>
              <a:endParaRPr lang="cs-CZ" altLang="cs-CZ" sz="2000" i="1"/>
            </a:p>
            <a:p>
              <a:pPr lvl="2">
                <a:buFontTx/>
                <a:buBlip>
                  <a:blip r:embed="rId3"/>
                </a:buBlip>
              </a:pPr>
              <a:r>
                <a:rPr lang="cs-CZ" altLang="cs-CZ" sz="1800" i="1"/>
                <a:t>  </a:t>
              </a:r>
              <a:r>
                <a:rPr lang="cs-CZ" altLang="cs-CZ" sz="1800" err="1" smtClean="0"/>
                <a:t>mass</a:t>
              </a:r>
              <a:r>
                <a:rPr lang="cs-CZ" altLang="cs-CZ" sz="1800" smtClean="0"/>
                <a:t> </a:t>
              </a:r>
              <a:r>
                <a:rPr lang="cs-CZ" altLang="cs-CZ" sz="1800" err="1" smtClean="0"/>
                <a:t>spectrum</a:t>
              </a:r>
              <a:r>
                <a:rPr lang="cs-CZ" altLang="cs-CZ" sz="1800" smtClean="0"/>
                <a:t> –  dependence </a:t>
              </a:r>
              <a:r>
                <a:rPr lang="cs-CZ" altLang="cs-CZ" sz="1800" err="1" smtClean="0"/>
                <a:t>of</a:t>
              </a:r>
              <a:r>
                <a:rPr lang="cs-CZ" altLang="cs-CZ" sz="1800" smtClean="0"/>
                <a:t>  ion intensity on </a:t>
              </a:r>
              <a:r>
                <a:rPr lang="cs-CZ" altLang="cs-CZ" sz="1800" err="1" smtClean="0"/>
                <a:t>their</a:t>
              </a:r>
              <a:r>
                <a:rPr lang="cs-CZ" altLang="cs-CZ" sz="1800" i="1" smtClean="0"/>
                <a:t> </a:t>
              </a:r>
              <a:r>
                <a:rPr lang="cs-CZ" altLang="cs-CZ" sz="1800" i="1">
                  <a:solidFill>
                    <a:schemeClr val="accent2"/>
                  </a:solidFill>
                </a:rPr>
                <a:t>m/z</a:t>
              </a:r>
              <a:r>
                <a:rPr lang="cs-CZ" altLang="cs-CZ" sz="1800" i="1"/>
                <a:t> </a:t>
              </a:r>
            </a:p>
            <a:p>
              <a:pPr lvl="1"/>
              <a:r>
                <a:rPr lang="cs-CZ" altLang="cs-CZ" sz="1800" i="1"/>
                <a:t>			 </a:t>
              </a:r>
              <a:r>
                <a:rPr lang="cs-CZ" altLang="cs-CZ" sz="1800" i="1" smtClean="0"/>
                <a:t> </a:t>
              </a:r>
              <a:r>
                <a:rPr lang="cs-CZ" altLang="cs-CZ" sz="1800" err="1" smtClean="0"/>
                <a:t>allowing</a:t>
              </a:r>
              <a:r>
                <a:rPr lang="cs-CZ" altLang="cs-CZ" sz="1800" smtClean="0"/>
                <a:t> </a:t>
              </a:r>
              <a:r>
                <a:rPr lang="cs-CZ" altLang="cs-CZ" sz="1800" b="1" err="1" smtClean="0"/>
                <a:t>determination</a:t>
              </a:r>
              <a:r>
                <a:rPr lang="cs-CZ" altLang="cs-CZ" sz="1800" b="1" smtClean="0"/>
                <a:t> </a:t>
              </a:r>
              <a:r>
                <a:rPr lang="cs-CZ" altLang="cs-CZ" sz="1800" b="1" err="1" smtClean="0"/>
                <a:t>of</a:t>
              </a:r>
              <a:r>
                <a:rPr lang="cs-CZ" altLang="cs-CZ" sz="1800" b="1" smtClean="0"/>
                <a:t> ion </a:t>
              </a:r>
              <a:r>
                <a:rPr lang="cs-CZ" altLang="cs-CZ" sz="1800" b="1" err="1" smtClean="0"/>
                <a:t>mass</a:t>
              </a:r>
              <a:endParaRPr lang="cs-CZ" altLang="cs-CZ" sz="1800"/>
            </a:p>
            <a:p>
              <a:pPr lvl="1"/>
              <a:r>
                <a:rPr lang="cs-CZ" altLang="cs-CZ" sz="1800" i="1"/>
                <a:t>			 </a:t>
              </a:r>
              <a:r>
                <a:rPr lang="cs-CZ" altLang="cs-CZ" sz="1800" i="1" smtClean="0"/>
                <a:t> </a:t>
              </a:r>
              <a:r>
                <a:rPr lang="cs-CZ" altLang="cs-CZ" sz="1800" smtClean="0"/>
                <a:t>in case </a:t>
              </a:r>
              <a:r>
                <a:rPr lang="cs-CZ" altLang="cs-CZ" sz="1800" err="1" smtClean="0"/>
                <a:t>of</a:t>
              </a:r>
              <a:r>
                <a:rPr lang="cs-CZ" altLang="cs-CZ" sz="1800" smtClean="0"/>
                <a:t> </a:t>
              </a:r>
              <a:r>
                <a:rPr lang="cs-CZ" altLang="cs-CZ" sz="1800" err="1" smtClean="0"/>
                <a:t>molecular</a:t>
              </a:r>
              <a:r>
                <a:rPr lang="cs-CZ" altLang="cs-CZ" sz="1800" smtClean="0"/>
                <a:t> </a:t>
              </a:r>
              <a:r>
                <a:rPr lang="cs-CZ" altLang="cs-CZ" sz="1800"/>
                <a:t>i</a:t>
              </a:r>
              <a:r>
                <a:rPr lang="en-US" altLang="cs-CZ" sz="1800"/>
                <a:t>o</a:t>
              </a:r>
              <a:r>
                <a:rPr lang="cs-CZ" altLang="cs-CZ" sz="1800" smtClean="0"/>
                <a:t>n</a:t>
              </a:r>
              <a:endParaRPr lang="en-US" altLang="cs-CZ" sz="1800"/>
            </a:p>
            <a:p>
              <a:pPr lvl="1"/>
              <a:r>
                <a:rPr lang="en-US" altLang="cs-CZ" sz="1800"/>
                <a:t>					    </a:t>
              </a:r>
              <a:r>
                <a:rPr lang="cs-CZ" altLang="cs-CZ" sz="1800"/>
                <a:t> </a:t>
              </a:r>
              <a:r>
                <a:rPr lang="cs-CZ" altLang="cs-CZ" sz="1800" b="1" err="1" smtClean="0"/>
                <a:t>mass</a:t>
              </a:r>
              <a:r>
                <a:rPr lang="cs-CZ" altLang="cs-CZ" sz="1800" b="1" smtClean="0"/>
                <a:t> </a:t>
              </a:r>
              <a:r>
                <a:rPr lang="cs-CZ" altLang="cs-CZ" sz="1800" b="1" err="1" smtClean="0"/>
                <a:t>of</a:t>
              </a:r>
              <a:r>
                <a:rPr lang="cs-CZ" altLang="cs-CZ" sz="1800" b="1" smtClean="0"/>
                <a:t> </a:t>
              </a:r>
              <a:r>
                <a:rPr lang="cs-CZ" altLang="cs-CZ" sz="1800" b="1" err="1" smtClean="0"/>
                <a:t>the</a:t>
              </a:r>
              <a:r>
                <a:rPr lang="cs-CZ" altLang="cs-CZ" sz="1800" b="1" smtClean="0"/>
                <a:t> </a:t>
              </a:r>
              <a:r>
                <a:rPr lang="cs-CZ" altLang="cs-CZ" sz="1800" b="1" err="1" smtClean="0"/>
                <a:t>whole</a:t>
              </a:r>
              <a:r>
                <a:rPr lang="cs-CZ" altLang="cs-CZ" sz="1800" b="1" smtClean="0"/>
                <a:t> </a:t>
              </a:r>
              <a:r>
                <a:rPr lang="cs-CZ" altLang="cs-CZ" sz="1800" b="1" err="1" smtClean="0"/>
                <a:t>molecule</a:t>
              </a:r>
              <a:endParaRPr lang="cs-CZ" altLang="cs-CZ" sz="1800" b="1"/>
            </a:p>
          </p:txBody>
        </p:sp>
        <p:grpSp>
          <p:nvGrpSpPr>
            <p:cNvPr id="6197" name="Group 53"/>
            <p:cNvGrpSpPr>
              <a:grpSpLocks/>
            </p:cNvGrpSpPr>
            <p:nvPr/>
          </p:nvGrpSpPr>
          <p:grpSpPr bwMode="auto">
            <a:xfrm>
              <a:off x="787" y="3059"/>
              <a:ext cx="1591" cy="883"/>
              <a:chOff x="816" y="3255"/>
              <a:chExt cx="1591" cy="883"/>
            </a:xfrm>
          </p:grpSpPr>
          <p:sp>
            <p:nvSpPr>
              <p:cNvPr id="6198" name="Freeform 54"/>
              <p:cNvSpPr>
                <a:spLocks/>
              </p:cNvSpPr>
              <p:nvPr/>
            </p:nvSpPr>
            <p:spPr bwMode="auto">
              <a:xfrm>
                <a:off x="1046" y="3374"/>
                <a:ext cx="1081" cy="610"/>
              </a:xfrm>
              <a:custGeom>
                <a:avLst/>
                <a:gdLst>
                  <a:gd name="T0" fmla="*/ 5 w 400"/>
                  <a:gd name="T1" fmla="*/ 390 h 398"/>
                  <a:gd name="T2" fmla="*/ 11 w 400"/>
                  <a:gd name="T3" fmla="*/ 394 h 398"/>
                  <a:gd name="T4" fmla="*/ 20 w 400"/>
                  <a:gd name="T5" fmla="*/ 397 h 398"/>
                  <a:gd name="T6" fmla="*/ 27 w 400"/>
                  <a:gd name="T7" fmla="*/ 396 h 398"/>
                  <a:gd name="T8" fmla="*/ 33 w 400"/>
                  <a:gd name="T9" fmla="*/ 388 h 398"/>
                  <a:gd name="T10" fmla="*/ 39 w 400"/>
                  <a:gd name="T11" fmla="*/ 390 h 398"/>
                  <a:gd name="T12" fmla="*/ 45 w 400"/>
                  <a:gd name="T13" fmla="*/ 387 h 398"/>
                  <a:gd name="T14" fmla="*/ 52 w 400"/>
                  <a:gd name="T15" fmla="*/ 385 h 398"/>
                  <a:gd name="T16" fmla="*/ 57 w 400"/>
                  <a:gd name="T17" fmla="*/ 391 h 398"/>
                  <a:gd name="T18" fmla="*/ 64 w 400"/>
                  <a:gd name="T19" fmla="*/ 386 h 398"/>
                  <a:gd name="T20" fmla="*/ 70 w 400"/>
                  <a:gd name="T21" fmla="*/ 373 h 398"/>
                  <a:gd name="T22" fmla="*/ 76 w 400"/>
                  <a:gd name="T23" fmla="*/ 379 h 398"/>
                  <a:gd name="T24" fmla="*/ 85 w 400"/>
                  <a:gd name="T25" fmla="*/ 381 h 398"/>
                  <a:gd name="T26" fmla="*/ 92 w 400"/>
                  <a:gd name="T27" fmla="*/ 391 h 398"/>
                  <a:gd name="T28" fmla="*/ 98 w 400"/>
                  <a:gd name="T29" fmla="*/ 395 h 398"/>
                  <a:gd name="T30" fmla="*/ 104 w 400"/>
                  <a:gd name="T31" fmla="*/ 387 h 398"/>
                  <a:gd name="T32" fmla="*/ 110 w 400"/>
                  <a:gd name="T33" fmla="*/ 395 h 398"/>
                  <a:gd name="T34" fmla="*/ 117 w 400"/>
                  <a:gd name="T35" fmla="*/ 393 h 398"/>
                  <a:gd name="T36" fmla="*/ 124 w 400"/>
                  <a:gd name="T37" fmla="*/ 387 h 398"/>
                  <a:gd name="T38" fmla="*/ 131 w 400"/>
                  <a:gd name="T39" fmla="*/ 385 h 398"/>
                  <a:gd name="T40" fmla="*/ 138 w 400"/>
                  <a:gd name="T41" fmla="*/ 389 h 398"/>
                  <a:gd name="T42" fmla="*/ 144 w 400"/>
                  <a:gd name="T43" fmla="*/ 390 h 398"/>
                  <a:gd name="T44" fmla="*/ 150 w 400"/>
                  <a:gd name="T45" fmla="*/ 394 h 398"/>
                  <a:gd name="T46" fmla="*/ 158 w 400"/>
                  <a:gd name="T47" fmla="*/ 387 h 398"/>
                  <a:gd name="T48" fmla="*/ 165 w 400"/>
                  <a:gd name="T49" fmla="*/ 390 h 398"/>
                  <a:gd name="T50" fmla="*/ 173 w 400"/>
                  <a:gd name="T51" fmla="*/ 395 h 398"/>
                  <a:gd name="T52" fmla="*/ 178 w 400"/>
                  <a:gd name="T53" fmla="*/ 394 h 398"/>
                  <a:gd name="T54" fmla="*/ 184 w 400"/>
                  <a:gd name="T55" fmla="*/ 392 h 398"/>
                  <a:gd name="T56" fmla="*/ 189 w 400"/>
                  <a:gd name="T57" fmla="*/ 385 h 398"/>
                  <a:gd name="T58" fmla="*/ 195 w 400"/>
                  <a:gd name="T59" fmla="*/ 397 h 398"/>
                  <a:gd name="T60" fmla="*/ 200 w 400"/>
                  <a:gd name="T61" fmla="*/ 391 h 398"/>
                  <a:gd name="T62" fmla="*/ 207 w 400"/>
                  <a:gd name="T63" fmla="*/ 393 h 398"/>
                  <a:gd name="T64" fmla="*/ 214 w 400"/>
                  <a:gd name="T65" fmla="*/ 387 h 398"/>
                  <a:gd name="T66" fmla="*/ 220 w 400"/>
                  <a:gd name="T67" fmla="*/ 383 h 398"/>
                  <a:gd name="T68" fmla="*/ 226 w 400"/>
                  <a:gd name="T69" fmla="*/ 370 h 398"/>
                  <a:gd name="T70" fmla="*/ 233 w 400"/>
                  <a:gd name="T71" fmla="*/ 385 h 398"/>
                  <a:gd name="T72" fmla="*/ 240 w 400"/>
                  <a:gd name="T73" fmla="*/ 367 h 398"/>
                  <a:gd name="T74" fmla="*/ 247 w 400"/>
                  <a:gd name="T75" fmla="*/ 312 h 398"/>
                  <a:gd name="T76" fmla="*/ 254 w 400"/>
                  <a:gd name="T77" fmla="*/ 372 h 398"/>
                  <a:gd name="T78" fmla="*/ 261 w 400"/>
                  <a:gd name="T79" fmla="*/ 193 h 398"/>
                  <a:gd name="T80" fmla="*/ 266 w 400"/>
                  <a:gd name="T81" fmla="*/ 371 h 398"/>
                  <a:gd name="T82" fmla="*/ 272 w 400"/>
                  <a:gd name="T83" fmla="*/ 368 h 398"/>
                  <a:gd name="T84" fmla="*/ 278 w 400"/>
                  <a:gd name="T85" fmla="*/ 383 h 398"/>
                  <a:gd name="T86" fmla="*/ 286 w 400"/>
                  <a:gd name="T87" fmla="*/ 335 h 398"/>
                  <a:gd name="T88" fmla="*/ 294 w 400"/>
                  <a:gd name="T89" fmla="*/ 387 h 398"/>
                  <a:gd name="T90" fmla="*/ 299 w 400"/>
                  <a:gd name="T91" fmla="*/ 388 h 398"/>
                  <a:gd name="T92" fmla="*/ 306 w 400"/>
                  <a:gd name="T93" fmla="*/ 393 h 398"/>
                  <a:gd name="T94" fmla="*/ 312 w 400"/>
                  <a:gd name="T95" fmla="*/ 384 h 398"/>
                  <a:gd name="T96" fmla="*/ 318 w 400"/>
                  <a:gd name="T97" fmla="*/ 395 h 398"/>
                  <a:gd name="T98" fmla="*/ 326 w 400"/>
                  <a:gd name="T99" fmla="*/ 392 h 398"/>
                  <a:gd name="T100" fmla="*/ 333 w 400"/>
                  <a:gd name="T101" fmla="*/ 393 h 398"/>
                  <a:gd name="T102" fmla="*/ 341 w 400"/>
                  <a:gd name="T103" fmla="*/ 395 h 398"/>
                  <a:gd name="T104" fmla="*/ 347 w 400"/>
                  <a:gd name="T105" fmla="*/ 395 h 398"/>
                  <a:gd name="T106" fmla="*/ 354 w 400"/>
                  <a:gd name="T107" fmla="*/ 393 h 398"/>
                  <a:gd name="T108" fmla="*/ 364 w 400"/>
                  <a:gd name="T109" fmla="*/ 395 h 398"/>
                  <a:gd name="T110" fmla="*/ 369 w 400"/>
                  <a:gd name="T111" fmla="*/ 395 h 398"/>
                  <a:gd name="T112" fmla="*/ 376 w 400"/>
                  <a:gd name="T113" fmla="*/ 395 h 398"/>
                  <a:gd name="T114" fmla="*/ 382 w 400"/>
                  <a:gd name="T115" fmla="*/ 392 h 398"/>
                  <a:gd name="T116" fmla="*/ 387 w 400"/>
                  <a:gd name="T117" fmla="*/ 398 h 398"/>
                  <a:gd name="T118" fmla="*/ 396 w 400"/>
                  <a:gd name="T119" fmla="*/ 393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0" h="398">
                    <a:moveTo>
                      <a:pt x="0" y="397"/>
                    </a:moveTo>
                    <a:lnTo>
                      <a:pt x="2" y="396"/>
                    </a:lnTo>
                    <a:lnTo>
                      <a:pt x="3" y="393"/>
                    </a:lnTo>
                    <a:lnTo>
                      <a:pt x="4" y="395"/>
                    </a:lnTo>
                    <a:lnTo>
                      <a:pt x="5" y="390"/>
                    </a:lnTo>
                    <a:lnTo>
                      <a:pt x="6" y="392"/>
                    </a:lnTo>
                    <a:lnTo>
                      <a:pt x="7" y="397"/>
                    </a:lnTo>
                    <a:lnTo>
                      <a:pt x="9" y="398"/>
                    </a:lnTo>
                    <a:lnTo>
                      <a:pt x="9" y="397"/>
                    </a:lnTo>
                    <a:lnTo>
                      <a:pt x="11" y="394"/>
                    </a:lnTo>
                    <a:lnTo>
                      <a:pt x="12" y="387"/>
                    </a:lnTo>
                    <a:lnTo>
                      <a:pt x="14" y="395"/>
                    </a:lnTo>
                    <a:lnTo>
                      <a:pt x="15" y="394"/>
                    </a:lnTo>
                    <a:lnTo>
                      <a:pt x="17" y="391"/>
                    </a:lnTo>
                    <a:lnTo>
                      <a:pt x="20" y="397"/>
                    </a:lnTo>
                    <a:lnTo>
                      <a:pt x="21" y="392"/>
                    </a:lnTo>
                    <a:lnTo>
                      <a:pt x="22" y="391"/>
                    </a:lnTo>
                    <a:lnTo>
                      <a:pt x="23" y="395"/>
                    </a:lnTo>
                    <a:lnTo>
                      <a:pt x="24" y="389"/>
                    </a:lnTo>
                    <a:lnTo>
                      <a:pt x="27" y="396"/>
                    </a:lnTo>
                    <a:lnTo>
                      <a:pt x="28" y="383"/>
                    </a:lnTo>
                    <a:lnTo>
                      <a:pt x="29" y="393"/>
                    </a:lnTo>
                    <a:lnTo>
                      <a:pt x="30" y="388"/>
                    </a:lnTo>
                    <a:lnTo>
                      <a:pt x="32" y="391"/>
                    </a:lnTo>
                    <a:lnTo>
                      <a:pt x="33" y="388"/>
                    </a:lnTo>
                    <a:lnTo>
                      <a:pt x="34" y="387"/>
                    </a:lnTo>
                    <a:lnTo>
                      <a:pt x="35" y="359"/>
                    </a:lnTo>
                    <a:lnTo>
                      <a:pt x="37" y="382"/>
                    </a:lnTo>
                    <a:lnTo>
                      <a:pt x="38" y="378"/>
                    </a:lnTo>
                    <a:lnTo>
                      <a:pt x="39" y="390"/>
                    </a:lnTo>
                    <a:lnTo>
                      <a:pt x="40" y="390"/>
                    </a:lnTo>
                    <a:lnTo>
                      <a:pt x="42" y="395"/>
                    </a:lnTo>
                    <a:lnTo>
                      <a:pt x="43" y="390"/>
                    </a:lnTo>
                    <a:lnTo>
                      <a:pt x="44" y="383"/>
                    </a:lnTo>
                    <a:lnTo>
                      <a:pt x="45" y="387"/>
                    </a:lnTo>
                    <a:lnTo>
                      <a:pt x="46" y="348"/>
                    </a:lnTo>
                    <a:lnTo>
                      <a:pt x="47" y="354"/>
                    </a:lnTo>
                    <a:lnTo>
                      <a:pt x="48" y="358"/>
                    </a:lnTo>
                    <a:lnTo>
                      <a:pt x="51" y="381"/>
                    </a:lnTo>
                    <a:lnTo>
                      <a:pt x="52" y="385"/>
                    </a:lnTo>
                    <a:lnTo>
                      <a:pt x="53" y="393"/>
                    </a:lnTo>
                    <a:lnTo>
                      <a:pt x="54" y="396"/>
                    </a:lnTo>
                    <a:lnTo>
                      <a:pt x="55" y="393"/>
                    </a:lnTo>
                    <a:lnTo>
                      <a:pt x="56" y="384"/>
                    </a:lnTo>
                    <a:lnTo>
                      <a:pt x="57" y="391"/>
                    </a:lnTo>
                    <a:lnTo>
                      <a:pt x="58" y="373"/>
                    </a:lnTo>
                    <a:lnTo>
                      <a:pt x="59" y="336"/>
                    </a:lnTo>
                    <a:lnTo>
                      <a:pt x="62" y="379"/>
                    </a:lnTo>
                    <a:lnTo>
                      <a:pt x="63" y="376"/>
                    </a:lnTo>
                    <a:lnTo>
                      <a:pt x="64" y="386"/>
                    </a:lnTo>
                    <a:lnTo>
                      <a:pt x="66" y="379"/>
                    </a:lnTo>
                    <a:lnTo>
                      <a:pt x="67" y="393"/>
                    </a:lnTo>
                    <a:lnTo>
                      <a:pt x="68" y="390"/>
                    </a:lnTo>
                    <a:lnTo>
                      <a:pt x="69" y="394"/>
                    </a:lnTo>
                    <a:lnTo>
                      <a:pt x="70" y="373"/>
                    </a:lnTo>
                    <a:lnTo>
                      <a:pt x="72" y="367"/>
                    </a:lnTo>
                    <a:lnTo>
                      <a:pt x="73" y="346"/>
                    </a:lnTo>
                    <a:lnTo>
                      <a:pt x="74" y="357"/>
                    </a:lnTo>
                    <a:lnTo>
                      <a:pt x="75" y="385"/>
                    </a:lnTo>
                    <a:lnTo>
                      <a:pt x="76" y="379"/>
                    </a:lnTo>
                    <a:lnTo>
                      <a:pt x="78" y="390"/>
                    </a:lnTo>
                    <a:lnTo>
                      <a:pt x="80" y="394"/>
                    </a:lnTo>
                    <a:lnTo>
                      <a:pt x="82" y="386"/>
                    </a:lnTo>
                    <a:lnTo>
                      <a:pt x="83" y="395"/>
                    </a:lnTo>
                    <a:lnTo>
                      <a:pt x="85" y="381"/>
                    </a:lnTo>
                    <a:lnTo>
                      <a:pt x="86" y="370"/>
                    </a:lnTo>
                    <a:lnTo>
                      <a:pt x="88" y="391"/>
                    </a:lnTo>
                    <a:lnTo>
                      <a:pt x="89" y="386"/>
                    </a:lnTo>
                    <a:lnTo>
                      <a:pt x="90" y="395"/>
                    </a:lnTo>
                    <a:lnTo>
                      <a:pt x="92" y="391"/>
                    </a:lnTo>
                    <a:lnTo>
                      <a:pt x="93" y="395"/>
                    </a:lnTo>
                    <a:lnTo>
                      <a:pt x="94" y="396"/>
                    </a:lnTo>
                    <a:lnTo>
                      <a:pt x="95" y="396"/>
                    </a:lnTo>
                    <a:lnTo>
                      <a:pt x="97" y="391"/>
                    </a:lnTo>
                    <a:lnTo>
                      <a:pt x="98" y="395"/>
                    </a:lnTo>
                    <a:lnTo>
                      <a:pt x="99" y="382"/>
                    </a:lnTo>
                    <a:lnTo>
                      <a:pt x="100" y="393"/>
                    </a:lnTo>
                    <a:lnTo>
                      <a:pt x="102" y="391"/>
                    </a:lnTo>
                    <a:lnTo>
                      <a:pt x="103" y="386"/>
                    </a:lnTo>
                    <a:lnTo>
                      <a:pt x="104" y="387"/>
                    </a:lnTo>
                    <a:lnTo>
                      <a:pt x="105" y="393"/>
                    </a:lnTo>
                    <a:lnTo>
                      <a:pt x="107" y="387"/>
                    </a:lnTo>
                    <a:lnTo>
                      <a:pt x="108" y="391"/>
                    </a:lnTo>
                    <a:lnTo>
                      <a:pt x="109" y="389"/>
                    </a:lnTo>
                    <a:lnTo>
                      <a:pt x="110" y="395"/>
                    </a:lnTo>
                    <a:lnTo>
                      <a:pt x="112" y="386"/>
                    </a:lnTo>
                    <a:lnTo>
                      <a:pt x="113" y="385"/>
                    </a:lnTo>
                    <a:lnTo>
                      <a:pt x="114" y="387"/>
                    </a:lnTo>
                    <a:lnTo>
                      <a:pt x="115" y="393"/>
                    </a:lnTo>
                    <a:lnTo>
                      <a:pt x="117" y="393"/>
                    </a:lnTo>
                    <a:lnTo>
                      <a:pt x="118" y="391"/>
                    </a:lnTo>
                    <a:lnTo>
                      <a:pt x="120" y="382"/>
                    </a:lnTo>
                    <a:lnTo>
                      <a:pt x="122" y="389"/>
                    </a:lnTo>
                    <a:lnTo>
                      <a:pt x="123" y="372"/>
                    </a:lnTo>
                    <a:lnTo>
                      <a:pt x="124" y="387"/>
                    </a:lnTo>
                    <a:lnTo>
                      <a:pt x="125" y="394"/>
                    </a:lnTo>
                    <a:lnTo>
                      <a:pt x="127" y="384"/>
                    </a:lnTo>
                    <a:lnTo>
                      <a:pt x="129" y="391"/>
                    </a:lnTo>
                    <a:lnTo>
                      <a:pt x="130" y="383"/>
                    </a:lnTo>
                    <a:lnTo>
                      <a:pt x="131" y="385"/>
                    </a:lnTo>
                    <a:lnTo>
                      <a:pt x="133" y="391"/>
                    </a:lnTo>
                    <a:lnTo>
                      <a:pt x="135" y="390"/>
                    </a:lnTo>
                    <a:lnTo>
                      <a:pt x="136" y="389"/>
                    </a:lnTo>
                    <a:lnTo>
                      <a:pt x="137" y="392"/>
                    </a:lnTo>
                    <a:lnTo>
                      <a:pt x="138" y="389"/>
                    </a:lnTo>
                    <a:lnTo>
                      <a:pt x="139" y="390"/>
                    </a:lnTo>
                    <a:lnTo>
                      <a:pt x="140" y="390"/>
                    </a:lnTo>
                    <a:lnTo>
                      <a:pt x="141" y="386"/>
                    </a:lnTo>
                    <a:lnTo>
                      <a:pt x="143" y="394"/>
                    </a:lnTo>
                    <a:lnTo>
                      <a:pt x="144" y="390"/>
                    </a:lnTo>
                    <a:lnTo>
                      <a:pt x="146" y="394"/>
                    </a:lnTo>
                    <a:lnTo>
                      <a:pt x="147" y="390"/>
                    </a:lnTo>
                    <a:lnTo>
                      <a:pt x="148" y="392"/>
                    </a:lnTo>
                    <a:lnTo>
                      <a:pt x="149" y="392"/>
                    </a:lnTo>
                    <a:lnTo>
                      <a:pt x="150" y="394"/>
                    </a:lnTo>
                    <a:lnTo>
                      <a:pt x="152" y="385"/>
                    </a:lnTo>
                    <a:lnTo>
                      <a:pt x="153" y="392"/>
                    </a:lnTo>
                    <a:lnTo>
                      <a:pt x="154" y="390"/>
                    </a:lnTo>
                    <a:lnTo>
                      <a:pt x="156" y="394"/>
                    </a:lnTo>
                    <a:lnTo>
                      <a:pt x="158" y="387"/>
                    </a:lnTo>
                    <a:lnTo>
                      <a:pt x="160" y="390"/>
                    </a:lnTo>
                    <a:lnTo>
                      <a:pt x="162" y="388"/>
                    </a:lnTo>
                    <a:lnTo>
                      <a:pt x="163" y="377"/>
                    </a:lnTo>
                    <a:lnTo>
                      <a:pt x="164" y="390"/>
                    </a:lnTo>
                    <a:lnTo>
                      <a:pt x="165" y="390"/>
                    </a:lnTo>
                    <a:lnTo>
                      <a:pt x="166" y="388"/>
                    </a:lnTo>
                    <a:lnTo>
                      <a:pt x="167" y="390"/>
                    </a:lnTo>
                    <a:lnTo>
                      <a:pt x="168" y="394"/>
                    </a:lnTo>
                    <a:lnTo>
                      <a:pt x="172" y="389"/>
                    </a:lnTo>
                    <a:lnTo>
                      <a:pt x="173" y="395"/>
                    </a:lnTo>
                    <a:lnTo>
                      <a:pt x="174" y="394"/>
                    </a:lnTo>
                    <a:lnTo>
                      <a:pt x="175" y="391"/>
                    </a:lnTo>
                    <a:lnTo>
                      <a:pt x="176" y="393"/>
                    </a:lnTo>
                    <a:lnTo>
                      <a:pt x="177" y="387"/>
                    </a:lnTo>
                    <a:lnTo>
                      <a:pt x="178" y="394"/>
                    </a:lnTo>
                    <a:lnTo>
                      <a:pt x="179" y="397"/>
                    </a:lnTo>
                    <a:lnTo>
                      <a:pt x="180" y="389"/>
                    </a:lnTo>
                    <a:lnTo>
                      <a:pt x="182" y="385"/>
                    </a:lnTo>
                    <a:lnTo>
                      <a:pt x="183" y="392"/>
                    </a:lnTo>
                    <a:lnTo>
                      <a:pt x="184" y="392"/>
                    </a:lnTo>
                    <a:lnTo>
                      <a:pt x="185" y="386"/>
                    </a:lnTo>
                    <a:lnTo>
                      <a:pt x="186" y="393"/>
                    </a:lnTo>
                    <a:lnTo>
                      <a:pt x="187" y="391"/>
                    </a:lnTo>
                    <a:lnTo>
                      <a:pt x="188" y="393"/>
                    </a:lnTo>
                    <a:lnTo>
                      <a:pt x="189" y="385"/>
                    </a:lnTo>
                    <a:lnTo>
                      <a:pt x="190" y="393"/>
                    </a:lnTo>
                    <a:lnTo>
                      <a:pt x="191" y="396"/>
                    </a:lnTo>
                    <a:lnTo>
                      <a:pt x="193" y="393"/>
                    </a:lnTo>
                    <a:lnTo>
                      <a:pt x="194" y="396"/>
                    </a:lnTo>
                    <a:lnTo>
                      <a:pt x="195" y="397"/>
                    </a:lnTo>
                    <a:lnTo>
                      <a:pt x="196" y="395"/>
                    </a:lnTo>
                    <a:lnTo>
                      <a:pt x="197" y="386"/>
                    </a:lnTo>
                    <a:lnTo>
                      <a:pt x="198" y="387"/>
                    </a:lnTo>
                    <a:lnTo>
                      <a:pt x="199" y="393"/>
                    </a:lnTo>
                    <a:lnTo>
                      <a:pt x="200" y="391"/>
                    </a:lnTo>
                    <a:lnTo>
                      <a:pt x="201" y="395"/>
                    </a:lnTo>
                    <a:lnTo>
                      <a:pt x="204" y="383"/>
                    </a:lnTo>
                    <a:lnTo>
                      <a:pt x="205" y="384"/>
                    </a:lnTo>
                    <a:lnTo>
                      <a:pt x="206" y="392"/>
                    </a:lnTo>
                    <a:lnTo>
                      <a:pt x="207" y="393"/>
                    </a:lnTo>
                    <a:lnTo>
                      <a:pt x="208" y="394"/>
                    </a:lnTo>
                    <a:lnTo>
                      <a:pt x="209" y="391"/>
                    </a:lnTo>
                    <a:lnTo>
                      <a:pt x="211" y="391"/>
                    </a:lnTo>
                    <a:lnTo>
                      <a:pt x="213" y="393"/>
                    </a:lnTo>
                    <a:lnTo>
                      <a:pt x="214" y="387"/>
                    </a:lnTo>
                    <a:lnTo>
                      <a:pt x="215" y="395"/>
                    </a:lnTo>
                    <a:lnTo>
                      <a:pt x="216" y="393"/>
                    </a:lnTo>
                    <a:lnTo>
                      <a:pt x="218" y="383"/>
                    </a:lnTo>
                    <a:lnTo>
                      <a:pt x="219" y="387"/>
                    </a:lnTo>
                    <a:lnTo>
                      <a:pt x="220" y="383"/>
                    </a:lnTo>
                    <a:lnTo>
                      <a:pt x="222" y="391"/>
                    </a:lnTo>
                    <a:lnTo>
                      <a:pt x="223" y="335"/>
                    </a:lnTo>
                    <a:lnTo>
                      <a:pt x="224" y="193"/>
                    </a:lnTo>
                    <a:lnTo>
                      <a:pt x="225" y="311"/>
                    </a:lnTo>
                    <a:lnTo>
                      <a:pt x="226" y="370"/>
                    </a:lnTo>
                    <a:lnTo>
                      <a:pt x="228" y="387"/>
                    </a:lnTo>
                    <a:lnTo>
                      <a:pt x="229" y="381"/>
                    </a:lnTo>
                    <a:lnTo>
                      <a:pt x="230" y="367"/>
                    </a:lnTo>
                    <a:lnTo>
                      <a:pt x="232" y="388"/>
                    </a:lnTo>
                    <a:lnTo>
                      <a:pt x="233" y="385"/>
                    </a:lnTo>
                    <a:lnTo>
                      <a:pt x="234" y="392"/>
                    </a:lnTo>
                    <a:lnTo>
                      <a:pt x="235" y="257"/>
                    </a:lnTo>
                    <a:lnTo>
                      <a:pt x="236" y="0"/>
                    </a:lnTo>
                    <a:lnTo>
                      <a:pt x="238" y="325"/>
                    </a:lnTo>
                    <a:lnTo>
                      <a:pt x="240" y="367"/>
                    </a:lnTo>
                    <a:lnTo>
                      <a:pt x="243" y="379"/>
                    </a:lnTo>
                    <a:lnTo>
                      <a:pt x="244" y="377"/>
                    </a:lnTo>
                    <a:lnTo>
                      <a:pt x="245" y="386"/>
                    </a:lnTo>
                    <a:lnTo>
                      <a:pt x="246" y="373"/>
                    </a:lnTo>
                    <a:lnTo>
                      <a:pt x="247" y="312"/>
                    </a:lnTo>
                    <a:lnTo>
                      <a:pt x="248" y="62"/>
                    </a:lnTo>
                    <a:lnTo>
                      <a:pt x="249" y="106"/>
                    </a:lnTo>
                    <a:lnTo>
                      <a:pt x="252" y="341"/>
                    </a:lnTo>
                    <a:lnTo>
                      <a:pt x="253" y="366"/>
                    </a:lnTo>
                    <a:lnTo>
                      <a:pt x="254" y="372"/>
                    </a:lnTo>
                    <a:lnTo>
                      <a:pt x="255" y="371"/>
                    </a:lnTo>
                    <a:lnTo>
                      <a:pt x="256" y="379"/>
                    </a:lnTo>
                    <a:lnTo>
                      <a:pt x="258" y="373"/>
                    </a:lnTo>
                    <a:lnTo>
                      <a:pt x="259" y="336"/>
                    </a:lnTo>
                    <a:lnTo>
                      <a:pt x="261" y="193"/>
                    </a:lnTo>
                    <a:lnTo>
                      <a:pt x="262" y="223"/>
                    </a:lnTo>
                    <a:lnTo>
                      <a:pt x="263" y="323"/>
                    </a:lnTo>
                    <a:lnTo>
                      <a:pt x="264" y="368"/>
                    </a:lnTo>
                    <a:lnTo>
                      <a:pt x="265" y="371"/>
                    </a:lnTo>
                    <a:lnTo>
                      <a:pt x="266" y="371"/>
                    </a:lnTo>
                    <a:lnTo>
                      <a:pt x="267" y="380"/>
                    </a:lnTo>
                    <a:lnTo>
                      <a:pt x="268" y="377"/>
                    </a:lnTo>
                    <a:lnTo>
                      <a:pt x="269" y="377"/>
                    </a:lnTo>
                    <a:lnTo>
                      <a:pt x="271" y="382"/>
                    </a:lnTo>
                    <a:lnTo>
                      <a:pt x="272" y="368"/>
                    </a:lnTo>
                    <a:lnTo>
                      <a:pt x="274" y="268"/>
                    </a:lnTo>
                    <a:lnTo>
                      <a:pt x="275" y="343"/>
                    </a:lnTo>
                    <a:lnTo>
                      <a:pt x="276" y="372"/>
                    </a:lnTo>
                    <a:lnTo>
                      <a:pt x="277" y="384"/>
                    </a:lnTo>
                    <a:lnTo>
                      <a:pt x="278" y="383"/>
                    </a:lnTo>
                    <a:lnTo>
                      <a:pt x="279" y="385"/>
                    </a:lnTo>
                    <a:lnTo>
                      <a:pt x="281" y="391"/>
                    </a:lnTo>
                    <a:lnTo>
                      <a:pt x="283" y="382"/>
                    </a:lnTo>
                    <a:lnTo>
                      <a:pt x="284" y="389"/>
                    </a:lnTo>
                    <a:lnTo>
                      <a:pt x="286" y="335"/>
                    </a:lnTo>
                    <a:lnTo>
                      <a:pt x="288" y="376"/>
                    </a:lnTo>
                    <a:lnTo>
                      <a:pt x="290" y="391"/>
                    </a:lnTo>
                    <a:lnTo>
                      <a:pt x="292" y="391"/>
                    </a:lnTo>
                    <a:lnTo>
                      <a:pt x="293" y="392"/>
                    </a:lnTo>
                    <a:lnTo>
                      <a:pt x="294" y="387"/>
                    </a:lnTo>
                    <a:lnTo>
                      <a:pt x="295" y="391"/>
                    </a:lnTo>
                    <a:lnTo>
                      <a:pt x="296" y="386"/>
                    </a:lnTo>
                    <a:lnTo>
                      <a:pt x="297" y="373"/>
                    </a:lnTo>
                    <a:lnTo>
                      <a:pt x="298" y="378"/>
                    </a:lnTo>
                    <a:lnTo>
                      <a:pt x="299" y="388"/>
                    </a:lnTo>
                    <a:lnTo>
                      <a:pt x="300" y="390"/>
                    </a:lnTo>
                    <a:lnTo>
                      <a:pt x="302" y="395"/>
                    </a:lnTo>
                    <a:lnTo>
                      <a:pt x="303" y="392"/>
                    </a:lnTo>
                    <a:lnTo>
                      <a:pt x="304" y="393"/>
                    </a:lnTo>
                    <a:lnTo>
                      <a:pt x="306" y="393"/>
                    </a:lnTo>
                    <a:lnTo>
                      <a:pt x="307" y="393"/>
                    </a:lnTo>
                    <a:lnTo>
                      <a:pt x="308" y="387"/>
                    </a:lnTo>
                    <a:lnTo>
                      <a:pt x="309" y="395"/>
                    </a:lnTo>
                    <a:lnTo>
                      <a:pt x="310" y="393"/>
                    </a:lnTo>
                    <a:lnTo>
                      <a:pt x="312" y="384"/>
                    </a:lnTo>
                    <a:lnTo>
                      <a:pt x="313" y="387"/>
                    </a:lnTo>
                    <a:lnTo>
                      <a:pt x="314" y="395"/>
                    </a:lnTo>
                    <a:lnTo>
                      <a:pt x="316" y="388"/>
                    </a:lnTo>
                    <a:lnTo>
                      <a:pt x="317" y="393"/>
                    </a:lnTo>
                    <a:lnTo>
                      <a:pt x="318" y="395"/>
                    </a:lnTo>
                    <a:lnTo>
                      <a:pt x="319" y="382"/>
                    </a:lnTo>
                    <a:lnTo>
                      <a:pt x="320" y="382"/>
                    </a:lnTo>
                    <a:lnTo>
                      <a:pt x="322" y="396"/>
                    </a:lnTo>
                    <a:lnTo>
                      <a:pt x="325" y="387"/>
                    </a:lnTo>
                    <a:lnTo>
                      <a:pt x="326" y="392"/>
                    </a:lnTo>
                    <a:lnTo>
                      <a:pt x="327" y="392"/>
                    </a:lnTo>
                    <a:lnTo>
                      <a:pt x="328" y="398"/>
                    </a:lnTo>
                    <a:lnTo>
                      <a:pt x="329" y="396"/>
                    </a:lnTo>
                    <a:lnTo>
                      <a:pt x="331" y="396"/>
                    </a:lnTo>
                    <a:lnTo>
                      <a:pt x="333" y="393"/>
                    </a:lnTo>
                    <a:lnTo>
                      <a:pt x="334" y="398"/>
                    </a:lnTo>
                    <a:lnTo>
                      <a:pt x="335" y="398"/>
                    </a:lnTo>
                    <a:lnTo>
                      <a:pt x="336" y="395"/>
                    </a:lnTo>
                    <a:lnTo>
                      <a:pt x="339" y="394"/>
                    </a:lnTo>
                    <a:lnTo>
                      <a:pt x="341" y="395"/>
                    </a:lnTo>
                    <a:lnTo>
                      <a:pt x="342" y="398"/>
                    </a:lnTo>
                    <a:lnTo>
                      <a:pt x="343" y="394"/>
                    </a:lnTo>
                    <a:lnTo>
                      <a:pt x="344" y="393"/>
                    </a:lnTo>
                    <a:lnTo>
                      <a:pt x="345" y="392"/>
                    </a:lnTo>
                    <a:lnTo>
                      <a:pt x="347" y="395"/>
                    </a:lnTo>
                    <a:lnTo>
                      <a:pt x="348" y="394"/>
                    </a:lnTo>
                    <a:lnTo>
                      <a:pt x="349" y="395"/>
                    </a:lnTo>
                    <a:lnTo>
                      <a:pt x="351" y="394"/>
                    </a:lnTo>
                    <a:lnTo>
                      <a:pt x="352" y="396"/>
                    </a:lnTo>
                    <a:lnTo>
                      <a:pt x="354" y="393"/>
                    </a:lnTo>
                    <a:lnTo>
                      <a:pt x="355" y="398"/>
                    </a:lnTo>
                    <a:lnTo>
                      <a:pt x="358" y="395"/>
                    </a:lnTo>
                    <a:lnTo>
                      <a:pt x="361" y="398"/>
                    </a:lnTo>
                    <a:lnTo>
                      <a:pt x="362" y="387"/>
                    </a:lnTo>
                    <a:lnTo>
                      <a:pt x="364" y="395"/>
                    </a:lnTo>
                    <a:lnTo>
                      <a:pt x="365" y="394"/>
                    </a:lnTo>
                    <a:lnTo>
                      <a:pt x="366" y="398"/>
                    </a:lnTo>
                    <a:lnTo>
                      <a:pt x="367" y="396"/>
                    </a:lnTo>
                    <a:lnTo>
                      <a:pt x="368" y="397"/>
                    </a:lnTo>
                    <a:lnTo>
                      <a:pt x="369" y="395"/>
                    </a:lnTo>
                    <a:lnTo>
                      <a:pt x="371" y="395"/>
                    </a:lnTo>
                    <a:lnTo>
                      <a:pt x="373" y="397"/>
                    </a:lnTo>
                    <a:lnTo>
                      <a:pt x="374" y="394"/>
                    </a:lnTo>
                    <a:lnTo>
                      <a:pt x="375" y="397"/>
                    </a:lnTo>
                    <a:lnTo>
                      <a:pt x="376" y="395"/>
                    </a:lnTo>
                    <a:lnTo>
                      <a:pt x="377" y="395"/>
                    </a:lnTo>
                    <a:lnTo>
                      <a:pt x="378" y="397"/>
                    </a:lnTo>
                    <a:lnTo>
                      <a:pt x="380" y="394"/>
                    </a:lnTo>
                    <a:lnTo>
                      <a:pt x="381" y="395"/>
                    </a:lnTo>
                    <a:lnTo>
                      <a:pt x="382" y="392"/>
                    </a:lnTo>
                    <a:lnTo>
                      <a:pt x="383" y="398"/>
                    </a:lnTo>
                    <a:lnTo>
                      <a:pt x="384" y="394"/>
                    </a:lnTo>
                    <a:lnTo>
                      <a:pt x="385" y="392"/>
                    </a:lnTo>
                    <a:lnTo>
                      <a:pt x="386" y="394"/>
                    </a:lnTo>
                    <a:lnTo>
                      <a:pt x="387" y="398"/>
                    </a:lnTo>
                    <a:lnTo>
                      <a:pt x="388" y="393"/>
                    </a:lnTo>
                    <a:lnTo>
                      <a:pt x="392" y="396"/>
                    </a:lnTo>
                    <a:lnTo>
                      <a:pt x="393" y="387"/>
                    </a:lnTo>
                    <a:lnTo>
                      <a:pt x="394" y="392"/>
                    </a:lnTo>
                    <a:lnTo>
                      <a:pt x="396" y="393"/>
                    </a:lnTo>
                    <a:lnTo>
                      <a:pt x="398" y="398"/>
                    </a:lnTo>
                    <a:lnTo>
                      <a:pt x="398" y="397"/>
                    </a:lnTo>
                    <a:lnTo>
                      <a:pt x="400" y="39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199" name="Rectangle 55"/>
              <p:cNvSpPr>
                <a:spLocks noChangeArrowheads="1"/>
              </p:cNvSpPr>
              <p:nvPr/>
            </p:nvSpPr>
            <p:spPr bwMode="auto">
              <a:xfrm>
                <a:off x="2124" y="3983"/>
                <a:ext cx="3" cy="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0" name="Rectangle 56"/>
              <p:cNvSpPr>
                <a:spLocks noChangeArrowheads="1"/>
              </p:cNvSpPr>
              <p:nvPr/>
            </p:nvSpPr>
            <p:spPr bwMode="auto">
              <a:xfrm>
                <a:off x="1046" y="3986"/>
                <a:ext cx="5" cy="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auto">
              <a:xfrm>
                <a:off x="1132" y="3894"/>
                <a:ext cx="14" cy="7"/>
              </a:xfrm>
              <a:custGeom>
                <a:avLst/>
                <a:gdLst>
                  <a:gd name="T0" fmla="*/ 1 w 5"/>
                  <a:gd name="T1" fmla="*/ 4 h 4"/>
                  <a:gd name="T2" fmla="*/ 1 w 5"/>
                  <a:gd name="T3" fmla="*/ 4 h 4"/>
                  <a:gd name="T4" fmla="*/ 0 w 5"/>
                  <a:gd name="T5" fmla="*/ 3 h 4"/>
                  <a:gd name="T6" fmla="*/ 0 w 5"/>
                  <a:gd name="T7" fmla="*/ 1 h 4"/>
                  <a:gd name="T8" fmla="*/ 1 w 5"/>
                  <a:gd name="T9" fmla="*/ 1 h 4"/>
                  <a:gd name="T10" fmla="*/ 2 w 5"/>
                  <a:gd name="T11" fmla="*/ 1 h 4"/>
                  <a:gd name="T12" fmla="*/ 5 w 5"/>
                  <a:gd name="T13" fmla="*/ 4 h 4"/>
                  <a:gd name="T14" fmla="*/ 5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auto">
              <a:xfrm>
                <a:off x="1132" y="3880"/>
                <a:ext cx="14" cy="7"/>
              </a:xfrm>
              <a:custGeom>
                <a:avLst/>
                <a:gdLst>
                  <a:gd name="T0" fmla="*/ 2 w 5"/>
                  <a:gd name="T1" fmla="*/ 0 h 4"/>
                  <a:gd name="T2" fmla="*/ 3 w 5"/>
                  <a:gd name="T3" fmla="*/ 1 h 4"/>
                  <a:gd name="T4" fmla="*/ 3 w 5"/>
                  <a:gd name="T5" fmla="*/ 2 h 4"/>
                  <a:gd name="T6" fmla="*/ 3 w 5"/>
                  <a:gd name="T7" fmla="*/ 4 h 4"/>
                  <a:gd name="T8" fmla="*/ 1 w 5"/>
                  <a:gd name="T9" fmla="*/ 4 h 4"/>
                  <a:gd name="T10" fmla="*/ 0 w 5"/>
                  <a:gd name="T11" fmla="*/ 3 h 4"/>
                  <a:gd name="T12" fmla="*/ 0 w 5"/>
                  <a:gd name="T13" fmla="*/ 2 h 4"/>
                  <a:gd name="T14" fmla="*/ 1 w 5"/>
                  <a:gd name="T15" fmla="*/ 1 h 4"/>
                  <a:gd name="T16" fmla="*/ 3 w 5"/>
                  <a:gd name="T17" fmla="*/ 0 h 4"/>
                  <a:gd name="T18" fmla="*/ 5 w 5"/>
                  <a:gd name="T19" fmla="*/ 1 h 4"/>
                  <a:gd name="T20" fmla="*/ 5 w 5"/>
                  <a:gd name="T21" fmla="*/ 3 h 4"/>
                  <a:gd name="T22" fmla="*/ 5 w 5"/>
                  <a:gd name="T23" fmla="*/ 4 h 4"/>
                  <a:gd name="T24" fmla="*/ 5 w 5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auto">
              <a:xfrm>
                <a:off x="1132" y="3867"/>
                <a:ext cx="14" cy="6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1 h 4"/>
                  <a:gd name="T4" fmla="*/ 2 w 5"/>
                  <a:gd name="T5" fmla="*/ 2 h 4"/>
                  <a:gd name="T6" fmla="*/ 2 w 5"/>
                  <a:gd name="T7" fmla="*/ 1 h 4"/>
                  <a:gd name="T8" fmla="*/ 3 w 5"/>
                  <a:gd name="T9" fmla="*/ 0 h 4"/>
                  <a:gd name="T10" fmla="*/ 5 w 5"/>
                  <a:gd name="T11" fmla="*/ 1 h 4"/>
                  <a:gd name="T12" fmla="*/ 5 w 5"/>
                  <a:gd name="T13" fmla="*/ 3 h 4"/>
                  <a:gd name="T14" fmla="*/ 5 w 5"/>
                  <a:gd name="T15" fmla="*/ 4 h 4"/>
                  <a:gd name="T16" fmla="*/ 4 w 5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auto">
              <a:xfrm>
                <a:off x="1132" y="3853"/>
                <a:ext cx="14" cy="6"/>
              </a:xfrm>
              <a:custGeom>
                <a:avLst/>
                <a:gdLst>
                  <a:gd name="T0" fmla="*/ 0 w 5"/>
                  <a:gd name="T1" fmla="*/ 3 h 4"/>
                  <a:gd name="T2" fmla="*/ 0 w 5"/>
                  <a:gd name="T3" fmla="*/ 4 h 4"/>
                  <a:gd name="T4" fmla="*/ 2 w 5"/>
                  <a:gd name="T5" fmla="*/ 4 h 4"/>
                  <a:gd name="T6" fmla="*/ 2 w 5"/>
                  <a:gd name="T7" fmla="*/ 3 h 4"/>
                  <a:gd name="T8" fmla="*/ 2 w 5"/>
                  <a:gd name="T9" fmla="*/ 2 h 4"/>
                  <a:gd name="T10" fmla="*/ 3 w 5"/>
                  <a:gd name="T11" fmla="*/ 1 h 4"/>
                  <a:gd name="T12" fmla="*/ 4 w 5"/>
                  <a:gd name="T13" fmla="*/ 0 h 4"/>
                  <a:gd name="T14" fmla="*/ 5 w 5"/>
                  <a:gd name="T15" fmla="*/ 0 h 4"/>
                  <a:gd name="T16" fmla="*/ 5 w 5"/>
                  <a:gd name="T17" fmla="*/ 2 h 4"/>
                  <a:gd name="T18" fmla="*/ 5 w 5"/>
                  <a:gd name="T19" fmla="*/ 3 h 4"/>
                  <a:gd name="T20" fmla="*/ 5 w 5"/>
                  <a:gd name="T21" fmla="*/ 4 h 4"/>
                  <a:gd name="T22" fmla="*/ 4 w 5"/>
                  <a:gd name="T23" fmla="*/ 4 h 4"/>
                  <a:gd name="T24" fmla="*/ 3 w 5"/>
                  <a:gd name="T25" fmla="*/ 4 h 4"/>
                  <a:gd name="T26" fmla="*/ 3 w 5"/>
                  <a:gd name="T27" fmla="*/ 3 h 4"/>
                  <a:gd name="T28" fmla="*/ 2 w 5"/>
                  <a:gd name="T29" fmla="*/ 1 h 4"/>
                  <a:gd name="T30" fmla="*/ 1 w 5"/>
                  <a:gd name="T31" fmla="*/ 0 h 4"/>
                  <a:gd name="T32" fmla="*/ 0 w 5"/>
                  <a:gd name="T33" fmla="*/ 2 h 4"/>
                  <a:gd name="T34" fmla="*/ 0 w 5"/>
                  <a:gd name="T3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5" name="Freeform 61"/>
              <p:cNvSpPr>
                <a:spLocks/>
              </p:cNvSpPr>
              <p:nvPr/>
            </p:nvSpPr>
            <p:spPr bwMode="auto">
              <a:xfrm>
                <a:off x="1143" y="3842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6" name="Freeform 62"/>
              <p:cNvSpPr>
                <a:spLocks/>
              </p:cNvSpPr>
              <p:nvPr/>
            </p:nvSpPr>
            <p:spPr bwMode="auto">
              <a:xfrm>
                <a:off x="1132" y="3825"/>
                <a:ext cx="14" cy="7"/>
              </a:xfrm>
              <a:custGeom>
                <a:avLst/>
                <a:gdLst>
                  <a:gd name="T0" fmla="*/ 1 w 5"/>
                  <a:gd name="T1" fmla="*/ 4 h 4"/>
                  <a:gd name="T2" fmla="*/ 1 w 5"/>
                  <a:gd name="T3" fmla="*/ 4 h 4"/>
                  <a:gd name="T4" fmla="*/ 0 w 5"/>
                  <a:gd name="T5" fmla="*/ 4 h 4"/>
                  <a:gd name="T6" fmla="*/ 0 w 5"/>
                  <a:gd name="T7" fmla="*/ 1 h 4"/>
                  <a:gd name="T8" fmla="*/ 1 w 5"/>
                  <a:gd name="T9" fmla="*/ 1 h 4"/>
                  <a:gd name="T10" fmla="*/ 2 w 5"/>
                  <a:gd name="T11" fmla="*/ 1 h 4"/>
                  <a:gd name="T12" fmla="*/ 5 w 5"/>
                  <a:gd name="T13" fmla="*/ 4 h 4"/>
                  <a:gd name="T14" fmla="*/ 5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7" name="Freeform 63"/>
              <p:cNvSpPr>
                <a:spLocks/>
              </p:cNvSpPr>
              <p:nvPr/>
            </p:nvSpPr>
            <p:spPr bwMode="auto">
              <a:xfrm>
                <a:off x="1132" y="3812"/>
                <a:ext cx="14" cy="6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1 h 4"/>
                  <a:gd name="T4" fmla="*/ 2 w 5"/>
                  <a:gd name="T5" fmla="*/ 2 h 4"/>
                  <a:gd name="T6" fmla="*/ 2 w 5"/>
                  <a:gd name="T7" fmla="*/ 1 h 4"/>
                  <a:gd name="T8" fmla="*/ 3 w 5"/>
                  <a:gd name="T9" fmla="*/ 0 h 4"/>
                  <a:gd name="T10" fmla="*/ 5 w 5"/>
                  <a:gd name="T11" fmla="*/ 1 h 4"/>
                  <a:gd name="T12" fmla="*/ 5 w 5"/>
                  <a:gd name="T13" fmla="*/ 3 h 4"/>
                  <a:gd name="T14" fmla="*/ 5 w 5"/>
                  <a:gd name="T15" fmla="*/ 4 h 4"/>
                  <a:gd name="T16" fmla="*/ 4 w 5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8" name="Freeform 64"/>
              <p:cNvSpPr>
                <a:spLocks/>
              </p:cNvSpPr>
              <p:nvPr/>
            </p:nvSpPr>
            <p:spPr bwMode="auto">
              <a:xfrm>
                <a:off x="1132" y="3798"/>
                <a:ext cx="14" cy="6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0 w 5"/>
                  <a:gd name="T5" fmla="*/ 3 h 4"/>
                  <a:gd name="T6" fmla="*/ 1 w 5"/>
                  <a:gd name="T7" fmla="*/ 4 h 4"/>
                  <a:gd name="T8" fmla="*/ 5 w 5"/>
                  <a:gd name="T9" fmla="*/ 4 h 4"/>
                  <a:gd name="T10" fmla="*/ 5 w 5"/>
                  <a:gd name="T11" fmla="*/ 3 h 4"/>
                  <a:gd name="T12" fmla="*/ 5 w 5"/>
                  <a:gd name="T13" fmla="*/ 2 h 4"/>
                  <a:gd name="T14" fmla="*/ 5 w 5"/>
                  <a:gd name="T15" fmla="*/ 2 h 4"/>
                  <a:gd name="T16" fmla="*/ 5 w 5"/>
                  <a:gd name="T17" fmla="*/ 1 h 4"/>
                  <a:gd name="T18" fmla="*/ 4 w 5"/>
                  <a:gd name="T19" fmla="*/ 0 h 4"/>
                  <a:gd name="T20" fmla="*/ 3 w 5"/>
                  <a:gd name="T21" fmla="*/ 1 h 4"/>
                  <a:gd name="T22" fmla="*/ 2 w 5"/>
                  <a:gd name="T23" fmla="*/ 2 h 4"/>
                  <a:gd name="T24" fmla="*/ 3 w 5"/>
                  <a:gd name="T25" fmla="*/ 4 h 4"/>
                  <a:gd name="T26" fmla="*/ 4 w 5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09" name="Freeform 65"/>
              <p:cNvSpPr>
                <a:spLocks/>
              </p:cNvSpPr>
              <p:nvPr/>
            </p:nvSpPr>
            <p:spPr bwMode="auto">
              <a:xfrm>
                <a:off x="1643" y="3565"/>
                <a:ext cx="14" cy="6"/>
              </a:xfrm>
              <a:custGeom>
                <a:avLst/>
                <a:gdLst>
                  <a:gd name="T0" fmla="*/ 1 w 5"/>
                  <a:gd name="T1" fmla="*/ 3 h 4"/>
                  <a:gd name="T2" fmla="*/ 1 w 5"/>
                  <a:gd name="T3" fmla="*/ 3 h 4"/>
                  <a:gd name="T4" fmla="*/ 0 w 5"/>
                  <a:gd name="T5" fmla="*/ 2 h 4"/>
                  <a:gd name="T6" fmla="*/ 0 w 5"/>
                  <a:gd name="T7" fmla="*/ 1 h 4"/>
                  <a:gd name="T8" fmla="*/ 0 w 5"/>
                  <a:gd name="T9" fmla="*/ 0 h 4"/>
                  <a:gd name="T10" fmla="*/ 0 w 5"/>
                  <a:gd name="T11" fmla="*/ 0 h 4"/>
                  <a:gd name="T12" fmla="*/ 1 w 5"/>
                  <a:gd name="T13" fmla="*/ 0 h 4"/>
                  <a:gd name="T14" fmla="*/ 3 w 5"/>
                  <a:gd name="T15" fmla="*/ 1 h 4"/>
                  <a:gd name="T16" fmla="*/ 5 w 5"/>
                  <a:gd name="T17" fmla="*/ 4 h 4"/>
                  <a:gd name="T18" fmla="*/ 5 w 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0" name="Freeform 66"/>
              <p:cNvSpPr>
                <a:spLocks/>
              </p:cNvSpPr>
              <p:nvPr/>
            </p:nvSpPr>
            <p:spPr bwMode="auto">
              <a:xfrm>
                <a:off x="1643" y="3551"/>
                <a:ext cx="14" cy="6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3 w 5"/>
                  <a:gd name="T7" fmla="*/ 3 h 4"/>
                  <a:gd name="T8" fmla="*/ 2 w 5"/>
                  <a:gd name="T9" fmla="*/ 4 h 4"/>
                  <a:gd name="T10" fmla="*/ 1 w 5"/>
                  <a:gd name="T11" fmla="*/ 3 h 4"/>
                  <a:gd name="T12" fmla="*/ 0 w 5"/>
                  <a:gd name="T13" fmla="*/ 2 h 4"/>
                  <a:gd name="T14" fmla="*/ 0 w 5"/>
                  <a:gd name="T15" fmla="*/ 1 h 4"/>
                  <a:gd name="T16" fmla="*/ 2 w 5"/>
                  <a:gd name="T17" fmla="*/ 0 h 4"/>
                  <a:gd name="T18" fmla="*/ 4 w 5"/>
                  <a:gd name="T19" fmla="*/ 0 h 4"/>
                  <a:gd name="T20" fmla="*/ 5 w 5"/>
                  <a:gd name="T21" fmla="*/ 1 h 4"/>
                  <a:gd name="T22" fmla="*/ 5 w 5"/>
                  <a:gd name="T23" fmla="*/ 3 h 4"/>
                  <a:gd name="T24" fmla="*/ 4 w 5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1" name="Freeform 67"/>
              <p:cNvSpPr>
                <a:spLocks/>
              </p:cNvSpPr>
              <p:nvPr/>
            </p:nvSpPr>
            <p:spPr bwMode="auto">
              <a:xfrm>
                <a:off x="1643" y="3537"/>
                <a:ext cx="14" cy="6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3 h 4"/>
                  <a:gd name="T4" fmla="*/ 2 w 5"/>
                  <a:gd name="T5" fmla="*/ 4 h 4"/>
                  <a:gd name="T6" fmla="*/ 2 w 5"/>
                  <a:gd name="T7" fmla="*/ 3 h 4"/>
                  <a:gd name="T8" fmla="*/ 2 w 5"/>
                  <a:gd name="T9" fmla="*/ 2 h 4"/>
                  <a:gd name="T10" fmla="*/ 2 w 5"/>
                  <a:gd name="T11" fmla="*/ 0 h 4"/>
                  <a:gd name="T12" fmla="*/ 3 w 5"/>
                  <a:gd name="T13" fmla="*/ 0 h 4"/>
                  <a:gd name="T14" fmla="*/ 5 w 5"/>
                  <a:gd name="T15" fmla="*/ 0 h 4"/>
                  <a:gd name="T16" fmla="*/ 5 w 5"/>
                  <a:gd name="T17" fmla="*/ 3 h 4"/>
                  <a:gd name="T18" fmla="*/ 4 w 5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2" name="Freeform 68"/>
              <p:cNvSpPr>
                <a:spLocks/>
              </p:cNvSpPr>
              <p:nvPr/>
            </p:nvSpPr>
            <p:spPr bwMode="auto">
              <a:xfrm>
                <a:off x="1643" y="3523"/>
                <a:ext cx="14" cy="6"/>
              </a:xfrm>
              <a:custGeom>
                <a:avLst/>
                <a:gdLst>
                  <a:gd name="T0" fmla="*/ 0 w 5"/>
                  <a:gd name="T1" fmla="*/ 3 h 4"/>
                  <a:gd name="T2" fmla="*/ 0 w 5"/>
                  <a:gd name="T3" fmla="*/ 0 h 4"/>
                  <a:gd name="T4" fmla="*/ 2 w 5"/>
                  <a:gd name="T5" fmla="*/ 2 h 4"/>
                  <a:gd name="T6" fmla="*/ 2 w 5"/>
                  <a:gd name="T7" fmla="*/ 0 h 4"/>
                  <a:gd name="T8" fmla="*/ 3 w 5"/>
                  <a:gd name="T9" fmla="*/ 0 h 4"/>
                  <a:gd name="T10" fmla="*/ 5 w 5"/>
                  <a:gd name="T11" fmla="*/ 0 h 4"/>
                  <a:gd name="T12" fmla="*/ 5 w 5"/>
                  <a:gd name="T13" fmla="*/ 3 h 4"/>
                  <a:gd name="T14" fmla="*/ 4 w 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3" name="Freeform 69"/>
              <p:cNvSpPr>
                <a:spLocks/>
              </p:cNvSpPr>
              <p:nvPr/>
            </p:nvSpPr>
            <p:spPr bwMode="auto">
              <a:xfrm>
                <a:off x="1654" y="35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4" name="Freeform 70"/>
              <p:cNvSpPr>
                <a:spLocks/>
              </p:cNvSpPr>
              <p:nvPr/>
            </p:nvSpPr>
            <p:spPr bwMode="auto">
              <a:xfrm>
                <a:off x="1643" y="3494"/>
                <a:ext cx="8" cy="8"/>
              </a:xfrm>
              <a:custGeom>
                <a:avLst/>
                <a:gdLst>
                  <a:gd name="T0" fmla="*/ 0 w 3"/>
                  <a:gd name="T1" fmla="*/ 2 h 5"/>
                  <a:gd name="T2" fmla="*/ 3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3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5" name="Line 71"/>
              <p:cNvSpPr>
                <a:spLocks noChangeShapeType="1"/>
              </p:cNvSpPr>
              <p:nvPr/>
            </p:nvSpPr>
            <p:spPr bwMode="auto">
              <a:xfrm>
                <a:off x="1643" y="349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6" name="Freeform 72"/>
              <p:cNvSpPr>
                <a:spLocks/>
              </p:cNvSpPr>
              <p:nvPr/>
            </p:nvSpPr>
            <p:spPr bwMode="auto">
              <a:xfrm>
                <a:off x="1643" y="3482"/>
                <a:ext cx="14" cy="6"/>
              </a:xfrm>
              <a:custGeom>
                <a:avLst/>
                <a:gdLst>
                  <a:gd name="T0" fmla="*/ 0 w 5"/>
                  <a:gd name="T1" fmla="*/ 2 h 4"/>
                  <a:gd name="T2" fmla="*/ 0 w 5"/>
                  <a:gd name="T3" fmla="*/ 3 h 4"/>
                  <a:gd name="T4" fmla="*/ 2 w 5"/>
                  <a:gd name="T5" fmla="*/ 4 h 4"/>
                  <a:gd name="T6" fmla="*/ 4 w 5"/>
                  <a:gd name="T7" fmla="*/ 3 h 4"/>
                  <a:gd name="T8" fmla="*/ 5 w 5"/>
                  <a:gd name="T9" fmla="*/ 3 h 4"/>
                  <a:gd name="T10" fmla="*/ 5 w 5"/>
                  <a:gd name="T11" fmla="*/ 1 h 4"/>
                  <a:gd name="T12" fmla="*/ 4 w 5"/>
                  <a:gd name="T13" fmla="*/ 0 h 4"/>
                  <a:gd name="T14" fmla="*/ 3 w 5"/>
                  <a:gd name="T15" fmla="*/ 0 h 4"/>
                  <a:gd name="T16" fmla="*/ 2 w 5"/>
                  <a:gd name="T17" fmla="*/ 0 h 4"/>
                  <a:gd name="T18" fmla="*/ 1 w 5"/>
                  <a:gd name="T19" fmla="*/ 0 h 4"/>
                  <a:gd name="T20" fmla="*/ 0 w 5"/>
                  <a:gd name="T21" fmla="*/ 1 h 4"/>
                  <a:gd name="T22" fmla="*/ 0 w 5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7" name="Freeform 73"/>
              <p:cNvSpPr>
                <a:spLocks/>
              </p:cNvSpPr>
              <p:nvPr/>
            </p:nvSpPr>
            <p:spPr bwMode="auto">
              <a:xfrm>
                <a:off x="1643" y="3468"/>
                <a:ext cx="14" cy="6"/>
              </a:xfrm>
              <a:custGeom>
                <a:avLst/>
                <a:gdLst>
                  <a:gd name="T0" fmla="*/ 1 w 5"/>
                  <a:gd name="T1" fmla="*/ 4 h 4"/>
                  <a:gd name="T2" fmla="*/ 1 w 5"/>
                  <a:gd name="T3" fmla="*/ 4 h 4"/>
                  <a:gd name="T4" fmla="*/ 0 w 5"/>
                  <a:gd name="T5" fmla="*/ 2 h 4"/>
                  <a:gd name="T6" fmla="*/ 0 w 5"/>
                  <a:gd name="T7" fmla="*/ 1 h 4"/>
                  <a:gd name="T8" fmla="*/ 0 w 5"/>
                  <a:gd name="T9" fmla="*/ 1 h 4"/>
                  <a:gd name="T10" fmla="*/ 0 w 5"/>
                  <a:gd name="T11" fmla="*/ 0 h 4"/>
                  <a:gd name="T12" fmla="*/ 1 w 5"/>
                  <a:gd name="T13" fmla="*/ 0 h 4"/>
                  <a:gd name="T14" fmla="*/ 3 w 5"/>
                  <a:gd name="T15" fmla="*/ 1 h 4"/>
                  <a:gd name="T16" fmla="*/ 5 w 5"/>
                  <a:gd name="T17" fmla="*/ 4 h 4"/>
                  <a:gd name="T18" fmla="*/ 5 w 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8" name="Line 74"/>
              <p:cNvSpPr>
                <a:spLocks noChangeShapeType="1"/>
              </p:cNvSpPr>
              <p:nvPr/>
            </p:nvSpPr>
            <p:spPr bwMode="auto">
              <a:xfrm>
                <a:off x="1648" y="379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19" name="Line 75"/>
              <p:cNvSpPr>
                <a:spLocks noChangeShapeType="1"/>
              </p:cNvSpPr>
              <p:nvPr/>
            </p:nvSpPr>
            <p:spPr bwMode="auto">
              <a:xfrm flipV="1">
                <a:off x="1651" y="3574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20" name="Line 76"/>
              <p:cNvSpPr>
                <a:spLocks noChangeShapeType="1"/>
              </p:cNvSpPr>
              <p:nvPr/>
            </p:nvSpPr>
            <p:spPr bwMode="auto">
              <a:xfrm>
                <a:off x="1138" y="395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21" name="Line 77"/>
              <p:cNvSpPr>
                <a:spLocks noChangeShapeType="1"/>
              </p:cNvSpPr>
              <p:nvPr/>
            </p:nvSpPr>
            <p:spPr bwMode="auto">
              <a:xfrm flipV="1">
                <a:off x="1140" y="3905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22" name="Freeform 78"/>
              <p:cNvSpPr>
                <a:spLocks/>
              </p:cNvSpPr>
              <p:nvPr/>
            </p:nvSpPr>
            <p:spPr bwMode="auto">
              <a:xfrm>
                <a:off x="1046" y="3989"/>
                <a:ext cx="1081" cy="11"/>
              </a:xfrm>
              <a:custGeom>
                <a:avLst/>
                <a:gdLst>
                  <a:gd name="T0" fmla="*/ 7 w 400"/>
                  <a:gd name="T1" fmla="*/ 0 h 7"/>
                  <a:gd name="T2" fmla="*/ 7 w 400"/>
                  <a:gd name="T3" fmla="*/ 0 h 7"/>
                  <a:gd name="T4" fmla="*/ 20 w 400"/>
                  <a:gd name="T5" fmla="*/ 4 h 7"/>
                  <a:gd name="T6" fmla="*/ 32 w 400"/>
                  <a:gd name="T7" fmla="*/ 0 h 7"/>
                  <a:gd name="T8" fmla="*/ 32 w 400"/>
                  <a:gd name="T9" fmla="*/ 0 h 7"/>
                  <a:gd name="T10" fmla="*/ 45 w 400"/>
                  <a:gd name="T11" fmla="*/ 4 h 7"/>
                  <a:gd name="T12" fmla="*/ 57 w 400"/>
                  <a:gd name="T13" fmla="*/ 0 h 7"/>
                  <a:gd name="T14" fmla="*/ 57 w 400"/>
                  <a:gd name="T15" fmla="*/ 0 h 7"/>
                  <a:gd name="T16" fmla="*/ 69 w 400"/>
                  <a:gd name="T17" fmla="*/ 4 h 7"/>
                  <a:gd name="T18" fmla="*/ 82 w 400"/>
                  <a:gd name="T19" fmla="*/ 0 h 7"/>
                  <a:gd name="T20" fmla="*/ 82 w 400"/>
                  <a:gd name="T21" fmla="*/ 0 h 7"/>
                  <a:gd name="T22" fmla="*/ 94 w 400"/>
                  <a:gd name="T23" fmla="*/ 4 h 7"/>
                  <a:gd name="T24" fmla="*/ 107 w 400"/>
                  <a:gd name="T25" fmla="*/ 0 h 7"/>
                  <a:gd name="T26" fmla="*/ 107 w 400"/>
                  <a:gd name="T27" fmla="*/ 0 h 7"/>
                  <a:gd name="T28" fmla="*/ 119 w 400"/>
                  <a:gd name="T29" fmla="*/ 7 h 7"/>
                  <a:gd name="T30" fmla="*/ 132 w 400"/>
                  <a:gd name="T31" fmla="*/ 0 h 7"/>
                  <a:gd name="T32" fmla="*/ 132 w 400"/>
                  <a:gd name="T33" fmla="*/ 0 h 7"/>
                  <a:gd name="T34" fmla="*/ 144 w 400"/>
                  <a:gd name="T35" fmla="*/ 4 h 7"/>
                  <a:gd name="T36" fmla="*/ 157 w 400"/>
                  <a:gd name="T37" fmla="*/ 0 h 7"/>
                  <a:gd name="T38" fmla="*/ 157 w 400"/>
                  <a:gd name="T39" fmla="*/ 0 h 7"/>
                  <a:gd name="T40" fmla="*/ 169 w 400"/>
                  <a:gd name="T41" fmla="*/ 4 h 7"/>
                  <a:gd name="T42" fmla="*/ 181 w 400"/>
                  <a:gd name="T43" fmla="*/ 0 h 7"/>
                  <a:gd name="T44" fmla="*/ 181 w 400"/>
                  <a:gd name="T45" fmla="*/ 0 h 7"/>
                  <a:gd name="T46" fmla="*/ 194 w 400"/>
                  <a:gd name="T47" fmla="*/ 4 h 7"/>
                  <a:gd name="T48" fmla="*/ 206 w 400"/>
                  <a:gd name="T49" fmla="*/ 0 h 7"/>
                  <a:gd name="T50" fmla="*/ 206 w 400"/>
                  <a:gd name="T51" fmla="*/ 0 h 7"/>
                  <a:gd name="T52" fmla="*/ 219 w 400"/>
                  <a:gd name="T53" fmla="*/ 4 h 7"/>
                  <a:gd name="T54" fmla="*/ 231 w 400"/>
                  <a:gd name="T55" fmla="*/ 0 h 7"/>
                  <a:gd name="T56" fmla="*/ 231 w 400"/>
                  <a:gd name="T57" fmla="*/ 0 h 7"/>
                  <a:gd name="T58" fmla="*/ 244 w 400"/>
                  <a:gd name="T59" fmla="*/ 7 h 7"/>
                  <a:gd name="T60" fmla="*/ 256 w 400"/>
                  <a:gd name="T61" fmla="*/ 0 h 7"/>
                  <a:gd name="T62" fmla="*/ 256 w 400"/>
                  <a:gd name="T63" fmla="*/ 0 h 7"/>
                  <a:gd name="T64" fmla="*/ 269 w 400"/>
                  <a:gd name="T65" fmla="*/ 4 h 7"/>
                  <a:gd name="T66" fmla="*/ 281 w 400"/>
                  <a:gd name="T67" fmla="*/ 0 h 7"/>
                  <a:gd name="T68" fmla="*/ 281 w 400"/>
                  <a:gd name="T69" fmla="*/ 0 h 7"/>
                  <a:gd name="T70" fmla="*/ 293 w 400"/>
                  <a:gd name="T71" fmla="*/ 4 h 7"/>
                  <a:gd name="T72" fmla="*/ 306 w 400"/>
                  <a:gd name="T73" fmla="*/ 0 h 7"/>
                  <a:gd name="T74" fmla="*/ 306 w 400"/>
                  <a:gd name="T75" fmla="*/ 0 h 7"/>
                  <a:gd name="T76" fmla="*/ 318 w 400"/>
                  <a:gd name="T77" fmla="*/ 4 h 7"/>
                  <a:gd name="T78" fmla="*/ 331 w 400"/>
                  <a:gd name="T79" fmla="*/ 0 h 7"/>
                  <a:gd name="T80" fmla="*/ 331 w 400"/>
                  <a:gd name="T81" fmla="*/ 0 h 7"/>
                  <a:gd name="T82" fmla="*/ 343 w 400"/>
                  <a:gd name="T83" fmla="*/ 4 h 7"/>
                  <a:gd name="T84" fmla="*/ 356 w 400"/>
                  <a:gd name="T85" fmla="*/ 0 h 7"/>
                  <a:gd name="T86" fmla="*/ 356 w 400"/>
                  <a:gd name="T87" fmla="*/ 0 h 7"/>
                  <a:gd name="T88" fmla="*/ 368 w 400"/>
                  <a:gd name="T89" fmla="*/ 7 h 7"/>
                  <a:gd name="T90" fmla="*/ 381 w 400"/>
                  <a:gd name="T91" fmla="*/ 0 h 7"/>
                  <a:gd name="T92" fmla="*/ 381 w 400"/>
                  <a:gd name="T93" fmla="*/ 0 h 7"/>
                  <a:gd name="T94" fmla="*/ 393 w 400"/>
                  <a:gd name="T95" fmla="*/ 4 h 7"/>
                  <a:gd name="T96" fmla="*/ 400 w 400"/>
                  <a:gd name="T9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0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45" y="0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69" y="4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94" y="0"/>
                    </a:lnTo>
                    <a:lnTo>
                      <a:pt x="94" y="4"/>
                    </a:lnTo>
                    <a:lnTo>
                      <a:pt x="94" y="0"/>
                    </a:lnTo>
                    <a:lnTo>
                      <a:pt x="107" y="0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119" y="0"/>
                    </a:lnTo>
                    <a:lnTo>
                      <a:pt x="119" y="7"/>
                    </a:lnTo>
                    <a:lnTo>
                      <a:pt x="119" y="0"/>
                    </a:lnTo>
                    <a:lnTo>
                      <a:pt x="132" y="0"/>
                    </a:lnTo>
                    <a:lnTo>
                      <a:pt x="132" y="4"/>
                    </a:lnTo>
                    <a:lnTo>
                      <a:pt x="132" y="0"/>
                    </a:lnTo>
                    <a:lnTo>
                      <a:pt x="144" y="0"/>
                    </a:lnTo>
                    <a:lnTo>
                      <a:pt x="144" y="4"/>
                    </a:lnTo>
                    <a:lnTo>
                      <a:pt x="144" y="0"/>
                    </a:lnTo>
                    <a:lnTo>
                      <a:pt x="157" y="0"/>
                    </a:lnTo>
                    <a:lnTo>
                      <a:pt x="157" y="4"/>
                    </a:lnTo>
                    <a:lnTo>
                      <a:pt x="157" y="0"/>
                    </a:lnTo>
                    <a:lnTo>
                      <a:pt x="169" y="0"/>
                    </a:lnTo>
                    <a:lnTo>
                      <a:pt x="169" y="4"/>
                    </a:lnTo>
                    <a:lnTo>
                      <a:pt x="169" y="0"/>
                    </a:lnTo>
                    <a:lnTo>
                      <a:pt x="181" y="0"/>
                    </a:lnTo>
                    <a:lnTo>
                      <a:pt x="181" y="7"/>
                    </a:lnTo>
                    <a:lnTo>
                      <a:pt x="181" y="0"/>
                    </a:lnTo>
                    <a:lnTo>
                      <a:pt x="194" y="0"/>
                    </a:lnTo>
                    <a:lnTo>
                      <a:pt x="194" y="4"/>
                    </a:lnTo>
                    <a:lnTo>
                      <a:pt x="194" y="0"/>
                    </a:lnTo>
                    <a:lnTo>
                      <a:pt x="206" y="0"/>
                    </a:lnTo>
                    <a:lnTo>
                      <a:pt x="206" y="4"/>
                    </a:lnTo>
                    <a:lnTo>
                      <a:pt x="206" y="0"/>
                    </a:lnTo>
                    <a:lnTo>
                      <a:pt x="219" y="0"/>
                    </a:lnTo>
                    <a:lnTo>
                      <a:pt x="219" y="4"/>
                    </a:lnTo>
                    <a:lnTo>
                      <a:pt x="219" y="0"/>
                    </a:lnTo>
                    <a:lnTo>
                      <a:pt x="231" y="0"/>
                    </a:lnTo>
                    <a:lnTo>
                      <a:pt x="231" y="4"/>
                    </a:lnTo>
                    <a:lnTo>
                      <a:pt x="231" y="0"/>
                    </a:lnTo>
                    <a:lnTo>
                      <a:pt x="244" y="0"/>
                    </a:lnTo>
                    <a:lnTo>
                      <a:pt x="244" y="7"/>
                    </a:lnTo>
                    <a:lnTo>
                      <a:pt x="244" y="0"/>
                    </a:lnTo>
                    <a:lnTo>
                      <a:pt x="256" y="0"/>
                    </a:lnTo>
                    <a:lnTo>
                      <a:pt x="256" y="4"/>
                    </a:lnTo>
                    <a:lnTo>
                      <a:pt x="256" y="0"/>
                    </a:lnTo>
                    <a:lnTo>
                      <a:pt x="269" y="0"/>
                    </a:lnTo>
                    <a:lnTo>
                      <a:pt x="269" y="4"/>
                    </a:lnTo>
                    <a:lnTo>
                      <a:pt x="269" y="0"/>
                    </a:lnTo>
                    <a:lnTo>
                      <a:pt x="281" y="0"/>
                    </a:lnTo>
                    <a:lnTo>
                      <a:pt x="281" y="4"/>
                    </a:lnTo>
                    <a:lnTo>
                      <a:pt x="281" y="0"/>
                    </a:lnTo>
                    <a:lnTo>
                      <a:pt x="293" y="0"/>
                    </a:lnTo>
                    <a:lnTo>
                      <a:pt x="293" y="4"/>
                    </a:lnTo>
                    <a:lnTo>
                      <a:pt x="293" y="0"/>
                    </a:lnTo>
                    <a:lnTo>
                      <a:pt x="306" y="0"/>
                    </a:lnTo>
                    <a:lnTo>
                      <a:pt x="306" y="7"/>
                    </a:lnTo>
                    <a:lnTo>
                      <a:pt x="306" y="0"/>
                    </a:lnTo>
                    <a:lnTo>
                      <a:pt x="318" y="0"/>
                    </a:lnTo>
                    <a:lnTo>
                      <a:pt x="318" y="4"/>
                    </a:lnTo>
                    <a:lnTo>
                      <a:pt x="318" y="0"/>
                    </a:lnTo>
                    <a:lnTo>
                      <a:pt x="331" y="0"/>
                    </a:lnTo>
                    <a:lnTo>
                      <a:pt x="331" y="4"/>
                    </a:lnTo>
                    <a:lnTo>
                      <a:pt x="331" y="0"/>
                    </a:lnTo>
                    <a:lnTo>
                      <a:pt x="343" y="0"/>
                    </a:lnTo>
                    <a:lnTo>
                      <a:pt x="343" y="4"/>
                    </a:lnTo>
                    <a:lnTo>
                      <a:pt x="343" y="0"/>
                    </a:lnTo>
                    <a:lnTo>
                      <a:pt x="356" y="0"/>
                    </a:lnTo>
                    <a:lnTo>
                      <a:pt x="356" y="4"/>
                    </a:lnTo>
                    <a:lnTo>
                      <a:pt x="356" y="0"/>
                    </a:lnTo>
                    <a:lnTo>
                      <a:pt x="368" y="0"/>
                    </a:lnTo>
                    <a:lnTo>
                      <a:pt x="368" y="7"/>
                    </a:lnTo>
                    <a:lnTo>
                      <a:pt x="368" y="0"/>
                    </a:lnTo>
                    <a:lnTo>
                      <a:pt x="381" y="0"/>
                    </a:lnTo>
                    <a:lnTo>
                      <a:pt x="381" y="4"/>
                    </a:lnTo>
                    <a:lnTo>
                      <a:pt x="381" y="0"/>
                    </a:lnTo>
                    <a:lnTo>
                      <a:pt x="393" y="0"/>
                    </a:lnTo>
                    <a:lnTo>
                      <a:pt x="393" y="4"/>
                    </a:lnTo>
                    <a:lnTo>
                      <a:pt x="393" y="0"/>
                    </a:lnTo>
                    <a:lnTo>
                      <a:pt x="40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23" name="Rectangle 79"/>
              <p:cNvSpPr>
                <a:spLocks noChangeArrowheads="1"/>
              </p:cNvSpPr>
              <p:nvPr/>
            </p:nvSpPr>
            <p:spPr bwMode="auto">
              <a:xfrm>
                <a:off x="1622" y="4002"/>
                <a:ext cx="17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19113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38225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57338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76450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336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908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480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9052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/>
                <a:r>
                  <a:rPr lang="en-US" altLang="cs-CZ" sz="1000">
                    <a:solidFill>
                      <a:srgbClr val="000000"/>
                    </a:solidFill>
                    <a:latin typeface="Arial" pitchFamily="34" charset="0"/>
                  </a:rPr>
                  <a:t>2955</a:t>
                </a:r>
                <a:endParaRPr lang="en-US" altLang="cs-CZ" sz="1000">
                  <a:latin typeface="Arial" pitchFamily="34" charset="0"/>
                </a:endParaRPr>
              </a:p>
            </p:txBody>
          </p:sp>
          <p:sp>
            <p:nvSpPr>
              <p:cNvPr id="6224" name="Rectangle 80"/>
              <p:cNvSpPr>
                <a:spLocks noChangeArrowheads="1"/>
              </p:cNvSpPr>
              <p:nvPr/>
            </p:nvSpPr>
            <p:spPr bwMode="auto">
              <a:xfrm>
                <a:off x="1927" y="3984"/>
                <a:ext cx="4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19113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38225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57338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76450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336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908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480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9052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/>
                <a:r>
                  <a:rPr lang="en-US" altLang="cs-CZ" sz="1600" b="1">
                    <a:solidFill>
                      <a:srgbClr val="000000"/>
                    </a:solidFill>
                    <a:latin typeface="Arial" pitchFamily="34" charset="0"/>
                  </a:rPr>
                  <a:t>m/z</a:t>
                </a:r>
                <a:endParaRPr lang="en-US" altLang="cs-CZ" sz="1600" b="1">
                  <a:latin typeface="Arial" pitchFamily="34" charset="0"/>
                </a:endParaRPr>
              </a:p>
            </p:txBody>
          </p:sp>
          <p:sp>
            <p:nvSpPr>
              <p:cNvPr id="6225" name="Freeform 81"/>
              <p:cNvSpPr>
                <a:spLocks/>
              </p:cNvSpPr>
              <p:nvPr/>
            </p:nvSpPr>
            <p:spPr bwMode="auto">
              <a:xfrm>
                <a:off x="1027" y="3255"/>
                <a:ext cx="19" cy="734"/>
              </a:xfrm>
              <a:custGeom>
                <a:avLst/>
                <a:gdLst>
                  <a:gd name="T0" fmla="*/ 7 w 7"/>
                  <a:gd name="T1" fmla="*/ 470 h 479"/>
                  <a:gd name="T2" fmla="*/ 7 w 7"/>
                  <a:gd name="T3" fmla="*/ 470 h 479"/>
                  <a:gd name="T4" fmla="*/ 1 w 7"/>
                  <a:gd name="T5" fmla="*/ 455 h 479"/>
                  <a:gd name="T6" fmla="*/ 7 w 7"/>
                  <a:gd name="T7" fmla="*/ 440 h 479"/>
                  <a:gd name="T8" fmla="*/ 7 w 7"/>
                  <a:gd name="T9" fmla="*/ 440 h 479"/>
                  <a:gd name="T10" fmla="*/ 0 w 7"/>
                  <a:gd name="T11" fmla="*/ 425 h 479"/>
                  <a:gd name="T12" fmla="*/ 7 w 7"/>
                  <a:gd name="T13" fmla="*/ 410 h 479"/>
                  <a:gd name="T14" fmla="*/ 7 w 7"/>
                  <a:gd name="T15" fmla="*/ 410 h 479"/>
                  <a:gd name="T16" fmla="*/ 1 w 7"/>
                  <a:gd name="T17" fmla="*/ 396 h 479"/>
                  <a:gd name="T18" fmla="*/ 7 w 7"/>
                  <a:gd name="T19" fmla="*/ 381 h 479"/>
                  <a:gd name="T20" fmla="*/ 7 w 7"/>
                  <a:gd name="T21" fmla="*/ 381 h 479"/>
                  <a:gd name="T22" fmla="*/ 0 w 7"/>
                  <a:gd name="T23" fmla="*/ 366 h 479"/>
                  <a:gd name="T24" fmla="*/ 7 w 7"/>
                  <a:gd name="T25" fmla="*/ 351 h 479"/>
                  <a:gd name="T26" fmla="*/ 7 w 7"/>
                  <a:gd name="T27" fmla="*/ 351 h 479"/>
                  <a:gd name="T28" fmla="*/ 1 w 7"/>
                  <a:gd name="T29" fmla="*/ 336 h 479"/>
                  <a:gd name="T30" fmla="*/ 7 w 7"/>
                  <a:gd name="T31" fmla="*/ 322 h 479"/>
                  <a:gd name="T32" fmla="*/ 7 w 7"/>
                  <a:gd name="T33" fmla="*/ 322 h 479"/>
                  <a:gd name="T34" fmla="*/ 0 w 7"/>
                  <a:gd name="T35" fmla="*/ 307 h 479"/>
                  <a:gd name="T36" fmla="*/ 7 w 7"/>
                  <a:gd name="T37" fmla="*/ 292 h 479"/>
                  <a:gd name="T38" fmla="*/ 7 w 7"/>
                  <a:gd name="T39" fmla="*/ 292 h 479"/>
                  <a:gd name="T40" fmla="*/ 1 w 7"/>
                  <a:gd name="T41" fmla="*/ 277 h 479"/>
                  <a:gd name="T42" fmla="*/ 7 w 7"/>
                  <a:gd name="T43" fmla="*/ 262 h 479"/>
                  <a:gd name="T44" fmla="*/ 7 w 7"/>
                  <a:gd name="T45" fmla="*/ 262 h 479"/>
                  <a:gd name="T46" fmla="*/ 0 w 7"/>
                  <a:gd name="T47" fmla="*/ 248 h 479"/>
                  <a:gd name="T48" fmla="*/ 7 w 7"/>
                  <a:gd name="T49" fmla="*/ 233 h 479"/>
                  <a:gd name="T50" fmla="*/ 7 w 7"/>
                  <a:gd name="T51" fmla="*/ 233 h 479"/>
                  <a:gd name="T52" fmla="*/ 1 w 7"/>
                  <a:gd name="T53" fmla="*/ 218 h 479"/>
                  <a:gd name="T54" fmla="*/ 7 w 7"/>
                  <a:gd name="T55" fmla="*/ 203 h 479"/>
                  <a:gd name="T56" fmla="*/ 7 w 7"/>
                  <a:gd name="T57" fmla="*/ 203 h 479"/>
                  <a:gd name="T58" fmla="*/ 0 w 7"/>
                  <a:gd name="T59" fmla="*/ 188 h 479"/>
                  <a:gd name="T60" fmla="*/ 7 w 7"/>
                  <a:gd name="T61" fmla="*/ 174 h 479"/>
                  <a:gd name="T62" fmla="*/ 7 w 7"/>
                  <a:gd name="T63" fmla="*/ 174 h 479"/>
                  <a:gd name="T64" fmla="*/ 1 w 7"/>
                  <a:gd name="T65" fmla="*/ 159 h 479"/>
                  <a:gd name="T66" fmla="*/ 7 w 7"/>
                  <a:gd name="T67" fmla="*/ 144 h 479"/>
                  <a:gd name="T68" fmla="*/ 7 w 7"/>
                  <a:gd name="T69" fmla="*/ 144 h 479"/>
                  <a:gd name="T70" fmla="*/ 0 w 7"/>
                  <a:gd name="T71" fmla="*/ 129 h 479"/>
                  <a:gd name="T72" fmla="*/ 7 w 7"/>
                  <a:gd name="T73" fmla="*/ 114 h 479"/>
                  <a:gd name="T74" fmla="*/ 7 w 7"/>
                  <a:gd name="T75" fmla="*/ 114 h 479"/>
                  <a:gd name="T76" fmla="*/ 1 w 7"/>
                  <a:gd name="T77" fmla="*/ 100 h 479"/>
                  <a:gd name="T78" fmla="*/ 7 w 7"/>
                  <a:gd name="T79" fmla="*/ 85 h 479"/>
                  <a:gd name="T80" fmla="*/ 7 w 7"/>
                  <a:gd name="T81" fmla="*/ 85 h 479"/>
                  <a:gd name="T82" fmla="*/ 0 w 7"/>
                  <a:gd name="T83" fmla="*/ 70 h 479"/>
                  <a:gd name="T84" fmla="*/ 7 w 7"/>
                  <a:gd name="T85" fmla="*/ 55 h 479"/>
                  <a:gd name="T86" fmla="*/ 7 w 7"/>
                  <a:gd name="T87" fmla="*/ 55 h 479"/>
                  <a:gd name="T88" fmla="*/ 1 w 7"/>
                  <a:gd name="T89" fmla="*/ 40 h 479"/>
                  <a:gd name="T90" fmla="*/ 7 w 7"/>
                  <a:gd name="T91" fmla="*/ 26 h 479"/>
                  <a:gd name="T92" fmla="*/ 7 w 7"/>
                  <a:gd name="T93" fmla="*/ 26 h 479"/>
                  <a:gd name="T94" fmla="*/ 0 w 7"/>
                  <a:gd name="T95" fmla="*/ 11 h 479"/>
                  <a:gd name="T96" fmla="*/ 7 w 7"/>
                  <a:gd name="T9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" h="479">
                    <a:moveTo>
                      <a:pt x="7" y="479"/>
                    </a:moveTo>
                    <a:lnTo>
                      <a:pt x="7" y="470"/>
                    </a:lnTo>
                    <a:lnTo>
                      <a:pt x="3" y="470"/>
                    </a:lnTo>
                    <a:lnTo>
                      <a:pt x="7" y="470"/>
                    </a:lnTo>
                    <a:lnTo>
                      <a:pt x="7" y="455"/>
                    </a:lnTo>
                    <a:lnTo>
                      <a:pt x="1" y="455"/>
                    </a:lnTo>
                    <a:lnTo>
                      <a:pt x="7" y="455"/>
                    </a:lnTo>
                    <a:lnTo>
                      <a:pt x="7" y="440"/>
                    </a:lnTo>
                    <a:lnTo>
                      <a:pt x="3" y="440"/>
                    </a:lnTo>
                    <a:lnTo>
                      <a:pt x="7" y="440"/>
                    </a:lnTo>
                    <a:lnTo>
                      <a:pt x="7" y="425"/>
                    </a:lnTo>
                    <a:lnTo>
                      <a:pt x="0" y="425"/>
                    </a:lnTo>
                    <a:lnTo>
                      <a:pt x="7" y="425"/>
                    </a:lnTo>
                    <a:lnTo>
                      <a:pt x="7" y="410"/>
                    </a:lnTo>
                    <a:lnTo>
                      <a:pt x="3" y="410"/>
                    </a:lnTo>
                    <a:lnTo>
                      <a:pt x="7" y="410"/>
                    </a:lnTo>
                    <a:lnTo>
                      <a:pt x="7" y="396"/>
                    </a:lnTo>
                    <a:lnTo>
                      <a:pt x="1" y="396"/>
                    </a:lnTo>
                    <a:lnTo>
                      <a:pt x="7" y="396"/>
                    </a:lnTo>
                    <a:lnTo>
                      <a:pt x="7" y="381"/>
                    </a:lnTo>
                    <a:lnTo>
                      <a:pt x="3" y="381"/>
                    </a:lnTo>
                    <a:lnTo>
                      <a:pt x="7" y="381"/>
                    </a:lnTo>
                    <a:lnTo>
                      <a:pt x="7" y="366"/>
                    </a:lnTo>
                    <a:lnTo>
                      <a:pt x="0" y="366"/>
                    </a:lnTo>
                    <a:lnTo>
                      <a:pt x="7" y="366"/>
                    </a:lnTo>
                    <a:lnTo>
                      <a:pt x="7" y="351"/>
                    </a:lnTo>
                    <a:lnTo>
                      <a:pt x="3" y="351"/>
                    </a:lnTo>
                    <a:lnTo>
                      <a:pt x="7" y="351"/>
                    </a:lnTo>
                    <a:lnTo>
                      <a:pt x="7" y="336"/>
                    </a:lnTo>
                    <a:lnTo>
                      <a:pt x="1" y="336"/>
                    </a:lnTo>
                    <a:lnTo>
                      <a:pt x="7" y="336"/>
                    </a:lnTo>
                    <a:lnTo>
                      <a:pt x="7" y="322"/>
                    </a:lnTo>
                    <a:lnTo>
                      <a:pt x="3" y="322"/>
                    </a:lnTo>
                    <a:lnTo>
                      <a:pt x="7" y="322"/>
                    </a:lnTo>
                    <a:lnTo>
                      <a:pt x="7" y="307"/>
                    </a:lnTo>
                    <a:lnTo>
                      <a:pt x="0" y="307"/>
                    </a:lnTo>
                    <a:lnTo>
                      <a:pt x="7" y="307"/>
                    </a:lnTo>
                    <a:lnTo>
                      <a:pt x="7" y="292"/>
                    </a:lnTo>
                    <a:lnTo>
                      <a:pt x="3" y="292"/>
                    </a:lnTo>
                    <a:lnTo>
                      <a:pt x="7" y="292"/>
                    </a:lnTo>
                    <a:lnTo>
                      <a:pt x="7" y="277"/>
                    </a:lnTo>
                    <a:lnTo>
                      <a:pt x="1" y="277"/>
                    </a:lnTo>
                    <a:lnTo>
                      <a:pt x="7" y="277"/>
                    </a:lnTo>
                    <a:lnTo>
                      <a:pt x="7" y="262"/>
                    </a:lnTo>
                    <a:lnTo>
                      <a:pt x="3" y="262"/>
                    </a:lnTo>
                    <a:lnTo>
                      <a:pt x="7" y="262"/>
                    </a:lnTo>
                    <a:lnTo>
                      <a:pt x="7" y="248"/>
                    </a:lnTo>
                    <a:lnTo>
                      <a:pt x="0" y="248"/>
                    </a:lnTo>
                    <a:lnTo>
                      <a:pt x="7" y="248"/>
                    </a:lnTo>
                    <a:lnTo>
                      <a:pt x="7" y="233"/>
                    </a:lnTo>
                    <a:lnTo>
                      <a:pt x="3" y="233"/>
                    </a:lnTo>
                    <a:lnTo>
                      <a:pt x="7" y="233"/>
                    </a:lnTo>
                    <a:lnTo>
                      <a:pt x="7" y="218"/>
                    </a:lnTo>
                    <a:lnTo>
                      <a:pt x="1" y="218"/>
                    </a:lnTo>
                    <a:lnTo>
                      <a:pt x="7" y="218"/>
                    </a:lnTo>
                    <a:lnTo>
                      <a:pt x="7" y="203"/>
                    </a:lnTo>
                    <a:lnTo>
                      <a:pt x="3" y="203"/>
                    </a:lnTo>
                    <a:lnTo>
                      <a:pt x="7" y="203"/>
                    </a:lnTo>
                    <a:lnTo>
                      <a:pt x="7" y="188"/>
                    </a:lnTo>
                    <a:lnTo>
                      <a:pt x="0" y="188"/>
                    </a:lnTo>
                    <a:lnTo>
                      <a:pt x="7" y="188"/>
                    </a:lnTo>
                    <a:lnTo>
                      <a:pt x="7" y="174"/>
                    </a:lnTo>
                    <a:lnTo>
                      <a:pt x="3" y="174"/>
                    </a:lnTo>
                    <a:lnTo>
                      <a:pt x="7" y="174"/>
                    </a:lnTo>
                    <a:lnTo>
                      <a:pt x="7" y="159"/>
                    </a:lnTo>
                    <a:lnTo>
                      <a:pt x="1" y="159"/>
                    </a:lnTo>
                    <a:lnTo>
                      <a:pt x="7" y="159"/>
                    </a:lnTo>
                    <a:lnTo>
                      <a:pt x="7" y="144"/>
                    </a:lnTo>
                    <a:lnTo>
                      <a:pt x="3" y="144"/>
                    </a:lnTo>
                    <a:lnTo>
                      <a:pt x="7" y="144"/>
                    </a:lnTo>
                    <a:lnTo>
                      <a:pt x="7" y="129"/>
                    </a:lnTo>
                    <a:lnTo>
                      <a:pt x="0" y="129"/>
                    </a:lnTo>
                    <a:lnTo>
                      <a:pt x="7" y="129"/>
                    </a:lnTo>
                    <a:lnTo>
                      <a:pt x="7" y="114"/>
                    </a:lnTo>
                    <a:lnTo>
                      <a:pt x="3" y="114"/>
                    </a:lnTo>
                    <a:lnTo>
                      <a:pt x="7" y="114"/>
                    </a:lnTo>
                    <a:lnTo>
                      <a:pt x="7" y="100"/>
                    </a:lnTo>
                    <a:lnTo>
                      <a:pt x="1" y="100"/>
                    </a:lnTo>
                    <a:lnTo>
                      <a:pt x="7" y="100"/>
                    </a:lnTo>
                    <a:lnTo>
                      <a:pt x="7" y="85"/>
                    </a:lnTo>
                    <a:lnTo>
                      <a:pt x="3" y="85"/>
                    </a:lnTo>
                    <a:lnTo>
                      <a:pt x="7" y="85"/>
                    </a:lnTo>
                    <a:lnTo>
                      <a:pt x="7" y="70"/>
                    </a:lnTo>
                    <a:lnTo>
                      <a:pt x="0" y="70"/>
                    </a:lnTo>
                    <a:lnTo>
                      <a:pt x="7" y="70"/>
                    </a:lnTo>
                    <a:lnTo>
                      <a:pt x="7" y="55"/>
                    </a:lnTo>
                    <a:lnTo>
                      <a:pt x="3" y="55"/>
                    </a:lnTo>
                    <a:lnTo>
                      <a:pt x="7" y="55"/>
                    </a:lnTo>
                    <a:lnTo>
                      <a:pt x="7" y="40"/>
                    </a:lnTo>
                    <a:lnTo>
                      <a:pt x="1" y="40"/>
                    </a:lnTo>
                    <a:lnTo>
                      <a:pt x="7" y="40"/>
                    </a:lnTo>
                    <a:lnTo>
                      <a:pt x="7" y="26"/>
                    </a:lnTo>
                    <a:lnTo>
                      <a:pt x="3" y="26"/>
                    </a:lnTo>
                    <a:lnTo>
                      <a:pt x="7" y="26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7" y="1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226" name="Rectangle 82"/>
              <p:cNvSpPr>
                <a:spLocks noChangeArrowheads="1"/>
              </p:cNvSpPr>
              <p:nvPr/>
            </p:nvSpPr>
            <p:spPr bwMode="auto">
              <a:xfrm>
                <a:off x="816" y="3272"/>
                <a:ext cx="1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19113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38225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57338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76450" defTabSz="10382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336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908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480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905250" defTabSz="10382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/>
                <a:r>
                  <a:rPr lang="en-US" altLang="cs-CZ" sz="1600">
                    <a:solidFill>
                      <a:srgbClr val="000000"/>
                    </a:solidFill>
                    <a:latin typeface="Arial" pitchFamily="34" charset="0"/>
                  </a:rPr>
                  <a:t>a.i.</a:t>
                </a:r>
                <a:endParaRPr lang="en-US" altLang="cs-CZ" sz="1600">
                  <a:latin typeface="Arial" pitchFamily="34" charset="0"/>
                </a:endParaRPr>
              </a:p>
            </p:txBody>
          </p:sp>
        </p:grpSp>
      </p:grpSp>
      <p:grpSp>
        <p:nvGrpSpPr>
          <p:cNvPr id="6240" name="Group 96"/>
          <p:cNvGrpSpPr>
            <a:grpSpLocks/>
          </p:cNvGrpSpPr>
          <p:nvPr/>
        </p:nvGrpSpPr>
        <p:grpSpPr bwMode="auto">
          <a:xfrm>
            <a:off x="827088" y="1677988"/>
            <a:ext cx="7586662" cy="2663825"/>
            <a:chOff x="521" y="1057"/>
            <a:chExt cx="4779" cy="1678"/>
          </a:xfrm>
        </p:grpSpPr>
        <p:grpSp>
          <p:nvGrpSpPr>
            <p:cNvPr id="6238" name="Group 94"/>
            <p:cNvGrpSpPr>
              <a:grpSpLocks/>
            </p:cNvGrpSpPr>
            <p:nvPr/>
          </p:nvGrpSpPr>
          <p:grpSpPr bwMode="auto">
            <a:xfrm>
              <a:off x="521" y="1057"/>
              <a:ext cx="4779" cy="1678"/>
              <a:chOff x="521" y="1057"/>
              <a:chExt cx="4779" cy="1678"/>
            </a:xfrm>
          </p:grpSpPr>
          <p:sp>
            <p:nvSpPr>
              <p:cNvPr id="6195" name="Text Box 51"/>
              <p:cNvSpPr txBox="1">
                <a:spLocks noChangeArrowheads="1"/>
              </p:cNvSpPr>
              <p:nvPr/>
            </p:nvSpPr>
            <p:spPr bwMode="auto">
              <a:xfrm>
                <a:off x="521" y="1057"/>
                <a:ext cx="3450" cy="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000" i="1" smtClean="0"/>
                  <a:t>Basic </a:t>
                </a:r>
                <a:r>
                  <a:rPr lang="cs-CZ" altLang="cs-CZ" sz="2000" i="1" err="1" smtClean="0"/>
                  <a:t>steps</a:t>
                </a:r>
                <a:r>
                  <a:rPr lang="cs-CZ" altLang="cs-CZ" sz="2000" i="1" smtClean="0"/>
                  <a:t> </a:t>
                </a:r>
                <a:r>
                  <a:rPr lang="cs-CZ" altLang="cs-CZ" sz="2000" i="1" err="1" smtClean="0"/>
                  <a:t>of</a:t>
                </a:r>
                <a:r>
                  <a:rPr lang="cs-CZ" altLang="cs-CZ" sz="2000" i="1" smtClean="0"/>
                  <a:t> MS </a:t>
                </a:r>
                <a:r>
                  <a:rPr lang="cs-CZ" altLang="cs-CZ" sz="2000" i="1" err="1" smtClean="0"/>
                  <a:t>analysis</a:t>
                </a:r>
                <a:r>
                  <a:rPr lang="en-US" altLang="cs-CZ" sz="2000" i="1" smtClean="0"/>
                  <a:t>:</a:t>
                </a:r>
                <a:endParaRPr lang="cs-CZ" altLang="cs-CZ" sz="2000" i="1"/>
              </a:p>
              <a:p>
                <a:pPr lvl="2">
                  <a:buFontTx/>
                  <a:buBlip>
                    <a:blip r:embed="rId4"/>
                  </a:buBlip>
                </a:pPr>
                <a:r>
                  <a:rPr lang="cs-CZ" altLang="cs-CZ" sz="2000"/>
                  <a:t>  </a:t>
                </a:r>
                <a:r>
                  <a:rPr lang="cs-CZ" altLang="cs-CZ" sz="1800" err="1" smtClean="0"/>
                  <a:t>ionization</a:t>
                </a:r>
                <a:r>
                  <a:rPr lang="cs-CZ" altLang="cs-CZ" sz="1800" smtClean="0"/>
                  <a:t> </a:t>
                </a:r>
                <a:r>
                  <a:rPr lang="cs-CZ" altLang="cs-CZ" sz="1800" err="1" smtClean="0"/>
                  <a:t>of</a:t>
                </a:r>
                <a:r>
                  <a:rPr lang="cs-CZ" altLang="cs-CZ" sz="1800" smtClean="0"/>
                  <a:t> analyte </a:t>
                </a:r>
                <a:r>
                  <a:rPr lang="cs-CZ" altLang="cs-CZ" sz="1800" err="1" smtClean="0"/>
                  <a:t>molecules</a:t>
                </a:r>
                <a:r>
                  <a:rPr lang="cs-CZ" altLang="cs-CZ" sz="1800" smtClean="0"/>
                  <a:t> (</a:t>
                </a:r>
                <a:r>
                  <a:rPr lang="cs-CZ" altLang="cs-CZ" sz="1800" err="1" smtClean="0"/>
                  <a:t>fragments</a:t>
                </a:r>
                <a:r>
                  <a:rPr lang="cs-CZ" altLang="cs-CZ" sz="1800" smtClean="0"/>
                  <a:t>)</a:t>
                </a:r>
                <a:endParaRPr lang="cs-CZ" altLang="cs-CZ" sz="1800"/>
              </a:p>
              <a:p>
                <a:pPr lvl="2">
                  <a:buFontTx/>
                  <a:buBlip>
                    <a:blip r:embed="rId4"/>
                  </a:buBlip>
                </a:pPr>
                <a:r>
                  <a:rPr lang="cs-CZ" altLang="cs-CZ" sz="1800" i="1"/>
                  <a:t>  </a:t>
                </a:r>
                <a:r>
                  <a:rPr lang="cs-CZ" altLang="cs-CZ" sz="1800" i="1" smtClean="0"/>
                  <a:t>ion </a:t>
                </a:r>
                <a:r>
                  <a:rPr lang="cs-CZ" altLang="cs-CZ" sz="1800" err="1" smtClean="0"/>
                  <a:t>separation</a:t>
                </a:r>
                <a:r>
                  <a:rPr lang="cs-CZ" altLang="cs-CZ" sz="1800" smtClean="0"/>
                  <a:t> </a:t>
                </a:r>
                <a:r>
                  <a:rPr lang="cs-CZ" altLang="cs-CZ" sz="1800" err="1" smtClean="0"/>
                  <a:t>according</a:t>
                </a:r>
                <a:r>
                  <a:rPr lang="cs-CZ" altLang="cs-CZ" sz="1800" smtClean="0"/>
                  <a:t> to </a:t>
                </a:r>
                <a:r>
                  <a:rPr lang="cs-CZ" altLang="cs-CZ" sz="1800" err="1" smtClean="0"/>
                  <a:t>their</a:t>
                </a:r>
                <a:r>
                  <a:rPr lang="cs-CZ" altLang="cs-CZ" sz="1800" smtClean="0"/>
                  <a:t> </a:t>
                </a:r>
                <a:r>
                  <a:rPr lang="cs-CZ" altLang="cs-CZ" sz="1800" i="1" smtClean="0"/>
                  <a:t>m/z</a:t>
                </a:r>
                <a:endParaRPr lang="cs-CZ" altLang="cs-CZ" sz="1800" i="1"/>
              </a:p>
              <a:p>
                <a:pPr lvl="2">
                  <a:buFontTx/>
                  <a:buBlip>
                    <a:blip r:embed="rId4"/>
                  </a:buBlip>
                </a:pPr>
                <a:r>
                  <a:rPr lang="cs-CZ" altLang="cs-CZ" sz="1800" i="1"/>
                  <a:t>  </a:t>
                </a:r>
                <a:r>
                  <a:rPr lang="cs-CZ" altLang="cs-CZ" sz="1800" smtClean="0"/>
                  <a:t>ion </a:t>
                </a:r>
                <a:r>
                  <a:rPr lang="cs-CZ" altLang="cs-CZ" sz="1800" err="1" smtClean="0"/>
                  <a:t>detection</a:t>
                </a:r>
                <a:endParaRPr lang="cs-CZ" altLang="cs-CZ" sz="1800"/>
              </a:p>
            </p:txBody>
          </p:sp>
          <p:grpSp>
            <p:nvGrpSpPr>
              <p:cNvPr id="6227" name="Group 83"/>
              <p:cNvGrpSpPr>
                <a:grpSpLocks/>
              </p:cNvGrpSpPr>
              <p:nvPr/>
            </p:nvGrpSpPr>
            <p:grpSpPr bwMode="auto">
              <a:xfrm>
                <a:off x="2534" y="1998"/>
                <a:ext cx="2540" cy="589"/>
                <a:chOff x="2381" y="2160"/>
                <a:chExt cx="2540" cy="589"/>
              </a:xfrm>
            </p:grpSpPr>
            <p:sp>
              <p:nvSpPr>
                <p:cNvPr id="6228" name="Rectangle 84"/>
                <p:cNvSpPr>
                  <a:spLocks noChangeArrowheads="1"/>
                </p:cNvSpPr>
                <p:nvPr/>
              </p:nvSpPr>
              <p:spPr bwMode="auto">
                <a:xfrm>
                  <a:off x="2381" y="2160"/>
                  <a:ext cx="726" cy="589"/>
                </a:xfrm>
                <a:prstGeom prst="rect">
                  <a:avLst/>
                </a:prstGeom>
                <a:noFill/>
                <a:ln w="3810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sz="1600" b="1" smtClean="0">
                      <a:solidFill>
                        <a:srgbClr val="006600"/>
                      </a:solidFill>
                    </a:rPr>
                    <a:t>Ion</a:t>
                  </a:r>
                  <a:endParaRPr lang="cs-CZ" altLang="cs-CZ" sz="1600" b="1">
                    <a:solidFill>
                      <a:srgbClr val="006600"/>
                    </a:solidFill>
                  </a:endParaRPr>
                </a:p>
                <a:p>
                  <a:pPr algn="ctr"/>
                  <a:r>
                    <a:rPr lang="cs-CZ" altLang="cs-CZ" sz="1600" b="1" smtClean="0">
                      <a:solidFill>
                        <a:srgbClr val="006600"/>
                      </a:solidFill>
                    </a:rPr>
                    <a:t>source</a:t>
                  </a:r>
                  <a:endParaRPr lang="cs-CZ" altLang="cs-CZ" sz="1600" b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6229" name="Rectangle 85"/>
                <p:cNvSpPr>
                  <a:spLocks noChangeArrowheads="1"/>
                </p:cNvSpPr>
                <p:nvPr/>
              </p:nvSpPr>
              <p:spPr bwMode="auto">
                <a:xfrm>
                  <a:off x="3288" y="2160"/>
                  <a:ext cx="726" cy="589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sz="1600" b="1" err="1" smtClean="0">
                      <a:solidFill>
                        <a:schemeClr val="accent2"/>
                      </a:solidFill>
                    </a:rPr>
                    <a:t>Mass</a:t>
                  </a:r>
                  <a:endParaRPr lang="cs-CZ" altLang="cs-CZ" sz="1600" b="1">
                    <a:solidFill>
                      <a:schemeClr val="accent2"/>
                    </a:solidFill>
                  </a:endParaRPr>
                </a:p>
                <a:p>
                  <a:pPr algn="ctr"/>
                  <a:r>
                    <a:rPr lang="cs-CZ" altLang="cs-CZ" sz="1600" b="1" err="1" smtClean="0">
                      <a:solidFill>
                        <a:schemeClr val="accent2"/>
                      </a:solidFill>
                    </a:rPr>
                    <a:t>analyzer</a:t>
                  </a:r>
                  <a:endParaRPr lang="cs-CZ" altLang="cs-CZ" sz="16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230" name="Rectangle 86"/>
                <p:cNvSpPr>
                  <a:spLocks noChangeArrowheads="1"/>
                </p:cNvSpPr>
                <p:nvPr/>
              </p:nvSpPr>
              <p:spPr bwMode="auto">
                <a:xfrm>
                  <a:off x="4195" y="2160"/>
                  <a:ext cx="726" cy="58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sz="1600" b="1" err="1" smtClean="0">
                      <a:solidFill>
                        <a:srgbClr val="FF0000"/>
                      </a:solidFill>
                    </a:rPr>
                    <a:t>Detector</a:t>
                  </a:r>
                  <a:endParaRPr lang="cs-CZ" altLang="cs-CZ" sz="16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31" name="Line 87"/>
                <p:cNvSpPr>
                  <a:spLocks noChangeShapeType="1"/>
                </p:cNvSpPr>
                <p:nvPr/>
              </p:nvSpPr>
              <p:spPr bwMode="auto">
                <a:xfrm>
                  <a:off x="3107" y="2478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32" name="Line 88"/>
                <p:cNvSpPr>
                  <a:spLocks noChangeShapeType="1"/>
                </p:cNvSpPr>
                <p:nvPr/>
              </p:nvSpPr>
              <p:spPr bwMode="auto">
                <a:xfrm>
                  <a:off x="4014" y="2478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6233" name="Rectangle 89"/>
              <p:cNvSpPr>
                <a:spLocks noChangeArrowheads="1"/>
              </p:cNvSpPr>
              <p:nvPr/>
            </p:nvSpPr>
            <p:spPr bwMode="auto">
              <a:xfrm>
                <a:off x="3350" y="1771"/>
                <a:ext cx="1950" cy="96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234" name="Rectangle 90"/>
              <p:cNvSpPr>
                <a:spLocks noChangeArrowheads="1"/>
              </p:cNvSpPr>
              <p:nvPr/>
            </p:nvSpPr>
            <p:spPr bwMode="auto">
              <a:xfrm>
                <a:off x="2307" y="1777"/>
                <a:ext cx="1043" cy="95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235" name="Text Box 91"/>
              <p:cNvSpPr txBox="1">
                <a:spLocks noChangeArrowheads="1"/>
              </p:cNvSpPr>
              <p:nvPr/>
            </p:nvSpPr>
            <p:spPr bwMode="auto">
              <a:xfrm>
                <a:off x="3985" y="1753"/>
                <a:ext cx="54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  <a:flatTx/>
              </a:bodyPr>
              <a:lstStyle/>
              <a:p>
                <a:pPr algn="ctr"/>
                <a:r>
                  <a:rPr lang="en-US" altLang="cs-CZ" sz="1600" b="1" i="1" err="1" smtClean="0"/>
                  <a:t>va</a:t>
                </a:r>
                <a:r>
                  <a:rPr lang="cs-CZ" altLang="cs-CZ" sz="1600" b="1" i="1" smtClean="0"/>
                  <a:t>c</a:t>
                </a:r>
                <a:r>
                  <a:rPr lang="en-US" altLang="cs-CZ" sz="1600" b="1" i="1" err="1" smtClean="0"/>
                  <a:t>uum</a:t>
                </a:r>
                <a:endParaRPr lang="cs-CZ" altLang="cs-CZ" sz="1600" b="1" i="1"/>
              </a:p>
            </p:txBody>
          </p:sp>
        </p:grpSp>
        <p:sp>
          <p:nvSpPr>
            <p:cNvPr id="6236" name="Text Box 92"/>
            <p:cNvSpPr txBox="1">
              <a:spLocks noChangeArrowheads="1"/>
            </p:cNvSpPr>
            <p:nvPr/>
          </p:nvSpPr>
          <p:spPr bwMode="auto">
            <a:xfrm>
              <a:off x="2592" y="1755"/>
              <a:ext cx="5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altLang="cs-CZ" sz="1600" b="1" i="1" err="1" smtClean="0">
                  <a:solidFill>
                    <a:schemeClr val="bg2"/>
                  </a:solidFill>
                </a:rPr>
                <a:t>va</a:t>
              </a:r>
              <a:r>
                <a:rPr lang="cs-CZ" altLang="cs-CZ" sz="1600" b="1" i="1" smtClean="0">
                  <a:solidFill>
                    <a:schemeClr val="bg2"/>
                  </a:solidFill>
                </a:rPr>
                <a:t>c</a:t>
              </a:r>
              <a:r>
                <a:rPr lang="en-US" altLang="cs-CZ" sz="1600" b="1" i="1" err="1" smtClean="0">
                  <a:solidFill>
                    <a:schemeClr val="bg2"/>
                  </a:solidFill>
                </a:rPr>
                <a:t>uum</a:t>
              </a:r>
              <a:endParaRPr lang="cs-CZ" altLang="cs-CZ" sz="1600" b="1" i="1">
                <a:solidFill>
                  <a:schemeClr val="bg2"/>
                </a:solidFill>
              </a:endParaRPr>
            </a:p>
          </p:txBody>
        </p:sp>
      </p:grp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259632" y="328437"/>
            <a:ext cx="5867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b="1" smtClean="0"/>
              <a:t>Protein quantification by MS</a:t>
            </a:r>
          </a:p>
          <a:p>
            <a:pPr algn="ctr" eaLnBrk="0" hangingPunct="0"/>
            <a:r>
              <a:rPr lang="cs-CZ" altLang="cs-CZ" sz="2000" i="1" smtClean="0"/>
              <a:t>general approaches</a:t>
            </a:r>
            <a:endParaRPr lang="en-US" altLang="cs-CZ" sz="2000" i="1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73135" y="1196752"/>
            <a:ext cx="705643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800" b="1" i="1" smtClean="0"/>
              <a:t>met</a:t>
            </a:r>
            <a:r>
              <a:rPr lang="cs-CZ" altLang="cs-CZ" sz="1800" b="1" i="1" smtClean="0"/>
              <a:t>hods based on application of isotopic labels</a:t>
            </a:r>
            <a:endParaRPr lang="cs-CZ" altLang="cs-CZ" sz="1800" b="1" i="1"/>
          </a:p>
          <a:p>
            <a:pPr>
              <a:buFontTx/>
              <a:buBlip>
                <a:blip r:embed="rId4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absolute quantification </a:t>
            </a:r>
            <a:endParaRPr lang="cs-CZ" altLang="cs-CZ" sz="1800"/>
          </a:p>
          <a:p>
            <a:r>
              <a:rPr lang="cs-CZ" altLang="cs-CZ" sz="1800"/>
              <a:t>	</a:t>
            </a:r>
            <a:r>
              <a:rPr lang="cs-CZ" altLang="cs-CZ" sz="1800" i="1" smtClean="0"/>
              <a:t>(determination of amount/concentration of given protein using 	additon of internal standard with known concentration)</a:t>
            </a:r>
            <a:endParaRPr lang="cs-CZ" altLang="cs-CZ" sz="1800" i="1"/>
          </a:p>
          <a:p>
            <a:pPr>
              <a:buFontTx/>
              <a:buBlip>
                <a:blip r:embed="rId4"/>
              </a:buBlip>
            </a:pPr>
            <a:endParaRPr lang="cs-CZ" altLang="cs-CZ" sz="1800" i="1"/>
          </a:p>
          <a:p>
            <a:pPr>
              <a:buFontTx/>
              <a:buBlip>
                <a:blip r:embed="rId4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relative quantification</a:t>
            </a:r>
            <a:endParaRPr lang="cs-CZ" altLang="cs-CZ" sz="1800"/>
          </a:p>
          <a:p>
            <a:r>
              <a:rPr lang="cs-CZ" altLang="cs-CZ" sz="1800"/>
              <a:t>	</a:t>
            </a:r>
            <a:r>
              <a:rPr lang="cs-CZ" altLang="cs-CZ" sz="1800" i="1" smtClean="0"/>
              <a:t>(comparison of changes in protein levels between two or more 	samples)</a:t>
            </a:r>
            <a:endParaRPr lang="cs-CZ" altLang="cs-CZ" sz="1800" i="1"/>
          </a:p>
          <a:p>
            <a:endParaRPr lang="cs-CZ" altLang="cs-CZ" sz="1800" i="1"/>
          </a:p>
          <a:p>
            <a:r>
              <a:rPr lang="cs-CZ" altLang="cs-CZ" sz="1600"/>
              <a:t>Isotopic labels are introduced to proteins at different stages of experiment: during cell cultivation or by chemical reaction after protein isolation or after digestion (peptides</a:t>
            </a:r>
            <a:r>
              <a:rPr lang="cs-CZ" altLang="cs-CZ" sz="1600" smtClean="0"/>
              <a:t>).</a:t>
            </a:r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r>
              <a:rPr lang="cs-CZ" altLang="cs-CZ" sz="1800" b="1" i="1" smtClean="0"/>
              <a:t>label free methods based on advanced processing of MS (MS/MS) data</a:t>
            </a:r>
            <a:endParaRPr lang="cs-CZ" altLang="cs-CZ" sz="1800" b="1" i="1"/>
          </a:p>
          <a:p>
            <a:endParaRPr lang="cs-CZ" altLang="cs-CZ" sz="1600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365914"/>
              </p:ext>
            </p:extLst>
          </p:nvPr>
        </p:nvGraphicFramePr>
        <p:xfrm>
          <a:off x="5705500" y="4365104"/>
          <a:ext cx="2843064" cy="103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Image" r:id="rId5" imgW="10941052" imgH="3990116" progId="Photoshop.Image.5">
                  <p:embed/>
                </p:oleObj>
              </mc:Choice>
              <mc:Fallback>
                <p:oleObj name="Image" r:id="rId5" imgW="10941052" imgH="3990116" progId="Photoshop.Image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500" y="4365104"/>
                        <a:ext cx="2843064" cy="103614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624263" y="2806700"/>
            <a:ext cx="4794250" cy="0"/>
            <a:chOff x="0" y="4320"/>
            <a:chExt cx="3020" cy="0"/>
          </a:xfrm>
        </p:grpSpPr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0" y="4320"/>
              <a:ext cx="302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grpSp>
          <p:nvGrpSpPr>
            <p:cNvPr id="92167" name="Group 7"/>
            <p:cNvGrpSpPr>
              <a:grpSpLocks/>
            </p:cNvGrpSpPr>
            <p:nvPr/>
          </p:nvGrpSpPr>
          <p:grpSpPr bwMode="auto">
            <a:xfrm>
              <a:off x="0" y="4320"/>
              <a:ext cx="3020" cy="0"/>
              <a:chOff x="0" y="4320"/>
              <a:chExt cx="3020" cy="0"/>
            </a:xfrm>
          </p:grpSpPr>
          <p:sp>
            <p:nvSpPr>
              <p:cNvPr id="92168" name="Rectangle 8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302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2169" name="Rectangle 9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302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</p:grpSp>
      </p:grpSp>
      <p:pic>
        <p:nvPicPr>
          <p:cNvPr id="92171" name="Picture 11" descr="Flow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67640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431800" y="1228725"/>
            <a:ext cx="33020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cs-CZ" sz="1400" b="1">
                <a:cs typeface="Arial" pitchFamily="34" charset="0"/>
              </a:rPr>
              <a:t>  </a:t>
            </a:r>
            <a:r>
              <a:rPr lang="cs-CZ" altLang="cs-CZ" sz="1400" b="1">
                <a:cs typeface="Arial" pitchFamily="34" charset="0"/>
              </a:rPr>
              <a:t>AQUA Peptide Selection</a:t>
            </a:r>
            <a:endParaRPr lang="en-US" altLang="cs-CZ" sz="1400" b="1">
              <a:cs typeface="Arial" pitchFamily="34" charset="0"/>
            </a:endParaRPr>
          </a:p>
          <a:p>
            <a:endParaRPr lang="en-US" altLang="cs-CZ" sz="1400" b="1">
              <a:cs typeface="Arial" pitchFamily="34" charset="0"/>
            </a:endParaRPr>
          </a:p>
          <a:p>
            <a:endParaRPr lang="en-US" altLang="cs-CZ" sz="1400" b="1">
              <a:cs typeface="Arial" pitchFamily="34" charset="0"/>
            </a:endParaRPr>
          </a:p>
          <a:p>
            <a:endParaRPr lang="en-US" altLang="cs-CZ" sz="1400" b="1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cs-CZ" sz="1400" b="1">
                <a:cs typeface="Arial" pitchFamily="34" charset="0"/>
              </a:rPr>
              <a:t>  Order selected peptide isotopically 	labeled (</a:t>
            </a:r>
            <a:r>
              <a:rPr lang="en-US" altLang="cs-CZ" sz="1400" b="1" baseline="30000">
                <a:cs typeface="Arial" pitchFamily="34" charset="0"/>
              </a:rPr>
              <a:t>15</a:t>
            </a:r>
            <a:r>
              <a:rPr lang="en-US" altLang="cs-CZ" sz="1400" b="1">
                <a:cs typeface="Arial" pitchFamily="34" charset="0"/>
              </a:rPr>
              <a:t>N, </a:t>
            </a:r>
            <a:r>
              <a:rPr lang="en-US" altLang="cs-CZ" sz="1400" b="1" baseline="30000">
                <a:cs typeface="Arial" pitchFamily="34" charset="0"/>
              </a:rPr>
              <a:t>13</a:t>
            </a:r>
            <a:r>
              <a:rPr lang="en-US" altLang="cs-CZ" sz="1400" b="1">
                <a:cs typeface="Arial" pitchFamily="34" charset="0"/>
              </a:rPr>
              <a:t>C)</a:t>
            </a:r>
          </a:p>
          <a:p>
            <a:endParaRPr lang="en-US" altLang="cs-CZ" sz="1400" b="1">
              <a:cs typeface="Arial" pitchFamily="34" charset="0"/>
            </a:endParaRPr>
          </a:p>
          <a:p>
            <a:endParaRPr lang="en-US" altLang="cs-CZ" sz="1400" b="1">
              <a:cs typeface="Arial" pitchFamily="34" charset="0"/>
            </a:endParaRPr>
          </a:p>
          <a:p>
            <a:endParaRPr lang="en-US" altLang="cs-CZ" sz="1400" b="1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cs-CZ" sz="1400" b="1">
                <a:cs typeface="Arial" pitchFamily="34" charset="0"/>
              </a:rPr>
              <a:t>  Adding labeled peptide to protein      	mix</a:t>
            </a:r>
          </a:p>
          <a:p>
            <a:endParaRPr lang="en-US" altLang="cs-CZ" sz="1400" b="1">
              <a:solidFill>
                <a:srgbClr val="0053A0"/>
              </a:solidFill>
              <a:cs typeface="Arial" pitchFamily="34" charset="0"/>
            </a:endParaRPr>
          </a:p>
          <a:p>
            <a:endParaRPr lang="en-US" altLang="cs-CZ" sz="1400" b="1">
              <a:solidFill>
                <a:srgbClr val="0053A0"/>
              </a:solidFill>
              <a:cs typeface="Arial" pitchFamily="34" charset="0"/>
            </a:endParaRPr>
          </a:p>
          <a:p>
            <a:endParaRPr lang="en-US" altLang="cs-CZ" sz="1400" b="1">
              <a:solidFill>
                <a:srgbClr val="0053A0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cs-CZ" sz="1400" b="1">
                <a:cs typeface="Arial" pitchFamily="34" charset="0"/>
              </a:rPr>
              <a:t>  Digest</a:t>
            </a:r>
          </a:p>
          <a:p>
            <a:endParaRPr lang="en-US" altLang="cs-CZ" sz="1400" b="1">
              <a:solidFill>
                <a:srgbClr val="0053A0"/>
              </a:solidFill>
              <a:cs typeface="Arial" pitchFamily="34" charset="0"/>
            </a:endParaRPr>
          </a:p>
          <a:p>
            <a:endParaRPr lang="en-US" altLang="cs-CZ" sz="1400" b="1">
              <a:solidFill>
                <a:srgbClr val="0053A0"/>
              </a:solidFill>
              <a:cs typeface="Arial" pitchFamily="34" charset="0"/>
            </a:endParaRPr>
          </a:p>
          <a:p>
            <a:endParaRPr lang="en-US" altLang="cs-CZ" sz="1400" b="1">
              <a:solidFill>
                <a:srgbClr val="0053A0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cs-CZ" sz="1400" b="1">
                <a:cs typeface="Arial" pitchFamily="34" charset="0"/>
              </a:rPr>
              <a:t>  </a:t>
            </a:r>
            <a:r>
              <a:rPr lang="cs-CZ" altLang="cs-CZ" sz="1400" b="1">
                <a:cs typeface="Arial" pitchFamily="34" charset="0"/>
              </a:rPr>
              <a:t>Analyze by LC-MS/MS to quantitate </a:t>
            </a:r>
            <a:r>
              <a:rPr lang="en-US" altLang="cs-CZ" sz="1400" b="1">
                <a:cs typeface="Arial" pitchFamily="34" charset="0"/>
              </a:rPr>
              <a:t>	</a:t>
            </a:r>
            <a:r>
              <a:rPr lang="cs-CZ" altLang="cs-CZ" sz="1400" b="1">
                <a:cs typeface="Arial" pitchFamily="34" charset="0"/>
              </a:rPr>
              <a:t>protein of interest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3657600" y="1203325"/>
            <a:ext cx="3276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cs typeface="Arial" pitchFamily="34" charset="0"/>
              </a:rPr>
              <a:t>Select an optimal tryptic peptide and stable isotope amino acid from the sequence of your protein of interest</a:t>
            </a:r>
            <a:endParaRPr lang="en-US" altLang="cs-CZ" sz="1400">
              <a:cs typeface="Arial" pitchFamily="34" charset="0"/>
            </a:endParaRPr>
          </a:p>
          <a:p>
            <a:endParaRPr lang="en-US" altLang="cs-CZ" sz="1400">
              <a:cs typeface="Arial" pitchFamily="34" charset="0"/>
            </a:endParaRPr>
          </a:p>
          <a:p>
            <a:r>
              <a:rPr lang="cs-CZ" altLang="cs-CZ" sz="1400">
                <a:cs typeface="Arial" pitchFamily="34" charset="0"/>
              </a:rPr>
              <a:t>Optimize LC-MS/MS separation protocol for quantitation</a:t>
            </a:r>
            <a:endParaRPr lang="en-US" altLang="cs-CZ" sz="1400">
              <a:cs typeface="Arial" pitchFamily="34" charset="0"/>
            </a:endParaRPr>
          </a:p>
          <a:p>
            <a:endParaRPr lang="en-US" altLang="cs-CZ" sz="1400">
              <a:cs typeface="Arial" pitchFamily="34" charset="0"/>
            </a:endParaRPr>
          </a:p>
          <a:p>
            <a:endParaRPr lang="en-US" altLang="cs-CZ" sz="1400">
              <a:cs typeface="Arial" pitchFamily="34" charset="0"/>
            </a:endParaRPr>
          </a:p>
          <a:p>
            <a:endParaRPr lang="en-US" altLang="cs-CZ" sz="1400">
              <a:cs typeface="Arial" pitchFamily="34" charset="0"/>
            </a:endParaRPr>
          </a:p>
          <a:p>
            <a:endParaRPr lang="en-US" altLang="cs-CZ" sz="1400">
              <a:cs typeface="Arial" pitchFamily="34" charset="0"/>
            </a:endParaRPr>
          </a:p>
          <a:p>
            <a:endParaRPr lang="en-US" altLang="cs-CZ" sz="1400">
              <a:cs typeface="Arial" pitchFamily="34" charset="0"/>
            </a:endParaRPr>
          </a:p>
          <a:p>
            <a:endParaRPr lang="en-US" altLang="cs-CZ" sz="1400">
              <a:cs typeface="Arial" pitchFamily="34" charset="0"/>
            </a:endParaRPr>
          </a:p>
          <a:p>
            <a:endParaRPr lang="cs-CZ" altLang="cs-CZ" sz="1400">
              <a:cs typeface="Arial" pitchFamily="34" charset="0"/>
            </a:endParaRPr>
          </a:p>
        </p:txBody>
      </p:sp>
      <p:graphicFrame>
        <p:nvGraphicFramePr>
          <p:cNvPr id="92174" name="Object 14"/>
          <p:cNvGraphicFramePr>
            <a:graphicFrameLocks noChangeAspect="1"/>
          </p:cNvGraphicFramePr>
          <p:nvPr/>
        </p:nvGraphicFramePr>
        <p:xfrm>
          <a:off x="3657600" y="28194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1" name="CorelPhotoPaint.Image.8" r:id="rId4" imgW="609524" imgH="990476" progId="CorelPhotoPaint.Image.8">
                  <p:embed/>
                </p:oleObj>
              </mc:Choice>
              <mc:Fallback>
                <p:oleObj name="CorelPhotoPaint.Image.8" r:id="rId4" imgW="609524" imgH="990476" progId="CorelPhotoPaint.Imag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609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5" name="Object 15"/>
          <p:cNvGraphicFramePr>
            <a:graphicFrameLocks noChangeAspect="1"/>
          </p:cNvGraphicFramePr>
          <p:nvPr/>
        </p:nvGraphicFramePr>
        <p:xfrm>
          <a:off x="1676400" y="3937000"/>
          <a:ext cx="60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2" name="CorelPhotoPaint.Image.8" r:id="rId6" imgW="609524" imgH="787302" progId="CorelPhotoPaint.Image.8">
                  <p:embed/>
                </p:oleObj>
              </mc:Choice>
              <mc:Fallback>
                <p:oleObj name="CorelPhotoPaint.Image.8" r:id="rId6" imgW="609524" imgH="787302" progId="CorelPhotoPaint.Image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37000"/>
                        <a:ext cx="609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6" name="Object 16"/>
          <p:cNvGraphicFramePr>
            <a:graphicFrameLocks noChangeAspect="1"/>
          </p:cNvGraphicFramePr>
          <p:nvPr/>
        </p:nvGraphicFramePr>
        <p:xfrm>
          <a:off x="7772400" y="1981200"/>
          <a:ext cx="6223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3" name="CorelPhotoPaint.Image.8" r:id="rId8" imgW="926984" imgH="876190" progId="CorelPhotoPaint.Image.8">
                  <p:embed/>
                </p:oleObj>
              </mc:Choice>
              <mc:Fallback>
                <p:oleObj name="CorelPhotoPaint.Image.8" r:id="rId8" imgW="926984" imgH="876190" progId="CorelPhotoPaint.Imag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981200"/>
                        <a:ext cx="6223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5189538" y="3706813"/>
            <a:ext cx="3497262" cy="2236787"/>
            <a:chOff x="3984" y="2832"/>
            <a:chExt cx="1195" cy="785"/>
          </a:xfrm>
        </p:grpSpPr>
        <p:pic>
          <p:nvPicPr>
            <p:cNvPr id="92178" name="Picture 18" descr="Flow_0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832"/>
              <a:ext cx="1195" cy="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179" name="Rectangle 19"/>
            <p:cNvSpPr>
              <a:spLocks noChangeArrowheads="1"/>
            </p:cNvSpPr>
            <p:nvPr/>
          </p:nvSpPr>
          <p:spPr bwMode="auto">
            <a:xfrm>
              <a:off x="4464" y="2832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2180" name="Oval 20"/>
          <p:cNvSpPr>
            <a:spLocks noChangeArrowheads="1"/>
          </p:cNvSpPr>
          <p:nvPr/>
        </p:nvSpPr>
        <p:spPr bwMode="auto">
          <a:xfrm rot="-2406567">
            <a:off x="2133600" y="1981200"/>
            <a:ext cx="14478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sz="2000" b="1" i="1"/>
              <a:t>Price !!!</a:t>
            </a:r>
            <a:endParaRPr lang="cs-CZ" altLang="cs-CZ" sz="2000" b="1" i="1"/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5867400" y="2781300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200" b="1"/>
              <a:t>AQUA</a:t>
            </a:r>
            <a:endParaRPr lang="cs-CZ" altLang="cs-CZ" sz="2200" b="1"/>
          </a:p>
        </p:txBody>
      </p:sp>
      <p:sp>
        <p:nvSpPr>
          <p:cNvPr id="92182" name="AutoShape 22"/>
          <p:cNvSpPr>
            <a:spLocks noChangeArrowheads="1"/>
          </p:cNvSpPr>
          <p:nvPr/>
        </p:nvSpPr>
        <p:spPr bwMode="auto">
          <a:xfrm>
            <a:off x="3887788" y="50292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566648" y="5980697"/>
            <a:ext cx="4115229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smtClean="0"/>
              <a:t>only for protein(s) selected in advance</a:t>
            </a:r>
            <a:endParaRPr lang="cs-CZ" altLang="cs-CZ" sz="200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259632" y="328437"/>
            <a:ext cx="5867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b="1" smtClean="0"/>
              <a:t>Protein quantification by MS</a:t>
            </a:r>
          </a:p>
          <a:p>
            <a:pPr algn="ctr" eaLnBrk="0" hangingPunct="0"/>
            <a:r>
              <a:rPr lang="cs-CZ" altLang="cs-CZ" sz="2000" i="1" smtClean="0"/>
              <a:t>absolute quantification</a:t>
            </a:r>
            <a:endParaRPr lang="en-US" altLang="cs-CZ" sz="2000" i="1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0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99"/>
          <p:cNvSpPr>
            <a:spLocks noChangeArrowheads="1"/>
          </p:cNvSpPr>
          <p:nvPr/>
        </p:nvSpPr>
        <p:spPr bwMode="auto">
          <a:xfrm>
            <a:off x="611411" y="1321381"/>
            <a:ext cx="1584325" cy="2159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" name="Rectangle 500"/>
          <p:cNvSpPr>
            <a:spLocks noChangeArrowheads="1"/>
          </p:cNvSpPr>
          <p:nvPr/>
        </p:nvSpPr>
        <p:spPr bwMode="auto">
          <a:xfrm>
            <a:off x="3851920" y="1321381"/>
            <a:ext cx="1584325" cy="2159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AutoShape 501"/>
          <p:cNvSpPr>
            <a:spLocks noChangeArrowheads="1"/>
          </p:cNvSpPr>
          <p:nvPr/>
        </p:nvSpPr>
        <p:spPr bwMode="auto">
          <a:xfrm rot="5400000">
            <a:off x="970186" y="2040518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502"/>
          <p:cNvSpPr>
            <a:spLocks noChangeArrowheads="1"/>
          </p:cNvSpPr>
          <p:nvPr/>
        </p:nvSpPr>
        <p:spPr bwMode="auto">
          <a:xfrm rot="5400000">
            <a:off x="4212283" y="2040518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503"/>
          <p:cNvSpPr txBox="1">
            <a:spLocks noChangeArrowheads="1"/>
          </p:cNvSpPr>
          <p:nvPr/>
        </p:nvSpPr>
        <p:spPr bwMode="auto">
          <a:xfrm>
            <a:off x="3867396" y="998707"/>
            <a:ext cx="14974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 smtClean="0"/>
              <a:t>Protein sample </a:t>
            </a:r>
            <a:r>
              <a:rPr lang="cs-CZ" altLang="cs-CZ" sz="1400" b="1"/>
              <a:t>B</a:t>
            </a:r>
          </a:p>
        </p:txBody>
      </p:sp>
      <p:sp>
        <p:nvSpPr>
          <p:cNvPr id="8" name="AutoShape 504"/>
          <p:cNvSpPr>
            <a:spLocks noChangeArrowheads="1"/>
          </p:cNvSpPr>
          <p:nvPr/>
        </p:nvSpPr>
        <p:spPr bwMode="auto">
          <a:xfrm rot="675481">
            <a:off x="1486448" y="2746036"/>
            <a:ext cx="1341468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506"/>
          <p:cNvSpPr txBox="1">
            <a:spLocks noChangeArrowheads="1"/>
          </p:cNvSpPr>
          <p:nvPr/>
        </p:nvSpPr>
        <p:spPr bwMode="auto">
          <a:xfrm>
            <a:off x="1612222" y="4545220"/>
            <a:ext cx="29754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 smtClean="0"/>
              <a:t>common digestion of pooled samples</a:t>
            </a:r>
            <a:endParaRPr lang="cs-CZ" altLang="cs-CZ" sz="1400" b="1"/>
          </a:p>
        </p:txBody>
      </p:sp>
      <p:grpSp>
        <p:nvGrpSpPr>
          <p:cNvPr id="11" name="Group 507"/>
          <p:cNvGrpSpPr>
            <a:grpSpLocks/>
          </p:cNvGrpSpPr>
          <p:nvPr/>
        </p:nvGrpSpPr>
        <p:grpSpPr bwMode="auto">
          <a:xfrm>
            <a:off x="2843213" y="4922748"/>
            <a:ext cx="431800" cy="863600"/>
            <a:chOff x="2744" y="2840"/>
            <a:chExt cx="272" cy="544"/>
          </a:xfrm>
        </p:grpSpPr>
        <p:sp>
          <p:nvSpPr>
            <p:cNvPr id="12" name="AutoShape 508"/>
            <p:cNvSpPr>
              <a:spLocks noChangeArrowheads="1"/>
            </p:cNvSpPr>
            <p:nvPr/>
          </p:nvSpPr>
          <p:spPr bwMode="auto">
            <a:xfrm rot="5400000">
              <a:off x="2563" y="3021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AutoShape 509"/>
            <p:cNvSpPr>
              <a:spLocks noChangeArrowheads="1"/>
            </p:cNvSpPr>
            <p:nvPr/>
          </p:nvSpPr>
          <p:spPr bwMode="auto">
            <a:xfrm rot="5400000">
              <a:off x="2653" y="3021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4" name="Group 510"/>
          <p:cNvGrpSpPr>
            <a:grpSpLocks/>
          </p:cNvGrpSpPr>
          <p:nvPr/>
        </p:nvGrpSpPr>
        <p:grpSpPr bwMode="auto">
          <a:xfrm>
            <a:off x="6372225" y="4634493"/>
            <a:ext cx="1944688" cy="1368425"/>
            <a:chOff x="2653" y="2931"/>
            <a:chExt cx="1497" cy="953"/>
          </a:xfrm>
        </p:grpSpPr>
        <p:sp>
          <p:nvSpPr>
            <p:cNvPr id="15" name="Rectangle 511"/>
            <p:cNvSpPr>
              <a:spLocks noChangeArrowheads="1"/>
            </p:cNvSpPr>
            <p:nvPr/>
          </p:nvSpPr>
          <p:spPr bwMode="auto">
            <a:xfrm>
              <a:off x="2653" y="2931"/>
              <a:ext cx="1497" cy="9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Freeform 512"/>
            <p:cNvSpPr>
              <a:spLocks/>
            </p:cNvSpPr>
            <p:nvPr/>
          </p:nvSpPr>
          <p:spPr bwMode="auto">
            <a:xfrm>
              <a:off x="2700" y="3480"/>
              <a:ext cx="1359" cy="347"/>
            </a:xfrm>
            <a:custGeom>
              <a:avLst/>
              <a:gdLst>
                <a:gd name="T0" fmla="*/ 498 w 6796"/>
                <a:gd name="T1" fmla="*/ 1514 h 1735"/>
                <a:gd name="T2" fmla="*/ 598 w 6796"/>
                <a:gd name="T3" fmla="*/ 1477 h 1735"/>
                <a:gd name="T4" fmla="*/ 698 w 6796"/>
                <a:gd name="T5" fmla="*/ 1514 h 1735"/>
                <a:gd name="T6" fmla="*/ 797 w 6796"/>
                <a:gd name="T7" fmla="*/ 1458 h 1735"/>
                <a:gd name="T8" fmla="*/ 898 w 6796"/>
                <a:gd name="T9" fmla="*/ 1514 h 1735"/>
                <a:gd name="T10" fmla="*/ 998 w 6796"/>
                <a:gd name="T11" fmla="*/ 1458 h 1735"/>
                <a:gd name="T12" fmla="*/ 1098 w 6796"/>
                <a:gd name="T13" fmla="*/ 1458 h 1735"/>
                <a:gd name="T14" fmla="*/ 1198 w 6796"/>
                <a:gd name="T15" fmla="*/ 1496 h 1735"/>
                <a:gd name="T16" fmla="*/ 1297 w 6796"/>
                <a:gd name="T17" fmla="*/ 1385 h 1735"/>
                <a:gd name="T18" fmla="*/ 1397 w 6796"/>
                <a:gd name="T19" fmla="*/ 1477 h 1735"/>
                <a:gd name="T20" fmla="*/ 1498 w 6796"/>
                <a:gd name="T21" fmla="*/ 1458 h 1735"/>
                <a:gd name="T22" fmla="*/ 1598 w 6796"/>
                <a:gd name="T23" fmla="*/ 1532 h 1735"/>
                <a:gd name="T24" fmla="*/ 1698 w 6796"/>
                <a:gd name="T25" fmla="*/ 1385 h 1735"/>
                <a:gd name="T26" fmla="*/ 1799 w 6796"/>
                <a:gd name="T27" fmla="*/ 1440 h 1735"/>
                <a:gd name="T28" fmla="*/ 1899 w 6796"/>
                <a:gd name="T29" fmla="*/ 1477 h 1735"/>
                <a:gd name="T30" fmla="*/ 1998 w 6796"/>
                <a:gd name="T31" fmla="*/ 1458 h 1735"/>
                <a:gd name="T32" fmla="*/ 2099 w 6796"/>
                <a:gd name="T33" fmla="*/ 1477 h 1735"/>
                <a:gd name="T34" fmla="*/ 2199 w 6796"/>
                <a:gd name="T35" fmla="*/ 1403 h 1735"/>
                <a:gd name="T36" fmla="*/ 2300 w 6796"/>
                <a:gd name="T37" fmla="*/ 1514 h 1735"/>
                <a:gd name="T38" fmla="*/ 2400 w 6796"/>
                <a:gd name="T39" fmla="*/ 1367 h 1735"/>
                <a:gd name="T40" fmla="*/ 2501 w 6796"/>
                <a:gd name="T41" fmla="*/ 1477 h 1735"/>
                <a:gd name="T42" fmla="*/ 2601 w 6796"/>
                <a:gd name="T43" fmla="*/ 1421 h 1735"/>
                <a:gd name="T44" fmla="*/ 2702 w 6796"/>
                <a:gd name="T45" fmla="*/ 1458 h 1735"/>
                <a:gd name="T46" fmla="*/ 2803 w 6796"/>
                <a:gd name="T47" fmla="*/ 1421 h 1735"/>
                <a:gd name="T48" fmla="*/ 2902 w 6796"/>
                <a:gd name="T49" fmla="*/ 1421 h 1735"/>
                <a:gd name="T50" fmla="*/ 3003 w 6796"/>
                <a:gd name="T51" fmla="*/ 1421 h 1735"/>
                <a:gd name="T52" fmla="*/ 3104 w 6796"/>
                <a:gd name="T53" fmla="*/ 1458 h 1735"/>
                <a:gd name="T54" fmla="*/ 3205 w 6796"/>
                <a:gd name="T55" fmla="*/ 1477 h 1735"/>
                <a:gd name="T56" fmla="*/ 3305 w 6796"/>
                <a:gd name="T57" fmla="*/ 1458 h 1735"/>
                <a:gd name="T58" fmla="*/ 3406 w 6796"/>
                <a:gd name="T59" fmla="*/ 1421 h 1735"/>
                <a:gd name="T60" fmla="*/ 3507 w 6796"/>
                <a:gd name="T61" fmla="*/ 1477 h 1735"/>
                <a:gd name="T62" fmla="*/ 3608 w 6796"/>
                <a:gd name="T63" fmla="*/ 1496 h 1735"/>
                <a:gd name="T64" fmla="*/ 3709 w 6796"/>
                <a:gd name="T65" fmla="*/ 1458 h 1735"/>
                <a:gd name="T66" fmla="*/ 3810 w 6796"/>
                <a:gd name="T67" fmla="*/ 1421 h 1735"/>
                <a:gd name="T68" fmla="*/ 3911 w 6796"/>
                <a:gd name="T69" fmla="*/ 1458 h 1735"/>
                <a:gd name="T70" fmla="*/ 4012 w 6796"/>
                <a:gd name="T71" fmla="*/ 1458 h 1735"/>
                <a:gd name="T72" fmla="*/ 4112 w 6796"/>
                <a:gd name="T73" fmla="*/ 1458 h 1735"/>
                <a:gd name="T74" fmla="*/ 4213 w 6796"/>
                <a:gd name="T75" fmla="*/ 942 h 1735"/>
                <a:gd name="T76" fmla="*/ 4314 w 6796"/>
                <a:gd name="T77" fmla="*/ 1311 h 1735"/>
                <a:gd name="T78" fmla="*/ 4415 w 6796"/>
                <a:gd name="T79" fmla="*/ 1440 h 1735"/>
                <a:gd name="T80" fmla="*/ 4517 w 6796"/>
                <a:gd name="T81" fmla="*/ 1421 h 1735"/>
                <a:gd name="T82" fmla="*/ 4618 w 6796"/>
                <a:gd name="T83" fmla="*/ 1403 h 1735"/>
                <a:gd name="T84" fmla="*/ 4719 w 6796"/>
                <a:gd name="T85" fmla="*/ 1292 h 1735"/>
                <a:gd name="T86" fmla="*/ 4820 w 6796"/>
                <a:gd name="T87" fmla="*/ 1403 h 1735"/>
                <a:gd name="T88" fmla="*/ 4921 w 6796"/>
                <a:gd name="T89" fmla="*/ 1477 h 1735"/>
                <a:gd name="T90" fmla="*/ 5023 w 6796"/>
                <a:gd name="T91" fmla="*/ 1496 h 1735"/>
                <a:gd name="T92" fmla="*/ 5124 w 6796"/>
                <a:gd name="T93" fmla="*/ 1458 h 1735"/>
                <a:gd name="T94" fmla="*/ 5226 w 6796"/>
                <a:gd name="T95" fmla="*/ 1496 h 1735"/>
                <a:gd name="T96" fmla="*/ 5327 w 6796"/>
                <a:gd name="T97" fmla="*/ 1440 h 1735"/>
                <a:gd name="T98" fmla="*/ 5428 w 6796"/>
                <a:gd name="T99" fmla="*/ 1458 h 1735"/>
                <a:gd name="T100" fmla="*/ 5530 w 6796"/>
                <a:gd name="T101" fmla="*/ 1496 h 1735"/>
                <a:gd name="T102" fmla="*/ 5631 w 6796"/>
                <a:gd name="T103" fmla="*/ 1458 h 1735"/>
                <a:gd name="T104" fmla="*/ 5733 w 6796"/>
                <a:gd name="T105" fmla="*/ 1458 h 1735"/>
                <a:gd name="T106" fmla="*/ 5834 w 6796"/>
                <a:gd name="T107" fmla="*/ 1458 h 1735"/>
                <a:gd name="T108" fmla="*/ 5936 w 6796"/>
                <a:gd name="T109" fmla="*/ 1496 h 1735"/>
                <a:gd name="T110" fmla="*/ 6038 w 6796"/>
                <a:gd name="T111" fmla="*/ 1421 h 1735"/>
                <a:gd name="T112" fmla="*/ 6139 w 6796"/>
                <a:gd name="T113" fmla="*/ 1477 h 1735"/>
                <a:gd name="T114" fmla="*/ 6241 w 6796"/>
                <a:gd name="T115" fmla="*/ 1477 h 1735"/>
                <a:gd name="T116" fmla="*/ 6343 w 6796"/>
                <a:gd name="T117" fmla="*/ 1496 h 1735"/>
                <a:gd name="T118" fmla="*/ 6444 w 6796"/>
                <a:gd name="T119" fmla="*/ 1403 h 1735"/>
                <a:gd name="T120" fmla="*/ 6546 w 6796"/>
                <a:gd name="T121" fmla="*/ 1440 h 1735"/>
                <a:gd name="T122" fmla="*/ 6648 w 6796"/>
                <a:gd name="T123" fmla="*/ 1403 h 1735"/>
                <a:gd name="T124" fmla="*/ 6751 w 6796"/>
                <a:gd name="T125" fmla="*/ 1385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96" h="1735">
                  <a:moveTo>
                    <a:pt x="0" y="1735"/>
                  </a:moveTo>
                  <a:lnTo>
                    <a:pt x="0" y="1735"/>
                  </a:lnTo>
                  <a:lnTo>
                    <a:pt x="408" y="1496"/>
                  </a:lnTo>
                  <a:lnTo>
                    <a:pt x="412" y="1477"/>
                  </a:lnTo>
                  <a:lnTo>
                    <a:pt x="415" y="1496"/>
                  </a:lnTo>
                  <a:lnTo>
                    <a:pt x="417" y="1514"/>
                  </a:lnTo>
                  <a:lnTo>
                    <a:pt x="421" y="1532"/>
                  </a:lnTo>
                  <a:lnTo>
                    <a:pt x="424" y="1477"/>
                  </a:lnTo>
                  <a:lnTo>
                    <a:pt x="428" y="1477"/>
                  </a:lnTo>
                  <a:lnTo>
                    <a:pt x="431" y="1477"/>
                  </a:lnTo>
                  <a:lnTo>
                    <a:pt x="434" y="1477"/>
                  </a:lnTo>
                  <a:lnTo>
                    <a:pt x="438" y="1440"/>
                  </a:lnTo>
                  <a:lnTo>
                    <a:pt x="440" y="1496"/>
                  </a:lnTo>
                  <a:lnTo>
                    <a:pt x="443" y="1403"/>
                  </a:lnTo>
                  <a:lnTo>
                    <a:pt x="447" y="1440"/>
                  </a:lnTo>
                  <a:lnTo>
                    <a:pt x="450" y="1477"/>
                  </a:lnTo>
                  <a:lnTo>
                    <a:pt x="454" y="1477"/>
                  </a:lnTo>
                  <a:lnTo>
                    <a:pt x="457" y="1403"/>
                  </a:lnTo>
                  <a:lnTo>
                    <a:pt x="459" y="1440"/>
                  </a:lnTo>
                  <a:lnTo>
                    <a:pt x="463" y="1403"/>
                  </a:lnTo>
                  <a:lnTo>
                    <a:pt x="466" y="1477"/>
                  </a:lnTo>
                  <a:lnTo>
                    <a:pt x="470" y="1458"/>
                  </a:lnTo>
                  <a:lnTo>
                    <a:pt x="473" y="1440"/>
                  </a:lnTo>
                  <a:lnTo>
                    <a:pt x="476" y="1421"/>
                  </a:lnTo>
                  <a:lnTo>
                    <a:pt x="479" y="1458"/>
                  </a:lnTo>
                  <a:lnTo>
                    <a:pt x="482" y="1403"/>
                  </a:lnTo>
                  <a:lnTo>
                    <a:pt x="485" y="1421"/>
                  </a:lnTo>
                  <a:lnTo>
                    <a:pt x="489" y="1367"/>
                  </a:lnTo>
                  <a:lnTo>
                    <a:pt x="492" y="1477"/>
                  </a:lnTo>
                  <a:lnTo>
                    <a:pt x="496" y="1477"/>
                  </a:lnTo>
                  <a:lnTo>
                    <a:pt x="498" y="1514"/>
                  </a:lnTo>
                  <a:lnTo>
                    <a:pt x="501" y="1421"/>
                  </a:lnTo>
                  <a:lnTo>
                    <a:pt x="505" y="1421"/>
                  </a:lnTo>
                  <a:lnTo>
                    <a:pt x="508" y="1477"/>
                  </a:lnTo>
                  <a:lnTo>
                    <a:pt x="512" y="1514"/>
                  </a:lnTo>
                  <a:lnTo>
                    <a:pt x="515" y="1477"/>
                  </a:lnTo>
                  <a:lnTo>
                    <a:pt x="517" y="1496"/>
                  </a:lnTo>
                  <a:lnTo>
                    <a:pt x="521" y="1421"/>
                  </a:lnTo>
                  <a:lnTo>
                    <a:pt x="524" y="1477"/>
                  </a:lnTo>
                  <a:lnTo>
                    <a:pt x="527" y="1477"/>
                  </a:lnTo>
                  <a:lnTo>
                    <a:pt x="531" y="1477"/>
                  </a:lnTo>
                  <a:lnTo>
                    <a:pt x="534" y="1440"/>
                  </a:lnTo>
                  <a:lnTo>
                    <a:pt x="536" y="1421"/>
                  </a:lnTo>
                  <a:lnTo>
                    <a:pt x="540" y="1458"/>
                  </a:lnTo>
                  <a:lnTo>
                    <a:pt x="543" y="1514"/>
                  </a:lnTo>
                  <a:lnTo>
                    <a:pt x="547" y="1477"/>
                  </a:lnTo>
                  <a:lnTo>
                    <a:pt x="550" y="1496"/>
                  </a:lnTo>
                  <a:lnTo>
                    <a:pt x="553" y="1421"/>
                  </a:lnTo>
                  <a:lnTo>
                    <a:pt x="557" y="1477"/>
                  </a:lnTo>
                  <a:lnTo>
                    <a:pt x="559" y="1496"/>
                  </a:lnTo>
                  <a:lnTo>
                    <a:pt x="563" y="1421"/>
                  </a:lnTo>
                  <a:lnTo>
                    <a:pt x="566" y="1440"/>
                  </a:lnTo>
                  <a:lnTo>
                    <a:pt x="569" y="1421"/>
                  </a:lnTo>
                  <a:lnTo>
                    <a:pt x="573" y="1403"/>
                  </a:lnTo>
                  <a:lnTo>
                    <a:pt x="576" y="1477"/>
                  </a:lnTo>
                  <a:lnTo>
                    <a:pt x="578" y="1514"/>
                  </a:lnTo>
                  <a:lnTo>
                    <a:pt x="582" y="1440"/>
                  </a:lnTo>
                  <a:lnTo>
                    <a:pt x="585" y="1367"/>
                  </a:lnTo>
                  <a:lnTo>
                    <a:pt x="589" y="1458"/>
                  </a:lnTo>
                  <a:lnTo>
                    <a:pt x="592" y="1477"/>
                  </a:lnTo>
                  <a:lnTo>
                    <a:pt x="595" y="1496"/>
                  </a:lnTo>
                  <a:lnTo>
                    <a:pt x="598" y="1477"/>
                  </a:lnTo>
                  <a:lnTo>
                    <a:pt x="601" y="1458"/>
                  </a:lnTo>
                  <a:lnTo>
                    <a:pt x="605" y="1458"/>
                  </a:lnTo>
                  <a:lnTo>
                    <a:pt x="608" y="1496"/>
                  </a:lnTo>
                  <a:lnTo>
                    <a:pt x="611" y="1440"/>
                  </a:lnTo>
                  <a:lnTo>
                    <a:pt x="615" y="1440"/>
                  </a:lnTo>
                  <a:lnTo>
                    <a:pt x="617" y="1403"/>
                  </a:lnTo>
                  <a:lnTo>
                    <a:pt x="620" y="1440"/>
                  </a:lnTo>
                  <a:lnTo>
                    <a:pt x="624" y="1385"/>
                  </a:lnTo>
                  <a:lnTo>
                    <a:pt x="627" y="1421"/>
                  </a:lnTo>
                  <a:lnTo>
                    <a:pt x="631" y="1440"/>
                  </a:lnTo>
                  <a:lnTo>
                    <a:pt x="634" y="1440"/>
                  </a:lnTo>
                  <a:lnTo>
                    <a:pt x="636" y="1440"/>
                  </a:lnTo>
                  <a:lnTo>
                    <a:pt x="640" y="1477"/>
                  </a:lnTo>
                  <a:lnTo>
                    <a:pt x="643" y="1458"/>
                  </a:lnTo>
                  <a:lnTo>
                    <a:pt x="646" y="1458"/>
                  </a:lnTo>
                  <a:lnTo>
                    <a:pt x="650" y="1477"/>
                  </a:lnTo>
                  <a:lnTo>
                    <a:pt x="653" y="1496"/>
                  </a:lnTo>
                  <a:lnTo>
                    <a:pt x="657" y="1477"/>
                  </a:lnTo>
                  <a:lnTo>
                    <a:pt x="659" y="1440"/>
                  </a:lnTo>
                  <a:lnTo>
                    <a:pt x="662" y="1458"/>
                  </a:lnTo>
                  <a:lnTo>
                    <a:pt x="666" y="1477"/>
                  </a:lnTo>
                  <a:lnTo>
                    <a:pt x="669" y="1477"/>
                  </a:lnTo>
                  <a:lnTo>
                    <a:pt x="673" y="1477"/>
                  </a:lnTo>
                  <a:lnTo>
                    <a:pt x="676" y="1440"/>
                  </a:lnTo>
                  <a:lnTo>
                    <a:pt x="678" y="1421"/>
                  </a:lnTo>
                  <a:lnTo>
                    <a:pt x="682" y="1440"/>
                  </a:lnTo>
                  <a:lnTo>
                    <a:pt x="685" y="1514"/>
                  </a:lnTo>
                  <a:lnTo>
                    <a:pt x="688" y="1477"/>
                  </a:lnTo>
                  <a:lnTo>
                    <a:pt x="692" y="1496"/>
                  </a:lnTo>
                  <a:lnTo>
                    <a:pt x="695" y="1458"/>
                  </a:lnTo>
                  <a:lnTo>
                    <a:pt x="698" y="1514"/>
                  </a:lnTo>
                  <a:lnTo>
                    <a:pt x="701" y="1440"/>
                  </a:lnTo>
                  <a:lnTo>
                    <a:pt x="704" y="1458"/>
                  </a:lnTo>
                  <a:lnTo>
                    <a:pt x="708" y="1440"/>
                  </a:lnTo>
                  <a:lnTo>
                    <a:pt x="711" y="1477"/>
                  </a:lnTo>
                  <a:lnTo>
                    <a:pt x="715" y="1403"/>
                  </a:lnTo>
                  <a:lnTo>
                    <a:pt x="717" y="1403"/>
                  </a:lnTo>
                  <a:lnTo>
                    <a:pt x="720" y="1458"/>
                  </a:lnTo>
                  <a:lnTo>
                    <a:pt x="724" y="1421"/>
                  </a:lnTo>
                  <a:lnTo>
                    <a:pt x="727" y="1403"/>
                  </a:lnTo>
                  <a:lnTo>
                    <a:pt x="730" y="1421"/>
                  </a:lnTo>
                  <a:lnTo>
                    <a:pt x="734" y="1421"/>
                  </a:lnTo>
                  <a:lnTo>
                    <a:pt x="737" y="1440"/>
                  </a:lnTo>
                  <a:lnTo>
                    <a:pt x="739" y="1385"/>
                  </a:lnTo>
                  <a:lnTo>
                    <a:pt x="743" y="1477"/>
                  </a:lnTo>
                  <a:lnTo>
                    <a:pt x="746" y="1440"/>
                  </a:lnTo>
                  <a:lnTo>
                    <a:pt x="750" y="1477"/>
                  </a:lnTo>
                  <a:lnTo>
                    <a:pt x="753" y="1403"/>
                  </a:lnTo>
                  <a:lnTo>
                    <a:pt x="756" y="1477"/>
                  </a:lnTo>
                  <a:lnTo>
                    <a:pt x="759" y="1477"/>
                  </a:lnTo>
                  <a:lnTo>
                    <a:pt x="762" y="1514"/>
                  </a:lnTo>
                  <a:lnTo>
                    <a:pt x="766" y="1514"/>
                  </a:lnTo>
                  <a:lnTo>
                    <a:pt x="769" y="1421"/>
                  </a:lnTo>
                  <a:lnTo>
                    <a:pt x="772" y="1458"/>
                  </a:lnTo>
                  <a:lnTo>
                    <a:pt x="776" y="1477"/>
                  </a:lnTo>
                  <a:lnTo>
                    <a:pt x="778" y="1477"/>
                  </a:lnTo>
                  <a:lnTo>
                    <a:pt x="781" y="1477"/>
                  </a:lnTo>
                  <a:lnTo>
                    <a:pt x="785" y="1477"/>
                  </a:lnTo>
                  <a:lnTo>
                    <a:pt x="788" y="1477"/>
                  </a:lnTo>
                  <a:lnTo>
                    <a:pt x="792" y="1458"/>
                  </a:lnTo>
                  <a:lnTo>
                    <a:pt x="795" y="1477"/>
                  </a:lnTo>
                  <a:lnTo>
                    <a:pt x="797" y="1458"/>
                  </a:lnTo>
                  <a:lnTo>
                    <a:pt x="801" y="1477"/>
                  </a:lnTo>
                  <a:lnTo>
                    <a:pt x="804" y="1421"/>
                  </a:lnTo>
                  <a:lnTo>
                    <a:pt x="808" y="1496"/>
                  </a:lnTo>
                  <a:lnTo>
                    <a:pt x="811" y="1421"/>
                  </a:lnTo>
                  <a:lnTo>
                    <a:pt x="814" y="1440"/>
                  </a:lnTo>
                  <a:lnTo>
                    <a:pt x="818" y="1496"/>
                  </a:lnTo>
                  <a:lnTo>
                    <a:pt x="820" y="1477"/>
                  </a:lnTo>
                  <a:lnTo>
                    <a:pt x="823" y="1477"/>
                  </a:lnTo>
                  <a:lnTo>
                    <a:pt x="827" y="1440"/>
                  </a:lnTo>
                  <a:lnTo>
                    <a:pt x="830" y="1477"/>
                  </a:lnTo>
                  <a:lnTo>
                    <a:pt x="834" y="1496"/>
                  </a:lnTo>
                  <a:lnTo>
                    <a:pt x="837" y="1458"/>
                  </a:lnTo>
                  <a:lnTo>
                    <a:pt x="839" y="1496"/>
                  </a:lnTo>
                  <a:lnTo>
                    <a:pt x="843" y="1477"/>
                  </a:lnTo>
                  <a:lnTo>
                    <a:pt x="846" y="1458"/>
                  </a:lnTo>
                  <a:lnTo>
                    <a:pt x="849" y="1403"/>
                  </a:lnTo>
                  <a:lnTo>
                    <a:pt x="853" y="1440"/>
                  </a:lnTo>
                  <a:lnTo>
                    <a:pt x="856" y="1477"/>
                  </a:lnTo>
                  <a:lnTo>
                    <a:pt x="859" y="1458"/>
                  </a:lnTo>
                  <a:lnTo>
                    <a:pt x="862" y="1477"/>
                  </a:lnTo>
                  <a:lnTo>
                    <a:pt x="865" y="1440"/>
                  </a:lnTo>
                  <a:lnTo>
                    <a:pt x="869" y="1458"/>
                  </a:lnTo>
                  <a:lnTo>
                    <a:pt x="872" y="1477"/>
                  </a:lnTo>
                  <a:lnTo>
                    <a:pt x="876" y="1440"/>
                  </a:lnTo>
                  <a:lnTo>
                    <a:pt x="879" y="1403"/>
                  </a:lnTo>
                  <a:lnTo>
                    <a:pt x="881" y="1440"/>
                  </a:lnTo>
                  <a:lnTo>
                    <a:pt x="885" y="1440"/>
                  </a:lnTo>
                  <a:lnTo>
                    <a:pt x="888" y="1440"/>
                  </a:lnTo>
                  <a:lnTo>
                    <a:pt x="891" y="1440"/>
                  </a:lnTo>
                  <a:lnTo>
                    <a:pt x="895" y="1440"/>
                  </a:lnTo>
                  <a:lnTo>
                    <a:pt x="898" y="1514"/>
                  </a:lnTo>
                  <a:lnTo>
                    <a:pt x="901" y="1496"/>
                  </a:lnTo>
                  <a:lnTo>
                    <a:pt x="904" y="1496"/>
                  </a:lnTo>
                  <a:lnTo>
                    <a:pt x="907" y="1458"/>
                  </a:lnTo>
                  <a:lnTo>
                    <a:pt x="911" y="1496"/>
                  </a:lnTo>
                  <a:lnTo>
                    <a:pt x="914" y="1477"/>
                  </a:lnTo>
                  <a:lnTo>
                    <a:pt x="918" y="1532"/>
                  </a:lnTo>
                  <a:lnTo>
                    <a:pt x="920" y="1477"/>
                  </a:lnTo>
                  <a:lnTo>
                    <a:pt x="923" y="1458"/>
                  </a:lnTo>
                  <a:lnTo>
                    <a:pt x="927" y="1458"/>
                  </a:lnTo>
                  <a:lnTo>
                    <a:pt x="930" y="1458"/>
                  </a:lnTo>
                  <a:lnTo>
                    <a:pt x="933" y="1477"/>
                  </a:lnTo>
                  <a:lnTo>
                    <a:pt x="937" y="1496"/>
                  </a:lnTo>
                  <a:lnTo>
                    <a:pt x="939" y="1440"/>
                  </a:lnTo>
                  <a:lnTo>
                    <a:pt x="942" y="1458"/>
                  </a:lnTo>
                  <a:lnTo>
                    <a:pt x="946" y="1421"/>
                  </a:lnTo>
                  <a:lnTo>
                    <a:pt x="949" y="1496"/>
                  </a:lnTo>
                  <a:lnTo>
                    <a:pt x="953" y="1403"/>
                  </a:lnTo>
                  <a:lnTo>
                    <a:pt x="956" y="1458"/>
                  </a:lnTo>
                  <a:lnTo>
                    <a:pt x="960" y="1440"/>
                  </a:lnTo>
                  <a:lnTo>
                    <a:pt x="962" y="1477"/>
                  </a:lnTo>
                  <a:lnTo>
                    <a:pt x="965" y="1496"/>
                  </a:lnTo>
                  <a:lnTo>
                    <a:pt x="969" y="1458"/>
                  </a:lnTo>
                  <a:lnTo>
                    <a:pt x="972" y="1458"/>
                  </a:lnTo>
                  <a:lnTo>
                    <a:pt x="975" y="1477"/>
                  </a:lnTo>
                  <a:lnTo>
                    <a:pt x="979" y="1458"/>
                  </a:lnTo>
                  <a:lnTo>
                    <a:pt x="981" y="1496"/>
                  </a:lnTo>
                  <a:lnTo>
                    <a:pt x="984" y="1440"/>
                  </a:lnTo>
                  <a:lnTo>
                    <a:pt x="988" y="1458"/>
                  </a:lnTo>
                  <a:lnTo>
                    <a:pt x="991" y="1403"/>
                  </a:lnTo>
                  <a:lnTo>
                    <a:pt x="995" y="1496"/>
                  </a:lnTo>
                  <a:lnTo>
                    <a:pt x="998" y="1458"/>
                  </a:lnTo>
                  <a:lnTo>
                    <a:pt x="1001" y="1367"/>
                  </a:lnTo>
                  <a:lnTo>
                    <a:pt x="1004" y="1440"/>
                  </a:lnTo>
                  <a:lnTo>
                    <a:pt x="1007" y="1496"/>
                  </a:lnTo>
                  <a:lnTo>
                    <a:pt x="1011" y="1496"/>
                  </a:lnTo>
                  <a:lnTo>
                    <a:pt x="1014" y="1440"/>
                  </a:lnTo>
                  <a:lnTo>
                    <a:pt x="1017" y="1440"/>
                  </a:lnTo>
                  <a:lnTo>
                    <a:pt x="1021" y="1477"/>
                  </a:lnTo>
                  <a:lnTo>
                    <a:pt x="1023" y="1477"/>
                  </a:lnTo>
                  <a:lnTo>
                    <a:pt x="1026" y="1496"/>
                  </a:lnTo>
                  <a:lnTo>
                    <a:pt x="1030" y="1532"/>
                  </a:lnTo>
                  <a:lnTo>
                    <a:pt x="1033" y="1458"/>
                  </a:lnTo>
                  <a:lnTo>
                    <a:pt x="1037" y="1421"/>
                  </a:lnTo>
                  <a:lnTo>
                    <a:pt x="1040" y="1532"/>
                  </a:lnTo>
                  <a:lnTo>
                    <a:pt x="1042" y="1440"/>
                  </a:lnTo>
                  <a:lnTo>
                    <a:pt x="1046" y="1477"/>
                  </a:lnTo>
                  <a:lnTo>
                    <a:pt x="1049" y="1440"/>
                  </a:lnTo>
                  <a:lnTo>
                    <a:pt x="1053" y="1458"/>
                  </a:lnTo>
                  <a:lnTo>
                    <a:pt x="1056" y="1458"/>
                  </a:lnTo>
                  <a:lnTo>
                    <a:pt x="1059" y="1458"/>
                  </a:lnTo>
                  <a:lnTo>
                    <a:pt x="1063" y="1440"/>
                  </a:lnTo>
                  <a:lnTo>
                    <a:pt x="1065" y="1496"/>
                  </a:lnTo>
                  <a:lnTo>
                    <a:pt x="1068" y="1477"/>
                  </a:lnTo>
                  <a:lnTo>
                    <a:pt x="1072" y="1532"/>
                  </a:lnTo>
                  <a:lnTo>
                    <a:pt x="1075" y="1458"/>
                  </a:lnTo>
                  <a:lnTo>
                    <a:pt x="1079" y="1477"/>
                  </a:lnTo>
                  <a:lnTo>
                    <a:pt x="1082" y="1514"/>
                  </a:lnTo>
                  <a:lnTo>
                    <a:pt x="1084" y="1514"/>
                  </a:lnTo>
                  <a:lnTo>
                    <a:pt x="1088" y="1477"/>
                  </a:lnTo>
                  <a:lnTo>
                    <a:pt x="1091" y="1477"/>
                  </a:lnTo>
                  <a:lnTo>
                    <a:pt x="1094" y="1440"/>
                  </a:lnTo>
                  <a:lnTo>
                    <a:pt x="1098" y="1458"/>
                  </a:lnTo>
                  <a:lnTo>
                    <a:pt x="1101" y="1514"/>
                  </a:lnTo>
                  <a:lnTo>
                    <a:pt x="1104" y="1477"/>
                  </a:lnTo>
                  <a:lnTo>
                    <a:pt x="1107" y="1403"/>
                  </a:lnTo>
                  <a:lnTo>
                    <a:pt x="1110" y="1385"/>
                  </a:lnTo>
                  <a:lnTo>
                    <a:pt x="1114" y="1385"/>
                  </a:lnTo>
                  <a:lnTo>
                    <a:pt x="1117" y="1367"/>
                  </a:lnTo>
                  <a:lnTo>
                    <a:pt x="1121" y="1329"/>
                  </a:lnTo>
                  <a:lnTo>
                    <a:pt x="1124" y="1236"/>
                  </a:lnTo>
                  <a:lnTo>
                    <a:pt x="1126" y="1292"/>
                  </a:lnTo>
                  <a:lnTo>
                    <a:pt x="1130" y="1329"/>
                  </a:lnTo>
                  <a:lnTo>
                    <a:pt x="1133" y="1403"/>
                  </a:lnTo>
                  <a:lnTo>
                    <a:pt x="1136" y="1421"/>
                  </a:lnTo>
                  <a:lnTo>
                    <a:pt x="1140" y="1385"/>
                  </a:lnTo>
                  <a:lnTo>
                    <a:pt x="1143" y="1421"/>
                  </a:lnTo>
                  <a:lnTo>
                    <a:pt x="1146" y="1514"/>
                  </a:lnTo>
                  <a:lnTo>
                    <a:pt x="1149" y="1496"/>
                  </a:lnTo>
                  <a:lnTo>
                    <a:pt x="1152" y="1440"/>
                  </a:lnTo>
                  <a:lnTo>
                    <a:pt x="1156" y="1477"/>
                  </a:lnTo>
                  <a:lnTo>
                    <a:pt x="1159" y="1458"/>
                  </a:lnTo>
                  <a:lnTo>
                    <a:pt x="1163" y="1514"/>
                  </a:lnTo>
                  <a:lnTo>
                    <a:pt x="1166" y="1496"/>
                  </a:lnTo>
                  <a:lnTo>
                    <a:pt x="1168" y="1496"/>
                  </a:lnTo>
                  <a:lnTo>
                    <a:pt x="1172" y="1514"/>
                  </a:lnTo>
                  <a:lnTo>
                    <a:pt x="1175" y="1496"/>
                  </a:lnTo>
                  <a:lnTo>
                    <a:pt x="1178" y="1514"/>
                  </a:lnTo>
                  <a:lnTo>
                    <a:pt x="1182" y="1477"/>
                  </a:lnTo>
                  <a:lnTo>
                    <a:pt x="1185" y="1496"/>
                  </a:lnTo>
                  <a:lnTo>
                    <a:pt x="1187" y="1458"/>
                  </a:lnTo>
                  <a:lnTo>
                    <a:pt x="1191" y="1532"/>
                  </a:lnTo>
                  <a:lnTo>
                    <a:pt x="1194" y="1496"/>
                  </a:lnTo>
                  <a:lnTo>
                    <a:pt x="1198" y="1496"/>
                  </a:lnTo>
                  <a:lnTo>
                    <a:pt x="1201" y="1458"/>
                  </a:lnTo>
                  <a:lnTo>
                    <a:pt x="1204" y="1477"/>
                  </a:lnTo>
                  <a:lnTo>
                    <a:pt x="1207" y="1421"/>
                  </a:lnTo>
                  <a:lnTo>
                    <a:pt x="1210" y="1477"/>
                  </a:lnTo>
                  <a:lnTo>
                    <a:pt x="1214" y="1458"/>
                  </a:lnTo>
                  <a:lnTo>
                    <a:pt x="1217" y="1385"/>
                  </a:lnTo>
                  <a:lnTo>
                    <a:pt x="1220" y="1496"/>
                  </a:lnTo>
                  <a:lnTo>
                    <a:pt x="1224" y="1477"/>
                  </a:lnTo>
                  <a:lnTo>
                    <a:pt x="1227" y="1532"/>
                  </a:lnTo>
                  <a:lnTo>
                    <a:pt x="1229" y="1477"/>
                  </a:lnTo>
                  <a:lnTo>
                    <a:pt x="1233" y="1477"/>
                  </a:lnTo>
                  <a:lnTo>
                    <a:pt x="1236" y="1496"/>
                  </a:lnTo>
                  <a:lnTo>
                    <a:pt x="1240" y="1458"/>
                  </a:lnTo>
                  <a:lnTo>
                    <a:pt x="1243" y="1421"/>
                  </a:lnTo>
                  <a:lnTo>
                    <a:pt x="1246" y="1385"/>
                  </a:lnTo>
                  <a:lnTo>
                    <a:pt x="1249" y="1311"/>
                  </a:lnTo>
                  <a:lnTo>
                    <a:pt x="1252" y="1292"/>
                  </a:lnTo>
                  <a:lnTo>
                    <a:pt x="1256" y="1385"/>
                  </a:lnTo>
                  <a:lnTo>
                    <a:pt x="1259" y="1385"/>
                  </a:lnTo>
                  <a:lnTo>
                    <a:pt x="1262" y="1311"/>
                  </a:lnTo>
                  <a:lnTo>
                    <a:pt x="1266" y="1311"/>
                  </a:lnTo>
                  <a:lnTo>
                    <a:pt x="1269" y="1385"/>
                  </a:lnTo>
                  <a:lnTo>
                    <a:pt x="1271" y="1385"/>
                  </a:lnTo>
                  <a:lnTo>
                    <a:pt x="1275" y="1421"/>
                  </a:lnTo>
                  <a:lnTo>
                    <a:pt x="1278" y="1458"/>
                  </a:lnTo>
                  <a:lnTo>
                    <a:pt x="1282" y="1458"/>
                  </a:lnTo>
                  <a:lnTo>
                    <a:pt x="1285" y="1496"/>
                  </a:lnTo>
                  <a:lnTo>
                    <a:pt x="1288" y="1403"/>
                  </a:lnTo>
                  <a:lnTo>
                    <a:pt x="1291" y="1477"/>
                  </a:lnTo>
                  <a:lnTo>
                    <a:pt x="1294" y="1421"/>
                  </a:lnTo>
                  <a:lnTo>
                    <a:pt x="1297" y="1385"/>
                  </a:lnTo>
                  <a:lnTo>
                    <a:pt x="1301" y="1421"/>
                  </a:lnTo>
                  <a:lnTo>
                    <a:pt x="1304" y="1458"/>
                  </a:lnTo>
                  <a:lnTo>
                    <a:pt x="1308" y="1403"/>
                  </a:lnTo>
                  <a:lnTo>
                    <a:pt x="1311" y="1440"/>
                  </a:lnTo>
                  <a:lnTo>
                    <a:pt x="1313" y="1440"/>
                  </a:lnTo>
                  <a:lnTo>
                    <a:pt x="1317" y="1496"/>
                  </a:lnTo>
                  <a:lnTo>
                    <a:pt x="1320" y="1477"/>
                  </a:lnTo>
                  <a:lnTo>
                    <a:pt x="1324" y="1458"/>
                  </a:lnTo>
                  <a:lnTo>
                    <a:pt x="1327" y="1458"/>
                  </a:lnTo>
                  <a:lnTo>
                    <a:pt x="1330" y="1496"/>
                  </a:lnTo>
                  <a:lnTo>
                    <a:pt x="1333" y="1458"/>
                  </a:lnTo>
                  <a:lnTo>
                    <a:pt x="1336" y="1496"/>
                  </a:lnTo>
                  <a:lnTo>
                    <a:pt x="1339" y="1514"/>
                  </a:lnTo>
                  <a:lnTo>
                    <a:pt x="1343" y="1440"/>
                  </a:lnTo>
                  <a:lnTo>
                    <a:pt x="1346" y="1403"/>
                  </a:lnTo>
                  <a:lnTo>
                    <a:pt x="1350" y="1477"/>
                  </a:lnTo>
                  <a:lnTo>
                    <a:pt x="1353" y="1496"/>
                  </a:lnTo>
                  <a:lnTo>
                    <a:pt x="1355" y="1496"/>
                  </a:lnTo>
                  <a:lnTo>
                    <a:pt x="1359" y="1440"/>
                  </a:lnTo>
                  <a:lnTo>
                    <a:pt x="1362" y="1458"/>
                  </a:lnTo>
                  <a:lnTo>
                    <a:pt x="1366" y="1477"/>
                  </a:lnTo>
                  <a:lnTo>
                    <a:pt x="1369" y="1477"/>
                  </a:lnTo>
                  <a:lnTo>
                    <a:pt x="1372" y="1403"/>
                  </a:lnTo>
                  <a:lnTo>
                    <a:pt x="1375" y="1458"/>
                  </a:lnTo>
                  <a:lnTo>
                    <a:pt x="1378" y="1440"/>
                  </a:lnTo>
                  <a:lnTo>
                    <a:pt x="1381" y="1440"/>
                  </a:lnTo>
                  <a:lnTo>
                    <a:pt x="1385" y="1458"/>
                  </a:lnTo>
                  <a:lnTo>
                    <a:pt x="1388" y="1440"/>
                  </a:lnTo>
                  <a:lnTo>
                    <a:pt x="1392" y="1477"/>
                  </a:lnTo>
                  <a:lnTo>
                    <a:pt x="1395" y="1496"/>
                  </a:lnTo>
                  <a:lnTo>
                    <a:pt x="1397" y="1477"/>
                  </a:lnTo>
                  <a:lnTo>
                    <a:pt x="1401" y="1403"/>
                  </a:lnTo>
                  <a:lnTo>
                    <a:pt x="1404" y="1440"/>
                  </a:lnTo>
                  <a:lnTo>
                    <a:pt x="1408" y="1421"/>
                  </a:lnTo>
                  <a:lnTo>
                    <a:pt x="1411" y="1477"/>
                  </a:lnTo>
                  <a:lnTo>
                    <a:pt x="1414" y="1496"/>
                  </a:lnTo>
                  <a:lnTo>
                    <a:pt x="1417" y="1458"/>
                  </a:lnTo>
                  <a:lnTo>
                    <a:pt x="1420" y="1347"/>
                  </a:lnTo>
                  <a:lnTo>
                    <a:pt x="1423" y="1421"/>
                  </a:lnTo>
                  <a:lnTo>
                    <a:pt x="1427" y="1496"/>
                  </a:lnTo>
                  <a:lnTo>
                    <a:pt x="1430" y="1477"/>
                  </a:lnTo>
                  <a:lnTo>
                    <a:pt x="1434" y="1496"/>
                  </a:lnTo>
                  <a:lnTo>
                    <a:pt x="1437" y="1496"/>
                  </a:lnTo>
                  <a:lnTo>
                    <a:pt x="1439" y="1458"/>
                  </a:lnTo>
                  <a:lnTo>
                    <a:pt x="1443" y="1514"/>
                  </a:lnTo>
                  <a:lnTo>
                    <a:pt x="1446" y="1496"/>
                  </a:lnTo>
                  <a:lnTo>
                    <a:pt x="1449" y="1496"/>
                  </a:lnTo>
                  <a:lnTo>
                    <a:pt x="1453" y="1477"/>
                  </a:lnTo>
                  <a:lnTo>
                    <a:pt x="1456" y="1496"/>
                  </a:lnTo>
                  <a:lnTo>
                    <a:pt x="1459" y="1496"/>
                  </a:lnTo>
                  <a:lnTo>
                    <a:pt x="1462" y="1458"/>
                  </a:lnTo>
                  <a:lnTo>
                    <a:pt x="1465" y="1477"/>
                  </a:lnTo>
                  <a:lnTo>
                    <a:pt x="1469" y="1421"/>
                  </a:lnTo>
                  <a:lnTo>
                    <a:pt x="1472" y="1514"/>
                  </a:lnTo>
                  <a:lnTo>
                    <a:pt x="1476" y="1496"/>
                  </a:lnTo>
                  <a:lnTo>
                    <a:pt x="1479" y="1532"/>
                  </a:lnTo>
                  <a:lnTo>
                    <a:pt x="1481" y="1440"/>
                  </a:lnTo>
                  <a:lnTo>
                    <a:pt x="1485" y="1514"/>
                  </a:lnTo>
                  <a:lnTo>
                    <a:pt x="1488" y="1514"/>
                  </a:lnTo>
                  <a:lnTo>
                    <a:pt x="1491" y="1477"/>
                  </a:lnTo>
                  <a:lnTo>
                    <a:pt x="1495" y="1458"/>
                  </a:lnTo>
                  <a:lnTo>
                    <a:pt x="1498" y="1458"/>
                  </a:lnTo>
                  <a:lnTo>
                    <a:pt x="1501" y="1458"/>
                  </a:lnTo>
                  <a:lnTo>
                    <a:pt x="1504" y="1403"/>
                  </a:lnTo>
                  <a:lnTo>
                    <a:pt x="1507" y="1421"/>
                  </a:lnTo>
                  <a:lnTo>
                    <a:pt x="1511" y="1458"/>
                  </a:lnTo>
                  <a:lnTo>
                    <a:pt x="1514" y="1421"/>
                  </a:lnTo>
                  <a:lnTo>
                    <a:pt x="1518" y="1458"/>
                  </a:lnTo>
                  <a:lnTo>
                    <a:pt x="1521" y="1458"/>
                  </a:lnTo>
                  <a:lnTo>
                    <a:pt x="1523" y="1477"/>
                  </a:lnTo>
                  <a:lnTo>
                    <a:pt x="1527" y="1458"/>
                  </a:lnTo>
                  <a:lnTo>
                    <a:pt x="1530" y="1458"/>
                  </a:lnTo>
                  <a:lnTo>
                    <a:pt x="1533" y="1458"/>
                  </a:lnTo>
                  <a:lnTo>
                    <a:pt x="1537" y="1440"/>
                  </a:lnTo>
                  <a:lnTo>
                    <a:pt x="1540" y="1458"/>
                  </a:lnTo>
                  <a:lnTo>
                    <a:pt x="1544" y="1458"/>
                  </a:lnTo>
                  <a:lnTo>
                    <a:pt x="1546" y="1440"/>
                  </a:lnTo>
                  <a:lnTo>
                    <a:pt x="1549" y="1496"/>
                  </a:lnTo>
                  <a:lnTo>
                    <a:pt x="1553" y="1496"/>
                  </a:lnTo>
                  <a:lnTo>
                    <a:pt x="1556" y="1440"/>
                  </a:lnTo>
                  <a:lnTo>
                    <a:pt x="1559" y="1496"/>
                  </a:lnTo>
                  <a:lnTo>
                    <a:pt x="1563" y="1477"/>
                  </a:lnTo>
                  <a:lnTo>
                    <a:pt x="1565" y="1477"/>
                  </a:lnTo>
                  <a:lnTo>
                    <a:pt x="1569" y="1496"/>
                  </a:lnTo>
                  <a:lnTo>
                    <a:pt x="1572" y="1477"/>
                  </a:lnTo>
                  <a:lnTo>
                    <a:pt x="1575" y="1514"/>
                  </a:lnTo>
                  <a:lnTo>
                    <a:pt x="1579" y="1477"/>
                  </a:lnTo>
                  <a:lnTo>
                    <a:pt x="1582" y="1514"/>
                  </a:lnTo>
                  <a:lnTo>
                    <a:pt x="1586" y="1403"/>
                  </a:lnTo>
                  <a:lnTo>
                    <a:pt x="1588" y="1532"/>
                  </a:lnTo>
                  <a:lnTo>
                    <a:pt x="1591" y="1421"/>
                  </a:lnTo>
                  <a:lnTo>
                    <a:pt x="1595" y="1514"/>
                  </a:lnTo>
                  <a:lnTo>
                    <a:pt x="1598" y="1532"/>
                  </a:lnTo>
                  <a:lnTo>
                    <a:pt x="1601" y="1496"/>
                  </a:lnTo>
                  <a:lnTo>
                    <a:pt x="1605" y="1421"/>
                  </a:lnTo>
                  <a:lnTo>
                    <a:pt x="1607" y="1421"/>
                  </a:lnTo>
                  <a:lnTo>
                    <a:pt x="1611" y="1496"/>
                  </a:lnTo>
                  <a:lnTo>
                    <a:pt x="1614" y="1458"/>
                  </a:lnTo>
                  <a:lnTo>
                    <a:pt x="1617" y="1385"/>
                  </a:lnTo>
                  <a:lnTo>
                    <a:pt x="1621" y="1403"/>
                  </a:lnTo>
                  <a:lnTo>
                    <a:pt x="1624" y="1440"/>
                  </a:lnTo>
                  <a:lnTo>
                    <a:pt x="1628" y="1532"/>
                  </a:lnTo>
                  <a:lnTo>
                    <a:pt x="1630" y="1477"/>
                  </a:lnTo>
                  <a:lnTo>
                    <a:pt x="1633" y="1496"/>
                  </a:lnTo>
                  <a:lnTo>
                    <a:pt x="1637" y="1421"/>
                  </a:lnTo>
                  <a:lnTo>
                    <a:pt x="1640" y="1440"/>
                  </a:lnTo>
                  <a:lnTo>
                    <a:pt x="1643" y="1440"/>
                  </a:lnTo>
                  <a:lnTo>
                    <a:pt x="1647" y="1421"/>
                  </a:lnTo>
                  <a:lnTo>
                    <a:pt x="1650" y="1458"/>
                  </a:lnTo>
                  <a:lnTo>
                    <a:pt x="1652" y="1477"/>
                  </a:lnTo>
                  <a:lnTo>
                    <a:pt x="1656" y="1403"/>
                  </a:lnTo>
                  <a:lnTo>
                    <a:pt x="1659" y="1403"/>
                  </a:lnTo>
                  <a:lnTo>
                    <a:pt x="1663" y="1440"/>
                  </a:lnTo>
                  <a:lnTo>
                    <a:pt x="1666" y="1496"/>
                  </a:lnTo>
                  <a:lnTo>
                    <a:pt x="1669" y="1514"/>
                  </a:lnTo>
                  <a:lnTo>
                    <a:pt x="1672" y="1421"/>
                  </a:lnTo>
                  <a:lnTo>
                    <a:pt x="1675" y="1496"/>
                  </a:lnTo>
                  <a:lnTo>
                    <a:pt x="1679" y="1403"/>
                  </a:lnTo>
                  <a:lnTo>
                    <a:pt x="1682" y="1458"/>
                  </a:lnTo>
                  <a:lnTo>
                    <a:pt x="1685" y="1440"/>
                  </a:lnTo>
                  <a:lnTo>
                    <a:pt x="1689" y="1496"/>
                  </a:lnTo>
                  <a:lnTo>
                    <a:pt x="1692" y="1514"/>
                  </a:lnTo>
                  <a:lnTo>
                    <a:pt x="1694" y="1458"/>
                  </a:lnTo>
                  <a:lnTo>
                    <a:pt x="1698" y="1385"/>
                  </a:lnTo>
                  <a:lnTo>
                    <a:pt x="1701" y="1440"/>
                  </a:lnTo>
                  <a:lnTo>
                    <a:pt x="1705" y="1477"/>
                  </a:lnTo>
                  <a:lnTo>
                    <a:pt x="1708" y="1440"/>
                  </a:lnTo>
                  <a:lnTo>
                    <a:pt x="1711" y="1458"/>
                  </a:lnTo>
                  <a:lnTo>
                    <a:pt x="1715" y="1421"/>
                  </a:lnTo>
                  <a:lnTo>
                    <a:pt x="1717" y="1440"/>
                  </a:lnTo>
                  <a:lnTo>
                    <a:pt x="1721" y="1458"/>
                  </a:lnTo>
                  <a:lnTo>
                    <a:pt x="1724" y="1458"/>
                  </a:lnTo>
                  <a:lnTo>
                    <a:pt x="1727" y="1477"/>
                  </a:lnTo>
                  <a:lnTo>
                    <a:pt x="1731" y="1440"/>
                  </a:lnTo>
                  <a:lnTo>
                    <a:pt x="1734" y="1385"/>
                  </a:lnTo>
                  <a:lnTo>
                    <a:pt x="1736" y="1440"/>
                  </a:lnTo>
                  <a:lnTo>
                    <a:pt x="1740" y="1421"/>
                  </a:lnTo>
                  <a:lnTo>
                    <a:pt x="1743" y="1421"/>
                  </a:lnTo>
                  <a:lnTo>
                    <a:pt x="1747" y="1421"/>
                  </a:lnTo>
                  <a:lnTo>
                    <a:pt x="1750" y="1440"/>
                  </a:lnTo>
                  <a:lnTo>
                    <a:pt x="1753" y="1440"/>
                  </a:lnTo>
                  <a:lnTo>
                    <a:pt x="1757" y="1458"/>
                  </a:lnTo>
                  <a:lnTo>
                    <a:pt x="1759" y="1477"/>
                  </a:lnTo>
                  <a:lnTo>
                    <a:pt x="1762" y="1403"/>
                  </a:lnTo>
                  <a:lnTo>
                    <a:pt x="1766" y="1440"/>
                  </a:lnTo>
                  <a:lnTo>
                    <a:pt x="1769" y="1477"/>
                  </a:lnTo>
                  <a:lnTo>
                    <a:pt x="1773" y="1458"/>
                  </a:lnTo>
                  <a:lnTo>
                    <a:pt x="1776" y="1458"/>
                  </a:lnTo>
                  <a:lnTo>
                    <a:pt x="1780" y="1440"/>
                  </a:lnTo>
                  <a:lnTo>
                    <a:pt x="1782" y="1477"/>
                  </a:lnTo>
                  <a:lnTo>
                    <a:pt x="1785" y="1421"/>
                  </a:lnTo>
                  <a:lnTo>
                    <a:pt x="1789" y="1421"/>
                  </a:lnTo>
                  <a:lnTo>
                    <a:pt x="1792" y="1421"/>
                  </a:lnTo>
                  <a:lnTo>
                    <a:pt x="1795" y="1477"/>
                  </a:lnTo>
                  <a:lnTo>
                    <a:pt x="1799" y="1440"/>
                  </a:lnTo>
                  <a:lnTo>
                    <a:pt x="1801" y="1458"/>
                  </a:lnTo>
                  <a:lnTo>
                    <a:pt x="1804" y="1496"/>
                  </a:lnTo>
                  <a:lnTo>
                    <a:pt x="1808" y="1514"/>
                  </a:lnTo>
                  <a:lnTo>
                    <a:pt x="1811" y="1496"/>
                  </a:lnTo>
                  <a:lnTo>
                    <a:pt x="1815" y="1458"/>
                  </a:lnTo>
                  <a:lnTo>
                    <a:pt x="1818" y="1514"/>
                  </a:lnTo>
                  <a:lnTo>
                    <a:pt x="1821" y="1496"/>
                  </a:lnTo>
                  <a:lnTo>
                    <a:pt x="1824" y="1440"/>
                  </a:lnTo>
                  <a:lnTo>
                    <a:pt x="1827" y="1458"/>
                  </a:lnTo>
                  <a:lnTo>
                    <a:pt x="1831" y="1458"/>
                  </a:lnTo>
                  <a:lnTo>
                    <a:pt x="1834" y="1440"/>
                  </a:lnTo>
                  <a:lnTo>
                    <a:pt x="1837" y="1421"/>
                  </a:lnTo>
                  <a:lnTo>
                    <a:pt x="1841" y="1440"/>
                  </a:lnTo>
                  <a:lnTo>
                    <a:pt x="1844" y="1440"/>
                  </a:lnTo>
                  <a:lnTo>
                    <a:pt x="1846" y="1514"/>
                  </a:lnTo>
                  <a:lnTo>
                    <a:pt x="1850" y="1477"/>
                  </a:lnTo>
                  <a:lnTo>
                    <a:pt x="1853" y="1514"/>
                  </a:lnTo>
                  <a:lnTo>
                    <a:pt x="1857" y="1458"/>
                  </a:lnTo>
                  <a:lnTo>
                    <a:pt x="1860" y="1496"/>
                  </a:lnTo>
                  <a:lnTo>
                    <a:pt x="1863" y="1477"/>
                  </a:lnTo>
                  <a:lnTo>
                    <a:pt x="1866" y="1496"/>
                  </a:lnTo>
                  <a:lnTo>
                    <a:pt x="1869" y="1458"/>
                  </a:lnTo>
                  <a:lnTo>
                    <a:pt x="1873" y="1458"/>
                  </a:lnTo>
                  <a:lnTo>
                    <a:pt x="1876" y="1458"/>
                  </a:lnTo>
                  <a:lnTo>
                    <a:pt x="1879" y="1496"/>
                  </a:lnTo>
                  <a:lnTo>
                    <a:pt x="1883" y="1477"/>
                  </a:lnTo>
                  <a:lnTo>
                    <a:pt x="1886" y="1477"/>
                  </a:lnTo>
                  <a:lnTo>
                    <a:pt x="1888" y="1421"/>
                  </a:lnTo>
                  <a:lnTo>
                    <a:pt x="1892" y="1496"/>
                  </a:lnTo>
                  <a:lnTo>
                    <a:pt x="1895" y="1514"/>
                  </a:lnTo>
                  <a:lnTo>
                    <a:pt x="1899" y="1477"/>
                  </a:lnTo>
                  <a:lnTo>
                    <a:pt x="1902" y="1440"/>
                  </a:lnTo>
                  <a:lnTo>
                    <a:pt x="1905" y="1440"/>
                  </a:lnTo>
                  <a:lnTo>
                    <a:pt x="1909" y="1496"/>
                  </a:lnTo>
                  <a:lnTo>
                    <a:pt x="1911" y="1477"/>
                  </a:lnTo>
                  <a:lnTo>
                    <a:pt x="1914" y="1421"/>
                  </a:lnTo>
                  <a:lnTo>
                    <a:pt x="1918" y="1458"/>
                  </a:lnTo>
                  <a:lnTo>
                    <a:pt x="1921" y="1496"/>
                  </a:lnTo>
                  <a:lnTo>
                    <a:pt x="1925" y="1440"/>
                  </a:lnTo>
                  <a:lnTo>
                    <a:pt x="1928" y="1477"/>
                  </a:lnTo>
                  <a:lnTo>
                    <a:pt x="1931" y="1440"/>
                  </a:lnTo>
                  <a:lnTo>
                    <a:pt x="1934" y="1385"/>
                  </a:lnTo>
                  <a:lnTo>
                    <a:pt x="1937" y="1477"/>
                  </a:lnTo>
                  <a:lnTo>
                    <a:pt x="1941" y="1514"/>
                  </a:lnTo>
                  <a:lnTo>
                    <a:pt x="1944" y="1458"/>
                  </a:lnTo>
                  <a:lnTo>
                    <a:pt x="1947" y="1458"/>
                  </a:lnTo>
                  <a:lnTo>
                    <a:pt x="1951" y="1477"/>
                  </a:lnTo>
                  <a:lnTo>
                    <a:pt x="1953" y="1458"/>
                  </a:lnTo>
                  <a:lnTo>
                    <a:pt x="1956" y="1514"/>
                  </a:lnTo>
                  <a:lnTo>
                    <a:pt x="1960" y="1514"/>
                  </a:lnTo>
                  <a:lnTo>
                    <a:pt x="1963" y="1440"/>
                  </a:lnTo>
                  <a:lnTo>
                    <a:pt x="1967" y="1458"/>
                  </a:lnTo>
                  <a:lnTo>
                    <a:pt x="1970" y="1440"/>
                  </a:lnTo>
                  <a:lnTo>
                    <a:pt x="1973" y="1477"/>
                  </a:lnTo>
                  <a:lnTo>
                    <a:pt x="1976" y="1458"/>
                  </a:lnTo>
                  <a:lnTo>
                    <a:pt x="1979" y="1421"/>
                  </a:lnTo>
                  <a:lnTo>
                    <a:pt x="1983" y="1458"/>
                  </a:lnTo>
                  <a:lnTo>
                    <a:pt x="1986" y="1458"/>
                  </a:lnTo>
                  <a:lnTo>
                    <a:pt x="1989" y="1477"/>
                  </a:lnTo>
                  <a:lnTo>
                    <a:pt x="1993" y="1421"/>
                  </a:lnTo>
                  <a:lnTo>
                    <a:pt x="1996" y="1403"/>
                  </a:lnTo>
                  <a:lnTo>
                    <a:pt x="1998" y="1458"/>
                  </a:lnTo>
                  <a:lnTo>
                    <a:pt x="2002" y="1421"/>
                  </a:lnTo>
                  <a:lnTo>
                    <a:pt x="2005" y="1421"/>
                  </a:lnTo>
                  <a:lnTo>
                    <a:pt x="2009" y="1440"/>
                  </a:lnTo>
                  <a:lnTo>
                    <a:pt x="2012" y="1440"/>
                  </a:lnTo>
                  <a:lnTo>
                    <a:pt x="2015" y="1477"/>
                  </a:lnTo>
                  <a:lnTo>
                    <a:pt x="2019" y="1514"/>
                  </a:lnTo>
                  <a:lnTo>
                    <a:pt x="2021" y="1458"/>
                  </a:lnTo>
                  <a:lnTo>
                    <a:pt x="2024" y="1421"/>
                  </a:lnTo>
                  <a:lnTo>
                    <a:pt x="2028" y="1385"/>
                  </a:lnTo>
                  <a:lnTo>
                    <a:pt x="2031" y="1403"/>
                  </a:lnTo>
                  <a:lnTo>
                    <a:pt x="2035" y="1403"/>
                  </a:lnTo>
                  <a:lnTo>
                    <a:pt x="2038" y="1421"/>
                  </a:lnTo>
                  <a:lnTo>
                    <a:pt x="2040" y="1440"/>
                  </a:lnTo>
                  <a:lnTo>
                    <a:pt x="2044" y="1421"/>
                  </a:lnTo>
                  <a:lnTo>
                    <a:pt x="2047" y="1477"/>
                  </a:lnTo>
                  <a:lnTo>
                    <a:pt x="2051" y="1496"/>
                  </a:lnTo>
                  <a:lnTo>
                    <a:pt x="2054" y="1458"/>
                  </a:lnTo>
                  <a:lnTo>
                    <a:pt x="2057" y="1477"/>
                  </a:lnTo>
                  <a:lnTo>
                    <a:pt x="2061" y="1514"/>
                  </a:lnTo>
                  <a:lnTo>
                    <a:pt x="2063" y="1532"/>
                  </a:lnTo>
                  <a:lnTo>
                    <a:pt x="2066" y="1514"/>
                  </a:lnTo>
                  <a:lnTo>
                    <a:pt x="2070" y="1477"/>
                  </a:lnTo>
                  <a:lnTo>
                    <a:pt x="2073" y="1477"/>
                  </a:lnTo>
                  <a:lnTo>
                    <a:pt x="2077" y="1458"/>
                  </a:lnTo>
                  <a:lnTo>
                    <a:pt x="2080" y="1514"/>
                  </a:lnTo>
                  <a:lnTo>
                    <a:pt x="2083" y="1440"/>
                  </a:lnTo>
                  <a:lnTo>
                    <a:pt x="2086" y="1477"/>
                  </a:lnTo>
                  <a:lnTo>
                    <a:pt x="2089" y="1403"/>
                  </a:lnTo>
                  <a:lnTo>
                    <a:pt x="2093" y="1496"/>
                  </a:lnTo>
                  <a:lnTo>
                    <a:pt x="2096" y="1403"/>
                  </a:lnTo>
                  <a:lnTo>
                    <a:pt x="2099" y="1477"/>
                  </a:lnTo>
                  <a:lnTo>
                    <a:pt x="2103" y="1458"/>
                  </a:lnTo>
                  <a:lnTo>
                    <a:pt x="2106" y="1477"/>
                  </a:lnTo>
                  <a:lnTo>
                    <a:pt x="2108" y="1440"/>
                  </a:lnTo>
                  <a:lnTo>
                    <a:pt x="2112" y="1496"/>
                  </a:lnTo>
                  <a:lnTo>
                    <a:pt x="2115" y="1458"/>
                  </a:lnTo>
                  <a:lnTo>
                    <a:pt x="2119" y="1440"/>
                  </a:lnTo>
                  <a:lnTo>
                    <a:pt x="2122" y="1532"/>
                  </a:lnTo>
                  <a:lnTo>
                    <a:pt x="2125" y="1477"/>
                  </a:lnTo>
                  <a:lnTo>
                    <a:pt x="2129" y="1477"/>
                  </a:lnTo>
                  <a:lnTo>
                    <a:pt x="2131" y="1458"/>
                  </a:lnTo>
                  <a:lnTo>
                    <a:pt x="2135" y="1385"/>
                  </a:lnTo>
                  <a:lnTo>
                    <a:pt x="2138" y="1421"/>
                  </a:lnTo>
                  <a:lnTo>
                    <a:pt x="2141" y="1421"/>
                  </a:lnTo>
                  <a:lnTo>
                    <a:pt x="2145" y="1496"/>
                  </a:lnTo>
                  <a:lnTo>
                    <a:pt x="2148" y="1496"/>
                  </a:lnTo>
                  <a:lnTo>
                    <a:pt x="2150" y="1403"/>
                  </a:lnTo>
                  <a:lnTo>
                    <a:pt x="2154" y="1421"/>
                  </a:lnTo>
                  <a:lnTo>
                    <a:pt x="2157" y="1458"/>
                  </a:lnTo>
                  <a:lnTo>
                    <a:pt x="2161" y="1440"/>
                  </a:lnTo>
                  <a:lnTo>
                    <a:pt x="2164" y="1421"/>
                  </a:lnTo>
                  <a:lnTo>
                    <a:pt x="2167" y="1440"/>
                  </a:lnTo>
                  <a:lnTo>
                    <a:pt x="2171" y="1421"/>
                  </a:lnTo>
                  <a:lnTo>
                    <a:pt x="2173" y="1477"/>
                  </a:lnTo>
                  <a:lnTo>
                    <a:pt x="2176" y="1421"/>
                  </a:lnTo>
                  <a:lnTo>
                    <a:pt x="2180" y="1496"/>
                  </a:lnTo>
                  <a:lnTo>
                    <a:pt x="2183" y="1458"/>
                  </a:lnTo>
                  <a:lnTo>
                    <a:pt x="2187" y="1477"/>
                  </a:lnTo>
                  <a:lnTo>
                    <a:pt x="2190" y="1514"/>
                  </a:lnTo>
                  <a:lnTo>
                    <a:pt x="2193" y="1421"/>
                  </a:lnTo>
                  <a:lnTo>
                    <a:pt x="2196" y="1421"/>
                  </a:lnTo>
                  <a:lnTo>
                    <a:pt x="2199" y="1403"/>
                  </a:lnTo>
                  <a:lnTo>
                    <a:pt x="2203" y="1496"/>
                  </a:lnTo>
                  <a:lnTo>
                    <a:pt x="2206" y="1496"/>
                  </a:lnTo>
                  <a:lnTo>
                    <a:pt x="2209" y="1496"/>
                  </a:lnTo>
                  <a:lnTo>
                    <a:pt x="2213" y="1477"/>
                  </a:lnTo>
                  <a:lnTo>
                    <a:pt x="2216" y="1496"/>
                  </a:lnTo>
                  <a:lnTo>
                    <a:pt x="2218" y="1532"/>
                  </a:lnTo>
                  <a:lnTo>
                    <a:pt x="2222" y="1514"/>
                  </a:lnTo>
                  <a:lnTo>
                    <a:pt x="2225" y="1514"/>
                  </a:lnTo>
                  <a:lnTo>
                    <a:pt x="2229" y="1514"/>
                  </a:lnTo>
                  <a:lnTo>
                    <a:pt x="2232" y="1477"/>
                  </a:lnTo>
                  <a:lnTo>
                    <a:pt x="2235" y="1477"/>
                  </a:lnTo>
                  <a:lnTo>
                    <a:pt x="2239" y="1496"/>
                  </a:lnTo>
                  <a:lnTo>
                    <a:pt x="2241" y="1477"/>
                  </a:lnTo>
                  <a:lnTo>
                    <a:pt x="2245" y="1458"/>
                  </a:lnTo>
                  <a:lnTo>
                    <a:pt x="2248" y="1477"/>
                  </a:lnTo>
                  <a:lnTo>
                    <a:pt x="2251" y="1440"/>
                  </a:lnTo>
                  <a:lnTo>
                    <a:pt x="2255" y="1458"/>
                  </a:lnTo>
                  <a:lnTo>
                    <a:pt x="2258" y="1440"/>
                  </a:lnTo>
                  <a:lnTo>
                    <a:pt x="2262" y="1496"/>
                  </a:lnTo>
                  <a:lnTo>
                    <a:pt x="2264" y="1403"/>
                  </a:lnTo>
                  <a:lnTo>
                    <a:pt x="2267" y="1458"/>
                  </a:lnTo>
                  <a:lnTo>
                    <a:pt x="2271" y="1367"/>
                  </a:lnTo>
                  <a:lnTo>
                    <a:pt x="2274" y="1385"/>
                  </a:lnTo>
                  <a:lnTo>
                    <a:pt x="2277" y="1385"/>
                  </a:lnTo>
                  <a:lnTo>
                    <a:pt x="2281" y="1367"/>
                  </a:lnTo>
                  <a:lnTo>
                    <a:pt x="2284" y="1403"/>
                  </a:lnTo>
                  <a:lnTo>
                    <a:pt x="2286" y="1421"/>
                  </a:lnTo>
                  <a:lnTo>
                    <a:pt x="2290" y="1440"/>
                  </a:lnTo>
                  <a:lnTo>
                    <a:pt x="2293" y="1385"/>
                  </a:lnTo>
                  <a:lnTo>
                    <a:pt x="2297" y="1458"/>
                  </a:lnTo>
                  <a:lnTo>
                    <a:pt x="2300" y="1514"/>
                  </a:lnTo>
                  <a:lnTo>
                    <a:pt x="2303" y="1477"/>
                  </a:lnTo>
                  <a:lnTo>
                    <a:pt x="2307" y="1403"/>
                  </a:lnTo>
                  <a:lnTo>
                    <a:pt x="2309" y="1458"/>
                  </a:lnTo>
                  <a:lnTo>
                    <a:pt x="2313" y="1421"/>
                  </a:lnTo>
                  <a:lnTo>
                    <a:pt x="2316" y="1440"/>
                  </a:lnTo>
                  <a:lnTo>
                    <a:pt x="2319" y="1367"/>
                  </a:lnTo>
                  <a:lnTo>
                    <a:pt x="2323" y="1403"/>
                  </a:lnTo>
                  <a:lnTo>
                    <a:pt x="2326" y="1496"/>
                  </a:lnTo>
                  <a:lnTo>
                    <a:pt x="2330" y="1440"/>
                  </a:lnTo>
                  <a:lnTo>
                    <a:pt x="2332" y="1496"/>
                  </a:lnTo>
                  <a:lnTo>
                    <a:pt x="2335" y="1440"/>
                  </a:lnTo>
                  <a:lnTo>
                    <a:pt x="2339" y="1458"/>
                  </a:lnTo>
                  <a:lnTo>
                    <a:pt x="2342" y="1440"/>
                  </a:lnTo>
                  <a:lnTo>
                    <a:pt x="2345" y="1458"/>
                  </a:lnTo>
                  <a:lnTo>
                    <a:pt x="2349" y="1496"/>
                  </a:lnTo>
                  <a:lnTo>
                    <a:pt x="2351" y="1477"/>
                  </a:lnTo>
                  <a:lnTo>
                    <a:pt x="2355" y="1440"/>
                  </a:lnTo>
                  <a:lnTo>
                    <a:pt x="2358" y="1532"/>
                  </a:lnTo>
                  <a:lnTo>
                    <a:pt x="2361" y="1514"/>
                  </a:lnTo>
                  <a:lnTo>
                    <a:pt x="2365" y="1514"/>
                  </a:lnTo>
                  <a:lnTo>
                    <a:pt x="2368" y="1347"/>
                  </a:lnTo>
                  <a:lnTo>
                    <a:pt x="2372" y="1421"/>
                  </a:lnTo>
                  <a:lnTo>
                    <a:pt x="2374" y="1440"/>
                  </a:lnTo>
                  <a:lnTo>
                    <a:pt x="2377" y="1458"/>
                  </a:lnTo>
                  <a:lnTo>
                    <a:pt x="2381" y="1440"/>
                  </a:lnTo>
                  <a:lnTo>
                    <a:pt x="2384" y="1477"/>
                  </a:lnTo>
                  <a:lnTo>
                    <a:pt x="2387" y="1477"/>
                  </a:lnTo>
                  <a:lnTo>
                    <a:pt x="2391" y="1458"/>
                  </a:lnTo>
                  <a:lnTo>
                    <a:pt x="2394" y="1458"/>
                  </a:lnTo>
                  <a:lnTo>
                    <a:pt x="2396" y="1440"/>
                  </a:lnTo>
                  <a:lnTo>
                    <a:pt x="2400" y="1367"/>
                  </a:lnTo>
                  <a:lnTo>
                    <a:pt x="2403" y="1458"/>
                  </a:lnTo>
                  <a:lnTo>
                    <a:pt x="2407" y="1421"/>
                  </a:lnTo>
                  <a:lnTo>
                    <a:pt x="2410" y="1477"/>
                  </a:lnTo>
                  <a:lnTo>
                    <a:pt x="2414" y="1385"/>
                  </a:lnTo>
                  <a:lnTo>
                    <a:pt x="2417" y="1403"/>
                  </a:lnTo>
                  <a:lnTo>
                    <a:pt x="2419" y="1440"/>
                  </a:lnTo>
                  <a:lnTo>
                    <a:pt x="2423" y="1440"/>
                  </a:lnTo>
                  <a:lnTo>
                    <a:pt x="2426" y="1421"/>
                  </a:lnTo>
                  <a:lnTo>
                    <a:pt x="2429" y="1458"/>
                  </a:lnTo>
                  <a:lnTo>
                    <a:pt x="2433" y="1421"/>
                  </a:lnTo>
                  <a:lnTo>
                    <a:pt x="2436" y="1458"/>
                  </a:lnTo>
                  <a:lnTo>
                    <a:pt x="2440" y="1477"/>
                  </a:lnTo>
                  <a:lnTo>
                    <a:pt x="2442" y="1458"/>
                  </a:lnTo>
                  <a:lnTo>
                    <a:pt x="2445" y="1458"/>
                  </a:lnTo>
                  <a:lnTo>
                    <a:pt x="2449" y="1421"/>
                  </a:lnTo>
                  <a:lnTo>
                    <a:pt x="2452" y="1496"/>
                  </a:lnTo>
                  <a:lnTo>
                    <a:pt x="2455" y="1514"/>
                  </a:lnTo>
                  <a:lnTo>
                    <a:pt x="2459" y="1496"/>
                  </a:lnTo>
                  <a:lnTo>
                    <a:pt x="2462" y="1403"/>
                  </a:lnTo>
                  <a:lnTo>
                    <a:pt x="2465" y="1440"/>
                  </a:lnTo>
                  <a:lnTo>
                    <a:pt x="2468" y="1477"/>
                  </a:lnTo>
                  <a:lnTo>
                    <a:pt x="2471" y="1514"/>
                  </a:lnTo>
                  <a:lnTo>
                    <a:pt x="2475" y="1496"/>
                  </a:lnTo>
                  <a:lnTo>
                    <a:pt x="2478" y="1421"/>
                  </a:lnTo>
                  <a:lnTo>
                    <a:pt x="2482" y="1458"/>
                  </a:lnTo>
                  <a:lnTo>
                    <a:pt x="2485" y="1514"/>
                  </a:lnTo>
                  <a:lnTo>
                    <a:pt x="2487" y="1496"/>
                  </a:lnTo>
                  <a:lnTo>
                    <a:pt x="2491" y="1403"/>
                  </a:lnTo>
                  <a:lnTo>
                    <a:pt x="2494" y="1421"/>
                  </a:lnTo>
                  <a:lnTo>
                    <a:pt x="2497" y="1458"/>
                  </a:lnTo>
                  <a:lnTo>
                    <a:pt x="2501" y="1477"/>
                  </a:lnTo>
                  <a:lnTo>
                    <a:pt x="2504" y="1458"/>
                  </a:lnTo>
                  <a:lnTo>
                    <a:pt x="2508" y="1421"/>
                  </a:lnTo>
                  <a:lnTo>
                    <a:pt x="2510" y="1458"/>
                  </a:lnTo>
                  <a:lnTo>
                    <a:pt x="2513" y="1440"/>
                  </a:lnTo>
                  <a:lnTo>
                    <a:pt x="2517" y="1403"/>
                  </a:lnTo>
                  <a:lnTo>
                    <a:pt x="2520" y="1440"/>
                  </a:lnTo>
                  <a:lnTo>
                    <a:pt x="2524" y="1367"/>
                  </a:lnTo>
                  <a:lnTo>
                    <a:pt x="2527" y="1385"/>
                  </a:lnTo>
                  <a:lnTo>
                    <a:pt x="2530" y="1421"/>
                  </a:lnTo>
                  <a:lnTo>
                    <a:pt x="2533" y="1403"/>
                  </a:lnTo>
                  <a:lnTo>
                    <a:pt x="2536" y="1421"/>
                  </a:lnTo>
                  <a:lnTo>
                    <a:pt x="2539" y="1421"/>
                  </a:lnTo>
                  <a:lnTo>
                    <a:pt x="2543" y="1385"/>
                  </a:lnTo>
                  <a:lnTo>
                    <a:pt x="2546" y="1477"/>
                  </a:lnTo>
                  <a:lnTo>
                    <a:pt x="2550" y="1385"/>
                  </a:lnTo>
                  <a:lnTo>
                    <a:pt x="2553" y="1403"/>
                  </a:lnTo>
                  <a:lnTo>
                    <a:pt x="2555" y="1421"/>
                  </a:lnTo>
                  <a:lnTo>
                    <a:pt x="2559" y="1477"/>
                  </a:lnTo>
                  <a:lnTo>
                    <a:pt x="2562" y="1440"/>
                  </a:lnTo>
                  <a:lnTo>
                    <a:pt x="2565" y="1496"/>
                  </a:lnTo>
                  <a:lnTo>
                    <a:pt x="2569" y="1477"/>
                  </a:lnTo>
                  <a:lnTo>
                    <a:pt x="2572" y="1496"/>
                  </a:lnTo>
                  <a:lnTo>
                    <a:pt x="2576" y="1403"/>
                  </a:lnTo>
                  <a:lnTo>
                    <a:pt x="2578" y="1440"/>
                  </a:lnTo>
                  <a:lnTo>
                    <a:pt x="2581" y="1440"/>
                  </a:lnTo>
                  <a:lnTo>
                    <a:pt x="2585" y="1477"/>
                  </a:lnTo>
                  <a:lnTo>
                    <a:pt x="2588" y="1403"/>
                  </a:lnTo>
                  <a:lnTo>
                    <a:pt x="2592" y="1458"/>
                  </a:lnTo>
                  <a:lnTo>
                    <a:pt x="2595" y="1458"/>
                  </a:lnTo>
                  <a:lnTo>
                    <a:pt x="2598" y="1496"/>
                  </a:lnTo>
                  <a:lnTo>
                    <a:pt x="2601" y="1421"/>
                  </a:lnTo>
                  <a:lnTo>
                    <a:pt x="2604" y="1477"/>
                  </a:lnTo>
                  <a:lnTo>
                    <a:pt x="2607" y="1477"/>
                  </a:lnTo>
                  <a:lnTo>
                    <a:pt x="2611" y="1477"/>
                  </a:lnTo>
                  <a:lnTo>
                    <a:pt x="2614" y="1532"/>
                  </a:lnTo>
                  <a:lnTo>
                    <a:pt x="2618" y="1458"/>
                  </a:lnTo>
                  <a:lnTo>
                    <a:pt x="2621" y="1514"/>
                  </a:lnTo>
                  <a:lnTo>
                    <a:pt x="2623" y="1496"/>
                  </a:lnTo>
                  <a:lnTo>
                    <a:pt x="2627" y="1477"/>
                  </a:lnTo>
                  <a:lnTo>
                    <a:pt x="2630" y="1477"/>
                  </a:lnTo>
                  <a:lnTo>
                    <a:pt x="2634" y="1458"/>
                  </a:lnTo>
                  <a:lnTo>
                    <a:pt x="2637" y="1458"/>
                  </a:lnTo>
                  <a:lnTo>
                    <a:pt x="2640" y="1458"/>
                  </a:lnTo>
                  <a:lnTo>
                    <a:pt x="2644" y="1514"/>
                  </a:lnTo>
                  <a:lnTo>
                    <a:pt x="2647" y="1477"/>
                  </a:lnTo>
                  <a:lnTo>
                    <a:pt x="2649" y="1385"/>
                  </a:lnTo>
                  <a:lnTo>
                    <a:pt x="2653" y="1385"/>
                  </a:lnTo>
                  <a:lnTo>
                    <a:pt x="2656" y="1496"/>
                  </a:lnTo>
                  <a:lnTo>
                    <a:pt x="2660" y="1458"/>
                  </a:lnTo>
                  <a:lnTo>
                    <a:pt x="2663" y="1496"/>
                  </a:lnTo>
                  <a:lnTo>
                    <a:pt x="2666" y="1477"/>
                  </a:lnTo>
                  <a:lnTo>
                    <a:pt x="2670" y="1477"/>
                  </a:lnTo>
                  <a:lnTo>
                    <a:pt x="2672" y="1440"/>
                  </a:lnTo>
                  <a:lnTo>
                    <a:pt x="2675" y="1514"/>
                  </a:lnTo>
                  <a:lnTo>
                    <a:pt x="2679" y="1440"/>
                  </a:lnTo>
                  <a:lnTo>
                    <a:pt x="2682" y="1458"/>
                  </a:lnTo>
                  <a:lnTo>
                    <a:pt x="2686" y="1477"/>
                  </a:lnTo>
                  <a:lnTo>
                    <a:pt x="2689" y="1458"/>
                  </a:lnTo>
                  <a:lnTo>
                    <a:pt x="2693" y="1477"/>
                  </a:lnTo>
                  <a:lnTo>
                    <a:pt x="2695" y="1440"/>
                  </a:lnTo>
                  <a:lnTo>
                    <a:pt x="2698" y="1458"/>
                  </a:lnTo>
                  <a:lnTo>
                    <a:pt x="2702" y="1458"/>
                  </a:lnTo>
                  <a:lnTo>
                    <a:pt x="2705" y="1458"/>
                  </a:lnTo>
                  <a:lnTo>
                    <a:pt x="2708" y="1496"/>
                  </a:lnTo>
                  <a:lnTo>
                    <a:pt x="2712" y="1403"/>
                  </a:lnTo>
                  <a:lnTo>
                    <a:pt x="2715" y="1458"/>
                  </a:lnTo>
                  <a:lnTo>
                    <a:pt x="2717" y="1458"/>
                  </a:lnTo>
                  <a:lnTo>
                    <a:pt x="2721" y="1496"/>
                  </a:lnTo>
                  <a:lnTo>
                    <a:pt x="2724" y="1496"/>
                  </a:lnTo>
                  <a:lnTo>
                    <a:pt x="2728" y="1458"/>
                  </a:lnTo>
                  <a:lnTo>
                    <a:pt x="2731" y="1440"/>
                  </a:lnTo>
                  <a:lnTo>
                    <a:pt x="2734" y="1458"/>
                  </a:lnTo>
                  <a:lnTo>
                    <a:pt x="2738" y="1440"/>
                  </a:lnTo>
                  <a:lnTo>
                    <a:pt x="2740" y="1421"/>
                  </a:lnTo>
                  <a:lnTo>
                    <a:pt x="2744" y="1421"/>
                  </a:lnTo>
                  <a:lnTo>
                    <a:pt x="2747" y="1421"/>
                  </a:lnTo>
                  <a:lnTo>
                    <a:pt x="2750" y="1458"/>
                  </a:lnTo>
                  <a:lnTo>
                    <a:pt x="2754" y="1496"/>
                  </a:lnTo>
                  <a:lnTo>
                    <a:pt x="2757" y="1477"/>
                  </a:lnTo>
                  <a:lnTo>
                    <a:pt x="2761" y="1440"/>
                  </a:lnTo>
                  <a:lnTo>
                    <a:pt x="2763" y="1440"/>
                  </a:lnTo>
                  <a:lnTo>
                    <a:pt x="2766" y="1421"/>
                  </a:lnTo>
                  <a:lnTo>
                    <a:pt x="2770" y="1458"/>
                  </a:lnTo>
                  <a:lnTo>
                    <a:pt x="2773" y="1421"/>
                  </a:lnTo>
                  <a:lnTo>
                    <a:pt x="2776" y="1385"/>
                  </a:lnTo>
                  <a:lnTo>
                    <a:pt x="2780" y="1421"/>
                  </a:lnTo>
                  <a:lnTo>
                    <a:pt x="2783" y="1458"/>
                  </a:lnTo>
                  <a:lnTo>
                    <a:pt x="2786" y="1440"/>
                  </a:lnTo>
                  <a:lnTo>
                    <a:pt x="2789" y="1385"/>
                  </a:lnTo>
                  <a:lnTo>
                    <a:pt x="2792" y="1421"/>
                  </a:lnTo>
                  <a:lnTo>
                    <a:pt x="2796" y="1458"/>
                  </a:lnTo>
                  <a:lnTo>
                    <a:pt x="2799" y="1477"/>
                  </a:lnTo>
                  <a:lnTo>
                    <a:pt x="2803" y="1421"/>
                  </a:lnTo>
                  <a:lnTo>
                    <a:pt x="2806" y="1458"/>
                  </a:lnTo>
                  <a:lnTo>
                    <a:pt x="2808" y="1440"/>
                  </a:lnTo>
                  <a:lnTo>
                    <a:pt x="2812" y="1458"/>
                  </a:lnTo>
                  <a:lnTo>
                    <a:pt x="2815" y="1458"/>
                  </a:lnTo>
                  <a:lnTo>
                    <a:pt x="2818" y="1458"/>
                  </a:lnTo>
                  <a:lnTo>
                    <a:pt x="2822" y="1403"/>
                  </a:lnTo>
                  <a:lnTo>
                    <a:pt x="2825" y="1440"/>
                  </a:lnTo>
                  <a:lnTo>
                    <a:pt x="2829" y="1440"/>
                  </a:lnTo>
                  <a:lnTo>
                    <a:pt x="2832" y="1458"/>
                  </a:lnTo>
                  <a:lnTo>
                    <a:pt x="2834" y="1458"/>
                  </a:lnTo>
                  <a:lnTo>
                    <a:pt x="2838" y="1496"/>
                  </a:lnTo>
                  <a:lnTo>
                    <a:pt x="2841" y="1477"/>
                  </a:lnTo>
                  <a:lnTo>
                    <a:pt x="2844" y="1458"/>
                  </a:lnTo>
                  <a:lnTo>
                    <a:pt x="2848" y="1514"/>
                  </a:lnTo>
                  <a:lnTo>
                    <a:pt x="2851" y="1440"/>
                  </a:lnTo>
                  <a:lnTo>
                    <a:pt x="2855" y="1421"/>
                  </a:lnTo>
                  <a:lnTo>
                    <a:pt x="2857" y="1477"/>
                  </a:lnTo>
                  <a:lnTo>
                    <a:pt x="2860" y="1421"/>
                  </a:lnTo>
                  <a:lnTo>
                    <a:pt x="2864" y="1458"/>
                  </a:lnTo>
                  <a:lnTo>
                    <a:pt x="2867" y="1440"/>
                  </a:lnTo>
                  <a:lnTo>
                    <a:pt x="2871" y="1440"/>
                  </a:lnTo>
                  <a:lnTo>
                    <a:pt x="2874" y="1440"/>
                  </a:lnTo>
                  <a:lnTo>
                    <a:pt x="2877" y="1458"/>
                  </a:lnTo>
                  <a:lnTo>
                    <a:pt x="2880" y="1421"/>
                  </a:lnTo>
                  <a:lnTo>
                    <a:pt x="2883" y="1440"/>
                  </a:lnTo>
                  <a:lnTo>
                    <a:pt x="2886" y="1421"/>
                  </a:lnTo>
                  <a:lnTo>
                    <a:pt x="2890" y="1496"/>
                  </a:lnTo>
                  <a:lnTo>
                    <a:pt x="2893" y="1532"/>
                  </a:lnTo>
                  <a:lnTo>
                    <a:pt x="2897" y="1496"/>
                  </a:lnTo>
                  <a:lnTo>
                    <a:pt x="2900" y="1440"/>
                  </a:lnTo>
                  <a:lnTo>
                    <a:pt x="2902" y="1421"/>
                  </a:lnTo>
                  <a:lnTo>
                    <a:pt x="2906" y="1440"/>
                  </a:lnTo>
                  <a:lnTo>
                    <a:pt x="2909" y="1477"/>
                  </a:lnTo>
                  <a:lnTo>
                    <a:pt x="2913" y="1385"/>
                  </a:lnTo>
                  <a:lnTo>
                    <a:pt x="2916" y="1421"/>
                  </a:lnTo>
                  <a:lnTo>
                    <a:pt x="2919" y="1440"/>
                  </a:lnTo>
                  <a:lnTo>
                    <a:pt x="2923" y="1440"/>
                  </a:lnTo>
                  <a:lnTo>
                    <a:pt x="2925" y="1385"/>
                  </a:lnTo>
                  <a:lnTo>
                    <a:pt x="2928" y="1440"/>
                  </a:lnTo>
                  <a:lnTo>
                    <a:pt x="2932" y="1421"/>
                  </a:lnTo>
                  <a:lnTo>
                    <a:pt x="2935" y="1458"/>
                  </a:lnTo>
                  <a:lnTo>
                    <a:pt x="2939" y="1440"/>
                  </a:lnTo>
                  <a:lnTo>
                    <a:pt x="2942" y="1440"/>
                  </a:lnTo>
                  <a:lnTo>
                    <a:pt x="2945" y="1458"/>
                  </a:lnTo>
                  <a:lnTo>
                    <a:pt x="2949" y="1440"/>
                  </a:lnTo>
                  <a:lnTo>
                    <a:pt x="2951" y="1458"/>
                  </a:lnTo>
                  <a:lnTo>
                    <a:pt x="2955" y="1477"/>
                  </a:lnTo>
                  <a:lnTo>
                    <a:pt x="2958" y="1496"/>
                  </a:lnTo>
                  <a:lnTo>
                    <a:pt x="2961" y="1440"/>
                  </a:lnTo>
                  <a:lnTo>
                    <a:pt x="2965" y="1421"/>
                  </a:lnTo>
                  <a:lnTo>
                    <a:pt x="2968" y="1477"/>
                  </a:lnTo>
                  <a:lnTo>
                    <a:pt x="2972" y="1458"/>
                  </a:lnTo>
                  <a:lnTo>
                    <a:pt x="2974" y="1440"/>
                  </a:lnTo>
                  <a:lnTo>
                    <a:pt x="2977" y="1496"/>
                  </a:lnTo>
                  <a:lnTo>
                    <a:pt x="2981" y="1514"/>
                  </a:lnTo>
                  <a:lnTo>
                    <a:pt x="2984" y="1440"/>
                  </a:lnTo>
                  <a:lnTo>
                    <a:pt x="2987" y="1458"/>
                  </a:lnTo>
                  <a:lnTo>
                    <a:pt x="2991" y="1496"/>
                  </a:lnTo>
                  <a:lnTo>
                    <a:pt x="2994" y="1458"/>
                  </a:lnTo>
                  <a:lnTo>
                    <a:pt x="2996" y="1477"/>
                  </a:lnTo>
                  <a:lnTo>
                    <a:pt x="3000" y="1458"/>
                  </a:lnTo>
                  <a:lnTo>
                    <a:pt x="3003" y="1421"/>
                  </a:lnTo>
                  <a:lnTo>
                    <a:pt x="3007" y="1421"/>
                  </a:lnTo>
                  <a:lnTo>
                    <a:pt x="3010" y="1403"/>
                  </a:lnTo>
                  <a:lnTo>
                    <a:pt x="3013" y="1440"/>
                  </a:lnTo>
                  <a:lnTo>
                    <a:pt x="3017" y="1440"/>
                  </a:lnTo>
                  <a:lnTo>
                    <a:pt x="3019" y="1440"/>
                  </a:lnTo>
                  <a:lnTo>
                    <a:pt x="3023" y="1421"/>
                  </a:lnTo>
                  <a:lnTo>
                    <a:pt x="3026" y="1385"/>
                  </a:lnTo>
                  <a:lnTo>
                    <a:pt x="3029" y="1403"/>
                  </a:lnTo>
                  <a:lnTo>
                    <a:pt x="3033" y="1477"/>
                  </a:lnTo>
                  <a:lnTo>
                    <a:pt x="3036" y="1440"/>
                  </a:lnTo>
                  <a:lnTo>
                    <a:pt x="3040" y="1458"/>
                  </a:lnTo>
                  <a:lnTo>
                    <a:pt x="3043" y="1385"/>
                  </a:lnTo>
                  <a:lnTo>
                    <a:pt x="3045" y="1440"/>
                  </a:lnTo>
                  <a:lnTo>
                    <a:pt x="3049" y="1477"/>
                  </a:lnTo>
                  <a:lnTo>
                    <a:pt x="3052" y="1458"/>
                  </a:lnTo>
                  <a:lnTo>
                    <a:pt x="3055" y="1403"/>
                  </a:lnTo>
                  <a:lnTo>
                    <a:pt x="3059" y="1367"/>
                  </a:lnTo>
                  <a:lnTo>
                    <a:pt x="3062" y="1403"/>
                  </a:lnTo>
                  <a:lnTo>
                    <a:pt x="3066" y="1477"/>
                  </a:lnTo>
                  <a:lnTo>
                    <a:pt x="3068" y="1403"/>
                  </a:lnTo>
                  <a:lnTo>
                    <a:pt x="3071" y="1367"/>
                  </a:lnTo>
                  <a:lnTo>
                    <a:pt x="3075" y="1477"/>
                  </a:lnTo>
                  <a:lnTo>
                    <a:pt x="3078" y="1514"/>
                  </a:lnTo>
                  <a:lnTo>
                    <a:pt x="3082" y="1440"/>
                  </a:lnTo>
                  <a:lnTo>
                    <a:pt x="3085" y="1421"/>
                  </a:lnTo>
                  <a:lnTo>
                    <a:pt x="3088" y="1440"/>
                  </a:lnTo>
                  <a:lnTo>
                    <a:pt x="3091" y="1458"/>
                  </a:lnTo>
                  <a:lnTo>
                    <a:pt x="3094" y="1421"/>
                  </a:lnTo>
                  <a:lnTo>
                    <a:pt x="3097" y="1458"/>
                  </a:lnTo>
                  <a:lnTo>
                    <a:pt x="3101" y="1421"/>
                  </a:lnTo>
                  <a:lnTo>
                    <a:pt x="3104" y="1458"/>
                  </a:lnTo>
                  <a:lnTo>
                    <a:pt x="3108" y="1477"/>
                  </a:lnTo>
                  <a:lnTo>
                    <a:pt x="3111" y="1458"/>
                  </a:lnTo>
                  <a:lnTo>
                    <a:pt x="3113" y="1440"/>
                  </a:lnTo>
                  <a:lnTo>
                    <a:pt x="3117" y="1477"/>
                  </a:lnTo>
                  <a:lnTo>
                    <a:pt x="3120" y="1403"/>
                  </a:lnTo>
                  <a:lnTo>
                    <a:pt x="3123" y="1440"/>
                  </a:lnTo>
                  <a:lnTo>
                    <a:pt x="3127" y="1421"/>
                  </a:lnTo>
                  <a:lnTo>
                    <a:pt x="3130" y="1458"/>
                  </a:lnTo>
                  <a:lnTo>
                    <a:pt x="3134" y="1421"/>
                  </a:lnTo>
                  <a:lnTo>
                    <a:pt x="3137" y="1477"/>
                  </a:lnTo>
                  <a:lnTo>
                    <a:pt x="3139" y="1477"/>
                  </a:lnTo>
                  <a:lnTo>
                    <a:pt x="3143" y="1496"/>
                  </a:lnTo>
                  <a:lnTo>
                    <a:pt x="3146" y="1477"/>
                  </a:lnTo>
                  <a:lnTo>
                    <a:pt x="3150" y="1440"/>
                  </a:lnTo>
                  <a:lnTo>
                    <a:pt x="3153" y="1458"/>
                  </a:lnTo>
                  <a:lnTo>
                    <a:pt x="3156" y="1440"/>
                  </a:lnTo>
                  <a:lnTo>
                    <a:pt x="3160" y="1458"/>
                  </a:lnTo>
                  <a:lnTo>
                    <a:pt x="3162" y="1440"/>
                  </a:lnTo>
                  <a:lnTo>
                    <a:pt x="3165" y="1514"/>
                  </a:lnTo>
                  <a:lnTo>
                    <a:pt x="3169" y="1514"/>
                  </a:lnTo>
                  <a:lnTo>
                    <a:pt x="3172" y="1496"/>
                  </a:lnTo>
                  <a:lnTo>
                    <a:pt x="3176" y="1440"/>
                  </a:lnTo>
                  <a:lnTo>
                    <a:pt x="3179" y="1403"/>
                  </a:lnTo>
                  <a:lnTo>
                    <a:pt x="3182" y="1403"/>
                  </a:lnTo>
                  <a:lnTo>
                    <a:pt x="3186" y="1421"/>
                  </a:lnTo>
                  <a:lnTo>
                    <a:pt x="3188" y="1514"/>
                  </a:lnTo>
                  <a:lnTo>
                    <a:pt x="3192" y="1477"/>
                  </a:lnTo>
                  <a:lnTo>
                    <a:pt x="3195" y="1496"/>
                  </a:lnTo>
                  <a:lnTo>
                    <a:pt x="3198" y="1440"/>
                  </a:lnTo>
                  <a:lnTo>
                    <a:pt x="3202" y="1496"/>
                  </a:lnTo>
                  <a:lnTo>
                    <a:pt x="3205" y="1477"/>
                  </a:lnTo>
                  <a:lnTo>
                    <a:pt x="3209" y="1421"/>
                  </a:lnTo>
                  <a:lnTo>
                    <a:pt x="3211" y="1421"/>
                  </a:lnTo>
                  <a:lnTo>
                    <a:pt x="3214" y="1403"/>
                  </a:lnTo>
                  <a:lnTo>
                    <a:pt x="3218" y="1458"/>
                  </a:lnTo>
                  <a:lnTo>
                    <a:pt x="3221" y="1514"/>
                  </a:lnTo>
                  <a:lnTo>
                    <a:pt x="3224" y="1421"/>
                  </a:lnTo>
                  <a:lnTo>
                    <a:pt x="3228" y="1458"/>
                  </a:lnTo>
                  <a:lnTo>
                    <a:pt x="3231" y="1477"/>
                  </a:lnTo>
                  <a:lnTo>
                    <a:pt x="3234" y="1514"/>
                  </a:lnTo>
                  <a:lnTo>
                    <a:pt x="3237" y="1440"/>
                  </a:lnTo>
                  <a:lnTo>
                    <a:pt x="3240" y="1477"/>
                  </a:lnTo>
                  <a:lnTo>
                    <a:pt x="3244" y="1514"/>
                  </a:lnTo>
                  <a:lnTo>
                    <a:pt x="3247" y="1551"/>
                  </a:lnTo>
                  <a:lnTo>
                    <a:pt x="3251" y="1421"/>
                  </a:lnTo>
                  <a:lnTo>
                    <a:pt x="3254" y="1440"/>
                  </a:lnTo>
                  <a:lnTo>
                    <a:pt x="3257" y="1458"/>
                  </a:lnTo>
                  <a:lnTo>
                    <a:pt x="3260" y="1440"/>
                  </a:lnTo>
                  <a:lnTo>
                    <a:pt x="3263" y="1458"/>
                  </a:lnTo>
                  <a:lnTo>
                    <a:pt x="3266" y="1477"/>
                  </a:lnTo>
                  <a:lnTo>
                    <a:pt x="3270" y="1477"/>
                  </a:lnTo>
                  <a:lnTo>
                    <a:pt x="3273" y="1458"/>
                  </a:lnTo>
                  <a:lnTo>
                    <a:pt x="3277" y="1440"/>
                  </a:lnTo>
                  <a:lnTo>
                    <a:pt x="3280" y="1440"/>
                  </a:lnTo>
                  <a:lnTo>
                    <a:pt x="3282" y="1385"/>
                  </a:lnTo>
                  <a:lnTo>
                    <a:pt x="3286" y="1458"/>
                  </a:lnTo>
                  <a:lnTo>
                    <a:pt x="3289" y="1385"/>
                  </a:lnTo>
                  <a:lnTo>
                    <a:pt x="3292" y="1421"/>
                  </a:lnTo>
                  <a:lnTo>
                    <a:pt x="3296" y="1421"/>
                  </a:lnTo>
                  <a:lnTo>
                    <a:pt x="3299" y="1496"/>
                  </a:lnTo>
                  <a:lnTo>
                    <a:pt x="3303" y="1440"/>
                  </a:lnTo>
                  <a:lnTo>
                    <a:pt x="3305" y="1458"/>
                  </a:lnTo>
                  <a:lnTo>
                    <a:pt x="3308" y="1440"/>
                  </a:lnTo>
                  <a:lnTo>
                    <a:pt x="3312" y="1477"/>
                  </a:lnTo>
                  <a:lnTo>
                    <a:pt x="3315" y="1458"/>
                  </a:lnTo>
                  <a:lnTo>
                    <a:pt x="3319" y="1458"/>
                  </a:lnTo>
                  <a:lnTo>
                    <a:pt x="3322" y="1385"/>
                  </a:lnTo>
                  <a:lnTo>
                    <a:pt x="3325" y="1421"/>
                  </a:lnTo>
                  <a:lnTo>
                    <a:pt x="3329" y="1458"/>
                  </a:lnTo>
                  <a:lnTo>
                    <a:pt x="3331" y="1458"/>
                  </a:lnTo>
                  <a:lnTo>
                    <a:pt x="3334" y="1421"/>
                  </a:lnTo>
                  <a:lnTo>
                    <a:pt x="3338" y="1385"/>
                  </a:lnTo>
                  <a:lnTo>
                    <a:pt x="3341" y="1458"/>
                  </a:lnTo>
                  <a:lnTo>
                    <a:pt x="3345" y="1458"/>
                  </a:lnTo>
                  <a:lnTo>
                    <a:pt x="3348" y="1440"/>
                  </a:lnTo>
                  <a:lnTo>
                    <a:pt x="3351" y="1458"/>
                  </a:lnTo>
                  <a:lnTo>
                    <a:pt x="3354" y="1477"/>
                  </a:lnTo>
                  <a:lnTo>
                    <a:pt x="3357" y="1496"/>
                  </a:lnTo>
                  <a:lnTo>
                    <a:pt x="3361" y="1477"/>
                  </a:lnTo>
                  <a:lnTo>
                    <a:pt x="3364" y="1421"/>
                  </a:lnTo>
                  <a:lnTo>
                    <a:pt x="3367" y="1421"/>
                  </a:lnTo>
                  <a:lnTo>
                    <a:pt x="3371" y="1514"/>
                  </a:lnTo>
                  <a:lnTo>
                    <a:pt x="3374" y="1440"/>
                  </a:lnTo>
                  <a:lnTo>
                    <a:pt x="3378" y="1514"/>
                  </a:lnTo>
                  <a:lnTo>
                    <a:pt x="3380" y="1403"/>
                  </a:lnTo>
                  <a:lnTo>
                    <a:pt x="3383" y="1477"/>
                  </a:lnTo>
                  <a:lnTo>
                    <a:pt x="3387" y="1477"/>
                  </a:lnTo>
                  <a:lnTo>
                    <a:pt x="3390" y="1477"/>
                  </a:lnTo>
                  <a:lnTo>
                    <a:pt x="3393" y="1496"/>
                  </a:lnTo>
                  <a:lnTo>
                    <a:pt x="3397" y="1440"/>
                  </a:lnTo>
                  <a:lnTo>
                    <a:pt x="3400" y="1496"/>
                  </a:lnTo>
                  <a:lnTo>
                    <a:pt x="3403" y="1458"/>
                  </a:lnTo>
                  <a:lnTo>
                    <a:pt x="3406" y="1421"/>
                  </a:lnTo>
                  <a:lnTo>
                    <a:pt x="3409" y="1440"/>
                  </a:lnTo>
                  <a:lnTo>
                    <a:pt x="3413" y="1440"/>
                  </a:lnTo>
                  <a:lnTo>
                    <a:pt x="3416" y="1385"/>
                  </a:lnTo>
                  <a:lnTo>
                    <a:pt x="3420" y="1421"/>
                  </a:lnTo>
                  <a:lnTo>
                    <a:pt x="3423" y="1440"/>
                  </a:lnTo>
                  <a:lnTo>
                    <a:pt x="3426" y="1440"/>
                  </a:lnTo>
                  <a:lnTo>
                    <a:pt x="3429" y="1367"/>
                  </a:lnTo>
                  <a:lnTo>
                    <a:pt x="3432" y="1403"/>
                  </a:lnTo>
                  <a:lnTo>
                    <a:pt x="3435" y="1477"/>
                  </a:lnTo>
                  <a:lnTo>
                    <a:pt x="3439" y="1496"/>
                  </a:lnTo>
                  <a:lnTo>
                    <a:pt x="3442" y="1458"/>
                  </a:lnTo>
                  <a:lnTo>
                    <a:pt x="3446" y="1458"/>
                  </a:lnTo>
                  <a:lnTo>
                    <a:pt x="3449" y="1440"/>
                  </a:lnTo>
                  <a:lnTo>
                    <a:pt x="3451" y="1496"/>
                  </a:lnTo>
                  <a:lnTo>
                    <a:pt x="3455" y="1496"/>
                  </a:lnTo>
                  <a:lnTo>
                    <a:pt x="3458" y="1440"/>
                  </a:lnTo>
                  <a:lnTo>
                    <a:pt x="3461" y="1458"/>
                  </a:lnTo>
                  <a:lnTo>
                    <a:pt x="3465" y="1532"/>
                  </a:lnTo>
                  <a:lnTo>
                    <a:pt x="3468" y="1496"/>
                  </a:lnTo>
                  <a:lnTo>
                    <a:pt x="3472" y="1477"/>
                  </a:lnTo>
                  <a:lnTo>
                    <a:pt x="3475" y="1421"/>
                  </a:lnTo>
                  <a:lnTo>
                    <a:pt x="3477" y="1458"/>
                  </a:lnTo>
                  <a:lnTo>
                    <a:pt x="3481" y="1477"/>
                  </a:lnTo>
                  <a:lnTo>
                    <a:pt x="3484" y="1496"/>
                  </a:lnTo>
                  <a:lnTo>
                    <a:pt x="3488" y="1496"/>
                  </a:lnTo>
                  <a:lnTo>
                    <a:pt x="3491" y="1440"/>
                  </a:lnTo>
                  <a:lnTo>
                    <a:pt x="3494" y="1496"/>
                  </a:lnTo>
                  <a:lnTo>
                    <a:pt x="3498" y="1440"/>
                  </a:lnTo>
                  <a:lnTo>
                    <a:pt x="3500" y="1477"/>
                  </a:lnTo>
                  <a:lnTo>
                    <a:pt x="3503" y="1440"/>
                  </a:lnTo>
                  <a:lnTo>
                    <a:pt x="3507" y="1477"/>
                  </a:lnTo>
                  <a:lnTo>
                    <a:pt x="3510" y="1458"/>
                  </a:lnTo>
                  <a:lnTo>
                    <a:pt x="3514" y="1496"/>
                  </a:lnTo>
                  <a:lnTo>
                    <a:pt x="3517" y="1440"/>
                  </a:lnTo>
                  <a:lnTo>
                    <a:pt x="3520" y="1477"/>
                  </a:lnTo>
                  <a:lnTo>
                    <a:pt x="3524" y="1496"/>
                  </a:lnTo>
                  <a:lnTo>
                    <a:pt x="3526" y="1458"/>
                  </a:lnTo>
                  <a:lnTo>
                    <a:pt x="3530" y="1477"/>
                  </a:lnTo>
                  <a:lnTo>
                    <a:pt x="3533" y="1458"/>
                  </a:lnTo>
                  <a:lnTo>
                    <a:pt x="3536" y="1421"/>
                  </a:lnTo>
                  <a:lnTo>
                    <a:pt x="3540" y="1440"/>
                  </a:lnTo>
                  <a:lnTo>
                    <a:pt x="3543" y="1440"/>
                  </a:lnTo>
                  <a:lnTo>
                    <a:pt x="3547" y="1403"/>
                  </a:lnTo>
                  <a:lnTo>
                    <a:pt x="3549" y="1403"/>
                  </a:lnTo>
                  <a:lnTo>
                    <a:pt x="3552" y="1385"/>
                  </a:lnTo>
                  <a:lnTo>
                    <a:pt x="3556" y="1421"/>
                  </a:lnTo>
                  <a:lnTo>
                    <a:pt x="3559" y="1329"/>
                  </a:lnTo>
                  <a:lnTo>
                    <a:pt x="3562" y="1385"/>
                  </a:lnTo>
                  <a:lnTo>
                    <a:pt x="3566" y="1403"/>
                  </a:lnTo>
                  <a:lnTo>
                    <a:pt x="3569" y="1385"/>
                  </a:lnTo>
                  <a:lnTo>
                    <a:pt x="3573" y="1403"/>
                  </a:lnTo>
                  <a:lnTo>
                    <a:pt x="3575" y="1477"/>
                  </a:lnTo>
                  <a:lnTo>
                    <a:pt x="3578" y="1440"/>
                  </a:lnTo>
                  <a:lnTo>
                    <a:pt x="3582" y="1440"/>
                  </a:lnTo>
                  <a:lnTo>
                    <a:pt x="3585" y="1440"/>
                  </a:lnTo>
                  <a:lnTo>
                    <a:pt x="3589" y="1440"/>
                  </a:lnTo>
                  <a:lnTo>
                    <a:pt x="3592" y="1514"/>
                  </a:lnTo>
                  <a:lnTo>
                    <a:pt x="3595" y="1403"/>
                  </a:lnTo>
                  <a:lnTo>
                    <a:pt x="3598" y="1458"/>
                  </a:lnTo>
                  <a:lnTo>
                    <a:pt x="3601" y="1421"/>
                  </a:lnTo>
                  <a:lnTo>
                    <a:pt x="3604" y="1496"/>
                  </a:lnTo>
                  <a:lnTo>
                    <a:pt x="3608" y="1496"/>
                  </a:lnTo>
                  <a:lnTo>
                    <a:pt x="3611" y="1496"/>
                  </a:lnTo>
                  <a:lnTo>
                    <a:pt x="3615" y="1477"/>
                  </a:lnTo>
                  <a:lnTo>
                    <a:pt x="3618" y="1421"/>
                  </a:lnTo>
                  <a:lnTo>
                    <a:pt x="3621" y="1477"/>
                  </a:lnTo>
                  <a:lnTo>
                    <a:pt x="3624" y="1477"/>
                  </a:lnTo>
                  <a:lnTo>
                    <a:pt x="3627" y="1514"/>
                  </a:lnTo>
                  <a:lnTo>
                    <a:pt x="3630" y="1477"/>
                  </a:lnTo>
                  <a:lnTo>
                    <a:pt x="3634" y="1477"/>
                  </a:lnTo>
                  <a:lnTo>
                    <a:pt x="3637" y="1440"/>
                  </a:lnTo>
                  <a:lnTo>
                    <a:pt x="3641" y="1496"/>
                  </a:lnTo>
                  <a:lnTo>
                    <a:pt x="3644" y="1477"/>
                  </a:lnTo>
                  <a:lnTo>
                    <a:pt x="3646" y="1496"/>
                  </a:lnTo>
                  <a:lnTo>
                    <a:pt x="3650" y="1458"/>
                  </a:lnTo>
                  <a:lnTo>
                    <a:pt x="3653" y="1440"/>
                  </a:lnTo>
                  <a:lnTo>
                    <a:pt x="3657" y="1496"/>
                  </a:lnTo>
                  <a:lnTo>
                    <a:pt x="3660" y="1440"/>
                  </a:lnTo>
                  <a:lnTo>
                    <a:pt x="3663" y="1514"/>
                  </a:lnTo>
                  <a:lnTo>
                    <a:pt x="3667" y="1403"/>
                  </a:lnTo>
                  <a:lnTo>
                    <a:pt x="3670" y="1403"/>
                  </a:lnTo>
                  <a:lnTo>
                    <a:pt x="3672" y="1477"/>
                  </a:lnTo>
                  <a:lnTo>
                    <a:pt x="3676" y="1421"/>
                  </a:lnTo>
                  <a:lnTo>
                    <a:pt x="3679" y="1440"/>
                  </a:lnTo>
                  <a:lnTo>
                    <a:pt x="3683" y="1403"/>
                  </a:lnTo>
                  <a:lnTo>
                    <a:pt x="3686" y="1421"/>
                  </a:lnTo>
                  <a:lnTo>
                    <a:pt x="3689" y="1421"/>
                  </a:lnTo>
                  <a:lnTo>
                    <a:pt x="3693" y="1403"/>
                  </a:lnTo>
                  <a:lnTo>
                    <a:pt x="3696" y="1440"/>
                  </a:lnTo>
                  <a:lnTo>
                    <a:pt x="3699" y="1367"/>
                  </a:lnTo>
                  <a:lnTo>
                    <a:pt x="3702" y="1458"/>
                  </a:lnTo>
                  <a:lnTo>
                    <a:pt x="3705" y="1477"/>
                  </a:lnTo>
                  <a:lnTo>
                    <a:pt x="3709" y="1458"/>
                  </a:lnTo>
                  <a:lnTo>
                    <a:pt x="3712" y="1440"/>
                  </a:lnTo>
                  <a:lnTo>
                    <a:pt x="3716" y="1458"/>
                  </a:lnTo>
                  <a:lnTo>
                    <a:pt x="3719" y="1458"/>
                  </a:lnTo>
                  <a:lnTo>
                    <a:pt x="3721" y="1440"/>
                  </a:lnTo>
                  <a:lnTo>
                    <a:pt x="3725" y="1421"/>
                  </a:lnTo>
                  <a:lnTo>
                    <a:pt x="3728" y="1440"/>
                  </a:lnTo>
                  <a:lnTo>
                    <a:pt x="3731" y="1477"/>
                  </a:lnTo>
                  <a:lnTo>
                    <a:pt x="3735" y="1496"/>
                  </a:lnTo>
                  <a:lnTo>
                    <a:pt x="3738" y="1496"/>
                  </a:lnTo>
                  <a:lnTo>
                    <a:pt x="3742" y="1477"/>
                  </a:lnTo>
                  <a:lnTo>
                    <a:pt x="3745" y="1477"/>
                  </a:lnTo>
                  <a:lnTo>
                    <a:pt x="3747" y="1421"/>
                  </a:lnTo>
                  <a:lnTo>
                    <a:pt x="3751" y="1458"/>
                  </a:lnTo>
                  <a:lnTo>
                    <a:pt x="3754" y="1477"/>
                  </a:lnTo>
                  <a:lnTo>
                    <a:pt x="3757" y="1477"/>
                  </a:lnTo>
                  <a:lnTo>
                    <a:pt x="3761" y="1458"/>
                  </a:lnTo>
                  <a:lnTo>
                    <a:pt x="3764" y="1458"/>
                  </a:lnTo>
                  <a:lnTo>
                    <a:pt x="3768" y="1514"/>
                  </a:lnTo>
                  <a:lnTo>
                    <a:pt x="3771" y="1458"/>
                  </a:lnTo>
                  <a:lnTo>
                    <a:pt x="3773" y="1440"/>
                  </a:lnTo>
                  <a:lnTo>
                    <a:pt x="3777" y="1477"/>
                  </a:lnTo>
                  <a:lnTo>
                    <a:pt x="3780" y="1477"/>
                  </a:lnTo>
                  <a:lnTo>
                    <a:pt x="3784" y="1440"/>
                  </a:lnTo>
                  <a:lnTo>
                    <a:pt x="3787" y="1421"/>
                  </a:lnTo>
                  <a:lnTo>
                    <a:pt x="3790" y="1403"/>
                  </a:lnTo>
                  <a:lnTo>
                    <a:pt x="3794" y="1421"/>
                  </a:lnTo>
                  <a:lnTo>
                    <a:pt x="3796" y="1440"/>
                  </a:lnTo>
                  <a:lnTo>
                    <a:pt x="3799" y="1403"/>
                  </a:lnTo>
                  <a:lnTo>
                    <a:pt x="3803" y="1367"/>
                  </a:lnTo>
                  <a:lnTo>
                    <a:pt x="3806" y="1403"/>
                  </a:lnTo>
                  <a:lnTo>
                    <a:pt x="3810" y="1421"/>
                  </a:lnTo>
                  <a:lnTo>
                    <a:pt x="3813" y="1477"/>
                  </a:lnTo>
                  <a:lnTo>
                    <a:pt x="3816" y="1421"/>
                  </a:lnTo>
                  <a:lnTo>
                    <a:pt x="3820" y="1440"/>
                  </a:lnTo>
                  <a:lnTo>
                    <a:pt x="3822" y="1403"/>
                  </a:lnTo>
                  <a:lnTo>
                    <a:pt x="3826" y="1458"/>
                  </a:lnTo>
                  <a:lnTo>
                    <a:pt x="3829" y="1403"/>
                  </a:lnTo>
                  <a:lnTo>
                    <a:pt x="3832" y="1440"/>
                  </a:lnTo>
                  <a:lnTo>
                    <a:pt x="3836" y="1496"/>
                  </a:lnTo>
                  <a:lnTo>
                    <a:pt x="3839" y="1440"/>
                  </a:lnTo>
                  <a:lnTo>
                    <a:pt x="3843" y="1496"/>
                  </a:lnTo>
                  <a:lnTo>
                    <a:pt x="3846" y="1514"/>
                  </a:lnTo>
                  <a:lnTo>
                    <a:pt x="3848" y="1403"/>
                  </a:lnTo>
                  <a:lnTo>
                    <a:pt x="3852" y="1385"/>
                  </a:lnTo>
                  <a:lnTo>
                    <a:pt x="3855" y="1403"/>
                  </a:lnTo>
                  <a:lnTo>
                    <a:pt x="3858" y="1477"/>
                  </a:lnTo>
                  <a:lnTo>
                    <a:pt x="3862" y="1440"/>
                  </a:lnTo>
                  <a:lnTo>
                    <a:pt x="3865" y="1403"/>
                  </a:lnTo>
                  <a:lnTo>
                    <a:pt x="3869" y="1440"/>
                  </a:lnTo>
                  <a:lnTo>
                    <a:pt x="3872" y="1477"/>
                  </a:lnTo>
                  <a:lnTo>
                    <a:pt x="3874" y="1440"/>
                  </a:lnTo>
                  <a:lnTo>
                    <a:pt x="3878" y="1440"/>
                  </a:lnTo>
                  <a:lnTo>
                    <a:pt x="3881" y="1385"/>
                  </a:lnTo>
                  <a:lnTo>
                    <a:pt x="3885" y="1440"/>
                  </a:lnTo>
                  <a:lnTo>
                    <a:pt x="3888" y="1421"/>
                  </a:lnTo>
                  <a:lnTo>
                    <a:pt x="3891" y="1440"/>
                  </a:lnTo>
                  <a:lnTo>
                    <a:pt x="3895" y="1458"/>
                  </a:lnTo>
                  <a:lnTo>
                    <a:pt x="3897" y="1440"/>
                  </a:lnTo>
                  <a:lnTo>
                    <a:pt x="3900" y="1403"/>
                  </a:lnTo>
                  <a:lnTo>
                    <a:pt x="3904" y="1440"/>
                  </a:lnTo>
                  <a:lnTo>
                    <a:pt x="3907" y="1440"/>
                  </a:lnTo>
                  <a:lnTo>
                    <a:pt x="3911" y="1458"/>
                  </a:lnTo>
                  <a:lnTo>
                    <a:pt x="3914" y="1421"/>
                  </a:lnTo>
                  <a:lnTo>
                    <a:pt x="3917" y="1403"/>
                  </a:lnTo>
                  <a:lnTo>
                    <a:pt x="3921" y="1440"/>
                  </a:lnTo>
                  <a:lnTo>
                    <a:pt x="3923" y="1421"/>
                  </a:lnTo>
                  <a:lnTo>
                    <a:pt x="3926" y="1477"/>
                  </a:lnTo>
                  <a:lnTo>
                    <a:pt x="3930" y="1477"/>
                  </a:lnTo>
                  <a:lnTo>
                    <a:pt x="3933" y="1367"/>
                  </a:lnTo>
                  <a:lnTo>
                    <a:pt x="3937" y="1458"/>
                  </a:lnTo>
                  <a:lnTo>
                    <a:pt x="3940" y="1477"/>
                  </a:lnTo>
                  <a:lnTo>
                    <a:pt x="3943" y="1403"/>
                  </a:lnTo>
                  <a:lnTo>
                    <a:pt x="3947" y="1440"/>
                  </a:lnTo>
                  <a:lnTo>
                    <a:pt x="3949" y="1458"/>
                  </a:lnTo>
                  <a:lnTo>
                    <a:pt x="3953" y="1385"/>
                  </a:lnTo>
                  <a:lnTo>
                    <a:pt x="3956" y="1329"/>
                  </a:lnTo>
                  <a:lnTo>
                    <a:pt x="3959" y="1385"/>
                  </a:lnTo>
                  <a:lnTo>
                    <a:pt x="3963" y="1385"/>
                  </a:lnTo>
                  <a:lnTo>
                    <a:pt x="3966" y="1440"/>
                  </a:lnTo>
                  <a:lnTo>
                    <a:pt x="3970" y="1458"/>
                  </a:lnTo>
                  <a:lnTo>
                    <a:pt x="3973" y="1477"/>
                  </a:lnTo>
                  <a:lnTo>
                    <a:pt x="3975" y="1458"/>
                  </a:lnTo>
                  <a:lnTo>
                    <a:pt x="3979" y="1440"/>
                  </a:lnTo>
                  <a:lnTo>
                    <a:pt x="3982" y="1477"/>
                  </a:lnTo>
                  <a:lnTo>
                    <a:pt x="3985" y="1477"/>
                  </a:lnTo>
                  <a:lnTo>
                    <a:pt x="3989" y="1421"/>
                  </a:lnTo>
                  <a:lnTo>
                    <a:pt x="3992" y="1440"/>
                  </a:lnTo>
                  <a:lnTo>
                    <a:pt x="3996" y="1385"/>
                  </a:lnTo>
                  <a:lnTo>
                    <a:pt x="3998" y="1458"/>
                  </a:lnTo>
                  <a:lnTo>
                    <a:pt x="4001" y="1440"/>
                  </a:lnTo>
                  <a:lnTo>
                    <a:pt x="4005" y="1496"/>
                  </a:lnTo>
                  <a:lnTo>
                    <a:pt x="4008" y="1477"/>
                  </a:lnTo>
                  <a:lnTo>
                    <a:pt x="4012" y="1458"/>
                  </a:lnTo>
                  <a:lnTo>
                    <a:pt x="4015" y="1477"/>
                  </a:lnTo>
                  <a:lnTo>
                    <a:pt x="4018" y="1403"/>
                  </a:lnTo>
                  <a:lnTo>
                    <a:pt x="4022" y="1458"/>
                  </a:lnTo>
                  <a:lnTo>
                    <a:pt x="4024" y="1458"/>
                  </a:lnTo>
                  <a:lnTo>
                    <a:pt x="4027" y="1514"/>
                  </a:lnTo>
                  <a:lnTo>
                    <a:pt x="4031" y="1477"/>
                  </a:lnTo>
                  <a:lnTo>
                    <a:pt x="4034" y="1421"/>
                  </a:lnTo>
                  <a:lnTo>
                    <a:pt x="4038" y="1421"/>
                  </a:lnTo>
                  <a:lnTo>
                    <a:pt x="4041" y="1421"/>
                  </a:lnTo>
                  <a:lnTo>
                    <a:pt x="4044" y="1403"/>
                  </a:lnTo>
                  <a:lnTo>
                    <a:pt x="4048" y="1458"/>
                  </a:lnTo>
                  <a:lnTo>
                    <a:pt x="4050" y="1440"/>
                  </a:lnTo>
                  <a:lnTo>
                    <a:pt x="4054" y="1421"/>
                  </a:lnTo>
                  <a:lnTo>
                    <a:pt x="4057" y="1458"/>
                  </a:lnTo>
                  <a:lnTo>
                    <a:pt x="4060" y="1477"/>
                  </a:lnTo>
                  <a:lnTo>
                    <a:pt x="4064" y="1496"/>
                  </a:lnTo>
                  <a:lnTo>
                    <a:pt x="4067" y="1477"/>
                  </a:lnTo>
                  <a:lnTo>
                    <a:pt x="4071" y="1440"/>
                  </a:lnTo>
                  <a:lnTo>
                    <a:pt x="4074" y="1421"/>
                  </a:lnTo>
                  <a:lnTo>
                    <a:pt x="4076" y="1440"/>
                  </a:lnTo>
                  <a:lnTo>
                    <a:pt x="4080" y="1458"/>
                  </a:lnTo>
                  <a:lnTo>
                    <a:pt x="4083" y="1385"/>
                  </a:lnTo>
                  <a:lnTo>
                    <a:pt x="4086" y="1403"/>
                  </a:lnTo>
                  <a:lnTo>
                    <a:pt x="4090" y="1458"/>
                  </a:lnTo>
                  <a:lnTo>
                    <a:pt x="4093" y="1458"/>
                  </a:lnTo>
                  <a:lnTo>
                    <a:pt x="4097" y="1496"/>
                  </a:lnTo>
                  <a:lnTo>
                    <a:pt x="4100" y="1440"/>
                  </a:lnTo>
                  <a:lnTo>
                    <a:pt x="4102" y="1421"/>
                  </a:lnTo>
                  <a:lnTo>
                    <a:pt x="4106" y="1403"/>
                  </a:lnTo>
                  <a:lnTo>
                    <a:pt x="4109" y="1421"/>
                  </a:lnTo>
                  <a:lnTo>
                    <a:pt x="4112" y="1458"/>
                  </a:lnTo>
                  <a:lnTo>
                    <a:pt x="4116" y="1421"/>
                  </a:lnTo>
                  <a:lnTo>
                    <a:pt x="4119" y="1421"/>
                  </a:lnTo>
                  <a:lnTo>
                    <a:pt x="4123" y="1458"/>
                  </a:lnTo>
                  <a:lnTo>
                    <a:pt x="4125" y="1458"/>
                  </a:lnTo>
                  <a:lnTo>
                    <a:pt x="4128" y="1403"/>
                  </a:lnTo>
                  <a:lnTo>
                    <a:pt x="4132" y="1421"/>
                  </a:lnTo>
                  <a:lnTo>
                    <a:pt x="4135" y="1403"/>
                  </a:lnTo>
                  <a:lnTo>
                    <a:pt x="4139" y="1496"/>
                  </a:lnTo>
                  <a:lnTo>
                    <a:pt x="4142" y="1421"/>
                  </a:lnTo>
                  <a:lnTo>
                    <a:pt x="4145" y="1421"/>
                  </a:lnTo>
                  <a:lnTo>
                    <a:pt x="4149" y="1440"/>
                  </a:lnTo>
                  <a:lnTo>
                    <a:pt x="4151" y="1477"/>
                  </a:lnTo>
                  <a:lnTo>
                    <a:pt x="4154" y="1440"/>
                  </a:lnTo>
                  <a:lnTo>
                    <a:pt x="4158" y="1421"/>
                  </a:lnTo>
                  <a:lnTo>
                    <a:pt x="4161" y="1440"/>
                  </a:lnTo>
                  <a:lnTo>
                    <a:pt x="4165" y="1477"/>
                  </a:lnTo>
                  <a:lnTo>
                    <a:pt x="4168" y="1403"/>
                  </a:lnTo>
                  <a:lnTo>
                    <a:pt x="4171" y="1421"/>
                  </a:lnTo>
                  <a:lnTo>
                    <a:pt x="4175" y="1440"/>
                  </a:lnTo>
                  <a:lnTo>
                    <a:pt x="4177" y="1385"/>
                  </a:lnTo>
                  <a:lnTo>
                    <a:pt x="4181" y="1347"/>
                  </a:lnTo>
                  <a:lnTo>
                    <a:pt x="4184" y="1218"/>
                  </a:lnTo>
                  <a:lnTo>
                    <a:pt x="4187" y="1089"/>
                  </a:lnTo>
                  <a:lnTo>
                    <a:pt x="4191" y="831"/>
                  </a:lnTo>
                  <a:lnTo>
                    <a:pt x="4194" y="443"/>
                  </a:lnTo>
                  <a:lnTo>
                    <a:pt x="4198" y="203"/>
                  </a:lnTo>
                  <a:lnTo>
                    <a:pt x="4201" y="0"/>
                  </a:lnTo>
                  <a:lnTo>
                    <a:pt x="4203" y="258"/>
                  </a:lnTo>
                  <a:lnTo>
                    <a:pt x="4207" y="720"/>
                  </a:lnTo>
                  <a:lnTo>
                    <a:pt x="4210" y="886"/>
                  </a:lnTo>
                  <a:lnTo>
                    <a:pt x="4213" y="942"/>
                  </a:lnTo>
                  <a:lnTo>
                    <a:pt x="4217" y="1089"/>
                  </a:lnTo>
                  <a:lnTo>
                    <a:pt x="4220" y="1218"/>
                  </a:lnTo>
                  <a:lnTo>
                    <a:pt x="4224" y="1292"/>
                  </a:lnTo>
                  <a:lnTo>
                    <a:pt x="4227" y="1274"/>
                  </a:lnTo>
                  <a:lnTo>
                    <a:pt x="4229" y="1347"/>
                  </a:lnTo>
                  <a:lnTo>
                    <a:pt x="4233" y="1292"/>
                  </a:lnTo>
                  <a:lnTo>
                    <a:pt x="4236" y="1385"/>
                  </a:lnTo>
                  <a:lnTo>
                    <a:pt x="4240" y="1311"/>
                  </a:lnTo>
                  <a:lnTo>
                    <a:pt x="4243" y="1292"/>
                  </a:lnTo>
                  <a:lnTo>
                    <a:pt x="4246" y="1440"/>
                  </a:lnTo>
                  <a:lnTo>
                    <a:pt x="4250" y="1403"/>
                  </a:lnTo>
                  <a:lnTo>
                    <a:pt x="4253" y="1403"/>
                  </a:lnTo>
                  <a:lnTo>
                    <a:pt x="4255" y="1385"/>
                  </a:lnTo>
                  <a:lnTo>
                    <a:pt x="4259" y="1440"/>
                  </a:lnTo>
                  <a:lnTo>
                    <a:pt x="4262" y="1385"/>
                  </a:lnTo>
                  <a:lnTo>
                    <a:pt x="4266" y="1385"/>
                  </a:lnTo>
                  <a:lnTo>
                    <a:pt x="4269" y="1477"/>
                  </a:lnTo>
                  <a:lnTo>
                    <a:pt x="4272" y="1440"/>
                  </a:lnTo>
                  <a:lnTo>
                    <a:pt x="4276" y="1458"/>
                  </a:lnTo>
                  <a:lnTo>
                    <a:pt x="4279" y="1403"/>
                  </a:lnTo>
                  <a:lnTo>
                    <a:pt x="4281" y="1477"/>
                  </a:lnTo>
                  <a:lnTo>
                    <a:pt x="4285" y="1458"/>
                  </a:lnTo>
                  <a:lnTo>
                    <a:pt x="4288" y="1477"/>
                  </a:lnTo>
                  <a:lnTo>
                    <a:pt x="4292" y="1403"/>
                  </a:lnTo>
                  <a:lnTo>
                    <a:pt x="4295" y="1458"/>
                  </a:lnTo>
                  <a:lnTo>
                    <a:pt x="4298" y="1403"/>
                  </a:lnTo>
                  <a:lnTo>
                    <a:pt x="4302" y="1458"/>
                  </a:lnTo>
                  <a:lnTo>
                    <a:pt x="4305" y="1385"/>
                  </a:lnTo>
                  <a:lnTo>
                    <a:pt x="4308" y="1347"/>
                  </a:lnTo>
                  <a:lnTo>
                    <a:pt x="4311" y="1403"/>
                  </a:lnTo>
                  <a:lnTo>
                    <a:pt x="4314" y="1311"/>
                  </a:lnTo>
                  <a:lnTo>
                    <a:pt x="4318" y="997"/>
                  </a:lnTo>
                  <a:lnTo>
                    <a:pt x="4321" y="868"/>
                  </a:lnTo>
                  <a:lnTo>
                    <a:pt x="4325" y="793"/>
                  </a:lnTo>
                  <a:lnTo>
                    <a:pt x="4328" y="628"/>
                  </a:lnTo>
                  <a:lnTo>
                    <a:pt x="4331" y="683"/>
                  </a:lnTo>
                  <a:lnTo>
                    <a:pt x="4334" y="793"/>
                  </a:lnTo>
                  <a:lnTo>
                    <a:pt x="4337" y="868"/>
                  </a:lnTo>
                  <a:lnTo>
                    <a:pt x="4340" y="1033"/>
                  </a:lnTo>
                  <a:lnTo>
                    <a:pt x="4344" y="1163"/>
                  </a:lnTo>
                  <a:lnTo>
                    <a:pt x="4347" y="1236"/>
                  </a:lnTo>
                  <a:lnTo>
                    <a:pt x="4351" y="1236"/>
                  </a:lnTo>
                  <a:lnTo>
                    <a:pt x="4354" y="1367"/>
                  </a:lnTo>
                  <a:lnTo>
                    <a:pt x="4357" y="1347"/>
                  </a:lnTo>
                  <a:lnTo>
                    <a:pt x="4360" y="1347"/>
                  </a:lnTo>
                  <a:lnTo>
                    <a:pt x="4363" y="1329"/>
                  </a:lnTo>
                  <a:lnTo>
                    <a:pt x="4367" y="1347"/>
                  </a:lnTo>
                  <a:lnTo>
                    <a:pt x="4370" y="1292"/>
                  </a:lnTo>
                  <a:lnTo>
                    <a:pt x="4373" y="1385"/>
                  </a:lnTo>
                  <a:lnTo>
                    <a:pt x="4377" y="1440"/>
                  </a:lnTo>
                  <a:lnTo>
                    <a:pt x="4380" y="1440"/>
                  </a:lnTo>
                  <a:lnTo>
                    <a:pt x="4384" y="1403"/>
                  </a:lnTo>
                  <a:lnTo>
                    <a:pt x="4386" y="1403"/>
                  </a:lnTo>
                  <a:lnTo>
                    <a:pt x="4389" y="1458"/>
                  </a:lnTo>
                  <a:lnTo>
                    <a:pt x="4393" y="1477"/>
                  </a:lnTo>
                  <a:lnTo>
                    <a:pt x="4396" y="1458"/>
                  </a:lnTo>
                  <a:lnTo>
                    <a:pt x="4399" y="1421"/>
                  </a:lnTo>
                  <a:lnTo>
                    <a:pt x="4403" y="1440"/>
                  </a:lnTo>
                  <a:lnTo>
                    <a:pt x="4406" y="1458"/>
                  </a:lnTo>
                  <a:lnTo>
                    <a:pt x="4410" y="1440"/>
                  </a:lnTo>
                  <a:lnTo>
                    <a:pt x="4412" y="1403"/>
                  </a:lnTo>
                  <a:lnTo>
                    <a:pt x="4415" y="1440"/>
                  </a:lnTo>
                  <a:lnTo>
                    <a:pt x="4419" y="1421"/>
                  </a:lnTo>
                  <a:lnTo>
                    <a:pt x="4422" y="1421"/>
                  </a:lnTo>
                  <a:lnTo>
                    <a:pt x="4426" y="1440"/>
                  </a:lnTo>
                  <a:lnTo>
                    <a:pt x="4429" y="1347"/>
                  </a:lnTo>
                  <a:lnTo>
                    <a:pt x="4432" y="1421"/>
                  </a:lnTo>
                  <a:lnTo>
                    <a:pt x="4436" y="1458"/>
                  </a:lnTo>
                  <a:lnTo>
                    <a:pt x="4438" y="1477"/>
                  </a:lnTo>
                  <a:lnTo>
                    <a:pt x="4441" y="1458"/>
                  </a:lnTo>
                  <a:lnTo>
                    <a:pt x="4445" y="1347"/>
                  </a:lnTo>
                  <a:lnTo>
                    <a:pt x="4448" y="1311"/>
                  </a:lnTo>
                  <a:lnTo>
                    <a:pt x="4452" y="1182"/>
                  </a:lnTo>
                  <a:lnTo>
                    <a:pt x="4455" y="1015"/>
                  </a:lnTo>
                  <a:lnTo>
                    <a:pt x="4458" y="997"/>
                  </a:lnTo>
                  <a:lnTo>
                    <a:pt x="4462" y="1163"/>
                  </a:lnTo>
                  <a:lnTo>
                    <a:pt x="4464" y="1236"/>
                  </a:lnTo>
                  <a:lnTo>
                    <a:pt x="4467" y="1347"/>
                  </a:lnTo>
                  <a:lnTo>
                    <a:pt x="4471" y="1385"/>
                  </a:lnTo>
                  <a:lnTo>
                    <a:pt x="4474" y="1367"/>
                  </a:lnTo>
                  <a:lnTo>
                    <a:pt x="4478" y="1403"/>
                  </a:lnTo>
                  <a:lnTo>
                    <a:pt x="4481" y="1458"/>
                  </a:lnTo>
                  <a:lnTo>
                    <a:pt x="4484" y="1440"/>
                  </a:lnTo>
                  <a:lnTo>
                    <a:pt x="4488" y="1458"/>
                  </a:lnTo>
                  <a:lnTo>
                    <a:pt x="4490" y="1440"/>
                  </a:lnTo>
                  <a:lnTo>
                    <a:pt x="4494" y="1421"/>
                  </a:lnTo>
                  <a:lnTo>
                    <a:pt x="4497" y="1440"/>
                  </a:lnTo>
                  <a:lnTo>
                    <a:pt x="4500" y="1329"/>
                  </a:lnTo>
                  <a:lnTo>
                    <a:pt x="4504" y="1440"/>
                  </a:lnTo>
                  <a:lnTo>
                    <a:pt x="4507" y="1440"/>
                  </a:lnTo>
                  <a:lnTo>
                    <a:pt x="4511" y="1458"/>
                  </a:lnTo>
                  <a:lnTo>
                    <a:pt x="4514" y="1421"/>
                  </a:lnTo>
                  <a:lnTo>
                    <a:pt x="4517" y="1421"/>
                  </a:lnTo>
                  <a:lnTo>
                    <a:pt x="4520" y="1458"/>
                  </a:lnTo>
                  <a:lnTo>
                    <a:pt x="4523" y="1440"/>
                  </a:lnTo>
                  <a:lnTo>
                    <a:pt x="4526" y="1403"/>
                  </a:lnTo>
                  <a:lnTo>
                    <a:pt x="4530" y="1496"/>
                  </a:lnTo>
                  <a:lnTo>
                    <a:pt x="4533" y="1477"/>
                  </a:lnTo>
                  <a:lnTo>
                    <a:pt x="4537" y="1440"/>
                  </a:lnTo>
                  <a:lnTo>
                    <a:pt x="4540" y="1440"/>
                  </a:lnTo>
                  <a:lnTo>
                    <a:pt x="4543" y="1403"/>
                  </a:lnTo>
                  <a:lnTo>
                    <a:pt x="4546" y="1440"/>
                  </a:lnTo>
                  <a:lnTo>
                    <a:pt x="4549" y="1403"/>
                  </a:lnTo>
                  <a:lnTo>
                    <a:pt x="4553" y="1440"/>
                  </a:lnTo>
                  <a:lnTo>
                    <a:pt x="4556" y="1440"/>
                  </a:lnTo>
                  <a:lnTo>
                    <a:pt x="4559" y="1367"/>
                  </a:lnTo>
                  <a:lnTo>
                    <a:pt x="4563" y="1385"/>
                  </a:lnTo>
                  <a:lnTo>
                    <a:pt x="4566" y="1403"/>
                  </a:lnTo>
                  <a:lnTo>
                    <a:pt x="4570" y="1458"/>
                  </a:lnTo>
                  <a:lnTo>
                    <a:pt x="4572" y="1385"/>
                  </a:lnTo>
                  <a:lnTo>
                    <a:pt x="4575" y="1367"/>
                  </a:lnTo>
                  <a:lnTo>
                    <a:pt x="4579" y="1311"/>
                  </a:lnTo>
                  <a:lnTo>
                    <a:pt x="4582" y="1292"/>
                  </a:lnTo>
                  <a:lnTo>
                    <a:pt x="4585" y="1329"/>
                  </a:lnTo>
                  <a:lnTo>
                    <a:pt x="4589" y="1292"/>
                  </a:lnTo>
                  <a:lnTo>
                    <a:pt x="4592" y="1347"/>
                  </a:lnTo>
                  <a:lnTo>
                    <a:pt x="4596" y="1403"/>
                  </a:lnTo>
                  <a:lnTo>
                    <a:pt x="4598" y="1440"/>
                  </a:lnTo>
                  <a:lnTo>
                    <a:pt x="4601" y="1385"/>
                  </a:lnTo>
                  <a:lnTo>
                    <a:pt x="4605" y="1403"/>
                  </a:lnTo>
                  <a:lnTo>
                    <a:pt x="4608" y="1477"/>
                  </a:lnTo>
                  <a:lnTo>
                    <a:pt x="4612" y="1403"/>
                  </a:lnTo>
                  <a:lnTo>
                    <a:pt x="4615" y="1385"/>
                  </a:lnTo>
                  <a:lnTo>
                    <a:pt x="4618" y="1403"/>
                  </a:lnTo>
                  <a:lnTo>
                    <a:pt x="4622" y="1421"/>
                  </a:lnTo>
                  <a:lnTo>
                    <a:pt x="4624" y="1421"/>
                  </a:lnTo>
                  <a:lnTo>
                    <a:pt x="4627" y="1477"/>
                  </a:lnTo>
                  <a:lnTo>
                    <a:pt x="4631" y="1440"/>
                  </a:lnTo>
                  <a:lnTo>
                    <a:pt x="4634" y="1403"/>
                  </a:lnTo>
                  <a:lnTo>
                    <a:pt x="4638" y="1440"/>
                  </a:lnTo>
                  <a:lnTo>
                    <a:pt x="4641" y="1477"/>
                  </a:lnTo>
                  <a:lnTo>
                    <a:pt x="4644" y="1440"/>
                  </a:lnTo>
                  <a:lnTo>
                    <a:pt x="4648" y="1421"/>
                  </a:lnTo>
                  <a:lnTo>
                    <a:pt x="4650" y="1329"/>
                  </a:lnTo>
                  <a:lnTo>
                    <a:pt x="4653" y="1440"/>
                  </a:lnTo>
                  <a:lnTo>
                    <a:pt x="4657" y="1421"/>
                  </a:lnTo>
                  <a:lnTo>
                    <a:pt x="4660" y="1421"/>
                  </a:lnTo>
                  <a:lnTo>
                    <a:pt x="4664" y="1458"/>
                  </a:lnTo>
                  <a:lnTo>
                    <a:pt x="4667" y="1514"/>
                  </a:lnTo>
                  <a:lnTo>
                    <a:pt x="4670" y="1421"/>
                  </a:lnTo>
                  <a:lnTo>
                    <a:pt x="4674" y="1458"/>
                  </a:lnTo>
                  <a:lnTo>
                    <a:pt x="4677" y="1496"/>
                  </a:lnTo>
                  <a:lnTo>
                    <a:pt x="4680" y="1514"/>
                  </a:lnTo>
                  <a:lnTo>
                    <a:pt x="4683" y="1458"/>
                  </a:lnTo>
                  <a:lnTo>
                    <a:pt x="4686" y="1403"/>
                  </a:lnTo>
                  <a:lnTo>
                    <a:pt x="4690" y="1403"/>
                  </a:lnTo>
                  <a:lnTo>
                    <a:pt x="4693" y="1496"/>
                  </a:lnTo>
                  <a:lnTo>
                    <a:pt x="4697" y="1440"/>
                  </a:lnTo>
                  <a:lnTo>
                    <a:pt x="4700" y="1347"/>
                  </a:lnTo>
                  <a:lnTo>
                    <a:pt x="4703" y="1385"/>
                  </a:lnTo>
                  <a:lnTo>
                    <a:pt x="4706" y="1385"/>
                  </a:lnTo>
                  <a:lnTo>
                    <a:pt x="4709" y="1329"/>
                  </a:lnTo>
                  <a:lnTo>
                    <a:pt x="4712" y="1274"/>
                  </a:lnTo>
                  <a:lnTo>
                    <a:pt x="4716" y="1256"/>
                  </a:lnTo>
                  <a:lnTo>
                    <a:pt x="4719" y="1292"/>
                  </a:lnTo>
                  <a:lnTo>
                    <a:pt x="4723" y="1311"/>
                  </a:lnTo>
                  <a:lnTo>
                    <a:pt x="4726" y="1367"/>
                  </a:lnTo>
                  <a:lnTo>
                    <a:pt x="4729" y="1403"/>
                  </a:lnTo>
                  <a:lnTo>
                    <a:pt x="4732" y="1421"/>
                  </a:lnTo>
                  <a:lnTo>
                    <a:pt x="4735" y="1385"/>
                  </a:lnTo>
                  <a:lnTo>
                    <a:pt x="4739" y="1496"/>
                  </a:lnTo>
                  <a:lnTo>
                    <a:pt x="4742" y="1458"/>
                  </a:lnTo>
                  <a:lnTo>
                    <a:pt x="4745" y="1496"/>
                  </a:lnTo>
                  <a:lnTo>
                    <a:pt x="4749" y="1440"/>
                  </a:lnTo>
                  <a:lnTo>
                    <a:pt x="4752" y="1477"/>
                  </a:lnTo>
                  <a:lnTo>
                    <a:pt x="4756" y="1458"/>
                  </a:lnTo>
                  <a:lnTo>
                    <a:pt x="4758" y="1477"/>
                  </a:lnTo>
                  <a:lnTo>
                    <a:pt x="4761" y="1477"/>
                  </a:lnTo>
                  <a:lnTo>
                    <a:pt x="4765" y="1440"/>
                  </a:lnTo>
                  <a:lnTo>
                    <a:pt x="4768" y="1514"/>
                  </a:lnTo>
                  <a:lnTo>
                    <a:pt x="4771" y="1458"/>
                  </a:lnTo>
                  <a:lnTo>
                    <a:pt x="4775" y="1421"/>
                  </a:lnTo>
                  <a:lnTo>
                    <a:pt x="4778" y="1440"/>
                  </a:lnTo>
                  <a:lnTo>
                    <a:pt x="4782" y="1458"/>
                  </a:lnTo>
                  <a:lnTo>
                    <a:pt x="4785" y="1532"/>
                  </a:lnTo>
                  <a:lnTo>
                    <a:pt x="4787" y="1458"/>
                  </a:lnTo>
                  <a:lnTo>
                    <a:pt x="4791" y="1421"/>
                  </a:lnTo>
                  <a:lnTo>
                    <a:pt x="4794" y="1385"/>
                  </a:lnTo>
                  <a:lnTo>
                    <a:pt x="4798" y="1477"/>
                  </a:lnTo>
                  <a:lnTo>
                    <a:pt x="4801" y="1496"/>
                  </a:lnTo>
                  <a:lnTo>
                    <a:pt x="4804" y="1458"/>
                  </a:lnTo>
                  <a:lnTo>
                    <a:pt x="4808" y="1440"/>
                  </a:lnTo>
                  <a:lnTo>
                    <a:pt x="4811" y="1421"/>
                  </a:lnTo>
                  <a:lnTo>
                    <a:pt x="4813" y="1440"/>
                  </a:lnTo>
                  <a:lnTo>
                    <a:pt x="4817" y="1458"/>
                  </a:lnTo>
                  <a:lnTo>
                    <a:pt x="4820" y="1403"/>
                  </a:lnTo>
                  <a:lnTo>
                    <a:pt x="4824" y="1367"/>
                  </a:lnTo>
                  <a:lnTo>
                    <a:pt x="4827" y="1329"/>
                  </a:lnTo>
                  <a:lnTo>
                    <a:pt x="4830" y="1347"/>
                  </a:lnTo>
                  <a:lnTo>
                    <a:pt x="4834" y="1329"/>
                  </a:lnTo>
                  <a:lnTo>
                    <a:pt x="4837" y="1403"/>
                  </a:lnTo>
                  <a:lnTo>
                    <a:pt x="4839" y="1311"/>
                  </a:lnTo>
                  <a:lnTo>
                    <a:pt x="4843" y="1367"/>
                  </a:lnTo>
                  <a:lnTo>
                    <a:pt x="4846" y="1385"/>
                  </a:lnTo>
                  <a:lnTo>
                    <a:pt x="4850" y="1421"/>
                  </a:lnTo>
                  <a:lnTo>
                    <a:pt x="4853" y="1367"/>
                  </a:lnTo>
                  <a:lnTo>
                    <a:pt x="4857" y="1403"/>
                  </a:lnTo>
                  <a:lnTo>
                    <a:pt x="4860" y="1421"/>
                  </a:lnTo>
                  <a:lnTo>
                    <a:pt x="4863" y="1458"/>
                  </a:lnTo>
                  <a:lnTo>
                    <a:pt x="4867" y="1347"/>
                  </a:lnTo>
                  <a:lnTo>
                    <a:pt x="4869" y="1421"/>
                  </a:lnTo>
                  <a:lnTo>
                    <a:pt x="4872" y="1421"/>
                  </a:lnTo>
                  <a:lnTo>
                    <a:pt x="4876" y="1514"/>
                  </a:lnTo>
                  <a:lnTo>
                    <a:pt x="4879" y="1477"/>
                  </a:lnTo>
                  <a:lnTo>
                    <a:pt x="4883" y="1421"/>
                  </a:lnTo>
                  <a:lnTo>
                    <a:pt x="4886" y="1477"/>
                  </a:lnTo>
                  <a:lnTo>
                    <a:pt x="4889" y="1421"/>
                  </a:lnTo>
                  <a:lnTo>
                    <a:pt x="4893" y="1458"/>
                  </a:lnTo>
                  <a:lnTo>
                    <a:pt x="4895" y="1458"/>
                  </a:lnTo>
                  <a:lnTo>
                    <a:pt x="4898" y="1440"/>
                  </a:lnTo>
                  <a:lnTo>
                    <a:pt x="4902" y="1421"/>
                  </a:lnTo>
                  <a:lnTo>
                    <a:pt x="4905" y="1403"/>
                  </a:lnTo>
                  <a:lnTo>
                    <a:pt x="4909" y="1458"/>
                  </a:lnTo>
                  <a:lnTo>
                    <a:pt x="4912" y="1403"/>
                  </a:lnTo>
                  <a:lnTo>
                    <a:pt x="4915" y="1458"/>
                  </a:lnTo>
                  <a:lnTo>
                    <a:pt x="4919" y="1403"/>
                  </a:lnTo>
                  <a:lnTo>
                    <a:pt x="4921" y="1477"/>
                  </a:lnTo>
                  <a:lnTo>
                    <a:pt x="4925" y="1421"/>
                  </a:lnTo>
                  <a:lnTo>
                    <a:pt x="4928" y="1496"/>
                  </a:lnTo>
                  <a:lnTo>
                    <a:pt x="4931" y="1458"/>
                  </a:lnTo>
                  <a:lnTo>
                    <a:pt x="4935" y="1403"/>
                  </a:lnTo>
                  <a:lnTo>
                    <a:pt x="4938" y="1532"/>
                  </a:lnTo>
                  <a:lnTo>
                    <a:pt x="4942" y="1458"/>
                  </a:lnTo>
                  <a:lnTo>
                    <a:pt x="4945" y="1385"/>
                  </a:lnTo>
                  <a:lnTo>
                    <a:pt x="4948" y="1421"/>
                  </a:lnTo>
                  <a:lnTo>
                    <a:pt x="4951" y="1367"/>
                  </a:lnTo>
                  <a:lnTo>
                    <a:pt x="4954" y="1421"/>
                  </a:lnTo>
                  <a:lnTo>
                    <a:pt x="4957" y="1367"/>
                  </a:lnTo>
                  <a:lnTo>
                    <a:pt x="4961" y="1367"/>
                  </a:lnTo>
                  <a:lnTo>
                    <a:pt x="4964" y="1329"/>
                  </a:lnTo>
                  <a:lnTo>
                    <a:pt x="4968" y="1385"/>
                  </a:lnTo>
                  <a:lnTo>
                    <a:pt x="4971" y="1403"/>
                  </a:lnTo>
                  <a:lnTo>
                    <a:pt x="4974" y="1421"/>
                  </a:lnTo>
                  <a:lnTo>
                    <a:pt x="4977" y="1440"/>
                  </a:lnTo>
                  <a:lnTo>
                    <a:pt x="4980" y="1458"/>
                  </a:lnTo>
                  <a:lnTo>
                    <a:pt x="4984" y="1458"/>
                  </a:lnTo>
                  <a:lnTo>
                    <a:pt x="4987" y="1458"/>
                  </a:lnTo>
                  <a:lnTo>
                    <a:pt x="4990" y="1421"/>
                  </a:lnTo>
                  <a:lnTo>
                    <a:pt x="4994" y="1440"/>
                  </a:lnTo>
                  <a:lnTo>
                    <a:pt x="4997" y="1367"/>
                  </a:lnTo>
                  <a:lnTo>
                    <a:pt x="5001" y="1421"/>
                  </a:lnTo>
                  <a:lnTo>
                    <a:pt x="5004" y="1440"/>
                  </a:lnTo>
                  <a:lnTo>
                    <a:pt x="5006" y="1477"/>
                  </a:lnTo>
                  <a:lnTo>
                    <a:pt x="5010" y="1458"/>
                  </a:lnTo>
                  <a:lnTo>
                    <a:pt x="5013" y="1477"/>
                  </a:lnTo>
                  <a:lnTo>
                    <a:pt x="5016" y="1477"/>
                  </a:lnTo>
                  <a:lnTo>
                    <a:pt x="5020" y="1458"/>
                  </a:lnTo>
                  <a:lnTo>
                    <a:pt x="5023" y="1496"/>
                  </a:lnTo>
                  <a:lnTo>
                    <a:pt x="5027" y="1440"/>
                  </a:lnTo>
                  <a:lnTo>
                    <a:pt x="5030" y="1458"/>
                  </a:lnTo>
                  <a:lnTo>
                    <a:pt x="5032" y="1458"/>
                  </a:lnTo>
                  <a:lnTo>
                    <a:pt x="5036" y="1440"/>
                  </a:lnTo>
                  <a:lnTo>
                    <a:pt x="5039" y="1514"/>
                  </a:lnTo>
                  <a:lnTo>
                    <a:pt x="5043" y="1458"/>
                  </a:lnTo>
                  <a:lnTo>
                    <a:pt x="5046" y="1496"/>
                  </a:lnTo>
                  <a:lnTo>
                    <a:pt x="5049" y="1421"/>
                  </a:lnTo>
                  <a:lnTo>
                    <a:pt x="5053" y="1440"/>
                  </a:lnTo>
                  <a:lnTo>
                    <a:pt x="5056" y="1440"/>
                  </a:lnTo>
                  <a:lnTo>
                    <a:pt x="5060" y="1477"/>
                  </a:lnTo>
                  <a:lnTo>
                    <a:pt x="5062" y="1477"/>
                  </a:lnTo>
                  <a:lnTo>
                    <a:pt x="5065" y="1496"/>
                  </a:lnTo>
                  <a:lnTo>
                    <a:pt x="5069" y="1496"/>
                  </a:lnTo>
                  <a:lnTo>
                    <a:pt x="5072" y="1421"/>
                  </a:lnTo>
                  <a:lnTo>
                    <a:pt x="5075" y="1458"/>
                  </a:lnTo>
                  <a:lnTo>
                    <a:pt x="5079" y="1403"/>
                  </a:lnTo>
                  <a:lnTo>
                    <a:pt x="5082" y="1496"/>
                  </a:lnTo>
                  <a:lnTo>
                    <a:pt x="5086" y="1440"/>
                  </a:lnTo>
                  <a:lnTo>
                    <a:pt x="5088" y="1440"/>
                  </a:lnTo>
                  <a:lnTo>
                    <a:pt x="5091" y="1385"/>
                  </a:lnTo>
                  <a:lnTo>
                    <a:pt x="5095" y="1458"/>
                  </a:lnTo>
                  <a:lnTo>
                    <a:pt x="5098" y="1440"/>
                  </a:lnTo>
                  <a:lnTo>
                    <a:pt x="5101" y="1496"/>
                  </a:lnTo>
                  <a:lnTo>
                    <a:pt x="5105" y="1403"/>
                  </a:lnTo>
                  <a:lnTo>
                    <a:pt x="5108" y="1403"/>
                  </a:lnTo>
                  <a:lnTo>
                    <a:pt x="5112" y="1440"/>
                  </a:lnTo>
                  <a:lnTo>
                    <a:pt x="5115" y="1403"/>
                  </a:lnTo>
                  <a:lnTo>
                    <a:pt x="5117" y="1477"/>
                  </a:lnTo>
                  <a:lnTo>
                    <a:pt x="5121" y="1403"/>
                  </a:lnTo>
                  <a:lnTo>
                    <a:pt x="5124" y="1458"/>
                  </a:lnTo>
                  <a:lnTo>
                    <a:pt x="5128" y="1421"/>
                  </a:lnTo>
                  <a:lnTo>
                    <a:pt x="5131" y="1458"/>
                  </a:lnTo>
                  <a:lnTo>
                    <a:pt x="5134" y="1477"/>
                  </a:lnTo>
                  <a:lnTo>
                    <a:pt x="5138" y="1496"/>
                  </a:lnTo>
                  <a:lnTo>
                    <a:pt x="5141" y="1477"/>
                  </a:lnTo>
                  <a:lnTo>
                    <a:pt x="5143" y="1421"/>
                  </a:lnTo>
                  <a:lnTo>
                    <a:pt x="5147" y="1477"/>
                  </a:lnTo>
                  <a:lnTo>
                    <a:pt x="5150" y="1421"/>
                  </a:lnTo>
                  <a:lnTo>
                    <a:pt x="5154" y="1440"/>
                  </a:lnTo>
                  <a:lnTo>
                    <a:pt x="5157" y="1496"/>
                  </a:lnTo>
                  <a:lnTo>
                    <a:pt x="5160" y="1477"/>
                  </a:lnTo>
                  <a:lnTo>
                    <a:pt x="5164" y="1477"/>
                  </a:lnTo>
                  <a:lnTo>
                    <a:pt x="5167" y="1403"/>
                  </a:lnTo>
                  <a:lnTo>
                    <a:pt x="5171" y="1440"/>
                  </a:lnTo>
                  <a:lnTo>
                    <a:pt x="5173" y="1496"/>
                  </a:lnTo>
                  <a:lnTo>
                    <a:pt x="5176" y="1421"/>
                  </a:lnTo>
                  <a:lnTo>
                    <a:pt x="5180" y="1421"/>
                  </a:lnTo>
                  <a:lnTo>
                    <a:pt x="5183" y="1496"/>
                  </a:lnTo>
                  <a:lnTo>
                    <a:pt x="5187" y="1403"/>
                  </a:lnTo>
                  <a:lnTo>
                    <a:pt x="5190" y="1403"/>
                  </a:lnTo>
                  <a:lnTo>
                    <a:pt x="5193" y="1421"/>
                  </a:lnTo>
                  <a:lnTo>
                    <a:pt x="5197" y="1421"/>
                  </a:lnTo>
                  <a:lnTo>
                    <a:pt x="5199" y="1403"/>
                  </a:lnTo>
                  <a:lnTo>
                    <a:pt x="5202" y="1385"/>
                  </a:lnTo>
                  <a:lnTo>
                    <a:pt x="5206" y="1403"/>
                  </a:lnTo>
                  <a:lnTo>
                    <a:pt x="5209" y="1421"/>
                  </a:lnTo>
                  <a:lnTo>
                    <a:pt x="5213" y="1421"/>
                  </a:lnTo>
                  <a:lnTo>
                    <a:pt x="5216" y="1421"/>
                  </a:lnTo>
                  <a:lnTo>
                    <a:pt x="5219" y="1403"/>
                  </a:lnTo>
                  <a:lnTo>
                    <a:pt x="5223" y="1421"/>
                  </a:lnTo>
                  <a:lnTo>
                    <a:pt x="5226" y="1496"/>
                  </a:lnTo>
                  <a:lnTo>
                    <a:pt x="5229" y="1421"/>
                  </a:lnTo>
                  <a:lnTo>
                    <a:pt x="5232" y="1385"/>
                  </a:lnTo>
                  <a:lnTo>
                    <a:pt x="5235" y="1458"/>
                  </a:lnTo>
                  <a:lnTo>
                    <a:pt x="5239" y="1477"/>
                  </a:lnTo>
                  <a:lnTo>
                    <a:pt x="5242" y="1458"/>
                  </a:lnTo>
                  <a:lnTo>
                    <a:pt x="5246" y="1421"/>
                  </a:lnTo>
                  <a:lnTo>
                    <a:pt x="5249" y="1421"/>
                  </a:lnTo>
                  <a:lnTo>
                    <a:pt x="5252" y="1514"/>
                  </a:lnTo>
                  <a:lnTo>
                    <a:pt x="5255" y="1496"/>
                  </a:lnTo>
                  <a:lnTo>
                    <a:pt x="5258" y="1440"/>
                  </a:lnTo>
                  <a:lnTo>
                    <a:pt x="5261" y="1440"/>
                  </a:lnTo>
                  <a:lnTo>
                    <a:pt x="5265" y="1440"/>
                  </a:lnTo>
                  <a:lnTo>
                    <a:pt x="5268" y="1514"/>
                  </a:lnTo>
                  <a:lnTo>
                    <a:pt x="5272" y="1440"/>
                  </a:lnTo>
                  <a:lnTo>
                    <a:pt x="5275" y="1477"/>
                  </a:lnTo>
                  <a:lnTo>
                    <a:pt x="5278" y="1403"/>
                  </a:lnTo>
                  <a:lnTo>
                    <a:pt x="5282" y="1496"/>
                  </a:lnTo>
                  <a:lnTo>
                    <a:pt x="5284" y="1514"/>
                  </a:lnTo>
                  <a:lnTo>
                    <a:pt x="5287" y="1421"/>
                  </a:lnTo>
                  <a:lnTo>
                    <a:pt x="5291" y="1440"/>
                  </a:lnTo>
                  <a:lnTo>
                    <a:pt x="5294" y="1477"/>
                  </a:lnTo>
                  <a:lnTo>
                    <a:pt x="5298" y="1421"/>
                  </a:lnTo>
                  <a:lnTo>
                    <a:pt x="5301" y="1440"/>
                  </a:lnTo>
                  <a:lnTo>
                    <a:pt x="5304" y="1496"/>
                  </a:lnTo>
                  <a:lnTo>
                    <a:pt x="5308" y="1440"/>
                  </a:lnTo>
                  <a:lnTo>
                    <a:pt x="5311" y="1458"/>
                  </a:lnTo>
                  <a:lnTo>
                    <a:pt x="5314" y="1458"/>
                  </a:lnTo>
                  <a:lnTo>
                    <a:pt x="5317" y="1458"/>
                  </a:lnTo>
                  <a:lnTo>
                    <a:pt x="5320" y="1385"/>
                  </a:lnTo>
                  <a:lnTo>
                    <a:pt x="5324" y="1421"/>
                  </a:lnTo>
                  <a:lnTo>
                    <a:pt x="5327" y="1440"/>
                  </a:lnTo>
                  <a:lnTo>
                    <a:pt x="5331" y="1440"/>
                  </a:lnTo>
                  <a:lnTo>
                    <a:pt x="5334" y="1440"/>
                  </a:lnTo>
                  <a:lnTo>
                    <a:pt x="5337" y="1458"/>
                  </a:lnTo>
                  <a:lnTo>
                    <a:pt x="5340" y="1385"/>
                  </a:lnTo>
                  <a:lnTo>
                    <a:pt x="5343" y="1385"/>
                  </a:lnTo>
                  <a:lnTo>
                    <a:pt x="5346" y="1421"/>
                  </a:lnTo>
                  <a:lnTo>
                    <a:pt x="5350" y="1403"/>
                  </a:lnTo>
                  <a:lnTo>
                    <a:pt x="5353" y="1421"/>
                  </a:lnTo>
                  <a:lnTo>
                    <a:pt x="5357" y="1458"/>
                  </a:lnTo>
                  <a:lnTo>
                    <a:pt x="5360" y="1440"/>
                  </a:lnTo>
                  <a:lnTo>
                    <a:pt x="5363" y="1440"/>
                  </a:lnTo>
                  <a:lnTo>
                    <a:pt x="5367" y="1514"/>
                  </a:lnTo>
                  <a:lnTo>
                    <a:pt x="5369" y="1421"/>
                  </a:lnTo>
                  <a:lnTo>
                    <a:pt x="5373" y="1440"/>
                  </a:lnTo>
                  <a:lnTo>
                    <a:pt x="5376" y="1440"/>
                  </a:lnTo>
                  <a:lnTo>
                    <a:pt x="5379" y="1440"/>
                  </a:lnTo>
                  <a:lnTo>
                    <a:pt x="5383" y="1458"/>
                  </a:lnTo>
                  <a:lnTo>
                    <a:pt x="5386" y="1496"/>
                  </a:lnTo>
                  <a:lnTo>
                    <a:pt x="5390" y="1440"/>
                  </a:lnTo>
                  <a:lnTo>
                    <a:pt x="5393" y="1458"/>
                  </a:lnTo>
                  <a:lnTo>
                    <a:pt x="5396" y="1477"/>
                  </a:lnTo>
                  <a:lnTo>
                    <a:pt x="5399" y="1514"/>
                  </a:lnTo>
                  <a:lnTo>
                    <a:pt x="5402" y="1458"/>
                  </a:lnTo>
                  <a:lnTo>
                    <a:pt x="5405" y="1421"/>
                  </a:lnTo>
                  <a:lnTo>
                    <a:pt x="5409" y="1403"/>
                  </a:lnTo>
                  <a:lnTo>
                    <a:pt x="5412" y="1496"/>
                  </a:lnTo>
                  <a:lnTo>
                    <a:pt x="5416" y="1477"/>
                  </a:lnTo>
                  <a:lnTo>
                    <a:pt x="5419" y="1458"/>
                  </a:lnTo>
                  <a:lnTo>
                    <a:pt x="5422" y="1458"/>
                  </a:lnTo>
                  <a:lnTo>
                    <a:pt x="5425" y="1458"/>
                  </a:lnTo>
                  <a:lnTo>
                    <a:pt x="5428" y="1458"/>
                  </a:lnTo>
                  <a:lnTo>
                    <a:pt x="5432" y="1458"/>
                  </a:lnTo>
                  <a:lnTo>
                    <a:pt x="5435" y="1421"/>
                  </a:lnTo>
                  <a:lnTo>
                    <a:pt x="5438" y="1385"/>
                  </a:lnTo>
                  <a:lnTo>
                    <a:pt x="5442" y="1477"/>
                  </a:lnTo>
                  <a:lnTo>
                    <a:pt x="5445" y="1496"/>
                  </a:lnTo>
                  <a:lnTo>
                    <a:pt x="5449" y="1496"/>
                  </a:lnTo>
                  <a:lnTo>
                    <a:pt x="5452" y="1403"/>
                  </a:lnTo>
                  <a:lnTo>
                    <a:pt x="5454" y="1421"/>
                  </a:lnTo>
                  <a:lnTo>
                    <a:pt x="5458" y="1421"/>
                  </a:lnTo>
                  <a:lnTo>
                    <a:pt x="5461" y="1496"/>
                  </a:lnTo>
                  <a:lnTo>
                    <a:pt x="5464" y="1440"/>
                  </a:lnTo>
                  <a:lnTo>
                    <a:pt x="5468" y="1347"/>
                  </a:lnTo>
                  <a:lnTo>
                    <a:pt x="5471" y="1458"/>
                  </a:lnTo>
                  <a:lnTo>
                    <a:pt x="5475" y="1458"/>
                  </a:lnTo>
                  <a:lnTo>
                    <a:pt x="5478" y="1458"/>
                  </a:lnTo>
                  <a:lnTo>
                    <a:pt x="5481" y="1385"/>
                  </a:lnTo>
                  <a:lnTo>
                    <a:pt x="5484" y="1347"/>
                  </a:lnTo>
                  <a:lnTo>
                    <a:pt x="5487" y="1421"/>
                  </a:lnTo>
                  <a:lnTo>
                    <a:pt x="5491" y="1440"/>
                  </a:lnTo>
                  <a:lnTo>
                    <a:pt x="5494" y="1458"/>
                  </a:lnTo>
                  <a:lnTo>
                    <a:pt x="5497" y="1385"/>
                  </a:lnTo>
                  <a:lnTo>
                    <a:pt x="5501" y="1458"/>
                  </a:lnTo>
                  <a:lnTo>
                    <a:pt x="5504" y="1440"/>
                  </a:lnTo>
                  <a:lnTo>
                    <a:pt x="5508" y="1477"/>
                  </a:lnTo>
                  <a:lnTo>
                    <a:pt x="5511" y="1421"/>
                  </a:lnTo>
                  <a:lnTo>
                    <a:pt x="5513" y="1458"/>
                  </a:lnTo>
                  <a:lnTo>
                    <a:pt x="5517" y="1458"/>
                  </a:lnTo>
                  <a:lnTo>
                    <a:pt x="5520" y="1477"/>
                  </a:lnTo>
                  <a:lnTo>
                    <a:pt x="5523" y="1440"/>
                  </a:lnTo>
                  <a:lnTo>
                    <a:pt x="5527" y="1496"/>
                  </a:lnTo>
                  <a:lnTo>
                    <a:pt x="5530" y="1496"/>
                  </a:lnTo>
                  <a:lnTo>
                    <a:pt x="5534" y="1496"/>
                  </a:lnTo>
                  <a:lnTo>
                    <a:pt x="5537" y="1421"/>
                  </a:lnTo>
                  <a:lnTo>
                    <a:pt x="5540" y="1496"/>
                  </a:lnTo>
                  <a:lnTo>
                    <a:pt x="5543" y="1458"/>
                  </a:lnTo>
                  <a:lnTo>
                    <a:pt x="5546" y="1458"/>
                  </a:lnTo>
                  <a:lnTo>
                    <a:pt x="5549" y="1440"/>
                  </a:lnTo>
                  <a:lnTo>
                    <a:pt x="5553" y="1440"/>
                  </a:lnTo>
                  <a:lnTo>
                    <a:pt x="5556" y="1496"/>
                  </a:lnTo>
                  <a:lnTo>
                    <a:pt x="5560" y="1477"/>
                  </a:lnTo>
                  <a:lnTo>
                    <a:pt x="5563" y="1458"/>
                  </a:lnTo>
                  <a:lnTo>
                    <a:pt x="5566" y="1458"/>
                  </a:lnTo>
                  <a:lnTo>
                    <a:pt x="5569" y="1403"/>
                  </a:lnTo>
                  <a:lnTo>
                    <a:pt x="5572" y="1421"/>
                  </a:lnTo>
                  <a:lnTo>
                    <a:pt x="5576" y="1440"/>
                  </a:lnTo>
                  <a:lnTo>
                    <a:pt x="5579" y="1421"/>
                  </a:lnTo>
                  <a:lnTo>
                    <a:pt x="5582" y="1421"/>
                  </a:lnTo>
                  <a:lnTo>
                    <a:pt x="5586" y="1403"/>
                  </a:lnTo>
                  <a:lnTo>
                    <a:pt x="5589" y="1440"/>
                  </a:lnTo>
                  <a:lnTo>
                    <a:pt x="5593" y="1440"/>
                  </a:lnTo>
                  <a:lnTo>
                    <a:pt x="5596" y="1367"/>
                  </a:lnTo>
                  <a:lnTo>
                    <a:pt x="5598" y="1403"/>
                  </a:lnTo>
                  <a:lnTo>
                    <a:pt x="5602" y="1421"/>
                  </a:lnTo>
                  <a:lnTo>
                    <a:pt x="5605" y="1440"/>
                  </a:lnTo>
                  <a:lnTo>
                    <a:pt x="5608" y="1440"/>
                  </a:lnTo>
                  <a:lnTo>
                    <a:pt x="5612" y="1440"/>
                  </a:lnTo>
                  <a:lnTo>
                    <a:pt x="5615" y="1477"/>
                  </a:lnTo>
                  <a:lnTo>
                    <a:pt x="5619" y="1477"/>
                  </a:lnTo>
                  <a:lnTo>
                    <a:pt x="5622" y="1440"/>
                  </a:lnTo>
                  <a:lnTo>
                    <a:pt x="5625" y="1421"/>
                  </a:lnTo>
                  <a:lnTo>
                    <a:pt x="5628" y="1403"/>
                  </a:lnTo>
                  <a:lnTo>
                    <a:pt x="5631" y="1458"/>
                  </a:lnTo>
                  <a:lnTo>
                    <a:pt x="5635" y="1496"/>
                  </a:lnTo>
                  <a:lnTo>
                    <a:pt x="5638" y="1458"/>
                  </a:lnTo>
                  <a:lnTo>
                    <a:pt x="5641" y="1440"/>
                  </a:lnTo>
                  <a:lnTo>
                    <a:pt x="5645" y="1458"/>
                  </a:lnTo>
                  <a:lnTo>
                    <a:pt x="5648" y="1514"/>
                  </a:lnTo>
                  <a:lnTo>
                    <a:pt x="5652" y="1496"/>
                  </a:lnTo>
                  <a:lnTo>
                    <a:pt x="5655" y="1458"/>
                  </a:lnTo>
                  <a:lnTo>
                    <a:pt x="5657" y="1440"/>
                  </a:lnTo>
                  <a:lnTo>
                    <a:pt x="5661" y="1477"/>
                  </a:lnTo>
                  <a:lnTo>
                    <a:pt x="5664" y="1496"/>
                  </a:lnTo>
                  <a:lnTo>
                    <a:pt x="5667" y="1440"/>
                  </a:lnTo>
                  <a:lnTo>
                    <a:pt x="5671" y="1496"/>
                  </a:lnTo>
                  <a:lnTo>
                    <a:pt x="5674" y="1477"/>
                  </a:lnTo>
                  <a:lnTo>
                    <a:pt x="5678" y="1458"/>
                  </a:lnTo>
                  <a:lnTo>
                    <a:pt x="5681" y="1477"/>
                  </a:lnTo>
                  <a:lnTo>
                    <a:pt x="5684" y="1458"/>
                  </a:lnTo>
                  <a:lnTo>
                    <a:pt x="5687" y="1458"/>
                  </a:lnTo>
                  <a:lnTo>
                    <a:pt x="5690" y="1421"/>
                  </a:lnTo>
                  <a:lnTo>
                    <a:pt x="5694" y="1532"/>
                  </a:lnTo>
                  <a:lnTo>
                    <a:pt x="5697" y="1514"/>
                  </a:lnTo>
                  <a:lnTo>
                    <a:pt x="5700" y="1496"/>
                  </a:lnTo>
                  <a:lnTo>
                    <a:pt x="5704" y="1458"/>
                  </a:lnTo>
                  <a:lnTo>
                    <a:pt x="5707" y="1458"/>
                  </a:lnTo>
                  <a:lnTo>
                    <a:pt x="5711" y="1421"/>
                  </a:lnTo>
                  <a:lnTo>
                    <a:pt x="5714" y="1496"/>
                  </a:lnTo>
                  <a:lnTo>
                    <a:pt x="5716" y="1458"/>
                  </a:lnTo>
                  <a:lnTo>
                    <a:pt x="5720" y="1440"/>
                  </a:lnTo>
                  <a:lnTo>
                    <a:pt x="5723" y="1477"/>
                  </a:lnTo>
                  <a:lnTo>
                    <a:pt x="5726" y="1440"/>
                  </a:lnTo>
                  <a:lnTo>
                    <a:pt x="5730" y="1477"/>
                  </a:lnTo>
                  <a:lnTo>
                    <a:pt x="5733" y="1458"/>
                  </a:lnTo>
                  <a:lnTo>
                    <a:pt x="5737" y="1367"/>
                  </a:lnTo>
                  <a:lnTo>
                    <a:pt x="5740" y="1458"/>
                  </a:lnTo>
                  <a:lnTo>
                    <a:pt x="5743" y="1477"/>
                  </a:lnTo>
                  <a:lnTo>
                    <a:pt x="5746" y="1477"/>
                  </a:lnTo>
                  <a:lnTo>
                    <a:pt x="5749" y="1440"/>
                  </a:lnTo>
                  <a:lnTo>
                    <a:pt x="5752" y="1440"/>
                  </a:lnTo>
                  <a:lnTo>
                    <a:pt x="5756" y="1477"/>
                  </a:lnTo>
                  <a:lnTo>
                    <a:pt x="5759" y="1458"/>
                  </a:lnTo>
                  <a:lnTo>
                    <a:pt x="5763" y="1440"/>
                  </a:lnTo>
                  <a:lnTo>
                    <a:pt x="5766" y="1421"/>
                  </a:lnTo>
                  <a:lnTo>
                    <a:pt x="5770" y="1421"/>
                  </a:lnTo>
                  <a:lnTo>
                    <a:pt x="5773" y="1458"/>
                  </a:lnTo>
                  <a:lnTo>
                    <a:pt x="5775" y="1421"/>
                  </a:lnTo>
                  <a:lnTo>
                    <a:pt x="5779" y="1458"/>
                  </a:lnTo>
                  <a:lnTo>
                    <a:pt x="5782" y="1440"/>
                  </a:lnTo>
                  <a:lnTo>
                    <a:pt x="5785" y="1458"/>
                  </a:lnTo>
                  <a:lnTo>
                    <a:pt x="5789" y="1477"/>
                  </a:lnTo>
                  <a:lnTo>
                    <a:pt x="5792" y="1514"/>
                  </a:lnTo>
                  <a:lnTo>
                    <a:pt x="5796" y="1440"/>
                  </a:lnTo>
                  <a:lnTo>
                    <a:pt x="5799" y="1458"/>
                  </a:lnTo>
                  <a:lnTo>
                    <a:pt x="5802" y="1458"/>
                  </a:lnTo>
                  <a:lnTo>
                    <a:pt x="5805" y="1514"/>
                  </a:lnTo>
                  <a:lnTo>
                    <a:pt x="5808" y="1458"/>
                  </a:lnTo>
                  <a:lnTo>
                    <a:pt x="5811" y="1477"/>
                  </a:lnTo>
                  <a:lnTo>
                    <a:pt x="5815" y="1403"/>
                  </a:lnTo>
                  <a:lnTo>
                    <a:pt x="5818" y="1440"/>
                  </a:lnTo>
                  <a:lnTo>
                    <a:pt x="5822" y="1477"/>
                  </a:lnTo>
                  <a:lnTo>
                    <a:pt x="5825" y="1477"/>
                  </a:lnTo>
                  <a:lnTo>
                    <a:pt x="5828" y="1477"/>
                  </a:lnTo>
                  <a:lnTo>
                    <a:pt x="5832" y="1458"/>
                  </a:lnTo>
                  <a:lnTo>
                    <a:pt x="5834" y="1458"/>
                  </a:lnTo>
                  <a:lnTo>
                    <a:pt x="5838" y="1496"/>
                  </a:lnTo>
                  <a:lnTo>
                    <a:pt x="5841" y="1421"/>
                  </a:lnTo>
                  <a:lnTo>
                    <a:pt x="5844" y="1458"/>
                  </a:lnTo>
                  <a:lnTo>
                    <a:pt x="5848" y="1421"/>
                  </a:lnTo>
                  <a:lnTo>
                    <a:pt x="5851" y="1477"/>
                  </a:lnTo>
                  <a:lnTo>
                    <a:pt x="5855" y="1514"/>
                  </a:lnTo>
                  <a:lnTo>
                    <a:pt x="5858" y="1477"/>
                  </a:lnTo>
                  <a:lnTo>
                    <a:pt x="5861" y="1403"/>
                  </a:lnTo>
                  <a:lnTo>
                    <a:pt x="5864" y="1440"/>
                  </a:lnTo>
                  <a:lnTo>
                    <a:pt x="5867" y="1440"/>
                  </a:lnTo>
                  <a:lnTo>
                    <a:pt x="5870" y="1477"/>
                  </a:lnTo>
                  <a:lnTo>
                    <a:pt x="5874" y="1477"/>
                  </a:lnTo>
                  <a:lnTo>
                    <a:pt x="5877" y="1458"/>
                  </a:lnTo>
                  <a:lnTo>
                    <a:pt x="5881" y="1496"/>
                  </a:lnTo>
                  <a:lnTo>
                    <a:pt x="5884" y="1496"/>
                  </a:lnTo>
                  <a:lnTo>
                    <a:pt x="5887" y="1440"/>
                  </a:lnTo>
                  <a:lnTo>
                    <a:pt x="5891" y="1458"/>
                  </a:lnTo>
                  <a:lnTo>
                    <a:pt x="5893" y="1458"/>
                  </a:lnTo>
                  <a:lnTo>
                    <a:pt x="5897" y="1421"/>
                  </a:lnTo>
                  <a:lnTo>
                    <a:pt x="5900" y="1440"/>
                  </a:lnTo>
                  <a:lnTo>
                    <a:pt x="5903" y="1514"/>
                  </a:lnTo>
                  <a:lnTo>
                    <a:pt x="5907" y="1496"/>
                  </a:lnTo>
                  <a:lnTo>
                    <a:pt x="5910" y="1440"/>
                  </a:lnTo>
                  <a:lnTo>
                    <a:pt x="5914" y="1421"/>
                  </a:lnTo>
                  <a:lnTo>
                    <a:pt x="5917" y="1403"/>
                  </a:lnTo>
                  <a:lnTo>
                    <a:pt x="5920" y="1477"/>
                  </a:lnTo>
                  <a:lnTo>
                    <a:pt x="5923" y="1477"/>
                  </a:lnTo>
                  <a:lnTo>
                    <a:pt x="5926" y="1477"/>
                  </a:lnTo>
                  <a:lnTo>
                    <a:pt x="5929" y="1477"/>
                  </a:lnTo>
                  <a:lnTo>
                    <a:pt x="5933" y="1458"/>
                  </a:lnTo>
                  <a:lnTo>
                    <a:pt x="5936" y="1496"/>
                  </a:lnTo>
                  <a:lnTo>
                    <a:pt x="5940" y="1440"/>
                  </a:lnTo>
                  <a:lnTo>
                    <a:pt x="5943" y="1440"/>
                  </a:lnTo>
                  <a:lnTo>
                    <a:pt x="5946" y="1477"/>
                  </a:lnTo>
                  <a:lnTo>
                    <a:pt x="5950" y="1514"/>
                  </a:lnTo>
                  <a:lnTo>
                    <a:pt x="5953" y="1458"/>
                  </a:lnTo>
                  <a:lnTo>
                    <a:pt x="5956" y="1496"/>
                  </a:lnTo>
                  <a:lnTo>
                    <a:pt x="5959" y="1421"/>
                  </a:lnTo>
                  <a:lnTo>
                    <a:pt x="5962" y="1477"/>
                  </a:lnTo>
                  <a:lnTo>
                    <a:pt x="5966" y="1403"/>
                  </a:lnTo>
                  <a:lnTo>
                    <a:pt x="5969" y="1458"/>
                  </a:lnTo>
                  <a:lnTo>
                    <a:pt x="5973" y="1440"/>
                  </a:lnTo>
                  <a:lnTo>
                    <a:pt x="5976" y="1458"/>
                  </a:lnTo>
                  <a:lnTo>
                    <a:pt x="5979" y="1440"/>
                  </a:lnTo>
                  <a:lnTo>
                    <a:pt x="5983" y="1367"/>
                  </a:lnTo>
                  <a:lnTo>
                    <a:pt x="5985" y="1496"/>
                  </a:lnTo>
                  <a:lnTo>
                    <a:pt x="5988" y="1367"/>
                  </a:lnTo>
                  <a:lnTo>
                    <a:pt x="5992" y="1367"/>
                  </a:lnTo>
                  <a:lnTo>
                    <a:pt x="5995" y="1367"/>
                  </a:lnTo>
                  <a:lnTo>
                    <a:pt x="5999" y="1385"/>
                  </a:lnTo>
                  <a:lnTo>
                    <a:pt x="6002" y="1496"/>
                  </a:lnTo>
                  <a:lnTo>
                    <a:pt x="6005" y="1421"/>
                  </a:lnTo>
                  <a:lnTo>
                    <a:pt x="6009" y="1458"/>
                  </a:lnTo>
                  <a:lnTo>
                    <a:pt x="6012" y="1440"/>
                  </a:lnTo>
                  <a:lnTo>
                    <a:pt x="6014" y="1403"/>
                  </a:lnTo>
                  <a:lnTo>
                    <a:pt x="6018" y="1421"/>
                  </a:lnTo>
                  <a:lnTo>
                    <a:pt x="6021" y="1458"/>
                  </a:lnTo>
                  <a:lnTo>
                    <a:pt x="6025" y="1496"/>
                  </a:lnTo>
                  <a:lnTo>
                    <a:pt x="6028" y="1496"/>
                  </a:lnTo>
                  <a:lnTo>
                    <a:pt x="6031" y="1421"/>
                  </a:lnTo>
                  <a:lnTo>
                    <a:pt x="6035" y="1421"/>
                  </a:lnTo>
                  <a:lnTo>
                    <a:pt x="6038" y="1421"/>
                  </a:lnTo>
                  <a:lnTo>
                    <a:pt x="6042" y="1477"/>
                  </a:lnTo>
                  <a:lnTo>
                    <a:pt x="6044" y="1458"/>
                  </a:lnTo>
                  <a:lnTo>
                    <a:pt x="6047" y="1496"/>
                  </a:lnTo>
                  <a:lnTo>
                    <a:pt x="6051" y="1477"/>
                  </a:lnTo>
                  <a:lnTo>
                    <a:pt x="6054" y="1477"/>
                  </a:lnTo>
                  <a:lnTo>
                    <a:pt x="6058" y="1477"/>
                  </a:lnTo>
                  <a:lnTo>
                    <a:pt x="6061" y="1496"/>
                  </a:lnTo>
                  <a:lnTo>
                    <a:pt x="6064" y="1514"/>
                  </a:lnTo>
                  <a:lnTo>
                    <a:pt x="6068" y="1477"/>
                  </a:lnTo>
                  <a:lnTo>
                    <a:pt x="6071" y="1477"/>
                  </a:lnTo>
                  <a:lnTo>
                    <a:pt x="6073" y="1477"/>
                  </a:lnTo>
                  <a:lnTo>
                    <a:pt x="6077" y="1440"/>
                  </a:lnTo>
                  <a:lnTo>
                    <a:pt x="6080" y="1440"/>
                  </a:lnTo>
                  <a:lnTo>
                    <a:pt x="6084" y="1440"/>
                  </a:lnTo>
                  <a:lnTo>
                    <a:pt x="6087" y="1496"/>
                  </a:lnTo>
                  <a:lnTo>
                    <a:pt x="6090" y="1477"/>
                  </a:lnTo>
                  <a:lnTo>
                    <a:pt x="6094" y="1421"/>
                  </a:lnTo>
                  <a:lnTo>
                    <a:pt x="6097" y="1440"/>
                  </a:lnTo>
                  <a:lnTo>
                    <a:pt x="6101" y="1458"/>
                  </a:lnTo>
                  <a:lnTo>
                    <a:pt x="6104" y="1440"/>
                  </a:lnTo>
                  <a:lnTo>
                    <a:pt x="6106" y="1440"/>
                  </a:lnTo>
                  <a:lnTo>
                    <a:pt x="6110" y="1477"/>
                  </a:lnTo>
                  <a:lnTo>
                    <a:pt x="6113" y="1458"/>
                  </a:lnTo>
                  <a:lnTo>
                    <a:pt x="6117" y="1458"/>
                  </a:lnTo>
                  <a:lnTo>
                    <a:pt x="6120" y="1440"/>
                  </a:lnTo>
                  <a:lnTo>
                    <a:pt x="6123" y="1458"/>
                  </a:lnTo>
                  <a:lnTo>
                    <a:pt x="6127" y="1440"/>
                  </a:lnTo>
                  <a:lnTo>
                    <a:pt x="6130" y="1477"/>
                  </a:lnTo>
                  <a:lnTo>
                    <a:pt x="6134" y="1496"/>
                  </a:lnTo>
                  <a:lnTo>
                    <a:pt x="6136" y="1532"/>
                  </a:lnTo>
                  <a:lnTo>
                    <a:pt x="6139" y="1477"/>
                  </a:lnTo>
                  <a:lnTo>
                    <a:pt x="6143" y="1477"/>
                  </a:lnTo>
                  <a:lnTo>
                    <a:pt x="6146" y="1440"/>
                  </a:lnTo>
                  <a:lnTo>
                    <a:pt x="6149" y="1458"/>
                  </a:lnTo>
                  <a:lnTo>
                    <a:pt x="6153" y="1477"/>
                  </a:lnTo>
                  <a:lnTo>
                    <a:pt x="6156" y="1477"/>
                  </a:lnTo>
                  <a:lnTo>
                    <a:pt x="6160" y="1477"/>
                  </a:lnTo>
                  <a:lnTo>
                    <a:pt x="6163" y="1440"/>
                  </a:lnTo>
                  <a:lnTo>
                    <a:pt x="6165" y="1477"/>
                  </a:lnTo>
                  <a:lnTo>
                    <a:pt x="6169" y="1421"/>
                  </a:lnTo>
                  <a:lnTo>
                    <a:pt x="6172" y="1477"/>
                  </a:lnTo>
                  <a:lnTo>
                    <a:pt x="6176" y="1403"/>
                  </a:lnTo>
                  <a:lnTo>
                    <a:pt x="6179" y="1440"/>
                  </a:lnTo>
                  <a:lnTo>
                    <a:pt x="6182" y="1458"/>
                  </a:lnTo>
                  <a:lnTo>
                    <a:pt x="6186" y="1458"/>
                  </a:lnTo>
                  <a:lnTo>
                    <a:pt x="6189" y="1496"/>
                  </a:lnTo>
                  <a:lnTo>
                    <a:pt x="6193" y="1477"/>
                  </a:lnTo>
                  <a:lnTo>
                    <a:pt x="6196" y="1458"/>
                  </a:lnTo>
                  <a:lnTo>
                    <a:pt x="6198" y="1421"/>
                  </a:lnTo>
                  <a:lnTo>
                    <a:pt x="6202" y="1458"/>
                  </a:lnTo>
                  <a:lnTo>
                    <a:pt x="6205" y="1496"/>
                  </a:lnTo>
                  <a:lnTo>
                    <a:pt x="6208" y="1458"/>
                  </a:lnTo>
                  <a:lnTo>
                    <a:pt x="6212" y="1440"/>
                  </a:lnTo>
                  <a:lnTo>
                    <a:pt x="6215" y="1477"/>
                  </a:lnTo>
                  <a:lnTo>
                    <a:pt x="6219" y="1477"/>
                  </a:lnTo>
                  <a:lnTo>
                    <a:pt x="6222" y="1421"/>
                  </a:lnTo>
                  <a:lnTo>
                    <a:pt x="6225" y="1421"/>
                  </a:lnTo>
                  <a:lnTo>
                    <a:pt x="6228" y="1421"/>
                  </a:lnTo>
                  <a:lnTo>
                    <a:pt x="6231" y="1440"/>
                  </a:lnTo>
                  <a:lnTo>
                    <a:pt x="6235" y="1477"/>
                  </a:lnTo>
                  <a:lnTo>
                    <a:pt x="6238" y="1421"/>
                  </a:lnTo>
                  <a:lnTo>
                    <a:pt x="6241" y="1477"/>
                  </a:lnTo>
                  <a:lnTo>
                    <a:pt x="6245" y="1440"/>
                  </a:lnTo>
                  <a:lnTo>
                    <a:pt x="6248" y="1477"/>
                  </a:lnTo>
                  <a:lnTo>
                    <a:pt x="6252" y="1421"/>
                  </a:lnTo>
                  <a:lnTo>
                    <a:pt x="6255" y="1367"/>
                  </a:lnTo>
                  <a:lnTo>
                    <a:pt x="6257" y="1403"/>
                  </a:lnTo>
                  <a:lnTo>
                    <a:pt x="6261" y="1477"/>
                  </a:lnTo>
                  <a:lnTo>
                    <a:pt x="6264" y="1458"/>
                  </a:lnTo>
                  <a:lnTo>
                    <a:pt x="6267" y="1421"/>
                  </a:lnTo>
                  <a:lnTo>
                    <a:pt x="6271" y="1403"/>
                  </a:lnTo>
                  <a:lnTo>
                    <a:pt x="6274" y="1477"/>
                  </a:lnTo>
                  <a:lnTo>
                    <a:pt x="6278" y="1440"/>
                  </a:lnTo>
                  <a:lnTo>
                    <a:pt x="6281" y="1421"/>
                  </a:lnTo>
                  <a:lnTo>
                    <a:pt x="6284" y="1421"/>
                  </a:lnTo>
                  <a:lnTo>
                    <a:pt x="6288" y="1403"/>
                  </a:lnTo>
                  <a:lnTo>
                    <a:pt x="6290" y="1421"/>
                  </a:lnTo>
                  <a:lnTo>
                    <a:pt x="6293" y="1496"/>
                  </a:lnTo>
                  <a:lnTo>
                    <a:pt x="6297" y="1421"/>
                  </a:lnTo>
                  <a:lnTo>
                    <a:pt x="6300" y="1440"/>
                  </a:lnTo>
                  <a:lnTo>
                    <a:pt x="6304" y="1514"/>
                  </a:lnTo>
                  <a:lnTo>
                    <a:pt x="6307" y="1440"/>
                  </a:lnTo>
                  <a:lnTo>
                    <a:pt x="6311" y="1458"/>
                  </a:lnTo>
                  <a:lnTo>
                    <a:pt x="6314" y="1403"/>
                  </a:lnTo>
                  <a:lnTo>
                    <a:pt x="6317" y="1403"/>
                  </a:lnTo>
                  <a:lnTo>
                    <a:pt x="6320" y="1385"/>
                  </a:lnTo>
                  <a:lnTo>
                    <a:pt x="6323" y="1421"/>
                  </a:lnTo>
                  <a:lnTo>
                    <a:pt x="6326" y="1477"/>
                  </a:lnTo>
                  <a:lnTo>
                    <a:pt x="6330" y="1477"/>
                  </a:lnTo>
                  <a:lnTo>
                    <a:pt x="6333" y="1477"/>
                  </a:lnTo>
                  <a:lnTo>
                    <a:pt x="6337" y="1440"/>
                  </a:lnTo>
                  <a:lnTo>
                    <a:pt x="6340" y="1458"/>
                  </a:lnTo>
                  <a:lnTo>
                    <a:pt x="6343" y="1496"/>
                  </a:lnTo>
                  <a:lnTo>
                    <a:pt x="6347" y="1440"/>
                  </a:lnTo>
                  <a:lnTo>
                    <a:pt x="6350" y="1403"/>
                  </a:lnTo>
                  <a:lnTo>
                    <a:pt x="6352" y="1458"/>
                  </a:lnTo>
                  <a:lnTo>
                    <a:pt x="6356" y="1477"/>
                  </a:lnTo>
                  <a:lnTo>
                    <a:pt x="6359" y="1440"/>
                  </a:lnTo>
                  <a:lnTo>
                    <a:pt x="6363" y="1440"/>
                  </a:lnTo>
                  <a:lnTo>
                    <a:pt x="6366" y="1458"/>
                  </a:lnTo>
                  <a:lnTo>
                    <a:pt x="6369" y="1421"/>
                  </a:lnTo>
                  <a:lnTo>
                    <a:pt x="6373" y="1385"/>
                  </a:lnTo>
                  <a:lnTo>
                    <a:pt x="6376" y="1440"/>
                  </a:lnTo>
                  <a:lnTo>
                    <a:pt x="6380" y="1403"/>
                  </a:lnTo>
                  <a:lnTo>
                    <a:pt x="6382" y="1421"/>
                  </a:lnTo>
                  <a:lnTo>
                    <a:pt x="6385" y="1458"/>
                  </a:lnTo>
                  <a:lnTo>
                    <a:pt x="6389" y="1458"/>
                  </a:lnTo>
                  <a:lnTo>
                    <a:pt x="6392" y="1440"/>
                  </a:lnTo>
                  <a:lnTo>
                    <a:pt x="6396" y="1458"/>
                  </a:lnTo>
                  <a:lnTo>
                    <a:pt x="6399" y="1440"/>
                  </a:lnTo>
                  <a:lnTo>
                    <a:pt x="6402" y="1477"/>
                  </a:lnTo>
                  <a:lnTo>
                    <a:pt x="6406" y="1421"/>
                  </a:lnTo>
                  <a:lnTo>
                    <a:pt x="6409" y="1496"/>
                  </a:lnTo>
                  <a:lnTo>
                    <a:pt x="6413" y="1421"/>
                  </a:lnTo>
                  <a:lnTo>
                    <a:pt x="6415" y="1477"/>
                  </a:lnTo>
                  <a:lnTo>
                    <a:pt x="6418" y="1421"/>
                  </a:lnTo>
                  <a:lnTo>
                    <a:pt x="6422" y="1496"/>
                  </a:lnTo>
                  <a:lnTo>
                    <a:pt x="6425" y="1421"/>
                  </a:lnTo>
                  <a:lnTo>
                    <a:pt x="6428" y="1458"/>
                  </a:lnTo>
                  <a:lnTo>
                    <a:pt x="6432" y="1385"/>
                  </a:lnTo>
                  <a:lnTo>
                    <a:pt x="6435" y="1440"/>
                  </a:lnTo>
                  <a:lnTo>
                    <a:pt x="6439" y="1477"/>
                  </a:lnTo>
                  <a:lnTo>
                    <a:pt x="6442" y="1458"/>
                  </a:lnTo>
                  <a:lnTo>
                    <a:pt x="6444" y="1403"/>
                  </a:lnTo>
                  <a:lnTo>
                    <a:pt x="6448" y="1421"/>
                  </a:lnTo>
                  <a:lnTo>
                    <a:pt x="6451" y="1458"/>
                  </a:lnTo>
                  <a:lnTo>
                    <a:pt x="6455" y="1496"/>
                  </a:lnTo>
                  <a:lnTo>
                    <a:pt x="6458" y="1440"/>
                  </a:lnTo>
                  <a:lnTo>
                    <a:pt x="6461" y="1385"/>
                  </a:lnTo>
                  <a:lnTo>
                    <a:pt x="6465" y="1440"/>
                  </a:lnTo>
                  <a:lnTo>
                    <a:pt x="6468" y="1496"/>
                  </a:lnTo>
                  <a:lnTo>
                    <a:pt x="6472" y="1421"/>
                  </a:lnTo>
                  <a:lnTo>
                    <a:pt x="6475" y="1421"/>
                  </a:lnTo>
                  <a:lnTo>
                    <a:pt x="6477" y="1440"/>
                  </a:lnTo>
                  <a:lnTo>
                    <a:pt x="6481" y="1440"/>
                  </a:lnTo>
                  <a:lnTo>
                    <a:pt x="6484" y="1440"/>
                  </a:lnTo>
                  <a:lnTo>
                    <a:pt x="6487" y="1403"/>
                  </a:lnTo>
                  <a:lnTo>
                    <a:pt x="6491" y="1477"/>
                  </a:lnTo>
                  <a:lnTo>
                    <a:pt x="6494" y="1421"/>
                  </a:lnTo>
                  <a:lnTo>
                    <a:pt x="6498" y="1421"/>
                  </a:lnTo>
                  <a:lnTo>
                    <a:pt x="6501" y="1458"/>
                  </a:lnTo>
                  <a:lnTo>
                    <a:pt x="6504" y="1514"/>
                  </a:lnTo>
                  <a:lnTo>
                    <a:pt x="6507" y="1458"/>
                  </a:lnTo>
                  <a:lnTo>
                    <a:pt x="6510" y="1458"/>
                  </a:lnTo>
                  <a:lnTo>
                    <a:pt x="6514" y="1477"/>
                  </a:lnTo>
                  <a:lnTo>
                    <a:pt x="6517" y="1421"/>
                  </a:lnTo>
                  <a:lnTo>
                    <a:pt x="6520" y="1458"/>
                  </a:lnTo>
                  <a:lnTo>
                    <a:pt x="6524" y="1458"/>
                  </a:lnTo>
                  <a:lnTo>
                    <a:pt x="6527" y="1440"/>
                  </a:lnTo>
                  <a:lnTo>
                    <a:pt x="6531" y="1477"/>
                  </a:lnTo>
                  <a:lnTo>
                    <a:pt x="6534" y="1477"/>
                  </a:lnTo>
                  <a:lnTo>
                    <a:pt x="6537" y="1477"/>
                  </a:lnTo>
                  <a:lnTo>
                    <a:pt x="6540" y="1458"/>
                  </a:lnTo>
                  <a:lnTo>
                    <a:pt x="6543" y="1421"/>
                  </a:lnTo>
                  <a:lnTo>
                    <a:pt x="6546" y="1440"/>
                  </a:lnTo>
                  <a:lnTo>
                    <a:pt x="6550" y="1496"/>
                  </a:lnTo>
                  <a:lnTo>
                    <a:pt x="6553" y="1477"/>
                  </a:lnTo>
                  <a:lnTo>
                    <a:pt x="6557" y="1477"/>
                  </a:lnTo>
                  <a:lnTo>
                    <a:pt x="6560" y="1496"/>
                  </a:lnTo>
                  <a:lnTo>
                    <a:pt x="6563" y="1551"/>
                  </a:lnTo>
                  <a:lnTo>
                    <a:pt x="6567" y="1477"/>
                  </a:lnTo>
                  <a:lnTo>
                    <a:pt x="6570" y="1440"/>
                  </a:lnTo>
                  <a:lnTo>
                    <a:pt x="6572" y="1458"/>
                  </a:lnTo>
                  <a:lnTo>
                    <a:pt x="6576" y="1477"/>
                  </a:lnTo>
                  <a:lnTo>
                    <a:pt x="6579" y="1440"/>
                  </a:lnTo>
                  <a:lnTo>
                    <a:pt x="6583" y="1440"/>
                  </a:lnTo>
                  <a:lnTo>
                    <a:pt x="6586" y="1477"/>
                  </a:lnTo>
                  <a:lnTo>
                    <a:pt x="6590" y="1421"/>
                  </a:lnTo>
                  <a:lnTo>
                    <a:pt x="6593" y="1458"/>
                  </a:lnTo>
                  <a:lnTo>
                    <a:pt x="6596" y="1458"/>
                  </a:lnTo>
                  <a:lnTo>
                    <a:pt x="6600" y="1458"/>
                  </a:lnTo>
                  <a:lnTo>
                    <a:pt x="6602" y="1403"/>
                  </a:lnTo>
                  <a:lnTo>
                    <a:pt x="6605" y="1421"/>
                  </a:lnTo>
                  <a:lnTo>
                    <a:pt x="6609" y="1477"/>
                  </a:lnTo>
                  <a:lnTo>
                    <a:pt x="6612" y="1514"/>
                  </a:lnTo>
                  <a:lnTo>
                    <a:pt x="6616" y="1440"/>
                  </a:lnTo>
                  <a:lnTo>
                    <a:pt x="6619" y="1458"/>
                  </a:lnTo>
                  <a:lnTo>
                    <a:pt x="6622" y="1403"/>
                  </a:lnTo>
                  <a:lnTo>
                    <a:pt x="6626" y="1421"/>
                  </a:lnTo>
                  <a:lnTo>
                    <a:pt x="6629" y="1421"/>
                  </a:lnTo>
                  <a:lnTo>
                    <a:pt x="6633" y="1421"/>
                  </a:lnTo>
                  <a:lnTo>
                    <a:pt x="6635" y="1367"/>
                  </a:lnTo>
                  <a:lnTo>
                    <a:pt x="6638" y="1421"/>
                  </a:lnTo>
                  <a:lnTo>
                    <a:pt x="6642" y="1385"/>
                  </a:lnTo>
                  <a:lnTo>
                    <a:pt x="6645" y="1458"/>
                  </a:lnTo>
                  <a:lnTo>
                    <a:pt x="6648" y="1403"/>
                  </a:lnTo>
                  <a:lnTo>
                    <a:pt x="6652" y="1440"/>
                  </a:lnTo>
                  <a:lnTo>
                    <a:pt x="6655" y="1496"/>
                  </a:lnTo>
                  <a:lnTo>
                    <a:pt x="6659" y="1477"/>
                  </a:lnTo>
                  <a:lnTo>
                    <a:pt x="6662" y="1421"/>
                  </a:lnTo>
                  <a:lnTo>
                    <a:pt x="6665" y="1458"/>
                  </a:lnTo>
                  <a:lnTo>
                    <a:pt x="6668" y="1440"/>
                  </a:lnTo>
                  <a:lnTo>
                    <a:pt x="6671" y="1458"/>
                  </a:lnTo>
                  <a:lnTo>
                    <a:pt x="6675" y="1458"/>
                  </a:lnTo>
                  <a:lnTo>
                    <a:pt x="6678" y="1477"/>
                  </a:lnTo>
                  <a:lnTo>
                    <a:pt x="6681" y="1440"/>
                  </a:lnTo>
                  <a:lnTo>
                    <a:pt x="6685" y="1440"/>
                  </a:lnTo>
                  <a:lnTo>
                    <a:pt x="6688" y="1477"/>
                  </a:lnTo>
                  <a:lnTo>
                    <a:pt x="6692" y="1496"/>
                  </a:lnTo>
                  <a:lnTo>
                    <a:pt x="6695" y="1477"/>
                  </a:lnTo>
                  <a:lnTo>
                    <a:pt x="6698" y="1440"/>
                  </a:lnTo>
                  <a:lnTo>
                    <a:pt x="6701" y="1477"/>
                  </a:lnTo>
                  <a:lnTo>
                    <a:pt x="6704" y="1458"/>
                  </a:lnTo>
                  <a:lnTo>
                    <a:pt x="6707" y="1496"/>
                  </a:lnTo>
                  <a:lnTo>
                    <a:pt x="6711" y="1421"/>
                  </a:lnTo>
                  <a:lnTo>
                    <a:pt x="6714" y="1421"/>
                  </a:lnTo>
                  <a:lnTo>
                    <a:pt x="6718" y="1329"/>
                  </a:lnTo>
                  <a:lnTo>
                    <a:pt x="6721" y="1421"/>
                  </a:lnTo>
                  <a:lnTo>
                    <a:pt x="6724" y="1458"/>
                  </a:lnTo>
                  <a:lnTo>
                    <a:pt x="6728" y="1458"/>
                  </a:lnTo>
                  <a:lnTo>
                    <a:pt x="6730" y="1403"/>
                  </a:lnTo>
                  <a:lnTo>
                    <a:pt x="6734" y="1440"/>
                  </a:lnTo>
                  <a:lnTo>
                    <a:pt x="6737" y="1458"/>
                  </a:lnTo>
                  <a:lnTo>
                    <a:pt x="6740" y="1347"/>
                  </a:lnTo>
                  <a:lnTo>
                    <a:pt x="6744" y="1403"/>
                  </a:lnTo>
                  <a:lnTo>
                    <a:pt x="6747" y="1367"/>
                  </a:lnTo>
                  <a:lnTo>
                    <a:pt x="6751" y="1385"/>
                  </a:lnTo>
                  <a:lnTo>
                    <a:pt x="6754" y="1329"/>
                  </a:lnTo>
                  <a:lnTo>
                    <a:pt x="6757" y="1329"/>
                  </a:lnTo>
                  <a:lnTo>
                    <a:pt x="6761" y="1311"/>
                  </a:lnTo>
                  <a:lnTo>
                    <a:pt x="6763" y="1385"/>
                  </a:lnTo>
                  <a:lnTo>
                    <a:pt x="6766" y="1403"/>
                  </a:lnTo>
                  <a:lnTo>
                    <a:pt x="6770" y="1403"/>
                  </a:lnTo>
                  <a:lnTo>
                    <a:pt x="6773" y="1421"/>
                  </a:lnTo>
                  <a:lnTo>
                    <a:pt x="6777" y="1440"/>
                  </a:lnTo>
                  <a:lnTo>
                    <a:pt x="6780" y="1403"/>
                  </a:lnTo>
                  <a:lnTo>
                    <a:pt x="6783" y="1477"/>
                  </a:lnTo>
                  <a:lnTo>
                    <a:pt x="6787" y="1440"/>
                  </a:lnTo>
                  <a:lnTo>
                    <a:pt x="6790" y="1421"/>
                  </a:lnTo>
                  <a:lnTo>
                    <a:pt x="6794" y="1421"/>
                  </a:lnTo>
                  <a:lnTo>
                    <a:pt x="6796" y="14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" name="Group 513"/>
            <p:cNvGrpSpPr>
              <a:grpSpLocks/>
            </p:cNvGrpSpPr>
            <p:nvPr/>
          </p:nvGrpSpPr>
          <p:grpSpPr bwMode="auto">
            <a:xfrm>
              <a:off x="2700" y="2976"/>
              <a:ext cx="1359" cy="857"/>
              <a:chOff x="4332" y="2709"/>
              <a:chExt cx="1359" cy="857"/>
            </a:xfrm>
          </p:grpSpPr>
          <p:sp>
            <p:nvSpPr>
              <p:cNvPr id="19" name="Freeform 514"/>
              <p:cNvSpPr>
                <a:spLocks/>
              </p:cNvSpPr>
              <p:nvPr/>
            </p:nvSpPr>
            <p:spPr bwMode="auto">
              <a:xfrm>
                <a:off x="4332" y="2709"/>
                <a:ext cx="1238" cy="857"/>
              </a:xfrm>
              <a:custGeom>
                <a:avLst/>
                <a:gdLst>
                  <a:gd name="T0" fmla="*/ 491 w 6189"/>
                  <a:gd name="T1" fmla="*/ 3935 h 4285"/>
                  <a:gd name="T2" fmla="*/ 584 w 6189"/>
                  <a:gd name="T3" fmla="*/ 3990 h 4285"/>
                  <a:gd name="T4" fmla="*/ 676 w 6189"/>
                  <a:gd name="T5" fmla="*/ 3971 h 4285"/>
                  <a:gd name="T6" fmla="*/ 768 w 6189"/>
                  <a:gd name="T7" fmla="*/ 4064 h 4285"/>
                  <a:gd name="T8" fmla="*/ 860 w 6189"/>
                  <a:gd name="T9" fmla="*/ 3990 h 4285"/>
                  <a:gd name="T10" fmla="*/ 953 w 6189"/>
                  <a:gd name="T11" fmla="*/ 3917 h 4285"/>
                  <a:gd name="T12" fmla="*/ 1045 w 6189"/>
                  <a:gd name="T13" fmla="*/ 3971 h 4285"/>
                  <a:gd name="T14" fmla="*/ 1138 w 6189"/>
                  <a:gd name="T15" fmla="*/ 3953 h 4285"/>
                  <a:gd name="T16" fmla="*/ 1229 w 6189"/>
                  <a:gd name="T17" fmla="*/ 3935 h 4285"/>
                  <a:gd name="T18" fmla="*/ 1322 w 6189"/>
                  <a:gd name="T19" fmla="*/ 3990 h 4285"/>
                  <a:gd name="T20" fmla="*/ 1414 w 6189"/>
                  <a:gd name="T21" fmla="*/ 3990 h 4285"/>
                  <a:gd name="T22" fmla="*/ 1507 w 6189"/>
                  <a:gd name="T23" fmla="*/ 4046 h 4285"/>
                  <a:gd name="T24" fmla="*/ 1599 w 6189"/>
                  <a:gd name="T25" fmla="*/ 3935 h 4285"/>
                  <a:gd name="T26" fmla="*/ 1692 w 6189"/>
                  <a:gd name="T27" fmla="*/ 3953 h 4285"/>
                  <a:gd name="T28" fmla="*/ 1785 w 6189"/>
                  <a:gd name="T29" fmla="*/ 3935 h 4285"/>
                  <a:gd name="T30" fmla="*/ 1878 w 6189"/>
                  <a:gd name="T31" fmla="*/ 3971 h 4285"/>
                  <a:gd name="T32" fmla="*/ 1970 w 6189"/>
                  <a:gd name="T33" fmla="*/ 3971 h 4285"/>
                  <a:gd name="T34" fmla="*/ 2063 w 6189"/>
                  <a:gd name="T35" fmla="*/ 4046 h 4285"/>
                  <a:gd name="T36" fmla="*/ 2156 w 6189"/>
                  <a:gd name="T37" fmla="*/ 3953 h 4285"/>
                  <a:gd name="T38" fmla="*/ 2249 w 6189"/>
                  <a:gd name="T39" fmla="*/ 3953 h 4285"/>
                  <a:gd name="T40" fmla="*/ 2342 w 6189"/>
                  <a:gd name="T41" fmla="*/ 3971 h 4285"/>
                  <a:gd name="T42" fmla="*/ 2435 w 6189"/>
                  <a:gd name="T43" fmla="*/ 4046 h 4285"/>
                  <a:gd name="T44" fmla="*/ 2528 w 6189"/>
                  <a:gd name="T45" fmla="*/ 4027 h 4285"/>
                  <a:gd name="T46" fmla="*/ 2621 w 6189"/>
                  <a:gd name="T47" fmla="*/ 4064 h 4285"/>
                  <a:gd name="T48" fmla="*/ 2714 w 6189"/>
                  <a:gd name="T49" fmla="*/ 4046 h 4285"/>
                  <a:gd name="T50" fmla="*/ 2807 w 6189"/>
                  <a:gd name="T51" fmla="*/ 3971 h 4285"/>
                  <a:gd name="T52" fmla="*/ 2900 w 6189"/>
                  <a:gd name="T53" fmla="*/ 3990 h 4285"/>
                  <a:gd name="T54" fmla="*/ 2993 w 6189"/>
                  <a:gd name="T55" fmla="*/ 4008 h 4285"/>
                  <a:gd name="T56" fmla="*/ 3086 w 6189"/>
                  <a:gd name="T57" fmla="*/ 3935 h 4285"/>
                  <a:gd name="T58" fmla="*/ 3179 w 6189"/>
                  <a:gd name="T59" fmla="*/ 3325 h 4285"/>
                  <a:gd name="T60" fmla="*/ 3273 w 6189"/>
                  <a:gd name="T61" fmla="*/ 3713 h 4285"/>
                  <a:gd name="T62" fmla="*/ 3366 w 6189"/>
                  <a:gd name="T63" fmla="*/ 3935 h 4285"/>
                  <a:gd name="T64" fmla="*/ 3459 w 6189"/>
                  <a:gd name="T65" fmla="*/ 3917 h 4285"/>
                  <a:gd name="T66" fmla="*/ 3553 w 6189"/>
                  <a:gd name="T67" fmla="*/ 3824 h 4285"/>
                  <a:gd name="T68" fmla="*/ 3646 w 6189"/>
                  <a:gd name="T69" fmla="*/ 3971 h 4285"/>
                  <a:gd name="T70" fmla="*/ 3739 w 6189"/>
                  <a:gd name="T71" fmla="*/ 3990 h 4285"/>
                  <a:gd name="T72" fmla="*/ 3833 w 6189"/>
                  <a:gd name="T73" fmla="*/ 3990 h 4285"/>
                  <a:gd name="T74" fmla="*/ 3926 w 6189"/>
                  <a:gd name="T75" fmla="*/ 3990 h 4285"/>
                  <a:gd name="T76" fmla="*/ 4021 w 6189"/>
                  <a:gd name="T77" fmla="*/ 4027 h 4285"/>
                  <a:gd name="T78" fmla="*/ 4114 w 6189"/>
                  <a:gd name="T79" fmla="*/ 4008 h 4285"/>
                  <a:gd name="T80" fmla="*/ 4208 w 6189"/>
                  <a:gd name="T81" fmla="*/ 3935 h 4285"/>
                  <a:gd name="T82" fmla="*/ 4302 w 6189"/>
                  <a:gd name="T83" fmla="*/ 4008 h 4285"/>
                  <a:gd name="T84" fmla="*/ 4395 w 6189"/>
                  <a:gd name="T85" fmla="*/ 3917 h 4285"/>
                  <a:gd name="T86" fmla="*/ 4489 w 6189"/>
                  <a:gd name="T87" fmla="*/ 3971 h 4285"/>
                  <a:gd name="T88" fmla="*/ 4583 w 6189"/>
                  <a:gd name="T89" fmla="*/ 3897 h 4285"/>
                  <a:gd name="T90" fmla="*/ 4676 w 6189"/>
                  <a:gd name="T91" fmla="*/ 3935 h 4285"/>
                  <a:gd name="T92" fmla="*/ 4770 w 6189"/>
                  <a:gd name="T93" fmla="*/ 4008 h 4285"/>
                  <a:gd name="T94" fmla="*/ 4864 w 6189"/>
                  <a:gd name="T95" fmla="*/ 4027 h 4285"/>
                  <a:gd name="T96" fmla="*/ 4959 w 6189"/>
                  <a:gd name="T97" fmla="*/ 3971 h 4285"/>
                  <a:gd name="T98" fmla="*/ 5053 w 6189"/>
                  <a:gd name="T99" fmla="*/ 3971 h 4285"/>
                  <a:gd name="T100" fmla="*/ 5147 w 6189"/>
                  <a:gd name="T101" fmla="*/ 3971 h 4285"/>
                  <a:gd name="T102" fmla="*/ 5241 w 6189"/>
                  <a:gd name="T103" fmla="*/ 4008 h 4285"/>
                  <a:gd name="T104" fmla="*/ 5335 w 6189"/>
                  <a:gd name="T105" fmla="*/ 3990 h 4285"/>
                  <a:gd name="T106" fmla="*/ 5429 w 6189"/>
                  <a:gd name="T107" fmla="*/ 3990 h 4285"/>
                  <a:gd name="T108" fmla="*/ 5523 w 6189"/>
                  <a:gd name="T109" fmla="*/ 4008 h 4285"/>
                  <a:gd name="T110" fmla="*/ 5618 w 6189"/>
                  <a:gd name="T111" fmla="*/ 4046 h 4285"/>
                  <a:gd name="T112" fmla="*/ 5712 w 6189"/>
                  <a:gd name="T113" fmla="*/ 3935 h 4285"/>
                  <a:gd name="T114" fmla="*/ 5806 w 6189"/>
                  <a:gd name="T115" fmla="*/ 3990 h 4285"/>
                  <a:gd name="T116" fmla="*/ 5900 w 6189"/>
                  <a:gd name="T117" fmla="*/ 3953 h 4285"/>
                  <a:gd name="T118" fmla="*/ 5995 w 6189"/>
                  <a:gd name="T119" fmla="*/ 3953 h 4285"/>
                  <a:gd name="T120" fmla="*/ 6089 w 6189"/>
                  <a:gd name="T121" fmla="*/ 3897 h 4285"/>
                  <a:gd name="T122" fmla="*/ 6183 w 6189"/>
                  <a:gd name="T123" fmla="*/ 4008 h 4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89" h="4285">
                    <a:moveTo>
                      <a:pt x="0" y="4285"/>
                    </a:moveTo>
                    <a:lnTo>
                      <a:pt x="0" y="4285"/>
                    </a:lnTo>
                    <a:lnTo>
                      <a:pt x="407" y="3971"/>
                    </a:lnTo>
                    <a:lnTo>
                      <a:pt x="411" y="4064"/>
                    </a:lnTo>
                    <a:lnTo>
                      <a:pt x="413" y="3990"/>
                    </a:lnTo>
                    <a:lnTo>
                      <a:pt x="416" y="4008"/>
                    </a:lnTo>
                    <a:lnTo>
                      <a:pt x="419" y="4064"/>
                    </a:lnTo>
                    <a:lnTo>
                      <a:pt x="422" y="4046"/>
                    </a:lnTo>
                    <a:lnTo>
                      <a:pt x="424" y="4008"/>
                    </a:lnTo>
                    <a:lnTo>
                      <a:pt x="428" y="3917"/>
                    </a:lnTo>
                    <a:lnTo>
                      <a:pt x="430" y="4046"/>
                    </a:lnTo>
                    <a:lnTo>
                      <a:pt x="433" y="3990"/>
                    </a:lnTo>
                    <a:lnTo>
                      <a:pt x="436" y="3990"/>
                    </a:lnTo>
                    <a:lnTo>
                      <a:pt x="439" y="3953"/>
                    </a:lnTo>
                    <a:lnTo>
                      <a:pt x="441" y="3953"/>
                    </a:lnTo>
                    <a:lnTo>
                      <a:pt x="443" y="3990"/>
                    </a:lnTo>
                    <a:lnTo>
                      <a:pt x="447" y="3935"/>
                    </a:lnTo>
                    <a:lnTo>
                      <a:pt x="449" y="3990"/>
                    </a:lnTo>
                    <a:lnTo>
                      <a:pt x="453" y="3990"/>
                    </a:lnTo>
                    <a:lnTo>
                      <a:pt x="455" y="3990"/>
                    </a:lnTo>
                    <a:lnTo>
                      <a:pt x="458" y="3953"/>
                    </a:lnTo>
                    <a:lnTo>
                      <a:pt x="460" y="3917"/>
                    </a:lnTo>
                    <a:lnTo>
                      <a:pt x="464" y="3879"/>
                    </a:lnTo>
                    <a:lnTo>
                      <a:pt x="466" y="3879"/>
                    </a:lnTo>
                    <a:lnTo>
                      <a:pt x="470" y="3824"/>
                    </a:lnTo>
                    <a:lnTo>
                      <a:pt x="472" y="3917"/>
                    </a:lnTo>
                    <a:lnTo>
                      <a:pt x="475" y="3917"/>
                    </a:lnTo>
                    <a:lnTo>
                      <a:pt x="477" y="3917"/>
                    </a:lnTo>
                    <a:lnTo>
                      <a:pt x="480" y="3842"/>
                    </a:lnTo>
                    <a:lnTo>
                      <a:pt x="483" y="3953"/>
                    </a:lnTo>
                    <a:lnTo>
                      <a:pt x="485" y="3971"/>
                    </a:lnTo>
                    <a:lnTo>
                      <a:pt x="489" y="3953"/>
                    </a:lnTo>
                    <a:lnTo>
                      <a:pt x="491" y="3935"/>
                    </a:lnTo>
                    <a:lnTo>
                      <a:pt x="494" y="3971"/>
                    </a:lnTo>
                    <a:lnTo>
                      <a:pt x="497" y="3971"/>
                    </a:lnTo>
                    <a:lnTo>
                      <a:pt x="500" y="4008"/>
                    </a:lnTo>
                    <a:lnTo>
                      <a:pt x="502" y="4046"/>
                    </a:lnTo>
                    <a:lnTo>
                      <a:pt x="506" y="3971"/>
                    </a:lnTo>
                    <a:lnTo>
                      <a:pt x="508" y="4027"/>
                    </a:lnTo>
                    <a:lnTo>
                      <a:pt x="512" y="4027"/>
                    </a:lnTo>
                    <a:lnTo>
                      <a:pt x="514" y="3971"/>
                    </a:lnTo>
                    <a:lnTo>
                      <a:pt x="516" y="4008"/>
                    </a:lnTo>
                    <a:lnTo>
                      <a:pt x="519" y="3990"/>
                    </a:lnTo>
                    <a:lnTo>
                      <a:pt x="522" y="3971"/>
                    </a:lnTo>
                    <a:lnTo>
                      <a:pt x="525" y="4046"/>
                    </a:lnTo>
                    <a:lnTo>
                      <a:pt x="527" y="4046"/>
                    </a:lnTo>
                    <a:lnTo>
                      <a:pt x="531" y="3990"/>
                    </a:lnTo>
                    <a:lnTo>
                      <a:pt x="533" y="3971"/>
                    </a:lnTo>
                    <a:lnTo>
                      <a:pt x="536" y="4008"/>
                    </a:lnTo>
                    <a:lnTo>
                      <a:pt x="539" y="4027"/>
                    </a:lnTo>
                    <a:lnTo>
                      <a:pt x="542" y="4027"/>
                    </a:lnTo>
                    <a:lnTo>
                      <a:pt x="544" y="3971"/>
                    </a:lnTo>
                    <a:lnTo>
                      <a:pt x="548" y="4008"/>
                    </a:lnTo>
                    <a:lnTo>
                      <a:pt x="550" y="4027"/>
                    </a:lnTo>
                    <a:lnTo>
                      <a:pt x="552" y="4046"/>
                    </a:lnTo>
                    <a:lnTo>
                      <a:pt x="556" y="4027"/>
                    </a:lnTo>
                    <a:lnTo>
                      <a:pt x="558" y="4008"/>
                    </a:lnTo>
                    <a:lnTo>
                      <a:pt x="561" y="3971"/>
                    </a:lnTo>
                    <a:lnTo>
                      <a:pt x="564" y="3990"/>
                    </a:lnTo>
                    <a:lnTo>
                      <a:pt x="567" y="3971"/>
                    </a:lnTo>
                    <a:lnTo>
                      <a:pt x="569" y="3971"/>
                    </a:lnTo>
                    <a:lnTo>
                      <a:pt x="573" y="3953"/>
                    </a:lnTo>
                    <a:lnTo>
                      <a:pt x="575" y="3953"/>
                    </a:lnTo>
                    <a:lnTo>
                      <a:pt x="578" y="3990"/>
                    </a:lnTo>
                    <a:lnTo>
                      <a:pt x="581" y="3953"/>
                    </a:lnTo>
                    <a:lnTo>
                      <a:pt x="584" y="3990"/>
                    </a:lnTo>
                    <a:lnTo>
                      <a:pt x="586" y="3917"/>
                    </a:lnTo>
                    <a:lnTo>
                      <a:pt x="589" y="3990"/>
                    </a:lnTo>
                    <a:lnTo>
                      <a:pt x="592" y="3971"/>
                    </a:lnTo>
                    <a:lnTo>
                      <a:pt x="594" y="3935"/>
                    </a:lnTo>
                    <a:lnTo>
                      <a:pt x="598" y="3971"/>
                    </a:lnTo>
                    <a:lnTo>
                      <a:pt x="600" y="3935"/>
                    </a:lnTo>
                    <a:lnTo>
                      <a:pt x="603" y="3953"/>
                    </a:lnTo>
                    <a:lnTo>
                      <a:pt x="606" y="3990"/>
                    </a:lnTo>
                    <a:lnTo>
                      <a:pt x="609" y="4027"/>
                    </a:lnTo>
                    <a:lnTo>
                      <a:pt x="611" y="3971"/>
                    </a:lnTo>
                    <a:lnTo>
                      <a:pt x="615" y="3897"/>
                    </a:lnTo>
                    <a:lnTo>
                      <a:pt x="617" y="3971"/>
                    </a:lnTo>
                    <a:lnTo>
                      <a:pt x="620" y="3990"/>
                    </a:lnTo>
                    <a:lnTo>
                      <a:pt x="623" y="4101"/>
                    </a:lnTo>
                    <a:lnTo>
                      <a:pt x="625" y="4008"/>
                    </a:lnTo>
                    <a:lnTo>
                      <a:pt x="628" y="4008"/>
                    </a:lnTo>
                    <a:lnTo>
                      <a:pt x="631" y="3990"/>
                    </a:lnTo>
                    <a:lnTo>
                      <a:pt x="634" y="4064"/>
                    </a:lnTo>
                    <a:lnTo>
                      <a:pt x="636" y="4027"/>
                    </a:lnTo>
                    <a:lnTo>
                      <a:pt x="640" y="4027"/>
                    </a:lnTo>
                    <a:lnTo>
                      <a:pt x="642" y="3935"/>
                    </a:lnTo>
                    <a:lnTo>
                      <a:pt x="645" y="3990"/>
                    </a:lnTo>
                    <a:lnTo>
                      <a:pt x="648" y="3953"/>
                    </a:lnTo>
                    <a:lnTo>
                      <a:pt x="651" y="3971"/>
                    </a:lnTo>
                    <a:lnTo>
                      <a:pt x="653" y="3990"/>
                    </a:lnTo>
                    <a:lnTo>
                      <a:pt x="657" y="3971"/>
                    </a:lnTo>
                    <a:lnTo>
                      <a:pt x="659" y="3971"/>
                    </a:lnTo>
                    <a:lnTo>
                      <a:pt x="661" y="4027"/>
                    </a:lnTo>
                    <a:lnTo>
                      <a:pt x="665" y="4008"/>
                    </a:lnTo>
                    <a:lnTo>
                      <a:pt x="667" y="3971"/>
                    </a:lnTo>
                    <a:lnTo>
                      <a:pt x="670" y="3917"/>
                    </a:lnTo>
                    <a:lnTo>
                      <a:pt x="673" y="4008"/>
                    </a:lnTo>
                    <a:lnTo>
                      <a:pt x="676" y="3971"/>
                    </a:lnTo>
                    <a:lnTo>
                      <a:pt x="678" y="4008"/>
                    </a:lnTo>
                    <a:lnTo>
                      <a:pt x="682" y="3953"/>
                    </a:lnTo>
                    <a:lnTo>
                      <a:pt x="684" y="4008"/>
                    </a:lnTo>
                    <a:lnTo>
                      <a:pt x="687" y="4046"/>
                    </a:lnTo>
                    <a:lnTo>
                      <a:pt x="690" y="4008"/>
                    </a:lnTo>
                    <a:lnTo>
                      <a:pt x="693" y="3990"/>
                    </a:lnTo>
                    <a:lnTo>
                      <a:pt x="695" y="3971"/>
                    </a:lnTo>
                    <a:lnTo>
                      <a:pt x="699" y="3971"/>
                    </a:lnTo>
                    <a:lnTo>
                      <a:pt x="701" y="4046"/>
                    </a:lnTo>
                    <a:lnTo>
                      <a:pt x="703" y="4008"/>
                    </a:lnTo>
                    <a:lnTo>
                      <a:pt x="707" y="3971"/>
                    </a:lnTo>
                    <a:lnTo>
                      <a:pt x="709" y="3990"/>
                    </a:lnTo>
                    <a:lnTo>
                      <a:pt x="712" y="3917"/>
                    </a:lnTo>
                    <a:lnTo>
                      <a:pt x="715" y="3935"/>
                    </a:lnTo>
                    <a:lnTo>
                      <a:pt x="718" y="3953"/>
                    </a:lnTo>
                    <a:lnTo>
                      <a:pt x="720" y="3971"/>
                    </a:lnTo>
                    <a:lnTo>
                      <a:pt x="724" y="3879"/>
                    </a:lnTo>
                    <a:lnTo>
                      <a:pt x="726" y="3971"/>
                    </a:lnTo>
                    <a:lnTo>
                      <a:pt x="729" y="4027"/>
                    </a:lnTo>
                    <a:lnTo>
                      <a:pt x="732" y="4046"/>
                    </a:lnTo>
                    <a:lnTo>
                      <a:pt x="735" y="4046"/>
                    </a:lnTo>
                    <a:lnTo>
                      <a:pt x="737" y="3971"/>
                    </a:lnTo>
                    <a:lnTo>
                      <a:pt x="739" y="3990"/>
                    </a:lnTo>
                    <a:lnTo>
                      <a:pt x="743" y="4008"/>
                    </a:lnTo>
                    <a:lnTo>
                      <a:pt x="745" y="4027"/>
                    </a:lnTo>
                    <a:lnTo>
                      <a:pt x="749" y="3953"/>
                    </a:lnTo>
                    <a:lnTo>
                      <a:pt x="751" y="3990"/>
                    </a:lnTo>
                    <a:lnTo>
                      <a:pt x="754" y="3971"/>
                    </a:lnTo>
                    <a:lnTo>
                      <a:pt x="756" y="4008"/>
                    </a:lnTo>
                    <a:lnTo>
                      <a:pt x="760" y="3953"/>
                    </a:lnTo>
                    <a:lnTo>
                      <a:pt x="762" y="3971"/>
                    </a:lnTo>
                    <a:lnTo>
                      <a:pt x="766" y="4008"/>
                    </a:lnTo>
                    <a:lnTo>
                      <a:pt x="768" y="4064"/>
                    </a:lnTo>
                    <a:lnTo>
                      <a:pt x="771" y="4046"/>
                    </a:lnTo>
                    <a:lnTo>
                      <a:pt x="774" y="4008"/>
                    </a:lnTo>
                    <a:lnTo>
                      <a:pt x="777" y="3971"/>
                    </a:lnTo>
                    <a:lnTo>
                      <a:pt x="779" y="3953"/>
                    </a:lnTo>
                    <a:lnTo>
                      <a:pt x="781" y="3990"/>
                    </a:lnTo>
                    <a:lnTo>
                      <a:pt x="785" y="3990"/>
                    </a:lnTo>
                    <a:lnTo>
                      <a:pt x="787" y="3953"/>
                    </a:lnTo>
                    <a:lnTo>
                      <a:pt x="791" y="4046"/>
                    </a:lnTo>
                    <a:lnTo>
                      <a:pt x="793" y="3990"/>
                    </a:lnTo>
                    <a:lnTo>
                      <a:pt x="796" y="4064"/>
                    </a:lnTo>
                    <a:lnTo>
                      <a:pt x="798" y="4027"/>
                    </a:lnTo>
                    <a:lnTo>
                      <a:pt x="802" y="4027"/>
                    </a:lnTo>
                    <a:lnTo>
                      <a:pt x="804" y="4046"/>
                    </a:lnTo>
                    <a:lnTo>
                      <a:pt x="808" y="4064"/>
                    </a:lnTo>
                    <a:lnTo>
                      <a:pt x="810" y="4008"/>
                    </a:lnTo>
                    <a:lnTo>
                      <a:pt x="813" y="4027"/>
                    </a:lnTo>
                    <a:lnTo>
                      <a:pt x="815" y="3953"/>
                    </a:lnTo>
                    <a:lnTo>
                      <a:pt x="818" y="3971"/>
                    </a:lnTo>
                    <a:lnTo>
                      <a:pt x="821" y="3990"/>
                    </a:lnTo>
                    <a:lnTo>
                      <a:pt x="823" y="4046"/>
                    </a:lnTo>
                    <a:lnTo>
                      <a:pt x="827" y="3953"/>
                    </a:lnTo>
                    <a:lnTo>
                      <a:pt x="829" y="4046"/>
                    </a:lnTo>
                    <a:lnTo>
                      <a:pt x="832" y="4027"/>
                    </a:lnTo>
                    <a:lnTo>
                      <a:pt x="835" y="4027"/>
                    </a:lnTo>
                    <a:lnTo>
                      <a:pt x="838" y="3990"/>
                    </a:lnTo>
                    <a:lnTo>
                      <a:pt x="840" y="4027"/>
                    </a:lnTo>
                    <a:lnTo>
                      <a:pt x="844" y="3971"/>
                    </a:lnTo>
                    <a:lnTo>
                      <a:pt x="846" y="3971"/>
                    </a:lnTo>
                    <a:lnTo>
                      <a:pt x="849" y="3935"/>
                    </a:lnTo>
                    <a:lnTo>
                      <a:pt x="852" y="3953"/>
                    </a:lnTo>
                    <a:lnTo>
                      <a:pt x="855" y="3971"/>
                    </a:lnTo>
                    <a:lnTo>
                      <a:pt x="857" y="3953"/>
                    </a:lnTo>
                    <a:lnTo>
                      <a:pt x="860" y="3990"/>
                    </a:lnTo>
                    <a:lnTo>
                      <a:pt x="863" y="4008"/>
                    </a:lnTo>
                    <a:lnTo>
                      <a:pt x="865" y="3971"/>
                    </a:lnTo>
                    <a:lnTo>
                      <a:pt x="869" y="4027"/>
                    </a:lnTo>
                    <a:lnTo>
                      <a:pt x="871" y="3971"/>
                    </a:lnTo>
                    <a:lnTo>
                      <a:pt x="874" y="4008"/>
                    </a:lnTo>
                    <a:lnTo>
                      <a:pt x="877" y="3953"/>
                    </a:lnTo>
                    <a:lnTo>
                      <a:pt x="880" y="3953"/>
                    </a:lnTo>
                    <a:lnTo>
                      <a:pt x="882" y="4008"/>
                    </a:lnTo>
                    <a:lnTo>
                      <a:pt x="886" y="4046"/>
                    </a:lnTo>
                    <a:lnTo>
                      <a:pt x="888" y="3971"/>
                    </a:lnTo>
                    <a:lnTo>
                      <a:pt x="891" y="4027"/>
                    </a:lnTo>
                    <a:lnTo>
                      <a:pt x="894" y="4027"/>
                    </a:lnTo>
                    <a:lnTo>
                      <a:pt x="897" y="3990"/>
                    </a:lnTo>
                    <a:lnTo>
                      <a:pt x="899" y="3990"/>
                    </a:lnTo>
                    <a:lnTo>
                      <a:pt x="902" y="4008"/>
                    </a:lnTo>
                    <a:lnTo>
                      <a:pt x="905" y="4027"/>
                    </a:lnTo>
                    <a:lnTo>
                      <a:pt x="907" y="3990"/>
                    </a:lnTo>
                    <a:lnTo>
                      <a:pt x="911" y="4008"/>
                    </a:lnTo>
                    <a:lnTo>
                      <a:pt x="913" y="4008"/>
                    </a:lnTo>
                    <a:lnTo>
                      <a:pt x="916" y="4027"/>
                    </a:lnTo>
                    <a:lnTo>
                      <a:pt x="919" y="4008"/>
                    </a:lnTo>
                    <a:lnTo>
                      <a:pt x="922" y="3990"/>
                    </a:lnTo>
                    <a:lnTo>
                      <a:pt x="924" y="3971"/>
                    </a:lnTo>
                    <a:lnTo>
                      <a:pt x="928" y="3990"/>
                    </a:lnTo>
                    <a:lnTo>
                      <a:pt x="930" y="4027"/>
                    </a:lnTo>
                    <a:lnTo>
                      <a:pt x="933" y="4046"/>
                    </a:lnTo>
                    <a:lnTo>
                      <a:pt x="936" y="3917"/>
                    </a:lnTo>
                    <a:lnTo>
                      <a:pt x="939" y="3917"/>
                    </a:lnTo>
                    <a:lnTo>
                      <a:pt x="941" y="3935"/>
                    </a:lnTo>
                    <a:lnTo>
                      <a:pt x="944" y="3990"/>
                    </a:lnTo>
                    <a:lnTo>
                      <a:pt x="947" y="3990"/>
                    </a:lnTo>
                    <a:lnTo>
                      <a:pt x="949" y="3990"/>
                    </a:lnTo>
                    <a:lnTo>
                      <a:pt x="953" y="3917"/>
                    </a:lnTo>
                    <a:lnTo>
                      <a:pt x="955" y="3935"/>
                    </a:lnTo>
                    <a:lnTo>
                      <a:pt x="958" y="3971"/>
                    </a:lnTo>
                    <a:lnTo>
                      <a:pt x="961" y="4008"/>
                    </a:lnTo>
                    <a:lnTo>
                      <a:pt x="964" y="3990"/>
                    </a:lnTo>
                    <a:lnTo>
                      <a:pt x="966" y="3971"/>
                    </a:lnTo>
                    <a:lnTo>
                      <a:pt x="970" y="4008"/>
                    </a:lnTo>
                    <a:lnTo>
                      <a:pt x="972" y="3971"/>
                    </a:lnTo>
                    <a:lnTo>
                      <a:pt x="975" y="4008"/>
                    </a:lnTo>
                    <a:lnTo>
                      <a:pt x="978" y="3971"/>
                    </a:lnTo>
                    <a:lnTo>
                      <a:pt x="981" y="4008"/>
                    </a:lnTo>
                    <a:lnTo>
                      <a:pt x="983" y="4008"/>
                    </a:lnTo>
                    <a:lnTo>
                      <a:pt x="986" y="4101"/>
                    </a:lnTo>
                    <a:lnTo>
                      <a:pt x="989" y="4027"/>
                    </a:lnTo>
                    <a:lnTo>
                      <a:pt x="991" y="4027"/>
                    </a:lnTo>
                    <a:lnTo>
                      <a:pt x="995" y="4008"/>
                    </a:lnTo>
                    <a:lnTo>
                      <a:pt x="997" y="4064"/>
                    </a:lnTo>
                    <a:lnTo>
                      <a:pt x="1000" y="4027"/>
                    </a:lnTo>
                    <a:lnTo>
                      <a:pt x="1003" y="4064"/>
                    </a:lnTo>
                    <a:lnTo>
                      <a:pt x="1006" y="3971"/>
                    </a:lnTo>
                    <a:lnTo>
                      <a:pt x="1008" y="4008"/>
                    </a:lnTo>
                    <a:lnTo>
                      <a:pt x="1012" y="4008"/>
                    </a:lnTo>
                    <a:lnTo>
                      <a:pt x="1014" y="4008"/>
                    </a:lnTo>
                    <a:lnTo>
                      <a:pt x="1017" y="3990"/>
                    </a:lnTo>
                    <a:lnTo>
                      <a:pt x="1020" y="4008"/>
                    </a:lnTo>
                    <a:lnTo>
                      <a:pt x="1023" y="4064"/>
                    </a:lnTo>
                    <a:lnTo>
                      <a:pt x="1025" y="4046"/>
                    </a:lnTo>
                    <a:lnTo>
                      <a:pt x="1028" y="4008"/>
                    </a:lnTo>
                    <a:lnTo>
                      <a:pt x="1031" y="4008"/>
                    </a:lnTo>
                    <a:lnTo>
                      <a:pt x="1033" y="3971"/>
                    </a:lnTo>
                    <a:lnTo>
                      <a:pt x="1037" y="4008"/>
                    </a:lnTo>
                    <a:lnTo>
                      <a:pt x="1039" y="4008"/>
                    </a:lnTo>
                    <a:lnTo>
                      <a:pt x="1042" y="3971"/>
                    </a:lnTo>
                    <a:lnTo>
                      <a:pt x="1045" y="3971"/>
                    </a:lnTo>
                    <a:lnTo>
                      <a:pt x="1048" y="4008"/>
                    </a:lnTo>
                    <a:lnTo>
                      <a:pt x="1050" y="3990"/>
                    </a:lnTo>
                    <a:lnTo>
                      <a:pt x="1054" y="4008"/>
                    </a:lnTo>
                    <a:lnTo>
                      <a:pt x="1056" y="3897"/>
                    </a:lnTo>
                    <a:lnTo>
                      <a:pt x="1059" y="4027"/>
                    </a:lnTo>
                    <a:lnTo>
                      <a:pt x="1062" y="3971"/>
                    </a:lnTo>
                    <a:lnTo>
                      <a:pt x="1065" y="4046"/>
                    </a:lnTo>
                    <a:lnTo>
                      <a:pt x="1067" y="4027"/>
                    </a:lnTo>
                    <a:lnTo>
                      <a:pt x="1070" y="4046"/>
                    </a:lnTo>
                    <a:lnTo>
                      <a:pt x="1073" y="4008"/>
                    </a:lnTo>
                    <a:lnTo>
                      <a:pt x="1075" y="3990"/>
                    </a:lnTo>
                    <a:lnTo>
                      <a:pt x="1079" y="4046"/>
                    </a:lnTo>
                    <a:lnTo>
                      <a:pt x="1081" y="4046"/>
                    </a:lnTo>
                    <a:lnTo>
                      <a:pt x="1084" y="3990"/>
                    </a:lnTo>
                    <a:lnTo>
                      <a:pt x="1087" y="3897"/>
                    </a:lnTo>
                    <a:lnTo>
                      <a:pt x="1090" y="4008"/>
                    </a:lnTo>
                    <a:lnTo>
                      <a:pt x="1092" y="4027"/>
                    </a:lnTo>
                    <a:lnTo>
                      <a:pt x="1096" y="4027"/>
                    </a:lnTo>
                    <a:lnTo>
                      <a:pt x="1098" y="3935"/>
                    </a:lnTo>
                    <a:lnTo>
                      <a:pt x="1101" y="3953"/>
                    </a:lnTo>
                    <a:lnTo>
                      <a:pt x="1104" y="3990"/>
                    </a:lnTo>
                    <a:lnTo>
                      <a:pt x="1107" y="3953"/>
                    </a:lnTo>
                    <a:lnTo>
                      <a:pt x="1109" y="3953"/>
                    </a:lnTo>
                    <a:lnTo>
                      <a:pt x="1113" y="3935"/>
                    </a:lnTo>
                    <a:lnTo>
                      <a:pt x="1115" y="3953"/>
                    </a:lnTo>
                    <a:lnTo>
                      <a:pt x="1117" y="3971"/>
                    </a:lnTo>
                    <a:lnTo>
                      <a:pt x="1121" y="4008"/>
                    </a:lnTo>
                    <a:lnTo>
                      <a:pt x="1123" y="4046"/>
                    </a:lnTo>
                    <a:lnTo>
                      <a:pt x="1126" y="3990"/>
                    </a:lnTo>
                    <a:lnTo>
                      <a:pt x="1128" y="3990"/>
                    </a:lnTo>
                    <a:lnTo>
                      <a:pt x="1132" y="3935"/>
                    </a:lnTo>
                    <a:lnTo>
                      <a:pt x="1134" y="4008"/>
                    </a:lnTo>
                    <a:lnTo>
                      <a:pt x="1138" y="3953"/>
                    </a:lnTo>
                    <a:lnTo>
                      <a:pt x="1140" y="3953"/>
                    </a:lnTo>
                    <a:lnTo>
                      <a:pt x="1143" y="3971"/>
                    </a:lnTo>
                    <a:lnTo>
                      <a:pt x="1146" y="4008"/>
                    </a:lnTo>
                    <a:lnTo>
                      <a:pt x="1149" y="3990"/>
                    </a:lnTo>
                    <a:lnTo>
                      <a:pt x="1151" y="3953"/>
                    </a:lnTo>
                    <a:lnTo>
                      <a:pt x="1155" y="3971"/>
                    </a:lnTo>
                    <a:lnTo>
                      <a:pt x="1157" y="4008"/>
                    </a:lnTo>
                    <a:lnTo>
                      <a:pt x="1159" y="4027"/>
                    </a:lnTo>
                    <a:lnTo>
                      <a:pt x="1163" y="3971"/>
                    </a:lnTo>
                    <a:lnTo>
                      <a:pt x="1165" y="4046"/>
                    </a:lnTo>
                    <a:lnTo>
                      <a:pt x="1168" y="4046"/>
                    </a:lnTo>
                    <a:lnTo>
                      <a:pt x="1170" y="4046"/>
                    </a:lnTo>
                    <a:lnTo>
                      <a:pt x="1174" y="4064"/>
                    </a:lnTo>
                    <a:lnTo>
                      <a:pt x="1176" y="4046"/>
                    </a:lnTo>
                    <a:lnTo>
                      <a:pt x="1180" y="3990"/>
                    </a:lnTo>
                    <a:lnTo>
                      <a:pt x="1182" y="4046"/>
                    </a:lnTo>
                    <a:lnTo>
                      <a:pt x="1185" y="3953"/>
                    </a:lnTo>
                    <a:lnTo>
                      <a:pt x="1187" y="3953"/>
                    </a:lnTo>
                    <a:lnTo>
                      <a:pt x="1191" y="4008"/>
                    </a:lnTo>
                    <a:lnTo>
                      <a:pt x="1193" y="3971"/>
                    </a:lnTo>
                    <a:lnTo>
                      <a:pt x="1197" y="3953"/>
                    </a:lnTo>
                    <a:lnTo>
                      <a:pt x="1199" y="3971"/>
                    </a:lnTo>
                    <a:lnTo>
                      <a:pt x="1202" y="4046"/>
                    </a:lnTo>
                    <a:lnTo>
                      <a:pt x="1204" y="4046"/>
                    </a:lnTo>
                    <a:lnTo>
                      <a:pt x="1207" y="3990"/>
                    </a:lnTo>
                    <a:lnTo>
                      <a:pt x="1210" y="3953"/>
                    </a:lnTo>
                    <a:lnTo>
                      <a:pt x="1212" y="3990"/>
                    </a:lnTo>
                    <a:lnTo>
                      <a:pt x="1216" y="4008"/>
                    </a:lnTo>
                    <a:lnTo>
                      <a:pt x="1218" y="4027"/>
                    </a:lnTo>
                    <a:lnTo>
                      <a:pt x="1221" y="3935"/>
                    </a:lnTo>
                    <a:lnTo>
                      <a:pt x="1224" y="3971"/>
                    </a:lnTo>
                    <a:lnTo>
                      <a:pt x="1227" y="3953"/>
                    </a:lnTo>
                    <a:lnTo>
                      <a:pt x="1229" y="3935"/>
                    </a:lnTo>
                    <a:lnTo>
                      <a:pt x="1233" y="3935"/>
                    </a:lnTo>
                    <a:lnTo>
                      <a:pt x="1235" y="3824"/>
                    </a:lnTo>
                    <a:lnTo>
                      <a:pt x="1239" y="3861"/>
                    </a:lnTo>
                    <a:lnTo>
                      <a:pt x="1241" y="3897"/>
                    </a:lnTo>
                    <a:lnTo>
                      <a:pt x="1244" y="3971"/>
                    </a:lnTo>
                    <a:lnTo>
                      <a:pt x="1246" y="3971"/>
                    </a:lnTo>
                    <a:lnTo>
                      <a:pt x="1249" y="3990"/>
                    </a:lnTo>
                    <a:lnTo>
                      <a:pt x="1252" y="4046"/>
                    </a:lnTo>
                    <a:lnTo>
                      <a:pt x="1254" y="4027"/>
                    </a:lnTo>
                    <a:lnTo>
                      <a:pt x="1258" y="4027"/>
                    </a:lnTo>
                    <a:lnTo>
                      <a:pt x="1260" y="3971"/>
                    </a:lnTo>
                    <a:lnTo>
                      <a:pt x="1263" y="4027"/>
                    </a:lnTo>
                    <a:lnTo>
                      <a:pt x="1266" y="4046"/>
                    </a:lnTo>
                    <a:lnTo>
                      <a:pt x="1269" y="4064"/>
                    </a:lnTo>
                    <a:lnTo>
                      <a:pt x="1271" y="4008"/>
                    </a:lnTo>
                    <a:lnTo>
                      <a:pt x="1275" y="4027"/>
                    </a:lnTo>
                    <a:lnTo>
                      <a:pt x="1277" y="4027"/>
                    </a:lnTo>
                    <a:lnTo>
                      <a:pt x="1280" y="4064"/>
                    </a:lnTo>
                    <a:lnTo>
                      <a:pt x="1283" y="4046"/>
                    </a:lnTo>
                    <a:lnTo>
                      <a:pt x="1286" y="4008"/>
                    </a:lnTo>
                    <a:lnTo>
                      <a:pt x="1288" y="4008"/>
                    </a:lnTo>
                    <a:lnTo>
                      <a:pt x="1292" y="4046"/>
                    </a:lnTo>
                    <a:lnTo>
                      <a:pt x="1294" y="4027"/>
                    </a:lnTo>
                    <a:lnTo>
                      <a:pt x="1296" y="3953"/>
                    </a:lnTo>
                    <a:lnTo>
                      <a:pt x="1300" y="3971"/>
                    </a:lnTo>
                    <a:lnTo>
                      <a:pt x="1302" y="3953"/>
                    </a:lnTo>
                    <a:lnTo>
                      <a:pt x="1305" y="4046"/>
                    </a:lnTo>
                    <a:lnTo>
                      <a:pt x="1308" y="4046"/>
                    </a:lnTo>
                    <a:lnTo>
                      <a:pt x="1311" y="3990"/>
                    </a:lnTo>
                    <a:lnTo>
                      <a:pt x="1313" y="3990"/>
                    </a:lnTo>
                    <a:lnTo>
                      <a:pt x="1317" y="3971"/>
                    </a:lnTo>
                    <a:lnTo>
                      <a:pt x="1319" y="3953"/>
                    </a:lnTo>
                    <a:lnTo>
                      <a:pt x="1322" y="3990"/>
                    </a:lnTo>
                    <a:lnTo>
                      <a:pt x="1325" y="4008"/>
                    </a:lnTo>
                    <a:lnTo>
                      <a:pt x="1328" y="4064"/>
                    </a:lnTo>
                    <a:lnTo>
                      <a:pt x="1330" y="4046"/>
                    </a:lnTo>
                    <a:lnTo>
                      <a:pt x="1334" y="4046"/>
                    </a:lnTo>
                    <a:lnTo>
                      <a:pt x="1336" y="4008"/>
                    </a:lnTo>
                    <a:lnTo>
                      <a:pt x="1339" y="4027"/>
                    </a:lnTo>
                    <a:lnTo>
                      <a:pt x="1342" y="3990"/>
                    </a:lnTo>
                    <a:lnTo>
                      <a:pt x="1344" y="4064"/>
                    </a:lnTo>
                    <a:lnTo>
                      <a:pt x="1347" y="4027"/>
                    </a:lnTo>
                    <a:lnTo>
                      <a:pt x="1350" y="3971"/>
                    </a:lnTo>
                    <a:lnTo>
                      <a:pt x="1353" y="4027"/>
                    </a:lnTo>
                    <a:lnTo>
                      <a:pt x="1355" y="3971"/>
                    </a:lnTo>
                    <a:lnTo>
                      <a:pt x="1359" y="3953"/>
                    </a:lnTo>
                    <a:lnTo>
                      <a:pt x="1361" y="3990"/>
                    </a:lnTo>
                    <a:lnTo>
                      <a:pt x="1364" y="3953"/>
                    </a:lnTo>
                    <a:lnTo>
                      <a:pt x="1367" y="3917"/>
                    </a:lnTo>
                    <a:lnTo>
                      <a:pt x="1370" y="3953"/>
                    </a:lnTo>
                    <a:lnTo>
                      <a:pt x="1372" y="3990"/>
                    </a:lnTo>
                    <a:lnTo>
                      <a:pt x="1376" y="4008"/>
                    </a:lnTo>
                    <a:lnTo>
                      <a:pt x="1378" y="4046"/>
                    </a:lnTo>
                    <a:lnTo>
                      <a:pt x="1381" y="4027"/>
                    </a:lnTo>
                    <a:lnTo>
                      <a:pt x="1384" y="4008"/>
                    </a:lnTo>
                    <a:lnTo>
                      <a:pt x="1387" y="3990"/>
                    </a:lnTo>
                    <a:lnTo>
                      <a:pt x="1389" y="4008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397" y="3990"/>
                    </a:lnTo>
                    <a:lnTo>
                      <a:pt x="1401" y="4027"/>
                    </a:lnTo>
                    <a:lnTo>
                      <a:pt x="1403" y="3953"/>
                    </a:lnTo>
                    <a:lnTo>
                      <a:pt x="1406" y="3971"/>
                    </a:lnTo>
                    <a:lnTo>
                      <a:pt x="1409" y="4008"/>
                    </a:lnTo>
                    <a:lnTo>
                      <a:pt x="1412" y="4027"/>
                    </a:lnTo>
                    <a:lnTo>
                      <a:pt x="1414" y="3990"/>
                    </a:lnTo>
                    <a:lnTo>
                      <a:pt x="1418" y="4046"/>
                    </a:lnTo>
                    <a:lnTo>
                      <a:pt x="1420" y="4008"/>
                    </a:lnTo>
                    <a:lnTo>
                      <a:pt x="1423" y="4027"/>
                    </a:lnTo>
                    <a:lnTo>
                      <a:pt x="1426" y="4008"/>
                    </a:lnTo>
                    <a:lnTo>
                      <a:pt x="1429" y="3990"/>
                    </a:lnTo>
                    <a:lnTo>
                      <a:pt x="1431" y="4027"/>
                    </a:lnTo>
                    <a:lnTo>
                      <a:pt x="1435" y="4027"/>
                    </a:lnTo>
                    <a:lnTo>
                      <a:pt x="1437" y="3953"/>
                    </a:lnTo>
                    <a:lnTo>
                      <a:pt x="1440" y="4008"/>
                    </a:lnTo>
                    <a:lnTo>
                      <a:pt x="1443" y="3990"/>
                    </a:lnTo>
                    <a:lnTo>
                      <a:pt x="1445" y="4027"/>
                    </a:lnTo>
                    <a:lnTo>
                      <a:pt x="1448" y="4027"/>
                    </a:lnTo>
                    <a:lnTo>
                      <a:pt x="1451" y="4027"/>
                    </a:lnTo>
                    <a:lnTo>
                      <a:pt x="1454" y="4046"/>
                    </a:lnTo>
                    <a:lnTo>
                      <a:pt x="1456" y="4027"/>
                    </a:lnTo>
                    <a:lnTo>
                      <a:pt x="1460" y="3953"/>
                    </a:lnTo>
                    <a:lnTo>
                      <a:pt x="1462" y="4027"/>
                    </a:lnTo>
                    <a:lnTo>
                      <a:pt x="1465" y="4064"/>
                    </a:lnTo>
                    <a:lnTo>
                      <a:pt x="1468" y="4027"/>
                    </a:lnTo>
                    <a:lnTo>
                      <a:pt x="1471" y="4008"/>
                    </a:lnTo>
                    <a:lnTo>
                      <a:pt x="1473" y="3990"/>
                    </a:lnTo>
                    <a:lnTo>
                      <a:pt x="1477" y="3935"/>
                    </a:lnTo>
                    <a:lnTo>
                      <a:pt x="1479" y="3990"/>
                    </a:lnTo>
                    <a:lnTo>
                      <a:pt x="1482" y="3971"/>
                    </a:lnTo>
                    <a:lnTo>
                      <a:pt x="1485" y="3971"/>
                    </a:lnTo>
                    <a:lnTo>
                      <a:pt x="1488" y="3953"/>
                    </a:lnTo>
                    <a:lnTo>
                      <a:pt x="1490" y="3935"/>
                    </a:lnTo>
                    <a:lnTo>
                      <a:pt x="1494" y="3971"/>
                    </a:lnTo>
                    <a:lnTo>
                      <a:pt x="1496" y="4008"/>
                    </a:lnTo>
                    <a:lnTo>
                      <a:pt x="1498" y="4008"/>
                    </a:lnTo>
                    <a:lnTo>
                      <a:pt x="1502" y="3971"/>
                    </a:lnTo>
                    <a:lnTo>
                      <a:pt x="1504" y="3917"/>
                    </a:lnTo>
                    <a:lnTo>
                      <a:pt x="1507" y="4046"/>
                    </a:lnTo>
                    <a:lnTo>
                      <a:pt x="1510" y="3990"/>
                    </a:lnTo>
                    <a:lnTo>
                      <a:pt x="1513" y="3971"/>
                    </a:lnTo>
                    <a:lnTo>
                      <a:pt x="1515" y="3990"/>
                    </a:lnTo>
                    <a:lnTo>
                      <a:pt x="1519" y="3990"/>
                    </a:lnTo>
                    <a:lnTo>
                      <a:pt x="1521" y="3953"/>
                    </a:lnTo>
                    <a:lnTo>
                      <a:pt x="1524" y="4027"/>
                    </a:lnTo>
                    <a:lnTo>
                      <a:pt x="1527" y="3953"/>
                    </a:lnTo>
                    <a:lnTo>
                      <a:pt x="1530" y="3971"/>
                    </a:lnTo>
                    <a:lnTo>
                      <a:pt x="1532" y="3990"/>
                    </a:lnTo>
                    <a:lnTo>
                      <a:pt x="1536" y="4008"/>
                    </a:lnTo>
                    <a:lnTo>
                      <a:pt x="1538" y="3971"/>
                    </a:lnTo>
                    <a:lnTo>
                      <a:pt x="1541" y="4064"/>
                    </a:lnTo>
                    <a:lnTo>
                      <a:pt x="1544" y="4008"/>
                    </a:lnTo>
                    <a:lnTo>
                      <a:pt x="1546" y="4046"/>
                    </a:lnTo>
                    <a:lnTo>
                      <a:pt x="1549" y="4027"/>
                    </a:lnTo>
                    <a:lnTo>
                      <a:pt x="1552" y="4046"/>
                    </a:lnTo>
                    <a:lnTo>
                      <a:pt x="1555" y="4008"/>
                    </a:lnTo>
                    <a:lnTo>
                      <a:pt x="1557" y="4008"/>
                    </a:lnTo>
                    <a:lnTo>
                      <a:pt x="1561" y="3990"/>
                    </a:lnTo>
                    <a:lnTo>
                      <a:pt x="1563" y="4008"/>
                    </a:lnTo>
                    <a:lnTo>
                      <a:pt x="1566" y="4046"/>
                    </a:lnTo>
                    <a:lnTo>
                      <a:pt x="1569" y="3935"/>
                    </a:lnTo>
                    <a:lnTo>
                      <a:pt x="1572" y="3953"/>
                    </a:lnTo>
                    <a:lnTo>
                      <a:pt x="1574" y="3971"/>
                    </a:lnTo>
                    <a:lnTo>
                      <a:pt x="1578" y="3990"/>
                    </a:lnTo>
                    <a:lnTo>
                      <a:pt x="1580" y="3990"/>
                    </a:lnTo>
                    <a:lnTo>
                      <a:pt x="1583" y="4008"/>
                    </a:lnTo>
                    <a:lnTo>
                      <a:pt x="1586" y="4008"/>
                    </a:lnTo>
                    <a:lnTo>
                      <a:pt x="1589" y="3953"/>
                    </a:lnTo>
                    <a:lnTo>
                      <a:pt x="1591" y="3953"/>
                    </a:lnTo>
                    <a:lnTo>
                      <a:pt x="1595" y="3971"/>
                    </a:lnTo>
                    <a:lnTo>
                      <a:pt x="1597" y="3971"/>
                    </a:lnTo>
                    <a:lnTo>
                      <a:pt x="1599" y="3935"/>
                    </a:lnTo>
                    <a:lnTo>
                      <a:pt x="1603" y="3971"/>
                    </a:lnTo>
                    <a:lnTo>
                      <a:pt x="1605" y="3971"/>
                    </a:lnTo>
                    <a:lnTo>
                      <a:pt x="1608" y="3971"/>
                    </a:lnTo>
                    <a:lnTo>
                      <a:pt x="1611" y="3971"/>
                    </a:lnTo>
                    <a:lnTo>
                      <a:pt x="1614" y="3990"/>
                    </a:lnTo>
                    <a:lnTo>
                      <a:pt x="1616" y="4008"/>
                    </a:lnTo>
                    <a:lnTo>
                      <a:pt x="1620" y="4027"/>
                    </a:lnTo>
                    <a:lnTo>
                      <a:pt x="1622" y="4027"/>
                    </a:lnTo>
                    <a:lnTo>
                      <a:pt x="1625" y="3953"/>
                    </a:lnTo>
                    <a:lnTo>
                      <a:pt x="1628" y="4008"/>
                    </a:lnTo>
                    <a:lnTo>
                      <a:pt x="1631" y="4027"/>
                    </a:lnTo>
                    <a:lnTo>
                      <a:pt x="1633" y="3990"/>
                    </a:lnTo>
                    <a:lnTo>
                      <a:pt x="1637" y="3971"/>
                    </a:lnTo>
                    <a:lnTo>
                      <a:pt x="1639" y="3953"/>
                    </a:lnTo>
                    <a:lnTo>
                      <a:pt x="1642" y="3990"/>
                    </a:lnTo>
                    <a:lnTo>
                      <a:pt x="1645" y="4027"/>
                    </a:lnTo>
                    <a:lnTo>
                      <a:pt x="1648" y="4027"/>
                    </a:lnTo>
                    <a:lnTo>
                      <a:pt x="1650" y="3990"/>
                    </a:lnTo>
                    <a:lnTo>
                      <a:pt x="1654" y="4064"/>
                    </a:lnTo>
                    <a:lnTo>
                      <a:pt x="1656" y="4008"/>
                    </a:lnTo>
                    <a:lnTo>
                      <a:pt x="1658" y="4046"/>
                    </a:lnTo>
                    <a:lnTo>
                      <a:pt x="1662" y="4046"/>
                    </a:lnTo>
                    <a:lnTo>
                      <a:pt x="1664" y="4046"/>
                    </a:lnTo>
                    <a:lnTo>
                      <a:pt x="1667" y="4008"/>
                    </a:lnTo>
                    <a:lnTo>
                      <a:pt x="1669" y="4008"/>
                    </a:lnTo>
                    <a:lnTo>
                      <a:pt x="1673" y="3971"/>
                    </a:lnTo>
                    <a:lnTo>
                      <a:pt x="1675" y="4027"/>
                    </a:lnTo>
                    <a:lnTo>
                      <a:pt x="1679" y="3953"/>
                    </a:lnTo>
                    <a:lnTo>
                      <a:pt x="1681" y="3990"/>
                    </a:lnTo>
                    <a:lnTo>
                      <a:pt x="1684" y="3990"/>
                    </a:lnTo>
                    <a:lnTo>
                      <a:pt x="1687" y="4046"/>
                    </a:lnTo>
                    <a:lnTo>
                      <a:pt x="1690" y="3935"/>
                    </a:lnTo>
                    <a:lnTo>
                      <a:pt x="1692" y="3953"/>
                    </a:lnTo>
                    <a:lnTo>
                      <a:pt x="1696" y="4008"/>
                    </a:lnTo>
                    <a:lnTo>
                      <a:pt x="1698" y="4027"/>
                    </a:lnTo>
                    <a:lnTo>
                      <a:pt x="1701" y="4046"/>
                    </a:lnTo>
                    <a:lnTo>
                      <a:pt x="1704" y="3990"/>
                    </a:lnTo>
                    <a:lnTo>
                      <a:pt x="1707" y="3935"/>
                    </a:lnTo>
                    <a:lnTo>
                      <a:pt x="1709" y="4008"/>
                    </a:lnTo>
                    <a:lnTo>
                      <a:pt x="1711" y="4008"/>
                    </a:lnTo>
                    <a:lnTo>
                      <a:pt x="1715" y="3971"/>
                    </a:lnTo>
                    <a:lnTo>
                      <a:pt x="1717" y="3917"/>
                    </a:lnTo>
                    <a:lnTo>
                      <a:pt x="1721" y="4008"/>
                    </a:lnTo>
                    <a:lnTo>
                      <a:pt x="1723" y="3971"/>
                    </a:lnTo>
                    <a:lnTo>
                      <a:pt x="1726" y="4027"/>
                    </a:lnTo>
                    <a:lnTo>
                      <a:pt x="1728" y="4064"/>
                    </a:lnTo>
                    <a:lnTo>
                      <a:pt x="1732" y="4008"/>
                    </a:lnTo>
                    <a:lnTo>
                      <a:pt x="1734" y="3990"/>
                    </a:lnTo>
                    <a:lnTo>
                      <a:pt x="1738" y="4027"/>
                    </a:lnTo>
                    <a:lnTo>
                      <a:pt x="1740" y="4008"/>
                    </a:lnTo>
                    <a:lnTo>
                      <a:pt x="1743" y="3935"/>
                    </a:lnTo>
                    <a:lnTo>
                      <a:pt x="1745" y="3953"/>
                    </a:lnTo>
                    <a:lnTo>
                      <a:pt x="1749" y="3917"/>
                    </a:lnTo>
                    <a:lnTo>
                      <a:pt x="1751" y="4008"/>
                    </a:lnTo>
                    <a:lnTo>
                      <a:pt x="1755" y="4008"/>
                    </a:lnTo>
                    <a:lnTo>
                      <a:pt x="1757" y="3971"/>
                    </a:lnTo>
                    <a:lnTo>
                      <a:pt x="1760" y="4008"/>
                    </a:lnTo>
                    <a:lnTo>
                      <a:pt x="1762" y="4046"/>
                    </a:lnTo>
                    <a:lnTo>
                      <a:pt x="1766" y="4046"/>
                    </a:lnTo>
                    <a:lnTo>
                      <a:pt x="1768" y="3971"/>
                    </a:lnTo>
                    <a:lnTo>
                      <a:pt x="1770" y="4027"/>
                    </a:lnTo>
                    <a:lnTo>
                      <a:pt x="1774" y="3990"/>
                    </a:lnTo>
                    <a:lnTo>
                      <a:pt x="1776" y="4027"/>
                    </a:lnTo>
                    <a:lnTo>
                      <a:pt x="1780" y="4008"/>
                    </a:lnTo>
                    <a:lnTo>
                      <a:pt x="1782" y="4008"/>
                    </a:lnTo>
                    <a:lnTo>
                      <a:pt x="1785" y="3935"/>
                    </a:lnTo>
                    <a:lnTo>
                      <a:pt x="1787" y="4008"/>
                    </a:lnTo>
                    <a:lnTo>
                      <a:pt x="1791" y="4046"/>
                    </a:lnTo>
                    <a:lnTo>
                      <a:pt x="1793" y="4064"/>
                    </a:lnTo>
                    <a:lnTo>
                      <a:pt x="1797" y="3990"/>
                    </a:lnTo>
                    <a:lnTo>
                      <a:pt x="1799" y="4008"/>
                    </a:lnTo>
                    <a:lnTo>
                      <a:pt x="1802" y="4046"/>
                    </a:lnTo>
                    <a:lnTo>
                      <a:pt x="1804" y="4046"/>
                    </a:lnTo>
                    <a:lnTo>
                      <a:pt x="1808" y="4064"/>
                    </a:lnTo>
                    <a:lnTo>
                      <a:pt x="1810" y="3971"/>
                    </a:lnTo>
                    <a:lnTo>
                      <a:pt x="1814" y="3953"/>
                    </a:lnTo>
                    <a:lnTo>
                      <a:pt x="1816" y="3935"/>
                    </a:lnTo>
                    <a:lnTo>
                      <a:pt x="1819" y="3953"/>
                    </a:lnTo>
                    <a:lnTo>
                      <a:pt x="1821" y="3990"/>
                    </a:lnTo>
                    <a:lnTo>
                      <a:pt x="1825" y="3990"/>
                    </a:lnTo>
                    <a:lnTo>
                      <a:pt x="1827" y="3971"/>
                    </a:lnTo>
                    <a:lnTo>
                      <a:pt x="1829" y="3971"/>
                    </a:lnTo>
                    <a:lnTo>
                      <a:pt x="1833" y="4008"/>
                    </a:lnTo>
                    <a:lnTo>
                      <a:pt x="1835" y="3990"/>
                    </a:lnTo>
                    <a:lnTo>
                      <a:pt x="1838" y="3953"/>
                    </a:lnTo>
                    <a:lnTo>
                      <a:pt x="1841" y="3953"/>
                    </a:lnTo>
                    <a:lnTo>
                      <a:pt x="1844" y="3990"/>
                    </a:lnTo>
                    <a:lnTo>
                      <a:pt x="1846" y="4046"/>
                    </a:lnTo>
                    <a:lnTo>
                      <a:pt x="1850" y="3990"/>
                    </a:lnTo>
                    <a:lnTo>
                      <a:pt x="1852" y="4008"/>
                    </a:lnTo>
                    <a:lnTo>
                      <a:pt x="1855" y="3935"/>
                    </a:lnTo>
                    <a:lnTo>
                      <a:pt x="1858" y="3971"/>
                    </a:lnTo>
                    <a:lnTo>
                      <a:pt x="1861" y="3953"/>
                    </a:lnTo>
                    <a:lnTo>
                      <a:pt x="1863" y="4008"/>
                    </a:lnTo>
                    <a:lnTo>
                      <a:pt x="1867" y="3953"/>
                    </a:lnTo>
                    <a:lnTo>
                      <a:pt x="1869" y="3879"/>
                    </a:lnTo>
                    <a:lnTo>
                      <a:pt x="1873" y="3953"/>
                    </a:lnTo>
                    <a:lnTo>
                      <a:pt x="1875" y="3917"/>
                    </a:lnTo>
                    <a:lnTo>
                      <a:pt x="1878" y="3971"/>
                    </a:lnTo>
                    <a:lnTo>
                      <a:pt x="1880" y="3935"/>
                    </a:lnTo>
                    <a:lnTo>
                      <a:pt x="1884" y="3953"/>
                    </a:lnTo>
                    <a:lnTo>
                      <a:pt x="1886" y="3953"/>
                    </a:lnTo>
                    <a:lnTo>
                      <a:pt x="1888" y="4046"/>
                    </a:lnTo>
                    <a:lnTo>
                      <a:pt x="1892" y="4008"/>
                    </a:lnTo>
                    <a:lnTo>
                      <a:pt x="1894" y="3990"/>
                    </a:lnTo>
                    <a:lnTo>
                      <a:pt x="1897" y="3990"/>
                    </a:lnTo>
                    <a:lnTo>
                      <a:pt x="1900" y="4064"/>
                    </a:lnTo>
                    <a:lnTo>
                      <a:pt x="1903" y="3990"/>
                    </a:lnTo>
                    <a:lnTo>
                      <a:pt x="1905" y="3990"/>
                    </a:lnTo>
                    <a:lnTo>
                      <a:pt x="1909" y="3971"/>
                    </a:lnTo>
                    <a:lnTo>
                      <a:pt x="1911" y="4027"/>
                    </a:lnTo>
                    <a:lnTo>
                      <a:pt x="1914" y="3971"/>
                    </a:lnTo>
                    <a:lnTo>
                      <a:pt x="1917" y="4008"/>
                    </a:lnTo>
                    <a:lnTo>
                      <a:pt x="1920" y="3971"/>
                    </a:lnTo>
                    <a:lnTo>
                      <a:pt x="1922" y="3935"/>
                    </a:lnTo>
                    <a:lnTo>
                      <a:pt x="1926" y="4027"/>
                    </a:lnTo>
                    <a:lnTo>
                      <a:pt x="1928" y="4027"/>
                    </a:lnTo>
                    <a:lnTo>
                      <a:pt x="1931" y="4064"/>
                    </a:lnTo>
                    <a:lnTo>
                      <a:pt x="1934" y="3990"/>
                    </a:lnTo>
                    <a:lnTo>
                      <a:pt x="1937" y="4046"/>
                    </a:lnTo>
                    <a:lnTo>
                      <a:pt x="1939" y="3990"/>
                    </a:lnTo>
                    <a:lnTo>
                      <a:pt x="1943" y="4027"/>
                    </a:lnTo>
                    <a:lnTo>
                      <a:pt x="1945" y="4027"/>
                    </a:lnTo>
                    <a:lnTo>
                      <a:pt x="1948" y="3990"/>
                    </a:lnTo>
                    <a:lnTo>
                      <a:pt x="1951" y="3953"/>
                    </a:lnTo>
                    <a:lnTo>
                      <a:pt x="1953" y="3935"/>
                    </a:lnTo>
                    <a:lnTo>
                      <a:pt x="1956" y="3971"/>
                    </a:lnTo>
                    <a:lnTo>
                      <a:pt x="1959" y="3990"/>
                    </a:lnTo>
                    <a:lnTo>
                      <a:pt x="1962" y="3935"/>
                    </a:lnTo>
                    <a:lnTo>
                      <a:pt x="1964" y="3990"/>
                    </a:lnTo>
                    <a:lnTo>
                      <a:pt x="1968" y="4008"/>
                    </a:lnTo>
                    <a:lnTo>
                      <a:pt x="1970" y="3971"/>
                    </a:lnTo>
                    <a:lnTo>
                      <a:pt x="1973" y="3953"/>
                    </a:lnTo>
                    <a:lnTo>
                      <a:pt x="1976" y="3935"/>
                    </a:lnTo>
                    <a:lnTo>
                      <a:pt x="1979" y="4008"/>
                    </a:lnTo>
                    <a:lnTo>
                      <a:pt x="1981" y="3953"/>
                    </a:lnTo>
                    <a:lnTo>
                      <a:pt x="1985" y="4027"/>
                    </a:lnTo>
                    <a:lnTo>
                      <a:pt x="1987" y="3935"/>
                    </a:lnTo>
                    <a:lnTo>
                      <a:pt x="1990" y="3861"/>
                    </a:lnTo>
                    <a:lnTo>
                      <a:pt x="1993" y="3971"/>
                    </a:lnTo>
                    <a:lnTo>
                      <a:pt x="1996" y="3953"/>
                    </a:lnTo>
                    <a:lnTo>
                      <a:pt x="1998" y="3917"/>
                    </a:lnTo>
                    <a:lnTo>
                      <a:pt x="2002" y="3917"/>
                    </a:lnTo>
                    <a:lnTo>
                      <a:pt x="2004" y="3917"/>
                    </a:lnTo>
                    <a:lnTo>
                      <a:pt x="2007" y="4008"/>
                    </a:lnTo>
                    <a:lnTo>
                      <a:pt x="2010" y="3990"/>
                    </a:lnTo>
                    <a:lnTo>
                      <a:pt x="2013" y="4008"/>
                    </a:lnTo>
                    <a:lnTo>
                      <a:pt x="2015" y="3935"/>
                    </a:lnTo>
                    <a:lnTo>
                      <a:pt x="2018" y="3953"/>
                    </a:lnTo>
                    <a:lnTo>
                      <a:pt x="2021" y="4008"/>
                    </a:lnTo>
                    <a:lnTo>
                      <a:pt x="2023" y="4082"/>
                    </a:lnTo>
                    <a:lnTo>
                      <a:pt x="2027" y="4008"/>
                    </a:lnTo>
                    <a:lnTo>
                      <a:pt x="2029" y="4008"/>
                    </a:lnTo>
                    <a:lnTo>
                      <a:pt x="2032" y="4046"/>
                    </a:lnTo>
                    <a:lnTo>
                      <a:pt x="2035" y="4064"/>
                    </a:lnTo>
                    <a:lnTo>
                      <a:pt x="2038" y="4046"/>
                    </a:lnTo>
                    <a:lnTo>
                      <a:pt x="2040" y="4027"/>
                    </a:lnTo>
                    <a:lnTo>
                      <a:pt x="2044" y="4008"/>
                    </a:lnTo>
                    <a:lnTo>
                      <a:pt x="2046" y="4046"/>
                    </a:lnTo>
                    <a:lnTo>
                      <a:pt x="2049" y="4027"/>
                    </a:lnTo>
                    <a:lnTo>
                      <a:pt x="2052" y="4008"/>
                    </a:lnTo>
                    <a:lnTo>
                      <a:pt x="2055" y="3971"/>
                    </a:lnTo>
                    <a:lnTo>
                      <a:pt x="2057" y="4027"/>
                    </a:lnTo>
                    <a:lnTo>
                      <a:pt x="2061" y="4027"/>
                    </a:lnTo>
                    <a:lnTo>
                      <a:pt x="2063" y="4046"/>
                    </a:lnTo>
                    <a:lnTo>
                      <a:pt x="2066" y="4064"/>
                    </a:lnTo>
                    <a:lnTo>
                      <a:pt x="2069" y="4046"/>
                    </a:lnTo>
                    <a:lnTo>
                      <a:pt x="2072" y="4008"/>
                    </a:lnTo>
                    <a:lnTo>
                      <a:pt x="2074" y="4008"/>
                    </a:lnTo>
                    <a:lnTo>
                      <a:pt x="2078" y="4064"/>
                    </a:lnTo>
                    <a:lnTo>
                      <a:pt x="2080" y="4082"/>
                    </a:lnTo>
                    <a:lnTo>
                      <a:pt x="2082" y="4027"/>
                    </a:lnTo>
                    <a:lnTo>
                      <a:pt x="2086" y="4008"/>
                    </a:lnTo>
                    <a:lnTo>
                      <a:pt x="2088" y="4027"/>
                    </a:lnTo>
                    <a:lnTo>
                      <a:pt x="2091" y="4027"/>
                    </a:lnTo>
                    <a:lnTo>
                      <a:pt x="2094" y="4027"/>
                    </a:lnTo>
                    <a:lnTo>
                      <a:pt x="2097" y="4046"/>
                    </a:lnTo>
                    <a:lnTo>
                      <a:pt x="2099" y="4027"/>
                    </a:lnTo>
                    <a:lnTo>
                      <a:pt x="2103" y="4046"/>
                    </a:lnTo>
                    <a:lnTo>
                      <a:pt x="2105" y="3990"/>
                    </a:lnTo>
                    <a:lnTo>
                      <a:pt x="2108" y="3990"/>
                    </a:lnTo>
                    <a:lnTo>
                      <a:pt x="2111" y="3971"/>
                    </a:lnTo>
                    <a:lnTo>
                      <a:pt x="2114" y="3971"/>
                    </a:lnTo>
                    <a:lnTo>
                      <a:pt x="2116" y="3990"/>
                    </a:lnTo>
                    <a:lnTo>
                      <a:pt x="2120" y="4027"/>
                    </a:lnTo>
                    <a:lnTo>
                      <a:pt x="2122" y="3990"/>
                    </a:lnTo>
                    <a:lnTo>
                      <a:pt x="2125" y="3953"/>
                    </a:lnTo>
                    <a:lnTo>
                      <a:pt x="2128" y="3990"/>
                    </a:lnTo>
                    <a:lnTo>
                      <a:pt x="2131" y="3990"/>
                    </a:lnTo>
                    <a:lnTo>
                      <a:pt x="2133" y="4008"/>
                    </a:lnTo>
                    <a:lnTo>
                      <a:pt x="2137" y="3971"/>
                    </a:lnTo>
                    <a:lnTo>
                      <a:pt x="2139" y="3897"/>
                    </a:lnTo>
                    <a:lnTo>
                      <a:pt x="2142" y="3971"/>
                    </a:lnTo>
                    <a:lnTo>
                      <a:pt x="2145" y="3971"/>
                    </a:lnTo>
                    <a:lnTo>
                      <a:pt x="2148" y="4027"/>
                    </a:lnTo>
                    <a:lnTo>
                      <a:pt x="2150" y="3953"/>
                    </a:lnTo>
                    <a:lnTo>
                      <a:pt x="2153" y="3935"/>
                    </a:lnTo>
                    <a:lnTo>
                      <a:pt x="2156" y="3953"/>
                    </a:lnTo>
                    <a:lnTo>
                      <a:pt x="2158" y="3990"/>
                    </a:lnTo>
                    <a:lnTo>
                      <a:pt x="2162" y="3953"/>
                    </a:lnTo>
                    <a:lnTo>
                      <a:pt x="2164" y="4027"/>
                    </a:lnTo>
                    <a:lnTo>
                      <a:pt x="2167" y="4046"/>
                    </a:lnTo>
                    <a:lnTo>
                      <a:pt x="2170" y="4008"/>
                    </a:lnTo>
                    <a:lnTo>
                      <a:pt x="2173" y="3990"/>
                    </a:lnTo>
                    <a:lnTo>
                      <a:pt x="2175" y="4008"/>
                    </a:lnTo>
                    <a:lnTo>
                      <a:pt x="2179" y="4008"/>
                    </a:lnTo>
                    <a:lnTo>
                      <a:pt x="2181" y="4008"/>
                    </a:lnTo>
                    <a:lnTo>
                      <a:pt x="2184" y="3990"/>
                    </a:lnTo>
                    <a:lnTo>
                      <a:pt x="2187" y="4046"/>
                    </a:lnTo>
                    <a:lnTo>
                      <a:pt x="2190" y="4008"/>
                    </a:lnTo>
                    <a:lnTo>
                      <a:pt x="2192" y="4027"/>
                    </a:lnTo>
                    <a:lnTo>
                      <a:pt x="2196" y="4008"/>
                    </a:lnTo>
                    <a:lnTo>
                      <a:pt x="2198" y="4008"/>
                    </a:lnTo>
                    <a:lnTo>
                      <a:pt x="2201" y="4046"/>
                    </a:lnTo>
                    <a:lnTo>
                      <a:pt x="2204" y="3990"/>
                    </a:lnTo>
                    <a:lnTo>
                      <a:pt x="2207" y="4046"/>
                    </a:lnTo>
                    <a:lnTo>
                      <a:pt x="2209" y="3990"/>
                    </a:lnTo>
                    <a:lnTo>
                      <a:pt x="2213" y="4064"/>
                    </a:lnTo>
                    <a:lnTo>
                      <a:pt x="2215" y="3990"/>
                    </a:lnTo>
                    <a:lnTo>
                      <a:pt x="2218" y="3990"/>
                    </a:lnTo>
                    <a:lnTo>
                      <a:pt x="2221" y="3971"/>
                    </a:lnTo>
                    <a:lnTo>
                      <a:pt x="2223" y="3935"/>
                    </a:lnTo>
                    <a:lnTo>
                      <a:pt x="2226" y="3953"/>
                    </a:lnTo>
                    <a:lnTo>
                      <a:pt x="2229" y="3917"/>
                    </a:lnTo>
                    <a:lnTo>
                      <a:pt x="2232" y="3990"/>
                    </a:lnTo>
                    <a:lnTo>
                      <a:pt x="2234" y="3917"/>
                    </a:lnTo>
                    <a:lnTo>
                      <a:pt x="2238" y="3971"/>
                    </a:lnTo>
                    <a:lnTo>
                      <a:pt x="2240" y="3971"/>
                    </a:lnTo>
                    <a:lnTo>
                      <a:pt x="2243" y="3971"/>
                    </a:lnTo>
                    <a:lnTo>
                      <a:pt x="2246" y="3953"/>
                    </a:lnTo>
                    <a:lnTo>
                      <a:pt x="2249" y="3953"/>
                    </a:lnTo>
                    <a:lnTo>
                      <a:pt x="2251" y="3990"/>
                    </a:lnTo>
                    <a:lnTo>
                      <a:pt x="2255" y="3971"/>
                    </a:lnTo>
                    <a:lnTo>
                      <a:pt x="2257" y="3935"/>
                    </a:lnTo>
                    <a:lnTo>
                      <a:pt x="2260" y="3917"/>
                    </a:lnTo>
                    <a:lnTo>
                      <a:pt x="2263" y="3953"/>
                    </a:lnTo>
                    <a:lnTo>
                      <a:pt x="2266" y="4027"/>
                    </a:lnTo>
                    <a:lnTo>
                      <a:pt x="2268" y="4027"/>
                    </a:lnTo>
                    <a:lnTo>
                      <a:pt x="2272" y="4027"/>
                    </a:lnTo>
                    <a:lnTo>
                      <a:pt x="2274" y="3990"/>
                    </a:lnTo>
                    <a:lnTo>
                      <a:pt x="2277" y="3990"/>
                    </a:lnTo>
                    <a:lnTo>
                      <a:pt x="2280" y="4008"/>
                    </a:lnTo>
                    <a:lnTo>
                      <a:pt x="2283" y="3971"/>
                    </a:lnTo>
                    <a:lnTo>
                      <a:pt x="2285" y="3990"/>
                    </a:lnTo>
                    <a:lnTo>
                      <a:pt x="2289" y="3935"/>
                    </a:lnTo>
                    <a:lnTo>
                      <a:pt x="2291" y="4046"/>
                    </a:lnTo>
                    <a:lnTo>
                      <a:pt x="2294" y="4027"/>
                    </a:lnTo>
                    <a:lnTo>
                      <a:pt x="2297" y="4008"/>
                    </a:lnTo>
                    <a:lnTo>
                      <a:pt x="2299" y="4027"/>
                    </a:lnTo>
                    <a:lnTo>
                      <a:pt x="2302" y="3990"/>
                    </a:lnTo>
                    <a:lnTo>
                      <a:pt x="2305" y="4064"/>
                    </a:lnTo>
                    <a:lnTo>
                      <a:pt x="2308" y="4008"/>
                    </a:lnTo>
                    <a:lnTo>
                      <a:pt x="2310" y="4046"/>
                    </a:lnTo>
                    <a:lnTo>
                      <a:pt x="2314" y="3953"/>
                    </a:lnTo>
                    <a:lnTo>
                      <a:pt x="2316" y="4064"/>
                    </a:lnTo>
                    <a:lnTo>
                      <a:pt x="2319" y="4008"/>
                    </a:lnTo>
                    <a:lnTo>
                      <a:pt x="2322" y="4046"/>
                    </a:lnTo>
                    <a:lnTo>
                      <a:pt x="2325" y="4008"/>
                    </a:lnTo>
                    <a:lnTo>
                      <a:pt x="2327" y="4008"/>
                    </a:lnTo>
                    <a:lnTo>
                      <a:pt x="2331" y="4008"/>
                    </a:lnTo>
                    <a:lnTo>
                      <a:pt x="2333" y="4064"/>
                    </a:lnTo>
                    <a:lnTo>
                      <a:pt x="2336" y="4046"/>
                    </a:lnTo>
                    <a:lnTo>
                      <a:pt x="2339" y="3953"/>
                    </a:lnTo>
                    <a:lnTo>
                      <a:pt x="2342" y="3971"/>
                    </a:lnTo>
                    <a:lnTo>
                      <a:pt x="2344" y="3990"/>
                    </a:lnTo>
                    <a:lnTo>
                      <a:pt x="2348" y="4027"/>
                    </a:lnTo>
                    <a:lnTo>
                      <a:pt x="2350" y="4008"/>
                    </a:lnTo>
                    <a:lnTo>
                      <a:pt x="2353" y="3917"/>
                    </a:lnTo>
                    <a:lnTo>
                      <a:pt x="2356" y="4008"/>
                    </a:lnTo>
                    <a:lnTo>
                      <a:pt x="2359" y="4008"/>
                    </a:lnTo>
                    <a:lnTo>
                      <a:pt x="2361" y="4027"/>
                    </a:lnTo>
                    <a:lnTo>
                      <a:pt x="2365" y="3990"/>
                    </a:lnTo>
                    <a:lnTo>
                      <a:pt x="2367" y="4008"/>
                    </a:lnTo>
                    <a:lnTo>
                      <a:pt x="2370" y="3935"/>
                    </a:lnTo>
                    <a:lnTo>
                      <a:pt x="2373" y="3990"/>
                    </a:lnTo>
                    <a:lnTo>
                      <a:pt x="2376" y="3953"/>
                    </a:lnTo>
                    <a:lnTo>
                      <a:pt x="2378" y="3990"/>
                    </a:lnTo>
                    <a:lnTo>
                      <a:pt x="2381" y="3917"/>
                    </a:lnTo>
                    <a:lnTo>
                      <a:pt x="2384" y="3953"/>
                    </a:lnTo>
                    <a:lnTo>
                      <a:pt x="2386" y="3917"/>
                    </a:lnTo>
                    <a:lnTo>
                      <a:pt x="2390" y="3917"/>
                    </a:lnTo>
                    <a:lnTo>
                      <a:pt x="2392" y="3971"/>
                    </a:lnTo>
                    <a:lnTo>
                      <a:pt x="2395" y="3935"/>
                    </a:lnTo>
                    <a:lnTo>
                      <a:pt x="2398" y="3917"/>
                    </a:lnTo>
                    <a:lnTo>
                      <a:pt x="2401" y="3953"/>
                    </a:lnTo>
                    <a:lnTo>
                      <a:pt x="2403" y="3971"/>
                    </a:lnTo>
                    <a:lnTo>
                      <a:pt x="2407" y="4027"/>
                    </a:lnTo>
                    <a:lnTo>
                      <a:pt x="2409" y="4046"/>
                    </a:lnTo>
                    <a:lnTo>
                      <a:pt x="2412" y="4008"/>
                    </a:lnTo>
                    <a:lnTo>
                      <a:pt x="2415" y="4064"/>
                    </a:lnTo>
                    <a:lnTo>
                      <a:pt x="2418" y="4027"/>
                    </a:lnTo>
                    <a:lnTo>
                      <a:pt x="2420" y="4008"/>
                    </a:lnTo>
                    <a:lnTo>
                      <a:pt x="2424" y="3990"/>
                    </a:lnTo>
                    <a:lnTo>
                      <a:pt x="2426" y="4046"/>
                    </a:lnTo>
                    <a:lnTo>
                      <a:pt x="2429" y="4027"/>
                    </a:lnTo>
                    <a:lnTo>
                      <a:pt x="2432" y="4046"/>
                    </a:lnTo>
                    <a:lnTo>
                      <a:pt x="2435" y="4046"/>
                    </a:lnTo>
                    <a:lnTo>
                      <a:pt x="2437" y="4027"/>
                    </a:lnTo>
                    <a:lnTo>
                      <a:pt x="2441" y="4064"/>
                    </a:lnTo>
                    <a:lnTo>
                      <a:pt x="2443" y="3990"/>
                    </a:lnTo>
                    <a:lnTo>
                      <a:pt x="2446" y="4008"/>
                    </a:lnTo>
                    <a:lnTo>
                      <a:pt x="2449" y="3971"/>
                    </a:lnTo>
                    <a:lnTo>
                      <a:pt x="2452" y="3990"/>
                    </a:lnTo>
                    <a:lnTo>
                      <a:pt x="2454" y="4046"/>
                    </a:lnTo>
                    <a:lnTo>
                      <a:pt x="2458" y="4008"/>
                    </a:lnTo>
                    <a:lnTo>
                      <a:pt x="2460" y="4008"/>
                    </a:lnTo>
                    <a:lnTo>
                      <a:pt x="2462" y="3990"/>
                    </a:lnTo>
                    <a:lnTo>
                      <a:pt x="2466" y="4008"/>
                    </a:lnTo>
                    <a:lnTo>
                      <a:pt x="2468" y="4064"/>
                    </a:lnTo>
                    <a:lnTo>
                      <a:pt x="2471" y="4064"/>
                    </a:lnTo>
                    <a:lnTo>
                      <a:pt x="2474" y="4046"/>
                    </a:lnTo>
                    <a:lnTo>
                      <a:pt x="2477" y="3990"/>
                    </a:lnTo>
                    <a:lnTo>
                      <a:pt x="2479" y="3953"/>
                    </a:lnTo>
                    <a:lnTo>
                      <a:pt x="2483" y="4027"/>
                    </a:lnTo>
                    <a:lnTo>
                      <a:pt x="2485" y="4008"/>
                    </a:lnTo>
                    <a:lnTo>
                      <a:pt x="2488" y="3971"/>
                    </a:lnTo>
                    <a:lnTo>
                      <a:pt x="2491" y="3990"/>
                    </a:lnTo>
                    <a:lnTo>
                      <a:pt x="2494" y="3935"/>
                    </a:lnTo>
                    <a:lnTo>
                      <a:pt x="2496" y="3971"/>
                    </a:lnTo>
                    <a:lnTo>
                      <a:pt x="2500" y="3935"/>
                    </a:lnTo>
                    <a:lnTo>
                      <a:pt x="2502" y="3990"/>
                    </a:lnTo>
                    <a:lnTo>
                      <a:pt x="2505" y="3953"/>
                    </a:lnTo>
                    <a:lnTo>
                      <a:pt x="2508" y="3935"/>
                    </a:lnTo>
                    <a:lnTo>
                      <a:pt x="2511" y="3935"/>
                    </a:lnTo>
                    <a:lnTo>
                      <a:pt x="2513" y="3897"/>
                    </a:lnTo>
                    <a:lnTo>
                      <a:pt x="2517" y="3953"/>
                    </a:lnTo>
                    <a:lnTo>
                      <a:pt x="2519" y="3935"/>
                    </a:lnTo>
                    <a:lnTo>
                      <a:pt x="2522" y="4046"/>
                    </a:lnTo>
                    <a:lnTo>
                      <a:pt x="2525" y="3935"/>
                    </a:lnTo>
                    <a:lnTo>
                      <a:pt x="2528" y="4027"/>
                    </a:lnTo>
                    <a:lnTo>
                      <a:pt x="2530" y="3990"/>
                    </a:lnTo>
                    <a:lnTo>
                      <a:pt x="2534" y="3990"/>
                    </a:lnTo>
                    <a:lnTo>
                      <a:pt x="2536" y="3971"/>
                    </a:lnTo>
                    <a:lnTo>
                      <a:pt x="2539" y="3953"/>
                    </a:lnTo>
                    <a:lnTo>
                      <a:pt x="2542" y="4046"/>
                    </a:lnTo>
                    <a:lnTo>
                      <a:pt x="2545" y="3953"/>
                    </a:lnTo>
                    <a:lnTo>
                      <a:pt x="2547" y="4027"/>
                    </a:lnTo>
                    <a:lnTo>
                      <a:pt x="2550" y="4027"/>
                    </a:lnTo>
                    <a:lnTo>
                      <a:pt x="2553" y="4027"/>
                    </a:lnTo>
                    <a:lnTo>
                      <a:pt x="2555" y="3990"/>
                    </a:lnTo>
                    <a:lnTo>
                      <a:pt x="2559" y="3971"/>
                    </a:lnTo>
                    <a:lnTo>
                      <a:pt x="2561" y="3990"/>
                    </a:lnTo>
                    <a:lnTo>
                      <a:pt x="2564" y="4046"/>
                    </a:lnTo>
                    <a:lnTo>
                      <a:pt x="2567" y="4008"/>
                    </a:lnTo>
                    <a:lnTo>
                      <a:pt x="2570" y="3935"/>
                    </a:lnTo>
                    <a:lnTo>
                      <a:pt x="2572" y="3990"/>
                    </a:lnTo>
                    <a:lnTo>
                      <a:pt x="2576" y="4064"/>
                    </a:lnTo>
                    <a:lnTo>
                      <a:pt x="2578" y="3990"/>
                    </a:lnTo>
                    <a:lnTo>
                      <a:pt x="2581" y="4008"/>
                    </a:lnTo>
                    <a:lnTo>
                      <a:pt x="2584" y="3990"/>
                    </a:lnTo>
                    <a:lnTo>
                      <a:pt x="2587" y="4027"/>
                    </a:lnTo>
                    <a:lnTo>
                      <a:pt x="2589" y="3971"/>
                    </a:lnTo>
                    <a:lnTo>
                      <a:pt x="2593" y="4046"/>
                    </a:lnTo>
                    <a:lnTo>
                      <a:pt x="2595" y="4008"/>
                    </a:lnTo>
                    <a:lnTo>
                      <a:pt x="2598" y="4082"/>
                    </a:lnTo>
                    <a:lnTo>
                      <a:pt x="2601" y="4027"/>
                    </a:lnTo>
                    <a:lnTo>
                      <a:pt x="2604" y="4082"/>
                    </a:lnTo>
                    <a:lnTo>
                      <a:pt x="2606" y="4064"/>
                    </a:lnTo>
                    <a:lnTo>
                      <a:pt x="2610" y="3990"/>
                    </a:lnTo>
                    <a:lnTo>
                      <a:pt x="2612" y="4008"/>
                    </a:lnTo>
                    <a:lnTo>
                      <a:pt x="2615" y="4027"/>
                    </a:lnTo>
                    <a:lnTo>
                      <a:pt x="2618" y="4064"/>
                    </a:lnTo>
                    <a:lnTo>
                      <a:pt x="2621" y="4064"/>
                    </a:lnTo>
                    <a:lnTo>
                      <a:pt x="2623" y="4008"/>
                    </a:lnTo>
                    <a:lnTo>
                      <a:pt x="2627" y="3971"/>
                    </a:lnTo>
                    <a:lnTo>
                      <a:pt x="2629" y="3971"/>
                    </a:lnTo>
                    <a:lnTo>
                      <a:pt x="2632" y="4008"/>
                    </a:lnTo>
                    <a:lnTo>
                      <a:pt x="2635" y="4008"/>
                    </a:lnTo>
                    <a:lnTo>
                      <a:pt x="2638" y="4027"/>
                    </a:lnTo>
                    <a:lnTo>
                      <a:pt x="2640" y="3953"/>
                    </a:lnTo>
                    <a:lnTo>
                      <a:pt x="2644" y="3990"/>
                    </a:lnTo>
                    <a:lnTo>
                      <a:pt x="2646" y="3971"/>
                    </a:lnTo>
                    <a:lnTo>
                      <a:pt x="2648" y="4008"/>
                    </a:lnTo>
                    <a:lnTo>
                      <a:pt x="2652" y="3990"/>
                    </a:lnTo>
                    <a:lnTo>
                      <a:pt x="2654" y="3971"/>
                    </a:lnTo>
                    <a:lnTo>
                      <a:pt x="2657" y="3990"/>
                    </a:lnTo>
                    <a:lnTo>
                      <a:pt x="2660" y="3990"/>
                    </a:lnTo>
                    <a:lnTo>
                      <a:pt x="2663" y="3990"/>
                    </a:lnTo>
                    <a:lnTo>
                      <a:pt x="2665" y="3990"/>
                    </a:lnTo>
                    <a:lnTo>
                      <a:pt x="2669" y="4046"/>
                    </a:lnTo>
                    <a:lnTo>
                      <a:pt x="2671" y="4027"/>
                    </a:lnTo>
                    <a:lnTo>
                      <a:pt x="2674" y="4046"/>
                    </a:lnTo>
                    <a:lnTo>
                      <a:pt x="2677" y="4008"/>
                    </a:lnTo>
                    <a:lnTo>
                      <a:pt x="2680" y="3990"/>
                    </a:lnTo>
                    <a:lnTo>
                      <a:pt x="2682" y="4027"/>
                    </a:lnTo>
                    <a:lnTo>
                      <a:pt x="2686" y="4046"/>
                    </a:lnTo>
                    <a:lnTo>
                      <a:pt x="2688" y="4064"/>
                    </a:lnTo>
                    <a:lnTo>
                      <a:pt x="2691" y="3953"/>
                    </a:lnTo>
                    <a:lnTo>
                      <a:pt x="2694" y="4027"/>
                    </a:lnTo>
                    <a:lnTo>
                      <a:pt x="2697" y="4027"/>
                    </a:lnTo>
                    <a:lnTo>
                      <a:pt x="2699" y="4027"/>
                    </a:lnTo>
                    <a:lnTo>
                      <a:pt x="2703" y="3990"/>
                    </a:lnTo>
                    <a:lnTo>
                      <a:pt x="2705" y="3971"/>
                    </a:lnTo>
                    <a:lnTo>
                      <a:pt x="2708" y="4027"/>
                    </a:lnTo>
                    <a:lnTo>
                      <a:pt x="2711" y="4046"/>
                    </a:lnTo>
                    <a:lnTo>
                      <a:pt x="2714" y="4046"/>
                    </a:lnTo>
                    <a:lnTo>
                      <a:pt x="2716" y="4027"/>
                    </a:lnTo>
                    <a:lnTo>
                      <a:pt x="2720" y="4008"/>
                    </a:lnTo>
                    <a:lnTo>
                      <a:pt x="2722" y="4027"/>
                    </a:lnTo>
                    <a:lnTo>
                      <a:pt x="2725" y="4027"/>
                    </a:lnTo>
                    <a:lnTo>
                      <a:pt x="2728" y="4008"/>
                    </a:lnTo>
                    <a:lnTo>
                      <a:pt x="2731" y="4046"/>
                    </a:lnTo>
                    <a:lnTo>
                      <a:pt x="2733" y="4046"/>
                    </a:lnTo>
                    <a:lnTo>
                      <a:pt x="2737" y="4027"/>
                    </a:lnTo>
                    <a:lnTo>
                      <a:pt x="2739" y="4008"/>
                    </a:lnTo>
                    <a:lnTo>
                      <a:pt x="2742" y="4046"/>
                    </a:lnTo>
                    <a:lnTo>
                      <a:pt x="2745" y="3990"/>
                    </a:lnTo>
                    <a:lnTo>
                      <a:pt x="2747" y="3917"/>
                    </a:lnTo>
                    <a:lnTo>
                      <a:pt x="2750" y="3990"/>
                    </a:lnTo>
                    <a:lnTo>
                      <a:pt x="2753" y="4008"/>
                    </a:lnTo>
                    <a:lnTo>
                      <a:pt x="2756" y="3990"/>
                    </a:lnTo>
                    <a:lnTo>
                      <a:pt x="2758" y="4008"/>
                    </a:lnTo>
                    <a:lnTo>
                      <a:pt x="2762" y="4008"/>
                    </a:lnTo>
                    <a:lnTo>
                      <a:pt x="2764" y="3971"/>
                    </a:lnTo>
                    <a:lnTo>
                      <a:pt x="2767" y="4008"/>
                    </a:lnTo>
                    <a:lnTo>
                      <a:pt x="2770" y="3990"/>
                    </a:lnTo>
                    <a:lnTo>
                      <a:pt x="2773" y="3953"/>
                    </a:lnTo>
                    <a:lnTo>
                      <a:pt x="2775" y="3971"/>
                    </a:lnTo>
                    <a:lnTo>
                      <a:pt x="2779" y="4008"/>
                    </a:lnTo>
                    <a:lnTo>
                      <a:pt x="2781" y="4008"/>
                    </a:lnTo>
                    <a:lnTo>
                      <a:pt x="2784" y="4027"/>
                    </a:lnTo>
                    <a:lnTo>
                      <a:pt x="2787" y="4008"/>
                    </a:lnTo>
                    <a:lnTo>
                      <a:pt x="2790" y="4027"/>
                    </a:lnTo>
                    <a:lnTo>
                      <a:pt x="2792" y="3953"/>
                    </a:lnTo>
                    <a:lnTo>
                      <a:pt x="2796" y="3971"/>
                    </a:lnTo>
                    <a:lnTo>
                      <a:pt x="2798" y="4008"/>
                    </a:lnTo>
                    <a:lnTo>
                      <a:pt x="2801" y="4008"/>
                    </a:lnTo>
                    <a:lnTo>
                      <a:pt x="2804" y="3971"/>
                    </a:lnTo>
                    <a:lnTo>
                      <a:pt x="2807" y="3971"/>
                    </a:lnTo>
                    <a:lnTo>
                      <a:pt x="2809" y="3971"/>
                    </a:lnTo>
                    <a:lnTo>
                      <a:pt x="2813" y="3971"/>
                    </a:lnTo>
                    <a:lnTo>
                      <a:pt x="2815" y="3990"/>
                    </a:lnTo>
                    <a:lnTo>
                      <a:pt x="2818" y="3990"/>
                    </a:lnTo>
                    <a:lnTo>
                      <a:pt x="2821" y="4008"/>
                    </a:lnTo>
                    <a:lnTo>
                      <a:pt x="2824" y="4082"/>
                    </a:lnTo>
                    <a:lnTo>
                      <a:pt x="2826" y="4027"/>
                    </a:lnTo>
                    <a:lnTo>
                      <a:pt x="2830" y="4046"/>
                    </a:lnTo>
                    <a:lnTo>
                      <a:pt x="2832" y="4027"/>
                    </a:lnTo>
                    <a:lnTo>
                      <a:pt x="2835" y="4064"/>
                    </a:lnTo>
                    <a:lnTo>
                      <a:pt x="2838" y="4064"/>
                    </a:lnTo>
                    <a:lnTo>
                      <a:pt x="2841" y="3990"/>
                    </a:lnTo>
                    <a:lnTo>
                      <a:pt x="2843" y="4027"/>
                    </a:lnTo>
                    <a:lnTo>
                      <a:pt x="2847" y="4027"/>
                    </a:lnTo>
                    <a:lnTo>
                      <a:pt x="2849" y="4046"/>
                    </a:lnTo>
                    <a:lnTo>
                      <a:pt x="2852" y="4046"/>
                    </a:lnTo>
                    <a:lnTo>
                      <a:pt x="2855" y="3953"/>
                    </a:lnTo>
                    <a:lnTo>
                      <a:pt x="2858" y="4027"/>
                    </a:lnTo>
                    <a:lnTo>
                      <a:pt x="2860" y="4008"/>
                    </a:lnTo>
                    <a:lnTo>
                      <a:pt x="2863" y="4008"/>
                    </a:lnTo>
                    <a:lnTo>
                      <a:pt x="2866" y="3953"/>
                    </a:lnTo>
                    <a:lnTo>
                      <a:pt x="2868" y="3990"/>
                    </a:lnTo>
                    <a:lnTo>
                      <a:pt x="2872" y="3953"/>
                    </a:lnTo>
                    <a:lnTo>
                      <a:pt x="2874" y="4008"/>
                    </a:lnTo>
                    <a:lnTo>
                      <a:pt x="2877" y="4008"/>
                    </a:lnTo>
                    <a:lnTo>
                      <a:pt x="2880" y="3990"/>
                    </a:lnTo>
                    <a:lnTo>
                      <a:pt x="2883" y="3990"/>
                    </a:lnTo>
                    <a:lnTo>
                      <a:pt x="2885" y="3990"/>
                    </a:lnTo>
                    <a:lnTo>
                      <a:pt x="2889" y="4008"/>
                    </a:lnTo>
                    <a:lnTo>
                      <a:pt x="2891" y="4064"/>
                    </a:lnTo>
                    <a:lnTo>
                      <a:pt x="2894" y="3953"/>
                    </a:lnTo>
                    <a:lnTo>
                      <a:pt x="2897" y="3990"/>
                    </a:lnTo>
                    <a:lnTo>
                      <a:pt x="2900" y="3990"/>
                    </a:lnTo>
                    <a:lnTo>
                      <a:pt x="2902" y="4027"/>
                    </a:lnTo>
                    <a:lnTo>
                      <a:pt x="2906" y="3990"/>
                    </a:lnTo>
                    <a:lnTo>
                      <a:pt x="2908" y="3990"/>
                    </a:lnTo>
                    <a:lnTo>
                      <a:pt x="2911" y="4027"/>
                    </a:lnTo>
                    <a:lnTo>
                      <a:pt x="2914" y="4027"/>
                    </a:lnTo>
                    <a:lnTo>
                      <a:pt x="2917" y="4027"/>
                    </a:lnTo>
                    <a:lnTo>
                      <a:pt x="2919" y="4046"/>
                    </a:lnTo>
                    <a:lnTo>
                      <a:pt x="2923" y="4027"/>
                    </a:lnTo>
                    <a:lnTo>
                      <a:pt x="2925" y="3917"/>
                    </a:lnTo>
                    <a:lnTo>
                      <a:pt x="2928" y="4008"/>
                    </a:lnTo>
                    <a:lnTo>
                      <a:pt x="2931" y="4027"/>
                    </a:lnTo>
                    <a:lnTo>
                      <a:pt x="2934" y="4027"/>
                    </a:lnTo>
                    <a:lnTo>
                      <a:pt x="2936" y="3971"/>
                    </a:lnTo>
                    <a:lnTo>
                      <a:pt x="2940" y="3935"/>
                    </a:lnTo>
                    <a:lnTo>
                      <a:pt x="2942" y="4027"/>
                    </a:lnTo>
                    <a:lnTo>
                      <a:pt x="2945" y="4027"/>
                    </a:lnTo>
                    <a:lnTo>
                      <a:pt x="2948" y="4008"/>
                    </a:lnTo>
                    <a:lnTo>
                      <a:pt x="2951" y="4027"/>
                    </a:lnTo>
                    <a:lnTo>
                      <a:pt x="2953" y="4064"/>
                    </a:lnTo>
                    <a:lnTo>
                      <a:pt x="2957" y="4008"/>
                    </a:lnTo>
                    <a:lnTo>
                      <a:pt x="2959" y="4046"/>
                    </a:lnTo>
                    <a:lnTo>
                      <a:pt x="2962" y="4008"/>
                    </a:lnTo>
                    <a:lnTo>
                      <a:pt x="2965" y="3990"/>
                    </a:lnTo>
                    <a:lnTo>
                      <a:pt x="2968" y="3971"/>
                    </a:lnTo>
                    <a:lnTo>
                      <a:pt x="2970" y="4046"/>
                    </a:lnTo>
                    <a:lnTo>
                      <a:pt x="2974" y="4046"/>
                    </a:lnTo>
                    <a:lnTo>
                      <a:pt x="2976" y="4046"/>
                    </a:lnTo>
                    <a:lnTo>
                      <a:pt x="2979" y="4008"/>
                    </a:lnTo>
                    <a:lnTo>
                      <a:pt x="2982" y="4046"/>
                    </a:lnTo>
                    <a:lnTo>
                      <a:pt x="2984" y="4046"/>
                    </a:lnTo>
                    <a:lnTo>
                      <a:pt x="2987" y="4046"/>
                    </a:lnTo>
                    <a:lnTo>
                      <a:pt x="2990" y="3971"/>
                    </a:lnTo>
                    <a:lnTo>
                      <a:pt x="2993" y="4008"/>
                    </a:lnTo>
                    <a:lnTo>
                      <a:pt x="2995" y="3990"/>
                    </a:lnTo>
                    <a:lnTo>
                      <a:pt x="2999" y="4027"/>
                    </a:lnTo>
                    <a:lnTo>
                      <a:pt x="3001" y="4008"/>
                    </a:lnTo>
                    <a:lnTo>
                      <a:pt x="3004" y="3990"/>
                    </a:lnTo>
                    <a:lnTo>
                      <a:pt x="3007" y="3953"/>
                    </a:lnTo>
                    <a:lnTo>
                      <a:pt x="3010" y="3971"/>
                    </a:lnTo>
                    <a:lnTo>
                      <a:pt x="3012" y="3953"/>
                    </a:lnTo>
                    <a:lnTo>
                      <a:pt x="3016" y="4008"/>
                    </a:lnTo>
                    <a:lnTo>
                      <a:pt x="3018" y="3917"/>
                    </a:lnTo>
                    <a:lnTo>
                      <a:pt x="3021" y="3953"/>
                    </a:lnTo>
                    <a:lnTo>
                      <a:pt x="3024" y="3971"/>
                    </a:lnTo>
                    <a:lnTo>
                      <a:pt x="3027" y="3990"/>
                    </a:lnTo>
                    <a:lnTo>
                      <a:pt x="3029" y="3935"/>
                    </a:lnTo>
                    <a:lnTo>
                      <a:pt x="3033" y="3935"/>
                    </a:lnTo>
                    <a:lnTo>
                      <a:pt x="3035" y="3861"/>
                    </a:lnTo>
                    <a:lnTo>
                      <a:pt x="3038" y="3861"/>
                    </a:lnTo>
                    <a:lnTo>
                      <a:pt x="3041" y="3897"/>
                    </a:lnTo>
                    <a:lnTo>
                      <a:pt x="3044" y="3935"/>
                    </a:lnTo>
                    <a:lnTo>
                      <a:pt x="3046" y="3953"/>
                    </a:lnTo>
                    <a:lnTo>
                      <a:pt x="3050" y="3953"/>
                    </a:lnTo>
                    <a:lnTo>
                      <a:pt x="3052" y="3990"/>
                    </a:lnTo>
                    <a:lnTo>
                      <a:pt x="3055" y="4008"/>
                    </a:lnTo>
                    <a:lnTo>
                      <a:pt x="3058" y="3990"/>
                    </a:lnTo>
                    <a:lnTo>
                      <a:pt x="3061" y="3953"/>
                    </a:lnTo>
                    <a:lnTo>
                      <a:pt x="3063" y="3935"/>
                    </a:lnTo>
                    <a:lnTo>
                      <a:pt x="3067" y="3990"/>
                    </a:lnTo>
                    <a:lnTo>
                      <a:pt x="3069" y="4008"/>
                    </a:lnTo>
                    <a:lnTo>
                      <a:pt x="3072" y="3953"/>
                    </a:lnTo>
                    <a:lnTo>
                      <a:pt x="3075" y="3953"/>
                    </a:lnTo>
                    <a:lnTo>
                      <a:pt x="3078" y="3990"/>
                    </a:lnTo>
                    <a:lnTo>
                      <a:pt x="3080" y="3971"/>
                    </a:lnTo>
                    <a:lnTo>
                      <a:pt x="3084" y="3971"/>
                    </a:lnTo>
                    <a:lnTo>
                      <a:pt x="3086" y="3935"/>
                    </a:lnTo>
                    <a:lnTo>
                      <a:pt x="3089" y="3990"/>
                    </a:lnTo>
                    <a:lnTo>
                      <a:pt x="3092" y="3917"/>
                    </a:lnTo>
                    <a:lnTo>
                      <a:pt x="3095" y="3990"/>
                    </a:lnTo>
                    <a:lnTo>
                      <a:pt x="3097" y="3861"/>
                    </a:lnTo>
                    <a:lnTo>
                      <a:pt x="3101" y="3971"/>
                    </a:lnTo>
                    <a:lnTo>
                      <a:pt x="3103" y="3953"/>
                    </a:lnTo>
                    <a:lnTo>
                      <a:pt x="3106" y="4008"/>
                    </a:lnTo>
                    <a:lnTo>
                      <a:pt x="3109" y="3917"/>
                    </a:lnTo>
                    <a:lnTo>
                      <a:pt x="3112" y="3990"/>
                    </a:lnTo>
                    <a:lnTo>
                      <a:pt x="3114" y="3935"/>
                    </a:lnTo>
                    <a:lnTo>
                      <a:pt x="3118" y="3971"/>
                    </a:lnTo>
                    <a:lnTo>
                      <a:pt x="3120" y="4008"/>
                    </a:lnTo>
                    <a:lnTo>
                      <a:pt x="3123" y="3971"/>
                    </a:lnTo>
                    <a:lnTo>
                      <a:pt x="3126" y="3935"/>
                    </a:lnTo>
                    <a:lnTo>
                      <a:pt x="3128" y="3935"/>
                    </a:lnTo>
                    <a:lnTo>
                      <a:pt x="3131" y="3971"/>
                    </a:lnTo>
                    <a:lnTo>
                      <a:pt x="3134" y="3990"/>
                    </a:lnTo>
                    <a:lnTo>
                      <a:pt x="3137" y="3935"/>
                    </a:lnTo>
                    <a:lnTo>
                      <a:pt x="3139" y="3897"/>
                    </a:lnTo>
                    <a:lnTo>
                      <a:pt x="3143" y="3824"/>
                    </a:lnTo>
                    <a:lnTo>
                      <a:pt x="3145" y="3492"/>
                    </a:lnTo>
                    <a:lnTo>
                      <a:pt x="3148" y="3085"/>
                    </a:lnTo>
                    <a:lnTo>
                      <a:pt x="3151" y="2401"/>
                    </a:lnTo>
                    <a:lnTo>
                      <a:pt x="3154" y="1219"/>
                    </a:lnTo>
                    <a:lnTo>
                      <a:pt x="3156" y="130"/>
                    </a:lnTo>
                    <a:lnTo>
                      <a:pt x="3160" y="0"/>
                    </a:lnTo>
                    <a:lnTo>
                      <a:pt x="3162" y="444"/>
                    </a:lnTo>
                    <a:lnTo>
                      <a:pt x="3165" y="1460"/>
                    </a:lnTo>
                    <a:lnTo>
                      <a:pt x="3168" y="2180"/>
                    </a:lnTo>
                    <a:lnTo>
                      <a:pt x="3171" y="2439"/>
                    </a:lnTo>
                    <a:lnTo>
                      <a:pt x="3173" y="2771"/>
                    </a:lnTo>
                    <a:lnTo>
                      <a:pt x="3177" y="3029"/>
                    </a:lnTo>
                    <a:lnTo>
                      <a:pt x="3179" y="3325"/>
                    </a:lnTo>
                    <a:lnTo>
                      <a:pt x="3182" y="3547"/>
                    </a:lnTo>
                    <a:lnTo>
                      <a:pt x="3185" y="3676"/>
                    </a:lnTo>
                    <a:lnTo>
                      <a:pt x="3188" y="3657"/>
                    </a:lnTo>
                    <a:lnTo>
                      <a:pt x="3190" y="3657"/>
                    </a:lnTo>
                    <a:lnTo>
                      <a:pt x="3194" y="3732"/>
                    </a:lnTo>
                    <a:lnTo>
                      <a:pt x="3196" y="3768"/>
                    </a:lnTo>
                    <a:lnTo>
                      <a:pt x="3199" y="3861"/>
                    </a:lnTo>
                    <a:lnTo>
                      <a:pt x="3202" y="3806"/>
                    </a:lnTo>
                    <a:lnTo>
                      <a:pt x="3205" y="3953"/>
                    </a:lnTo>
                    <a:lnTo>
                      <a:pt x="3207" y="3953"/>
                    </a:lnTo>
                    <a:lnTo>
                      <a:pt x="3211" y="3861"/>
                    </a:lnTo>
                    <a:lnTo>
                      <a:pt x="3213" y="3953"/>
                    </a:lnTo>
                    <a:lnTo>
                      <a:pt x="3216" y="3842"/>
                    </a:lnTo>
                    <a:lnTo>
                      <a:pt x="3219" y="3861"/>
                    </a:lnTo>
                    <a:lnTo>
                      <a:pt x="3222" y="3935"/>
                    </a:lnTo>
                    <a:lnTo>
                      <a:pt x="3224" y="3897"/>
                    </a:lnTo>
                    <a:lnTo>
                      <a:pt x="3228" y="3897"/>
                    </a:lnTo>
                    <a:lnTo>
                      <a:pt x="3230" y="3935"/>
                    </a:lnTo>
                    <a:lnTo>
                      <a:pt x="3234" y="3917"/>
                    </a:lnTo>
                    <a:lnTo>
                      <a:pt x="3236" y="3879"/>
                    </a:lnTo>
                    <a:lnTo>
                      <a:pt x="3239" y="3861"/>
                    </a:lnTo>
                    <a:lnTo>
                      <a:pt x="3241" y="3953"/>
                    </a:lnTo>
                    <a:lnTo>
                      <a:pt x="3245" y="3897"/>
                    </a:lnTo>
                    <a:lnTo>
                      <a:pt x="3247" y="3935"/>
                    </a:lnTo>
                    <a:lnTo>
                      <a:pt x="3251" y="3935"/>
                    </a:lnTo>
                    <a:lnTo>
                      <a:pt x="3253" y="3990"/>
                    </a:lnTo>
                    <a:lnTo>
                      <a:pt x="3256" y="3953"/>
                    </a:lnTo>
                    <a:lnTo>
                      <a:pt x="3258" y="3917"/>
                    </a:lnTo>
                    <a:lnTo>
                      <a:pt x="3262" y="3879"/>
                    </a:lnTo>
                    <a:lnTo>
                      <a:pt x="3264" y="3953"/>
                    </a:lnTo>
                    <a:lnTo>
                      <a:pt x="3268" y="3879"/>
                    </a:lnTo>
                    <a:lnTo>
                      <a:pt x="3270" y="3897"/>
                    </a:lnTo>
                    <a:lnTo>
                      <a:pt x="3273" y="3713"/>
                    </a:lnTo>
                    <a:lnTo>
                      <a:pt x="3275" y="3547"/>
                    </a:lnTo>
                    <a:lnTo>
                      <a:pt x="3279" y="3140"/>
                    </a:lnTo>
                    <a:lnTo>
                      <a:pt x="3281" y="2864"/>
                    </a:lnTo>
                    <a:lnTo>
                      <a:pt x="3285" y="2401"/>
                    </a:lnTo>
                    <a:lnTo>
                      <a:pt x="3287" y="2032"/>
                    </a:lnTo>
                    <a:lnTo>
                      <a:pt x="3290" y="2161"/>
                    </a:lnTo>
                    <a:lnTo>
                      <a:pt x="3292" y="2586"/>
                    </a:lnTo>
                    <a:lnTo>
                      <a:pt x="3296" y="2974"/>
                    </a:lnTo>
                    <a:lnTo>
                      <a:pt x="3298" y="3140"/>
                    </a:lnTo>
                    <a:lnTo>
                      <a:pt x="3302" y="3362"/>
                    </a:lnTo>
                    <a:lnTo>
                      <a:pt x="3304" y="3492"/>
                    </a:lnTo>
                    <a:lnTo>
                      <a:pt x="3307" y="3657"/>
                    </a:lnTo>
                    <a:lnTo>
                      <a:pt x="3309" y="3768"/>
                    </a:lnTo>
                    <a:lnTo>
                      <a:pt x="3312" y="3806"/>
                    </a:lnTo>
                    <a:lnTo>
                      <a:pt x="3315" y="3786"/>
                    </a:lnTo>
                    <a:lnTo>
                      <a:pt x="3317" y="3861"/>
                    </a:lnTo>
                    <a:lnTo>
                      <a:pt x="3321" y="3917"/>
                    </a:lnTo>
                    <a:lnTo>
                      <a:pt x="3323" y="3842"/>
                    </a:lnTo>
                    <a:lnTo>
                      <a:pt x="3327" y="3953"/>
                    </a:lnTo>
                    <a:lnTo>
                      <a:pt x="3329" y="3897"/>
                    </a:lnTo>
                    <a:lnTo>
                      <a:pt x="3332" y="3842"/>
                    </a:lnTo>
                    <a:lnTo>
                      <a:pt x="3334" y="3824"/>
                    </a:lnTo>
                    <a:lnTo>
                      <a:pt x="3338" y="3897"/>
                    </a:lnTo>
                    <a:lnTo>
                      <a:pt x="3340" y="3953"/>
                    </a:lnTo>
                    <a:lnTo>
                      <a:pt x="3344" y="3990"/>
                    </a:lnTo>
                    <a:lnTo>
                      <a:pt x="3346" y="3917"/>
                    </a:lnTo>
                    <a:lnTo>
                      <a:pt x="3349" y="4008"/>
                    </a:lnTo>
                    <a:lnTo>
                      <a:pt x="3351" y="3953"/>
                    </a:lnTo>
                    <a:lnTo>
                      <a:pt x="3355" y="4008"/>
                    </a:lnTo>
                    <a:lnTo>
                      <a:pt x="3357" y="3935"/>
                    </a:lnTo>
                    <a:lnTo>
                      <a:pt x="3361" y="3917"/>
                    </a:lnTo>
                    <a:lnTo>
                      <a:pt x="3363" y="3990"/>
                    </a:lnTo>
                    <a:lnTo>
                      <a:pt x="3366" y="3935"/>
                    </a:lnTo>
                    <a:lnTo>
                      <a:pt x="3368" y="3917"/>
                    </a:lnTo>
                    <a:lnTo>
                      <a:pt x="3372" y="3935"/>
                    </a:lnTo>
                    <a:lnTo>
                      <a:pt x="3374" y="3990"/>
                    </a:lnTo>
                    <a:lnTo>
                      <a:pt x="3378" y="4008"/>
                    </a:lnTo>
                    <a:lnTo>
                      <a:pt x="3380" y="3971"/>
                    </a:lnTo>
                    <a:lnTo>
                      <a:pt x="3383" y="3953"/>
                    </a:lnTo>
                    <a:lnTo>
                      <a:pt x="3385" y="3917"/>
                    </a:lnTo>
                    <a:lnTo>
                      <a:pt x="3389" y="3953"/>
                    </a:lnTo>
                    <a:lnTo>
                      <a:pt x="3391" y="3953"/>
                    </a:lnTo>
                    <a:lnTo>
                      <a:pt x="3395" y="3935"/>
                    </a:lnTo>
                    <a:lnTo>
                      <a:pt x="3397" y="3879"/>
                    </a:lnTo>
                    <a:lnTo>
                      <a:pt x="3400" y="3806"/>
                    </a:lnTo>
                    <a:lnTo>
                      <a:pt x="3403" y="3750"/>
                    </a:lnTo>
                    <a:lnTo>
                      <a:pt x="3406" y="3695"/>
                    </a:lnTo>
                    <a:lnTo>
                      <a:pt x="3408" y="3510"/>
                    </a:lnTo>
                    <a:lnTo>
                      <a:pt x="3412" y="3362"/>
                    </a:lnTo>
                    <a:lnTo>
                      <a:pt x="3414" y="3251"/>
                    </a:lnTo>
                    <a:lnTo>
                      <a:pt x="3417" y="3233"/>
                    </a:lnTo>
                    <a:lnTo>
                      <a:pt x="3420" y="3399"/>
                    </a:lnTo>
                    <a:lnTo>
                      <a:pt x="3423" y="3565"/>
                    </a:lnTo>
                    <a:lnTo>
                      <a:pt x="3425" y="3657"/>
                    </a:lnTo>
                    <a:lnTo>
                      <a:pt x="3429" y="3732"/>
                    </a:lnTo>
                    <a:lnTo>
                      <a:pt x="3431" y="3786"/>
                    </a:lnTo>
                    <a:lnTo>
                      <a:pt x="3434" y="3861"/>
                    </a:lnTo>
                    <a:lnTo>
                      <a:pt x="3437" y="3879"/>
                    </a:lnTo>
                    <a:lnTo>
                      <a:pt x="3440" y="3861"/>
                    </a:lnTo>
                    <a:lnTo>
                      <a:pt x="3442" y="3897"/>
                    </a:lnTo>
                    <a:lnTo>
                      <a:pt x="3446" y="3917"/>
                    </a:lnTo>
                    <a:lnTo>
                      <a:pt x="3448" y="3861"/>
                    </a:lnTo>
                    <a:lnTo>
                      <a:pt x="3451" y="3897"/>
                    </a:lnTo>
                    <a:lnTo>
                      <a:pt x="3454" y="3917"/>
                    </a:lnTo>
                    <a:lnTo>
                      <a:pt x="3457" y="3971"/>
                    </a:lnTo>
                    <a:lnTo>
                      <a:pt x="3459" y="3917"/>
                    </a:lnTo>
                    <a:lnTo>
                      <a:pt x="3463" y="3971"/>
                    </a:lnTo>
                    <a:lnTo>
                      <a:pt x="3465" y="3917"/>
                    </a:lnTo>
                    <a:lnTo>
                      <a:pt x="3468" y="3935"/>
                    </a:lnTo>
                    <a:lnTo>
                      <a:pt x="3471" y="3879"/>
                    </a:lnTo>
                    <a:lnTo>
                      <a:pt x="3474" y="3879"/>
                    </a:lnTo>
                    <a:lnTo>
                      <a:pt x="3476" y="3897"/>
                    </a:lnTo>
                    <a:lnTo>
                      <a:pt x="3480" y="3917"/>
                    </a:lnTo>
                    <a:lnTo>
                      <a:pt x="3482" y="3879"/>
                    </a:lnTo>
                    <a:lnTo>
                      <a:pt x="3485" y="3935"/>
                    </a:lnTo>
                    <a:lnTo>
                      <a:pt x="3488" y="3917"/>
                    </a:lnTo>
                    <a:lnTo>
                      <a:pt x="3491" y="4008"/>
                    </a:lnTo>
                    <a:lnTo>
                      <a:pt x="3493" y="3971"/>
                    </a:lnTo>
                    <a:lnTo>
                      <a:pt x="3497" y="3990"/>
                    </a:lnTo>
                    <a:lnTo>
                      <a:pt x="3499" y="4008"/>
                    </a:lnTo>
                    <a:lnTo>
                      <a:pt x="3502" y="4008"/>
                    </a:lnTo>
                    <a:lnTo>
                      <a:pt x="3505" y="3990"/>
                    </a:lnTo>
                    <a:lnTo>
                      <a:pt x="3508" y="4008"/>
                    </a:lnTo>
                    <a:lnTo>
                      <a:pt x="3510" y="3990"/>
                    </a:lnTo>
                    <a:lnTo>
                      <a:pt x="3514" y="3971"/>
                    </a:lnTo>
                    <a:lnTo>
                      <a:pt x="3516" y="3953"/>
                    </a:lnTo>
                    <a:lnTo>
                      <a:pt x="3519" y="3935"/>
                    </a:lnTo>
                    <a:lnTo>
                      <a:pt x="3522" y="3953"/>
                    </a:lnTo>
                    <a:lnTo>
                      <a:pt x="3525" y="3953"/>
                    </a:lnTo>
                    <a:lnTo>
                      <a:pt x="3527" y="3897"/>
                    </a:lnTo>
                    <a:lnTo>
                      <a:pt x="3531" y="3879"/>
                    </a:lnTo>
                    <a:lnTo>
                      <a:pt x="3533" y="3879"/>
                    </a:lnTo>
                    <a:lnTo>
                      <a:pt x="3536" y="3897"/>
                    </a:lnTo>
                    <a:lnTo>
                      <a:pt x="3539" y="3897"/>
                    </a:lnTo>
                    <a:lnTo>
                      <a:pt x="3542" y="3824"/>
                    </a:lnTo>
                    <a:lnTo>
                      <a:pt x="3544" y="3861"/>
                    </a:lnTo>
                    <a:lnTo>
                      <a:pt x="3548" y="3824"/>
                    </a:lnTo>
                    <a:lnTo>
                      <a:pt x="3550" y="3879"/>
                    </a:lnTo>
                    <a:lnTo>
                      <a:pt x="3553" y="3824"/>
                    </a:lnTo>
                    <a:lnTo>
                      <a:pt x="3556" y="3824"/>
                    </a:lnTo>
                    <a:lnTo>
                      <a:pt x="3559" y="3879"/>
                    </a:lnTo>
                    <a:lnTo>
                      <a:pt x="3561" y="3917"/>
                    </a:lnTo>
                    <a:lnTo>
                      <a:pt x="3565" y="3897"/>
                    </a:lnTo>
                    <a:lnTo>
                      <a:pt x="3567" y="4008"/>
                    </a:lnTo>
                    <a:lnTo>
                      <a:pt x="3569" y="4027"/>
                    </a:lnTo>
                    <a:lnTo>
                      <a:pt x="3573" y="4027"/>
                    </a:lnTo>
                    <a:lnTo>
                      <a:pt x="3575" y="3990"/>
                    </a:lnTo>
                    <a:lnTo>
                      <a:pt x="3578" y="3953"/>
                    </a:lnTo>
                    <a:lnTo>
                      <a:pt x="3581" y="4008"/>
                    </a:lnTo>
                    <a:lnTo>
                      <a:pt x="3584" y="3953"/>
                    </a:lnTo>
                    <a:lnTo>
                      <a:pt x="3586" y="3953"/>
                    </a:lnTo>
                    <a:lnTo>
                      <a:pt x="3590" y="3917"/>
                    </a:lnTo>
                    <a:lnTo>
                      <a:pt x="3592" y="3971"/>
                    </a:lnTo>
                    <a:lnTo>
                      <a:pt x="3595" y="3953"/>
                    </a:lnTo>
                    <a:lnTo>
                      <a:pt x="3598" y="3917"/>
                    </a:lnTo>
                    <a:lnTo>
                      <a:pt x="3601" y="3917"/>
                    </a:lnTo>
                    <a:lnTo>
                      <a:pt x="3603" y="3990"/>
                    </a:lnTo>
                    <a:lnTo>
                      <a:pt x="3607" y="4008"/>
                    </a:lnTo>
                    <a:lnTo>
                      <a:pt x="3609" y="4008"/>
                    </a:lnTo>
                    <a:lnTo>
                      <a:pt x="3612" y="4008"/>
                    </a:lnTo>
                    <a:lnTo>
                      <a:pt x="3615" y="4008"/>
                    </a:lnTo>
                    <a:lnTo>
                      <a:pt x="3618" y="4046"/>
                    </a:lnTo>
                    <a:lnTo>
                      <a:pt x="3620" y="3935"/>
                    </a:lnTo>
                    <a:lnTo>
                      <a:pt x="3624" y="4046"/>
                    </a:lnTo>
                    <a:lnTo>
                      <a:pt x="3626" y="4027"/>
                    </a:lnTo>
                    <a:lnTo>
                      <a:pt x="3629" y="4027"/>
                    </a:lnTo>
                    <a:lnTo>
                      <a:pt x="3632" y="4027"/>
                    </a:lnTo>
                    <a:lnTo>
                      <a:pt x="3635" y="4027"/>
                    </a:lnTo>
                    <a:lnTo>
                      <a:pt x="3637" y="4008"/>
                    </a:lnTo>
                    <a:lnTo>
                      <a:pt x="3641" y="3971"/>
                    </a:lnTo>
                    <a:lnTo>
                      <a:pt x="3643" y="3990"/>
                    </a:lnTo>
                    <a:lnTo>
                      <a:pt x="3646" y="3971"/>
                    </a:lnTo>
                    <a:lnTo>
                      <a:pt x="3649" y="3971"/>
                    </a:lnTo>
                    <a:lnTo>
                      <a:pt x="3652" y="3917"/>
                    </a:lnTo>
                    <a:lnTo>
                      <a:pt x="3654" y="4027"/>
                    </a:lnTo>
                    <a:lnTo>
                      <a:pt x="3658" y="3897"/>
                    </a:lnTo>
                    <a:lnTo>
                      <a:pt x="3660" y="3990"/>
                    </a:lnTo>
                    <a:lnTo>
                      <a:pt x="3663" y="3953"/>
                    </a:lnTo>
                    <a:lnTo>
                      <a:pt x="3666" y="3971"/>
                    </a:lnTo>
                    <a:lnTo>
                      <a:pt x="3669" y="3824"/>
                    </a:lnTo>
                    <a:lnTo>
                      <a:pt x="3671" y="3879"/>
                    </a:lnTo>
                    <a:lnTo>
                      <a:pt x="3675" y="3971"/>
                    </a:lnTo>
                    <a:lnTo>
                      <a:pt x="3677" y="3990"/>
                    </a:lnTo>
                    <a:lnTo>
                      <a:pt x="3680" y="3990"/>
                    </a:lnTo>
                    <a:lnTo>
                      <a:pt x="3683" y="4027"/>
                    </a:lnTo>
                    <a:lnTo>
                      <a:pt x="3686" y="3990"/>
                    </a:lnTo>
                    <a:lnTo>
                      <a:pt x="3688" y="4008"/>
                    </a:lnTo>
                    <a:lnTo>
                      <a:pt x="3692" y="3971"/>
                    </a:lnTo>
                    <a:lnTo>
                      <a:pt x="3694" y="4027"/>
                    </a:lnTo>
                    <a:lnTo>
                      <a:pt x="3697" y="4008"/>
                    </a:lnTo>
                    <a:lnTo>
                      <a:pt x="3700" y="4008"/>
                    </a:lnTo>
                    <a:lnTo>
                      <a:pt x="3703" y="4008"/>
                    </a:lnTo>
                    <a:lnTo>
                      <a:pt x="3705" y="4082"/>
                    </a:lnTo>
                    <a:lnTo>
                      <a:pt x="3709" y="4046"/>
                    </a:lnTo>
                    <a:lnTo>
                      <a:pt x="3711" y="4008"/>
                    </a:lnTo>
                    <a:lnTo>
                      <a:pt x="3714" y="4008"/>
                    </a:lnTo>
                    <a:lnTo>
                      <a:pt x="3717" y="4027"/>
                    </a:lnTo>
                    <a:lnTo>
                      <a:pt x="3720" y="4046"/>
                    </a:lnTo>
                    <a:lnTo>
                      <a:pt x="3722" y="4046"/>
                    </a:lnTo>
                    <a:lnTo>
                      <a:pt x="3726" y="4008"/>
                    </a:lnTo>
                    <a:lnTo>
                      <a:pt x="3728" y="4027"/>
                    </a:lnTo>
                    <a:lnTo>
                      <a:pt x="3731" y="4008"/>
                    </a:lnTo>
                    <a:lnTo>
                      <a:pt x="3734" y="4046"/>
                    </a:lnTo>
                    <a:lnTo>
                      <a:pt x="3737" y="3971"/>
                    </a:lnTo>
                    <a:lnTo>
                      <a:pt x="3739" y="3990"/>
                    </a:lnTo>
                    <a:lnTo>
                      <a:pt x="3743" y="4008"/>
                    </a:lnTo>
                    <a:lnTo>
                      <a:pt x="3745" y="4064"/>
                    </a:lnTo>
                    <a:lnTo>
                      <a:pt x="3748" y="4027"/>
                    </a:lnTo>
                    <a:lnTo>
                      <a:pt x="3751" y="4046"/>
                    </a:lnTo>
                    <a:lnTo>
                      <a:pt x="3754" y="4008"/>
                    </a:lnTo>
                    <a:lnTo>
                      <a:pt x="3756" y="4008"/>
                    </a:lnTo>
                    <a:lnTo>
                      <a:pt x="3760" y="4027"/>
                    </a:lnTo>
                    <a:lnTo>
                      <a:pt x="3762" y="3990"/>
                    </a:lnTo>
                    <a:lnTo>
                      <a:pt x="3765" y="3953"/>
                    </a:lnTo>
                    <a:lnTo>
                      <a:pt x="3768" y="4064"/>
                    </a:lnTo>
                    <a:lnTo>
                      <a:pt x="3771" y="3990"/>
                    </a:lnTo>
                    <a:lnTo>
                      <a:pt x="3773" y="4101"/>
                    </a:lnTo>
                    <a:lnTo>
                      <a:pt x="3777" y="3953"/>
                    </a:lnTo>
                    <a:lnTo>
                      <a:pt x="3779" y="3917"/>
                    </a:lnTo>
                    <a:lnTo>
                      <a:pt x="3782" y="4027"/>
                    </a:lnTo>
                    <a:lnTo>
                      <a:pt x="3785" y="3879"/>
                    </a:lnTo>
                    <a:lnTo>
                      <a:pt x="3788" y="4027"/>
                    </a:lnTo>
                    <a:lnTo>
                      <a:pt x="3790" y="3990"/>
                    </a:lnTo>
                    <a:lnTo>
                      <a:pt x="3794" y="4046"/>
                    </a:lnTo>
                    <a:lnTo>
                      <a:pt x="3796" y="4027"/>
                    </a:lnTo>
                    <a:lnTo>
                      <a:pt x="3799" y="4008"/>
                    </a:lnTo>
                    <a:lnTo>
                      <a:pt x="3802" y="4008"/>
                    </a:lnTo>
                    <a:lnTo>
                      <a:pt x="3805" y="4027"/>
                    </a:lnTo>
                    <a:lnTo>
                      <a:pt x="3807" y="3990"/>
                    </a:lnTo>
                    <a:lnTo>
                      <a:pt x="3811" y="4046"/>
                    </a:lnTo>
                    <a:lnTo>
                      <a:pt x="3813" y="4046"/>
                    </a:lnTo>
                    <a:lnTo>
                      <a:pt x="3816" y="4082"/>
                    </a:lnTo>
                    <a:lnTo>
                      <a:pt x="3819" y="4064"/>
                    </a:lnTo>
                    <a:lnTo>
                      <a:pt x="3822" y="4008"/>
                    </a:lnTo>
                    <a:lnTo>
                      <a:pt x="3824" y="4008"/>
                    </a:lnTo>
                    <a:lnTo>
                      <a:pt x="3828" y="4027"/>
                    </a:lnTo>
                    <a:lnTo>
                      <a:pt x="3830" y="4008"/>
                    </a:lnTo>
                    <a:lnTo>
                      <a:pt x="3833" y="3990"/>
                    </a:lnTo>
                    <a:lnTo>
                      <a:pt x="3836" y="3990"/>
                    </a:lnTo>
                    <a:lnTo>
                      <a:pt x="3839" y="4046"/>
                    </a:lnTo>
                    <a:lnTo>
                      <a:pt x="3841" y="4027"/>
                    </a:lnTo>
                    <a:lnTo>
                      <a:pt x="3845" y="4046"/>
                    </a:lnTo>
                    <a:lnTo>
                      <a:pt x="3847" y="3953"/>
                    </a:lnTo>
                    <a:lnTo>
                      <a:pt x="3850" y="4008"/>
                    </a:lnTo>
                    <a:lnTo>
                      <a:pt x="3853" y="4046"/>
                    </a:lnTo>
                    <a:lnTo>
                      <a:pt x="3856" y="3971"/>
                    </a:lnTo>
                    <a:lnTo>
                      <a:pt x="3858" y="3971"/>
                    </a:lnTo>
                    <a:lnTo>
                      <a:pt x="3862" y="3917"/>
                    </a:lnTo>
                    <a:lnTo>
                      <a:pt x="3864" y="3879"/>
                    </a:lnTo>
                    <a:lnTo>
                      <a:pt x="3868" y="3917"/>
                    </a:lnTo>
                    <a:lnTo>
                      <a:pt x="3870" y="3917"/>
                    </a:lnTo>
                    <a:lnTo>
                      <a:pt x="3873" y="3935"/>
                    </a:lnTo>
                    <a:lnTo>
                      <a:pt x="3875" y="4027"/>
                    </a:lnTo>
                    <a:lnTo>
                      <a:pt x="3879" y="3990"/>
                    </a:lnTo>
                    <a:lnTo>
                      <a:pt x="3881" y="4008"/>
                    </a:lnTo>
                    <a:lnTo>
                      <a:pt x="3885" y="3971"/>
                    </a:lnTo>
                    <a:lnTo>
                      <a:pt x="3887" y="4027"/>
                    </a:lnTo>
                    <a:lnTo>
                      <a:pt x="3890" y="4064"/>
                    </a:lnTo>
                    <a:lnTo>
                      <a:pt x="3892" y="4082"/>
                    </a:lnTo>
                    <a:lnTo>
                      <a:pt x="3896" y="4027"/>
                    </a:lnTo>
                    <a:lnTo>
                      <a:pt x="3898" y="4064"/>
                    </a:lnTo>
                    <a:lnTo>
                      <a:pt x="3902" y="3990"/>
                    </a:lnTo>
                    <a:lnTo>
                      <a:pt x="3904" y="3971"/>
                    </a:lnTo>
                    <a:lnTo>
                      <a:pt x="3907" y="4027"/>
                    </a:lnTo>
                    <a:lnTo>
                      <a:pt x="3909" y="4008"/>
                    </a:lnTo>
                    <a:lnTo>
                      <a:pt x="3913" y="3935"/>
                    </a:lnTo>
                    <a:lnTo>
                      <a:pt x="3915" y="3917"/>
                    </a:lnTo>
                    <a:lnTo>
                      <a:pt x="3919" y="3953"/>
                    </a:lnTo>
                    <a:lnTo>
                      <a:pt x="3921" y="3953"/>
                    </a:lnTo>
                    <a:lnTo>
                      <a:pt x="3924" y="4027"/>
                    </a:lnTo>
                    <a:lnTo>
                      <a:pt x="3926" y="3990"/>
                    </a:lnTo>
                    <a:lnTo>
                      <a:pt x="3930" y="3953"/>
                    </a:lnTo>
                    <a:lnTo>
                      <a:pt x="3932" y="4008"/>
                    </a:lnTo>
                    <a:lnTo>
                      <a:pt x="3936" y="3953"/>
                    </a:lnTo>
                    <a:lnTo>
                      <a:pt x="3938" y="4027"/>
                    </a:lnTo>
                    <a:lnTo>
                      <a:pt x="3941" y="4027"/>
                    </a:lnTo>
                    <a:lnTo>
                      <a:pt x="3943" y="3971"/>
                    </a:lnTo>
                    <a:lnTo>
                      <a:pt x="3947" y="3971"/>
                    </a:lnTo>
                    <a:lnTo>
                      <a:pt x="3949" y="4027"/>
                    </a:lnTo>
                    <a:lnTo>
                      <a:pt x="3953" y="3953"/>
                    </a:lnTo>
                    <a:lnTo>
                      <a:pt x="3955" y="3953"/>
                    </a:lnTo>
                    <a:lnTo>
                      <a:pt x="3958" y="3953"/>
                    </a:lnTo>
                    <a:lnTo>
                      <a:pt x="3961" y="4027"/>
                    </a:lnTo>
                    <a:lnTo>
                      <a:pt x="3964" y="3971"/>
                    </a:lnTo>
                    <a:lnTo>
                      <a:pt x="3966" y="4027"/>
                    </a:lnTo>
                    <a:lnTo>
                      <a:pt x="3970" y="3990"/>
                    </a:lnTo>
                    <a:lnTo>
                      <a:pt x="3972" y="3953"/>
                    </a:lnTo>
                    <a:lnTo>
                      <a:pt x="3975" y="4027"/>
                    </a:lnTo>
                    <a:lnTo>
                      <a:pt x="3978" y="4046"/>
                    </a:lnTo>
                    <a:lnTo>
                      <a:pt x="3981" y="3971"/>
                    </a:lnTo>
                    <a:lnTo>
                      <a:pt x="3983" y="3990"/>
                    </a:lnTo>
                    <a:lnTo>
                      <a:pt x="3987" y="3971"/>
                    </a:lnTo>
                    <a:lnTo>
                      <a:pt x="3989" y="3953"/>
                    </a:lnTo>
                    <a:lnTo>
                      <a:pt x="3992" y="3971"/>
                    </a:lnTo>
                    <a:lnTo>
                      <a:pt x="3995" y="3953"/>
                    </a:lnTo>
                    <a:lnTo>
                      <a:pt x="3998" y="3953"/>
                    </a:lnTo>
                    <a:lnTo>
                      <a:pt x="4000" y="3935"/>
                    </a:lnTo>
                    <a:lnTo>
                      <a:pt x="4004" y="3917"/>
                    </a:lnTo>
                    <a:lnTo>
                      <a:pt x="4006" y="3953"/>
                    </a:lnTo>
                    <a:lnTo>
                      <a:pt x="4009" y="4046"/>
                    </a:lnTo>
                    <a:lnTo>
                      <a:pt x="4012" y="3971"/>
                    </a:lnTo>
                    <a:lnTo>
                      <a:pt x="4015" y="3971"/>
                    </a:lnTo>
                    <a:lnTo>
                      <a:pt x="4017" y="3990"/>
                    </a:lnTo>
                    <a:lnTo>
                      <a:pt x="4021" y="4027"/>
                    </a:lnTo>
                    <a:lnTo>
                      <a:pt x="4023" y="3953"/>
                    </a:lnTo>
                    <a:lnTo>
                      <a:pt x="4026" y="3935"/>
                    </a:lnTo>
                    <a:lnTo>
                      <a:pt x="4029" y="4046"/>
                    </a:lnTo>
                    <a:lnTo>
                      <a:pt x="4032" y="4082"/>
                    </a:lnTo>
                    <a:lnTo>
                      <a:pt x="4034" y="4046"/>
                    </a:lnTo>
                    <a:lnTo>
                      <a:pt x="4038" y="3917"/>
                    </a:lnTo>
                    <a:lnTo>
                      <a:pt x="4040" y="3971"/>
                    </a:lnTo>
                    <a:lnTo>
                      <a:pt x="4043" y="3971"/>
                    </a:lnTo>
                    <a:lnTo>
                      <a:pt x="4046" y="3971"/>
                    </a:lnTo>
                    <a:lnTo>
                      <a:pt x="4049" y="3935"/>
                    </a:lnTo>
                    <a:lnTo>
                      <a:pt x="4051" y="3917"/>
                    </a:lnTo>
                    <a:lnTo>
                      <a:pt x="4055" y="4008"/>
                    </a:lnTo>
                    <a:lnTo>
                      <a:pt x="4057" y="4027"/>
                    </a:lnTo>
                    <a:lnTo>
                      <a:pt x="4060" y="4046"/>
                    </a:lnTo>
                    <a:lnTo>
                      <a:pt x="4063" y="4008"/>
                    </a:lnTo>
                    <a:lnTo>
                      <a:pt x="4066" y="3953"/>
                    </a:lnTo>
                    <a:lnTo>
                      <a:pt x="4068" y="3990"/>
                    </a:lnTo>
                    <a:lnTo>
                      <a:pt x="4072" y="4027"/>
                    </a:lnTo>
                    <a:lnTo>
                      <a:pt x="4074" y="3990"/>
                    </a:lnTo>
                    <a:lnTo>
                      <a:pt x="4077" y="4008"/>
                    </a:lnTo>
                    <a:lnTo>
                      <a:pt x="4080" y="3990"/>
                    </a:lnTo>
                    <a:lnTo>
                      <a:pt x="4083" y="4046"/>
                    </a:lnTo>
                    <a:lnTo>
                      <a:pt x="4085" y="3990"/>
                    </a:lnTo>
                    <a:lnTo>
                      <a:pt x="4089" y="4027"/>
                    </a:lnTo>
                    <a:lnTo>
                      <a:pt x="4091" y="3971"/>
                    </a:lnTo>
                    <a:lnTo>
                      <a:pt x="4094" y="3971"/>
                    </a:lnTo>
                    <a:lnTo>
                      <a:pt x="4097" y="4027"/>
                    </a:lnTo>
                    <a:lnTo>
                      <a:pt x="4100" y="4046"/>
                    </a:lnTo>
                    <a:lnTo>
                      <a:pt x="4102" y="4064"/>
                    </a:lnTo>
                    <a:lnTo>
                      <a:pt x="4106" y="4008"/>
                    </a:lnTo>
                    <a:lnTo>
                      <a:pt x="4108" y="4008"/>
                    </a:lnTo>
                    <a:lnTo>
                      <a:pt x="4111" y="3990"/>
                    </a:lnTo>
                    <a:lnTo>
                      <a:pt x="4114" y="4008"/>
                    </a:lnTo>
                    <a:lnTo>
                      <a:pt x="4117" y="3953"/>
                    </a:lnTo>
                    <a:lnTo>
                      <a:pt x="4119" y="3971"/>
                    </a:lnTo>
                    <a:lnTo>
                      <a:pt x="4123" y="3971"/>
                    </a:lnTo>
                    <a:lnTo>
                      <a:pt x="4125" y="3990"/>
                    </a:lnTo>
                    <a:lnTo>
                      <a:pt x="4128" y="4046"/>
                    </a:lnTo>
                    <a:lnTo>
                      <a:pt x="4131" y="4027"/>
                    </a:lnTo>
                    <a:lnTo>
                      <a:pt x="4134" y="3953"/>
                    </a:lnTo>
                    <a:lnTo>
                      <a:pt x="4136" y="4008"/>
                    </a:lnTo>
                    <a:lnTo>
                      <a:pt x="4140" y="3990"/>
                    </a:lnTo>
                    <a:lnTo>
                      <a:pt x="4142" y="3971"/>
                    </a:lnTo>
                    <a:lnTo>
                      <a:pt x="4145" y="3953"/>
                    </a:lnTo>
                    <a:lnTo>
                      <a:pt x="4148" y="3953"/>
                    </a:lnTo>
                    <a:lnTo>
                      <a:pt x="4151" y="4008"/>
                    </a:lnTo>
                    <a:lnTo>
                      <a:pt x="4153" y="4046"/>
                    </a:lnTo>
                    <a:lnTo>
                      <a:pt x="4157" y="4046"/>
                    </a:lnTo>
                    <a:lnTo>
                      <a:pt x="4159" y="4008"/>
                    </a:lnTo>
                    <a:lnTo>
                      <a:pt x="4162" y="4008"/>
                    </a:lnTo>
                    <a:lnTo>
                      <a:pt x="4165" y="4008"/>
                    </a:lnTo>
                    <a:lnTo>
                      <a:pt x="4168" y="3990"/>
                    </a:lnTo>
                    <a:lnTo>
                      <a:pt x="4170" y="4027"/>
                    </a:lnTo>
                    <a:lnTo>
                      <a:pt x="4174" y="3917"/>
                    </a:lnTo>
                    <a:lnTo>
                      <a:pt x="4176" y="3971"/>
                    </a:lnTo>
                    <a:lnTo>
                      <a:pt x="4179" y="4027"/>
                    </a:lnTo>
                    <a:lnTo>
                      <a:pt x="4182" y="4027"/>
                    </a:lnTo>
                    <a:lnTo>
                      <a:pt x="4185" y="3917"/>
                    </a:lnTo>
                    <a:lnTo>
                      <a:pt x="4187" y="3897"/>
                    </a:lnTo>
                    <a:lnTo>
                      <a:pt x="4191" y="3990"/>
                    </a:lnTo>
                    <a:lnTo>
                      <a:pt x="4193" y="4008"/>
                    </a:lnTo>
                    <a:lnTo>
                      <a:pt x="4196" y="4008"/>
                    </a:lnTo>
                    <a:lnTo>
                      <a:pt x="4199" y="3990"/>
                    </a:lnTo>
                    <a:lnTo>
                      <a:pt x="4202" y="4008"/>
                    </a:lnTo>
                    <a:lnTo>
                      <a:pt x="4204" y="4008"/>
                    </a:lnTo>
                    <a:lnTo>
                      <a:pt x="4208" y="3935"/>
                    </a:lnTo>
                    <a:lnTo>
                      <a:pt x="4210" y="3971"/>
                    </a:lnTo>
                    <a:lnTo>
                      <a:pt x="4213" y="3953"/>
                    </a:lnTo>
                    <a:lnTo>
                      <a:pt x="4216" y="4008"/>
                    </a:lnTo>
                    <a:lnTo>
                      <a:pt x="4219" y="3990"/>
                    </a:lnTo>
                    <a:lnTo>
                      <a:pt x="4221" y="3953"/>
                    </a:lnTo>
                    <a:lnTo>
                      <a:pt x="4225" y="3971"/>
                    </a:lnTo>
                    <a:lnTo>
                      <a:pt x="4227" y="3990"/>
                    </a:lnTo>
                    <a:lnTo>
                      <a:pt x="4230" y="3971"/>
                    </a:lnTo>
                    <a:lnTo>
                      <a:pt x="4233" y="3971"/>
                    </a:lnTo>
                    <a:lnTo>
                      <a:pt x="4236" y="4008"/>
                    </a:lnTo>
                    <a:lnTo>
                      <a:pt x="4238" y="4082"/>
                    </a:lnTo>
                    <a:lnTo>
                      <a:pt x="4242" y="4008"/>
                    </a:lnTo>
                    <a:lnTo>
                      <a:pt x="4244" y="3990"/>
                    </a:lnTo>
                    <a:lnTo>
                      <a:pt x="4247" y="4027"/>
                    </a:lnTo>
                    <a:lnTo>
                      <a:pt x="4250" y="4046"/>
                    </a:lnTo>
                    <a:lnTo>
                      <a:pt x="4253" y="4064"/>
                    </a:lnTo>
                    <a:lnTo>
                      <a:pt x="4255" y="4046"/>
                    </a:lnTo>
                    <a:lnTo>
                      <a:pt x="4259" y="4008"/>
                    </a:lnTo>
                    <a:lnTo>
                      <a:pt x="4261" y="4008"/>
                    </a:lnTo>
                    <a:lnTo>
                      <a:pt x="4264" y="4008"/>
                    </a:lnTo>
                    <a:lnTo>
                      <a:pt x="4267" y="3990"/>
                    </a:lnTo>
                    <a:lnTo>
                      <a:pt x="4270" y="3971"/>
                    </a:lnTo>
                    <a:lnTo>
                      <a:pt x="4272" y="3971"/>
                    </a:lnTo>
                    <a:lnTo>
                      <a:pt x="4276" y="4027"/>
                    </a:lnTo>
                    <a:lnTo>
                      <a:pt x="4278" y="4027"/>
                    </a:lnTo>
                    <a:lnTo>
                      <a:pt x="4281" y="4008"/>
                    </a:lnTo>
                    <a:lnTo>
                      <a:pt x="4284" y="4008"/>
                    </a:lnTo>
                    <a:lnTo>
                      <a:pt x="4287" y="4008"/>
                    </a:lnTo>
                    <a:lnTo>
                      <a:pt x="4291" y="4027"/>
                    </a:lnTo>
                    <a:lnTo>
                      <a:pt x="4293" y="3953"/>
                    </a:lnTo>
                    <a:lnTo>
                      <a:pt x="4296" y="3953"/>
                    </a:lnTo>
                    <a:lnTo>
                      <a:pt x="4298" y="3935"/>
                    </a:lnTo>
                    <a:lnTo>
                      <a:pt x="4302" y="4008"/>
                    </a:lnTo>
                    <a:lnTo>
                      <a:pt x="4304" y="4027"/>
                    </a:lnTo>
                    <a:lnTo>
                      <a:pt x="4308" y="3990"/>
                    </a:lnTo>
                    <a:lnTo>
                      <a:pt x="4310" y="3935"/>
                    </a:lnTo>
                    <a:lnTo>
                      <a:pt x="4313" y="4008"/>
                    </a:lnTo>
                    <a:lnTo>
                      <a:pt x="4316" y="3971"/>
                    </a:lnTo>
                    <a:lnTo>
                      <a:pt x="4319" y="4008"/>
                    </a:lnTo>
                    <a:lnTo>
                      <a:pt x="4321" y="3990"/>
                    </a:lnTo>
                    <a:lnTo>
                      <a:pt x="4325" y="4008"/>
                    </a:lnTo>
                    <a:lnTo>
                      <a:pt x="4327" y="3953"/>
                    </a:lnTo>
                    <a:lnTo>
                      <a:pt x="4330" y="3971"/>
                    </a:lnTo>
                    <a:lnTo>
                      <a:pt x="4333" y="4027"/>
                    </a:lnTo>
                    <a:lnTo>
                      <a:pt x="4336" y="3953"/>
                    </a:lnTo>
                    <a:lnTo>
                      <a:pt x="4338" y="4008"/>
                    </a:lnTo>
                    <a:lnTo>
                      <a:pt x="4342" y="4027"/>
                    </a:lnTo>
                    <a:lnTo>
                      <a:pt x="4344" y="4064"/>
                    </a:lnTo>
                    <a:lnTo>
                      <a:pt x="4347" y="4008"/>
                    </a:lnTo>
                    <a:lnTo>
                      <a:pt x="4350" y="3971"/>
                    </a:lnTo>
                    <a:lnTo>
                      <a:pt x="4353" y="4008"/>
                    </a:lnTo>
                    <a:lnTo>
                      <a:pt x="4355" y="4027"/>
                    </a:lnTo>
                    <a:lnTo>
                      <a:pt x="4359" y="4064"/>
                    </a:lnTo>
                    <a:lnTo>
                      <a:pt x="4361" y="4008"/>
                    </a:lnTo>
                    <a:lnTo>
                      <a:pt x="4364" y="4064"/>
                    </a:lnTo>
                    <a:lnTo>
                      <a:pt x="4367" y="4046"/>
                    </a:lnTo>
                    <a:lnTo>
                      <a:pt x="4370" y="4008"/>
                    </a:lnTo>
                    <a:lnTo>
                      <a:pt x="4372" y="3971"/>
                    </a:lnTo>
                    <a:lnTo>
                      <a:pt x="4376" y="4027"/>
                    </a:lnTo>
                    <a:lnTo>
                      <a:pt x="4378" y="4008"/>
                    </a:lnTo>
                    <a:lnTo>
                      <a:pt x="4381" y="4008"/>
                    </a:lnTo>
                    <a:lnTo>
                      <a:pt x="4384" y="3971"/>
                    </a:lnTo>
                    <a:lnTo>
                      <a:pt x="4387" y="3990"/>
                    </a:lnTo>
                    <a:lnTo>
                      <a:pt x="4389" y="4008"/>
                    </a:lnTo>
                    <a:lnTo>
                      <a:pt x="4393" y="3971"/>
                    </a:lnTo>
                    <a:lnTo>
                      <a:pt x="4395" y="3917"/>
                    </a:lnTo>
                    <a:lnTo>
                      <a:pt x="4398" y="4046"/>
                    </a:lnTo>
                    <a:lnTo>
                      <a:pt x="4401" y="3990"/>
                    </a:lnTo>
                    <a:lnTo>
                      <a:pt x="4404" y="4008"/>
                    </a:lnTo>
                    <a:lnTo>
                      <a:pt x="4406" y="3971"/>
                    </a:lnTo>
                    <a:lnTo>
                      <a:pt x="4410" y="3990"/>
                    </a:lnTo>
                    <a:lnTo>
                      <a:pt x="4412" y="3990"/>
                    </a:lnTo>
                    <a:lnTo>
                      <a:pt x="4415" y="3971"/>
                    </a:lnTo>
                    <a:lnTo>
                      <a:pt x="4418" y="3935"/>
                    </a:lnTo>
                    <a:lnTo>
                      <a:pt x="4421" y="3953"/>
                    </a:lnTo>
                    <a:lnTo>
                      <a:pt x="4423" y="3953"/>
                    </a:lnTo>
                    <a:lnTo>
                      <a:pt x="4427" y="3971"/>
                    </a:lnTo>
                    <a:lnTo>
                      <a:pt x="4429" y="3990"/>
                    </a:lnTo>
                    <a:lnTo>
                      <a:pt x="4432" y="3935"/>
                    </a:lnTo>
                    <a:lnTo>
                      <a:pt x="4435" y="3917"/>
                    </a:lnTo>
                    <a:lnTo>
                      <a:pt x="4438" y="3935"/>
                    </a:lnTo>
                    <a:lnTo>
                      <a:pt x="4440" y="3953"/>
                    </a:lnTo>
                    <a:lnTo>
                      <a:pt x="4444" y="3990"/>
                    </a:lnTo>
                    <a:lnTo>
                      <a:pt x="4446" y="4008"/>
                    </a:lnTo>
                    <a:lnTo>
                      <a:pt x="4449" y="3953"/>
                    </a:lnTo>
                    <a:lnTo>
                      <a:pt x="4452" y="4008"/>
                    </a:lnTo>
                    <a:lnTo>
                      <a:pt x="4455" y="4046"/>
                    </a:lnTo>
                    <a:lnTo>
                      <a:pt x="4457" y="4027"/>
                    </a:lnTo>
                    <a:lnTo>
                      <a:pt x="4461" y="3953"/>
                    </a:lnTo>
                    <a:lnTo>
                      <a:pt x="4463" y="3971"/>
                    </a:lnTo>
                    <a:lnTo>
                      <a:pt x="4466" y="4027"/>
                    </a:lnTo>
                    <a:lnTo>
                      <a:pt x="4469" y="3990"/>
                    </a:lnTo>
                    <a:lnTo>
                      <a:pt x="4472" y="4008"/>
                    </a:lnTo>
                    <a:lnTo>
                      <a:pt x="4474" y="3990"/>
                    </a:lnTo>
                    <a:lnTo>
                      <a:pt x="4478" y="4008"/>
                    </a:lnTo>
                    <a:lnTo>
                      <a:pt x="4480" y="4027"/>
                    </a:lnTo>
                    <a:lnTo>
                      <a:pt x="4483" y="4027"/>
                    </a:lnTo>
                    <a:lnTo>
                      <a:pt x="4486" y="4008"/>
                    </a:lnTo>
                    <a:lnTo>
                      <a:pt x="4489" y="3971"/>
                    </a:lnTo>
                    <a:lnTo>
                      <a:pt x="4491" y="3953"/>
                    </a:lnTo>
                    <a:lnTo>
                      <a:pt x="4495" y="4046"/>
                    </a:lnTo>
                    <a:lnTo>
                      <a:pt x="4497" y="4027"/>
                    </a:lnTo>
                    <a:lnTo>
                      <a:pt x="4500" y="4046"/>
                    </a:lnTo>
                    <a:lnTo>
                      <a:pt x="4503" y="3971"/>
                    </a:lnTo>
                    <a:lnTo>
                      <a:pt x="4506" y="3990"/>
                    </a:lnTo>
                    <a:lnTo>
                      <a:pt x="4508" y="4082"/>
                    </a:lnTo>
                    <a:lnTo>
                      <a:pt x="4512" y="3990"/>
                    </a:lnTo>
                    <a:lnTo>
                      <a:pt x="4514" y="3953"/>
                    </a:lnTo>
                    <a:lnTo>
                      <a:pt x="4517" y="3953"/>
                    </a:lnTo>
                    <a:lnTo>
                      <a:pt x="4520" y="4064"/>
                    </a:lnTo>
                    <a:lnTo>
                      <a:pt x="4523" y="4046"/>
                    </a:lnTo>
                    <a:lnTo>
                      <a:pt x="4525" y="3990"/>
                    </a:lnTo>
                    <a:lnTo>
                      <a:pt x="4529" y="4008"/>
                    </a:lnTo>
                    <a:lnTo>
                      <a:pt x="4531" y="3990"/>
                    </a:lnTo>
                    <a:lnTo>
                      <a:pt x="4534" y="3971"/>
                    </a:lnTo>
                    <a:lnTo>
                      <a:pt x="4537" y="3953"/>
                    </a:lnTo>
                    <a:lnTo>
                      <a:pt x="4540" y="3953"/>
                    </a:lnTo>
                    <a:lnTo>
                      <a:pt x="4542" y="3990"/>
                    </a:lnTo>
                    <a:lnTo>
                      <a:pt x="4546" y="3990"/>
                    </a:lnTo>
                    <a:lnTo>
                      <a:pt x="4549" y="4008"/>
                    </a:lnTo>
                    <a:lnTo>
                      <a:pt x="4551" y="3935"/>
                    </a:lnTo>
                    <a:lnTo>
                      <a:pt x="4555" y="3990"/>
                    </a:lnTo>
                    <a:lnTo>
                      <a:pt x="4557" y="4008"/>
                    </a:lnTo>
                    <a:lnTo>
                      <a:pt x="4560" y="3990"/>
                    </a:lnTo>
                    <a:lnTo>
                      <a:pt x="4563" y="3990"/>
                    </a:lnTo>
                    <a:lnTo>
                      <a:pt x="4566" y="3917"/>
                    </a:lnTo>
                    <a:lnTo>
                      <a:pt x="4568" y="3935"/>
                    </a:lnTo>
                    <a:lnTo>
                      <a:pt x="4572" y="3917"/>
                    </a:lnTo>
                    <a:lnTo>
                      <a:pt x="4574" y="3990"/>
                    </a:lnTo>
                    <a:lnTo>
                      <a:pt x="4577" y="3971"/>
                    </a:lnTo>
                    <a:lnTo>
                      <a:pt x="4580" y="4027"/>
                    </a:lnTo>
                    <a:lnTo>
                      <a:pt x="4583" y="3897"/>
                    </a:lnTo>
                    <a:lnTo>
                      <a:pt x="4585" y="3935"/>
                    </a:lnTo>
                    <a:lnTo>
                      <a:pt x="4589" y="3935"/>
                    </a:lnTo>
                    <a:lnTo>
                      <a:pt x="4591" y="4008"/>
                    </a:lnTo>
                    <a:lnTo>
                      <a:pt x="4595" y="3953"/>
                    </a:lnTo>
                    <a:lnTo>
                      <a:pt x="4597" y="4008"/>
                    </a:lnTo>
                    <a:lnTo>
                      <a:pt x="4600" y="3990"/>
                    </a:lnTo>
                    <a:lnTo>
                      <a:pt x="4602" y="4046"/>
                    </a:lnTo>
                    <a:lnTo>
                      <a:pt x="4606" y="4008"/>
                    </a:lnTo>
                    <a:lnTo>
                      <a:pt x="4608" y="3990"/>
                    </a:lnTo>
                    <a:lnTo>
                      <a:pt x="4612" y="3990"/>
                    </a:lnTo>
                    <a:lnTo>
                      <a:pt x="4614" y="4027"/>
                    </a:lnTo>
                    <a:lnTo>
                      <a:pt x="4617" y="3935"/>
                    </a:lnTo>
                    <a:lnTo>
                      <a:pt x="4619" y="3971"/>
                    </a:lnTo>
                    <a:lnTo>
                      <a:pt x="4623" y="3971"/>
                    </a:lnTo>
                    <a:lnTo>
                      <a:pt x="4625" y="3917"/>
                    </a:lnTo>
                    <a:lnTo>
                      <a:pt x="4629" y="3953"/>
                    </a:lnTo>
                    <a:lnTo>
                      <a:pt x="4631" y="4027"/>
                    </a:lnTo>
                    <a:lnTo>
                      <a:pt x="4634" y="4027"/>
                    </a:lnTo>
                    <a:lnTo>
                      <a:pt x="4636" y="3953"/>
                    </a:lnTo>
                    <a:lnTo>
                      <a:pt x="4640" y="3990"/>
                    </a:lnTo>
                    <a:lnTo>
                      <a:pt x="4642" y="3990"/>
                    </a:lnTo>
                    <a:lnTo>
                      <a:pt x="4646" y="4008"/>
                    </a:lnTo>
                    <a:lnTo>
                      <a:pt x="4648" y="3990"/>
                    </a:lnTo>
                    <a:lnTo>
                      <a:pt x="4651" y="3935"/>
                    </a:lnTo>
                    <a:lnTo>
                      <a:pt x="4653" y="3971"/>
                    </a:lnTo>
                    <a:lnTo>
                      <a:pt x="4657" y="3971"/>
                    </a:lnTo>
                    <a:lnTo>
                      <a:pt x="4659" y="3953"/>
                    </a:lnTo>
                    <a:lnTo>
                      <a:pt x="4663" y="3935"/>
                    </a:lnTo>
                    <a:lnTo>
                      <a:pt x="4665" y="3935"/>
                    </a:lnTo>
                    <a:lnTo>
                      <a:pt x="4668" y="3953"/>
                    </a:lnTo>
                    <a:lnTo>
                      <a:pt x="4670" y="4008"/>
                    </a:lnTo>
                    <a:lnTo>
                      <a:pt x="4674" y="3935"/>
                    </a:lnTo>
                    <a:lnTo>
                      <a:pt x="4676" y="3935"/>
                    </a:lnTo>
                    <a:lnTo>
                      <a:pt x="4680" y="3953"/>
                    </a:lnTo>
                    <a:lnTo>
                      <a:pt x="4682" y="3879"/>
                    </a:lnTo>
                    <a:lnTo>
                      <a:pt x="4685" y="3935"/>
                    </a:lnTo>
                    <a:lnTo>
                      <a:pt x="4688" y="3917"/>
                    </a:lnTo>
                    <a:lnTo>
                      <a:pt x="4691" y="3917"/>
                    </a:lnTo>
                    <a:lnTo>
                      <a:pt x="4693" y="3861"/>
                    </a:lnTo>
                    <a:lnTo>
                      <a:pt x="4697" y="3806"/>
                    </a:lnTo>
                    <a:lnTo>
                      <a:pt x="4699" y="3897"/>
                    </a:lnTo>
                    <a:lnTo>
                      <a:pt x="4702" y="3917"/>
                    </a:lnTo>
                    <a:lnTo>
                      <a:pt x="4705" y="3935"/>
                    </a:lnTo>
                    <a:lnTo>
                      <a:pt x="4708" y="3897"/>
                    </a:lnTo>
                    <a:lnTo>
                      <a:pt x="4710" y="3897"/>
                    </a:lnTo>
                    <a:lnTo>
                      <a:pt x="4714" y="3990"/>
                    </a:lnTo>
                    <a:lnTo>
                      <a:pt x="4716" y="3971"/>
                    </a:lnTo>
                    <a:lnTo>
                      <a:pt x="4719" y="3971"/>
                    </a:lnTo>
                    <a:lnTo>
                      <a:pt x="4722" y="3971"/>
                    </a:lnTo>
                    <a:lnTo>
                      <a:pt x="4725" y="3935"/>
                    </a:lnTo>
                    <a:lnTo>
                      <a:pt x="4727" y="3990"/>
                    </a:lnTo>
                    <a:lnTo>
                      <a:pt x="4731" y="3990"/>
                    </a:lnTo>
                    <a:lnTo>
                      <a:pt x="4734" y="3990"/>
                    </a:lnTo>
                    <a:lnTo>
                      <a:pt x="4736" y="3953"/>
                    </a:lnTo>
                    <a:lnTo>
                      <a:pt x="4740" y="4027"/>
                    </a:lnTo>
                    <a:lnTo>
                      <a:pt x="4742" y="4064"/>
                    </a:lnTo>
                    <a:lnTo>
                      <a:pt x="4745" y="4008"/>
                    </a:lnTo>
                    <a:lnTo>
                      <a:pt x="4748" y="3990"/>
                    </a:lnTo>
                    <a:lnTo>
                      <a:pt x="4751" y="3971"/>
                    </a:lnTo>
                    <a:lnTo>
                      <a:pt x="4753" y="4008"/>
                    </a:lnTo>
                    <a:lnTo>
                      <a:pt x="4757" y="4046"/>
                    </a:lnTo>
                    <a:lnTo>
                      <a:pt x="4759" y="4027"/>
                    </a:lnTo>
                    <a:lnTo>
                      <a:pt x="4762" y="4008"/>
                    </a:lnTo>
                    <a:lnTo>
                      <a:pt x="4765" y="3990"/>
                    </a:lnTo>
                    <a:lnTo>
                      <a:pt x="4768" y="4027"/>
                    </a:lnTo>
                    <a:lnTo>
                      <a:pt x="4770" y="4008"/>
                    </a:lnTo>
                    <a:lnTo>
                      <a:pt x="4774" y="3990"/>
                    </a:lnTo>
                    <a:lnTo>
                      <a:pt x="4776" y="4008"/>
                    </a:lnTo>
                    <a:lnTo>
                      <a:pt x="4779" y="3953"/>
                    </a:lnTo>
                    <a:lnTo>
                      <a:pt x="4782" y="3917"/>
                    </a:lnTo>
                    <a:lnTo>
                      <a:pt x="4785" y="4046"/>
                    </a:lnTo>
                    <a:lnTo>
                      <a:pt x="4787" y="3990"/>
                    </a:lnTo>
                    <a:lnTo>
                      <a:pt x="4791" y="4008"/>
                    </a:lnTo>
                    <a:lnTo>
                      <a:pt x="4793" y="4008"/>
                    </a:lnTo>
                    <a:lnTo>
                      <a:pt x="4796" y="4008"/>
                    </a:lnTo>
                    <a:lnTo>
                      <a:pt x="4799" y="3990"/>
                    </a:lnTo>
                    <a:lnTo>
                      <a:pt x="4802" y="3935"/>
                    </a:lnTo>
                    <a:lnTo>
                      <a:pt x="4804" y="3935"/>
                    </a:lnTo>
                    <a:lnTo>
                      <a:pt x="4808" y="4008"/>
                    </a:lnTo>
                    <a:lnTo>
                      <a:pt x="4810" y="3953"/>
                    </a:lnTo>
                    <a:lnTo>
                      <a:pt x="4813" y="3971"/>
                    </a:lnTo>
                    <a:lnTo>
                      <a:pt x="4816" y="3935"/>
                    </a:lnTo>
                    <a:lnTo>
                      <a:pt x="4819" y="3897"/>
                    </a:lnTo>
                    <a:lnTo>
                      <a:pt x="4821" y="3935"/>
                    </a:lnTo>
                    <a:lnTo>
                      <a:pt x="4825" y="3917"/>
                    </a:lnTo>
                    <a:lnTo>
                      <a:pt x="4827" y="3953"/>
                    </a:lnTo>
                    <a:lnTo>
                      <a:pt x="4830" y="3879"/>
                    </a:lnTo>
                    <a:lnTo>
                      <a:pt x="4833" y="3917"/>
                    </a:lnTo>
                    <a:lnTo>
                      <a:pt x="4836" y="3971"/>
                    </a:lnTo>
                    <a:lnTo>
                      <a:pt x="4838" y="4027"/>
                    </a:lnTo>
                    <a:lnTo>
                      <a:pt x="4842" y="4064"/>
                    </a:lnTo>
                    <a:lnTo>
                      <a:pt x="4844" y="3990"/>
                    </a:lnTo>
                    <a:lnTo>
                      <a:pt x="4847" y="3990"/>
                    </a:lnTo>
                    <a:lnTo>
                      <a:pt x="4850" y="3990"/>
                    </a:lnTo>
                    <a:lnTo>
                      <a:pt x="4853" y="4046"/>
                    </a:lnTo>
                    <a:lnTo>
                      <a:pt x="4855" y="3990"/>
                    </a:lnTo>
                    <a:lnTo>
                      <a:pt x="4859" y="4008"/>
                    </a:lnTo>
                    <a:lnTo>
                      <a:pt x="4861" y="4046"/>
                    </a:lnTo>
                    <a:lnTo>
                      <a:pt x="4864" y="4027"/>
                    </a:lnTo>
                    <a:lnTo>
                      <a:pt x="4867" y="4008"/>
                    </a:lnTo>
                    <a:lnTo>
                      <a:pt x="4870" y="4027"/>
                    </a:lnTo>
                    <a:lnTo>
                      <a:pt x="4872" y="3971"/>
                    </a:lnTo>
                    <a:lnTo>
                      <a:pt x="4876" y="4027"/>
                    </a:lnTo>
                    <a:lnTo>
                      <a:pt x="4879" y="4082"/>
                    </a:lnTo>
                    <a:lnTo>
                      <a:pt x="4881" y="4027"/>
                    </a:lnTo>
                    <a:lnTo>
                      <a:pt x="4885" y="4082"/>
                    </a:lnTo>
                    <a:lnTo>
                      <a:pt x="4887" y="4064"/>
                    </a:lnTo>
                    <a:lnTo>
                      <a:pt x="4891" y="4046"/>
                    </a:lnTo>
                    <a:lnTo>
                      <a:pt x="4893" y="3990"/>
                    </a:lnTo>
                    <a:lnTo>
                      <a:pt x="4896" y="3990"/>
                    </a:lnTo>
                    <a:lnTo>
                      <a:pt x="4898" y="3953"/>
                    </a:lnTo>
                    <a:lnTo>
                      <a:pt x="4902" y="3971"/>
                    </a:lnTo>
                    <a:lnTo>
                      <a:pt x="4904" y="4008"/>
                    </a:lnTo>
                    <a:lnTo>
                      <a:pt x="4908" y="4008"/>
                    </a:lnTo>
                    <a:lnTo>
                      <a:pt x="4910" y="4046"/>
                    </a:lnTo>
                    <a:lnTo>
                      <a:pt x="4913" y="3971"/>
                    </a:lnTo>
                    <a:lnTo>
                      <a:pt x="4915" y="4027"/>
                    </a:lnTo>
                    <a:lnTo>
                      <a:pt x="4919" y="3990"/>
                    </a:lnTo>
                    <a:lnTo>
                      <a:pt x="4921" y="4027"/>
                    </a:lnTo>
                    <a:lnTo>
                      <a:pt x="4925" y="4008"/>
                    </a:lnTo>
                    <a:lnTo>
                      <a:pt x="4927" y="3971"/>
                    </a:lnTo>
                    <a:lnTo>
                      <a:pt x="4930" y="3971"/>
                    </a:lnTo>
                    <a:lnTo>
                      <a:pt x="4932" y="3990"/>
                    </a:lnTo>
                    <a:lnTo>
                      <a:pt x="4936" y="3953"/>
                    </a:lnTo>
                    <a:lnTo>
                      <a:pt x="4938" y="3953"/>
                    </a:lnTo>
                    <a:lnTo>
                      <a:pt x="4942" y="3953"/>
                    </a:lnTo>
                    <a:lnTo>
                      <a:pt x="4944" y="3935"/>
                    </a:lnTo>
                    <a:lnTo>
                      <a:pt x="4947" y="3953"/>
                    </a:lnTo>
                    <a:lnTo>
                      <a:pt x="4950" y="3935"/>
                    </a:lnTo>
                    <a:lnTo>
                      <a:pt x="4953" y="3990"/>
                    </a:lnTo>
                    <a:lnTo>
                      <a:pt x="4955" y="4008"/>
                    </a:lnTo>
                    <a:lnTo>
                      <a:pt x="4959" y="3971"/>
                    </a:lnTo>
                    <a:lnTo>
                      <a:pt x="4961" y="3971"/>
                    </a:lnTo>
                    <a:lnTo>
                      <a:pt x="4964" y="4008"/>
                    </a:lnTo>
                    <a:lnTo>
                      <a:pt x="4967" y="4046"/>
                    </a:lnTo>
                    <a:lnTo>
                      <a:pt x="4970" y="3971"/>
                    </a:lnTo>
                    <a:lnTo>
                      <a:pt x="4972" y="3990"/>
                    </a:lnTo>
                    <a:lnTo>
                      <a:pt x="4976" y="3990"/>
                    </a:lnTo>
                    <a:lnTo>
                      <a:pt x="4978" y="4027"/>
                    </a:lnTo>
                    <a:lnTo>
                      <a:pt x="4981" y="3971"/>
                    </a:lnTo>
                    <a:lnTo>
                      <a:pt x="4984" y="3990"/>
                    </a:lnTo>
                    <a:lnTo>
                      <a:pt x="4987" y="4064"/>
                    </a:lnTo>
                    <a:lnTo>
                      <a:pt x="4989" y="4046"/>
                    </a:lnTo>
                    <a:lnTo>
                      <a:pt x="4993" y="4046"/>
                    </a:lnTo>
                    <a:lnTo>
                      <a:pt x="4995" y="4046"/>
                    </a:lnTo>
                    <a:lnTo>
                      <a:pt x="4998" y="4008"/>
                    </a:lnTo>
                    <a:lnTo>
                      <a:pt x="5001" y="4027"/>
                    </a:lnTo>
                    <a:lnTo>
                      <a:pt x="5004" y="3990"/>
                    </a:lnTo>
                    <a:lnTo>
                      <a:pt x="5007" y="4008"/>
                    </a:lnTo>
                    <a:lnTo>
                      <a:pt x="5010" y="3971"/>
                    </a:lnTo>
                    <a:lnTo>
                      <a:pt x="5013" y="4008"/>
                    </a:lnTo>
                    <a:lnTo>
                      <a:pt x="5015" y="4064"/>
                    </a:lnTo>
                    <a:lnTo>
                      <a:pt x="5019" y="3990"/>
                    </a:lnTo>
                    <a:lnTo>
                      <a:pt x="5021" y="3990"/>
                    </a:lnTo>
                    <a:lnTo>
                      <a:pt x="5024" y="3990"/>
                    </a:lnTo>
                    <a:lnTo>
                      <a:pt x="5027" y="4008"/>
                    </a:lnTo>
                    <a:lnTo>
                      <a:pt x="5030" y="3990"/>
                    </a:lnTo>
                    <a:lnTo>
                      <a:pt x="5032" y="3971"/>
                    </a:lnTo>
                    <a:lnTo>
                      <a:pt x="5036" y="4027"/>
                    </a:lnTo>
                    <a:lnTo>
                      <a:pt x="5038" y="3971"/>
                    </a:lnTo>
                    <a:lnTo>
                      <a:pt x="5041" y="4046"/>
                    </a:lnTo>
                    <a:lnTo>
                      <a:pt x="5044" y="4064"/>
                    </a:lnTo>
                    <a:lnTo>
                      <a:pt x="5047" y="4046"/>
                    </a:lnTo>
                    <a:lnTo>
                      <a:pt x="5049" y="3971"/>
                    </a:lnTo>
                    <a:lnTo>
                      <a:pt x="5053" y="3971"/>
                    </a:lnTo>
                    <a:lnTo>
                      <a:pt x="5055" y="3971"/>
                    </a:lnTo>
                    <a:lnTo>
                      <a:pt x="5058" y="3953"/>
                    </a:lnTo>
                    <a:lnTo>
                      <a:pt x="5061" y="3971"/>
                    </a:lnTo>
                    <a:lnTo>
                      <a:pt x="5064" y="3971"/>
                    </a:lnTo>
                    <a:lnTo>
                      <a:pt x="5066" y="3935"/>
                    </a:lnTo>
                    <a:lnTo>
                      <a:pt x="5070" y="4027"/>
                    </a:lnTo>
                    <a:lnTo>
                      <a:pt x="5072" y="3953"/>
                    </a:lnTo>
                    <a:lnTo>
                      <a:pt x="5075" y="3953"/>
                    </a:lnTo>
                    <a:lnTo>
                      <a:pt x="5078" y="3953"/>
                    </a:lnTo>
                    <a:lnTo>
                      <a:pt x="5081" y="3971"/>
                    </a:lnTo>
                    <a:lnTo>
                      <a:pt x="5083" y="4027"/>
                    </a:lnTo>
                    <a:lnTo>
                      <a:pt x="5087" y="4027"/>
                    </a:lnTo>
                    <a:lnTo>
                      <a:pt x="5089" y="3990"/>
                    </a:lnTo>
                    <a:lnTo>
                      <a:pt x="5092" y="3971"/>
                    </a:lnTo>
                    <a:lnTo>
                      <a:pt x="5095" y="3953"/>
                    </a:lnTo>
                    <a:lnTo>
                      <a:pt x="5098" y="4008"/>
                    </a:lnTo>
                    <a:lnTo>
                      <a:pt x="5100" y="4008"/>
                    </a:lnTo>
                    <a:lnTo>
                      <a:pt x="5104" y="3971"/>
                    </a:lnTo>
                    <a:lnTo>
                      <a:pt x="5106" y="3971"/>
                    </a:lnTo>
                    <a:lnTo>
                      <a:pt x="5109" y="3935"/>
                    </a:lnTo>
                    <a:lnTo>
                      <a:pt x="5112" y="4008"/>
                    </a:lnTo>
                    <a:lnTo>
                      <a:pt x="5115" y="4008"/>
                    </a:lnTo>
                    <a:lnTo>
                      <a:pt x="5118" y="3990"/>
                    </a:lnTo>
                    <a:lnTo>
                      <a:pt x="5121" y="3971"/>
                    </a:lnTo>
                    <a:lnTo>
                      <a:pt x="5124" y="4082"/>
                    </a:lnTo>
                    <a:lnTo>
                      <a:pt x="5126" y="4064"/>
                    </a:lnTo>
                    <a:lnTo>
                      <a:pt x="5130" y="4027"/>
                    </a:lnTo>
                    <a:lnTo>
                      <a:pt x="5132" y="3953"/>
                    </a:lnTo>
                    <a:lnTo>
                      <a:pt x="5136" y="3953"/>
                    </a:lnTo>
                    <a:lnTo>
                      <a:pt x="5138" y="4046"/>
                    </a:lnTo>
                    <a:lnTo>
                      <a:pt x="5141" y="4027"/>
                    </a:lnTo>
                    <a:lnTo>
                      <a:pt x="5143" y="3971"/>
                    </a:lnTo>
                    <a:lnTo>
                      <a:pt x="5147" y="3971"/>
                    </a:lnTo>
                    <a:lnTo>
                      <a:pt x="5149" y="4064"/>
                    </a:lnTo>
                    <a:lnTo>
                      <a:pt x="5153" y="4027"/>
                    </a:lnTo>
                    <a:lnTo>
                      <a:pt x="5155" y="3953"/>
                    </a:lnTo>
                    <a:lnTo>
                      <a:pt x="5158" y="4046"/>
                    </a:lnTo>
                    <a:lnTo>
                      <a:pt x="5160" y="4046"/>
                    </a:lnTo>
                    <a:lnTo>
                      <a:pt x="5164" y="4008"/>
                    </a:lnTo>
                    <a:lnTo>
                      <a:pt x="5166" y="4027"/>
                    </a:lnTo>
                    <a:lnTo>
                      <a:pt x="5170" y="3971"/>
                    </a:lnTo>
                    <a:lnTo>
                      <a:pt x="5172" y="3990"/>
                    </a:lnTo>
                    <a:lnTo>
                      <a:pt x="5175" y="3953"/>
                    </a:lnTo>
                    <a:lnTo>
                      <a:pt x="5177" y="4046"/>
                    </a:lnTo>
                    <a:lnTo>
                      <a:pt x="5181" y="4046"/>
                    </a:lnTo>
                    <a:lnTo>
                      <a:pt x="5183" y="4064"/>
                    </a:lnTo>
                    <a:lnTo>
                      <a:pt x="5187" y="4008"/>
                    </a:lnTo>
                    <a:lnTo>
                      <a:pt x="5189" y="3971"/>
                    </a:lnTo>
                    <a:lnTo>
                      <a:pt x="5192" y="3990"/>
                    </a:lnTo>
                    <a:lnTo>
                      <a:pt x="5194" y="3917"/>
                    </a:lnTo>
                    <a:lnTo>
                      <a:pt x="5198" y="3935"/>
                    </a:lnTo>
                    <a:lnTo>
                      <a:pt x="5200" y="3861"/>
                    </a:lnTo>
                    <a:lnTo>
                      <a:pt x="5204" y="3935"/>
                    </a:lnTo>
                    <a:lnTo>
                      <a:pt x="5206" y="3917"/>
                    </a:lnTo>
                    <a:lnTo>
                      <a:pt x="5209" y="3990"/>
                    </a:lnTo>
                    <a:lnTo>
                      <a:pt x="5211" y="3935"/>
                    </a:lnTo>
                    <a:lnTo>
                      <a:pt x="5215" y="3971"/>
                    </a:lnTo>
                    <a:lnTo>
                      <a:pt x="5217" y="3917"/>
                    </a:lnTo>
                    <a:lnTo>
                      <a:pt x="5221" y="3953"/>
                    </a:lnTo>
                    <a:lnTo>
                      <a:pt x="5224" y="4046"/>
                    </a:lnTo>
                    <a:lnTo>
                      <a:pt x="5226" y="3971"/>
                    </a:lnTo>
                    <a:lnTo>
                      <a:pt x="5230" y="3971"/>
                    </a:lnTo>
                    <a:lnTo>
                      <a:pt x="5232" y="4082"/>
                    </a:lnTo>
                    <a:lnTo>
                      <a:pt x="5235" y="4027"/>
                    </a:lnTo>
                    <a:lnTo>
                      <a:pt x="5238" y="4008"/>
                    </a:lnTo>
                    <a:lnTo>
                      <a:pt x="5241" y="4008"/>
                    </a:lnTo>
                    <a:lnTo>
                      <a:pt x="5243" y="4027"/>
                    </a:lnTo>
                    <a:lnTo>
                      <a:pt x="5247" y="4027"/>
                    </a:lnTo>
                    <a:lnTo>
                      <a:pt x="5249" y="4064"/>
                    </a:lnTo>
                    <a:lnTo>
                      <a:pt x="5252" y="3990"/>
                    </a:lnTo>
                    <a:lnTo>
                      <a:pt x="5255" y="3953"/>
                    </a:lnTo>
                    <a:lnTo>
                      <a:pt x="5258" y="3990"/>
                    </a:lnTo>
                    <a:lnTo>
                      <a:pt x="5260" y="4046"/>
                    </a:lnTo>
                    <a:lnTo>
                      <a:pt x="5264" y="4027"/>
                    </a:lnTo>
                    <a:lnTo>
                      <a:pt x="5266" y="4064"/>
                    </a:lnTo>
                    <a:lnTo>
                      <a:pt x="5269" y="4082"/>
                    </a:lnTo>
                    <a:lnTo>
                      <a:pt x="5272" y="4027"/>
                    </a:lnTo>
                    <a:lnTo>
                      <a:pt x="5275" y="4046"/>
                    </a:lnTo>
                    <a:lnTo>
                      <a:pt x="5277" y="3971"/>
                    </a:lnTo>
                    <a:lnTo>
                      <a:pt x="5281" y="4027"/>
                    </a:lnTo>
                    <a:lnTo>
                      <a:pt x="5283" y="3990"/>
                    </a:lnTo>
                    <a:lnTo>
                      <a:pt x="5286" y="4064"/>
                    </a:lnTo>
                    <a:lnTo>
                      <a:pt x="5289" y="3971"/>
                    </a:lnTo>
                    <a:lnTo>
                      <a:pt x="5292" y="3971"/>
                    </a:lnTo>
                    <a:lnTo>
                      <a:pt x="5294" y="4064"/>
                    </a:lnTo>
                    <a:lnTo>
                      <a:pt x="5298" y="4064"/>
                    </a:lnTo>
                    <a:lnTo>
                      <a:pt x="5300" y="4064"/>
                    </a:lnTo>
                    <a:lnTo>
                      <a:pt x="5303" y="4008"/>
                    </a:lnTo>
                    <a:lnTo>
                      <a:pt x="5306" y="4027"/>
                    </a:lnTo>
                    <a:lnTo>
                      <a:pt x="5309" y="4008"/>
                    </a:lnTo>
                    <a:lnTo>
                      <a:pt x="5311" y="4008"/>
                    </a:lnTo>
                    <a:lnTo>
                      <a:pt x="5315" y="3971"/>
                    </a:lnTo>
                    <a:lnTo>
                      <a:pt x="5318" y="4027"/>
                    </a:lnTo>
                    <a:lnTo>
                      <a:pt x="5320" y="3990"/>
                    </a:lnTo>
                    <a:lnTo>
                      <a:pt x="5324" y="3917"/>
                    </a:lnTo>
                    <a:lnTo>
                      <a:pt x="5326" y="3971"/>
                    </a:lnTo>
                    <a:lnTo>
                      <a:pt x="5329" y="3953"/>
                    </a:lnTo>
                    <a:lnTo>
                      <a:pt x="5332" y="3990"/>
                    </a:lnTo>
                    <a:lnTo>
                      <a:pt x="5335" y="3990"/>
                    </a:lnTo>
                    <a:lnTo>
                      <a:pt x="5337" y="3953"/>
                    </a:lnTo>
                    <a:lnTo>
                      <a:pt x="5341" y="4046"/>
                    </a:lnTo>
                    <a:lnTo>
                      <a:pt x="5343" y="4027"/>
                    </a:lnTo>
                    <a:lnTo>
                      <a:pt x="5346" y="3990"/>
                    </a:lnTo>
                    <a:lnTo>
                      <a:pt x="5349" y="4008"/>
                    </a:lnTo>
                    <a:lnTo>
                      <a:pt x="5352" y="4008"/>
                    </a:lnTo>
                    <a:lnTo>
                      <a:pt x="5354" y="3990"/>
                    </a:lnTo>
                    <a:lnTo>
                      <a:pt x="5358" y="4027"/>
                    </a:lnTo>
                    <a:lnTo>
                      <a:pt x="5360" y="4046"/>
                    </a:lnTo>
                    <a:lnTo>
                      <a:pt x="5363" y="4046"/>
                    </a:lnTo>
                    <a:lnTo>
                      <a:pt x="5366" y="3971"/>
                    </a:lnTo>
                    <a:lnTo>
                      <a:pt x="5369" y="3990"/>
                    </a:lnTo>
                    <a:lnTo>
                      <a:pt x="5371" y="4008"/>
                    </a:lnTo>
                    <a:lnTo>
                      <a:pt x="5375" y="3990"/>
                    </a:lnTo>
                    <a:lnTo>
                      <a:pt x="5377" y="3953"/>
                    </a:lnTo>
                    <a:lnTo>
                      <a:pt x="5380" y="4008"/>
                    </a:lnTo>
                    <a:lnTo>
                      <a:pt x="5383" y="4046"/>
                    </a:lnTo>
                    <a:lnTo>
                      <a:pt x="5386" y="4027"/>
                    </a:lnTo>
                    <a:lnTo>
                      <a:pt x="5388" y="3971"/>
                    </a:lnTo>
                    <a:lnTo>
                      <a:pt x="5392" y="3971"/>
                    </a:lnTo>
                    <a:lnTo>
                      <a:pt x="5394" y="3971"/>
                    </a:lnTo>
                    <a:lnTo>
                      <a:pt x="5397" y="4008"/>
                    </a:lnTo>
                    <a:lnTo>
                      <a:pt x="5400" y="4046"/>
                    </a:lnTo>
                    <a:lnTo>
                      <a:pt x="5403" y="3990"/>
                    </a:lnTo>
                    <a:lnTo>
                      <a:pt x="5407" y="4027"/>
                    </a:lnTo>
                    <a:lnTo>
                      <a:pt x="5409" y="4027"/>
                    </a:lnTo>
                    <a:lnTo>
                      <a:pt x="5412" y="4046"/>
                    </a:lnTo>
                    <a:lnTo>
                      <a:pt x="5415" y="4046"/>
                    </a:lnTo>
                    <a:lnTo>
                      <a:pt x="5418" y="4064"/>
                    </a:lnTo>
                    <a:lnTo>
                      <a:pt x="5420" y="4008"/>
                    </a:lnTo>
                    <a:lnTo>
                      <a:pt x="5424" y="3971"/>
                    </a:lnTo>
                    <a:lnTo>
                      <a:pt x="5426" y="4008"/>
                    </a:lnTo>
                    <a:lnTo>
                      <a:pt x="5429" y="3990"/>
                    </a:lnTo>
                    <a:lnTo>
                      <a:pt x="5432" y="4027"/>
                    </a:lnTo>
                    <a:lnTo>
                      <a:pt x="5435" y="3990"/>
                    </a:lnTo>
                    <a:lnTo>
                      <a:pt x="5437" y="3953"/>
                    </a:lnTo>
                    <a:lnTo>
                      <a:pt x="5441" y="3917"/>
                    </a:lnTo>
                    <a:lnTo>
                      <a:pt x="5443" y="3953"/>
                    </a:lnTo>
                    <a:lnTo>
                      <a:pt x="5446" y="3917"/>
                    </a:lnTo>
                    <a:lnTo>
                      <a:pt x="5449" y="3861"/>
                    </a:lnTo>
                    <a:lnTo>
                      <a:pt x="5452" y="3971"/>
                    </a:lnTo>
                    <a:lnTo>
                      <a:pt x="5454" y="3935"/>
                    </a:lnTo>
                    <a:lnTo>
                      <a:pt x="5458" y="3990"/>
                    </a:lnTo>
                    <a:lnTo>
                      <a:pt x="5460" y="3971"/>
                    </a:lnTo>
                    <a:lnTo>
                      <a:pt x="5463" y="4008"/>
                    </a:lnTo>
                    <a:lnTo>
                      <a:pt x="5466" y="4008"/>
                    </a:lnTo>
                    <a:lnTo>
                      <a:pt x="5469" y="4027"/>
                    </a:lnTo>
                    <a:lnTo>
                      <a:pt x="5471" y="3971"/>
                    </a:lnTo>
                    <a:lnTo>
                      <a:pt x="5475" y="3917"/>
                    </a:lnTo>
                    <a:lnTo>
                      <a:pt x="5477" y="3971"/>
                    </a:lnTo>
                    <a:lnTo>
                      <a:pt x="5480" y="4046"/>
                    </a:lnTo>
                    <a:lnTo>
                      <a:pt x="5483" y="3990"/>
                    </a:lnTo>
                    <a:lnTo>
                      <a:pt x="5486" y="4008"/>
                    </a:lnTo>
                    <a:lnTo>
                      <a:pt x="5489" y="3990"/>
                    </a:lnTo>
                    <a:lnTo>
                      <a:pt x="5492" y="4064"/>
                    </a:lnTo>
                    <a:lnTo>
                      <a:pt x="5495" y="3990"/>
                    </a:lnTo>
                    <a:lnTo>
                      <a:pt x="5497" y="3990"/>
                    </a:lnTo>
                    <a:lnTo>
                      <a:pt x="5501" y="4027"/>
                    </a:lnTo>
                    <a:lnTo>
                      <a:pt x="5503" y="3990"/>
                    </a:lnTo>
                    <a:lnTo>
                      <a:pt x="5506" y="3935"/>
                    </a:lnTo>
                    <a:lnTo>
                      <a:pt x="5509" y="4027"/>
                    </a:lnTo>
                    <a:lnTo>
                      <a:pt x="5512" y="3990"/>
                    </a:lnTo>
                    <a:lnTo>
                      <a:pt x="5514" y="4027"/>
                    </a:lnTo>
                    <a:lnTo>
                      <a:pt x="5518" y="4027"/>
                    </a:lnTo>
                    <a:lnTo>
                      <a:pt x="5520" y="3953"/>
                    </a:lnTo>
                    <a:lnTo>
                      <a:pt x="5523" y="4008"/>
                    </a:lnTo>
                    <a:lnTo>
                      <a:pt x="5526" y="3990"/>
                    </a:lnTo>
                    <a:lnTo>
                      <a:pt x="5529" y="4008"/>
                    </a:lnTo>
                    <a:lnTo>
                      <a:pt x="5531" y="4008"/>
                    </a:lnTo>
                    <a:lnTo>
                      <a:pt x="5535" y="3990"/>
                    </a:lnTo>
                    <a:lnTo>
                      <a:pt x="5537" y="4008"/>
                    </a:lnTo>
                    <a:lnTo>
                      <a:pt x="5540" y="4008"/>
                    </a:lnTo>
                    <a:lnTo>
                      <a:pt x="5543" y="4008"/>
                    </a:lnTo>
                    <a:lnTo>
                      <a:pt x="5546" y="4008"/>
                    </a:lnTo>
                    <a:lnTo>
                      <a:pt x="5548" y="3935"/>
                    </a:lnTo>
                    <a:lnTo>
                      <a:pt x="5552" y="3917"/>
                    </a:lnTo>
                    <a:lnTo>
                      <a:pt x="5554" y="3953"/>
                    </a:lnTo>
                    <a:lnTo>
                      <a:pt x="5557" y="3935"/>
                    </a:lnTo>
                    <a:lnTo>
                      <a:pt x="5560" y="3971"/>
                    </a:lnTo>
                    <a:lnTo>
                      <a:pt x="5563" y="3990"/>
                    </a:lnTo>
                    <a:lnTo>
                      <a:pt x="5565" y="4064"/>
                    </a:lnTo>
                    <a:lnTo>
                      <a:pt x="5569" y="3971"/>
                    </a:lnTo>
                    <a:lnTo>
                      <a:pt x="5572" y="3990"/>
                    </a:lnTo>
                    <a:lnTo>
                      <a:pt x="5574" y="3917"/>
                    </a:lnTo>
                    <a:lnTo>
                      <a:pt x="5578" y="3990"/>
                    </a:lnTo>
                    <a:lnTo>
                      <a:pt x="5580" y="4008"/>
                    </a:lnTo>
                    <a:lnTo>
                      <a:pt x="5584" y="3990"/>
                    </a:lnTo>
                    <a:lnTo>
                      <a:pt x="5586" y="3953"/>
                    </a:lnTo>
                    <a:lnTo>
                      <a:pt x="5589" y="3953"/>
                    </a:lnTo>
                    <a:lnTo>
                      <a:pt x="5591" y="4008"/>
                    </a:lnTo>
                    <a:lnTo>
                      <a:pt x="5595" y="4008"/>
                    </a:lnTo>
                    <a:lnTo>
                      <a:pt x="5597" y="4027"/>
                    </a:lnTo>
                    <a:lnTo>
                      <a:pt x="5601" y="3971"/>
                    </a:lnTo>
                    <a:lnTo>
                      <a:pt x="5603" y="4008"/>
                    </a:lnTo>
                    <a:lnTo>
                      <a:pt x="5606" y="4064"/>
                    </a:lnTo>
                    <a:lnTo>
                      <a:pt x="5608" y="4008"/>
                    </a:lnTo>
                    <a:lnTo>
                      <a:pt x="5612" y="4008"/>
                    </a:lnTo>
                    <a:lnTo>
                      <a:pt x="5614" y="3971"/>
                    </a:lnTo>
                    <a:lnTo>
                      <a:pt x="5618" y="4046"/>
                    </a:lnTo>
                    <a:lnTo>
                      <a:pt x="5620" y="4046"/>
                    </a:lnTo>
                    <a:lnTo>
                      <a:pt x="5623" y="4027"/>
                    </a:lnTo>
                    <a:lnTo>
                      <a:pt x="5625" y="3953"/>
                    </a:lnTo>
                    <a:lnTo>
                      <a:pt x="5629" y="4064"/>
                    </a:lnTo>
                    <a:lnTo>
                      <a:pt x="5631" y="4046"/>
                    </a:lnTo>
                    <a:lnTo>
                      <a:pt x="5635" y="4008"/>
                    </a:lnTo>
                    <a:lnTo>
                      <a:pt x="5637" y="4008"/>
                    </a:lnTo>
                    <a:lnTo>
                      <a:pt x="5640" y="4008"/>
                    </a:lnTo>
                    <a:lnTo>
                      <a:pt x="5642" y="3953"/>
                    </a:lnTo>
                    <a:lnTo>
                      <a:pt x="5646" y="4008"/>
                    </a:lnTo>
                    <a:lnTo>
                      <a:pt x="5649" y="4027"/>
                    </a:lnTo>
                    <a:lnTo>
                      <a:pt x="5652" y="4008"/>
                    </a:lnTo>
                    <a:lnTo>
                      <a:pt x="5655" y="3971"/>
                    </a:lnTo>
                    <a:lnTo>
                      <a:pt x="5657" y="3990"/>
                    </a:lnTo>
                    <a:lnTo>
                      <a:pt x="5661" y="4008"/>
                    </a:lnTo>
                    <a:lnTo>
                      <a:pt x="5663" y="3953"/>
                    </a:lnTo>
                    <a:lnTo>
                      <a:pt x="5666" y="4008"/>
                    </a:lnTo>
                    <a:lnTo>
                      <a:pt x="5669" y="4008"/>
                    </a:lnTo>
                    <a:lnTo>
                      <a:pt x="5672" y="3971"/>
                    </a:lnTo>
                    <a:lnTo>
                      <a:pt x="5674" y="4082"/>
                    </a:lnTo>
                    <a:lnTo>
                      <a:pt x="5678" y="4046"/>
                    </a:lnTo>
                    <a:lnTo>
                      <a:pt x="5680" y="3953"/>
                    </a:lnTo>
                    <a:lnTo>
                      <a:pt x="5683" y="3990"/>
                    </a:lnTo>
                    <a:lnTo>
                      <a:pt x="5686" y="4008"/>
                    </a:lnTo>
                    <a:lnTo>
                      <a:pt x="5689" y="4027"/>
                    </a:lnTo>
                    <a:lnTo>
                      <a:pt x="5691" y="4008"/>
                    </a:lnTo>
                    <a:lnTo>
                      <a:pt x="5695" y="3990"/>
                    </a:lnTo>
                    <a:lnTo>
                      <a:pt x="5697" y="3990"/>
                    </a:lnTo>
                    <a:lnTo>
                      <a:pt x="5700" y="4027"/>
                    </a:lnTo>
                    <a:lnTo>
                      <a:pt x="5703" y="3990"/>
                    </a:lnTo>
                    <a:lnTo>
                      <a:pt x="5706" y="3971"/>
                    </a:lnTo>
                    <a:lnTo>
                      <a:pt x="5708" y="4027"/>
                    </a:lnTo>
                    <a:lnTo>
                      <a:pt x="5712" y="3935"/>
                    </a:lnTo>
                    <a:lnTo>
                      <a:pt x="5714" y="4008"/>
                    </a:lnTo>
                    <a:lnTo>
                      <a:pt x="5717" y="3935"/>
                    </a:lnTo>
                    <a:lnTo>
                      <a:pt x="5721" y="4008"/>
                    </a:lnTo>
                    <a:lnTo>
                      <a:pt x="5723" y="3971"/>
                    </a:lnTo>
                    <a:lnTo>
                      <a:pt x="5726" y="3953"/>
                    </a:lnTo>
                    <a:lnTo>
                      <a:pt x="5729" y="3953"/>
                    </a:lnTo>
                    <a:lnTo>
                      <a:pt x="5732" y="3971"/>
                    </a:lnTo>
                    <a:lnTo>
                      <a:pt x="5734" y="3897"/>
                    </a:lnTo>
                    <a:lnTo>
                      <a:pt x="5738" y="3953"/>
                    </a:lnTo>
                    <a:lnTo>
                      <a:pt x="5740" y="3990"/>
                    </a:lnTo>
                    <a:lnTo>
                      <a:pt x="5743" y="3971"/>
                    </a:lnTo>
                    <a:lnTo>
                      <a:pt x="5746" y="3935"/>
                    </a:lnTo>
                    <a:lnTo>
                      <a:pt x="5749" y="3990"/>
                    </a:lnTo>
                    <a:lnTo>
                      <a:pt x="5751" y="3990"/>
                    </a:lnTo>
                    <a:lnTo>
                      <a:pt x="5755" y="4008"/>
                    </a:lnTo>
                    <a:lnTo>
                      <a:pt x="5757" y="3935"/>
                    </a:lnTo>
                    <a:lnTo>
                      <a:pt x="5760" y="3990"/>
                    </a:lnTo>
                    <a:lnTo>
                      <a:pt x="5763" y="3971"/>
                    </a:lnTo>
                    <a:lnTo>
                      <a:pt x="5766" y="4008"/>
                    </a:lnTo>
                    <a:lnTo>
                      <a:pt x="5768" y="3971"/>
                    </a:lnTo>
                    <a:lnTo>
                      <a:pt x="5772" y="3990"/>
                    </a:lnTo>
                    <a:lnTo>
                      <a:pt x="5774" y="3971"/>
                    </a:lnTo>
                    <a:lnTo>
                      <a:pt x="5777" y="3953"/>
                    </a:lnTo>
                    <a:lnTo>
                      <a:pt x="5780" y="3935"/>
                    </a:lnTo>
                    <a:lnTo>
                      <a:pt x="5783" y="3953"/>
                    </a:lnTo>
                    <a:lnTo>
                      <a:pt x="5785" y="4008"/>
                    </a:lnTo>
                    <a:lnTo>
                      <a:pt x="5789" y="3990"/>
                    </a:lnTo>
                    <a:lnTo>
                      <a:pt x="5792" y="3971"/>
                    </a:lnTo>
                    <a:lnTo>
                      <a:pt x="5794" y="3990"/>
                    </a:lnTo>
                    <a:lnTo>
                      <a:pt x="5798" y="4008"/>
                    </a:lnTo>
                    <a:lnTo>
                      <a:pt x="5800" y="3990"/>
                    </a:lnTo>
                    <a:lnTo>
                      <a:pt x="5804" y="3971"/>
                    </a:lnTo>
                    <a:lnTo>
                      <a:pt x="5806" y="3990"/>
                    </a:lnTo>
                    <a:lnTo>
                      <a:pt x="5809" y="4008"/>
                    </a:lnTo>
                    <a:lnTo>
                      <a:pt x="5811" y="3953"/>
                    </a:lnTo>
                    <a:lnTo>
                      <a:pt x="5815" y="3953"/>
                    </a:lnTo>
                    <a:lnTo>
                      <a:pt x="5817" y="3935"/>
                    </a:lnTo>
                    <a:lnTo>
                      <a:pt x="5821" y="3917"/>
                    </a:lnTo>
                    <a:lnTo>
                      <a:pt x="5823" y="3953"/>
                    </a:lnTo>
                    <a:lnTo>
                      <a:pt x="5826" y="3953"/>
                    </a:lnTo>
                    <a:lnTo>
                      <a:pt x="5828" y="3953"/>
                    </a:lnTo>
                    <a:lnTo>
                      <a:pt x="5832" y="3935"/>
                    </a:lnTo>
                    <a:lnTo>
                      <a:pt x="5834" y="3897"/>
                    </a:lnTo>
                    <a:lnTo>
                      <a:pt x="5838" y="3897"/>
                    </a:lnTo>
                    <a:lnTo>
                      <a:pt x="5840" y="3897"/>
                    </a:lnTo>
                    <a:lnTo>
                      <a:pt x="5843" y="3935"/>
                    </a:lnTo>
                    <a:lnTo>
                      <a:pt x="5845" y="3917"/>
                    </a:lnTo>
                    <a:lnTo>
                      <a:pt x="5849" y="3879"/>
                    </a:lnTo>
                    <a:lnTo>
                      <a:pt x="5851" y="3953"/>
                    </a:lnTo>
                    <a:lnTo>
                      <a:pt x="5855" y="4027"/>
                    </a:lnTo>
                    <a:lnTo>
                      <a:pt x="5857" y="3953"/>
                    </a:lnTo>
                    <a:lnTo>
                      <a:pt x="5860" y="3971"/>
                    </a:lnTo>
                    <a:lnTo>
                      <a:pt x="5864" y="3953"/>
                    </a:lnTo>
                    <a:lnTo>
                      <a:pt x="5866" y="3971"/>
                    </a:lnTo>
                    <a:lnTo>
                      <a:pt x="5869" y="3953"/>
                    </a:lnTo>
                    <a:lnTo>
                      <a:pt x="5872" y="3971"/>
                    </a:lnTo>
                    <a:lnTo>
                      <a:pt x="5875" y="4008"/>
                    </a:lnTo>
                    <a:lnTo>
                      <a:pt x="5877" y="3990"/>
                    </a:lnTo>
                    <a:lnTo>
                      <a:pt x="5881" y="4027"/>
                    </a:lnTo>
                    <a:lnTo>
                      <a:pt x="5883" y="4008"/>
                    </a:lnTo>
                    <a:lnTo>
                      <a:pt x="5886" y="3990"/>
                    </a:lnTo>
                    <a:lnTo>
                      <a:pt x="5889" y="4008"/>
                    </a:lnTo>
                    <a:lnTo>
                      <a:pt x="5892" y="4120"/>
                    </a:lnTo>
                    <a:lnTo>
                      <a:pt x="5894" y="3990"/>
                    </a:lnTo>
                    <a:lnTo>
                      <a:pt x="5898" y="3990"/>
                    </a:lnTo>
                    <a:lnTo>
                      <a:pt x="5900" y="3953"/>
                    </a:lnTo>
                    <a:lnTo>
                      <a:pt x="5903" y="3971"/>
                    </a:lnTo>
                    <a:lnTo>
                      <a:pt x="5906" y="3917"/>
                    </a:lnTo>
                    <a:lnTo>
                      <a:pt x="5909" y="3953"/>
                    </a:lnTo>
                    <a:lnTo>
                      <a:pt x="5911" y="4008"/>
                    </a:lnTo>
                    <a:lnTo>
                      <a:pt x="5915" y="3990"/>
                    </a:lnTo>
                    <a:lnTo>
                      <a:pt x="5917" y="3953"/>
                    </a:lnTo>
                    <a:lnTo>
                      <a:pt x="5920" y="3935"/>
                    </a:lnTo>
                    <a:lnTo>
                      <a:pt x="5924" y="4008"/>
                    </a:lnTo>
                    <a:lnTo>
                      <a:pt x="5926" y="4008"/>
                    </a:lnTo>
                    <a:lnTo>
                      <a:pt x="5929" y="3953"/>
                    </a:lnTo>
                    <a:lnTo>
                      <a:pt x="5932" y="4008"/>
                    </a:lnTo>
                    <a:lnTo>
                      <a:pt x="5935" y="4008"/>
                    </a:lnTo>
                    <a:lnTo>
                      <a:pt x="5937" y="4027"/>
                    </a:lnTo>
                    <a:lnTo>
                      <a:pt x="5941" y="3935"/>
                    </a:lnTo>
                    <a:lnTo>
                      <a:pt x="5943" y="3953"/>
                    </a:lnTo>
                    <a:lnTo>
                      <a:pt x="5946" y="4064"/>
                    </a:lnTo>
                    <a:lnTo>
                      <a:pt x="5949" y="3990"/>
                    </a:lnTo>
                    <a:lnTo>
                      <a:pt x="5952" y="4008"/>
                    </a:lnTo>
                    <a:lnTo>
                      <a:pt x="5954" y="3990"/>
                    </a:lnTo>
                    <a:lnTo>
                      <a:pt x="5958" y="3990"/>
                    </a:lnTo>
                    <a:lnTo>
                      <a:pt x="5960" y="3935"/>
                    </a:lnTo>
                    <a:lnTo>
                      <a:pt x="5963" y="3971"/>
                    </a:lnTo>
                    <a:lnTo>
                      <a:pt x="5966" y="3842"/>
                    </a:lnTo>
                    <a:lnTo>
                      <a:pt x="5969" y="3842"/>
                    </a:lnTo>
                    <a:lnTo>
                      <a:pt x="5971" y="3861"/>
                    </a:lnTo>
                    <a:lnTo>
                      <a:pt x="5975" y="3861"/>
                    </a:lnTo>
                    <a:lnTo>
                      <a:pt x="5977" y="3842"/>
                    </a:lnTo>
                    <a:lnTo>
                      <a:pt x="5980" y="3935"/>
                    </a:lnTo>
                    <a:lnTo>
                      <a:pt x="5983" y="3953"/>
                    </a:lnTo>
                    <a:lnTo>
                      <a:pt x="5986" y="3935"/>
                    </a:lnTo>
                    <a:lnTo>
                      <a:pt x="5990" y="3971"/>
                    </a:lnTo>
                    <a:lnTo>
                      <a:pt x="5992" y="3971"/>
                    </a:lnTo>
                    <a:lnTo>
                      <a:pt x="5995" y="3953"/>
                    </a:lnTo>
                    <a:lnTo>
                      <a:pt x="5997" y="3935"/>
                    </a:lnTo>
                    <a:lnTo>
                      <a:pt x="6001" y="3953"/>
                    </a:lnTo>
                    <a:lnTo>
                      <a:pt x="6003" y="4008"/>
                    </a:lnTo>
                    <a:lnTo>
                      <a:pt x="6007" y="4046"/>
                    </a:lnTo>
                    <a:lnTo>
                      <a:pt x="6009" y="3990"/>
                    </a:lnTo>
                    <a:lnTo>
                      <a:pt x="6012" y="4027"/>
                    </a:lnTo>
                    <a:lnTo>
                      <a:pt x="6014" y="4027"/>
                    </a:lnTo>
                    <a:lnTo>
                      <a:pt x="6018" y="4027"/>
                    </a:lnTo>
                    <a:lnTo>
                      <a:pt x="6020" y="4046"/>
                    </a:lnTo>
                    <a:lnTo>
                      <a:pt x="6024" y="3990"/>
                    </a:lnTo>
                    <a:lnTo>
                      <a:pt x="6026" y="4046"/>
                    </a:lnTo>
                    <a:lnTo>
                      <a:pt x="6029" y="4027"/>
                    </a:lnTo>
                    <a:lnTo>
                      <a:pt x="6031" y="4008"/>
                    </a:lnTo>
                    <a:lnTo>
                      <a:pt x="6035" y="4027"/>
                    </a:lnTo>
                    <a:lnTo>
                      <a:pt x="6037" y="3917"/>
                    </a:lnTo>
                    <a:lnTo>
                      <a:pt x="6041" y="3990"/>
                    </a:lnTo>
                    <a:lnTo>
                      <a:pt x="6043" y="3953"/>
                    </a:lnTo>
                    <a:lnTo>
                      <a:pt x="6046" y="3990"/>
                    </a:lnTo>
                    <a:lnTo>
                      <a:pt x="6050" y="3917"/>
                    </a:lnTo>
                    <a:lnTo>
                      <a:pt x="6052" y="4008"/>
                    </a:lnTo>
                    <a:lnTo>
                      <a:pt x="6055" y="4008"/>
                    </a:lnTo>
                    <a:lnTo>
                      <a:pt x="6058" y="4008"/>
                    </a:lnTo>
                    <a:lnTo>
                      <a:pt x="6061" y="3990"/>
                    </a:lnTo>
                    <a:lnTo>
                      <a:pt x="6063" y="3990"/>
                    </a:lnTo>
                    <a:lnTo>
                      <a:pt x="6067" y="4027"/>
                    </a:lnTo>
                    <a:lnTo>
                      <a:pt x="6069" y="4027"/>
                    </a:lnTo>
                    <a:lnTo>
                      <a:pt x="6072" y="3990"/>
                    </a:lnTo>
                    <a:lnTo>
                      <a:pt x="6075" y="4046"/>
                    </a:lnTo>
                    <a:lnTo>
                      <a:pt x="6078" y="3953"/>
                    </a:lnTo>
                    <a:lnTo>
                      <a:pt x="6080" y="3953"/>
                    </a:lnTo>
                    <a:lnTo>
                      <a:pt x="6084" y="3917"/>
                    </a:lnTo>
                    <a:lnTo>
                      <a:pt x="6086" y="3917"/>
                    </a:lnTo>
                    <a:lnTo>
                      <a:pt x="6089" y="3897"/>
                    </a:lnTo>
                    <a:lnTo>
                      <a:pt x="6092" y="3879"/>
                    </a:lnTo>
                    <a:lnTo>
                      <a:pt x="6095" y="3953"/>
                    </a:lnTo>
                    <a:lnTo>
                      <a:pt x="6097" y="3990"/>
                    </a:lnTo>
                    <a:lnTo>
                      <a:pt x="6101" y="3935"/>
                    </a:lnTo>
                    <a:lnTo>
                      <a:pt x="6103" y="3917"/>
                    </a:lnTo>
                    <a:lnTo>
                      <a:pt x="6106" y="3935"/>
                    </a:lnTo>
                    <a:lnTo>
                      <a:pt x="6110" y="3953"/>
                    </a:lnTo>
                    <a:lnTo>
                      <a:pt x="6112" y="3917"/>
                    </a:lnTo>
                    <a:lnTo>
                      <a:pt x="6115" y="3953"/>
                    </a:lnTo>
                    <a:lnTo>
                      <a:pt x="6118" y="3971"/>
                    </a:lnTo>
                    <a:lnTo>
                      <a:pt x="6121" y="3990"/>
                    </a:lnTo>
                    <a:lnTo>
                      <a:pt x="6123" y="4027"/>
                    </a:lnTo>
                    <a:lnTo>
                      <a:pt x="6127" y="4008"/>
                    </a:lnTo>
                    <a:lnTo>
                      <a:pt x="6129" y="4046"/>
                    </a:lnTo>
                    <a:lnTo>
                      <a:pt x="6132" y="4008"/>
                    </a:lnTo>
                    <a:lnTo>
                      <a:pt x="6135" y="3990"/>
                    </a:lnTo>
                    <a:lnTo>
                      <a:pt x="6138" y="3990"/>
                    </a:lnTo>
                    <a:lnTo>
                      <a:pt x="6140" y="4008"/>
                    </a:lnTo>
                    <a:lnTo>
                      <a:pt x="6144" y="4046"/>
                    </a:lnTo>
                    <a:lnTo>
                      <a:pt x="6146" y="4008"/>
                    </a:lnTo>
                    <a:lnTo>
                      <a:pt x="6149" y="3897"/>
                    </a:lnTo>
                    <a:lnTo>
                      <a:pt x="6152" y="3897"/>
                    </a:lnTo>
                    <a:lnTo>
                      <a:pt x="6155" y="3935"/>
                    </a:lnTo>
                    <a:lnTo>
                      <a:pt x="6157" y="3990"/>
                    </a:lnTo>
                    <a:lnTo>
                      <a:pt x="6161" y="3990"/>
                    </a:lnTo>
                    <a:lnTo>
                      <a:pt x="6163" y="3917"/>
                    </a:lnTo>
                    <a:lnTo>
                      <a:pt x="6166" y="4046"/>
                    </a:lnTo>
                    <a:lnTo>
                      <a:pt x="6170" y="4046"/>
                    </a:lnTo>
                    <a:lnTo>
                      <a:pt x="6172" y="3990"/>
                    </a:lnTo>
                    <a:lnTo>
                      <a:pt x="6176" y="4027"/>
                    </a:lnTo>
                    <a:lnTo>
                      <a:pt x="6178" y="3971"/>
                    </a:lnTo>
                    <a:lnTo>
                      <a:pt x="6181" y="3990"/>
                    </a:lnTo>
                    <a:lnTo>
                      <a:pt x="6183" y="4008"/>
                    </a:lnTo>
                    <a:lnTo>
                      <a:pt x="6187" y="4046"/>
                    </a:lnTo>
                    <a:lnTo>
                      <a:pt x="6189" y="404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Freeform 515"/>
              <p:cNvSpPr>
                <a:spLocks/>
              </p:cNvSpPr>
              <p:nvPr/>
            </p:nvSpPr>
            <p:spPr bwMode="auto">
              <a:xfrm>
                <a:off x="5570" y="3473"/>
                <a:ext cx="121" cy="48"/>
              </a:xfrm>
              <a:custGeom>
                <a:avLst/>
                <a:gdLst>
                  <a:gd name="T0" fmla="*/ 9 w 608"/>
                  <a:gd name="T1" fmla="*/ 185 h 240"/>
                  <a:gd name="T2" fmla="*/ 21 w 608"/>
                  <a:gd name="T3" fmla="*/ 166 h 240"/>
                  <a:gd name="T4" fmla="*/ 32 w 608"/>
                  <a:gd name="T5" fmla="*/ 129 h 240"/>
                  <a:gd name="T6" fmla="*/ 43 w 608"/>
                  <a:gd name="T7" fmla="*/ 37 h 240"/>
                  <a:gd name="T8" fmla="*/ 55 w 608"/>
                  <a:gd name="T9" fmla="*/ 75 h 240"/>
                  <a:gd name="T10" fmla="*/ 66 w 608"/>
                  <a:gd name="T11" fmla="*/ 129 h 240"/>
                  <a:gd name="T12" fmla="*/ 77 w 608"/>
                  <a:gd name="T13" fmla="*/ 129 h 240"/>
                  <a:gd name="T14" fmla="*/ 89 w 608"/>
                  <a:gd name="T15" fmla="*/ 111 h 240"/>
                  <a:gd name="T16" fmla="*/ 101 w 608"/>
                  <a:gd name="T17" fmla="*/ 93 h 240"/>
                  <a:gd name="T18" fmla="*/ 112 w 608"/>
                  <a:gd name="T19" fmla="*/ 55 h 240"/>
                  <a:gd name="T20" fmla="*/ 124 w 608"/>
                  <a:gd name="T21" fmla="*/ 148 h 240"/>
                  <a:gd name="T22" fmla="*/ 135 w 608"/>
                  <a:gd name="T23" fmla="*/ 185 h 240"/>
                  <a:gd name="T24" fmla="*/ 146 w 608"/>
                  <a:gd name="T25" fmla="*/ 93 h 240"/>
                  <a:gd name="T26" fmla="*/ 158 w 608"/>
                  <a:gd name="T27" fmla="*/ 111 h 240"/>
                  <a:gd name="T28" fmla="*/ 169 w 608"/>
                  <a:gd name="T29" fmla="*/ 111 h 240"/>
                  <a:gd name="T30" fmla="*/ 180 w 608"/>
                  <a:gd name="T31" fmla="*/ 129 h 240"/>
                  <a:gd name="T32" fmla="*/ 192 w 608"/>
                  <a:gd name="T33" fmla="*/ 166 h 240"/>
                  <a:gd name="T34" fmla="*/ 204 w 608"/>
                  <a:gd name="T35" fmla="*/ 166 h 240"/>
                  <a:gd name="T36" fmla="*/ 216 w 608"/>
                  <a:gd name="T37" fmla="*/ 185 h 240"/>
                  <a:gd name="T38" fmla="*/ 227 w 608"/>
                  <a:gd name="T39" fmla="*/ 185 h 240"/>
                  <a:gd name="T40" fmla="*/ 238 w 608"/>
                  <a:gd name="T41" fmla="*/ 148 h 240"/>
                  <a:gd name="T42" fmla="*/ 250 w 608"/>
                  <a:gd name="T43" fmla="*/ 93 h 240"/>
                  <a:gd name="T44" fmla="*/ 261 w 608"/>
                  <a:gd name="T45" fmla="*/ 55 h 240"/>
                  <a:gd name="T46" fmla="*/ 272 w 608"/>
                  <a:gd name="T47" fmla="*/ 166 h 240"/>
                  <a:gd name="T48" fmla="*/ 284 w 608"/>
                  <a:gd name="T49" fmla="*/ 111 h 240"/>
                  <a:gd name="T50" fmla="*/ 295 w 608"/>
                  <a:gd name="T51" fmla="*/ 111 h 240"/>
                  <a:gd name="T52" fmla="*/ 308 w 608"/>
                  <a:gd name="T53" fmla="*/ 93 h 240"/>
                  <a:gd name="T54" fmla="*/ 319 w 608"/>
                  <a:gd name="T55" fmla="*/ 148 h 240"/>
                  <a:gd name="T56" fmla="*/ 330 w 608"/>
                  <a:gd name="T57" fmla="*/ 185 h 240"/>
                  <a:gd name="T58" fmla="*/ 342 w 608"/>
                  <a:gd name="T59" fmla="*/ 240 h 240"/>
                  <a:gd name="T60" fmla="*/ 353 w 608"/>
                  <a:gd name="T61" fmla="*/ 129 h 240"/>
                  <a:gd name="T62" fmla="*/ 364 w 608"/>
                  <a:gd name="T63" fmla="*/ 222 h 240"/>
                  <a:gd name="T64" fmla="*/ 376 w 608"/>
                  <a:gd name="T65" fmla="*/ 148 h 240"/>
                  <a:gd name="T66" fmla="*/ 387 w 608"/>
                  <a:gd name="T67" fmla="*/ 148 h 240"/>
                  <a:gd name="T68" fmla="*/ 398 w 608"/>
                  <a:gd name="T69" fmla="*/ 129 h 240"/>
                  <a:gd name="T70" fmla="*/ 411 w 608"/>
                  <a:gd name="T71" fmla="*/ 185 h 240"/>
                  <a:gd name="T72" fmla="*/ 422 w 608"/>
                  <a:gd name="T73" fmla="*/ 166 h 240"/>
                  <a:gd name="T74" fmla="*/ 433 w 608"/>
                  <a:gd name="T75" fmla="*/ 148 h 240"/>
                  <a:gd name="T76" fmla="*/ 445 w 608"/>
                  <a:gd name="T77" fmla="*/ 166 h 240"/>
                  <a:gd name="T78" fmla="*/ 456 w 608"/>
                  <a:gd name="T79" fmla="*/ 185 h 240"/>
                  <a:gd name="T80" fmla="*/ 467 w 608"/>
                  <a:gd name="T81" fmla="*/ 129 h 240"/>
                  <a:gd name="T82" fmla="*/ 479 w 608"/>
                  <a:gd name="T83" fmla="*/ 185 h 240"/>
                  <a:gd name="T84" fmla="*/ 490 w 608"/>
                  <a:gd name="T85" fmla="*/ 185 h 240"/>
                  <a:gd name="T86" fmla="*/ 503 w 608"/>
                  <a:gd name="T87" fmla="*/ 185 h 240"/>
                  <a:gd name="T88" fmla="*/ 514 w 608"/>
                  <a:gd name="T89" fmla="*/ 240 h 240"/>
                  <a:gd name="T90" fmla="*/ 525 w 608"/>
                  <a:gd name="T91" fmla="*/ 148 h 240"/>
                  <a:gd name="T92" fmla="*/ 537 w 608"/>
                  <a:gd name="T93" fmla="*/ 55 h 240"/>
                  <a:gd name="T94" fmla="*/ 548 w 608"/>
                  <a:gd name="T95" fmla="*/ 129 h 240"/>
                  <a:gd name="T96" fmla="*/ 559 w 608"/>
                  <a:gd name="T97" fmla="*/ 185 h 240"/>
                  <a:gd name="T98" fmla="*/ 571 w 608"/>
                  <a:gd name="T99" fmla="*/ 204 h 240"/>
                  <a:gd name="T100" fmla="*/ 582 w 608"/>
                  <a:gd name="T101" fmla="*/ 185 h 240"/>
                  <a:gd name="T102" fmla="*/ 594 w 608"/>
                  <a:gd name="T103" fmla="*/ 148 h 240"/>
                  <a:gd name="T104" fmla="*/ 606 w 608"/>
                  <a:gd name="T105" fmla="*/ 18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8" h="240">
                    <a:moveTo>
                      <a:pt x="0" y="204"/>
                    </a:moveTo>
                    <a:lnTo>
                      <a:pt x="4" y="93"/>
                    </a:lnTo>
                    <a:lnTo>
                      <a:pt x="6" y="166"/>
                    </a:lnTo>
                    <a:lnTo>
                      <a:pt x="9" y="185"/>
                    </a:lnTo>
                    <a:lnTo>
                      <a:pt x="11" y="148"/>
                    </a:lnTo>
                    <a:lnTo>
                      <a:pt x="15" y="148"/>
                    </a:lnTo>
                    <a:lnTo>
                      <a:pt x="17" y="148"/>
                    </a:lnTo>
                    <a:lnTo>
                      <a:pt x="21" y="166"/>
                    </a:lnTo>
                    <a:lnTo>
                      <a:pt x="23" y="148"/>
                    </a:lnTo>
                    <a:lnTo>
                      <a:pt x="26" y="93"/>
                    </a:lnTo>
                    <a:lnTo>
                      <a:pt x="29" y="93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38" y="75"/>
                    </a:lnTo>
                    <a:lnTo>
                      <a:pt x="41" y="75"/>
                    </a:lnTo>
                    <a:lnTo>
                      <a:pt x="43" y="37"/>
                    </a:lnTo>
                    <a:lnTo>
                      <a:pt x="47" y="111"/>
                    </a:lnTo>
                    <a:lnTo>
                      <a:pt x="49" y="148"/>
                    </a:lnTo>
                    <a:lnTo>
                      <a:pt x="52" y="166"/>
                    </a:lnTo>
                    <a:lnTo>
                      <a:pt x="55" y="75"/>
                    </a:lnTo>
                    <a:lnTo>
                      <a:pt x="58" y="129"/>
                    </a:lnTo>
                    <a:lnTo>
                      <a:pt x="60" y="166"/>
                    </a:lnTo>
                    <a:lnTo>
                      <a:pt x="64" y="111"/>
                    </a:lnTo>
                    <a:lnTo>
                      <a:pt x="66" y="129"/>
                    </a:lnTo>
                    <a:lnTo>
                      <a:pt x="69" y="111"/>
                    </a:lnTo>
                    <a:lnTo>
                      <a:pt x="72" y="148"/>
                    </a:lnTo>
                    <a:lnTo>
                      <a:pt x="75" y="185"/>
                    </a:lnTo>
                    <a:lnTo>
                      <a:pt x="77" y="129"/>
                    </a:lnTo>
                    <a:lnTo>
                      <a:pt x="81" y="185"/>
                    </a:lnTo>
                    <a:lnTo>
                      <a:pt x="83" y="111"/>
                    </a:lnTo>
                    <a:lnTo>
                      <a:pt x="86" y="75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5" y="111"/>
                    </a:lnTo>
                    <a:lnTo>
                      <a:pt x="98" y="111"/>
                    </a:lnTo>
                    <a:lnTo>
                      <a:pt x="101" y="93"/>
                    </a:lnTo>
                    <a:lnTo>
                      <a:pt x="103" y="111"/>
                    </a:lnTo>
                    <a:lnTo>
                      <a:pt x="107" y="185"/>
                    </a:lnTo>
                    <a:lnTo>
                      <a:pt x="109" y="129"/>
                    </a:lnTo>
                    <a:lnTo>
                      <a:pt x="112" y="55"/>
                    </a:lnTo>
                    <a:lnTo>
                      <a:pt x="115" y="93"/>
                    </a:lnTo>
                    <a:lnTo>
                      <a:pt x="118" y="148"/>
                    </a:lnTo>
                    <a:lnTo>
                      <a:pt x="120" y="204"/>
                    </a:lnTo>
                    <a:lnTo>
                      <a:pt x="124" y="148"/>
                    </a:lnTo>
                    <a:lnTo>
                      <a:pt x="126" y="111"/>
                    </a:lnTo>
                    <a:lnTo>
                      <a:pt x="129" y="148"/>
                    </a:lnTo>
                    <a:lnTo>
                      <a:pt x="132" y="185"/>
                    </a:lnTo>
                    <a:lnTo>
                      <a:pt x="135" y="185"/>
                    </a:lnTo>
                    <a:lnTo>
                      <a:pt x="137" y="111"/>
                    </a:lnTo>
                    <a:lnTo>
                      <a:pt x="141" y="148"/>
                    </a:lnTo>
                    <a:lnTo>
                      <a:pt x="143" y="166"/>
                    </a:lnTo>
                    <a:lnTo>
                      <a:pt x="146" y="93"/>
                    </a:lnTo>
                    <a:lnTo>
                      <a:pt x="150" y="93"/>
                    </a:lnTo>
                    <a:lnTo>
                      <a:pt x="152" y="75"/>
                    </a:lnTo>
                    <a:lnTo>
                      <a:pt x="156" y="111"/>
                    </a:lnTo>
                    <a:lnTo>
                      <a:pt x="158" y="111"/>
                    </a:lnTo>
                    <a:lnTo>
                      <a:pt x="161" y="129"/>
                    </a:lnTo>
                    <a:lnTo>
                      <a:pt x="163" y="0"/>
                    </a:lnTo>
                    <a:lnTo>
                      <a:pt x="167" y="37"/>
                    </a:lnTo>
                    <a:lnTo>
                      <a:pt x="169" y="111"/>
                    </a:lnTo>
                    <a:lnTo>
                      <a:pt x="173" y="93"/>
                    </a:lnTo>
                    <a:lnTo>
                      <a:pt x="175" y="111"/>
                    </a:lnTo>
                    <a:lnTo>
                      <a:pt x="178" y="93"/>
                    </a:lnTo>
                    <a:lnTo>
                      <a:pt x="180" y="129"/>
                    </a:lnTo>
                    <a:lnTo>
                      <a:pt x="184" y="148"/>
                    </a:lnTo>
                    <a:lnTo>
                      <a:pt x="186" y="55"/>
                    </a:lnTo>
                    <a:lnTo>
                      <a:pt x="190" y="129"/>
                    </a:lnTo>
                    <a:lnTo>
                      <a:pt x="192" y="166"/>
                    </a:lnTo>
                    <a:lnTo>
                      <a:pt x="195" y="222"/>
                    </a:lnTo>
                    <a:lnTo>
                      <a:pt x="199" y="148"/>
                    </a:lnTo>
                    <a:lnTo>
                      <a:pt x="201" y="166"/>
                    </a:lnTo>
                    <a:lnTo>
                      <a:pt x="204" y="166"/>
                    </a:lnTo>
                    <a:lnTo>
                      <a:pt x="207" y="129"/>
                    </a:lnTo>
                    <a:lnTo>
                      <a:pt x="210" y="148"/>
                    </a:lnTo>
                    <a:lnTo>
                      <a:pt x="212" y="185"/>
                    </a:lnTo>
                    <a:lnTo>
                      <a:pt x="216" y="185"/>
                    </a:lnTo>
                    <a:lnTo>
                      <a:pt x="218" y="185"/>
                    </a:lnTo>
                    <a:lnTo>
                      <a:pt x="221" y="204"/>
                    </a:lnTo>
                    <a:lnTo>
                      <a:pt x="224" y="185"/>
                    </a:lnTo>
                    <a:lnTo>
                      <a:pt x="227" y="185"/>
                    </a:lnTo>
                    <a:lnTo>
                      <a:pt x="229" y="222"/>
                    </a:lnTo>
                    <a:lnTo>
                      <a:pt x="233" y="222"/>
                    </a:lnTo>
                    <a:lnTo>
                      <a:pt x="235" y="166"/>
                    </a:lnTo>
                    <a:lnTo>
                      <a:pt x="238" y="148"/>
                    </a:lnTo>
                    <a:lnTo>
                      <a:pt x="241" y="129"/>
                    </a:lnTo>
                    <a:lnTo>
                      <a:pt x="244" y="148"/>
                    </a:lnTo>
                    <a:lnTo>
                      <a:pt x="246" y="166"/>
                    </a:lnTo>
                    <a:lnTo>
                      <a:pt x="250" y="93"/>
                    </a:lnTo>
                    <a:lnTo>
                      <a:pt x="253" y="148"/>
                    </a:lnTo>
                    <a:lnTo>
                      <a:pt x="255" y="129"/>
                    </a:lnTo>
                    <a:lnTo>
                      <a:pt x="259" y="55"/>
                    </a:lnTo>
                    <a:lnTo>
                      <a:pt x="261" y="55"/>
                    </a:lnTo>
                    <a:lnTo>
                      <a:pt x="264" y="129"/>
                    </a:lnTo>
                    <a:lnTo>
                      <a:pt x="267" y="166"/>
                    </a:lnTo>
                    <a:lnTo>
                      <a:pt x="270" y="148"/>
                    </a:lnTo>
                    <a:lnTo>
                      <a:pt x="272" y="166"/>
                    </a:lnTo>
                    <a:lnTo>
                      <a:pt x="276" y="166"/>
                    </a:lnTo>
                    <a:lnTo>
                      <a:pt x="278" y="55"/>
                    </a:lnTo>
                    <a:lnTo>
                      <a:pt x="281" y="93"/>
                    </a:lnTo>
                    <a:lnTo>
                      <a:pt x="284" y="111"/>
                    </a:lnTo>
                    <a:lnTo>
                      <a:pt x="287" y="148"/>
                    </a:lnTo>
                    <a:lnTo>
                      <a:pt x="289" y="55"/>
                    </a:lnTo>
                    <a:lnTo>
                      <a:pt x="293" y="93"/>
                    </a:lnTo>
                    <a:lnTo>
                      <a:pt x="295" y="111"/>
                    </a:lnTo>
                    <a:lnTo>
                      <a:pt x="298" y="93"/>
                    </a:lnTo>
                    <a:lnTo>
                      <a:pt x="301" y="129"/>
                    </a:lnTo>
                    <a:lnTo>
                      <a:pt x="304" y="185"/>
                    </a:lnTo>
                    <a:lnTo>
                      <a:pt x="308" y="93"/>
                    </a:lnTo>
                    <a:lnTo>
                      <a:pt x="310" y="148"/>
                    </a:lnTo>
                    <a:lnTo>
                      <a:pt x="313" y="111"/>
                    </a:lnTo>
                    <a:lnTo>
                      <a:pt x="315" y="222"/>
                    </a:lnTo>
                    <a:lnTo>
                      <a:pt x="319" y="148"/>
                    </a:lnTo>
                    <a:lnTo>
                      <a:pt x="321" y="166"/>
                    </a:lnTo>
                    <a:lnTo>
                      <a:pt x="325" y="148"/>
                    </a:lnTo>
                    <a:lnTo>
                      <a:pt x="327" y="185"/>
                    </a:lnTo>
                    <a:lnTo>
                      <a:pt x="330" y="185"/>
                    </a:lnTo>
                    <a:lnTo>
                      <a:pt x="332" y="111"/>
                    </a:lnTo>
                    <a:lnTo>
                      <a:pt x="336" y="185"/>
                    </a:lnTo>
                    <a:lnTo>
                      <a:pt x="338" y="166"/>
                    </a:lnTo>
                    <a:lnTo>
                      <a:pt x="342" y="240"/>
                    </a:lnTo>
                    <a:lnTo>
                      <a:pt x="344" y="148"/>
                    </a:lnTo>
                    <a:lnTo>
                      <a:pt x="347" y="93"/>
                    </a:lnTo>
                    <a:lnTo>
                      <a:pt x="349" y="166"/>
                    </a:lnTo>
                    <a:lnTo>
                      <a:pt x="353" y="129"/>
                    </a:lnTo>
                    <a:lnTo>
                      <a:pt x="356" y="166"/>
                    </a:lnTo>
                    <a:lnTo>
                      <a:pt x="359" y="129"/>
                    </a:lnTo>
                    <a:lnTo>
                      <a:pt x="362" y="93"/>
                    </a:lnTo>
                    <a:lnTo>
                      <a:pt x="364" y="222"/>
                    </a:lnTo>
                    <a:lnTo>
                      <a:pt x="368" y="204"/>
                    </a:lnTo>
                    <a:lnTo>
                      <a:pt x="370" y="185"/>
                    </a:lnTo>
                    <a:lnTo>
                      <a:pt x="373" y="148"/>
                    </a:lnTo>
                    <a:lnTo>
                      <a:pt x="376" y="148"/>
                    </a:lnTo>
                    <a:lnTo>
                      <a:pt x="379" y="166"/>
                    </a:lnTo>
                    <a:lnTo>
                      <a:pt x="381" y="185"/>
                    </a:lnTo>
                    <a:lnTo>
                      <a:pt x="385" y="185"/>
                    </a:lnTo>
                    <a:lnTo>
                      <a:pt x="387" y="148"/>
                    </a:lnTo>
                    <a:lnTo>
                      <a:pt x="390" y="148"/>
                    </a:lnTo>
                    <a:lnTo>
                      <a:pt x="393" y="148"/>
                    </a:lnTo>
                    <a:lnTo>
                      <a:pt x="396" y="129"/>
                    </a:lnTo>
                    <a:lnTo>
                      <a:pt x="398" y="129"/>
                    </a:lnTo>
                    <a:lnTo>
                      <a:pt x="402" y="185"/>
                    </a:lnTo>
                    <a:lnTo>
                      <a:pt x="405" y="148"/>
                    </a:lnTo>
                    <a:lnTo>
                      <a:pt x="407" y="185"/>
                    </a:lnTo>
                    <a:lnTo>
                      <a:pt x="411" y="185"/>
                    </a:lnTo>
                    <a:lnTo>
                      <a:pt x="413" y="204"/>
                    </a:lnTo>
                    <a:lnTo>
                      <a:pt x="416" y="166"/>
                    </a:lnTo>
                    <a:lnTo>
                      <a:pt x="419" y="148"/>
                    </a:lnTo>
                    <a:lnTo>
                      <a:pt x="422" y="166"/>
                    </a:lnTo>
                    <a:lnTo>
                      <a:pt x="424" y="111"/>
                    </a:lnTo>
                    <a:lnTo>
                      <a:pt x="428" y="111"/>
                    </a:lnTo>
                    <a:lnTo>
                      <a:pt x="430" y="111"/>
                    </a:lnTo>
                    <a:lnTo>
                      <a:pt x="433" y="148"/>
                    </a:lnTo>
                    <a:lnTo>
                      <a:pt x="436" y="166"/>
                    </a:lnTo>
                    <a:lnTo>
                      <a:pt x="439" y="185"/>
                    </a:lnTo>
                    <a:lnTo>
                      <a:pt x="441" y="93"/>
                    </a:lnTo>
                    <a:lnTo>
                      <a:pt x="445" y="166"/>
                    </a:lnTo>
                    <a:lnTo>
                      <a:pt x="447" y="166"/>
                    </a:lnTo>
                    <a:lnTo>
                      <a:pt x="450" y="166"/>
                    </a:lnTo>
                    <a:lnTo>
                      <a:pt x="454" y="185"/>
                    </a:lnTo>
                    <a:lnTo>
                      <a:pt x="456" y="185"/>
                    </a:lnTo>
                    <a:lnTo>
                      <a:pt x="459" y="111"/>
                    </a:lnTo>
                    <a:lnTo>
                      <a:pt x="462" y="148"/>
                    </a:lnTo>
                    <a:lnTo>
                      <a:pt x="465" y="111"/>
                    </a:lnTo>
                    <a:lnTo>
                      <a:pt x="467" y="129"/>
                    </a:lnTo>
                    <a:lnTo>
                      <a:pt x="471" y="111"/>
                    </a:lnTo>
                    <a:lnTo>
                      <a:pt x="473" y="166"/>
                    </a:lnTo>
                    <a:lnTo>
                      <a:pt x="476" y="129"/>
                    </a:lnTo>
                    <a:lnTo>
                      <a:pt x="479" y="185"/>
                    </a:lnTo>
                    <a:lnTo>
                      <a:pt x="482" y="185"/>
                    </a:lnTo>
                    <a:lnTo>
                      <a:pt x="484" y="185"/>
                    </a:lnTo>
                    <a:lnTo>
                      <a:pt x="488" y="185"/>
                    </a:lnTo>
                    <a:lnTo>
                      <a:pt x="490" y="185"/>
                    </a:lnTo>
                    <a:lnTo>
                      <a:pt x="494" y="166"/>
                    </a:lnTo>
                    <a:lnTo>
                      <a:pt x="497" y="129"/>
                    </a:lnTo>
                    <a:lnTo>
                      <a:pt x="499" y="222"/>
                    </a:lnTo>
                    <a:lnTo>
                      <a:pt x="503" y="185"/>
                    </a:lnTo>
                    <a:lnTo>
                      <a:pt x="505" y="222"/>
                    </a:lnTo>
                    <a:lnTo>
                      <a:pt x="508" y="185"/>
                    </a:lnTo>
                    <a:lnTo>
                      <a:pt x="511" y="129"/>
                    </a:lnTo>
                    <a:lnTo>
                      <a:pt x="514" y="240"/>
                    </a:lnTo>
                    <a:lnTo>
                      <a:pt x="516" y="148"/>
                    </a:lnTo>
                    <a:lnTo>
                      <a:pt x="520" y="166"/>
                    </a:lnTo>
                    <a:lnTo>
                      <a:pt x="522" y="148"/>
                    </a:lnTo>
                    <a:lnTo>
                      <a:pt x="525" y="148"/>
                    </a:lnTo>
                    <a:lnTo>
                      <a:pt x="528" y="129"/>
                    </a:lnTo>
                    <a:lnTo>
                      <a:pt x="531" y="111"/>
                    </a:lnTo>
                    <a:lnTo>
                      <a:pt x="533" y="129"/>
                    </a:lnTo>
                    <a:lnTo>
                      <a:pt x="537" y="55"/>
                    </a:lnTo>
                    <a:lnTo>
                      <a:pt x="539" y="93"/>
                    </a:lnTo>
                    <a:lnTo>
                      <a:pt x="542" y="148"/>
                    </a:lnTo>
                    <a:lnTo>
                      <a:pt x="546" y="111"/>
                    </a:lnTo>
                    <a:lnTo>
                      <a:pt x="548" y="129"/>
                    </a:lnTo>
                    <a:lnTo>
                      <a:pt x="551" y="148"/>
                    </a:lnTo>
                    <a:lnTo>
                      <a:pt x="554" y="185"/>
                    </a:lnTo>
                    <a:lnTo>
                      <a:pt x="557" y="148"/>
                    </a:lnTo>
                    <a:lnTo>
                      <a:pt x="559" y="185"/>
                    </a:lnTo>
                    <a:lnTo>
                      <a:pt x="563" y="222"/>
                    </a:lnTo>
                    <a:lnTo>
                      <a:pt x="565" y="148"/>
                    </a:lnTo>
                    <a:lnTo>
                      <a:pt x="568" y="166"/>
                    </a:lnTo>
                    <a:lnTo>
                      <a:pt x="571" y="204"/>
                    </a:lnTo>
                    <a:lnTo>
                      <a:pt x="574" y="166"/>
                    </a:lnTo>
                    <a:lnTo>
                      <a:pt x="576" y="129"/>
                    </a:lnTo>
                    <a:lnTo>
                      <a:pt x="580" y="185"/>
                    </a:lnTo>
                    <a:lnTo>
                      <a:pt x="582" y="185"/>
                    </a:lnTo>
                    <a:lnTo>
                      <a:pt x="585" y="204"/>
                    </a:lnTo>
                    <a:lnTo>
                      <a:pt x="589" y="204"/>
                    </a:lnTo>
                    <a:lnTo>
                      <a:pt x="591" y="148"/>
                    </a:lnTo>
                    <a:lnTo>
                      <a:pt x="594" y="148"/>
                    </a:lnTo>
                    <a:lnTo>
                      <a:pt x="597" y="185"/>
                    </a:lnTo>
                    <a:lnTo>
                      <a:pt x="600" y="166"/>
                    </a:lnTo>
                    <a:lnTo>
                      <a:pt x="602" y="204"/>
                    </a:lnTo>
                    <a:lnTo>
                      <a:pt x="606" y="185"/>
                    </a:lnTo>
                    <a:lnTo>
                      <a:pt x="608" y="18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" name="Rectangle 516"/>
            <p:cNvSpPr>
              <a:spLocks noChangeArrowheads="1"/>
            </p:cNvSpPr>
            <p:nvPr/>
          </p:nvSpPr>
          <p:spPr bwMode="auto">
            <a:xfrm>
              <a:off x="2699" y="3702"/>
              <a:ext cx="90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" name="AutoShape 517"/>
          <p:cNvSpPr>
            <a:spLocks noChangeArrowheads="1"/>
          </p:cNvSpPr>
          <p:nvPr/>
        </p:nvSpPr>
        <p:spPr bwMode="auto">
          <a:xfrm>
            <a:off x="4067175" y="5929893"/>
            <a:ext cx="1081088" cy="144463"/>
          </a:xfrm>
          <a:prstGeom prst="rightArrow">
            <a:avLst>
              <a:gd name="adj1" fmla="val 50000"/>
              <a:gd name="adj2" fmla="val 1870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518"/>
          <p:cNvSpPr txBox="1">
            <a:spLocks noChangeArrowheads="1"/>
          </p:cNvSpPr>
          <p:nvPr/>
        </p:nvSpPr>
        <p:spPr bwMode="auto">
          <a:xfrm>
            <a:off x="5314380" y="6002124"/>
            <a:ext cx="38296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400" b="1" smtClean="0"/>
              <a:t>the same peptide distinguished by isotopic label </a:t>
            </a:r>
          </a:p>
          <a:p>
            <a:r>
              <a:rPr lang="cs-CZ" altLang="cs-CZ" sz="1400" b="1" smtClean="0"/>
              <a:t>(different label mass)</a:t>
            </a:r>
            <a:endParaRPr lang="cs-CZ" altLang="cs-CZ" sz="1400" b="1"/>
          </a:p>
        </p:txBody>
      </p:sp>
      <p:sp>
        <p:nvSpPr>
          <p:cNvPr id="23" name="AutoShape 519"/>
          <p:cNvSpPr>
            <a:spLocks noChangeArrowheads="1"/>
          </p:cNvSpPr>
          <p:nvPr/>
        </p:nvSpPr>
        <p:spPr bwMode="auto">
          <a:xfrm rot="16200000">
            <a:off x="6834981" y="3874875"/>
            <a:ext cx="1081087" cy="152400"/>
          </a:xfrm>
          <a:prstGeom prst="rightArrow">
            <a:avLst>
              <a:gd name="adj1" fmla="val 50000"/>
              <a:gd name="adj2" fmla="val 1773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4" name="Group 520"/>
          <p:cNvGrpSpPr>
            <a:grpSpLocks/>
          </p:cNvGrpSpPr>
          <p:nvPr/>
        </p:nvGrpSpPr>
        <p:grpSpPr bwMode="auto">
          <a:xfrm>
            <a:off x="6659563" y="1394406"/>
            <a:ext cx="1355725" cy="1873250"/>
            <a:chOff x="4345" y="1047"/>
            <a:chExt cx="854" cy="1180"/>
          </a:xfrm>
        </p:grpSpPr>
        <p:sp>
          <p:nvSpPr>
            <p:cNvPr id="25" name="Rectangle 521"/>
            <p:cNvSpPr>
              <a:spLocks noChangeArrowheads="1"/>
            </p:cNvSpPr>
            <p:nvPr/>
          </p:nvSpPr>
          <p:spPr bwMode="auto">
            <a:xfrm>
              <a:off x="4382" y="1047"/>
              <a:ext cx="817" cy="1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Rectangle 522"/>
            <p:cNvSpPr>
              <a:spLocks noChangeArrowheads="1"/>
            </p:cNvSpPr>
            <p:nvPr/>
          </p:nvSpPr>
          <p:spPr bwMode="auto">
            <a:xfrm>
              <a:off x="4649" y="1344"/>
              <a:ext cx="136" cy="6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>
                <a:solidFill>
                  <a:srgbClr val="FF0000"/>
                </a:solidFill>
              </a:endParaRPr>
            </a:p>
          </p:txBody>
        </p:sp>
        <p:sp>
          <p:nvSpPr>
            <p:cNvPr id="27" name="Rectangle 523"/>
            <p:cNvSpPr>
              <a:spLocks noChangeArrowheads="1"/>
            </p:cNvSpPr>
            <p:nvPr/>
          </p:nvSpPr>
          <p:spPr bwMode="auto">
            <a:xfrm>
              <a:off x="4785" y="1752"/>
              <a:ext cx="136" cy="272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Line 524"/>
            <p:cNvSpPr>
              <a:spLocks noChangeShapeType="1"/>
            </p:cNvSpPr>
            <p:nvPr/>
          </p:nvSpPr>
          <p:spPr bwMode="auto">
            <a:xfrm>
              <a:off x="4422" y="2024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525"/>
            <p:cNvSpPr>
              <a:spLocks noChangeShapeType="1"/>
            </p:cNvSpPr>
            <p:nvPr/>
          </p:nvSpPr>
          <p:spPr bwMode="auto">
            <a:xfrm>
              <a:off x="4558" y="1253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 Box 526"/>
            <p:cNvSpPr txBox="1">
              <a:spLocks noChangeArrowheads="1"/>
            </p:cNvSpPr>
            <p:nvPr/>
          </p:nvSpPr>
          <p:spPr bwMode="auto">
            <a:xfrm>
              <a:off x="4345" y="1239"/>
              <a:ext cx="2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700"/>
                <a:t>100%</a:t>
              </a:r>
            </a:p>
          </p:txBody>
        </p:sp>
        <p:sp>
          <p:nvSpPr>
            <p:cNvPr id="31" name="Line 527"/>
            <p:cNvSpPr>
              <a:spLocks noChangeShapeType="1"/>
            </p:cNvSpPr>
            <p:nvPr/>
          </p:nvSpPr>
          <p:spPr bwMode="auto">
            <a:xfrm>
              <a:off x="4513" y="1344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2" name="Text Box 528"/>
          <p:cNvSpPr txBox="1">
            <a:spLocks noChangeArrowheads="1"/>
          </p:cNvSpPr>
          <p:nvPr/>
        </p:nvSpPr>
        <p:spPr bwMode="auto">
          <a:xfrm>
            <a:off x="626622" y="981656"/>
            <a:ext cx="1497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 smtClean="0"/>
              <a:t>Protein sample </a:t>
            </a:r>
            <a:r>
              <a:rPr lang="cs-CZ" altLang="cs-CZ" sz="1400" b="1"/>
              <a:t>A</a:t>
            </a:r>
          </a:p>
        </p:txBody>
      </p:sp>
      <p:sp>
        <p:nvSpPr>
          <p:cNvPr id="33" name="Text Box 529"/>
          <p:cNvSpPr txBox="1">
            <a:spLocks noChangeArrowheads="1"/>
          </p:cNvSpPr>
          <p:nvPr/>
        </p:nvSpPr>
        <p:spPr bwMode="auto">
          <a:xfrm>
            <a:off x="2339975" y="1249943"/>
            <a:ext cx="132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/>
              <a:t>SILAC, </a:t>
            </a:r>
            <a:r>
              <a:rPr lang="cs-CZ" altLang="cs-CZ" sz="1400" b="1" i="1"/>
              <a:t>in-vivo</a:t>
            </a:r>
          </a:p>
        </p:txBody>
      </p:sp>
      <p:sp>
        <p:nvSpPr>
          <p:cNvPr id="34" name="Text Box 530"/>
          <p:cNvSpPr txBox="1">
            <a:spLocks noChangeArrowheads="1"/>
          </p:cNvSpPr>
          <p:nvPr/>
        </p:nvSpPr>
        <p:spPr bwMode="auto">
          <a:xfrm>
            <a:off x="2716114" y="5844168"/>
            <a:ext cx="8082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400" b="1" smtClean="0"/>
              <a:t>LC-MS </a:t>
            </a:r>
            <a:endParaRPr lang="cs-CZ" altLang="cs-CZ" sz="1400" b="1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781175" y="146371"/>
            <a:ext cx="5867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b="1" smtClean="0"/>
              <a:t>Protein quantification by MS</a:t>
            </a:r>
          </a:p>
          <a:p>
            <a:pPr algn="ctr" eaLnBrk="0" hangingPunct="0"/>
            <a:r>
              <a:rPr lang="cs-CZ" altLang="cs-CZ" sz="2000" i="1" smtClean="0"/>
              <a:t>relative quantification</a:t>
            </a:r>
            <a:endParaRPr lang="en-US" altLang="cs-CZ" sz="2000" i="1"/>
          </a:p>
        </p:txBody>
      </p:sp>
      <p:sp>
        <p:nvSpPr>
          <p:cNvPr id="36" name="TextovéPole 35"/>
          <p:cNvSpPr txBox="1"/>
          <p:nvPr/>
        </p:nvSpPr>
        <p:spPr>
          <a:xfrm>
            <a:off x="2001908" y="1908657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individual protein isolation</a:t>
            </a:r>
            <a:endParaRPr lang="cs-CZ" sz="1400"/>
          </a:p>
        </p:txBody>
      </p:sp>
      <p:sp>
        <p:nvSpPr>
          <p:cNvPr id="37" name="AutoShape 504"/>
          <p:cNvSpPr>
            <a:spLocks noChangeArrowheads="1"/>
          </p:cNvSpPr>
          <p:nvPr/>
        </p:nvSpPr>
        <p:spPr bwMode="auto">
          <a:xfrm rot="20924519" flipH="1">
            <a:off x="3160599" y="2731439"/>
            <a:ext cx="1341468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8" name="Group 507"/>
          <p:cNvGrpSpPr>
            <a:grpSpLocks/>
          </p:cNvGrpSpPr>
          <p:nvPr/>
        </p:nvGrpSpPr>
        <p:grpSpPr bwMode="auto">
          <a:xfrm>
            <a:off x="2834076" y="3712661"/>
            <a:ext cx="431800" cy="863600"/>
            <a:chOff x="2744" y="2840"/>
            <a:chExt cx="272" cy="544"/>
          </a:xfrm>
        </p:grpSpPr>
        <p:sp>
          <p:nvSpPr>
            <p:cNvPr id="39" name="AutoShape 508"/>
            <p:cNvSpPr>
              <a:spLocks noChangeArrowheads="1"/>
            </p:cNvSpPr>
            <p:nvPr/>
          </p:nvSpPr>
          <p:spPr bwMode="auto">
            <a:xfrm rot="5400000">
              <a:off x="2563" y="3021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AutoShape 509"/>
            <p:cNvSpPr>
              <a:spLocks noChangeArrowheads="1"/>
            </p:cNvSpPr>
            <p:nvPr/>
          </p:nvSpPr>
          <p:spPr bwMode="auto">
            <a:xfrm rot="5400000">
              <a:off x="2653" y="3021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2001908" y="2973997"/>
            <a:ext cx="20329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smtClean="0"/>
              <a:t>pooling</a:t>
            </a:r>
          </a:p>
          <a:p>
            <a:pPr algn="ctr"/>
            <a:r>
              <a:rPr lang="cs-CZ" sz="1400" smtClean="0">
                <a:solidFill>
                  <a:schemeClr val="bg1">
                    <a:lumMod val="50000"/>
                  </a:schemeClr>
                </a:solidFill>
              </a:rPr>
              <a:t>common</a:t>
            </a:r>
          </a:p>
          <a:p>
            <a:pPr algn="ctr"/>
            <a:r>
              <a:rPr lang="cs-CZ" sz="1400" smtClean="0">
                <a:solidFill>
                  <a:schemeClr val="bg1">
                    <a:lumMod val="50000"/>
                  </a:schemeClr>
                </a:solidFill>
              </a:rPr>
              <a:t> purification/fractionation</a:t>
            </a:r>
            <a:endParaRPr lang="cs-CZ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24751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2" name="Text Box 530"/>
          <p:cNvSpPr txBox="1">
            <a:spLocks noChangeArrowheads="1"/>
          </p:cNvSpPr>
          <p:nvPr/>
        </p:nvSpPr>
        <p:spPr bwMode="auto">
          <a:xfrm>
            <a:off x="2542073" y="5714092"/>
            <a:ext cx="1082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400" b="1" smtClean="0"/>
              <a:t>common </a:t>
            </a:r>
          </a:p>
          <a:p>
            <a:pPr algn="ctr"/>
            <a:r>
              <a:rPr lang="cs-CZ" altLang="cs-CZ" sz="1400" b="1" smtClean="0"/>
              <a:t>LC-MS/MS</a:t>
            </a:r>
            <a:endParaRPr lang="cs-CZ" altLang="cs-CZ" sz="1400" b="1"/>
          </a:p>
        </p:txBody>
      </p:sp>
      <p:sp>
        <p:nvSpPr>
          <p:cNvPr id="24089" name="AutoShape 537"/>
          <p:cNvSpPr>
            <a:spLocks noChangeArrowheads="1"/>
          </p:cNvSpPr>
          <p:nvPr/>
        </p:nvSpPr>
        <p:spPr bwMode="auto">
          <a:xfrm rot="5400000">
            <a:off x="1579095" y="4268666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090" name="AutoShape 538"/>
          <p:cNvSpPr>
            <a:spLocks noChangeArrowheads="1"/>
          </p:cNvSpPr>
          <p:nvPr/>
        </p:nvSpPr>
        <p:spPr bwMode="auto">
          <a:xfrm rot="5400000">
            <a:off x="3666657" y="4268666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093" name="Text Box 541"/>
          <p:cNvSpPr txBox="1">
            <a:spLocks noChangeArrowheads="1"/>
          </p:cNvSpPr>
          <p:nvPr/>
        </p:nvSpPr>
        <p:spPr bwMode="auto">
          <a:xfrm>
            <a:off x="1914536" y="3673551"/>
            <a:ext cx="22974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 smtClean="0"/>
              <a:t>Individual sample digestion</a:t>
            </a:r>
            <a:endParaRPr lang="cs-CZ" altLang="cs-CZ" sz="1400" b="1"/>
          </a:p>
        </p:txBody>
      </p:sp>
      <p:sp>
        <p:nvSpPr>
          <p:cNvPr id="24095" name="Text Box 543"/>
          <p:cNvSpPr txBox="1">
            <a:spLocks noChangeArrowheads="1"/>
          </p:cNvSpPr>
          <p:nvPr/>
        </p:nvSpPr>
        <p:spPr bwMode="auto">
          <a:xfrm>
            <a:off x="2256777" y="4488256"/>
            <a:ext cx="161294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 altLang="cs-CZ" sz="1400" b="1" smtClean="0"/>
          </a:p>
          <a:p>
            <a:pPr algn="ctr"/>
            <a:r>
              <a:rPr lang="cs-CZ" altLang="cs-CZ" sz="1400" b="1" smtClean="0"/>
              <a:t>individual labeling</a:t>
            </a:r>
          </a:p>
          <a:p>
            <a:pPr algn="ctr"/>
            <a:r>
              <a:rPr lang="cs-CZ" altLang="cs-CZ" sz="1400" b="1" smtClean="0"/>
              <a:t>iTRAQ, TMT</a:t>
            </a:r>
            <a:endParaRPr lang="cs-CZ" altLang="cs-CZ" sz="1400" b="1"/>
          </a:p>
        </p:txBody>
      </p:sp>
      <p:grpSp>
        <p:nvGrpSpPr>
          <p:cNvPr id="24100" name="Group 548"/>
          <p:cNvGrpSpPr>
            <a:grpSpLocks/>
          </p:cNvGrpSpPr>
          <p:nvPr/>
        </p:nvGrpSpPr>
        <p:grpSpPr bwMode="auto">
          <a:xfrm>
            <a:off x="4205288" y="869652"/>
            <a:ext cx="4822831" cy="5738813"/>
            <a:chOff x="2649" y="468"/>
            <a:chExt cx="3038" cy="3615"/>
          </a:xfrm>
        </p:grpSpPr>
        <p:grpSp>
          <p:nvGrpSpPr>
            <p:cNvPr id="24101" name="Group 549"/>
            <p:cNvGrpSpPr>
              <a:grpSpLocks/>
            </p:cNvGrpSpPr>
            <p:nvPr/>
          </p:nvGrpSpPr>
          <p:grpSpPr bwMode="auto">
            <a:xfrm>
              <a:off x="4126" y="1706"/>
              <a:ext cx="1249" cy="914"/>
              <a:chOff x="4176" y="1392"/>
              <a:chExt cx="1344" cy="1192"/>
            </a:xfrm>
          </p:grpSpPr>
          <p:pic>
            <p:nvPicPr>
              <p:cNvPr id="24102" name="Picture 55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392"/>
                <a:ext cx="1344" cy="1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103" name="Rectangle 551"/>
              <p:cNvSpPr>
                <a:spLocks noChangeArrowheads="1"/>
              </p:cNvSpPr>
              <p:nvPr/>
            </p:nvSpPr>
            <p:spPr bwMode="auto">
              <a:xfrm>
                <a:off x="4320" y="1392"/>
                <a:ext cx="960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aphicFrame>
          <p:nvGraphicFramePr>
            <p:cNvPr id="2" name="Object 552"/>
            <p:cNvGraphicFramePr>
              <a:graphicFrameLocks noChangeAspect="1"/>
            </p:cNvGraphicFramePr>
            <p:nvPr/>
          </p:nvGraphicFramePr>
          <p:xfrm>
            <a:off x="4159" y="468"/>
            <a:ext cx="1184" cy="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4105" name="Group 553"/>
            <p:cNvGrpSpPr>
              <a:grpSpLocks/>
            </p:cNvGrpSpPr>
            <p:nvPr/>
          </p:nvGrpSpPr>
          <p:grpSpPr bwMode="auto">
            <a:xfrm>
              <a:off x="4099" y="2976"/>
              <a:ext cx="1276" cy="862"/>
              <a:chOff x="4099" y="2976"/>
              <a:chExt cx="1276" cy="862"/>
            </a:xfrm>
          </p:grpSpPr>
          <p:sp>
            <p:nvSpPr>
              <p:cNvPr id="24106" name="Rectangle 554"/>
              <p:cNvSpPr>
                <a:spLocks noChangeArrowheads="1"/>
              </p:cNvSpPr>
              <p:nvPr/>
            </p:nvSpPr>
            <p:spPr bwMode="auto">
              <a:xfrm>
                <a:off x="4150" y="2976"/>
                <a:ext cx="1225" cy="8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107" name="Freeform 555"/>
              <p:cNvSpPr>
                <a:spLocks/>
              </p:cNvSpPr>
              <p:nvPr/>
            </p:nvSpPr>
            <p:spPr bwMode="auto">
              <a:xfrm>
                <a:off x="4099" y="3473"/>
                <a:ext cx="1113" cy="313"/>
              </a:xfrm>
              <a:custGeom>
                <a:avLst/>
                <a:gdLst>
                  <a:gd name="T0" fmla="*/ 498 w 6796"/>
                  <a:gd name="T1" fmla="*/ 1514 h 1735"/>
                  <a:gd name="T2" fmla="*/ 598 w 6796"/>
                  <a:gd name="T3" fmla="*/ 1477 h 1735"/>
                  <a:gd name="T4" fmla="*/ 698 w 6796"/>
                  <a:gd name="T5" fmla="*/ 1514 h 1735"/>
                  <a:gd name="T6" fmla="*/ 797 w 6796"/>
                  <a:gd name="T7" fmla="*/ 1458 h 1735"/>
                  <a:gd name="T8" fmla="*/ 898 w 6796"/>
                  <a:gd name="T9" fmla="*/ 1514 h 1735"/>
                  <a:gd name="T10" fmla="*/ 998 w 6796"/>
                  <a:gd name="T11" fmla="*/ 1458 h 1735"/>
                  <a:gd name="T12" fmla="*/ 1098 w 6796"/>
                  <a:gd name="T13" fmla="*/ 1458 h 1735"/>
                  <a:gd name="T14" fmla="*/ 1198 w 6796"/>
                  <a:gd name="T15" fmla="*/ 1496 h 1735"/>
                  <a:gd name="T16" fmla="*/ 1297 w 6796"/>
                  <a:gd name="T17" fmla="*/ 1385 h 1735"/>
                  <a:gd name="T18" fmla="*/ 1397 w 6796"/>
                  <a:gd name="T19" fmla="*/ 1477 h 1735"/>
                  <a:gd name="T20" fmla="*/ 1498 w 6796"/>
                  <a:gd name="T21" fmla="*/ 1458 h 1735"/>
                  <a:gd name="T22" fmla="*/ 1598 w 6796"/>
                  <a:gd name="T23" fmla="*/ 1532 h 1735"/>
                  <a:gd name="T24" fmla="*/ 1698 w 6796"/>
                  <a:gd name="T25" fmla="*/ 1385 h 1735"/>
                  <a:gd name="T26" fmla="*/ 1799 w 6796"/>
                  <a:gd name="T27" fmla="*/ 1440 h 1735"/>
                  <a:gd name="T28" fmla="*/ 1899 w 6796"/>
                  <a:gd name="T29" fmla="*/ 1477 h 1735"/>
                  <a:gd name="T30" fmla="*/ 1998 w 6796"/>
                  <a:gd name="T31" fmla="*/ 1458 h 1735"/>
                  <a:gd name="T32" fmla="*/ 2099 w 6796"/>
                  <a:gd name="T33" fmla="*/ 1477 h 1735"/>
                  <a:gd name="T34" fmla="*/ 2199 w 6796"/>
                  <a:gd name="T35" fmla="*/ 1403 h 1735"/>
                  <a:gd name="T36" fmla="*/ 2300 w 6796"/>
                  <a:gd name="T37" fmla="*/ 1514 h 1735"/>
                  <a:gd name="T38" fmla="*/ 2400 w 6796"/>
                  <a:gd name="T39" fmla="*/ 1367 h 1735"/>
                  <a:gd name="T40" fmla="*/ 2501 w 6796"/>
                  <a:gd name="T41" fmla="*/ 1477 h 1735"/>
                  <a:gd name="T42" fmla="*/ 2601 w 6796"/>
                  <a:gd name="T43" fmla="*/ 1421 h 1735"/>
                  <a:gd name="T44" fmla="*/ 2702 w 6796"/>
                  <a:gd name="T45" fmla="*/ 1458 h 1735"/>
                  <a:gd name="T46" fmla="*/ 2803 w 6796"/>
                  <a:gd name="T47" fmla="*/ 1421 h 1735"/>
                  <a:gd name="T48" fmla="*/ 2902 w 6796"/>
                  <a:gd name="T49" fmla="*/ 1421 h 1735"/>
                  <a:gd name="T50" fmla="*/ 3003 w 6796"/>
                  <a:gd name="T51" fmla="*/ 1421 h 1735"/>
                  <a:gd name="T52" fmla="*/ 3104 w 6796"/>
                  <a:gd name="T53" fmla="*/ 1458 h 1735"/>
                  <a:gd name="T54" fmla="*/ 3205 w 6796"/>
                  <a:gd name="T55" fmla="*/ 1477 h 1735"/>
                  <a:gd name="T56" fmla="*/ 3305 w 6796"/>
                  <a:gd name="T57" fmla="*/ 1458 h 1735"/>
                  <a:gd name="T58" fmla="*/ 3406 w 6796"/>
                  <a:gd name="T59" fmla="*/ 1421 h 1735"/>
                  <a:gd name="T60" fmla="*/ 3507 w 6796"/>
                  <a:gd name="T61" fmla="*/ 1477 h 1735"/>
                  <a:gd name="T62" fmla="*/ 3608 w 6796"/>
                  <a:gd name="T63" fmla="*/ 1496 h 1735"/>
                  <a:gd name="T64" fmla="*/ 3709 w 6796"/>
                  <a:gd name="T65" fmla="*/ 1458 h 1735"/>
                  <a:gd name="T66" fmla="*/ 3810 w 6796"/>
                  <a:gd name="T67" fmla="*/ 1421 h 1735"/>
                  <a:gd name="T68" fmla="*/ 3911 w 6796"/>
                  <a:gd name="T69" fmla="*/ 1458 h 1735"/>
                  <a:gd name="T70" fmla="*/ 4012 w 6796"/>
                  <a:gd name="T71" fmla="*/ 1458 h 1735"/>
                  <a:gd name="T72" fmla="*/ 4112 w 6796"/>
                  <a:gd name="T73" fmla="*/ 1458 h 1735"/>
                  <a:gd name="T74" fmla="*/ 4213 w 6796"/>
                  <a:gd name="T75" fmla="*/ 942 h 1735"/>
                  <a:gd name="T76" fmla="*/ 4314 w 6796"/>
                  <a:gd name="T77" fmla="*/ 1311 h 1735"/>
                  <a:gd name="T78" fmla="*/ 4415 w 6796"/>
                  <a:gd name="T79" fmla="*/ 1440 h 1735"/>
                  <a:gd name="T80" fmla="*/ 4517 w 6796"/>
                  <a:gd name="T81" fmla="*/ 1421 h 1735"/>
                  <a:gd name="T82" fmla="*/ 4618 w 6796"/>
                  <a:gd name="T83" fmla="*/ 1403 h 1735"/>
                  <a:gd name="T84" fmla="*/ 4719 w 6796"/>
                  <a:gd name="T85" fmla="*/ 1292 h 1735"/>
                  <a:gd name="T86" fmla="*/ 4820 w 6796"/>
                  <a:gd name="T87" fmla="*/ 1403 h 1735"/>
                  <a:gd name="T88" fmla="*/ 4921 w 6796"/>
                  <a:gd name="T89" fmla="*/ 1477 h 1735"/>
                  <a:gd name="T90" fmla="*/ 5023 w 6796"/>
                  <a:gd name="T91" fmla="*/ 1496 h 1735"/>
                  <a:gd name="T92" fmla="*/ 5124 w 6796"/>
                  <a:gd name="T93" fmla="*/ 1458 h 1735"/>
                  <a:gd name="T94" fmla="*/ 5226 w 6796"/>
                  <a:gd name="T95" fmla="*/ 1496 h 1735"/>
                  <a:gd name="T96" fmla="*/ 5327 w 6796"/>
                  <a:gd name="T97" fmla="*/ 1440 h 1735"/>
                  <a:gd name="T98" fmla="*/ 5428 w 6796"/>
                  <a:gd name="T99" fmla="*/ 1458 h 1735"/>
                  <a:gd name="T100" fmla="*/ 5530 w 6796"/>
                  <a:gd name="T101" fmla="*/ 1496 h 1735"/>
                  <a:gd name="T102" fmla="*/ 5631 w 6796"/>
                  <a:gd name="T103" fmla="*/ 1458 h 1735"/>
                  <a:gd name="T104" fmla="*/ 5733 w 6796"/>
                  <a:gd name="T105" fmla="*/ 1458 h 1735"/>
                  <a:gd name="T106" fmla="*/ 5834 w 6796"/>
                  <a:gd name="T107" fmla="*/ 1458 h 1735"/>
                  <a:gd name="T108" fmla="*/ 5936 w 6796"/>
                  <a:gd name="T109" fmla="*/ 1496 h 1735"/>
                  <a:gd name="T110" fmla="*/ 6038 w 6796"/>
                  <a:gd name="T111" fmla="*/ 1421 h 1735"/>
                  <a:gd name="T112" fmla="*/ 6139 w 6796"/>
                  <a:gd name="T113" fmla="*/ 1477 h 1735"/>
                  <a:gd name="T114" fmla="*/ 6241 w 6796"/>
                  <a:gd name="T115" fmla="*/ 1477 h 1735"/>
                  <a:gd name="T116" fmla="*/ 6343 w 6796"/>
                  <a:gd name="T117" fmla="*/ 1496 h 1735"/>
                  <a:gd name="T118" fmla="*/ 6444 w 6796"/>
                  <a:gd name="T119" fmla="*/ 1403 h 1735"/>
                  <a:gd name="T120" fmla="*/ 6546 w 6796"/>
                  <a:gd name="T121" fmla="*/ 1440 h 1735"/>
                  <a:gd name="T122" fmla="*/ 6648 w 6796"/>
                  <a:gd name="T123" fmla="*/ 1403 h 1735"/>
                  <a:gd name="T124" fmla="*/ 6751 w 6796"/>
                  <a:gd name="T125" fmla="*/ 1385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4108" name="Group 556"/>
              <p:cNvGrpSpPr>
                <a:grpSpLocks/>
              </p:cNvGrpSpPr>
              <p:nvPr/>
            </p:nvGrpSpPr>
            <p:grpSpPr bwMode="auto">
              <a:xfrm>
                <a:off x="4249" y="3017"/>
                <a:ext cx="1113" cy="775"/>
                <a:chOff x="4332" y="2709"/>
                <a:chExt cx="1359" cy="857"/>
              </a:xfrm>
            </p:grpSpPr>
            <p:sp>
              <p:nvSpPr>
                <p:cNvPr id="24109" name="Freeform 557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491 w 6189"/>
                    <a:gd name="T1" fmla="*/ 3935 h 4285"/>
                    <a:gd name="T2" fmla="*/ 584 w 6189"/>
                    <a:gd name="T3" fmla="*/ 3990 h 4285"/>
                    <a:gd name="T4" fmla="*/ 676 w 6189"/>
                    <a:gd name="T5" fmla="*/ 3971 h 4285"/>
                    <a:gd name="T6" fmla="*/ 768 w 6189"/>
                    <a:gd name="T7" fmla="*/ 4064 h 4285"/>
                    <a:gd name="T8" fmla="*/ 860 w 6189"/>
                    <a:gd name="T9" fmla="*/ 3990 h 4285"/>
                    <a:gd name="T10" fmla="*/ 953 w 6189"/>
                    <a:gd name="T11" fmla="*/ 3917 h 4285"/>
                    <a:gd name="T12" fmla="*/ 1045 w 6189"/>
                    <a:gd name="T13" fmla="*/ 3971 h 4285"/>
                    <a:gd name="T14" fmla="*/ 1138 w 6189"/>
                    <a:gd name="T15" fmla="*/ 3953 h 4285"/>
                    <a:gd name="T16" fmla="*/ 1229 w 6189"/>
                    <a:gd name="T17" fmla="*/ 3935 h 4285"/>
                    <a:gd name="T18" fmla="*/ 1322 w 6189"/>
                    <a:gd name="T19" fmla="*/ 3990 h 4285"/>
                    <a:gd name="T20" fmla="*/ 1414 w 6189"/>
                    <a:gd name="T21" fmla="*/ 3990 h 4285"/>
                    <a:gd name="T22" fmla="*/ 1507 w 6189"/>
                    <a:gd name="T23" fmla="*/ 4046 h 4285"/>
                    <a:gd name="T24" fmla="*/ 1599 w 6189"/>
                    <a:gd name="T25" fmla="*/ 3935 h 4285"/>
                    <a:gd name="T26" fmla="*/ 1692 w 6189"/>
                    <a:gd name="T27" fmla="*/ 3953 h 4285"/>
                    <a:gd name="T28" fmla="*/ 1785 w 6189"/>
                    <a:gd name="T29" fmla="*/ 3935 h 4285"/>
                    <a:gd name="T30" fmla="*/ 1878 w 6189"/>
                    <a:gd name="T31" fmla="*/ 3971 h 4285"/>
                    <a:gd name="T32" fmla="*/ 1970 w 6189"/>
                    <a:gd name="T33" fmla="*/ 3971 h 4285"/>
                    <a:gd name="T34" fmla="*/ 2063 w 6189"/>
                    <a:gd name="T35" fmla="*/ 4046 h 4285"/>
                    <a:gd name="T36" fmla="*/ 2156 w 6189"/>
                    <a:gd name="T37" fmla="*/ 3953 h 4285"/>
                    <a:gd name="T38" fmla="*/ 2249 w 6189"/>
                    <a:gd name="T39" fmla="*/ 3953 h 4285"/>
                    <a:gd name="T40" fmla="*/ 2342 w 6189"/>
                    <a:gd name="T41" fmla="*/ 3971 h 4285"/>
                    <a:gd name="T42" fmla="*/ 2435 w 6189"/>
                    <a:gd name="T43" fmla="*/ 4046 h 4285"/>
                    <a:gd name="T44" fmla="*/ 2528 w 6189"/>
                    <a:gd name="T45" fmla="*/ 4027 h 4285"/>
                    <a:gd name="T46" fmla="*/ 2621 w 6189"/>
                    <a:gd name="T47" fmla="*/ 4064 h 4285"/>
                    <a:gd name="T48" fmla="*/ 2714 w 6189"/>
                    <a:gd name="T49" fmla="*/ 4046 h 4285"/>
                    <a:gd name="T50" fmla="*/ 2807 w 6189"/>
                    <a:gd name="T51" fmla="*/ 3971 h 4285"/>
                    <a:gd name="T52" fmla="*/ 2900 w 6189"/>
                    <a:gd name="T53" fmla="*/ 3990 h 4285"/>
                    <a:gd name="T54" fmla="*/ 2993 w 6189"/>
                    <a:gd name="T55" fmla="*/ 4008 h 4285"/>
                    <a:gd name="T56" fmla="*/ 3086 w 6189"/>
                    <a:gd name="T57" fmla="*/ 3935 h 4285"/>
                    <a:gd name="T58" fmla="*/ 3179 w 6189"/>
                    <a:gd name="T59" fmla="*/ 3325 h 4285"/>
                    <a:gd name="T60" fmla="*/ 3273 w 6189"/>
                    <a:gd name="T61" fmla="*/ 3713 h 4285"/>
                    <a:gd name="T62" fmla="*/ 3366 w 6189"/>
                    <a:gd name="T63" fmla="*/ 3935 h 4285"/>
                    <a:gd name="T64" fmla="*/ 3459 w 6189"/>
                    <a:gd name="T65" fmla="*/ 3917 h 4285"/>
                    <a:gd name="T66" fmla="*/ 3553 w 6189"/>
                    <a:gd name="T67" fmla="*/ 3824 h 4285"/>
                    <a:gd name="T68" fmla="*/ 3646 w 6189"/>
                    <a:gd name="T69" fmla="*/ 3971 h 4285"/>
                    <a:gd name="T70" fmla="*/ 3739 w 6189"/>
                    <a:gd name="T71" fmla="*/ 3990 h 4285"/>
                    <a:gd name="T72" fmla="*/ 3833 w 6189"/>
                    <a:gd name="T73" fmla="*/ 3990 h 4285"/>
                    <a:gd name="T74" fmla="*/ 3926 w 6189"/>
                    <a:gd name="T75" fmla="*/ 3990 h 4285"/>
                    <a:gd name="T76" fmla="*/ 4021 w 6189"/>
                    <a:gd name="T77" fmla="*/ 4027 h 4285"/>
                    <a:gd name="T78" fmla="*/ 4114 w 6189"/>
                    <a:gd name="T79" fmla="*/ 4008 h 4285"/>
                    <a:gd name="T80" fmla="*/ 4208 w 6189"/>
                    <a:gd name="T81" fmla="*/ 3935 h 4285"/>
                    <a:gd name="T82" fmla="*/ 4302 w 6189"/>
                    <a:gd name="T83" fmla="*/ 4008 h 4285"/>
                    <a:gd name="T84" fmla="*/ 4395 w 6189"/>
                    <a:gd name="T85" fmla="*/ 3917 h 4285"/>
                    <a:gd name="T86" fmla="*/ 4489 w 6189"/>
                    <a:gd name="T87" fmla="*/ 3971 h 4285"/>
                    <a:gd name="T88" fmla="*/ 4583 w 6189"/>
                    <a:gd name="T89" fmla="*/ 3897 h 4285"/>
                    <a:gd name="T90" fmla="*/ 4676 w 6189"/>
                    <a:gd name="T91" fmla="*/ 3935 h 4285"/>
                    <a:gd name="T92" fmla="*/ 4770 w 6189"/>
                    <a:gd name="T93" fmla="*/ 4008 h 4285"/>
                    <a:gd name="T94" fmla="*/ 4864 w 6189"/>
                    <a:gd name="T95" fmla="*/ 4027 h 4285"/>
                    <a:gd name="T96" fmla="*/ 4959 w 6189"/>
                    <a:gd name="T97" fmla="*/ 3971 h 4285"/>
                    <a:gd name="T98" fmla="*/ 5053 w 6189"/>
                    <a:gd name="T99" fmla="*/ 3971 h 4285"/>
                    <a:gd name="T100" fmla="*/ 5147 w 6189"/>
                    <a:gd name="T101" fmla="*/ 3971 h 4285"/>
                    <a:gd name="T102" fmla="*/ 5241 w 6189"/>
                    <a:gd name="T103" fmla="*/ 4008 h 4285"/>
                    <a:gd name="T104" fmla="*/ 5335 w 6189"/>
                    <a:gd name="T105" fmla="*/ 3990 h 4285"/>
                    <a:gd name="T106" fmla="*/ 5429 w 6189"/>
                    <a:gd name="T107" fmla="*/ 3990 h 4285"/>
                    <a:gd name="T108" fmla="*/ 5523 w 6189"/>
                    <a:gd name="T109" fmla="*/ 4008 h 4285"/>
                    <a:gd name="T110" fmla="*/ 5618 w 6189"/>
                    <a:gd name="T111" fmla="*/ 4046 h 4285"/>
                    <a:gd name="T112" fmla="*/ 5712 w 6189"/>
                    <a:gd name="T113" fmla="*/ 3935 h 4285"/>
                    <a:gd name="T114" fmla="*/ 5806 w 6189"/>
                    <a:gd name="T115" fmla="*/ 3990 h 4285"/>
                    <a:gd name="T116" fmla="*/ 5900 w 6189"/>
                    <a:gd name="T117" fmla="*/ 3953 h 4285"/>
                    <a:gd name="T118" fmla="*/ 5995 w 6189"/>
                    <a:gd name="T119" fmla="*/ 3953 h 4285"/>
                    <a:gd name="T120" fmla="*/ 6089 w 6189"/>
                    <a:gd name="T121" fmla="*/ 3897 h 4285"/>
                    <a:gd name="T122" fmla="*/ 6183 w 6189"/>
                    <a:gd name="T123" fmla="*/ 4008 h 4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110" name="Freeform 558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9 w 608"/>
                    <a:gd name="T1" fmla="*/ 185 h 240"/>
                    <a:gd name="T2" fmla="*/ 21 w 608"/>
                    <a:gd name="T3" fmla="*/ 166 h 240"/>
                    <a:gd name="T4" fmla="*/ 32 w 608"/>
                    <a:gd name="T5" fmla="*/ 129 h 240"/>
                    <a:gd name="T6" fmla="*/ 43 w 608"/>
                    <a:gd name="T7" fmla="*/ 37 h 240"/>
                    <a:gd name="T8" fmla="*/ 55 w 608"/>
                    <a:gd name="T9" fmla="*/ 75 h 240"/>
                    <a:gd name="T10" fmla="*/ 66 w 608"/>
                    <a:gd name="T11" fmla="*/ 129 h 240"/>
                    <a:gd name="T12" fmla="*/ 77 w 608"/>
                    <a:gd name="T13" fmla="*/ 129 h 240"/>
                    <a:gd name="T14" fmla="*/ 89 w 608"/>
                    <a:gd name="T15" fmla="*/ 111 h 240"/>
                    <a:gd name="T16" fmla="*/ 101 w 608"/>
                    <a:gd name="T17" fmla="*/ 93 h 240"/>
                    <a:gd name="T18" fmla="*/ 112 w 608"/>
                    <a:gd name="T19" fmla="*/ 55 h 240"/>
                    <a:gd name="T20" fmla="*/ 124 w 608"/>
                    <a:gd name="T21" fmla="*/ 148 h 240"/>
                    <a:gd name="T22" fmla="*/ 135 w 608"/>
                    <a:gd name="T23" fmla="*/ 185 h 240"/>
                    <a:gd name="T24" fmla="*/ 146 w 608"/>
                    <a:gd name="T25" fmla="*/ 93 h 240"/>
                    <a:gd name="T26" fmla="*/ 158 w 608"/>
                    <a:gd name="T27" fmla="*/ 111 h 240"/>
                    <a:gd name="T28" fmla="*/ 169 w 608"/>
                    <a:gd name="T29" fmla="*/ 111 h 240"/>
                    <a:gd name="T30" fmla="*/ 180 w 608"/>
                    <a:gd name="T31" fmla="*/ 129 h 240"/>
                    <a:gd name="T32" fmla="*/ 192 w 608"/>
                    <a:gd name="T33" fmla="*/ 166 h 240"/>
                    <a:gd name="T34" fmla="*/ 204 w 608"/>
                    <a:gd name="T35" fmla="*/ 166 h 240"/>
                    <a:gd name="T36" fmla="*/ 216 w 608"/>
                    <a:gd name="T37" fmla="*/ 185 h 240"/>
                    <a:gd name="T38" fmla="*/ 227 w 608"/>
                    <a:gd name="T39" fmla="*/ 185 h 240"/>
                    <a:gd name="T40" fmla="*/ 238 w 608"/>
                    <a:gd name="T41" fmla="*/ 148 h 240"/>
                    <a:gd name="T42" fmla="*/ 250 w 608"/>
                    <a:gd name="T43" fmla="*/ 93 h 240"/>
                    <a:gd name="T44" fmla="*/ 261 w 608"/>
                    <a:gd name="T45" fmla="*/ 55 h 240"/>
                    <a:gd name="T46" fmla="*/ 272 w 608"/>
                    <a:gd name="T47" fmla="*/ 166 h 240"/>
                    <a:gd name="T48" fmla="*/ 284 w 608"/>
                    <a:gd name="T49" fmla="*/ 111 h 240"/>
                    <a:gd name="T50" fmla="*/ 295 w 608"/>
                    <a:gd name="T51" fmla="*/ 111 h 240"/>
                    <a:gd name="T52" fmla="*/ 308 w 608"/>
                    <a:gd name="T53" fmla="*/ 93 h 240"/>
                    <a:gd name="T54" fmla="*/ 319 w 608"/>
                    <a:gd name="T55" fmla="*/ 148 h 240"/>
                    <a:gd name="T56" fmla="*/ 330 w 608"/>
                    <a:gd name="T57" fmla="*/ 185 h 240"/>
                    <a:gd name="T58" fmla="*/ 342 w 608"/>
                    <a:gd name="T59" fmla="*/ 240 h 240"/>
                    <a:gd name="T60" fmla="*/ 353 w 608"/>
                    <a:gd name="T61" fmla="*/ 129 h 240"/>
                    <a:gd name="T62" fmla="*/ 364 w 608"/>
                    <a:gd name="T63" fmla="*/ 222 h 240"/>
                    <a:gd name="T64" fmla="*/ 376 w 608"/>
                    <a:gd name="T65" fmla="*/ 148 h 240"/>
                    <a:gd name="T66" fmla="*/ 387 w 608"/>
                    <a:gd name="T67" fmla="*/ 148 h 240"/>
                    <a:gd name="T68" fmla="*/ 398 w 608"/>
                    <a:gd name="T69" fmla="*/ 129 h 240"/>
                    <a:gd name="T70" fmla="*/ 411 w 608"/>
                    <a:gd name="T71" fmla="*/ 185 h 240"/>
                    <a:gd name="T72" fmla="*/ 422 w 608"/>
                    <a:gd name="T73" fmla="*/ 166 h 240"/>
                    <a:gd name="T74" fmla="*/ 433 w 608"/>
                    <a:gd name="T75" fmla="*/ 148 h 240"/>
                    <a:gd name="T76" fmla="*/ 445 w 608"/>
                    <a:gd name="T77" fmla="*/ 166 h 240"/>
                    <a:gd name="T78" fmla="*/ 456 w 608"/>
                    <a:gd name="T79" fmla="*/ 185 h 240"/>
                    <a:gd name="T80" fmla="*/ 467 w 608"/>
                    <a:gd name="T81" fmla="*/ 129 h 240"/>
                    <a:gd name="T82" fmla="*/ 479 w 608"/>
                    <a:gd name="T83" fmla="*/ 185 h 240"/>
                    <a:gd name="T84" fmla="*/ 490 w 608"/>
                    <a:gd name="T85" fmla="*/ 185 h 240"/>
                    <a:gd name="T86" fmla="*/ 503 w 608"/>
                    <a:gd name="T87" fmla="*/ 185 h 240"/>
                    <a:gd name="T88" fmla="*/ 514 w 608"/>
                    <a:gd name="T89" fmla="*/ 240 h 240"/>
                    <a:gd name="T90" fmla="*/ 525 w 608"/>
                    <a:gd name="T91" fmla="*/ 148 h 240"/>
                    <a:gd name="T92" fmla="*/ 537 w 608"/>
                    <a:gd name="T93" fmla="*/ 55 h 240"/>
                    <a:gd name="T94" fmla="*/ 548 w 608"/>
                    <a:gd name="T95" fmla="*/ 129 h 240"/>
                    <a:gd name="T96" fmla="*/ 559 w 608"/>
                    <a:gd name="T97" fmla="*/ 185 h 240"/>
                    <a:gd name="T98" fmla="*/ 571 w 608"/>
                    <a:gd name="T99" fmla="*/ 204 h 240"/>
                    <a:gd name="T100" fmla="*/ 582 w 608"/>
                    <a:gd name="T101" fmla="*/ 185 h 240"/>
                    <a:gd name="T102" fmla="*/ 594 w 608"/>
                    <a:gd name="T103" fmla="*/ 148 h 240"/>
                    <a:gd name="T104" fmla="*/ 606 w 608"/>
                    <a:gd name="T105" fmla="*/ 185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4111" name="Rectangle 559"/>
              <p:cNvSpPr>
                <a:spLocks noChangeArrowheads="1"/>
              </p:cNvSpPr>
              <p:nvPr/>
            </p:nvSpPr>
            <p:spPr bwMode="auto">
              <a:xfrm>
                <a:off x="4099" y="3673"/>
                <a:ext cx="73" cy="12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4112" name="AutoShape 560"/>
            <p:cNvSpPr>
              <a:spLocks noChangeArrowheads="1"/>
            </p:cNvSpPr>
            <p:nvPr/>
          </p:nvSpPr>
          <p:spPr bwMode="auto">
            <a:xfrm>
              <a:off x="2649" y="3627"/>
              <a:ext cx="681" cy="91"/>
            </a:xfrm>
            <a:prstGeom prst="rightArrow">
              <a:avLst>
                <a:gd name="adj1" fmla="val 50000"/>
                <a:gd name="adj2" fmla="val 187088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113" name="AutoShape 561"/>
            <p:cNvSpPr>
              <a:spLocks noChangeArrowheads="1"/>
            </p:cNvSpPr>
            <p:nvPr/>
          </p:nvSpPr>
          <p:spPr bwMode="auto">
            <a:xfrm rot="16200000">
              <a:off x="4633" y="2743"/>
              <a:ext cx="227" cy="113"/>
            </a:xfrm>
            <a:prstGeom prst="rightArrow">
              <a:avLst>
                <a:gd name="adj1" fmla="val 50000"/>
                <a:gd name="adj2" fmla="val 50221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114" name="AutoShape 562"/>
            <p:cNvSpPr>
              <a:spLocks noChangeArrowheads="1"/>
            </p:cNvSpPr>
            <p:nvPr/>
          </p:nvSpPr>
          <p:spPr bwMode="auto">
            <a:xfrm rot="16200000">
              <a:off x="4616" y="1446"/>
              <a:ext cx="227" cy="113"/>
            </a:xfrm>
            <a:prstGeom prst="rightArrow">
              <a:avLst>
                <a:gd name="adj1" fmla="val 50000"/>
                <a:gd name="adj2" fmla="val 50221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115" name="Text Box 563"/>
            <p:cNvSpPr txBox="1">
              <a:spLocks noChangeArrowheads="1"/>
            </p:cNvSpPr>
            <p:nvPr/>
          </p:nvSpPr>
          <p:spPr bwMode="auto">
            <a:xfrm>
              <a:off x="2975" y="3889"/>
              <a:ext cx="271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solidFill>
                    <a:schemeClr val="accent2"/>
                  </a:solidFill>
                </a:rPr>
                <a:t> </a:t>
              </a:r>
              <a:r>
                <a:rPr lang="cs-CZ" altLang="cs-CZ" sz="1400" b="1" smtClean="0">
                  <a:solidFill>
                    <a:srgbClr val="008000"/>
                  </a:solidFill>
                </a:rPr>
                <a:t>The same peptides are not distinguished in  </a:t>
              </a:r>
              <a:r>
                <a:rPr lang="cs-CZ" altLang="cs-CZ" sz="1400" b="1">
                  <a:solidFill>
                    <a:srgbClr val="008000"/>
                  </a:solidFill>
                </a:rPr>
                <a:t>MS </a:t>
              </a:r>
              <a:r>
                <a:rPr lang="cs-CZ" altLang="cs-CZ" sz="1400" b="1" smtClean="0">
                  <a:solidFill>
                    <a:srgbClr val="008000"/>
                  </a:solidFill>
                </a:rPr>
                <a:t>mode</a:t>
              </a:r>
              <a:endParaRPr lang="cs-CZ" altLang="cs-CZ" sz="1400" b="1">
                <a:solidFill>
                  <a:srgbClr val="008000"/>
                </a:solidFill>
              </a:endParaRPr>
            </a:p>
          </p:txBody>
        </p:sp>
        <p:sp>
          <p:nvSpPr>
            <p:cNvPr id="24116" name="Text Box 564"/>
            <p:cNvSpPr txBox="1">
              <a:spLocks noChangeArrowheads="1"/>
            </p:cNvSpPr>
            <p:nvPr/>
          </p:nvSpPr>
          <p:spPr bwMode="auto">
            <a:xfrm>
              <a:off x="4779" y="2710"/>
              <a:ext cx="5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solidFill>
                    <a:srgbClr val="008000"/>
                  </a:solidFill>
                </a:rPr>
                <a:t> MS/MS</a:t>
              </a:r>
            </a:p>
          </p:txBody>
        </p:sp>
      </p:grp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1781175" y="146371"/>
            <a:ext cx="5867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b="1" smtClean="0"/>
              <a:t>Protein quantification by MS</a:t>
            </a:r>
          </a:p>
          <a:p>
            <a:pPr algn="ctr" eaLnBrk="0" hangingPunct="0"/>
            <a:r>
              <a:rPr lang="cs-CZ" altLang="cs-CZ" sz="2000" i="1" smtClean="0"/>
              <a:t>relative quantification</a:t>
            </a:r>
            <a:endParaRPr lang="en-US" altLang="cs-CZ" sz="2000" i="1"/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  <p:sp>
        <p:nvSpPr>
          <p:cNvPr id="72" name="Rectangle 499"/>
          <p:cNvSpPr>
            <a:spLocks noChangeArrowheads="1"/>
          </p:cNvSpPr>
          <p:nvPr/>
        </p:nvSpPr>
        <p:spPr bwMode="auto">
          <a:xfrm>
            <a:off x="611411" y="1441661"/>
            <a:ext cx="1584325" cy="2159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3" name="Rectangle 500"/>
          <p:cNvSpPr>
            <a:spLocks noChangeArrowheads="1"/>
          </p:cNvSpPr>
          <p:nvPr/>
        </p:nvSpPr>
        <p:spPr bwMode="auto">
          <a:xfrm>
            <a:off x="3851920" y="1441661"/>
            <a:ext cx="1584325" cy="2159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4" name="AutoShape 501"/>
          <p:cNvSpPr>
            <a:spLocks noChangeArrowheads="1"/>
          </p:cNvSpPr>
          <p:nvPr/>
        </p:nvSpPr>
        <p:spPr bwMode="auto">
          <a:xfrm rot="5400000">
            <a:off x="970186" y="2160798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" name="AutoShape 502"/>
          <p:cNvSpPr>
            <a:spLocks noChangeArrowheads="1"/>
          </p:cNvSpPr>
          <p:nvPr/>
        </p:nvSpPr>
        <p:spPr bwMode="auto">
          <a:xfrm rot="5400000">
            <a:off x="4212283" y="2160798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" name="Text Box 503"/>
          <p:cNvSpPr txBox="1">
            <a:spLocks noChangeArrowheads="1"/>
          </p:cNvSpPr>
          <p:nvPr/>
        </p:nvSpPr>
        <p:spPr bwMode="auto">
          <a:xfrm>
            <a:off x="3867396" y="1118987"/>
            <a:ext cx="14974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 smtClean="0"/>
              <a:t>Protein sample </a:t>
            </a:r>
            <a:r>
              <a:rPr lang="cs-CZ" altLang="cs-CZ" sz="1400" b="1"/>
              <a:t>B</a:t>
            </a:r>
          </a:p>
        </p:txBody>
      </p:sp>
      <p:sp>
        <p:nvSpPr>
          <p:cNvPr id="77" name="Text Box 528"/>
          <p:cNvSpPr txBox="1">
            <a:spLocks noChangeArrowheads="1"/>
          </p:cNvSpPr>
          <p:nvPr/>
        </p:nvSpPr>
        <p:spPr bwMode="auto">
          <a:xfrm>
            <a:off x="626622" y="1101936"/>
            <a:ext cx="1497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 smtClean="0"/>
              <a:t>Protein sample </a:t>
            </a:r>
            <a:r>
              <a:rPr lang="cs-CZ" altLang="cs-CZ" sz="1400" b="1"/>
              <a:t>A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2001908" y="2028937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individual protein isolation</a:t>
            </a:r>
            <a:endParaRPr lang="cs-CZ" sz="1400"/>
          </a:p>
        </p:txBody>
      </p:sp>
      <p:sp>
        <p:nvSpPr>
          <p:cNvPr id="80" name="AutoShape 537"/>
          <p:cNvSpPr>
            <a:spLocks noChangeArrowheads="1"/>
          </p:cNvSpPr>
          <p:nvPr/>
        </p:nvSpPr>
        <p:spPr bwMode="auto">
          <a:xfrm rot="5400000">
            <a:off x="1548359" y="3116538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" name="AutoShape 538"/>
          <p:cNvSpPr>
            <a:spLocks noChangeArrowheads="1"/>
          </p:cNvSpPr>
          <p:nvPr/>
        </p:nvSpPr>
        <p:spPr bwMode="auto">
          <a:xfrm rot="5400000">
            <a:off x="3635921" y="3116538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" name="TextovéPole 81"/>
          <p:cNvSpPr txBox="1"/>
          <p:nvPr/>
        </p:nvSpPr>
        <p:spPr>
          <a:xfrm>
            <a:off x="1983659" y="2881126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smtClean="0">
                <a:solidFill>
                  <a:schemeClr val="bg1">
                    <a:lumMod val="50000"/>
                  </a:schemeClr>
                </a:solidFill>
              </a:rPr>
              <a:t>individual</a:t>
            </a:r>
          </a:p>
          <a:p>
            <a:pPr algn="ctr"/>
            <a:r>
              <a:rPr lang="cs-CZ" sz="1400" smtClean="0">
                <a:solidFill>
                  <a:schemeClr val="bg1">
                    <a:lumMod val="50000"/>
                  </a:schemeClr>
                </a:solidFill>
              </a:rPr>
              <a:t> purification/fractionation</a:t>
            </a:r>
            <a:endParaRPr lang="cs-CZ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AutoShape 537"/>
          <p:cNvSpPr>
            <a:spLocks noChangeArrowheads="1"/>
          </p:cNvSpPr>
          <p:nvPr/>
        </p:nvSpPr>
        <p:spPr bwMode="auto">
          <a:xfrm rot="2497869">
            <a:off x="1921285" y="5167805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4" name="AutoShape 538"/>
          <p:cNvSpPr>
            <a:spLocks noChangeArrowheads="1"/>
          </p:cNvSpPr>
          <p:nvPr/>
        </p:nvSpPr>
        <p:spPr bwMode="auto">
          <a:xfrm rot="19102131" flipH="1">
            <a:off x="3334779" y="5167805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5" name="Text Box 563"/>
          <p:cNvSpPr txBox="1">
            <a:spLocks noChangeArrowheads="1"/>
          </p:cNvSpPr>
          <p:nvPr/>
        </p:nvSpPr>
        <p:spPr bwMode="auto">
          <a:xfrm>
            <a:off x="5815692" y="2832705"/>
            <a:ext cx="18935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400" b="1" smtClean="0">
                <a:solidFill>
                  <a:srgbClr val="008000"/>
                </a:solidFill>
              </a:rPr>
              <a:t>reporter ions are released bringing quantitation info</a:t>
            </a:r>
            <a:endParaRPr lang="cs-CZ" altLang="cs-CZ" sz="1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cedure summary for parallel isobaric labeling for tandem mass spectr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2139" cy="44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60232" y="6102151"/>
            <a:ext cx="2321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 dirty="0" err="1" smtClean="0"/>
              <a:t>Thermo</a:t>
            </a:r>
            <a:r>
              <a:rPr lang="cs-CZ" altLang="cs-CZ" sz="1600" i="1" dirty="0" smtClean="0"/>
              <a:t> Fischer </a:t>
            </a:r>
            <a:r>
              <a:rPr lang="cs-CZ" altLang="cs-CZ" sz="1600" i="1" dirty="0" err="1" smtClean="0"/>
              <a:t>Scientific</a:t>
            </a:r>
            <a:endParaRPr lang="cs-CZ" altLang="cs-CZ" sz="1600" i="1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81175" y="146371"/>
            <a:ext cx="5867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b="1" smtClean="0"/>
              <a:t>Protein quantification by MS</a:t>
            </a:r>
          </a:p>
          <a:p>
            <a:pPr algn="ctr" eaLnBrk="0" hangingPunct="0"/>
            <a:r>
              <a:rPr lang="cs-CZ" altLang="cs-CZ" sz="2000" i="1" smtClean="0"/>
              <a:t>relative quantification – TMT labeling</a:t>
            </a:r>
            <a:endParaRPr lang="en-US" altLang="cs-CZ" sz="2000" i="1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40651262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alysis protocol summary for tandem mass spectrometry with 6-plex isobaric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2936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lative quantitation by tandem mass spectrometry with TMT10plex Reag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16" y="3305039"/>
            <a:ext cx="3816598" cy="27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4581128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j-lt"/>
                <a:cs typeface="Arial" panose="020B0604020202020204" pitchFamily="34" charset="0"/>
              </a:rPr>
              <a:t>Reagents contain different numbers and combinations of 13C and 15N isotopes in the mass reporter. The different isotopes result in a 10-plex set of tags that have mass differences in the reporter that can be detected using </a:t>
            </a:r>
            <a:r>
              <a:rPr lang="en-US" sz="1800" b="1" dirty="0" smtClean="0">
                <a:latin typeface="+mj-lt"/>
                <a:cs typeface="Arial" panose="020B0604020202020204" pitchFamily="34" charset="0"/>
              </a:rPr>
              <a:t>high resolution </a:t>
            </a:r>
            <a:r>
              <a:rPr lang="en-US" sz="1800" dirty="0" err="1" smtClean="0">
                <a:latin typeface="+mj-lt"/>
                <a:cs typeface="Arial" panose="020B0604020202020204" pitchFamily="34" charset="0"/>
              </a:rPr>
              <a:t>Orbitrap</a:t>
            </a:r>
            <a:r>
              <a:rPr lang="en-US" sz="1800" dirty="0" smtClean="0">
                <a:latin typeface="+mj-lt"/>
                <a:cs typeface="Arial" panose="020B0604020202020204" pitchFamily="34" charset="0"/>
              </a:rPr>
              <a:t> MS instruments.</a:t>
            </a:r>
            <a:endParaRPr lang="cs-CZ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60232" y="6102151"/>
            <a:ext cx="2321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 dirty="0" err="1" smtClean="0"/>
              <a:t>Thermo</a:t>
            </a:r>
            <a:r>
              <a:rPr lang="cs-CZ" altLang="cs-CZ" sz="1600" i="1" dirty="0" smtClean="0"/>
              <a:t> Fischer </a:t>
            </a:r>
            <a:r>
              <a:rPr lang="cs-CZ" altLang="cs-CZ" sz="1600" i="1" dirty="0" err="1" smtClean="0"/>
              <a:t>Scientific</a:t>
            </a:r>
            <a:endParaRPr lang="cs-CZ" altLang="cs-CZ" sz="1600" i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81175" y="146371"/>
            <a:ext cx="5867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cs-CZ" altLang="cs-CZ" b="1" smtClean="0"/>
              <a:t>Protein quantification by MS</a:t>
            </a:r>
          </a:p>
          <a:p>
            <a:pPr algn="ctr" eaLnBrk="0" hangingPunct="0"/>
            <a:r>
              <a:rPr lang="cs-CZ" altLang="cs-CZ" sz="2000" i="1" smtClean="0"/>
              <a:t>relative quantification – TMT labeling</a:t>
            </a:r>
            <a:endParaRPr lang="en-US" altLang="cs-CZ" sz="2000" i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3759605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4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476672"/>
            <a:ext cx="3656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1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… and </a:t>
            </a:r>
            <a:r>
              <a:rPr lang="cs-CZ" altLang="cs-CZ" sz="2400" i="1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this</a:t>
            </a:r>
            <a:r>
              <a:rPr lang="cs-CZ" altLang="cs-CZ" sz="2400" i="1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cs-CZ" altLang="cs-CZ" sz="2400" i="1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is</a:t>
            </a:r>
            <a:r>
              <a:rPr lang="cs-CZ" altLang="cs-CZ" sz="2400" i="1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cs-CZ" altLang="cs-CZ" sz="2400" i="1" smtClean="0">
                <a:solidFill>
                  <a:schemeClr val="bg1"/>
                </a:solidFill>
                <a:latin typeface="Bodoni MT Black" panose="02070A03080606020203" pitchFamily="18" charset="0"/>
              </a:rPr>
              <a:t>the end</a:t>
            </a:r>
            <a:endParaRPr lang="cs-CZ" altLang="cs-CZ" sz="2400" i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179512" y="582188"/>
            <a:ext cx="85344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cs-CZ" altLang="cs-CZ" b="1" err="1" smtClean="0"/>
              <a:t>Landmark</a:t>
            </a:r>
            <a:r>
              <a:rPr lang="cs-CZ" altLang="cs-CZ" b="1" smtClean="0"/>
              <a:t> in MS </a:t>
            </a:r>
            <a:r>
              <a:rPr lang="cs-CZ" altLang="cs-CZ" b="1" err="1" smtClean="0"/>
              <a:t>of</a:t>
            </a:r>
            <a:r>
              <a:rPr lang="cs-CZ" altLang="cs-CZ" b="1" smtClean="0"/>
              <a:t> </a:t>
            </a:r>
            <a:r>
              <a:rPr lang="cs-CZ" altLang="cs-CZ" b="1" err="1" smtClean="0"/>
              <a:t>biomolecules</a:t>
            </a:r>
            <a:endParaRPr lang="cs-CZ" altLang="cs-CZ" b="1"/>
          </a:p>
          <a:p>
            <a:pPr algn="ctr" eaLnBrk="0" hangingPunct="0"/>
            <a:endParaRPr lang="en-US" altLang="cs-CZ" sz="600" b="1"/>
          </a:p>
          <a:p>
            <a:pPr eaLnBrk="0" hangingPunct="0"/>
            <a:r>
              <a:rPr lang="cs-CZ" altLang="cs-CZ" sz="2000" b="1"/>
              <a:t>        </a:t>
            </a:r>
            <a:r>
              <a:rPr lang="cs-CZ" altLang="cs-CZ" sz="2000" b="1" smtClean="0"/>
              <a:t>New „soft“ </a:t>
            </a:r>
            <a:r>
              <a:rPr lang="cs-CZ" altLang="cs-CZ" sz="2000" b="1" err="1" smtClean="0"/>
              <a:t>ionization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techniques</a:t>
            </a:r>
            <a:r>
              <a:rPr lang="cs-CZ" altLang="cs-CZ" sz="2000" b="1" smtClean="0"/>
              <a:t> </a:t>
            </a:r>
            <a:r>
              <a:rPr lang="cs-CZ" altLang="cs-CZ" sz="2000" smtClean="0"/>
              <a:t>(in the middle of 80</a:t>
            </a:r>
            <a:r>
              <a:rPr lang="cs-CZ" altLang="cs-CZ" sz="2000"/>
              <a:t>s</a:t>
            </a:r>
            <a:r>
              <a:rPr lang="cs-CZ" altLang="cs-CZ" sz="2000" smtClean="0"/>
              <a:t> in the 20th century)</a:t>
            </a:r>
            <a:endParaRPr lang="cs-CZ" altLang="cs-CZ" sz="2000"/>
          </a:p>
          <a:p>
            <a:pPr eaLnBrk="0" hangingPunct="0"/>
            <a:r>
              <a:rPr lang="cs-CZ" altLang="cs-CZ" sz="2000"/>
              <a:t>	</a:t>
            </a:r>
          </a:p>
          <a:p>
            <a:pPr eaLnBrk="0" hangingPunct="0"/>
            <a:r>
              <a:rPr lang="cs-CZ" altLang="cs-CZ" sz="2000"/>
              <a:t> </a:t>
            </a:r>
            <a:r>
              <a:rPr lang="cs-CZ" altLang="cs-CZ" sz="2000" smtClean="0"/>
              <a:t>basic </a:t>
            </a:r>
            <a:r>
              <a:rPr lang="cs-CZ" altLang="cs-CZ" sz="2000" err="1" smtClean="0"/>
              <a:t>prerequisite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for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wide</a:t>
            </a:r>
            <a:r>
              <a:rPr lang="cs-CZ" altLang="cs-CZ" sz="2000" smtClean="0"/>
              <a:t> use </a:t>
            </a:r>
            <a:r>
              <a:rPr lang="cs-CZ" altLang="cs-CZ" sz="2000" err="1" smtClean="0"/>
              <a:t>of</a:t>
            </a:r>
            <a:r>
              <a:rPr lang="cs-CZ" altLang="cs-CZ" sz="2000" smtClean="0"/>
              <a:t> </a:t>
            </a:r>
            <a:r>
              <a:rPr lang="cs-CZ" altLang="cs-CZ" sz="2000"/>
              <a:t>MS </a:t>
            </a:r>
            <a:r>
              <a:rPr lang="cs-CZ" altLang="cs-CZ" sz="2000" smtClean="0"/>
              <a:t>in </a:t>
            </a:r>
            <a:r>
              <a:rPr lang="cs-CZ" altLang="cs-CZ" sz="2000" err="1" smtClean="0"/>
              <a:t>biomolecule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analysis</a:t>
            </a:r>
            <a:r>
              <a:rPr lang="cs-CZ" altLang="cs-CZ" sz="2000" smtClean="0"/>
              <a:t>, </a:t>
            </a:r>
            <a:r>
              <a:rPr lang="cs-CZ" altLang="cs-CZ" sz="2000" err="1" smtClean="0"/>
              <a:t>mainly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proteins</a:t>
            </a:r>
            <a:endParaRPr lang="cs-CZ" altLang="cs-CZ" sz="2000"/>
          </a:p>
          <a:p>
            <a:pPr eaLnBrk="0" hangingPunct="0"/>
            <a:r>
              <a:rPr lang="cs-CZ" altLang="cs-CZ" sz="2000"/>
              <a:t>									             </a:t>
            </a:r>
            <a:r>
              <a:rPr lang="cs-CZ" altLang="cs-CZ" sz="2000" i="1"/>
              <a:t>(</a:t>
            </a:r>
            <a:r>
              <a:rPr lang="cs-CZ" altLang="cs-CZ" sz="2000" i="1" smtClean="0"/>
              <a:t>Nobel </a:t>
            </a:r>
            <a:r>
              <a:rPr lang="cs-CZ" altLang="cs-CZ" sz="2000" i="1" err="1" smtClean="0"/>
              <a:t>prize</a:t>
            </a:r>
            <a:r>
              <a:rPr lang="cs-CZ" altLang="cs-CZ" sz="2000" i="1" smtClean="0"/>
              <a:t> </a:t>
            </a:r>
            <a:r>
              <a:rPr lang="cs-CZ" altLang="cs-CZ" sz="2000" i="1"/>
              <a:t>2002)</a:t>
            </a:r>
          </a:p>
        </p:txBody>
      </p:sp>
      <p:sp>
        <p:nvSpPr>
          <p:cNvPr id="26629" name="Text Box 1029"/>
          <p:cNvSpPr txBox="1">
            <a:spLocks noChangeArrowheads="1"/>
          </p:cNvSpPr>
          <p:nvPr/>
        </p:nvSpPr>
        <p:spPr bwMode="auto">
          <a:xfrm>
            <a:off x="307355" y="3661628"/>
            <a:ext cx="50390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b="1">
                <a:solidFill>
                  <a:schemeClr val="accent2"/>
                </a:solidFill>
              </a:rPr>
              <a:t>MALDI</a:t>
            </a:r>
            <a:endParaRPr lang="cs-CZ" altLang="cs-CZ" b="1"/>
          </a:p>
          <a:p>
            <a:pPr eaLnBrk="0" hangingPunct="0"/>
            <a:r>
              <a:rPr lang="cs-CZ" sz="2000" b="1" smtClean="0"/>
              <a:t>Matrix </a:t>
            </a:r>
            <a:r>
              <a:rPr lang="cs-CZ" sz="2000" b="1" err="1"/>
              <a:t>Assisted</a:t>
            </a:r>
            <a:r>
              <a:rPr lang="cs-CZ" sz="2000" b="1"/>
              <a:t> Laser </a:t>
            </a:r>
            <a:r>
              <a:rPr lang="cs-CZ" sz="2000" b="1" err="1"/>
              <a:t>Desorption</a:t>
            </a:r>
            <a:r>
              <a:rPr lang="cs-CZ" sz="2000" b="1"/>
              <a:t>/</a:t>
            </a:r>
            <a:r>
              <a:rPr lang="cs-CZ" sz="2000" b="1" err="1"/>
              <a:t>Ionization</a:t>
            </a:r>
            <a:endParaRPr lang="cs-CZ" altLang="cs-CZ" sz="2000" b="1"/>
          </a:p>
        </p:txBody>
      </p:sp>
      <p:sp>
        <p:nvSpPr>
          <p:cNvPr id="26630" name="Text Box 1030"/>
          <p:cNvSpPr txBox="1">
            <a:spLocks noChangeArrowheads="1"/>
          </p:cNvSpPr>
          <p:nvPr/>
        </p:nvSpPr>
        <p:spPr bwMode="auto">
          <a:xfrm>
            <a:off x="5389563" y="5619750"/>
            <a:ext cx="28057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b="1">
                <a:solidFill>
                  <a:schemeClr val="accent2"/>
                </a:solidFill>
              </a:rPr>
              <a:t>ESI</a:t>
            </a:r>
            <a:r>
              <a:rPr lang="en-US" altLang="cs-CZ" sz="2000" b="1">
                <a:solidFill>
                  <a:schemeClr val="accent2"/>
                </a:solidFill>
              </a:rPr>
              <a:t> </a:t>
            </a:r>
            <a:endParaRPr lang="cs-CZ" altLang="cs-CZ" sz="2000" b="1">
              <a:solidFill>
                <a:schemeClr val="accent2"/>
              </a:solidFill>
            </a:endParaRPr>
          </a:p>
          <a:p>
            <a:pPr eaLnBrk="0" hangingPunct="0"/>
            <a:r>
              <a:rPr lang="cs-CZ" altLang="cs-CZ" sz="2000" b="1" err="1" smtClean="0"/>
              <a:t>ElectroSpray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Ionization</a:t>
            </a:r>
            <a:endParaRPr lang="cs-CZ" altLang="cs-CZ" sz="2000" b="1"/>
          </a:p>
        </p:txBody>
      </p:sp>
      <p:grpSp>
        <p:nvGrpSpPr>
          <p:cNvPr id="26645" name="Group 1045"/>
          <p:cNvGrpSpPr>
            <a:grpSpLocks/>
          </p:cNvGrpSpPr>
          <p:nvPr/>
        </p:nvGrpSpPr>
        <p:grpSpPr bwMode="auto">
          <a:xfrm>
            <a:off x="1884363" y="2398713"/>
            <a:ext cx="2095500" cy="1446212"/>
            <a:chOff x="1416" y="1389"/>
            <a:chExt cx="1320" cy="911"/>
          </a:xfrm>
        </p:grpSpPr>
        <p:pic>
          <p:nvPicPr>
            <p:cNvPr id="26641" name="Picture 1041" descr="tanaka-lec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389"/>
              <a:ext cx="844" cy="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44" name="Text Box 1044"/>
            <p:cNvSpPr txBox="1">
              <a:spLocks noChangeArrowheads="1"/>
            </p:cNvSpPr>
            <p:nvPr/>
          </p:nvSpPr>
          <p:spPr bwMode="auto">
            <a:xfrm>
              <a:off x="1416" y="2012"/>
              <a:ext cx="13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200" b="1"/>
                <a:t>Koichi Tanaka</a:t>
              </a:r>
              <a:r>
                <a:rPr lang="cs-CZ" altLang="cs-CZ" sz="1200"/>
                <a:t/>
              </a:r>
              <a:br>
                <a:rPr lang="cs-CZ" altLang="cs-CZ" sz="1200"/>
              </a:br>
              <a:r>
                <a:rPr lang="cs-CZ" altLang="cs-CZ" sz="1200"/>
                <a:t>Shimadzu Corp., Kyoto, Japan </a:t>
              </a:r>
            </a:p>
          </p:txBody>
        </p:sp>
      </p:grpSp>
      <p:grpSp>
        <p:nvGrpSpPr>
          <p:cNvPr id="26648" name="Group 1048"/>
          <p:cNvGrpSpPr>
            <a:grpSpLocks/>
          </p:cNvGrpSpPr>
          <p:nvPr/>
        </p:nvGrpSpPr>
        <p:grpSpPr bwMode="auto">
          <a:xfrm>
            <a:off x="6030913" y="4149725"/>
            <a:ext cx="2428875" cy="1728788"/>
            <a:chOff x="3606" y="2432"/>
            <a:chExt cx="1530" cy="1089"/>
          </a:xfrm>
        </p:grpSpPr>
        <p:pic>
          <p:nvPicPr>
            <p:cNvPr id="26643" name="Picture 1043" descr="fenn-le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" y="2432"/>
              <a:ext cx="935" cy="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46" name="Rectangle 1046"/>
            <p:cNvSpPr>
              <a:spLocks noChangeArrowheads="1"/>
            </p:cNvSpPr>
            <p:nvPr/>
          </p:nvSpPr>
          <p:spPr bwMode="auto">
            <a:xfrm>
              <a:off x="3606" y="3118"/>
              <a:ext cx="153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cs-CZ" sz="1200" b="1"/>
                <a:t>John B. Fenn</a:t>
              </a:r>
              <a:r>
                <a:rPr lang="en-US" altLang="cs-CZ" sz="1200"/>
                <a:t/>
              </a:r>
              <a:br>
                <a:rPr lang="en-US" altLang="cs-CZ" sz="1200"/>
              </a:br>
              <a:r>
                <a:rPr lang="en-US" altLang="cs-CZ" sz="1200"/>
                <a:t>Virginia Commonwealth University,</a:t>
              </a:r>
              <a:endParaRPr lang="cs-CZ" altLang="cs-CZ" sz="1200"/>
            </a:p>
            <a:p>
              <a:r>
                <a:rPr lang="en-US" altLang="cs-CZ" sz="1200"/>
                <a:t>Richmond, USA </a:t>
              </a:r>
            </a:p>
          </p:txBody>
        </p:sp>
      </p:grpSp>
      <p:sp>
        <p:nvSpPr>
          <p:cNvPr id="26649" name="Text Box 1049"/>
          <p:cNvSpPr txBox="1">
            <a:spLocks noChangeArrowheads="1"/>
          </p:cNvSpPr>
          <p:nvPr/>
        </p:nvSpPr>
        <p:spPr bwMode="auto">
          <a:xfrm>
            <a:off x="379413" y="4598640"/>
            <a:ext cx="47386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/>
              <a:t>KARAS M., HILLENKAMP F.</a:t>
            </a:r>
          </a:p>
          <a:p>
            <a:r>
              <a:rPr lang="cs-CZ" altLang="cs-CZ" sz="1400" i="1"/>
              <a:t>Laser Desorption Ionization of Proteins with Molecular Masses</a:t>
            </a:r>
          </a:p>
          <a:p>
            <a:r>
              <a:rPr lang="cs-CZ" altLang="cs-CZ" sz="1400" i="1"/>
              <a:t>Exceeding 10000 Daltons </a:t>
            </a:r>
          </a:p>
          <a:p>
            <a:r>
              <a:rPr lang="cs-CZ" altLang="cs-CZ" sz="1400"/>
              <a:t>Anal. Chem., 60 (20): 2299-2301 (1988) </a:t>
            </a:r>
          </a:p>
        </p:txBody>
      </p:sp>
      <p:sp>
        <p:nvSpPr>
          <p:cNvPr id="26650" name="AutoShape 1050"/>
          <p:cNvSpPr>
            <a:spLocks noChangeArrowheads="1"/>
          </p:cNvSpPr>
          <p:nvPr/>
        </p:nvSpPr>
        <p:spPr bwMode="auto">
          <a:xfrm>
            <a:off x="327025" y="4579590"/>
            <a:ext cx="4752975" cy="10096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06438" y="771525"/>
            <a:ext cx="770572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cs-CZ" altLang="cs-CZ" b="1" err="1" smtClean="0"/>
              <a:t>Mass</a:t>
            </a:r>
            <a:r>
              <a:rPr lang="cs-CZ" altLang="cs-CZ" b="1" smtClean="0"/>
              <a:t> </a:t>
            </a:r>
            <a:r>
              <a:rPr lang="cs-CZ" altLang="cs-CZ" b="1" err="1" smtClean="0"/>
              <a:t>spectrometry</a:t>
            </a:r>
            <a:r>
              <a:rPr lang="cs-CZ" altLang="cs-CZ" b="1" smtClean="0"/>
              <a:t> </a:t>
            </a:r>
            <a:r>
              <a:rPr lang="cs-CZ" altLang="cs-CZ" b="1" err="1" smtClean="0"/>
              <a:t>of</a:t>
            </a:r>
            <a:r>
              <a:rPr lang="cs-CZ" altLang="cs-CZ" b="1" smtClean="0"/>
              <a:t> </a:t>
            </a:r>
            <a:r>
              <a:rPr lang="cs-CZ" altLang="cs-CZ" b="1" err="1" smtClean="0"/>
              <a:t>proteins</a:t>
            </a:r>
            <a:endParaRPr lang="cs-CZ" altLang="cs-CZ" b="1"/>
          </a:p>
          <a:p>
            <a:pPr algn="ctr" eaLnBrk="0" hangingPunct="0"/>
            <a:endParaRPr lang="en-US" altLang="cs-CZ" sz="1800"/>
          </a:p>
          <a:p>
            <a:pPr algn="ctr" eaLnBrk="0" hangingPunct="0"/>
            <a:r>
              <a:rPr lang="cs-CZ" altLang="cs-CZ" sz="2000" b="1" smtClean="0"/>
              <a:t>Most </a:t>
            </a:r>
            <a:r>
              <a:rPr lang="cs-CZ" altLang="cs-CZ" sz="2000" b="1" err="1" smtClean="0"/>
              <a:t>widely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used</a:t>
            </a:r>
            <a:r>
              <a:rPr lang="cs-CZ" altLang="cs-CZ" sz="2000" b="1" smtClean="0"/>
              <a:t> </a:t>
            </a:r>
            <a:r>
              <a:rPr lang="cs-CZ" altLang="cs-CZ" sz="2000" b="1" err="1" smtClean="0"/>
              <a:t>technique</a:t>
            </a:r>
            <a:r>
              <a:rPr lang="cs-CZ" altLang="cs-CZ" sz="2000" b="1" smtClean="0"/>
              <a:t> in </a:t>
            </a:r>
            <a:r>
              <a:rPr lang="cs-CZ" altLang="cs-CZ" sz="2000" b="1" err="1" smtClean="0"/>
              <a:t>proteomics</a:t>
            </a:r>
            <a:endParaRPr lang="cs-CZ" altLang="cs-CZ" sz="800" b="1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39750" y="2205038"/>
            <a:ext cx="838498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2000" b="1">
                <a:solidFill>
                  <a:schemeClr val="accent2"/>
                </a:solidFill>
              </a:rPr>
              <a:t>MALDI</a:t>
            </a:r>
            <a:endParaRPr lang="cs-CZ" altLang="cs-CZ" sz="2000" b="1"/>
          </a:p>
          <a:p>
            <a:pPr eaLnBrk="0" hangingPunct="0"/>
            <a:r>
              <a:rPr lang="cs-CZ" altLang="cs-CZ" sz="2000" smtClean="0"/>
              <a:t>Most </a:t>
            </a:r>
            <a:r>
              <a:rPr lang="cs-CZ" altLang="cs-CZ" sz="2000" err="1" smtClean="0"/>
              <a:t>often</a:t>
            </a:r>
            <a:r>
              <a:rPr lang="cs-CZ" altLang="cs-CZ" sz="2000" smtClean="0"/>
              <a:t> in </a:t>
            </a:r>
            <a:r>
              <a:rPr lang="cs-CZ" altLang="cs-CZ" sz="2000" err="1" smtClean="0"/>
              <a:t>combination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with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Time-of</a:t>
            </a:r>
            <a:r>
              <a:rPr lang="cs-CZ" altLang="cs-CZ" sz="2000" smtClean="0"/>
              <a:t>- </a:t>
            </a:r>
            <a:r>
              <a:rPr lang="cs-CZ" altLang="cs-CZ" sz="2000" err="1" smtClean="0"/>
              <a:t>Flight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analyzer</a:t>
            </a:r>
            <a:r>
              <a:rPr lang="cs-CZ" altLang="cs-CZ" sz="2000" smtClean="0"/>
              <a:t> </a:t>
            </a:r>
            <a:r>
              <a:rPr lang="cs-CZ" altLang="cs-CZ" sz="2000" b="1" smtClean="0">
                <a:solidFill>
                  <a:schemeClr val="accent2"/>
                </a:solidFill>
              </a:rPr>
              <a:t>TOF</a:t>
            </a:r>
            <a:endParaRPr lang="cs-CZ" altLang="cs-CZ" sz="2000" b="1">
              <a:solidFill>
                <a:schemeClr val="accent2"/>
              </a:solidFill>
            </a:endParaRPr>
          </a:p>
          <a:p>
            <a:pPr eaLnBrk="0" hangingPunct="0"/>
            <a:endParaRPr lang="cs-CZ" altLang="cs-CZ" sz="400" b="1">
              <a:solidFill>
                <a:schemeClr val="accent2"/>
              </a:solidFill>
            </a:endParaRPr>
          </a:p>
          <a:p>
            <a:pPr eaLnBrk="0" hangingPunct="0"/>
            <a:r>
              <a:rPr lang="cs-CZ" altLang="cs-CZ" sz="1800" i="1"/>
              <a:t>(</a:t>
            </a:r>
            <a:r>
              <a:rPr lang="cs-CZ" altLang="cs-CZ" sz="1800" b="1" i="1"/>
              <a:t>matrix-</a:t>
            </a:r>
            <a:r>
              <a:rPr lang="cs-CZ" altLang="cs-CZ" sz="1800" b="1" i="1" err="1"/>
              <a:t>assisted</a:t>
            </a:r>
            <a:r>
              <a:rPr lang="cs-CZ" altLang="cs-CZ" sz="1800" b="1" i="1"/>
              <a:t> laser </a:t>
            </a:r>
            <a:r>
              <a:rPr lang="cs-CZ" altLang="cs-CZ" sz="1800" b="1" i="1" err="1"/>
              <a:t>desorption</a:t>
            </a:r>
            <a:r>
              <a:rPr lang="en-US" altLang="cs-CZ" sz="1800" b="1" i="1"/>
              <a:t>/</a:t>
            </a:r>
            <a:r>
              <a:rPr lang="cs-CZ" altLang="cs-CZ" sz="1800" b="1" i="1" err="1"/>
              <a:t>ionization</a:t>
            </a:r>
            <a:r>
              <a:rPr lang="cs-CZ" altLang="cs-CZ" sz="1800" b="1" i="1"/>
              <a:t> </a:t>
            </a:r>
            <a:r>
              <a:rPr lang="cs-CZ" altLang="cs-CZ" sz="1800" b="1" i="1" err="1"/>
              <a:t>time-of-flight</a:t>
            </a:r>
            <a:r>
              <a:rPr lang="cs-CZ" altLang="cs-CZ" sz="1800" b="1" i="1"/>
              <a:t> </a:t>
            </a:r>
            <a:r>
              <a:rPr lang="cs-CZ" altLang="cs-CZ" sz="1800" b="1" i="1" err="1"/>
              <a:t>mass</a:t>
            </a:r>
            <a:r>
              <a:rPr lang="en-US" altLang="cs-CZ" sz="1800" b="1" i="1"/>
              <a:t> </a:t>
            </a:r>
            <a:r>
              <a:rPr lang="cs-CZ" altLang="cs-CZ" sz="1800" b="1" i="1" err="1"/>
              <a:t>spectrometry</a:t>
            </a:r>
            <a:r>
              <a:rPr lang="cs-CZ" altLang="cs-CZ" sz="1800" i="1"/>
              <a:t>)</a:t>
            </a:r>
          </a:p>
          <a:p>
            <a:pPr eaLnBrk="0" hangingPunct="0"/>
            <a:r>
              <a:rPr lang="cs-CZ" altLang="cs-CZ" sz="2000"/>
              <a:t>						</a:t>
            </a:r>
            <a:r>
              <a:rPr lang="cs-CZ" altLang="cs-CZ" sz="1800" b="1">
                <a:solidFill>
                  <a:schemeClr val="accent2"/>
                </a:solidFill>
              </a:rPr>
              <a:t>MALDI - TOF</a:t>
            </a:r>
            <a:r>
              <a:rPr lang="en-US" altLang="cs-CZ" sz="1800" b="1">
                <a:solidFill>
                  <a:schemeClr val="accent2"/>
                </a:solidFill>
              </a:rPr>
              <a:t> </a:t>
            </a:r>
            <a:r>
              <a:rPr lang="cs-CZ" altLang="cs-CZ" sz="1800" b="1">
                <a:solidFill>
                  <a:schemeClr val="accent2"/>
                </a:solidFill>
              </a:rPr>
              <a:t>MS</a:t>
            </a:r>
          </a:p>
          <a:p>
            <a:pPr eaLnBrk="0" hangingPunct="0"/>
            <a:r>
              <a:rPr lang="cs-CZ" altLang="cs-CZ" sz="1800" b="1">
                <a:solidFill>
                  <a:schemeClr val="accent2"/>
                </a:solidFill>
              </a:rPr>
              <a:t>						MALDI – TOF/TOF MS</a:t>
            </a:r>
            <a:endParaRPr lang="en-US" altLang="cs-CZ" sz="1800" b="1">
              <a:solidFill>
                <a:schemeClr val="accent2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9750" y="4077072"/>
            <a:ext cx="7432676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2000" b="1">
                <a:solidFill>
                  <a:schemeClr val="accent2"/>
                </a:solidFill>
              </a:rPr>
              <a:t>ESI</a:t>
            </a:r>
            <a:r>
              <a:rPr lang="en-US" altLang="cs-CZ" sz="2000" b="1">
                <a:solidFill>
                  <a:schemeClr val="accent2"/>
                </a:solidFill>
              </a:rPr>
              <a:t> </a:t>
            </a:r>
            <a:endParaRPr lang="cs-CZ" altLang="cs-CZ" sz="2000" b="1">
              <a:solidFill>
                <a:schemeClr val="accent2"/>
              </a:solidFill>
            </a:endParaRPr>
          </a:p>
          <a:p>
            <a:pPr eaLnBrk="0" hangingPunct="0"/>
            <a:r>
              <a:rPr lang="cs-CZ" altLang="cs-CZ" sz="2000" smtClean="0"/>
              <a:t>In </a:t>
            </a:r>
            <a:r>
              <a:rPr lang="cs-CZ" altLang="cs-CZ" sz="2000" err="1" smtClean="0"/>
              <a:t>combination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with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several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different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analyzer</a:t>
            </a:r>
            <a:r>
              <a:rPr lang="cs-CZ" altLang="cs-CZ" sz="2000" smtClean="0"/>
              <a:t> </a:t>
            </a:r>
            <a:r>
              <a:rPr lang="cs-CZ" altLang="cs-CZ" sz="2000" err="1" smtClean="0"/>
              <a:t>types</a:t>
            </a:r>
            <a:endParaRPr lang="cs-CZ" altLang="cs-CZ" sz="2000" smtClean="0"/>
          </a:p>
          <a:p>
            <a:pPr eaLnBrk="0" hangingPunct="0"/>
            <a:r>
              <a:rPr lang="cs-CZ" altLang="cs-CZ" sz="2000" smtClean="0"/>
              <a:t>		</a:t>
            </a:r>
            <a:r>
              <a:rPr lang="cs-CZ" altLang="cs-CZ" sz="1800" smtClean="0"/>
              <a:t>Ion trap </a:t>
            </a:r>
            <a:r>
              <a:rPr lang="cs-CZ" altLang="cs-CZ" sz="1800"/>
              <a:t>– </a:t>
            </a:r>
            <a:r>
              <a:rPr lang="cs-CZ" altLang="cs-CZ" sz="1800" b="1">
                <a:solidFill>
                  <a:schemeClr val="accent2"/>
                </a:solidFill>
              </a:rPr>
              <a:t>IT</a:t>
            </a:r>
          </a:p>
          <a:p>
            <a:pPr eaLnBrk="0" hangingPunct="0"/>
            <a:r>
              <a:rPr lang="cs-CZ" altLang="cs-CZ" sz="1800"/>
              <a:t>		</a:t>
            </a:r>
            <a:r>
              <a:rPr lang="cs-CZ" altLang="cs-CZ" sz="1800" smtClean="0"/>
              <a:t>triple </a:t>
            </a:r>
            <a:r>
              <a:rPr lang="cs-CZ" altLang="cs-CZ" sz="1800" err="1" smtClean="0"/>
              <a:t>quadruple</a:t>
            </a:r>
            <a:r>
              <a:rPr lang="cs-CZ" altLang="cs-CZ" sz="1800" smtClean="0"/>
              <a:t> and </a:t>
            </a:r>
            <a:r>
              <a:rPr lang="cs-CZ" altLang="cs-CZ" sz="1800" err="1" smtClean="0"/>
              <a:t>its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variants</a:t>
            </a:r>
            <a:r>
              <a:rPr lang="cs-CZ" altLang="cs-CZ" sz="1800" smtClean="0"/>
              <a:t> - </a:t>
            </a:r>
            <a:r>
              <a:rPr lang="cs-CZ" altLang="cs-CZ" sz="1800" b="1" smtClean="0">
                <a:solidFill>
                  <a:schemeClr val="accent2"/>
                </a:solidFill>
              </a:rPr>
              <a:t> </a:t>
            </a:r>
            <a:r>
              <a:rPr lang="cs-CZ" altLang="cs-CZ" sz="1800" b="1">
                <a:solidFill>
                  <a:schemeClr val="accent2"/>
                </a:solidFill>
              </a:rPr>
              <a:t>QQQ, Q-TOF, Q-LIT, </a:t>
            </a:r>
            <a:endParaRPr lang="cs-CZ" altLang="cs-CZ" sz="1800" b="1" smtClean="0">
              <a:solidFill>
                <a:schemeClr val="accent2"/>
              </a:solidFill>
            </a:endParaRPr>
          </a:p>
          <a:p>
            <a:pPr eaLnBrk="0" hangingPunct="0"/>
            <a:r>
              <a:rPr lang="cs-CZ" altLang="cs-CZ" sz="1800" b="1" smtClean="0">
                <a:solidFill>
                  <a:schemeClr val="accent2"/>
                </a:solidFill>
              </a:rPr>
              <a:t>		</a:t>
            </a:r>
            <a:r>
              <a:rPr lang="cs-CZ" altLang="cs-CZ" sz="1800" smtClean="0"/>
              <a:t>Ion </a:t>
            </a:r>
            <a:r>
              <a:rPr lang="cs-CZ" altLang="cs-CZ" sz="1800" err="1"/>
              <a:t>Cyclotron</a:t>
            </a:r>
            <a:r>
              <a:rPr lang="cs-CZ" altLang="cs-CZ" sz="1800"/>
              <a:t> Resonance  </a:t>
            </a:r>
            <a:r>
              <a:rPr lang="cs-CZ" altLang="cs-CZ" sz="1800" b="1" smtClean="0">
                <a:solidFill>
                  <a:schemeClr val="accent2"/>
                </a:solidFill>
              </a:rPr>
              <a:t>- ICR</a:t>
            </a:r>
          </a:p>
          <a:p>
            <a:pPr eaLnBrk="0" hangingPunct="0"/>
            <a:r>
              <a:rPr lang="cs-CZ" altLang="cs-CZ" sz="1800" b="1">
                <a:solidFill>
                  <a:schemeClr val="accent2"/>
                </a:solidFill>
              </a:rPr>
              <a:t>	</a:t>
            </a:r>
            <a:r>
              <a:rPr lang="cs-CZ" altLang="cs-CZ" sz="1800" b="1" smtClean="0">
                <a:solidFill>
                  <a:schemeClr val="accent2"/>
                </a:solidFill>
              </a:rPr>
              <a:t>	</a:t>
            </a:r>
            <a:r>
              <a:rPr lang="cs-CZ" altLang="cs-CZ" sz="1800" err="1" smtClean="0"/>
              <a:t>Orbitrap</a:t>
            </a:r>
            <a:r>
              <a:rPr lang="cs-CZ" altLang="cs-CZ" sz="1800" smtClean="0"/>
              <a:t> and </a:t>
            </a:r>
            <a:r>
              <a:rPr lang="cs-CZ" altLang="cs-CZ" sz="1800" err="1" smtClean="0"/>
              <a:t>its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combinations</a:t>
            </a:r>
            <a:r>
              <a:rPr lang="cs-CZ" altLang="cs-CZ" sz="1800" smtClean="0"/>
              <a:t> – </a:t>
            </a:r>
            <a:r>
              <a:rPr lang="cs-CZ" altLang="cs-CZ" sz="1800" err="1" smtClean="0"/>
              <a:t>e.g</a:t>
            </a:r>
            <a:r>
              <a:rPr lang="cs-CZ" altLang="cs-CZ" sz="1800" smtClean="0"/>
              <a:t>. </a:t>
            </a:r>
            <a:r>
              <a:rPr lang="cs-CZ" altLang="cs-CZ" sz="1800" b="1" smtClean="0">
                <a:solidFill>
                  <a:schemeClr val="accent2"/>
                </a:solidFill>
              </a:rPr>
              <a:t>IT-</a:t>
            </a:r>
            <a:r>
              <a:rPr lang="cs-CZ" altLang="cs-CZ" sz="1800" b="1" err="1" smtClean="0">
                <a:solidFill>
                  <a:schemeClr val="accent2"/>
                </a:solidFill>
              </a:rPr>
              <a:t>Orbitrap</a:t>
            </a:r>
            <a:endParaRPr lang="cs-CZ" altLang="cs-CZ" sz="1800" b="1">
              <a:solidFill>
                <a:schemeClr val="accent2"/>
              </a:solidFill>
            </a:endParaRPr>
          </a:p>
          <a:p>
            <a:pPr eaLnBrk="0" hangingPunct="0"/>
            <a:r>
              <a:rPr lang="cs-CZ" altLang="cs-CZ" sz="2000" b="1">
                <a:solidFill>
                  <a:schemeClr val="accent2"/>
                </a:solidFill>
              </a:rPr>
              <a:t>						</a:t>
            </a:r>
            <a:endParaRPr lang="en-US" altLang="cs-CZ" sz="2000" b="1">
              <a:solidFill>
                <a:schemeClr val="accent2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441325" y="1749425"/>
          <a:ext cx="8262938" cy="333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4" name="CorelDRAW" r:id="rId3" imgW="8262360" imgH="2707560" progId="CorelDraw.Graphic.8">
                  <p:embed/>
                </p:oleObj>
              </mc:Choice>
              <mc:Fallback>
                <p:oleObj name="CorelDRAW" r:id="rId3" imgW="8262360" imgH="2707560" progId="CorelDraw.Graphic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49425"/>
                        <a:ext cx="8262938" cy="333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771775" y="508000"/>
            <a:ext cx="36221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MALDI-TOF</a:t>
            </a:r>
            <a:r>
              <a:rPr lang="en-US" altLang="cs-CZ" b="1"/>
              <a:t> </a:t>
            </a:r>
            <a:r>
              <a:rPr lang="cs-CZ" altLang="cs-CZ" b="1"/>
              <a:t>MS </a:t>
            </a:r>
            <a:r>
              <a:rPr lang="cs-CZ" altLang="cs-CZ" b="1" err="1" smtClean="0"/>
              <a:t>analysis</a:t>
            </a:r>
            <a:endParaRPr lang="en-US" altLang="cs-CZ" b="1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438275" y="2855913"/>
            <a:ext cx="606800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i="1"/>
              <a:t>Příprava vzorku:</a:t>
            </a:r>
          </a:p>
          <a:p>
            <a:pPr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sample </a:t>
            </a:r>
            <a:r>
              <a:rPr lang="cs-CZ" altLang="cs-CZ" sz="1800" err="1" smtClean="0"/>
              <a:t>is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mixed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with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excess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matrix (in </a:t>
            </a:r>
            <a:r>
              <a:rPr lang="cs-CZ" altLang="cs-CZ" sz="1800" err="1" smtClean="0"/>
              <a:t>solution</a:t>
            </a:r>
            <a:r>
              <a:rPr lang="cs-CZ" altLang="cs-CZ" sz="1800" smtClean="0"/>
              <a:t>) </a:t>
            </a:r>
            <a:endParaRPr lang="cs-CZ" altLang="cs-CZ" sz="1800"/>
          </a:p>
          <a:p>
            <a:pPr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cs-CZ" altLang="cs-CZ" sz="1800" err="1" smtClean="0"/>
              <a:t>mixture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deposited</a:t>
            </a:r>
            <a:r>
              <a:rPr lang="cs-CZ" altLang="cs-CZ" sz="1800" smtClean="0"/>
              <a:t> on a sample </a:t>
            </a:r>
            <a:r>
              <a:rPr lang="cs-CZ" altLang="cs-CZ" sz="1800" err="1" smtClean="0"/>
              <a:t>target</a:t>
            </a:r>
            <a:r>
              <a:rPr lang="cs-CZ" altLang="cs-CZ" sz="1800" smtClean="0"/>
              <a:t> and </a:t>
            </a:r>
            <a:r>
              <a:rPr lang="cs-CZ" altLang="cs-CZ" sz="1800" err="1" smtClean="0"/>
              <a:t>is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allowed</a:t>
            </a:r>
            <a:r>
              <a:rPr lang="cs-CZ" altLang="cs-CZ" sz="1800" smtClean="0"/>
              <a:t> to dry</a:t>
            </a:r>
            <a:endParaRPr lang="cs-CZ" altLang="cs-CZ" sz="1800"/>
          </a:p>
          <a:p>
            <a:pPr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cs-CZ" altLang="cs-CZ" sz="1800" smtClean="0"/>
              <a:t>sample co-</a:t>
            </a:r>
            <a:r>
              <a:rPr lang="cs-CZ" altLang="cs-CZ" sz="1800" err="1" smtClean="0"/>
              <a:t>crystallize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with</a:t>
            </a:r>
            <a:r>
              <a:rPr lang="cs-CZ" altLang="cs-CZ" sz="1800" smtClean="0"/>
              <a:t> matrix </a:t>
            </a:r>
            <a:r>
              <a:rPr lang="cs-CZ" altLang="cs-CZ" sz="1800" err="1" smtClean="0"/>
              <a:t>during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drying</a:t>
            </a:r>
            <a:endParaRPr lang="cs-CZ" altLang="cs-CZ" sz="1800" smtClean="0"/>
          </a:p>
          <a:p>
            <a:pPr>
              <a:buFontTx/>
              <a:buBlip>
                <a:blip r:embed="rId5"/>
              </a:buBlip>
            </a:pPr>
            <a:r>
              <a:rPr lang="cs-CZ" altLang="cs-CZ" sz="1800" smtClean="0"/>
              <a:t>   MS </a:t>
            </a:r>
            <a:r>
              <a:rPr lang="cs-CZ" altLang="cs-CZ" sz="1800" err="1" smtClean="0"/>
              <a:t>analysis</a:t>
            </a:r>
            <a:endParaRPr lang="cs-CZ" altLang="cs-CZ" sz="1800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03213" y="1749425"/>
            <a:ext cx="775731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smtClean="0"/>
              <a:t>matrix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is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low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mass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compound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capable</a:t>
            </a:r>
            <a:r>
              <a:rPr lang="cs-CZ" altLang="cs-CZ" sz="1800" smtClean="0"/>
              <a:t> to </a:t>
            </a:r>
            <a:r>
              <a:rPr lang="cs-CZ" altLang="cs-CZ" sz="1800" err="1" smtClean="0"/>
              <a:t>absorb</a:t>
            </a:r>
            <a:r>
              <a:rPr lang="cs-CZ" altLang="cs-CZ" sz="1800" smtClean="0"/>
              <a:t> laser </a:t>
            </a:r>
            <a:r>
              <a:rPr lang="cs-CZ" altLang="cs-CZ" sz="1800" err="1" smtClean="0"/>
              <a:t>radiation</a:t>
            </a:r>
            <a:endParaRPr lang="cs-CZ" altLang="cs-CZ" sz="1800"/>
          </a:p>
          <a:p>
            <a:r>
              <a:rPr lang="cs-CZ" altLang="cs-CZ" sz="1800"/>
              <a:t>				</a:t>
            </a:r>
            <a:r>
              <a:rPr lang="cs-CZ" altLang="cs-CZ" sz="1800" i="1" err="1" smtClean="0"/>
              <a:t>e.g</a:t>
            </a:r>
            <a:r>
              <a:rPr lang="cs-CZ" altLang="cs-CZ" sz="1800" i="1" smtClean="0"/>
              <a:t>. </a:t>
            </a:r>
            <a:r>
              <a:rPr lang="cs-CZ" altLang="cs-CZ" sz="1800" i="1" err="1"/>
              <a:t>D</a:t>
            </a:r>
            <a:r>
              <a:rPr lang="cs-CZ" altLang="cs-CZ" sz="1800" i="1" err="1" smtClean="0"/>
              <a:t>ihydroxybenzoic</a:t>
            </a:r>
            <a:r>
              <a:rPr lang="cs-CZ" altLang="cs-CZ" sz="1800" i="1" smtClean="0"/>
              <a:t> acid (</a:t>
            </a:r>
            <a:r>
              <a:rPr lang="cs-CZ" altLang="cs-CZ" sz="1800" i="1" err="1" smtClean="0"/>
              <a:t>for</a:t>
            </a:r>
            <a:r>
              <a:rPr lang="cs-CZ" altLang="cs-CZ" sz="1800" i="1" smtClean="0"/>
              <a:t> </a:t>
            </a:r>
            <a:r>
              <a:rPr lang="cs-CZ" altLang="cs-CZ" sz="1800" i="1"/>
              <a:t>UV laser)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84213" y="4914900"/>
            <a:ext cx="4889480" cy="1538883"/>
          </a:xfrm>
          <a:prstGeom prst="rect">
            <a:avLst/>
          </a:prstGeom>
          <a:gradFill rotWithShape="0">
            <a:gsLst>
              <a:gs pos="0">
                <a:srgbClr val="CCFF99">
                  <a:gamma/>
                  <a:shade val="46275"/>
                  <a:invGamma/>
                </a:srgbClr>
              </a:gs>
              <a:gs pos="5000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cs-CZ" altLang="cs-CZ" sz="2000" i="1" err="1" smtClean="0"/>
              <a:t>Result</a:t>
            </a:r>
            <a:r>
              <a:rPr lang="cs-CZ" altLang="cs-CZ" sz="2000" i="1" smtClean="0"/>
              <a:t>:</a:t>
            </a:r>
            <a:endParaRPr lang="cs-CZ" altLang="cs-CZ" sz="2000" i="1"/>
          </a:p>
          <a:p>
            <a:pPr eaLnBrk="0" hangingPunct="0">
              <a:buFont typeface="Wingdings" pitchFamily="2" charset="2"/>
              <a:buChar char="Ø"/>
            </a:pPr>
            <a:r>
              <a:rPr lang="en-US" altLang="cs-CZ" sz="2000"/>
              <a:t> </a:t>
            </a:r>
            <a:r>
              <a:rPr lang="cs-CZ" altLang="cs-CZ" sz="1800" smtClean="0"/>
              <a:t>Soft </a:t>
            </a:r>
            <a:r>
              <a:rPr lang="cs-CZ" altLang="cs-CZ" sz="1800" err="1" smtClean="0"/>
              <a:t>ionization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without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unwanted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fragmentation</a:t>
            </a:r>
            <a:endParaRPr lang="cs-CZ" altLang="cs-CZ" sz="1800"/>
          </a:p>
          <a:p>
            <a:pPr eaLnBrk="0" hangingPunct="0">
              <a:buFont typeface="Wingdings" pitchFamily="2" charset="2"/>
              <a:buChar char="Ø"/>
            </a:pPr>
            <a:r>
              <a:rPr lang="en-US" altLang="cs-CZ" sz="1800"/>
              <a:t> </a:t>
            </a:r>
            <a:r>
              <a:rPr lang="cs-CZ" altLang="cs-CZ" sz="1800" err="1" smtClean="0"/>
              <a:t>Simple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spectra</a:t>
            </a:r>
            <a:endParaRPr lang="cs-CZ" altLang="cs-CZ" sz="1800"/>
          </a:p>
          <a:p>
            <a:pPr eaLnBrk="0" hangingPunct="0">
              <a:buFont typeface="Wingdings" pitchFamily="2" charset="2"/>
              <a:buChar char="Ø"/>
            </a:pPr>
            <a:r>
              <a:rPr lang="cs-CZ" altLang="cs-CZ" sz="1800"/>
              <a:t> </a:t>
            </a:r>
            <a:r>
              <a:rPr lang="cs-CZ" altLang="cs-CZ" sz="1800" err="1" smtClean="0"/>
              <a:t>Saving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of</a:t>
            </a:r>
            <a:r>
              <a:rPr lang="cs-CZ" altLang="cs-CZ" sz="1800" smtClean="0"/>
              <a:t>  sample on </a:t>
            </a:r>
            <a:r>
              <a:rPr lang="cs-CZ" altLang="cs-CZ" sz="1800" err="1" smtClean="0"/>
              <a:t>the</a:t>
            </a:r>
            <a:r>
              <a:rPr lang="cs-CZ" altLang="cs-CZ" sz="1800" smtClean="0"/>
              <a:t> sample </a:t>
            </a:r>
            <a:r>
              <a:rPr lang="cs-CZ" altLang="cs-CZ" sz="1800" err="1" smtClean="0"/>
              <a:t>target</a:t>
            </a:r>
            <a:r>
              <a:rPr lang="cs-CZ" altLang="cs-CZ" sz="1800" smtClean="0"/>
              <a:t> </a:t>
            </a:r>
          </a:p>
          <a:p>
            <a:pPr eaLnBrk="0" hangingPunct="0"/>
            <a:r>
              <a:rPr lang="cs-CZ" altLang="cs-CZ" sz="1800"/>
              <a:t>	</a:t>
            </a:r>
            <a:r>
              <a:rPr lang="cs-CZ" altLang="cs-CZ" sz="1800" smtClean="0"/>
              <a:t>	       (</a:t>
            </a:r>
            <a:r>
              <a:rPr lang="cs-CZ" altLang="cs-CZ" sz="1800" err="1" smtClean="0"/>
              <a:t>for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additional</a:t>
            </a:r>
            <a:r>
              <a:rPr lang="cs-CZ" altLang="cs-CZ" sz="1800" smtClean="0"/>
              <a:t> </a:t>
            </a:r>
            <a:r>
              <a:rPr lang="cs-CZ" altLang="cs-CZ" sz="1800" err="1" smtClean="0"/>
              <a:t>analysis</a:t>
            </a:r>
            <a:r>
              <a:rPr lang="cs-CZ" altLang="cs-CZ" sz="1800" smtClean="0"/>
              <a:t>)</a:t>
            </a:r>
            <a:endParaRPr lang="en-US" altLang="cs-CZ" sz="1800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5940425" y="6381750"/>
            <a:ext cx="2735263" cy="7143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7740650" y="5949950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7092950" y="5805488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7596188" y="616585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7812088" y="6094413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7354888" y="619125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7131050" y="6203950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7189788" y="6043613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7812088" y="573405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7308850" y="5589588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7596188" y="551815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7956550" y="5949950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8027988" y="616585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8101013" y="6021388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8316913" y="616585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8101013" y="5805488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6516688" y="616585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6300788" y="616585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6588125" y="6021388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6804025" y="5805488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3" name="Oval 29"/>
          <p:cNvSpPr>
            <a:spLocks noChangeArrowheads="1"/>
          </p:cNvSpPr>
          <p:nvPr/>
        </p:nvSpPr>
        <p:spPr bwMode="auto">
          <a:xfrm>
            <a:off x="6948488" y="5662613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6732588" y="59499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5" name="Oval 31"/>
          <p:cNvSpPr>
            <a:spLocks noChangeArrowheads="1"/>
          </p:cNvSpPr>
          <p:nvPr/>
        </p:nvSpPr>
        <p:spPr bwMode="auto">
          <a:xfrm>
            <a:off x="7308850" y="57340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6" name="Oval 32"/>
          <p:cNvSpPr>
            <a:spLocks noChangeArrowheads="1"/>
          </p:cNvSpPr>
          <p:nvPr/>
        </p:nvSpPr>
        <p:spPr bwMode="auto">
          <a:xfrm>
            <a:off x="6372225" y="5949950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7" name="Oval 33"/>
          <p:cNvSpPr>
            <a:spLocks noChangeArrowheads="1"/>
          </p:cNvSpPr>
          <p:nvPr/>
        </p:nvSpPr>
        <p:spPr bwMode="auto">
          <a:xfrm>
            <a:off x="6588125" y="5805488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>
            <a:off x="6443663" y="5734050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9" name="Oval 35"/>
          <p:cNvSpPr>
            <a:spLocks noChangeArrowheads="1"/>
          </p:cNvSpPr>
          <p:nvPr/>
        </p:nvSpPr>
        <p:spPr bwMode="auto">
          <a:xfrm>
            <a:off x="6659563" y="5662613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20" name="Oval 36"/>
          <p:cNvSpPr>
            <a:spLocks noChangeArrowheads="1"/>
          </p:cNvSpPr>
          <p:nvPr/>
        </p:nvSpPr>
        <p:spPr bwMode="auto">
          <a:xfrm>
            <a:off x="7092950" y="5518150"/>
            <a:ext cx="144463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21" name="Oval 37"/>
          <p:cNvSpPr>
            <a:spLocks noChangeArrowheads="1"/>
          </p:cNvSpPr>
          <p:nvPr/>
        </p:nvSpPr>
        <p:spPr bwMode="auto">
          <a:xfrm>
            <a:off x="6084888" y="6021388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5219700" y="4941888"/>
            <a:ext cx="1296988" cy="57626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8172450" y="4294188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>
                <a:solidFill>
                  <a:schemeClr val="bg1"/>
                </a:solidFill>
                <a:latin typeface="Courier New" pitchFamily="49" charset="0"/>
              </a:rPr>
              <a:t>H</a:t>
            </a:r>
            <a:r>
              <a:rPr lang="cs-CZ" altLang="cs-CZ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7624" name="AutoShape 40"/>
          <p:cNvSpPr>
            <a:spLocks noChangeArrowheads="1"/>
          </p:cNvSpPr>
          <p:nvPr/>
        </p:nvSpPr>
        <p:spPr bwMode="auto">
          <a:xfrm rot="12329576" flipH="1">
            <a:off x="7383463" y="4346575"/>
            <a:ext cx="504825" cy="993775"/>
          </a:xfrm>
          <a:prstGeom prst="curvedRightArrow">
            <a:avLst>
              <a:gd name="adj1" fmla="val 18601"/>
              <a:gd name="adj2" fmla="val 5797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5579762" y="4785717"/>
            <a:ext cx="17282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 smtClean="0">
                <a:solidFill>
                  <a:srgbClr val="FF9900"/>
                </a:solidFill>
              </a:rPr>
              <a:t>Laser pulse („shot“)</a:t>
            </a:r>
            <a:endParaRPr lang="cs-CZ" altLang="cs-CZ" sz="1400" b="1">
              <a:solidFill>
                <a:srgbClr val="FF9900"/>
              </a:solidFill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smtClean="0"/>
              <a:t>CG</a:t>
            </a:r>
            <a:r>
              <a:rPr lang="cs-CZ" altLang="cs-CZ" sz="1600" b="1" smtClean="0"/>
              <a:t>98</a:t>
            </a:r>
            <a:r>
              <a:rPr lang="en-US" altLang="cs-CZ" sz="1600" b="1" smtClean="0"/>
              <a:t>0</a:t>
            </a:r>
            <a:endParaRPr lang="cs-CZ" alt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3471</Words>
  <Application>Microsoft Office PowerPoint</Application>
  <PresentationFormat>Předvádění na obrazovce (4:3)</PresentationFormat>
  <Paragraphs>945</Paragraphs>
  <Slides>66</Slides>
  <Notes>3</Notes>
  <HiddenSlides>0</HiddenSlides>
  <MMClips>1</MMClips>
  <ScaleCrop>false</ScaleCrop>
  <HeadingPairs>
    <vt:vector size="8" baseType="variant">
      <vt:variant>
        <vt:lpstr>Použitá písma</vt:lpstr>
      </vt:variant>
      <vt:variant>
        <vt:i4>20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66</vt:i4>
      </vt:variant>
    </vt:vector>
  </HeadingPairs>
  <TitlesOfParts>
    <vt:vector size="91" baseType="lpstr">
      <vt:lpstr>ＭＳ Ｐゴシック</vt:lpstr>
      <vt:lpstr>Arial</vt:lpstr>
      <vt:lpstr>Arial Black</vt:lpstr>
      <vt:lpstr>Arial Unicode MS</vt:lpstr>
      <vt:lpstr>Baskerville Old Face</vt:lpstr>
      <vt:lpstr>Bodoni MT Black</vt:lpstr>
      <vt:lpstr>Britannic Bold</vt:lpstr>
      <vt:lpstr>Calibri</vt:lpstr>
      <vt:lpstr>Courier</vt:lpstr>
      <vt:lpstr>Courier New</vt:lpstr>
      <vt:lpstr>Franklin Gothic Medium</vt:lpstr>
      <vt:lpstr>Helvetica</vt:lpstr>
      <vt:lpstr>HelveticaNeueLTStd-LtCn</vt:lpstr>
      <vt:lpstr>HelveticaNeueLTStd-LtCnO</vt:lpstr>
      <vt:lpstr>HelveticaNeueLTStd-MdCnO</vt:lpstr>
      <vt:lpstr>MS Sans Serif Regular</vt:lpstr>
      <vt:lpstr>Symbol</vt:lpstr>
      <vt:lpstr>Times New Roman</vt:lpstr>
      <vt:lpstr>Trebuchet MS</vt:lpstr>
      <vt:lpstr>Wingdings</vt:lpstr>
      <vt:lpstr>Default Design</vt:lpstr>
      <vt:lpstr>CorelDRAW</vt:lpstr>
      <vt:lpstr>Canvas ƒhƒ[ƒCƒ“ƒO</vt:lpstr>
      <vt:lpstr>Image</vt:lpstr>
      <vt:lpstr>CorelPhotoPaint.Image.8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LMSB</dc:creator>
  <cp:lastModifiedBy>Zbynek</cp:lastModifiedBy>
  <cp:revision>252</cp:revision>
  <dcterms:created xsi:type="dcterms:W3CDTF">2003-05-12T13:14:37Z</dcterms:created>
  <dcterms:modified xsi:type="dcterms:W3CDTF">2016-08-16T06:04:17Z</dcterms:modified>
</cp:coreProperties>
</file>