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34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20000" y="553320"/>
            <a:ext cx="864000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280099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900000" y="1985040"/>
            <a:ext cx="828000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432000" indent="-324000">
              <a:spcAft>
                <a:spcPts val="1417"/>
              </a:spcAft>
              <a:buClr>
                <a:srgbClr val="FF3366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>
              <a:spcAft>
                <a:spcPts val="1134"/>
              </a:spcAft>
              <a:buClr>
                <a:srgbClr val="FF3366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>
              <a:spcAft>
                <a:spcPts val="850"/>
              </a:spcAft>
              <a:buClr>
                <a:srgbClr val="FF3366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>
              <a:spcAft>
                <a:spcPts val="567"/>
              </a:spcAft>
              <a:buClr>
                <a:srgbClr val="FF3366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>
              <a:spcAft>
                <a:spcPts val="283"/>
              </a:spcAft>
              <a:buClr>
                <a:srgbClr val="FF3366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>
              <a:spcAft>
                <a:spcPts val="283"/>
              </a:spcAft>
              <a:buClr>
                <a:srgbClr val="FF3366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>
              <a:spcAft>
                <a:spcPts val="283"/>
              </a:spcAft>
              <a:buClr>
                <a:srgbClr val="FF3366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612000" y="6455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455160"/>
            <a:ext cx="319500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083360" y="6455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A0191EF2-5912-4128-85B4-1C5FAB9C9E1E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FFFFFF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432000" indent="-324000">
              <a:spcAft>
                <a:spcPts val="1417"/>
              </a:spcAft>
              <a:buClr>
                <a:srgbClr val="FFCC99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Click to edit the outline text format</a:t>
            </a:r>
          </a:p>
          <a:p>
            <a:pPr marL="864000" lvl="1">
              <a:spcAft>
                <a:spcPts val="1134"/>
              </a:spcAft>
              <a:buClr>
                <a:srgbClr val="FFCC99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FFFFFF"/>
                </a:solidFill>
                <a:latin typeface="Arial"/>
              </a:rPr>
              <a:t>Second Outline Level</a:t>
            </a:r>
          </a:p>
          <a:p>
            <a:pPr marL="1296000" lvl="2">
              <a:spcAft>
                <a:spcPts val="850"/>
              </a:spcAft>
              <a:buClr>
                <a:srgbClr val="FFCC99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</a:rPr>
              <a:t>Third Outline Level</a:t>
            </a:r>
          </a:p>
          <a:p>
            <a:pPr marL="1728000" lvl="3">
              <a:spcAft>
                <a:spcPts val="567"/>
              </a:spcAft>
              <a:buClr>
                <a:srgbClr val="FFCC99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FFFFFF"/>
                </a:solidFill>
                <a:latin typeface="Arial"/>
              </a:rPr>
              <a:t>Fourth Outline Level</a:t>
            </a:r>
          </a:p>
          <a:p>
            <a:pPr marL="2160000" lvl="4">
              <a:spcAft>
                <a:spcPts val="283"/>
              </a:spcAft>
              <a:buClr>
                <a:srgbClr val="FFCC99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latin typeface="Arial"/>
              </a:rPr>
              <a:t>Fifth Outline Level</a:t>
            </a:r>
          </a:p>
          <a:p>
            <a:pPr marL="2592000" lvl="5">
              <a:spcAft>
                <a:spcPts val="283"/>
              </a:spcAft>
              <a:buClr>
                <a:srgbClr val="FFCC99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latin typeface="Arial"/>
              </a:rPr>
              <a:t>Sixth Outline Level</a:t>
            </a:r>
          </a:p>
          <a:p>
            <a:pPr marL="3024000" lvl="6">
              <a:spcAft>
                <a:spcPts val="283"/>
              </a:spcAft>
              <a:buClr>
                <a:srgbClr val="FFCC99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latin typeface="Arial"/>
              </a:rPr>
              <a:t>Seventh Outline Level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solidFill>
                  <a:srgbClr val="FFFFFF"/>
                </a:solidFill>
                <a:latin typeface="Times New Roman"/>
              </a:rPr>
              <a:t> 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en-US" sz="1400" b="0" strike="noStrike" spc="-1">
                <a:solidFill>
                  <a:srgbClr val="FFFFFF"/>
                </a:solidFill>
                <a:latin typeface="Times New Roman"/>
              </a:rPr>
              <a:t> 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399ABAE4-6902-4142-A2DE-794AE1CA28A5}" type="slidenum">
              <a:rPr lang="en-US" sz="1400" b="0" strike="noStrike" spc="-1">
                <a:solidFill>
                  <a:srgbClr val="FFFFFF"/>
                </a:solid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FFFFFF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MiniaturizovanÃ½ rentgenovÃ½ dalekohled">
            <a:extLst>
              <a:ext uri="{FF2B5EF4-FFF2-40B4-BE49-F238E27FC236}">
                <a16:creationId xmlns:a16="http://schemas.microsoft.com/office/drawing/2014/main" id="{53254C34-DA9F-4507-BE08-C48531390E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53"/>
          <a:stretch/>
        </p:blipFill>
        <p:spPr bwMode="auto">
          <a:xfrm>
            <a:off x="7040880" y="2985681"/>
            <a:ext cx="2852267" cy="2480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" name="TextShape 1"/>
          <p:cNvSpPr txBox="1"/>
          <p:nvPr/>
        </p:nvSpPr>
        <p:spPr>
          <a:xfrm>
            <a:off x="182880" y="91440"/>
            <a:ext cx="6400800" cy="1097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r"/>
            <a:r>
              <a:rPr lang="en-US" sz="4400" b="0" strike="noStrike" spc="-1">
                <a:solidFill>
                  <a:srgbClr val="FFFFFF"/>
                </a:solidFill>
                <a:latin typeface="Arial"/>
              </a:rPr>
              <a:t>Fyzika ve firmě</a:t>
            </a:r>
          </a:p>
        </p:txBody>
      </p:sp>
      <p:sp>
        <p:nvSpPr>
          <p:cNvPr id="83" name="TextShape 2"/>
          <p:cNvSpPr txBox="1"/>
          <p:nvPr/>
        </p:nvSpPr>
        <p:spPr>
          <a:xfrm>
            <a:off x="683047" y="2423146"/>
            <a:ext cx="4594034" cy="366254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/>
          <a:p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Rigaku Innovative Technologies Europe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s.r.o.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(RITE)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patří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ke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skupině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Rigaku Corporation (Tokyo).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Byla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založena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r. 2008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jako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evropské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centrum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excelence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pro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návrh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,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vývoj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a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výrobu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rentgenové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optiky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,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zdrojů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a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detektorů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a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příbuzných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produktů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pro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vědecký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a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průmyslový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výzkum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.</a:t>
            </a:r>
          </a:p>
          <a:p>
            <a:endParaRPr lang="en-US" sz="1400" b="0" strike="noStrike" spc="-1" dirty="0">
              <a:solidFill>
                <a:srgbClr val="FFFFFF"/>
              </a:solidFill>
              <a:latin typeface="Arial"/>
            </a:endParaRPr>
          </a:p>
          <a:p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V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návrhu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zobrazovací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optiky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se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zaměřuje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na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replikační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a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mnohovrstevné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technologie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,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využívá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mj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.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iontové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řezání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a electroplating.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Dalším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oborem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činnosti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jsou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rentgenové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detektory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a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kamery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s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rychlým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vyčítáním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či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submikronovým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rozlišením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. RITE je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schopna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navrhnout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komplexní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opto-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mechanické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systémy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jak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pro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polovodičový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průmysl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(EUV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litografie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),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tak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pro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výzkum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materiálů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a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horkého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plazmatu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.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Účastní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se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i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projektů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nových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astrofyzikálních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družic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pracujících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v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rentgenovém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oboru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1400" b="0" strike="noStrike" spc="-1" dirty="0" err="1">
                <a:solidFill>
                  <a:srgbClr val="FFFFFF"/>
                </a:solidFill>
                <a:latin typeface="Arial"/>
              </a:rPr>
              <a:t>spektra</a:t>
            </a:r>
            <a:r>
              <a:rPr lang="cs-CZ" sz="1400" b="0" strike="noStrike" spc="-1" dirty="0">
                <a:solidFill>
                  <a:srgbClr val="FFFFFF"/>
                </a:solidFill>
                <a:latin typeface="Arial"/>
              </a:rPr>
              <a:t> (v roce 2017 byl miniaturizovaný dalekohled vypušt</a:t>
            </a:r>
            <a:r>
              <a:rPr lang="cs-CZ" sz="1400" spc="-1" dirty="0">
                <a:solidFill>
                  <a:srgbClr val="FFFFFF"/>
                </a:solidFill>
                <a:latin typeface="Arial"/>
              </a:rPr>
              <a:t>ěn na prvním českém nanosatelitu </a:t>
            </a:r>
            <a:r>
              <a:rPr lang="cs-CZ" sz="1400" b="1" spc="-1" dirty="0">
                <a:solidFill>
                  <a:srgbClr val="FFFFFF"/>
                </a:solidFill>
                <a:latin typeface="Arial"/>
              </a:rPr>
              <a:t>VZLUSAT-1</a:t>
            </a:r>
            <a:r>
              <a:rPr lang="en-US" sz="1400" b="0" strike="noStrike" spc="-1" dirty="0">
                <a:solidFill>
                  <a:srgbClr val="FFFFFF"/>
                </a:solidFill>
                <a:latin typeface="Arial"/>
              </a:rPr>
              <a:t>. </a:t>
            </a:r>
          </a:p>
        </p:txBody>
      </p:sp>
      <p:sp>
        <p:nvSpPr>
          <p:cNvPr id="84" name="CustomShape 3"/>
          <p:cNvSpPr/>
          <p:nvPr/>
        </p:nvSpPr>
        <p:spPr>
          <a:xfrm>
            <a:off x="7040880" y="365760"/>
            <a:ext cx="2194560" cy="5486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85" name="Obrázek 84"/>
          <p:cNvPicPr/>
          <p:nvPr/>
        </p:nvPicPr>
        <p:blipFill>
          <a:blip r:embed="rId3"/>
          <a:stretch/>
        </p:blipFill>
        <p:spPr>
          <a:xfrm>
            <a:off x="7276320" y="457200"/>
            <a:ext cx="1723680" cy="342720"/>
          </a:xfrm>
          <a:prstGeom prst="rect">
            <a:avLst/>
          </a:prstGeom>
          <a:ln>
            <a:noFill/>
          </a:ln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C2390CA2-E0D7-4530-98A9-B4F6C8E90CC9}"/>
              </a:ext>
            </a:extLst>
          </p:cNvPr>
          <p:cNvSpPr txBox="1"/>
          <p:nvPr/>
        </p:nvSpPr>
        <p:spPr>
          <a:xfrm>
            <a:off x="578480" y="6215481"/>
            <a:ext cx="8923663" cy="1502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-1" dirty="0" err="1">
                <a:solidFill>
                  <a:srgbClr val="FFFFFF"/>
                </a:solidFill>
              </a:rPr>
              <a:t>Začátek</a:t>
            </a:r>
            <a:r>
              <a:rPr lang="en-US" sz="2400" spc="-1" dirty="0">
                <a:solidFill>
                  <a:srgbClr val="FFFFFF"/>
                </a:solidFill>
              </a:rPr>
              <a:t> </a:t>
            </a:r>
            <a:r>
              <a:rPr lang="en-US" sz="2400" spc="-1" dirty="0" err="1">
                <a:solidFill>
                  <a:srgbClr val="FFFFFF"/>
                </a:solidFill>
              </a:rPr>
              <a:t>přednášky</a:t>
            </a:r>
            <a:r>
              <a:rPr lang="en-US" sz="2400" spc="-1" dirty="0">
                <a:solidFill>
                  <a:srgbClr val="FFFFFF"/>
                </a:solidFill>
              </a:rPr>
              <a:t> je v </a:t>
            </a:r>
            <a:r>
              <a:rPr lang="en-US" sz="2400" spc="-1" dirty="0">
                <a:solidFill>
                  <a:srgbClr val="FFFF00"/>
                </a:solidFill>
              </a:rPr>
              <a:t>16 </a:t>
            </a:r>
            <a:r>
              <a:rPr lang="en-US" sz="2400" spc="-1" dirty="0" err="1">
                <a:solidFill>
                  <a:srgbClr val="FFFF00"/>
                </a:solidFill>
              </a:rPr>
              <a:t>hodin</a:t>
            </a:r>
            <a:r>
              <a:rPr lang="en-US" sz="2400" spc="-1" dirty="0">
                <a:solidFill>
                  <a:srgbClr val="FFFFFF"/>
                </a:solidFill>
              </a:rPr>
              <a:t> v </a:t>
            </a:r>
            <a:r>
              <a:rPr lang="en-US" sz="2400" spc="-1" dirty="0" err="1">
                <a:solidFill>
                  <a:srgbClr val="FFFFFF"/>
                </a:solidFill>
              </a:rPr>
              <a:t>posluchárně</a:t>
            </a:r>
            <a:r>
              <a:rPr lang="en-US" sz="2400" spc="-1" dirty="0">
                <a:solidFill>
                  <a:srgbClr val="FFFFFF"/>
                </a:solidFill>
              </a:rPr>
              <a:t> </a:t>
            </a:r>
            <a:r>
              <a:rPr lang="cs-CZ" sz="2400" spc="-1" dirty="0">
                <a:solidFill>
                  <a:srgbClr val="FFFF00"/>
                </a:solidFill>
              </a:rPr>
              <a:t>F1</a:t>
            </a:r>
            <a:r>
              <a:rPr lang="en-US" sz="2400" spc="-1" dirty="0">
                <a:solidFill>
                  <a:srgbClr val="FFFFFF"/>
                </a:solidFill>
              </a:rPr>
              <a:t>. </a:t>
            </a:r>
          </a:p>
          <a:p>
            <a:r>
              <a:rPr lang="en-US" spc="-1" dirty="0" err="1">
                <a:solidFill>
                  <a:srgbClr val="FFFFFF"/>
                </a:solidFill>
              </a:rPr>
              <a:t>Kurz</a:t>
            </a:r>
            <a:r>
              <a:rPr lang="en-US" spc="-1" dirty="0">
                <a:solidFill>
                  <a:srgbClr val="FFFFFF"/>
                </a:solidFill>
              </a:rPr>
              <a:t> je </a:t>
            </a:r>
            <a:r>
              <a:rPr lang="en-US" spc="-1" dirty="0" err="1">
                <a:solidFill>
                  <a:srgbClr val="FFFFFF"/>
                </a:solidFill>
              </a:rPr>
              <a:t>otevřen</a:t>
            </a:r>
            <a:r>
              <a:rPr lang="en-US" spc="-1" dirty="0">
                <a:solidFill>
                  <a:srgbClr val="FFFFFF"/>
                </a:solidFill>
              </a:rPr>
              <a:t> </a:t>
            </a:r>
            <a:r>
              <a:rPr lang="en-US" spc="-1" dirty="0" err="1">
                <a:solidFill>
                  <a:srgbClr val="FFFFFF"/>
                </a:solidFill>
              </a:rPr>
              <a:t>všem</a:t>
            </a:r>
            <a:r>
              <a:rPr lang="en-US" spc="-1" dirty="0">
                <a:solidFill>
                  <a:srgbClr val="FFFFFF"/>
                </a:solidFill>
              </a:rPr>
              <a:t> </a:t>
            </a:r>
            <a:r>
              <a:rPr lang="en-US" spc="-1" dirty="0" err="1">
                <a:solidFill>
                  <a:srgbClr val="FFFFFF"/>
                </a:solidFill>
              </a:rPr>
              <a:t>zájemcům</a:t>
            </a:r>
            <a:r>
              <a:rPr lang="en-US" spc="-1" dirty="0">
                <a:solidFill>
                  <a:srgbClr val="FFFFFF"/>
                </a:solidFill>
              </a:rPr>
              <a:t> (</a:t>
            </a:r>
            <a:r>
              <a:rPr lang="en-US" spc="-1" dirty="0" err="1">
                <a:solidFill>
                  <a:srgbClr val="FFFFFF"/>
                </a:solidFill>
              </a:rPr>
              <a:t>zápis</a:t>
            </a:r>
            <a:r>
              <a:rPr lang="en-US" spc="-1" dirty="0">
                <a:solidFill>
                  <a:srgbClr val="FFFFFF"/>
                </a:solidFill>
              </a:rPr>
              <a:t> </a:t>
            </a:r>
            <a:r>
              <a:rPr lang="en-US" spc="-1" dirty="0" err="1">
                <a:solidFill>
                  <a:srgbClr val="FFFFFF"/>
                </a:solidFill>
              </a:rPr>
              <a:t>předmětu</a:t>
            </a:r>
            <a:r>
              <a:rPr lang="en-US" spc="-1" dirty="0">
                <a:solidFill>
                  <a:srgbClr val="FFFFFF"/>
                </a:solidFill>
              </a:rPr>
              <a:t> F5900 </a:t>
            </a:r>
            <a:r>
              <a:rPr lang="en-US" spc="-1" dirty="0" err="1">
                <a:solidFill>
                  <a:srgbClr val="FFFFFF"/>
                </a:solidFill>
              </a:rPr>
              <a:t>není</a:t>
            </a:r>
            <a:r>
              <a:rPr lang="en-US" spc="-1" dirty="0">
                <a:solidFill>
                  <a:srgbClr val="FFFFFF"/>
                </a:solidFill>
              </a:rPr>
              <a:t> </a:t>
            </a:r>
            <a:r>
              <a:rPr lang="en-US" spc="-1" dirty="0" err="1">
                <a:solidFill>
                  <a:srgbClr val="FFFFFF"/>
                </a:solidFill>
              </a:rPr>
              <a:t>podmínkou</a:t>
            </a:r>
            <a:r>
              <a:rPr lang="en-US" spc="-1" dirty="0">
                <a:solidFill>
                  <a:srgbClr val="FFFFFF"/>
                </a:solidFill>
              </a:rPr>
              <a:t>).</a:t>
            </a:r>
          </a:p>
          <a:p>
            <a:pPr algn="r">
              <a:spcAft>
                <a:spcPts val="1417"/>
              </a:spcAft>
            </a:pPr>
            <a:r>
              <a:rPr lang="en-US" sz="2000" spc="-1" dirty="0" err="1">
                <a:solidFill>
                  <a:srgbClr val="FFFFFF"/>
                </a:solidFill>
              </a:rPr>
              <a:t>Srdečně</a:t>
            </a:r>
            <a:r>
              <a:rPr lang="en-US" sz="2000" spc="-1" dirty="0">
                <a:solidFill>
                  <a:srgbClr val="FFFFFF"/>
                </a:solidFill>
              </a:rPr>
              <a:t> </a:t>
            </a:r>
            <a:r>
              <a:rPr lang="en-US" sz="2000" spc="-1" dirty="0" err="1">
                <a:solidFill>
                  <a:srgbClr val="FFFFFF"/>
                </a:solidFill>
              </a:rPr>
              <a:t>zvou</a:t>
            </a:r>
            <a:r>
              <a:rPr lang="en-US" sz="2000" spc="-1" dirty="0">
                <a:solidFill>
                  <a:srgbClr val="FFFFFF"/>
                </a:solidFill>
              </a:rPr>
              <a:t> Filip </a:t>
            </a:r>
            <a:r>
              <a:rPr lang="en-US" sz="2000" spc="-1" dirty="0" err="1">
                <a:solidFill>
                  <a:srgbClr val="FFFFFF"/>
                </a:solidFill>
              </a:rPr>
              <a:t>Münz</a:t>
            </a:r>
            <a:r>
              <a:rPr lang="en-US" sz="2000" spc="-1" dirty="0">
                <a:solidFill>
                  <a:srgbClr val="FFFFFF"/>
                </a:solidFill>
              </a:rPr>
              <a:t> a Du</a:t>
            </a:r>
            <a:r>
              <a:rPr lang="cs-CZ" sz="2000" spc="-1" dirty="0" err="1">
                <a:solidFill>
                  <a:srgbClr val="FFFFFF"/>
                </a:solidFill>
              </a:rPr>
              <a:t>šan</a:t>
            </a:r>
            <a:r>
              <a:rPr lang="cs-CZ" sz="2000" spc="-1" dirty="0">
                <a:solidFill>
                  <a:srgbClr val="FFFFFF"/>
                </a:solidFill>
              </a:rPr>
              <a:t> Kováčik</a:t>
            </a:r>
            <a:endParaRPr lang="en-US" sz="2000" spc="-1" dirty="0">
              <a:solidFill>
                <a:srgbClr val="FFFFFF"/>
              </a:solidFill>
            </a:endParaRPr>
          </a:p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D5A65D0-3EDB-478C-8ACC-97756D28615A}"/>
              </a:ext>
            </a:extLst>
          </p:cNvPr>
          <p:cNvSpPr txBox="1"/>
          <p:nvPr/>
        </p:nvSpPr>
        <p:spPr>
          <a:xfrm>
            <a:off x="683046" y="1443210"/>
            <a:ext cx="86372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-1" dirty="0" err="1">
                <a:solidFill>
                  <a:srgbClr val="FFFFFF"/>
                </a:solidFill>
              </a:rPr>
              <a:t>Ve</a:t>
            </a:r>
            <a:r>
              <a:rPr lang="en-US" sz="2400" spc="-1" dirty="0">
                <a:solidFill>
                  <a:srgbClr val="FFFFFF"/>
                </a:solidFill>
              </a:rPr>
              <a:t> </a:t>
            </a:r>
            <a:r>
              <a:rPr lang="en-US" sz="2400" spc="-1" dirty="0" err="1">
                <a:solidFill>
                  <a:srgbClr val="FFFFFF"/>
                </a:solidFill>
              </a:rPr>
              <a:t>středu</a:t>
            </a:r>
            <a:r>
              <a:rPr lang="en-US" sz="2400" spc="-1" dirty="0">
                <a:solidFill>
                  <a:srgbClr val="FFFFFF"/>
                </a:solidFill>
              </a:rPr>
              <a:t> </a:t>
            </a:r>
            <a:r>
              <a:rPr lang="en-US" sz="2400" b="1" spc="-1" dirty="0">
                <a:solidFill>
                  <a:srgbClr val="FFFF00"/>
                </a:solidFill>
              </a:rPr>
              <a:t>20.4.</a:t>
            </a:r>
            <a:r>
              <a:rPr lang="en-US" sz="2400" spc="-1" dirty="0">
                <a:solidFill>
                  <a:srgbClr val="FFFFFF"/>
                </a:solidFill>
              </a:rPr>
              <a:t> v </a:t>
            </a:r>
            <a:r>
              <a:rPr lang="en-US" sz="2400" spc="-1" dirty="0" err="1">
                <a:solidFill>
                  <a:srgbClr val="FFFFFF"/>
                </a:solidFill>
              </a:rPr>
              <a:t>rámci</a:t>
            </a:r>
            <a:r>
              <a:rPr lang="en-US" sz="2400" spc="-1" dirty="0">
                <a:solidFill>
                  <a:srgbClr val="FFFFFF"/>
                </a:solidFill>
              </a:rPr>
              <a:t> </a:t>
            </a:r>
            <a:r>
              <a:rPr lang="en-US" sz="2400" spc="-1" dirty="0" err="1">
                <a:solidFill>
                  <a:srgbClr val="FFFFFF"/>
                </a:solidFill>
              </a:rPr>
              <a:t>kurzu</a:t>
            </a:r>
            <a:r>
              <a:rPr lang="en-US" sz="2400" spc="-1" dirty="0">
                <a:solidFill>
                  <a:srgbClr val="FFFFFF"/>
                </a:solidFill>
              </a:rPr>
              <a:t> </a:t>
            </a:r>
            <a:r>
              <a:rPr lang="en-US" sz="2400" spc="-1" dirty="0" err="1">
                <a:solidFill>
                  <a:srgbClr val="FFFFFF"/>
                </a:solidFill>
              </a:rPr>
              <a:t>Fyzika</a:t>
            </a:r>
            <a:r>
              <a:rPr lang="en-US" sz="2400" spc="-1" dirty="0">
                <a:solidFill>
                  <a:srgbClr val="FFFFFF"/>
                </a:solidFill>
              </a:rPr>
              <a:t> </a:t>
            </a:r>
            <a:r>
              <a:rPr lang="en-US" sz="2400" spc="-1" dirty="0" err="1">
                <a:solidFill>
                  <a:srgbClr val="FFFFFF"/>
                </a:solidFill>
              </a:rPr>
              <a:t>ve</a:t>
            </a:r>
            <a:r>
              <a:rPr lang="en-US" sz="2400" spc="-1" dirty="0">
                <a:solidFill>
                  <a:srgbClr val="FFFFFF"/>
                </a:solidFill>
              </a:rPr>
              <a:t> </a:t>
            </a:r>
            <a:r>
              <a:rPr lang="en-US" sz="2400" spc="-1" dirty="0" err="1">
                <a:solidFill>
                  <a:srgbClr val="FFFFFF"/>
                </a:solidFill>
              </a:rPr>
              <a:t>firmě</a:t>
            </a:r>
            <a:r>
              <a:rPr lang="en-US" sz="2400" spc="-1" dirty="0">
                <a:solidFill>
                  <a:srgbClr val="FFFFFF"/>
                </a:solidFill>
              </a:rPr>
              <a:t> (F5900) </a:t>
            </a:r>
            <a:r>
              <a:rPr lang="en-US" sz="2400" spc="-1" dirty="0" err="1">
                <a:solidFill>
                  <a:srgbClr val="FFFFFF"/>
                </a:solidFill>
              </a:rPr>
              <a:t>vystoupí</a:t>
            </a:r>
            <a:r>
              <a:rPr lang="en-US" sz="2400" spc="-1" dirty="0">
                <a:solidFill>
                  <a:srgbClr val="FFFF00"/>
                </a:solidFill>
              </a:rPr>
              <a:t> dr. </a:t>
            </a:r>
            <a:r>
              <a:rPr lang="cs-CZ" sz="2400" spc="-1" dirty="0">
                <a:solidFill>
                  <a:srgbClr val="FFFF00"/>
                </a:solidFill>
              </a:rPr>
              <a:t>Peter </a:t>
            </a:r>
            <a:r>
              <a:rPr lang="cs-CZ" sz="2400" spc="-1" dirty="0" err="1">
                <a:solidFill>
                  <a:srgbClr val="FFFF00"/>
                </a:solidFill>
              </a:rPr>
              <a:t>Oberta</a:t>
            </a:r>
            <a:r>
              <a:rPr lang="cs-CZ" sz="2400" spc="-1" dirty="0">
                <a:solidFill>
                  <a:srgbClr val="FFFF00"/>
                </a:solidFill>
              </a:rPr>
              <a:t> </a:t>
            </a:r>
            <a:r>
              <a:rPr lang="en-US" sz="2400" spc="-1" dirty="0">
                <a:solidFill>
                  <a:srgbClr val="FFFFFF"/>
                </a:solidFill>
              </a:rPr>
              <a:t>z </a:t>
            </a:r>
            <a:r>
              <a:rPr lang="en-US" sz="2400" spc="-1" dirty="0" err="1">
                <a:solidFill>
                  <a:srgbClr val="FFFFFF"/>
                </a:solidFill>
              </a:rPr>
              <a:t>firmy</a:t>
            </a:r>
            <a:r>
              <a:rPr lang="en-US" sz="2400" spc="-1" dirty="0">
                <a:solidFill>
                  <a:srgbClr val="FFFF00"/>
                </a:solidFill>
              </a:rPr>
              <a:t> Rigaku Innovative Technologies</a:t>
            </a:r>
            <a:r>
              <a:rPr lang="en-US" sz="2400" spc="-1" dirty="0">
                <a:solidFill>
                  <a:srgbClr val="FFFFFF"/>
                </a:solidFill>
              </a:rPr>
              <a:t>. </a:t>
            </a:r>
          </a:p>
          <a:p>
            <a:endParaRPr lang="cs-CZ" dirty="0"/>
          </a:p>
        </p:txBody>
      </p:sp>
      <p:pic>
        <p:nvPicPr>
          <p:cNvPr id="1026" name="Picture 2" descr="RentgenovÃ¡ kamera XSight z dÃ­lny stÅedoÄesko-japonskÃ© firmy s nejvyÅ¡Å¡Ã­m...">
            <a:extLst>
              <a:ext uri="{FF2B5EF4-FFF2-40B4-BE49-F238E27FC236}">
                <a16:creationId xmlns:a16="http://schemas.microsoft.com/office/drawing/2014/main" id="{040A3622-8EAB-4493-8F28-EF58F3F94E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0869" y="2387225"/>
            <a:ext cx="251460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 Blue and Lightnings</Template>
  <TotalTime>502</TotalTime>
  <Words>192</Words>
  <Application>Microsoft Office PowerPoint</Application>
  <PresentationFormat>Vlastní</PresentationFormat>
  <Paragraphs>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Symbol</vt:lpstr>
      <vt:lpstr>Times New Roman</vt:lpstr>
      <vt:lpstr>Wingdings</vt:lpstr>
      <vt:lpstr>Office Theme</vt:lpstr>
      <vt:lpstr>Office Theme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FvF Rigaku Innovative Technol.</dc:title>
  <dc:subject/>
  <dc:creator>Filip Munz</dc:creator>
  <dc:description>Presentation Layout Template</dc:description>
  <cp:lastModifiedBy>Filip Munz</cp:lastModifiedBy>
  <cp:revision>21</cp:revision>
  <cp:lastPrinted>2014-03-10T11:59:41Z</cp:lastPrinted>
  <dcterms:created xsi:type="dcterms:W3CDTF">2012-02-20T17:45:47Z</dcterms:created>
  <dcterms:modified xsi:type="dcterms:W3CDTF">2019-03-18T10:04:06Z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