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60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řina Kováčová" initials="KK" lastIdx="1" clrIdx="0">
    <p:extLst>
      <p:ext uri="{19B8F6BF-5375-455C-9EA6-DF929625EA0E}">
        <p15:presenceInfo xmlns:p15="http://schemas.microsoft.com/office/powerpoint/2012/main" userId="Kateřina Kováč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09T13:43:31.581" idx="1">
    <p:pos x="6855" y="41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jhDV_GzTM8" TargetMode="External"/><Relationship Id="rId2" Type="http://schemas.openxmlformats.org/officeDocument/2006/relationships/hyperlink" Target="https://www.menlo.edu/wp-content/uploads/2015/03/writing-a-formal-emai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lo-joe.co.uk/fce/students/strategy/transfrm/passive2.htm" TargetMode="External"/><Relationship Id="rId5" Type="http://schemas.openxmlformats.org/officeDocument/2006/relationships/hyperlink" Target="https://www.perfect-english-grammar.com/passive.html" TargetMode="External"/><Relationship Id="rId4" Type="http://schemas.openxmlformats.org/officeDocument/2006/relationships/hyperlink" Target="https://www.newdinosaurs.com/24_stegosaurus_nobu_tamur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4">
                <a:lumMod val="87000"/>
                <a:lumOff val="13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9229" y="-192852"/>
            <a:ext cx="10364451" cy="1596177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accent5">
                    <a:lumMod val="50000"/>
                  </a:schemeClr>
                </a:solidFill>
              </a:rPr>
              <a:t>4. Paleontology</a:t>
            </a:r>
            <a:endParaRPr lang="cs-CZ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579" y="1081825"/>
            <a:ext cx="6683749" cy="4932607"/>
          </a:xfrm>
        </p:spPr>
      </p:pic>
    </p:spTree>
    <p:extLst>
      <p:ext uri="{BB962C8B-B14F-4D97-AF65-F5344CB8AC3E}">
        <p14:creationId xmlns:p14="http://schemas.microsoft.com/office/powerpoint/2010/main" val="339803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4"/>
            </a:gs>
            <a:gs pos="10000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1596177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In this lesson we are going to: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400" y="1312015"/>
            <a:ext cx="10363826" cy="4402985"/>
          </a:xfrm>
        </p:spPr>
        <p:txBody>
          <a:bodyPr>
            <a:normAutofit/>
          </a:bodyPr>
          <a:lstStyle/>
          <a:p>
            <a:r>
              <a:rPr lang="en-US" sz="3200" cap="none" dirty="0" smtClean="0"/>
              <a:t>revise </a:t>
            </a:r>
            <a:r>
              <a:rPr lang="cs-CZ" sz="3200" cap="none" dirty="0" err="1" smtClean="0"/>
              <a:t>the</a:t>
            </a:r>
            <a:r>
              <a:rPr lang="cs-CZ" sz="3200" cap="none" dirty="0" smtClean="0"/>
              <a:t> </a:t>
            </a:r>
            <a:r>
              <a:rPr lang="en-US" sz="3200" cap="none" dirty="0" smtClean="0"/>
              <a:t>vocabulary </a:t>
            </a:r>
            <a:endParaRPr lang="cs-CZ" sz="3200" cap="none" dirty="0" smtClean="0"/>
          </a:p>
          <a:p>
            <a:r>
              <a:rPr lang="en-US" sz="3200" cap="none" dirty="0" err="1" smtClean="0"/>
              <a:t>practise</a:t>
            </a:r>
            <a:r>
              <a:rPr lang="en-US" sz="3200" cap="none" dirty="0" smtClean="0"/>
              <a:t> reading a</a:t>
            </a:r>
            <a:r>
              <a:rPr lang="cs-CZ" sz="3200" cap="none" dirty="0" err="1" smtClean="0"/>
              <a:t>nd</a:t>
            </a:r>
            <a:r>
              <a:rPr lang="en-US" sz="3200" cap="none" dirty="0" smtClean="0"/>
              <a:t> listening skills</a:t>
            </a:r>
          </a:p>
          <a:p>
            <a:r>
              <a:rPr lang="en-US" sz="3200" cap="none" dirty="0" smtClean="0"/>
              <a:t>learn how to use passive voice (revise selected tenses)</a:t>
            </a:r>
          </a:p>
          <a:p>
            <a:r>
              <a:rPr lang="en-US" sz="3200" cap="none" dirty="0" smtClean="0"/>
              <a:t>learn how to write a formal e-mail</a:t>
            </a:r>
          </a:p>
          <a:p>
            <a:r>
              <a:rPr lang="en-US" sz="3200" cap="none" dirty="0" smtClean="0"/>
              <a:t>discuss questions which might be asked by paleontologists</a:t>
            </a:r>
            <a:endParaRPr lang="en-US" sz="3200" cap="none" dirty="0"/>
          </a:p>
        </p:txBody>
      </p:sp>
    </p:spTree>
    <p:extLst>
      <p:ext uri="{BB962C8B-B14F-4D97-AF65-F5344CB8AC3E}">
        <p14:creationId xmlns:p14="http://schemas.microsoft.com/office/powerpoint/2010/main" val="110544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4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345" y="126150"/>
            <a:ext cx="10364451" cy="1210282"/>
          </a:xfrm>
        </p:spPr>
        <p:txBody>
          <a:bodyPr>
            <a:normAutofit/>
          </a:bodyPr>
          <a:lstStyle/>
          <a:p>
            <a:r>
              <a:rPr lang="cs-CZ" b="1" cap="none" dirty="0" smtClean="0">
                <a:solidFill>
                  <a:schemeClr val="accent5">
                    <a:lumMod val="50000"/>
                  </a:schemeClr>
                </a:solidFill>
              </a:rPr>
              <a:t>LET‘S REVISE SOME GRAMMAR BEFORE WE LEARN SOMETHING NEW!</a:t>
            </a:r>
            <a:endParaRPr lang="cs-CZ" b="1" cap="none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4681" y="1336432"/>
            <a:ext cx="10363826" cy="53305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cap="none" dirty="0" smtClean="0"/>
          </a:p>
          <a:p>
            <a:r>
              <a:rPr lang="cs-CZ" sz="2400" cap="none" dirty="0" err="1" smtClean="0"/>
              <a:t>Scientists</a:t>
            </a:r>
            <a:r>
              <a:rPr lang="cs-CZ" sz="2400" cap="none" dirty="0" smtClean="0"/>
              <a:t> </a:t>
            </a:r>
            <a:r>
              <a:rPr lang="cs-CZ" sz="2400" cap="none" dirty="0" err="1" smtClean="0">
                <a:solidFill>
                  <a:srgbClr val="FF0000"/>
                </a:solidFill>
              </a:rPr>
              <a:t>have</a:t>
            </a:r>
            <a:r>
              <a:rPr lang="cs-CZ" sz="2400" cap="none" dirty="0" smtClean="0">
                <a:solidFill>
                  <a:srgbClr val="FF0000"/>
                </a:solidFill>
              </a:rPr>
              <a:t> </a:t>
            </a:r>
            <a:r>
              <a:rPr lang="cs-CZ" sz="2400" cap="none" dirty="0" err="1" smtClean="0">
                <a:solidFill>
                  <a:srgbClr val="FF0000"/>
                </a:solidFill>
              </a:rPr>
              <a:t>attributed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those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extinctions</a:t>
            </a:r>
            <a:r>
              <a:rPr lang="cs-CZ" sz="2400" cap="none" dirty="0" smtClean="0"/>
              <a:t> to </a:t>
            </a:r>
            <a:r>
              <a:rPr lang="cs-CZ" sz="2400" cap="none" dirty="0" err="1" smtClean="0"/>
              <a:t>climate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changes</a:t>
            </a:r>
            <a:r>
              <a:rPr lang="cs-CZ" sz="2400" cap="none" dirty="0" smtClean="0"/>
              <a:t>.</a:t>
            </a:r>
          </a:p>
          <a:p>
            <a:r>
              <a:rPr lang="cs-CZ" sz="2400" cap="none" dirty="0" err="1" smtClean="0"/>
              <a:t>This</a:t>
            </a:r>
            <a:r>
              <a:rPr lang="cs-CZ" sz="2400" cap="none" dirty="0" smtClean="0"/>
              <a:t> </a:t>
            </a:r>
            <a:r>
              <a:rPr lang="cs-CZ" sz="2400" cap="none" dirty="0" err="1" smtClean="0">
                <a:solidFill>
                  <a:srgbClr val="FF0000"/>
                </a:solidFill>
              </a:rPr>
              <a:t>generated</a:t>
            </a:r>
            <a:r>
              <a:rPr lang="cs-CZ" sz="2400" cap="none" dirty="0" smtClean="0"/>
              <a:t> a </a:t>
            </a:r>
            <a:r>
              <a:rPr lang="cs-CZ" sz="2400" cap="none" dirty="0" err="1" smtClean="0"/>
              <a:t>gigantic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dust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cloud</a:t>
            </a:r>
            <a:r>
              <a:rPr lang="cs-CZ" sz="2400" cap="none" dirty="0" smtClean="0"/>
              <a:t>.</a:t>
            </a:r>
          </a:p>
          <a:p>
            <a:r>
              <a:rPr lang="cs-CZ" sz="2400" cap="none" dirty="0" err="1" smtClean="0"/>
              <a:t>They</a:t>
            </a:r>
            <a:r>
              <a:rPr lang="cs-CZ" sz="2400" cap="none" dirty="0" smtClean="0"/>
              <a:t> </a:t>
            </a:r>
            <a:r>
              <a:rPr lang="cs-CZ" sz="2400" cap="none" dirty="0" err="1" smtClean="0">
                <a:solidFill>
                  <a:srgbClr val="FF0000"/>
                </a:solidFill>
              </a:rPr>
              <a:t>pointed</a:t>
            </a:r>
            <a:r>
              <a:rPr lang="cs-CZ" sz="2400" cap="none" dirty="0" smtClean="0">
                <a:solidFill>
                  <a:srgbClr val="FF0000"/>
                </a:solidFill>
              </a:rPr>
              <a:t> </a:t>
            </a:r>
            <a:r>
              <a:rPr lang="cs-CZ" sz="2400" cap="none" dirty="0" err="1" smtClean="0">
                <a:solidFill>
                  <a:srgbClr val="FF0000"/>
                </a:solidFill>
              </a:rPr>
              <a:t>out</a:t>
            </a:r>
            <a:r>
              <a:rPr lang="cs-CZ" sz="2400" cap="none" dirty="0" smtClean="0">
                <a:solidFill>
                  <a:srgbClr val="FF0000"/>
                </a:solidFill>
              </a:rPr>
              <a:t> </a:t>
            </a:r>
            <a:r>
              <a:rPr lang="cs-CZ" sz="2400" cap="none" dirty="0" err="1" smtClean="0"/>
              <a:t>that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the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dinosaurs</a:t>
            </a:r>
            <a:r>
              <a:rPr lang="cs-CZ" sz="2400" cap="none" dirty="0" smtClean="0"/>
              <a:t> </a:t>
            </a:r>
            <a:r>
              <a:rPr lang="cs-CZ" sz="2400" cap="none" dirty="0" smtClean="0">
                <a:solidFill>
                  <a:srgbClr val="FF0000"/>
                </a:solidFill>
              </a:rPr>
              <a:t>had </a:t>
            </a:r>
            <a:r>
              <a:rPr lang="cs-CZ" sz="2400" cap="none" dirty="0" err="1" smtClean="0">
                <a:solidFill>
                  <a:srgbClr val="FF0000"/>
                </a:solidFill>
              </a:rPr>
              <a:t>been</a:t>
            </a:r>
            <a:r>
              <a:rPr lang="cs-CZ" sz="2400" cap="none" dirty="0" smtClean="0">
                <a:solidFill>
                  <a:srgbClr val="FF0000"/>
                </a:solidFill>
              </a:rPr>
              <a:t> </a:t>
            </a:r>
            <a:r>
              <a:rPr lang="cs-CZ" sz="2400" cap="none" dirty="0" smtClean="0"/>
              <a:t>on </a:t>
            </a:r>
            <a:r>
              <a:rPr lang="cs-CZ" sz="2400" cap="none" dirty="0" err="1" smtClean="0"/>
              <a:t>the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decline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for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milions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of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years</a:t>
            </a:r>
            <a:r>
              <a:rPr lang="cs-CZ" sz="2400" cap="none" dirty="0" smtClean="0"/>
              <a:t>.</a:t>
            </a:r>
          </a:p>
          <a:p>
            <a:r>
              <a:rPr lang="cs-CZ" sz="2400" cap="none" dirty="0" err="1" smtClean="0"/>
              <a:t>We</a:t>
            </a:r>
            <a:r>
              <a:rPr lang="cs-CZ" sz="2400" cap="none" dirty="0" smtClean="0"/>
              <a:t> </a:t>
            </a:r>
            <a:r>
              <a:rPr lang="cs-CZ" sz="2400" cap="none" dirty="0" smtClean="0">
                <a:solidFill>
                  <a:srgbClr val="FF0000"/>
                </a:solidFill>
              </a:rPr>
              <a:t>do </a:t>
            </a:r>
            <a:r>
              <a:rPr lang="cs-CZ" sz="2400" cap="none" dirty="0" err="1" smtClean="0">
                <a:solidFill>
                  <a:srgbClr val="FF0000"/>
                </a:solidFill>
              </a:rPr>
              <a:t>know</a:t>
            </a:r>
            <a:r>
              <a:rPr lang="cs-CZ" sz="2400" cap="none" dirty="0" smtClean="0">
                <a:solidFill>
                  <a:srgbClr val="FF0000"/>
                </a:solidFill>
              </a:rPr>
              <a:t> </a:t>
            </a:r>
            <a:r>
              <a:rPr lang="cs-CZ" sz="2400" cap="none" dirty="0" err="1" smtClean="0"/>
              <a:t>that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climates</a:t>
            </a:r>
            <a:r>
              <a:rPr lang="cs-CZ" sz="2400" cap="none" dirty="0" smtClean="0"/>
              <a:t> </a:t>
            </a:r>
            <a:r>
              <a:rPr lang="cs-CZ" sz="2400" cap="none" dirty="0" err="1" smtClean="0">
                <a:solidFill>
                  <a:srgbClr val="FF0000"/>
                </a:solidFill>
              </a:rPr>
              <a:t>were</a:t>
            </a:r>
            <a:r>
              <a:rPr lang="cs-CZ" sz="2400" cap="none" dirty="0" smtClean="0">
                <a:solidFill>
                  <a:srgbClr val="FF0000"/>
                </a:solidFill>
              </a:rPr>
              <a:t> </a:t>
            </a:r>
            <a:r>
              <a:rPr lang="cs-CZ" sz="2400" cap="none" dirty="0" err="1" smtClean="0">
                <a:solidFill>
                  <a:srgbClr val="FF0000"/>
                </a:solidFill>
              </a:rPr>
              <a:t>changing</a:t>
            </a:r>
            <a:r>
              <a:rPr lang="cs-CZ" sz="2400" cap="none" dirty="0" smtClean="0">
                <a:solidFill>
                  <a:srgbClr val="FF0000"/>
                </a:solidFill>
              </a:rPr>
              <a:t> </a:t>
            </a:r>
            <a:r>
              <a:rPr lang="cs-CZ" sz="2400" cap="none" dirty="0" err="1" smtClean="0"/>
              <a:t>toward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the</a:t>
            </a:r>
            <a:r>
              <a:rPr lang="cs-CZ" sz="2400" cap="none" dirty="0" smtClean="0"/>
              <a:t> end </a:t>
            </a:r>
            <a:r>
              <a:rPr lang="cs-CZ" sz="2400" cap="none" dirty="0" err="1" smtClean="0"/>
              <a:t>of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the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Cretaceous</a:t>
            </a:r>
            <a:r>
              <a:rPr lang="cs-CZ" sz="2400" cap="none" dirty="0" smtClean="0"/>
              <a:t> and </a:t>
            </a:r>
            <a:r>
              <a:rPr lang="cs-CZ" sz="2400" cap="none" dirty="0" err="1" smtClean="0"/>
              <a:t>dinosaur</a:t>
            </a:r>
            <a:r>
              <a:rPr lang="cs-CZ" sz="2400" cap="none" dirty="0" smtClean="0"/>
              <a:t> species </a:t>
            </a:r>
            <a:r>
              <a:rPr lang="cs-CZ" sz="2400" cap="none" dirty="0" err="1" smtClean="0">
                <a:solidFill>
                  <a:srgbClr val="FF0000"/>
                </a:solidFill>
              </a:rPr>
              <a:t>were</a:t>
            </a:r>
            <a:r>
              <a:rPr lang="cs-CZ" sz="2400" cap="none" dirty="0" smtClean="0">
                <a:solidFill>
                  <a:srgbClr val="FF0000"/>
                </a:solidFill>
              </a:rPr>
              <a:t> </a:t>
            </a:r>
            <a:r>
              <a:rPr lang="cs-CZ" sz="2400" cap="none" dirty="0" err="1" smtClean="0">
                <a:solidFill>
                  <a:srgbClr val="FF0000"/>
                </a:solidFill>
              </a:rPr>
              <a:t>decreasing</a:t>
            </a:r>
            <a:r>
              <a:rPr lang="cs-CZ" sz="2400" cap="none" dirty="0" smtClean="0"/>
              <a:t>. </a:t>
            </a:r>
          </a:p>
          <a:p>
            <a:r>
              <a:rPr lang="cs-CZ" sz="2400" cap="none" dirty="0" err="1" smtClean="0"/>
              <a:t>They</a:t>
            </a:r>
            <a:r>
              <a:rPr lang="cs-CZ" sz="2400" cap="none" dirty="0" smtClean="0"/>
              <a:t> </a:t>
            </a:r>
            <a:r>
              <a:rPr lang="cs-CZ" sz="2400" cap="none" dirty="0" err="1" smtClean="0">
                <a:solidFill>
                  <a:srgbClr val="FF0000"/>
                </a:solidFill>
              </a:rPr>
              <a:t>evolved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into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the</a:t>
            </a:r>
            <a:r>
              <a:rPr lang="cs-CZ" sz="2400" cap="none" dirty="0" smtClean="0"/>
              <a:t> many </a:t>
            </a:r>
            <a:r>
              <a:rPr lang="cs-CZ" sz="2400" cap="none" dirty="0" err="1" smtClean="0"/>
              <a:t>mammal</a:t>
            </a:r>
            <a:r>
              <a:rPr lang="cs-CZ" sz="2400" cap="none" dirty="0" smtClean="0"/>
              <a:t> species </a:t>
            </a:r>
            <a:r>
              <a:rPr lang="cs-CZ" sz="2400" cap="none" dirty="0" err="1" smtClean="0"/>
              <a:t>that</a:t>
            </a:r>
            <a:r>
              <a:rPr lang="cs-CZ" sz="2400" cap="none" dirty="0" smtClean="0"/>
              <a:t> </a:t>
            </a:r>
            <a:r>
              <a:rPr lang="cs-CZ" sz="2400" cap="none" dirty="0" err="1" smtClean="0">
                <a:solidFill>
                  <a:srgbClr val="FF0000"/>
                </a:solidFill>
              </a:rPr>
              <a:t>populate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the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earth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today</a:t>
            </a:r>
            <a:r>
              <a:rPr lang="cs-CZ" sz="2400" cap="none" dirty="0" smtClean="0"/>
              <a:t>, </a:t>
            </a:r>
            <a:r>
              <a:rPr lang="cs-CZ" sz="2400" cap="none" dirty="0" err="1" smtClean="0"/>
              <a:t>including</a:t>
            </a:r>
            <a:r>
              <a:rPr lang="cs-CZ" sz="2400" cap="none" dirty="0" smtClean="0"/>
              <a:t> </a:t>
            </a:r>
            <a:r>
              <a:rPr lang="cs-CZ" sz="2400" cap="none" dirty="0" err="1" smtClean="0"/>
              <a:t>humans</a:t>
            </a:r>
            <a:r>
              <a:rPr lang="cs-CZ" sz="2400" cap="none" dirty="0" smtClean="0"/>
              <a:t>.</a:t>
            </a:r>
          </a:p>
          <a:p>
            <a:endParaRPr lang="cs-CZ" sz="2400" cap="none" dirty="0" smtClean="0"/>
          </a:p>
        </p:txBody>
      </p:sp>
    </p:spTree>
    <p:extLst>
      <p:ext uri="{BB962C8B-B14F-4D97-AF65-F5344CB8AC3E}">
        <p14:creationId xmlns:p14="http://schemas.microsoft.com/office/powerpoint/2010/main" val="80494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4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345" y="126150"/>
            <a:ext cx="10364451" cy="1210282"/>
          </a:xfrm>
        </p:spPr>
        <p:txBody>
          <a:bodyPr>
            <a:normAutofit/>
          </a:bodyPr>
          <a:lstStyle/>
          <a:p>
            <a:r>
              <a:rPr lang="cs-CZ" b="1" cap="none" dirty="0" smtClean="0">
                <a:solidFill>
                  <a:schemeClr val="accent5">
                    <a:lumMod val="50000"/>
                  </a:schemeClr>
                </a:solidFill>
              </a:rPr>
              <a:t>PASSIVE VOICE</a:t>
            </a:r>
            <a:endParaRPr lang="cs-CZ" b="1" cap="none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4681" y="1336432"/>
            <a:ext cx="10363826" cy="5330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cap="none" dirty="0" smtClean="0"/>
              <a:t>Who </a:t>
            </a:r>
            <a:r>
              <a:rPr lang="cs-CZ" sz="2800" cap="none" dirty="0" err="1" smtClean="0"/>
              <a:t>should</a:t>
            </a:r>
            <a:r>
              <a:rPr lang="en-US" sz="2800" cap="none" dirty="0" smtClean="0"/>
              <a:t> find the crater? Who could „date“ it</a:t>
            </a:r>
            <a:r>
              <a:rPr lang="en-US" sz="2800" cap="none" smtClean="0"/>
              <a:t>? </a:t>
            </a:r>
            <a:endParaRPr lang="en-US" sz="2800" cap="none" dirty="0" smtClean="0"/>
          </a:p>
          <a:p>
            <a:pPr marL="0" indent="0">
              <a:buNone/>
            </a:pPr>
            <a:endParaRPr lang="en-US" sz="3600" cap="none" dirty="0" smtClean="0"/>
          </a:p>
          <a:p>
            <a:pPr marL="0" indent="0">
              <a:buNone/>
            </a:pPr>
            <a:r>
              <a:rPr lang="en-US" sz="2400" cap="none" dirty="0" smtClean="0"/>
              <a:t>„A large meteorite crater should be found someplace on earth that could be dated as having formed around 66 million years ago.“</a:t>
            </a:r>
          </a:p>
          <a:p>
            <a:pPr marL="0" indent="0">
              <a:buNone/>
            </a:pPr>
            <a:endParaRPr lang="cs-CZ" sz="2400" cap="none" dirty="0" smtClean="0"/>
          </a:p>
          <a:p>
            <a:pPr marL="0" indent="0">
              <a:buNone/>
            </a:pPr>
            <a:endParaRPr lang="cs-CZ" sz="2400" cap="none" dirty="0" smtClean="0"/>
          </a:p>
        </p:txBody>
      </p:sp>
    </p:spTree>
    <p:extLst>
      <p:ext uri="{BB962C8B-B14F-4D97-AF65-F5344CB8AC3E}">
        <p14:creationId xmlns:p14="http://schemas.microsoft.com/office/powerpoint/2010/main" val="307601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4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345" y="126150"/>
            <a:ext cx="10364451" cy="1210282"/>
          </a:xfrm>
        </p:spPr>
        <p:txBody>
          <a:bodyPr>
            <a:normAutofit/>
          </a:bodyPr>
          <a:lstStyle/>
          <a:p>
            <a:r>
              <a:rPr lang="cs-CZ" b="1" cap="none" dirty="0" smtClean="0">
                <a:solidFill>
                  <a:schemeClr val="accent5">
                    <a:lumMod val="50000"/>
                  </a:schemeClr>
                </a:solidFill>
              </a:rPr>
              <a:t>PASSIVE VOICE </a:t>
            </a:r>
            <a:endParaRPr lang="cs-CZ" b="1" cap="none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4681" y="1336432"/>
            <a:ext cx="10363826" cy="5330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cap="none" noProof="1" smtClean="0"/>
              <a:t>Use the passive voice</a:t>
            </a:r>
          </a:p>
          <a:p>
            <a:r>
              <a:rPr lang="en-GB" sz="2800" cap="none" noProof="1" smtClean="0"/>
              <a:t>when „what is done“ (object) is </a:t>
            </a:r>
            <a:r>
              <a:rPr lang="en-GB" sz="2800" cap="none" noProof="1" smtClean="0">
                <a:solidFill>
                  <a:srgbClr val="FF0000"/>
                </a:solidFill>
              </a:rPr>
              <a:t>more important </a:t>
            </a:r>
            <a:r>
              <a:rPr lang="en-GB" sz="2800" cap="none" noProof="1" smtClean="0"/>
              <a:t>than „who did it“ (subject)</a:t>
            </a:r>
          </a:p>
          <a:p>
            <a:r>
              <a:rPr lang="en-GB" sz="2800" cap="none" noProof="1" smtClean="0"/>
              <a:t>in formal texts when you </a:t>
            </a:r>
            <a:r>
              <a:rPr lang="en-GB" sz="2800" cap="none" noProof="1" smtClean="0">
                <a:solidFill>
                  <a:srgbClr val="FF0000"/>
                </a:solidFill>
              </a:rPr>
              <a:t>want to show</a:t>
            </a:r>
            <a:r>
              <a:rPr lang="en-GB" sz="2800" i="1" cap="none" noProof="1" smtClean="0"/>
              <a:t> </a:t>
            </a:r>
            <a:r>
              <a:rPr lang="en-GB" sz="2800" cap="none" noProof="1" smtClean="0"/>
              <a:t>that „what is done“ is </a:t>
            </a:r>
            <a:r>
              <a:rPr lang="en-GB" sz="2800" cap="none" noProof="1" smtClean="0">
                <a:solidFill>
                  <a:srgbClr val="FF0000"/>
                </a:solidFill>
              </a:rPr>
              <a:t>more important </a:t>
            </a:r>
            <a:r>
              <a:rPr lang="en-GB" sz="2800" cap="none" noProof="1" smtClean="0"/>
              <a:t>than „who did it“.</a:t>
            </a:r>
          </a:p>
          <a:p>
            <a:r>
              <a:rPr lang="en-GB" sz="2800" cap="none" noProof="1" smtClean="0"/>
              <a:t>if you </a:t>
            </a:r>
            <a:r>
              <a:rPr lang="en-GB" sz="2800" cap="none" noProof="1" smtClean="0">
                <a:solidFill>
                  <a:srgbClr val="FF0000"/>
                </a:solidFill>
              </a:rPr>
              <a:t>do not want to mention „who did it“ </a:t>
            </a:r>
            <a:r>
              <a:rPr lang="en-GB" sz="2800" cap="none" noProof="1" smtClean="0"/>
              <a:t>(it is not important, polite or we do not know who/what it is)</a:t>
            </a:r>
          </a:p>
          <a:p>
            <a:endParaRPr lang="cs-CZ" sz="2400" cap="none" dirty="0" smtClean="0"/>
          </a:p>
          <a:p>
            <a:pPr marL="0" indent="0">
              <a:buNone/>
            </a:pPr>
            <a:endParaRPr lang="cs-CZ" sz="2400" cap="none" dirty="0" smtClean="0"/>
          </a:p>
          <a:p>
            <a:pPr marL="0" indent="0">
              <a:buNone/>
            </a:pPr>
            <a:endParaRPr lang="cs-CZ" sz="2400" cap="none" dirty="0" smtClean="0"/>
          </a:p>
        </p:txBody>
      </p:sp>
    </p:spTree>
    <p:extLst>
      <p:ext uri="{BB962C8B-B14F-4D97-AF65-F5344CB8AC3E}">
        <p14:creationId xmlns:p14="http://schemas.microsoft.com/office/powerpoint/2010/main" val="226130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4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345" y="126150"/>
            <a:ext cx="10364451" cy="1210282"/>
          </a:xfrm>
        </p:spPr>
        <p:txBody>
          <a:bodyPr>
            <a:normAutofit/>
          </a:bodyPr>
          <a:lstStyle/>
          <a:p>
            <a:r>
              <a:rPr lang="cs-CZ" b="1" cap="none" dirty="0" smtClean="0">
                <a:solidFill>
                  <a:schemeClr val="accent5">
                    <a:lumMod val="50000"/>
                  </a:schemeClr>
                </a:solidFill>
              </a:rPr>
              <a:t>STRUCTURE</a:t>
            </a:r>
            <a:endParaRPr lang="cs-CZ" b="1" cap="none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4681" y="1336432"/>
            <a:ext cx="10363826" cy="5330531"/>
          </a:xfrm>
        </p:spPr>
        <p:txBody>
          <a:bodyPr>
            <a:normAutofit/>
          </a:bodyPr>
          <a:lstStyle/>
          <a:p>
            <a:r>
              <a:rPr lang="en-GB" sz="2400" cap="none" dirty="0" smtClean="0"/>
              <a:t>They found the crater. x The crater was found.</a:t>
            </a:r>
          </a:p>
          <a:p>
            <a:r>
              <a:rPr lang="en-GB" sz="2400" cap="none" dirty="0" smtClean="0"/>
              <a:t>They have found the crater. x________________.</a:t>
            </a:r>
          </a:p>
          <a:p>
            <a:r>
              <a:rPr lang="en-GB" sz="2400" cap="none" dirty="0" smtClean="0"/>
              <a:t>They are analysing the crater. x_______________.</a:t>
            </a:r>
          </a:p>
          <a:p>
            <a:r>
              <a:rPr lang="en-GB" sz="2400" cap="none" dirty="0" smtClean="0"/>
              <a:t>They should find the crater. x_________________.</a:t>
            </a:r>
          </a:p>
          <a:p>
            <a:r>
              <a:rPr lang="en-GB" sz="2400" cap="none" dirty="0" smtClean="0"/>
              <a:t>_____________________ x The crater had been found.</a:t>
            </a:r>
          </a:p>
          <a:p>
            <a:r>
              <a:rPr lang="en-GB" sz="2400" cap="none" dirty="0" smtClean="0"/>
              <a:t>______________________ x The crater was being analysed.</a:t>
            </a:r>
          </a:p>
          <a:p>
            <a:r>
              <a:rPr lang="en-GB" sz="2400" cap="none" dirty="0" smtClean="0"/>
              <a:t>______________________x The crater will be found.</a:t>
            </a:r>
          </a:p>
          <a:p>
            <a:pPr marL="0" indent="0">
              <a:buNone/>
            </a:pPr>
            <a:endParaRPr lang="en-GB" sz="2400" cap="none" dirty="0" smtClean="0"/>
          </a:p>
          <a:p>
            <a:pPr marL="0" indent="0">
              <a:buNone/>
            </a:pPr>
            <a:r>
              <a:rPr lang="en-GB" sz="2400" cap="none" dirty="0" smtClean="0"/>
              <a:t>Subject + (be – correct form!) + past participle + (by + subject).</a:t>
            </a:r>
          </a:p>
        </p:txBody>
      </p:sp>
    </p:spTree>
    <p:extLst>
      <p:ext uri="{BB962C8B-B14F-4D97-AF65-F5344CB8AC3E}">
        <p14:creationId xmlns:p14="http://schemas.microsoft.com/office/powerpoint/2010/main" val="167758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4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345" y="126150"/>
            <a:ext cx="10364451" cy="1210282"/>
          </a:xfrm>
        </p:spPr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TASK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1055078"/>
            <a:ext cx="10363826" cy="4736122"/>
          </a:xfrm>
        </p:spPr>
        <p:txBody>
          <a:bodyPr/>
          <a:lstStyle/>
          <a:p>
            <a:pPr marL="0" lvl="0" indent="0">
              <a:buNone/>
            </a:pPr>
            <a:r>
              <a:rPr lang="en-GB" sz="3600" cap="none" dirty="0" smtClean="0"/>
              <a:t>Professor </a:t>
            </a:r>
            <a:r>
              <a:rPr lang="cs-CZ" sz="3600" cap="none" dirty="0" err="1"/>
              <a:t>C</a:t>
            </a:r>
            <a:r>
              <a:rPr lang="en-GB" sz="3600" cap="none" dirty="0" err="1" smtClean="0"/>
              <a:t>arr</a:t>
            </a:r>
            <a:r>
              <a:rPr lang="en-GB" sz="3600" cap="none" dirty="0" smtClean="0"/>
              <a:t> is coming to </a:t>
            </a:r>
            <a:r>
              <a:rPr lang="cs-CZ" sz="3600" cap="none" dirty="0" err="1"/>
              <a:t>M</a:t>
            </a:r>
            <a:r>
              <a:rPr lang="en-GB" sz="3600" cap="none" dirty="0" err="1" smtClean="0"/>
              <a:t>asaryk</a:t>
            </a:r>
            <a:r>
              <a:rPr lang="en-GB" sz="3600" cap="none" dirty="0" smtClean="0"/>
              <a:t> </a:t>
            </a:r>
            <a:r>
              <a:rPr lang="cs-CZ" sz="3600" cap="none" dirty="0" smtClean="0"/>
              <a:t>U</a:t>
            </a:r>
            <a:r>
              <a:rPr lang="en-GB" sz="3600" cap="none" dirty="0" err="1" smtClean="0"/>
              <a:t>niversity</a:t>
            </a:r>
            <a:r>
              <a:rPr lang="en-GB" sz="3600" cap="none" dirty="0" smtClean="0"/>
              <a:t> to have several lectures on the extinction of dinosaurs. You are currently writing an article related to this topic. You would like to </a:t>
            </a:r>
            <a:r>
              <a:rPr lang="en-GB" sz="3600" cap="none" dirty="0" smtClean="0">
                <a:solidFill>
                  <a:srgbClr val="00B050"/>
                </a:solidFill>
              </a:rPr>
              <a:t>meet</a:t>
            </a:r>
            <a:r>
              <a:rPr lang="en-GB" sz="3600" cap="none" dirty="0" smtClean="0"/>
              <a:t> him and </a:t>
            </a:r>
            <a:r>
              <a:rPr lang="en-GB" sz="3600" cap="none" dirty="0" smtClean="0">
                <a:solidFill>
                  <a:srgbClr val="00B050"/>
                </a:solidFill>
              </a:rPr>
              <a:t>ask</a:t>
            </a:r>
            <a:r>
              <a:rPr lang="cs-CZ" sz="3600" cap="none" dirty="0" smtClean="0">
                <a:solidFill>
                  <a:srgbClr val="00B050"/>
                </a:solidFill>
              </a:rPr>
              <a:t> </a:t>
            </a:r>
            <a:r>
              <a:rPr lang="cs-CZ" sz="3600" cap="none" dirty="0" err="1" smtClean="0">
                <a:solidFill>
                  <a:srgbClr val="00B050"/>
                </a:solidFill>
              </a:rPr>
              <a:t>some</a:t>
            </a:r>
            <a:r>
              <a:rPr lang="en-GB" sz="3600" cap="none" dirty="0" smtClean="0">
                <a:solidFill>
                  <a:srgbClr val="00B050"/>
                </a:solidFill>
              </a:rPr>
              <a:t> questions </a:t>
            </a:r>
            <a:r>
              <a:rPr lang="en-GB" sz="3600" cap="none" dirty="0" smtClean="0"/>
              <a:t>about it</a:t>
            </a:r>
            <a:r>
              <a:rPr lang="cs-CZ" sz="3600" cap="none" dirty="0" smtClean="0"/>
              <a:t>. </a:t>
            </a:r>
            <a:r>
              <a:rPr lang="en-GB" sz="3600" cap="none" dirty="0" smtClean="0">
                <a:solidFill>
                  <a:srgbClr val="00B050"/>
                </a:solidFill>
              </a:rPr>
              <a:t>Write a formal e-mail </a:t>
            </a:r>
            <a:r>
              <a:rPr lang="en-GB" sz="3600" cap="none" dirty="0" smtClean="0"/>
              <a:t>in which you will </a:t>
            </a:r>
            <a:r>
              <a:rPr lang="en-GB" sz="3600" cap="none" dirty="0" smtClean="0">
                <a:solidFill>
                  <a:srgbClr val="00B050"/>
                </a:solidFill>
              </a:rPr>
              <a:t>explain</a:t>
            </a:r>
            <a:r>
              <a:rPr lang="en-GB" sz="3600" cap="none" dirty="0" smtClean="0"/>
              <a:t> why you want to meet him, </a:t>
            </a:r>
            <a:r>
              <a:rPr lang="en-GB" sz="3600" cap="none" dirty="0" smtClean="0">
                <a:solidFill>
                  <a:srgbClr val="00B050"/>
                </a:solidFill>
              </a:rPr>
              <a:t>show</a:t>
            </a:r>
            <a:r>
              <a:rPr lang="en-GB" sz="3600" cap="none" dirty="0" smtClean="0"/>
              <a:t> your interest and </a:t>
            </a:r>
            <a:r>
              <a:rPr lang="en-GB" sz="3600" cap="none" dirty="0" smtClean="0">
                <a:solidFill>
                  <a:srgbClr val="00B050"/>
                </a:solidFill>
              </a:rPr>
              <a:t>ask</a:t>
            </a:r>
            <a:r>
              <a:rPr lang="en-GB" sz="3600" cap="none" dirty="0" smtClean="0"/>
              <a:t> if it would be possible to meet during his visit. </a:t>
            </a:r>
            <a:endParaRPr lang="cs-CZ" sz="3600" cap="non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31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4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4681" y="126150"/>
            <a:ext cx="10364451" cy="1210282"/>
          </a:xfrm>
        </p:spPr>
        <p:txBody>
          <a:bodyPr>
            <a:normAutofit fontScale="90000"/>
          </a:bodyPr>
          <a:lstStyle/>
          <a:p>
            <a:r>
              <a:rPr lang="en-US" b="1" cap="none" dirty="0" smtClean="0">
                <a:solidFill>
                  <a:schemeClr val="accent5">
                    <a:lumMod val="50000"/>
                  </a:schemeClr>
                </a:solidFill>
              </a:rPr>
              <a:t>Discuss if the following expressions are formal or informal and where exactly you would use them (salutation, body paragraphs or closing?)</a:t>
            </a:r>
            <a:endParaRPr lang="en-US" b="1" cap="none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4681" y="1336432"/>
            <a:ext cx="10363826" cy="5330531"/>
          </a:xfrm>
        </p:spPr>
        <p:txBody>
          <a:bodyPr>
            <a:normAutofit lnSpcReduction="10000"/>
          </a:bodyPr>
          <a:lstStyle/>
          <a:p>
            <a:r>
              <a:rPr lang="en-GB" cap="none" dirty="0" smtClean="0"/>
              <a:t>I miss you so much!</a:t>
            </a:r>
          </a:p>
          <a:p>
            <a:r>
              <a:rPr lang="en-GB" cap="none" dirty="0" smtClean="0"/>
              <a:t>Hi!</a:t>
            </a:r>
          </a:p>
          <a:p>
            <a:r>
              <a:rPr lang="en-GB" cap="none" dirty="0" smtClean="0"/>
              <a:t>Dear Professor Johnson,</a:t>
            </a:r>
          </a:p>
          <a:p>
            <a:r>
              <a:rPr lang="en-GB" cap="none" dirty="0" smtClean="0"/>
              <a:t>Love </a:t>
            </a:r>
            <a:r>
              <a:rPr lang="en-GB" cap="none" dirty="0" err="1" smtClean="0"/>
              <a:t>ya</a:t>
            </a:r>
            <a:r>
              <a:rPr lang="en-GB" cap="none" dirty="0" smtClean="0"/>
              <a:t>!</a:t>
            </a:r>
          </a:p>
          <a:p>
            <a:r>
              <a:rPr lang="en-GB" cap="none" dirty="0" smtClean="0"/>
              <a:t>Best regards</a:t>
            </a:r>
          </a:p>
          <a:p>
            <a:r>
              <a:rPr lang="en-GB" cap="none" dirty="0" smtClean="0"/>
              <a:t>Sincerely</a:t>
            </a:r>
          </a:p>
          <a:p>
            <a:r>
              <a:rPr lang="en-GB" cap="none" dirty="0" smtClean="0"/>
              <a:t>Thank you for your time and look forward to hearing back from you.</a:t>
            </a:r>
          </a:p>
          <a:p>
            <a:r>
              <a:rPr lang="en-GB" cap="none" dirty="0" smtClean="0"/>
              <a:t>Please feel free to call or email me if you have any questions.</a:t>
            </a:r>
          </a:p>
          <a:p>
            <a:r>
              <a:rPr lang="en-GB" cap="none" dirty="0" smtClean="0"/>
              <a:t>To Whom it May Concern,</a:t>
            </a:r>
          </a:p>
          <a:p>
            <a:r>
              <a:rPr lang="en-GB" cap="none" dirty="0" smtClean="0"/>
              <a:t>Dear Mr./Ms. Smith</a:t>
            </a:r>
          </a:p>
          <a:p>
            <a:r>
              <a:rPr lang="en-GB" cap="none" dirty="0" smtClean="0"/>
              <a:t>I am sorry to inform you that I will not be able to attend class today because I am ill.</a:t>
            </a:r>
          </a:p>
          <a:p>
            <a:pPr marL="0" indent="0">
              <a:buNone/>
            </a:pPr>
            <a:endParaRPr lang="cs-CZ" cap="none" dirty="0" smtClean="0"/>
          </a:p>
          <a:p>
            <a:endParaRPr lang="cs-CZ" cap="none" dirty="0" smtClean="0"/>
          </a:p>
        </p:txBody>
      </p:sp>
    </p:spTree>
    <p:extLst>
      <p:ext uri="{BB962C8B-B14F-4D97-AF65-F5344CB8AC3E}">
        <p14:creationId xmlns:p14="http://schemas.microsoft.com/office/powerpoint/2010/main" val="413095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4"/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345" y="126150"/>
            <a:ext cx="10364451" cy="1210282"/>
          </a:xfrm>
        </p:spPr>
        <p:txBody>
          <a:bodyPr>
            <a:normAutofit/>
          </a:bodyPr>
          <a:lstStyle/>
          <a:p>
            <a:r>
              <a:rPr lang="cs-CZ" b="1" cap="none" dirty="0" smtClean="0">
                <a:solidFill>
                  <a:schemeClr val="accent5">
                    <a:lumMod val="50000"/>
                  </a:schemeClr>
                </a:solidFill>
              </a:rPr>
              <a:t>SOURCES</a:t>
            </a:r>
            <a:endParaRPr lang="cs-CZ" b="1" cap="none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04681" y="1336432"/>
            <a:ext cx="10363826" cy="5330531"/>
          </a:xfrm>
        </p:spPr>
        <p:txBody>
          <a:bodyPr>
            <a:normAutofit/>
          </a:bodyPr>
          <a:lstStyle/>
          <a:p>
            <a:r>
              <a:rPr lang="en-GB" sz="2400" cap="none" dirty="0" smtClean="0">
                <a:hlinkClick r:id="rId2"/>
              </a:rPr>
              <a:t>https://www.menlo.edu/wp-content/uploads/2015/03/writing-a-formal-email.pdf</a:t>
            </a:r>
            <a:r>
              <a:rPr lang="en-GB" sz="2400" cap="none" dirty="0" smtClean="0"/>
              <a:t> (formal x informal emails – self-study)</a:t>
            </a:r>
          </a:p>
          <a:p>
            <a:r>
              <a:rPr lang="en-GB" sz="2400" cap="none" dirty="0" smtClean="0">
                <a:hlinkClick r:id="rId3"/>
              </a:rPr>
              <a:t>https://www.youtube.com/watch?v=tjhDV_GzTM8</a:t>
            </a:r>
            <a:r>
              <a:rPr lang="en-GB" sz="2400" cap="none" dirty="0" smtClean="0"/>
              <a:t> (video)</a:t>
            </a:r>
          </a:p>
          <a:p>
            <a:r>
              <a:rPr lang="en-GB" sz="2400" cap="none" dirty="0" smtClean="0">
                <a:hlinkClick r:id="rId4"/>
              </a:rPr>
              <a:t>https://www.newdinosaurs.com/24_stegosaurus_nobu_tamura</a:t>
            </a:r>
            <a:r>
              <a:rPr lang="en-GB" sz="2400" cap="none" dirty="0" smtClean="0"/>
              <a:t> (pictures - dinosaurs :-))</a:t>
            </a:r>
            <a:endParaRPr lang="cs-CZ" sz="2400" cap="none" dirty="0" smtClean="0"/>
          </a:p>
          <a:p>
            <a:r>
              <a:rPr lang="en-GB" sz="2400" cap="none" dirty="0">
                <a:hlinkClick r:id="rId5"/>
              </a:rPr>
              <a:t>https://</a:t>
            </a:r>
            <a:r>
              <a:rPr lang="en-GB" sz="2400" cap="none" dirty="0" smtClean="0">
                <a:hlinkClick r:id="rId5"/>
              </a:rPr>
              <a:t>www.perfect-english-grammar.com/passive.html</a:t>
            </a:r>
            <a:r>
              <a:rPr lang="cs-CZ" sz="2400" cap="none" dirty="0" smtClean="0"/>
              <a:t> (</a:t>
            </a:r>
            <a:r>
              <a:rPr lang="cs-CZ" sz="2400" cap="none" dirty="0" err="1" smtClean="0"/>
              <a:t>grammar</a:t>
            </a:r>
            <a:r>
              <a:rPr lang="cs-CZ" sz="2400" cap="none" dirty="0" smtClean="0"/>
              <a:t> – more </a:t>
            </a:r>
            <a:r>
              <a:rPr lang="cs-CZ" sz="2400" cap="none" dirty="0" err="1" smtClean="0"/>
              <a:t>information</a:t>
            </a:r>
            <a:r>
              <a:rPr lang="cs-CZ" sz="2400" cap="none" dirty="0" smtClean="0"/>
              <a:t>)</a:t>
            </a:r>
            <a:endParaRPr lang="en-GB" sz="2400" cap="none" dirty="0" smtClean="0"/>
          </a:p>
          <a:p>
            <a:r>
              <a:rPr lang="en-GB" sz="2400" cap="none" dirty="0">
                <a:hlinkClick r:id="rId6"/>
              </a:rPr>
              <a:t>https://www.flo-joe.co.uk/fce/students/strategy/transfrm/passive2.htm</a:t>
            </a:r>
            <a:r>
              <a:rPr lang="en-GB" sz="2400" cap="none" dirty="0"/>
              <a:t> (grammar - </a:t>
            </a:r>
            <a:r>
              <a:rPr lang="cs-CZ" sz="2400" cap="none" dirty="0" err="1"/>
              <a:t>practice</a:t>
            </a:r>
            <a:r>
              <a:rPr lang="en-GB" sz="2400" cap="none" dirty="0"/>
              <a:t>)</a:t>
            </a:r>
          </a:p>
          <a:p>
            <a:endParaRPr lang="cs-CZ" sz="2400" cap="none" dirty="0" smtClean="0"/>
          </a:p>
        </p:txBody>
      </p:sp>
    </p:spTree>
    <p:extLst>
      <p:ext uri="{BB962C8B-B14F-4D97-AF65-F5344CB8AC3E}">
        <p14:creationId xmlns:p14="http://schemas.microsoft.com/office/powerpoint/2010/main" val="388850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540</Words>
  <Application>Microsoft Office PowerPoint</Application>
  <PresentationFormat>Širokoúhlá obrazovka</PresentationFormat>
  <Paragraphs>54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Tw Cen MT</vt:lpstr>
      <vt:lpstr>Kapka</vt:lpstr>
      <vt:lpstr>4. Paleontology</vt:lpstr>
      <vt:lpstr>In this lesson we are going to:</vt:lpstr>
      <vt:lpstr>LET‘S REVISE SOME GRAMMAR BEFORE WE LEARN SOMETHING NEW!</vt:lpstr>
      <vt:lpstr>PASSIVE VOICE</vt:lpstr>
      <vt:lpstr>PASSIVE VOICE </vt:lpstr>
      <vt:lpstr>STRUCTURE</vt:lpstr>
      <vt:lpstr>TASK</vt:lpstr>
      <vt:lpstr>Discuss if the following expressions are formal or informal and where exactly you would use them (salutation, body paragraphs or closing?)</vt:lpstr>
      <vt:lpstr>SOURCES</vt:lpstr>
    </vt:vector>
  </TitlesOfParts>
  <Company>PřF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Paleontology</dc:title>
  <dc:creator>Kateřina Kováčová</dc:creator>
  <cp:lastModifiedBy>Kateřina Kováčová</cp:lastModifiedBy>
  <cp:revision>28</cp:revision>
  <dcterms:created xsi:type="dcterms:W3CDTF">2018-03-02T13:03:02Z</dcterms:created>
  <dcterms:modified xsi:type="dcterms:W3CDTF">2018-03-14T15:11:45Z</dcterms:modified>
</cp:coreProperties>
</file>