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MvXv66b5h4" TargetMode="External"/><Relationship Id="rId2" Type="http://schemas.openxmlformats.org/officeDocument/2006/relationships/hyperlink" Target="https://www.tes.com/lessons/CYvuVc7DjOo-3Q/earth-s-minera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076" y="-128788"/>
            <a:ext cx="10364451" cy="1596508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7 MINERALS</a:t>
            </a:r>
            <a:endParaRPr lang="en-US" sz="4400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382" y="1262129"/>
            <a:ext cx="8030170" cy="4687910"/>
          </a:xfrm>
        </p:spPr>
      </p:pic>
    </p:spTree>
    <p:extLst>
      <p:ext uri="{BB962C8B-B14F-4D97-AF65-F5344CB8AC3E}">
        <p14:creationId xmlns:p14="http://schemas.microsoft.com/office/powerpoint/2010/main" val="21763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076" y="-128788"/>
            <a:ext cx="10364451" cy="1596508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In </a:t>
            </a:r>
            <a:r>
              <a:rPr lang="cs-CZ" sz="4400" b="1" dirty="0" err="1" smtClean="0"/>
              <a:t>this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lesson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we</a:t>
            </a:r>
            <a:r>
              <a:rPr lang="cs-CZ" sz="4400" b="1" dirty="0" smtClean="0"/>
              <a:t> are </a:t>
            </a:r>
            <a:r>
              <a:rPr lang="cs-CZ" sz="4400" b="1" dirty="0" err="1" smtClean="0"/>
              <a:t>going</a:t>
            </a:r>
            <a:r>
              <a:rPr lang="cs-CZ" sz="4400" b="1" dirty="0" smtClean="0"/>
              <a:t> to: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313644"/>
            <a:ext cx="10363826" cy="4812405"/>
          </a:xfrm>
        </p:spPr>
        <p:txBody>
          <a:bodyPr/>
          <a:lstStyle/>
          <a:p>
            <a:r>
              <a:rPr lang="cs-CZ" cap="none" dirty="0"/>
              <a:t>revise </a:t>
            </a:r>
            <a:r>
              <a:rPr lang="cs-CZ" cap="none" dirty="0" err="1"/>
              <a:t>some</a:t>
            </a:r>
            <a:r>
              <a:rPr lang="cs-CZ" cap="none" dirty="0"/>
              <a:t> </a:t>
            </a:r>
            <a:r>
              <a:rPr lang="cs-CZ" cap="none" dirty="0" err="1">
                <a:solidFill>
                  <a:schemeClr val="accent1"/>
                </a:solidFill>
              </a:rPr>
              <a:t>vocabulary</a:t>
            </a:r>
            <a:r>
              <a:rPr lang="cs-CZ" cap="none" dirty="0"/>
              <a:t> and </a:t>
            </a:r>
            <a:r>
              <a:rPr lang="cs-CZ" cap="none" dirty="0" err="1">
                <a:solidFill>
                  <a:schemeClr val="accent1"/>
                </a:solidFill>
              </a:rPr>
              <a:t>grammar</a:t>
            </a:r>
            <a:r>
              <a:rPr lang="cs-CZ" cap="none" dirty="0"/>
              <a:t> </a:t>
            </a:r>
            <a:r>
              <a:rPr lang="cs-CZ" cap="none" dirty="0" err="1"/>
              <a:t>from</a:t>
            </a:r>
            <a:r>
              <a:rPr lang="cs-CZ" cap="none" dirty="0"/>
              <a:t> </a:t>
            </a:r>
            <a:r>
              <a:rPr lang="cs-CZ" cap="none" dirty="0" err="1"/>
              <a:t>the</a:t>
            </a:r>
            <a:r>
              <a:rPr lang="cs-CZ" cap="none" dirty="0"/>
              <a:t> </a:t>
            </a:r>
            <a:r>
              <a:rPr lang="cs-CZ" cap="none" dirty="0" err="1"/>
              <a:t>previous</a:t>
            </a:r>
            <a:r>
              <a:rPr lang="cs-CZ" cap="none" dirty="0"/>
              <a:t> </a:t>
            </a:r>
            <a:r>
              <a:rPr lang="cs-CZ" cap="none" dirty="0" err="1"/>
              <a:t>lessons</a:t>
            </a:r>
            <a:endParaRPr lang="cs-CZ" cap="none" dirty="0"/>
          </a:p>
          <a:p>
            <a:r>
              <a:rPr lang="cs-CZ" cap="none" dirty="0" err="1"/>
              <a:t>learn</a:t>
            </a:r>
            <a:r>
              <a:rPr lang="cs-CZ" cap="none" dirty="0"/>
              <a:t> </a:t>
            </a:r>
            <a:r>
              <a:rPr lang="cs-CZ" cap="none" dirty="0" err="1"/>
              <a:t>how</a:t>
            </a:r>
            <a:r>
              <a:rPr lang="cs-CZ" cap="none" dirty="0"/>
              <a:t> to </a:t>
            </a:r>
            <a:r>
              <a:rPr lang="cs-CZ" cap="none" dirty="0" err="1">
                <a:solidFill>
                  <a:schemeClr val="accent1"/>
                </a:solidFill>
              </a:rPr>
              <a:t>give</a:t>
            </a:r>
            <a:r>
              <a:rPr lang="cs-CZ" cap="none" dirty="0">
                <a:solidFill>
                  <a:schemeClr val="accent1"/>
                </a:solidFill>
              </a:rPr>
              <a:t> a feedback </a:t>
            </a:r>
            <a:r>
              <a:rPr lang="cs-CZ" cap="none" dirty="0"/>
              <a:t>and </a:t>
            </a:r>
            <a:r>
              <a:rPr lang="cs-CZ" cap="none" dirty="0" err="1"/>
              <a:t>how</a:t>
            </a:r>
            <a:r>
              <a:rPr lang="cs-CZ" cap="none" dirty="0"/>
              <a:t> to </a:t>
            </a:r>
            <a:r>
              <a:rPr lang="cs-CZ" cap="none" dirty="0" err="1">
                <a:solidFill>
                  <a:schemeClr val="accent1"/>
                </a:solidFill>
              </a:rPr>
              <a:t>learn</a:t>
            </a:r>
            <a:r>
              <a:rPr lang="cs-CZ" cap="none" dirty="0">
                <a:solidFill>
                  <a:schemeClr val="accent1"/>
                </a:solidFill>
              </a:rPr>
              <a:t> </a:t>
            </a:r>
            <a:r>
              <a:rPr lang="cs-CZ" cap="none" dirty="0" err="1">
                <a:solidFill>
                  <a:schemeClr val="accent1"/>
                </a:solidFill>
              </a:rPr>
              <a:t>from</a:t>
            </a:r>
            <a:r>
              <a:rPr lang="cs-CZ" cap="none" dirty="0">
                <a:solidFill>
                  <a:schemeClr val="accent1"/>
                </a:solidFill>
              </a:rPr>
              <a:t> </a:t>
            </a:r>
            <a:r>
              <a:rPr lang="cs-CZ" cap="none" dirty="0" err="1">
                <a:solidFill>
                  <a:schemeClr val="accent1"/>
                </a:solidFill>
              </a:rPr>
              <a:t>the</a:t>
            </a:r>
            <a:r>
              <a:rPr lang="cs-CZ" cap="none" dirty="0">
                <a:solidFill>
                  <a:schemeClr val="accent1"/>
                </a:solidFill>
              </a:rPr>
              <a:t> feedback</a:t>
            </a:r>
            <a:r>
              <a:rPr lang="cs-CZ" cap="none" dirty="0"/>
              <a:t> (poster </a:t>
            </a:r>
            <a:r>
              <a:rPr lang="cs-CZ" cap="none" dirty="0" err="1"/>
              <a:t>presentation</a:t>
            </a:r>
            <a:r>
              <a:rPr lang="cs-CZ" cap="none" dirty="0" smtClean="0"/>
              <a:t>)</a:t>
            </a:r>
            <a:endParaRPr lang="cs-CZ" dirty="0" smtClean="0"/>
          </a:p>
          <a:p>
            <a:r>
              <a:rPr lang="cs-CZ" cap="none" dirty="0" err="1" smtClean="0"/>
              <a:t>learn</a:t>
            </a:r>
            <a:r>
              <a:rPr lang="cs-CZ" cap="none" dirty="0" smtClean="0"/>
              <a:t> </a:t>
            </a:r>
            <a:r>
              <a:rPr lang="cs-CZ" cap="none" dirty="0" err="1" smtClean="0"/>
              <a:t>how</a:t>
            </a:r>
            <a:r>
              <a:rPr lang="cs-CZ" cap="none" dirty="0" smtClean="0"/>
              <a:t> to </a:t>
            </a:r>
            <a:r>
              <a:rPr lang="cs-CZ" cap="none" dirty="0" err="1" smtClean="0">
                <a:solidFill>
                  <a:schemeClr val="accent1"/>
                </a:solidFill>
              </a:rPr>
              <a:t>describe</a:t>
            </a:r>
            <a:r>
              <a:rPr lang="cs-CZ" cap="none" dirty="0" smtClean="0"/>
              <a:t> </a:t>
            </a:r>
            <a:r>
              <a:rPr lang="cs-CZ" cap="none" dirty="0" err="1" smtClean="0"/>
              <a:t>minerals</a:t>
            </a:r>
            <a:r>
              <a:rPr lang="cs-CZ" cap="none" dirty="0" smtClean="0"/>
              <a:t> and </a:t>
            </a:r>
            <a:r>
              <a:rPr lang="cs-CZ" cap="none" dirty="0" err="1" smtClean="0">
                <a:solidFill>
                  <a:schemeClr val="accent1"/>
                </a:solidFill>
              </a:rPr>
              <a:t>distinguish</a:t>
            </a:r>
            <a:r>
              <a:rPr lang="cs-CZ" cap="none" dirty="0" smtClean="0"/>
              <a:t> </a:t>
            </a:r>
            <a:r>
              <a:rPr lang="cs-CZ" cap="none" dirty="0" err="1" smtClean="0"/>
              <a:t>between</a:t>
            </a:r>
            <a:r>
              <a:rPr lang="cs-CZ" cap="none" dirty="0" smtClean="0"/>
              <a:t> </a:t>
            </a:r>
            <a:r>
              <a:rPr lang="cs-CZ" cap="none" dirty="0" err="1" smtClean="0"/>
              <a:t>them</a:t>
            </a:r>
            <a:endParaRPr lang="cs-CZ" cap="none" dirty="0" smtClean="0"/>
          </a:p>
          <a:p>
            <a:r>
              <a:rPr lang="cs-CZ" cap="none" dirty="0" err="1" smtClean="0"/>
              <a:t>learn</a:t>
            </a:r>
            <a:r>
              <a:rPr lang="cs-CZ" cap="none" dirty="0" smtClean="0"/>
              <a:t> </a:t>
            </a:r>
            <a:r>
              <a:rPr lang="cs-CZ" cap="none" dirty="0" err="1" smtClean="0"/>
              <a:t>new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chemeClr val="accent1"/>
                </a:solidFill>
              </a:rPr>
              <a:t>vocabulary</a:t>
            </a:r>
            <a:endParaRPr lang="cs-CZ" cap="none" dirty="0" smtClean="0">
              <a:solidFill>
                <a:schemeClr val="accent1"/>
              </a:solidFill>
            </a:endParaRPr>
          </a:p>
          <a:p>
            <a:r>
              <a:rPr lang="cs-CZ" cap="none" dirty="0" smtClean="0"/>
              <a:t>revise</a:t>
            </a:r>
            <a:r>
              <a:rPr lang="cs-CZ" cap="none" dirty="0" smtClean="0">
                <a:solidFill>
                  <a:schemeClr val="accent1"/>
                </a:solidFill>
              </a:rPr>
              <a:t> </a:t>
            </a:r>
            <a:r>
              <a:rPr lang="cs-CZ" cap="none" dirty="0" err="1" smtClean="0">
                <a:solidFill>
                  <a:schemeClr val="accent1"/>
                </a:solidFill>
              </a:rPr>
              <a:t>classifying</a:t>
            </a:r>
            <a:endParaRPr lang="cs-CZ" cap="none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71059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076" y="-128788"/>
            <a:ext cx="10364451" cy="1596508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Discuss</a:t>
            </a:r>
            <a:r>
              <a:rPr lang="cs-CZ" sz="4400" b="1" dirty="0" smtClean="0"/>
              <a:t> 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313644"/>
            <a:ext cx="10363826" cy="4812405"/>
          </a:xfrm>
        </p:spPr>
        <p:txBody>
          <a:bodyPr/>
          <a:lstStyle/>
          <a:p>
            <a:endParaRPr lang="cs-CZ" cap="none" dirty="0" smtClean="0"/>
          </a:p>
          <a:p>
            <a:endParaRPr lang="cs-CZ" cap="none" dirty="0"/>
          </a:p>
          <a:p>
            <a:r>
              <a:rPr lang="cs-CZ" cap="none" dirty="0" err="1" smtClean="0"/>
              <a:t>Which</a:t>
            </a:r>
            <a:r>
              <a:rPr lang="cs-CZ" cap="none" dirty="0" smtClean="0"/>
              <a:t> </a:t>
            </a:r>
            <a:r>
              <a:rPr lang="cs-CZ" cap="none" dirty="0" err="1" smtClean="0"/>
              <a:t>conditions</a:t>
            </a:r>
            <a:r>
              <a:rPr lang="cs-CZ" cap="none" dirty="0" smtClean="0"/>
              <a:t> </a:t>
            </a:r>
            <a:r>
              <a:rPr lang="cs-CZ" cap="none" dirty="0" err="1" smtClean="0"/>
              <a:t>must</a:t>
            </a:r>
            <a:r>
              <a:rPr lang="cs-CZ" cap="none" dirty="0" smtClean="0"/>
              <a:t> </a:t>
            </a:r>
            <a:r>
              <a:rPr lang="cs-CZ" cap="none" dirty="0" err="1" smtClean="0"/>
              <a:t>be</a:t>
            </a:r>
            <a:r>
              <a:rPr lang="cs-CZ" cap="none" dirty="0" smtClean="0"/>
              <a:t> </a:t>
            </a:r>
            <a:r>
              <a:rPr lang="cs-CZ" cap="none" dirty="0" err="1" smtClean="0"/>
              <a:t>satisfied</a:t>
            </a:r>
            <a:r>
              <a:rPr lang="cs-CZ" cap="none" dirty="0" smtClean="0"/>
              <a:t> </a:t>
            </a:r>
            <a:r>
              <a:rPr lang="cs-CZ" cap="none" dirty="0" err="1" smtClean="0"/>
              <a:t>for</a:t>
            </a:r>
            <a:r>
              <a:rPr lang="cs-CZ" cap="none" dirty="0" smtClean="0"/>
              <a:t> a substance to </a:t>
            </a:r>
            <a:r>
              <a:rPr lang="cs-CZ" cap="none" dirty="0" err="1" smtClean="0"/>
              <a:t>be</a:t>
            </a:r>
            <a:r>
              <a:rPr lang="cs-CZ" cap="none" dirty="0" smtClean="0"/>
              <a:t> a </a:t>
            </a:r>
            <a:r>
              <a:rPr lang="cs-CZ" cap="none" dirty="0" err="1" smtClean="0"/>
              <a:t>mineral</a:t>
            </a:r>
            <a:r>
              <a:rPr lang="cs-CZ" cap="none" dirty="0" smtClean="0"/>
              <a:t>? </a:t>
            </a:r>
          </a:p>
          <a:p>
            <a:r>
              <a:rPr lang="cs-CZ" cap="none" dirty="0" err="1" smtClean="0"/>
              <a:t>Which</a:t>
            </a:r>
            <a:r>
              <a:rPr lang="cs-CZ" cap="none" dirty="0" smtClean="0"/>
              <a:t> </a:t>
            </a:r>
            <a:r>
              <a:rPr lang="cs-CZ" cap="none" dirty="0" err="1" smtClean="0"/>
              <a:t>physical</a:t>
            </a:r>
            <a:r>
              <a:rPr lang="cs-CZ" cap="none" dirty="0" smtClean="0"/>
              <a:t> </a:t>
            </a:r>
            <a:r>
              <a:rPr lang="cs-CZ" cap="none" dirty="0" err="1" smtClean="0"/>
              <a:t>properties</a:t>
            </a:r>
            <a:r>
              <a:rPr lang="cs-CZ" cap="none" dirty="0" smtClean="0"/>
              <a:t> do </a:t>
            </a:r>
            <a:r>
              <a:rPr lang="cs-CZ" cap="none" dirty="0" err="1" smtClean="0"/>
              <a:t>we</a:t>
            </a:r>
            <a:r>
              <a:rPr lang="cs-CZ" cap="none" dirty="0" smtClean="0"/>
              <a:t> </a:t>
            </a:r>
            <a:r>
              <a:rPr lang="cs-CZ" cap="none" dirty="0" err="1" smtClean="0"/>
              <a:t>distinguish</a:t>
            </a:r>
            <a:r>
              <a:rPr lang="cs-CZ" cap="none" dirty="0" smtClean="0"/>
              <a:t> </a:t>
            </a:r>
            <a:r>
              <a:rPr lang="cs-CZ" cap="none" dirty="0" err="1" smtClean="0"/>
              <a:t>when</a:t>
            </a:r>
            <a:r>
              <a:rPr lang="cs-CZ" cap="none" dirty="0" smtClean="0"/>
              <a:t> </a:t>
            </a:r>
            <a:r>
              <a:rPr lang="cs-CZ" cap="none" dirty="0" err="1" smtClean="0"/>
              <a:t>we</a:t>
            </a:r>
            <a:r>
              <a:rPr lang="cs-CZ" cap="none" dirty="0" smtClean="0"/>
              <a:t> </a:t>
            </a:r>
            <a:r>
              <a:rPr lang="cs-CZ" cap="none" dirty="0" err="1" smtClean="0"/>
              <a:t>want</a:t>
            </a:r>
            <a:r>
              <a:rPr lang="cs-CZ" cap="none" dirty="0" smtClean="0"/>
              <a:t> to </a:t>
            </a:r>
            <a:r>
              <a:rPr lang="cs-CZ" cap="none" dirty="0" err="1" smtClean="0"/>
              <a:t>identify</a:t>
            </a:r>
            <a:r>
              <a:rPr lang="cs-CZ" cap="none" dirty="0" smtClean="0"/>
              <a:t> </a:t>
            </a:r>
            <a:r>
              <a:rPr lang="cs-CZ" cap="none" dirty="0" err="1" smtClean="0"/>
              <a:t>the</a:t>
            </a:r>
            <a:r>
              <a:rPr lang="cs-CZ" cap="none" dirty="0" smtClean="0"/>
              <a:t> </a:t>
            </a:r>
            <a:r>
              <a:rPr lang="cs-CZ" cap="none" dirty="0" err="1" smtClean="0"/>
              <a:t>mineral</a:t>
            </a:r>
            <a:r>
              <a:rPr lang="cs-CZ" cap="none" dirty="0" smtClean="0"/>
              <a:t>?</a:t>
            </a:r>
          </a:p>
          <a:p>
            <a:r>
              <a:rPr lang="cs-CZ" cap="none" dirty="0" err="1" smtClean="0"/>
              <a:t>What</a:t>
            </a:r>
            <a:r>
              <a:rPr lang="cs-CZ" cap="none" dirty="0" smtClean="0"/>
              <a:t> </a:t>
            </a:r>
            <a:r>
              <a:rPr lang="cs-CZ" cap="none" dirty="0" err="1" smtClean="0"/>
              <a:t>is</a:t>
            </a:r>
            <a:r>
              <a:rPr lang="cs-CZ" cap="none" dirty="0" smtClean="0"/>
              <a:t> </a:t>
            </a:r>
            <a:r>
              <a:rPr lang="cs-CZ" cap="none" dirty="0" err="1" smtClean="0"/>
              <a:t>Mohs</a:t>
            </a:r>
            <a:r>
              <a:rPr lang="cs-CZ" cap="none" dirty="0" smtClean="0"/>
              <a:t>‘ </a:t>
            </a:r>
            <a:r>
              <a:rPr lang="cs-CZ" cap="none" dirty="0" err="1" smtClean="0"/>
              <a:t>hardness</a:t>
            </a:r>
            <a:r>
              <a:rPr lang="cs-CZ" cap="none" dirty="0" smtClean="0"/>
              <a:t> </a:t>
            </a:r>
            <a:r>
              <a:rPr lang="cs-CZ" cap="none" dirty="0" err="1" smtClean="0"/>
              <a:t>scale</a:t>
            </a:r>
            <a:r>
              <a:rPr lang="cs-CZ" cap="none" dirty="0" smtClean="0"/>
              <a:t>?</a:t>
            </a:r>
          </a:p>
          <a:p>
            <a:endParaRPr lang="cs-CZ" cap="none" dirty="0" smtClean="0"/>
          </a:p>
          <a:p>
            <a:pPr marL="0" indent="0">
              <a:buNone/>
            </a:pP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89954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076" y="-128788"/>
            <a:ext cx="10364451" cy="1596508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classifying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313644"/>
            <a:ext cx="10363826" cy="4812405"/>
          </a:xfrm>
        </p:spPr>
        <p:txBody>
          <a:bodyPr/>
          <a:lstStyle/>
          <a:p>
            <a:pPr marL="0" indent="0">
              <a:buNone/>
            </a:pPr>
            <a:r>
              <a:rPr lang="cs-CZ" b="1" cap="none" dirty="0" smtClean="0"/>
              <a:t>Use </a:t>
            </a:r>
            <a:r>
              <a:rPr lang="cs-CZ" b="1" cap="none" dirty="0" err="1" smtClean="0"/>
              <a:t>the</a:t>
            </a:r>
            <a:r>
              <a:rPr lang="cs-CZ" b="1" cap="none" dirty="0" smtClean="0"/>
              <a:t> Internet </a:t>
            </a:r>
            <a:r>
              <a:rPr lang="cs-CZ" b="1" cap="none" dirty="0" err="1" smtClean="0"/>
              <a:t>where</a:t>
            </a:r>
            <a:r>
              <a:rPr lang="cs-CZ" b="1" cap="none" dirty="0" smtClean="0"/>
              <a:t> </a:t>
            </a:r>
            <a:r>
              <a:rPr lang="cs-CZ" b="1" cap="none" dirty="0" err="1" smtClean="0"/>
              <a:t>necessary</a:t>
            </a:r>
            <a:r>
              <a:rPr lang="cs-CZ" b="1" cap="none" smtClean="0"/>
              <a:t> to </a:t>
            </a:r>
            <a:r>
              <a:rPr lang="cs-CZ" b="1" cap="none" dirty="0" err="1" smtClean="0"/>
              <a:t>finish</a:t>
            </a:r>
            <a:r>
              <a:rPr lang="cs-CZ" b="1" cap="none" dirty="0" smtClean="0"/>
              <a:t> </a:t>
            </a:r>
            <a:r>
              <a:rPr lang="cs-CZ" b="1" cap="none" dirty="0" err="1" smtClean="0"/>
              <a:t>the</a:t>
            </a:r>
            <a:r>
              <a:rPr lang="cs-CZ" b="1" cap="none" dirty="0" smtClean="0"/>
              <a:t> </a:t>
            </a:r>
            <a:r>
              <a:rPr lang="cs-CZ" b="1" cap="none" dirty="0" err="1" smtClean="0"/>
              <a:t>following</a:t>
            </a:r>
            <a:r>
              <a:rPr lang="cs-CZ" b="1" cap="none" dirty="0" smtClean="0"/>
              <a:t> </a:t>
            </a:r>
            <a:r>
              <a:rPr lang="cs-CZ" b="1" cap="none" dirty="0" err="1" smtClean="0"/>
              <a:t>sentences</a:t>
            </a:r>
            <a:r>
              <a:rPr lang="cs-CZ" b="1" cap="none" dirty="0" smtClean="0"/>
              <a:t>:</a:t>
            </a:r>
          </a:p>
          <a:p>
            <a:r>
              <a:rPr lang="cs-CZ" cap="none" dirty="0" err="1" smtClean="0"/>
              <a:t>We</a:t>
            </a:r>
            <a:r>
              <a:rPr lang="cs-CZ" cap="none" dirty="0" smtClean="0"/>
              <a:t> </a:t>
            </a:r>
            <a:r>
              <a:rPr lang="cs-CZ" cap="none" dirty="0" err="1" smtClean="0"/>
              <a:t>classify</a:t>
            </a:r>
            <a:r>
              <a:rPr lang="cs-CZ" cap="none" dirty="0" smtClean="0"/>
              <a:t> </a:t>
            </a:r>
            <a:r>
              <a:rPr lang="cs-CZ" cap="none" dirty="0" err="1" smtClean="0"/>
              <a:t>minerals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according</a:t>
            </a:r>
            <a:r>
              <a:rPr lang="cs-CZ" cap="none" dirty="0" smtClean="0">
                <a:solidFill>
                  <a:srgbClr val="0070C0"/>
                </a:solidFill>
              </a:rPr>
              <a:t> to </a:t>
            </a:r>
            <a:r>
              <a:rPr lang="cs-CZ" cap="none" dirty="0" smtClean="0"/>
              <a:t>…</a:t>
            </a:r>
          </a:p>
          <a:p>
            <a:r>
              <a:rPr lang="cs-CZ" cap="none" dirty="0" err="1" smtClean="0"/>
              <a:t>We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divide</a:t>
            </a:r>
            <a:r>
              <a:rPr lang="cs-CZ" cap="none" dirty="0" smtClean="0"/>
              <a:t> </a:t>
            </a:r>
            <a:r>
              <a:rPr lang="cs-CZ" cap="none" dirty="0" err="1" smtClean="0"/>
              <a:t>minerals</a:t>
            </a:r>
            <a:r>
              <a:rPr lang="cs-CZ" cap="none" dirty="0" smtClean="0"/>
              <a:t> </a:t>
            </a:r>
            <a:r>
              <a:rPr lang="cs-CZ" cap="none" dirty="0" err="1" smtClean="0"/>
              <a:t>into</a:t>
            </a:r>
            <a:r>
              <a:rPr lang="cs-CZ" cap="none" dirty="0" smtClean="0"/>
              <a:t> …</a:t>
            </a:r>
          </a:p>
          <a:p>
            <a:r>
              <a:rPr lang="cs-CZ" cap="none" dirty="0" err="1" smtClean="0"/>
              <a:t>Calcite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belongs</a:t>
            </a:r>
            <a:r>
              <a:rPr lang="cs-CZ" cap="none" dirty="0" smtClean="0">
                <a:solidFill>
                  <a:srgbClr val="0070C0"/>
                </a:solidFill>
              </a:rPr>
              <a:t> to </a:t>
            </a:r>
            <a:r>
              <a:rPr lang="cs-CZ" cap="none" dirty="0" smtClean="0"/>
              <a:t>…</a:t>
            </a:r>
          </a:p>
          <a:p>
            <a:r>
              <a:rPr lang="cs-CZ" cap="none" dirty="0" err="1" smtClean="0"/>
              <a:t>Minerals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consist</a:t>
            </a:r>
            <a:r>
              <a:rPr lang="cs-CZ" cap="none" dirty="0" smtClean="0">
                <a:solidFill>
                  <a:srgbClr val="0070C0"/>
                </a:solidFill>
              </a:rPr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of</a:t>
            </a:r>
            <a:r>
              <a:rPr lang="cs-CZ" cap="none" dirty="0" smtClean="0">
                <a:solidFill>
                  <a:srgbClr val="0070C0"/>
                </a:solidFill>
              </a:rPr>
              <a:t> </a:t>
            </a:r>
            <a:r>
              <a:rPr lang="cs-CZ" cap="none" dirty="0" smtClean="0"/>
              <a:t>…</a:t>
            </a:r>
          </a:p>
          <a:p>
            <a:r>
              <a:rPr lang="cs-CZ" cap="none" dirty="0" err="1" smtClean="0"/>
              <a:t>Gypsum</a:t>
            </a:r>
            <a:r>
              <a:rPr lang="cs-CZ" cap="none" dirty="0" smtClean="0"/>
              <a:t> </a:t>
            </a:r>
            <a:r>
              <a:rPr lang="cs-CZ" cap="none" dirty="0" err="1" smtClean="0"/>
              <a:t>is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significantly</a:t>
            </a:r>
            <a:r>
              <a:rPr lang="cs-CZ" cap="none" dirty="0" smtClean="0">
                <a:solidFill>
                  <a:srgbClr val="0070C0"/>
                </a:solidFill>
              </a:rPr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different</a:t>
            </a:r>
            <a:r>
              <a:rPr lang="cs-CZ" cap="none" dirty="0" smtClean="0">
                <a:solidFill>
                  <a:srgbClr val="0070C0"/>
                </a:solidFill>
              </a:rPr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from</a:t>
            </a:r>
            <a:r>
              <a:rPr lang="cs-CZ" cap="none" dirty="0" smtClean="0"/>
              <a:t>…</a:t>
            </a:r>
          </a:p>
          <a:p>
            <a:r>
              <a:rPr lang="cs-CZ" cap="none" dirty="0" err="1" smtClean="0"/>
              <a:t>Diamond</a:t>
            </a:r>
            <a:r>
              <a:rPr lang="cs-CZ" cap="none" dirty="0" smtClean="0"/>
              <a:t> </a:t>
            </a:r>
            <a:r>
              <a:rPr lang="cs-CZ" cap="none" dirty="0" err="1" smtClean="0"/>
              <a:t>is</a:t>
            </a:r>
            <a:r>
              <a:rPr lang="cs-CZ" cap="none" dirty="0" smtClean="0"/>
              <a:t> </a:t>
            </a:r>
            <a:r>
              <a:rPr lang="cs-CZ" cap="none" dirty="0" smtClean="0">
                <a:solidFill>
                  <a:srgbClr val="0070C0"/>
                </a:solidFill>
              </a:rPr>
              <a:t>much … </a:t>
            </a:r>
            <a:r>
              <a:rPr lang="cs-CZ" cap="none" dirty="0" err="1" smtClean="0">
                <a:solidFill>
                  <a:srgbClr val="0070C0"/>
                </a:solidFill>
              </a:rPr>
              <a:t>than</a:t>
            </a:r>
            <a:r>
              <a:rPr lang="cs-CZ" cap="none" dirty="0" smtClean="0">
                <a:solidFill>
                  <a:srgbClr val="0070C0"/>
                </a:solidFill>
              </a:rPr>
              <a:t> </a:t>
            </a:r>
            <a:r>
              <a:rPr lang="cs-CZ" cap="none" dirty="0" smtClean="0"/>
              <a:t>…</a:t>
            </a:r>
          </a:p>
          <a:p>
            <a:r>
              <a:rPr lang="cs-CZ" cap="none" dirty="0" err="1" smtClean="0"/>
              <a:t>Quartz</a:t>
            </a:r>
            <a:r>
              <a:rPr lang="cs-CZ" cap="none" dirty="0" smtClean="0"/>
              <a:t> </a:t>
            </a:r>
            <a:r>
              <a:rPr lang="cs-CZ" cap="none" dirty="0" err="1" smtClean="0">
                <a:solidFill>
                  <a:srgbClr val="0070C0"/>
                </a:solidFill>
              </a:rPr>
              <a:t>contains</a:t>
            </a:r>
            <a:r>
              <a:rPr lang="cs-CZ" cap="none" dirty="0" smtClean="0"/>
              <a:t> …</a:t>
            </a:r>
          </a:p>
          <a:p>
            <a:pPr marL="0" indent="0">
              <a:buNone/>
            </a:pPr>
            <a:endParaRPr lang="cs-CZ" cap="none" dirty="0" smtClean="0"/>
          </a:p>
          <a:p>
            <a:endParaRPr lang="cs-CZ" cap="none" dirty="0" smtClean="0"/>
          </a:p>
          <a:p>
            <a:pPr marL="0" indent="0">
              <a:buNone/>
            </a:pP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6042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076" y="-128788"/>
            <a:ext cx="10364451" cy="1596508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discuss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313644"/>
            <a:ext cx="10363826" cy="4812405"/>
          </a:xfrm>
        </p:spPr>
        <p:txBody>
          <a:bodyPr/>
          <a:lstStyle/>
          <a:p>
            <a:pPr marL="0" indent="0">
              <a:buNone/>
            </a:pPr>
            <a:endParaRPr lang="en-GB" sz="2400" cap="none" dirty="0" smtClean="0"/>
          </a:p>
          <a:p>
            <a:pPr lvl="0"/>
            <a:r>
              <a:rPr lang="en-US" sz="2400" cap="none" dirty="0" smtClean="0"/>
              <a:t>What is cleavage? How is it different from fracture?</a:t>
            </a:r>
            <a:endParaRPr lang="en-GB" sz="2400" cap="none" dirty="0" smtClean="0"/>
          </a:p>
          <a:p>
            <a:pPr lvl="0"/>
            <a:r>
              <a:rPr lang="en-US" sz="2400" cap="none" dirty="0" smtClean="0"/>
              <a:t>How do smooth crystal faces differ from cleavage surfaces?</a:t>
            </a:r>
            <a:endParaRPr lang="en-GB" sz="2400" cap="none" dirty="0" smtClean="0"/>
          </a:p>
          <a:p>
            <a:pPr lvl="0"/>
            <a:r>
              <a:rPr lang="en-US" sz="2400" cap="none" dirty="0" smtClean="0"/>
              <a:t>What is harder? Calcite or topaz? </a:t>
            </a:r>
            <a:endParaRPr lang="en-GB" sz="2400" cap="none" dirty="0" smtClean="0"/>
          </a:p>
          <a:p>
            <a:pPr lvl="0"/>
            <a:r>
              <a:rPr lang="en-US" sz="2400" cap="none" dirty="0" smtClean="0"/>
              <a:t>Could a fingernail leave marks on gypsum?</a:t>
            </a:r>
            <a:endParaRPr lang="en-GB" sz="2400" cap="none" dirty="0" smtClean="0"/>
          </a:p>
          <a:p>
            <a:pPr lvl="0"/>
            <a:r>
              <a:rPr lang="en-US" sz="2400" cap="none" dirty="0" smtClean="0"/>
              <a:t>Which minerals have metallic luster?</a:t>
            </a:r>
            <a:endParaRPr lang="en-GB" sz="2400" cap="none" dirty="0" smtClean="0"/>
          </a:p>
          <a:p>
            <a:pPr lvl="0"/>
            <a:r>
              <a:rPr lang="en-US" sz="2400" cap="none" dirty="0" smtClean="0"/>
              <a:t>What would happen if you rubbed a diamond against porcelain?</a:t>
            </a:r>
            <a:endParaRPr lang="en-GB" sz="2400" cap="none" dirty="0" smtClean="0"/>
          </a:p>
          <a:p>
            <a:pPr lvl="0"/>
            <a:r>
              <a:rPr lang="en-US" sz="2400" cap="none" dirty="0" smtClean="0"/>
              <a:t>Is color important in the process of mineral identification? Why/not?</a:t>
            </a:r>
            <a:endParaRPr lang="en-GB" sz="2400" cap="none" dirty="0" smtClean="0"/>
          </a:p>
          <a:p>
            <a:pPr marL="0" indent="0">
              <a:buNone/>
            </a:pPr>
            <a:endParaRPr lang="cs-CZ" cap="none" dirty="0" smtClean="0"/>
          </a:p>
          <a:p>
            <a:pPr marL="0" indent="0">
              <a:buNone/>
            </a:pPr>
            <a:endParaRPr lang="cs-CZ" cap="none" dirty="0" smtClean="0"/>
          </a:p>
          <a:p>
            <a:endParaRPr lang="cs-CZ" cap="none" dirty="0" smtClean="0"/>
          </a:p>
          <a:p>
            <a:pPr marL="0" indent="0">
              <a:buNone/>
            </a:pP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70758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076" y="-128788"/>
            <a:ext cx="10364451" cy="1596508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Task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313644"/>
            <a:ext cx="10363826" cy="4812405"/>
          </a:xfrm>
        </p:spPr>
        <p:txBody>
          <a:bodyPr/>
          <a:lstStyle/>
          <a:p>
            <a:pPr marL="0" indent="0">
              <a:buNone/>
            </a:pPr>
            <a:r>
              <a:rPr lang="en-US" sz="2800" b="1" cap="none" dirty="0" smtClean="0"/>
              <a:t>Describe physical properties of some sample minerals</a:t>
            </a:r>
            <a:endParaRPr lang="cs-CZ" sz="2800" b="1" cap="none" smtClean="0"/>
          </a:p>
          <a:p>
            <a:pPr marL="0" indent="0">
              <a:buNone/>
            </a:pPr>
            <a:endParaRPr lang="cs-CZ" sz="2800" b="1" cap="none" dirty="0" smtClean="0"/>
          </a:p>
          <a:p>
            <a:pPr marL="0" indent="0">
              <a:buNone/>
            </a:pPr>
            <a:r>
              <a:rPr lang="en-US" sz="2800" cap="none" dirty="0" smtClean="0"/>
              <a:t>This mineral breaks along one cleavage direction, it is quite a soft mineral, it can be dark brown to dark black, it has a light tan streak and glassy luster. It forms flakes and sheets. </a:t>
            </a:r>
            <a:endParaRPr lang="cs-CZ" sz="2800" cap="none" dirty="0" smtClean="0"/>
          </a:p>
          <a:p>
            <a:pPr marL="0" indent="0">
              <a:buNone/>
            </a:pPr>
            <a:endParaRPr lang="cs-CZ" sz="2800" i="1" cap="none" dirty="0"/>
          </a:p>
          <a:p>
            <a:pPr marL="0" indent="0">
              <a:buNone/>
            </a:pPr>
            <a:r>
              <a:rPr lang="en-US" sz="2800" i="1" cap="none" dirty="0" smtClean="0">
                <a:solidFill>
                  <a:schemeClr val="accent1"/>
                </a:solidFill>
              </a:rPr>
              <a:t>Biotite mica</a:t>
            </a:r>
            <a:endParaRPr lang="cs-CZ" sz="2800" cap="non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40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err="1" smtClean="0"/>
              <a:t>Sources</a:t>
            </a:r>
            <a:r>
              <a:rPr lang="cs-CZ" sz="4400" b="1" dirty="0" smtClean="0"/>
              <a:t>	</a:t>
            </a:r>
            <a:endParaRPr lang="en-US" sz="44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600" cap="none" dirty="0">
                <a:hlinkClick r:id="rId2"/>
              </a:rPr>
              <a:t>https://</a:t>
            </a:r>
            <a:r>
              <a:rPr lang="en-US" sz="1600" cap="none" dirty="0" smtClean="0">
                <a:hlinkClick r:id="rId2"/>
              </a:rPr>
              <a:t>www.tes.com/lessons/CYvuVc7DjOo-3Q/earth-s-minerals</a:t>
            </a:r>
            <a:r>
              <a:rPr lang="cs-CZ" sz="1600" cap="none" dirty="0" smtClean="0"/>
              <a:t> (</a:t>
            </a:r>
            <a:r>
              <a:rPr lang="cs-CZ" sz="1600" cap="none" dirty="0" err="1" smtClean="0"/>
              <a:t>picture</a:t>
            </a:r>
            <a:r>
              <a:rPr lang="cs-CZ" sz="1600" cap="none" dirty="0" smtClean="0"/>
              <a:t>)</a:t>
            </a:r>
          </a:p>
          <a:p>
            <a:r>
              <a:rPr lang="en-US" sz="1600" cap="none" dirty="0">
                <a:hlinkClick r:id="rId3"/>
              </a:rPr>
              <a:t>https://</a:t>
            </a:r>
            <a:r>
              <a:rPr lang="en-US" sz="1600" cap="none" dirty="0" smtClean="0">
                <a:hlinkClick r:id="rId3"/>
              </a:rPr>
              <a:t>www.youtube.com/watch?v=7MvXv66b5h4</a:t>
            </a:r>
            <a:r>
              <a:rPr lang="cs-CZ" sz="1600" cap="none" dirty="0" smtClean="0"/>
              <a:t> (video</a:t>
            </a:r>
            <a:r>
              <a:rPr lang="cs-CZ" sz="1600" cap="none" dirty="0" smtClean="0"/>
              <a:t>)</a:t>
            </a:r>
          </a:p>
          <a:p>
            <a:pPr marL="228600" lvl="1">
              <a:spcBef>
                <a:spcPts val="1000"/>
              </a:spcBef>
            </a:pPr>
            <a:r>
              <a:rPr lang="cs-CZ" sz="1600" cap="none" dirty="0" err="1"/>
              <a:t>McGeary</a:t>
            </a:r>
            <a:r>
              <a:rPr lang="cs-CZ" sz="1600" cap="none" dirty="0"/>
              <a:t>, David. </a:t>
            </a:r>
            <a:r>
              <a:rPr lang="cs-CZ" sz="1600" i="1" cap="none" dirty="0" err="1"/>
              <a:t>Physical</a:t>
            </a:r>
            <a:r>
              <a:rPr lang="cs-CZ" sz="1600" i="1" cap="none" dirty="0"/>
              <a:t> Geology</a:t>
            </a:r>
            <a:r>
              <a:rPr lang="cs-CZ" sz="1600" cap="none" dirty="0"/>
              <a:t>. 4th </a:t>
            </a:r>
            <a:r>
              <a:rPr lang="cs-CZ" sz="1600" cap="none" dirty="0" err="1"/>
              <a:t>Edition</a:t>
            </a:r>
            <a:r>
              <a:rPr lang="cs-CZ" sz="1600" cap="none" dirty="0"/>
              <a:t>. </a:t>
            </a:r>
            <a:r>
              <a:rPr lang="cs-CZ" sz="1600" cap="none" dirty="0" err="1"/>
              <a:t>McGraw-Hill</a:t>
            </a:r>
            <a:r>
              <a:rPr lang="cs-CZ" sz="1600" cap="none" dirty="0"/>
              <a:t>. New York 2001</a:t>
            </a:r>
          </a:p>
          <a:p>
            <a:endParaRPr lang="en-US" sz="1200" cap="none" dirty="0"/>
          </a:p>
        </p:txBody>
      </p:sp>
    </p:spTree>
    <p:extLst>
      <p:ext uri="{BB962C8B-B14F-4D97-AF65-F5344CB8AC3E}">
        <p14:creationId xmlns:p14="http://schemas.microsoft.com/office/powerpoint/2010/main" val="10139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737</TotalTime>
  <Words>276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Tw Cen MT</vt:lpstr>
      <vt:lpstr>Kapka</vt:lpstr>
      <vt:lpstr>7 MINERALS</vt:lpstr>
      <vt:lpstr>In this lesson we are going to:</vt:lpstr>
      <vt:lpstr>Discuss </vt:lpstr>
      <vt:lpstr>classifying</vt:lpstr>
      <vt:lpstr>discuss</vt:lpstr>
      <vt:lpstr>Task</vt:lpstr>
      <vt:lpstr>Sources </vt:lpstr>
    </vt:vector>
  </TitlesOfParts>
  <Company>PřF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MINERALS</dc:title>
  <dc:creator>Kateřina Kováčová</dc:creator>
  <cp:lastModifiedBy>Kateřina Kováčová</cp:lastModifiedBy>
  <cp:revision>23</cp:revision>
  <dcterms:created xsi:type="dcterms:W3CDTF">2018-04-03T10:39:41Z</dcterms:created>
  <dcterms:modified xsi:type="dcterms:W3CDTF">2018-04-09T09:44:34Z</dcterms:modified>
</cp:coreProperties>
</file>