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81" r:id="rId6"/>
    <p:sldId id="278" r:id="rId7"/>
    <p:sldId id="271" r:id="rId8"/>
    <p:sldId id="276" r:id="rId9"/>
    <p:sldId id="286" r:id="rId10"/>
    <p:sldId id="277" r:id="rId11"/>
    <p:sldId id="285" r:id="rId12"/>
    <p:sldId id="280" r:id="rId13"/>
    <p:sldId id="284" r:id="rId14"/>
    <p:sldId id="282" r:id="rId15"/>
    <p:sldId id="283" r:id="rId16"/>
    <p:sldId id="288" r:id="rId17"/>
    <p:sldId id="289" r:id="rId18"/>
    <p:sldId id="287" r:id="rId19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37" autoAdjust="0"/>
  </p:normalViewPr>
  <p:slideViewPr>
    <p:cSldViewPr>
      <p:cViewPr varScale="1">
        <p:scale>
          <a:sx n="76" d="100"/>
          <a:sy n="76" d="100"/>
        </p:scale>
        <p:origin x="555" y="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5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77F7AB8-6E9D-4391-B1E3-5F1E33DCDCBA}" type="datetime1">
              <a:rPr lang="cs-CZ" smtClean="0"/>
              <a:t>22.04.2018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34A4844B-5D5D-4D8E-9E71-6B297DF4019B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8D735E09-BE15-4FAA-B0D1-C04A8E5E7EEE}" type="datetime1">
              <a:rPr lang="cs-CZ" smtClean="0"/>
              <a:pPr/>
              <a:t>22.04.2018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8DE0FDE7-FE71-46E3-9512-437B13AD5F4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9928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5162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0737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372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2190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2681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7687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322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0600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0233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407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2457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5091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7489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077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 rtlCol="0">
            <a:noAutofit/>
          </a:bodyPr>
          <a:lstStyle>
            <a:lvl1pPr algn="l" rtl="0">
              <a:defRPr sz="5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674813" y="4876800"/>
            <a:ext cx="7162799" cy="990600"/>
          </a:xfrm>
        </p:spPr>
        <p:txBody>
          <a:bodyPr lIns="91440"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ivní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08013" y="4724400"/>
            <a:ext cx="4267200" cy="1447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 dirty="0" smtClean="0"/>
              <a:t>Upravit styly předlohy textu.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D96CDB09-5010-468D-966A-071420605F0C}" type="datetime1">
              <a:rPr lang="cs-CZ" smtClean="0"/>
              <a:pPr/>
              <a:t>22.04.2018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dirty="0" smtClean="0"/>
              <a:t>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96D0A20B-ED95-4F23-A740-0A686F53B7F9}" type="datetime1">
              <a:rPr lang="cs-CZ" smtClean="0"/>
              <a:pPr/>
              <a:t>22.04.2018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3813" y="685800"/>
            <a:ext cx="8153399" cy="5486400"/>
          </a:xfrm>
        </p:spPr>
        <p:txBody>
          <a:bodyPr vert="eaVert" rtlCol="0"/>
          <a:lstStyle>
            <a:lvl1pPr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dirty="0" smtClean="0"/>
              <a:t>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1CC12C6A-B604-4443-94AC-83CE051ADC20}" type="datetime1">
              <a:rPr lang="cs-CZ" smtClean="0"/>
              <a:pPr/>
              <a:t>22.04.2018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5F6F68B0-02CC-4855-AD12-E40EF30E2618}" type="datetime1">
              <a:rPr lang="cs-CZ" smtClean="0"/>
              <a:pPr/>
              <a:t>22.04.2018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rtlCol="0" anchor="b">
            <a:normAutofit/>
          </a:bodyPr>
          <a:lstStyle>
            <a:lvl1pPr algn="l" rtl="0">
              <a:defRPr sz="4800" b="0" cap="none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293813" y="685800"/>
            <a:ext cx="7543800" cy="1066800"/>
          </a:xfrm>
        </p:spPr>
        <p:txBody>
          <a:bodyPr lIns="91440" rtlCol="0" anchor="t"/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 smtClean="0"/>
              <a:t>Upravit styly předlohy textu.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1F974B1-47CB-4CA0-B43C-A59C3990E139}" type="datetime1">
              <a:rPr lang="cs-CZ" smtClean="0"/>
              <a:pPr/>
              <a:t>22.04.2018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293813" y="1828800"/>
            <a:ext cx="4648199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 smtClean="0"/>
              <a:t>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46812" y="1828801"/>
            <a:ext cx="4648202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 smtClean="0"/>
              <a:t>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F2B4E43C-CE88-44CC-B5E2-02210E19B450}" type="datetime1">
              <a:rPr lang="cs-CZ" smtClean="0"/>
              <a:pPr/>
              <a:t>22.04.2018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293813" y="1676400"/>
            <a:ext cx="4646376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 smtClean="0"/>
              <a:t>Upravit styly předlohy textu.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293813" y="2438400"/>
            <a:ext cx="4648199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cs-CZ" dirty="0" smtClean="0"/>
              <a:t>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46812" y="1676400"/>
            <a:ext cx="4648201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 smtClean="0"/>
              <a:t>Upravit styly předlohy textu.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46812" y="2438400"/>
            <a:ext cx="4648201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cs-CZ" dirty="0" smtClean="0"/>
              <a:t>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D530C09C-F0D9-4B7F-9E7F-315062AA9721}" type="datetime1">
              <a:rPr lang="cs-CZ" smtClean="0"/>
              <a:pPr/>
              <a:t>22.04.2018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CA23B5F0-2BD2-4E19-9E47-B5DEA4493DE5}" type="datetime1">
              <a:rPr lang="cs-CZ" smtClean="0"/>
              <a:pPr/>
              <a:t>22.04.2018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C59FCCA2-40BE-4423-9F9F-E1A68F210700}" type="datetime1">
              <a:rPr lang="cs-CZ" smtClean="0"/>
              <a:pPr/>
              <a:t>22.04.2018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 dirty="0" smtClean="0"/>
              <a:t>Upravit styly předlohy textu.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4413" y="685800"/>
            <a:ext cx="548497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 smtClean="0"/>
              <a:t>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131E0432-1344-4446-AC25-5CB78CA5E996}" type="datetime1">
              <a:rPr lang="cs-CZ" smtClean="0"/>
              <a:pPr/>
              <a:t>22.04.2018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 dirty="0" smtClean="0"/>
              <a:t>Upravit styly předlohy textu.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ACE4E4AD-61ED-4D79-8239-4A7962296606}" type="datetime1">
              <a:rPr lang="cs-CZ" smtClean="0"/>
              <a:pPr/>
              <a:t>22.04.2018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 smtClean="0"/>
              <a:t>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EE661-72CE-4F77-9AC4-F33C6B83F2D3}" type="datetime1">
              <a:rPr lang="cs-CZ" smtClean="0"/>
              <a:pPr/>
              <a:t>22.04.2018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99542E4-2CCF-42F6-9D92-ED568035133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UuDFkXxEnI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UuDFkXxEnI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b="1" dirty="0" smtClean="0">
                <a:solidFill>
                  <a:srgbClr val="FFC000"/>
                </a:solidFill>
              </a:rPr>
              <a:t>REVISION</a:t>
            </a:r>
            <a:endParaRPr lang="cs-CZ" sz="4000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800" b="1" dirty="0">
              <a:solidFill>
                <a:srgbClr val="00B050"/>
              </a:solidFill>
            </a:endParaRPr>
          </a:p>
          <a:p>
            <a:r>
              <a:rPr lang="cs-CZ" sz="2800" b="1" dirty="0" err="1" smtClean="0">
                <a:solidFill>
                  <a:srgbClr val="00B050"/>
                </a:solidFill>
              </a:rPr>
              <a:t>Choose</a:t>
            </a:r>
            <a:r>
              <a:rPr lang="cs-CZ" sz="2800" b="1" dirty="0" smtClean="0">
                <a:solidFill>
                  <a:srgbClr val="00B050"/>
                </a:solidFill>
              </a:rPr>
              <a:t> </a:t>
            </a:r>
            <a:r>
              <a:rPr lang="cs-CZ" sz="2800" b="1" dirty="0">
                <a:solidFill>
                  <a:srgbClr val="00B050"/>
                </a:solidFill>
              </a:rPr>
              <a:t>a </a:t>
            </a:r>
            <a:r>
              <a:rPr lang="cs-CZ" sz="2800" b="1" dirty="0" err="1">
                <a:solidFill>
                  <a:srgbClr val="00B050"/>
                </a:solidFill>
              </a:rPr>
              <a:t>banker</a:t>
            </a:r>
            <a:r>
              <a:rPr lang="cs-CZ" sz="2800" b="1" dirty="0">
                <a:solidFill>
                  <a:srgbClr val="00B050"/>
                </a:solidFill>
              </a:rPr>
              <a:t> in </a:t>
            </a:r>
            <a:r>
              <a:rPr lang="cs-CZ" sz="2800" b="1" dirty="0" err="1">
                <a:solidFill>
                  <a:srgbClr val="00B050"/>
                </a:solidFill>
              </a:rPr>
              <a:t>your</a:t>
            </a:r>
            <a:r>
              <a:rPr lang="cs-CZ" sz="2800" b="1" dirty="0">
                <a:solidFill>
                  <a:srgbClr val="00B050"/>
                </a:solidFill>
              </a:rPr>
              <a:t> </a:t>
            </a:r>
            <a:r>
              <a:rPr lang="cs-CZ" sz="2800" b="1" dirty="0" err="1">
                <a:solidFill>
                  <a:srgbClr val="00B050"/>
                </a:solidFill>
              </a:rPr>
              <a:t>group</a:t>
            </a:r>
            <a:r>
              <a:rPr lang="cs-CZ" sz="2800" b="1" dirty="0">
                <a:solidFill>
                  <a:srgbClr val="00B050"/>
                </a:solidFill>
              </a:rPr>
              <a:t>. </a:t>
            </a:r>
            <a:r>
              <a:rPr lang="cs-CZ" sz="2800" b="1" dirty="0" err="1">
                <a:solidFill>
                  <a:srgbClr val="00B050"/>
                </a:solidFill>
              </a:rPr>
              <a:t>You</a:t>
            </a:r>
            <a:r>
              <a:rPr lang="cs-CZ" sz="2800" b="1" dirty="0">
                <a:solidFill>
                  <a:srgbClr val="00B050"/>
                </a:solidFill>
              </a:rPr>
              <a:t> </a:t>
            </a:r>
            <a:r>
              <a:rPr lang="cs-CZ" sz="2800" b="1" dirty="0" err="1">
                <a:solidFill>
                  <a:srgbClr val="00B050"/>
                </a:solidFill>
              </a:rPr>
              <a:t>have</a:t>
            </a:r>
            <a:r>
              <a:rPr lang="cs-CZ" sz="2800" b="1" dirty="0">
                <a:solidFill>
                  <a:srgbClr val="00B050"/>
                </a:solidFill>
              </a:rPr>
              <a:t> </a:t>
            </a:r>
            <a:r>
              <a:rPr lang="cs-CZ" sz="2800" b="1" dirty="0" smtClean="0">
                <a:solidFill>
                  <a:srgbClr val="FFC000"/>
                </a:solidFill>
              </a:rPr>
              <a:t>50 </a:t>
            </a:r>
            <a:r>
              <a:rPr lang="cs-CZ" sz="2800" b="1" dirty="0" smtClean="0">
                <a:solidFill>
                  <a:srgbClr val="00B050"/>
                </a:solidFill>
              </a:rPr>
              <a:t>CZK </a:t>
            </a:r>
            <a:r>
              <a:rPr lang="cs-CZ" sz="2800" b="1" dirty="0">
                <a:solidFill>
                  <a:srgbClr val="00B050"/>
                </a:solidFill>
              </a:rPr>
              <a:t>to start </a:t>
            </a:r>
            <a:r>
              <a:rPr lang="cs-CZ" sz="2800" b="1" dirty="0" err="1">
                <a:solidFill>
                  <a:srgbClr val="00B050"/>
                </a:solidFill>
              </a:rPr>
              <a:t>with</a:t>
            </a:r>
            <a:r>
              <a:rPr lang="cs-CZ" sz="2800" b="1" dirty="0">
                <a:solidFill>
                  <a:srgbClr val="00B050"/>
                </a:solidFill>
              </a:rPr>
              <a:t>. </a:t>
            </a:r>
            <a:endParaRPr lang="cs-CZ" sz="2800" b="1" dirty="0" smtClean="0">
              <a:solidFill>
                <a:srgbClr val="00B050"/>
              </a:solidFill>
            </a:endParaRPr>
          </a:p>
          <a:p>
            <a:r>
              <a:rPr lang="cs-CZ" sz="2800" b="1" dirty="0" err="1" smtClean="0">
                <a:solidFill>
                  <a:srgbClr val="00B050"/>
                </a:solidFill>
              </a:rPr>
              <a:t>For</a:t>
            </a:r>
            <a:r>
              <a:rPr lang="cs-CZ" sz="2800" b="1" dirty="0" smtClean="0">
                <a:solidFill>
                  <a:srgbClr val="00B050"/>
                </a:solidFill>
              </a:rPr>
              <a:t> </a:t>
            </a:r>
            <a:r>
              <a:rPr lang="cs-CZ" sz="2800" b="1" dirty="0" err="1">
                <a:solidFill>
                  <a:srgbClr val="00B050"/>
                </a:solidFill>
              </a:rPr>
              <a:t>every</a:t>
            </a:r>
            <a:r>
              <a:rPr lang="cs-CZ" sz="2800" b="1" dirty="0">
                <a:solidFill>
                  <a:srgbClr val="00B050"/>
                </a:solidFill>
              </a:rPr>
              <a:t> </a:t>
            </a:r>
            <a:r>
              <a:rPr lang="cs-CZ" sz="2800" b="1" dirty="0" err="1">
                <a:solidFill>
                  <a:srgbClr val="00B050"/>
                </a:solidFill>
              </a:rPr>
              <a:t>answer</a:t>
            </a:r>
            <a:r>
              <a:rPr lang="cs-CZ" sz="2800" b="1" dirty="0">
                <a:solidFill>
                  <a:srgbClr val="00B050"/>
                </a:solidFill>
              </a:rPr>
              <a:t> </a:t>
            </a:r>
            <a:r>
              <a:rPr lang="cs-CZ" sz="2800" b="1" dirty="0" err="1">
                <a:solidFill>
                  <a:srgbClr val="00B050"/>
                </a:solidFill>
              </a:rPr>
              <a:t>you</a:t>
            </a:r>
            <a:r>
              <a:rPr lang="cs-CZ" sz="2800" b="1" dirty="0">
                <a:solidFill>
                  <a:srgbClr val="00B050"/>
                </a:solidFill>
              </a:rPr>
              <a:t> </a:t>
            </a:r>
            <a:r>
              <a:rPr lang="cs-CZ" sz="2800" b="1" dirty="0" err="1">
                <a:solidFill>
                  <a:srgbClr val="00B050"/>
                </a:solidFill>
              </a:rPr>
              <a:t>can</a:t>
            </a:r>
            <a:r>
              <a:rPr lang="cs-CZ" sz="2800" b="1" dirty="0">
                <a:solidFill>
                  <a:srgbClr val="00B050"/>
                </a:solidFill>
              </a:rPr>
              <a:t> bet </a:t>
            </a:r>
            <a:endParaRPr lang="cs-CZ" sz="2800" b="1" dirty="0" smtClean="0">
              <a:solidFill>
                <a:srgbClr val="00B050"/>
              </a:solidFill>
            </a:endParaRPr>
          </a:p>
          <a:p>
            <a:pPr lvl="1"/>
            <a:r>
              <a:rPr lang="cs-CZ" sz="2800" b="1" dirty="0" smtClean="0">
                <a:solidFill>
                  <a:srgbClr val="FFC000"/>
                </a:solidFill>
              </a:rPr>
              <a:t>0, (</a:t>
            </a:r>
            <a:r>
              <a:rPr lang="cs-CZ" sz="2800" b="1" dirty="0" err="1" smtClean="0">
                <a:solidFill>
                  <a:srgbClr val="FFC000"/>
                </a:solidFill>
              </a:rPr>
              <a:t>you</a:t>
            </a:r>
            <a:r>
              <a:rPr lang="cs-CZ" sz="2800" b="1" dirty="0" smtClean="0">
                <a:solidFill>
                  <a:srgbClr val="FFC000"/>
                </a:solidFill>
              </a:rPr>
              <a:t> </a:t>
            </a:r>
            <a:r>
              <a:rPr lang="cs-CZ" sz="2800" b="1" dirty="0" err="1" smtClean="0">
                <a:solidFill>
                  <a:srgbClr val="FFC000"/>
                </a:solidFill>
              </a:rPr>
              <a:t>don‘t</a:t>
            </a:r>
            <a:r>
              <a:rPr lang="cs-CZ" sz="2800" b="1" dirty="0" smtClean="0">
                <a:solidFill>
                  <a:srgbClr val="FFC000"/>
                </a:solidFill>
              </a:rPr>
              <a:t> </a:t>
            </a:r>
            <a:r>
              <a:rPr lang="cs-CZ" sz="2800" b="1" dirty="0" err="1" smtClean="0">
                <a:solidFill>
                  <a:srgbClr val="FFC000"/>
                </a:solidFill>
              </a:rPr>
              <a:t>know</a:t>
            </a:r>
            <a:r>
              <a:rPr lang="cs-CZ" sz="2800" b="1" dirty="0" smtClean="0">
                <a:solidFill>
                  <a:srgbClr val="FFC000"/>
                </a:solidFill>
              </a:rPr>
              <a:t> </a:t>
            </a:r>
            <a:r>
              <a:rPr lang="cs-CZ" sz="2800" b="1" dirty="0" err="1" smtClean="0">
                <a:solidFill>
                  <a:srgbClr val="FFC000"/>
                </a:solidFill>
              </a:rPr>
              <a:t>at</a:t>
            </a:r>
            <a:r>
              <a:rPr lang="cs-CZ" sz="2800" b="1" dirty="0" smtClean="0">
                <a:solidFill>
                  <a:srgbClr val="FFC000"/>
                </a:solidFill>
              </a:rPr>
              <a:t> </a:t>
            </a:r>
            <a:r>
              <a:rPr lang="cs-CZ" sz="2800" b="1" dirty="0" err="1" smtClean="0">
                <a:solidFill>
                  <a:srgbClr val="FFC000"/>
                </a:solidFill>
              </a:rPr>
              <a:t>all</a:t>
            </a:r>
            <a:r>
              <a:rPr lang="cs-CZ" sz="2800" b="1" dirty="0" smtClean="0">
                <a:solidFill>
                  <a:srgbClr val="FFC000"/>
                </a:solidFill>
              </a:rPr>
              <a:t>) </a:t>
            </a:r>
          </a:p>
          <a:p>
            <a:pPr lvl="1"/>
            <a:r>
              <a:rPr lang="cs-CZ" sz="2800" b="1" dirty="0" smtClean="0">
                <a:solidFill>
                  <a:srgbClr val="FFC000"/>
                </a:solidFill>
              </a:rPr>
              <a:t>5</a:t>
            </a:r>
            <a:r>
              <a:rPr lang="cs-CZ" sz="2800" b="1" dirty="0">
                <a:solidFill>
                  <a:srgbClr val="FFC000"/>
                </a:solidFill>
              </a:rPr>
              <a:t>, </a:t>
            </a:r>
            <a:r>
              <a:rPr lang="cs-CZ" sz="2800" b="1" dirty="0" smtClean="0">
                <a:solidFill>
                  <a:srgbClr val="FFC000"/>
                </a:solidFill>
              </a:rPr>
              <a:t>(</a:t>
            </a:r>
            <a:r>
              <a:rPr lang="cs-CZ" sz="2800" b="1" dirty="0" err="1" smtClean="0">
                <a:solidFill>
                  <a:srgbClr val="FFC000"/>
                </a:solidFill>
              </a:rPr>
              <a:t>you</a:t>
            </a:r>
            <a:r>
              <a:rPr lang="cs-CZ" sz="2800" b="1" dirty="0" smtClean="0">
                <a:solidFill>
                  <a:srgbClr val="FFC000"/>
                </a:solidFill>
              </a:rPr>
              <a:t> are not so </a:t>
            </a:r>
            <a:r>
              <a:rPr lang="cs-CZ" sz="2800" b="1" dirty="0" err="1" smtClean="0">
                <a:solidFill>
                  <a:srgbClr val="FFC000"/>
                </a:solidFill>
              </a:rPr>
              <a:t>sure</a:t>
            </a:r>
            <a:r>
              <a:rPr lang="cs-CZ" sz="2800" b="1" dirty="0" smtClean="0">
                <a:solidFill>
                  <a:srgbClr val="FFC000"/>
                </a:solidFill>
              </a:rPr>
              <a:t>)</a:t>
            </a:r>
          </a:p>
          <a:p>
            <a:pPr lvl="1"/>
            <a:r>
              <a:rPr lang="cs-CZ" sz="2800" b="1" dirty="0" smtClean="0">
                <a:solidFill>
                  <a:srgbClr val="FFC000"/>
                </a:solidFill>
              </a:rPr>
              <a:t>10 (</a:t>
            </a:r>
            <a:r>
              <a:rPr lang="cs-CZ" sz="2800" b="1" dirty="0" err="1" smtClean="0">
                <a:solidFill>
                  <a:srgbClr val="FFC000"/>
                </a:solidFill>
              </a:rPr>
              <a:t>you</a:t>
            </a:r>
            <a:r>
              <a:rPr lang="cs-CZ" sz="2800" b="1" dirty="0" smtClean="0">
                <a:solidFill>
                  <a:srgbClr val="FFC000"/>
                </a:solidFill>
              </a:rPr>
              <a:t> are </a:t>
            </a:r>
            <a:r>
              <a:rPr lang="cs-CZ" sz="2800" b="1" dirty="0" err="1" smtClean="0">
                <a:solidFill>
                  <a:srgbClr val="FFC000"/>
                </a:solidFill>
              </a:rPr>
              <a:t>totally</a:t>
            </a:r>
            <a:r>
              <a:rPr lang="cs-CZ" sz="2800" b="1" dirty="0" smtClean="0">
                <a:solidFill>
                  <a:srgbClr val="FFC000"/>
                </a:solidFill>
              </a:rPr>
              <a:t> </a:t>
            </a:r>
            <a:r>
              <a:rPr lang="cs-CZ" sz="2800" b="1" dirty="0" err="1" smtClean="0">
                <a:solidFill>
                  <a:srgbClr val="FFC000"/>
                </a:solidFill>
              </a:rPr>
              <a:t>sure</a:t>
            </a:r>
            <a:r>
              <a:rPr lang="cs-CZ" sz="2800" b="1" dirty="0" smtClean="0">
                <a:solidFill>
                  <a:srgbClr val="FFC000"/>
                </a:solidFill>
              </a:rPr>
              <a:t>)</a:t>
            </a:r>
            <a:r>
              <a:rPr lang="cs-CZ" sz="2800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cs-CZ" sz="2800" b="1" dirty="0" err="1" smtClean="0">
                <a:solidFill>
                  <a:srgbClr val="00B050"/>
                </a:solidFill>
              </a:rPr>
              <a:t>You</a:t>
            </a:r>
            <a:r>
              <a:rPr lang="cs-CZ" sz="2800" b="1" dirty="0" smtClean="0">
                <a:solidFill>
                  <a:srgbClr val="00B050"/>
                </a:solidFill>
              </a:rPr>
              <a:t> </a:t>
            </a:r>
            <a:r>
              <a:rPr lang="cs-CZ" sz="2800" b="1" dirty="0" err="1">
                <a:solidFill>
                  <a:srgbClr val="00B050"/>
                </a:solidFill>
              </a:rPr>
              <a:t>can</a:t>
            </a:r>
            <a:r>
              <a:rPr lang="cs-CZ" sz="2800" b="1" dirty="0">
                <a:solidFill>
                  <a:srgbClr val="00B050"/>
                </a:solidFill>
              </a:rPr>
              <a:t> end up </a:t>
            </a:r>
            <a:r>
              <a:rPr lang="cs-CZ" sz="2800" b="1" dirty="0" err="1">
                <a:solidFill>
                  <a:srgbClr val="00B050"/>
                </a:solidFill>
              </a:rPr>
              <a:t>being</a:t>
            </a:r>
            <a:r>
              <a:rPr lang="cs-CZ" sz="2800" b="1" dirty="0">
                <a:solidFill>
                  <a:srgbClr val="00B050"/>
                </a:solidFill>
              </a:rPr>
              <a:t> </a:t>
            </a:r>
            <a:r>
              <a:rPr lang="cs-CZ" sz="2800" b="1" dirty="0">
                <a:solidFill>
                  <a:srgbClr val="FFC000"/>
                </a:solidFill>
              </a:rPr>
              <a:t>in </a:t>
            </a:r>
            <a:r>
              <a:rPr lang="cs-CZ" sz="2800" b="1" dirty="0" err="1">
                <a:solidFill>
                  <a:srgbClr val="FFC000"/>
                </a:solidFill>
              </a:rPr>
              <a:t>the</a:t>
            </a:r>
            <a:r>
              <a:rPr lang="cs-CZ" sz="2800" b="1" dirty="0">
                <a:solidFill>
                  <a:srgbClr val="FFC000"/>
                </a:solidFill>
              </a:rPr>
              <a:t> </a:t>
            </a:r>
            <a:r>
              <a:rPr lang="cs-CZ" sz="2800" b="1" dirty="0" err="1">
                <a:solidFill>
                  <a:srgbClr val="FFC000"/>
                </a:solidFill>
              </a:rPr>
              <a:t>red</a:t>
            </a:r>
            <a:r>
              <a:rPr lang="cs-CZ" sz="2800" b="1" dirty="0">
                <a:solidFill>
                  <a:srgbClr val="00B050"/>
                </a:solidFill>
              </a:rPr>
              <a:t>, so bet </a:t>
            </a:r>
            <a:r>
              <a:rPr lang="cs-CZ" sz="2800" b="1" dirty="0" err="1">
                <a:solidFill>
                  <a:srgbClr val="00B050"/>
                </a:solidFill>
              </a:rPr>
              <a:t>carefully</a:t>
            </a:r>
            <a:r>
              <a:rPr lang="cs-CZ" sz="2800" b="1" dirty="0">
                <a:solidFill>
                  <a:srgbClr val="00B050"/>
                </a:solidFill>
              </a:rPr>
              <a:t>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89756" y="224435"/>
            <a:ext cx="11665296" cy="684285"/>
          </a:xfrm>
        </p:spPr>
        <p:txBody>
          <a:bodyPr rtlCol="0">
            <a:noAutofit/>
          </a:bodyPr>
          <a:lstStyle/>
          <a:p>
            <a:r>
              <a:rPr lang="cs-CZ" sz="3600" dirty="0" err="1" smtClean="0">
                <a:solidFill>
                  <a:srgbClr val="00B050"/>
                </a:solidFill>
              </a:rPr>
              <a:t>Choose</a:t>
            </a:r>
            <a:r>
              <a:rPr lang="cs-CZ" sz="3600" dirty="0" smtClean="0">
                <a:solidFill>
                  <a:srgbClr val="00B050"/>
                </a:solidFill>
              </a:rPr>
              <a:t> a, b </a:t>
            </a:r>
            <a:r>
              <a:rPr lang="cs-CZ" sz="3600" dirty="0" err="1" smtClean="0">
                <a:solidFill>
                  <a:srgbClr val="00B050"/>
                </a:solidFill>
              </a:rPr>
              <a:t>or</a:t>
            </a:r>
            <a:r>
              <a:rPr lang="cs-CZ" sz="3600" dirty="0" smtClean="0">
                <a:solidFill>
                  <a:srgbClr val="00B050"/>
                </a:solidFill>
              </a:rPr>
              <a:t> c.</a:t>
            </a:r>
            <a:endParaRPr lang="cs-CZ" sz="3600" dirty="0">
              <a:solidFill>
                <a:srgbClr val="00B050"/>
              </a:solidFill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405780" y="1124744"/>
            <a:ext cx="11665296" cy="5544616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dirty="0" smtClean="0"/>
              <a:t>Two </a:t>
            </a:r>
            <a:r>
              <a:rPr lang="en-US" dirty="0"/>
              <a:t>plates sliding past each other forms a </a:t>
            </a:r>
            <a:r>
              <a:rPr lang="en-US" b="1" dirty="0"/>
              <a:t>transform plate boundary</a:t>
            </a:r>
            <a:r>
              <a:rPr lang="en-US" dirty="0"/>
              <a:t>. Natural or human-made structures that cross a transform boundary are offset—split into pieces and carried in opposite directions. Rocks that line the boundary are pulverized as the plates grind along, creating a linear fault valley or undersea canyon. </a:t>
            </a:r>
            <a:r>
              <a:rPr lang="cs-CZ" dirty="0" smtClean="0"/>
              <a:t>1. ____</a:t>
            </a:r>
            <a:r>
              <a:rPr lang="en-US" dirty="0" smtClean="0"/>
              <a:t> </a:t>
            </a:r>
            <a:r>
              <a:rPr lang="en-US" dirty="0"/>
              <a:t>the plates alternately jam and jump against </a:t>
            </a:r>
            <a:r>
              <a:rPr lang="cs-CZ" dirty="0" smtClean="0"/>
              <a:t>2. ______</a:t>
            </a:r>
            <a:r>
              <a:rPr lang="en-US" dirty="0" smtClean="0"/>
              <a:t>, </a:t>
            </a:r>
            <a:r>
              <a:rPr lang="en-US" dirty="0"/>
              <a:t>earthquakes rattle through a wide boundary zone. </a:t>
            </a:r>
            <a:r>
              <a:rPr lang="cs-CZ" dirty="0" smtClean="0"/>
              <a:t>3. ______</a:t>
            </a:r>
            <a:r>
              <a:rPr lang="en-US" dirty="0" smtClean="0"/>
              <a:t>convergent </a:t>
            </a:r>
            <a:r>
              <a:rPr lang="en-US" dirty="0"/>
              <a:t>and divergent boundaries, no magma is formed. </a:t>
            </a:r>
            <a:r>
              <a:rPr lang="cs-CZ" dirty="0" smtClean="0"/>
              <a:t>4. ______</a:t>
            </a:r>
            <a:r>
              <a:rPr lang="en-US" dirty="0" smtClean="0"/>
              <a:t>, </a:t>
            </a:r>
            <a:r>
              <a:rPr lang="en-US" dirty="0"/>
              <a:t>crust is cracked and broken at transform margins, but is not created or destroyed</a:t>
            </a:r>
            <a:r>
              <a:rPr lang="en-US" dirty="0" smtClean="0"/>
              <a:t>.</a:t>
            </a:r>
            <a:endParaRPr lang="cs-CZ" dirty="0"/>
          </a:p>
          <a:p>
            <a:pPr marL="0" indent="0">
              <a:buNone/>
            </a:pPr>
            <a:endParaRPr lang="cs-CZ" sz="3200" dirty="0"/>
          </a:p>
          <a:p>
            <a:pPr marL="514350" indent="-514350">
              <a:buAutoNum type="arabicPeriod"/>
            </a:pPr>
            <a:r>
              <a:rPr lang="cs-CZ" dirty="0" smtClean="0"/>
              <a:t>a) </a:t>
            </a:r>
            <a:r>
              <a:rPr lang="cs-CZ" dirty="0" err="1" smtClean="0"/>
              <a:t>like</a:t>
            </a:r>
            <a:r>
              <a:rPr lang="cs-CZ" dirty="0" smtClean="0"/>
              <a:t>, b) </a:t>
            </a:r>
            <a:r>
              <a:rPr lang="cs-CZ" dirty="0" err="1" smtClean="0"/>
              <a:t>however</a:t>
            </a:r>
            <a:r>
              <a:rPr lang="cs-CZ" dirty="0" smtClean="0"/>
              <a:t>, c) </a:t>
            </a:r>
            <a:r>
              <a:rPr lang="cs-CZ" dirty="0" smtClean="0">
                <a:solidFill>
                  <a:srgbClr val="FFC000"/>
                </a:solidFill>
              </a:rPr>
              <a:t>as</a:t>
            </a:r>
          </a:p>
          <a:p>
            <a:pPr marL="514350" indent="-514350">
              <a:buAutoNum type="arabicPeriod"/>
            </a:pPr>
            <a:r>
              <a:rPr lang="cs-CZ" dirty="0" smtClean="0"/>
              <a:t>a) </a:t>
            </a:r>
            <a:r>
              <a:rPr lang="cs-CZ" dirty="0" err="1" smtClean="0"/>
              <a:t>themselves</a:t>
            </a:r>
            <a:r>
              <a:rPr lang="cs-CZ" dirty="0" smtClean="0"/>
              <a:t>, b) </a:t>
            </a:r>
            <a:r>
              <a:rPr lang="cs-CZ" dirty="0" err="1" smtClean="0">
                <a:solidFill>
                  <a:srgbClr val="FFC000"/>
                </a:solidFill>
              </a:rPr>
              <a:t>each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other</a:t>
            </a:r>
            <a:r>
              <a:rPr lang="cs-CZ" dirty="0" smtClean="0"/>
              <a:t>, c) </a:t>
            </a: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another</a:t>
            </a:r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 smtClean="0"/>
              <a:t>a) </a:t>
            </a:r>
            <a:r>
              <a:rPr lang="cs-CZ" dirty="0" smtClean="0">
                <a:solidFill>
                  <a:srgbClr val="FFC000"/>
                </a:solidFill>
              </a:rPr>
              <a:t>in </a:t>
            </a:r>
            <a:r>
              <a:rPr lang="cs-CZ" dirty="0" err="1" smtClean="0">
                <a:solidFill>
                  <a:srgbClr val="FFC000"/>
                </a:solidFill>
              </a:rPr>
              <a:t>contrast</a:t>
            </a:r>
            <a:r>
              <a:rPr lang="cs-CZ" dirty="0" smtClean="0">
                <a:solidFill>
                  <a:srgbClr val="FFC000"/>
                </a:solidFill>
              </a:rPr>
              <a:t> to</a:t>
            </a:r>
            <a:r>
              <a:rPr lang="cs-CZ" dirty="0" smtClean="0"/>
              <a:t>, b) in </a:t>
            </a:r>
            <a:r>
              <a:rPr lang="cs-CZ" dirty="0" err="1" smtClean="0"/>
              <a:t>comparison</a:t>
            </a:r>
            <a:r>
              <a:rPr lang="cs-CZ" dirty="0" smtClean="0"/>
              <a:t>, c) </a:t>
            </a:r>
            <a:r>
              <a:rPr lang="cs-CZ" dirty="0" err="1" smtClean="0"/>
              <a:t>similarly</a:t>
            </a:r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 smtClean="0"/>
              <a:t>a) </a:t>
            </a:r>
            <a:r>
              <a:rPr lang="cs-CZ" dirty="0" err="1" smtClean="0"/>
              <a:t>however</a:t>
            </a:r>
            <a:r>
              <a:rPr lang="cs-CZ" dirty="0" smtClean="0"/>
              <a:t>, b) </a:t>
            </a:r>
            <a:r>
              <a:rPr lang="cs-CZ" dirty="0" err="1" smtClean="0"/>
              <a:t>Nevertheless</a:t>
            </a:r>
            <a:r>
              <a:rPr lang="cs-CZ" dirty="0" smtClean="0"/>
              <a:t>, c) </a:t>
            </a:r>
            <a:r>
              <a:rPr lang="cs-CZ" dirty="0" err="1" smtClean="0">
                <a:solidFill>
                  <a:srgbClr val="FFC000"/>
                </a:solidFill>
              </a:rPr>
              <a:t>thus</a:t>
            </a:r>
            <a:endParaRPr lang="cs-CZ" dirty="0" smtClean="0">
              <a:solidFill>
                <a:srgbClr val="FFC000"/>
              </a:solidFill>
            </a:endParaRPr>
          </a:p>
          <a:p>
            <a:pPr marL="514350" indent="-514350">
              <a:buAutoNum type="arabicPeriod"/>
            </a:pPr>
            <a:endParaRPr lang="cs-CZ" sz="3200" dirty="0" smtClean="0"/>
          </a:p>
          <a:p>
            <a:pPr marL="514350" indent="-514350">
              <a:buAutoNum type="arabicPeriod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35647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7748" y="0"/>
            <a:ext cx="11665296" cy="1008112"/>
          </a:xfrm>
        </p:spPr>
        <p:txBody>
          <a:bodyPr rtlCol="0">
            <a:noAutofit/>
          </a:bodyPr>
          <a:lstStyle/>
          <a:p>
            <a:r>
              <a:rPr lang="cs-CZ" sz="2800" dirty="0" err="1" smtClean="0">
                <a:solidFill>
                  <a:srgbClr val="00B050"/>
                </a:solidFill>
              </a:rPr>
              <a:t>Grammar</a:t>
            </a:r>
            <a:r>
              <a:rPr lang="cs-CZ" sz="2800" dirty="0" smtClean="0">
                <a:solidFill>
                  <a:srgbClr val="00B050"/>
                </a:solidFill>
              </a:rPr>
              <a:t>: </a:t>
            </a:r>
            <a:r>
              <a:rPr lang="cs-CZ" sz="2800" dirty="0" err="1" smtClean="0">
                <a:solidFill>
                  <a:srgbClr val="00B050"/>
                </a:solidFill>
              </a:rPr>
              <a:t>complete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the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sentences</a:t>
            </a:r>
            <a:r>
              <a:rPr lang="cs-CZ" sz="2800" dirty="0" smtClean="0">
                <a:solidFill>
                  <a:srgbClr val="00B050"/>
                </a:solidFill>
              </a:rPr>
              <a:t> so </a:t>
            </a:r>
            <a:r>
              <a:rPr lang="cs-CZ" sz="2800" dirty="0" err="1" smtClean="0">
                <a:solidFill>
                  <a:srgbClr val="00B050"/>
                </a:solidFill>
              </a:rPr>
              <a:t>that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they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have</a:t>
            </a:r>
            <a:r>
              <a:rPr lang="cs-CZ" sz="2800" dirty="0" smtClean="0">
                <a:solidFill>
                  <a:srgbClr val="00B050"/>
                </a:solidFill>
              </a:rPr>
              <a:t> a </a:t>
            </a:r>
            <a:r>
              <a:rPr lang="cs-CZ" sz="2800" dirty="0" err="1" smtClean="0">
                <a:solidFill>
                  <a:srgbClr val="00B050"/>
                </a:solidFill>
              </a:rPr>
              <a:t>similar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meaning</a:t>
            </a:r>
            <a:r>
              <a:rPr lang="cs-CZ" sz="2800" dirty="0" smtClean="0">
                <a:solidFill>
                  <a:srgbClr val="00B050"/>
                </a:solidFill>
              </a:rPr>
              <a:t> as </a:t>
            </a:r>
            <a:r>
              <a:rPr lang="cs-CZ" sz="2800" dirty="0" err="1" smtClean="0">
                <a:solidFill>
                  <a:srgbClr val="00B050"/>
                </a:solidFill>
              </a:rPr>
              <a:t>the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original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sentences</a:t>
            </a:r>
            <a:r>
              <a:rPr lang="cs-CZ" sz="2800" dirty="0" smtClean="0">
                <a:solidFill>
                  <a:srgbClr val="00B050"/>
                </a:solidFill>
              </a:rPr>
              <a:t>. Use </a:t>
            </a:r>
            <a:r>
              <a:rPr lang="cs-CZ" sz="2800" dirty="0" err="1" smtClean="0">
                <a:solidFill>
                  <a:srgbClr val="00B050"/>
                </a:solidFill>
              </a:rPr>
              <a:t>between</a:t>
            </a:r>
            <a:r>
              <a:rPr lang="cs-CZ" sz="2800" dirty="0" smtClean="0">
                <a:solidFill>
                  <a:srgbClr val="00B050"/>
                </a:solidFill>
              </a:rPr>
              <a:t> 2-5 </a:t>
            </a:r>
            <a:r>
              <a:rPr lang="cs-CZ" sz="2800" dirty="0" err="1" smtClean="0">
                <a:solidFill>
                  <a:srgbClr val="00B050"/>
                </a:solidFill>
              </a:rPr>
              <a:t>words</a:t>
            </a:r>
            <a:r>
              <a:rPr lang="cs-CZ" sz="3600" dirty="0" smtClean="0">
                <a:solidFill>
                  <a:srgbClr val="00B050"/>
                </a:solidFill>
              </a:rPr>
              <a:t>.</a:t>
            </a:r>
            <a:endParaRPr lang="cs-CZ" sz="3600" dirty="0">
              <a:solidFill>
                <a:srgbClr val="00B050"/>
              </a:solidFill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405780" y="1484784"/>
            <a:ext cx="11665296" cy="5184576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 smtClean="0"/>
              <a:t>1. My </a:t>
            </a:r>
            <a:r>
              <a:rPr lang="cs-CZ" sz="2800" dirty="0" err="1" smtClean="0"/>
              <a:t>advice</a:t>
            </a:r>
            <a:r>
              <a:rPr lang="cs-CZ" sz="2800" dirty="0" smtClean="0"/>
              <a:t> to </a:t>
            </a:r>
            <a:r>
              <a:rPr lang="cs-CZ" sz="2800" dirty="0" err="1" smtClean="0"/>
              <a:t>you</a:t>
            </a:r>
            <a:r>
              <a:rPr lang="cs-CZ" sz="2800" dirty="0" smtClean="0"/>
              <a:t> </a:t>
            </a:r>
            <a:r>
              <a:rPr lang="cs-CZ" sz="2800" dirty="0" err="1" smtClean="0"/>
              <a:t>is</a:t>
            </a:r>
            <a:r>
              <a:rPr lang="cs-CZ" sz="2800" dirty="0" smtClean="0"/>
              <a:t> to talk to </a:t>
            </a:r>
            <a:r>
              <a:rPr lang="cs-CZ" sz="2800" dirty="0" err="1" smtClean="0"/>
              <a:t>your</a:t>
            </a:r>
            <a:r>
              <a:rPr lang="cs-CZ" sz="2800" dirty="0" smtClean="0"/>
              <a:t> </a:t>
            </a:r>
            <a:r>
              <a:rPr lang="cs-CZ" sz="2800" dirty="0" err="1" smtClean="0"/>
              <a:t>teacher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FFC000"/>
                </a:solidFill>
              </a:rPr>
              <a:t>	</a:t>
            </a:r>
            <a:r>
              <a:rPr lang="cs-CZ" sz="2800" dirty="0" err="1" smtClean="0">
                <a:solidFill>
                  <a:srgbClr val="FFC000"/>
                </a:solidFill>
              </a:rPr>
              <a:t>If</a:t>
            </a:r>
            <a:r>
              <a:rPr lang="cs-CZ" sz="2800" dirty="0" smtClean="0">
                <a:solidFill>
                  <a:srgbClr val="FFC000"/>
                </a:solidFill>
              </a:rPr>
              <a:t>_______________ talk to </a:t>
            </a:r>
            <a:r>
              <a:rPr lang="cs-CZ" sz="2800" dirty="0" err="1" smtClean="0">
                <a:solidFill>
                  <a:srgbClr val="FFC000"/>
                </a:solidFill>
              </a:rPr>
              <a:t>your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teacher</a:t>
            </a:r>
            <a:r>
              <a:rPr lang="cs-CZ" sz="2800" dirty="0" smtClean="0">
                <a:solidFill>
                  <a:srgbClr val="FFC000"/>
                </a:solidFill>
              </a:rPr>
              <a:t>.</a:t>
            </a:r>
          </a:p>
          <a:p>
            <a:pPr marL="0" indent="0">
              <a:buNone/>
            </a:pPr>
            <a:r>
              <a:rPr lang="cs-CZ" sz="2800" dirty="0" smtClean="0"/>
              <a:t>2. </a:t>
            </a:r>
            <a:r>
              <a:rPr lang="cs-CZ" sz="2800" dirty="0" err="1" smtClean="0"/>
              <a:t>Barry</a:t>
            </a:r>
            <a:r>
              <a:rPr lang="cs-CZ" sz="2800" dirty="0" smtClean="0"/>
              <a:t> </a:t>
            </a:r>
            <a:r>
              <a:rPr lang="cs-CZ" sz="2800" dirty="0" err="1" smtClean="0"/>
              <a:t>wasn‘t</a:t>
            </a:r>
            <a:r>
              <a:rPr lang="cs-CZ" sz="2800" dirty="0" smtClean="0"/>
              <a:t> </a:t>
            </a:r>
            <a:r>
              <a:rPr lang="cs-CZ" sz="2800" dirty="0" err="1" smtClean="0"/>
              <a:t>strong</a:t>
            </a:r>
            <a:r>
              <a:rPr lang="cs-CZ" sz="2800" dirty="0" smtClean="0"/>
              <a:t> </a:t>
            </a:r>
            <a:r>
              <a:rPr lang="cs-CZ" sz="2800" dirty="0" err="1" smtClean="0"/>
              <a:t>enough</a:t>
            </a:r>
            <a:r>
              <a:rPr lang="cs-CZ" sz="2800" dirty="0" smtClean="0"/>
              <a:t> to lift </a:t>
            </a:r>
            <a:r>
              <a:rPr lang="cs-CZ" sz="2800" dirty="0" err="1" smtClean="0"/>
              <a:t>the</a:t>
            </a:r>
            <a:r>
              <a:rPr lang="cs-CZ" sz="2800" dirty="0" smtClean="0"/>
              <a:t> rock.</a:t>
            </a:r>
          </a:p>
          <a:p>
            <a:pPr marL="0" indent="0">
              <a:buNone/>
            </a:pPr>
            <a:r>
              <a:rPr lang="cs-CZ" sz="2800" dirty="0" smtClean="0"/>
              <a:t>	</a:t>
            </a:r>
            <a:r>
              <a:rPr lang="cs-CZ" sz="2800" dirty="0" err="1" smtClean="0">
                <a:solidFill>
                  <a:srgbClr val="FFC000"/>
                </a:solidFill>
              </a:rPr>
              <a:t>Barry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didn‘t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have</a:t>
            </a:r>
            <a:r>
              <a:rPr lang="cs-CZ" sz="2800" dirty="0" smtClean="0">
                <a:solidFill>
                  <a:srgbClr val="FFC000"/>
                </a:solidFill>
              </a:rPr>
              <a:t> ____________ lift </a:t>
            </a:r>
            <a:r>
              <a:rPr lang="cs-CZ" sz="2800" dirty="0" err="1" smtClean="0">
                <a:solidFill>
                  <a:srgbClr val="FFC000"/>
                </a:solidFill>
              </a:rPr>
              <a:t>the</a:t>
            </a:r>
            <a:r>
              <a:rPr lang="cs-CZ" sz="2800" dirty="0" smtClean="0">
                <a:solidFill>
                  <a:srgbClr val="FFC000"/>
                </a:solidFill>
              </a:rPr>
              <a:t> rock.</a:t>
            </a:r>
          </a:p>
          <a:p>
            <a:pPr marL="0" indent="0">
              <a:buNone/>
            </a:pPr>
            <a:r>
              <a:rPr lang="cs-CZ" sz="2800" dirty="0" smtClean="0"/>
              <a:t>3. </a:t>
            </a:r>
            <a:r>
              <a:rPr lang="cs-CZ" sz="2800" dirty="0" err="1" smtClean="0"/>
              <a:t>They</a:t>
            </a:r>
            <a:r>
              <a:rPr lang="cs-CZ" sz="2800" dirty="0" smtClean="0"/>
              <a:t> are </a:t>
            </a:r>
            <a:r>
              <a:rPr lang="cs-CZ" sz="2800" dirty="0" err="1" smtClean="0"/>
              <a:t>opening</a:t>
            </a:r>
            <a:r>
              <a:rPr lang="cs-CZ" sz="2800" dirty="0"/>
              <a:t> </a:t>
            </a:r>
            <a:r>
              <a:rPr lang="cs-CZ" sz="2800" dirty="0" smtClean="0"/>
              <a:t>a </a:t>
            </a:r>
            <a:r>
              <a:rPr lang="cs-CZ" sz="2800" dirty="0" err="1" smtClean="0"/>
              <a:t>new</a:t>
            </a:r>
            <a:r>
              <a:rPr lang="cs-CZ" sz="2800" dirty="0" smtClean="0"/>
              <a:t> university.</a:t>
            </a:r>
          </a:p>
          <a:p>
            <a:pPr marL="0" indent="0">
              <a:buNone/>
            </a:pPr>
            <a:r>
              <a:rPr lang="cs-CZ" sz="2800" dirty="0" smtClean="0"/>
              <a:t>	</a:t>
            </a:r>
            <a:r>
              <a:rPr lang="cs-CZ" sz="2800" dirty="0" smtClean="0">
                <a:solidFill>
                  <a:srgbClr val="FFC000"/>
                </a:solidFill>
              </a:rPr>
              <a:t>A </a:t>
            </a:r>
            <a:r>
              <a:rPr lang="cs-CZ" sz="2800" dirty="0" err="1" smtClean="0">
                <a:solidFill>
                  <a:srgbClr val="FFC000"/>
                </a:solidFill>
              </a:rPr>
              <a:t>new</a:t>
            </a:r>
            <a:r>
              <a:rPr lang="cs-CZ" sz="2800" dirty="0" smtClean="0">
                <a:solidFill>
                  <a:srgbClr val="FFC000"/>
                </a:solidFill>
              </a:rPr>
              <a:t> university_________________.</a:t>
            </a:r>
          </a:p>
          <a:p>
            <a:pPr marL="0" indent="0">
              <a:buNone/>
            </a:pPr>
            <a:r>
              <a:rPr lang="cs-CZ" sz="2800" dirty="0" smtClean="0"/>
              <a:t>4. I </a:t>
            </a:r>
            <a:r>
              <a:rPr lang="cs-CZ" sz="2800" dirty="0" err="1" smtClean="0"/>
              <a:t>started</a:t>
            </a:r>
            <a:r>
              <a:rPr lang="cs-CZ" sz="2800" dirty="0" smtClean="0"/>
              <a:t> </a:t>
            </a:r>
            <a:r>
              <a:rPr lang="cs-CZ" sz="2800" dirty="0" err="1" smtClean="0"/>
              <a:t>learning</a:t>
            </a:r>
            <a:r>
              <a:rPr lang="cs-CZ" sz="2800" dirty="0" smtClean="0"/>
              <a:t> geology </a:t>
            </a:r>
            <a:r>
              <a:rPr lang="cs-CZ" sz="2800" dirty="0" err="1" smtClean="0"/>
              <a:t>two</a:t>
            </a:r>
            <a:r>
              <a:rPr lang="cs-CZ" sz="2800" dirty="0" smtClean="0"/>
              <a:t> </a:t>
            </a:r>
            <a:r>
              <a:rPr lang="cs-CZ" sz="2800" dirty="0" err="1" smtClean="0"/>
              <a:t>years</a:t>
            </a:r>
            <a:r>
              <a:rPr lang="cs-CZ" sz="2800" dirty="0" smtClean="0"/>
              <a:t> ago.</a:t>
            </a:r>
          </a:p>
          <a:p>
            <a:pPr marL="0" indent="0">
              <a:buNone/>
            </a:pPr>
            <a:r>
              <a:rPr lang="cs-CZ" sz="2800" dirty="0" smtClean="0"/>
              <a:t>	</a:t>
            </a:r>
            <a:r>
              <a:rPr lang="cs-CZ" sz="2800" dirty="0" smtClean="0">
                <a:solidFill>
                  <a:srgbClr val="FFC000"/>
                </a:solidFill>
              </a:rPr>
              <a:t>I ___________________geology </a:t>
            </a:r>
            <a:r>
              <a:rPr lang="cs-CZ" sz="2800" dirty="0" err="1" smtClean="0">
                <a:solidFill>
                  <a:srgbClr val="FFC000"/>
                </a:solidFill>
              </a:rPr>
              <a:t>for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two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years</a:t>
            </a:r>
            <a:r>
              <a:rPr lang="cs-CZ" sz="2800" dirty="0" smtClean="0">
                <a:solidFill>
                  <a:srgbClr val="FFC000"/>
                </a:solidFill>
              </a:rPr>
              <a:t>.</a:t>
            </a:r>
          </a:p>
          <a:p>
            <a:pPr marL="0" indent="0">
              <a:buNone/>
            </a:pPr>
            <a:r>
              <a:rPr lang="cs-CZ" sz="2800" dirty="0" smtClean="0"/>
              <a:t>5. </a:t>
            </a:r>
            <a:r>
              <a:rPr lang="cs-CZ" sz="2800" dirty="0" err="1" smtClean="0"/>
              <a:t>What</a:t>
            </a:r>
            <a:r>
              <a:rPr lang="cs-CZ" sz="2800" dirty="0" smtClean="0"/>
              <a:t> a </a:t>
            </a:r>
            <a:r>
              <a:rPr lang="cs-CZ" sz="2800" dirty="0" err="1" smtClean="0"/>
              <a:t>shame</a:t>
            </a:r>
            <a:r>
              <a:rPr lang="cs-CZ" sz="2800" dirty="0" smtClean="0"/>
              <a:t>! </a:t>
            </a:r>
            <a:r>
              <a:rPr lang="cs-CZ" sz="2800" dirty="0" err="1" smtClean="0"/>
              <a:t>They</a:t>
            </a:r>
            <a:r>
              <a:rPr lang="cs-CZ" sz="2800" dirty="0" smtClean="0"/>
              <a:t> </a:t>
            </a:r>
            <a:r>
              <a:rPr lang="cs-CZ" sz="2800" dirty="0" err="1" smtClean="0"/>
              <a:t>have</a:t>
            </a:r>
            <a:r>
              <a:rPr lang="cs-CZ" sz="2800" dirty="0" smtClean="0"/>
              <a:t> </a:t>
            </a:r>
            <a:r>
              <a:rPr lang="cs-CZ" sz="2800" dirty="0" err="1" smtClean="0"/>
              <a:t>broken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mineral</a:t>
            </a:r>
            <a:r>
              <a:rPr lang="cs-CZ" sz="2800" dirty="0" smtClean="0"/>
              <a:t>!</a:t>
            </a:r>
          </a:p>
          <a:p>
            <a:pPr marL="0" indent="0">
              <a:buNone/>
            </a:pPr>
            <a:r>
              <a:rPr lang="cs-CZ" sz="2800" dirty="0" smtClean="0"/>
              <a:t>	</a:t>
            </a:r>
            <a:r>
              <a:rPr lang="cs-CZ" sz="2800" dirty="0" smtClean="0">
                <a:solidFill>
                  <a:srgbClr val="FFC000"/>
                </a:solidFill>
              </a:rPr>
              <a:t>I </a:t>
            </a:r>
            <a:r>
              <a:rPr lang="cs-CZ" sz="2800" dirty="0" err="1" smtClean="0">
                <a:solidFill>
                  <a:srgbClr val="FFC000"/>
                </a:solidFill>
              </a:rPr>
              <a:t>wish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the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mineral</a:t>
            </a:r>
            <a:r>
              <a:rPr lang="cs-CZ" sz="2800" dirty="0" smtClean="0">
                <a:solidFill>
                  <a:srgbClr val="FFC000"/>
                </a:solidFill>
              </a:rPr>
              <a:t>_______________!</a:t>
            </a:r>
            <a:endParaRPr lang="cs-CZ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4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7748" y="0"/>
            <a:ext cx="11665296" cy="1008112"/>
          </a:xfrm>
        </p:spPr>
        <p:txBody>
          <a:bodyPr rtlCol="0">
            <a:noAutofit/>
          </a:bodyPr>
          <a:lstStyle/>
          <a:p>
            <a:r>
              <a:rPr lang="cs-CZ" sz="2800" dirty="0" err="1" smtClean="0">
                <a:solidFill>
                  <a:srgbClr val="00B050"/>
                </a:solidFill>
              </a:rPr>
              <a:t>Right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answers</a:t>
            </a:r>
            <a:endParaRPr lang="cs-CZ" sz="3600" dirty="0">
              <a:solidFill>
                <a:srgbClr val="00B050"/>
              </a:solidFill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405780" y="1484784"/>
            <a:ext cx="11665296" cy="5184576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 smtClean="0"/>
              <a:t>1. My </a:t>
            </a:r>
            <a:r>
              <a:rPr lang="cs-CZ" sz="2800" dirty="0" err="1" smtClean="0"/>
              <a:t>advice</a:t>
            </a:r>
            <a:r>
              <a:rPr lang="cs-CZ" sz="2800" dirty="0" smtClean="0"/>
              <a:t> to </a:t>
            </a:r>
            <a:r>
              <a:rPr lang="cs-CZ" sz="2800" dirty="0" err="1" smtClean="0"/>
              <a:t>you</a:t>
            </a:r>
            <a:r>
              <a:rPr lang="cs-CZ" sz="2800" dirty="0" smtClean="0"/>
              <a:t> </a:t>
            </a:r>
            <a:r>
              <a:rPr lang="cs-CZ" sz="2800" dirty="0" err="1" smtClean="0"/>
              <a:t>is</a:t>
            </a:r>
            <a:r>
              <a:rPr lang="cs-CZ" sz="2800" dirty="0" smtClean="0"/>
              <a:t> to talk to </a:t>
            </a:r>
            <a:r>
              <a:rPr lang="cs-CZ" sz="2800" dirty="0" err="1" smtClean="0"/>
              <a:t>your</a:t>
            </a:r>
            <a:r>
              <a:rPr lang="cs-CZ" sz="2800" dirty="0" smtClean="0"/>
              <a:t> </a:t>
            </a:r>
            <a:r>
              <a:rPr lang="cs-CZ" sz="2800" dirty="0" err="1" smtClean="0"/>
              <a:t>teacher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FFC000"/>
                </a:solidFill>
              </a:rPr>
              <a:t>	</a:t>
            </a:r>
            <a:r>
              <a:rPr lang="cs-CZ" sz="2800" dirty="0" err="1" smtClean="0">
                <a:solidFill>
                  <a:srgbClr val="FFC000"/>
                </a:solidFill>
              </a:rPr>
              <a:t>If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smtClean="0">
                <a:solidFill>
                  <a:srgbClr val="00B050"/>
                </a:solidFill>
              </a:rPr>
              <a:t>I </a:t>
            </a:r>
            <a:r>
              <a:rPr lang="cs-CZ" sz="2800" dirty="0" err="1" smtClean="0">
                <a:solidFill>
                  <a:srgbClr val="00B050"/>
                </a:solidFill>
              </a:rPr>
              <a:t>were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you</a:t>
            </a:r>
            <a:r>
              <a:rPr lang="cs-CZ" sz="2800" dirty="0" smtClean="0">
                <a:solidFill>
                  <a:srgbClr val="00B050"/>
                </a:solidFill>
              </a:rPr>
              <a:t> I </a:t>
            </a:r>
            <a:r>
              <a:rPr lang="cs-CZ" sz="2800" dirty="0" err="1" smtClean="0">
                <a:solidFill>
                  <a:srgbClr val="00B050"/>
                </a:solidFill>
              </a:rPr>
              <a:t>would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smtClean="0">
                <a:solidFill>
                  <a:srgbClr val="FFC000"/>
                </a:solidFill>
              </a:rPr>
              <a:t>talk to </a:t>
            </a:r>
            <a:r>
              <a:rPr lang="cs-CZ" sz="2800" dirty="0" err="1" smtClean="0">
                <a:solidFill>
                  <a:srgbClr val="FFC000"/>
                </a:solidFill>
              </a:rPr>
              <a:t>your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teacher</a:t>
            </a:r>
            <a:r>
              <a:rPr lang="cs-CZ" sz="2800" dirty="0" smtClean="0">
                <a:solidFill>
                  <a:srgbClr val="FFC000"/>
                </a:solidFill>
              </a:rPr>
              <a:t>.</a:t>
            </a:r>
          </a:p>
          <a:p>
            <a:pPr marL="0" indent="0">
              <a:buNone/>
            </a:pPr>
            <a:r>
              <a:rPr lang="cs-CZ" sz="2800" dirty="0" smtClean="0"/>
              <a:t>2. </a:t>
            </a:r>
            <a:r>
              <a:rPr lang="cs-CZ" sz="2800" dirty="0" err="1" smtClean="0"/>
              <a:t>Barry</a:t>
            </a:r>
            <a:r>
              <a:rPr lang="cs-CZ" sz="2800" dirty="0" smtClean="0"/>
              <a:t> </a:t>
            </a:r>
            <a:r>
              <a:rPr lang="cs-CZ" sz="2800" dirty="0" err="1" smtClean="0"/>
              <a:t>wasn‘t</a:t>
            </a:r>
            <a:r>
              <a:rPr lang="cs-CZ" sz="2800" dirty="0" smtClean="0"/>
              <a:t> </a:t>
            </a:r>
            <a:r>
              <a:rPr lang="cs-CZ" sz="2800" dirty="0" err="1" smtClean="0"/>
              <a:t>strong</a:t>
            </a:r>
            <a:r>
              <a:rPr lang="cs-CZ" sz="2800" dirty="0" smtClean="0"/>
              <a:t> </a:t>
            </a:r>
            <a:r>
              <a:rPr lang="cs-CZ" sz="2800" dirty="0" err="1" smtClean="0"/>
              <a:t>enough</a:t>
            </a:r>
            <a:r>
              <a:rPr lang="cs-CZ" sz="2800" dirty="0" smtClean="0"/>
              <a:t> to lift </a:t>
            </a:r>
            <a:r>
              <a:rPr lang="cs-CZ" sz="2800" dirty="0" err="1" smtClean="0"/>
              <a:t>the</a:t>
            </a:r>
            <a:r>
              <a:rPr lang="cs-CZ" sz="2800" dirty="0" smtClean="0"/>
              <a:t> rock.</a:t>
            </a:r>
          </a:p>
          <a:p>
            <a:pPr marL="0" indent="0">
              <a:buNone/>
            </a:pPr>
            <a:r>
              <a:rPr lang="cs-CZ" sz="2800" dirty="0" smtClean="0"/>
              <a:t>	</a:t>
            </a:r>
            <a:r>
              <a:rPr lang="cs-CZ" sz="2800" dirty="0" err="1" smtClean="0">
                <a:solidFill>
                  <a:srgbClr val="FFC000"/>
                </a:solidFill>
              </a:rPr>
              <a:t>Barry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didn‘t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have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enough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strength</a:t>
            </a:r>
            <a:r>
              <a:rPr lang="cs-CZ" sz="2800" dirty="0" smtClean="0">
                <a:solidFill>
                  <a:srgbClr val="00B050"/>
                </a:solidFill>
              </a:rPr>
              <a:t> to</a:t>
            </a:r>
            <a:r>
              <a:rPr lang="cs-CZ" sz="2800" dirty="0" smtClean="0">
                <a:solidFill>
                  <a:srgbClr val="FFC000"/>
                </a:solidFill>
              </a:rPr>
              <a:t> lift </a:t>
            </a:r>
            <a:r>
              <a:rPr lang="cs-CZ" sz="2800" dirty="0" err="1" smtClean="0">
                <a:solidFill>
                  <a:srgbClr val="FFC000"/>
                </a:solidFill>
              </a:rPr>
              <a:t>the</a:t>
            </a:r>
            <a:r>
              <a:rPr lang="cs-CZ" sz="2800" dirty="0" smtClean="0">
                <a:solidFill>
                  <a:srgbClr val="FFC000"/>
                </a:solidFill>
              </a:rPr>
              <a:t> rock.</a:t>
            </a:r>
          </a:p>
          <a:p>
            <a:pPr marL="0" indent="0">
              <a:buNone/>
            </a:pPr>
            <a:r>
              <a:rPr lang="cs-CZ" sz="2800" dirty="0" smtClean="0"/>
              <a:t>3. </a:t>
            </a:r>
            <a:r>
              <a:rPr lang="cs-CZ" sz="2800" dirty="0" err="1" smtClean="0"/>
              <a:t>They</a:t>
            </a:r>
            <a:r>
              <a:rPr lang="cs-CZ" sz="2800" dirty="0" smtClean="0"/>
              <a:t> are </a:t>
            </a:r>
            <a:r>
              <a:rPr lang="cs-CZ" sz="2800" dirty="0" err="1" smtClean="0"/>
              <a:t>opening</a:t>
            </a:r>
            <a:r>
              <a:rPr lang="cs-CZ" sz="2800" dirty="0"/>
              <a:t> </a:t>
            </a:r>
            <a:r>
              <a:rPr lang="cs-CZ" sz="2800" dirty="0" smtClean="0"/>
              <a:t>a </a:t>
            </a:r>
            <a:r>
              <a:rPr lang="cs-CZ" sz="2800" dirty="0" err="1" smtClean="0"/>
              <a:t>new</a:t>
            </a:r>
            <a:r>
              <a:rPr lang="cs-CZ" sz="2800" dirty="0" smtClean="0"/>
              <a:t> university.</a:t>
            </a:r>
          </a:p>
          <a:p>
            <a:pPr marL="0" indent="0">
              <a:buNone/>
            </a:pPr>
            <a:r>
              <a:rPr lang="cs-CZ" sz="2800" dirty="0" smtClean="0"/>
              <a:t>	</a:t>
            </a:r>
            <a:r>
              <a:rPr lang="cs-CZ" sz="2800" dirty="0" smtClean="0">
                <a:solidFill>
                  <a:srgbClr val="FFC000"/>
                </a:solidFill>
              </a:rPr>
              <a:t>A </a:t>
            </a:r>
            <a:r>
              <a:rPr lang="cs-CZ" sz="2800" dirty="0" err="1" smtClean="0">
                <a:solidFill>
                  <a:srgbClr val="FFC000"/>
                </a:solidFill>
              </a:rPr>
              <a:t>new</a:t>
            </a:r>
            <a:r>
              <a:rPr lang="cs-CZ" sz="2800" dirty="0" smtClean="0">
                <a:solidFill>
                  <a:srgbClr val="FFC000"/>
                </a:solidFill>
              </a:rPr>
              <a:t> university </a:t>
            </a:r>
            <a:r>
              <a:rPr lang="cs-CZ" sz="2800" dirty="0" err="1" smtClean="0">
                <a:solidFill>
                  <a:srgbClr val="00B050"/>
                </a:solidFill>
              </a:rPr>
              <a:t>is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being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opened</a:t>
            </a:r>
            <a:r>
              <a:rPr lang="cs-CZ" sz="2800" dirty="0" smtClean="0">
                <a:solidFill>
                  <a:srgbClr val="FFC000"/>
                </a:solidFill>
              </a:rPr>
              <a:t>.</a:t>
            </a:r>
          </a:p>
          <a:p>
            <a:pPr marL="0" indent="0">
              <a:buNone/>
            </a:pPr>
            <a:r>
              <a:rPr lang="cs-CZ" sz="2800" dirty="0" smtClean="0"/>
              <a:t>4. I </a:t>
            </a:r>
            <a:r>
              <a:rPr lang="cs-CZ" sz="2800" dirty="0" err="1" smtClean="0"/>
              <a:t>started</a:t>
            </a:r>
            <a:r>
              <a:rPr lang="cs-CZ" sz="2800" dirty="0" smtClean="0"/>
              <a:t> </a:t>
            </a:r>
            <a:r>
              <a:rPr lang="cs-CZ" sz="2800" dirty="0" err="1" smtClean="0"/>
              <a:t>learning</a:t>
            </a:r>
            <a:r>
              <a:rPr lang="cs-CZ" sz="2800" dirty="0" smtClean="0"/>
              <a:t> geology </a:t>
            </a:r>
            <a:r>
              <a:rPr lang="cs-CZ" sz="2800" dirty="0" err="1" smtClean="0"/>
              <a:t>two</a:t>
            </a:r>
            <a:r>
              <a:rPr lang="cs-CZ" sz="2800" dirty="0" smtClean="0"/>
              <a:t> </a:t>
            </a:r>
            <a:r>
              <a:rPr lang="cs-CZ" sz="2800" dirty="0" err="1" smtClean="0"/>
              <a:t>years</a:t>
            </a:r>
            <a:r>
              <a:rPr lang="cs-CZ" sz="2800" dirty="0" smtClean="0"/>
              <a:t> ago.</a:t>
            </a:r>
          </a:p>
          <a:p>
            <a:pPr marL="0" indent="0">
              <a:buNone/>
            </a:pPr>
            <a:r>
              <a:rPr lang="cs-CZ" sz="2800" dirty="0" smtClean="0"/>
              <a:t>	</a:t>
            </a:r>
            <a:r>
              <a:rPr lang="cs-CZ" sz="2800" dirty="0" smtClean="0">
                <a:solidFill>
                  <a:srgbClr val="FFC000"/>
                </a:solidFill>
              </a:rPr>
              <a:t>I </a:t>
            </a:r>
            <a:r>
              <a:rPr lang="cs-CZ" sz="2800" dirty="0" err="1" smtClean="0">
                <a:solidFill>
                  <a:srgbClr val="00B050"/>
                </a:solidFill>
              </a:rPr>
              <a:t>have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been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learning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smtClean="0">
                <a:solidFill>
                  <a:srgbClr val="FFC000"/>
                </a:solidFill>
              </a:rPr>
              <a:t>geology </a:t>
            </a:r>
            <a:r>
              <a:rPr lang="cs-CZ" sz="2800" dirty="0" err="1" smtClean="0">
                <a:solidFill>
                  <a:srgbClr val="FFC000"/>
                </a:solidFill>
              </a:rPr>
              <a:t>for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two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years</a:t>
            </a:r>
            <a:r>
              <a:rPr lang="cs-CZ" sz="2800" dirty="0" smtClean="0">
                <a:solidFill>
                  <a:srgbClr val="FFC000"/>
                </a:solidFill>
              </a:rPr>
              <a:t>.</a:t>
            </a:r>
          </a:p>
          <a:p>
            <a:pPr marL="0" indent="0">
              <a:buNone/>
            </a:pPr>
            <a:r>
              <a:rPr lang="cs-CZ" sz="2800" dirty="0" smtClean="0"/>
              <a:t>5. </a:t>
            </a:r>
            <a:r>
              <a:rPr lang="cs-CZ" sz="2800" dirty="0" err="1" smtClean="0"/>
              <a:t>What</a:t>
            </a:r>
            <a:r>
              <a:rPr lang="cs-CZ" sz="2800" dirty="0" smtClean="0"/>
              <a:t> a </a:t>
            </a:r>
            <a:r>
              <a:rPr lang="cs-CZ" sz="2800" dirty="0" err="1" smtClean="0"/>
              <a:t>shame</a:t>
            </a:r>
            <a:r>
              <a:rPr lang="cs-CZ" sz="2800" dirty="0" smtClean="0"/>
              <a:t>! </a:t>
            </a:r>
            <a:r>
              <a:rPr lang="cs-CZ" sz="2800" dirty="0" err="1" smtClean="0"/>
              <a:t>They</a:t>
            </a:r>
            <a:r>
              <a:rPr lang="cs-CZ" sz="2800" dirty="0" smtClean="0"/>
              <a:t> </a:t>
            </a:r>
            <a:r>
              <a:rPr lang="cs-CZ" sz="2800" dirty="0" err="1" smtClean="0"/>
              <a:t>have</a:t>
            </a:r>
            <a:r>
              <a:rPr lang="cs-CZ" sz="2800" dirty="0" smtClean="0"/>
              <a:t> </a:t>
            </a:r>
            <a:r>
              <a:rPr lang="cs-CZ" sz="2800" dirty="0" err="1" smtClean="0"/>
              <a:t>broken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mineral</a:t>
            </a:r>
            <a:r>
              <a:rPr lang="cs-CZ" sz="2800" dirty="0" smtClean="0"/>
              <a:t>!</a:t>
            </a:r>
          </a:p>
          <a:p>
            <a:pPr marL="0" indent="0">
              <a:buNone/>
            </a:pPr>
            <a:r>
              <a:rPr lang="cs-CZ" sz="2800" dirty="0" smtClean="0"/>
              <a:t>	</a:t>
            </a:r>
            <a:r>
              <a:rPr lang="cs-CZ" sz="2800" dirty="0" smtClean="0">
                <a:solidFill>
                  <a:srgbClr val="FFC000"/>
                </a:solidFill>
              </a:rPr>
              <a:t>I </a:t>
            </a:r>
            <a:r>
              <a:rPr lang="cs-CZ" sz="2800" dirty="0" err="1" smtClean="0">
                <a:solidFill>
                  <a:srgbClr val="FFC000"/>
                </a:solidFill>
              </a:rPr>
              <a:t>wish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the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mineral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hadn‘t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been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broken</a:t>
            </a:r>
            <a:r>
              <a:rPr lang="cs-CZ" sz="2800" dirty="0" smtClean="0">
                <a:solidFill>
                  <a:srgbClr val="FFC000"/>
                </a:solidFill>
              </a:rPr>
              <a:t>!</a:t>
            </a:r>
            <a:endParaRPr lang="cs-CZ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4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7748" y="0"/>
            <a:ext cx="11665296" cy="1008112"/>
          </a:xfrm>
        </p:spPr>
        <p:txBody>
          <a:bodyPr rtlCol="0">
            <a:noAutofit/>
          </a:bodyPr>
          <a:lstStyle/>
          <a:p>
            <a:r>
              <a:rPr lang="cs-CZ" sz="2800" dirty="0" err="1" smtClean="0">
                <a:solidFill>
                  <a:srgbClr val="00B050"/>
                </a:solidFill>
              </a:rPr>
              <a:t>Listening</a:t>
            </a:r>
            <a:endParaRPr lang="cs-CZ" sz="3600" dirty="0">
              <a:solidFill>
                <a:srgbClr val="00B050"/>
              </a:solidFill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518545" y="1412776"/>
            <a:ext cx="11408515" cy="5184576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</a:pPr>
            <a:r>
              <a:rPr lang="cs-CZ" sz="2800" dirty="0">
                <a:solidFill>
                  <a:srgbClr val="FFC000"/>
                </a:solidFill>
                <a:hlinkClick r:id="rId3"/>
              </a:rPr>
              <a:t>https://www.youtube.com/watch?v=_</a:t>
            </a:r>
            <a:r>
              <a:rPr lang="cs-CZ" sz="2800" dirty="0" smtClean="0">
                <a:solidFill>
                  <a:srgbClr val="FFC000"/>
                </a:solidFill>
                <a:hlinkClick r:id="rId3"/>
              </a:rPr>
              <a:t>UuDFkXxEnI</a:t>
            </a:r>
            <a:r>
              <a:rPr lang="cs-CZ" sz="2800" dirty="0">
                <a:solidFill>
                  <a:srgbClr val="FFC000"/>
                </a:solidFill>
              </a:rPr>
              <a:t> </a:t>
            </a:r>
            <a:r>
              <a:rPr lang="cs-CZ" sz="2800" dirty="0" smtClean="0">
                <a:solidFill>
                  <a:srgbClr val="FFC000"/>
                </a:solidFill>
              </a:rPr>
              <a:t>(1:20-3:30)</a:t>
            </a:r>
          </a:p>
          <a:p>
            <a:pPr marL="0" indent="0">
              <a:buNone/>
            </a:pPr>
            <a:endParaRPr lang="cs-CZ" sz="2800" dirty="0" smtClean="0">
              <a:solidFill>
                <a:srgbClr val="FFC000"/>
              </a:solidFill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cs-CZ" sz="2800" dirty="0" err="1">
                <a:solidFill>
                  <a:srgbClr val="FFC000"/>
                </a:solidFill>
              </a:rPr>
              <a:t>The</a:t>
            </a:r>
            <a:r>
              <a:rPr lang="cs-CZ" sz="2800" dirty="0">
                <a:solidFill>
                  <a:srgbClr val="FFC000"/>
                </a:solidFill>
              </a:rPr>
              <a:t> </a:t>
            </a:r>
            <a:r>
              <a:rPr lang="cs-CZ" sz="2800" dirty="0" err="1">
                <a:solidFill>
                  <a:srgbClr val="FFC000"/>
                </a:solidFill>
              </a:rPr>
              <a:t>depth</a:t>
            </a:r>
            <a:r>
              <a:rPr lang="cs-CZ" sz="2800" dirty="0">
                <a:solidFill>
                  <a:srgbClr val="FFC000"/>
                </a:solidFill>
              </a:rPr>
              <a:t> </a:t>
            </a:r>
            <a:r>
              <a:rPr lang="cs-CZ" sz="2800" dirty="0" err="1">
                <a:solidFill>
                  <a:srgbClr val="FFC000"/>
                </a:solidFill>
              </a:rPr>
              <a:t>of</a:t>
            </a:r>
            <a:r>
              <a:rPr lang="cs-CZ" sz="2800" dirty="0">
                <a:solidFill>
                  <a:srgbClr val="FFC000"/>
                </a:solidFill>
              </a:rPr>
              <a:t> Grand Canyon </a:t>
            </a:r>
            <a:r>
              <a:rPr lang="cs-CZ" sz="2800" dirty="0" err="1">
                <a:solidFill>
                  <a:srgbClr val="FFC000"/>
                </a:solidFill>
              </a:rPr>
              <a:t>is</a:t>
            </a:r>
            <a:r>
              <a:rPr lang="cs-CZ" sz="2800" dirty="0">
                <a:solidFill>
                  <a:srgbClr val="FFC000"/>
                </a:solidFill>
              </a:rPr>
              <a:t> more_________.</a:t>
            </a:r>
          </a:p>
          <a:p>
            <a:pPr marL="514350" indent="-514350">
              <a:buAutoNum type="arabicPeriod"/>
            </a:pPr>
            <a:r>
              <a:rPr lang="cs-CZ" sz="2800" dirty="0" err="1" smtClean="0">
                <a:solidFill>
                  <a:srgbClr val="FFC000"/>
                </a:solidFill>
              </a:rPr>
              <a:t>The</a:t>
            </a:r>
            <a:r>
              <a:rPr lang="cs-CZ" sz="2800" dirty="0" smtClean="0">
                <a:solidFill>
                  <a:srgbClr val="FFC000"/>
                </a:solidFill>
              </a:rPr>
              <a:t> Grand Canyon </a:t>
            </a:r>
            <a:r>
              <a:rPr lang="cs-CZ" sz="2800" dirty="0" err="1" smtClean="0">
                <a:solidFill>
                  <a:srgbClr val="FFC000"/>
                </a:solidFill>
              </a:rPr>
              <a:t>is</a:t>
            </a:r>
            <a:r>
              <a:rPr lang="cs-CZ" sz="2800" dirty="0" smtClean="0">
                <a:solidFill>
                  <a:srgbClr val="FFC000"/>
                </a:solidFill>
              </a:rPr>
              <a:t> so big </a:t>
            </a:r>
            <a:r>
              <a:rPr lang="cs-CZ" sz="2800" dirty="0" err="1" smtClean="0">
                <a:solidFill>
                  <a:srgbClr val="FFC000"/>
                </a:solidFill>
              </a:rPr>
              <a:t>that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it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is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visible</a:t>
            </a:r>
            <a:r>
              <a:rPr lang="cs-CZ" sz="2800" dirty="0" smtClean="0">
                <a:solidFill>
                  <a:srgbClr val="FFC000"/>
                </a:solidFill>
              </a:rPr>
              <a:t> __________.</a:t>
            </a:r>
            <a:endParaRPr lang="cs-CZ" sz="2800" dirty="0">
              <a:solidFill>
                <a:srgbClr val="FFC000"/>
              </a:solidFill>
            </a:endParaRPr>
          </a:p>
          <a:p>
            <a:pPr marL="514350" indent="-514350">
              <a:buAutoNum type="arabicPeriod"/>
            </a:pPr>
            <a:r>
              <a:rPr lang="cs-CZ" sz="2800" dirty="0" err="1" smtClean="0">
                <a:solidFill>
                  <a:srgbClr val="FFC000"/>
                </a:solidFill>
              </a:rPr>
              <a:t>The</a:t>
            </a:r>
            <a:r>
              <a:rPr lang="cs-CZ" sz="2800" dirty="0" smtClean="0">
                <a:solidFill>
                  <a:srgbClr val="FFC000"/>
                </a:solidFill>
              </a:rPr>
              <a:t> Grand Canyon </a:t>
            </a:r>
            <a:r>
              <a:rPr lang="cs-CZ" sz="2800" dirty="0" err="1" smtClean="0">
                <a:solidFill>
                  <a:srgbClr val="FFC000"/>
                </a:solidFill>
              </a:rPr>
              <a:t>is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mysterious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because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scientists</a:t>
            </a:r>
            <a:r>
              <a:rPr lang="cs-CZ" sz="2800" dirty="0" smtClean="0">
                <a:solidFill>
                  <a:srgbClr val="FFC000"/>
                </a:solidFill>
              </a:rPr>
              <a:t> do not </a:t>
            </a:r>
            <a:r>
              <a:rPr lang="cs-CZ" sz="2800" dirty="0" err="1" smtClean="0">
                <a:solidFill>
                  <a:srgbClr val="FFC000"/>
                </a:solidFill>
              </a:rPr>
              <a:t>know</a:t>
            </a:r>
            <a:r>
              <a:rPr lang="cs-CZ" sz="2800" dirty="0" smtClean="0">
                <a:solidFill>
                  <a:srgbClr val="FFC000"/>
                </a:solidFill>
              </a:rPr>
              <a:t> _________________.</a:t>
            </a:r>
          </a:p>
          <a:p>
            <a:pPr marL="514350" indent="-514350">
              <a:buAutoNum type="arabicPeriod"/>
            </a:pPr>
            <a:r>
              <a:rPr lang="cs-CZ" sz="2800" dirty="0" err="1" smtClean="0">
                <a:solidFill>
                  <a:srgbClr val="FFC000"/>
                </a:solidFill>
              </a:rPr>
              <a:t>Scientists</a:t>
            </a:r>
            <a:r>
              <a:rPr lang="cs-CZ" sz="2800" dirty="0" smtClean="0">
                <a:solidFill>
                  <a:srgbClr val="FFC000"/>
                </a:solidFill>
              </a:rPr>
              <a:t> do not </a:t>
            </a:r>
            <a:r>
              <a:rPr lang="cs-CZ" sz="2800" dirty="0" err="1" smtClean="0">
                <a:solidFill>
                  <a:srgbClr val="FFC000"/>
                </a:solidFill>
              </a:rPr>
              <a:t>have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any</a:t>
            </a:r>
            <a:r>
              <a:rPr lang="cs-CZ" sz="2800" dirty="0" smtClean="0">
                <a:solidFill>
                  <a:srgbClr val="FFC000"/>
                </a:solidFill>
              </a:rPr>
              <a:t> evidence </a:t>
            </a:r>
            <a:r>
              <a:rPr lang="cs-CZ" sz="2800" dirty="0" err="1" smtClean="0">
                <a:solidFill>
                  <a:srgbClr val="FFC000"/>
                </a:solidFill>
              </a:rPr>
              <a:t>because</a:t>
            </a:r>
            <a:r>
              <a:rPr lang="cs-CZ" sz="2800" dirty="0" smtClean="0">
                <a:solidFill>
                  <a:srgbClr val="FFC000"/>
                </a:solidFill>
              </a:rPr>
              <a:t>__________.</a:t>
            </a:r>
          </a:p>
          <a:p>
            <a:pPr marL="514350" indent="-514350">
              <a:buAutoNum type="arabicPeriod"/>
            </a:pPr>
            <a:r>
              <a:rPr lang="cs-CZ" sz="2800" dirty="0" err="1" smtClean="0">
                <a:solidFill>
                  <a:srgbClr val="FFC000"/>
                </a:solidFill>
              </a:rPr>
              <a:t>The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scientists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can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only</a:t>
            </a:r>
            <a:r>
              <a:rPr lang="cs-CZ" sz="2800" dirty="0" smtClean="0">
                <a:solidFill>
                  <a:srgbClr val="FFC000"/>
                </a:solidFill>
              </a:rPr>
              <a:t>___________.</a:t>
            </a:r>
          </a:p>
          <a:p>
            <a:pPr marL="514350" indent="-514350">
              <a:buAutoNum type="arabicPeriod"/>
            </a:pPr>
            <a:r>
              <a:rPr lang="cs-CZ" sz="2800" dirty="0" err="1" smtClean="0">
                <a:solidFill>
                  <a:srgbClr val="FFC000"/>
                </a:solidFill>
              </a:rPr>
              <a:t>One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of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the</a:t>
            </a:r>
            <a:r>
              <a:rPr lang="cs-CZ" sz="2800" dirty="0" smtClean="0">
                <a:solidFill>
                  <a:srgbClr val="FFC000"/>
                </a:solidFill>
              </a:rPr>
              <a:t> most </a:t>
            </a:r>
            <a:r>
              <a:rPr lang="cs-CZ" sz="2800" dirty="0" err="1" smtClean="0">
                <a:solidFill>
                  <a:srgbClr val="FFC000"/>
                </a:solidFill>
              </a:rPr>
              <a:t>complete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geological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records</a:t>
            </a:r>
            <a:r>
              <a:rPr lang="cs-CZ" sz="2800" dirty="0" smtClean="0">
                <a:solidFill>
                  <a:srgbClr val="FFC000"/>
                </a:solidFill>
              </a:rPr>
              <a:t> on </a:t>
            </a:r>
            <a:r>
              <a:rPr lang="cs-CZ" sz="2800" dirty="0" err="1" smtClean="0">
                <a:solidFill>
                  <a:srgbClr val="FFC000"/>
                </a:solidFill>
              </a:rPr>
              <a:t>Earth</a:t>
            </a:r>
            <a:r>
              <a:rPr lang="cs-CZ" sz="2800" dirty="0" smtClean="0">
                <a:solidFill>
                  <a:srgbClr val="FFC000"/>
                </a:solidFill>
              </a:rPr>
              <a:t> are </a:t>
            </a:r>
            <a:r>
              <a:rPr lang="cs-CZ" sz="2800" dirty="0" err="1" smtClean="0">
                <a:solidFill>
                  <a:srgbClr val="FFC000"/>
                </a:solidFill>
              </a:rPr>
              <a:t>provided</a:t>
            </a:r>
            <a:r>
              <a:rPr lang="cs-CZ" sz="2800" dirty="0" smtClean="0">
                <a:solidFill>
                  <a:srgbClr val="FFC000"/>
                </a:solidFill>
              </a:rPr>
              <a:t> by__________.</a:t>
            </a:r>
          </a:p>
          <a:p>
            <a:pPr marL="514350" indent="-514350">
              <a:buAutoNum type="arabicPeriod"/>
            </a:pPr>
            <a:endParaRPr lang="cs-CZ" sz="28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1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7748" y="0"/>
            <a:ext cx="11665296" cy="1008112"/>
          </a:xfrm>
        </p:spPr>
        <p:txBody>
          <a:bodyPr rtlCol="0">
            <a:noAutofit/>
          </a:bodyPr>
          <a:lstStyle/>
          <a:p>
            <a:r>
              <a:rPr lang="cs-CZ" sz="2800" dirty="0" err="1" smtClean="0">
                <a:solidFill>
                  <a:srgbClr val="00B050"/>
                </a:solidFill>
              </a:rPr>
              <a:t>Correct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answers</a:t>
            </a:r>
            <a:endParaRPr lang="cs-CZ" sz="3600" dirty="0">
              <a:solidFill>
                <a:srgbClr val="00B050"/>
              </a:solidFill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518545" y="1412776"/>
            <a:ext cx="11408515" cy="5184576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</a:pPr>
            <a:r>
              <a:rPr lang="cs-CZ" sz="2800" dirty="0">
                <a:solidFill>
                  <a:srgbClr val="FFC000"/>
                </a:solidFill>
                <a:hlinkClick r:id="rId3"/>
              </a:rPr>
              <a:t>https://www.youtube.com/watch?v=_</a:t>
            </a:r>
            <a:r>
              <a:rPr lang="cs-CZ" sz="2800" dirty="0" smtClean="0">
                <a:solidFill>
                  <a:srgbClr val="FFC000"/>
                </a:solidFill>
                <a:hlinkClick r:id="rId3"/>
              </a:rPr>
              <a:t>UuDFkXxEnI</a:t>
            </a:r>
            <a:r>
              <a:rPr lang="cs-CZ" sz="2800" dirty="0">
                <a:solidFill>
                  <a:srgbClr val="FFC000"/>
                </a:solidFill>
              </a:rPr>
              <a:t> </a:t>
            </a:r>
            <a:r>
              <a:rPr lang="cs-CZ" sz="2800" dirty="0" smtClean="0">
                <a:solidFill>
                  <a:srgbClr val="FFC000"/>
                </a:solidFill>
              </a:rPr>
              <a:t>(1:16-3:30)</a:t>
            </a:r>
          </a:p>
          <a:p>
            <a:pPr marL="0" indent="0">
              <a:buNone/>
            </a:pPr>
            <a:endParaRPr lang="cs-CZ" sz="2800" dirty="0" smtClean="0">
              <a:solidFill>
                <a:srgbClr val="FFC000"/>
              </a:solidFill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cs-CZ" sz="2800" dirty="0" err="1">
                <a:solidFill>
                  <a:srgbClr val="FFC000"/>
                </a:solidFill>
              </a:rPr>
              <a:t>The</a:t>
            </a:r>
            <a:r>
              <a:rPr lang="cs-CZ" sz="2800" dirty="0">
                <a:solidFill>
                  <a:srgbClr val="FFC000"/>
                </a:solidFill>
              </a:rPr>
              <a:t> </a:t>
            </a:r>
            <a:r>
              <a:rPr lang="cs-CZ" sz="2800" dirty="0" err="1">
                <a:solidFill>
                  <a:srgbClr val="FFC000"/>
                </a:solidFill>
              </a:rPr>
              <a:t>depth</a:t>
            </a:r>
            <a:r>
              <a:rPr lang="cs-CZ" sz="2800" dirty="0">
                <a:solidFill>
                  <a:srgbClr val="FFC000"/>
                </a:solidFill>
              </a:rPr>
              <a:t> </a:t>
            </a:r>
            <a:r>
              <a:rPr lang="cs-CZ" sz="2800" dirty="0" err="1">
                <a:solidFill>
                  <a:srgbClr val="FFC000"/>
                </a:solidFill>
              </a:rPr>
              <a:t>of</a:t>
            </a:r>
            <a:r>
              <a:rPr lang="cs-CZ" sz="2800" dirty="0">
                <a:solidFill>
                  <a:srgbClr val="FFC000"/>
                </a:solidFill>
              </a:rPr>
              <a:t> Grand Canyon </a:t>
            </a:r>
            <a:r>
              <a:rPr lang="cs-CZ" sz="2800" dirty="0" err="1">
                <a:solidFill>
                  <a:srgbClr val="FFC000"/>
                </a:solidFill>
              </a:rPr>
              <a:t>is</a:t>
            </a:r>
            <a:r>
              <a:rPr lang="cs-CZ" sz="2800" dirty="0">
                <a:solidFill>
                  <a:srgbClr val="FFC000"/>
                </a:solidFill>
              </a:rPr>
              <a:t> </a:t>
            </a:r>
            <a:r>
              <a:rPr lang="cs-CZ" sz="2800" dirty="0" smtClean="0">
                <a:solidFill>
                  <a:srgbClr val="FFC000"/>
                </a:solidFill>
              </a:rPr>
              <a:t>more </a:t>
            </a:r>
            <a:r>
              <a:rPr lang="cs-CZ" sz="2800" dirty="0" err="1" smtClean="0">
                <a:solidFill>
                  <a:srgbClr val="00B050"/>
                </a:solidFill>
              </a:rPr>
              <a:t>than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one</a:t>
            </a:r>
            <a:r>
              <a:rPr lang="cs-CZ" sz="2800" dirty="0" smtClean="0">
                <a:solidFill>
                  <a:srgbClr val="00B050"/>
                </a:solidFill>
              </a:rPr>
              <a:t> mile</a:t>
            </a:r>
            <a:r>
              <a:rPr lang="cs-CZ" sz="2800" dirty="0" smtClean="0">
                <a:solidFill>
                  <a:srgbClr val="FFC000"/>
                </a:solidFill>
              </a:rPr>
              <a:t>.</a:t>
            </a:r>
            <a:endParaRPr lang="cs-CZ" sz="2800" dirty="0">
              <a:solidFill>
                <a:srgbClr val="FFC000"/>
              </a:solidFill>
            </a:endParaRPr>
          </a:p>
          <a:p>
            <a:pPr marL="514350" indent="-514350">
              <a:buAutoNum type="arabicPeriod"/>
            </a:pPr>
            <a:r>
              <a:rPr lang="cs-CZ" sz="2800" dirty="0" err="1" smtClean="0">
                <a:solidFill>
                  <a:srgbClr val="FFC000"/>
                </a:solidFill>
              </a:rPr>
              <a:t>The</a:t>
            </a:r>
            <a:r>
              <a:rPr lang="cs-CZ" sz="2800" dirty="0" smtClean="0">
                <a:solidFill>
                  <a:srgbClr val="FFC000"/>
                </a:solidFill>
              </a:rPr>
              <a:t> Grand Canyon </a:t>
            </a:r>
            <a:r>
              <a:rPr lang="cs-CZ" sz="2800" dirty="0" err="1" smtClean="0">
                <a:solidFill>
                  <a:srgbClr val="FFC000"/>
                </a:solidFill>
              </a:rPr>
              <a:t>is</a:t>
            </a:r>
            <a:r>
              <a:rPr lang="cs-CZ" sz="2800" dirty="0" smtClean="0">
                <a:solidFill>
                  <a:srgbClr val="FFC000"/>
                </a:solidFill>
              </a:rPr>
              <a:t> so big </a:t>
            </a:r>
            <a:r>
              <a:rPr lang="cs-CZ" sz="2800" dirty="0" err="1" smtClean="0">
                <a:solidFill>
                  <a:srgbClr val="FFC000"/>
                </a:solidFill>
              </a:rPr>
              <a:t>that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it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is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visible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from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space</a:t>
            </a:r>
            <a:r>
              <a:rPr lang="cs-CZ" sz="2800" dirty="0" smtClean="0">
                <a:solidFill>
                  <a:srgbClr val="FFC000"/>
                </a:solidFill>
              </a:rPr>
              <a:t>.</a:t>
            </a:r>
            <a:endParaRPr lang="cs-CZ" sz="2800" dirty="0">
              <a:solidFill>
                <a:srgbClr val="FFC000"/>
              </a:solidFill>
            </a:endParaRPr>
          </a:p>
          <a:p>
            <a:pPr marL="514350" indent="-514350">
              <a:buAutoNum type="arabicPeriod"/>
            </a:pPr>
            <a:r>
              <a:rPr lang="cs-CZ" sz="2800" dirty="0" err="1" smtClean="0">
                <a:solidFill>
                  <a:srgbClr val="FFC000"/>
                </a:solidFill>
              </a:rPr>
              <a:t>The</a:t>
            </a:r>
            <a:r>
              <a:rPr lang="cs-CZ" sz="2800" dirty="0" smtClean="0">
                <a:solidFill>
                  <a:srgbClr val="FFC000"/>
                </a:solidFill>
              </a:rPr>
              <a:t> Grand Canyon </a:t>
            </a:r>
            <a:r>
              <a:rPr lang="cs-CZ" sz="2800" dirty="0" err="1" smtClean="0">
                <a:solidFill>
                  <a:srgbClr val="FFC000"/>
                </a:solidFill>
              </a:rPr>
              <a:t>is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mysterious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because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scientists</a:t>
            </a:r>
            <a:r>
              <a:rPr lang="cs-CZ" sz="2800" dirty="0" smtClean="0">
                <a:solidFill>
                  <a:srgbClr val="FFC000"/>
                </a:solidFill>
              </a:rPr>
              <a:t> do not </a:t>
            </a:r>
            <a:r>
              <a:rPr lang="cs-CZ" sz="2800" dirty="0" err="1" smtClean="0">
                <a:solidFill>
                  <a:srgbClr val="FFC000"/>
                </a:solidFill>
              </a:rPr>
              <a:t>know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how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it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was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formed</a:t>
            </a:r>
            <a:r>
              <a:rPr lang="cs-CZ" sz="2800" dirty="0" smtClean="0">
                <a:solidFill>
                  <a:srgbClr val="FFC000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cs-CZ" sz="2800" dirty="0" err="1" smtClean="0">
                <a:solidFill>
                  <a:srgbClr val="FFC000"/>
                </a:solidFill>
              </a:rPr>
              <a:t>Scientists</a:t>
            </a:r>
            <a:r>
              <a:rPr lang="cs-CZ" sz="2800" dirty="0" smtClean="0">
                <a:solidFill>
                  <a:srgbClr val="FFC000"/>
                </a:solidFill>
              </a:rPr>
              <a:t> do not </a:t>
            </a:r>
            <a:r>
              <a:rPr lang="cs-CZ" sz="2800" dirty="0" err="1" smtClean="0">
                <a:solidFill>
                  <a:srgbClr val="FFC000"/>
                </a:solidFill>
              </a:rPr>
              <a:t>have</a:t>
            </a:r>
            <a:r>
              <a:rPr lang="cs-CZ" sz="2800" dirty="0" smtClean="0">
                <a:solidFill>
                  <a:srgbClr val="FFC000"/>
                </a:solidFill>
              </a:rPr>
              <a:t> evidence </a:t>
            </a:r>
            <a:r>
              <a:rPr lang="cs-CZ" sz="2800" dirty="0" err="1" smtClean="0">
                <a:solidFill>
                  <a:srgbClr val="FFC000"/>
                </a:solidFill>
              </a:rPr>
              <a:t>because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it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smtClean="0">
                <a:solidFill>
                  <a:srgbClr val="00B050"/>
                </a:solidFill>
              </a:rPr>
              <a:t>has </a:t>
            </a:r>
            <a:r>
              <a:rPr lang="cs-CZ" sz="2800" dirty="0" err="1" smtClean="0">
                <a:solidFill>
                  <a:srgbClr val="00B050"/>
                </a:solidFill>
              </a:rPr>
              <a:t>been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lost</a:t>
            </a:r>
            <a:r>
              <a:rPr lang="cs-CZ" sz="2800" dirty="0" smtClean="0">
                <a:solidFill>
                  <a:srgbClr val="FFC000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cs-CZ" sz="2800" dirty="0" err="1" smtClean="0">
                <a:solidFill>
                  <a:srgbClr val="FFC000"/>
                </a:solidFill>
              </a:rPr>
              <a:t>The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scientists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can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only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work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with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the</a:t>
            </a:r>
            <a:r>
              <a:rPr lang="cs-CZ" sz="2800" dirty="0" smtClean="0">
                <a:solidFill>
                  <a:srgbClr val="00B050"/>
                </a:solidFill>
              </a:rPr>
              <a:t> evidence </a:t>
            </a:r>
            <a:r>
              <a:rPr lang="cs-CZ" sz="2800" dirty="0" err="1" smtClean="0">
                <a:solidFill>
                  <a:srgbClr val="00B050"/>
                </a:solidFill>
              </a:rPr>
              <a:t>they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have</a:t>
            </a:r>
            <a:r>
              <a:rPr lang="cs-CZ" sz="2800" dirty="0" smtClean="0">
                <a:solidFill>
                  <a:srgbClr val="FFC000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cs-CZ" sz="2800" dirty="0" err="1" smtClean="0">
                <a:solidFill>
                  <a:srgbClr val="FFC000"/>
                </a:solidFill>
              </a:rPr>
              <a:t>One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of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the</a:t>
            </a:r>
            <a:r>
              <a:rPr lang="cs-CZ" sz="2800" dirty="0" smtClean="0">
                <a:solidFill>
                  <a:srgbClr val="FFC000"/>
                </a:solidFill>
              </a:rPr>
              <a:t> most </a:t>
            </a:r>
            <a:r>
              <a:rPr lang="cs-CZ" sz="2800" dirty="0" err="1" smtClean="0">
                <a:solidFill>
                  <a:srgbClr val="FFC000"/>
                </a:solidFill>
              </a:rPr>
              <a:t>complete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geological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records</a:t>
            </a:r>
            <a:r>
              <a:rPr lang="cs-CZ" sz="2800" dirty="0" smtClean="0">
                <a:solidFill>
                  <a:srgbClr val="FFC000"/>
                </a:solidFill>
              </a:rPr>
              <a:t> on </a:t>
            </a:r>
            <a:r>
              <a:rPr lang="cs-CZ" sz="2800" dirty="0" err="1" smtClean="0">
                <a:solidFill>
                  <a:srgbClr val="FFC000"/>
                </a:solidFill>
              </a:rPr>
              <a:t>Earth</a:t>
            </a:r>
            <a:r>
              <a:rPr lang="cs-CZ" sz="2800" dirty="0" smtClean="0">
                <a:solidFill>
                  <a:srgbClr val="FFC000"/>
                </a:solidFill>
              </a:rPr>
              <a:t> are </a:t>
            </a:r>
            <a:r>
              <a:rPr lang="cs-CZ" sz="2800" dirty="0" err="1" smtClean="0">
                <a:solidFill>
                  <a:srgbClr val="FFC000"/>
                </a:solidFill>
              </a:rPr>
              <a:t>provided</a:t>
            </a:r>
            <a:r>
              <a:rPr lang="cs-CZ" sz="2800" dirty="0" smtClean="0">
                <a:solidFill>
                  <a:srgbClr val="FFC000"/>
                </a:solidFill>
              </a:rPr>
              <a:t> by </a:t>
            </a:r>
            <a:r>
              <a:rPr lang="cs-CZ" sz="2800" dirty="0" err="1" smtClean="0">
                <a:solidFill>
                  <a:srgbClr val="00B050"/>
                </a:solidFill>
              </a:rPr>
              <a:t>the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canyon‘s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richly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coloured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layers</a:t>
            </a:r>
            <a:r>
              <a:rPr lang="cs-CZ" sz="2800" dirty="0" smtClean="0">
                <a:solidFill>
                  <a:srgbClr val="FFC000"/>
                </a:solidFill>
              </a:rPr>
              <a:t>.</a:t>
            </a:r>
          </a:p>
          <a:p>
            <a:pPr marL="514350" indent="-514350">
              <a:buAutoNum type="arabicPeriod"/>
            </a:pPr>
            <a:endParaRPr lang="cs-CZ" sz="28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0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333772" y="620688"/>
            <a:ext cx="11665296" cy="1008112"/>
          </a:xfrm>
        </p:spPr>
        <p:txBody>
          <a:bodyPr rtlCol="0">
            <a:noAutofit/>
          </a:bodyPr>
          <a:lstStyle/>
          <a:p>
            <a:r>
              <a:rPr lang="cs-CZ" sz="3600" b="1" dirty="0" err="1" smtClean="0">
                <a:solidFill>
                  <a:srgbClr val="00B050"/>
                </a:solidFill>
              </a:rPr>
              <a:t>Count</a:t>
            </a:r>
            <a:r>
              <a:rPr lang="cs-CZ" sz="3600" b="1" dirty="0" smtClean="0">
                <a:solidFill>
                  <a:srgbClr val="00B050"/>
                </a:solidFill>
              </a:rPr>
              <a:t> </a:t>
            </a:r>
            <a:r>
              <a:rPr lang="cs-CZ" sz="3600" b="1" dirty="0" err="1" smtClean="0">
                <a:solidFill>
                  <a:srgbClr val="00B050"/>
                </a:solidFill>
              </a:rPr>
              <a:t>your</a:t>
            </a:r>
            <a:r>
              <a:rPr lang="cs-CZ" sz="3600" b="1" dirty="0" smtClean="0">
                <a:solidFill>
                  <a:srgbClr val="00B050"/>
                </a:solidFill>
              </a:rPr>
              <a:t> </a:t>
            </a:r>
            <a:r>
              <a:rPr lang="cs-CZ" sz="3600" b="1" dirty="0" err="1" smtClean="0">
                <a:solidFill>
                  <a:srgbClr val="00B050"/>
                </a:solidFill>
              </a:rPr>
              <a:t>money</a:t>
            </a:r>
            <a:r>
              <a:rPr lang="cs-CZ" sz="3600" b="1" dirty="0" smtClean="0">
                <a:solidFill>
                  <a:srgbClr val="00B050"/>
                </a:solidFill>
              </a:rPr>
              <a:t> </a:t>
            </a:r>
            <a:r>
              <a:rPr lang="cs-CZ" sz="36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cs-CZ" sz="3600" b="1" dirty="0">
              <a:solidFill>
                <a:srgbClr val="00B05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13" y="1828800"/>
            <a:ext cx="7729200" cy="4343400"/>
          </a:xfrm>
        </p:spPr>
      </p:pic>
    </p:spTree>
    <p:extLst>
      <p:ext uri="{BB962C8B-B14F-4D97-AF65-F5344CB8AC3E}">
        <p14:creationId xmlns:p14="http://schemas.microsoft.com/office/powerpoint/2010/main" val="23772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89756" y="224435"/>
            <a:ext cx="11665296" cy="684285"/>
          </a:xfrm>
        </p:spPr>
        <p:txBody>
          <a:bodyPr rtlCol="0">
            <a:noAutofit/>
          </a:bodyPr>
          <a:lstStyle/>
          <a:p>
            <a:r>
              <a:rPr lang="cs-CZ" sz="3600" dirty="0" err="1" smtClean="0">
                <a:solidFill>
                  <a:srgbClr val="00B050"/>
                </a:solidFill>
              </a:rPr>
              <a:t>Correct</a:t>
            </a:r>
            <a:r>
              <a:rPr lang="cs-CZ" sz="3600" dirty="0" smtClean="0">
                <a:solidFill>
                  <a:srgbClr val="00B050"/>
                </a:solidFill>
              </a:rPr>
              <a:t> </a:t>
            </a:r>
            <a:r>
              <a:rPr lang="cs-CZ" sz="3600" dirty="0" err="1" smtClean="0">
                <a:solidFill>
                  <a:srgbClr val="00B050"/>
                </a:solidFill>
              </a:rPr>
              <a:t>answers</a:t>
            </a:r>
            <a:r>
              <a:rPr lang="cs-CZ" sz="3600" dirty="0" smtClean="0">
                <a:solidFill>
                  <a:srgbClr val="00B050"/>
                </a:solidFill>
              </a:rPr>
              <a:t>: </a:t>
            </a:r>
            <a:r>
              <a:rPr lang="cs-CZ" sz="3600" dirty="0" err="1" smtClean="0">
                <a:solidFill>
                  <a:srgbClr val="00B050"/>
                </a:solidFill>
              </a:rPr>
              <a:t>reading</a:t>
            </a:r>
            <a:endParaRPr lang="cs-CZ" sz="3600" dirty="0">
              <a:solidFill>
                <a:srgbClr val="00B050"/>
              </a:solidFill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405780" y="1124744"/>
            <a:ext cx="11665296" cy="5544616"/>
          </a:xfrm>
        </p:spPr>
        <p:txBody>
          <a:bodyPr rtlCol="0"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lava spews from long fissures and geysers spurt superheated water</a:t>
            </a:r>
            <a:endParaRPr lang="cs-CZ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forming new crust on the torn edges of the plates</a:t>
            </a:r>
            <a:endParaRPr lang="cs-CZ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into a rugged mountain range</a:t>
            </a:r>
            <a:endParaRPr lang="cs-CZ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If one of the colliding plates is topped with oceanic crust</a:t>
            </a:r>
            <a:endParaRPr lang="cs-CZ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that makes up the continents</a:t>
            </a:r>
            <a:endParaRPr lang="cs-CZ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that cross a transform boundary are offset—split into pieces and carried in opposite directions</a:t>
            </a:r>
            <a:endParaRPr lang="cs-CZ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no magma is formed</a:t>
            </a:r>
            <a:endParaRPr lang="cs-CZ" dirty="0"/>
          </a:p>
          <a:p>
            <a:pPr marL="0" indent="0">
              <a:buNone/>
            </a:pPr>
            <a:endParaRPr lang="cs-CZ" sz="3200" dirty="0" smtClean="0"/>
          </a:p>
          <a:p>
            <a:pPr marL="514350" indent="-514350">
              <a:buAutoNum type="arabicPeriod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80642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477788" y="381000"/>
            <a:ext cx="10417224" cy="1319808"/>
          </a:xfrm>
        </p:spPr>
        <p:txBody>
          <a:bodyPr rtlCol="0">
            <a:normAutofit/>
          </a:bodyPr>
          <a:lstStyle/>
          <a:p>
            <a:pPr rtl="0"/>
            <a:r>
              <a:rPr lang="cs-CZ" dirty="0" err="1" smtClean="0">
                <a:solidFill>
                  <a:srgbClr val="FFC000"/>
                </a:solidFill>
              </a:rPr>
              <a:t>Write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questions</a:t>
            </a:r>
            <a:r>
              <a:rPr lang="cs-CZ" dirty="0" smtClean="0">
                <a:solidFill>
                  <a:srgbClr val="FFC000"/>
                </a:solidFill>
              </a:rPr>
              <a:t> in </a:t>
            </a:r>
            <a:r>
              <a:rPr lang="cs-CZ" dirty="0" err="1" smtClean="0">
                <a:solidFill>
                  <a:srgbClr val="FFC000"/>
                </a:solidFill>
              </a:rPr>
              <a:t>which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you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ask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about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underlined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parts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477788" y="1828800"/>
            <a:ext cx="11377264" cy="4768552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sz="3200" dirty="0"/>
              <a:t>A </a:t>
            </a:r>
            <a:r>
              <a:rPr lang="en-US" sz="3200" b="1" dirty="0"/>
              <a:t>divergent boundary</a:t>
            </a:r>
            <a:r>
              <a:rPr lang="en-US" sz="3200" dirty="0"/>
              <a:t> occurs when </a:t>
            </a:r>
            <a:r>
              <a:rPr lang="en-US" sz="3200" u="sng" dirty="0">
                <a:solidFill>
                  <a:srgbClr val="00B050"/>
                </a:solidFill>
              </a:rPr>
              <a:t>two</a:t>
            </a:r>
            <a:r>
              <a:rPr lang="en-US" sz="3200" dirty="0"/>
              <a:t> tectonic plates move away from each other. Along these boundaries, lava spews </a:t>
            </a:r>
            <a:r>
              <a:rPr lang="en-US" sz="3200" u="sng" dirty="0">
                <a:solidFill>
                  <a:srgbClr val="00B050"/>
                </a:solidFill>
              </a:rPr>
              <a:t>from long fissures </a:t>
            </a:r>
            <a:r>
              <a:rPr lang="en-US" sz="3200" dirty="0"/>
              <a:t>and geysers spurt superheated water. </a:t>
            </a:r>
            <a:r>
              <a:rPr lang="en-US" sz="3200" u="sng" dirty="0">
                <a:solidFill>
                  <a:srgbClr val="00B050"/>
                </a:solidFill>
              </a:rPr>
              <a:t>Frequent earthquakes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/>
              <a:t>strike along the rift. Beneath the rift, magma—molten rock—rises from the mantle. It oozes up into the gap and hardens into solid rock, forming new crust on the </a:t>
            </a:r>
            <a:r>
              <a:rPr lang="en-US" sz="3200" u="sng" dirty="0">
                <a:solidFill>
                  <a:srgbClr val="00B050"/>
                </a:solidFill>
              </a:rPr>
              <a:t>torn edges of the plates</a:t>
            </a:r>
            <a:r>
              <a:rPr lang="en-US" sz="3200" dirty="0"/>
              <a:t>. Magma from the mantle solidifies into </a:t>
            </a:r>
            <a:r>
              <a:rPr lang="en-US" sz="3200" u="sng" dirty="0">
                <a:solidFill>
                  <a:srgbClr val="00B050"/>
                </a:solidFill>
              </a:rPr>
              <a:t>basalt</a:t>
            </a:r>
            <a:r>
              <a:rPr lang="en-US" sz="3200" dirty="0"/>
              <a:t>, a dark, dense rock that underlies the ocean floor. Thus at divergent boundaries, </a:t>
            </a:r>
            <a:r>
              <a:rPr lang="en-US" sz="3200" u="sng" dirty="0">
                <a:solidFill>
                  <a:srgbClr val="00B050"/>
                </a:solidFill>
              </a:rPr>
              <a:t>oceanic crust</a:t>
            </a:r>
            <a:r>
              <a:rPr lang="en-US" sz="3200" dirty="0"/>
              <a:t>, made of basalt, is created.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34282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477788" y="381000"/>
            <a:ext cx="10417224" cy="1319808"/>
          </a:xfrm>
        </p:spPr>
        <p:txBody>
          <a:bodyPr rtlCol="0">
            <a:normAutofit/>
          </a:bodyPr>
          <a:lstStyle/>
          <a:p>
            <a:pPr rtl="0"/>
            <a:r>
              <a:rPr lang="cs-CZ" dirty="0" err="1" smtClean="0">
                <a:solidFill>
                  <a:srgbClr val="FFC000"/>
                </a:solidFill>
              </a:rPr>
              <a:t>Correct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answers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477788" y="1828800"/>
            <a:ext cx="11377264" cy="4768552"/>
          </a:xfrm>
        </p:spPr>
        <p:txBody>
          <a:bodyPr rtlCol="0">
            <a:normAutofit/>
          </a:bodyPr>
          <a:lstStyle/>
          <a:p>
            <a:r>
              <a:rPr lang="cs-CZ" sz="3200" dirty="0" err="1" smtClean="0"/>
              <a:t>How</a:t>
            </a:r>
            <a:r>
              <a:rPr lang="cs-CZ" sz="3200" dirty="0" smtClean="0"/>
              <a:t> many </a:t>
            </a:r>
            <a:r>
              <a:rPr lang="cs-CZ" sz="3200" dirty="0" err="1" smtClean="0"/>
              <a:t>tectonic</a:t>
            </a:r>
            <a:r>
              <a:rPr lang="cs-CZ" sz="3200" dirty="0" smtClean="0"/>
              <a:t> </a:t>
            </a:r>
            <a:r>
              <a:rPr lang="cs-CZ" sz="3200" dirty="0" err="1" smtClean="0"/>
              <a:t>plates</a:t>
            </a:r>
            <a:r>
              <a:rPr lang="cs-CZ" sz="3200" dirty="0" smtClean="0"/>
              <a:t> </a:t>
            </a:r>
            <a:r>
              <a:rPr lang="cs-CZ" sz="3200" dirty="0" err="1" smtClean="0"/>
              <a:t>move</a:t>
            </a:r>
            <a:r>
              <a:rPr lang="cs-CZ" sz="3200" dirty="0" smtClean="0"/>
              <a:t> </a:t>
            </a:r>
            <a:r>
              <a:rPr lang="cs-CZ" sz="3200" dirty="0" err="1" smtClean="0"/>
              <a:t>away</a:t>
            </a:r>
            <a:r>
              <a:rPr lang="cs-CZ" sz="3200" dirty="0" smtClean="0"/>
              <a:t> </a:t>
            </a:r>
            <a:r>
              <a:rPr lang="cs-CZ" sz="3200" dirty="0" err="1" smtClean="0"/>
              <a:t>from</a:t>
            </a:r>
            <a:r>
              <a:rPr lang="cs-CZ" sz="3200" dirty="0" smtClean="0"/>
              <a:t> </a:t>
            </a:r>
            <a:r>
              <a:rPr lang="cs-CZ" sz="3200" dirty="0" err="1" smtClean="0"/>
              <a:t>each</a:t>
            </a:r>
            <a:r>
              <a:rPr lang="cs-CZ" sz="3200" dirty="0" smtClean="0"/>
              <a:t> </a:t>
            </a:r>
            <a:r>
              <a:rPr lang="cs-CZ" sz="3200" dirty="0" err="1" smtClean="0"/>
              <a:t>other</a:t>
            </a:r>
            <a:r>
              <a:rPr lang="cs-CZ" sz="3200" dirty="0" smtClean="0"/>
              <a:t> </a:t>
            </a:r>
            <a:r>
              <a:rPr lang="cs-CZ" sz="3200" dirty="0" err="1" smtClean="0"/>
              <a:t>when</a:t>
            </a:r>
            <a:r>
              <a:rPr lang="cs-CZ" sz="3200" dirty="0" smtClean="0"/>
              <a:t> a </a:t>
            </a:r>
            <a:r>
              <a:rPr lang="cs-CZ" sz="3200" dirty="0" err="1" smtClean="0"/>
              <a:t>divergent</a:t>
            </a:r>
            <a:r>
              <a:rPr lang="cs-CZ" sz="3200" dirty="0" smtClean="0"/>
              <a:t> </a:t>
            </a:r>
            <a:r>
              <a:rPr lang="cs-CZ" sz="3200" dirty="0" err="1" smtClean="0"/>
              <a:t>boundary</a:t>
            </a:r>
            <a:r>
              <a:rPr lang="cs-CZ" sz="3200" dirty="0" smtClean="0"/>
              <a:t> </a:t>
            </a:r>
            <a:r>
              <a:rPr lang="cs-CZ" sz="3200" dirty="0" err="1" smtClean="0"/>
              <a:t>occurs</a:t>
            </a:r>
            <a:r>
              <a:rPr lang="cs-CZ" sz="3200" dirty="0" smtClean="0"/>
              <a:t>?</a:t>
            </a:r>
          </a:p>
          <a:p>
            <a:r>
              <a:rPr lang="cs-CZ" sz="3200" dirty="0" err="1" smtClean="0"/>
              <a:t>Where</a:t>
            </a:r>
            <a:r>
              <a:rPr lang="cs-CZ" sz="3200" dirty="0" smtClean="0"/>
              <a:t> </a:t>
            </a:r>
            <a:r>
              <a:rPr lang="cs-CZ" sz="3200" dirty="0" err="1" smtClean="0"/>
              <a:t>does</a:t>
            </a:r>
            <a:r>
              <a:rPr lang="cs-CZ" sz="3200" dirty="0" smtClean="0"/>
              <a:t> </a:t>
            </a:r>
            <a:r>
              <a:rPr lang="cs-CZ" sz="3200" dirty="0" err="1" smtClean="0"/>
              <a:t>lava</a:t>
            </a:r>
            <a:r>
              <a:rPr lang="cs-CZ" sz="3200" dirty="0" smtClean="0"/>
              <a:t> </a:t>
            </a:r>
            <a:r>
              <a:rPr lang="cs-CZ" sz="3200" dirty="0" err="1" smtClean="0"/>
              <a:t>spew</a:t>
            </a:r>
            <a:r>
              <a:rPr lang="cs-CZ" sz="3200" dirty="0" smtClean="0"/>
              <a:t> </a:t>
            </a:r>
            <a:r>
              <a:rPr lang="cs-CZ" sz="3200" dirty="0" err="1" smtClean="0"/>
              <a:t>from</a:t>
            </a:r>
            <a:r>
              <a:rPr lang="cs-CZ" sz="3200" dirty="0" smtClean="0"/>
              <a:t>?</a:t>
            </a:r>
          </a:p>
          <a:p>
            <a:r>
              <a:rPr lang="cs-CZ" sz="3200" dirty="0" err="1" smtClean="0"/>
              <a:t>What</a:t>
            </a:r>
            <a:r>
              <a:rPr lang="cs-CZ" sz="3200" dirty="0" smtClean="0"/>
              <a:t> </a:t>
            </a:r>
            <a:r>
              <a:rPr lang="cs-CZ" sz="3200" dirty="0" err="1" smtClean="0"/>
              <a:t>strikes</a:t>
            </a:r>
            <a:r>
              <a:rPr lang="cs-CZ" sz="3200" dirty="0" smtClean="0"/>
              <a:t> </a:t>
            </a:r>
            <a:r>
              <a:rPr lang="cs-CZ" sz="3200" dirty="0" err="1" smtClean="0"/>
              <a:t>along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rift?</a:t>
            </a:r>
          </a:p>
          <a:p>
            <a:r>
              <a:rPr lang="cs-CZ" sz="3200" dirty="0" err="1" smtClean="0"/>
              <a:t>Where</a:t>
            </a:r>
            <a:r>
              <a:rPr lang="cs-CZ" sz="3200" dirty="0" smtClean="0"/>
              <a:t> </a:t>
            </a:r>
            <a:r>
              <a:rPr lang="cs-CZ" sz="3200" dirty="0" err="1" smtClean="0"/>
              <a:t>is</a:t>
            </a:r>
            <a:r>
              <a:rPr lang="cs-CZ" sz="3200" dirty="0" smtClean="0"/>
              <a:t> </a:t>
            </a:r>
            <a:r>
              <a:rPr lang="cs-CZ" sz="3200" dirty="0" err="1" smtClean="0"/>
              <a:t>new</a:t>
            </a:r>
            <a:r>
              <a:rPr lang="cs-CZ" sz="3200" dirty="0" smtClean="0"/>
              <a:t> </a:t>
            </a:r>
            <a:r>
              <a:rPr lang="cs-CZ" sz="3200" dirty="0" err="1" smtClean="0"/>
              <a:t>crust</a:t>
            </a:r>
            <a:r>
              <a:rPr lang="cs-CZ" sz="3200" dirty="0" smtClean="0"/>
              <a:t> </a:t>
            </a:r>
            <a:r>
              <a:rPr lang="cs-CZ" sz="3200" dirty="0" err="1" smtClean="0"/>
              <a:t>formed</a:t>
            </a:r>
            <a:r>
              <a:rPr lang="cs-CZ" sz="3200" dirty="0" smtClean="0"/>
              <a:t>?</a:t>
            </a:r>
          </a:p>
          <a:p>
            <a:r>
              <a:rPr lang="cs-CZ" sz="3200" dirty="0" err="1" smtClean="0"/>
              <a:t>What</a:t>
            </a:r>
            <a:r>
              <a:rPr lang="cs-CZ" sz="3200" dirty="0" smtClean="0"/>
              <a:t> </a:t>
            </a:r>
            <a:r>
              <a:rPr lang="cs-CZ" sz="3200" dirty="0" err="1" smtClean="0"/>
              <a:t>does</a:t>
            </a:r>
            <a:r>
              <a:rPr lang="cs-CZ" sz="3200" dirty="0" smtClean="0"/>
              <a:t> magma </a:t>
            </a:r>
            <a:r>
              <a:rPr lang="cs-CZ" sz="3200" dirty="0" err="1" smtClean="0"/>
              <a:t>from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mantle </a:t>
            </a:r>
            <a:r>
              <a:rPr lang="cs-CZ" sz="3200" dirty="0" err="1" smtClean="0"/>
              <a:t>solidify</a:t>
            </a:r>
            <a:r>
              <a:rPr lang="cs-CZ" sz="3200" dirty="0" smtClean="0"/>
              <a:t> </a:t>
            </a:r>
            <a:r>
              <a:rPr lang="cs-CZ" sz="3200" dirty="0" err="1" smtClean="0"/>
              <a:t>into</a:t>
            </a:r>
            <a:r>
              <a:rPr lang="cs-CZ" sz="3200" dirty="0" smtClean="0"/>
              <a:t>?</a:t>
            </a:r>
          </a:p>
          <a:p>
            <a:r>
              <a:rPr lang="cs-CZ" sz="3200" dirty="0" err="1" smtClean="0"/>
              <a:t>What</a:t>
            </a:r>
            <a:r>
              <a:rPr lang="cs-CZ" sz="3200" dirty="0" smtClean="0"/>
              <a:t> </a:t>
            </a:r>
            <a:r>
              <a:rPr lang="cs-CZ" sz="3200" dirty="0" err="1" smtClean="0"/>
              <a:t>is</a:t>
            </a:r>
            <a:r>
              <a:rPr lang="cs-CZ" sz="3200" dirty="0" smtClean="0"/>
              <a:t> </a:t>
            </a:r>
            <a:r>
              <a:rPr lang="cs-CZ" sz="3200" dirty="0" err="1" smtClean="0"/>
              <a:t>created</a:t>
            </a:r>
            <a:r>
              <a:rPr lang="cs-CZ" sz="3200" dirty="0" smtClean="0"/>
              <a:t> </a:t>
            </a:r>
            <a:r>
              <a:rPr lang="cs-CZ" sz="3200" dirty="0" err="1" smtClean="0"/>
              <a:t>at</a:t>
            </a:r>
            <a:r>
              <a:rPr lang="cs-CZ" sz="3200" dirty="0" smtClean="0"/>
              <a:t> </a:t>
            </a:r>
            <a:r>
              <a:rPr lang="cs-CZ" sz="3200" dirty="0" err="1" smtClean="0"/>
              <a:t>divergent</a:t>
            </a:r>
            <a:r>
              <a:rPr lang="cs-CZ" sz="3200" dirty="0" smtClean="0"/>
              <a:t> </a:t>
            </a:r>
            <a:r>
              <a:rPr lang="cs-CZ" sz="3200" dirty="0" err="1" smtClean="0"/>
              <a:t>boundaries</a:t>
            </a:r>
            <a:r>
              <a:rPr lang="cs-CZ" sz="3200" dirty="0" smtClean="0"/>
              <a:t>?</a:t>
            </a:r>
          </a:p>
          <a:p>
            <a:pPr marL="0" indent="0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9707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89756" y="260648"/>
            <a:ext cx="11665296" cy="1647056"/>
          </a:xfrm>
        </p:spPr>
        <p:txBody>
          <a:bodyPr rtlCol="0">
            <a:noAutofit/>
          </a:bodyPr>
          <a:lstStyle/>
          <a:p>
            <a:r>
              <a:rPr lang="cs-CZ" sz="3600" dirty="0" err="1" smtClean="0">
                <a:solidFill>
                  <a:srgbClr val="FFC000"/>
                </a:solidFill>
              </a:rPr>
              <a:t>Find</a:t>
            </a:r>
            <a:r>
              <a:rPr lang="cs-CZ" sz="3600" dirty="0" smtClean="0">
                <a:solidFill>
                  <a:srgbClr val="FFC000"/>
                </a:solidFill>
              </a:rPr>
              <a:t> </a:t>
            </a:r>
            <a:r>
              <a:rPr lang="cs-CZ" sz="3600" dirty="0" err="1" smtClean="0">
                <a:solidFill>
                  <a:srgbClr val="FFC000"/>
                </a:solidFill>
              </a:rPr>
              <a:t>the</a:t>
            </a:r>
            <a:r>
              <a:rPr lang="cs-CZ" sz="3600" dirty="0" smtClean="0">
                <a:solidFill>
                  <a:srgbClr val="FFC000"/>
                </a:solidFill>
              </a:rPr>
              <a:t> </a:t>
            </a:r>
            <a:r>
              <a:rPr lang="cs-CZ" sz="3600" dirty="0" err="1" smtClean="0">
                <a:solidFill>
                  <a:srgbClr val="FFC000"/>
                </a:solidFill>
              </a:rPr>
              <a:t>synonyms</a:t>
            </a:r>
            <a:r>
              <a:rPr lang="cs-CZ" sz="3600" dirty="0" smtClean="0">
                <a:solidFill>
                  <a:srgbClr val="FFC000"/>
                </a:solidFill>
              </a:rPr>
              <a:t> </a:t>
            </a:r>
            <a:r>
              <a:rPr lang="cs-CZ" sz="3600" dirty="0" err="1" smtClean="0">
                <a:solidFill>
                  <a:srgbClr val="FFC000"/>
                </a:solidFill>
              </a:rPr>
              <a:t>for</a:t>
            </a:r>
            <a:r>
              <a:rPr lang="cs-CZ" sz="3600" dirty="0" smtClean="0">
                <a:solidFill>
                  <a:srgbClr val="FFC000"/>
                </a:solidFill>
              </a:rPr>
              <a:t> </a:t>
            </a:r>
            <a:r>
              <a:rPr lang="cs-CZ" sz="3600" dirty="0" err="1" smtClean="0">
                <a:solidFill>
                  <a:srgbClr val="FFC000"/>
                </a:solidFill>
              </a:rPr>
              <a:t>the</a:t>
            </a:r>
            <a:r>
              <a:rPr lang="cs-CZ" sz="3600" dirty="0" smtClean="0">
                <a:solidFill>
                  <a:srgbClr val="FFC000"/>
                </a:solidFill>
              </a:rPr>
              <a:t> </a:t>
            </a:r>
            <a:r>
              <a:rPr lang="cs-CZ" sz="3600" dirty="0" err="1" smtClean="0">
                <a:solidFill>
                  <a:srgbClr val="FFC000"/>
                </a:solidFill>
              </a:rPr>
              <a:t>following</a:t>
            </a:r>
            <a:r>
              <a:rPr lang="cs-CZ" sz="3600" dirty="0" smtClean="0">
                <a:solidFill>
                  <a:srgbClr val="FFC000"/>
                </a:solidFill>
              </a:rPr>
              <a:t> </a:t>
            </a:r>
            <a:r>
              <a:rPr lang="cs-CZ" sz="3600" dirty="0" err="1" smtClean="0">
                <a:solidFill>
                  <a:srgbClr val="FFC000"/>
                </a:solidFill>
              </a:rPr>
              <a:t>expressions</a:t>
            </a:r>
            <a:r>
              <a:rPr lang="cs-CZ" sz="3600" dirty="0" smtClean="0">
                <a:solidFill>
                  <a:srgbClr val="FFC000"/>
                </a:solidFill>
              </a:rPr>
              <a:t>: </a:t>
            </a:r>
            <a:r>
              <a:rPr lang="cs-CZ" sz="3600" dirty="0" smtClean="0">
                <a:solidFill>
                  <a:srgbClr val="00B050"/>
                </a:solidFill>
              </a:rPr>
              <a:t>a) to </a:t>
            </a:r>
            <a:r>
              <a:rPr lang="cs-CZ" sz="3600" dirty="0" err="1" smtClean="0">
                <a:solidFill>
                  <a:srgbClr val="00B050"/>
                </a:solidFill>
              </a:rPr>
              <a:t>bend</a:t>
            </a:r>
            <a:r>
              <a:rPr lang="cs-CZ" sz="3600" dirty="0" smtClean="0">
                <a:solidFill>
                  <a:srgbClr val="00B050"/>
                </a:solidFill>
              </a:rPr>
              <a:t>, </a:t>
            </a:r>
            <a:r>
              <a:rPr lang="cs-CZ" sz="3600" dirty="0" smtClean="0">
                <a:solidFill>
                  <a:srgbClr val="00B050"/>
                </a:solidFill>
              </a:rPr>
              <a:t>b) not </a:t>
            </a:r>
            <a:r>
              <a:rPr lang="cs-CZ" sz="3600" dirty="0" err="1" smtClean="0">
                <a:solidFill>
                  <a:srgbClr val="00B050"/>
                </a:solidFill>
              </a:rPr>
              <a:t>smooth</a:t>
            </a:r>
            <a:r>
              <a:rPr lang="cs-CZ" sz="3600" dirty="0" smtClean="0">
                <a:solidFill>
                  <a:srgbClr val="00B050"/>
                </a:solidFill>
              </a:rPr>
              <a:t> </a:t>
            </a:r>
            <a:r>
              <a:rPr lang="cs-CZ" sz="3600" dirty="0" err="1" smtClean="0">
                <a:solidFill>
                  <a:srgbClr val="00B050"/>
                </a:solidFill>
              </a:rPr>
              <a:t>or</a:t>
            </a:r>
            <a:r>
              <a:rPr lang="cs-CZ" sz="3600" dirty="0" smtClean="0">
                <a:solidFill>
                  <a:srgbClr val="00B050"/>
                </a:solidFill>
              </a:rPr>
              <a:t> </a:t>
            </a:r>
            <a:r>
              <a:rPr lang="cs-CZ" sz="3600" dirty="0" err="1" smtClean="0">
                <a:solidFill>
                  <a:srgbClr val="00B050"/>
                </a:solidFill>
              </a:rPr>
              <a:t>flat</a:t>
            </a:r>
            <a:r>
              <a:rPr lang="cs-CZ" sz="3600" dirty="0" smtClean="0">
                <a:solidFill>
                  <a:srgbClr val="00B050"/>
                </a:solidFill>
              </a:rPr>
              <a:t>, c) </a:t>
            </a:r>
            <a:r>
              <a:rPr lang="cs-CZ" sz="3600" dirty="0" smtClean="0">
                <a:solidFill>
                  <a:srgbClr val="00B050"/>
                </a:solidFill>
              </a:rPr>
              <a:t>a long </a:t>
            </a:r>
            <a:r>
              <a:rPr lang="cs-CZ" sz="3600" dirty="0" err="1" smtClean="0">
                <a:solidFill>
                  <a:srgbClr val="00B050"/>
                </a:solidFill>
              </a:rPr>
              <a:t>narrow</a:t>
            </a:r>
            <a:r>
              <a:rPr lang="cs-CZ" sz="3600" dirty="0" smtClean="0">
                <a:solidFill>
                  <a:srgbClr val="00B050"/>
                </a:solidFill>
              </a:rPr>
              <a:t> </a:t>
            </a:r>
            <a:r>
              <a:rPr lang="cs-CZ" sz="3600" dirty="0" err="1" smtClean="0">
                <a:solidFill>
                  <a:srgbClr val="00B050"/>
                </a:solidFill>
              </a:rPr>
              <a:t>valley</a:t>
            </a:r>
            <a:r>
              <a:rPr lang="cs-CZ" sz="3600" dirty="0" smtClean="0">
                <a:solidFill>
                  <a:srgbClr val="00B050"/>
                </a:solidFill>
              </a:rPr>
              <a:t> in </a:t>
            </a:r>
            <a:r>
              <a:rPr lang="cs-CZ" sz="3600" dirty="0" err="1" smtClean="0">
                <a:solidFill>
                  <a:srgbClr val="00B050"/>
                </a:solidFill>
              </a:rPr>
              <a:t>the</a:t>
            </a:r>
            <a:r>
              <a:rPr lang="cs-CZ" sz="3600" dirty="0" smtClean="0">
                <a:solidFill>
                  <a:srgbClr val="00B050"/>
                </a:solidFill>
              </a:rPr>
              <a:t> </a:t>
            </a:r>
            <a:r>
              <a:rPr lang="cs-CZ" sz="3600" dirty="0" err="1" smtClean="0">
                <a:solidFill>
                  <a:srgbClr val="00B050"/>
                </a:solidFill>
              </a:rPr>
              <a:t>ground</a:t>
            </a:r>
            <a:r>
              <a:rPr lang="cs-CZ" sz="3600" dirty="0" smtClean="0">
                <a:solidFill>
                  <a:srgbClr val="00B050"/>
                </a:solidFill>
              </a:rPr>
              <a:t> </a:t>
            </a:r>
            <a:r>
              <a:rPr lang="cs-CZ" sz="3600" dirty="0" err="1" smtClean="0">
                <a:solidFill>
                  <a:srgbClr val="00B050"/>
                </a:solidFill>
              </a:rPr>
              <a:t>under</a:t>
            </a:r>
            <a:r>
              <a:rPr lang="cs-CZ" sz="3600" dirty="0" smtClean="0">
                <a:solidFill>
                  <a:srgbClr val="00B050"/>
                </a:solidFill>
              </a:rPr>
              <a:t> </a:t>
            </a:r>
            <a:r>
              <a:rPr lang="cs-CZ" sz="3600" dirty="0" err="1" smtClean="0">
                <a:solidFill>
                  <a:srgbClr val="00B050"/>
                </a:solidFill>
              </a:rPr>
              <a:t>the</a:t>
            </a:r>
            <a:r>
              <a:rPr lang="cs-CZ" sz="3600" dirty="0">
                <a:solidFill>
                  <a:srgbClr val="00B050"/>
                </a:solidFill>
              </a:rPr>
              <a:t> </a:t>
            </a:r>
            <a:r>
              <a:rPr lang="cs-CZ" sz="3600" dirty="0" err="1" smtClean="0">
                <a:solidFill>
                  <a:srgbClr val="00B050"/>
                </a:solidFill>
              </a:rPr>
              <a:t>sea</a:t>
            </a:r>
            <a:r>
              <a:rPr lang="cs-CZ" sz="3600" dirty="0" smtClean="0">
                <a:solidFill>
                  <a:srgbClr val="00B050"/>
                </a:solidFill>
              </a:rPr>
              <a:t>, d) </a:t>
            </a:r>
            <a:r>
              <a:rPr lang="cs-CZ" sz="3600" dirty="0" smtClean="0">
                <a:solidFill>
                  <a:srgbClr val="00B050"/>
                </a:solidFill>
              </a:rPr>
              <a:t>line </a:t>
            </a:r>
            <a:r>
              <a:rPr lang="cs-CZ" sz="3600" dirty="0" err="1">
                <a:solidFill>
                  <a:srgbClr val="00B050"/>
                </a:solidFill>
              </a:rPr>
              <a:t>of</a:t>
            </a:r>
            <a:r>
              <a:rPr lang="cs-CZ" sz="3600" dirty="0">
                <a:solidFill>
                  <a:srgbClr val="00B050"/>
                </a:solidFill>
              </a:rPr>
              <a:t> </a:t>
            </a:r>
            <a:r>
              <a:rPr lang="cs-CZ" sz="3600" dirty="0" err="1">
                <a:solidFill>
                  <a:srgbClr val="00B050"/>
                </a:solidFill>
              </a:rPr>
              <a:t>something</a:t>
            </a:r>
            <a:r>
              <a:rPr lang="cs-CZ" sz="3600" dirty="0">
                <a:solidFill>
                  <a:srgbClr val="00B050"/>
                </a:solidFill>
              </a:rPr>
              <a:t>, 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405780" y="2852936"/>
            <a:ext cx="11665296" cy="381642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sz="3200" dirty="0"/>
              <a:t>When two plates come together, it is known as a </a:t>
            </a:r>
            <a:r>
              <a:rPr lang="en-US" sz="3200" b="1" dirty="0"/>
              <a:t>convergent boundary</a:t>
            </a:r>
            <a:r>
              <a:rPr lang="en-US" sz="3200" dirty="0"/>
              <a:t>. The impact of the two colliding plates buckles the edge of one or both plates up into a rugged mountain range, and sometimes bends the other down into a deep seafloor trench. A chain of volcanoes often forms parallel to the boundary, to the mountain range, and to the trench. Powerful earthquakes shake a wide area on both sides of the boundary.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56443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89756" y="260648"/>
            <a:ext cx="11665296" cy="1647056"/>
          </a:xfrm>
        </p:spPr>
        <p:txBody>
          <a:bodyPr rtlCol="0">
            <a:noAutofit/>
          </a:bodyPr>
          <a:lstStyle/>
          <a:p>
            <a:r>
              <a:rPr lang="cs-CZ" sz="3600" dirty="0" err="1" smtClean="0">
                <a:solidFill>
                  <a:srgbClr val="FFC000"/>
                </a:solidFill>
              </a:rPr>
              <a:t>Find</a:t>
            </a:r>
            <a:r>
              <a:rPr lang="cs-CZ" sz="3600" dirty="0" smtClean="0">
                <a:solidFill>
                  <a:srgbClr val="FFC000"/>
                </a:solidFill>
              </a:rPr>
              <a:t> </a:t>
            </a:r>
            <a:r>
              <a:rPr lang="cs-CZ" sz="3600" dirty="0" err="1" smtClean="0">
                <a:solidFill>
                  <a:srgbClr val="FFC000"/>
                </a:solidFill>
              </a:rPr>
              <a:t>the</a:t>
            </a:r>
            <a:r>
              <a:rPr lang="cs-CZ" sz="3600" dirty="0" smtClean="0">
                <a:solidFill>
                  <a:srgbClr val="FFC000"/>
                </a:solidFill>
              </a:rPr>
              <a:t> </a:t>
            </a:r>
            <a:r>
              <a:rPr lang="cs-CZ" sz="3600" dirty="0" err="1" smtClean="0">
                <a:solidFill>
                  <a:srgbClr val="FFC000"/>
                </a:solidFill>
              </a:rPr>
              <a:t>synonyms</a:t>
            </a:r>
            <a:r>
              <a:rPr lang="cs-CZ" sz="3600" dirty="0" smtClean="0">
                <a:solidFill>
                  <a:srgbClr val="FFC000"/>
                </a:solidFill>
              </a:rPr>
              <a:t> </a:t>
            </a:r>
            <a:r>
              <a:rPr lang="cs-CZ" sz="3600" dirty="0" err="1" smtClean="0">
                <a:solidFill>
                  <a:srgbClr val="FFC000"/>
                </a:solidFill>
              </a:rPr>
              <a:t>for</a:t>
            </a:r>
            <a:r>
              <a:rPr lang="cs-CZ" sz="3600" dirty="0" smtClean="0">
                <a:solidFill>
                  <a:srgbClr val="FFC000"/>
                </a:solidFill>
              </a:rPr>
              <a:t> </a:t>
            </a:r>
            <a:r>
              <a:rPr lang="cs-CZ" sz="3600" dirty="0" err="1" smtClean="0">
                <a:solidFill>
                  <a:srgbClr val="FFC000"/>
                </a:solidFill>
              </a:rPr>
              <a:t>the</a:t>
            </a:r>
            <a:r>
              <a:rPr lang="cs-CZ" sz="3600" dirty="0" smtClean="0">
                <a:solidFill>
                  <a:srgbClr val="FFC000"/>
                </a:solidFill>
              </a:rPr>
              <a:t> </a:t>
            </a:r>
            <a:r>
              <a:rPr lang="cs-CZ" sz="3600" dirty="0" err="1" smtClean="0">
                <a:solidFill>
                  <a:srgbClr val="FFC000"/>
                </a:solidFill>
              </a:rPr>
              <a:t>following</a:t>
            </a:r>
            <a:r>
              <a:rPr lang="cs-CZ" sz="3600" dirty="0" smtClean="0">
                <a:solidFill>
                  <a:srgbClr val="FFC000"/>
                </a:solidFill>
              </a:rPr>
              <a:t> </a:t>
            </a:r>
            <a:r>
              <a:rPr lang="cs-CZ" sz="3600" dirty="0" err="1" smtClean="0">
                <a:solidFill>
                  <a:srgbClr val="FFC000"/>
                </a:solidFill>
              </a:rPr>
              <a:t>expressions</a:t>
            </a:r>
            <a:r>
              <a:rPr lang="cs-CZ" sz="3600" dirty="0" smtClean="0">
                <a:solidFill>
                  <a:srgbClr val="FFC000"/>
                </a:solidFill>
              </a:rPr>
              <a:t>: </a:t>
            </a:r>
            <a:r>
              <a:rPr lang="cs-CZ" sz="3600" dirty="0" smtClean="0">
                <a:solidFill>
                  <a:srgbClr val="00B050"/>
                </a:solidFill>
              </a:rPr>
              <a:t>a) to </a:t>
            </a:r>
            <a:r>
              <a:rPr lang="cs-CZ" sz="3600" dirty="0" err="1" smtClean="0">
                <a:solidFill>
                  <a:srgbClr val="00B050"/>
                </a:solidFill>
              </a:rPr>
              <a:t>bend</a:t>
            </a:r>
            <a:r>
              <a:rPr lang="cs-CZ" sz="3600" dirty="0" smtClean="0">
                <a:solidFill>
                  <a:srgbClr val="00B050"/>
                </a:solidFill>
              </a:rPr>
              <a:t>, </a:t>
            </a:r>
            <a:r>
              <a:rPr lang="cs-CZ" sz="3600" dirty="0" smtClean="0">
                <a:solidFill>
                  <a:srgbClr val="00B050"/>
                </a:solidFill>
              </a:rPr>
              <a:t>b) not </a:t>
            </a:r>
            <a:r>
              <a:rPr lang="cs-CZ" sz="3600" dirty="0" err="1" smtClean="0">
                <a:solidFill>
                  <a:srgbClr val="00B050"/>
                </a:solidFill>
              </a:rPr>
              <a:t>smooth</a:t>
            </a:r>
            <a:r>
              <a:rPr lang="cs-CZ" sz="3600" dirty="0" smtClean="0">
                <a:solidFill>
                  <a:srgbClr val="00B050"/>
                </a:solidFill>
              </a:rPr>
              <a:t> </a:t>
            </a:r>
            <a:r>
              <a:rPr lang="cs-CZ" sz="3600" dirty="0" err="1" smtClean="0">
                <a:solidFill>
                  <a:srgbClr val="00B050"/>
                </a:solidFill>
              </a:rPr>
              <a:t>or</a:t>
            </a:r>
            <a:r>
              <a:rPr lang="cs-CZ" sz="3600" dirty="0" smtClean="0">
                <a:solidFill>
                  <a:srgbClr val="00B050"/>
                </a:solidFill>
              </a:rPr>
              <a:t> </a:t>
            </a:r>
            <a:r>
              <a:rPr lang="cs-CZ" sz="3600" dirty="0" err="1" smtClean="0">
                <a:solidFill>
                  <a:srgbClr val="00B050"/>
                </a:solidFill>
              </a:rPr>
              <a:t>flat</a:t>
            </a:r>
            <a:r>
              <a:rPr lang="cs-CZ" sz="3600" dirty="0" smtClean="0">
                <a:solidFill>
                  <a:srgbClr val="00B050"/>
                </a:solidFill>
              </a:rPr>
              <a:t>, </a:t>
            </a:r>
            <a:r>
              <a:rPr lang="cs-CZ" sz="3600" dirty="0" smtClean="0">
                <a:solidFill>
                  <a:srgbClr val="00B050"/>
                </a:solidFill>
              </a:rPr>
              <a:t>c) a </a:t>
            </a:r>
            <a:r>
              <a:rPr lang="cs-CZ" sz="3600" dirty="0" smtClean="0">
                <a:solidFill>
                  <a:srgbClr val="00B050"/>
                </a:solidFill>
              </a:rPr>
              <a:t>long </a:t>
            </a:r>
            <a:r>
              <a:rPr lang="cs-CZ" sz="3600" dirty="0" err="1" smtClean="0">
                <a:solidFill>
                  <a:srgbClr val="00B050"/>
                </a:solidFill>
              </a:rPr>
              <a:t>narrow</a:t>
            </a:r>
            <a:r>
              <a:rPr lang="cs-CZ" sz="3600" dirty="0" smtClean="0">
                <a:solidFill>
                  <a:srgbClr val="00B050"/>
                </a:solidFill>
              </a:rPr>
              <a:t> </a:t>
            </a:r>
            <a:r>
              <a:rPr lang="cs-CZ" sz="3600" dirty="0" err="1" smtClean="0">
                <a:solidFill>
                  <a:srgbClr val="00B050"/>
                </a:solidFill>
              </a:rPr>
              <a:t>valley</a:t>
            </a:r>
            <a:r>
              <a:rPr lang="cs-CZ" sz="3600" dirty="0" smtClean="0">
                <a:solidFill>
                  <a:srgbClr val="00B050"/>
                </a:solidFill>
              </a:rPr>
              <a:t> in </a:t>
            </a:r>
            <a:r>
              <a:rPr lang="cs-CZ" sz="3600" dirty="0" err="1" smtClean="0">
                <a:solidFill>
                  <a:srgbClr val="00B050"/>
                </a:solidFill>
              </a:rPr>
              <a:t>the</a:t>
            </a:r>
            <a:r>
              <a:rPr lang="cs-CZ" sz="3600" dirty="0" smtClean="0">
                <a:solidFill>
                  <a:srgbClr val="00B050"/>
                </a:solidFill>
              </a:rPr>
              <a:t> </a:t>
            </a:r>
            <a:r>
              <a:rPr lang="cs-CZ" sz="3600" dirty="0" err="1" smtClean="0">
                <a:solidFill>
                  <a:srgbClr val="00B050"/>
                </a:solidFill>
              </a:rPr>
              <a:t>ground</a:t>
            </a:r>
            <a:r>
              <a:rPr lang="cs-CZ" sz="3600" dirty="0" smtClean="0">
                <a:solidFill>
                  <a:srgbClr val="00B050"/>
                </a:solidFill>
              </a:rPr>
              <a:t> </a:t>
            </a:r>
            <a:r>
              <a:rPr lang="cs-CZ" sz="3600" dirty="0" err="1" smtClean="0">
                <a:solidFill>
                  <a:srgbClr val="00B050"/>
                </a:solidFill>
              </a:rPr>
              <a:t>under</a:t>
            </a:r>
            <a:r>
              <a:rPr lang="cs-CZ" sz="3600" dirty="0" smtClean="0">
                <a:solidFill>
                  <a:srgbClr val="00B050"/>
                </a:solidFill>
              </a:rPr>
              <a:t> </a:t>
            </a:r>
            <a:r>
              <a:rPr lang="cs-CZ" sz="3600" dirty="0" err="1" smtClean="0">
                <a:solidFill>
                  <a:srgbClr val="00B050"/>
                </a:solidFill>
              </a:rPr>
              <a:t>the</a:t>
            </a:r>
            <a:r>
              <a:rPr lang="cs-CZ" sz="3600" dirty="0">
                <a:solidFill>
                  <a:srgbClr val="00B050"/>
                </a:solidFill>
              </a:rPr>
              <a:t> </a:t>
            </a:r>
            <a:r>
              <a:rPr lang="cs-CZ" sz="3600" dirty="0" err="1" smtClean="0">
                <a:solidFill>
                  <a:srgbClr val="00B050"/>
                </a:solidFill>
              </a:rPr>
              <a:t>sea</a:t>
            </a:r>
            <a:r>
              <a:rPr lang="cs-CZ" sz="3600" dirty="0" smtClean="0">
                <a:solidFill>
                  <a:srgbClr val="00B050"/>
                </a:solidFill>
              </a:rPr>
              <a:t>, </a:t>
            </a:r>
            <a:r>
              <a:rPr lang="cs-CZ" sz="3600" dirty="0" smtClean="0">
                <a:solidFill>
                  <a:srgbClr val="00B050"/>
                </a:solidFill>
              </a:rPr>
              <a:t>d) line </a:t>
            </a:r>
            <a:r>
              <a:rPr lang="cs-CZ" sz="3600" dirty="0" err="1">
                <a:solidFill>
                  <a:srgbClr val="00B050"/>
                </a:solidFill>
              </a:rPr>
              <a:t>of</a:t>
            </a:r>
            <a:r>
              <a:rPr lang="cs-CZ" sz="3600" dirty="0">
                <a:solidFill>
                  <a:srgbClr val="00B050"/>
                </a:solidFill>
              </a:rPr>
              <a:t> </a:t>
            </a:r>
            <a:r>
              <a:rPr lang="cs-CZ" sz="3600" dirty="0" err="1" smtClean="0">
                <a:solidFill>
                  <a:srgbClr val="00B050"/>
                </a:solidFill>
              </a:rPr>
              <a:t>something</a:t>
            </a:r>
            <a:endParaRPr lang="cs-CZ" sz="3600" dirty="0">
              <a:solidFill>
                <a:srgbClr val="00B050"/>
              </a:solidFill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405780" y="2852936"/>
            <a:ext cx="11665296" cy="381642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sz="3200" dirty="0"/>
              <a:t>When two plates come together, it is known as a </a:t>
            </a:r>
            <a:r>
              <a:rPr lang="en-US" sz="3200" b="1" dirty="0"/>
              <a:t>convergent boundary</a:t>
            </a:r>
            <a:r>
              <a:rPr lang="en-US" sz="3200" dirty="0"/>
              <a:t>. The impact of the two colliding plates </a:t>
            </a:r>
            <a:r>
              <a:rPr lang="en-US" sz="3200" dirty="0">
                <a:solidFill>
                  <a:srgbClr val="FFC000"/>
                </a:solidFill>
              </a:rPr>
              <a:t>buckles</a:t>
            </a:r>
            <a:r>
              <a:rPr lang="en-US" sz="3200" dirty="0"/>
              <a:t> the edge of one or both plates up into a </a:t>
            </a:r>
            <a:r>
              <a:rPr lang="en-US" sz="3200" dirty="0">
                <a:solidFill>
                  <a:srgbClr val="FFC000"/>
                </a:solidFill>
              </a:rPr>
              <a:t>rugged</a:t>
            </a:r>
            <a:r>
              <a:rPr lang="en-US" sz="3200" dirty="0"/>
              <a:t> mountain range, and sometimes bends the other down into a deep seafloor </a:t>
            </a:r>
            <a:r>
              <a:rPr lang="en-US" sz="3200" dirty="0">
                <a:solidFill>
                  <a:srgbClr val="FFC000"/>
                </a:solidFill>
              </a:rPr>
              <a:t>trench</a:t>
            </a:r>
            <a:r>
              <a:rPr lang="en-US" sz="3200" dirty="0"/>
              <a:t>. A </a:t>
            </a:r>
            <a:r>
              <a:rPr lang="en-US" sz="3200" dirty="0">
                <a:solidFill>
                  <a:srgbClr val="FFC000"/>
                </a:solidFill>
              </a:rPr>
              <a:t>chain</a:t>
            </a:r>
            <a:r>
              <a:rPr lang="en-US" sz="3200" dirty="0"/>
              <a:t> of volcanoes often forms parallel to the boundary, to the mountain range, and to the trench. Powerful earthquakes shake a wide area on both sides of the boundary.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63747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89756" y="224435"/>
            <a:ext cx="11665296" cy="1647056"/>
          </a:xfrm>
        </p:spPr>
        <p:txBody>
          <a:bodyPr rtlCol="0">
            <a:noAutofit/>
          </a:bodyPr>
          <a:lstStyle/>
          <a:p>
            <a:r>
              <a:rPr lang="cs-CZ" sz="3600" dirty="0" smtClean="0">
                <a:solidFill>
                  <a:srgbClr val="00B050"/>
                </a:solidFill>
              </a:rPr>
              <a:t>Use </a:t>
            </a:r>
            <a:r>
              <a:rPr lang="cs-CZ" sz="3600" dirty="0" err="1" smtClean="0">
                <a:solidFill>
                  <a:srgbClr val="00B050"/>
                </a:solidFill>
              </a:rPr>
              <a:t>the</a:t>
            </a:r>
            <a:r>
              <a:rPr lang="cs-CZ" sz="3600" dirty="0" smtClean="0">
                <a:solidFill>
                  <a:srgbClr val="00B050"/>
                </a:solidFill>
              </a:rPr>
              <a:t> </a:t>
            </a:r>
            <a:r>
              <a:rPr lang="cs-CZ" sz="3600" dirty="0" err="1" smtClean="0">
                <a:solidFill>
                  <a:srgbClr val="00B050"/>
                </a:solidFill>
              </a:rPr>
              <a:t>following</a:t>
            </a:r>
            <a:r>
              <a:rPr lang="cs-CZ" sz="3600" dirty="0" smtClean="0">
                <a:solidFill>
                  <a:srgbClr val="00B050"/>
                </a:solidFill>
              </a:rPr>
              <a:t> </a:t>
            </a:r>
            <a:r>
              <a:rPr lang="cs-CZ" sz="3600" dirty="0" err="1" smtClean="0">
                <a:solidFill>
                  <a:srgbClr val="00B050"/>
                </a:solidFill>
              </a:rPr>
              <a:t>words</a:t>
            </a:r>
            <a:r>
              <a:rPr lang="cs-CZ" sz="3600" dirty="0" smtClean="0">
                <a:solidFill>
                  <a:srgbClr val="00B050"/>
                </a:solidFill>
              </a:rPr>
              <a:t> in </a:t>
            </a:r>
            <a:r>
              <a:rPr lang="cs-CZ" sz="3600" dirty="0" err="1" smtClean="0">
                <a:solidFill>
                  <a:srgbClr val="00B050"/>
                </a:solidFill>
              </a:rPr>
              <a:t>the</a:t>
            </a:r>
            <a:r>
              <a:rPr lang="cs-CZ" sz="3600" dirty="0" smtClean="0">
                <a:solidFill>
                  <a:srgbClr val="00B050"/>
                </a:solidFill>
              </a:rPr>
              <a:t> </a:t>
            </a:r>
            <a:r>
              <a:rPr lang="cs-CZ" sz="3600" dirty="0" err="1" smtClean="0">
                <a:solidFill>
                  <a:srgbClr val="00B050"/>
                </a:solidFill>
              </a:rPr>
              <a:t>correct</a:t>
            </a:r>
            <a:r>
              <a:rPr lang="cs-CZ" sz="3600" dirty="0" smtClean="0">
                <a:solidFill>
                  <a:srgbClr val="00B050"/>
                </a:solidFill>
              </a:rPr>
              <a:t> </a:t>
            </a:r>
            <a:r>
              <a:rPr lang="cs-CZ" sz="3600" dirty="0" err="1" smtClean="0">
                <a:solidFill>
                  <a:srgbClr val="00B050"/>
                </a:solidFill>
              </a:rPr>
              <a:t>form</a:t>
            </a:r>
            <a:r>
              <a:rPr lang="cs-CZ" sz="3600" dirty="0" smtClean="0">
                <a:solidFill>
                  <a:srgbClr val="00B050"/>
                </a:solidFill>
              </a:rPr>
              <a:t> so </a:t>
            </a:r>
            <a:r>
              <a:rPr lang="cs-CZ" sz="3600" dirty="0" err="1" smtClean="0">
                <a:solidFill>
                  <a:srgbClr val="00B050"/>
                </a:solidFill>
              </a:rPr>
              <a:t>that</a:t>
            </a:r>
            <a:r>
              <a:rPr lang="cs-CZ" sz="3600" dirty="0" smtClean="0">
                <a:solidFill>
                  <a:srgbClr val="00B050"/>
                </a:solidFill>
              </a:rPr>
              <a:t> </a:t>
            </a:r>
            <a:r>
              <a:rPr lang="cs-CZ" sz="3600" dirty="0" err="1" smtClean="0">
                <a:solidFill>
                  <a:srgbClr val="00B050"/>
                </a:solidFill>
              </a:rPr>
              <a:t>they</a:t>
            </a:r>
            <a:r>
              <a:rPr lang="cs-CZ" sz="3600" dirty="0" smtClean="0">
                <a:solidFill>
                  <a:srgbClr val="00B050"/>
                </a:solidFill>
              </a:rPr>
              <a:t> fit in </a:t>
            </a:r>
            <a:r>
              <a:rPr lang="cs-CZ" sz="3600" dirty="0" err="1" smtClean="0">
                <a:solidFill>
                  <a:srgbClr val="00B050"/>
                </a:solidFill>
              </a:rPr>
              <a:t>the</a:t>
            </a:r>
            <a:r>
              <a:rPr lang="cs-CZ" sz="3600" dirty="0" smtClean="0">
                <a:solidFill>
                  <a:srgbClr val="00B050"/>
                </a:solidFill>
              </a:rPr>
              <a:t> gap: </a:t>
            </a:r>
            <a:r>
              <a:rPr lang="cs-CZ" sz="2800" dirty="0" smtClean="0">
                <a:solidFill>
                  <a:srgbClr val="00B050"/>
                </a:solidFill>
              </a:rPr>
              <a:t>a) </a:t>
            </a:r>
            <a:r>
              <a:rPr lang="cs-CZ" sz="2800" dirty="0" err="1" smtClean="0">
                <a:solidFill>
                  <a:srgbClr val="00B050"/>
                </a:solidFill>
              </a:rPr>
              <a:t>ocean</a:t>
            </a:r>
            <a:r>
              <a:rPr lang="cs-CZ" sz="2800" dirty="0" smtClean="0">
                <a:solidFill>
                  <a:srgbClr val="00B050"/>
                </a:solidFill>
              </a:rPr>
              <a:t>, </a:t>
            </a:r>
            <a:r>
              <a:rPr lang="cs-CZ" sz="2800" dirty="0" smtClean="0">
                <a:solidFill>
                  <a:srgbClr val="00B050"/>
                </a:solidFill>
              </a:rPr>
              <a:t>b) solid</a:t>
            </a:r>
            <a:r>
              <a:rPr lang="cs-CZ" sz="2800" dirty="0" smtClean="0">
                <a:solidFill>
                  <a:srgbClr val="00B050"/>
                </a:solidFill>
              </a:rPr>
              <a:t>, </a:t>
            </a:r>
            <a:r>
              <a:rPr lang="cs-CZ" sz="2800" dirty="0" smtClean="0">
                <a:solidFill>
                  <a:srgbClr val="00B050"/>
                </a:solidFill>
              </a:rPr>
              <a:t>c) </a:t>
            </a:r>
            <a:r>
              <a:rPr lang="cs-CZ" sz="2800" dirty="0" err="1" smtClean="0">
                <a:solidFill>
                  <a:srgbClr val="00B050"/>
                </a:solidFill>
              </a:rPr>
              <a:t>dense</a:t>
            </a:r>
            <a:r>
              <a:rPr lang="cs-CZ" sz="2800" dirty="0" smtClean="0">
                <a:solidFill>
                  <a:srgbClr val="00B050"/>
                </a:solidFill>
              </a:rPr>
              <a:t>, </a:t>
            </a:r>
            <a:r>
              <a:rPr lang="cs-CZ" sz="2800" dirty="0" smtClean="0">
                <a:solidFill>
                  <a:srgbClr val="00B050"/>
                </a:solidFill>
              </a:rPr>
              <a:t>d) </a:t>
            </a:r>
            <a:r>
              <a:rPr lang="cs-CZ" sz="2800" dirty="0" err="1" smtClean="0">
                <a:solidFill>
                  <a:srgbClr val="00B050"/>
                </a:solidFill>
              </a:rPr>
              <a:t>converge</a:t>
            </a:r>
            <a:endParaRPr lang="cs-CZ" sz="2800" dirty="0">
              <a:solidFill>
                <a:srgbClr val="00B050"/>
              </a:solidFill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405780" y="2060848"/>
            <a:ext cx="11665296" cy="417646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sz="3200" dirty="0"/>
              <a:t>If one of the colliding plates is topped with </a:t>
            </a:r>
            <a:r>
              <a:rPr lang="cs-CZ" sz="3200" dirty="0" smtClean="0"/>
              <a:t>______</a:t>
            </a:r>
            <a:r>
              <a:rPr lang="en-US" sz="3200" dirty="0" smtClean="0"/>
              <a:t> </a:t>
            </a:r>
            <a:r>
              <a:rPr lang="en-US" sz="3200" dirty="0"/>
              <a:t>crust, it is forced down into the mantle where it begins to melt. Magma rises into and through the other plate, </a:t>
            </a:r>
            <a:r>
              <a:rPr lang="cs-CZ" sz="3200" dirty="0" smtClean="0"/>
              <a:t>________ </a:t>
            </a:r>
            <a:r>
              <a:rPr lang="en-US" sz="3200" dirty="0" smtClean="0"/>
              <a:t>into </a:t>
            </a:r>
            <a:r>
              <a:rPr lang="en-US" sz="3200" dirty="0"/>
              <a:t>new crust. Magma formed from melting plates solidifies into granite, a light colored, </a:t>
            </a:r>
            <a:r>
              <a:rPr lang="en-US" sz="3200" dirty="0" smtClean="0"/>
              <a:t>low-</a:t>
            </a:r>
            <a:r>
              <a:rPr lang="cs-CZ" sz="3200" dirty="0" smtClean="0"/>
              <a:t>_________</a:t>
            </a:r>
            <a:r>
              <a:rPr lang="en-US" sz="3200" dirty="0" smtClean="0"/>
              <a:t> </a:t>
            </a:r>
            <a:r>
              <a:rPr lang="en-US" sz="3200" dirty="0"/>
              <a:t>rock that makes up the continents. Thus at </a:t>
            </a:r>
            <a:r>
              <a:rPr lang="cs-CZ" sz="3200" dirty="0" smtClean="0"/>
              <a:t>__________</a:t>
            </a:r>
            <a:r>
              <a:rPr lang="en-US" sz="3200" dirty="0" smtClean="0"/>
              <a:t>boundaries</a:t>
            </a:r>
            <a:r>
              <a:rPr lang="en-US" sz="3200" dirty="0"/>
              <a:t>, continental crust, made of granite, is created, and oceanic crust is destroyed</a:t>
            </a:r>
            <a:r>
              <a:rPr lang="en-US" sz="3200" dirty="0" smtClean="0"/>
              <a:t>.</a:t>
            </a:r>
            <a:r>
              <a:rPr lang="cs-CZ" sz="3200" dirty="0" smtClean="0"/>
              <a:t>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25968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89756" y="224435"/>
            <a:ext cx="11665296" cy="1647056"/>
          </a:xfrm>
        </p:spPr>
        <p:txBody>
          <a:bodyPr rtlCol="0">
            <a:noAutofit/>
          </a:bodyPr>
          <a:lstStyle/>
          <a:p>
            <a:r>
              <a:rPr lang="cs-CZ" sz="3600" dirty="0" smtClean="0">
                <a:solidFill>
                  <a:srgbClr val="00B050"/>
                </a:solidFill>
              </a:rPr>
              <a:t>Use </a:t>
            </a:r>
            <a:r>
              <a:rPr lang="cs-CZ" sz="3600" dirty="0" err="1" smtClean="0">
                <a:solidFill>
                  <a:srgbClr val="00B050"/>
                </a:solidFill>
              </a:rPr>
              <a:t>the</a:t>
            </a:r>
            <a:r>
              <a:rPr lang="cs-CZ" sz="3600" dirty="0" smtClean="0">
                <a:solidFill>
                  <a:srgbClr val="00B050"/>
                </a:solidFill>
              </a:rPr>
              <a:t> </a:t>
            </a:r>
            <a:r>
              <a:rPr lang="cs-CZ" sz="3600" dirty="0" err="1" smtClean="0">
                <a:solidFill>
                  <a:srgbClr val="00B050"/>
                </a:solidFill>
              </a:rPr>
              <a:t>following</a:t>
            </a:r>
            <a:r>
              <a:rPr lang="cs-CZ" sz="3600" dirty="0" smtClean="0">
                <a:solidFill>
                  <a:srgbClr val="00B050"/>
                </a:solidFill>
              </a:rPr>
              <a:t> </a:t>
            </a:r>
            <a:r>
              <a:rPr lang="cs-CZ" sz="3600" dirty="0" err="1" smtClean="0">
                <a:solidFill>
                  <a:srgbClr val="00B050"/>
                </a:solidFill>
              </a:rPr>
              <a:t>words</a:t>
            </a:r>
            <a:r>
              <a:rPr lang="cs-CZ" sz="3600" dirty="0" smtClean="0">
                <a:solidFill>
                  <a:srgbClr val="00B050"/>
                </a:solidFill>
              </a:rPr>
              <a:t> in </a:t>
            </a:r>
            <a:r>
              <a:rPr lang="cs-CZ" sz="3600" dirty="0" err="1" smtClean="0">
                <a:solidFill>
                  <a:srgbClr val="00B050"/>
                </a:solidFill>
              </a:rPr>
              <a:t>the</a:t>
            </a:r>
            <a:r>
              <a:rPr lang="cs-CZ" sz="3600" dirty="0" smtClean="0">
                <a:solidFill>
                  <a:srgbClr val="00B050"/>
                </a:solidFill>
              </a:rPr>
              <a:t> </a:t>
            </a:r>
            <a:r>
              <a:rPr lang="cs-CZ" sz="3600" dirty="0" err="1" smtClean="0">
                <a:solidFill>
                  <a:srgbClr val="00B050"/>
                </a:solidFill>
              </a:rPr>
              <a:t>correct</a:t>
            </a:r>
            <a:r>
              <a:rPr lang="cs-CZ" sz="3600" dirty="0" smtClean="0">
                <a:solidFill>
                  <a:srgbClr val="00B050"/>
                </a:solidFill>
              </a:rPr>
              <a:t> </a:t>
            </a:r>
            <a:r>
              <a:rPr lang="cs-CZ" sz="3600" dirty="0" err="1" smtClean="0">
                <a:solidFill>
                  <a:srgbClr val="00B050"/>
                </a:solidFill>
              </a:rPr>
              <a:t>form</a:t>
            </a:r>
            <a:r>
              <a:rPr lang="cs-CZ" sz="3600" dirty="0" smtClean="0">
                <a:solidFill>
                  <a:srgbClr val="00B050"/>
                </a:solidFill>
              </a:rPr>
              <a:t> so </a:t>
            </a:r>
            <a:r>
              <a:rPr lang="cs-CZ" sz="3600" dirty="0" err="1" smtClean="0">
                <a:solidFill>
                  <a:srgbClr val="00B050"/>
                </a:solidFill>
              </a:rPr>
              <a:t>that</a:t>
            </a:r>
            <a:r>
              <a:rPr lang="cs-CZ" sz="3600" dirty="0" smtClean="0">
                <a:solidFill>
                  <a:srgbClr val="00B050"/>
                </a:solidFill>
              </a:rPr>
              <a:t> </a:t>
            </a:r>
            <a:r>
              <a:rPr lang="cs-CZ" sz="3600" dirty="0" err="1" smtClean="0">
                <a:solidFill>
                  <a:srgbClr val="00B050"/>
                </a:solidFill>
              </a:rPr>
              <a:t>they</a:t>
            </a:r>
            <a:r>
              <a:rPr lang="cs-CZ" sz="3600" dirty="0" smtClean="0">
                <a:solidFill>
                  <a:srgbClr val="00B050"/>
                </a:solidFill>
              </a:rPr>
              <a:t> fit in </a:t>
            </a:r>
            <a:r>
              <a:rPr lang="cs-CZ" sz="3600" dirty="0" err="1" smtClean="0">
                <a:solidFill>
                  <a:srgbClr val="00B050"/>
                </a:solidFill>
              </a:rPr>
              <a:t>the</a:t>
            </a:r>
            <a:r>
              <a:rPr lang="cs-CZ" sz="3600" dirty="0" smtClean="0">
                <a:solidFill>
                  <a:srgbClr val="00B050"/>
                </a:solidFill>
              </a:rPr>
              <a:t> gap: </a:t>
            </a:r>
            <a:r>
              <a:rPr lang="cs-CZ" sz="2800" dirty="0" smtClean="0">
                <a:solidFill>
                  <a:srgbClr val="00B050"/>
                </a:solidFill>
              </a:rPr>
              <a:t>a) </a:t>
            </a:r>
            <a:r>
              <a:rPr lang="cs-CZ" sz="2800" dirty="0" err="1" smtClean="0">
                <a:solidFill>
                  <a:srgbClr val="00B050"/>
                </a:solidFill>
              </a:rPr>
              <a:t>ocean</a:t>
            </a:r>
            <a:r>
              <a:rPr lang="cs-CZ" sz="2800" dirty="0" smtClean="0">
                <a:solidFill>
                  <a:srgbClr val="00B050"/>
                </a:solidFill>
              </a:rPr>
              <a:t>, </a:t>
            </a:r>
            <a:r>
              <a:rPr lang="cs-CZ" sz="2800" dirty="0" smtClean="0">
                <a:solidFill>
                  <a:srgbClr val="00B050"/>
                </a:solidFill>
              </a:rPr>
              <a:t>b) solid</a:t>
            </a:r>
            <a:r>
              <a:rPr lang="cs-CZ" sz="2800" dirty="0" smtClean="0">
                <a:solidFill>
                  <a:srgbClr val="00B050"/>
                </a:solidFill>
              </a:rPr>
              <a:t>, </a:t>
            </a:r>
            <a:r>
              <a:rPr lang="cs-CZ" sz="2800" dirty="0" smtClean="0">
                <a:solidFill>
                  <a:srgbClr val="00B050"/>
                </a:solidFill>
              </a:rPr>
              <a:t>c) </a:t>
            </a:r>
            <a:r>
              <a:rPr lang="cs-CZ" sz="2800" dirty="0" err="1" smtClean="0">
                <a:solidFill>
                  <a:srgbClr val="00B050"/>
                </a:solidFill>
              </a:rPr>
              <a:t>dense</a:t>
            </a:r>
            <a:r>
              <a:rPr lang="cs-CZ" sz="2800" dirty="0" smtClean="0">
                <a:solidFill>
                  <a:srgbClr val="00B050"/>
                </a:solidFill>
              </a:rPr>
              <a:t>, </a:t>
            </a:r>
            <a:r>
              <a:rPr lang="cs-CZ" sz="2800" dirty="0" smtClean="0">
                <a:solidFill>
                  <a:srgbClr val="00B050"/>
                </a:solidFill>
              </a:rPr>
              <a:t>d) </a:t>
            </a:r>
            <a:r>
              <a:rPr lang="cs-CZ" sz="2800" dirty="0" err="1" smtClean="0">
                <a:solidFill>
                  <a:srgbClr val="00B050"/>
                </a:solidFill>
              </a:rPr>
              <a:t>converge</a:t>
            </a:r>
            <a:endParaRPr lang="cs-CZ" sz="2800" dirty="0">
              <a:solidFill>
                <a:srgbClr val="00B050"/>
              </a:solidFill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405780" y="2060848"/>
            <a:ext cx="11665296" cy="417646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sz="3200" dirty="0"/>
              <a:t>If one of the colliding plates is topped with </a:t>
            </a:r>
            <a:r>
              <a:rPr lang="cs-CZ" sz="3200" dirty="0" err="1" smtClean="0">
                <a:solidFill>
                  <a:srgbClr val="FFC000"/>
                </a:solidFill>
              </a:rPr>
              <a:t>oceanic</a:t>
            </a:r>
            <a:r>
              <a:rPr lang="en-US" sz="3200" dirty="0" smtClean="0"/>
              <a:t> </a:t>
            </a:r>
            <a:r>
              <a:rPr lang="en-US" sz="3200" dirty="0"/>
              <a:t>crust, it is forced down into the mantle where it begins to melt. Magma rises into and through the other plate, </a:t>
            </a:r>
            <a:r>
              <a:rPr lang="cs-CZ" sz="3200" dirty="0" err="1" smtClean="0">
                <a:solidFill>
                  <a:srgbClr val="FFC000"/>
                </a:solidFill>
              </a:rPr>
              <a:t>solidifying</a:t>
            </a:r>
            <a:r>
              <a:rPr lang="en-US" sz="3200" dirty="0" smtClean="0"/>
              <a:t> </a:t>
            </a:r>
            <a:r>
              <a:rPr lang="en-US" sz="3200" dirty="0"/>
              <a:t>into new crust. Magma formed from melting plates solidifies into granite, a light colored, </a:t>
            </a:r>
            <a:r>
              <a:rPr lang="en-US" sz="3200" dirty="0" smtClean="0"/>
              <a:t>low-</a:t>
            </a:r>
            <a:r>
              <a:rPr lang="cs-CZ" sz="3200" dirty="0" err="1" smtClean="0">
                <a:solidFill>
                  <a:srgbClr val="FFC000"/>
                </a:solidFill>
              </a:rPr>
              <a:t>density</a:t>
            </a:r>
            <a:r>
              <a:rPr lang="en-US" sz="3200" dirty="0" smtClean="0"/>
              <a:t> </a:t>
            </a:r>
            <a:r>
              <a:rPr lang="en-US" sz="3200" dirty="0"/>
              <a:t>rock that makes up the continents. Thus at </a:t>
            </a:r>
            <a:r>
              <a:rPr lang="cs-CZ" sz="3200" dirty="0" err="1" smtClean="0">
                <a:solidFill>
                  <a:srgbClr val="FFC000"/>
                </a:solidFill>
              </a:rPr>
              <a:t>convergent</a:t>
            </a:r>
            <a:r>
              <a:rPr lang="cs-CZ" sz="3200" dirty="0" smtClean="0"/>
              <a:t> </a:t>
            </a:r>
            <a:r>
              <a:rPr lang="en-US" sz="3200" dirty="0" smtClean="0"/>
              <a:t>boundaries</a:t>
            </a:r>
            <a:r>
              <a:rPr lang="en-US" sz="3200" dirty="0"/>
              <a:t>, continental crust, made of granite, is created, and oceanic crust is destroyed</a:t>
            </a:r>
            <a:r>
              <a:rPr lang="en-US" sz="3200" dirty="0" smtClean="0"/>
              <a:t>.</a:t>
            </a:r>
            <a:r>
              <a:rPr lang="cs-CZ" sz="3200" dirty="0" smtClean="0"/>
              <a:t>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91002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89756" y="224435"/>
            <a:ext cx="11665296" cy="684285"/>
          </a:xfrm>
        </p:spPr>
        <p:txBody>
          <a:bodyPr rtlCol="0">
            <a:noAutofit/>
          </a:bodyPr>
          <a:lstStyle/>
          <a:p>
            <a:r>
              <a:rPr lang="cs-CZ" sz="3600" dirty="0" err="1" smtClean="0">
                <a:solidFill>
                  <a:srgbClr val="00B050"/>
                </a:solidFill>
              </a:rPr>
              <a:t>Choose</a:t>
            </a:r>
            <a:r>
              <a:rPr lang="cs-CZ" sz="3600" dirty="0" smtClean="0">
                <a:solidFill>
                  <a:srgbClr val="00B050"/>
                </a:solidFill>
              </a:rPr>
              <a:t> a, b </a:t>
            </a:r>
            <a:r>
              <a:rPr lang="cs-CZ" sz="3600" dirty="0" err="1" smtClean="0">
                <a:solidFill>
                  <a:srgbClr val="00B050"/>
                </a:solidFill>
              </a:rPr>
              <a:t>or</a:t>
            </a:r>
            <a:r>
              <a:rPr lang="cs-CZ" sz="3600" dirty="0" smtClean="0">
                <a:solidFill>
                  <a:srgbClr val="00B050"/>
                </a:solidFill>
              </a:rPr>
              <a:t> c.</a:t>
            </a:r>
            <a:endParaRPr lang="cs-CZ" sz="3600" dirty="0">
              <a:solidFill>
                <a:srgbClr val="00B050"/>
              </a:solidFill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405780" y="1124744"/>
            <a:ext cx="11665296" cy="5544616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dirty="0" smtClean="0"/>
              <a:t>Two </a:t>
            </a:r>
            <a:r>
              <a:rPr lang="en-US" dirty="0"/>
              <a:t>plates sliding past each other forms a </a:t>
            </a:r>
            <a:r>
              <a:rPr lang="en-US" b="1" dirty="0"/>
              <a:t>transform plate boundary</a:t>
            </a:r>
            <a:r>
              <a:rPr lang="en-US" dirty="0"/>
              <a:t>. Natural or human-made structures that cross a transform boundary are offset—split into pieces and carried in opposite directions. Rocks that line the boundary are pulverized as the plates grind along, creating a linear fault valley or undersea canyon. </a:t>
            </a:r>
            <a:r>
              <a:rPr lang="cs-CZ" dirty="0" smtClean="0"/>
              <a:t>1. ____</a:t>
            </a:r>
            <a:r>
              <a:rPr lang="en-US" dirty="0" smtClean="0"/>
              <a:t> </a:t>
            </a:r>
            <a:r>
              <a:rPr lang="en-US" dirty="0"/>
              <a:t>the plates alternately jam and jump against </a:t>
            </a:r>
            <a:r>
              <a:rPr lang="cs-CZ" dirty="0" smtClean="0"/>
              <a:t>2. ______</a:t>
            </a:r>
            <a:r>
              <a:rPr lang="en-US" dirty="0" smtClean="0"/>
              <a:t>, </a:t>
            </a:r>
            <a:r>
              <a:rPr lang="en-US" dirty="0"/>
              <a:t>earthquakes rattle through a wide boundary zone. </a:t>
            </a:r>
            <a:r>
              <a:rPr lang="cs-CZ" dirty="0" smtClean="0"/>
              <a:t>3. ______</a:t>
            </a:r>
            <a:r>
              <a:rPr lang="en-US" dirty="0" smtClean="0"/>
              <a:t>convergent </a:t>
            </a:r>
            <a:r>
              <a:rPr lang="en-US" dirty="0"/>
              <a:t>and divergent boundaries, no magma is formed. </a:t>
            </a:r>
            <a:r>
              <a:rPr lang="cs-CZ" dirty="0" smtClean="0"/>
              <a:t>4. ______</a:t>
            </a:r>
            <a:r>
              <a:rPr lang="en-US" dirty="0" smtClean="0"/>
              <a:t>, </a:t>
            </a:r>
            <a:r>
              <a:rPr lang="en-US" dirty="0"/>
              <a:t>crust is cracked and broken at transform margins, but is not created or destroyed</a:t>
            </a:r>
            <a:r>
              <a:rPr lang="en-US" dirty="0" smtClean="0"/>
              <a:t>.</a:t>
            </a:r>
            <a:endParaRPr lang="cs-CZ" dirty="0"/>
          </a:p>
          <a:p>
            <a:pPr marL="0" indent="0">
              <a:buNone/>
            </a:pPr>
            <a:endParaRPr lang="cs-CZ" sz="3200" dirty="0"/>
          </a:p>
          <a:p>
            <a:pPr marL="514350" indent="-514350">
              <a:buAutoNum type="arabicPeriod"/>
            </a:pPr>
            <a:r>
              <a:rPr lang="cs-CZ" dirty="0" smtClean="0"/>
              <a:t>a) </a:t>
            </a:r>
            <a:r>
              <a:rPr lang="cs-CZ" dirty="0" err="1" smtClean="0"/>
              <a:t>like</a:t>
            </a:r>
            <a:r>
              <a:rPr lang="cs-CZ" dirty="0" smtClean="0"/>
              <a:t>, b) </a:t>
            </a:r>
            <a:r>
              <a:rPr lang="cs-CZ" dirty="0" err="1" smtClean="0"/>
              <a:t>however</a:t>
            </a:r>
            <a:r>
              <a:rPr lang="cs-CZ" dirty="0" smtClean="0"/>
              <a:t>, c) as</a:t>
            </a:r>
          </a:p>
          <a:p>
            <a:pPr marL="514350" indent="-514350">
              <a:buAutoNum type="arabicPeriod"/>
            </a:pPr>
            <a:r>
              <a:rPr lang="cs-CZ" dirty="0" smtClean="0"/>
              <a:t>a) </a:t>
            </a:r>
            <a:r>
              <a:rPr lang="cs-CZ" dirty="0" err="1" smtClean="0"/>
              <a:t>themselves</a:t>
            </a:r>
            <a:r>
              <a:rPr lang="cs-CZ" dirty="0" smtClean="0"/>
              <a:t>, b) </a:t>
            </a: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, c) </a:t>
            </a: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another</a:t>
            </a:r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 smtClean="0"/>
              <a:t>a) in </a:t>
            </a:r>
            <a:r>
              <a:rPr lang="cs-CZ" dirty="0" err="1" smtClean="0"/>
              <a:t>contrast</a:t>
            </a:r>
            <a:r>
              <a:rPr lang="cs-CZ" dirty="0" smtClean="0"/>
              <a:t> to, b) in </a:t>
            </a:r>
            <a:r>
              <a:rPr lang="cs-CZ" dirty="0" err="1" smtClean="0"/>
              <a:t>comparison</a:t>
            </a:r>
            <a:r>
              <a:rPr lang="cs-CZ" dirty="0" smtClean="0"/>
              <a:t>, c) </a:t>
            </a:r>
            <a:r>
              <a:rPr lang="cs-CZ" dirty="0" err="1" smtClean="0"/>
              <a:t>similarly</a:t>
            </a:r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 smtClean="0"/>
              <a:t>a) </a:t>
            </a:r>
            <a:r>
              <a:rPr lang="cs-CZ" dirty="0" err="1" smtClean="0"/>
              <a:t>however</a:t>
            </a:r>
            <a:r>
              <a:rPr lang="cs-CZ" dirty="0" smtClean="0"/>
              <a:t>, b) </a:t>
            </a:r>
            <a:r>
              <a:rPr lang="cs-CZ" dirty="0" err="1" smtClean="0"/>
              <a:t>Nevertheless</a:t>
            </a:r>
            <a:r>
              <a:rPr lang="cs-CZ" dirty="0" smtClean="0"/>
              <a:t>, c) </a:t>
            </a:r>
            <a:r>
              <a:rPr lang="cs-CZ" dirty="0" err="1" smtClean="0"/>
              <a:t>thus</a:t>
            </a:r>
            <a:endParaRPr lang="cs-CZ" dirty="0" smtClean="0"/>
          </a:p>
          <a:p>
            <a:pPr marL="514350" indent="-514350">
              <a:buAutoNum type="arabicPeriod"/>
            </a:pPr>
            <a:endParaRPr lang="cs-CZ" sz="3200" dirty="0" smtClean="0"/>
          </a:p>
          <a:p>
            <a:pPr marL="514350" indent="-514350">
              <a:buAutoNum type="arabicPeriod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55547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dřeva (16:9)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696_TF02801115_TF02801115.potx" id="{17B4DA3F-2A8A-4B82-8138-034DA7AF06CB}" vid="{3D86052C-CC3B-4104-B169-25DB4934AE1D}"/>
    </a:ext>
  </a:extLst>
</a:theme>
</file>

<file path=ppt/theme/theme2.xml><?xml version="1.0" encoding="utf-8"?>
<a:theme xmlns:a="http://schemas.openxmlformats.org/drawingml/2006/main" name="Motiv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35E791-7449-4708-8DE9-182EC4D8A134}">
  <ds:schemaRefs>
    <ds:schemaRef ds:uri="http://purl.org/dc/terms/"/>
    <ds:schemaRef ds:uri="4873beb7-5857-4685-be1f-d57550cc96cc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s přírodním dřevem (širokoúhlý formát)</Template>
  <TotalTime>121</TotalTime>
  <Words>762</Words>
  <Application>Microsoft Office PowerPoint</Application>
  <PresentationFormat>Vlastní</PresentationFormat>
  <Paragraphs>103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Century</vt:lpstr>
      <vt:lpstr>Wingdings</vt:lpstr>
      <vt:lpstr>Design dřeva (16:9)</vt:lpstr>
      <vt:lpstr>REVISION</vt:lpstr>
      <vt:lpstr>Correct answers: reading</vt:lpstr>
      <vt:lpstr>Write questions in which you ask about underlined parts</vt:lpstr>
      <vt:lpstr>Correct answers</vt:lpstr>
      <vt:lpstr>Find the synonyms for the following expressions: a) to bend, b) not smooth or flat, c) a long narrow valley in the ground under the sea, d) line of something, </vt:lpstr>
      <vt:lpstr>Find the synonyms for the following expressions: a) to bend, b) not smooth or flat, c) a long narrow valley in the ground under the sea, d) line of something</vt:lpstr>
      <vt:lpstr>Use the following words in the correct form so that they fit in the gap: a) ocean, b) solid, c) dense, d) converge</vt:lpstr>
      <vt:lpstr>Use the following words in the correct form so that they fit in the gap: a) ocean, b) solid, c) dense, d) converge</vt:lpstr>
      <vt:lpstr>Choose a, b or c.</vt:lpstr>
      <vt:lpstr>Choose a, b or c.</vt:lpstr>
      <vt:lpstr>Grammar: complete the sentences so that they have a similar meaning as the original sentences. Use between 2-5 words.</vt:lpstr>
      <vt:lpstr>Right answers</vt:lpstr>
      <vt:lpstr>Listening</vt:lpstr>
      <vt:lpstr>Correct answers</vt:lpstr>
      <vt:lpstr>Count your money </vt:lpstr>
    </vt:vector>
  </TitlesOfParts>
  <Company>CJV PřF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</dc:title>
  <dc:creator>Kateřina Kováčová</dc:creator>
  <cp:lastModifiedBy>Kateřina Kováčová</cp:lastModifiedBy>
  <cp:revision>30</cp:revision>
  <dcterms:created xsi:type="dcterms:W3CDTF">2018-04-22T13:47:24Z</dcterms:created>
  <dcterms:modified xsi:type="dcterms:W3CDTF">2018-04-22T15:49:50Z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