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3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5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0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2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3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4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5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5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1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D404-7279-4790-8BCB-69BF5D34EC11}" type="datetimeFigureOut">
              <a:rPr lang="cs-CZ" smtClean="0"/>
              <a:t>31.05.2017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256D-7851-4BCF-BBA3-A335E6339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2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Blutgruppen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Šárka Hrachovinová, </a:t>
            </a:r>
            <a:r>
              <a:rPr lang="cs-CZ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učo</a:t>
            </a:r>
            <a:r>
              <a:rPr lang="cs-CZ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457465</a:t>
            </a:r>
          </a:p>
        </p:txBody>
      </p:sp>
    </p:spTree>
    <p:extLst>
      <p:ext uri="{BB962C8B-B14F-4D97-AF65-F5344CB8AC3E}">
        <p14:creationId xmlns:p14="http://schemas.microsoft.com/office/powerpoint/2010/main" val="25897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Quellen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https://cs.wikipedia.org/wiki/Jan_Jansk%C3%BD</a:t>
            </a:r>
            <a:endParaRPr lang="cs-CZ" dirty="0"/>
          </a:p>
          <a:p>
            <a:r>
              <a:rPr lang="de-DE" dirty="0"/>
              <a:t>http://www.nobelprize.org/nobel_prizes/medicine/laureates/1930/landsteiner-bio.html</a:t>
            </a:r>
            <a:endParaRPr lang="cs-CZ" dirty="0"/>
          </a:p>
          <a:p>
            <a:r>
              <a:rPr lang="de-DE" dirty="0"/>
              <a:t>https://www.dreamstime.com/stock-illustration-abo-blood-groups-there-four-basic-types-made-up-combinations-type-type-b-antigens-image54320689</a:t>
            </a:r>
            <a:endParaRPr lang="cs-CZ" dirty="0"/>
          </a:p>
          <a:p>
            <a:r>
              <a:rPr lang="de-DE" dirty="0"/>
              <a:t>http://study.com/academy/lesson/blood-types-abo-system-red-blood-cell-antigens-blood-groups.html</a:t>
            </a:r>
            <a:endParaRPr lang="cs-CZ" dirty="0"/>
          </a:p>
          <a:p>
            <a:r>
              <a:rPr lang="de-DE" dirty="0"/>
              <a:t>http://www.zbynekmlcoch.cz/informace/texty/zdravi/jak-zjistit-krevni-skupinu-postup-princip</a:t>
            </a:r>
            <a:endParaRPr lang="cs-CZ" dirty="0"/>
          </a:p>
          <a:p>
            <a:r>
              <a:rPr lang="de-DE" dirty="0"/>
              <a:t>http://nemoc-pomoc.cz/?page_id=63</a:t>
            </a:r>
            <a:endParaRPr lang="cs-CZ" dirty="0"/>
          </a:p>
          <a:p>
            <a:r>
              <a:rPr lang="de-DE" dirty="0"/>
              <a:t>http://www.rayur.com/rh-incompatibility.html</a:t>
            </a:r>
            <a:endParaRPr lang="cs-CZ" dirty="0"/>
          </a:p>
          <a:p>
            <a:r>
              <a:rPr lang="de-DE" dirty="0"/>
              <a:t>http://www.dispolab.sk/product.php?id_product=250</a:t>
            </a:r>
            <a:endParaRPr lang="cs-CZ" dirty="0"/>
          </a:p>
          <a:p>
            <a:r>
              <a:rPr lang="de-DE" dirty="0"/>
              <a:t>https://dieta.vitalia.cz/clanky/krevni-skupina-ovlivni-vas-zivot/</a:t>
            </a:r>
          </a:p>
        </p:txBody>
      </p:sp>
    </p:spTree>
    <p:extLst>
      <p:ext uri="{BB962C8B-B14F-4D97-AF65-F5344CB8AC3E}">
        <p14:creationId xmlns:p14="http://schemas.microsoft.com/office/powerpoint/2010/main" val="7494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628" y="2828705"/>
            <a:ext cx="10515600" cy="1325563"/>
          </a:xfrm>
        </p:spPr>
        <p:txBody>
          <a:bodyPr/>
          <a:lstStyle/>
          <a:p>
            <a:r>
              <a:rPr lang="cs-CZ" dirty="0" err="1"/>
              <a:t>Danke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Aufmerksamkeit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8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1901 – </a:t>
            </a:r>
            <a:r>
              <a:rPr lang="cs-CZ" dirty="0" err="1"/>
              <a:t>Landsteiner</a:t>
            </a:r>
            <a:endParaRPr lang="cs-CZ" dirty="0"/>
          </a:p>
          <a:p>
            <a:pPr lvl="1"/>
            <a:r>
              <a:rPr lang="cs-CZ" dirty="0"/>
              <a:t>ABC </a:t>
            </a:r>
            <a:r>
              <a:rPr lang="de-DE" dirty="0"/>
              <a:t>System</a:t>
            </a:r>
          </a:p>
          <a:p>
            <a:pPr lvl="1"/>
            <a:r>
              <a:rPr lang="cs-CZ" dirty="0"/>
              <a:t>AB </a:t>
            </a:r>
            <a:r>
              <a:rPr lang="de-DE" dirty="0"/>
              <a:t>= Ausnahme</a:t>
            </a:r>
          </a:p>
          <a:p>
            <a:r>
              <a:rPr lang="de-DE" dirty="0"/>
              <a:t>1907 – Jan </a:t>
            </a:r>
            <a:r>
              <a:rPr lang="de-DE" dirty="0" err="1"/>
              <a:t>Jánský</a:t>
            </a:r>
            <a:endParaRPr lang="cs-CZ" dirty="0"/>
          </a:p>
          <a:p>
            <a:pPr lvl="1"/>
            <a:r>
              <a:rPr lang="cs-CZ" dirty="0"/>
              <a:t>AB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de-DE" dirty="0"/>
          </a:p>
          <a:p>
            <a:pPr lvl="1"/>
            <a:endParaRPr lang="cs-CZ" dirty="0"/>
          </a:p>
        </p:txBody>
      </p:sp>
      <p:pic>
        <p:nvPicPr>
          <p:cNvPr id="1026" name="Picture 2" descr="Jan Janský (19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66" y="2815667"/>
            <a:ext cx="2194559" cy="31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belprize.org/nobel_prizes/medicine/laureates/1930/landst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82" y="1293536"/>
            <a:ext cx="1932409" cy="27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Teilun</a:t>
            </a:r>
            <a:r>
              <a:rPr lang="cs-CZ" b="1" dirty="0"/>
              <a:t>g</a:t>
            </a:r>
            <a:endParaRPr lang="de-DE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e-DE" dirty="0"/>
              <a:t>A, B, AB, 0 = AB0 System</a:t>
            </a:r>
          </a:p>
          <a:p>
            <a:r>
              <a:rPr lang="de-DE" dirty="0"/>
              <a:t>Verschiedene </a:t>
            </a:r>
            <a:r>
              <a:rPr lang="de-DE" dirty="0" err="1"/>
              <a:t>Glykolipide</a:t>
            </a:r>
            <a:endParaRPr lang="cs-CZ" dirty="0"/>
          </a:p>
          <a:p>
            <a:r>
              <a:rPr lang="de-DE" dirty="0"/>
              <a:t>Antigene</a:t>
            </a:r>
          </a:p>
          <a:p>
            <a:r>
              <a:rPr lang="de-DE" dirty="0"/>
              <a:t>Immunreaktion</a:t>
            </a:r>
          </a:p>
          <a:p>
            <a:r>
              <a:rPr lang="de-DE" dirty="0"/>
              <a:t>Antikörpers</a:t>
            </a:r>
          </a:p>
          <a:p>
            <a:endParaRPr lang="cs-CZ" dirty="0"/>
          </a:p>
        </p:txBody>
      </p:sp>
      <p:pic>
        <p:nvPicPr>
          <p:cNvPr id="2050" name="Picture 2" descr="ABO Blood grou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5"/>
          <a:stretch/>
        </p:blipFill>
        <p:spPr bwMode="auto">
          <a:xfrm>
            <a:off x="5777024" y="723014"/>
            <a:ext cx="5182524" cy="56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 r="3668" b="15194"/>
          <a:stretch/>
        </p:blipFill>
        <p:spPr bwMode="auto">
          <a:xfrm>
            <a:off x="1260172" y="4598504"/>
            <a:ext cx="3510612" cy="14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Erblichkeit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Chromosomen</a:t>
            </a:r>
            <a:endParaRPr lang="cs-CZ" dirty="0"/>
          </a:p>
          <a:p>
            <a:r>
              <a:rPr lang="cs-CZ" dirty="0" err="1"/>
              <a:t>Mutter</a:t>
            </a:r>
            <a:r>
              <a:rPr lang="cs-CZ" dirty="0"/>
              <a:t> + Vater =</a:t>
            </a:r>
            <a:r>
              <a:rPr lang="cs-CZ" dirty="0" err="1"/>
              <a:t>Kind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424" t="28502" r="52231" b="50154"/>
          <a:stretch/>
        </p:blipFill>
        <p:spPr>
          <a:xfrm>
            <a:off x="2817992" y="3061253"/>
            <a:ext cx="7677318" cy="2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Rhenus</a:t>
            </a:r>
            <a:r>
              <a:rPr lang="cs-CZ" b="1" dirty="0"/>
              <a:t> Faktor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46913" cy="4351338"/>
          </a:xfrm>
        </p:spPr>
        <p:txBody>
          <a:bodyPr/>
          <a:lstStyle/>
          <a:p>
            <a:r>
              <a:rPr lang="cs-CZ" dirty="0"/>
              <a:t>Antigen D</a:t>
            </a:r>
          </a:p>
          <a:p>
            <a:r>
              <a:rPr lang="cs-CZ" dirty="0"/>
              <a:t>Positiv oder Negativ</a:t>
            </a:r>
          </a:p>
          <a:p>
            <a:r>
              <a:rPr lang="cs-CZ" dirty="0" err="1"/>
              <a:t>Rh</a:t>
            </a:r>
            <a:r>
              <a:rPr lang="cs-CZ" dirty="0"/>
              <a:t>-negativ =&gt; </a:t>
            </a:r>
            <a:r>
              <a:rPr lang="cs-CZ" dirty="0" err="1"/>
              <a:t>keine</a:t>
            </a:r>
            <a:r>
              <a:rPr lang="cs-CZ" dirty="0"/>
              <a:t> Antigene,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Antikörpers</a:t>
            </a:r>
            <a:endParaRPr lang="cs-CZ" dirty="0"/>
          </a:p>
          <a:p>
            <a:r>
              <a:rPr lang="cs-CZ" dirty="0" err="1"/>
              <a:t>Rh</a:t>
            </a:r>
            <a:r>
              <a:rPr lang="cs-CZ" dirty="0"/>
              <a:t>-positiv =&gt; Antigene,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Antikörpers</a:t>
            </a:r>
            <a:endParaRPr lang="cs-CZ" dirty="0"/>
          </a:p>
          <a:p>
            <a:r>
              <a:rPr lang="cs-CZ" dirty="0" err="1"/>
              <a:t>Problem</a:t>
            </a:r>
            <a:r>
              <a:rPr lang="cs-CZ" dirty="0"/>
              <a:t> – </a:t>
            </a:r>
            <a:r>
              <a:rPr lang="cs-CZ" dirty="0" err="1"/>
              <a:t>Rh</a:t>
            </a:r>
            <a:r>
              <a:rPr lang="cs-CZ" dirty="0"/>
              <a:t>-negative </a:t>
            </a:r>
            <a:r>
              <a:rPr lang="cs-CZ" dirty="0" err="1"/>
              <a:t>Mutter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Rh</a:t>
            </a:r>
            <a:r>
              <a:rPr lang="cs-CZ" dirty="0"/>
              <a:t>-positiv </a:t>
            </a:r>
            <a:r>
              <a:rPr lang="cs-CZ" dirty="0" err="1"/>
              <a:t>Kind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2.bp.blogspot.com/-AEZpKsfSghE/T3EQaPxB7PI/AAAAAAAADI4/vJMsvjbtvVY/s640/R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7" y="372787"/>
            <a:ext cx="2866404" cy="23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H Incompati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3" y="2965726"/>
            <a:ext cx="4826213" cy="33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Praxis</a:t>
            </a:r>
            <a:r>
              <a:rPr lang="cs-CZ" dirty="0"/>
              <a:t> - </a:t>
            </a:r>
            <a:r>
              <a:rPr lang="cs-CZ" dirty="0" err="1"/>
              <a:t>Blutgruppe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Antikörpers</a:t>
            </a:r>
            <a:r>
              <a:rPr lang="cs-CZ" dirty="0"/>
              <a:t> Anti-A </a:t>
            </a:r>
            <a:r>
              <a:rPr lang="cs-CZ" dirty="0" err="1"/>
              <a:t>und</a:t>
            </a:r>
            <a:r>
              <a:rPr lang="cs-CZ" dirty="0"/>
              <a:t> Anti-B</a:t>
            </a:r>
          </a:p>
          <a:p>
            <a:r>
              <a:rPr lang="cs-CZ" dirty="0" err="1"/>
              <a:t>Blut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ab0_tes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77" y="1966913"/>
            <a:ext cx="55340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iinfo.cz/images/639/krev-p-4-p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82" y="3052690"/>
            <a:ext cx="4093829" cy="27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Praxis</a:t>
            </a:r>
            <a:r>
              <a:rPr lang="cs-CZ" dirty="0"/>
              <a:t> – </a:t>
            </a:r>
            <a:r>
              <a:rPr lang="cs-CZ" dirty="0" err="1"/>
              <a:t>Rhenus</a:t>
            </a:r>
            <a:r>
              <a:rPr lang="cs-CZ" dirty="0"/>
              <a:t> Faktor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Blut</a:t>
            </a:r>
            <a:r>
              <a:rPr lang="cs-CZ" dirty="0"/>
              <a:t> + </a:t>
            </a:r>
            <a:r>
              <a:rPr lang="cs-CZ" dirty="0" err="1"/>
              <a:t>Physiologischer</a:t>
            </a:r>
            <a:r>
              <a:rPr lang="cs-CZ" dirty="0"/>
              <a:t> </a:t>
            </a:r>
            <a:r>
              <a:rPr lang="cs-CZ" dirty="0" err="1"/>
              <a:t>Lösung</a:t>
            </a:r>
            <a:endParaRPr lang="cs-CZ" dirty="0"/>
          </a:p>
          <a:p>
            <a:r>
              <a:rPr lang="cs-CZ" dirty="0" err="1"/>
              <a:t>Zentrifugieren</a:t>
            </a:r>
            <a:endParaRPr lang="cs-CZ" dirty="0"/>
          </a:p>
          <a:p>
            <a:r>
              <a:rPr lang="cs-CZ" dirty="0" err="1"/>
              <a:t>Suspension</a:t>
            </a:r>
            <a:endParaRPr lang="cs-CZ" dirty="0"/>
          </a:p>
          <a:p>
            <a:r>
              <a:rPr lang="cs-CZ" dirty="0"/>
              <a:t>Anti-D</a:t>
            </a:r>
            <a:endParaRPr lang="de-DE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9"/>
          <a:stretch/>
        </p:blipFill>
        <p:spPr>
          <a:xfrm>
            <a:off x="779406" y="3964458"/>
            <a:ext cx="2280201" cy="221250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2"/>
          <a:stretch/>
        </p:blipFill>
        <p:spPr>
          <a:xfrm>
            <a:off x="6581301" y="3784307"/>
            <a:ext cx="1883493" cy="220308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26"/>
          <a:stretch/>
        </p:blipFill>
        <p:spPr>
          <a:xfrm>
            <a:off x="3706589" y="3643002"/>
            <a:ext cx="2227730" cy="231676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9"/>
          <a:stretch/>
        </p:blipFill>
        <p:spPr>
          <a:xfrm>
            <a:off x="9111776" y="3784307"/>
            <a:ext cx="2242024" cy="217546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6"/>
          <a:stretch/>
        </p:blipFill>
        <p:spPr>
          <a:xfrm>
            <a:off x="6838447" y="560267"/>
            <a:ext cx="2016826" cy="239417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9"/>
          <a:stretch/>
        </p:blipFill>
        <p:spPr>
          <a:xfrm>
            <a:off x="9111776" y="561869"/>
            <a:ext cx="1985521" cy="23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Praxis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4.2. ábra. Vércsoport-meghatározás. A vizsgált vér az anti-A szérumban jól láthatóan kicsapódott, az anti-B és anti-D szérumban pedig nem, azaz a vizsgált vér vércsoportja A, Rh-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13" y="2768442"/>
            <a:ext cx="6348174" cy="24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</a:t>
            </a:r>
            <a:endParaRPr lang="de-DE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9412357" y="5757176"/>
            <a:ext cx="2779643" cy="639279"/>
          </a:xfrm>
        </p:spPr>
        <p:txBody>
          <a:bodyPr/>
          <a:lstStyle/>
          <a:p>
            <a:r>
              <a:rPr lang="cs-CZ" dirty="0"/>
              <a:t>85% </a:t>
            </a:r>
            <a:r>
              <a:rPr lang="cs-CZ" dirty="0" err="1"/>
              <a:t>Rh-posivit</a:t>
            </a:r>
            <a:endParaRPr lang="de-DE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12680" t="41656" r="53779" b="22779"/>
          <a:stretch/>
        </p:blipFill>
        <p:spPr>
          <a:xfrm>
            <a:off x="2488019" y="1910180"/>
            <a:ext cx="7157183" cy="42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227</Words>
  <Application>Microsoft Office PowerPoint</Application>
  <PresentationFormat>Širokoúhlá obrazovka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Blutgruppen</vt:lpstr>
      <vt:lpstr>Historie</vt:lpstr>
      <vt:lpstr>Teilung</vt:lpstr>
      <vt:lpstr>Erblichkeit</vt:lpstr>
      <vt:lpstr>Rhenus Faktor</vt:lpstr>
      <vt:lpstr>Praxis - Blutgruppe</vt:lpstr>
      <vt:lpstr>Praxis – Rhenus Faktor</vt:lpstr>
      <vt:lpstr>Praxis</vt:lpstr>
      <vt:lpstr>Statistik</vt:lpstr>
      <vt:lpstr>Quellen</vt:lpstr>
      <vt:lpstr>Danke für Ihre Aufmerksamkeit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Blutgruppen</dc:title>
  <dc:creator>Šárka Hrachovinová</dc:creator>
  <cp:lastModifiedBy>Šárka Hrachovinová</cp:lastModifiedBy>
  <cp:revision>26</cp:revision>
  <dcterms:created xsi:type="dcterms:W3CDTF">2017-05-29T13:55:26Z</dcterms:created>
  <dcterms:modified xsi:type="dcterms:W3CDTF">2017-05-31T06:31:59Z</dcterms:modified>
</cp:coreProperties>
</file>