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12192000" cy="6858000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-11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5B9E1-BCE8-4A67-94A8-8FDA542854AF}" type="datetimeFigureOut">
              <a:rPr lang="cs-CZ"/>
              <a:pPr>
                <a:defRPr/>
              </a:pPr>
              <a:t>2.5.2019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99B16-8742-499C-B04A-0EC3474C08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EBAB8-647F-489C-B86C-F6D86721225B}" type="datetimeFigureOut">
              <a:rPr lang="cs-CZ"/>
              <a:pPr>
                <a:defRPr/>
              </a:pPr>
              <a:t>2.5.2019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18D4F-747B-4740-8FDF-72A55B06F3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F87F2-094D-4BBE-9C8D-5B285D843044}" type="datetimeFigureOut">
              <a:rPr lang="cs-CZ"/>
              <a:pPr>
                <a:defRPr/>
              </a:pPr>
              <a:t>2.5.2019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590E8-08A6-48F1-AF87-4DE2A5E0E1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7C418-D9E6-4407-A66B-ED0582662BAB}" type="datetimeFigureOut">
              <a:rPr lang="cs-CZ"/>
              <a:pPr>
                <a:defRPr/>
              </a:pPr>
              <a:t>2.5.2019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0E60F-5D53-407A-88FC-0297F3A646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42446-9EB1-4E9D-98CF-6783EE386E26}" type="datetimeFigureOut">
              <a:rPr lang="cs-CZ"/>
              <a:pPr>
                <a:defRPr/>
              </a:pPr>
              <a:t>2.5.2019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6890F-BBCA-49F8-8807-63B3F4B39C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35E8C-6F21-494F-936D-2424451C07D6}" type="datetimeFigureOut">
              <a:rPr lang="cs-CZ"/>
              <a:pPr>
                <a:defRPr/>
              </a:pPr>
              <a:t>2.5.2019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178B9-4929-4A9A-B718-F0E122EBCB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87F1B-7351-44DB-98B9-00F7F4C15CEA}" type="datetimeFigureOut">
              <a:rPr lang="cs-CZ"/>
              <a:pPr>
                <a:defRPr/>
              </a:pPr>
              <a:t>2.5.2019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D7E5B-B4C6-41DA-A3D0-2CA1109354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9B4DB-48D4-4116-A179-D1BBE77D9C35}" type="datetimeFigureOut">
              <a:rPr lang="cs-CZ"/>
              <a:pPr>
                <a:defRPr/>
              </a:pPr>
              <a:t>2.5.2019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9906F-C938-4D73-8920-AEA61B077E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56F44-C25D-4B68-9F20-3E7E0EDAD319}" type="datetimeFigureOut">
              <a:rPr lang="cs-CZ"/>
              <a:pPr>
                <a:defRPr/>
              </a:pPr>
              <a:t>2.5.2019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E5150-3CC3-449B-B66E-24586261B6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AAEEF-6359-4735-A8C0-F10CF612D3FE}" type="datetimeFigureOut">
              <a:rPr lang="cs-CZ"/>
              <a:pPr>
                <a:defRPr/>
              </a:pPr>
              <a:t>2.5.2019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25E84-CCF2-4962-94FA-C7C26E1859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2E3EB-BAB3-4536-A443-B03BD9A9BDCD}" type="datetimeFigureOut">
              <a:rPr lang="cs-CZ"/>
              <a:pPr>
                <a:defRPr/>
              </a:pPr>
              <a:t>2.5.2019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47ECE-6BDF-4633-94B2-863E7BA29D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E787F9C-8EE3-47E6-9919-CB37166CA33A}" type="datetimeFigureOut">
              <a:rPr lang="cs-CZ"/>
              <a:pPr>
                <a:defRPr/>
              </a:pPr>
              <a:t>2.5.2019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2679526-5AB7-4DC5-8CA2-EC3A437505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Základní škola </a:t>
            </a:r>
            <a:b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Palackého třída 68</a:t>
            </a:r>
            <a:b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Brno – Královo Pole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z="2800" smtClean="0"/>
              <a:t>Zřizovatelem školy je odbor školství Jihomoravského kraje.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cs-CZ" dirty="0"/>
              <a:t>Pokud je dítě v běžné třídě posaďte ho dopředu.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cs-CZ" dirty="0"/>
              <a:t>Rozvrhněte těžší a náročnější úkoly na ráno.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cs-CZ" dirty="0"/>
              <a:t>Pokuste se písemné úkoly částečně nahradit jinou formou.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cs-CZ" dirty="0"/>
              <a:t>Myslete na odpočinek dítěte a změny činnosti.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	(mazat tabuli, něco přinést, napít se, </a:t>
            </a:r>
            <a:r>
              <a:rPr lang="cs-CZ" dirty="0" smtClean="0"/>
              <a:t>projít se </a:t>
            </a:r>
            <a:r>
              <a:rPr lang="cs-CZ" dirty="0"/>
              <a:t>po chodbě)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 startAt="9"/>
              <a:defRPr/>
            </a:pPr>
            <a:r>
              <a:rPr lang="cs-CZ" dirty="0"/>
              <a:t> Odložte zkoušení pokud má dítě „špatný den“.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 startAt="9"/>
              <a:defRPr/>
            </a:pPr>
            <a:r>
              <a:rPr lang="cs-CZ" dirty="0"/>
              <a:t> Snažte se s rodiči vytvořit funkční tým.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Calibri" panose="020F0502020204030204" pitchFamily="34" charset="0"/>
              <a:buAutoNum type="arabicPeriod" startAt="11"/>
              <a:defRPr/>
            </a:pPr>
            <a:r>
              <a:rPr lang="cs-CZ" altLang="cs-CZ" dirty="0" smtClean="0"/>
              <a:t>Vytvořte s rodiči fungující informační systém.(</a:t>
            </a:r>
            <a:r>
              <a:rPr lang="cs-CZ" altLang="cs-CZ" dirty="0" err="1" smtClean="0"/>
              <a:t>kontaktníky</a:t>
            </a:r>
            <a:r>
              <a:rPr lang="cs-CZ" altLang="cs-CZ" dirty="0" smtClean="0"/>
              <a:t>, žákovské knížky, maily a telefony pro předávání informací)</a:t>
            </a:r>
          </a:p>
          <a:p>
            <a:pPr marL="514350" indent="-514350" fontAlgn="auto">
              <a:spcAft>
                <a:spcPts val="0"/>
              </a:spcAft>
              <a:buFont typeface="Calibri" panose="020F0502020204030204" pitchFamily="34" charset="0"/>
              <a:buAutoNum type="arabicPeriod" startAt="12"/>
              <a:defRPr/>
            </a:pPr>
            <a:r>
              <a:rPr lang="cs-CZ" altLang="cs-CZ" dirty="0" smtClean="0"/>
              <a:t> Neberte problémy s dítětem osobně. </a:t>
            </a:r>
          </a:p>
          <a:p>
            <a:pPr marL="514350" indent="-514350" fontAlgn="auto">
              <a:spcAft>
                <a:spcPts val="0"/>
              </a:spcAft>
              <a:buFont typeface="Calibri" panose="020F0502020204030204" pitchFamily="34" charset="0"/>
              <a:buAutoNum type="arabicPeriod" startAt="12"/>
              <a:defRPr/>
            </a:pPr>
            <a:r>
              <a:rPr lang="cs-CZ" altLang="cs-CZ" dirty="0" smtClean="0"/>
              <a:t> !!!! </a:t>
            </a:r>
            <a:r>
              <a:rPr lang="cs-CZ" altLang="cs-CZ" u="sng" dirty="0" smtClean="0"/>
              <a:t>LASKAVÁ DŮSLEDNOST</a:t>
            </a:r>
            <a:r>
              <a:rPr lang="cs-CZ" altLang="cs-CZ" dirty="0" smtClean="0"/>
              <a:t>!!!!</a:t>
            </a:r>
          </a:p>
          <a:p>
            <a:pPr marL="514350" indent="-514350" fontAlgn="auto">
              <a:spcAft>
                <a:spcPts val="0"/>
              </a:spcAft>
              <a:buFont typeface="Calibri" panose="020F0502020204030204" pitchFamily="34" charset="0"/>
              <a:buAutoNum type="arabicPeriod" startAt="12"/>
              <a:defRPr/>
            </a:pPr>
            <a:r>
              <a:rPr lang="cs-CZ" altLang="cs-CZ" dirty="0" smtClean="0"/>
              <a:t> Vždy počítejte s možností, že se dítě „zasekne“ – mějte připravené možnosti řešení.</a:t>
            </a:r>
          </a:p>
          <a:p>
            <a:pPr marL="514350" indent="-514350" fontAlgn="auto">
              <a:spcAft>
                <a:spcPts val="0"/>
              </a:spcAft>
              <a:buFont typeface="Calibri" panose="020F0502020204030204" pitchFamily="34" charset="0"/>
              <a:buAutoNum type="arabicPeriod" startAt="12"/>
              <a:defRPr/>
            </a:pPr>
            <a:r>
              <a:rPr lang="cs-CZ" altLang="cs-CZ" dirty="0" smtClean="0"/>
              <a:t> Dbejte na „co řeknu, to dodržím“, „nebo“(nepoužívat).</a:t>
            </a:r>
          </a:p>
          <a:p>
            <a:pPr marL="514350" indent="-514350" fontAlgn="auto">
              <a:spcAft>
                <a:spcPts val="0"/>
              </a:spcAft>
              <a:buFont typeface="Calibri" panose="020F0502020204030204" pitchFamily="34" charset="0"/>
              <a:buAutoNum type="arabicPeriod" startAt="12"/>
              <a:defRPr/>
            </a:pPr>
            <a:r>
              <a:rPr lang="cs-CZ" altLang="cs-CZ" dirty="0" smtClean="0"/>
              <a:t>  Dávejte co nejčastěji dítěti zpětnou vazbu – oceňujte i snahu.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u="sng" smtClean="0"/>
              <a:t>Pro matematiku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Calibri" panose="020F0502020204030204" pitchFamily="34" charset="0"/>
              <a:buAutoNum type="arabicPeriod"/>
              <a:defRPr/>
            </a:pPr>
            <a:r>
              <a:rPr lang="cs-CZ" altLang="cs-CZ" dirty="0" smtClean="0"/>
              <a:t>Vysvětlovat co nejjednodušeji</a:t>
            </a:r>
          </a:p>
          <a:p>
            <a:pPr marL="514350" indent="-514350" fontAlgn="auto">
              <a:spcAft>
                <a:spcPts val="0"/>
              </a:spcAft>
              <a:buFont typeface="Calibri" panose="020F0502020204030204" pitchFamily="34" charset="0"/>
              <a:buAutoNum type="arabicPeriod"/>
              <a:defRPr/>
            </a:pPr>
            <a:r>
              <a:rPr lang="cs-CZ" altLang="cs-CZ" dirty="0" smtClean="0"/>
              <a:t>Každý krok zapsat </a:t>
            </a:r>
          </a:p>
          <a:p>
            <a:pPr marL="514350" indent="-514350" fontAlgn="auto">
              <a:spcAft>
                <a:spcPts val="0"/>
              </a:spcAft>
              <a:buFont typeface="Calibri" panose="020F0502020204030204" pitchFamily="34" charset="0"/>
              <a:buAutoNum type="arabicPeriod"/>
              <a:defRPr/>
            </a:pPr>
            <a:r>
              <a:rPr lang="cs-CZ" altLang="cs-CZ" dirty="0" smtClean="0"/>
              <a:t>Stále se ujišťovat zda žáci rozumí – kde se ztratili</a:t>
            </a:r>
          </a:p>
          <a:p>
            <a:pPr marL="514350" indent="-514350" fontAlgn="auto">
              <a:spcAft>
                <a:spcPts val="0"/>
              </a:spcAft>
              <a:buFont typeface="Calibri" panose="020F0502020204030204" pitchFamily="34" charset="0"/>
              <a:buAutoNum type="arabicPeriod"/>
              <a:defRPr/>
            </a:pPr>
            <a:r>
              <a:rPr lang="cs-CZ" altLang="cs-CZ" dirty="0" smtClean="0"/>
              <a:t>Ověřování znalostí po malých celcích</a:t>
            </a:r>
          </a:p>
          <a:p>
            <a:pPr marL="514350" indent="-514350" fontAlgn="auto">
              <a:spcAft>
                <a:spcPts val="0"/>
              </a:spcAft>
              <a:buFont typeface="Calibri" panose="020F0502020204030204" pitchFamily="34" charset="0"/>
              <a:buAutoNum type="arabicPeriod"/>
              <a:defRPr/>
            </a:pPr>
            <a:r>
              <a:rPr lang="cs-CZ" altLang="cs-CZ" dirty="0" smtClean="0"/>
              <a:t>Založit systém „</a:t>
            </a:r>
            <a:r>
              <a:rPr lang="cs-CZ" altLang="cs-CZ" dirty="0" err="1" smtClean="0"/>
              <a:t>pamatováčků</a:t>
            </a:r>
            <a:r>
              <a:rPr lang="cs-CZ" altLang="cs-CZ" dirty="0" smtClean="0"/>
              <a:t>“ – naučit žáky tyto používat – nutit je k používání při procvičování učiva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Calibri" panose="020F0502020204030204" pitchFamily="34" charset="0"/>
              <a:buAutoNum type="arabicPeriod" startAt="6"/>
              <a:defRPr/>
            </a:pPr>
            <a:r>
              <a:rPr lang="cs-CZ" altLang="cs-CZ" dirty="0" smtClean="0"/>
              <a:t>Nabízet žákům konzultace</a:t>
            </a:r>
          </a:p>
          <a:p>
            <a:pPr marL="514350" indent="-514350" fontAlgn="auto">
              <a:spcAft>
                <a:spcPts val="0"/>
              </a:spcAft>
              <a:buFont typeface="Calibri" panose="020F0502020204030204" pitchFamily="34" charset="0"/>
              <a:buAutoNum type="arabicPeriod" startAt="6"/>
              <a:defRPr/>
            </a:pPr>
            <a:r>
              <a:rPr lang="cs-CZ" altLang="cs-CZ" dirty="0" smtClean="0"/>
              <a:t>Držet se zásady - školní práce je </a:t>
            </a:r>
            <a:r>
              <a:rPr lang="cs-CZ" altLang="cs-CZ" u="sng" dirty="0" smtClean="0"/>
              <a:t>vždy</a:t>
            </a:r>
            <a:r>
              <a:rPr lang="cs-CZ" altLang="cs-CZ" dirty="0" smtClean="0"/>
              <a:t> dokončena ve škole (zpočátku časově náročné – vyplatí se)</a:t>
            </a:r>
          </a:p>
          <a:p>
            <a:pPr marL="514350" indent="-514350" fontAlgn="auto">
              <a:spcAft>
                <a:spcPts val="0"/>
              </a:spcAft>
              <a:buFont typeface="Calibri" panose="020F0502020204030204" pitchFamily="34" charset="0"/>
              <a:buAutoNum type="arabicPeriod" startAt="6"/>
              <a:defRPr/>
            </a:pPr>
            <a:r>
              <a:rPr lang="cs-CZ" altLang="cs-CZ" dirty="0" smtClean="0"/>
              <a:t>Za nesplněné domácí úkoly nedávat nedostatečné – úkol musí splnit </a:t>
            </a:r>
          </a:p>
          <a:p>
            <a:pPr marL="514350" indent="-514350" fontAlgn="auto">
              <a:spcAft>
                <a:spcPts val="0"/>
              </a:spcAft>
              <a:buFont typeface="Calibri" panose="020F0502020204030204" pitchFamily="34" charset="0"/>
              <a:buAutoNum type="arabicPeriod" startAt="6"/>
              <a:defRPr/>
            </a:pPr>
            <a:r>
              <a:rPr lang="cs-CZ" altLang="cs-CZ" dirty="0" smtClean="0"/>
              <a:t>Zameškanou látku – vysvětlit , zadat procvičování, ověřit pochopení</a:t>
            </a:r>
          </a:p>
          <a:p>
            <a:pPr marL="514350" indent="-514350" fontAlgn="auto">
              <a:spcAft>
                <a:spcPts val="0"/>
              </a:spcAft>
              <a:buFont typeface="Calibri" panose="020F0502020204030204" pitchFamily="34" charset="0"/>
              <a:buAutoNum type="arabicPeriod" startAt="6"/>
              <a:defRPr/>
            </a:pPr>
            <a:r>
              <a:rPr lang="cs-CZ" altLang="cs-CZ" dirty="0" smtClean="0"/>
              <a:t> Hodnotit každou hodinu – ocenit úspěch a snahu, komentovat i neúspěch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u="sng" smtClean="0"/>
              <a:t>Literatura zabývající se problematikou ADHD</a:t>
            </a:r>
            <a:endParaRPr lang="cs-CZ" u="sng" smtClean="0"/>
          </a:p>
        </p:txBody>
      </p:sp>
      <p:sp>
        <p:nvSpPr>
          <p:cNvPr id="2662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Alain Train - Nejčastější poruchy chování dětí Portál 2001</a:t>
            </a:r>
          </a:p>
          <a:p>
            <a:r>
              <a:rPr lang="cs-CZ" altLang="cs-CZ" smtClean="0"/>
              <a:t>Alison Munden, Jon Arcelus - Poruchy pozornosti a hyperaktivita Portál 2002</a:t>
            </a:r>
          </a:p>
          <a:p>
            <a:r>
              <a:rPr lang="cs-CZ" altLang="cs-CZ" smtClean="0"/>
              <a:t>Ivana Drtílková, Omar Šerý – Hyperkinetická porucha ADHD Galen 2007</a:t>
            </a:r>
          </a:p>
          <a:p>
            <a:r>
              <a:rPr lang="cs-CZ" altLang="cs-CZ" smtClean="0"/>
              <a:t>Wolfdieter Jenett – ADHD porucha pozornosti s hyperaktivitou (rádce pro rodiče a učitele 100 tipů) Edika 2013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2765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cs-CZ" altLang="cs-CZ" sz="4000" smtClean="0"/>
              <a:t>Děkuji za pozornost.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u="sng" smtClean="0"/>
              <a:t>Žáci</a:t>
            </a:r>
          </a:p>
        </p:txBody>
      </p:sp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Škola je zřízena podle § 16 odst. 9 ŠZ</a:t>
            </a:r>
          </a:p>
          <a:p>
            <a:r>
              <a:rPr lang="cs-CZ" smtClean="0"/>
              <a:t>Jedná se o školu, která vzdělává žáky se speciálními vzdělávacími potřebami</a:t>
            </a:r>
          </a:p>
          <a:p>
            <a:r>
              <a:rPr lang="cs-CZ" smtClean="0"/>
              <a:t>2 skupiny žáků  ~ žáci se závažnými poruchami chování ADHD ~ žáci s lehkým mentálním postižením</a:t>
            </a:r>
          </a:p>
          <a:p>
            <a:r>
              <a:rPr lang="cs-CZ" smtClean="0"/>
              <a:t>K dnešnímu dni má škola 114 žáků</a:t>
            </a:r>
          </a:p>
          <a:p>
            <a:r>
              <a:rPr lang="cs-CZ" smtClean="0"/>
              <a:t>85 žáků s ADHD, 29 žáků s LMP</a:t>
            </a:r>
          </a:p>
          <a:p>
            <a:r>
              <a:rPr lang="cs-CZ" smtClean="0"/>
              <a:t>11 tříd žáci s ADHD, 3 třídy žáků s LMP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u="sng" smtClean="0"/>
              <a:t>Pedagogický personál</a:t>
            </a:r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Celkem 38 pedagogů z toho </a:t>
            </a:r>
          </a:p>
          <a:p>
            <a:r>
              <a:rPr lang="cs-CZ" smtClean="0"/>
              <a:t>20 učitelů – speciální pedagogové – etopedi</a:t>
            </a:r>
          </a:p>
          <a:p>
            <a:r>
              <a:rPr lang="cs-CZ" smtClean="0"/>
              <a:t>15 asistentů pedagoga</a:t>
            </a:r>
          </a:p>
          <a:p>
            <a:r>
              <a:rPr lang="cs-CZ" smtClean="0"/>
              <a:t> 2 školní psycholožky</a:t>
            </a:r>
          </a:p>
          <a:p>
            <a:r>
              <a:rPr lang="cs-CZ" smtClean="0"/>
              <a:t>1 školní speciální pedagog (0,5 úvazku)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u="sng" smtClean="0"/>
              <a:t>Třídy</a:t>
            </a:r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Třídy žáků s ADHD mají maximálně 8 žáků </a:t>
            </a:r>
          </a:p>
          <a:p>
            <a:r>
              <a:rPr lang="cs-CZ" smtClean="0"/>
              <a:t>Po celou dobu výuky je se třídou asistent pedagoga</a:t>
            </a:r>
          </a:p>
          <a:p>
            <a:r>
              <a:rPr lang="cs-CZ" smtClean="0"/>
              <a:t>Malotřídní způsob výuky ve 2 třídách z 11 (1.+2. roč., 6.+ 8. roč.)</a:t>
            </a:r>
          </a:p>
          <a:p>
            <a:r>
              <a:rPr lang="cs-CZ" smtClean="0"/>
              <a:t>V jedné ze tříd 2. pedagog + asistent pedagoga</a:t>
            </a:r>
          </a:p>
          <a:p>
            <a:r>
              <a:rPr lang="cs-CZ" smtClean="0"/>
              <a:t>Třídy žáků s LMP mají maximálně 14 žáků</a:t>
            </a:r>
          </a:p>
          <a:p>
            <a:r>
              <a:rPr lang="cs-CZ" smtClean="0"/>
              <a:t>Ve všech 3 třídách malotřídní způsob výuky (3. + 4. + 5. roč., 4. + 6. + 7. roč., 8. + 9. roč.)</a:t>
            </a:r>
          </a:p>
          <a:p>
            <a:r>
              <a:rPr lang="cs-CZ" smtClean="0"/>
              <a:t>V jedné ze tříd 2 asistenti pedagoga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u="sng" smtClean="0"/>
              <a:t>Vzdělávací program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Žáci s ADHD se vzdělávají podle RVP základní vzdělání</a:t>
            </a:r>
          </a:p>
          <a:p>
            <a:r>
              <a:rPr lang="cs-CZ" smtClean="0"/>
              <a:t>Žáci s LMP 3. – 7. ročníku se vzdělávají podle RVP základní vzdělání s minimálními očekávanými výstupy</a:t>
            </a:r>
          </a:p>
          <a:p>
            <a:r>
              <a:rPr lang="cs-CZ" smtClean="0"/>
              <a:t>Žáci s LMP 8. – 9. ročníku se vzdělávají podle RVP – příloha pro žáky s LMP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u="sng" smtClean="0"/>
              <a:t>Zařazení žáků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Na základě doporučení školského poradenského zařízení</a:t>
            </a:r>
          </a:p>
          <a:p>
            <a:r>
              <a:rPr lang="cs-CZ" smtClean="0"/>
              <a:t>U žáků s ADHD pedagogicko – psychologická poradna</a:t>
            </a:r>
          </a:p>
          <a:p>
            <a:r>
              <a:rPr lang="cs-CZ" smtClean="0"/>
              <a:t>U žáků s LMP speciálně pedagogické centrum</a:t>
            </a:r>
          </a:p>
          <a:p>
            <a:r>
              <a:rPr lang="cs-CZ" smtClean="0"/>
              <a:t>Ukázky dokumentů – komunikace s PPP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u="sng" smtClean="0"/>
              <a:t>ADHD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100" dirty="0" smtClean="0"/>
              <a:t>nesoustředěnost a obtíže s návratem k činnosti po vyrušení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100" dirty="0" smtClean="0"/>
              <a:t>nevyrovnanost ve výsledcích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100" dirty="0" smtClean="0"/>
              <a:t>vyhýbání se domácím úkolům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100" dirty="0" smtClean="0"/>
              <a:t>zvýšená úrazovost, neposednost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100" dirty="0" smtClean="0"/>
              <a:t>nepořádnost, zapomínání, ztrácení věcí,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100" dirty="0" smtClean="0"/>
              <a:t>zabývání se detaily spíše než náhled na celek,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100" dirty="0" smtClean="0"/>
              <a:t>minimální odhad času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100" dirty="0" smtClean="0"/>
              <a:t>neposlušnost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100" dirty="0" smtClean="0"/>
              <a:t>samomluva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100" dirty="0" smtClean="0"/>
              <a:t>nedočkavost, vykřikování při výuce, skákání do řeči, neumí se zařadit do kolektivu,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100" dirty="0" smtClean="0"/>
              <a:t> urážlivost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2100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100" b="1" dirty="0" smtClean="0"/>
              <a:t>(aby se jednalo o ADHD musí mít dítě tyto projevy ve více než jednom prostředí, tedy například ve škole i doma)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u="sng" smtClean="0"/>
              <a:t>Diagnostika a terapie</a:t>
            </a:r>
            <a:endParaRPr lang="cs-CZ" u="sng" smtClean="0"/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Stanovení diagnózy ADHD je vždy v kompetenci odborných lékařů – psychiatra , neurologa, psychologa.</a:t>
            </a:r>
          </a:p>
          <a:p>
            <a:r>
              <a:rPr lang="cs-CZ" altLang="cs-CZ" smtClean="0"/>
              <a:t>Terapie – multifaktoriální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mtClean="0"/>
              <a:t>Psychofarmaka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mtClean="0"/>
              <a:t>Psychoterapie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mtClean="0"/>
              <a:t>Vhodné výchovné působení</a:t>
            </a:r>
          </a:p>
          <a:p>
            <a:endParaRPr lang="cs-CZ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u="sng" smtClean="0"/>
              <a:t>Zásady pro práci ve školním prostředí</a:t>
            </a:r>
            <a:endParaRPr lang="cs-CZ" u="sng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Calibri" panose="020F0502020204030204" pitchFamily="34" charset="0"/>
              <a:buAutoNum type="arabicPeriod"/>
              <a:defRPr/>
            </a:pPr>
            <a:r>
              <a:rPr lang="cs-CZ" altLang="cs-CZ" dirty="0" smtClean="0"/>
              <a:t>Komunikovat s dítětem jednoduše a s přesným určením co od něj očekávám – stanovit hranice</a:t>
            </a:r>
          </a:p>
          <a:p>
            <a:pPr marL="514350" indent="-514350" fontAlgn="auto">
              <a:spcAft>
                <a:spcPts val="0"/>
              </a:spcAft>
              <a:buFont typeface="Calibri" panose="020F0502020204030204" pitchFamily="34" charset="0"/>
              <a:buAutoNum type="arabicPeriod"/>
              <a:defRPr/>
            </a:pPr>
            <a:r>
              <a:rPr lang="cs-CZ" altLang="cs-CZ" dirty="0" smtClean="0"/>
              <a:t>Požadavky zadávat jednotlivě, aby si je dítě pamatovalo.</a:t>
            </a:r>
          </a:p>
          <a:p>
            <a:pPr marL="514350" indent="-514350" fontAlgn="auto">
              <a:spcAft>
                <a:spcPts val="0"/>
              </a:spcAft>
              <a:buFont typeface="Calibri" panose="020F0502020204030204" pitchFamily="34" charset="0"/>
              <a:buAutoNum type="arabicPeriod"/>
              <a:defRPr/>
            </a:pPr>
            <a:r>
              <a:rPr lang="cs-CZ" altLang="cs-CZ" dirty="0" smtClean="0"/>
              <a:t>Přesvědčit se o tom, zda dítě pochopilo instrukci. (oční kontakt, víš co máš dělat)</a:t>
            </a:r>
          </a:p>
          <a:p>
            <a:pPr marL="514350" indent="-514350" fontAlgn="auto">
              <a:spcAft>
                <a:spcPts val="0"/>
              </a:spcAft>
              <a:buFont typeface="Calibri" panose="020F0502020204030204" pitchFamily="34" charset="0"/>
              <a:buAutoNum type="arabicPeriod"/>
              <a:defRPr/>
            </a:pPr>
            <a:r>
              <a:rPr lang="cs-CZ" altLang="cs-CZ" dirty="0" smtClean="0"/>
              <a:t>Vytvořit nerozptylující pracovní prostředí – přehledné, klidné, strukturované. 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619</Words>
  <Application>Microsoft Office PowerPoint</Application>
  <PresentationFormat>Vlastní</PresentationFormat>
  <Paragraphs>88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Calibri</vt:lpstr>
      <vt:lpstr>Arial</vt:lpstr>
      <vt:lpstr>Calibri Light</vt:lpstr>
      <vt:lpstr>Wingdings</vt:lpstr>
      <vt:lpstr>Motiv Office</vt:lpstr>
      <vt:lpstr> Základní škola  Palackého třída 68 Brno – Královo Pole</vt:lpstr>
      <vt:lpstr>Žáci</vt:lpstr>
      <vt:lpstr>Pedagogický personál</vt:lpstr>
      <vt:lpstr>Třídy</vt:lpstr>
      <vt:lpstr>Vzdělávací program</vt:lpstr>
      <vt:lpstr>Zařazení žáků</vt:lpstr>
      <vt:lpstr>ADHD</vt:lpstr>
      <vt:lpstr>Diagnostika a terapie</vt:lpstr>
      <vt:lpstr>Zásady pro práci ve školním prostředí</vt:lpstr>
      <vt:lpstr>Snímek 10</vt:lpstr>
      <vt:lpstr>Snímek 11</vt:lpstr>
      <vt:lpstr>Pro matematiku</vt:lpstr>
      <vt:lpstr>Snímek 13</vt:lpstr>
      <vt:lpstr>Literatura zabývající se problematikou ADHD</vt:lpstr>
      <vt:lpstr>Snímek 15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škola  Palackého třída 68 Brno – Královo pole</dc:title>
  <dc:creator>učitel</dc:creator>
  <cp:lastModifiedBy>akob</cp:lastModifiedBy>
  <cp:revision>15</cp:revision>
  <dcterms:created xsi:type="dcterms:W3CDTF">2019-04-28T07:30:00Z</dcterms:created>
  <dcterms:modified xsi:type="dcterms:W3CDTF">2019-05-02T07:16:37Z</dcterms:modified>
</cp:coreProperties>
</file>