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4" r:id="rId5"/>
    <p:sldId id="265" r:id="rId6"/>
    <p:sldId id="274" r:id="rId7"/>
    <p:sldId id="275" r:id="rId8"/>
    <p:sldId id="344" r:id="rId9"/>
    <p:sldId id="278" r:id="rId10"/>
    <p:sldId id="276" r:id="rId11"/>
    <p:sldId id="28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81" r:id="rId21"/>
    <p:sldId id="282" r:id="rId22"/>
    <p:sldId id="329" r:id="rId23"/>
    <p:sldId id="327" r:id="rId24"/>
    <p:sldId id="328" r:id="rId25"/>
    <p:sldId id="294" r:id="rId26"/>
    <p:sldId id="297" r:id="rId27"/>
    <p:sldId id="295" r:id="rId28"/>
    <p:sldId id="323" r:id="rId29"/>
    <p:sldId id="285" r:id="rId30"/>
    <p:sldId id="289" r:id="rId31"/>
    <p:sldId id="290" r:id="rId32"/>
    <p:sldId id="283" r:id="rId33"/>
    <p:sldId id="346" r:id="rId34"/>
    <p:sldId id="284" r:id="rId35"/>
    <p:sldId id="352" r:id="rId36"/>
    <p:sldId id="350" r:id="rId37"/>
    <p:sldId id="347" r:id="rId38"/>
    <p:sldId id="348" r:id="rId39"/>
    <p:sldId id="349" r:id="rId40"/>
    <p:sldId id="291" r:id="rId41"/>
    <p:sldId id="292" r:id="rId42"/>
    <p:sldId id="293" r:id="rId43"/>
    <p:sldId id="298" r:id="rId44"/>
    <p:sldId id="299" r:id="rId45"/>
    <p:sldId id="300" r:id="rId46"/>
    <p:sldId id="322" r:id="rId47"/>
    <p:sldId id="305" r:id="rId48"/>
    <p:sldId id="301" r:id="rId49"/>
    <p:sldId id="304" r:id="rId50"/>
    <p:sldId id="306" r:id="rId51"/>
    <p:sldId id="307" r:id="rId52"/>
    <p:sldId id="308" r:id="rId53"/>
    <p:sldId id="309" r:id="rId54"/>
    <p:sldId id="310" r:id="rId55"/>
    <p:sldId id="302" r:id="rId56"/>
    <p:sldId id="311" r:id="rId57"/>
    <p:sldId id="312" r:id="rId58"/>
    <p:sldId id="325" r:id="rId59"/>
    <p:sldId id="326" r:id="rId60"/>
    <p:sldId id="313" r:id="rId61"/>
    <p:sldId id="341" r:id="rId62"/>
    <p:sldId id="324" r:id="rId63"/>
    <p:sldId id="345" r:id="rId64"/>
    <p:sldId id="314" r:id="rId65"/>
    <p:sldId id="342" r:id="rId66"/>
    <p:sldId id="315" r:id="rId67"/>
    <p:sldId id="317" r:id="rId68"/>
    <p:sldId id="353" r:id="rId69"/>
    <p:sldId id="354" r:id="rId70"/>
    <p:sldId id="286" r:id="rId71"/>
    <p:sldId id="355" r:id="rId72"/>
    <p:sldId id="335" r:id="rId73"/>
    <p:sldId id="336" r:id="rId74"/>
    <p:sldId id="334" r:id="rId75"/>
    <p:sldId id="351" r:id="rId76"/>
    <p:sldId id="333" r:id="rId77"/>
    <p:sldId id="330" r:id="rId78"/>
    <p:sldId id="331" r:id="rId79"/>
    <p:sldId id="332" r:id="rId80"/>
    <p:sldId id="343" r:id="rId81"/>
    <p:sldId id="340" r:id="rId82"/>
    <p:sldId id="257" r:id="rId83"/>
    <p:sldId id="258" r:id="rId84"/>
    <p:sldId id="260" r:id="rId85"/>
    <p:sldId id="261" r:id="rId86"/>
    <p:sldId id="262" r:id="rId87"/>
    <p:sldId id="357" r:id="rId88"/>
    <p:sldId id="356" r:id="rId89"/>
    <p:sldId id="337" r:id="rId90"/>
    <p:sldId id="259" r:id="rId9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713-039C-4BCF-8151-E9D01806C830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940-5987-4C43-BFB1-EEE1072A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36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713-039C-4BCF-8151-E9D01806C830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940-5987-4C43-BFB1-EEE1072A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9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713-039C-4BCF-8151-E9D01806C830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940-5987-4C43-BFB1-EEE1072A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80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713-039C-4BCF-8151-E9D01806C830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940-5987-4C43-BFB1-EEE1072A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98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713-039C-4BCF-8151-E9D01806C830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940-5987-4C43-BFB1-EEE1072A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03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713-039C-4BCF-8151-E9D01806C830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940-5987-4C43-BFB1-EEE1072A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03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713-039C-4BCF-8151-E9D01806C830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940-5987-4C43-BFB1-EEE1072A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17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713-039C-4BCF-8151-E9D01806C830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940-5987-4C43-BFB1-EEE1072A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8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713-039C-4BCF-8151-E9D01806C830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940-5987-4C43-BFB1-EEE1072A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57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713-039C-4BCF-8151-E9D01806C830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940-5987-4C43-BFB1-EEE1072A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46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713-039C-4BCF-8151-E9D01806C830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940-5987-4C43-BFB1-EEE1072A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3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C713-039C-4BCF-8151-E9D01806C830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88940-5987-4C43-BFB1-EEE1072A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79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emf"/><Relationship Id="rId18" Type="http://schemas.openxmlformats.org/officeDocument/2006/relationships/image" Target="../media/image21.png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17" Type="http://schemas.openxmlformats.org/officeDocument/2006/relationships/image" Target="../media/image20.png"/><Relationship Id="rId2" Type="http://schemas.openxmlformats.org/officeDocument/2006/relationships/image" Target="../media/image20.emf"/><Relationship Id="rId16" Type="http://schemas.openxmlformats.org/officeDocument/2006/relationships/image" Target="../media/image1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5" Type="http://schemas.openxmlformats.org/officeDocument/2006/relationships/image" Target="../media/image181.png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37.emf"/><Relationship Id="rId12" Type="http://schemas.openxmlformats.org/officeDocument/2006/relationships/image" Target="../media/image32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11" Type="http://schemas.openxmlformats.org/officeDocument/2006/relationships/image" Target="../media/image31.png"/><Relationship Id="rId5" Type="http://schemas.openxmlformats.org/officeDocument/2006/relationships/image" Target="../media/image35.emf"/><Relationship Id="rId10" Type="http://schemas.openxmlformats.org/officeDocument/2006/relationships/image" Target="../media/image38.emf"/><Relationship Id="rId4" Type="http://schemas.openxmlformats.org/officeDocument/2006/relationships/image" Target="../media/image34.emf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0.png"/><Relationship Id="rId11" Type="http://schemas.openxmlformats.org/officeDocument/2006/relationships/image" Target="../media/image40.png"/><Relationship Id="rId5" Type="http://schemas.openxmlformats.org/officeDocument/2006/relationships/image" Target="../media/image27.png"/><Relationship Id="rId10" Type="http://schemas.openxmlformats.org/officeDocument/2006/relationships/image" Target="../media/image330.png"/><Relationship Id="rId4" Type="http://schemas.openxmlformats.org/officeDocument/2006/relationships/image" Target="../media/image360.png"/><Relationship Id="rId9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3.emf"/><Relationship Id="rId5" Type="http://schemas.openxmlformats.org/officeDocument/2006/relationships/image" Target="../media/image43.png"/><Relationship Id="rId10" Type="http://schemas.openxmlformats.org/officeDocument/2006/relationships/image" Target="../media/image42.png"/><Relationship Id="rId4" Type="http://schemas.openxmlformats.org/officeDocument/2006/relationships/image" Target="../media/image420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66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5.emf"/><Relationship Id="rId5" Type="http://schemas.openxmlformats.org/officeDocument/2006/relationships/image" Target="../media/image64.jpg"/><Relationship Id="rId4" Type="http://schemas.openxmlformats.org/officeDocument/2006/relationships/image" Target="../media/image6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71.wmf"/><Relationship Id="rId3" Type="http://schemas.openxmlformats.org/officeDocument/2006/relationships/image" Target="../media/image65.png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75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4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3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69.wmf"/><Relationship Id="rId14" Type="http://schemas.openxmlformats.org/officeDocument/2006/relationships/image" Target="../media/image7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6.emf"/><Relationship Id="rId7" Type="http://schemas.openxmlformats.org/officeDocument/2006/relationships/image" Target="../media/image59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jpeg"/><Relationship Id="rId4" Type="http://schemas.openxmlformats.org/officeDocument/2006/relationships/image" Target="../media/image68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9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20.png"/><Relationship Id="rId5" Type="http://schemas.openxmlformats.org/officeDocument/2006/relationships/image" Target="../media/image90.png"/><Relationship Id="rId4" Type="http://schemas.openxmlformats.org/officeDocument/2006/relationships/image" Target="../media/image8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emf"/><Relationship Id="rId5" Type="http://schemas.openxmlformats.org/officeDocument/2006/relationships/image" Target="../media/image780.png"/><Relationship Id="rId4" Type="http://schemas.openxmlformats.org/officeDocument/2006/relationships/image" Target="../media/image9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0.png"/><Relationship Id="rId5" Type="http://schemas.openxmlformats.org/officeDocument/2006/relationships/image" Target="../media/image77.png"/><Relationship Id="rId4" Type="http://schemas.openxmlformats.org/officeDocument/2006/relationships/image" Target="../media/image7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1.png"/><Relationship Id="rId5" Type="http://schemas.openxmlformats.org/officeDocument/2006/relationships/image" Target="../media/image830.pn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0.png"/><Relationship Id="rId7" Type="http://schemas.openxmlformats.org/officeDocument/2006/relationships/image" Target="../media/image91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0.png"/><Relationship Id="rId11" Type="http://schemas.openxmlformats.org/officeDocument/2006/relationships/image" Target="../media/image97.emf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0.png"/><Relationship Id="rId9" Type="http://schemas.openxmlformats.org/officeDocument/2006/relationships/image" Target="../media/image9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0.png"/><Relationship Id="rId5" Type="http://schemas.openxmlformats.org/officeDocument/2006/relationships/image" Target="../media/image980.png"/><Relationship Id="rId4" Type="http://schemas.openxmlformats.org/officeDocument/2006/relationships/image" Target="../media/image97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10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0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6.emf"/><Relationship Id="rId5" Type="http://schemas.openxmlformats.org/officeDocument/2006/relationships/image" Target="../media/image105.png"/><Relationship Id="rId4" Type="http://schemas.openxmlformats.org/officeDocument/2006/relationships/image" Target="../media/image104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ved=2ahUKEwjm95G2upHZAhVFrRQKHf-cCr4QjRx6BAgAEAY&amp;url=http://www.glouny.cz/matematika/mat_sem/priklady/gauss.htm&amp;psig=AOvVaw16TUZ1_ddW3xP3I1abrHFq&amp;ust=1518012012840741" TargetMode="External"/><Relationship Id="rId3" Type="http://schemas.openxmlformats.org/officeDocument/2006/relationships/image" Target="../media/image1080.png"/><Relationship Id="rId7" Type="http://schemas.openxmlformats.org/officeDocument/2006/relationships/image" Target="../media/image109.emf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emf"/><Relationship Id="rId5" Type="http://schemas.openxmlformats.org/officeDocument/2006/relationships/image" Target="../media/image1100.png"/><Relationship Id="rId4" Type="http://schemas.openxmlformats.org/officeDocument/2006/relationships/image" Target="../media/image1090.png"/><Relationship Id="rId9" Type="http://schemas.openxmlformats.org/officeDocument/2006/relationships/image" Target="../media/image1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2.emf"/><Relationship Id="rId7" Type="http://schemas.openxmlformats.org/officeDocument/2006/relationships/image" Target="../media/image116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emf"/><Relationship Id="rId5" Type="http://schemas.openxmlformats.org/officeDocument/2006/relationships/image" Target="../media/image114.emf"/><Relationship Id="rId4" Type="http://schemas.openxmlformats.org/officeDocument/2006/relationships/image" Target="../media/image113.emf"/><Relationship Id="rId9" Type="http://schemas.openxmlformats.org/officeDocument/2006/relationships/image" Target="../media/image117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0.emf"/><Relationship Id="rId5" Type="http://schemas.openxmlformats.org/officeDocument/2006/relationships/image" Target="../media/image123.png"/><Relationship Id="rId10" Type="http://schemas.openxmlformats.org/officeDocument/2006/relationships/image" Target="../media/image119.emf"/><Relationship Id="rId4" Type="http://schemas.openxmlformats.org/officeDocument/2006/relationships/image" Target="../media/image122.png"/><Relationship Id="rId9" Type="http://schemas.openxmlformats.org/officeDocument/2006/relationships/image" Target="../media/image118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20.emf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jpg"/><Relationship Id="rId4" Type="http://schemas.openxmlformats.org/officeDocument/2006/relationships/image" Target="../media/image12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22.emf"/><Relationship Id="rId7" Type="http://schemas.openxmlformats.org/officeDocument/2006/relationships/image" Target="../media/image141.jpe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.png"/><Relationship Id="rId5" Type="http://schemas.openxmlformats.org/officeDocument/2006/relationships/image" Target="../media/image140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5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0.png"/><Relationship Id="rId13" Type="http://schemas.openxmlformats.org/officeDocument/2006/relationships/image" Target="../media/image148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401.png"/><Relationship Id="rId12" Type="http://schemas.openxmlformats.org/officeDocument/2006/relationships/image" Target="../media/image14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90.png"/><Relationship Id="rId11" Type="http://schemas.openxmlformats.org/officeDocument/2006/relationships/image" Target="../media/image145.png"/><Relationship Id="rId5" Type="http://schemas.openxmlformats.org/officeDocument/2006/relationships/image" Target="../media/image147.emf"/><Relationship Id="rId10" Type="http://schemas.openxmlformats.org/officeDocument/2006/relationships/image" Target="../media/image1440.png"/><Relationship Id="rId4" Type="http://schemas.openxmlformats.org/officeDocument/2006/relationships/image" Target="../media/image146.wmf"/><Relationship Id="rId9" Type="http://schemas.openxmlformats.org/officeDocument/2006/relationships/image" Target="../media/image1430.png"/><Relationship Id="rId14" Type="http://schemas.openxmlformats.org/officeDocument/2006/relationships/image" Target="../media/image148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jp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0.png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1551.png"/><Relationship Id="rId7" Type="http://schemas.openxmlformats.org/officeDocument/2006/relationships/image" Target="../media/image150.wmf"/><Relationship Id="rId12" Type="http://schemas.openxmlformats.org/officeDocument/2006/relationships/image" Target="../media/image152.wmf"/><Relationship Id="rId17" Type="http://schemas.openxmlformats.org/officeDocument/2006/relationships/image" Target="../media/image15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49.wmf"/><Relationship Id="rId15" Type="http://schemas.openxmlformats.org/officeDocument/2006/relationships/image" Target="../media/image158.png"/><Relationship Id="rId10" Type="http://schemas.openxmlformats.org/officeDocument/2006/relationships/image" Target="../media/image151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57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6.gif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emf"/><Relationship Id="rId7" Type="http://schemas.openxmlformats.org/officeDocument/2006/relationships/image" Target="../media/image160.emf"/><Relationship Id="rId12" Type="http://schemas.openxmlformats.org/officeDocument/2006/relationships/image" Target="../media/image165.emf"/><Relationship Id="rId2" Type="http://schemas.openxmlformats.org/officeDocument/2006/relationships/image" Target="../media/image15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64.emf"/><Relationship Id="rId5" Type="http://schemas.openxmlformats.org/officeDocument/2006/relationships/image" Target="../media/image320.png"/><Relationship Id="rId10" Type="http://schemas.openxmlformats.org/officeDocument/2006/relationships/image" Target="../media/image163.emf"/><Relationship Id="rId4" Type="http://schemas.openxmlformats.org/officeDocument/2006/relationships/image" Target="../media/image310.png"/><Relationship Id="rId9" Type="http://schemas.openxmlformats.org/officeDocument/2006/relationships/image" Target="../media/image162.e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67.emf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0.png"/><Relationship Id="rId4" Type="http://schemas.openxmlformats.org/officeDocument/2006/relationships/image" Target="../media/image5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emf"/><Relationship Id="rId3" Type="http://schemas.openxmlformats.org/officeDocument/2006/relationships/image" Target="../media/image8.png"/><Relationship Id="rId7" Type="http://schemas.openxmlformats.org/officeDocument/2006/relationships/image" Target="../media/image16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7.emf"/><Relationship Id="rId10" Type="http://schemas.openxmlformats.org/officeDocument/2006/relationships/image" Target="../media/image140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emf"/><Relationship Id="rId3" Type="http://schemas.openxmlformats.org/officeDocument/2006/relationships/image" Target="../media/image171.emf"/><Relationship Id="rId7" Type="http://schemas.openxmlformats.org/officeDocument/2006/relationships/image" Target="../media/image1500.png"/><Relationship Id="rId2" Type="http://schemas.openxmlformats.org/officeDocument/2006/relationships/image" Target="../media/image16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72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MU-přednáška 15.4. 2019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3100" y="2865438"/>
            <a:ext cx="9918700" cy="1655762"/>
          </a:xfrm>
        </p:spPr>
        <p:txBody>
          <a:bodyPr>
            <a:normAutofit fontScale="92500" lnSpcReduction="10000"/>
          </a:bodyPr>
          <a:lstStyle/>
          <a:p>
            <a:r>
              <a:rPr lang="cs-CZ" sz="4400" b="1" u="sng" dirty="0" smtClean="0"/>
              <a:t>Definice, věty a důkazy ve středoškolské praxi</a:t>
            </a:r>
          </a:p>
          <a:p>
            <a:r>
              <a:rPr lang="cs-CZ" sz="3200" dirty="0" smtClean="0"/>
              <a:t>RNDr. Petr Česnek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191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527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  </a:t>
            </a:r>
            <a:r>
              <a:rPr lang="cs-CZ" u="sng" dirty="0" smtClean="0"/>
              <a:t>Můj styl výuky M.:</a:t>
            </a:r>
            <a:endParaRPr lang="cs-CZ" u="sng" dirty="0"/>
          </a:p>
        </p:txBody>
      </p:sp>
      <p:sp>
        <p:nvSpPr>
          <p:cNvPr id="3" name="Obdélník 2"/>
          <p:cNvSpPr/>
          <p:nvPr/>
        </p:nvSpPr>
        <p:spPr>
          <a:xfrm>
            <a:off x="296333" y="1313275"/>
            <a:ext cx="11709400" cy="619272"/>
          </a:xfrm>
          <a:prstGeom prst="rect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Matematiku společně objevujeme, tvoříme a využíváme.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52986" y="2406862"/>
            <a:ext cx="3443315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starořecký vzor :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265180" y="2406862"/>
            <a:ext cx="3220753" cy="8168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E F I N I C E</a:t>
            </a:r>
            <a:endParaRPr lang="cs-CZ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94711" y="3989076"/>
            <a:ext cx="1798890" cy="8168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Ě T A</a:t>
            </a:r>
            <a:endParaRPr lang="cs-CZ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709529" y="5571290"/>
            <a:ext cx="2122697" cy="7847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cap="al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(důkaz)</a:t>
            </a:r>
            <a:endParaRPr lang="cs-CZ" sz="4400" cap="al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746123" y="3668130"/>
            <a:ext cx="2201243" cy="816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příklady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30092" y="4452832"/>
            <a:ext cx="2217274" cy="164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aplikace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důsledky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672" y="3300544"/>
            <a:ext cx="680412" cy="59632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588" y="4915395"/>
            <a:ext cx="680412" cy="53834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/>
          <a:srcRect r="8784"/>
          <a:stretch/>
        </p:blipFill>
        <p:spPr>
          <a:xfrm>
            <a:off x="6795676" y="3873806"/>
            <a:ext cx="1648371" cy="105960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804333" y="3415970"/>
            <a:ext cx="3300435" cy="11462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200" b="1" dirty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prvotní pojmy</a:t>
            </a:r>
            <a:endParaRPr lang="cs-CZ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200" b="1" dirty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axiomy</a:t>
            </a:r>
            <a:endParaRPr lang="cs-CZ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747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Jednoduchá ukázka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76128" y="1059934"/>
            <a:ext cx="1179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u="sng" dirty="0" err="1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Def</a:t>
            </a:r>
            <a:r>
              <a:rPr lang="cs-CZ" sz="3600" b="1" u="sng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r>
              <a:rPr lang="cs-CZ" sz="3600" b="1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2269600" y="1178468"/>
                <a:ext cx="23871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cs-CZ" sz="3600" b="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600" b="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cs-CZ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cs-CZ" sz="3600" b="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cs-CZ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600" y="1178468"/>
                <a:ext cx="238712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/>
          <p:cNvSpPr/>
          <p:nvPr/>
        </p:nvSpPr>
        <p:spPr>
          <a:xfrm>
            <a:off x="773323" y="2027082"/>
            <a:ext cx="1399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u="sng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Věta:</a:t>
            </a:r>
            <a:r>
              <a:rPr lang="cs-CZ" sz="3600" b="1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2172489" y="2178184"/>
                <a:ext cx="79238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cs-CZ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cs-CZ" sz="36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cs-CZ" sz="36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cs-CZ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cs-CZ" sz="36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cs-CZ" sz="36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36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3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cs-CZ" sz="36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sz="3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cs-CZ" sz="3600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6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36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cs-CZ" sz="3600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6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cs-CZ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cs-CZ" sz="36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36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cs-CZ" sz="3600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489" y="2178184"/>
                <a:ext cx="792383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7737115" y="3991686"/>
                <a:ext cx="174599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cs-CZ" sz="2800" b="1" i="1" dirty="0" smtClean="0"/>
              </a:p>
              <a:p>
                <a:r>
                  <a:rPr lang="cs-CZ" sz="2800" dirty="0" smtClean="0"/>
                  <a:t>    </a:t>
                </a:r>
                <a14:m>
                  <m:oMath xmlns:m="http://schemas.openxmlformats.org/officeDocument/2006/math">
                    <m:r>
                      <a:rPr lang="cs-CZ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cs-CZ" sz="2800">
                        <a:latin typeface="Cambria Math" panose="02040503050406030204" pitchFamily="18" charset="0"/>
                      </a:rPr>
                      <m:t>axiom</m:t>
                    </m:r>
                    <m:r>
                      <a:rPr lang="cs-CZ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115" y="3991686"/>
                <a:ext cx="1745991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1524000" y="3164534"/>
                <a:ext cx="99510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cs-CZ" sz="28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sz="2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cs-CZ" sz="28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cs-CZ" sz="28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cs-CZ" sz="2800" b="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sz="2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cs-CZ" sz="28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cs-CZ" sz="28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cs-CZ" sz="2800" b="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sz="2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cs-CZ" sz="28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8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cs-CZ" sz="2800" b="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sz="2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cs-CZ" sz="28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cs-CZ" sz="2800" b="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sz="28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cs-CZ" sz="28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8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cs-CZ" sz="2800" b="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sz="28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cs-CZ" sz="2800" b="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164534"/>
                <a:ext cx="995104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/>
          <p:cNvPicPr/>
          <p:nvPr/>
        </p:nvPicPr>
        <p:blipFill rotWithShape="1">
          <a:blip r:embed="rId6"/>
          <a:srcRect l="36376" t="12391" r="54695" b="84471"/>
          <a:stretch/>
        </p:blipFill>
        <p:spPr bwMode="auto">
          <a:xfrm>
            <a:off x="7737115" y="3612835"/>
            <a:ext cx="799043" cy="377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7718763" y="5094237"/>
                <a:ext cx="28433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cs-CZ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sz="2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cs-CZ" sz="28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b="0" i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cs-CZ" sz="2800" b="1" i="1">
                              <a:latin typeface="Cambria Math" panose="02040503050406030204" pitchFamily="18" charset="0"/>
                            </a:rPr>
                            <m:t>𝒂𝒃</m:t>
                          </m:r>
                          <m:r>
                            <a:rPr lang="cs-CZ" sz="28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cs-CZ" sz="28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763" y="5094237"/>
                <a:ext cx="284334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10111500" y="5666777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>
                <a:solidFill>
                  <a:srgbClr val="212121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cbd</a:t>
            </a:r>
            <a:r>
              <a:rPr lang="cs-CZ" sz="2800" b="1" dirty="0">
                <a:solidFill>
                  <a:srgbClr val="212121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.</a:t>
            </a:r>
            <a:endParaRPr lang="cs-CZ" sz="2800" dirty="0">
              <a:latin typeface="Segoe Print" panose="02000600000000000000" pitchFamily="2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73323" y="3075232"/>
            <a:ext cx="1052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u="sng" dirty="0" err="1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Dk</a:t>
            </a:r>
            <a:r>
              <a:rPr lang="cs-CZ" sz="3600" b="1" u="sng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r>
              <a:rPr lang="cs-CZ" sz="3600" b="1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endParaRPr lang="cs-CZ" sz="3600" dirty="0"/>
          </a:p>
        </p:txBody>
      </p:sp>
      <p:pic>
        <p:nvPicPr>
          <p:cNvPr id="14" name="Picture 4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23539" r="61675" b="11509"/>
          <a:stretch/>
        </p:blipFill>
        <p:spPr bwMode="auto">
          <a:xfrm>
            <a:off x="2734616" y="4070168"/>
            <a:ext cx="2480851" cy="2288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02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46800" cy="1325563"/>
          </a:xfrm>
        </p:spPr>
        <p:txBody>
          <a:bodyPr/>
          <a:lstStyle/>
          <a:p>
            <a:r>
              <a:rPr lang="cs-CZ" u="sng" dirty="0" smtClean="0"/>
              <a:t>Mocnost bodu ke kružnici</a:t>
            </a:r>
            <a:endParaRPr lang="cs-CZ" u="sng" dirty="0"/>
          </a:p>
        </p:txBody>
      </p:sp>
      <p:sp>
        <p:nvSpPr>
          <p:cNvPr id="3" name="Obdélník 2"/>
          <p:cNvSpPr/>
          <p:nvPr/>
        </p:nvSpPr>
        <p:spPr>
          <a:xfrm>
            <a:off x="838200" y="1690688"/>
            <a:ext cx="158408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400" dirty="0">
                <a:solidFill>
                  <a:srgbClr val="212121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M, k(</a:t>
            </a:r>
            <a:r>
              <a:rPr lang="cs-CZ" sz="2400" dirty="0" err="1">
                <a:solidFill>
                  <a:srgbClr val="212121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S,r</a:t>
            </a:r>
            <a:r>
              <a:rPr lang="cs-CZ" sz="2400" dirty="0">
                <a:solidFill>
                  <a:srgbClr val="212121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4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2476741"/>
            <a:ext cx="6110650" cy="415086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37" y="2614121"/>
            <a:ext cx="6602763" cy="61375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32000"/>
            <a:ext cx="6172998" cy="463840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119" y="2614121"/>
            <a:ext cx="531125" cy="587423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625" y="2457547"/>
            <a:ext cx="582963" cy="59691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6017182"/>
            <a:ext cx="652787" cy="65322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0974" y="3975926"/>
            <a:ext cx="720385" cy="53397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9"/>
          <a:srcRect l="5150" t="8377" r="5440" b="7054"/>
          <a:stretch/>
        </p:blipFill>
        <p:spPr>
          <a:xfrm>
            <a:off x="1460500" y="3060700"/>
            <a:ext cx="3340100" cy="102870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10"/>
          <a:srcRect l="9643" t="5423" r="5765" b="4744"/>
          <a:stretch/>
        </p:blipFill>
        <p:spPr>
          <a:xfrm>
            <a:off x="1850393" y="2907832"/>
            <a:ext cx="2342739" cy="3213100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3595" y="2817825"/>
            <a:ext cx="1115458" cy="1326781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9012" y="2967563"/>
            <a:ext cx="317250" cy="444445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9445" y="5334000"/>
            <a:ext cx="463755" cy="368300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57412" y="2642646"/>
            <a:ext cx="691755" cy="649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6767668" y="3076235"/>
                <a:ext cx="4320413" cy="569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3200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Δ</m:t>
                    </m:r>
                    <m:r>
                      <a:rPr lang="cs-CZ" sz="3200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3200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MBA</m:t>
                    </m:r>
                    <m:r>
                      <a:rPr lang="cs-CZ" sz="3200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´  ~  </m:t>
                    </m:r>
                    <m:r>
                      <m:rPr>
                        <m:sty m:val="p"/>
                      </m:rPr>
                      <a:rPr lang="cs-CZ" sz="3200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Δ</m:t>
                    </m:r>
                    <m:r>
                      <a:rPr lang="cs-CZ" sz="3200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3200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MB</m:t>
                    </m:r>
                    <m:r>
                      <a:rPr lang="cs-CZ" sz="3200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´</m:t>
                    </m:r>
                    <m:r>
                      <m:rPr>
                        <m:sty m:val="p"/>
                      </m:rPr>
                      <a:rPr lang="cs-CZ" sz="3200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A</m:t>
                    </m:r>
                    <m:r>
                      <a:rPr lang="cs-CZ" sz="3200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    </m:t>
                    </m:r>
                  </m:oMath>
                </a14:m>
                <a:r>
                  <a:rPr lang="cs-CZ" sz="2400" dirty="0">
                    <a:solidFill>
                      <a:srgbClr val="212121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cs-CZ" sz="2400" dirty="0" err="1">
                    <a:solidFill>
                      <a:srgbClr val="212121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uu</a:t>
                </a:r>
                <a:r>
                  <a:rPr lang="cs-CZ" sz="2400" dirty="0">
                    <a:solidFill>
                      <a:srgbClr val="212121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cs-CZ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668" y="3076235"/>
                <a:ext cx="4320413" cy="569580"/>
              </a:xfrm>
              <a:prstGeom prst="rect">
                <a:avLst/>
              </a:prstGeom>
              <a:blipFill>
                <a:blip r:embed="rId15"/>
                <a:stretch>
                  <a:fillRect r="-1128" b="-215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6858233" y="4045795"/>
                <a:ext cx="3392852" cy="11126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MB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MA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´|</m:t>
                          </m:r>
                        </m:den>
                      </m:f>
                      <m:r>
                        <a:rPr lang="cs-CZ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MB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´|</m:t>
                          </m:r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MA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233" y="4045795"/>
                <a:ext cx="3392852" cy="11126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5269515" y="5518150"/>
                <a:ext cx="57052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32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cs-CZ" sz="32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 sz="320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MA</m:t>
                        </m:r>
                      </m:e>
                    </m:d>
                    <m:r>
                      <a:rPr lang="cs-CZ" sz="3200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cs-CZ" sz="32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 sz="320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MB</m:t>
                        </m:r>
                      </m:e>
                    </m:d>
                    <m:r>
                      <a:rPr lang="cs-CZ" sz="32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cs-CZ" sz="32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 sz="320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MA</m:t>
                        </m:r>
                        <m:r>
                          <a:rPr lang="cs-CZ" sz="320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´</m:t>
                        </m:r>
                      </m:e>
                    </m:d>
                    <m:r>
                      <a:rPr lang="cs-CZ" sz="3200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cs-CZ" sz="32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 sz="320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MB</m:t>
                        </m:r>
                        <m:r>
                          <a:rPr lang="cs-CZ" sz="320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´</m:t>
                        </m:r>
                      </m:e>
                    </m:d>
                  </m:oMath>
                </a14:m>
                <a:r>
                  <a:rPr lang="cs-CZ" sz="3200" dirty="0">
                    <a:solidFill>
                      <a:srgbClr val="212121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</a:rPr>
                  <a:t> </a:t>
                </a:r>
                <a:endParaRPr lang="cs-CZ" sz="3200" dirty="0"/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515" y="5518150"/>
                <a:ext cx="5705216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/>
              <p:cNvSpPr/>
              <p:nvPr/>
            </p:nvSpPr>
            <p:spPr>
              <a:xfrm>
                <a:off x="10510102" y="5487371"/>
                <a:ext cx="11897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cs-CZ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cs-CZ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Obdélník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102" y="5487371"/>
                <a:ext cx="1189748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9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366000" y="456081"/>
            <a:ext cx="3197350" cy="10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podobně pro bod M </a:t>
            </a:r>
            <a:endParaRPr lang="cs-CZ" sz="2800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uvnitř </a:t>
            </a:r>
            <a:r>
              <a:rPr lang="cs-CZ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kružnice …</a:t>
            </a:r>
          </a:p>
        </p:txBody>
      </p:sp>
      <p:sp>
        <p:nvSpPr>
          <p:cNvPr id="3" name="Obdélník 2"/>
          <p:cNvSpPr/>
          <p:nvPr/>
        </p:nvSpPr>
        <p:spPr>
          <a:xfrm>
            <a:off x="755142" y="697442"/>
            <a:ext cx="1118448" cy="784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</a:t>
            </a:r>
            <a:r>
              <a:rPr lang="cs-CZ" sz="4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36600" y="1435977"/>
            <a:ext cx="6221575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dána kružnice k (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S,r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bod M.</a:t>
            </a:r>
          </a:p>
        </p:txBody>
      </p:sp>
      <p:sp>
        <p:nvSpPr>
          <p:cNvPr id="5" name="Obdélník 4"/>
          <p:cNvSpPr/>
          <p:nvPr/>
        </p:nvSpPr>
        <p:spPr>
          <a:xfrm>
            <a:off x="755142" y="2036059"/>
            <a:ext cx="10285804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Mocností bodu M ke kružnici k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rozumíme reálné </a:t>
            </a:r>
            <a:r>
              <a:rPr lang="cs-CZ" sz="36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číslo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pro které platí:</a:t>
            </a:r>
          </a:p>
        </p:txBody>
      </p:sp>
      <p:sp>
        <p:nvSpPr>
          <p:cNvPr id="6" name="Obdélník 5"/>
          <p:cNvSpPr/>
          <p:nvPr/>
        </p:nvSpPr>
        <p:spPr>
          <a:xfrm>
            <a:off x="748284" y="3289653"/>
            <a:ext cx="10744200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|MA|.|MB|, kde A,B jsou průsečíky libovolné sečny </a:t>
            </a:r>
            <a:endParaRPr lang="cs-CZ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kružnice 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vedené bodem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55142" y="4524379"/>
            <a:ext cx="4810099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  m &gt; 0  &lt;=&gt;  M leží vně k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79466" y="5153188"/>
            <a:ext cx="4513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&lt; 0  &lt;=&gt;  M leží uvnitř k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1479466" y="5707008"/>
                <a:ext cx="31726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cs-CZ" sz="3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cs-CZ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&lt;=&gt;  M </a:t>
                </a:r>
                <a14:m>
                  <m:oMath xmlns:m="http://schemas.openxmlformats.org/officeDocument/2006/math">
                    <m:r>
                      <a:rPr lang="cs-CZ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cs-CZ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</a:t>
                </a:r>
                <a:endParaRPr lang="cs-CZ" sz="32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466" y="5707008"/>
                <a:ext cx="3172663" cy="584775"/>
              </a:xfrm>
              <a:prstGeom prst="rect">
                <a:avLst/>
              </a:prstGeom>
              <a:blipFill>
                <a:blip r:embed="rId2"/>
                <a:stretch>
                  <a:fillRect l="-2115" t="-12500" r="-4038" b="-34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71" y="2019300"/>
            <a:ext cx="7879630" cy="4532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1024817" y="966995"/>
                <a:ext cx="2374900" cy="804439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A=B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cs-CZ" dirty="0" smtClean="0"/>
                  <a:t>T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4817" y="966995"/>
                <a:ext cx="2374900" cy="804439"/>
              </a:xfrm>
              <a:blipFill>
                <a:blip r:embed="rId3"/>
                <a:stretch>
                  <a:fillRect l="-10256" t="-17424" b="-29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17" y="2265629"/>
            <a:ext cx="7153983" cy="41216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01" y="2377500"/>
            <a:ext cx="3559842" cy="36208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857" y="4065139"/>
            <a:ext cx="1978186" cy="52267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6984" y="3223596"/>
            <a:ext cx="1516840" cy="128347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549542" y="4180829"/>
            <a:ext cx="36740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cs-CZ" sz="28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84896" y="3365413"/>
            <a:ext cx="36740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cs-CZ" sz="28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867323" y="3471433"/>
            <a:ext cx="508473" cy="716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solidFill>
                  <a:srgbClr val="C0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295305" y="2299686"/>
            <a:ext cx="50847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solidFill>
                  <a:srgbClr val="C0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803400" y="4954035"/>
            <a:ext cx="50847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solidFill>
                  <a:srgbClr val="C0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91365" y="1876933"/>
            <a:ext cx="2936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8453289" y="2544775"/>
                <a:ext cx="2743443" cy="11126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MT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MA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´|</m:t>
                          </m:r>
                        </m:den>
                      </m:f>
                      <m:r>
                        <a:rPr lang="cs-CZ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MB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´|</m:t>
                          </m:r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MT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289" y="2544775"/>
                <a:ext cx="2743443" cy="11126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7834606" y="1292158"/>
                <a:ext cx="31390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>
                          <a:latin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cs-CZ" sz="3200" i="0"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´</m:t>
                      </m:r>
                      <m:r>
                        <m:rPr>
                          <m:sty m:val="p"/>
                        </m:rPr>
                        <a:rPr lang="cs-CZ" sz="3200" i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 ~ ∆</m:t>
                      </m:r>
                      <m:r>
                        <m:rPr>
                          <m:sty m:val="p"/>
                        </m:rPr>
                        <a:rPr lang="cs-CZ" sz="3200" i="0">
                          <a:latin typeface="Cambria Math" panose="02040503050406030204" pitchFamily="18" charset="0"/>
                        </a:rPr>
                        <m:t>MTB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´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606" y="1292158"/>
                <a:ext cx="313900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Obrázek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4312" y="2705076"/>
            <a:ext cx="486450" cy="518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6336099" y="4012922"/>
                <a:ext cx="40697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MT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200" i="0">
                          <a:latin typeface="Cambria Math" panose="02040503050406030204" pitchFamily="18" charset="0"/>
                        </a:rPr>
                        <m:t>=|</m:t>
                      </m:r>
                      <m:r>
                        <m:rPr>
                          <m:sty m:val="p"/>
                        </m:rPr>
                        <a:rPr lang="cs-CZ" sz="3200" i="0"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´|∙|</m:t>
                      </m:r>
                      <m:r>
                        <m:rPr>
                          <m:sty m:val="p"/>
                        </m:rPr>
                        <a:rPr lang="cs-CZ" sz="3200" i="0">
                          <a:latin typeface="Cambria Math" panose="02040503050406030204" pitchFamily="18" charset="0"/>
                        </a:rPr>
                        <m:t>MB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´|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099" y="4012922"/>
                <a:ext cx="4069768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10270276" y="4059733"/>
                <a:ext cx="10494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276" y="4059733"/>
                <a:ext cx="1049454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6969028" y="5094454"/>
                <a:ext cx="4428713" cy="1088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MT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cs-CZ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cs-CZ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cs-CZ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3200" i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cs-CZ" sz="3200" i="0" dirty="0" smtClean="0">
                  <a:latin typeface="Cambria Math" panose="02040503050406030204" pitchFamily="18" charset="0"/>
                </a:endParaRPr>
              </a:p>
              <a:p>
                <a:r>
                  <a:rPr lang="cs-CZ" sz="320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3200" i="0">
                        <a:latin typeface="Cambria Math" panose="02040503050406030204" pitchFamily="18" charset="0"/>
                      </a:rPr>
                      <m:t>kde</m:t>
                    </m:r>
                    <m:r>
                      <a:rPr lang="cs-CZ" sz="3200" i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cs-CZ" sz="3200" i="0">
                        <a:latin typeface="Cambria Math" panose="02040503050406030204" pitchFamily="18" charset="0"/>
                      </a:rPr>
                      <m:t>=|</m:t>
                    </m:r>
                    <m:r>
                      <m:rPr>
                        <m:sty m:val="p"/>
                      </m:rPr>
                      <a:rPr lang="cs-CZ" sz="3200" i="0">
                        <a:latin typeface="Cambria Math" panose="02040503050406030204" pitchFamily="18" charset="0"/>
                      </a:rPr>
                      <m:t>MS</m:t>
                    </m:r>
                    <m:r>
                      <a:rPr lang="cs-CZ" sz="3200" i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cs-CZ" sz="3200" dirty="0"/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028" y="5094454"/>
                <a:ext cx="4428713" cy="10883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9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5" grpId="0"/>
      <p:bldP spid="16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00200" cy="1325563"/>
          </a:xfrm>
        </p:spPr>
        <p:txBody>
          <a:bodyPr/>
          <a:lstStyle/>
          <a:p>
            <a:r>
              <a:rPr lang="cs-CZ" u="sng" dirty="0" smtClean="0"/>
              <a:t>Věta: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540000" y="813171"/>
                <a:ext cx="8839200" cy="1260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32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 mocnost bodu M ke kružnici k (</a:t>
                </a:r>
                <a:r>
                  <a:rPr lang="cs-CZ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S,r</a:t>
                </a:r>
                <a:r>
                  <a:rPr lang="cs-CZ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platí:   </a:t>
                </a:r>
                <a:endParaRPr lang="cs-CZ" sz="32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cs-CZ" sz="32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cs-CZ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cs-CZ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cs-CZ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p>
                        <m:r>
                          <a:rPr lang="cs-CZ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cs-CZ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cs-CZ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cs-CZ" sz="32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kde  </a:t>
                </a:r>
                <a:r>
                  <a:rPr lang="cs-CZ" sz="3200" i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14:m>
                  <m:oMath xmlns:m="http://schemas.openxmlformats.org/officeDocument/2006/math">
                    <m:r>
                      <a:rPr lang="cs-CZ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=|</m:t>
                    </m:r>
                    <m:r>
                      <m:rPr>
                        <m:sty m:val="p"/>
                      </m:rPr>
                      <a:rPr lang="cs-CZ" sz="3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MS</m:t>
                    </m:r>
                    <m:r>
                      <a:rPr lang="cs-CZ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cs-CZ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0" y="813171"/>
                <a:ext cx="8839200" cy="1260730"/>
              </a:xfrm>
              <a:prstGeom prst="rect">
                <a:avLst/>
              </a:prstGeom>
              <a:blipFill>
                <a:blip r:embed="rId2"/>
                <a:stretch>
                  <a:fillRect l="-1793" t="-5314" b="-130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910216" y="1982778"/>
            <a:ext cx="72808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u="sng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cs-CZ" sz="32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522606" y="2487587"/>
            <a:ext cx="203292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 M vně k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50" y="2171162"/>
            <a:ext cx="1549400" cy="911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557904" y="3122273"/>
                <a:ext cx="2231316" cy="6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cs-CZ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cs-CZ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cs-CZ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endParaRPr lang="cs-CZ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904" y="3122273"/>
                <a:ext cx="2231316" cy="619272"/>
              </a:xfrm>
              <a:prstGeom prst="rect">
                <a:avLst/>
              </a:prstGeom>
              <a:blipFill>
                <a:blip r:embed="rId4"/>
                <a:stretch>
                  <a:fillRect l="-7104" t="-10784" r="-6011" b="-274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3648310" y="3120839"/>
                <a:ext cx="14966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3200" i="1" dirty="0" smtClean="0"/>
                  <a:t>q </a:t>
                </a:r>
                <a14:m>
                  <m:oMath xmlns:m="http://schemas.openxmlformats.org/officeDocument/2006/math">
                    <m:r>
                      <a:rPr lang="cs-CZ" sz="32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3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sz="3200" i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cs-CZ" sz="32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310" y="3120839"/>
                <a:ext cx="1496628" cy="584775"/>
              </a:xfrm>
              <a:prstGeom prst="rect">
                <a:avLst/>
              </a:prstGeom>
              <a:blipFill>
                <a:blip r:embed="rId5"/>
                <a:stretch>
                  <a:fillRect l="-10163" t="-12500" b="-34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5224860" y="3106859"/>
                <a:ext cx="13910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60" y="3106859"/>
                <a:ext cx="139108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1557904" y="3741545"/>
            <a:ext cx="2420856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 M uvnitř k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7610494" y="3741545"/>
                <a:ext cx="38851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MA</m:t>
                          </m:r>
                        </m:e>
                      </m:d>
                      <m:r>
                        <a:rPr lang="cs-CZ" sz="32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MB</m:t>
                          </m:r>
                        </m:e>
                      </m:d>
                      <m:r>
                        <a:rPr lang="cs-CZ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494" y="3741545"/>
                <a:ext cx="388516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7726918" y="4463534"/>
                <a:ext cx="36498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32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3200" i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cs-CZ" sz="32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cs-CZ" sz="3200" i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cs-CZ" sz="320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cs-CZ" sz="3200" dirty="0" smtClean="0"/>
                  <a:t>=</a:t>
                </a:r>
                <a:endParaRPr lang="cs-CZ" sz="3200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918" y="4463534"/>
                <a:ext cx="3649845" cy="584775"/>
              </a:xfrm>
              <a:prstGeom prst="rect">
                <a:avLst/>
              </a:prstGeom>
              <a:blipFill>
                <a:blip r:embed="rId9"/>
                <a:stretch>
                  <a:fillRect t="-12500" r="-3344" b="-34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7853047" y="5202964"/>
                <a:ext cx="2016001" cy="721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cs-CZ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cs-CZ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047" y="5202964"/>
                <a:ext cx="2016001" cy="7218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délník 14"/>
          <p:cNvSpPr/>
          <p:nvPr/>
        </p:nvSpPr>
        <p:spPr>
          <a:xfrm>
            <a:off x="10024177" y="5684328"/>
            <a:ext cx="100540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 err="1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cbd</a:t>
            </a:r>
            <a:r>
              <a:rPr lang="cs-CZ" sz="3200" dirty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3200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Obrázek 15"/>
          <p:cNvPicPr/>
          <p:nvPr/>
        </p:nvPicPr>
        <p:blipFill rotWithShape="1">
          <a:blip r:embed="rId11"/>
          <a:srcRect l="50099" t="37595" r="7739" b="20420"/>
          <a:stretch/>
        </p:blipFill>
        <p:spPr bwMode="auto">
          <a:xfrm>
            <a:off x="3930500" y="3741545"/>
            <a:ext cx="3490454" cy="2990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906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460500" cy="1325563"/>
          </a:xfrm>
        </p:spPr>
        <p:txBody>
          <a:bodyPr/>
          <a:lstStyle/>
          <a:p>
            <a:r>
              <a:rPr lang="cs-CZ" u="sng" dirty="0" smtClean="0"/>
              <a:t>Př.</a:t>
            </a:r>
            <a:endParaRPr lang="cs-CZ" u="sng" dirty="0"/>
          </a:p>
        </p:txBody>
      </p:sp>
      <p:sp>
        <p:nvSpPr>
          <p:cNvPr id="3" name="Obdélník 2"/>
          <p:cNvSpPr/>
          <p:nvPr/>
        </p:nvSpPr>
        <p:spPr>
          <a:xfrm>
            <a:off x="1143000" y="1537071"/>
            <a:ext cx="918210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dán čtverec KLMN o straně </a:t>
            </a:r>
            <a:r>
              <a:rPr lang="cs-CZ" sz="3600" dirty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Urči mocnost bodu L ke kružnici </a:t>
            </a: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cs-CZ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opsané, b) vepsané. 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09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   </a:t>
            </a:r>
            <a:r>
              <a:rPr lang="cs-CZ" sz="3200" dirty="0" smtClean="0"/>
              <a:t>Další souvislosti (např. odvození Euklidových vět, chordála):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 rotWithShape="1">
          <a:blip r:embed="rId2"/>
          <a:srcRect l="28439" t="23167" r="31713" b="17451"/>
          <a:stretch/>
        </p:blipFill>
        <p:spPr bwMode="auto">
          <a:xfrm>
            <a:off x="211137" y="1016000"/>
            <a:ext cx="5681663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6096000" y="1215352"/>
                <a:ext cx="3883051" cy="659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800" b="0" i="0" smtClean="0">
                        <a:latin typeface="Cambria Math" panose="02040503050406030204" pitchFamily="18" charset="0"/>
                      </a:rPr>
                      <m:t> … </m:t>
                    </m:r>
                  </m:oMath>
                </a14:m>
                <a:r>
                  <a:rPr lang="cs-CZ" sz="2800" dirty="0" smtClean="0">
                    <a:latin typeface="Segoe Print" panose="020006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mocnost</a:t>
                </a:r>
                <a:r>
                  <a:rPr lang="cs-CZ" sz="3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</a:t>
                </a:r>
                <a:r>
                  <a:rPr lang="cs-CZ" sz="2800" dirty="0" smtClean="0">
                    <a:latin typeface="Segoe Print" panose="020006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</a:t>
                </a:r>
                <a:r>
                  <a:rPr lang="cs-CZ" sz="3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:</a:t>
                </a:r>
                <a:endParaRPr lang="cs-CZ" sz="3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15352"/>
                <a:ext cx="3883051" cy="659219"/>
              </a:xfrm>
              <a:prstGeom prst="rect">
                <a:avLst/>
              </a:prstGeom>
              <a:blipFill>
                <a:blip r:embed="rId3"/>
                <a:stretch>
                  <a:fillRect t="-11927" r="-3768" b="-330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5555038" y="2070215"/>
                <a:ext cx="25422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cs-CZ" sz="32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cs-CZ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38" y="2070215"/>
                <a:ext cx="25422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7853980" y="2093974"/>
                <a:ext cx="25229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PS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2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980" y="2093974"/>
                <a:ext cx="252293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0187075" y="2118066"/>
                <a:ext cx="14411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7075" y="2118066"/>
                <a:ext cx="14411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6552054" y="2918955"/>
                <a:ext cx="3017236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cs-CZ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cs-CZ" sz="32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32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cs-CZ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cs-CZ" sz="32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cs-CZ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cs-CZ" sz="3200" b="1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054" y="2918955"/>
                <a:ext cx="3017236" cy="595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8999891" y="3826444"/>
            <a:ext cx="237436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u="sng" dirty="0">
                <a:solidFill>
                  <a:srgbClr val="C0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 o výšce</a:t>
            </a:r>
            <a:endParaRPr lang="cs-CZ" sz="3200" b="1" u="sng" dirty="0">
              <a:solidFill>
                <a:srgbClr val="C00000"/>
              </a:solidFill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252119" y="4464874"/>
            <a:ext cx="114807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nebo: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6620487" y="5152257"/>
                <a:ext cx="223715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sz="32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487" y="5152257"/>
                <a:ext cx="223715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8700114" y="5152257"/>
                <a:ext cx="17704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cs-CZ" sz="32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114" y="5152257"/>
                <a:ext cx="177042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ázek 13"/>
          <p:cNvPicPr/>
          <p:nvPr/>
        </p:nvPicPr>
        <p:blipFill rotWithShape="1">
          <a:blip r:embed="rId10"/>
          <a:srcRect l="53571" t="30916" r="43122" b="65076"/>
          <a:stretch/>
        </p:blipFill>
        <p:spPr bwMode="auto">
          <a:xfrm>
            <a:off x="3927228" y="4802155"/>
            <a:ext cx="371772" cy="350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0" y="3817851"/>
            <a:ext cx="330200" cy="235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/>
          <a:srcRect l="25298" t="23091" r="11541" b="23664"/>
          <a:stretch/>
        </p:blipFill>
        <p:spPr bwMode="auto">
          <a:xfrm>
            <a:off x="980743" y="893762"/>
            <a:ext cx="6454776" cy="4922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435519" y="1367752"/>
            <a:ext cx="85965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B,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7435519" y="2368034"/>
                <a:ext cx="2678234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cs-CZ" sz="40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cs-CZ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cs-CZ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cs-CZ" sz="4000" b="1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519" y="2368034"/>
                <a:ext cx="2678234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8091978" y="3930842"/>
            <a:ext cx="325121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u="sng" dirty="0">
                <a:solidFill>
                  <a:srgbClr val="C0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 o </a:t>
            </a:r>
            <a:r>
              <a:rPr lang="cs-CZ" sz="3600" b="1" u="sng" dirty="0" smtClean="0">
                <a:solidFill>
                  <a:srgbClr val="C0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odvěsně</a:t>
            </a:r>
            <a:endParaRPr lang="cs-CZ" sz="3600" b="1" u="sng" dirty="0">
              <a:solidFill>
                <a:srgbClr val="C00000"/>
              </a:solidFill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63948" y="523178"/>
            <a:ext cx="2532809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400" b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Definice</a:t>
            </a:r>
            <a:endParaRPr lang="cs-CZ" sz="5400" b="1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02048" y="2933174"/>
            <a:ext cx="4490588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přesné („neprůstřelné“)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63948" y="5018261"/>
            <a:ext cx="9517959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„nedůsledně“ (nedefinovat pojmy, které definici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nepotřebují)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02048" y="3687052"/>
            <a:ext cx="95699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definicí obvykle začínáme, ale někdy je vhodné ukázat </a:t>
            </a:r>
          </a:p>
          <a:p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k ní cestu, příp. ukázat její korektnost 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1309711" y="2138286"/>
            <a:ext cx="3808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„Říkáme, že ...“</a:t>
            </a:r>
          </a:p>
          <a:p>
            <a:r>
              <a:rPr lang="cs-CZ" sz="2400" b="1" dirty="0">
                <a:solidFill>
                  <a:srgbClr val="002060"/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 „ ... nazýváme ...“</a:t>
            </a:r>
            <a:endParaRPr lang="cs-CZ" sz="2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6609326" y="994204"/>
                <a:ext cx="1614545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960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cs-CZ" sz="9600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326" y="994204"/>
                <a:ext cx="1614545" cy="15696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8111396" y="982690"/>
                <a:ext cx="138371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96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9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396" y="982690"/>
                <a:ext cx="1383712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9488452" y="952961"/>
                <a:ext cx="138371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96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cs-CZ" sz="9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452" y="952961"/>
                <a:ext cx="138371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1129158" y="1554028"/>
            <a:ext cx="4583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zavedení nového pojmu </a:t>
            </a:r>
            <a:endParaRPr lang="cs-CZ" sz="3200" dirty="0"/>
          </a:p>
        </p:txBody>
      </p:sp>
      <p:sp>
        <p:nvSpPr>
          <p:cNvPr id="17" name="Obdélník 16"/>
          <p:cNvSpPr/>
          <p:nvPr/>
        </p:nvSpPr>
        <p:spPr>
          <a:xfrm>
            <a:off x="6721801" y="539975"/>
            <a:ext cx="2459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SYMBOLIKA:</a:t>
            </a:r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8795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494"/>
            <a:ext cx="12192000" cy="9652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  </a:t>
            </a:r>
            <a:r>
              <a:rPr lang="cs-CZ" b="1" u="sng" dirty="0" smtClean="0"/>
              <a:t>Gymnázium Jihlava</a:t>
            </a:r>
            <a:endParaRPr lang="cs-CZ" b="1" u="sng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87" y="1131093"/>
            <a:ext cx="6896100" cy="4597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" y="1420811"/>
            <a:ext cx="3485155" cy="367612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73087" y="5576093"/>
            <a:ext cx="4160113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b="1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1919</a:t>
            </a:r>
            <a:r>
              <a:rPr lang="cs-CZ" sz="44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4400" b="1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r>
              <a:rPr lang="cs-CZ" sz="44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4400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561616" y="5728493"/>
            <a:ext cx="3161443" cy="1080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000" dirty="0" smtClean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100 let</a:t>
            </a:r>
            <a:endParaRPr lang="cs-CZ" sz="6000" dirty="0">
              <a:solidFill>
                <a:srgbClr val="002060"/>
              </a:solidFill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9855" y="2472267"/>
            <a:ext cx="1136711" cy="1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92100"/>
            <a:ext cx="8263467" cy="61976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812" y="4127500"/>
            <a:ext cx="3988288" cy="4572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3213100"/>
            <a:ext cx="2590800" cy="3556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450666" y="571871"/>
            <a:ext cx="474133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800" b="1" dirty="0">
                <a:solidFill>
                  <a:srgbClr val="C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Kombinace</a:t>
            </a:r>
            <a:endParaRPr lang="cs-CZ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Kombinace s opakováním</a:t>
            </a:r>
            <a:endParaRPr lang="cs-CZ" sz="2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8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42925"/>
            <a:ext cx="7340600" cy="1325563"/>
          </a:xfrm>
        </p:spPr>
        <p:txBody>
          <a:bodyPr>
            <a:noAutofit/>
          </a:bodyPr>
          <a:lstStyle/>
          <a:p>
            <a:r>
              <a:rPr lang="cs-CZ" sz="6000" b="1" u="sng" dirty="0" smtClean="0"/>
              <a:t>KOMBINATORIKA</a:t>
            </a:r>
            <a:endParaRPr lang="cs-CZ" sz="6000" b="1" u="sng" dirty="0"/>
          </a:p>
        </p:txBody>
      </p:sp>
      <p:sp>
        <p:nvSpPr>
          <p:cNvPr id="3" name="Obdélník 2"/>
          <p:cNvSpPr/>
          <p:nvPr/>
        </p:nvSpPr>
        <p:spPr>
          <a:xfrm>
            <a:off x="1028700" y="2051735"/>
            <a:ext cx="995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3200" u="sng" dirty="0">
                <a:latin typeface="Ebrima" panose="02000000000000000000" pitchFamily="2" charset="0"/>
                <a:ea typeface="Times New Roman" panose="02020603050405020304" pitchFamily="18" charset="0"/>
              </a:rPr>
              <a:t>Př.</a:t>
            </a:r>
            <a:r>
              <a:rPr lang="cs-CZ" sz="3200" dirty="0">
                <a:latin typeface="Ebrima" panose="02000000000000000000" pitchFamily="2" charset="0"/>
                <a:ea typeface="Times New Roman" panose="02020603050405020304" pitchFamily="18" charset="0"/>
              </a:rPr>
              <a:t>           A, B, E, F, L, N, O, T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>
                <a:latin typeface="Ebrima" panose="02000000000000000000" pitchFamily="2" charset="0"/>
                <a:ea typeface="Times New Roman" panose="02020603050405020304" pitchFamily="18" charset="0"/>
              </a:rPr>
              <a:t>           Vyber z nich:    a) samohlásky     b) slovo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28700" y="3602087"/>
            <a:ext cx="2852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  </a:t>
            </a:r>
            <a:r>
              <a:rPr lang="cs-CZ" sz="3600" dirty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 E, O </a:t>
            </a:r>
            <a:endParaRPr lang="cs-CZ" sz="3600" dirty="0">
              <a:latin typeface="Segoe Print" panose="02000600000000000000" pitchFamily="2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880763" y="3632864"/>
            <a:ext cx="5229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3200" b="1" u="sng" dirty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neuspořádaná </a:t>
            </a:r>
            <a:r>
              <a:rPr lang="cs-CZ" sz="3200" b="1" u="sng" dirty="0" smtClean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trojice</a:t>
            </a:r>
            <a:endParaRPr lang="cs-CZ" sz="3200" u="sng" dirty="0"/>
          </a:p>
        </p:txBody>
      </p:sp>
      <p:sp>
        <p:nvSpPr>
          <p:cNvPr id="6" name="Obdélník 5"/>
          <p:cNvSpPr/>
          <p:nvPr/>
        </p:nvSpPr>
        <p:spPr>
          <a:xfrm>
            <a:off x="6495421" y="4109063"/>
            <a:ext cx="4196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200" dirty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nezáleží na pořadí</a:t>
            </a:r>
            <a:r>
              <a:rPr lang="cs-CZ" sz="3200" dirty="0"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3200" dirty="0"/>
          </a:p>
        </p:txBody>
      </p:sp>
      <p:sp>
        <p:nvSpPr>
          <p:cNvPr id="7" name="Obdélník 6"/>
          <p:cNvSpPr/>
          <p:nvPr/>
        </p:nvSpPr>
        <p:spPr>
          <a:xfrm>
            <a:off x="6323164" y="5610496"/>
            <a:ext cx="3711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200" dirty="0" smtClean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záleží </a:t>
            </a:r>
            <a:r>
              <a:rPr lang="cs-CZ" sz="3200" dirty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pořadí</a:t>
            </a:r>
            <a:r>
              <a:rPr lang="cs-CZ" sz="3200" dirty="0"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1028700" y="5058394"/>
            <a:ext cx="3103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 </a:t>
            </a:r>
            <a:r>
              <a:rPr lang="cs-CZ" sz="3600" dirty="0" smtClean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FOTBAL </a:t>
            </a:r>
            <a:endParaRPr lang="cs-CZ" sz="3600" dirty="0">
              <a:latin typeface="Segoe Print" panose="02000600000000000000" pitchFamily="2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028179" y="5056809"/>
            <a:ext cx="4589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3200" b="1" u="sng" dirty="0" smtClean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uspořádaná šestice</a:t>
            </a:r>
            <a:endParaRPr lang="cs-CZ" sz="3200" u="sng" dirty="0"/>
          </a:p>
        </p:txBody>
      </p:sp>
    </p:spTree>
    <p:extLst>
      <p:ext uri="{BB962C8B-B14F-4D97-AF65-F5344CB8AC3E}">
        <p14:creationId xmlns:p14="http://schemas.microsoft.com/office/powerpoint/2010/main" val="33392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9067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  </a:t>
            </a:r>
            <a:r>
              <a:rPr lang="cs-CZ" u="sng" dirty="0" smtClean="0"/>
              <a:t>Definice faktoriálu: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684571" y="1609052"/>
                <a:ext cx="9712402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∀</m:t>
                    </m:r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cs-CZ" sz="3600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N</m:t>
                    </m:r>
                  </m:oMath>
                </a14:m>
                <a:r>
                  <a:rPr lang="cs-CZ" sz="3600" dirty="0">
                    <a:solidFill>
                      <a:srgbClr val="212121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 !≔</m:t>
                    </m:r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∙</m:t>
                    </m:r>
                    <m:d>
                      <m:dPr>
                        <m:ctrlPr>
                          <a:rPr lang="cs-CZ" sz="36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cs-CZ" sz="36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  <m:r>
                          <a:rPr lang="cs-CZ" sz="36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−1</m:t>
                        </m:r>
                      </m:e>
                    </m:d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∙</m:t>
                    </m:r>
                    <m:d>
                      <m:dPr>
                        <m:ctrlPr>
                          <a:rPr lang="cs-CZ" sz="36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cs-CZ" sz="36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  <m:r>
                          <a:rPr lang="cs-CZ" sz="36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−2</m:t>
                        </m:r>
                      </m:e>
                    </m:d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∙∙∙∙∙∙3∙2∙1</m:t>
                    </m:r>
                  </m:oMath>
                </a14:m>
                <a:endParaRPr lang="cs-CZ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1" y="1609052"/>
                <a:ext cx="9712402" cy="6851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979150" y="2719401"/>
            <a:ext cx="3292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Dodefinujeme: 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4292686" y="2904161"/>
                <a:ext cx="18033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40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0!≔1</m:t>
                    </m:r>
                  </m:oMath>
                </a14:m>
                <a:r>
                  <a:rPr lang="cs-CZ" sz="4000" dirty="0">
                    <a:solidFill>
                      <a:srgbClr val="212121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</a:rPr>
                  <a:t> </a:t>
                </a:r>
                <a:endParaRPr lang="cs-CZ" sz="40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686" y="2904161"/>
                <a:ext cx="180331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4681510" y="3747899"/>
            <a:ext cx="1414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Proč 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086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66" y="34310"/>
            <a:ext cx="12183533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  </a:t>
            </a:r>
            <a:r>
              <a:rPr lang="cs-CZ" u="sng" dirty="0" smtClean="0"/>
              <a:t>Nekonečné řady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838200" y="1729303"/>
                <a:ext cx="70973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4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40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40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40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4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40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40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40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4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40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4000" b="1" i="0">
                          <a:latin typeface="Cambria Math" panose="02040503050406030204" pitchFamily="18" charset="0"/>
                        </a:rPr>
                        <m:t>+…= ?</m:t>
                      </m:r>
                    </m:oMath>
                  </m:oMathPara>
                </a14:m>
                <a:endParaRPr lang="cs-CZ" sz="4000" b="1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9303"/>
                <a:ext cx="7097328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930492" y="2774434"/>
                <a:ext cx="53763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4400" i="0">
                          <a:latin typeface="Cambria Math" panose="02040503050406030204" pitchFamily="18" charset="0"/>
                        </a:rPr>
                        <m:t>0+0+0+…=</m:t>
                      </m:r>
                      <m:r>
                        <a:rPr lang="cs-CZ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92" y="2774434"/>
                <a:ext cx="5376344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1930492" y="3615510"/>
                <a:ext cx="53763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4400" i="0">
                          <a:latin typeface="Cambria Math" panose="02040503050406030204" pitchFamily="18" charset="0"/>
                        </a:rPr>
                        <m:t>1+0+0+…=</m:t>
                      </m:r>
                      <m:r>
                        <a:rPr lang="cs-CZ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92" y="3615510"/>
                <a:ext cx="537634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208628" y="4615934"/>
                <a:ext cx="644606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600" b="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3600" b="0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600" b="0" i="0">
                              <a:latin typeface="Cambria Math" panose="02040503050406030204" pitchFamily="18" charset="0"/>
                            </a:rPr>
                            <m:t>1−1+1−1+1−…</m:t>
                          </m:r>
                        </m:e>
                      </m:d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28" y="4615934"/>
                <a:ext cx="644606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8143156" y="4615933"/>
                <a:ext cx="22000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3600" i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cs-CZ" sz="36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156" y="4615933"/>
                <a:ext cx="220008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8476804" y="5262264"/>
                <a:ext cx="1397562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3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6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6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804" y="5262264"/>
                <a:ext cx="1397562" cy="1129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431658" y="1260832"/>
                <a:ext cx="54155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cs-CZ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658" y="1260832"/>
                <a:ext cx="54155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13" y="365125"/>
            <a:ext cx="4221070" cy="396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4386864" y="5133844"/>
                <a:ext cx="54155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cs-CZ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864" y="5133844"/>
                <a:ext cx="54155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1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7144" r="5423"/>
          <a:stretch/>
        </p:blipFill>
        <p:spPr bwMode="auto">
          <a:xfrm>
            <a:off x="692150" y="1332149"/>
            <a:ext cx="4349750" cy="4411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35600" y="1515889"/>
            <a:ext cx="6096000" cy="40441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4000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intuitivní chápání </a:t>
            </a:r>
            <a:r>
              <a:rPr lang="cs-CZ" sz="4000" dirty="0" smtClean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řad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cs-CZ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cs-CZ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4000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přesná definice pojmu „součet nekonečné řady“ (limita částečných součtů)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837231"/>
              </p:ext>
            </p:extLst>
          </p:nvPr>
        </p:nvGraphicFramePr>
        <p:xfrm>
          <a:off x="7181850" y="2169555"/>
          <a:ext cx="9779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Rovnice" r:id="rId4" imgW="139639" imgH="203112" progId="Equation.3">
                  <p:embed/>
                </p:oleObj>
              </mc:Choice>
              <mc:Fallback>
                <p:oleObj name="Rovnice" r:id="rId4" imgW="139639" imgH="203112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2169555"/>
                        <a:ext cx="9779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20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8267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   </a:t>
            </a:r>
            <a:r>
              <a:rPr lang="cs-CZ" b="1" u="sng" dirty="0" smtClean="0"/>
              <a:t>Definice pravděpodobnosti</a:t>
            </a:r>
            <a:endParaRPr lang="cs-CZ" b="1" u="sng" dirty="0"/>
          </a:p>
        </p:txBody>
      </p:sp>
      <p:sp>
        <p:nvSpPr>
          <p:cNvPr id="3" name="Obdélník 2"/>
          <p:cNvSpPr/>
          <p:nvPr/>
        </p:nvSpPr>
        <p:spPr>
          <a:xfrm>
            <a:off x="747483" y="1219585"/>
            <a:ext cx="3353803" cy="712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u="sng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Předpoklady</a:t>
            </a:r>
            <a:r>
              <a:rPr lang="cs-CZ" u="sng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99067" y="2325769"/>
            <a:ext cx="1019386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Both"/>
              <a:tabLst>
                <a:tab pos="457200" algn="l"/>
              </a:tabLst>
            </a:pPr>
            <a:r>
              <a:rPr lang="cs-CZ" sz="36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Náhodný </a:t>
            </a:r>
            <a:r>
              <a:rPr lang="cs-CZ" sz="3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pokus má </a:t>
            </a:r>
            <a:r>
              <a:rPr lang="cs-CZ" sz="3600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3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možných výsledků  </a:t>
            </a:r>
            <a:r>
              <a:rPr lang="cs-CZ" sz="3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cs-CZ" sz="3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cs-CZ" sz="3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cs-CZ" sz="3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….., </a:t>
            </a:r>
            <a:r>
              <a:rPr lang="cs-CZ" sz="3600" dirty="0" err="1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cs-CZ" sz="36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bdélník 4"/>
          <p:cNvSpPr/>
          <p:nvPr/>
        </p:nvSpPr>
        <p:spPr>
          <a:xfrm>
            <a:off x="999067" y="3817007"/>
            <a:ext cx="9236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cs-CZ" sz="3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(2) Všechny </a:t>
            </a:r>
            <a:r>
              <a:rPr lang="cs-CZ" sz="3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výsledky jsou „rovnocenné“.</a:t>
            </a:r>
          </a:p>
        </p:txBody>
      </p:sp>
      <p:sp>
        <p:nvSpPr>
          <p:cNvPr id="6" name="Obdélník 5"/>
          <p:cNvSpPr/>
          <p:nvPr/>
        </p:nvSpPr>
        <p:spPr>
          <a:xfrm>
            <a:off x="999067" y="4889987"/>
            <a:ext cx="888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cs-CZ" sz="3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(3) Vždy </a:t>
            </a:r>
            <a:r>
              <a:rPr lang="cs-CZ" sz="3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nastane právě jeden výsledek.</a:t>
            </a:r>
          </a:p>
        </p:txBody>
      </p:sp>
    </p:spTree>
    <p:extLst>
      <p:ext uri="{BB962C8B-B14F-4D97-AF65-F5344CB8AC3E}">
        <p14:creationId xmlns:p14="http://schemas.microsoft.com/office/powerpoint/2010/main" val="302636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4133" y="270932"/>
            <a:ext cx="342129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334780"/>
              </p:ext>
            </p:extLst>
          </p:nvPr>
        </p:nvGraphicFramePr>
        <p:xfrm>
          <a:off x="474133" y="870948"/>
          <a:ext cx="2827867" cy="907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r:id="rId3" imgW="491312" imgH="165040" progId="Microsoft">
                  <p:embed/>
                </p:oleObj>
              </mc:Choice>
              <mc:Fallback>
                <p:oleObj r:id="rId3" imgW="491312" imgH="165040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3" y="870948"/>
                        <a:ext cx="2827867" cy="9070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53733" y="870948"/>
            <a:ext cx="468073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206273"/>
              </p:ext>
            </p:extLst>
          </p:nvPr>
        </p:nvGraphicFramePr>
        <p:xfrm>
          <a:off x="1022094" y="2118882"/>
          <a:ext cx="5480946" cy="286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r:id="rId5" imgW="491287" imgH="393531" progId="Microsoft">
                  <p:embed/>
                </p:oleObj>
              </mc:Choice>
              <mc:Fallback>
                <p:oleObj r:id="rId5" imgW="491287" imgH="393531" progId="Microsof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094" y="2118882"/>
                        <a:ext cx="5480946" cy="286173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853274" y="5417111"/>
            <a:ext cx="7942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P(A) …..   </a:t>
            </a:r>
            <a:r>
              <a:rPr lang="cs-CZ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pravděpodobnost jevu A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6982489" y="1170722"/>
            <a:ext cx="5001497" cy="4185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počet příznivých výsledků </a:t>
            </a:r>
            <a:endParaRPr lang="cs-CZ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výsledků příznivých jevu A</a:t>
            </a:r>
            <a:r>
              <a:rPr lang="cs-CZ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počet všech výsledků) </a:t>
            </a:r>
            <a:endParaRPr lang="cs-CZ" sz="3600" dirty="0"/>
          </a:p>
          <a:p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5315521"/>
            <a:ext cx="1520138" cy="78077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3040" y="2023760"/>
            <a:ext cx="1757879" cy="272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293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5400" dirty="0" smtClean="0"/>
              <a:t>   </a:t>
            </a:r>
            <a:r>
              <a:rPr lang="cs-CZ" sz="5400" b="1" u="sng" dirty="0" smtClean="0"/>
              <a:t>Nezávislé jevy</a:t>
            </a:r>
            <a:endParaRPr lang="cs-CZ" sz="5400" b="1" u="sng" dirty="0"/>
          </a:p>
        </p:txBody>
      </p:sp>
      <p:sp>
        <p:nvSpPr>
          <p:cNvPr id="3" name="Obdélník 2"/>
          <p:cNvSpPr/>
          <p:nvPr/>
        </p:nvSpPr>
        <p:spPr>
          <a:xfrm>
            <a:off x="369103" y="1326634"/>
            <a:ext cx="18020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u="sng" dirty="0" err="1">
                <a:latin typeface="Segoe Print" panose="02000600000000000000" pitchFamily="2" charset="0"/>
                <a:ea typeface="Times New Roman" panose="02020603050405020304" pitchFamily="18" charset="0"/>
                <a:cs typeface="Segoe Script" panose="030B0504020000000003" pitchFamily="66" charset="0"/>
              </a:rPr>
              <a:t>Def</a:t>
            </a:r>
            <a:r>
              <a:rPr lang="cs-CZ" sz="4800" b="1" u="sng" dirty="0">
                <a:latin typeface="Segoe Print" panose="02000600000000000000" pitchFamily="2" charset="0"/>
                <a:ea typeface="Times New Roman" panose="02020603050405020304" pitchFamily="18" charset="0"/>
                <a:cs typeface="Segoe Script" panose="030B0504020000000003" pitchFamily="66" charset="0"/>
              </a:rPr>
              <a:t> :</a:t>
            </a:r>
            <a:r>
              <a:rPr lang="cs-CZ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4800" dirty="0"/>
          </a:p>
        </p:txBody>
      </p:sp>
      <p:sp>
        <p:nvSpPr>
          <p:cNvPr id="4" name="Obdélník 3"/>
          <p:cNvSpPr/>
          <p:nvPr/>
        </p:nvSpPr>
        <p:spPr>
          <a:xfrm>
            <a:off x="413899" y="2246704"/>
            <a:ext cx="494237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Říkáme, že jsou náhodné </a:t>
            </a:r>
            <a:endParaRPr lang="cs-CZ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jevy </a:t>
            </a: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A, B  </a:t>
            </a:r>
            <a: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nezávislé</a:t>
            </a: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cs-CZ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právě </a:t>
            </a: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když platí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810310"/>
              </p:ext>
            </p:extLst>
          </p:nvPr>
        </p:nvGraphicFramePr>
        <p:xfrm>
          <a:off x="412411" y="4248565"/>
          <a:ext cx="5048511" cy="67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r:id="rId3" imgW="491441" imgH="203178" progId="Microsoft">
                  <p:embed/>
                </p:oleObj>
              </mc:Choice>
              <mc:Fallback>
                <p:oleObj r:id="rId3" imgW="491441" imgH="203178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11" y="4248565"/>
                        <a:ext cx="5048511" cy="67723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6172" r="2592" b="5432"/>
          <a:stretch/>
        </p:blipFill>
        <p:spPr>
          <a:xfrm>
            <a:off x="6096000" y="1032933"/>
            <a:ext cx="5820648" cy="42011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017" y="4352970"/>
            <a:ext cx="1189812" cy="2214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" t="8889" r="45512" b="34567"/>
          <a:stretch/>
        </p:blipFill>
        <p:spPr>
          <a:xfrm>
            <a:off x="5748630" y="4587185"/>
            <a:ext cx="2090085" cy="19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9160" cy="1325563"/>
          </a:xfrm>
        </p:spPr>
        <p:txBody>
          <a:bodyPr/>
          <a:lstStyle/>
          <a:p>
            <a:r>
              <a:rPr lang="cs-CZ" u="sng" dirty="0" smtClean="0"/>
              <a:t>Př.</a:t>
            </a:r>
            <a:endParaRPr lang="cs-CZ" u="sng" dirty="0"/>
          </a:p>
        </p:txBody>
      </p:sp>
      <p:sp>
        <p:nvSpPr>
          <p:cNvPr id="3" name="Obdélník 2"/>
          <p:cNvSpPr/>
          <p:nvPr/>
        </p:nvSpPr>
        <p:spPr>
          <a:xfrm>
            <a:off x="1921253" y="735518"/>
            <a:ext cx="4112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narození 3 dětí v rodině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1036319" y="1459855"/>
                <a:ext cx="107012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cs-CZ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d>
                        <m:r>
                          <a:rPr lang="cs-CZ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</m:d>
                        <m:r>
                          <a:rPr lang="cs-CZ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d>
                        <m:r>
                          <a:rPr lang="cs-CZ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d>
                        <m:r>
                          <a:rPr lang="cs-CZ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</m:d>
                        <m:r>
                          <a:rPr lang="cs-CZ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</m:d>
                        <m:r>
                          <a:rPr lang="cs-CZ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d>
                        <m:r>
                          <a:rPr lang="cs-CZ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</m:d>
                      </m:e>
                    </m:d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19" y="1459855"/>
                <a:ext cx="1070125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/>
          <p:cNvSpPr/>
          <p:nvPr/>
        </p:nvSpPr>
        <p:spPr>
          <a:xfrm>
            <a:off x="1190384" y="2515800"/>
            <a:ext cx="4833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2400" dirty="0">
                <a:latin typeface="Segoe Script" panose="030B0504020000000003" pitchFamily="66" charset="0"/>
                <a:ea typeface="Calibri" panose="020F0502020204030204" pitchFamily="34" charset="0"/>
                <a:cs typeface="Segoe Script" panose="030B0504020000000003" pitchFamily="66" charset="0"/>
              </a:rPr>
              <a:t>: </a:t>
            </a:r>
            <a:r>
              <a:rPr lang="cs-CZ" sz="2400" dirty="0">
                <a:latin typeface="Segoe Print" panose="02000600000000000000" pitchFamily="2" charset="0"/>
                <a:ea typeface="Calibri" panose="020F0502020204030204" pitchFamily="34" charset="0"/>
                <a:cs typeface="Segoe Script" panose="030B0504020000000003" pitchFamily="66" charset="0"/>
              </a:rPr>
              <a:t>„Nejstarší dítě je chlapec.“</a:t>
            </a:r>
            <a:r>
              <a:rPr lang="cs-CZ" sz="2400" dirty="0">
                <a:latin typeface="Segoe Script" panose="030B0504020000000003" pitchFamily="66" charset="0"/>
                <a:ea typeface="Calibri" panose="020F0502020204030204" pitchFamily="34" charset="0"/>
                <a:cs typeface="Segoe Script" panose="030B0504020000000003" pitchFamily="66" charset="0"/>
              </a:rPr>
              <a:t> </a:t>
            </a:r>
            <a:endParaRPr lang="cs-CZ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33726" y="2192750"/>
            <a:ext cx="190405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095421"/>
              </p:ext>
            </p:extLst>
          </p:nvPr>
        </p:nvGraphicFramePr>
        <p:xfrm>
          <a:off x="6371979" y="2509699"/>
          <a:ext cx="1857208" cy="51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Rovnice" r:id="rId4" imgW="491255" imgH="203102" progId="Equation.3">
                  <p:embed/>
                </p:oleObj>
              </mc:Choice>
              <mc:Fallback>
                <p:oleObj name="Rovnice" r:id="rId4" imgW="491255" imgH="20310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979" y="2509699"/>
                        <a:ext cx="1857208" cy="51317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élník 7"/>
          <p:cNvSpPr/>
          <p:nvPr/>
        </p:nvSpPr>
        <p:spPr>
          <a:xfrm>
            <a:off x="1200002" y="3241929"/>
            <a:ext cx="4814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2400" dirty="0">
                <a:latin typeface="Segoe Script" panose="030B0504020000000003" pitchFamily="66" charset="0"/>
                <a:ea typeface="Calibri" panose="020F0502020204030204" pitchFamily="34" charset="0"/>
                <a:cs typeface="Segoe Script" panose="030B0504020000000003" pitchFamily="66" charset="0"/>
              </a:rPr>
              <a:t>: </a:t>
            </a:r>
            <a:r>
              <a:rPr lang="cs-CZ" sz="2400" dirty="0">
                <a:latin typeface="Segoe Print" panose="02000600000000000000" pitchFamily="2" charset="0"/>
                <a:ea typeface="Calibri" panose="020F0502020204030204" pitchFamily="34" charset="0"/>
                <a:cs typeface="Segoe Script" panose="030B0504020000000003" pitchFamily="66" charset="0"/>
              </a:rPr>
              <a:t>„Prostřední dítě je dívka.“</a:t>
            </a:r>
            <a:r>
              <a:rPr lang="cs-CZ" sz="2400" dirty="0">
                <a:latin typeface="Segoe Script" panose="030B0504020000000003" pitchFamily="66" charset="0"/>
                <a:ea typeface="Calibri" panose="020F0502020204030204" pitchFamily="34" charset="0"/>
                <a:cs typeface="Segoe Script" panose="030B0504020000000003" pitchFamily="66" charset="0"/>
              </a:rPr>
              <a:t> </a:t>
            </a:r>
            <a:endParaRPr lang="cs-CZ" sz="2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01918" y="2946100"/>
            <a:ext cx="24890396" cy="5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542879"/>
              </p:ext>
            </p:extLst>
          </p:nvPr>
        </p:nvGraphicFramePr>
        <p:xfrm>
          <a:off x="6417544" y="3187764"/>
          <a:ext cx="1842251" cy="51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Rovnice" r:id="rId6" imgW="491312" imgH="203125" progId="Equation.3">
                  <p:embed/>
                </p:oleObj>
              </mc:Choice>
              <mc:Fallback>
                <p:oleObj name="Rovnice" r:id="rId6" imgW="491312" imgH="20312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7544" y="3187764"/>
                        <a:ext cx="1842251" cy="5158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666976"/>
              </p:ext>
            </p:extLst>
          </p:nvPr>
        </p:nvGraphicFramePr>
        <p:xfrm>
          <a:off x="1154166" y="4073989"/>
          <a:ext cx="999289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Rovnice" r:id="rId8" imgW="491054" imgH="177632" progId="Equation.3">
                  <p:embed/>
                </p:oleObj>
              </mc:Choice>
              <mc:Fallback>
                <p:oleObj name="Rovnice" r:id="rId8" imgW="491054" imgH="17763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66" y="4073989"/>
                        <a:ext cx="999289" cy="365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délník 12"/>
          <p:cNvSpPr/>
          <p:nvPr/>
        </p:nvSpPr>
        <p:spPr>
          <a:xfrm>
            <a:off x="964755" y="4535654"/>
            <a:ext cx="7742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Segoe Print" panose="02000600000000000000" pitchFamily="2" charset="0"/>
                <a:ea typeface="Calibri" panose="020F0502020204030204" pitchFamily="34" charset="0"/>
                <a:cs typeface="Segoe Script" panose="030B0504020000000003" pitchFamily="66" charset="0"/>
              </a:rPr>
              <a:t>„Nejstarší dítě je chlapec </a:t>
            </a:r>
            <a:r>
              <a:rPr lang="cs-CZ" sz="2400" dirty="0">
                <a:latin typeface="Segoe Print" panose="02000600000000000000" pitchFamily="2" charset="0"/>
                <a:ea typeface="Calibri" panose="020F0502020204030204" pitchFamily="34" charset="0"/>
                <a:cs typeface="Segoe Script" panose="030B0504020000000003" pitchFamily="66" charset="0"/>
              </a:rPr>
              <a:t>a</a:t>
            </a:r>
            <a:r>
              <a:rPr lang="cs-CZ" sz="2400" i="1" dirty="0">
                <a:latin typeface="Segoe Print" panose="02000600000000000000" pitchFamily="2" charset="0"/>
                <a:ea typeface="Calibri" panose="020F0502020204030204" pitchFamily="34" charset="0"/>
                <a:cs typeface="Segoe Script" panose="030B0504020000000003" pitchFamily="66" charset="0"/>
              </a:rPr>
              <a:t> </a:t>
            </a:r>
            <a:r>
              <a:rPr lang="cs-CZ" sz="2400" dirty="0" smtClean="0">
                <a:latin typeface="Segoe Print" panose="02000600000000000000" pitchFamily="2" charset="0"/>
                <a:ea typeface="Calibri" panose="020F0502020204030204" pitchFamily="34" charset="0"/>
                <a:cs typeface="Segoe Script" panose="030B0504020000000003" pitchFamily="66" charset="0"/>
              </a:rPr>
              <a:t>prostřední je dívka“</a:t>
            </a:r>
            <a:r>
              <a:rPr lang="cs-CZ" sz="24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dirty="0">
              <a:latin typeface="Segoe Print" panose="02000600000000000000" pitchFamily="2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637188" y="4605705"/>
            <a:ext cx="138080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870665"/>
              </p:ext>
            </p:extLst>
          </p:nvPr>
        </p:nvGraphicFramePr>
        <p:xfrm>
          <a:off x="8769751" y="4471450"/>
          <a:ext cx="2749170" cy="549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Rovnice" r:id="rId10" imgW="491295" imgH="203118" progId="Equation.3">
                  <p:embed/>
                </p:oleObj>
              </mc:Choice>
              <mc:Fallback>
                <p:oleObj name="Rovnice" r:id="rId10" imgW="491295" imgH="20311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9751" y="4471450"/>
                        <a:ext cx="2749170" cy="5498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277680"/>
              </p:ext>
            </p:extLst>
          </p:nvPr>
        </p:nvGraphicFramePr>
        <p:xfrm>
          <a:off x="2896836" y="5422653"/>
          <a:ext cx="4983035" cy="677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Rovnice" r:id="rId12" imgW="491384" imgH="203155" progId="Equation.3">
                  <p:embed/>
                </p:oleObj>
              </mc:Choice>
              <mc:Fallback>
                <p:oleObj name="Rovnice" r:id="rId12" imgW="491384" imgH="20315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836" y="5422653"/>
                        <a:ext cx="4983035" cy="6779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rázek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7714" y="2696165"/>
            <a:ext cx="375185" cy="51852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45000" y="1824797"/>
            <a:ext cx="761400" cy="243387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16089" y="1819454"/>
            <a:ext cx="761400" cy="243387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24770" y="1820097"/>
            <a:ext cx="761400" cy="243387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0652" y="1796593"/>
            <a:ext cx="761400" cy="243387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61320" y="1941147"/>
            <a:ext cx="888300" cy="359789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87202" y="1905801"/>
            <a:ext cx="888300" cy="359789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99961" y="1800856"/>
            <a:ext cx="888300" cy="359789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58685" y="1800855"/>
            <a:ext cx="888300" cy="359789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96802" y="3479313"/>
            <a:ext cx="457008" cy="359789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6337" y="4350336"/>
            <a:ext cx="793125" cy="264551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50652" y="2095533"/>
            <a:ext cx="793125" cy="264551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3045" y="2150472"/>
            <a:ext cx="793125" cy="26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41700" cy="930275"/>
          </a:xfrm>
        </p:spPr>
        <p:txBody>
          <a:bodyPr/>
          <a:lstStyle/>
          <a:p>
            <a:r>
              <a:rPr lang="cs-CZ" b="1" u="sng" dirty="0" smtClean="0"/>
              <a:t>Eulerovo číslo</a:t>
            </a:r>
            <a:endParaRPr lang="cs-CZ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838200" y="1112149"/>
                <a:ext cx="7608173" cy="1098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sz="3600" dirty="0">
                    <a:solidFill>
                      <a:srgbClr val="212121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   </a:t>
                </a:r>
                <a14:m>
                  <m:oMath xmlns:m="http://schemas.openxmlformats.org/officeDocument/2006/math"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𝑒</m:t>
                    </m:r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≔</m:t>
                    </m:r>
                    <m:func>
                      <m:funcPr>
                        <m:ctrlPr>
                          <a:rPr lang="cs-CZ" sz="36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3600" i="1">
                                <a:solidFill>
                                  <a:srgbClr val="21212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Segoe UI" panose="020B0502040204020203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3600">
                                <a:solidFill>
                                  <a:srgbClr val="21212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Segoe UI" panose="020B0502040204020203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3600" i="1">
                                <a:solidFill>
                                  <a:srgbClr val="21212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  <m:r>
                              <a:rPr lang="cs-CZ" sz="3600" i="1">
                                <a:solidFill>
                                  <a:srgbClr val="21212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Segoe UI" panose="020B0502040204020203" pitchFamily="34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cs-CZ" sz="3600" i="1">
                                <a:solidFill>
                                  <a:srgbClr val="21212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3600" i="1">
                                    <a:solidFill>
                                      <a:srgbClr val="21212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cs-CZ" sz="3600" i="1">
                                    <a:solidFill>
                                      <a:srgbClr val="21212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Segoe UI" panose="020B0502040204020203" pitchFamily="34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cs-CZ" sz="3600" i="1">
                                        <a:solidFill>
                                          <a:srgbClr val="21212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3600" i="1">
                                        <a:solidFill>
                                          <a:srgbClr val="21212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Segoe UI" panose="020B0502040204020203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3600" i="1">
                                        <a:solidFill>
                                          <a:srgbClr val="21212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Segoe UI" panose="020B0502040204020203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sz="3600" i="1">
                                <a:solidFill>
                                  <a:srgbClr val="21212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=</m:t>
                    </m:r>
                    <m:func>
                      <m:funcPr>
                        <m:ctrlPr>
                          <a:rPr lang="cs-CZ" sz="36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3600" i="1">
                                <a:solidFill>
                                  <a:srgbClr val="21212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Segoe UI" panose="020B0502040204020203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3600">
                                <a:solidFill>
                                  <a:srgbClr val="21212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Segoe UI" panose="020B0502040204020203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3600" i="1">
                                <a:solidFill>
                                  <a:srgbClr val="21212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  <m:r>
                              <a:rPr lang="cs-CZ" sz="3600" i="1">
                                <a:solidFill>
                                  <a:srgbClr val="21212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Segoe UI" panose="020B0502040204020203" pitchFamily="34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cs-CZ" sz="3600" i="1">
                                <a:solidFill>
                                  <a:srgbClr val="21212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3600" i="1">
                                    <a:solidFill>
                                      <a:srgbClr val="21212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cs-CZ" sz="3600" i="1">
                                    <a:solidFill>
                                      <a:srgbClr val="21212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Segoe UI" panose="020B0502040204020203" pitchFamily="34" charset="0"/>
                                  </a:rPr>
                                  <m:t>1+</m:t>
                                </m:r>
                                <m:r>
                                  <a:rPr lang="cs-CZ" sz="3600" i="1">
                                    <a:solidFill>
                                      <a:srgbClr val="21212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Segoe UI" panose="020B0502040204020203" pitchFamily="34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cs-CZ" sz="3600" i="1">
                                    <a:solidFill>
                                      <a:srgbClr val="21212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Segoe UI" panose="020B05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cs-CZ" sz="3600" i="1">
                                    <a:solidFill>
                                      <a:srgbClr val="21212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Segoe UI" panose="020B0502040204020203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3600" i="1">
                                    <a:solidFill>
                                      <a:srgbClr val="21212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Segoe UI" panose="020B0502040204020203" pitchFamily="34" charset="0"/>
                                  </a:rPr>
                                  <m:t>𝑛</m:t>
                                </m:r>
                              </m:den>
                            </m:f>
                          </m:sup>
                        </m:sSup>
                      </m:e>
                    </m:func>
                  </m:oMath>
                </a14:m>
                <a:endParaRPr lang="cs-CZ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2149"/>
                <a:ext cx="7608173" cy="1098121"/>
              </a:xfrm>
              <a:prstGeom prst="rect">
                <a:avLst/>
              </a:prstGeom>
              <a:blipFill>
                <a:blip r:embed="rId2"/>
                <a:stretch>
                  <a:fillRect l="-2484" b="-33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3732" y="3301999"/>
            <a:ext cx="174426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02" y="2957294"/>
            <a:ext cx="4674496" cy="367104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308342" y="2957294"/>
                <a:ext cx="2696764" cy="10782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3600" i="1">
                              <a:solidFill>
                                <a:srgbClr val="21212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3600" i="1">
                                  <a:solidFill>
                                    <a:srgbClr val="21212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3600">
                                  <a:solidFill>
                                    <a:srgbClr val="21212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3600" i="1">
                                  <a:solidFill>
                                    <a:srgbClr val="21212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𝑛</m:t>
                              </m:r>
                              <m:r>
                                <a:rPr lang="cs-CZ" sz="3600" i="1">
                                  <a:solidFill>
                                    <a:srgbClr val="21212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cs-CZ" sz="3600" i="1">
                                  <a:solidFill>
                                    <a:srgbClr val="21212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3600" i="1">
                                      <a:solidFill>
                                        <a:srgbClr val="21212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600" i="1">
                                      <a:solidFill>
                                        <a:srgbClr val="21212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1+</m:t>
                                  </m:r>
                                  <m:r>
                                    <a:rPr lang="cs-CZ" sz="3600" i="1">
                                      <a:solidFill>
                                        <a:srgbClr val="21212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cs-CZ" sz="3600" i="1">
                                      <a:solidFill>
                                        <a:srgbClr val="21212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3600" i="1">
                                      <a:solidFill>
                                        <a:srgbClr val="21212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3600" i="1">
                                      <a:solidFill>
                                        <a:srgbClr val="21212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342" y="2957294"/>
                <a:ext cx="2696764" cy="10782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005106" y="2957294"/>
                <a:ext cx="3235053" cy="1121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3600" i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s-CZ" sz="3600" i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cs-CZ" sz="3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3600" i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cs-CZ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3600" i="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cs-CZ" sz="3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cs-CZ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36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cs-CZ" sz="3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func>
                            </m:sup>
                          </m:sSup>
                        </m:e>
                      </m:func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06" y="2957294"/>
                <a:ext cx="3235053" cy="1121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1350514" y="4683681"/>
                <a:ext cx="3044744" cy="1118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3600" i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s-CZ" sz="3600" i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cs-CZ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cs-CZ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 sz="3600" i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cs-CZ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3600" i="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cs-CZ" sz="3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cs-CZ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514" y="4683681"/>
                <a:ext cx="3044744" cy="1118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4395258" y="5058989"/>
                <a:ext cx="10011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6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258" y="5058989"/>
                <a:ext cx="100110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5442" y="4013086"/>
            <a:ext cx="2627625" cy="150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    </a:t>
            </a:r>
            <a:r>
              <a:rPr lang="cs-CZ" sz="6000" b="1" u="sng" dirty="0" smtClean="0"/>
              <a:t>Obsah přednášky:</a:t>
            </a:r>
            <a:endParaRPr lang="cs-CZ" sz="6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10292"/>
            <a:ext cx="10515600" cy="435133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matematika na G Ji</a:t>
            </a:r>
          </a:p>
          <a:p>
            <a:r>
              <a:rPr lang="cs-CZ" sz="3600" dirty="0" smtClean="0"/>
              <a:t>význam definic, vět a důkazů ve středoškolské M </a:t>
            </a:r>
          </a:p>
          <a:p>
            <a:r>
              <a:rPr lang="cs-CZ" sz="3600" dirty="0" smtClean="0"/>
              <a:t>užití vzorců</a:t>
            </a:r>
          </a:p>
          <a:p>
            <a:r>
              <a:rPr lang="cs-CZ" sz="3600" dirty="0" smtClean="0"/>
              <a:t>zkušenosti, rady, doporučení (didaktika M.)</a:t>
            </a:r>
          </a:p>
          <a:p>
            <a:r>
              <a:rPr lang="cs-CZ" sz="3600" dirty="0" smtClean="0"/>
              <a:t>doporučené postupy, ukázky (tematicky 1. – 4. ročník)</a:t>
            </a:r>
          </a:p>
          <a:p>
            <a:r>
              <a:rPr lang="cs-CZ" sz="3600" dirty="0" smtClean="0"/>
              <a:t>ostatní, ...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97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1355444" y="430138"/>
                <a:ext cx="2425700" cy="1709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>
                          <a:solidFill>
                            <a:srgbClr val="21212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𝑒</m:t>
                      </m:r>
                      <m:r>
                        <a:rPr lang="cs-CZ" sz="3600" i="1">
                          <a:solidFill>
                            <a:srgbClr val="21212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≔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cs-CZ" sz="3600" i="1">
                              <a:solidFill>
                                <a:srgbClr val="21212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cs-CZ" sz="3600" i="1">
                              <a:solidFill>
                                <a:srgbClr val="21212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cs-CZ" sz="3600" i="1">
                              <a:solidFill>
                                <a:srgbClr val="21212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cs-CZ" sz="3600" i="1">
                              <a:solidFill>
                                <a:srgbClr val="21212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cs-CZ" sz="3600" i="1">
                                  <a:solidFill>
                                    <a:srgbClr val="21212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cs-CZ" sz="3600" i="1">
                                  <a:solidFill>
                                    <a:srgbClr val="21212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3600" i="1">
                                  <a:solidFill>
                                    <a:srgbClr val="21212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𝑛</m:t>
                              </m:r>
                              <m:r>
                                <a:rPr lang="cs-CZ" sz="3600" i="1">
                                  <a:solidFill>
                                    <a:srgbClr val="21212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cs-CZ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444" y="430138"/>
                <a:ext cx="2425700" cy="17091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4339310" y="566938"/>
                <a:ext cx="6976846" cy="1435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sz="3200" i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cs-CZ" sz="3200" i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r>
                        <a:rPr lang="cs-CZ" sz="3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cs-CZ" sz="3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r>
                        <a:rPr lang="cs-CZ" sz="3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cs-CZ" sz="3200" i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310" y="566938"/>
                <a:ext cx="6976846" cy="1435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797278" y="638369"/>
            <a:ext cx="558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/>
              <a:t>2)</a:t>
            </a:r>
            <a:endParaRPr lang="cs-CZ" sz="3600" dirty="0"/>
          </a:p>
        </p:txBody>
      </p:sp>
      <p:pic>
        <p:nvPicPr>
          <p:cNvPr id="5" name="Obrázek 4"/>
          <p:cNvPicPr/>
          <p:nvPr/>
        </p:nvPicPr>
        <p:blipFill rotWithShape="1">
          <a:blip r:embed="rId4"/>
          <a:srcRect l="24471" t="37109" r="13359" b="14520"/>
          <a:stretch/>
        </p:blipFill>
        <p:spPr bwMode="auto">
          <a:xfrm>
            <a:off x="1355444" y="2158999"/>
            <a:ext cx="9067800" cy="4473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78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100" cy="1325563"/>
          </a:xfrm>
        </p:spPr>
        <p:txBody>
          <a:bodyPr/>
          <a:lstStyle/>
          <a:p>
            <a:r>
              <a:rPr lang="cs-CZ" dirty="0" smtClean="0"/>
              <a:t>SŠ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 rotWithShape="1">
          <a:blip r:embed="rId2"/>
          <a:srcRect l="12401" t="1598" r="28076" b="3604"/>
          <a:stretch/>
        </p:blipFill>
        <p:spPr bwMode="auto">
          <a:xfrm>
            <a:off x="2654300" y="609600"/>
            <a:ext cx="6807200" cy="572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14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74900" cy="1325563"/>
          </a:xfrm>
        </p:spPr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rgbClr val="C00000"/>
                </a:solidFill>
              </a:rPr>
              <a:t>V ě t y:</a:t>
            </a:r>
            <a:endParaRPr lang="cs-CZ" sz="5400" b="1" u="sng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17600" y="1690688"/>
            <a:ext cx="8725145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sz="3600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popisuje vlastnosti definovaného pojmu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65830" y="2535249"/>
            <a:ext cx="3534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212121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cs-CZ" sz="3600" b="1" dirty="0">
                <a:solidFill>
                  <a:srgbClr val="00206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Pro … platí …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17600" y="4000746"/>
            <a:ext cx="998220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sz="3600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často umožňuje snadnější výpočet než ze </a:t>
            </a:r>
            <a:r>
              <a:rPr lang="cs-CZ" sz="3600" dirty="0" smtClean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dirty="0" smtClean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vztahu </a:t>
            </a:r>
            <a:r>
              <a:rPr lang="cs-CZ" sz="3600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definičního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17600" y="5324827"/>
            <a:ext cx="282320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sz="3600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důsledky </a:t>
            </a:r>
            <a:r>
              <a:rPr lang="cs-CZ" sz="3600" dirty="0" smtClean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117600" y="3194978"/>
                <a:ext cx="5963299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sz="3600" dirty="0">
                    <a:solidFill>
                      <a:srgbClr val="21212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●</a:t>
                </a:r>
                <a:r>
                  <a:rPr lang="cs-CZ" sz="3600" dirty="0">
                    <a:solidFill>
                      <a:srgbClr val="212121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3600" dirty="0" smtClean="0">
                    <a:solidFill>
                      <a:srgbClr val="212121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využívat </a:t>
                </a:r>
                <a:r>
                  <a:rPr lang="cs-CZ" sz="3600" dirty="0">
                    <a:solidFill>
                      <a:srgbClr val="212121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kvantifikátory </a:t>
                </a:r>
                <a14:m>
                  <m:oMath xmlns:m="http://schemas.openxmlformats.org/officeDocument/2006/math"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∀, ∃</m:t>
                    </m:r>
                  </m:oMath>
                </a14:m>
                <a:endParaRPr lang="cs-CZ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3194978"/>
                <a:ext cx="5963299" cy="685124"/>
              </a:xfrm>
              <a:prstGeom prst="rect">
                <a:avLst/>
              </a:prstGeom>
              <a:blipFill>
                <a:blip r:embed="rId2"/>
                <a:stretch>
                  <a:fillRect l="-3064" t="-14286" b="-267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2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61000" cy="1325563"/>
          </a:xfrm>
        </p:spPr>
        <p:txBody>
          <a:bodyPr/>
          <a:lstStyle/>
          <a:p>
            <a:r>
              <a:rPr lang="cs-CZ" b="1" u="sng" dirty="0" smtClean="0"/>
              <a:t>Základní věta algebry:</a:t>
            </a:r>
            <a:endParaRPr lang="cs-CZ" b="1" u="sng" dirty="0"/>
          </a:p>
        </p:txBody>
      </p:sp>
      <p:sp>
        <p:nvSpPr>
          <p:cNvPr id="3" name="Obdélník 2"/>
          <p:cNvSpPr/>
          <p:nvPr/>
        </p:nvSpPr>
        <p:spPr>
          <a:xfrm>
            <a:off x="965200" y="1700821"/>
            <a:ext cx="7124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Obecná algebraická rovnice má v C </a:t>
            </a:r>
            <a:endParaRPr lang="cs-CZ" sz="3200" b="1" dirty="0" smtClean="0">
              <a:solidFill>
                <a:srgbClr val="212121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r>
              <a:rPr lang="cs-CZ" sz="3200" b="1" dirty="0" smtClean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alespoň </a:t>
            </a:r>
            <a:r>
              <a:rPr lang="cs-CZ" sz="3200" b="1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jeden kořen.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2008959" y="2756173"/>
            <a:ext cx="800219" cy="1673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9600" b="1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cs-CZ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38200" y="4680068"/>
            <a:ext cx="96520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200" b="1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Obecná algebraická rovnice n-</a:t>
            </a:r>
            <a:r>
              <a:rPr lang="cs-CZ" sz="3200" b="1" dirty="0" err="1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tého</a:t>
            </a:r>
            <a:r>
              <a:rPr lang="cs-CZ" sz="3200" b="1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stupně má v C právě n kořenů.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283228"/>
            <a:ext cx="3913188" cy="43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5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57500" cy="1325563"/>
          </a:xfrm>
        </p:spPr>
        <p:txBody>
          <a:bodyPr>
            <a:noAutofit/>
          </a:bodyPr>
          <a:lstStyle/>
          <a:p>
            <a:r>
              <a:rPr lang="cs-CZ" sz="5400" b="1" u="sng" dirty="0" smtClean="0">
                <a:solidFill>
                  <a:srgbClr val="C00000"/>
                </a:solidFill>
              </a:rPr>
              <a:t>Důkazy:</a:t>
            </a:r>
            <a:endParaRPr lang="cs-CZ" sz="5400" b="1" u="sng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43211" y="1583652"/>
            <a:ext cx="8866530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sz="3600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slouží i k hlubšímu pochopení dané látky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43211" y="2268776"/>
            <a:ext cx="5832430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sz="3600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podporují logické myšlení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838200" y="3147267"/>
                <a:ext cx="51265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cs-CZ" sz="4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4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sz="4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lang="cs-CZ" sz="4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cs-CZ" sz="4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  (→ </m:t>
                          </m:r>
                          <m:r>
                            <m:rPr>
                              <m:sty m:val="p"/>
                            </m:rPr>
                            <a:rPr lang="cs-CZ" sz="4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sz="4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m:rPr>
                              <m:sty m:val="p"/>
                            </m:rPr>
                            <a:rPr lang="cs-CZ" sz="4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cs-CZ" sz="44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47267"/>
                <a:ext cx="512653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6489700" y="3147267"/>
            <a:ext cx="2374900" cy="18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přímý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nepřímý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sporem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943211" y="5373287"/>
                <a:ext cx="8661730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sz="3600" u="sng" dirty="0">
                    <a:solidFill>
                      <a:srgbClr val="212121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matematická indukce</a:t>
                </a:r>
                <a:r>
                  <a:rPr lang="cs-CZ" sz="3600" dirty="0">
                    <a:solidFill>
                      <a:srgbClr val="212121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věty typu  </a:t>
                </a:r>
                <a14:m>
                  <m:oMath xmlns:m="http://schemas.openxmlformats.org/officeDocument/2006/math"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∀</m:t>
                    </m:r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cs-CZ" sz="3600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N</m:t>
                    </m:r>
                    <m:r>
                      <a:rPr lang="cs-CZ" sz="360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:</m:t>
                    </m:r>
                  </m:oMath>
                </a14:m>
                <a:endParaRPr lang="cs-CZ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11" y="5373287"/>
                <a:ext cx="8661730" cy="685124"/>
              </a:xfrm>
              <a:prstGeom prst="rect">
                <a:avLst/>
              </a:prstGeom>
              <a:blipFill>
                <a:blip r:embed="rId3"/>
                <a:stretch>
                  <a:fillRect l="-2182" t="-14159" b="-256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92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3344333" cy="1325563"/>
          </a:xfrm>
        </p:spPr>
        <p:txBody>
          <a:bodyPr/>
          <a:lstStyle/>
          <a:p>
            <a:r>
              <a:rPr lang="cs-CZ" u="sng" dirty="0" smtClean="0"/>
              <a:t>Příklad (MO)</a:t>
            </a:r>
            <a:endParaRPr lang="cs-CZ" u="sng" dirty="0"/>
          </a:p>
        </p:txBody>
      </p:sp>
      <p:sp>
        <p:nvSpPr>
          <p:cNvPr id="3" name="Obdélník 2"/>
          <p:cNvSpPr/>
          <p:nvPr/>
        </p:nvSpPr>
        <p:spPr>
          <a:xfrm>
            <a:off x="838200" y="2162176"/>
            <a:ext cx="108288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Existuje jediné prvočíslo </a:t>
            </a:r>
            <a:r>
              <a:rPr lang="cs-CZ" sz="4400" b="1" i="1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p</a:t>
            </a:r>
            <a:r>
              <a:rPr lang="cs-CZ" sz="4400" b="1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, pro které je </a:t>
            </a:r>
            <a:r>
              <a:rPr lang="cs-CZ" sz="4400" b="1" i="1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p</a:t>
            </a:r>
            <a:r>
              <a:rPr lang="cs-CZ" sz="4400" b="1" baseline="30000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2</a:t>
            </a:r>
            <a:r>
              <a:rPr lang="cs-CZ" sz="4400" b="1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+2 též prvočíslem.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42325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87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 </a:t>
            </a:r>
            <a:r>
              <a:rPr lang="cs-CZ" b="1" dirty="0" smtClean="0"/>
              <a:t>  Důkazy vět tvaru ekvivalence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753321" y="1788067"/>
                <a:ext cx="80736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4000" b="1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cs-CZ" sz="4000" b="0" i="0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cs-CZ" sz="4000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cs-CZ" sz="4000" b="0" i="0">
                          <a:latin typeface="Cambria Math" panose="02040503050406030204" pitchFamily="18" charset="0"/>
                        </a:rPr>
                        <m:t>  ⇔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4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cs-CZ" sz="4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cs-CZ" sz="4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4000" b="1" i="0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cs-CZ" sz="4000" b="0" i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a:rPr lang="cs-CZ" sz="4000" b="1" i="0"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</m:d>
                              <m:r>
                                <a:rPr lang="cs-CZ" sz="4000" b="0" i="0">
                                  <a:latin typeface="Cambria Math" panose="02040503050406030204" pitchFamily="18" charset="0"/>
                                </a:rPr>
                                <m:t>∧(</m:t>
                              </m:r>
                              <m:r>
                                <a:rPr lang="cs-CZ" sz="4000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r>
                                <a:rPr lang="cs-CZ" sz="4000" b="0" i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cs-CZ" sz="4000" b="1" i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40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21" y="1788067"/>
                <a:ext cx="807362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753321" y="3424652"/>
                <a:ext cx="11110269" cy="1409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sz="4000" b="1" dirty="0">
                    <a:solidFill>
                      <a:srgbClr val="212121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příp.</a:t>
                </a:r>
                <a:endParaRPr lang="cs-CZ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4000" b="1" i="1">
                              <a:solidFill>
                                <a:srgbClr val="21212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cs-CZ" sz="4000" b="1" i="1">
                              <a:solidFill>
                                <a:srgbClr val="21212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𝐀</m:t>
                          </m:r>
                          <m:r>
                            <a:rPr lang="cs-CZ" sz="4000" b="1">
                              <a:solidFill>
                                <a:srgbClr val="21212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⇔</m:t>
                          </m:r>
                          <m:r>
                            <a:rPr lang="cs-CZ" sz="4000" b="1" i="1">
                              <a:solidFill>
                                <a:srgbClr val="21212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𝐁</m:t>
                          </m:r>
                        </m:e>
                      </m:d>
                      <m:r>
                        <a:rPr lang="cs-CZ" sz="4000" b="1" i="1">
                          <a:solidFill>
                            <a:srgbClr val="21212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  ⇔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4000" b="1" i="1">
                              <a:solidFill>
                                <a:srgbClr val="21212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cs-CZ" sz="4000" b="1" i="1">
                                  <a:solidFill>
                                    <a:srgbClr val="21212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cs-CZ" sz="4000" b="1" i="1">
                                  <a:solidFill>
                                    <a:srgbClr val="21212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𝐀</m:t>
                              </m:r>
                              <m:r>
                                <a:rPr lang="cs-CZ" sz="4000" b="1">
                                  <a:solidFill>
                                    <a:srgbClr val="21212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⇒</m:t>
                              </m:r>
                              <m:r>
                                <a:rPr lang="cs-CZ" sz="4000" b="1" i="1">
                                  <a:solidFill>
                                    <a:srgbClr val="21212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𝐁</m:t>
                              </m:r>
                            </m:e>
                          </m:d>
                          <m:r>
                            <a:rPr lang="cs-CZ" sz="4000" b="1">
                              <a:solidFill>
                                <a:srgbClr val="21212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∧(¬</m:t>
                          </m:r>
                          <m:r>
                            <a:rPr lang="cs-CZ" sz="4000" b="1" i="1">
                              <a:solidFill>
                                <a:srgbClr val="21212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𝐀</m:t>
                          </m:r>
                          <m:r>
                            <a:rPr lang="cs-CZ" sz="4000" b="1">
                              <a:solidFill>
                                <a:srgbClr val="21212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⇒¬</m:t>
                          </m:r>
                          <m:r>
                            <a:rPr lang="cs-CZ" sz="4000" b="1" i="1">
                              <a:solidFill>
                                <a:srgbClr val="21212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𝐁</m:t>
                          </m:r>
                          <m:r>
                            <a:rPr lang="cs-CZ" sz="4000" b="1">
                              <a:solidFill>
                                <a:srgbClr val="21212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cs-CZ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21" y="3424652"/>
                <a:ext cx="11110269" cy="1409617"/>
              </a:xfrm>
              <a:prstGeom prst="rect">
                <a:avLst/>
              </a:prstGeom>
              <a:blipFill>
                <a:blip r:embed="rId3"/>
                <a:stretch>
                  <a:fillRect l="-1976" t="-82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84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err="1" smtClean="0"/>
              <a:t>Definice„na</a:t>
            </a:r>
            <a:r>
              <a:rPr lang="cs-CZ" b="1" dirty="0" smtClean="0"/>
              <a:t> základě obrázku“:</a:t>
            </a:r>
            <a:endParaRPr lang="cs-CZ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00" y="1287463"/>
            <a:ext cx="6424001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7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906"/>
            <a:ext cx="121920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Důkazy „na základě obrázku“: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965200" y="1620684"/>
            <a:ext cx="4435060" cy="6551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b="1" u="sng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Věta o 2 policajtech</a:t>
            </a:r>
            <a:endParaRPr lang="cs-CZ" sz="3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8733" r="10734" b="10727"/>
          <a:stretch/>
        </p:blipFill>
        <p:spPr bwMode="auto">
          <a:xfrm>
            <a:off x="1079501" y="2375812"/>
            <a:ext cx="6413500" cy="37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1" y="1690688"/>
            <a:ext cx="3470275" cy="241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4673" r="4694" b="10480"/>
          <a:stretch/>
        </p:blipFill>
        <p:spPr bwMode="auto">
          <a:xfrm>
            <a:off x="1041400" y="558799"/>
            <a:ext cx="9573070" cy="368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1164"/>
              </p:ext>
            </p:extLst>
          </p:nvPr>
        </p:nvGraphicFramePr>
        <p:xfrm>
          <a:off x="1524000" y="4483100"/>
          <a:ext cx="1496786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r:id="rId4" imgW="431613" imgH="203112" progId="Equation.3">
                  <p:embed/>
                </p:oleObj>
              </mc:Choice>
              <mc:Fallback>
                <p:oleObj r:id="rId4" imgW="431613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483100"/>
                        <a:ext cx="1496786" cy="698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349999"/>
              </p:ext>
            </p:extLst>
          </p:nvPr>
        </p:nvGraphicFramePr>
        <p:xfrm>
          <a:off x="7391401" y="4241800"/>
          <a:ext cx="1574800" cy="734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r:id="rId6" imgW="431613" imgH="203112" progId="Equation.3">
                  <p:embed/>
                </p:oleObj>
              </mc:Choice>
              <mc:Fallback>
                <p:oleObj r:id="rId6" imgW="431613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1" y="4241800"/>
                        <a:ext cx="1574800" cy="734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99098" y="5301734"/>
            <a:ext cx="299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i="1" dirty="0" smtClean="0">
                <a:latin typeface="Times New Roman" panose="02020603050405020304" pitchFamily="18" charset="0"/>
              </a:rPr>
              <a:t>f</a:t>
            </a:r>
            <a:r>
              <a:rPr lang="cs-CZ" sz="4000" dirty="0" smtClean="0">
                <a:latin typeface="Times New Roman" panose="02020603050405020304" pitchFamily="18" charset="0"/>
              </a:rPr>
              <a:t>  je konvexní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7213584" y="4976707"/>
            <a:ext cx="299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i="1" dirty="0">
                <a:latin typeface="Times New Roman" panose="02020603050405020304" pitchFamily="18" charset="0"/>
              </a:rPr>
              <a:t>f</a:t>
            </a:r>
            <a:r>
              <a:rPr lang="cs-CZ" sz="4000" dirty="0">
                <a:latin typeface="Times New Roman" panose="02020603050405020304" pitchFamily="18" charset="0"/>
              </a:rPr>
              <a:t>  je </a:t>
            </a:r>
            <a:r>
              <a:rPr lang="cs-CZ" sz="4000" dirty="0" smtClean="0">
                <a:latin typeface="Times New Roman" panose="02020603050405020304" pitchFamily="18" charset="0"/>
              </a:rPr>
              <a:t>konkávní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5239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407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      </a:t>
            </a:r>
            <a:r>
              <a:rPr lang="cs-CZ" b="1" u="sng" dirty="0" smtClean="0"/>
              <a:t>Týdenní hodinová dotace M:</a:t>
            </a:r>
            <a:endParaRPr lang="cs-CZ" b="1" u="sng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731825"/>
              </p:ext>
            </p:extLst>
          </p:nvPr>
        </p:nvGraphicFramePr>
        <p:xfrm>
          <a:off x="939800" y="1481666"/>
          <a:ext cx="9055101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8367">
                  <a:extLst>
                    <a:ext uri="{9D8B030D-6E8A-4147-A177-3AD203B41FA5}">
                      <a16:colId xmlns:a16="http://schemas.microsoft.com/office/drawing/2014/main" val="3821481394"/>
                    </a:ext>
                  </a:extLst>
                </a:gridCol>
                <a:gridCol w="3018367">
                  <a:extLst>
                    <a:ext uri="{9D8B030D-6E8A-4147-A177-3AD203B41FA5}">
                      <a16:colId xmlns:a16="http://schemas.microsoft.com/office/drawing/2014/main" val="1345656759"/>
                    </a:ext>
                  </a:extLst>
                </a:gridCol>
                <a:gridCol w="3018367">
                  <a:extLst>
                    <a:ext uri="{9D8B030D-6E8A-4147-A177-3AD203B41FA5}">
                      <a16:colId xmlns:a16="http://schemas.microsoft.com/office/drawing/2014/main" val="4011883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VG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   M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  Seminář M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747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2400" dirty="0" smtClean="0"/>
                        <a:t>1. ročník, kvinta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4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0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18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2. ročník, sexta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4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0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27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3. ročník, septima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4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2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79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4. ročník, oktáva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4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3 nebo 2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212131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5506"/>
              </p:ext>
            </p:extLst>
          </p:nvPr>
        </p:nvGraphicFramePr>
        <p:xfrm>
          <a:off x="914400" y="3907366"/>
          <a:ext cx="6070600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205048733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4197946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002060"/>
                          </a:solidFill>
                        </a:rPr>
                        <a:t>NG</a:t>
                      </a:r>
                      <a:endParaRPr lang="cs-CZ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002060"/>
                          </a:solidFill>
                        </a:rPr>
                        <a:t>   M</a:t>
                      </a:r>
                      <a:endParaRPr lang="cs-CZ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436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prima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5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9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sekunda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4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702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tercie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4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374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kvarta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4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657404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7545817" y="5444452"/>
            <a:ext cx="3778599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4,6 a 8 – leté studium</a:t>
            </a:r>
          </a:p>
        </p:txBody>
      </p:sp>
    </p:spTree>
    <p:extLst>
      <p:ext uri="{BB962C8B-B14F-4D97-AF65-F5344CB8AC3E}">
        <p14:creationId xmlns:p14="http://schemas.microsoft.com/office/powerpoint/2010/main" val="39517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6000" b="1" dirty="0" smtClean="0"/>
              <a:t>    Užití vzorců</a:t>
            </a:r>
            <a:endParaRPr lang="cs-CZ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901950" y="1767682"/>
                <a:ext cx="73660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3600" dirty="0" smtClean="0">
                    <a:solidFill>
                      <a:srgbClr val="C0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</a:rPr>
                  <a:t>Pythagorova věta, diskriminant, rozkladové vzorce: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cs-CZ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𝑎</m:t>
                        </m:r>
                      </m:e>
                      <m:sup>
                        <m:r>
                          <a:rPr lang="cs-CZ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2</m:t>
                        </m:r>
                      </m:sup>
                    </m:sSup>
                    <m:r>
                      <a:rPr lang="cs-CZ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−</m:t>
                    </m:r>
                    <m:sSup>
                      <m:sSupPr>
                        <m:ctrlPr>
                          <a:rPr lang="cs-CZ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cs-CZ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𝑏</m:t>
                        </m:r>
                      </m:e>
                      <m:sup>
                        <m:r>
                          <a:rPr lang="cs-CZ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3600" dirty="0">
                    <a:solidFill>
                      <a:srgbClr val="C0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</a:rPr>
                  <a:t>…</a:t>
                </a:r>
                <a:endParaRPr lang="cs-CZ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950" y="1767682"/>
                <a:ext cx="7366000" cy="1200329"/>
              </a:xfrm>
              <a:prstGeom prst="rect">
                <a:avLst/>
              </a:prstGeom>
              <a:blipFill>
                <a:blip r:embed="rId2"/>
                <a:stretch>
                  <a:fillRect l="-2483" t="-8122" b="-172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5" y="1673405"/>
            <a:ext cx="958243" cy="1978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2218718" y="4274585"/>
                <a:ext cx="9834359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sz="3600" dirty="0" smtClean="0">
                    <a:solidFill>
                      <a:srgbClr val="212121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variace, vzdálenost bodu od přímky,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6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cs-CZ" sz="36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(</m:t>
                        </m:r>
                        <m:r>
                          <a:rPr lang="cs-CZ" sz="36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𝑎</m:t>
                        </m:r>
                        <m:r>
                          <a:rPr lang="cs-CZ" sz="36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±</m:t>
                        </m:r>
                        <m:r>
                          <a:rPr lang="cs-CZ" sz="36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𝑏</m:t>
                        </m:r>
                        <m:r>
                          <a:rPr lang="cs-CZ" sz="36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)</m:t>
                        </m:r>
                      </m:e>
                      <m:sup>
                        <m:r>
                          <a:rPr lang="cs-CZ" sz="3600" i="1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3600" dirty="0">
                    <a:solidFill>
                      <a:srgbClr val="212121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</a:t>
                </a:r>
                <a:endParaRPr lang="cs-CZ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718" y="4274585"/>
                <a:ext cx="9834359" cy="685124"/>
              </a:xfrm>
              <a:prstGeom prst="rect">
                <a:avLst/>
              </a:prstGeom>
              <a:blipFill>
                <a:blip r:embed="rId4"/>
                <a:stretch>
                  <a:fillRect l="-1922" t="-14159" r="-868" b="-256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2593" r="18126" b="7778"/>
          <a:stretch/>
        </p:blipFill>
        <p:spPr>
          <a:xfrm>
            <a:off x="574045" y="4091144"/>
            <a:ext cx="1372860" cy="2032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406650" y="4912951"/>
            <a:ext cx="314960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b="1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smtClean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sz="3600" b="1" dirty="0" smtClean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cs-CZ" sz="3600" b="1" dirty="0" smtClean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cs-CZ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b="1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KP součinu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6338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5100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136772"/>
              </p:ext>
            </p:extLst>
          </p:nvPr>
        </p:nvGraphicFramePr>
        <p:xfrm>
          <a:off x="1651000" y="587971"/>
          <a:ext cx="3340228" cy="1068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r:id="rId3" imgW="1091726" imgH="431613" progId="Equation.3">
                  <p:embed/>
                </p:oleObj>
              </mc:Choice>
              <mc:Fallback>
                <p:oleObj r:id="rId3" imgW="1091726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87971"/>
                        <a:ext cx="3340228" cy="106887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>
          <a:xfrm>
            <a:off x="670013" y="1883497"/>
            <a:ext cx="11240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u="sng" dirty="0" smtClean="0"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  <a:r>
              <a:rPr lang="cs-CZ" sz="3200" dirty="0" smtClean="0"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počet medailových </a:t>
            </a:r>
            <a:r>
              <a:rPr lang="cs-CZ" sz="3200" dirty="0"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umístění na MS ve fotbale (32 týmů) ?</a:t>
            </a:r>
            <a:endParaRPr lang="cs-CZ" sz="3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59983" y="3488266"/>
            <a:ext cx="143680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3" name="Obrázek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1" t="27525" r="55983" b="42424"/>
          <a:stretch>
            <a:fillRect/>
          </a:stretch>
        </p:blipFill>
        <p:spPr bwMode="auto">
          <a:xfrm>
            <a:off x="5454097" y="4319700"/>
            <a:ext cx="2948949" cy="210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3321592" y="2847905"/>
                <a:ext cx="7062896" cy="962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3,32</m:t>
                          </m:r>
                        </m:e>
                      </m:d>
                      <m:r>
                        <a:rPr lang="cs-CZ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32!</m:t>
                          </m:r>
                        </m:num>
                        <m:den>
                          <m:d>
                            <m:d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32−3</m:t>
                              </m:r>
                            </m:e>
                          </m:d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cs-CZ" sz="2800" i="0">
                          <a:latin typeface="Cambria Math" panose="02040503050406030204" pitchFamily="18" charset="0"/>
                        </a:rPr>
                        <m:t>=32∙31∙30=29 760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92" y="2847905"/>
                <a:ext cx="7062896" cy="962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1015296" y="2807750"/>
            <a:ext cx="2218877" cy="644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dirty="0">
                <a:solidFill>
                  <a:srgbClr val="212121"/>
                </a:solidFill>
                <a:latin typeface="Rockwell Extra Bold" panose="020609030405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vzorec:</a:t>
            </a:r>
            <a:endParaRPr lang="cs-CZ" sz="3600" dirty="0">
              <a:effectLst/>
              <a:latin typeface="Rockwell Extra Bold" panose="020609030405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39723" y="4516076"/>
            <a:ext cx="295382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200" dirty="0">
                <a:latin typeface="Rockwell Extra Bold" panose="020609030405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KP sou</a:t>
            </a:r>
            <a:r>
              <a:rPr lang="cs-CZ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cs-CZ" sz="3200" dirty="0">
                <a:latin typeface="Rockwell Extra Bold" panose="020609030405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inu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114" y="2619270"/>
            <a:ext cx="6017582" cy="211461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75" y="220845"/>
            <a:ext cx="1470063" cy="151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7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 rotWithShape="1">
          <a:blip r:embed="rId2"/>
          <a:srcRect l="28438" t="38362" r="28076" b="21980"/>
          <a:stretch/>
        </p:blipFill>
        <p:spPr bwMode="auto">
          <a:xfrm>
            <a:off x="1118128" y="329671"/>
            <a:ext cx="9668405" cy="5817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554" y="1197241"/>
            <a:ext cx="5293046" cy="53350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025" y="3520049"/>
            <a:ext cx="697950" cy="529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1854200" y="5000589"/>
                <a:ext cx="10718800" cy="1146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𝑘</m:t>
                      </m:r>
                      <m:r>
                        <a:rPr lang="cs-CZ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:  </m:t>
                      </m:r>
                      <m:r>
                        <a:rPr lang="cs-CZ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cs-CZ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cs-CZ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+</m:t>
                      </m:r>
                      <m:r>
                        <a:rPr lang="cs-CZ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𝑎𝑡</m:t>
                      </m:r>
                    </m:oMath>
                  </m:oMathPara>
                </a14:m>
                <a:endParaRPr lang="cs-CZ" sz="32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sz="3200" dirty="0">
                    <a:solidFill>
                      <a:srgbClr val="00206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cs-CZ" sz="3200" dirty="0" smtClean="0">
                    <a:solidFill>
                      <a:srgbClr val="00206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cs-CZ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𝑦</m:t>
                    </m:r>
                    <m:r>
                      <a:rPr lang="cs-CZ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lang="cs-CZ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𝑚</m:t>
                        </m:r>
                      </m:e>
                      <m:sub>
                        <m:r>
                          <a:rPr lang="cs-CZ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" panose="020B0502040204020203" pitchFamily="34" charset="0"/>
                          </a:rPr>
                          <m:t>2</m:t>
                        </m:r>
                      </m:sub>
                    </m:sSub>
                    <m:r>
                      <a:rPr lang="cs-CZ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cs-CZ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𝑏𝑡</m:t>
                    </m:r>
                  </m:oMath>
                </a14:m>
                <a:endParaRPr lang="cs-CZ" sz="32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00" y="5000589"/>
                <a:ext cx="10718800" cy="11462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555" y="3886044"/>
            <a:ext cx="1647778" cy="149797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653866" y="2965695"/>
            <a:ext cx="4233333" cy="18707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dirty="0">
                <a:solidFill>
                  <a:srgbClr val="212121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jiný způsob: </a:t>
            </a:r>
            <a:endParaRPr lang="cs-CZ" sz="3600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dirty="0">
                <a:solidFill>
                  <a:srgbClr val="212121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hledání extrému (minima)</a:t>
            </a:r>
            <a:endParaRPr lang="cs-CZ" sz="36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56133" cy="930275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Součet nekonečné geometrické řady řady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977645" y="1680346"/>
                <a:ext cx="2311658" cy="126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cs-CZ" sz="28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sz="28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2800" b="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cs-CZ" sz="28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2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800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cs-CZ" sz="2800" b="0" i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sz="2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cs-CZ" sz="2800" b="0" i="0">
                              <a:latin typeface="Cambria Math" panose="02040503050406030204" pitchFamily="18" charset="0"/>
                            </a:rPr>
                            <m:t>=  ?</m:t>
                          </m:r>
                        </m:e>
                      </m:nary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45" y="1680346"/>
                <a:ext cx="2311658" cy="1266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992589" y="3332178"/>
                <a:ext cx="3978077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sz="2800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sz="2800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s-CZ" sz="2800" i="0">
                          <a:latin typeface="Cambria Math" panose="02040503050406030204" pitchFamily="18" charset="0"/>
                        </a:rPr>
                        <m:t>+…=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89" y="3332178"/>
                <a:ext cx="3978077" cy="1145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4887871" y="3453557"/>
                <a:ext cx="1464760" cy="9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cs-CZ" sz="28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871" y="3453557"/>
                <a:ext cx="1464760" cy="9028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168230" y="3140906"/>
                <a:ext cx="1458669" cy="1528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num>
                        <m:den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8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30" y="3140906"/>
                <a:ext cx="1458669" cy="15281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7550195" y="3453557"/>
                <a:ext cx="46519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195" y="3453557"/>
                <a:ext cx="465192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2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00302" cy="665653"/>
          </a:xfrm>
        </p:spPr>
        <p:txBody>
          <a:bodyPr>
            <a:normAutofit fontScale="90000"/>
          </a:bodyPr>
          <a:lstStyle/>
          <a:p>
            <a:r>
              <a:rPr lang="cs-CZ" u="sng" dirty="0"/>
              <a:t>n</a:t>
            </a:r>
            <a:r>
              <a:rPr lang="cs-CZ" u="sng" dirty="0" smtClean="0"/>
              <a:t>ebo bez vzorce: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1728402" y="1254766"/>
                <a:ext cx="5109669" cy="1030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cs-CZ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cs-CZ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3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3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cs-CZ" sz="3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cs-CZ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3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3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cs-CZ" sz="3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cs-CZ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+…=</m:t>
                    </m:r>
                    <m:r>
                      <a:rPr lang="cs-CZ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cs-CZ" sz="3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cs-CZ" sz="36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402" y="1254766"/>
                <a:ext cx="5109669" cy="10308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7074094" y="1419074"/>
                <a:ext cx="1454757" cy="789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3200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cs-CZ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cs-CZ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cs-CZ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cs-CZ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cs-CZ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cs-CZ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094" y="1419074"/>
                <a:ext cx="1454757" cy="789447"/>
              </a:xfrm>
              <a:prstGeom prst="rect">
                <a:avLst/>
              </a:prstGeom>
              <a:blipFill>
                <a:blip r:embed="rId3"/>
                <a:stretch>
                  <a:fillRect l="-10460" b="-131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2081896" y="2285626"/>
                <a:ext cx="4402680" cy="99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s-CZ" sz="2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cs-CZ" sz="2400" i="0">
                          <a:latin typeface="Cambria Math" panose="02040503050406030204" pitchFamily="18" charset="0"/>
                        </a:rPr>
                        <m:t>+…=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896" y="2285626"/>
                <a:ext cx="4402680" cy="995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3600659" y="3411384"/>
                <a:ext cx="2013756" cy="900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28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8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659" y="3411384"/>
                <a:ext cx="2013756" cy="900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4105022" y="4321874"/>
                <a:ext cx="1388778" cy="909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022" y="4321874"/>
                <a:ext cx="1388778" cy="9090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234320" y="5308850"/>
                <a:ext cx="113018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28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320" y="5308850"/>
                <a:ext cx="1130181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87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77825"/>
            <a:ext cx="6731000" cy="1325563"/>
          </a:xfrm>
        </p:spPr>
        <p:txBody>
          <a:bodyPr/>
          <a:lstStyle/>
          <a:p>
            <a:r>
              <a:rPr lang="cs-CZ" u="sng" dirty="0"/>
              <a:t>k</a:t>
            </a:r>
            <a:r>
              <a:rPr lang="cs-CZ" u="sng" dirty="0" smtClean="0"/>
              <a:t>ořeny kvadratické rovnice: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992315" y="1873583"/>
                <a:ext cx="3947747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cs-CZ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cs-CZ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cs-CZ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cs-CZ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cs-CZ" sz="4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cs-CZ" sz="4000" b="1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15" y="1873583"/>
                <a:ext cx="3947747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4945436" y="1873583"/>
            <a:ext cx="756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/+1</a:t>
            </a:r>
            <a:endParaRPr lang="cs-CZ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992315" y="2792497"/>
                <a:ext cx="38490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200" i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cs-CZ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+1+5=1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15" y="2792497"/>
                <a:ext cx="384900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1554679" y="3574385"/>
                <a:ext cx="28230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s-CZ" sz="32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200" i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79" y="3574385"/>
                <a:ext cx="28230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2282393" y="4240726"/>
                <a:ext cx="169270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40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cs-CZ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4000" i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cs-CZ" sz="40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393" y="4240726"/>
                <a:ext cx="169270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6324418" y="1729723"/>
            <a:ext cx="591829" cy="103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cs-CZ" sz="60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6469701" y="3474274"/>
                <a:ext cx="291060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s-CZ" sz="32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200" i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p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701" y="3474274"/>
                <a:ext cx="291060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6778497" y="4159160"/>
                <a:ext cx="24958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−1=±2 </m:t>
                      </m:r>
                      <m:r>
                        <m:rPr>
                          <m:sty m:val="p"/>
                        </m:rPr>
                        <a:rPr lang="cs-CZ" sz="3200" i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497" y="4159160"/>
                <a:ext cx="249581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6788138" y="4931524"/>
                <a:ext cx="25350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1±2 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d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138" y="4931524"/>
                <a:ext cx="253505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7583308" y="671043"/>
                <a:ext cx="4070345" cy="176689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cs-CZ" sz="2400" dirty="0" smtClean="0">
                    <a:solidFill>
                      <a:srgbClr val="00B050"/>
                    </a:solidFill>
                    <a:latin typeface="Segoe Print" panose="02000600000000000000" pitchFamily="2" charset="0"/>
                  </a:rPr>
                  <a:t>„</a:t>
                </a:r>
                <a:r>
                  <a:rPr lang="cs-CZ" sz="2400" dirty="0">
                    <a:solidFill>
                      <a:srgbClr val="00B050"/>
                    </a:solidFill>
                    <a:latin typeface="Segoe Print" panose="02000600000000000000" pitchFamily="2" charset="0"/>
                  </a:rPr>
                  <a:t>objevení nového </a:t>
                </a:r>
                <a:r>
                  <a:rPr lang="cs-CZ" sz="2400" dirty="0" smtClean="0">
                    <a:solidFill>
                      <a:srgbClr val="00B050"/>
                    </a:solidFill>
                    <a:latin typeface="Segoe Print" panose="02000600000000000000" pitchFamily="2" charset="0"/>
                  </a:rPr>
                  <a:t>světa </a:t>
                </a:r>
              </a:p>
              <a:p>
                <a:r>
                  <a:rPr lang="cs-CZ" sz="2400" dirty="0" smtClean="0">
                    <a:solidFill>
                      <a:srgbClr val="00B050"/>
                    </a:solidFill>
                    <a:latin typeface="Segoe Print" panose="02000600000000000000" pitchFamily="2" charset="0"/>
                  </a:rPr>
                  <a:t>– </a:t>
                </a:r>
                <a:r>
                  <a:rPr lang="cs-CZ" sz="2400" dirty="0">
                    <a:solidFill>
                      <a:srgbClr val="00B050"/>
                    </a:solidFill>
                    <a:latin typeface="Segoe Print" panose="02000600000000000000" pitchFamily="2" charset="0"/>
                  </a:rPr>
                  <a:t>říše komplexních čísel</a:t>
                </a:r>
                <a:r>
                  <a:rPr lang="cs-CZ" sz="2400" dirty="0" smtClean="0">
                    <a:solidFill>
                      <a:srgbClr val="00B050"/>
                    </a:solidFill>
                    <a:latin typeface="Segoe Print" panose="02000600000000000000" pitchFamily="2" charset="0"/>
                  </a:rPr>
                  <a:t>“</a:t>
                </a:r>
              </a:p>
              <a:p>
                <a:r>
                  <a:rPr lang="cs-CZ" sz="2400" dirty="0" smtClean="0">
                    <a:solidFill>
                      <a:srgbClr val="00B05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cs-CZ" sz="2400" dirty="0">
                    <a:solidFill>
                      <a:srgbClr val="00B050"/>
                    </a:solidFill>
                    <a:latin typeface="Segoe Print" panose="02000600000000000000" pitchFamily="2" charset="0"/>
                  </a:rPr>
                  <a:t>(4. ročník) </a:t>
                </a:r>
                <a:endParaRPr lang="cs-CZ" sz="2400" dirty="0" smtClean="0">
                  <a:solidFill>
                    <a:srgbClr val="00B050"/>
                  </a:solidFill>
                  <a:latin typeface="Segoe Print" panose="02000600000000000000" pitchFamily="2" charset="0"/>
                </a:endParaRPr>
              </a:p>
              <a:p>
                <a:r>
                  <a:rPr lang="cs-CZ" sz="2400" dirty="0" smtClean="0">
                    <a:solidFill>
                      <a:srgbClr val="00B050"/>
                    </a:solidFill>
                    <a:latin typeface="Segoe Print" panose="02000600000000000000" pitchFamily="2" charset="0"/>
                    <a:cs typeface="Arial" panose="020B0604020202020204" pitchFamily="34" charset="0"/>
                  </a:rPr>
                  <a:t>→</a:t>
                </a:r>
                <a:r>
                  <a:rPr lang="cs-CZ" sz="2400" dirty="0" smtClean="0">
                    <a:solidFill>
                      <a:srgbClr val="00B050"/>
                    </a:solidFill>
                    <a:latin typeface="Segoe Print" panose="020006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s-CZ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endParaRPr lang="cs-CZ" sz="3600" dirty="0">
                  <a:solidFill>
                    <a:srgbClr val="C00000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308" y="671043"/>
                <a:ext cx="4070345" cy="1766894"/>
              </a:xfrm>
              <a:prstGeom prst="rect">
                <a:avLst/>
              </a:prstGeom>
              <a:blipFill>
                <a:blip r:embed="rId9"/>
                <a:stretch>
                  <a:fillRect l="-2395" t="-2759" r="-1048" b="-48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6378292" y="2716497"/>
                <a:ext cx="2968313" cy="601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polož: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𝐢</m:t>
                        </m:r>
                      </m:e>
                      <m:sup>
                        <m:r>
                          <a:rPr lang="cs-CZ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cs-CZ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cs-CZ" sz="32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292" y="2716497"/>
                <a:ext cx="2968313" cy="601255"/>
              </a:xfrm>
              <a:prstGeom prst="rect">
                <a:avLst/>
              </a:prstGeom>
              <a:blipFill>
                <a:blip r:embed="rId10"/>
                <a:stretch>
                  <a:fillRect l="-5133" t="-9184" b="-346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8762" y="3651222"/>
            <a:ext cx="391275" cy="5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4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654040" cy="906722"/>
          </a:xfrm>
        </p:spPr>
        <p:txBody>
          <a:bodyPr/>
          <a:lstStyle/>
          <a:p>
            <a:r>
              <a:rPr lang="cs-CZ" u="sng" dirty="0"/>
              <a:t>h</a:t>
            </a:r>
            <a:r>
              <a:rPr lang="cs-CZ" u="sng" dirty="0" smtClean="0"/>
              <a:t>yperbola - asymptoty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951151" y="1320158"/>
                <a:ext cx="4426276" cy="1144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3600" b="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cs-CZ" sz="3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cs-CZ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cs-CZ" sz="3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cs-CZ" sz="3600" b="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cs-CZ" sz="3600" b="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cs-CZ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51" y="1320158"/>
                <a:ext cx="4426276" cy="11445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347881" y="792272"/>
                <a:ext cx="5065939" cy="1080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cs-CZ" sz="3200" i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32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cs-CZ" sz="3200" i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3200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881" y="792272"/>
                <a:ext cx="5065939" cy="1080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097991" y="2540608"/>
                <a:ext cx="5094728" cy="914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den>
                          </m:f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den>
                          </m:f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991" y="2540608"/>
                <a:ext cx="5094728" cy="914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6885079" y="4611702"/>
                <a:ext cx="3991542" cy="1109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3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cs-CZ" sz="3200" i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079" y="4611702"/>
                <a:ext cx="3991542" cy="1109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6943446" y="3604946"/>
                <a:ext cx="3403817" cy="729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cs-CZ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+2=±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cs-CZ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−5)</m:t>
                    </m:r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446" y="3604946"/>
                <a:ext cx="3403817" cy="7294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7995817" y="1796144"/>
            <a:ext cx="649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14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49900" cy="1325563"/>
          </a:xfrm>
        </p:spPr>
        <p:txBody>
          <a:bodyPr/>
          <a:lstStyle/>
          <a:p>
            <a:r>
              <a:rPr lang="cs-CZ" u="sng" dirty="0" err="1" smtClean="0"/>
              <a:t>Cardanovy</a:t>
            </a:r>
            <a:r>
              <a:rPr lang="cs-CZ" u="sng" dirty="0" smtClean="0"/>
              <a:t> vzorce:</a:t>
            </a:r>
            <a:endParaRPr lang="cs-CZ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0" y="1463039"/>
            <a:ext cx="3816350" cy="49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72200" cy="1082675"/>
          </a:xfrm>
        </p:spPr>
        <p:txBody>
          <a:bodyPr/>
          <a:lstStyle/>
          <a:p>
            <a:r>
              <a:rPr lang="cs-CZ" u="sng" dirty="0" smtClean="0"/>
              <a:t>Jak si pamatovat vzorce?</a:t>
            </a:r>
            <a:endParaRPr lang="cs-CZ" u="sng" dirty="0"/>
          </a:p>
        </p:txBody>
      </p:sp>
      <p:pic>
        <p:nvPicPr>
          <p:cNvPr id="4" name="Obrázek 3" descr="C:\Users\pcesnek\Desktop\N\Planimetrie+–+Věta+kosinová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12059" r="4475" b="8256"/>
          <a:stretch/>
        </p:blipFill>
        <p:spPr bwMode="auto">
          <a:xfrm>
            <a:off x="2190750" y="1333500"/>
            <a:ext cx="7613650" cy="513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8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38800" cy="1082675"/>
          </a:xfrm>
        </p:spPr>
        <p:txBody>
          <a:bodyPr>
            <a:normAutofit/>
          </a:bodyPr>
          <a:lstStyle/>
          <a:p>
            <a:r>
              <a:rPr lang="cs-CZ" u="sng" dirty="0" smtClean="0"/>
              <a:t>Hodnoty </a:t>
            </a:r>
            <a:r>
              <a:rPr lang="cs-CZ" u="sng" dirty="0" err="1" smtClean="0"/>
              <a:t>gon</a:t>
            </a:r>
            <a:r>
              <a:rPr lang="cs-CZ" u="sng" dirty="0" smtClean="0"/>
              <a:t>. funkcí: </a:t>
            </a:r>
            <a:endParaRPr lang="cs-CZ" u="sng" dirty="0"/>
          </a:p>
        </p:txBody>
      </p:sp>
      <p:pic>
        <p:nvPicPr>
          <p:cNvPr id="3" name="Obrázek 2"/>
          <p:cNvPicPr/>
          <p:nvPr/>
        </p:nvPicPr>
        <p:blipFill rotWithShape="1">
          <a:blip r:embed="rId2"/>
          <a:srcRect l="29258" t="50016" r="50198" b="15826"/>
          <a:stretch/>
        </p:blipFill>
        <p:spPr bwMode="auto">
          <a:xfrm>
            <a:off x="1924050" y="1676400"/>
            <a:ext cx="3892550" cy="386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3"/>
          <a:srcRect l="19676" t="13004" r="33532" b="17419"/>
          <a:stretch/>
        </p:blipFill>
        <p:spPr bwMode="auto">
          <a:xfrm>
            <a:off x="8737600" y="177800"/>
            <a:ext cx="3238500" cy="3209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45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427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    </a:t>
            </a:r>
            <a:r>
              <a:rPr lang="cs-CZ" b="1" u="sng" dirty="0" smtClean="0"/>
              <a:t>Současná témata k diskusi: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7225"/>
            <a:ext cx="10020300" cy="4351338"/>
          </a:xfrm>
        </p:spPr>
        <p:txBody>
          <a:bodyPr/>
          <a:lstStyle/>
          <a:p>
            <a:r>
              <a:rPr lang="cs-CZ" sz="4000" dirty="0" smtClean="0"/>
              <a:t> Zredukovat „tematické plány“, ŠVP ?</a:t>
            </a:r>
          </a:p>
          <a:p>
            <a:r>
              <a:rPr lang="cs-CZ" sz="4000" dirty="0" smtClean="0"/>
              <a:t> Přesunout diferenciální a integrální počet jen  do semináře pro 4. ročník ?</a:t>
            </a:r>
          </a:p>
          <a:p>
            <a:r>
              <a:rPr lang="cs-CZ" sz="4000" dirty="0" smtClean="0"/>
              <a:t> Srovnávací prověrky ?</a:t>
            </a:r>
          </a:p>
          <a:p>
            <a:r>
              <a:rPr lang="cs-CZ" sz="4000" dirty="0" smtClean="0"/>
              <a:t> MO – jak získat a udržet zájemce ?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51" y="4310063"/>
            <a:ext cx="3294062" cy="2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901987" y="996434"/>
                <a:ext cx="635314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cs-CZ" sz="3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sz="3600" b="0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cs-CZ" sz="3600" b="1" i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cs-CZ" sz="3600" b="0" i="0">
                          <a:latin typeface="Cambria Math" panose="02040503050406030204" pitchFamily="18" charset="0"/>
                        </a:rPr>
                        <m:t> :     </m:t>
                      </m:r>
                      <m:sSup>
                        <m:sSupPr>
                          <m:ctrlPr>
                            <a:rPr lang="cs-CZ" sz="36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6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e>
                        <m:sup>
                          <m:r>
                            <a:rPr lang="cs-CZ" sz="36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sz="3600" b="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36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6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e>
                        <m:sup>
                          <m:r>
                            <a:rPr lang="cs-CZ" sz="36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sz="3600" b="0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87" y="996434"/>
                <a:ext cx="635314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/>
          <p:nvPr/>
        </p:nvPicPr>
        <p:blipFill rotWithShape="1">
          <a:blip r:embed="rId3"/>
          <a:srcRect l="60230" t="34980" r="14713" b="38352"/>
          <a:stretch/>
        </p:blipFill>
        <p:spPr bwMode="auto">
          <a:xfrm>
            <a:off x="4232085" y="1824455"/>
            <a:ext cx="4759515" cy="4322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31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63900" cy="1325563"/>
          </a:xfrm>
        </p:spPr>
        <p:txBody>
          <a:bodyPr/>
          <a:lstStyle/>
          <a:p>
            <a:r>
              <a:rPr lang="cs-CZ" u="sng" dirty="0" smtClean="0"/>
              <a:t>Povrch koule</a:t>
            </a:r>
            <a:endParaRPr lang="cs-CZ" u="sng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t="15890"/>
          <a:stretch/>
        </p:blipFill>
        <p:spPr>
          <a:xfrm>
            <a:off x="986365" y="1380986"/>
            <a:ext cx="5753102" cy="515408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158566" y="2057829"/>
            <a:ext cx="3526367" cy="3466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Povrch koule je </a:t>
            </a:r>
            <a:endParaRPr lang="cs-CZ" sz="3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čtyřnásobkem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obsahu </a:t>
            </a:r>
            <a:r>
              <a:rPr lang="cs-CZ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jejího </a:t>
            </a:r>
            <a:endParaRPr lang="cs-CZ" sz="3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největšího </a:t>
            </a:r>
            <a:r>
              <a:rPr lang="cs-CZ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kruhu. </a:t>
            </a:r>
            <a:endParaRPr lang="cs-CZ" sz="3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cs-CZ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Archimédes)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3286647" y="3574225"/>
                <a:ext cx="109613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cs-CZ" sz="3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cs-CZ" sz="3600" i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647" y="3574225"/>
                <a:ext cx="109613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4765212" y="842955"/>
                <a:ext cx="2990370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48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sz="4800" b="1" i="1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cs-CZ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48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cs-CZ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4800" b="1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212" y="842955"/>
                <a:ext cx="2990370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0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103059"/>
              </p:ext>
            </p:extLst>
          </p:nvPr>
        </p:nvGraphicFramePr>
        <p:xfrm>
          <a:off x="778934" y="1168401"/>
          <a:ext cx="3776134" cy="1185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r:id="rId3" imgW="1397000" imgH="457200" progId="Equation.3">
                  <p:embed/>
                </p:oleObj>
              </mc:Choice>
              <mc:Fallback>
                <p:oleObj r:id="rId3" imgW="13970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34" y="1168401"/>
                        <a:ext cx="3776134" cy="1185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/>
          <p:cNvPicPr/>
          <p:nvPr/>
        </p:nvPicPr>
        <p:blipFill rotWithShape="1">
          <a:blip r:embed="rId5"/>
          <a:srcRect l="53686" t="25390" r="17976" b="40961"/>
          <a:stretch/>
        </p:blipFill>
        <p:spPr bwMode="auto">
          <a:xfrm>
            <a:off x="4555067" y="0"/>
            <a:ext cx="7467600" cy="5794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5"/>
          <a:srcRect l="67884" t="60890" r="16997" b="33226"/>
          <a:stretch/>
        </p:blipFill>
        <p:spPr bwMode="auto">
          <a:xfrm>
            <a:off x="7251593" y="5794213"/>
            <a:ext cx="3297873" cy="928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999" y="2353733"/>
            <a:ext cx="3733800" cy="3211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3083604" y="2635496"/>
                <a:ext cx="147146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sz="2800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604" y="2635496"/>
                <a:ext cx="147146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5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2600" y="195792"/>
            <a:ext cx="6629400" cy="1325563"/>
          </a:xfrm>
        </p:spPr>
        <p:txBody>
          <a:bodyPr>
            <a:normAutofit/>
          </a:bodyPr>
          <a:lstStyle/>
          <a:p>
            <a:r>
              <a:rPr lang="cs-CZ" sz="3600" u="sng" dirty="0" smtClean="0"/>
              <a:t>čistě kombinatorický důkaz:</a:t>
            </a:r>
            <a:endParaRPr lang="cs-CZ" sz="3600" u="sng" dirty="0"/>
          </a:p>
        </p:txBody>
      </p:sp>
      <p:pic>
        <p:nvPicPr>
          <p:cNvPr id="3" name="Obrázek 2"/>
          <p:cNvPicPr/>
          <p:nvPr/>
        </p:nvPicPr>
        <p:blipFill rotWithShape="1">
          <a:blip r:embed="rId2"/>
          <a:srcRect l="40447" t="10188" r="26753" b="54511"/>
          <a:stretch/>
        </p:blipFill>
        <p:spPr bwMode="auto">
          <a:xfrm>
            <a:off x="2051368" y="1318155"/>
            <a:ext cx="7194234" cy="5065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49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Součet n členů aritmetické posloupnosti: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1189148" y="1877464"/>
                <a:ext cx="3938514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cs-CZ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cs-CZ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cs-CZ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cs-CZ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4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4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sz="4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4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4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sz="4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148" y="1877464"/>
                <a:ext cx="3938514" cy="9103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040347" y="3797200"/>
                <a:ext cx="64380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cs-CZ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cs-CZ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cs-CZ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cs-CZ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cs-CZ" sz="32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……. </a:t>
                </a:r>
                <a14:m>
                  <m:oMath xmlns:m="http://schemas.openxmlformats.org/officeDocument/2006/math">
                    <m:r>
                      <a:rPr lang="cs-CZ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𝟗𝟗</m:t>
                    </m:r>
                    <m:r>
                      <a:rPr lang="cs-CZ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cs-CZ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endParaRPr lang="cs-CZ" sz="32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47" y="3797200"/>
                <a:ext cx="6438044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7214905" y="3827977"/>
                <a:ext cx="18882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>
                          <a:latin typeface="Cambria Math" panose="02040503050406030204" pitchFamily="18" charset="0"/>
                        </a:rPr>
                        <m:t>50∙101=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905" y="3827977"/>
                <a:ext cx="188827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9103179" y="3827977"/>
                <a:ext cx="11256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𝟓𝟎𝟓𝟎</m:t>
                      </m:r>
                    </m:oMath>
                  </m:oMathPara>
                </a14:m>
                <a:endParaRPr lang="cs-CZ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179" y="3827977"/>
                <a:ext cx="112562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148" y="4446155"/>
            <a:ext cx="5445121" cy="163291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203" y="4296405"/>
            <a:ext cx="3398732" cy="88519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869259" y="5391397"/>
            <a:ext cx="127791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00B0F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50 dvojic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 descr="Výsledek obrázku pro gauss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89" y="1412810"/>
            <a:ext cx="1896311" cy="22121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délník 11"/>
          <p:cNvSpPr/>
          <p:nvPr/>
        </p:nvSpPr>
        <p:spPr>
          <a:xfrm>
            <a:off x="7924800" y="3270990"/>
            <a:ext cx="3321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K.F. Gauss (1777 – 1855)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176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279" y="1641239"/>
            <a:ext cx="5604331" cy="49119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119" y="1725276"/>
            <a:ext cx="2509743" cy="467840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800" y="3859096"/>
            <a:ext cx="2685218" cy="25445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800" y="2387599"/>
            <a:ext cx="2555368" cy="17516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5067" y="1998133"/>
            <a:ext cx="1861101" cy="21411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201" y="1809313"/>
            <a:ext cx="1132968" cy="2404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1173605" y="707753"/>
                <a:ext cx="5426550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3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3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3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cs-CZ" sz="3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cs-CZ" sz="3200" i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cs-CZ" sz="3200" b="0" i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05" y="707753"/>
                <a:ext cx="542655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t="19095" r="6604" b="7249"/>
          <a:stretch>
            <a:fillRect/>
          </a:stretch>
        </p:blipFill>
        <p:spPr bwMode="auto">
          <a:xfrm>
            <a:off x="8837831" y="800228"/>
            <a:ext cx="2539871" cy="253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5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867" y="1"/>
            <a:ext cx="12158133" cy="1016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    </a:t>
            </a:r>
            <a:r>
              <a:rPr lang="cs-CZ" b="1" u="sng" dirty="0" smtClean="0"/>
              <a:t>SŠ matematika – témata:</a:t>
            </a:r>
            <a:endParaRPr lang="cs-CZ" b="1" u="sng" dirty="0"/>
          </a:p>
        </p:txBody>
      </p:sp>
      <p:sp>
        <p:nvSpPr>
          <p:cNvPr id="3" name="Obdélník 2"/>
          <p:cNvSpPr/>
          <p:nvPr/>
        </p:nvSpPr>
        <p:spPr>
          <a:xfrm>
            <a:off x="795867" y="1437558"/>
            <a:ext cx="3684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Výroky, </a:t>
            </a:r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množiny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45067" y="2380735"/>
            <a:ext cx="7693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Mocniny, odmocniny, číselné výrazy </a:t>
            </a:r>
            <a:endParaRPr lang="cs-CZ" sz="40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532" y="2145444"/>
            <a:ext cx="525385" cy="138879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62001" y="3955791"/>
            <a:ext cx="942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Úpravy výrazů, vyjádření neznámé ze vzorce 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45067" y="5121186"/>
            <a:ext cx="4457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Rovnice a </a:t>
            </a:r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nerovnice</a:t>
            </a:r>
            <a:endParaRPr lang="cs-CZ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24553" y="704334"/>
            <a:ext cx="7096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Kvadratické </a:t>
            </a:r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rovnice (</a:t>
            </a:r>
            <a:r>
              <a:rPr lang="cs-CZ" sz="4000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zlatý řez)</a:t>
            </a:r>
            <a:r>
              <a:rPr lang="cs-CZ" sz="4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24553" y="1720334"/>
            <a:ext cx="3996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Iracionální rovnice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24553" y="2736334"/>
            <a:ext cx="4719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Kvadratické </a:t>
            </a:r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nerovnice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24553" y="3809887"/>
            <a:ext cx="4896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Rovnice a s </a:t>
            </a:r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parametry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24553" y="4883440"/>
            <a:ext cx="2583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Planimetrie</a:t>
            </a:r>
            <a:endParaRPr lang="cs-CZ" sz="4000" dirty="0">
              <a:solidFill>
                <a:srgbClr val="00206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45" y="3603003"/>
            <a:ext cx="525385" cy="13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778576" y="774032"/>
                <a:ext cx="1869230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cs-CZ" sz="32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76" y="774032"/>
                <a:ext cx="1869230" cy="10143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647806" y="831708"/>
                <a:ext cx="73289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06" y="831708"/>
                <a:ext cx="732893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731652" y="2708821"/>
                <a:ext cx="1574726" cy="71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360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cs-CZ" sz="36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52" y="2708821"/>
                <a:ext cx="1574726" cy="711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2201145" y="2730828"/>
                <a:ext cx="1909754" cy="71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36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sz="3600" i="0">
                              <a:latin typeface="Cambria Math" panose="02040503050406030204" pitchFamily="18" charset="0"/>
                            </a:rPr>
                            <m:t>∙3</m:t>
                          </m:r>
                        </m:e>
                      </m:rad>
                      <m:r>
                        <a:rPr lang="cs-CZ" sz="36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145" y="2730828"/>
                <a:ext cx="1909754" cy="711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4149114" y="2730828"/>
                <a:ext cx="1101840" cy="71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36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114" y="2730828"/>
                <a:ext cx="1101840" cy="711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778576" y="4514334"/>
                <a:ext cx="33705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600" i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cs-CZ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3600" i="0">
                          <a:latin typeface="Cambria Math" panose="02040503050406030204" pitchFamily="18" charset="0"/>
                        </a:rPr>
                        <m:t>−21=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76" y="4514334"/>
                <a:ext cx="337053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4110899" y="4514334"/>
                <a:ext cx="401507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3600" i="0">
                              <a:latin typeface="Cambria Math" panose="02040503050406030204" pitchFamily="18" charset="0"/>
                            </a:rPr>
                            <m:t> −  </m:t>
                          </m:r>
                          <m:r>
                            <a:rPr lang="cs-CZ" sz="3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3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cs-CZ" sz="36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3600" i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cs-CZ" sz="36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cs-CZ" sz="3600" i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99" y="4514334"/>
                <a:ext cx="401507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0953" y="4572512"/>
            <a:ext cx="532013" cy="53910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6406" y="4572512"/>
            <a:ext cx="709794" cy="53910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4593" y="2788335"/>
            <a:ext cx="1326244" cy="54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4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589744" y="854729"/>
                <a:ext cx="4059573" cy="964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  <m:r>
                        <a:rPr lang="cs-CZ" sz="2800" i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cs-CZ" sz="28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44" y="854729"/>
                <a:ext cx="4059573" cy="964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4649317" y="854729"/>
                <a:ext cx="3517117" cy="1017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cs-CZ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d>
                            <m:d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a:rPr lang="cs-CZ" sz="2800" i="0"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317" y="854729"/>
                <a:ext cx="3517117" cy="1017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8166434" y="882300"/>
                <a:ext cx="3307829" cy="962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d>
                            <m:d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cs-CZ" sz="2800" i="0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434" y="882300"/>
                <a:ext cx="3307829" cy="962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852664" y="2668851"/>
                <a:ext cx="2298643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cs-CZ" sz="28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cs-CZ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cs-CZ" sz="28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>
                        <a:rPr lang="cs-CZ" sz="28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64" y="2668851"/>
                <a:ext cx="2298643" cy="1365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3151307" y="2508789"/>
                <a:ext cx="2636363" cy="1389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cs-CZ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28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cs-CZ" sz="28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cs-CZ" sz="2800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cs-CZ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cs-CZ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2800" i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cs-CZ" sz="2800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cs-CZ" sz="2800" i="0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307" y="2508789"/>
                <a:ext cx="2636363" cy="13896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787670" y="2993363"/>
                <a:ext cx="2236125" cy="716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a:rPr lang="cs-CZ" sz="28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cs-CZ" sz="2800" i="0">
                              <a:latin typeface="Cambria Math" panose="02040503050406030204" pitchFamily="18" charset="0"/>
                            </a:rPr>
                            <m:t>12</m:t>
                          </m:r>
                        </m:deg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670" y="2993363"/>
                <a:ext cx="2236125" cy="716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715292" y="4763071"/>
                <a:ext cx="2340641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3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36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36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cs-CZ" sz="3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sz="36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92" y="4763071"/>
                <a:ext cx="2340641" cy="658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2848776" y="4763071"/>
                <a:ext cx="392036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600" i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cs-CZ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360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+9−9</m:t>
                      </m:r>
                      <m:r>
                        <a:rPr lang="cs-CZ" sz="36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776" y="4763071"/>
                <a:ext cx="3920369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6646078" y="4763070"/>
                <a:ext cx="2810385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cs-CZ" sz="36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36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cs-CZ" sz="3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36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3600" b="1" i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cs-CZ" sz="3600" b="1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078" y="4763070"/>
                <a:ext cx="2810385" cy="6588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6739" y="4844343"/>
            <a:ext cx="3105156" cy="54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0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  </a:t>
            </a:r>
            <a:r>
              <a:rPr lang="cs-CZ" u="sng" dirty="0" smtClean="0"/>
              <a:t>Problémy při výuce M.</a:t>
            </a:r>
            <a:endParaRPr lang="cs-CZ" u="sng" dirty="0"/>
          </a:p>
        </p:txBody>
      </p:sp>
      <p:sp>
        <p:nvSpPr>
          <p:cNvPr id="3" name="Obdélník 2"/>
          <p:cNvSpPr/>
          <p:nvPr/>
        </p:nvSpPr>
        <p:spPr>
          <a:xfrm>
            <a:off x="796941" y="1727585"/>
            <a:ext cx="3240695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porozumět látce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96941" y="2426259"/>
            <a:ext cx="1101256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pochopit zadání úlohy (zejména, pokud je formulována „jinak“)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6941" y="3124933"/>
            <a:ext cx="250761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slovní úlohy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96941" y="3842907"/>
            <a:ext cx="918976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vysvětlit daný pojem vlastními slovy (ústní zkoušení)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96941" y="4493148"/>
            <a:ext cx="439735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různá úroveň žáků v M.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96941" y="5194189"/>
            <a:ext cx="532363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zbytečné (nad)užívání vzorců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8" t="9604" r="5909" b="37460"/>
          <a:stretch/>
        </p:blipFill>
        <p:spPr bwMode="auto">
          <a:xfrm>
            <a:off x="3462337" y="213360"/>
            <a:ext cx="6291263" cy="6644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4861" y="484201"/>
            <a:ext cx="24222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učebnice </a:t>
            </a:r>
            <a:endParaRPr lang="cs-CZ" sz="32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gymnázia</a:t>
            </a:r>
          </a:p>
          <a:p>
            <a:r>
              <a:rPr lang="cs-CZ" sz="320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ročník: </a:t>
            </a:r>
            <a:endParaRPr lang="cs-CZ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2" y="0"/>
            <a:ext cx="12185598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</a:t>
            </a:r>
            <a:r>
              <a:rPr lang="cs-CZ" b="1" dirty="0" smtClean="0"/>
              <a:t>Kvadratické nerovnice </a:t>
            </a:r>
            <a:r>
              <a:rPr lang="cs-CZ" dirty="0" smtClean="0"/>
              <a:t>(D&lt;0)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032646" y="2778001"/>
                <a:ext cx="3949350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4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4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40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sz="40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4000" b="1" i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cs-CZ" sz="4000" b="1" i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cs-CZ" sz="40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4000" b="1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646" y="2778001"/>
                <a:ext cx="3949350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6608233" y="2492571"/>
                <a:ext cx="44177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s-CZ" sz="3600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cs-CZ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600" i="0">
                          <a:latin typeface="Cambria Math" panose="02040503050406030204" pitchFamily="18" charset="0"/>
                        </a:rPr>
                        <m:t>−4+7&gt;0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233" y="2492571"/>
                <a:ext cx="441774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7240617" y="3380552"/>
                <a:ext cx="315297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s-CZ" sz="3600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cs-CZ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600" i="0">
                          <a:latin typeface="Cambria Math" panose="02040503050406030204" pitchFamily="18" charset="0"/>
                        </a:rPr>
                        <m:t>&gt;−3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617" y="3380552"/>
                <a:ext cx="315297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8418597" y="4268533"/>
            <a:ext cx="1112805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= R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2" y="1750111"/>
            <a:ext cx="525385" cy="138879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411455" y="3864305"/>
            <a:ext cx="3536674" cy="664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solidFill>
                  <a:srgbClr val="002060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grafické řešení …</a:t>
            </a:r>
            <a:endParaRPr lang="cs-CZ" sz="3600" dirty="0">
              <a:solidFill>
                <a:srgbClr val="002060"/>
              </a:solidFill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45733" y="1990982"/>
            <a:ext cx="157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dirty="0" smtClean="0"/>
              <a:t>R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55370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33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  </a:t>
            </a:r>
            <a:r>
              <a:rPr lang="cs-CZ" b="1" u="sng" dirty="0" smtClean="0"/>
              <a:t>Iracionální rovnice</a:t>
            </a:r>
            <a:endParaRPr lang="cs-CZ" b="1" u="sng" dirty="0"/>
          </a:p>
        </p:txBody>
      </p:sp>
      <p:sp>
        <p:nvSpPr>
          <p:cNvPr id="3" name="Obdélník 2"/>
          <p:cNvSpPr/>
          <p:nvPr/>
        </p:nvSpPr>
        <p:spPr>
          <a:xfrm>
            <a:off x="771721" y="1428340"/>
            <a:ext cx="516160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zužování </a:t>
            </a:r>
            <a:r>
              <a:rPr lang="cs-CZ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oboru rovnice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771721" y="2303318"/>
            <a:ext cx="623119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zkouška jako nutná součást řešení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2262514" y="3378530"/>
                <a:ext cx="3670813" cy="1688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  </a:t>
                </a:r>
                <a:endParaRPr lang="cs-CZ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−5=</m:t>
                      </m:r>
                      <m:rad>
                        <m:radPr>
                          <m:degHide m:val="on"/>
                          <m:ctrlPr>
                            <a:rPr lang="cs-CZ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cs-CZ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+7</m:t>
                          </m:r>
                        </m:e>
                      </m:rad>
                    </m:oMath>
                  </m:oMathPara>
                </a14:m>
                <a:endParaRPr lang="cs-CZ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514" y="3378530"/>
                <a:ext cx="3670813" cy="1688154"/>
              </a:xfrm>
              <a:prstGeom prst="rect">
                <a:avLst/>
              </a:prstGeom>
              <a:blipFill>
                <a:blip r:embed="rId2"/>
                <a:stretch>
                  <a:fillRect l="-5814" t="-57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2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800" b="1" dirty="0" smtClean="0"/>
              <a:t>  </a:t>
            </a:r>
            <a:r>
              <a:rPr lang="cs-CZ" sz="4800" b="1" dirty="0"/>
              <a:t> </a:t>
            </a:r>
            <a:r>
              <a:rPr lang="cs-CZ" sz="4800" b="1" dirty="0" smtClean="0"/>
              <a:t> Substituce</a:t>
            </a:r>
            <a:endParaRPr lang="cs-CZ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903071" y="1864422"/>
                <a:ext cx="3199337" cy="1216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s-CZ" sz="3200" i="0">
                                  <a:latin typeface="Cambria Math" panose="02040503050406030204" pitchFamily="18" charset="0"/>
                                </a:rPr>
                                <m:t>+11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s-CZ" sz="3200" i="0">
                                  <a:latin typeface="Cambria Math" panose="02040503050406030204" pitchFamily="18" charset="0"/>
                                </a:rPr>
                                <m:t>+11</m:t>
                              </m:r>
                            </m:e>
                          </m:rad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cs-CZ" sz="3200" i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71" y="1864422"/>
                <a:ext cx="3199337" cy="12163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0" y="2472601"/>
            <a:ext cx="1977525" cy="1100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4693804" y="2149434"/>
                <a:ext cx="597977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3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cs-CZ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3600" i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600" i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cs-CZ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cs-CZ" sz="36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cs-CZ" sz="3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cs-CZ" sz="3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3600" i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cs-CZ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3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cs-CZ" sz="3600" i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sup>
                                  </m:sSup>
                                  <m:r>
                                    <a:rPr lang="cs-CZ" sz="3600" i="0">
                                      <a:latin typeface="Cambria Math" panose="02040503050406030204" pitchFamily="18" charset="0"/>
                                    </a:rPr>
                                    <m:t>=24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804" y="2149434"/>
                <a:ext cx="597977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495" y="3005983"/>
            <a:ext cx="607558" cy="1134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4868563" y="3197727"/>
                <a:ext cx="56302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cs-CZ" sz="3200" i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cs-CZ" sz="3200" i="0">
                          <a:latin typeface="Cambria Math" panose="02040503050406030204" pitchFamily="18" charset="0"/>
                        </a:rPr>
                        <m:t>+7</m:t>
                      </m:r>
                      <m:func>
                        <m:func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cs-CZ" sz="3200" i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563" y="3197727"/>
                <a:ext cx="56302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Obrázek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19" y="3819619"/>
            <a:ext cx="1129771" cy="903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5821291" y="5018261"/>
                <a:ext cx="33330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cs-CZ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cs-CZ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sSup>
                      <m:sSupPr>
                        <m:ctrlPr>
                          <a:rPr lang="cs-CZ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cs-CZ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+6=0</m:t>
                    </m:r>
                  </m:oMath>
                </a14:m>
                <a:r>
                  <a:rPr lang="cs-CZ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cs-CZ" sz="32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291" y="5018261"/>
                <a:ext cx="333302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5530186" y="5640153"/>
                <a:ext cx="39152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cs-CZ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−   </m:t>
                          </m:r>
                        </m:e>
                      </m:d>
                      <m:d>
                        <m:d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cs-CZ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−   </m:t>
                          </m:r>
                        </m:e>
                      </m:d>
                      <m:r>
                        <a:rPr lang="cs-CZ" sz="32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186" y="5640153"/>
                <a:ext cx="391523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7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40848" y="762385"/>
            <a:ext cx="1650580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Funkce</a:t>
            </a:r>
            <a:endParaRPr lang="cs-CZ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40848" y="1896919"/>
            <a:ext cx="7848559" cy="1512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Rovnice exponenciální, logaritmické</a:t>
            </a:r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goniometrické</a:t>
            </a:r>
            <a:endParaRPr lang="cs-CZ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40848" y="4050190"/>
            <a:ext cx="7984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Trigonometrie sinová a kosinová </a:t>
            </a:r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věta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42719" y="5192625"/>
            <a:ext cx="292522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Stereometrie</a:t>
            </a:r>
            <a:endParaRPr lang="cs-CZ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40848" y="762385"/>
            <a:ext cx="3221779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Kombinatorika</a:t>
            </a:r>
            <a:endParaRPr lang="cs-CZ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04687" y="2049370"/>
            <a:ext cx="4586064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Analytická geometrie</a:t>
            </a:r>
            <a:endParaRPr lang="cs-CZ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53477" y="3353777"/>
            <a:ext cx="4091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Diferenciální počet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53477" y="4644334"/>
            <a:ext cx="3455305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Integrální počet</a:t>
            </a:r>
            <a:endParaRPr lang="cs-CZ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552898" y="762385"/>
            <a:ext cx="3376822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Komplexní čísla</a:t>
            </a:r>
            <a:endParaRPr lang="cs-CZ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91303" y="1896919"/>
            <a:ext cx="4252190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Posloupnosti a řady</a:t>
            </a:r>
            <a:endParaRPr lang="cs-CZ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916899" y="3154665"/>
            <a:ext cx="6179640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Pravděpodobnost a statistika</a:t>
            </a:r>
            <a:endParaRPr lang="cs-CZ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92600" cy="1108075"/>
          </a:xfrm>
        </p:spPr>
        <p:txBody>
          <a:bodyPr/>
          <a:lstStyle/>
          <a:p>
            <a:r>
              <a:rPr lang="cs-CZ" b="1" u="sng" dirty="0" smtClean="0"/>
              <a:t>KOMBINATORIKA</a:t>
            </a:r>
            <a:endParaRPr lang="cs-CZ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68000" contrast="-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" b="3401"/>
          <a:stretch>
            <a:fillRect/>
          </a:stretch>
        </p:blipFill>
        <p:spPr bwMode="auto">
          <a:xfrm>
            <a:off x="736598" y="1832088"/>
            <a:ext cx="10591799" cy="380251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811865" y="1267135"/>
            <a:ext cx="9160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 KP </a:t>
            </a:r>
            <a:r>
              <a:rPr lang="cs-CZ" sz="3600" b="1" dirty="0" smtClean="0">
                <a:solidFill>
                  <a:srgbClr val="C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součinu                    </a:t>
            </a:r>
            <a:r>
              <a:rPr lang="cs-CZ" sz="3600" b="1" dirty="0">
                <a:solidFill>
                  <a:srgbClr val="C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KP </a:t>
            </a:r>
            <a:r>
              <a:rPr lang="cs-CZ" sz="3600" b="1" dirty="0" smtClean="0">
                <a:solidFill>
                  <a:srgbClr val="C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součtu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36598" y="5663747"/>
            <a:ext cx="1131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cs-CZ" sz="3600" b="1" u="sng" dirty="0">
                <a:solidFill>
                  <a:srgbClr val="C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m . n</a:t>
            </a:r>
            <a:r>
              <a:rPr lang="cs-CZ" sz="3600" dirty="0">
                <a:solidFill>
                  <a:srgbClr val="C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   cest A </a:t>
            </a:r>
            <a:r>
              <a:rPr lang="cs-CZ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cs-CZ" sz="3600" dirty="0">
                <a:solidFill>
                  <a:srgbClr val="C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 C              </a:t>
            </a:r>
            <a:r>
              <a:rPr lang="cs-CZ" sz="3600" dirty="0" smtClean="0">
                <a:solidFill>
                  <a:srgbClr val="C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         </a:t>
            </a:r>
            <a:r>
              <a:rPr lang="cs-CZ" sz="3600" b="1" u="sng" dirty="0">
                <a:solidFill>
                  <a:srgbClr val="C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m  +  n</a:t>
            </a:r>
            <a:r>
              <a:rPr lang="cs-CZ" sz="3600" b="1" dirty="0">
                <a:solidFill>
                  <a:srgbClr val="C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   </a:t>
            </a:r>
            <a:r>
              <a:rPr lang="cs-CZ" sz="3600" dirty="0">
                <a:solidFill>
                  <a:srgbClr val="C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cest z A</a:t>
            </a:r>
            <a:endParaRPr lang="cs-CZ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7333" y="812133"/>
            <a:ext cx="10803466" cy="267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u="sng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Terminologie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800" u="sng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permutace </a:t>
            </a:r>
            <a:r>
              <a:rPr lang="cs-CZ" sz="2800" strike="sngStrike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 opakování</a:t>
            </a:r>
            <a:r>
              <a:rPr lang="cs-CZ" sz="28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permutace s </a:t>
            </a:r>
            <a:r>
              <a:rPr lang="cs-CZ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opakováním</a:t>
            </a:r>
            <a:endParaRPr lang="cs-CZ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variace </a:t>
            </a:r>
            <a:r>
              <a:rPr lang="cs-CZ" sz="2800" strike="sngStrike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 opakování</a:t>
            </a:r>
            <a:r>
              <a:rPr lang="cs-CZ" sz="28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variace s </a:t>
            </a:r>
            <a:r>
              <a:rPr lang="cs-CZ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opakováním</a:t>
            </a:r>
            <a:endParaRPr lang="cs-CZ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kombinace </a:t>
            </a:r>
            <a:r>
              <a:rPr lang="cs-CZ" sz="2800" strike="sngStrike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 opakování</a:t>
            </a:r>
            <a:r>
              <a:rPr lang="cs-CZ" sz="28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kombinace s opakováním</a:t>
            </a:r>
            <a:endParaRPr lang="cs-CZ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2" y="2729916"/>
            <a:ext cx="3888317" cy="33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" t="1805" r="5956" b="7581"/>
          <a:stretch>
            <a:fillRect/>
          </a:stretch>
        </p:blipFill>
        <p:spPr bwMode="auto">
          <a:xfrm>
            <a:off x="5064655" y="2171173"/>
            <a:ext cx="6383817" cy="43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94267" y="393643"/>
            <a:ext cx="501291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Domácí úkol      3. ro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č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ník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ANALYTICKÁ GEOMETRIE V KRYCHLI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133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667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210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6" y="1100726"/>
            <a:ext cx="11526837" cy="126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5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728133" y="312560"/>
                <a:ext cx="4572000" cy="6165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b="1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Př.</a:t>
                </a: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Klasifikuj křivky:</a:t>
                </a:r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sz="1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𝚪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 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𝚪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 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𝚪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 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</a:t>
                </a:r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𝚪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 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𝚪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 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𝚪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 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𝚪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 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𝚪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 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𝚪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 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𝚪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 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33" y="312560"/>
                <a:ext cx="4572000" cy="6165149"/>
              </a:xfrm>
              <a:prstGeom prst="rect">
                <a:avLst/>
              </a:prstGeom>
              <a:blipFill>
                <a:blip r:embed="rId2"/>
                <a:stretch>
                  <a:fillRect l="-1067" t="-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5300133" y="752827"/>
            <a:ext cx="6688667" cy="4535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daným rovnicím přiřaď příslušnou křivku: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(1)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y</a:t>
            </a:r>
            <a:r>
              <a:rPr lang="cs-CZ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(A)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 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(2)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y</a:t>
            </a:r>
            <a:r>
              <a:rPr lang="cs-CZ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(B)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přímka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(3)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y</a:t>
            </a:r>
            <a:r>
              <a:rPr lang="cs-CZ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(C)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různoběžky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(4)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</a:t>
            </a:r>
            <a:r>
              <a:rPr lang="cs-CZ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(D)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kružnice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(5)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+ 2y</a:t>
            </a:r>
            <a:r>
              <a:rPr lang="cs-CZ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(E)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parabola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(6)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 y</a:t>
            </a:r>
            <a:r>
              <a:rPr lang="cs-CZ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+ 2 = 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(F)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elipsa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(7)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cs-CZ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 2y</a:t>
            </a:r>
            <a:r>
              <a:rPr lang="cs-CZ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+ 1 = 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(G)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hyperbola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79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   </a:t>
            </a:r>
            <a:r>
              <a:rPr lang="cs-CZ" sz="4000" b="1" u="sng" dirty="0" smtClean="0"/>
              <a:t>Výuka M.</a:t>
            </a:r>
            <a:endParaRPr lang="cs-CZ" sz="4000" b="1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1115643"/>
            <a:ext cx="3005667" cy="234550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46" y="2867923"/>
            <a:ext cx="2576981" cy="19499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412" y="1269999"/>
            <a:ext cx="4357763" cy="24364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064" y="4940432"/>
            <a:ext cx="2121164" cy="151116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408246" y="4129089"/>
            <a:ext cx="107396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UČITEL</a:t>
            </a:r>
          </a:p>
        </p:txBody>
      </p:sp>
    </p:spTree>
    <p:extLst>
      <p:ext uri="{BB962C8B-B14F-4D97-AF65-F5344CB8AC3E}">
        <p14:creationId xmlns:p14="http://schemas.microsoft.com/office/powerpoint/2010/main" val="31042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04899" y="431799"/>
            <a:ext cx="732499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73013"/>
              </p:ext>
            </p:extLst>
          </p:nvPr>
        </p:nvGraphicFramePr>
        <p:xfrm>
          <a:off x="1104900" y="431800"/>
          <a:ext cx="3136900" cy="1408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r:id="rId3" imgW="787058" imgH="393529" progId="Equation.3">
                  <p:embed/>
                </p:oleObj>
              </mc:Choice>
              <mc:Fallback>
                <p:oleObj r:id="rId3" imgW="787058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1800"/>
                        <a:ext cx="3136900" cy="1408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1" y="2018193"/>
            <a:ext cx="4643670" cy="453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5650770" y="568425"/>
                <a:ext cx="2112310" cy="1396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3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cs-CZ" sz="3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cs-CZ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cs-CZ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70" y="568425"/>
                <a:ext cx="2112310" cy="1396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8027757" y="1055853"/>
                <a:ext cx="33248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cs-CZ" sz="3600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sz="36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cs-CZ" sz="3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cs-CZ" sz="36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cs-CZ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3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757" y="1055853"/>
                <a:ext cx="332488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933532" y="2018193"/>
                <a:ext cx="1450269" cy="1499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3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cs-CZ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cs-CZ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32" y="2018193"/>
                <a:ext cx="1450269" cy="14993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7763080" y="2559232"/>
                <a:ext cx="25136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cs-CZ" sz="3600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sz="36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cs-CZ" sz="3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cs-CZ" sz="36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𝑟𝑥</m:t>
                      </m:r>
                    </m:oMath>
                  </m:oMathPara>
                </a14:m>
                <a:endParaRPr lang="cs-CZ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080" y="2559232"/>
                <a:ext cx="251363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6243180" y="3866428"/>
                <a:ext cx="994183" cy="104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6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cs-CZ" sz="3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  <m:r>
                        <a:rPr lang="cs-CZ" sz="36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180" y="3866428"/>
                <a:ext cx="994183" cy="10490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7167603" y="3806906"/>
                <a:ext cx="2361544" cy="1135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3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func>
                            <m:funcPr>
                              <m:ctrlPr>
                                <a:rPr lang="cs-CZ" sz="3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sz="36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cs-CZ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r>
                            <a:rPr lang="cs-CZ" sz="3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3600" b="1" i="1">
                              <a:latin typeface="Cambria Math" panose="02040503050406030204" pitchFamily="18" charset="0"/>
                            </a:rPr>
                            <m:t>𝒓𝒙</m:t>
                          </m:r>
                        </m:den>
                      </m:f>
                      <m:r>
                        <a:rPr lang="cs-CZ" sz="36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603" y="3806906"/>
                <a:ext cx="2361544" cy="11353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9441421" y="3789093"/>
                <a:ext cx="1334020" cy="1135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3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sz="36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cs-CZ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r>
                            <a:rPr lang="cs-CZ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cs-CZ" sz="3600" b="1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21" y="3789093"/>
                <a:ext cx="1334020" cy="11353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ázek 13"/>
          <p:cNvPicPr/>
          <p:nvPr/>
        </p:nvPicPr>
        <p:blipFill rotWithShape="1">
          <a:blip r:embed="rId13"/>
          <a:srcRect l="38902" t="18900" r="60235" b="71128"/>
          <a:stretch/>
        </p:blipFill>
        <p:spPr bwMode="auto">
          <a:xfrm>
            <a:off x="6405069" y="5012077"/>
            <a:ext cx="301625" cy="142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ázek 14"/>
          <p:cNvPicPr/>
          <p:nvPr/>
        </p:nvPicPr>
        <p:blipFill rotWithShape="1">
          <a:blip r:embed="rId13"/>
          <a:srcRect l="38902" t="18900" r="60235" b="71128"/>
          <a:stretch/>
        </p:blipFill>
        <p:spPr bwMode="auto">
          <a:xfrm>
            <a:off x="9957618" y="5012077"/>
            <a:ext cx="301625" cy="142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4383381" y="5264412"/>
                <a:ext cx="144578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3600" i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381" y="5264412"/>
                <a:ext cx="144578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57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/>
      <p:bldP spid="13" grpId="0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" cy="1325563"/>
          </a:xfrm>
        </p:spPr>
        <p:txBody>
          <a:bodyPr/>
          <a:lstStyle/>
          <a:p>
            <a:r>
              <a:rPr lang="cs-CZ" u="sng" dirty="0" smtClean="0"/>
              <a:t>Př.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520001" y="1022879"/>
                <a:ext cx="3772379" cy="2764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4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4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44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cs-CZ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cs-CZ" sz="4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4400" i="0" dirty="0" smtClean="0">
                  <a:latin typeface="Cambria Math" panose="02040503050406030204" pitchFamily="18" charset="0"/>
                </a:endParaRPr>
              </a:p>
              <a:p>
                <a:endParaRPr lang="cs-CZ" sz="4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4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cs-CZ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4400" i="0">
                                  <a:latin typeface="Cambria Math" panose="02040503050406030204" pitchFamily="18" charset="0"/>
                                </a:rPr>
                                <m:t>2019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cs-CZ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44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cs-CZ" sz="4400" i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cs-CZ" sz="44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1" y="1022879"/>
                <a:ext cx="3772379" cy="27645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9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9067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  </a:t>
            </a:r>
            <a:r>
              <a:rPr lang="cs-CZ" b="1" cap="all" dirty="0" smtClean="0"/>
              <a:t>Nekonečné řady</a:t>
            </a:r>
            <a:endParaRPr lang="cs-CZ" b="1" cap="all" dirty="0"/>
          </a:p>
        </p:txBody>
      </p:sp>
      <p:sp>
        <p:nvSpPr>
          <p:cNvPr id="3" name="Obdélník 2"/>
          <p:cNvSpPr/>
          <p:nvPr/>
        </p:nvSpPr>
        <p:spPr>
          <a:xfrm>
            <a:off x="2252133" y="2517833"/>
            <a:ext cx="7687733" cy="12488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Studenti </a:t>
            </a: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mohou snadno podlehnout dojmu, </a:t>
            </a:r>
            <a:endParaRPr lang="cs-CZ" sz="3200" dirty="0" smtClean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 </a:t>
            </a: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každou řadu lze sečíst „pomocí vzorce“.</a:t>
            </a:r>
            <a:endParaRPr lang="cs-CZ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892036" y="4038914"/>
                <a:ext cx="2228174" cy="126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8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2800" b="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8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cs-CZ" sz="2800" b="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cs-CZ" sz="28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cs-CZ" sz="2800" b="0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36" y="4038914"/>
                <a:ext cx="2228174" cy="1266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516954" y="1391211"/>
                <a:ext cx="57145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32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32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32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32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32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32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32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32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32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32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3200" b="1">
                          <a:latin typeface="Cambria Math" panose="02040503050406030204" pitchFamily="18" charset="0"/>
                        </a:rPr>
                        <m:t>+…= ?</m:t>
                      </m:r>
                    </m:oMath>
                  </m:oMathPara>
                </a14:m>
                <a:endParaRPr lang="cs-CZ" sz="3200" b="1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54" y="1391211"/>
                <a:ext cx="571451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3374210" y="4349190"/>
            <a:ext cx="6693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→</a:t>
            </a:r>
            <a:r>
              <a:rPr lang="cs-CZ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posloupnost částečných součtů</a:t>
            </a:r>
            <a:endParaRPr lang="cs-CZ" sz="3600" dirty="0"/>
          </a:p>
        </p:txBody>
      </p:sp>
      <p:sp>
        <p:nvSpPr>
          <p:cNvPr id="7" name="Obdélník 6"/>
          <p:cNvSpPr/>
          <p:nvPr/>
        </p:nvSpPr>
        <p:spPr>
          <a:xfrm>
            <a:off x="3374210" y="5285402"/>
            <a:ext cx="11413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definice součtu nekonečné řady, </a:t>
            </a:r>
            <a:endParaRPr lang="cs-CZ" sz="32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konvergence </a:t>
            </a:r>
            <a:r>
              <a:rPr lang="cs-CZ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divergence nekonečné </a:t>
            </a:r>
            <a:r>
              <a:rPr lang="cs-CZ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řady</a:t>
            </a:r>
            <a:endParaRPr lang="cs-CZ" sz="3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48" y="2462698"/>
            <a:ext cx="525385" cy="13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9067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  Nutná podmínka konvergence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995829" y="1212604"/>
                <a:ext cx="4160370" cy="16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36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36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sz="3600" i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cs-CZ" sz="3600" i="0">
                              <a:latin typeface="Cambria Math" panose="02040503050406030204" pitchFamily="18" charset="0"/>
                            </a:rPr>
                            <m:t>konverguje</m:t>
                          </m:r>
                        </m:e>
                      </m:nary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29" y="1212604"/>
                <a:ext cx="4160370" cy="1602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323861"/>
              </p:ext>
            </p:extLst>
          </p:nvPr>
        </p:nvGraphicFramePr>
        <p:xfrm>
          <a:off x="5295899" y="1586442"/>
          <a:ext cx="1206501" cy="100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r:id="rId4" imgW="190417" imgH="152334" progId="Equation.3">
                  <p:embed/>
                </p:oleObj>
              </mc:Choice>
              <mc:Fallback>
                <p:oleObj r:id="rId4" imgW="190417" imgH="15233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899" y="1586442"/>
                        <a:ext cx="1206501" cy="1005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313985"/>
              </p:ext>
            </p:extLst>
          </p:nvPr>
        </p:nvGraphicFramePr>
        <p:xfrm>
          <a:off x="6845300" y="1511301"/>
          <a:ext cx="2645269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r:id="rId6" imgW="647700" imgH="279400" progId="Equation.3">
                  <p:embed/>
                </p:oleObj>
              </mc:Choice>
              <mc:Fallback>
                <p:oleObj r:id="rId6" imgW="647700" imgH="279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1511301"/>
                        <a:ext cx="2645269" cy="1155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délník 10"/>
          <p:cNvSpPr/>
          <p:nvPr/>
        </p:nvSpPr>
        <p:spPr>
          <a:xfrm>
            <a:off x="10070003" y="1511301"/>
            <a:ext cx="1766253" cy="1878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Věty </a:t>
            </a:r>
            <a:endParaRPr lang="cs-CZ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tvaru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implikace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995829" y="3443405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u="sng" dirty="0" err="1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Dk</a:t>
            </a:r>
            <a:r>
              <a:rPr lang="cs-CZ" sz="3600" u="sng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2115904" y="3049033"/>
                <a:ext cx="3550396" cy="1435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cs-CZ" sz="3200" i="0">
                          <a:latin typeface="Cambria Math" panose="02040503050406030204" pitchFamily="18" charset="0"/>
                        </a:rPr>
                        <m:t>ech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ť  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cs-CZ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cs-CZ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904" y="3049033"/>
                <a:ext cx="3550396" cy="14350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786157"/>
              </p:ext>
            </p:extLst>
          </p:nvPr>
        </p:nvGraphicFramePr>
        <p:xfrm>
          <a:off x="6262095" y="4010601"/>
          <a:ext cx="3559237" cy="90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r:id="rId9" imgW="825500" imgH="228600" progId="Equation.3">
                  <p:embed/>
                </p:oleObj>
              </mc:Choice>
              <mc:Fallback>
                <p:oleObj r:id="rId9" imgW="8255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095" y="4010601"/>
                        <a:ext cx="3559237" cy="905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843006"/>
              </p:ext>
            </p:extLst>
          </p:nvPr>
        </p:nvGraphicFramePr>
        <p:xfrm>
          <a:off x="7670019" y="4805142"/>
          <a:ext cx="995829" cy="99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r:id="rId11" imgW="139639" imgH="203112" progId="Equation.3">
                  <p:embed/>
                </p:oleObj>
              </mc:Choice>
              <mc:Fallback>
                <p:oleObj r:id="rId11" imgW="139639" imgH="203112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019" y="4805142"/>
                        <a:ext cx="995829" cy="999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578280"/>
              </p:ext>
            </p:extLst>
          </p:nvPr>
        </p:nvGraphicFramePr>
        <p:xfrm>
          <a:off x="8992654" y="4784284"/>
          <a:ext cx="995829" cy="99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r:id="rId13" imgW="139639" imgH="203112" progId="Equation.3">
                  <p:embed/>
                </p:oleObj>
              </mc:Choice>
              <mc:Fallback>
                <p:oleObj r:id="rId13" imgW="139639" imgH="203112" progId="Equation.3">
                  <p:embed/>
                  <p:pic>
                    <p:nvPicPr>
                      <p:cNvPr id="24" name="Objek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2654" y="4784284"/>
                        <a:ext cx="995829" cy="999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8992654" y="5559684"/>
                <a:ext cx="59182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cs-CZ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654" y="5559684"/>
                <a:ext cx="591829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7745800" y="5587612"/>
                <a:ext cx="59182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cs-CZ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800" y="5587612"/>
                <a:ext cx="591829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95581"/>
              </p:ext>
            </p:extLst>
          </p:nvPr>
        </p:nvGraphicFramePr>
        <p:xfrm>
          <a:off x="5952066" y="5049612"/>
          <a:ext cx="1599636" cy="46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r:id="rId16" imgW="457200" imgH="139700" progId="Equation.3">
                  <p:embed/>
                </p:oleObj>
              </mc:Choice>
              <mc:Fallback>
                <p:oleObj r:id="rId16" imgW="457200" imgH="1397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066" y="5049612"/>
                        <a:ext cx="1599636" cy="4684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306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/>
      <p:bldP spid="26" grpId="0"/>
      <p:bldP spid="2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52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      PRAVDĚPODOBNOST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880533" y="1328630"/>
            <a:ext cx="10024534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dělá studentům problémy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volit různorodé a zajímavé příklady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experimenty – náhodné pokusy (kostka, mince, papíry)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2" t="21091" r="23522" b="20010"/>
          <a:stretch/>
        </p:blipFill>
        <p:spPr>
          <a:xfrm>
            <a:off x="4148667" y="3570394"/>
            <a:ext cx="2337887" cy="25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46100" y="773836"/>
            <a:ext cx="10185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spcAft>
                <a:spcPts val="0"/>
              </a:spcAft>
            </a:pPr>
            <a:r>
              <a:rPr lang="cs-CZ" sz="40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cs-CZ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sz="4000" b="1" u="sng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MATURITA:</a:t>
            </a: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0170">
              <a:spcAft>
                <a:spcPts val="0"/>
              </a:spcAft>
            </a:pPr>
            <a:r>
              <a:rPr lang="cs-CZ" sz="10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0170">
              <a:spcAft>
                <a:spcPts val="0"/>
              </a:spcAft>
            </a:pPr>
            <a:r>
              <a:rPr lang="cs-CZ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studenti jdou ke zkoušce za sebou a vytažená otázka se vyřazuje. Předpokládejme, že je mezi nimi jedna velmi těžká. První má pst 1/30, že ji vytáhne.                                            Mají i druhý a třetí student </a:t>
            </a:r>
            <a:endParaRPr lang="cs-CZ" sz="32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>
              <a:spcAft>
                <a:spcPts val="0"/>
              </a:spcAft>
            </a:pPr>
            <a:r>
              <a:rPr lang="cs-CZ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stejnou </a:t>
            </a:r>
            <a:r>
              <a:rPr lang="cs-CZ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pst, že ji vytáhnou ? </a:t>
            </a:r>
            <a:endParaRPr lang="cs-CZ" sz="32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>
              <a:spcAft>
                <a:spcPts val="0"/>
              </a:spcAft>
            </a:pPr>
            <a:r>
              <a:rPr lang="cs-CZ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Mají </a:t>
            </a:r>
            <a:r>
              <a:rPr lang="cs-CZ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všichni stejné podmínky ?</a:t>
            </a:r>
            <a:endParaRPr lang="cs-CZ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95" y="3195538"/>
            <a:ext cx="4947606" cy="278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767505"/>
              </p:ext>
            </p:extLst>
          </p:nvPr>
        </p:nvGraphicFramePr>
        <p:xfrm>
          <a:off x="1066798" y="2104221"/>
          <a:ext cx="10075336" cy="4305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4156">
                  <a:extLst>
                    <a:ext uri="{9D8B030D-6E8A-4147-A177-3AD203B41FA5}">
                      <a16:colId xmlns:a16="http://schemas.microsoft.com/office/drawing/2014/main" val="3820487688"/>
                    </a:ext>
                  </a:extLst>
                </a:gridCol>
                <a:gridCol w="1593032">
                  <a:extLst>
                    <a:ext uri="{9D8B030D-6E8A-4147-A177-3AD203B41FA5}">
                      <a16:colId xmlns:a16="http://schemas.microsoft.com/office/drawing/2014/main" val="3725250318"/>
                    </a:ext>
                  </a:extLst>
                </a:gridCol>
                <a:gridCol w="3984266">
                  <a:extLst>
                    <a:ext uri="{9D8B030D-6E8A-4147-A177-3AD203B41FA5}">
                      <a16:colId xmlns:a16="http://schemas.microsoft.com/office/drawing/2014/main" val="23782918"/>
                    </a:ext>
                  </a:extLst>
                </a:gridCol>
                <a:gridCol w="2903882">
                  <a:extLst>
                    <a:ext uri="{9D8B030D-6E8A-4147-A177-3AD203B41FA5}">
                      <a16:colId xmlns:a16="http://schemas.microsoft.com/office/drawing/2014/main" val="3361761849"/>
                    </a:ext>
                  </a:extLst>
                </a:gridCol>
              </a:tblGrid>
              <a:tr h="580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cs-CZ" sz="2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Třída</a:t>
                      </a:r>
                      <a:endParaRPr lang="cs-CZ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Datum</a:t>
                      </a:r>
                      <a:endParaRPr lang="cs-CZ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   Počty </a:t>
                      </a:r>
                      <a:r>
                        <a:rPr lang="cs-C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výher </a:t>
                      </a:r>
                      <a:endParaRPr lang="cs-CZ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  (</a:t>
                      </a:r>
                      <a:r>
                        <a:rPr lang="cs-C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1. hráč : 2. hráč)</a:t>
                      </a:r>
                      <a:endParaRPr lang="cs-CZ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cs-CZ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cs-CZ" sz="4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Poměr</a:t>
                      </a:r>
                      <a:endParaRPr lang="cs-CZ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691986"/>
                  </a:ext>
                </a:extLst>
              </a:tr>
              <a:tr h="493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4B4</a:t>
                      </a:r>
                      <a:endParaRPr lang="cs-CZ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16.4. 2018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b="1" dirty="0">
                          <a:solidFill>
                            <a:srgbClr val="C00000"/>
                          </a:solidFill>
                          <a:effectLst/>
                        </a:rPr>
                        <a:t>  </a:t>
                      </a:r>
                      <a:r>
                        <a:rPr lang="cs-CZ" sz="4000" b="1" dirty="0" smtClean="0">
                          <a:solidFill>
                            <a:srgbClr val="C00000"/>
                          </a:solidFill>
                          <a:effectLst/>
                        </a:rPr>
                        <a:t>  </a:t>
                      </a:r>
                      <a:r>
                        <a:rPr lang="cs-CZ" sz="4000" b="1" dirty="0">
                          <a:solidFill>
                            <a:srgbClr val="C00000"/>
                          </a:solidFill>
                          <a:effectLst/>
                        </a:rPr>
                        <a:t>543 : 284</a:t>
                      </a:r>
                      <a:endParaRPr lang="cs-CZ" sz="4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b="1" dirty="0">
                          <a:solidFill>
                            <a:srgbClr val="C00000"/>
                          </a:solidFill>
                          <a:effectLst/>
                        </a:rPr>
                        <a:t>   1,91 : 1</a:t>
                      </a:r>
                      <a:endParaRPr lang="cs-CZ" sz="4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029116"/>
                  </a:ext>
                </a:extLst>
              </a:tr>
              <a:tr h="493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456832"/>
                  </a:ext>
                </a:extLst>
              </a:tr>
              <a:tr h="493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28548"/>
                  </a:ext>
                </a:extLst>
              </a:tr>
              <a:tr h="493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57436"/>
                  </a:ext>
                </a:extLst>
              </a:tr>
              <a:tr h="493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8297"/>
                  </a:ext>
                </a:extLst>
              </a:tr>
              <a:tr h="493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40604"/>
                  </a:ext>
                </a:extLst>
              </a:tr>
              <a:tr h="493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47810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066798" y="907535"/>
            <a:ext cx="3846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Exp. </a:t>
            </a:r>
            <a:r>
              <a:rPr lang="cs-CZ" sz="40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40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věření </a:t>
            </a:r>
            <a:r>
              <a:rPr lang="cs-CZ" sz="40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ZVČ </a:t>
            </a:r>
            <a:endParaRPr lang="cs-CZ" sz="4000" u="sng" dirty="0"/>
          </a:p>
        </p:txBody>
      </p:sp>
    </p:spTree>
    <p:extLst>
      <p:ext uri="{BB962C8B-B14F-4D97-AF65-F5344CB8AC3E}">
        <p14:creationId xmlns:p14="http://schemas.microsoft.com/office/powerpoint/2010/main" val="10607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t="15556" r="3340" b="73888"/>
          <a:stretch/>
        </p:blipFill>
        <p:spPr>
          <a:xfrm>
            <a:off x="295832" y="3026700"/>
            <a:ext cx="11847986" cy="17272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36686" y="1486128"/>
            <a:ext cx="6096000" cy="1380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cs-CZ" sz="36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částic </a:t>
            </a:r>
            <a:r>
              <a:rPr lang="cs-CZ" sz="36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plynu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 smtClean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cs-CZ" sz="36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2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3"/>
          <a:srcRect l="23148" t="20981" r="52216" b="76019"/>
          <a:stretch/>
        </p:blipFill>
        <p:spPr bwMode="auto">
          <a:xfrm>
            <a:off x="3121648" y="4878056"/>
            <a:ext cx="6134100" cy="457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19475" y="5341922"/>
            <a:ext cx="5600700" cy="131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rovnovážný </a:t>
            </a:r>
            <a:r>
              <a:rPr lang="cs-CZ" sz="32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(makro)stav</a:t>
            </a:r>
            <a:endParaRPr lang="cs-CZ" sz="3200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cs-CZ" sz="3600" b="1" dirty="0">
                <a:solidFill>
                  <a:srgbClr val="002060"/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50 %</a:t>
            </a:r>
            <a:endParaRPr lang="cs-CZ" sz="3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125552" y="4753900"/>
            <a:ext cx="1515158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solidFill>
                  <a:srgbClr val="002060"/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25 %</a:t>
            </a:r>
            <a:endParaRPr lang="cs-CZ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36686" y="4860224"/>
            <a:ext cx="1515158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solidFill>
                  <a:srgbClr val="002060"/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25 %</a:t>
            </a:r>
            <a:endParaRPr lang="cs-CZ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0" y="-40253"/>
            <a:ext cx="12192000" cy="92925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    Pravděpodobnost </a:t>
            </a:r>
            <a:r>
              <a:rPr lang="cs-CZ" b="1" dirty="0"/>
              <a:t>a entropie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4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53704" r="3127" b="2408"/>
          <a:stretch/>
        </p:blipFill>
        <p:spPr>
          <a:xfrm>
            <a:off x="2834926" y="351450"/>
            <a:ext cx="8094060" cy="493134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54651" y="436418"/>
            <a:ext cx="172034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 = 4</a:t>
            </a:r>
            <a:endParaRPr lang="cs-CZ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339693" y="1824185"/>
                <a:ext cx="2544913" cy="985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2400" dirty="0" smtClean="0">
                    <a:solidFill>
                      <a:srgbClr val="FF0000"/>
                    </a:solidFill>
                    <a:latin typeface="Segoe Script" panose="030B0504020000000003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1/16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cs-CZ" sz="2400" dirty="0">
                    <a:solidFill>
                      <a:srgbClr val="FF0000"/>
                    </a:solidFill>
                    <a:latin typeface="Segoe Script" panose="030B0504020000000003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0,06</a:t>
                </a:r>
                <a:endParaRPr lang="cs-CZ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2400" dirty="0">
                    <a:solidFill>
                      <a:srgbClr val="FF0000"/>
                    </a:solidFill>
                    <a:latin typeface="Segoe Script" panose="030B0504020000000003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cs-CZ" sz="2400" b="1" dirty="0">
                    <a:solidFill>
                      <a:srgbClr val="FF0000"/>
                    </a:solidFill>
                    <a:latin typeface="Segoe Script" panose="030B0504020000000003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6 %</a:t>
                </a:r>
                <a:endParaRPr lang="cs-CZ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93" y="1824185"/>
                <a:ext cx="2544913" cy="985270"/>
              </a:xfrm>
              <a:prstGeom prst="rect">
                <a:avLst/>
              </a:prstGeom>
              <a:blipFill>
                <a:blip r:embed="rId4"/>
                <a:stretch>
                  <a:fillRect l="-3837" t="-1235" b="-141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9355700" y="5770916"/>
                <a:ext cx="2500937" cy="985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2400" dirty="0" smtClean="0">
                    <a:solidFill>
                      <a:srgbClr val="C00000"/>
                    </a:solidFill>
                    <a:latin typeface="Segoe Script" panose="030B0504020000000003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1/16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cs-CZ" sz="2400" dirty="0">
                    <a:solidFill>
                      <a:srgbClr val="C00000"/>
                    </a:solidFill>
                    <a:latin typeface="Segoe Script" panose="030B0504020000000003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0,06</a:t>
                </a:r>
                <a:endParaRPr lang="cs-CZ" sz="2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2400" dirty="0">
                    <a:solidFill>
                      <a:srgbClr val="C00000"/>
                    </a:solidFill>
                    <a:latin typeface="Segoe Script" panose="030B0504020000000003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cs-CZ" sz="2400" b="1" dirty="0">
                    <a:solidFill>
                      <a:srgbClr val="C00000"/>
                    </a:solidFill>
                    <a:latin typeface="Segoe Script" panose="030B0504020000000003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6 %</a:t>
                </a:r>
                <a:endParaRPr lang="cs-CZ" sz="2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700" y="5770916"/>
                <a:ext cx="2500937" cy="985270"/>
              </a:xfrm>
              <a:prstGeom prst="rect">
                <a:avLst/>
              </a:prstGeom>
              <a:blipFill>
                <a:blip r:embed="rId5"/>
                <a:stretch>
                  <a:fillRect l="-3902" t="-1242" b="-149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122087" y="5338020"/>
                <a:ext cx="3675442" cy="1248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3200" dirty="0" smtClean="0">
                    <a:solidFill>
                      <a:schemeClr val="accent6">
                        <a:lumMod val="50000"/>
                      </a:schemeClr>
                    </a:solidFill>
                    <a:latin typeface="Segoe Script" panose="030B0504020000000003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6/16 </a:t>
                </a:r>
                <a14:m>
                  <m:oMath xmlns:m="http://schemas.openxmlformats.org/officeDocument/2006/math">
                    <m:r>
                      <a:rPr lang="cs-CZ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cs-CZ" sz="3200" dirty="0">
                    <a:solidFill>
                      <a:schemeClr val="accent6">
                        <a:lumMod val="50000"/>
                      </a:schemeClr>
                    </a:solidFill>
                    <a:latin typeface="Segoe Script" panose="030B0504020000000003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3200" dirty="0" smtClean="0">
                    <a:solidFill>
                      <a:schemeClr val="accent6">
                        <a:lumMod val="50000"/>
                      </a:schemeClr>
                    </a:solidFill>
                    <a:latin typeface="Segoe Script" panose="030B0504020000000003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0,38</a:t>
                </a:r>
                <a:endParaRPr lang="cs-CZ" sz="32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3200" dirty="0">
                    <a:solidFill>
                      <a:schemeClr val="accent6">
                        <a:lumMod val="50000"/>
                      </a:schemeClr>
                    </a:solidFill>
                    <a:latin typeface="Segoe Script" panose="030B0504020000000003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cs-CZ" sz="3200" b="1" dirty="0" smtClean="0">
                    <a:solidFill>
                      <a:schemeClr val="accent6">
                        <a:lumMod val="50000"/>
                      </a:schemeClr>
                    </a:solidFill>
                    <a:latin typeface="Segoe Script" panose="030B0504020000000003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38 </a:t>
                </a:r>
                <a:r>
                  <a:rPr lang="cs-CZ" sz="3200" b="1" dirty="0">
                    <a:solidFill>
                      <a:schemeClr val="accent6">
                        <a:lumMod val="50000"/>
                      </a:schemeClr>
                    </a:solidFill>
                    <a:latin typeface="Segoe Script" panose="030B0504020000000003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cs-CZ" sz="32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87" y="5338020"/>
                <a:ext cx="3675442" cy="1248803"/>
              </a:xfrm>
              <a:prstGeom prst="rect">
                <a:avLst/>
              </a:prstGeom>
              <a:blipFill>
                <a:blip r:embed="rId6"/>
                <a:stretch>
                  <a:fillRect l="-4146" t="-2439" b="-160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1627" y="1706498"/>
            <a:ext cx="1168226" cy="113622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3366" y="1747796"/>
            <a:ext cx="1131525" cy="110053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4644" y="1683252"/>
            <a:ext cx="1131525" cy="110053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4797" y="2967184"/>
            <a:ext cx="1131525" cy="110053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384" y="2939693"/>
            <a:ext cx="1131525" cy="110053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3365" y="2890533"/>
            <a:ext cx="1131525" cy="110053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0436" y="560305"/>
            <a:ext cx="1131525" cy="112169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7926" y="4115585"/>
            <a:ext cx="1205550" cy="110053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1206" y="3729922"/>
            <a:ext cx="1211950" cy="167232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0683" y="1255523"/>
            <a:ext cx="1076582" cy="66538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22076" y="5163020"/>
            <a:ext cx="317250" cy="67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1016001" y="1927993"/>
                <a:ext cx="10820400" cy="3959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cs-CZ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4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cs-CZ" sz="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4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Jednou za 2</a:t>
                </a:r>
                <a:r>
                  <a:rPr lang="cs-CZ" sz="4400" baseline="30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cs-CZ" sz="4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sekund </a:t>
                </a:r>
                <a14:m>
                  <m:oMath xmlns:m="http://schemas.openxmlformats.org/officeDocument/2006/math">
                    <m:r>
                      <a:rPr lang="cs-CZ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cs-CZ" sz="4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3.10</a:t>
                </a:r>
                <a:r>
                  <a:rPr lang="cs-CZ" sz="4400" baseline="30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cs-CZ" sz="4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cs-CZ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cs-CZ" sz="4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300 bilionů </a:t>
                </a:r>
                <a:r>
                  <a:rPr lang="cs-CZ" sz="4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× stáří </a:t>
                </a:r>
                <a:r>
                  <a:rPr lang="cs-CZ" sz="4400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Země„dojde</a:t>
                </a:r>
                <a:r>
                  <a:rPr lang="cs-CZ" sz="4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“ k samovolnému přechodu do nerovnovážného stavu.</a:t>
                </a:r>
                <a:endParaRPr lang="cs-CZ" sz="4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1" y="1927993"/>
                <a:ext cx="10820400" cy="3959097"/>
              </a:xfrm>
              <a:prstGeom prst="rect">
                <a:avLst/>
              </a:prstGeom>
              <a:blipFill>
                <a:blip r:embed="rId2"/>
                <a:stretch>
                  <a:fillRect l="-2310" b="-55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1339419" y="1242869"/>
            <a:ext cx="223811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 = </a:t>
            </a:r>
            <a:r>
              <a:rPr lang="cs-CZ" sz="3600" dirty="0" smtClean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87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 </a:t>
            </a:r>
            <a:r>
              <a:rPr lang="cs-CZ" b="1" dirty="0" smtClean="0"/>
              <a:t>Jak udržet pozornost a zájem žáků 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1484613" y="1541319"/>
            <a:ext cx="4213654" cy="717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4000" b="1" dirty="0" smtClean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Kvalitní výukou !</a:t>
            </a:r>
            <a:endParaRPr lang="cs-CZ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602800" y="2292294"/>
            <a:ext cx="3493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 </a:t>
            </a:r>
            <a:r>
              <a:rPr lang="cs-CZ" sz="3600" dirty="0" smtClean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srozumitelnou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2602800" y="3089201"/>
            <a:ext cx="4465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 </a:t>
            </a:r>
            <a:r>
              <a:rPr lang="cs-CZ" sz="3600" dirty="0" smtClean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blízkou a názornou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2602800" y="3879052"/>
            <a:ext cx="2520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 </a:t>
            </a:r>
            <a:r>
              <a:rPr lang="cs-CZ" sz="3600" dirty="0" smtClean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náročnou</a:t>
            </a:r>
            <a:endParaRPr lang="cs-CZ" sz="3600" dirty="0"/>
          </a:p>
        </p:txBody>
      </p:sp>
      <p:sp>
        <p:nvSpPr>
          <p:cNvPr id="7" name="Obdélník 6"/>
          <p:cNvSpPr/>
          <p:nvPr/>
        </p:nvSpPr>
        <p:spPr>
          <a:xfrm>
            <a:off x="2602800" y="4668903"/>
            <a:ext cx="2802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 </a:t>
            </a:r>
            <a:r>
              <a:rPr lang="cs-CZ" sz="3600" b="1" dirty="0" smtClean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zajímavou</a:t>
            </a:r>
            <a:endParaRPr lang="cs-CZ" sz="36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282" y="4999125"/>
            <a:ext cx="2374208" cy="4807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282" y="5249932"/>
            <a:ext cx="2374207" cy="41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    </a:t>
            </a:r>
            <a:r>
              <a:rPr lang="cs-CZ" u="sng" dirty="0" smtClean="0"/>
              <a:t>Moje doporučení:</a:t>
            </a:r>
            <a:endParaRPr lang="cs-CZ" u="sng" dirty="0"/>
          </a:p>
        </p:txBody>
      </p:sp>
      <p:sp>
        <p:nvSpPr>
          <p:cNvPr id="3" name="Obdélník 2"/>
          <p:cNvSpPr/>
          <p:nvPr/>
        </p:nvSpPr>
        <p:spPr>
          <a:xfrm>
            <a:off x="763107" y="1659852"/>
            <a:ext cx="5882251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Nastavit jasná pravidla na začátku.</a:t>
            </a:r>
          </a:p>
        </p:txBody>
      </p:sp>
      <p:sp>
        <p:nvSpPr>
          <p:cNvPr id="4" name="Obdélník 3"/>
          <p:cNvSpPr/>
          <p:nvPr/>
        </p:nvSpPr>
        <p:spPr>
          <a:xfrm>
            <a:off x="763107" y="2613413"/>
            <a:ext cx="580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Žáci musí mít dobře vedený sešit. 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764214" y="3506356"/>
            <a:ext cx="9120125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Výuka nesmí být pouze frontální, je třeba zapojit žáky.</a:t>
            </a:r>
          </a:p>
        </p:txBody>
      </p:sp>
      <p:sp>
        <p:nvSpPr>
          <p:cNvPr id="6" name="Obdélník 5"/>
          <p:cNvSpPr/>
          <p:nvPr/>
        </p:nvSpPr>
        <p:spPr>
          <a:xfrm>
            <a:off x="763107" y="4410456"/>
            <a:ext cx="464261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Nesnižovat své požadavky.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764214" y="5314556"/>
            <a:ext cx="151035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dále ?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 b="9584"/>
          <a:stretch/>
        </p:blipFill>
        <p:spPr>
          <a:xfrm>
            <a:off x="6374435" y="4102288"/>
            <a:ext cx="1618099" cy="236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88267" y="2126191"/>
            <a:ext cx="4538134" cy="1325563"/>
          </a:xfrm>
        </p:spPr>
        <p:txBody>
          <a:bodyPr>
            <a:noAutofit/>
          </a:bodyPr>
          <a:lstStyle/>
          <a:p>
            <a:r>
              <a:rPr lang="cs-CZ" sz="9600" b="1" u="sng" dirty="0" smtClean="0"/>
              <a:t>N A V Í C</a:t>
            </a:r>
            <a:endParaRPr lang="cs-CZ" sz="9600" b="1" u="sng" dirty="0"/>
          </a:p>
        </p:txBody>
      </p:sp>
    </p:spTree>
    <p:extLst>
      <p:ext uri="{BB962C8B-B14F-4D97-AF65-F5344CB8AC3E}">
        <p14:creationId xmlns:p14="http://schemas.microsoft.com/office/powerpoint/2010/main" val="36644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71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   </a:t>
            </a:r>
            <a:r>
              <a:rPr lang="cs-CZ" u="sng" dirty="0" smtClean="0"/>
              <a:t>Příklad</a:t>
            </a:r>
            <a:endParaRPr lang="cs-CZ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5446" r="14285" b="5692"/>
          <a:stretch>
            <a:fillRect/>
          </a:stretch>
        </p:blipFill>
        <p:spPr bwMode="auto">
          <a:xfrm>
            <a:off x="919163" y="1587500"/>
            <a:ext cx="10073501" cy="405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586073" y="5177134"/>
                <a:ext cx="440659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5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cs-CZ" sz="5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5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cs-CZ" sz="5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5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cs-CZ" sz="5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cs-CZ" sz="5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073" y="5177134"/>
                <a:ext cx="4406591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5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7238" y="554939"/>
            <a:ext cx="4632582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cs-CZ" sz="36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nižší </a:t>
            </a:r>
            <a:r>
              <a:rPr lang="cs-CZ" sz="36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gymnázium </a:t>
            </a:r>
            <a:endParaRPr lang="cs-CZ" sz="3600" u="sng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424994" y="2307089"/>
            <a:ext cx="2997937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rovnostranný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34226" t="26764" r="32209" b="48586"/>
          <a:stretch/>
        </p:blipFill>
        <p:spPr bwMode="auto">
          <a:xfrm>
            <a:off x="990240" y="2114506"/>
            <a:ext cx="6059488" cy="4315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148396" y="4089471"/>
            <a:ext cx="462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>
                <a:solidFill>
                  <a:srgbClr val="00B0F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endParaRPr lang="cs-CZ" sz="40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063025" y="5587155"/>
            <a:ext cx="50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>
                <a:solidFill>
                  <a:srgbClr val="00B0F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endParaRPr lang="cs-CZ" sz="4000" dirty="0">
              <a:solidFill>
                <a:srgbClr val="00B0F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218117" y="3564369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endParaRPr lang="cs-CZ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220142" y="4812268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endParaRPr lang="cs-CZ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7119449" y="3187077"/>
                <a:ext cx="42675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°−</m:t>
                      </m:r>
                      <m:d>
                        <m:d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cs-CZ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32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449" y="3187077"/>
                <a:ext cx="426757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7636591" y="3882410"/>
                <a:ext cx="278634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cs-CZ" sz="36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3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cs-CZ" sz="36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cs-CZ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591" y="3882410"/>
                <a:ext cx="278634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7424994" y="4879269"/>
                <a:ext cx="399699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cs-CZ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cs-CZ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cs-CZ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cs-CZ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cs-CZ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994" y="4879269"/>
                <a:ext cx="399699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2868986" y="1319816"/>
            <a:ext cx="2773067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čtvercová síť</a:t>
            </a:r>
          </a:p>
        </p:txBody>
      </p:sp>
    </p:spTree>
    <p:extLst>
      <p:ext uri="{BB962C8B-B14F-4D97-AF65-F5344CB8AC3E}">
        <p14:creationId xmlns:p14="http://schemas.microsoft.com/office/powerpoint/2010/main" val="78812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57220" y="732752"/>
            <a:ext cx="226754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cs-CZ" sz="36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ročník</a:t>
            </a:r>
            <a:endParaRPr lang="cs-CZ" sz="3600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159346" y="2006548"/>
                <a:ext cx="2874120" cy="594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zřejmě  </a:t>
                </a:r>
                <a14:m>
                  <m:oMath xmlns:m="http://schemas.openxmlformats.org/officeDocument/2006/math">
                    <m:r>
                      <a:rPr lang="cs-CZ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cs-CZ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=45°</m:t>
                    </m:r>
                  </m:oMath>
                </a14:m>
                <a:endParaRPr lang="cs-CZ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346" y="2006548"/>
                <a:ext cx="2874120" cy="594650"/>
              </a:xfrm>
              <a:prstGeom prst="rect">
                <a:avLst/>
              </a:prstGeom>
              <a:blipFill>
                <a:blip r:embed="rId2"/>
                <a:stretch>
                  <a:fillRect l="-5297" t="-11224" b="-326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1460846" y="1417876"/>
            <a:ext cx="309392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goniometrický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2360836" y="2601198"/>
                <a:ext cx="219393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cs-CZ" sz="3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36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cs-CZ" sz="3600" i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36" y="2601198"/>
                <a:ext cx="219393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1017668" y="3630443"/>
                <a:ext cx="7520007" cy="933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nejprve dokážeme: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3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tg</m:t>
                    </m:r>
                    <m:d>
                      <m:dPr>
                        <m:ctrlP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  <m:r>
                      <a:rPr lang="cs-CZ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tg</m:t>
                        </m:r>
                        <m:r>
                          <a:rPr lang="cs-CZ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tg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tg</m:t>
                        </m:r>
                        <m:r>
                          <a:rPr lang="cs-CZ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tg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cs-CZ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68" y="3630443"/>
                <a:ext cx="7520007" cy="933589"/>
              </a:xfrm>
              <a:prstGeom prst="rect">
                <a:avLst/>
              </a:prstGeom>
              <a:blipFill>
                <a:blip r:embed="rId4"/>
                <a:stretch>
                  <a:fillRect l="-2107" b="-39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5446" r="14285" b="5692"/>
          <a:stretch>
            <a:fillRect/>
          </a:stretch>
        </p:blipFill>
        <p:spPr bwMode="auto">
          <a:xfrm>
            <a:off x="5158396" y="927100"/>
            <a:ext cx="5769715" cy="232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953613" y="2829786"/>
            <a:ext cx="400301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1                    2                    3</a:t>
            </a:r>
            <a:endParaRPr lang="cs-CZ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945088" y="756647"/>
            <a:ext cx="301686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1017668" y="4709199"/>
                <a:ext cx="4229106" cy="1531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>
                          <a:latin typeface="Cambria Math" panose="02040503050406030204" pitchFamily="18" charset="0"/>
                        </a:rPr>
                        <m:t>tg</m:t>
                      </m:r>
                      <m:r>
                        <a:rPr lang="cs-CZ" sz="28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cs-CZ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cs-CZ" sz="28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68" y="4709199"/>
                <a:ext cx="4229106" cy="15311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9114" y="311834"/>
            <a:ext cx="796338" cy="261252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3997" y="2670496"/>
            <a:ext cx="6460035" cy="652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5642645" y="4848438"/>
                <a:ext cx="29893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3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32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645" y="4848438"/>
                <a:ext cx="298934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5993734" y="5768087"/>
                <a:ext cx="32354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cs-CZ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cs-CZ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cs-CZ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cs-CZ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734" y="5768087"/>
                <a:ext cx="323543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88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7" grpId="0"/>
      <p:bldP spid="1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5046" y="808952"/>
            <a:ext cx="2267544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cs-CZ" sz="36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cs-CZ" sz="36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ročník</a:t>
            </a:r>
          </a:p>
        </p:txBody>
      </p:sp>
      <p:sp>
        <p:nvSpPr>
          <p:cNvPr id="3" name="Obdélník 2"/>
          <p:cNvSpPr/>
          <p:nvPr/>
        </p:nvSpPr>
        <p:spPr>
          <a:xfrm>
            <a:off x="1185443" y="1467787"/>
            <a:ext cx="361336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komplexní čísla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5446" r="14285" b="5692"/>
          <a:stretch>
            <a:fillRect/>
          </a:stretch>
        </p:blipFill>
        <p:spPr bwMode="auto">
          <a:xfrm>
            <a:off x="4829194" y="1166337"/>
            <a:ext cx="5946001" cy="239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94" y="674969"/>
            <a:ext cx="820013" cy="25545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405" y="2945680"/>
            <a:ext cx="6766595" cy="40266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0142955" y="682483"/>
            <a:ext cx="753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3+i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286837" y="678102"/>
            <a:ext cx="753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2+i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470233" y="682089"/>
            <a:ext cx="753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1+i</a:t>
            </a:r>
            <a:endParaRPr lang="cs-CZ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2585134" y="3754482"/>
                <a:ext cx="4903458" cy="64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32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cs-CZ" sz="32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func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134" y="3754482"/>
                <a:ext cx="4903458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2585134" y="4506363"/>
                <a:ext cx="4979889" cy="65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32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cs-CZ" sz="32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134" y="4506363"/>
                <a:ext cx="4979889" cy="6528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2614927" y="5268247"/>
                <a:ext cx="5204310" cy="64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32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  <m:r>
                        <a:rPr lang="cs-CZ" sz="32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927" y="5268247"/>
                <a:ext cx="5204310" cy="642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637" y="1165238"/>
            <a:ext cx="200925" cy="25396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6661" y="1138369"/>
            <a:ext cx="200925" cy="25396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6685" y="1167107"/>
            <a:ext cx="200925" cy="25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3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1079484" y="1212621"/>
                <a:ext cx="24207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32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32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32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84" y="1212621"/>
                <a:ext cx="242072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3375277" y="1206746"/>
                <a:ext cx="7722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cs-CZ" sz="3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cs-CZ" sz="32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cs-CZ" sz="32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</m:e>
                          </m:func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i</m:t>
                          </m:r>
                          <m:func>
                            <m:func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sz="32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cs-CZ" sz="32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cs-CZ" sz="32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cs-CZ" sz="32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277" y="1206746"/>
                <a:ext cx="7722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2848606" y="2370423"/>
                <a:ext cx="48050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d>
                      <m:r>
                        <a:rPr lang="cs-CZ" sz="32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d>
                      <m:r>
                        <a:rPr lang="cs-CZ" sz="32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200" i="0">
                              <a:latin typeface="Cambria Math" panose="02040503050406030204" pitchFamily="18" charset="0"/>
                            </a:rPr>
                            <m:t>3+</m:t>
                          </m:r>
                          <m:r>
                            <m:rPr>
                              <m:sty m:val="p"/>
                            </m:rPr>
                            <a:rPr lang="cs-CZ" sz="3200" i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d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606" y="2370423"/>
                <a:ext cx="480509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7653704" y="2370422"/>
                <a:ext cx="1356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i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cs-CZ" sz="3200" i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704" y="2370422"/>
                <a:ext cx="135665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4096654" y="3833313"/>
                <a:ext cx="4137608" cy="1138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cs-CZ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cs-CZ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cs-CZ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cs-CZ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cs-CZ" sz="4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40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654" y="3833313"/>
                <a:ext cx="4137608" cy="1138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93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07" y="723900"/>
            <a:ext cx="6391593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07" y="3759200"/>
            <a:ext cx="7598094" cy="232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7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1887013" y="4467200"/>
                <a:ext cx="3437864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7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7200" i="0">
                          <a:latin typeface="Cambria Math" panose="02040503050406030204" pitchFamily="18" charset="0"/>
                        </a:rPr>
                        <m:t> ↔ </m:t>
                      </m:r>
                      <m:r>
                        <a:rPr lang="cs-CZ" sz="7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7200" i="0">
                          <a:latin typeface="Cambria Math" panose="02040503050406030204" pitchFamily="18" charset="0"/>
                        </a:rPr>
                        <m:t>´</m:t>
                      </m:r>
                    </m:oMath>
                  </m:oMathPara>
                </a14:m>
                <a:endParaRPr lang="cs-CZ" sz="72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13" y="4467200"/>
                <a:ext cx="343786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887013" y="5577597"/>
                <a:ext cx="453649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cs-CZ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40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cs-CZ" sz="40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cs-CZ" sz="4000" i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cs-CZ" sz="40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cs-CZ" sz="4000" i="0">
                              <a:latin typeface="Cambria Math" panose="02040503050406030204" pitchFamily="18" charset="0"/>
                            </a:rPr>
                            <m:t>∈(−1,1</m:t>
                          </m:r>
                        </m:e>
                      </m:d>
                    </m:oMath>
                  </m:oMathPara>
                </a14:m>
                <a:endParaRPr lang="cs-CZ" sz="40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13" y="5577597"/>
                <a:ext cx="453649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680692" y="4949800"/>
                <a:ext cx="452040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cs-CZ" sz="48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cs-CZ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cs-CZ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cs-CZ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cs-CZ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692" y="4949800"/>
                <a:ext cx="452040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/>
          <p:nvPr/>
        </p:nvPicPr>
        <p:blipFill rotWithShape="1">
          <a:blip r:embed="rId6"/>
          <a:srcRect l="26124" t="34215" r="22288" b="42198"/>
          <a:stretch/>
        </p:blipFill>
        <p:spPr bwMode="auto">
          <a:xfrm>
            <a:off x="444500" y="697314"/>
            <a:ext cx="11506200" cy="3354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58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688783" y="962968"/>
            <a:ext cx="17459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malíř</a:t>
            </a:r>
          </a:p>
          <a:p>
            <a:r>
              <a:rPr lang="cs-CZ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n barev</a:t>
            </a:r>
            <a:endParaRPr lang="cs-CZ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29" y="962968"/>
            <a:ext cx="8837354" cy="506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0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800" dirty="0" smtClean="0"/>
              <a:t>    </a:t>
            </a:r>
            <a:r>
              <a:rPr lang="cs-CZ" sz="4800" u="sng" dirty="0" smtClean="0"/>
              <a:t>Moje výuka:</a:t>
            </a:r>
            <a:endParaRPr lang="cs-CZ" sz="4800" u="sng" dirty="0"/>
          </a:p>
        </p:txBody>
      </p:sp>
      <p:sp>
        <p:nvSpPr>
          <p:cNvPr id="3" name="Obdélník 2"/>
          <p:cNvSpPr/>
          <p:nvPr/>
        </p:nvSpPr>
        <p:spPr>
          <a:xfrm>
            <a:off x="824652" y="1325563"/>
            <a:ext cx="142551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Výklad</a:t>
            </a:r>
          </a:p>
        </p:txBody>
      </p:sp>
      <p:sp>
        <p:nvSpPr>
          <p:cNvPr id="4" name="Obdélník 3"/>
          <p:cNvSpPr/>
          <p:nvPr/>
        </p:nvSpPr>
        <p:spPr>
          <a:xfrm>
            <a:off x="824652" y="1949980"/>
            <a:ext cx="369819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Procvičení ve škole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4652" y="2572741"/>
            <a:ext cx="76495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</a:t>
            </a:r>
          </a:p>
        </p:txBody>
      </p:sp>
      <p:sp>
        <p:nvSpPr>
          <p:cNvPr id="6" name="Obdélník 5"/>
          <p:cNvSpPr/>
          <p:nvPr/>
        </p:nvSpPr>
        <p:spPr>
          <a:xfrm>
            <a:off x="824652" y="3222670"/>
            <a:ext cx="3431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Domácí příprava </a:t>
            </a:r>
            <a:endParaRPr lang="cs-CZ" sz="3600" b="1" dirty="0"/>
          </a:p>
        </p:txBody>
      </p:sp>
      <p:sp>
        <p:nvSpPr>
          <p:cNvPr id="7" name="Obdélník 6"/>
          <p:cNvSpPr/>
          <p:nvPr/>
        </p:nvSpPr>
        <p:spPr>
          <a:xfrm>
            <a:off x="4082159" y="3257865"/>
            <a:ext cx="7872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</a:rPr>
              <a:t>→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je 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důležitou (klíčovou)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součástí výuky </a:t>
            </a:r>
            <a:endParaRPr lang="cs-CZ" sz="3600" dirty="0"/>
          </a:p>
        </p:txBody>
      </p:sp>
      <p:sp>
        <p:nvSpPr>
          <p:cNvPr id="8" name="Obdélník 7"/>
          <p:cNvSpPr/>
          <p:nvPr/>
        </p:nvSpPr>
        <p:spPr>
          <a:xfrm>
            <a:off x="4082159" y="3853415"/>
            <a:ext cx="72326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</a:rPr>
              <a:t>→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školní a domácí sešit </a:t>
            </a:r>
            <a:endParaRPr lang="cs-CZ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+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příklady (vytištěné, elektronicky)</a:t>
            </a:r>
            <a:endParaRPr lang="cs-CZ" sz="3600" dirty="0"/>
          </a:p>
        </p:txBody>
      </p:sp>
      <p:sp>
        <p:nvSpPr>
          <p:cNvPr id="9" name="Obdélník 8"/>
          <p:cNvSpPr/>
          <p:nvPr/>
        </p:nvSpPr>
        <p:spPr>
          <a:xfrm>
            <a:off x="905039" y="5001106"/>
            <a:ext cx="5073889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Písemné a ústní zkoušení, </a:t>
            </a:r>
            <a:endParaRPr lang="cs-CZ" sz="3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</a:t>
            </a:r>
            <a:r>
              <a:rPr lang="cs-CZ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978" y="5001106"/>
            <a:ext cx="2822172" cy="86355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35" y="5511726"/>
            <a:ext cx="2782965" cy="8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0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88" y="491248"/>
            <a:ext cx="3703111" cy="5896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1806</Words>
  <Application>Microsoft Office PowerPoint</Application>
  <PresentationFormat>Širokoúhlá obrazovka</PresentationFormat>
  <Paragraphs>567</Paragraphs>
  <Slides>90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16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90</vt:i4>
      </vt:variant>
    </vt:vector>
  </HeadingPairs>
  <TitlesOfParts>
    <vt:vector size="110" baseType="lpstr">
      <vt:lpstr>Arial</vt:lpstr>
      <vt:lpstr>Arial Black</vt:lpstr>
      <vt:lpstr>Bahnschrift</vt:lpstr>
      <vt:lpstr>Bell MT</vt:lpstr>
      <vt:lpstr>Bookman Old Style</vt:lpstr>
      <vt:lpstr>Calibri</vt:lpstr>
      <vt:lpstr>Calibri Light</vt:lpstr>
      <vt:lpstr>Cambria Math</vt:lpstr>
      <vt:lpstr>Ebrima</vt:lpstr>
      <vt:lpstr>Lucida Sans</vt:lpstr>
      <vt:lpstr>Rockwell Extra Bold</vt:lpstr>
      <vt:lpstr>Segoe Print</vt:lpstr>
      <vt:lpstr>Segoe Script</vt:lpstr>
      <vt:lpstr>Segoe UI</vt:lpstr>
      <vt:lpstr>Symbol</vt:lpstr>
      <vt:lpstr>Times New Roman</vt:lpstr>
      <vt:lpstr>Motiv Office</vt:lpstr>
      <vt:lpstr>Rovnice</vt:lpstr>
      <vt:lpstr>Microsoft</vt:lpstr>
      <vt:lpstr>Equation.3</vt:lpstr>
      <vt:lpstr>MU-přednáška 15.4. 2019</vt:lpstr>
      <vt:lpstr>    Gymnázium Jihlava</vt:lpstr>
      <vt:lpstr>      Obsah přednášky:</vt:lpstr>
      <vt:lpstr>      Týdenní hodinová dotace M:</vt:lpstr>
      <vt:lpstr>      Současná témata k diskusi:</vt:lpstr>
      <vt:lpstr>    Problémy při výuce M.</vt:lpstr>
      <vt:lpstr>     Výuka M.</vt:lpstr>
      <vt:lpstr>   Jak udržet pozornost a zájem žáků ?</vt:lpstr>
      <vt:lpstr>    Moje výuka:</vt:lpstr>
      <vt:lpstr>    Můj styl výuky M.:</vt:lpstr>
      <vt:lpstr>  Jednoduchá ukázka</vt:lpstr>
      <vt:lpstr>Mocnost bodu ke kružnici</vt:lpstr>
      <vt:lpstr>Prezentace aplikace PowerPoint</vt:lpstr>
      <vt:lpstr>A=B≡T</vt:lpstr>
      <vt:lpstr>Věta:</vt:lpstr>
      <vt:lpstr>Př.</vt:lpstr>
      <vt:lpstr>   Další souvislosti (např. odvození Euklidových vět, chordála):</vt:lpstr>
      <vt:lpstr>Prezentace aplikace PowerPoint</vt:lpstr>
      <vt:lpstr>Prezentace aplikace PowerPoint</vt:lpstr>
      <vt:lpstr>Prezentace aplikace PowerPoint</vt:lpstr>
      <vt:lpstr>KOMBINATORIKA</vt:lpstr>
      <vt:lpstr>    Definice faktoriálu:</vt:lpstr>
      <vt:lpstr>    Nekonečné řady</vt:lpstr>
      <vt:lpstr>Prezentace aplikace PowerPoint</vt:lpstr>
      <vt:lpstr>   Definice pravděpodobnosti</vt:lpstr>
      <vt:lpstr>Prezentace aplikace PowerPoint</vt:lpstr>
      <vt:lpstr>   Nezávislé jevy</vt:lpstr>
      <vt:lpstr>Př.</vt:lpstr>
      <vt:lpstr>Eulerovo číslo</vt:lpstr>
      <vt:lpstr>Prezentace aplikace PowerPoint</vt:lpstr>
      <vt:lpstr>SŠ</vt:lpstr>
      <vt:lpstr>V ě t y:</vt:lpstr>
      <vt:lpstr>Základní věta algebry:</vt:lpstr>
      <vt:lpstr>Důkazy:</vt:lpstr>
      <vt:lpstr>Příklad (MO)</vt:lpstr>
      <vt:lpstr>     Důkazy vět tvaru ekvivalence</vt:lpstr>
      <vt:lpstr>Definice„na základě obrázku“:</vt:lpstr>
      <vt:lpstr>Důkazy „na základě obrázku“:</vt:lpstr>
      <vt:lpstr>Prezentace aplikace PowerPoint</vt:lpstr>
      <vt:lpstr>    Užití vzorců</vt:lpstr>
      <vt:lpstr>Prezentace aplikace PowerPoint</vt:lpstr>
      <vt:lpstr>Prezentace aplikace PowerPoint</vt:lpstr>
      <vt:lpstr>Součet nekonečné geometrické řady řady</vt:lpstr>
      <vt:lpstr>nebo bez vzorce:</vt:lpstr>
      <vt:lpstr>kořeny kvadratické rovnice:</vt:lpstr>
      <vt:lpstr>hyperbola - asymptoty</vt:lpstr>
      <vt:lpstr>Cardanovy vzorce:</vt:lpstr>
      <vt:lpstr>Jak si pamatovat vzorce?</vt:lpstr>
      <vt:lpstr>Hodnoty gon. funkcí: </vt:lpstr>
      <vt:lpstr>Prezentace aplikace PowerPoint</vt:lpstr>
      <vt:lpstr>Povrch koule</vt:lpstr>
      <vt:lpstr>Prezentace aplikace PowerPoint</vt:lpstr>
      <vt:lpstr>čistě kombinatorický důkaz:</vt:lpstr>
      <vt:lpstr>Součet n členů aritmetické posloupnosti:</vt:lpstr>
      <vt:lpstr>Prezentace aplikace PowerPoint</vt:lpstr>
      <vt:lpstr>      SŠ matematika – témata:</vt:lpstr>
      <vt:lpstr>Prezentace aplikace PowerPoint</vt:lpstr>
      <vt:lpstr>Prezentace aplikace PowerPoint</vt:lpstr>
      <vt:lpstr>Prezentace aplikace PowerPoint</vt:lpstr>
      <vt:lpstr>Prezentace aplikace PowerPoint</vt:lpstr>
      <vt:lpstr>  Kvadratické nerovnice (D&lt;0)</vt:lpstr>
      <vt:lpstr>    Iracionální rovnice</vt:lpstr>
      <vt:lpstr>    Substituce</vt:lpstr>
      <vt:lpstr>Prezentace aplikace PowerPoint</vt:lpstr>
      <vt:lpstr>Prezentace aplikace PowerPoint</vt:lpstr>
      <vt:lpstr>KOMBINATORIKA</vt:lpstr>
      <vt:lpstr>Prezentace aplikace PowerPoint</vt:lpstr>
      <vt:lpstr>Prezentace aplikace PowerPoint</vt:lpstr>
      <vt:lpstr>Prezentace aplikace PowerPoint</vt:lpstr>
      <vt:lpstr>Prezentace aplikace PowerPoint</vt:lpstr>
      <vt:lpstr>Př.</vt:lpstr>
      <vt:lpstr>    Nekonečné řady</vt:lpstr>
      <vt:lpstr>    Nutná podmínka konvergence</vt:lpstr>
      <vt:lpstr>      PRAVDĚPODOBNOST</vt:lpstr>
      <vt:lpstr>Prezentace aplikace PowerPoint</vt:lpstr>
      <vt:lpstr>Prezentace aplikace PowerPoint</vt:lpstr>
      <vt:lpstr>    Pravděpodobnost a entropie</vt:lpstr>
      <vt:lpstr>Prezentace aplikace PowerPoint</vt:lpstr>
      <vt:lpstr>Prezentace aplikace PowerPoint</vt:lpstr>
      <vt:lpstr>      Moje doporučení:</vt:lpstr>
      <vt:lpstr>N A V Í C</vt:lpstr>
      <vt:lpstr>    Příklad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</dc:title>
  <dc:creator>gymnazium</dc:creator>
  <cp:lastModifiedBy>gymnazium</cp:lastModifiedBy>
  <cp:revision>165</cp:revision>
  <dcterms:created xsi:type="dcterms:W3CDTF">2019-02-05T08:24:31Z</dcterms:created>
  <dcterms:modified xsi:type="dcterms:W3CDTF">2019-04-17T06:39:47Z</dcterms:modified>
</cp:coreProperties>
</file>