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130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notesSlides/notesSlide13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124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29.xml" ContentType="application/vnd.openxmlformats-officedocument.presentationml.notesSlide+xml"/>
  <Override PartName="/ppt/slides/slide108.xml" ContentType="application/vnd.openxmlformats-officedocument.presentationml.slide+xml"/>
  <Override PartName="/ppt/notesSlides/notesSlide118.xml" ContentType="application/vnd.openxmlformats-officedocument.presentationml.notes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132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110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26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3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22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27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16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34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notesSlides/notesSlide128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131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notesSlides/notesSlide125.xml" ContentType="application/vnd.openxmlformats-officedocument.presentationml.notesSlide+xml"/>
  <Override PartName="/ppt/notesSlides/notesSlide136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1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39"/>
  </p:notesMasterIdLst>
  <p:sldIdLst>
    <p:sldId id="499" r:id="rId2"/>
    <p:sldId id="460" r:id="rId3"/>
    <p:sldId id="1049" r:id="rId4"/>
    <p:sldId id="518" r:id="rId5"/>
    <p:sldId id="520" r:id="rId6"/>
    <p:sldId id="521" r:id="rId7"/>
    <p:sldId id="1026" r:id="rId8"/>
    <p:sldId id="472" r:id="rId9"/>
    <p:sldId id="525" r:id="rId10"/>
    <p:sldId id="528" r:id="rId11"/>
    <p:sldId id="530" r:id="rId12"/>
    <p:sldId id="494" r:id="rId13"/>
    <p:sldId id="495" r:id="rId14"/>
    <p:sldId id="965" r:id="rId15"/>
    <p:sldId id="533" r:id="rId16"/>
    <p:sldId id="574" r:id="rId17"/>
    <p:sldId id="577" r:id="rId18"/>
    <p:sldId id="582" r:id="rId19"/>
    <p:sldId id="1055" r:id="rId20"/>
    <p:sldId id="552" r:id="rId21"/>
    <p:sldId id="553" r:id="rId22"/>
    <p:sldId id="555" r:id="rId23"/>
    <p:sldId id="968" r:id="rId24"/>
    <p:sldId id="557" r:id="rId25"/>
    <p:sldId id="558" r:id="rId26"/>
    <p:sldId id="559" r:id="rId27"/>
    <p:sldId id="560" r:id="rId28"/>
    <p:sldId id="561" r:id="rId29"/>
    <p:sldId id="562" r:id="rId30"/>
    <p:sldId id="563" r:id="rId31"/>
    <p:sldId id="564" r:id="rId32"/>
    <p:sldId id="565" r:id="rId33"/>
    <p:sldId id="566" r:id="rId34"/>
    <p:sldId id="655" r:id="rId35"/>
    <p:sldId id="567" r:id="rId36"/>
    <p:sldId id="568" r:id="rId37"/>
    <p:sldId id="571" r:id="rId38"/>
    <p:sldId id="638" r:id="rId39"/>
    <p:sldId id="602" r:id="rId40"/>
    <p:sldId id="607" r:id="rId41"/>
    <p:sldId id="612" r:id="rId42"/>
    <p:sldId id="656" r:id="rId43"/>
    <p:sldId id="643" r:id="rId44"/>
    <p:sldId id="617" r:id="rId45"/>
    <p:sldId id="646" r:id="rId46"/>
    <p:sldId id="619" r:id="rId47"/>
    <p:sldId id="657" r:id="rId48"/>
    <p:sldId id="652" r:id="rId49"/>
    <p:sldId id="654" r:id="rId50"/>
    <p:sldId id="622" r:id="rId51"/>
    <p:sldId id="623" r:id="rId52"/>
    <p:sldId id="1060" r:id="rId53"/>
    <p:sldId id="1076" r:id="rId54"/>
    <p:sldId id="1077" r:id="rId55"/>
    <p:sldId id="624" r:id="rId56"/>
    <p:sldId id="1074" r:id="rId57"/>
    <p:sldId id="629" r:id="rId58"/>
    <p:sldId id="977" r:id="rId59"/>
    <p:sldId id="631" r:id="rId60"/>
    <p:sldId id="658" r:id="rId61"/>
    <p:sldId id="1048" r:id="rId62"/>
    <p:sldId id="734" r:id="rId63"/>
    <p:sldId id="634" r:id="rId64"/>
    <p:sldId id="1027" r:id="rId65"/>
    <p:sldId id="1032" r:id="rId66"/>
    <p:sldId id="672" r:id="rId67"/>
    <p:sldId id="673" r:id="rId68"/>
    <p:sldId id="674" r:id="rId69"/>
    <p:sldId id="709" r:id="rId70"/>
    <p:sldId id="677" r:id="rId71"/>
    <p:sldId id="680" r:id="rId72"/>
    <p:sldId id="714" r:id="rId73"/>
    <p:sldId id="689" r:id="rId74"/>
    <p:sldId id="723" r:id="rId75"/>
    <p:sldId id="728" r:id="rId76"/>
    <p:sldId id="703" r:id="rId77"/>
    <p:sldId id="1075" r:id="rId78"/>
    <p:sldId id="1029" r:id="rId79"/>
    <p:sldId id="1037" r:id="rId80"/>
    <p:sldId id="1031" r:id="rId81"/>
    <p:sldId id="736" r:id="rId82"/>
    <p:sldId id="741" r:id="rId83"/>
    <p:sldId id="772" r:id="rId84"/>
    <p:sldId id="983" r:id="rId85"/>
    <p:sldId id="774" r:id="rId86"/>
    <p:sldId id="778" r:id="rId87"/>
    <p:sldId id="784" r:id="rId88"/>
    <p:sldId id="790" r:id="rId89"/>
    <p:sldId id="793" r:id="rId90"/>
    <p:sldId id="797" r:id="rId91"/>
    <p:sldId id="800" r:id="rId92"/>
    <p:sldId id="802" r:id="rId93"/>
    <p:sldId id="803" r:id="rId94"/>
    <p:sldId id="804" r:id="rId95"/>
    <p:sldId id="1081" r:id="rId96"/>
    <p:sldId id="1087" r:id="rId97"/>
    <p:sldId id="1089" r:id="rId98"/>
    <p:sldId id="1091" r:id="rId99"/>
    <p:sldId id="823" r:id="rId100"/>
    <p:sldId id="833" r:id="rId101"/>
    <p:sldId id="845" r:id="rId102"/>
    <p:sldId id="808" r:id="rId103"/>
    <p:sldId id="812" r:id="rId104"/>
    <p:sldId id="848" r:id="rId105"/>
    <p:sldId id="813" r:id="rId106"/>
    <p:sldId id="901" r:id="rId107"/>
    <p:sldId id="851" r:id="rId108"/>
    <p:sldId id="818" r:id="rId109"/>
    <p:sldId id="819" r:id="rId110"/>
    <p:sldId id="820" r:id="rId111"/>
    <p:sldId id="906" r:id="rId112"/>
    <p:sldId id="1040" r:id="rId113"/>
    <p:sldId id="859" r:id="rId114"/>
    <p:sldId id="860" r:id="rId115"/>
    <p:sldId id="861" r:id="rId116"/>
    <p:sldId id="873" r:id="rId117"/>
    <p:sldId id="877" r:id="rId118"/>
    <p:sldId id="879" r:id="rId119"/>
    <p:sldId id="882" r:id="rId120"/>
    <p:sldId id="866" r:id="rId121"/>
    <p:sldId id="885" r:id="rId122"/>
    <p:sldId id="888" r:id="rId123"/>
    <p:sldId id="892" r:id="rId124"/>
    <p:sldId id="923" r:id="rId125"/>
    <p:sldId id="930" r:id="rId126"/>
    <p:sldId id="1021" r:id="rId127"/>
    <p:sldId id="934" r:id="rId128"/>
    <p:sldId id="936" r:id="rId129"/>
    <p:sldId id="907" r:id="rId130"/>
    <p:sldId id="908" r:id="rId131"/>
    <p:sldId id="909" r:id="rId132"/>
    <p:sldId id="947" r:id="rId133"/>
    <p:sldId id="955" r:id="rId134"/>
    <p:sldId id="956" r:id="rId135"/>
    <p:sldId id="961" r:id="rId136"/>
    <p:sldId id="952" r:id="rId137"/>
    <p:sldId id="918" r:id="rId138"/>
  </p:sldIdLst>
  <p:sldSz cx="9144000" cy="6858000" type="screen4x3"/>
  <p:notesSz cx="6781800" cy="992505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FF6600"/>
    <a:srgbClr val="FFFF66"/>
    <a:srgbClr val="FFFF00"/>
    <a:srgbClr val="993300"/>
    <a:srgbClr val="00CCFF"/>
    <a:srgbClr val="336699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0" autoAdjust="0"/>
    <p:restoredTop sz="94679" autoAdjust="0"/>
  </p:normalViewPr>
  <p:slideViewPr>
    <p:cSldViewPr>
      <p:cViewPr>
        <p:scale>
          <a:sx n="66" d="100"/>
          <a:sy n="66" d="100"/>
        </p:scale>
        <p:origin x="-1488" y="-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AutoShape 1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396291" name="AutoShape 2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396292" name="AutoShape 3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396293" name="AutoShape 4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396294" name="AutoShape 5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396295" name="AutoShape 6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396296" name="AutoShape 7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396297" name="AutoShape 8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396298" name="AutoShape 9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/>
          </p:nvPr>
        </p:nvSpPr>
        <p:spPr bwMode="auto">
          <a:xfrm>
            <a:off x="3841750" y="0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96301" name="Rectangle 1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9638" y="744538"/>
            <a:ext cx="4949825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61" name="Rectangle 13"/>
          <p:cNvSpPr>
            <a:spLocks noGrp="1" noChangeArrowheads="1"/>
          </p:cNvSpPr>
          <p:nvPr>
            <p:ph type="body"/>
          </p:nvPr>
        </p:nvSpPr>
        <p:spPr bwMode="auto">
          <a:xfrm>
            <a:off x="677863" y="4714875"/>
            <a:ext cx="5411787" cy="445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/>
          </p:nvPr>
        </p:nvSpPr>
        <p:spPr bwMode="auto">
          <a:xfrm>
            <a:off x="0" y="9426575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3841750" y="9426575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EF9D3B0-B392-4949-B8A4-E9DE1F2020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415092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C783B7-C3A2-4265-82EB-B7DBEFC2B650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0141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0141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CB6A1B7-411B-41E0-B3F2-C61718411B2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4134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4134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F81978-2806-4201-86C1-54CF7A83025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5741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5741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3FC4C9-7514-4B3A-B510-8093F1721F91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5843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5843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2A733E-A3D6-40BD-9061-40313F41C961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6969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6970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45922F-4FD7-40CD-8477-DAF84B7056F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707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707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3BC290-8182-44C6-80A4-92CEE885053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7174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7174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E8F7AF-A07D-4D75-A663-F8B8A69EC256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7686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7686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A05FB6-0C5F-4236-9360-4EA325FD649B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8301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8301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91A401-CDE5-47CD-95C1-AA72D80EBC20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8403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8403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3BE023-2E28-43D0-B091-DFEB95D3BD8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8505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8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22A855-DDF3-4B35-9143-03C4A9290B0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8608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8608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4DEF17-1347-4E66-8639-C41234347603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4237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4237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94FCAE-5D73-44F7-838D-C30D6D4D8EA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8710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8710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DA0E289-AFA5-4B3C-874B-04D9F9048A21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9120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9120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7A8C5D5-3198-41E7-B39F-108136AA932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9427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9427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EE79C5-F8FF-4136-BB60-6CD3AB672D7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9529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9530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69D9BC-35E9-47D7-8015-14473701772B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963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963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715F890-D481-4144-8E85-9A06A530CE54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0041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0042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6ED741-05BC-4178-9292-493765E1FA8F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0553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0554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C6DCBC-497B-4187-8985-FBB039321C6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0861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0861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421EF1-666A-49CF-A252-41D9F7D2315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1270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1270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79613A-9BC0-41D4-A81D-51A31DADB57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1373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1373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BD0E48-CD99-402E-8DD8-27626BE1C51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4339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4339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991B4EA-27F6-4362-A7CA-1CA70229178D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1782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1782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54922C-3A0D-4D26-8B54-F6E2B593F026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219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219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AC1C869-1DCC-4AEB-9134-A8F6CF1A46B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2704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2704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2E20C0-177C-4FDA-807F-32D9E7D54DA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32163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32164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9CFAC7-41F6-4EAB-AC45-BF25012903C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40355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4035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9CFAC7-41F6-4EAB-AC45-BF25012903C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40355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4035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D2D53F-3346-468C-8992-D841D83F3B3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45475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4547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9D4C09A-7A2B-43FD-A633-3AE4D772A794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4957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4957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F9551A-F596-4819-8644-D58396BE6D3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5059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5059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3A7641-4E09-4059-9256-67D6C6F7AC9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130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5161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5162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BD0E48-CD99-402E-8DD8-27626BE1C51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4339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4339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554F2D-7195-474D-A7AE-19688D6F1C4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131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5264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5264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EE906E-D8C5-47DB-AE3C-B244A78717B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132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6185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6186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15"/>
          <p:cNvSpPr txBox="1">
            <a:spLocks noGrp="1" noChangeArrowheads="1"/>
          </p:cNvSpPr>
          <p:nvPr/>
        </p:nvSpPr>
        <p:spPr bwMode="auto">
          <a:xfrm>
            <a:off x="3841750" y="9426575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59A7D2-49B4-4240-B1EF-3FC487078920}" type="slidenum">
              <a:rPr lang="cs-CZ" altLang="cs-CZ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133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6493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6493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15"/>
          <p:cNvSpPr txBox="1">
            <a:spLocks noGrp="1" noChangeArrowheads="1"/>
          </p:cNvSpPr>
          <p:nvPr/>
        </p:nvSpPr>
        <p:spPr bwMode="auto">
          <a:xfrm>
            <a:off x="3841750" y="9426575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8C82FE6-4651-498D-947E-7C79B4F2D4C2}" type="slidenum">
              <a:rPr lang="cs-CZ" altLang="cs-CZ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134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6697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6698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15"/>
          <p:cNvSpPr txBox="1">
            <a:spLocks noGrp="1" noChangeArrowheads="1"/>
          </p:cNvSpPr>
          <p:nvPr/>
        </p:nvSpPr>
        <p:spPr bwMode="auto">
          <a:xfrm>
            <a:off x="3841750" y="9426575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E2D4C87-C032-423F-AA3C-FA9EE37BCCBB}" type="slidenum">
              <a:rPr lang="cs-CZ" altLang="cs-CZ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135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731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731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15"/>
          <p:cNvSpPr txBox="1">
            <a:spLocks noGrp="1" noChangeArrowheads="1"/>
          </p:cNvSpPr>
          <p:nvPr/>
        </p:nvSpPr>
        <p:spPr bwMode="auto">
          <a:xfrm>
            <a:off x="3841750" y="9426575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86E96CC-E388-4C7E-B965-BA56E17238AE}" type="slidenum">
              <a:rPr lang="cs-CZ" altLang="cs-CZ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136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8233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8234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1FDEAD3-3307-40C8-A60B-0BE02B4C9F7F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137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8336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8336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AD96A8-C09E-4AD2-8006-0C0C6C5511B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4646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4646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401657-A111-4EA1-B15A-D78BB431695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5056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5056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6FCE3F-3C4B-4668-AC20-B6C56BA6BE2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5465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5466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B2084B-975D-43C7-810E-5B0F268A10B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6080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6080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89A1CF-7D9A-432D-A461-E63882054A6D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6694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6694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9154D5-2A1F-4F14-A484-937E5F3E71C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6797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6797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D6D858-A9AD-4A96-A8D7-F075A758AF41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0857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0858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05CECA-9722-4F84-9FA5-A2B5A44EB89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6899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6899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A1EC4B-302F-4300-996A-F1D74CF2517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7001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7002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D89B58-D095-4EA0-8708-A00D771C02A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7104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7104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AC8AF64-AB6A-4E2D-B8DA-F21CF5501BEB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7206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7206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09FEF62-333D-46D9-9909-5C6B8184299F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7309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7309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16D04D-1B1E-434C-9027-E2E3CEBAD303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7411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7411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CB3E934-9A27-4D9E-B880-F2DE1E035951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7513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7514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A2BB24-882A-4730-9044-59D431BBA4A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7616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7616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777940-A161-49DB-84FB-5F0347DED45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7718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7718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250CAA-4D4C-4A5A-AF38-B1B6200325A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7821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7821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0BAA92-2C42-443B-8B74-D360C337EDDF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2496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2496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FA23D55-F6F5-47DA-BC15-F1EDCA1289E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7923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7923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0C7B67-AF2A-4094-85B0-DD1EEF83898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8025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8026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C9DB12C-7741-4208-A88D-4EE83A354A1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8128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8128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B9CC45-EBCB-42E4-BC57-6D2717EDE974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8230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8230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E74D70B-778E-41C5-80A5-7725E4B1B8F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8333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8333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3C4258-46F6-4E8C-8F0C-9D6BC7C6C93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8435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8435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58F0ED-7D3E-4716-AC36-D2F198F94A3F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915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915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CE7ECB9-DEC0-4180-AABA-580E663E0564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496643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496644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D13694-D9DA-4352-B384-2C67C2111EB6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9869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9869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C62195-8A15-4D8B-A052-203D776B7963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0381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0381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0EB746-6055-41BB-9D7E-23B7B7459F2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2803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2803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901EB2-5B9D-4D5C-80C0-20EC015E7C9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0893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0893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98CC42-BE6E-4C1B-947C-DA0E3988EABE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42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14051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14052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01C45E-4642-4FE4-B3AF-FB0343ADFCC4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43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17123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17124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EA35D44-23E1-4C99-8567-11E855B9FD0A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44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18147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18148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9E3C52-DEAA-49D7-980C-B3C16732DF5F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45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22243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22244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966F38-C7ED-4718-97F9-FB60A7F9505C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46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23267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23268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CBBD6C-1D16-4A04-9558-14DAFE5AAC07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47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24291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24292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D654BA-CE82-40B5-94EE-7333F7D40CF3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48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3145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146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4E6F77-2933-472C-BF34-425DB48D4EE3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49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34531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4532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A6B3E1-04AA-4E0B-BA20-A6385D69D0CE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50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35555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555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E47463-52C3-4DFB-86DC-86E33D72206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2905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2906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06BA68-F632-4A1F-A049-440735E16AA2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51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3657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658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06BA68-F632-4A1F-A049-440735E16AA2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52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3657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658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06BA68-F632-4A1F-A049-440735E16AA2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53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3657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658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06BA68-F632-4A1F-A049-440735E16AA2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54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3657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658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EA223E-3AE1-40EF-95F0-044F44548F73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55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37603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7604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57D123-82C2-4342-8D31-F9E230085D0F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56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40675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4067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9F4095-F882-4F12-8FC7-586E6C73B259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57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4169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4170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C16372-D9C5-4280-BA04-9F73B9F77670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58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42723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42724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361CBF-6240-44D1-9721-D26342861293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59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43747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43748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6BE40B-84EF-4AA5-A106-1041B1306B3B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60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48867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48868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2C0043-4ADF-4441-B405-D90816FE0A50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3110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3110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B44831-16FB-4FFE-BE32-AFB426598939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61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50915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5091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4805F2-563A-4A4F-B25D-7BAFFA0F76C4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62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56035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5603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966469-CC6B-47C2-9CF8-7BBCF172E084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5705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/>
          <a:p>
            <a:endParaRPr lang="cs-CZ" altLang="cs-CZ"/>
          </a:p>
        </p:txBody>
      </p:sp>
      <p:sp>
        <p:nvSpPr>
          <p:cNvPr id="55706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0BFAB90-E8CF-46F1-81B6-C44C2C558B94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6013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6013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549AAF-4ADA-421A-B403-793CABA8CA5F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6320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6320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0D938E-82E5-4254-BFB1-83384765BF5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6422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6422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BFF9DD-0F35-48F4-93C3-2298A902F011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6525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6525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0C8FBC-0E65-47C9-A00F-CE1EB9895033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6627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6627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2DB382-838F-40B4-83D8-EA9386B4BD10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683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683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E4062E-8356-4ADA-94A9-727B152407F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6934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6934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41BCFA-771E-4814-AD76-8CE9B177F51F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3315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3315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82C421-308C-491B-95C0-B81D52A9844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7037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7037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77D302-80B7-4123-92ED-E8FE6D75F20D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7651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7651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4A3EA4A-E743-4CD1-A1CF-A3781DF23F0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7958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7958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94FE72-759B-4972-BD51-6A7272E5C14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8777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8778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377954-9B2B-4B99-BE76-3475BC95CE6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939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39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D69816-DC15-4132-8896-AB1B4BE4101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9494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494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AF6BB7-F837-47B3-8A20-46B98F12C15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9597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597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377954-9B2B-4B99-BE76-3475BC95CE6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939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39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377954-9B2B-4B99-BE76-3475BC95CE6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939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39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0D938E-82E5-4254-BFB1-83384765BF5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6422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6422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CD58AD-1562-4B3A-92E0-F74FFA48656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3520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3520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F8D1E2-DAA7-4E5D-8642-1B49D8A230B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9699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699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A48F91-9866-48F8-BA6C-C8667F91A6E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9904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904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475FD6-0992-42C6-AF0D-AE63649051E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0313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0314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F8D1E2-DAA7-4E5D-8642-1B49D8A230B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9699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699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8BF9AB3-714C-4C62-AA0A-F3064D94353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0518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0518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8C8A51-4DAB-4736-9490-A523554E224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0928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0928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26A64B-9BE1-4D60-B6F2-674FE760C2D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1542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1542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40CC2A-19E3-40FB-9C1E-F67C7B8DB0B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2157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2157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AD4CD4-6583-4C54-A18B-6D34341F0A9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2464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2464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463B7D-47D0-46A2-B794-88805A1B4C6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2873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2874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55BA4A-1091-4C5C-863D-66741F046A2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3827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3827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13987E-C403-46FD-8EB6-AFD2E1A2196B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3181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3181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E2FF00-36D2-4939-9E53-3E9171E02B5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32835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3283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BB7F7C-FFD7-4ADA-8312-DB993E5ACC1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3385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3386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C7E83D-63D7-4949-A974-E96C9A91F9C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3488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3488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AE66F5-668B-4CE9-AD68-674CC0A94A60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6253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6253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B1D02A-9303-48CF-89C4-65822BF1AC73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6867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6867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74B33D-07C7-4B1C-AAD8-434F0B022D34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7891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7891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32956D-5251-4B10-B8B7-70E5F2E0E114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8096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8096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0D01A45-8BD1-4329-BCC9-F1150E869FB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4307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4307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3A2CFB-6EB5-4C56-8C94-03631FA79226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5024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5024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6" name="Obdélník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á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á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á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22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D04C8-9FCA-4960-924A-C01A8E6437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773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114EC-3427-4D1F-8283-82694EDFD7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97007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833B5-CE74-477F-B736-EAD2187FAF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14398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A87B02F-621E-4D19-85AA-4782B8BCF0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11933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Obdélník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á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á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á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á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á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120D2-66F8-4DD5-9C56-4BA10031FE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922424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B32B6-81B9-4FA4-97F3-99B02AC1EC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51861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097C8-17F7-4C5A-85BA-327C0DBEAB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06427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4418734-B0F7-4CC4-A7FE-368315F1C3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683409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81C93-E4AC-482C-B7C7-55A3F7C2A3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174112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nice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6" name="Přímá spojnice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7" name="Přímá spojnice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Přímá spojnice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Přímá spojnice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2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85B9A79-C747-4DF5-A735-456D7BA042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zápatí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55487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nice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Ová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Přímá spojnice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Obdélník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Přímá spojnice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1" name="Přímá spojnice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56B7A7E-C172-4B82-88BC-A766F9ECF4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3921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28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32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4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A1A24E01-74E6-4BBE-B8A7-E5B2383EE3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0" r:id="rId4"/>
    <p:sldLayoutId id="2147484121" r:id="rId5"/>
    <p:sldLayoutId id="2147484128" r:id="rId6"/>
    <p:sldLayoutId id="2147484122" r:id="rId7"/>
    <p:sldLayoutId id="2147484129" r:id="rId8"/>
    <p:sldLayoutId id="2147484130" r:id="rId9"/>
    <p:sldLayoutId id="2147484123" r:id="rId10"/>
    <p:sldLayoutId id="21474841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82AE00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C8DFAA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BB9B5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13549@mail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sifos.cz/index.php?id=vypis&amp;sec=1165077007" TargetMode="Externa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sifos.cz/index.php?id=vypis&amp;sec=1165077007" TargetMode="External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vzdelavani/skolstvi-v-cr/skolskareforma/ramcove-vzdelavaci-programy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800" dirty="0"/>
              <a:t>Mgr. Zdeněk Hromádka, Ph.D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hlinkClick r:id="rId2"/>
              </a:rPr>
              <a:t>13549@mail.muni.cz</a:t>
            </a:r>
            <a:endParaRPr lang="cs-CZ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971550" y="260350"/>
            <a:ext cx="7138988" cy="1143000"/>
          </a:xfrm>
          <a:prstGeom prst="rect">
            <a:avLst/>
          </a:prstGeom>
        </p:spPr>
        <p:txBody>
          <a:bodyPr anchor="b">
            <a:normAutofit lnSpcReduction="1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b="1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9pPr>
          </a:lstStyle>
          <a:p>
            <a:pPr defTabSz="914400" fontAlgn="auto"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3600" smtClean="0">
                <a:solidFill>
                  <a:schemeClr val="tx1"/>
                </a:solidFill>
              </a:rPr>
              <a:t>Obecná a alternativní didaktika</a:t>
            </a:r>
            <a:endParaRPr lang="cs-CZ" altLang="cs-CZ" sz="3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Psychodidaktika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Do některých pojetí oborových didaktik se někdy zařazují i tzv. </a:t>
            </a:r>
            <a:r>
              <a:rPr lang="cs-CZ" altLang="cs-CZ" sz="2800" dirty="0" err="1" smtClean="0"/>
              <a:t>psychodidaktické</a:t>
            </a:r>
            <a:r>
              <a:rPr lang="cs-CZ" altLang="cs-CZ" sz="2800" dirty="0" smtClean="0"/>
              <a:t> faktory spojené s interakcí subjektů edukačních procesů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sdělitelnost (problémy převodu poznatků vědy do obsahů vyučovacích předmětů, apod</a:t>
            </a: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.)</a:t>
            </a:r>
            <a:endParaRPr lang="cs-CZ" altLang="cs-CZ" sz="28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Nerespektují se obvyklá rozdělení předmětů do ročníků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Učitel nezkouší, netrestá, neznámkuje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Dbá se na vývojové fáze a z počátku nejsou děti zatěžovány abstraktním myšlením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To znesnadňuje (ne-li) znemožňuje přechod na jiný typ škol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Část odborné veřejnosti WŠ nekriticky obdivuje a část na ni nazírá skepticky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Škola se pokládá za svobodnou – na druhé straně vnucuje žákům určitý styl výchovy, určité světonázorové principy (dogmatická výchova? Příznaky sektářství? „Okultuní světonázorová výchova“)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U nás kritika ze strany inspekce: učitelé nemohou obsáhnout odbornost všech předmětů – povrchní výuka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9888"/>
            <a:ext cx="8229600" cy="4525962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Plně organizovaná WŠ je dvanáctiletou školou (1. stupeň 1. – 8. ročník; vyšší stupeň 9. – 12 ročník)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Obsah vzdělávání je rozdělen do bloků (epoch), kde se žáci po určitou dobu soustavně zabývají týmiž předměty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Žáci nejsou hodnoceni známkami ale charakteristikami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Důraz na: estetickou výchovu; náboženská výchova, křesťanská etika,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Svobodní učitelé – nejsou vázáni osnovami – plánují výuku společně s žáky i rodiči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Za vedení školy neodpovídá ředitel, ale celý učitelský sbor v těsné spolupráci se sdružením rodičů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Důraz na společenství; spolupráce místo konkurence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Antroposofie: více méně esoterická nauka odvozená od </a:t>
            </a:r>
            <a:r>
              <a:rPr lang="cs-CZ" altLang="cs-CZ" sz="2000" dirty="0" err="1" smtClean="0"/>
              <a:t>teosofie</a:t>
            </a:r>
            <a:r>
              <a:rPr lang="cs-CZ" altLang="cs-CZ" sz="2000" dirty="0" smtClean="0"/>
              <a:t> (hnutí esoterické spirituality spojené se jménem H. P. </a:t>
            </a:r>
            <a:r>
              <a:rPr lang="cs-CZ" altLang="cs-CZ" sz="2000" dirty="0" err="1" smtClean="0"/>
              <a:t>Blavatská</a:t>
            </a:r>
            <a:r>
              <a:rPr lang="cs-CZ" altLang="cs-CZ" sz="2000" dirty="0" smtClean="0"/>
              <a:t>, hodně rozšířené v 20. letech 20. století – označilo indického chlapce </a:t>
            </a:r>
            <a:r>
              <a:rPr lang="cs-CZ" altLang="cs-CZ" sz="2000" dirty="0" err="1" smtClean="0"/>
              <a:t>Krišnamurtu</a:t>
            </a:r>
            <a:r>
              <a:rPr lang="cs-CZ" altLang="cs-CZ" sz="2000" dirty="0" smtClean="0"/>
              <a:t> za inkarnaci Krista), víra v reinkarnaci ale i prvky křesťanství; směsice představ náboženských, okultních (např. </a:t>
            </a:r>
            <a:r>
              <a:rPr lang="cs-CZ" altLang="cs-CZ" sz="2000" dirty="0" err="1" smtClean="0"/>
              <a:t>alchimie</a:t>
            </a:r>
            <a:r>
              <a:rPr lang="cs-CZ" altLang="cs-CZ" sz="2000" dirty="0" smtClean="0"/>
              <a:t>, astrologie), historických ale také vědeckých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Steiner byl ovlivněn </a:t>
            </a:r>
            <a:r>
              <a:rPr lang="cs-CZ" altLang="cs-CZ" sz="2000" dirty="0" err="1" smtClean="0"/>
              <a:t>Goethem</a:t>
            </a:r>
            <a:endParaRPr lang="cs-CZ" altLang="cs-CZ" sz="2000" dirty="0" smtClean="0"/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Sisyfos – český klub skeptiků: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>
                <a:hlinkClick r:id="rId3"/>
              </a:rPr>
              <a:t>http://www.</a:t>
            </a:r>
            <a:r>
              <a:rPr lang="cs-CZ" altLang="cs-CZ" sz="2000" dirty="0" err="1" smtClean="0">
                <a:hlinkClick r:id="rId3"/>
              </a:rPr>
              <a:t>sysifos.cz</a:t>
            </a:r>
            <a:r>
              <a:rPr lang="cs-CZ" altLang="cs-CZ" sz="2000" dirty="0" smtClean="0">
                <a:hlinkClick r:id="rId3"/>
              </a:rPr>
              <a:t>/index.</a:t>
            </a:r>
            <a:r>
              <a:rPr lang="cs-CZ" altLang="cs-CZ" sz="2000" dirty="0" err="1" smtClean="0">
                <a:hlinkClick r:id="rId3"/>
              </a:rPr>
              <a:t>php</a:t>
            </a:r>
            <a:r>
              <a:rPr lang="cs-CZ" altLang="cs-CZ" sz="2000" dirty="0" smtClean="0">
                <a:hlinkClick r:id="rId3"/>
              </a:rPr>
              <a:t>?id=</a:t>
            </a:r>
            <a:r>
              <a:rPr lang="cs-CZ" altLang="cs-CZ" sz="2000" dirty="0" err="1" smtClean="0">
                <a:hlinkClick r:id="rId3"/>
              </a:rPr>
              <a:t>vypis</a:t>
            </a:r>
            <a:r>
              <a:rPr lang="cs-CZ" altLang="cs-CZ" sz="2000" dirty="0" smtClean="0">
                <a:hlinkClick r:id="rId3"/>
              </a:rPr>
              <a:t>&amp;sec=1165077007</a:t>
            </a:r>
            <a:endParaRPr lang="cs-CZ" altLang="cs-CZ" sz="2000" dirty="0" smtClean="0"/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Steiner byl nesmírně produktivní (ovlivnil výtvarné umění, dramatické umění, </a:t>
            </a:r>
            <a:r>
              <a:rPr lang="cs-CZ" altLang="cs-CZ" sz="2000" dirty="0" err="1" smtClean="0"/>
              <a:t>euritmie</a:t>
            </a:r>
            <a:r>
              <a:rPr lang="cs-CZ" altLang="cs-CZ" sz="2000" dirty="0" smtClean="0"/>
              <a:t> – speciální rytmický tanec, medicína, pedagogika, založil vlastní křesťanskou společnost – vymyslel pro ní i obřady a liturgii, pokoušel se zasahovat i do matematiky a přírodních věd, ale tam se mu příliš nedařilo)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Freinetovská škola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Francouzský učitel Célestin Freinet (1896 – 1966)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Zejména Francie, Belgie a Nizozemí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Pracovní škola; motto: „Z života – pro život – prací“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Freinetovská škola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Francouzský učitel Célestin Freinet (1896 – 1966)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Zejména Francie, Belgie a Nizozemí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Pracovní škola; motto: „Z života – pro život – prací“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Nutnost vybavit třídu různými pracovními koutky, ve kterých se žáci mohou jednotlivě nebo ve skupinách věnovat činnostem z oblasti přírodních věd a techniky, domácím pracím, umělecké tvorbě i jazykové komunikaci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Byl vyvinut velký počet didaktických pracovních technik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Freinetovská škola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Podle </a:t>
            </a:r>
            <a:r>
              <a:rPr lang="cs-CZ" altLang="cs-CZ" sz="2000" dirty="0" err="1" smtClean="0"/>
              <a:t>Freineta</a:t>
            </a:r>
            <a:r>
              <a:rPr lang="cs-CZ" altLang="cs-CZ" sz="2000" dirty="0" smtClean="0"/>
              <a:t> jsou nejdůležitější prvky školní práce: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třída jako mnohostranně rozčleněný pracovní prostor pro získávání zkušeností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Individuální týdenní pracovní plán žáka, projednaný na začátku týdne s učitelem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„Pracovní knihovna“, obsahující informativní sešity, která podněcuje k dalším činnostem i k „bádání“, nyní včetně audiovizuálních materiálů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Kartotéka, rozdělující základní učivo pomocí karet s testy a informacemi o úkolech a řešeních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Akustické učební programy, zvláště pro jazykovou výuku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školní tiskárna (např. pro účely školního časopisu aj.)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Nástěnka pro zveřejňování kritik, pochval, přání a pracovních výsledků žáků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1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Jenská škola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Peter </a:t>
            </a:r>
            <a:r>
              <a:rPr lang="cs-CZ" altLang="cs-CZ" sz="2000" dirty="0" err="1" smtClean="0"/>
              <a:t>Petersen</a:t>
            </a:r>
            <a:r>
              <a:rPr lang="cs-CZ" altLang="cs-CZ" sz="2000" dirty="0" smtClean="0"/>
              <a:t> (1884 – 1952)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Jenský plán (</a:t>
            </a:r>
            <a:r>
              <a:rPr lang="cs-CZ" altLang="cs-CZ" sz="2000" dirty="0" err="1" smtClean="0"/>
              <a:t>Jenaplan</a:t>
            </a:r>
            <a:r>
              <a:rPr lang="cs-CZ" altLang="cs-CZ" sz="2000" dirty="0" smtClean="0"/>
              <a:t>) - označení koncepce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koncepce integruje více prvků reformního školství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Učební skupiny žáků přesahují ročník (např. jedna skupina sdružuje děti ve věku od 6 do 9 let)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Rytmický týdenní pracovní plán skupiny: vyvážené střídání pedagogických situací (</a:t>
            </a:r>
            <a:r>
              <a:rPr lang="cs-CZ" altLang="cs-CZ" sz="2000" b="1" dirty="0" smtClean="0"/>
              <a:t>rozhovor, hra, práce, slavnost</a:t>
            </a:r>
            <a:r>
              <a:rPr lang="cs-CZ" altLang="cs-CZ" sz="2000" dirty="0" smtClean="0"/>
              <a:t>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„Školní obytný pokoj“, tj. místnost, na jejímž vytváření se podílejí děti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Neuplatňuje se známkování a vysvědčení v tradiční formě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Zejména Nizozemsko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1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Církevní (konfesní) školy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Nestátní školy; zřizovatel je církev nebo náboženská skupina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V Německu a Nizozemsku nejrozšířenější typ nestátních škol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V EU jsou to zejména školy katolické a evangelické; v USA protestantské, katolické, židovské</a:t>
            </a:r>
          </a:p>
          <a:p>
            <a:pPr marL="328613" indent="-328613" eaLnBrk="1" hangingPunct="1">
              <a:buClr>
                <a:srgbClr val="FFFF00"/>
              </a:buClr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ČR: po roce 1989; katolické, evangelické, židovské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specifika: např. rozšíření kurikula (náboženství, latina, aj.); křesťanská etika;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od církevních škol se obvykle očekává vysoká kvalita vzdělávání, proto jsou na ně často přihlašovány i děti bez vyznání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smtClean="0">
                <a:solidFill>
                  <a:schemeClr val="tx1"/>
                </a:solidFill>
              </a:rPr>
              <a:t>Alternativy z hlediska organizačních forem výuky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Individuální vyučování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Vzájemné vyučování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Individualizované vyučování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Kolektivní vyučování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Projektová soustava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Aj.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smtClean="0">
                <a:solidFill>
                  <a:schemeClr val="tx1"/>
                </a:solidFill>
              </a:rPr>
              <a:t>Alternativní metody a postupy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smtClean="0"/>
              <a:t>Projektová metoda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smtClean="0"/>
              <a:t>Metoda diskuse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smtClean="0"/>
              <a:t>Brainstorming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smtClean="0"/>
              <a:t>Didaktická hra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smtClean="0"/>
              <a:t>Inscenační metody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smtClean="0"/>
              <a:t>Kritické myšlení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smtClean="0"/>
              <a:t>Učení v životních situacích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smtClean="0"/>
              <a:t>Televizní výuka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smtClean="0"/>
              <a:t>Výuka podporovaná počítačem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smtClean="0"/>
              <a:t>Hypnopedie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Psychodidaktika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smtClean="0"/>
              <a:t>Psychodidaktika je poměrně mladá interdisciplinární teorie, která integruje a uvádí ve vztah výsledky z obecné didaktiky, kognitivní psychologie, psychologie učení, aj. 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smtClean="0"/>
              <a:t>Jedná se o teorii, která se opírá o rozumnou představu, že didaktické procesy musí vycházet zejména z psychologických determinant subjektů edukace. 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smtClean="0"/>
              <a:t>Teorií se zabývali např. B. S. Bloom, N. F. Talizinová, u nás např. V. Kulič. (srv. Průcha, Walterová, Mareš 2003 s. 192, 142)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smtClean="0">
                <a:solidFill>
                  <a:schemeClr val="tx1"/>
                </a:solidFill>
              </a:rPr>
              <a:t>Použitá literatura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PRŮCHA, J. </a:t>
            </a:r>
            <a:r>
              <a:rPr lang="cs-CZ" altLang="cs-CZ" i="1" smtClean="0"/>
              <a:t>Alternativní školy a inovace ve vzdělávání (2. aktualizované vydání)</a:t>
            </a:r>
            <a:r>
              <a:rPr lang="cs-CZ" altLang="cs-CZ" smtClean="0"/>
              <a:t>. Praha : Portál, 2004. ISBN 80-7178-977-1.</a:t>
            </a:r>
          </a:p>
          <a:p>
            <a:pPr marL="328613" indent="-328613" eaLnBrk="1" hangingPunct="1">
              <a:buClr>
                <a:srgbClr val="FFFF00"/>
              </a:buClr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HEŘT, J. </a:t>
            </a:r>
            <a:r>
              <a:rPr lang="cs-CZ" altLang="cs-CZ" i="1" smtClean="0"/>
              <a:t>Antroposofie waldorfské školství</a:t>
            </a:r>
            <a:r>
              <a:rPr lang="cs-CZ" altLang="cs-CZ" smtClean="0"/>
              <a:t>. Praha : Sisyfos, 2006. dostupné na: </a:t>
            </a:r>
            <a:r>
              <a:rPr lang="cs-CZ" altLang="cs-CZ" smtClean="0">
                <a:hlinkClick r:id="rId3"/>
              </a:rPr>
              <a:t>http://www.sysifos.cz/index.php?id=vypis&amp;sec=1165077007</a:t>
            </a:r>
            <a:endParaRPr lang="cs-CZ" altLang="cs-CZ" smtClean="0"/>
          </a:p>
          <a:p>
            <a:pPr marL="328613" indent="-328613" eaLnBrk="1" hangingPunct="1">
              <a:buClr>
                <a:srgbClr val="FFFF00"/>
              </a:buClr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Vyučování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altLang="cs-CZ" dirty="0" smtClean="0"/>
              <a:t>Etapy vyučovacího procesu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dirty="0" smtClean="0"/>
              <a:t>počáteční diagnóza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dirty="0" smtClean="0"/>
              <a:t>projektování, plánování, stanovení cílů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dirty="0" smtClean="0"/>
              <a:t>regulace učení (korigování plánu, reflexe)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Vyučovací jednotka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Fáze výuky: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-	motivace (vhodný stimul – naladění žáků na výuku, nejlépe probuzení zájmu o učivo)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-	opakování (upevňování již naučeného učiva; nezbytné zejména, když probírané učivo navazuje na předchozí)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-	expozice (proces seznamování se s novým učivem – výklad, dialog, demonstrace jevů, zápis učiva, aj.)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Vyučovací jednotka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Fáze výuky: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-	fixace (proces upevňování nově získaných vědomostí a dovedností prostřednictvím cvičení, opakování, testování, aby se předešlo zapomínání; uvádí se, že během 8 hodin zapomínáme až polovinu získaných poznatků)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-	diagnóza (reflexe popřípadě sebereflexe toho, co se žáci ve skutečnosti naučili; slouží také k hodnocení žáků)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-	aplikace (využití získaných vědomostí a dovedností pro samostatné řešení úkolů či v praktických činnostech)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Vyučovací jednotka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Fáze výuky shrnutí: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- 	motivace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- 	opakování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- 	expozice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- 	fixace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- 	diagnóza</a:t>
            </a:r>
          </a:p>
          <a:p>
            <a:pPr marL="366713" lvl="1" indent="0" eaLnBrk="1" hangingPunct="1">
              <a:buClr>
                <a:srgbClr val="FFFF00"/>
              </a:buClr>
              <a:buFont typeface="Wingdings 2" pitchFamily="18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400" smtClean="0"/>
              <a:t>- 	aplikace</a:t>
            </a:r>
          </a:p>
          <a:p>
            <a:pPr marL="366713" lvl="1" indent="0" eaLnBrk="1" hangingPunct="1">
              <a:buClr>
                <a:srgbClr val="FFFF00"/>
              </a:buClr>
              <a:buFont typeface="Wingdings 2" pitchFamily="18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400" smtClean="0"/>
          </a:p>
          <a:p>
            <a:pPr marL="366713" lvl="1" indent="0" eaLnBrk="1" hangingPunct="1">
              <a:buClr>
                <a:srgbClr val="FFFF00"/>
              </a:buClr>
              <a:buFont typeface="Wingdings 2" pitchFamily="18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400" smtClean="0"/>
              <a:t>Výše uvedené pořadí jednotlivých fází výuky není nijak závazné a jednotlivé fáze se mohou i prolínat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Výukové (vyučovací) metody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1800" dirty="0" smtClean="0"/>
              <a:t>Klasifikace metod:</a:t>
            </a:r>
          </a:p>
          <a:p>
            <a:pPr>
              <a:defRPr/>
            </a:pPr>
            <a:r>
              <a:rPr lang="cs-CZ" sz="1800" dirty="0"/>
              <a:t>Metody z hlediska pramene poznání a typu poznatků – aspekt didaktický (slovní, názorně demonstrační a praktické metody)</a:t>
            </a:r>
          </a:p>
          <a:p>
            <a:pPr>
              <a:defRPr/>
            </a:pPr>
            <a:r>
              <a:rPr lang="cs-CZ" sz="1800" dirty="0"/>
              <a:t>Metody z hlediska aktivity a samostatnosti žáků – aspekt psychologický (sdělovací metody, metody samostatné práce, aj.)</a:t>
            </a:r>
          </a:p>
          <a:p>
            <a:pPr>
              <a:defRPr/>
            </a:pPr>
            <a:r>
              <a:rPr lang="cs-CZ" sz="1800" dirty="0"/>
              <a:t>Charakteristika metod z hlediska myšlenkových operací – aspekt logický (postup induktivní, deduktivní, srovnávací, aj.)</a:t>
            </a:r>
          </a:p>
          <a:p>
            <a:pPr>
              <a:defRPr/>
            </a:pPr>
            <a:r>
              <a:rPr lang="cs-CZ" sz="1800" dirty="0"/>
              <a:t>Varianty metod z hlediska fází výchovně vzdělávacího procesu – aspekt procesuální (metody motivační, expoziční, fixační, diagnostické, aplikační)</a:t>
            </a:r>
          </a:p>
          <a:p>
            <a:pPr>
              <a:defRPr/>
            </a:pPr>
            <a:r>
              <a:rPr lang="cs-CZ" sz="1800" dirty="0"/>
              <a:t>Varianty metod z hlediska výukových forem a prostředků – aspekt organizační (kombinace metod s výukovými formami a pomůckami)</a:t>
            </a:r>
          </a:p>
          <a:p>
            <a:pPr>
              <a:defRPr/>
            </a:pPr>
            <a:r>
              <a:rPr lang="cs-CZ" sz="1800" dirty="0"/>
              <a:t>Aktivizující metody (diskuse, situační metody, didaktické hry, aj.)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1800" dirty="0"/>
              <a:t> 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1800" dirty="0"/>
              <a:t>(Maňák 1996 In Skalková 2007</a:t>
            </a:r>
            <a:r>
              <a:rPr lang="cs-CZ" sz="1800" dirty="0" smtClean="0"/>
              <a:t>)</a:t>
            </a:r>
            <a:endParaRPr lang="cs-CZ" dirty="0"/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endParaRPr lang="cs-CZ" alt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Slovní metody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cs-CZ" sz="2000" dirty="0" smtClean="0"/>
              <a:t>Monologické </a:t>
            </a:r>
            <a:r>
              <a:rPr lang="cs-CZ" sz="2000" dirty="0"/>
              <a:t>metody:</a:t>
            </a:r>
          </a:p>
          <a:p>
            <a:pPr>
              <a:defRPr/>
            </a:pPr>
            <a:r>
              <a:rPr lang="cs-CZ" sz="2000" dirty="0"/>
              <a:t>Vysvětlování: Postupný, účelný a výstižný výklad, ve kterém se učitel zaměřuje zejména na objasňování vztahů a zákonitostí.</a:t>
            </a:r>
          </a:p>
          <a:p>
            <a:pPr>
              <a:defRPr/>
            </a:pPr>
            <a:r>
              <a:rPr lang="cs-CZ" sz="2000" dirty="0"/>
              <a:t>Přednáška: Přednáška je způsob předávání poznatků prostřednictvím jazykově a logicky skvěle připraveného a prezentovaného projevu. Obvykle má tři části – vyvolání zájmu (úvod); následuje samotný výklad a v závěru </a:t>
            </a:r>
            <a:r>
              <a:rPr lang="cs-CZ" sz="2000" dirty="0" smtClean="0"/>
              <a:t>může </a:t>
            </a:r>
            <a:r>
              <a:rPr lang="cs-CZ" sz="2000" dirty="0"/>
              <a:t>v rámci přednášky dojít k rekapitulaci.</a:t>
            </a:r>
          </a:p>
          <a:p>
            <a:pPr>
              <a:defRPr/>
            </a:pPr>
            <a:r>
              <a:rPr lang="cs-CZ" sz="2000" dirty="0"/>
              <a:t>Vyprávění: citově podbarvený způsob verbálního zprostředkovávání poznatků</a:t>
            </a:r>
          </a:p>
          <a:p>
            <a:pPr>
              <a:defRPr/>
            </a:pPr>
            <a:r>
              <a:rPr lang="cs-CZ" sz="2000" dirty="0"/>
              <a:t>Instruktáž: teoretický (slovní nebo písemný) přenos poznatků, který předchází praktické činnosti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000" dirty="0"/>
              <a:t> 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000" dirty="0"/>
              <a:t>(Kalhous, Obst 2009 s. 317)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endParaRPr lang="cs-CZ" alt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Slovní metody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sz="2000" dirty="0"/>
              <a:t>Dialogické metody (metody založené na přímé interakci učitele a žáků):</a:t>
            </a:r>
          </a:p>
          <a:p>
            <a:pPr>
              <a:defRPr/>
            </a:pPr>
            <a:r>
              <a:rPr lang="cs-CZ" sz="2000" dirty="0"/>
              <a:t>Rozhovor: Jev se osvětluje prostřednictvím formy otázek a odpovědí (užívá se při seznámení s učivem, při upevňování vědomostí, při kontrole získaných vědomostí)</a:t>
            </a:r>
          </a:p>
          <a:p>
            <a:pPr>
              <a:defRPr/>
            </a:pPr>
            <a:r>
              <a:rPr lang="cs-CZ" sz="2000" dirty="0"/>
              <a:t>Dialog: je to rozvinutější forma, než samotný rozhovor – dochází ke komunikaci učitele a žáka navzájem (předmět dialogu by měl být pro žáky zajímavý; </a:t>
            </a:r>
            <a:endParaRPr lang="cs-CZ" sz="2000" dirty="0" smtClean="0"/>
          </a:p>
          <a:p>
            <a:pPr>
              <a:defRPr/>
            </a:pPr>
            <a:r>
              <a:rPr lang="cs-CZ" sz="2000" dirty="0" smtClean="0"/>
              <a:t>Diskuse</a:t>
            </a:r>
            <a:r>
              <a:rPr lang="cs-CZ" sz="2000" dirty="0"/>
              <a:t>: vzájemná diskuse, do které jsou zapojeni (pokud možno) všichni členové skupiny. </a:t>
            </a:r>
            <a:endParaRPr lang="cs-CZ" sz="2000" dirty="0" smtClean="0"/>
          </a:p>
          <a:p>
            <a:pPr>
              <a:defRPr/>
            </a:pPr>
            <a:r>
              <a:rPr lang="cs-CZ" sz="2000" dirty="0" smtClean="0"/>
              <a:t>Brainstorming </a:t>
            </a:r>
            <a:r>
              <a:rPr lang="cs-CZ" sz="2000" dirty="0"/>
              <a:t>(burza nápadů): </a:t>
            </a:r>
            <a:r>
              <a:rPr lang="cs-CZ" sz="2000" dirty="0" smtClean="0"/>
              <a:t>Podpora tvořivosti </a:t>
            </a:r>
            <a:r>
              <a:rPr lang="cs-CZ" sz="2000" dirty="0"/>
              <a:t>při hledání nových řešení problémů prostřednictvím spontánních nápadů, které jsou zapisovány </a:t>
            </a:r>
            <a:r>
              <a:rPr lang="cs-CZ" sz="2000" dirty="0" smtClean="0"/>
              <a:t>a </a:t>
            </a:r>
            <a:r>
              <a:rPr lang="cs-CZ" sz="2000" dirty="0"/>
              <a:t>podněcují tak další myšlenky. Teprve po pauze se nápady analyzují a hledá se jejich racionální základ.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Metody názorné, demonstrační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altLang="cs-CZ" sz="2000" dirty="0" smtClean="0"/>
              <a:t>Metody demonstrační mají ve vyučování (zejména přírodních věd) obrovské uplatnění. Mohou sloužit k jasnému objasnění daného jevu či k zřetelné vizualizaci nějakého objektu. </a:t>
            </a:r>
          </a:p>
          <a:p>
            <a:r>
              <a:rPr lang="cs-CZ" altLang="cs-CZ" sz="2000" dirty="0" smtClean="0"/>
              <a:t>Žáci vedeni k jasnému názoru. Důraz na názorné, demonstrační vyučovací metody má tradici už u Jana Amose Komenského. Ačkoli současná vývojová psychologie poněkud koriguje nadšení z univerzálního prospěchu demonstračních a názorných metod, které díky realistické povaze objasňování jevů a vztahů mohou do jisté míry brzdit rozvoj abstraktního myšlení u dospívajících, nicméně zaujímají stále tyto metody ve vyučování nenahraditelné místo.</a:t>
            </a:r>
          </a:p>
          <a:p>
            <a:r>
              <a:rPr lang="cs-CZ" altLang="cs-CZ" sz="2000" dirty="0" smtClean="0"/>
              <a:t>Názornosti se dosahuje především prostřednictvím didaktických pomůcek, prostředků (viz Didaktické prostředky).</a:t>
            </a:r>
          </a:p>
          <a:p>
            <a:endParaRPr lang="cs-CZ" altLang="cs-CZ" sz="2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Metody praktických činností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altLang="cs-CZ" sz="2000" smtClean="0"/>
              <a:t>Ukazuje se, že velmi vhodný způsob, jak objasnit daný jev je, když se žákovi umožní, aby si názor vytvořil sám prostřednictvím samostatné (popř. skupinové) práce např. s danou pomůckou. </a:t>
            </a:r>
          </a:p>
          <a:p>
            <a:r>
              <a:rPr lang="cs-CZ" altLang="cs-CZ" sz="2000" smtClean="0"/>
              <a:t>Pomocí metody praktických činností získává žák velice efektivně příslušné vědomosti, ale také dovednosti. </a:t>
            </a:r>
          </a:p>
          <a:p>
            <a:r>
              <a:rPr lang="cs-CZ" altLang="cs-CZ" sz="2000" smtClean="0"/>
              <a:t>Mezi metody praktické činnosti můžeme zařadit například: laboratorní práce, ostatní praktické činnosti (pěstitelské, chovatelské, pohybové, výtvarné, zdravotnické, technické, kuchařské, aj.). </a:t>
            </a:r>
          </a:p>
          <a:p>
            <a:r>
              <a:rPr lang="cs-CZ" altLang="cs-CZ" sz="2000" smtClean="0"/>
              <a:t>Mezi nezastupitelné metody při přípravě žáků (učňů či studentů) na zaměstnání je </a:t>
            </a:r>
            <a:r>
              <a:rPr lang="cs-CZ" altLang="cs-CZ" sz="2000" b="1" smtClean="0"/>
              <a:t>učení praxí</a:t>
            </a:r>
            <a:r>
              <a:rPr lang="cs-CZ" altLang="cs-CZ" sz="2000" smtClean="0"/>
              <a:t>.</a:t>
            </a:r>
          </a:p>
          <a:p>
            <a:endParaRPr lang="cs-CZ" altLang="cs-CZ" sz="20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Psychodidaktika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dirty="0" smtClean="0"/>
              <a:t>ŠKODA, D.; DOULÍK, P. </a:t>
            </a:r>
            <a:r>
              <a:rPr lang="cs-CZ" altLang="cs-CZ" sz="2800" i="1" dirty="0" smtClean="0"/>
              <a:t>Psychodidaktika</a:t>
            </a:r>
            <a:r>
              <a:rPr lang="cs-CZ" altLang="cs-CZ" sz="2800" dirty="0" smtClean="0"/>
              <a:t>. Praha: </a:t>
            </a:r>
            <a:r>
              <a:rPr lang="cs-CZ" altLang="cs-CZ" sz="2800" dirty="0" err="1" smtClean="0"/>
              <a:t>Grada</a:t>
            </a:r>
            <a:r>
              <a:rPr lang="cs-CZ" altLang="cs-CZ" sz="2800" dirty="0" smtClean="0"/>
              <a:t>, 2011. 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dirty="0" smtClean="0"/>
              <a:t>Motivace pro čtení knížky (citace: str. 7)</a:t>
            </a:r>
          </a:p>
        </p:txBody>
      </p:sp>
      <p:pic>
        <p:nvPicPr>
          <p:cNvPr id="54276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357563"/>
            <a:ext cx="82581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Aktivizační výukové metody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altLang="cs-CZ" sz="2000" smtClean="0"/>
              <a:t>Samotná aktivizace žáků by však neměla být samoúčelná, ale vždy podřízená výukovým cílům. Mezi aktivizační vyučovací metody můžeme (vedle některých výše uvedených – např. diskuse, dialog, aj.)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Aktivizační výukové metody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altLang="cs-CZ" sz="2000" dirty="0" smtClean="0"/>
              <a:t>heuristické: Učební úlohy jsou zkonstruovány tak, aby představovaly rozpor – obtíž, což vyžaduje samostatné řešení spočívající v jednotlivých krocích, jimiž se žák (na základě již poznaného) dostává postupně k řešení problému (podle </a:t>
            </a:r>
            <a:r>
              <a:rPr lang="cs-CZ" altLang="cs-CZ" sz="2000" dirty="0" err="1" smtClean="0"/>
              <a:t>Bloomovy</a:t>
            </a:r>
            <a:r>
              <a:rPr lang="cs-CZ" altLang="cs-CZ" sz="2000" dirty="0" smtClean="0"/>
              <a:t> taxonomie se jedná o úroveň </a:t>
            </a:r>
            <a:r>
              <a:rPr lang="cs-CZ" altLang="cs-CZ" sz="2000" i="1" dirty="0" smtClean="0"/>
              <a:t>aplikace</a:t>
            </a:r>
            <a:r>
              <a:rPr lang="cs-CZ" altLang="cs-CZ" sz="2000" dirty="0" smtClean="0"/>
              <a:t>).</a:t>
            </a:r>
          </a:p>
          <a:p>
            <a:r>
              <a:rPr lang="cs-CZ" altLang="cs-CZ" sz="2000" dirty="0" smtClean="0"/>
              <a:t>výzkumné: Žáci hledají samostatně řešení daného problémového úkolu na základě praktických zkušeností a aplikací dříve získaných poznatků – posun v intelektuálních schopnostech žáků.</a:t>
            </a:r>
          </a:p>
          <a:p>
            <a:r>
              <a:rPr lang="cs-CZ" altLang="cs-CZ" sz="2000" dirty="0" smtClean="0"/>
              <a:t>hra: Správně didakticky připravená hra má velký didaktický význam zejména u dětí předškolního věku. </a:t>
            </a:r>
          </a:p>
          <a:p>
            <a:r>
              <a:rPr lang="cs-CZ" altLang="cs-CZ" sz="2000" dirty="0" smtClean="0"/>
              <a:t>situační: Problém se řeší zpravidla skupinově prostřednictvím výběru nejvhodnějšího z nabídnutých řešení. Konfrontují se názory, postoje, vědomosti a dovednosti aktérů</a:t>
            </a:r>
          </a:p>
          <a:p>
            <a:endParaRPr lang="cs-CZ" altLang="cs-CZ" sz="2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Aktivizační výukové metody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cs-CZ" sz="2000" dirty="0"/>
              <a:t>inscenační: využívají se prvky dramatické výchovy, jednotliví žáci rozhodují ve vybraných nebo přiřazených rolích</a:t>
            </a:r>
          </a:p>
          <a:p>
            <a:pPr>
              <a:defRPr/>
            </a:pPr>
            <a:r>
              <a:rPr lang="cs-CZ" sz="2000" dirty="0"/>
              <a:t>televizní výuku: Didakticky korektně a obratně zpracovaný výukový pořad, může umožnit efektivní získávání poznatků. </a:t>
            </a:r>
            <a:endParaRPr lang="cs-CZ" sz="2000" dirty="0" smtClean="0"/>
          </a:p>
          <a:p>
            <a:pPr>
              <a:defRPr/>
            </a:pPr>
            <a:r>
              <a:rPr lang="cs-CZ" sz="2000" dirty="0" smtClean="0"/>
              <a:t>výuka </a:t>
            </a:r>
            <a:r>
              <a:rPr lang="cs-CZ" sz="2000" dirty="0"/>
              <a:t>podporovaná počítačem: Počítač, projektor a interaktivní tabule jsou dnes běžnými didaktickými </a:t>
            </a:r>
            <a:r>
              <a:rPr lang="cs-CZ" sz="2000" dirty="0" smtClean="0"/>
              <a:t>pomůckami. </a:t>
            </a:r>
            <a:r>
              <a:rPr lang="cs-CZ" sz="2000" dirty="0"/>
              <a:t>Žáci se dnes učí jednak </a:t>
            </a:r>
            <a:r>
              <a:rPr lang="cs-CZ" sz="2000" i="1" dirty="0"/>
              <a:t>prostřednictvím počítačů</a:t>
            </a:r>
            <a:r>
              <a:rPr lang="cs-CZ" sz="2000" dirty="0"/>
              <a:t> ale i </a:t>
            </a:r>
            <a:r>
              <a:rPr lang="cs-CZ" sz="2000" i="1" dirty="0"/>
              <a:t>práci s počítači</a:t>
            </a:r>
            <a:r>
              <a:rPr lang="cs-CZ" sz="2000" dirty="0"/>
              <a:t>. </a:t>
            </a:r>
            <a:endParaRPr lang="cs-CZ" sz="20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000" dirty="0" smtClean="0"/>
              <a:t> 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000" dirty="0"/>
              <a:t>	</a:t>
            </a:r>
            <a:r>
              <a:rPr lang="cs-CZ" sz="2000" dirty="0" smtClean="0"/>
              <a:t>Už </a:t>
            </a:r>
            <a:r>
              <a:rPr lang="cs-CZ" sz="2000" dirty="0"/>
              <a:t>od šedesátých let se dokonce vytváří kybernetické koncepce vzdělávání (např. teorie programového vyučování), které mají zejména v oblasti výcviku stále slušné uplatnění (více viz. kapitola Didaktické prostředky)</a:t>
            </a:r>
          </a:p>
          <a:p>
            <a:pPr>
              <a:defRPr/>
            </a:pPr>
            <a:endParaRPr lang="cs-CZ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Učení z textu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altLang="cs-CZ" sz="2000" smtClean="0"/>
              <a:t>Jednou z povinností učitele je, aby naučil žáky, jak pracovat s učebnicí nebo obecně s psaným textem (celá řada využitelných textů pro výuku je dnes dostupná na internetu). </a:t>
            </a:r>
          </a:p>
          <a:p>
            <a:r>
              <a:rPr lang="cs-CZ" altLang="cs-CZ" sz="2000" smtClean="0"/>
              <a:t>Učitel by měl vézt žáky k čím dál větší samostatnosti při práci s učebnicí. </a:t>
            </a:r>
          </a:p>
          <a:p>
            <a:r>
              <a:rPr lang="cs-CZ" altLang="cs-CZ" sz="2000" smtClean="0"/>
              <a:t>Žáci si postupně osvojují schopnost porozumět obsahu učebnice (nejen textu, ale také obrázkům, mapám, schématům, grafům a diagramům), učí se z textu, kriticky text hodnotí, vybírají z textu podstatné informace (provádějí konspektování popř. excerpování)</a:t>
            </a:r>
            <a:r>
              <a:rPr lang="cs-CZ" altLang="cs-CZ" sz="2000" b="1" smtClean="0"/>
              <a:t> </a:t>
            </a:r>
            <a:endParaRPr lang="cs-CZ" altLang="cs-CZ" sz="2000" smtClean="0"/>
          </a:p>
          <a:p>
            <a:r>
              <a:rPr lang="cs-CZ" altLang="cs-CZ" sz="2000" smtClean="0"/>
              <a:t>konspektování: pořizování si výpisků z části dané knihy</a:t>
            </a:r>
          </a:p>
          <a:p>
            <a:r>
              <a:rPr lang="cs-CZ" altLang="cs-CZ" sz="2000" smtClean="0"/>
              <a:t>excerpování: pořizování si výpisků z celé knihy</a:t>
            </a:r>
          </a:p>
          <a:p>
            <a:endParaRPr lang="cs-CZ" altLang="cs-CZ" sz="20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Didaktické zásady</a:t>
            </a:r>
            <a:endParaRPr lang="cs-CZ" altLang="cs-CZ" b="1" dirty="0" smtClean="0">
              <a:solidFill>
                <a:schemeClr val="tx1"/>
              </a:solidFill>
            </a:endParaRPr>
          </a:p>
        </p:txBody>
      </p:sp>
      <p:sp>
        <p:nvSpPr>
          <p:cNvPr id="3440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84738"/>
          </a:xfrm>
        </p:spPr>
        <p:txBody>
          <a:bodyPr/>
          <a:lstStyle/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J. A. Komenský, J. H. Pestalozzi, H. Spencer, aj.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základní pravidla, která zajistí efektivnost výuky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obecné požadavky, které společně s cíli  určují charakter výuky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zásady jsou formulovány z hlediska určité filozofie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nebyl ještě vytvořen obecně platný systém zásad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Didaktické zásady</a:t>
            </a:r>
          </a:p>
        </p:txBody>
      </p:sp>
      <p:sp>
        <p:nvSpPr>
          <p:cNvPr id="3522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dirty="0" smtClean="0"/>
              <a:t>Zásada komplexního rozvoje osobnosti žáka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dirty="0" smtClean="0"/>
              <a:t>Zásada vědeckosti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dirty="0" smtClean="0"/>
              <a:t>Zásada individuálního přístupu k žákům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dirty="0" smtClean="0"/>
              <a:t>Zásada spojení teorie s praxí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dirty="0" smtClean="0"/>
              <a:t>Zásada uvědomělosti a aktivity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dirty="0" smtClean="0"/>
              <a:t>Zásada názornosti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dirty="0" smtClean="0"/>
              <a:t>Zásada postupnosti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dirty="0" smtClean="0"/>
              <a:t>Zásada soustavnosti (systematičnosti) a přiměřenosti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800" b="1" dirty="0" smtClean="0"/>
          </a:p>
          <a:p>
            <a:pPr>
              <a:lnSpc>
                <a:spcPct val="90000"/>
              </a:lnSpc>
              <a:buSzTx/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800" b="1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Didaktické zásady</a:t>
            </a:r>
          </a:p>
        </p:txBody>
      </p:sp>
      <p:sp>
        <p:nvSpPr>
          <p:cNvPr id="3522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dirty="0" smtClean="0"/>
              <a:t>Zásada trvalosti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dirty="0" smtClean="0"/>
              <a:t>Zásada emocionálnosti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dirty="0" smtClean="0"/>
              <a:t>Zásada zpětné vazby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800" b="1" dirty="0" smtClean="0"/>
          </a:p>
          <a:p>
            <a:pPr>
              <a:lnSpc>
                <a:spcPct val="90000"/>
              </a:lnSpc>
              <a:buSzTx/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8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33163052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3200" b="1" smtClean="0">
                <a:solidFill>
                  <a:schemeClr val="tx1"/>
                </a:solidFill>
              </a:rPr>
              <a:t>Didaktické zásady – J.A. KOMENSKÝ</a:t>
            </a:r>
          </a:p>
        </p:txBody>
      </p:sp>
      <p:sp>
        <p:nvSpPr>
          <p:cNvPr id="3573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Učitel nechť neučí, kolik sám může učiti, nýbrž kolik může žák pochopiti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Vždy postupně nikdy krokem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Vše vlastními smysly, vždy a rozmanitě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Všemu se vyučuje a učí příklady, ukázkami a cvičeními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Nechť se vyučuje a učí: Nečetným před četným. Krátkým před obšírným.  Jednoduchým před složenými. Obecným před zvláštními. Blízkým před odlehlejšími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4000" b="1" smtClean="0">
                <a:solidFill>
                  <a:schemeClr val="tx1"/>
                </a:solidFill>
              </a:rPr>
              <a:t>Jiné didaktické zásady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cs-CZ" altLang="cs-CZ" sz="2000" dirty="0" smtClean="0"/>
              <a:t>Princip soustředění na klíčové pojmy (to je požadavek, aby se zajistilo, že výuka bude zaměřena na několik klíčových pojmů a generalizací a ne na memorování izolovaných fakt)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cs-CZ" altLang="cs-CZ" sz="2000" dirty="0" smtClean="0"/>
              <a:t>Princip kulturního kontextu (zajišťuje respektování důstojnosti obou pohlaví i odlišných kultur)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cs-CZ" altLang="cs-CZ" sz="2000" dirty="0" smtClean="0"/>
              <a:t>Princip předchozích znalostí (zajišťuje vhodnou reflexi dosavadních znalostí žáků, na kterých je třeba stavět nebo je vhodně rekonstruovat)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cs-CZ" altLang="cs-CZ" sz="2000" dirty="0" smtClean="0"/>
              <a:t>Princip rozmanitosti (zajišťuje přizpůsobení výuky různým učebním stylům, potřebám a preferencím žáků)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altLang="cs-CZ" sz="2000" dirty="0" smtClean="0"/>
              <a:t>(Pasch 1998 In Průcha 2000)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1656184" cy="1327249"/>
          </a:xfrm>
        </p:spPr>
        <p:txBody>
          <a:bodyPr>
            <a:normAutofit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1800" b="1" dirty="0" smtClean="0">
                <a:solidFill>
                  <a:schemeClr val="tx1"/>
                </a:solidFill>
              </a:rPr>
              <a:t>Hygiena</a:t>
            </a:r>
            <a:br>
              <a:rPr lang="cs-CZ" altLang="cs-CZ" sz="1800" b="1" dirty="0" smtClean="0">
                <a:solidFill>
                  <a:schemeClr val="tx1"/>
                </a:solidFill>
              </a:rPr>
            </a:br>
            <a:r>
              <a:rPr lang="cs-CZ" altLang="cs-CZ" sz="1800" b="1" dirty="0" smtClean="0">
                <a:solidFill>
                  <a:schemeClr val="tx1"/>
                </a:solidFill>
              </a:rPr>
              <a:t>vyučování</a:t>
            </a:r>
          </a:p>
        </p:txBody>
      </p:sp>
      <p:pic>
        <p:nvPicPr>
          <p:cNvPr id="4" name="Obrázek 3" descr="hygiena vyucovani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4440" y="0"/>
            <a:ext cx="7076742" cy="3284984"/>
          </a:xfrm>
          <a:prstGeom prst="rect">
            <a:avLst/>
          </a:prstGeom>
        </p:spPr>
      </p:pic>
      <p:pic>
        <p:nvPicPr>
          <p:cNvPr id="5" name="Obrázek 4" descr="hygiena vyucovani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3284984"/>
            <a:ext cx="6408712" cy="336046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Psychodidaktika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ŠKODA, D.; DOULÍK, P. </a:t>
            </a:r>
            <a:r>
              <a:rPr lang="cs-CZ" altLang="cs-CZ" sz="2000" i="1" dirty="0" err="1" smtClean="0"/>
              <a:t>Psychodidaktika</a:t>
            </a:r>
            <a:r>
              <a:rPr lang="cs-CZ" altLang="cs-CZ" sz="2000" dirty="0" smtClean="0"/>
              <a:t>. Praha : Granada, 2011. 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(citace: str. 47)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800" dirty="0" smtClean="0"/>
          </a:p>
        </p:txBody>
      </p:sp>
      <p:pic>
        <p:nvPicPr>
          <p:cNvPr id="55300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852738"/>
            <a:ext cx="6370638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4000" b="1" smtClean="0">
                <a:solidFill>
                  <a:schemeClr val="tx1"/>
                </a:solidFill>
              </a:rPr>
              <a:t>Didaktické prostředky - pomůcky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5313" cy="5068888"/>
          </a:xfrm>
        </p:spPr>
        <p:txBody>
          <a:bodyPr/>
          <a:lstStyle/>
          <a:p>
            <a:pPr marL="0" indent="0" eaLnBrk="1" hangingPunct="1">
              <a:spcBef>
                <a:spcPts val="675"/>
              </a:spcBef>
              <a:buFont typeface="Wingdings" pitchFamily="2" charset="2"/>
              <a:buNone/>
            </a:pPr>
            <a:r>
              <a:rPr lang="cs-CZ" altLang="cs-CZ" sz="2800" smtClean="0"/>
              <a:t>Originální předměty</a:t>
            </a:r>
          </a:p>
          <a:p>
            <a:pPr lvl="2" eaLnBrk="1" hangingPunct="1">
              <a:spcBef>
                <a:spcPts val="675"/>
              </a:spcBef>
              <a:buClr>
                <a:schemeClr val="accent1"/>
              </a:buClr>
              <a:buFont typeface="Courier New" pitchFamily="49" charset="0"/>
              <a:buChar char="o"/>
            </a:pPr>
            <a:r>
              <a:rPr lang="cs-CZ" altLang="cs-CZ" sz="2000" smtClean="0"/>
              <a:t>přírodniny (nerosty, sloučeniny, preparovaní živočichové, aj.)</a:t>
            </a:r>
          </a:p>
          <a:p>
            <a:pPr lvl="2" eaLnBrk="1" hangingPunct="1">
              <a:spcBef>
                <a:spcPts val="675"/>
              </a:spcBef>
              <a:buClr>
                <a:schemeClr val="accent1"/>
              </a:buClr>
              <a:buFont typeface="Courier New" pitchFamily="49" charset="0"/>
              <a:buChar char="o"/>
            </a:pPr>
            <a:r>
              <a:rPr lang="cs-CZ" altLang="cs-CZ" sz="2000" smtClean="0"/>
              <a:t>výrobky (měřící přístroje, umělecká díla, historické artefakty, součástky, aj.)</a:t>
            </a:r>
          </a:p>
          <a:p>
            <a:pPr lvl="2" eaLnBrk="1" hangingPunct="1">
              <a:spcBef>
                <a:spcPts val="675"/>
              </a:spcBef>
              <a:buClr>
                <a:schemeClr val="accent1"/>
              </a:buClr>
              <a:buFont typeface="Courier New" pitchFamily="49" charset="0"/>
              <a:buChar char="o"/>
            </a:pPr>
            <a:endParaRPr lang="cs-CZ" altLang="cs-CZ" sz="2000" smtClean="0"/>
          </a:p>
        </p:txBody>
      </p:sp>
      <p:pic>
        <p:nvPicPr>
          <p:cNvPr id="363524" name="Picture 4" descr="DSCN13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00438"/>
            <a:ext cx="3671887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3525" name="Picture 6" descr="DSCN13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500438"/>
            <a:ext cx="3671887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4000" b="1" smtClean="0">
                <a:solidFill>
                  <a:schemeClr val="tx1"/>
                </a:solidFill>
              </a:rPr>
              <a:t>Didaktické prostředky - pomůcky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spcBef>
                <a:spcPts val="675"/>
              </a:spcBef>
              <a:buFont typeface="Courier New" panose="02070309020205020404" pitchFamily="49" charset="0"/>
              <a:buChar char="o"/>
              <a:defRPr/>
            </a:pPr>
            <a:r>
              <a:rPr lang="cs-CZ" altLang="cs-CZ" dirty="0" smtClean="0"/>
              <a:t>Znázornění předmětů a skutečnosti</a:t>
            </a:r>
          </a:p>
          <a:p>
            <a:pPr marL="0" indent="0" eaLnBrk="1" hangingPunct="1">
              <a:spcBef>
                <a:spcPts val="675"/>
              </a:spcBef>
              <a:buFont typeface="Wingdings" pitchFamily="2" charset="2"/>
              <a:buNone/>
              <a:defRPr/>
            </a:pPr>
            <a:r>
              <a:rPr lang="cs-CZ" altLang="cs-CZ" sz="2800" dirty="0" smtClean="0"/>
              <a:t>			- Modely</a:t>
            </a:r>
          </a:p>
          <a:p>
            <a:pPr marL="0" indent="0" eaLnBrk="1" hangingPunct="1">
              <a:spcBef>
                <a:spcPts val="675"/>
              </a:spcBef>
              <a:buFont typeface="Wingdings" pitchFamily="2" charset="2"/>
              <a:buNone/>
              <a:defRPr/>
            </a:pPr>
            <a:r>
              <a:rPr lang="cs-CZ" altLang="cs-CZ" sz="2800" dirty="0" smtClean="0"/>
              <a:t>			- Znázornění jevů</a:t>
            </a:r>
          </a:p>
          <a:p>
            <a:pPr eaLnBrk="1" hangingPunct="1">
              <a:spcBef>
                <a:spcPts val="675"/>
              </a:spcBef>
              <a:buFont typeface="Courier New" panose="02070309020205020404" pitchFamily="49" charset="0"/>
              <a:buChar char="o"/>
              <a:defRPr/>
            </a:pPr>
            <a:endParaRPr lang="cs-CZ" altLang="cs-CZ" sz="2800" dirty="0" smtClean="0"/>
          </a:p>
        </p:txBody>
      </p:sp>
      <p:pic>
        <p:nvPicPr>
          <p:cNvPr id="364548" name="Picture 5" descr="DSCN13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243263"/>
            <a:ext cx="3673475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4549" name="Picture 6" descr="DSCN13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84538"/>
            <a:ext cx="36004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4000" b="1" smtClean="0">
                <a:solidFill>
                  <a:schemeClr val="tx1"/>
                </a:solidFill>
              </a:rPr>
              <a:t>Didaktické prostředky - pomůcky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Textové pomůcky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učebnice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pracovní materiály (sbírky úloh, pracovní sešity, pracovní listy, návody k obsluze, tabulky, atlasy)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další literatura (encyklopedie, literatura faktu, odborné a populární časopisy, apod.)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Naučné a výukové filmy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TV, PC, VHS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Žákovské pomůcky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žákovské experimentální a měřící soustavy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pomůcky na tělesnou výchovu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psací a rýsovací pomůcky, kalkulačky, pomůcky na výtvarnou výchovu, apod.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pomůcky vyrobené žáky (např. postery, prezentace, přístroje – např. elektromotor)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Příprava na vyučování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Courier New" pitchFamily="49" charset="0"/>
              <a:buChar char="o"/>
            </a:pPr>
            <a:r>
              <a:rPr lang="cs-CZ" altLang="cs-CZ" smtClean="0"/>
              <a:t>Placená příprava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cs-CZ" altLang="cs-CZ" smtClean="0"/>
              <a:t>Naprostá většina učitelů (alespoň v počátcích profesní dráhy) nenechává přípravu pouze na paměti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cs-CZ" altLang="cs-CZ" smtClean="0"/>
              <a:t>Nikde není předepsaná forma přípravy</a:t>
            </a:r>
          </a:p>
          <a:p>
            <a:pPr eaLnBrk="1" hangingPunct="1">
              <a:buFont typeface="Courier New" pitchFamily="49" charset="0"/>
              <a:buChar char="o"/>
            </a:pPr>
            <a:endParaRPr lang="cs-CZ" altLang="cs-CZ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Příprava na vyučování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altLang="cs-CZ" u="sng" dirty="0" smtClean="0"/>
              <a:t>Typy příprav na vyučování (podle Kalhous, Obst 2009)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první typ: blesková příprava (Co?, Jak?; Obsah, Neformulují se cíle – předpokládá se, že jsou v učebnici – příprava podle učebnice)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druhý typ: Co už bylo? Čeho chci dosáhnout? Jak a čím toho dosáhnout? Jaké bude mít tato hodina důsledky?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endParaRPr lang="cs-CZ" alt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Příprava na vyučování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altLang="cs-CZ" dirty="0" smtClean="0"/>
              <a:t>třetí typ (nejnáročnější):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cíle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prostředky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zvláštní didaktická hlediska (</a:t>
            </a:r>
            <a:r>
              <a:rPr lang="cs-CZ" altLang="cs-CZ" dirty="0" err="1" smtClean="0"/>
              <a:t>prekoncepty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ind</a:t>
            </a:r>
            <a:r>
              <a:rPr lang="cs-CZ" altLang="cs-CZ" dirty="0" smtClean="0"/>
              <a:t>., aj.)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výchovné využití vyučování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organizace podmínek výuky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časový projekt výuky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dirty="0" smtClean="0">
                <a:solidFill>
                  <a:schemeClr val="tx1"/>
                </a:solidFill>
              </a:rPr>
              <a:t>Příprava prezentace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Raport-úvod</a:t>
            </a:r>
          </a:p>
          <a:p>
            <a:pPr eaLnBrk="1" hangingPunct="1"/>
            <a:r>
              <a:rPr lang="cs-CZ" altLang="cs-CZ" smtClean="0"/>
              <a:t>Osnova</a:t>
            </a:r>
          </a:p>
          <a:p>
            <a:pPr eaLnBrk="1" hangingPunct="1"/>
            <a:r>
              <a:rPr lang="cs-CZ" altLang="cs-CZ" smtClean="0"/>
              <a:t>Jen body – text umíme nazpaměť</a:t>
            </a:r>
          </a:p>
          <a:p>
            <a:pPr eaLnBrk="1" hangingPunct="1"/>
            <a:r>
              <a:rPr lang="cs-CZ" altLang="cs-CZ" smtClean="0"/>
              <a:t>Využít všech možností názornosti (vedoucích k výukovému cíli)</a:t>
            </a:r>
          </a:p>
          <a:p>
            <a:pPr eaLnBrk="1" hangingPunct="1"/>
            <a:r>
              <a:rPr lang="cs-CZ" altLang="cs-CZ" smtClean="0"/>
              <a:t>Zpětná vazba</a:t>
            </a:r>
          </a:p>
          <a:p>
            <a:pPr eaLnBrk="1" hangingPunct="1"/>
            <a:r>
              <a:rPr lang="cs-CZ" altLang="cs-CZ" smtClean="0"/>
              <a:t>Závěr (shrnutí, opakování, procvičování)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Literatura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lnSpc>
                <a:spcPct val="87000"/>
              </a:lnSpc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CHRÁSKA, M. </a:t>
            </a:r>
            <a:r>
              <a:rPr lang="cs-CZ" altLang="cs-CZ" i="1" smtClean="0"/>
              <a:t>Didaktické testy</a:t>
            </a:r>
            <a:r>
              <a:rPr lang="cs-CZ" altLang="cs-CZ" smtClean="0"/>
              <a:t>. Brno : Paido, 1999. ISBN 80-85931-68-0.</a:t>
            </a:r>
          </a:p>
          <a:p>
            <a:pPr marL="328613" indent="-328613" eaLnBrk="1" hangingPunct="1">
              <a:lnSpc>
                <a:spcPct val="90000"/>
              </a:lnSpc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KALHOUS, Z., OBST, O. a kol. </a:t>
            </a:r>
            <a:r>
              <a:rPr lang="cs-CZ" altLang="cs-CZ" i="1" smtClean="0"/>
              <a:t>Školní didaktika</a:t>
            </a:r>
            <a:r>
              <a:rPr lang="cs-CZ" altLang="cs-CZ" smtClean="0"/>
              <a:t>. Praha : Portál, 2002. ISBN 80-7178-253-X.</a:t>
            </a:r>
          </a:p>
          <a:p>
            <a:pPr marL="328613" indent="-328613" eaLnBrk="1" hangingPunct="1">
              <a:lnSpc>
                <a:spcPct val="90000"/>
              </a:lnSpc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PRŮCHA, J.; WALTEROVÁ, E.; MAREŠ, J. </a:t>
            </a:r>
            <a:r>
              <a:rPr lang="cs-CZ" altLang="cs-CZ" i="1" smtClean="0"/>
              <a:t>Pedagogický slovník</a:t>
            </a:r>
            <a:r>
              <a:rPr lang="cs-CZ" altLang="cs-CZ" smtClean="0"/>
              <a:t>. Praha : Portál, 2003.  ISBN 80-7178-772-8.</a:t>
            </a:r>
          </a:p>
          <a:p>
            <a:pPr marL="328613" indent="-328613" eaLnBrk="1" hangingPunct="1">
              <a:lnSpc>
                <a:spcPct val="90000"/>
              </a:lnSpc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SKALKOVÁ, J. </a:t>
            </a:r>
            <a:r>
              <a:rPr lang="cs-CZ" altLang="cs-CZ" i="1" smtClean="0"/>
              <a:t>Obecná didaktika</a:t>
            </a:r>
            <a:r>
              <a:rPr lang="cs-CZ" altLang="cs-CZ" smtClean="0"/>
              <a:t>. Praha : Grada, 2007. ISBN 978-80-247-1821-7.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Psychodidaktika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ŠKODA, D.; DOULÍK, P. </a:t>
            </a:r>
            <a:r>
              <a:rPr lang="cs-CZ" altLang="cs-CZ" sz="2000" i="1" dirty="0" smtClean="0"/>
              <a:t>Psychodidaktika</a:t>
            </a:r>
            <a:r>
              <a:rPr lang="cs-CZ" altLang="cs-CZ" sz="2000" dirty="0" smtClean="0"/>
              <a:t>. Praha : Granada, 2011. (dohledatelné na Google </a:t>
            </a:r>
            <a:r>
              <a:rPr lang="cs-CZ" altLang="cs-CZ" sz="2000" dirty="0" err="1" smtClean="0"/>
              <a:t>books</a:t>
            </a:r>
            <a:r>
              <a:rPr lang="cs-CZ" altLang="cs-CZ" sz="2000" dirty="0" smtClean="0"/>
              <a:t>)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(citace: str. 48-51)</a:t>
            </a:r>
          </a:p>
          <a:p>
            <a:pPr marL="0" indent="0" eaLnBrk="1" hangingPunct="1">
              <a:buClr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u="sng" dirty="0" smtClean="0"/>
              <a:t>KLASIFIKACE UČEBNÍCH STYLŮ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Nejjednodušší rozdělení: dominance pravé nebo levé mozkové hemisféry</a:t>
            </a:r>
          </a:p>
          <a:p>
            <a:pPr marL="0" indent="0" eaLnBrk="1" hangingPunct="1">
              <a:buClr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	</a:t>
            </a:r>
            <a:r>
              <a:rPr lang="cs-CZ" altLang="cs-CZ" sz="2000" dirty="0" smtClean="0"/>
              <a:t>- pravá: divergentní (umělecký) typ; intuice, spíš celek než detaily</a:t>
            </a:r>
          </a:p>
          <a:p>
            <a:pPr marL="0" indent="0" eaLnBrk="1" hangingPunct="1">
              <a:buClr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	</a:t>
            </a:r>
            <a:r>
              <a:rPr lang="cs-CZ" altLang="cs-CZ" sz="2000" dirty="0" smtClean="0"/>
              <a:t>- levá: racionální typ; systém, logika, pořádek</a:t>
            </a:r>
          </a:p>
          <a:p>
            <a:pPr eaLnBrk="1" hangingPunct="1">
              <a:buClrTx/>
              <a:buFont typeface="Wingdings" panose="05000000000000000000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Klasifikace podle preference smyslových podnětů</a:t>
            </a:r>
          </a:p>
          <a:p>
            <a:pPr marL="0" indent="0" eaLnBrk="1" hangingPunct="1">
              <a:buClr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	</a:t>
            </a:r>
            <a:r>
              <a:rPr lang="cs-CZ" altLang="cs-CZ" sz="2000" dirty="0" smtClean="0"/>
              <a:t>- Vizuální typ</a:t>
            </a:r>
          </a:p>
          <a:p>
            <a:pPr marL="0" indent="0" eaLnBrk="1" hangingPunct="1">
              <a:buClr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	</a:t>
            </a:r>
            <a:r>
              <a:rPr lang="cs-CZ" altLang="cs-CZ" sz="2000" dirty="0" smtClean="0"/>
              <a:t>- Auditivní typ</a:t>
            </a:r>
          </a:p>
          <a:p>
            <a:pPr marL="0" indent="0" eaLnBrk="1" hangingPunct="1">
              <a:buClr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	</a:t>
            </a:r>
            <a:r>
              <a:rPr lang="cs-CZ" altLang="cs-CZ" sz="2000" dirty="0" smtClean="0"/>
              <a:t>- Haptický typ</a:t>
            </a:r>
          </a:p>
          <a:p>
            <a:pPr marL="0" indent="0" eaLnBrk="1" hangingPunct="1">
              <a:buClr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000" dirty="0" smtClean="0"/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2452355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Psychologie a vzdělávání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smtClean="0"/>
              <a:t>Různé teorie osobnosti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smtClean="0"/>
              <a:t>Behavioristická psychologie (kognitivní psychologie, psychologie učení)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smtClean="0"/>
              <a:t>Vývojová psychologie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Edukace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smtClean="0"/>
              <a:t>Edukace – z latinského educatio (vychovávání)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smtClean="0"/>
              <a:t>	V češtině má pojem edukace stejný význam jako anglické education (popř. slovenské edukácia)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smtClean="0"/>
              <a:t>Edukace (edukační proces) označuje souhrnně pojem „výchova a vzdělávání“. Používání pojmu edukace je praktičtější neboť procesy výchova a vzdělávání se v reálných situacích prolínají. 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smtClean="0"/>
              <a:t>Edukant a edukátor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VÝZNAM POJMU KURIKULUM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</a:pPr>
            <a:r>
              <a:rPr lang="cs-CZ" altLang="cs-CZ" sz="2800" smtClean="0"/>
              <a:t>1. vzdělávací program, projekt, plán</a:t>
            </a:r>
          </a:p>
          <a:p>
            <a:pPr marL="0" indent="0" eaLnBrk="1" hangingPunct="1">
              <a:buClrTx/>
              <a:buFont typeface="Wingdings" pitchFamily="2" charset="2"/>
              <a:buNone/>
            </a:pPr>
            <a:r>
              <a:rPr lang="cs-CZ" altLang="cs-CZ" sz="2800" smtClean="0"/>
              <a:t>2. průběh studia a jeho obsah</a:t>
            </a:r>
          </a:p>
          <a:p>
            <a:pPr marL="0" indent="0" eaLnBrk="1" hangingPunct="1">
              <a:buClrTx/>
              <a:buFont typeface="Wingdings" pitchFamily="2" charset="2"/>
              <a:buNone/>
            </a:pPr>
            <a:r>
              <a:rPr lang="cs-CZ" altLang="cs-CZ" sz="2800" smtClean="0"/>
              <a:t>3. obsah veškeré zkušenosti, kterou žáci  získávají ve škole a v činnostech vztahujících se ke školnímu vzdělávání</a:t>
            </a:r>
          </a:p>
          <a:p>
            <a:pPr marL="0" indent="0" eaLnBrk="1" hangingPunct="1">
              <a:buClrTx/>
              <a:buFont typeface="Wingdings" pitchFamily="2" charset="2"/>
              <a:buNone/>
            </a:pPr>
            <a:r>
              <a:rPr lang="cs-CZ" altLang="cs-CZ" sz="2800" smtClean="0"/>
              <a:t>4. seznam vyučovacích předmětů a jejich časové dotace pro pravidelné vyučování na daném typu vzdělávací instituce (srv. Průcha 2002 s.237; Průcha, Walterová, Mareš 2003 s. 110)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Kurikulární projekty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5141913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defRPr/>
            </a:pPr>
            <a:r>
              <a:rPr lang="cs-CZ" altLang="cs-CZ" sz="2000" dirty="0" smtClean="0"/>
              <a:t>Podle E.W. Eisnera lze většinu </a:t>
            </a:r>
            <a:r>
              <a:rPr lang="cs-CZ" altLang="cs-CZ" sz="2000" dirty="0" err="1" smtClean="0"/>
              <a:t>kurikulárních</a:t>
            </a:r>
            <a:r>
              <a:rPr lang="cs-CZ" altLang="cs-CZ" sz="2000" dirty="0" smtClean="0"/>
              <a:t> projektů zařadit do 5 konfliktních koncepcí: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cs-CZ" altLang="cs-CZ" sz="2000" dirty="0" smtClean="0"/>
              <a:t>Koncepce orientující se na strukturu poznání - tradiční členění na předměty; důraz na učivo jako soubor poznatků jednotlivých věd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cs-CZ" altLang="cs-CZ" sz="2000" dirty="0" smtClean="0"/>
              <a:t>Koncepce rozvoje kognitivních procesů - schopnost myslet je důležitější než seznam faktů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cs-CZ" altLang="cs-CZ" sz="2000" dirty="0" smtClean="0"/>
              <a:t>Koncepce orientovaná na technologii vyučování - důraz je na metodě předávání (obvykle se zdůrazňují didaktické inovace)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cs-CZ" altLang="cs-CZ" sz="2000" dirty="0" smtClean="0"/>
              <a:t>Koncepce seberealizace dítěte - dát žákovi prostor, aby objevoval svět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cs-CZ" altLang="cs-CZ" sz="2000" dirty="0" smtClean="0"/>
              <a:t>Koncepce nápravy společnosti - vzděláním je možnost řešit nešvary společnosti</a:t>
            </a:r>
          </a:p>
          <a:p>
            <a:pPr marL="0" indent="0" eaLnBrk="1" hangingPunct="1">
              <a:buClrTx/>
              <a:buFont typeface="Wingdings" pitchFamily="2" charset="2"/>
              <a:buNone/>
              <a:defRPr/>
            </a:pPr>
            <a:r>
              <a:rPr lang="cs-CZ" altLang="cs-CZ" sz="2000" dirty="0"/>
              <a:t>	</a:t>
            </a:r>
            <a:r>
              <a:rPr lang="cs-CZ" altLang="cs-CZ" sz="2000" dirty="0" smtClean="0"/>
              <a:t>				(Průcha 2002 s. 239)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dirty="0" err="1" smtClean="0">
                <a:solidFill>
                  <a:schemeClr val="tx1"/>
                </a:solidFill>
              </a:rPr>
              <a:t>Kurikulární</a:t>
            </a:r>
            <a:r>
              <a:rPr lang="cs-CZ" altLang="cs-CZ" sz="2800" b="1" dirty="0" smtClean="0">
                <a:solidFill>
                  <a:schemeClr val="tx1"/>
                </a:solidFill>
              </a:rPr>
              <a:t> projekty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52988"/>
          </a:xfrm>
        </p:spPr>
        <p:txBody>
          <a:bodyPr/>
          <a:lstStyle/>
          <a:p>
            <a:pPr eaLnBrk="1" hangingPunct="1">
              <a:buClrTx/>
              <a:buNone/>
            </a:pPr>
            <a:r>
              <a:rPr lang="cs-CZ" altLang="cs-CZ" sz="2000" dirty="0" smtClean="0"/>
              <a:t>Podle Y. </a:t>
            </a:r>
            <a:r>
              <a:rPr lang="cs-CZ" altLang="cs-CZ" sz="2000" dirty="0" err="1" smtClean="0"/>
              <a:t>Bertranda</a:t>
            </a:r>
            <a:r>
              <a:rPr lang="cs-CZ" altLang="cs-CZ" sz="2000" dirty="0" smtClean="0"/>
              <a:t> (Soudobé teorie vzdělávání):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000" dirty="0" smtClean="0"/>
              <a:t>Spirituální koncepce (metafyzické, transcendentální)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000" dirty="0" smtClean="0"/>
              <a:t>Personalistické koncepce (humanistické, anarchistické, nedirektivní, otevřené, apod.)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000" dirty="0" err="1" smtClean="0"/>
              <a:t>Psychokognitivní</a:t>
            </a:r>
            <a:r>
              <a:rPr lang="cs-CZ" altLang="cs-CZ" sz="2000" dirty="0" smtClean="0"/>
              <a:t> koncepce (rozvoj kognitivních dovedností žáka; konstruktivismus)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000" dirty="0" smtClean="0"/>
              <a:t>Technologické koncepce (systémové)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000" dirty="0" smtClean="0"/>
              <a:t>Sociální koncepce (výchova má umožnit řešení </a:t>
            </a:r>
            <a:r>
              <a:rPr lang="cs-CZ" altLang="cs-CZ" sz="2000" dirty="0" err="1" smtClean="0"/>
              <a:t>soc</a:t>
            </a:r>
            <a:r>
              <a:rPr lang="cs-CZ" altLang="cs-CZ" sz="2000" dirty="0" smtClean="0"/>
              <a:t>. problémů)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000" dirty="0" smtClean="0"/>
              <a:t>Akademické koncepce (tradicionalistické, klasické; předávání trvalých hodnot, znalostí a dovedností; důraz na klasické vzdělání)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Literatura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lnSpc>
                <a:spcPct val="87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en-GB" u="sng" dirty="0" err="1" smtClean="0"/>
              <a:t>Hlavní</a:t>
            </a:r>
            <a:r>
              <a:rPr lang="en-GB" u="sng" dirty="0" smtClean="0"/>
              <a:t> </a:t>
            </a:r>
            <a:r>
              <a:rPr lang="en-GB" u="sng" dirty="0" err="1" smtClean="0"/>
              <a:t>literární</a:t>
            </a:r>
            <a:r>
              <a:rPr lang="en-GB" u="sng" dirty="0" smtClean="0"/>
              <a:t> </a:t>
            </a:r>
            <a:r>
              <a:rPr lang="en-GB" u="sng" dirty="0" err="1" smtClean="0"/>
              <a:t>zdroj</a:t>
            </a:r>
            <a:r>
              <a:rPr lang="cs-CZ" u="sng" dirty="0" smtClean="0"/>
              <a:t>e</a:t>
            </a:r>
            <a:r>
              <a:rPr lang="en-GB" u="sng" dirty="0" smtClean="0"/>
              <a:t>:</a:t>
            </a:r>
            <a:endParaRPr lang="en-GB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CHRÁSKA, M. </a:t>
            </a:r>
            <a:r>
              <a:rPr lang="cs-CZ" i="1" dirty="0" smtClean="0"/>
              <a:t>Didaktické testy</a:t>
            </a:r>
            <a:r>
              <a:rPr lang="cs-CZ" dirty="0" smtClean="0"/>
              <a:t>. Brno : </a:t>
            </a:r>
            <a:r>
              <a:rPr lang="cs-CZ" dirty="0" err="1" smtClean="0"/>
              <a:t>Paido</a:t>
            </a:r>
            <a:r>
              <a:rPr lang="cs-CZ" dirty="0" smtClean="0"/>
              <a:t>, 1999. ISBN 80-85931-68-0.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>
                <a:solidFill>
                  <a:srgbClr val="C00000"/>
                </a:solidFill>
              </a:rPr>
              <a:t>KALHOUS, Z., OBST, O. a kol. </a:t>
            </a:r>
            <a:r>
              <a:rPr lang="cs-CZ" i="1" dirty="0" smtClean="0">
                <a:solidFill>
                  <a:srgbClr val="C00000"/>
                </a:solidFill>
              </a:rPr>
              <a:t>Školní didaktika</a:t>
            </a:r>
            <a:r>
              <a:rPr lang="cs-CZ" dirty="0" smtClean="0">
                <a:solidFill>
                  <a:srgbClr val="C00000"/>
                </a:solidFill>
              </a:rPr>
              <a:t>. Praha : Portál, 2002. ISBN 80-7178-253-X.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PRŮCHA, J.; WALTEROVÁ, E.; MAREŠ, J. </a:t>
            </a:r>
            <a:r>
              <a:rPr lang="cs-CZ" i="1" dirty="0" smtClean="0"/>
              <a:t>Pedagogický slovník</a:t>
            </a:r>
            <a:r>
              <a:rPr lang="cs-CZ" dirty="0" smtClean="0"/>
              <a:t>. Praha : Portál, 2003.  ISBN 80-7178-772-8.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SKALKOVÁ, J. </a:t>
            </a:r>
            <a:r>
              <a:rPr lang="cs-CZ" i="1" dirty="0" smtClean="0"/>
              <a:t>Obecná didaktika</a:t>
            </a:r>
            <a:r>
              <a:rPr lang="cs-CZ" dirty="0" smtClean="0"/>
              <a:t>. Praha : </a:t>
            </a:r>
            <a:r>
              <a:rPr lang="cs-CZ" dirty="0" err="1" smtClean="0"/>
              <a:t>Grada</a:t>
            </a:r>
            <a:r>
              <a:rPr lang="cs-CZ" dirty="0" smtClean="0"/>
              <a:t>, 2007. ISBN 978-80-247-1821-7.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>
                <a:solidFill>
                  <a:srgbClr val="C00000"/>
                </a:solidFill>
              </a:rPr>
              <a:t>HROMÁDKA, Z. – elektronická skripta (v Učebních materiálech </a:t>
            </a:r>
            <a:r>
              <a:rPr lang="cs-CZ" dirty="0" err="1" smtClean="0">
                <a:solidFill>
                  <a:srgbClr val="C00000"/>
                </a:solidFill>
              </a:rPr>
              <a:t>ISu</a:t>
            </a:r>
            <a:r>
              <a:rPr lang="cs-CZ" dirty="0" smtClean="0">
                <a:solidFill>
                  <a:srgbClr val="C00000"/>
                </a:solidFill>
              </a:rPr>
              <a:t>)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ČAPEK, R.  Moderní didaktika. Praha : </a:t>
            </a:r>
            <a:r>
              <a:rPr lang="cs-CZ" dirty="0" err="1" smtClean="0"/>
              <a:t>Grada</a:t>
            </a:r>
            <a:r>
              <a:rPr lang="cs-CZ" dirty="0" smtClean="0"/>
              <a:t>, 2017.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RVP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endParaRPr lang="cs-CZ" sz="1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dirty="0" smtClean="0">
                <a:solidFill>
                  <a:schemeClr val="tx1"/>
                </a:solidFill>
              </a:rPr>
              <a:t>Obsah vzdělávání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Obsah</a:t>
            </a:r>
            <a:r>
              <a:rPr lang="cs-CZ" altLang="cs-CZ" sz="2800" dirty="0" smtClean="0"/>
              <a:t> školního vzdělávání: strukturovaný a funkčně uspořádaný výběr </a:t>
            </a: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obsahu</a:t>
            </a:r>
            <a:r>
              <a:rPr lang="cs-CZ" altLang="cs-CZ" sz="2800" dirty="0" smtClean="0"/>
              <a:t> vzdělávání, odpovídající cílům příslušného stupně/typu školy (Průcha 2003 s. 142) 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dirty="0" smtClean="0">
                <a:solidFill>
                  <a:schemeClr val="tx1"/>
                </a:solidFill>
              </a:rPr>
              <a:t>Obsah výuky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800" dirty="0" smtClean="0"/>
              <a:t>RVP</a:t>
            </a:r>
          </a:p>
          <a:p>
            <a:pPr marL="0" indent="0" eaLnBrk="1" hangingPunct="1">
              <a:buClrTx/>
              <a:buNone/>
            </a:pPr>
            <a:r>
              <a:rPr lang="cs-CZ" altLang="cs-CZ" sz="2800" dirty="0" smtClean="0">
                <a:hlinkClick r:id="rId3"/>
              </a:rPr>
              <a:t>http</a:t>
            </a:r>
            <a:r>
              <a:rPr lang="cs-CZ" altLang="cs-CZ" sz="2800" dirty="0">
                <a:hlinkClick r:id="rId3"/>
              </a:rPr>
              <a:t>://</a:t>
            </a:r>
            <a:r>
              <a:rPr lang="cs-CZ" altLang="cs-CZ" sz="2800" dirty="0" smtClean="0">
                <a:hlinkClick r:id="rId3"/>
              </a:rPr>
              <a:t>www.</a:t>
            </a:r>
            <a:r>
              <a:rPr lang="cs-CZ" altLang="cs-CZ" sz="2800" dirty="0" err="1" smtClean="0">
                <a:hlinkClick r:id="rId3"/>
              </a:rPr>
              <a:t>msmt.cz</a:t>
            </a:r>
            <a:r>
              <a:rPr lang="cs-CZ" altLang="cs-CZ" sz="2800" dirty="0" smtClean="0">
                <a:hlinkClick r:id="rId3"/>
              </a:rPr>
              <a:t>/</a:t>
            </a:r>
            <a:r>
              <a:rPr lang="cs-CZ" altLang="cs-CZ" sz="2800" dirty="0" err="1" smtClean="0">
                <a:hlinkClick r:id="rId3"/>
              </a:rPr>
              <a:t>vzdelavani</a:t>
            </a:r>
            <a:r>
              <a:rPr lang="cs-CZ" altLang="cs-CZ" sz="2800" dirty="0" smtClean="0">
                <a:hlinkClick r:id="rId3"/>
              </a:rPr>
              <a:t>/</a:t>
            </a:r>
            <a:r>
              <a:rPr lang="cs-CZ" altLang="cs-CZ" sz="2800" dirty="0" err="1" smtClean="0">
                <a:hlinkClick r:id="rId3"/>
              </a:rPr>
              <a:t>skolstvi</a:t>
            </a:r>
            <a:r>
              <a:rPr lang="cs-CZ" altLang="cs-CZ" sz="2800" dirty="0" smtClean="0">
                <a:hlinkClick r:id="rId3"/>
              </a:rPr>
              <a:t>-v-</a:t>
            </a:r>
            <a:r>
              <a:rPr lang="cs-CZ" altLang="cs-CZ" sz="2800" dirty="0" err="1" smtClean="0">
                <a:hlinkClick r:id="rId3"/>
              </a:rPr>
              <a:t>cr</a:t>
            </a:r>
            <a:r>
              <a:rPr lang="cs-CZ" altLang="cs-CZ" sz="2800" dirty="0" smtClean="0">
                <a:hlinkClick r:id="rId3"/>
              </a:rPr>
              <a:t>/</a:t>
            </a:r>
            <a:r>
              <a:rPr lang="cs-CZ" altLang="cs-CZ" sz="2800" dirty="0" err="1" smtClean="0">
                <a:hlinkClick r:id="rId3"/>
              </a:rPr>
              <a:t>skolskareforma</a:t>
            </a:r>
            <a:r>
              <a:rPr lang="cs-CZ" altLang="cs-CZ" sz="2800" dirty="0" smtClean="0">
                <a:hlinkClick r:id="rId3"/>
              </a:rPr>
              <a:t>/</a:t>
            </a:r>
            <a:r>
              <a:rPr lang="cs-CZ" altLang="cs-CZ" sz="2800" dirty="0" err="1" smtClean="0">
                <a:hlinkClick r:id="rId3"/>
              </a:rPr>
              <a:t>ramcove</a:t>
            </a:r>
            <a:r>
              <a:rPr lang="cs-CZ" altLang="cs-CZ" sz="2800" dirty="0" smtClean="0">
                <a:hlinkClick r:id="rId3"/>
              </a:rPr>
              <a:t>-</a:t>
            </a:r>
            <a:r>
              <a:rPr lang="cs-CZ" altLang="cs-CZ" sz="2800" dirty="0" err="1" smtClean="0">
                <a:hlinkClick r:id="rId3"/>
              </a:rPr>
              <a:t>vzdelavaci</a:t>
            </a:r>
            <a:r>
              <a:rPr lang="cs-CZ" altLang="cs-CZ" sz="2800" dirty="0" smtClean="0">
                <a:hlinkClick r:id="rId3"/>
              </a:rPr>
              <a:t>-programy</a:t>
            </a:r>
            <a:endParaRPr lang="cs-CZ" altLang="cs-CZ" sz="2800" dirty="0" smtClean="0"/>
          </a:p>
          <a:p>
            <a:pPr eaLnBrk="1" hangingPunct="1">
              <a:buClrTx/>
              <a:buFont typeface="Wingdings" pitchFamily="2" charset="2"/>
              <a:buChar char="Ø"/>
            </a:pPr>
            <a:endParaRPr lang="cs-CZ" alt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Kompetence</a:t>
            </a:r>
          </a:p>
        </p:txBody>
      </p:sp>
      <p:pic>
        <p:nvPicPr>
          <p:cNvPr id="819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8353425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755576" y="2924944"/>
            <a:ext cx="648072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dirty="0" smtClean="0">
                <a:solidFill>
                  <a:schemeClr val="tx1"/>
                </a:solidFill>
              </a:rPr>
              <a:t>Klíčové kompetence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800" b="1" dirty="0" smtClean="0"/>
              <a:t>Klíčové kompetence</a:t>
            </a:r>
            <a:r>
              <a:rPr lang="cs-CZ" altLang="cs-CZ" sz="2800" dirty="0" smtClean="0"/>
              <a:t>: </a:t>
            </a:r>
            <a:r>
              <a:rPr lang="cs-CZ" altLang="cs-CZ" sz="2800" u="sng" dirty="0" smtClean="0"/>
              <a:t>Soubor požadavků</a:t>
            </a:r>
            <a:r>
              <a:rPr lang="cs-CZ" altLang="cs-CZ" sz="2800" dirty="0" smtClean="0"/>
              <a:t> na vzdělávání zahrnující podstatné vědomosti, dovednosti a schopnosti univerzálně použitelné v běžných pracovních a životních situacích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800" dirty="0" smtClean="0"/>
              <a:t>Nejsou vázány na jednotlivé předměty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800" dirty="0" smtClean="0"/>
              <a:t>Součást obecného základu vzdělávání</a:t>
            </a:r>
          </a:p>
        </p:txBody>
      </p:sp>
    </p:spTree>
    <p:extLst>
      <p:ext uri="{BB962C8B-B14F-4D97-AF65-F5344CB8AC3E}">
        <p14:creationId xmlns="" xmlns:p14="http://schemas.microsoft.com/office/powerpoint/2010/main" val="468707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Kompetence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buClrTx/>
              <a:buNone/>
            </a:pPr>
            <a:r>
              <a:rPr lang="cs-CZ" altLang="cs-CZ" b="1" dirty="0" smtClean="0"/>
              <a:t>„Na čtyřletých gymnáziích a na vyšším stupni víceletých gymnázií by si žák měl osvojit: 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dirty="0" smtClean="0"/>
              <a:t>kompetenci k učení, 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dirty="0" smtClean="0"/>
              <a:t>kompetenci k řešení problémů, 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dirty="0" smtClean="0"/>
              <a:t>kompetenci komunikativní, 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dirty="0" smtClean="0"/>
              <a:t>kompetenci sociální a personální, 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dirty="0" smtClean="0"/>
              <a:t>kompetenci občanskou, 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dirty="0" smtClean="0"/>
              <a:t>kompetenci k podnikavosti“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Kompetence k učení</a:t>
            </a:r>
          </a:p>
        </p:txBody>
      </p:sp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89113"/>
            <a:ext cx="82089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Kompetence k řešení problémů</a:t>
            </a: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8424862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Kompetence komunikativní</a:t>
            </a:r>
          </a:p>
        </p:txBody>
      </p:sp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73238"/>
            <a:ext cx="835183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Kompetence personální a sociální</a:t>
            </a:r>
          </a:p>
        </p:txBody>
      </p: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28775"/>
            <a:ext cx="8496300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76700"/>
            <a:ext cx="84963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Kompetence občanská</a:t>
            </a:r>
          </a:p>
        </p:txBody>
      </p:sp>
      <p:pic>
        <p:nvPicPr>
          <p:cNvPr id="8909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73238"/>
            <a:ext cx="8496300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Co je předmětem didaktiky?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Vyučování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Jaký je účel vyučování?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Socializace - 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	</a:t>
            </a:r>
            <a:r>
              <a:rPr lang="cs-CZ" altLang="cs-CZ" dirty="0" smtClean="0"/>
              <a:t>individualizace</a:t>
            </a:r>
            <a:endParaRPr lang="cs-CZ" altLang="cs-CZ" dirty="0" smtClean="0"/>
          </a:p>
        </p:txBody>
      </p:sp>
      <p:pic>
        <p:nvPicPr>
          <p:cNvPr id="20484" name="Picture 4" descr="C:\Users\Zdenal\AppData\Local\Microsoft\Windows\Temporary Internet Files\Content.IE5\GXZZJ128\MP90040232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349500"/>
            <a:ext cx="4067175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dirty="0" smtClean="0">
                <a:solidFill>
                  <a:schemeClr val="tx1"/>
                </a:solidFill>
              </a:rPr>
              <a:t>Kompetence k podnikavosti</a:t>
            </a:r>
          </a:p>
        </p:txBody>
      </p:sp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00213"/>
            <a:ext cx="8135938" cy="39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Vzdělávací oblasti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</a:pPr>
            <a:r>
              <a:rPr lang="cs-CZ" altLang="cs-CZ" u="sng" dirty="0" smtClean="0"/>
              <a:t>5. Vzdělávací oblasti:</a:t>
            </a:r>
          </a:p>
          <a:p>
            <a:pPr marL="0" indent="0">
              <a:buClrTx/>
              <a:buFont typeface="Wingdings" pitchFamily="2" charset="2"/>
              <a:buNone/>
            </a:pPr>
            <a:r>
              <a:rPr lang="pl-PL" altLang="cs-CZ" sz="1800" b="1" dirty="0" smtClean="0"/>
              <a:t>5.1 Jazyk a jazyková </a:t>
            </a:r>
          </a:p>
          <a:p>
            <a:pPr marL="0" indent="0">
              <a:buClrTx/>
              <a:buFont typeface="Wingdings" pitchFamily="2" charset="2"/>
              <a:buNone/>
            </a:pPr>
            <a:r>
              <a:rPr lang="pl-PL" altLang="cs-CZ" sz="1800" b="1" dirty="0" smtClean="0"/>
              <a:t>5.2 Matematika a její aplikace</a:t>
            </a:r>
            <a:endParaRPr lang="pl-PL" altLang="cs-CZ" sz="1800" dirty="0" smtClean="0"/>
          </a:p>
          <a:p>
            <a:pPr marL="0" indent="0">
              <a:buClrTx/>
              <a:buFont typeface="Wingdings" pitchFamily="2" charset="2"/>
              <a:buNone/>
            </a:pPr>
            <a:r>
              <a:rPr lang="pt-BR" altLang="cs-CZ" sz="1800" b="1" dirty="0" smtClean="0"/>
              <a:t>5.3 Člověk a příroda</a:t>
            </a:r>
            <a:endParaRPr lang="cs-CZ" altLang="cs-CZ" sz="1800" b="1" dirty="0" smtClean="0"/>
          </a:p>
          <a:p>
            <a:pPr marL="0" indent="0">
              <a:buClrTx/>
              <a:buFont typeface="Wingdings" pitchFamily="2" charset="2"/>
              <a:buNone/>
            </a:pPr>
            <a:r>
              <a:rPr lang="cs-CZ" altLang="cs-CZ" sz="1800" dirty="0" smtClean="0"/>
              <a:t>5.3.1 Fyzika</a:t>
            </a:r>
          </a:p>
          <a:p>
            <a:pPr marL="0" indent="0">
              <a:buClrTx/>
              <a:buFont typeface="Wingdings" pitchFamily="2" charset="2"/>
              <a:buNone/>
            </a:pPr>
            <a:r>
              <a:rPr lang="cs-CZ" altLang="cs-CZ" sz="1800" dirty="0" smtClean="0"/>
              <a:t>5.3.2Chemie</a:t>
            </a:r>
          </a:p>
          <a:p>
            <a:pPr marL="0" indent="0">
              <a:buClrTx/>
              <a:buFont typeface="Wingdings" pitchFamily="2" charset="2"/>
              <a:buNone/>
            </a:pPr>
            <a:r>
              <a:rPr lang="cs-CZ" altLang="cs-CZ" sz="1800" dirty="0" smtClean="0"/>
              <a:t>5.3.3Biologie</a:t>
            </a:r>
          </a:p>
          <a:p>
            <a:pPr marL="0" indent="0">
              <a:buClrTx/>
              <a:buFont typeface="Wingdings" pitchFamily="2" charset="2"/>
              <a:buNone/>
            </a:pPr>
            <a:r>
              <a:rPr lang="cs-CZ" altLang="cs-CZ" sz="1800" dirty="0" smtClean="0"/>
              <a:t>5.3.4Geografie</a:t>
            </a:r>
          </a:p>
          <a:p>
            <a:pPr marL="0" indent="0">
              <a:buClrTx/>
              <a:buFont typeface="Wingdings" pitchFamily="2" charset="2"/>
              <a:buNone/>
            </a:pPr>
            <a:r>
              <a:rPr lang="cs-CZ" altLang="cs-CZ" sz="1800" dirty="0" smtClean="0"/>
              <a:t>5.3.5Geologie</a:t>
            </a:r>
          </a:p>
          <a:p>
            <a:pPr marL="0" indent="0">
              <a:buClrTx/>
              <a:buFont typeface="Wingdings" pitchFamily="2" charset="2"/>
              <a:buNone/>
            </a:pPr>
            <a:r>
              <a:rPr lang="cs-CZ" altLang="cs-CZ" sz="1800" b="1" dirty="0" smtClean="0"/>
              <a:t>5.4 Člověk a společnost</a:t>
            </a:r>
          </a:p>
          <a:p>
            <a:pPr marL="0" indent="0">
              <a:buClrTx/>
              <a:buFont typeface="Wingdings" pitchFamily="2" charset="2"/>
              <a:buNone/>
            </a:pPr>
            <a:r>
              <a:rPr lang="cs-CZ" altLang="cs-CZ" sz="1800" b="1" dirty="0" smtClean="0"/>
              <a:t>5.5 Člověk a svět práce</a:t>
            </a:r>
            <a:endParaRPr lang="cs-CZ" altLang="cs-CZ" sz="1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Vzdělávací oblasti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</a:pPr>
            <a:r>
              <a:rPr lang="cs-CZ" altLang="cs-CZ" u="sng" smtClean="0"/>
              <a:t>Vzdělávací oblasti:</a:t>
            </a:r>
          </a:p>
          <a:p>
            <a:pPr marL="0" indent="0">
              <a:buClrTx/>
              <a:buFont typeface="Wingdings" pitchFamily="2" charset="2"/>
              <a:buNone/>
            </a:pPr>
            <a:r>
              <a:rPr lang="pt-BR" altLang="cs-CZ" sz="1800" b="1" smtClean="0"/>
              <a:t>5.6 Umění a</a:t>
            </a:r>
            <a:r>
              <a:rPr lang="cs-CZ" altLang="cs-CZ" sz="1800" b="1" smtClean="0"/>
              <a:t> </a:t>
            </a:r>
            <a:r>
              <a:rPr lang="pt-BR" altLang="cs-CZ" sz="1800" b="1" smtClean="0"/>
              <a:t>kultura</a:t>
            </a:r>
            <a:endParaRPr lang="cs-CZ" altLang="cs-CZ" sz="1800" b="1" smtClean="0"/>
          </a:p>
          <a:p>
            <a:pPr marL="0" indent="0">
              <a:buClrTx/>
              <a:buFont typeface="Wingdings" pitchFamily="2" charset="2"/>
              <a:buNone/>
            </a:pPr>
            <a:r>
              <a:rPr lang="cs-CZ" altLang="cs-CZ" sz="1800" smtClean="0"/>
              <a:t>5.6.1 Hudební obor</a:t>
            </a:r>
          </a:p>
          <a:p>
            <a:pPr marL="0" indent="0">
              <a:buClrTx/>
              <a:buFont typeface="Wingdings" pitchFamily="2" charset="2"/>
              <a:buNone/>
            </a:pPr>
            <a:r>
              <a:rPr lang="cs-CZ" altLang="cs-CZ" sz="1800" smtClean="0"/>
              <a:t>5.6.2 Výtvarný </a:t>
            </a:r>
          </a:p>
          <a:p>
            <a:pPr marL="0" indent="0">
              <a:buClrTx/>
              <a:buFont typeface="Wingdings" pitchFamily="2" charset="2"/>
              <a:buNone/>
            </a:pPr>
            <a:r>
              <a:rPr lang="pl-PL" altLang="cs-CZ" sz="1800" b="1" smtClean="0"/>
              <a:t>5.7 Člověk a zdraví</a:t>
            </a:r>
          </a:p>
          <a:p>
            <a:pPr marL="0" indent="0">
              <a:buClrTx/>
              <a:buFont typeface="Wingdings" pitchFamily="2" charset="2"/>
              <a:buNone/>
            </a:pPr>
            <a:r>
              <a:rPr lang="pl-PL" altLang="cs-CZ" sz="1800" b="1" smtClean="0"/>
              <a:t>5.8 Informatika a informační a komunikační technologie</a:t>
            </a:r>
            <a:endParaRPr lang="cs-CZ" altLang="cs-CZ" sz="18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Vzdělávací obor, předmět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defRPr/>
            </a:pPr>
            <a:r>
              <a:rPr lang="cs-CZ" sz="2800" u="sng" dirty="0" smtClean="0"/>
              <a:t>Například BIOLOGIE</a:t>
            </a:r>
          </a:p>
          <a:p>
            <a:pPr marL="0" indent="0" eaLnBrk="1" hangingPunct="1">
              <a:buClrTx/>
              <a:buFont typeface="Wingdings" pitchFamily="2" charset="2"/>
              <a:buNone/>
              <a:defRPr/>
            </a:pPr>
            <a:r>
              <a:rPr lang="cs-CZ" sz="2800" dirty="0" smtClean="0"/>
              <a:t>Obsah: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cs-CZ" sz="2800" dirty="0" smtClean="0"/>
              <a:t>Očekávané výstupy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Vzdělávací obor, předmět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defRPr/>
            </a:pPr>
            <a:r>
              <a:rPr lang="cs-CZ" sz="2800" u="sng" dirty="0" smtClean="0"/>
              <a:t>Například BIOLOGIE</a:t>
            </a:r>
          </a:p>
          <a:p>
            <a:pPr marL="0" indent="0" eaLnBrk="1" hangingPunct="1">
              <a:buClrTx/>
              <a:buFont typeface="Wingdings" pitchFamily="2" charset="2"/>
              <a:buNone/>
              <a:defRPr/>
            </a:pPr>
            <a:r>
              <a:rPr lang="cs-CZ" sz="2800" dirty="0" smtClean="0"/>
              <a:t>Obsah: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cs-CZ" sz="2800" dirty="0" smtClean="0"/>
              <a:t>Očekávané výstupy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cs-CZ" sz="2800" dirty="0" smtClean="0"/>
              <a:t>Učivo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bg1"/>
          </a:solidFill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Vzdělávací obor, předmět</a:t>
            </a:r>
          </a:p>
        </p:txBody>
      </p:sp>
      <p:pic>
        <p:nvPicPr>
          <p:cNvPr id="9523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84963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Vzdělávací obor, předmět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cs-CZ" altLang="cs-CZ" sz="2000" b="1" smtClean="0"/>
              <a:t>6. Průřezová témata: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cs-CZ" altLang="cs-CZ" sz="2000" smtClean="0"/>
              <a:t>6.1 Osobnostní a sociální výchova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cs-CZ" altLang="cs-CZ" sz="2000" smtClean="0"/>
              <a:t>6.2 Výchova k myšlení v evropských a globálních souvislostech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cs-CZ" altLang="cs-CZ" sz="2000" smtClean="0"/>
              <a:t>6.3 Multikulturní výchova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cs-CZ" altLang="cs-CZ" sz="2000" smtClean="0"/>
              <a:t>6.4 Environmentální výchova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cs-CZ" altLang="cs-CZ" sz="2000" smtClean="0"/>
              <a:t>6.5 Mediální výchova</a:t>
            </a:r>
          </a:p>
        </p:txBody>
      </p:sp>
      <p:pic>
        <p:nvPicPr>
          <p:cNvPr id="96260" name="Picture 4" descr="C:\Users\Zdenal\AppData\Local\Microsoft\Windows\Temporary Internet Files\Content.IE5\52BBF3OL\MC90043768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441700"/>
            <a:ext cx="3168650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827584" y="3789040"/>
            <a:ext cx="3312368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Literatura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CHRÁSKA, M. </a:t>
            </a:r>
            <a:r>
              <a:rPr lang="cs-CZ" altLang="cs-CZ" i="1" smtClean="0"/>
              <a:t>Didaktické testy</a:t>
            </a:r>
            <a:r>
              <a:rPr lang="cs-CZ" altLang="cs-CZ" smtClean="0"/>
              <a:t>. Brno : Paido, 1999. ISBN 80-85931-68-0.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KALHOUS, Z., OBST, O. a kol. </a:t>
            </a:r>
            <a:r>
              <a:rPr lang="cs-CZ" altLang="cs-CZ" i="1" smtClean="0"/>
              <a:t>Školní didaktika</a:t>
            </a:r>
            <a:r>
              <a:rPr lang="cs-CZ" altLang="cs-CZ" smtClean="0"/>
              <a:t>. Praha : Portál, 2002. ISBN 80-7178-253-X.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PRŮCHA, J.; WALTEROVÁ, E.; MAREŠ, J. </a:t>
            </a:r>
            <a:r>
              <a:rPr lang="cs-CZ" altLang="cs-CZ" i="1" smtClean="0"/>
              <a:t>Pedagogický slovník</a:t>
            </a:r>
            <a:r>
              <a:rPr lang="cs-CZ" altLang="cs-CZ" smtClean="0"/>
              <a:t>. Praha : Portál, 2003.  ISBN 80-7178-772-8.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SKALKOVÁ, J. </a:t>
            </a:r>
            <a:r>
              <a:rPr lang="cs-CZ" altLang="cs-CZ" i="1" smtClean="0"/>
              <a:t>Obecná didaktika</a:t>
            </a:r>
            <a:r>
              <a:rPr lang="cs-CZ" altLang="cs-CZ" smtClean="0"/>
              <a:t>. Praha : Grada, 2007. ISBN 978-80-247-1821-7.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Žák: subjekt edukace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1" y="1633132"/>
            <a:ext cx="8229600" cy="4746738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699850" indent="-516968">
              <a:lnSpc>
                <a:spcPct val="87000"/>
              </a:lnSpc>
              <a:buClrTx/>
              <a:buSzPct val="75000"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endParaRPr lang="cs-CZ" sz="2000" dirty="0"/>
          </a:p>
          <a:p>
            <a:pPr marL="699850" indent="-516968">
              <a:lnSpc>
                <a:spcPct val="87000"/>
              </a:lnSpc>
              <a:buClrTx/>
              <a:buSzPct val="75000"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/>
              <a:t>Dítě či adolescent je svými vlastnostmi a vývojem předmětem zájmu několika vědeckých disciplín:</a:t>
            </a:r>
          </a:p>
          <a:p>
            <a:pPr marL="182882" indent="0">
              <a:lnSpc>
                <a:spcPct val="87000"/>
              </a:lnSpc>
              <a:buClrTx/>
              <a:buSzPct val="75000"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</a:t>
            </a:r>
            <a:r>
              <a:rPr lang="cs-CZ" sz="2500" i="1" dirty="0"/>
              <a:t>Vývojová psychologie</a:t>
            </a:r>
          </a:p>
          <a:p>
            <a:pPr marL="182882" indent="0">
              <a:lnSpc>
                <a:spcPct val="87000"/>
              </a:lnSpc>
              <a:buClrTx/>
              <a:buSzPct val="75000"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</a:t>
            </a:r>
            <a:r>
              <a:rPr lang="cs-CZ" sz="2500" i="1" dirty="0"/>
              <a:t>Pedagogická psychologie</a:t>
            </a:r>
          </a:p>
          <a:p>
            <a:pPr marL="182882" indent="0">
              <a:lnSpc>
                <a:spcPct val="87000"/>
              </a:lnSpc>
              <a:buClrTx/>
              <a:buSzPct val="75000"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</a:t>
            </a:r>
            <a:r>
              <a:rPr lang="cs-CZ" sz="2500" i="1" dirty="0"/>
              <a:t>Sociologie dětství a rodiny</a:t>
            </a:r>
          </a:p>
          <a:p>
            <a:pPr marL="699850" indent="-516968">
              <a:lnSpc>
                <a:spcPct val="87000"/>
              </a:lnSpc>
              <a:buClrTx/>
              <a:buSzPct val="75000"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/>
              <a:t>Jaké determinanty žáků jsou nejdůležitější?</a:t>
            </a:r>
          </a:p>
          <a:p>
            <a:pPr marL="182882" indent="0">
              <a:lnSpc>
                <a:spcPct val="87000"/>
              </a:lnSpc>
              <a:buClrTx/>
              <a:buSzPct val="75000"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</a:t>
            </a:r>
            <a:r>
              <a:rPr lang="cs-CZ" sz="2500" dirty="0"/>
              <a:t>kognitivní (poznávací): zejména </a:t>
            </a:r>
            <a:r>
              <a:rPr lang="cs-CZ" sz="2500" dirty="0" smtClean="0"/>
              <a:t>inteligenční</a:t>
            </a:r>
          </a:p>
          <a:p>
            <a:pPr marL="182882" indent="0">
              <a:lnSpc>
                <a:spcPct val="87000"/>
              </a:lnSpc>
              <a:buClrTx/>
              <a:buSzPct val="75000"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/>
              <a:t>	</a:t>
            </a:r>
            <a:r>
              <a:rPr lang="cs-CZ" sz="2500" dirty="0" smtClean="0"/>
              <a:t> </a:t>
            </a:r>
            <a:r>
              <a:rPr lang="cs-CZ" sz="2500" dirty="0"/>
              <a:t>charakteristiky</a:t>
            </a:r>
          </a:p>
          <a:p>
            <a:pPr marL="182882" indent="0">
              <a:lnSpc>
                <a:spcPct val="87000"/>
              </a:lnSpc>
              <a:buClrTx/>
              <a:buSzPct val="75000"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</a:t>
            </a:r>
            <a:r>
              <a:rPr lang="cs-CZ" sz="2500" dirty="0"/>
              <a:t>sociokulturní a </a:t>
            </a:r>
            <a:r>
              <a:rPr lang="cs-CZ" sz="2500" dirty="0" err="1"/>
              <a:t>sociekonomické</a:t>
            </a:r>
            <a:r>
              <a:rPr lang="cs-CZ" sz="2500" dirty="0"/>
              <a:t> poměry v rodinách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Psychologie a vzdělávání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u="sng" dirty="0" smtClean="0"/>
              <a:t>Z vývojové psychologie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sz="2800" dirty="0"/>
              <a:t>Žáci sekundární školy (nižší a vyšší) jsou charakterističtí procesem dospívání  - pubescence (přibližně 11-15) let a adolescence (přibližně 15 - 22</a:t>
            </a:r>
            <a:r>
              <a:rPr lang="cs-CZ" sz="2800" dirty="0" smtClean="0"/>
              <a:t>)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sz="2800" dirty="0"/>
              <a:t>Tato poměrně dramatická vývojová období kladou značné nároky na </a:t>
            </a:r>
            <a:r>
              <a:rPr lang="cs-CZ" sz="2800" dirty="0" smtClean="0"/>
              <a:t>vychovatele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Didaktika (přesněji „obecná didaktika“) je „</a:t>
            </a:r>
            <a:r>
              <a:rPr lang="cs-CZ" altLang="cs-CZ" b="1" dirty="0" smtClean="0"/>
              <a:t>pedagogická disciplína</a:t>
            </a:r>
            <a:r>
              <a:rPr lang="cs-CZ" altLang="cs-CZ" dirty="0" smtClean="0"/>
              <a:t>, </a:t>
            </a:r>
            <a:r>
              <a:rPr lang="cs-CZ" altLang="cs-CZ" u="sng" dirty="0" smtClean="0"/>
              <a:t>teorie vyučování</a:t>
            </a:r>
            <a:r>
              <a:rPr lang="cs-CZ" altLang="cs-CZ" dirty="0" smtClean="0"/>
              <a:t>... Jejím předmětem se staly </a:t>
            </a:r>
            <a:r>
              <a:rPr lang="cs-CZ" altLang="cs-CZ" i="1" u="sng" dirty="0" smtClean="0"/>
              <a:t>cíle, obsah, metody</a:t>
            </a:r>
            <a:r>
              <a:rPr lang="cs-CZ" altLang="cs-CZ" u="sng" dirty="0" smtClean="0"/>
              <a:t> a </a:t>
            </a:r>
            <a:r>
              <a:rPr lang="cs-CZ" altLang="cs-CZ" i="1" u="sng" dirty="0" smtClean="0"/>
              <a:t>organizační formy</a:t>
            </a:r>
            <a:r>
              <a:rPr lang="cs-CZ" altLang="cs-CZ" u="sng" dirty="0" smtClean="0"/>
              <a:t> </a:t>
            </a:r>
            <a:r>
              <a:rPr lang="cs-CZ" altLang="cs-CZ" dirty="0" smtClean="0"/>
              <a:t>ve vyučování.“ 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Problémy jednotlivých stupňů a typů vzdělávání se zabývají odpovídající didaktiky, např. didaktika mateřské školy, didaktika základní školy, didaktika odborných škol (</a:t>
            </a:r>
            <a:r>
              <a:rPr lang="cs-CZ" altLang="cs-CZ" i="1" dirty="0" smtClean="0"/>
              <a:t>školská didaktika</a:t>
            </a:r>
            <a:r>
              <a:rPr lang="cs-CZ" altLang="cs-CZ" dirty="0" smtClean="0"/>
              <a:t>).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Specifickými problémy vyučování v jednotlivých vyučovacích předmětech se zabývají </a:t>
            </a:r>
            <a:r>
              <a:rPr lang="cs-CZ" altLang="cs-CZ" i="1" dirty="0" smtClean="0">
                <a:solidFill>
                  <a:srgbClr val="FF6600"/>
                </a:solidFill>
              </a:rPr>
              <a:t>předmětové didaktiky</a:t>
            </a:r>
            <a:r>
              <a:rPr lang="cs-CZ" altLang="cs-CZ" dirty="0" smtClean="0">
                <a:solidFill>
                  <a:srgbClr val="FF6600"/>
                </a:solidFill>
              </a:rPr>
              <a:t> , resp. oborové didaktiky</a:t>
            </a:r>
            <a:r>
              <a:rPr lang="cs-CZ" altLang="cs-CZ" dirty="0" smtClean="0"/>
              <a:t>.“ (Maňák 1993 In Průcha, Walterová, Mareš 2003 s.44) 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000" dirty="0" smtClean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Psychologie a vzdělávání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u="sng" dirty="0" smtClean="0"/>
              <a:t>Z vývojové psychologie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sz="2800" dirty="0"/>
              <a:t>Díky emočním nestálostem může u dospívajícího docházet k častým výkyvům v prospěchu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sz="2800" dirty="0"/>
              <a:t>Dospívání je spojeno i s postupným osamostatňováním </a:t>
            </a:r>
            <a:r>
              <a:rPr lang="cs-CZ" sz="2800" dirty="0" smtClean="0"/>
              <a:t>jedince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sz="2800" dirty="0"/>
              <a:t>	</a:t>
            </a:r>
            <a:r>
              <a:rPr lang="cs-CZ" sz="2800" dirty="0" smtClean="0"/>
              <a:t>- revolta </a:t>
            </a:r>
            <a:r>
              <a:rPr lang="cs-CZ" sz="2800" dirty="0"/>
              <a:t>vůči </a:t>
            </a:r>
            <a:r>
              <a:rPr lang="cs-CZ" sz="2800" dirty="0" smtClean="0"/>
              <a:t>autoritám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sz="2800" dirty="0"/>
              <a:t>	</a:t>
            </a:r>
            <a:r>
              <a:rPr lang="cs-CZ" sz="2800" dirty="0" smtClean="0"/>
              <a:t>- úniky </a:t>
            </a:r>
            <a:r>
              <a:rPr lang="cs-CZ" sz="2800" dirty="0"/>
              <a:t>do vlastního vnitřního světa </a:t>
            </a:r>
            <a:endParaRPr lang="cs-CZ" sz="2800" dirty="0" smtClean="0"/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sz="2800" dirty="0"/>
              <a:t>	</a:t>
            </a:r>
            <a:r>
              <a:rPr lang="cs-CZ" sz="2800" dirty="0" smtClean="0"/>
              <a:t>- pasivní nežádoucí </a:t>
            </a:r>
            <a:r>
              <a:rPr lang="cs-CZ" sz="2800" dirty="0"/>
              <a:t>setrvávání v </a:t>
            </a:r>
            <a:r>
              <a:rPr lang="cs-CZ" sz="2800" dirty="0" smtClean="0"/>
              <a:t>roli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sz="2800" dirty="0"/>
              <a:t>	</a:t>
            </a:r>
            <a:r>
              <a:rPr lang="cs-CZ" sz="2800" dirty="0" smtClean="0"/>
              <a:t>dítěte </a:t>
            </a:r>
            <a:r>
              <a:rPr lang="cs-CZ" sz="2800" dirty="0"/>
              <a:t>(infantilní závislost</a:t>
            </a:r>
            <a:r>
              <a:rPr lang="cs-CZ" sz="2800" dirty="0" smtClean="0"/>
              <a:t>)</a:t>
            </a:r>
            <a:endParaRPr lang="cs-CZ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Psychologie a vzdělávání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u="sng" dirty="0" smtClean="0"/>
              <a:t>Z vývojové psychologie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sz="2800" dirty="0" smtClean="0"/>
              <a:t>Rozpor mezi fyzickou a sociální zralostí dospívajících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- subjektivní pocit dospělosti versus povinnosti žáka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- sexuální vyspělost mladistvých a sexuální touhy implikují frustrace (odkládání sexuálního života až na období zralosti sociální)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sz="2800" dirty="0"/>
              <a:t>Rozpor mezi rolí a </a:t>
            </a:r>
            <a:r>
              <a:rPr lang="cs-CZ" sz="2800" dirty="0" smtClean="0"/>
              <a:t>statusem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- očekává se přijetí rolí dospělého (odpovědnost)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- na druhou stranu status dospívajících je poměrně nízký    (poslušnost, vnější kontrola, ekonomická závislost, aj.)</a:t>
            </a: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>
                <a:solidFill>
                  <a:schemeClr val="tx1"/>
                </a:solidFill>
              </a:rPr>
              <a:t>Žák: inteligence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1" y="1633132"/>
            <a:ext cx="8229600" cy="5010286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699850" indent="-516968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/>
              <a:t>inteligence: </a:t>
            </a:r>
          </a:p>
          <a:p>
            <a:pPr marL="182882" indent="0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</a:t>
            </a:r>
            <a:r>
              <a:rPr lang="cs-CZ" sz="2500" dirty="0"/>
              <a:t>„účelná adaptace člověka v kontextu reálného světa“ (</a:t>
            </a:r>
            <a:r>
              <a:rPr lang="cs-CZ" sz="2500" dirty="0" err="1"/>
              <a:t>Sterneberg</a:t>
            </a:r>
            <a:r>
              <a:rPr lang="cs-CZ" sz="2500" dirty="0"/>
              <a:t>)</a:t>
            </a:r>
          </a:p>
          <a:p>
            <a:pPr marL="182882" indent="0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</a:t>
            </a:r>
            <a:r>
              <a:rPr lang="cs-CZ" sz="2500" dirty="0"/>
              <a:t>„schopnost člověka názorně nebo abstraktně myslet v řečových, numerických, časoprostorových aj. vztazích a nalézt řešení problému...“</a:t>
            </a:r>
          </a:p>
          <a:p>
            <a:pPr marL="182882" indent="0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„</a:t>
            </a:r>
            <a:r>
              <a:rPr lang="cs-CZ" sz="2500" dirty="0"/>
              <a:t>to, co mohou měřit inteligenční testy</a:t>
            </a:r>
            <a:r>
              <a:rPr lang="cs-CZ" sz="2500" dirty="0" smtClean="0"/>
              <a:t>“</a:t>
            </a:r>
          </a:p>
          <a:p>
            <a:pPr marL="699850" indent="-516968">
              <a:lnSpc>
                <a:spcPct val="87000"/>
              </a:lnSpc>
              <a:buClrTx/>
              <a:buSz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Inteligenční test: Alfred </a:t>
            </a:r>
            <a:r>
              <a:rPr lang="cs-CZ" sz="2500" dirty="0" err="1" smtClean="0"/>
              <a:t>Binet</a:t>
            </a:r>
            <a:r>
              <a:rPr lang="cs-CZ" sz="2500" dirty="0" smtClean="0"/>
              <a:t> (1857 - 1911); schopnost logického uvažování</a:t>
            </a:r>
          </a:p>
          <a:p>
            <a:pPr marL="699850" indent="-516968">
              <a:lnSpc>
                <a:spcPct val="87000"/>
              </a:lnSpc>
              <a:buClrTx/>
              <a:buSz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endParaRPr lang="cs-CZ" sz="2800" dirty="0" smtClean="0"/>
          </a:p>
          <a:p>
            <a:pPr marL="699850" indent="-516968">
              <a:lnSpc>
                <a:spcPct val="87000"/>
              </a:lnSpc>
              <a:buClrTx/>
              <a:buSz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endParaRPr lang="cs-CZ" sz="25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>
                <a:solidFill>
                  <a:schemeClr val="tx1"/>
                </a:solidFill>
              </a:rPr>
              <a:t>Žák: inteligence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1" y="1633132"/>
            <a:ext cx="8229600" cy="5010286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771525" indent="-569913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Inteligenční kvocient: „číselný údaj vyjadřující úroveň intelektových schopností vzhledem k věku</a:t>
            </a:r>
          </a:p>
          <a:p>
            <a:pPr marL="771525" indent="-569913">
              <a:lnSpc>
                <a:spcPct val="87000"/>
              </a:lnSpc>
              <a:buClrTx/>
              <a:buSzTx/>
              <a:buFontTx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 IQ = (mentální věk) / chronologický věk . 100</a:t>
            </a:r>
          </a:p>
          <a:p>
            <a:pPr marL="771525" indent="-569913">
              <a:lnSpc>
                <a:spcPct val="87000"/>
              </a:lnSpc>
              <a:buClrTx/>
              <a:buSzTx/>
              <a:buFontTx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 IQ &lt; 100; jedinec má nižší inteligenci</a:t>
            </a:r>
          </a:p>
          <a:p>
            <a:pPr marL="771525" indent="-569913">
              <a:lnSpc>
                <a:spcPct val="87000"/>
              </a:lnSpc>
              <a:buClrTx/>
              <a:buSzTx/>
              <a:buFontTx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 IQ &gt; 100; jedinec má vyšší inteligenci</a:t>
            </a:r>
          </a:p>
          <a:p>
            <a:pPr marL="771525" indent="-569913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 pásmo průměrných hodnot se pohybuje v</a:t>
            </a:r>
          </a:p>
          <a:p>
            <a:pPr marL="771525" indent="-569913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Intervalu 100 +/- 10</a:t>
            </a:r>
          </a:p>
          <a:p>
            <a:pPr marL="771525" indent="-569913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pojmy jako debilita, imbecilita a idiocie se dnes již nepoužívají</a:t>
            </a:r>
          </a:p>
          <a:p>
            <a:pPr marL="771525" indent="-569913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- velká část inteligenčních schopností je vrozená (82% ze skóre je určeno geneticky)</a:t>
            </a:r>
          </a:p>
          <a:p>
            <a:pPr marL="771525" indent="-569913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lang="cs-CZ" sz="2800" dirty="0" smtClean="0"/>
          </a:p>
          <a:p>
            <a:pPr marL="771525" indent="-569913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lang="cs-CZ" sz="2800" dirty="0" smtClean="0"/>
          </a:p>
          <a:p>
            <a:pPr marL="771525" indent="-569913">
              <a:lnSpc>
                <a:spcPct val="87000"/>
              </a:lnSpc>
              <a:buClrTx/>
              <a:buSzTx/>
              <a:buFontTx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lang="cs-CZ" sz="2800" dirty="0" smtClean="0"/>
          </a:p>
          <a:p>
            <a:pPr marL="771525" indent="-569913">
              <a:lnSpc>
                <a:spcPct val="87000"/>
              </a:lnSpc>
              <a:buClrTx/>
              <a:buSzTx/>
              <a:buFontTx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 </a:t>
            </a:r>
          </a:p>
          <a:p>
            <a:pPr marL="771525" indent="-569913">
              <a:lnSpc>
                <a:spcPct val="87000"/>
              </a:lnSpc>
              <a:buClrTx/>
              <a:buSzTx/>
              <a:buFontTx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lang="cs-CZ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>
                <a:solidFill>
                  <a:schemeClr val="tx1"/>
                </a:solidFill>
              </a:rPr>
              <a:t>Prostředí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1" y="1633132"/>
            <a:ext cx="8229600" cy="4746738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699850" indent="-516968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endParaRPr lang="cs-CZ" sz="2800" dirty="0"/>
          </a:p>
          <a:p>
            <a:pPr marL="699850" indent="-516968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800" dirty="0"/>
              <a:t>Je prokázáno, že nedokonalost v užívání jazyka je velmi důležitým brzdícím faktorem školní edukace a že užívání jen omezeného jazykového kódu  je kumulativním deficitem (tj. zábranou, která vytváří začarovaný kruh potíží zvětšujících se v průběhu školních let (</a:t>
            </a:r>
            <a:r>
              <a:rPr lang="cs-CZ" sz="2800" dirty="0" err="1"/>
              <a:t>Lawton</a:t>
            </a:r>
            <a:r>
              <a:rPr lang="cs-CZ" sz="2800" dirty="0"/>
              <a:t> 1968)</a:t>
            </a:r>
          </a:p>
          <a:p>
            <a:pPr marL="699850" indent="-516968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800" dirty="0"/>
              <a:t>Příklad </a:t>
            </a:r>
            <a:r>
              <a:rPr lang="cs-CZ" sz="2800" dirty="0" err="1"/>
              <a:t>Bernsteinova</a:t>
            </a:r>
            <a:r>
              <a:rPr lang="cs-CZ" sz="2800" dirty="0"/>
              <a:t> výzkumu: Průcha 127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dirty="0" err="1">
                <a:solidFill>
                  <a:schemeClr val="tx1"/>
                </a:solidFill>
              </a:rPr>
              <a:t>Kognitivní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determinanty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1" y="1633132"/>
            <a:ext cx="8229600" cy="4746738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699850" indent="-516968">
              <a:lnSpc>
                <a:spcPct val="87000"/>
              </a:lnSpc>
              <a:buFont typeface="Times New Roman" pitchFamily="16" charset="0"/>
              <a:buChar char="•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endParaRPr lang="cs-CZ" dirty="0"/>
          </a:p>
          <a:p>
            <a:pPr marL="699850" indent="-516968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dirty="0" err="1"/>
              <a:t>Bloomova</a:t>
            </a:r>
            <a:r>
              <a:rPr lang="cs-CZ" dirty="0"/>
              <a:t> teorie:</a:t>
            </a:r>
          </a:p>
          <a:p>
            <a:pPr marL="699850" indent="-516968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dirty="0"/>
              <a:t>- Neexistují „dobří“ a „špatní“ žáci, ale pouze žáci, kteří se učí rychleji a žáci, kteří se učí pomaleji</a:t>
            </a:r>
          </a:p>
          <a:p>
            <a:pPr marL="699850" indent="-516968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dirty="0"/>
              <a:t>- Všichni žáci mohou dosáhnou dobrých studijních výsledků, pokud k tomu budou mít vhodné podmínky</a:t>
            </a:r>
          </a:p>
          <a:p>
            <a:pPr marL="699850" indent="-516968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dirty="0"/>
              <a:t>- Problém je, že učitelé často předpokládají, </a:t>
            </a:r>
            <a:r>
              <a:rPr lang="cs-CZ" u="sng" dirty="0"/>
              <a:t>že žáci vstupují do vyučovacího procesu vybaveni jistými znalostmi</a:t>
            </a:r>
            <a:r>
              <a:rPr lang="cs-CZ" dirty="0"/>
              <a:t>, aniž by si to ověřili (např. pokud žák nemá osvojenu schopnost porozumět čtenému textu, bude mít zřejmě problémy v dalším vzdělávání a to i v jiných než jazykových předmětech)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Žáci se speciálními vzdělávacími potřebami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1" y="1633132"/>
            <a:ext cx="8229600" cy="4746738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699850" indent="-516968">
              <a:lnSpc>
                <a:spcPct val="87000"/>
              </a:lnSpc>
              <a:buFont typeface="Times New Roman" pitchFamily="16" charset="0"/>
              <a:buChar char="•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endParaRPr lang="cs-CZ" sz="2000" dirty="0"/>
          </a:p>
          <a:p>
            <a:pPr marL="699850" indent="-516968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Nenadaní žáci – Má cenu je nutit?</a:t>
            </a:r>
          </a:p>
          <a:p>
            <a:pPr marL="699850" indent="-516968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Nadaní žáci</a:t>
            </a:r>
            <a:endParaRPr lang="cs-CZ" sz="2500" dirty="0"/>
          </a:p>
          <a:p>
            <a:pPr marL="699850" indent="-516968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/>
              <a:t>Rozšíření učiva? Demokratické odmítání elitářství</a:t>
            </a:r>
            <a:r>
              <a:rPr lang="cs-CZ" sz="2500" dirty="0" smtClean="0"/>
              <a:t>?</a:t>
            </a:r>
          </a:p>
          <a:p>
            <a:pPr marL="699850" indent="-516968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endParaRPr lang="cs-CZ" sz="2500" dirty="0" smtClean="0"/>
          </a:p>
          <a:p>
            <a:pPr marL="699850" indent="-516968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endParaRPr lang="cs-CZ" sz="25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Učitelská profese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36197" name="Picture 3" descr="C:\Users\Zdenal\AppData\Local\Microsoft\Windows\Temporary Internet Files\Content.IE5\1PRXRB2S\MC90021700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3284538"/>
            <a:ext cx="28543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8" name="Picture 4" descr="C:\Users\Zdenal\AppData\Local\Microsoft\Windows\Temporary Internet Files\Content.IE5\C176QYP7\MC90020005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844675"/>
            <a:ext cx="180022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Čím se vyznačuje profese?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910916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soubor znalostí a dovedností, který přesahuje znalosti a dovednosti laických osob? (Do jaké míry může být laik učitelem?)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aplikace výzkumu a teorie v praxi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dlouhá doba speciálního výcviku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kontrola nad licenčními standardy nad požadavky zahájení výkonu příslušného povolání (neaprobovaní učitelé?)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autonomie v rozhodování v rámci své pracovní činnosti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přijetí zodpovědnosti za výkon činností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existence samostatných sdružení (komor) příslušníků profese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>
                <a:solidFill>
                  <a:schemeClr val="tx1"/>
                </a:solidFill>
              </a:rPr>
              <a:t>Vymezení profese učitele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491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344166" indent="-263524">
              <a:lnSpc>
                <a:spcPct val="87000"/>
              </a:lnSpc>
              <a:tabLst>
                <a:tab pos="345605" algn="l"/>
                <a:tab pos="440647" algn="l"/>
                <a:tab pos="848173" algn="l"/>
                <a:tab pos="1255699" algn="l"/>
                <a:tab pos="1663225" algn="l"/>
                <a:tab pos="2070751" algn="l"/>
                <a:tab pos="2478277" algn="l"/>
                <a:tab pos="2885803" algn="l"/>
                <a:tab pos="3293329" algn="l"/>
                <a:tab pos="3700855" algn="l"/>
                <a:tab pos="4108381" algn="l"/>
                <a:tab pos="4515907" algn="l"/>
                <a:tab pos="4923433" algn="l"/>
                <a:tab pos="5330959" algn="l"/>
                <a:tab pos="5738485" algn="l"/>
                <a:tab pos="6146011" algn="l"/>
                <a:tab pos="6553537" algn="l"/>
                <a:tab pos="6961063" algn="l"/>
                <a:tab pos="7368589" algn="l"/>
                <a:tab pos="7776115" algn="l"/>
                <a:tab pos="8183641" algn="l"/>
              </a:tabLst>
              <a:defRPr/>
            </a:pPr>
            <a:endParaRPr lang="cs-CZ" sz="2000" dirty="0">
              <a:cs typeface="Times New Roman" pitchFamily="16" charset="0"/>
            </a:endParaRPr>
          </a:p>
          <a:p>
            <a:pPr marL="80642" indent="0">
              <a:lnSpc>
                <a:spcPct val="87000"/>
              </a:lnSpc>
              <a:buFont typeface="Wingdings" pitchFamily="2" charset="2"/>
              <a:buNone/>
              <a:tabLst>
                <a:tab pos="345605" algn="l"/>
                <a:tab pos="440647" algn="l"/>
                <a:tab pos="848173" algn="l"/>
                <a:tab pos="1255699" algn="l"/>
                <a:tab pos="1663225" algn="l"/>
                <a:tab pos="2070751" algn="l"/>
                <a:tab pos="2478277" algn="l"/>
                <a:tab pos="2885803" algn="l"/>
                <a:tab pos="3293329" algn="l"/>
                <a:tab pos="3700855" algn="l"/>
                <a:tab pos="4108381" algn="l"/>
                <a:tab pos="4515907" algn="l"/>
                <a:tab pos="4923433" algn="l"/>
                <a:tab pos="5330959" algn="l"/>
                <a:tab pos="5738485" algn="l"/>
                <a:tab pos="6146011" algn="l"/>
                <a:tab pos="6553537" algn="l"/>
                <a:tab pos="6961063" algn="l"/>
                <a:tab pos="7368589" algn="l"/>
                <a:tab pos="7776115" algn="l"/>
                <a:tab pos="8183641" algn="l"/>
              </a:tabLst>
              <a:defRPr/>
            </a:pPr>
            <a:r>
              <a:rPr lang="en-GB" sz="2200" dirty="0" smtClean="0">
                <a:cs typeface="Times New Roman" pitchFamily="16" charset="0"/>
              </a:rPr>
              <a:t>- </a:t>
            </a:r>
            <a:r>
              <a:rPr lang="en-GB" sz="2200" dirty="0" err="1" smtClean="0">
                <a:cs typeface="Times New Roman" pitchFamily="16" charset="0"/>
              </a:rPr>
              <a:t>organizace</a:t>
            </a:r>
            <a:r>
              <a:rPr lang="en-GB" sz="2200" dirty="0" smtClean="0">
                <a:cs typeface="Times New Roman" pitchFamily="16" charset="0"/>
              </a:rPr>
              <a:t> </a:t>
            </a:r>
            <a:r>
              <a:rPr lang="en-GB" sz="2200" dirty="0" err="1">
                <a:cs typeface="Times New Roman" pitchFamily="16" charset="0"/>
              </a:rPr>
              <a:t>poskytující</a:t>
            </a:r>
            <a:r>
              <a:rPr lang="en-GB" sz="2200" dirty="0">
                <a:cs typeface="Times New Roman" pitchFamily="16" charset="0"/>
              </a:rPr>
              <a:t> </a:t>
            </a:r>
            <a:r>
              <a:rPr lang="en-GB" sz="2200" dirty="0" err="1">
                <a:cs typeface="Times New Roman" pitchFamily="16" charset="0"/>
              </a:rPr>
              <a:t>akreditace</a:t>
            </a:r>
            <a:r>
              <a:rPr lang="en-GB" sz="2200" dirty="0">
                <a:cs typeface="Times New Roman" pitchFamily="16" charset="0"/>
              </a:rPr>
              <a:t> pro </a:t>
            </a:r>
            <a:r>
              <a:rPr lang="en-GB" sz="2200" dirty="0" err="1">
                <a:cs typeface="Times New Roman" pitchFamily="16" charset="0"/>
              </a:rPr>
              <a:t>individuální</a:t>
            </a:r>
            <a:r>
              <a:rPr lang="en-GB" sz="2200" dirty="0">
                <a:cs typeface="Times New Roman" pitchFamily="16" charset="0"/>
              </a:rPr>
              <a:t> </a:t>
            </a:r>
            <a:r>
              <a:rPr lang="en-GB" sz="2200" dirty="0" err="1" smtClean="0">
                <a:cs typeface="Times New Roman" pitchFamily="16" charset="0"/>
              </a:rPr>
              <a:t>profesionály</a:t>
            </a:r>
            <a:endParaRPr lang="cs-CZ" sz="2200" dirty="0" smtClean="0">
              <a:cs typeface="Times New Roman" pitchFamily="16" charset="0"/>
            </a:endParaRPr>
          </a:p>
          <a:p>
            <a:pPr marL="80642" indent="0">
              <a:lnSpc>
                <a:spcPct val="87000"/>
              </a:lnSpc>
              <a:buFont typeface="Wingdings" pitchFamily="2" charset="2"/>
              <a:buNone/>
              <a:tabLst>
                <a:tab pos="345605" algn="l"/>
                <a:tab pos="440647" algn="l"/>
                <a:tab pos="848173" algn="l"/>
                <a:tab pos="1255699" algn="l"/>
                <a:tab pos="1663225" algn="l"/>
                <a:tab pos="2070751" algn="l"/>
                <a:tab pos="2478277" algn="l"/>
                <a:tab pos="2885803" algn="l"/>
                <a:tab pos="3293329" algn="l"/>
                <a:tab pos="3700855" algn="l"/>
                <a:tab pos="4108381" algn="l"/>
                <a:tab pos="4515907" algn="l"/>
                <a:tab pos="4923433" algn="l"/>
                <a:tab pos="5330959" algn="l"/>
                <a:tab pos="5738485" algn="l"/>
                <a:tab pos="6146011" algn="l"/>
                <a:tab pos="6553537" algn="l"/>
                <a:tab pos="6961063" algn="l"/>
                <a:tab pos="7368589" algn="l"/>
                <a:tab pos="7776115" algn="l"/>
                <a:tab pos="8183641" algn="l"/>
              </a:tabLst>
              <a:defRPr/>
            </a:pPr>
            <a:r>
              <a:rPr lang="en-GB" sz="2200" dirty="0" smtClean="0">
                <a:cs typeface="Times New Roman" pitchFamily="16" charset="0"/>
              </a:rPr>
              <a:t>- </a:t>
            </a:r>
            <a:r>
              <a:rPr lang="en-GB" sz="2200" dirty="0" err="1">
                <a:cs typeface="Times New Roman" pitchFamily="16" charset="0"/>
              </a:rPr>
              <a:t>etický</a:t>
            </a:r>
            <a:r>
              <a:rPr lang="en-GB" sz="2200" dirty="0">
                <a:cs typeface="Times New Roman" pitchFamily="16" charset="0"/>
              </a:rPr>
              <a:t> </a:t>
            </a:r>
            <a:r>
              <a:rPr lang="en-GB" sz="2200" dirty="0" err="1">
                <a:cs typeface="Times New Roman" pitchFamily="16" charset="0"/>
              </a:rPr>
              <a:t>kodex</a:t>
            </a:r>
            <a:r>
              <a:rPr lang="en-GB" sz="2200" dirty="0">
                <a:cs typeface="Times New Roman" pitchFamily="16" charset="0"/>
              </a:rPr>
              <a:t> </a:t>
            </a:r>
            <a:r>
              <a:rPr lang="en-GB" sz="2200" dirty="0" err="1">
                <a:cs typeface="Times New Roman" pitchFamily="16" charset="0"/>
              </a:rPr>
              <a:t>profese</a:t>
            </a:r>
            <a:endParaRPr lang="en-GB" sz="2200" dirty="0">
              <a:cs typeface="Times New Roman" pitchFamily="16" charset="0"/>
            </a:endParaRPr>
          </a:p>
          <a:p>
            <a:pPr marL="80642" indent="0">
              <a:lnSpc>
                <a:spcPct val="87000"/>
              </a:lnSpc>
              <a:buFont typeface="Wingdings" pitchFamily="2" charset="2"/>
              <a:buNone/>
              <a:tabLst>
                <a:tab pos="345605" algn="l"/>
                <a:tab pos="440647" algn="l"/>
                <a:tab pos="848173" algn="l"/>
                <a:tab pos="1255699" algn="l"/>
                <a:tab pos="1663225" algn="l"/>
                <a:tab pos="2070751" algn="l"/>
                <a:tab pos="2478277" algn="l"/>
                <a:tab pos="2885803" algn="l"/>
                <a:tab pos="3293329" algn="l"/>
                <a:tab pos="3700855" algn="l"/>
                <a:tab pos="4108381" algn="l"/>
                <a:tab pos="4515907" algn="l"/>
                <a:tab pos="4923433" algn="l"/>
                <a:tab pos="5330959" algn="l"/>
                <a:tab pos="5738485" algn="l"/>
                <a:tab pos="6146011" algn="l"/>
                <a:tab pos="6553537" algn="l"/>
                <a:tab pos="6961063" algn="l"/>
                <a:tab pos="7368589" algn="l"/>
                <a:tab pos="7776115" algn="l"/>
                <a:tab pos="8183641" algn="l"/>
              </a:tabLst>
              <a:defRPr/>
            </a:pPr>
            <a:r>
              <a:rPr lang="en-GB" sz="2200" dirty="0">
                <a:cs typeface="Times New Roman" pitchFamily="16" charset="0"/>
              </a:rPr>
              <a:t>- </a:t>
            </a:r>
            <a:r>
              <a:rPr lang="en-GB" sz="2200" dirty="0" err="1">
                <a:cs typeface="Times New Roman" pitchFamily="16" charset="0"/>
              </a:rPr>
              <a:t>vysoká</a:t>
            </a:r>
            <a:r>
              <a:rPr lang="en-GB" sz="2200" dirty="0">
                <a:cs typeface="Times New Roman" pitchFamily="16" charset="0"/>
              </a:rPr>
              <a:t> </a:t>
            </a:r>
            <a:r>
              <a:rPr lang="en-GB" sz="2200" dirty="0" err="1">
                <a:cs typeface="Times New Roman" pitchFamily="16" charset="0"/>
              </a:rPr>
              <a:t>sociální</a:t>
            </a:r>
            <a:r>
              <a:rPr lang="en-GB" sz="2200" dirty="0">
                <a:cs typeface="Times New Roman" pitchFamily="16" charset="0"/>
              </a:rPr>
              <a:t> </a:t>
            </a:r>
            <a:r>
              <a:rPr lang="en-GB" sz="2200" dirty="0" err="1">
                <a:cs typeface="Times New Roman" pitchFamily="16" charset="0"/>
              </a:rPr>
              <a:t>prestiž</a:t>
            </a:r>
            <a:r>
              <a:rPr lang="en-GB" sz="2200" dirty="0">
                <a:cs typeface="Times New Roman" pitchFamily="16" charset="0"/>
              </a:rPr>
              <a:t> a </a:t>
            </a:r>
            <a:r>
              <a:rPr lang="en-GB" sz="2200" dirty="0" err="1">
                <a:cs typeface="Times New Roman" pitchFamily="16" charset="0"/>
              </a:rPr>
              <a:t>vysoký</a:t>
            </a:r>
            <a:r>
              <a:rPr lang="en-GB" sz="2200" dirty="0">
                <a:cs typeface="Times New Roman" pitchFamily="16" charset="0"/>
              </a:rPr>
              <a:t> </a:t>
            </a:r>
            <a:r>
              <a:rPr lang="en-GB" sz="2200" dirty="0" err="1">
                <a:cs typeface="Times New Roman" pitchFamily="16" charset="0"/>
              </a:rPr>
              <a:t>ekonomický</a:t>
            </a:r>
            <a:r>
              <a:rPr lang="en-GB" sz="2200" dirty="0">
                <a:cs typeface="Times New Roman" pitchFamily="16" charset="0"/>
              </a:rPr>
              <a:t> status </a:t>
            </a:r>
            <a:r>
              <a:rPr lang="en-GB" sz="2200" dirty="0" err="1">
                <a:cs typeface="Times New Roman" pitchFamily="16" charset="0"/>
              </a:rPr>
              <a:t>profesionálů</a:t>
            </a:r>
            <a:endParaRPr lang="en-GB" sz="2200" dirty="0">
              <a:cs typeface="Times New Roman" pitchFamily="16" charset="0"/>
            </a:endParaRP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5605" algn="l"/>
                <a:tab pos="440647" algn="l"/>
                <a:tab pos="848173" algn="l"/>
                <a:tab pos="1255699" algn="l"/>
                <a:tab pos="1663225" algn="l"/>
                <a:tab pos="2070751" algn="l"/>
                <a:tab pos="2478277" algn="l"/>
                <a:tab pos="2885803" algn="l"/>
                <a:tab pos="3293329" algn="l"/>
                <a:tab pos="3700855" algn="l"/>
                <a:tab pos="4108381" algn="l"/>
                <a:tab pos="4515907" algn="l"/>
                <a:tab pos="4923433" algn="l"/>
                <a:tab pos="5330959" algn="l"/>
                <a:tab pos="5738485" algn="l"/>
                <a:tab pos="6146011" algn="l"/>
                <a:tab pos="6553537" algn="l"/>
                <a:tab pos="6961063" algn="l"/>
                <a:tab pos="7368589" algn="l"/>
                <a:tab pos="7776115" algn="l"/>
                <a:tab pos="8183641" algn="l"/>
              </a:tabLst>
              <a:defRPr/>
            </a:pPr>
            <a:endParaRPr lang="en-GB" sz="2000" dirty="0">
              <a:cs typeface="Times New Roman" pitchFamily="16" charset="0"/>
            </a:endParaRPr>
          </a:p>
        </p:txBody>
      </p:sp>
      <p:pic>
        <p:nvPicPr>
          <p:cNvPr id="146440" name="Picture 2" descr="C:\Users\Zdenal\AppData\Local\Microsoft\Windows\Temporary Internet Files\Content.IE5\WLMGEWPP\MP90039988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3559175"/>
            <a:ext cx="3821112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Dnes: Teorie vyučování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Didaktika </a:t>
            </a:r>
            <a:r>
              <a:rPr lang="cs-CZ" altLang="cs-CZ" sz="2800" dirty="0" err="1" smtClean="0"/>
              <a:t>magna</a:t>
            </a:r>
            <a:r>
              <a:rPr lang="cs-CZ" altLang="cs-CZ" sz="2800" dirty="0" smtClean="0"/>
              <a:t> – širší pojetí didaktiky</a:t>
            </a:r>
          </a:p>
          <a:p>
            <a:pPr marL="0" indent="0" eaLnBrk="1" hangingPunct="1">
              <a:lnSpc>
                <a:spcPct val="90000"/>
              </a:lnSpc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	J. A. Komenský: „všeobecné umění, jak naučit 	všechny všemu“ </a:t>
            </a:r>
            <a:endParaRPr lang="cs-CZ" alt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eaLnBrk="1" hangingPunct="1">
              <a:lnSpc>
                <a:spcPct val="90000"/>
              </a:lnSpc>
              <a:buClrTx/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 Pansofií spasit lidstvo?</a:t>
            </a:r>
          </a:p>
          <a:p>
            <a:pPr marL="0" indent="0" eaLnBrk="1" hangingPunct="1">
              <a:lnSpc>
                <a:spcPct val="90000"/>
              </a:lnSpc>
              <a:buClrTx/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Způsobilost </a:t>
            </a:r>
            <a:r>
              <a:rPr lang="cs-CZ" alt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verzus</a:t>
            </a: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 vzdělanost</a:t>
            </a:r>
          </a:p>
          <a:p>
            <a:pPr marL="0" indent="0" eaLnBrk="1" hangingPunct="1">
              <a:lnSpc>
                <a:spcPct val="90000"/>
              </a:lnSpc>
              <a:buClrTx/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alt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Expertnost</a:t>
            </a: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cs-CZ" alt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verzus</a:t>
            </a: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 moudrost</a:t>
            </a:r>
          </a:p>
          <a:p>
            <a:pPr marL="0" indent="0" eaLnBrk="1" hangingPunct="1">
              <a:lnSpc>
                <a:spcPct val="90000"/>
              </a:lnSpc>
              <a:buClrTx/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 Jaký je tedy účel vzdělávání? (dosažení </a:t>
            </a:r>
            <a:r>
              <a:rPr lang="cs-CZ" alt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sociokulturní</a:t>
            </a: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 konformity; číst, psát a proč?)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Kategorizace profesí podle složitosti práce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491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0" indent="0">
              <a:lnSpc>
                <a:spcPct val="87000"/>
              </a:lnSpc>
              <a:buFont typeface="Wingdings" pitchFamily="2" charset="2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cs-CZ" sz="2200" dirty="0">
              <a:cs typeface="Times New Roman" pitchFamily="16" charset="0"/>
            </a:endParaRPr>
          </a:p>
          <a:p>
            <a:pPr marL="0" indent="0">
              <a:lnSpc>
                <a:spcPct val="87000"/>
              </a:lnSpc>
              <a:buFont typeface="Wingdings" pitchFamily="2" charset="2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sz="2200" dirty="0">
                <a:cs typeface="Times New Roman" pitchFamily="16" charset="0"/>
              </a:rPr>
              <a:t>1. </a:t>
            </a:r>
            <a:r>
              <a:rPr lang="cs-CZ" sz="2200" dirty="0">
                <a:cs typeface="Times New Roman" pitchFamily="16" charset="0"/>
              </a:rPr>
              <a:t>Práce nekvalifikované a pomocné: uklízečky, metaři, pomocní dělníci, pouliční prodavači</a:t>
            </a:r>
          </a:p>
          <a:p>
            <a:pPr marL="0" indent="0">
              <a:lnSpc>
                <a:spcPct val="87000"/>
              </a:lnSpc>
              <a:buFont typeface="Wingdings" pitchFamily="2" charset="2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>
                <a:cs typeface="Times New Roman" pitchFamily="16" charset="0"/>
              </a:rPr>
              <a:t>2. Práce jednoduché a dílčí: písařky, telefonisté, chovatelé hospodářských zvířat, malíři pokojů aj.</a:t>
            </a:r>
          </a:p>
          <a:p>
            <a:pPr marL="0" indent="0">
              <a:lnSpc>
                <a:spcPct val="87000"/>
              </a:lnSpc>
              <a:buFont typeface="Wingdings" pitchFamily="2" charset="2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>
                <a:cs typeface="Times New Roman" pitchFamily="16" charset="0"/>
              </a:rPr>
              <a:t>3. Práce </a:t>
            </a:r>
            <a:r>
              <a:rPr lang="cs-CZ" sz="2200" dirty="0" err="1">
                <a:cs typeface="Times New Roman" pitchFamily="16" charset="0"/>
              </a:rPr>
              <a:t>polokvalifikované</a:t>
            </a:r>
            <a:r>
              <a:rPr lang="cs-CZ" sz="2200" dirty="0">
                <a:cs typeface="Times New Roman" pitchFamily="16" charset="0"/>
              </a:rPr>
              <a:t>, rutinní: prodavači a pokladní, </a:t>
            </a:r>
            <a:r>
              <a:rPr lang="cs-CZ" sz="2200" b="1" dirty="0">
                <a:solidFill>
                  <a:schemeClr val="accent3">
                    <a:lumMod val="75000"/>
                  </a:schemeClr>
                </a:solidFill>
                <a:cs typeface="Times New Roman" pitchFamily="16" charset="0"/>
              </a:rPr>
              <a:t>pečovatelky v jeslích</a:t>
            </a:r>
            <a:r>
              <a:rPr lang="cs-CZ" sz="2200" dirty="0">
                <a:cs typeface="Times New Roman" pitchFamily="16" charset="0"/>
              </a:rPr>
              <a:t>, kominíci aj.</a:t>
            </a:r>
          </a:p>
          <a:p>
            <a:pPr marL="0" indent="0">
              <a:lnSpc>
                <a:spcPct val="87000"/>
              </a:lnSpc>
              <a:buFont typeface="Wingdings" pitchFamily="2" charset="2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>
                <a:cs typeface="Times New Roman" pitchFamily="16" charset="0"/>
              </a:rPr>
              <a:t>4. Práce kvalifikované, specializované, rutinní: sekretářky, policisté, kuchaři, horníci, švadleny, řidiči nákladních automobilů aj.</a:t>
            </a:r>
          </a:p>
          <a:p>
            <a:pPr marL="0" indent="0">
              <a:lnSpc>
                <a:spcPct val="87000"/>
              </a:lnSpc>
              <a:buFont typeface="Wingdings" pitchFamily="2" charset="2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>
                <a:cs typeface="Times New Roman" pitchFamily="16" charset="0"/>
              </a:rPr>
              <a:t>5. Práce střední složitosti a kvalifikovanosti: knihovníci, </a:t>
            </a:r>
            <a:r>
              <a:rPr lang="cs-CZ" sz="2200" b="1" dirty="0">
                <a:solidFill>
                  <a:schemeClr val="accent3">
                    <a:lumMod val="75000"/>
                  </a:schemeClr>
                </a:solidFill>
                <a:cs typeface="Times New Roman" pitchFamily="16" charset="0"/>
              </a:rPr>
              <a:t>vychovatelé</a:t>
            </a:r>
            <a:r>
              <a:rPr lang="cs-CZ" sz="2200" dirty="0">
                <a:cs typeface="Times New Roman" pitchFamily="16" charset="0"/>
              </a:rPr>
              <a:t>, účetní, sazeči, strojvedoucí aj.</a:t>
            </a:r>
          </a:p>
          <a:p>
            <a:pPr marL="0" indent="0">
              <a:lnSpc>
                <a:spcPct val="87000"/>
              </a:lnSpc>
              <a:buFont typeface="Wingdings" pitchFamily="2" charset="2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>
                <a:cs typeface="Times New Roman" pitchFamily="16" charset="0"/>
              </a:rPr>
              <a:t>6. Práce vyšší střední složitosti a kvalifikovanosti s omezenou samostatností: laboranti, zdravotní sestry, trenéři, ředitelé malých podniků aj.</a:t>
            </a:r>
          </a:p>
          <a:p>
            <a:pPr marL="0" indent="0">
              <a:lnSpc>
                <a:spcPct val="87000"/>
              </a:lnSpc>
              <a:buFont typeface="Wingdings" pitchFamily="2" charset="2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cs-CZ" sz="2200" dirty="0"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Kategorizace profesí podle složitosti práce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491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0" indent="0">
              <a:lnSpc>
                <a:spcPct val="87000"/>
              </a:lnSpc>
              <a:buFont typeface="Wingdings" pitchFamily="2" charset="2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cs-CZ" sz="2000" dirty="0">
              <a:cs typeface="Times New Roman" pitchFamily="16" charset="0"/>
            </a:endParaRPr>
          </a:p>
          <a:p>
            <a:pPr marL="0" indent="0">
              <a:lnSpc>
                <a:spcPct val="87000"/>
              </a:lnSpc>
              <a:buFont typeface="Wingdings" pitchFamily="2" charset="2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sz="2000" dirty="0">
                <a:cs typeface="Times New Roman" pitchFamily="16" charset="0"/>
              </a:rPr>
              <a:t>7. </a:t>
            </a:r>
            <a:r>
              <a:rPr lang="cs-CZ" sz="2500" dirty="0">
                <a:cs typeface="Times New Roman" pitchFamily="16" charset="0"/>
              </a:rPr>
              <a:t>Práce vysoce složité a kvalifikované, s omezenou samostatností: </a:t>
            </a:r>
            <a:r>
              <a:rPr lang="cs-CZ" sz="2500" b="1" dirty="0">
                <a:solidFill>
                  <a:schemeClr val="accent3">
                    <a:lumMod val="75000"/>
                  </a:schemeClr>
                </a:solidFill>
                <a:cs typeface="Times New Roman" pitchFamily="16" charset="0"/>
              </a:rPr>
              <a:t>vedoucí pracovníci velkých organizací, učitelé základních</a:t>
            </a:r>
            <a:r>
              <a:rPr lang="cs-CZ" sz="2500" dirty="0">
                <a:cs typeface="Times New Roman" pitchFamily="16" charset="0"/>
              </a:rPr>
              <a:t> škol, personalisté, právní poradci, profesionální sportovci aj.</a:t>
            </a:r>
          </a:p>
          <a:p>
            <a:pPr marL="0" indent="0">
              <a:lnSpc>
                <a:spcPct val="87000"/>
              </a:lnSpc>
              <a:buFont typeface="Wingdings" pitchFamily="2" charset="2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500" dirty="0">
                <a:cs typeface="Times New Roman" pitchFamily="16" charset="0"/>
              </a:rPr>
              <a:t>8. Práce vysoce složité a kvalifikované, mnohostranné a samostatné: velitelé vojenských jednotek, zubní lékaři, tlumočníci, </a:t>
            </a:r>
            <a:r>
              <a:rPr lang="cs-CZ" sz="2500" b="1" dirty="0">
                <a:solidFill>
                  <a:schemeClr val="accent3">
                    <a:lumMod val="75000"/>
                  </a:schemeClr>
                </a:solidFill>
                <a:cs typeface="Times New Roman" pitchFamily="16" charset="0"/>
              </a:rPr>
              <a:t>vysokoškolští a středoškolští učitelé</a:t>
            </a:r>
            <a:r>
              <a:rPr lang="cs-CZ" sz="2500" dirty="0">
                <a:cs typeface="Times New Roman" pitchFamily="16" charset="0"/>
              </a:rPr>
              <a:t>, piloti, policejní inspektoři aj.</a:t>
            </a:r>
          </a:p>
          <a:p>
            <a:pPr marL="0" indent="0">
              <a:lnSpc>
                <a:spcPct val="87000"/>
              </a:lnSpc>
              <a:buFont typeface="Wingdings" pitchFamily="2" charset="2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500" dirty="0">
                <a:cs typeface="Times New Roman" pitchFamily="16" charset="0"/>
              </a:rPr>
              <a:t>9. Práce vysoce složité a kvalifikované, mnohostranné a tvůrčí: vyšší státní úředníci, </a:t>
            </a:r>
            <a:r>
              <a:rPr lang="cs-CZ" sz="2500" b="1" dirty="0">
                <a:solidFill>
                  <a:schemeClr val="accent3">
                    <a:lumMod val="75000"/>
                  </a:schemeClr>
                </a:solidFill>
                <a:cs typeface="Times New Roman" pitchFamily="16" charset="0"/>
              </a:rPr>
              <a:t>vědci</a:t>
            </a:r>
            <a:r>
              <a:rPr lang="cs-CZ" sz="2500" dirty="0">
                <a:cs typeface="Times New Roman" pitchFamily="16" charset="0"/>
              </a:rPr>
              <a:t>, lékaři, advokáti, režiséři, šéfredaktoři aj</a:t>
            </a:r>
            <a:r>
              <a:rPr lang="en-GB" sz="2500" dirty="0">
                <a:cs typeface="Times New Roman" pitchFamily="16" charset="0"/>
              </a:rPr>
              <a:t>. </a:t>
            </a:r>
          </a:p>
          <a:p>
            <a:pPr marL="0" indent="0">
              <a:lnSpc>
                <a:spcPct val="87000"/>
              </a:lnSpc>
              <a:buFont typeface="Wingdings" pitchFamily="2" charset="2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en-GB" sz="2000" dirty="0"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JAKÉ VLASTNOST BY MĚL MÍT DOBRÝ UČITEL?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491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 Poznání je lidskou přirozeností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 Ideální učitel by měl mít schopnosti špičkového HR manažera 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 Koho byste vybrali na broušení diamantu?</a:t>
            </a:r>
          </a:p>
          <a:p>
            <a:pPr marL="366713" lvl="1" indent="0">
              <a:lnSpc>
                <a:spcPct val="87000"/>
              </a:lnSpc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													(T. Hruda)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Jaké služby poskytují učitelé společnosti?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491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366713" lvl="1" indent="0">
              <a:lnSpc>
                <a:spcPct val="87000"/>
              </a:lnSpc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													</a:t>
            </a:r>
            <a:r>
              <a:rPr lang="cs-CZ" dirty="0" smtClean="0">
                <a:cs typeface="Times New Roman" pitchFamily="16" charset="0"/>
              </a:rPr>
              <a:t>(Jan </a:t>
            </a:r>
            <a:r>
              <a:rPr lang="cs-CZ" dirty="0" err="1" smtClean="0">
                <a:cs typeface="Times New Roman" pitchFamily="16" charset="0"/>
              </a:rPr>
              <a:t>Libich</a:t>
            </a:r>
            <a:r>
              <a:rPr lang="cs-CZ" dirty="0" smtClean="0">
                <a:cs typeface="Times New Roman" pitchFamily="16" charset="0"/>
              </a:rPr>
              <a:t>, ekonom) 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cs typeface="Times New Roman" pitchFamily="16" charset="0"/>
              </a:rPr>
              <a:t>Vzdělání má přímý vliv na ekonomiku společnosti (lidský kapitál).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cs typeface="Times New Roman" pitchFamily="16" charset="0"/>
              </a:rPr>
              <a:t> Vzdělanější lidé (nemonetární </a:t>
            </a:r>
            <a:r>
              <a:rPr lang="cs-CZ" dirty="0" err="1" smtClean="0">
                <a:cs typeface="Times New Roman" pitchFamily="16" charset="0"/>
              </a:rPr>
              <a:t>benefity</a:t>
            </a:r>
            <a:r>
              <a:rPr lang="cs-CZ" dirty="0" smtClean="0">
                <a:cs typeface="Times New Roman" pitchFamily="16" charset="0"/>
              </a:rPr>
              <a:t>): lepší zdraví, méně kouří, vyšší šance manželství, menší pravděpodobnost rozvodu, atd.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cs typeface="Times New Roman" pitchFamily="16" charset="0"/>
              </a:rPr>
              <a:t>Vzdělanější země mají menší kriminalitu, méně korupce… 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cs typeface="Times New Roman" pitchFamily="16" charset="0"/>
              </a:rPr>
              <a:t> Lidský kapitál je nejdůležitějším motorem ekonomického růstu společnosti (chytří lidé vytvářejí inovace).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cs typeface="Times New Roman" pitchFamily="16" charset="0"/>
              </a:rPr>
              <a:t> PISA testy – šokující výsledky – jasná korelace mezi úrovní výsledků testů patnáctiletých žáků a ekonomickým růstem společnosti.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cs typeface="Times New Roman" pitchFamily="16" charset="0"/>
              </a:rPr>
              <a:t>Jiné faktory – přírodní faktory (například nerostné bohatství, přístup k oceánu, podnebí, velikost země, apod.) </a:t>
            </a:r>
            <a:r>
              <a:rPr lang="cs-CZ" dirty="0" smtClean="0">
                <a:solidFill>
                  <a:srgbClr val="FF0000"/>
                </a:solidFill>
                <a:cs typeface="Times New Roman" pitchFamily="16" charset="0"/>
              </a:rPr>
              <a:t>jsou ve srovnání s lidskými zdroji zanedbatelné!</a:t>
            </a:r>
            <a:endParaRPr lang="en-GB" dirty="0">
              <a:solidFill>
                <a:srgbClr val="FF0000"/>
              </a:solidFill>
              <a:cs typeface="Times New Roman" pitchFamily="16" charset="0"/>
            </a:endParaRPr>
          </a:p>
          <a:p>
            <a:pPr marL="0" indent="0">
              <a:lnSpc>
                <a:spcPct val="87000"/>
              </a:lnSpc>
              <a:buFont typeface="Wingdings" pitchFamily="2" charset="2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en-GB" sz="2000" dirty="0"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Jaké služby poskytují učitelé společnosti?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491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366713" lvl="1" indent="0">
              <a:lnSpc>
                <a:spcPct val="87000"/>
              </a:lnSpc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													(Jan </a:t>
            </a:r>
            <a:r>
              <a:rPr lang="cs-CZ" sz="2200" dirty="0" err="1" smtClean="0">
                <a:cs typeface="Times New Roman" pitchFamily="16" charset="0"/>
              </a:rPr>
              <a:t>Libich</a:t>
            </a:r>
            <a:r>
              <a:rPr lang="cs-CZ" sz="2200" dirty="0" smtClean="0">
                <a:cs typeface="Times New Roman" pitchFamily="16" charset="0"/>
              </a:rPr>
              <a:t>, ekonom)  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 Všechny stupně vzdělání jsou velmi důležité.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Co ovlivňuje efektivitu výuky? (Tablety? Počet žáků ve třídě?)</a:t>
            </a:r>
          </a:p>
          <a:p>
            <a:pPr marL="366713" lvl="1" indent="0">
              <a:lnSpc>
                <a:spcPct val="87000"/>
              </a:lnSpc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KVALITA UČITELŮ!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 „Dobrý učitel v porovnání s průměrným učitelem zvýší budoucí celoživotní mzdu svých žáků o statisíce až miliony korun.“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 Jeden kvalitní učitel vygeneruje ohromné množství peněz </a:t>
            </a:r>
            <a:r>
              <a:rPr lang="cs-CZ" sz="2200" dirty="0" smtClean="0">
                <a:solidFill>
                  <a:srgbClr val="FF0000"/>
                </a:solidFill>
                <a:cs typeface="Times New Roman" pitchFamily="16" charset="0"/>
              </a:rPr>
              <a:t>(nejen)</a:t>
            </a:r>
            <a:r>
              <a:rPr lang="cs-CZ" sz="2200" dirty="0" smtClean="0">
                <a:cs typeface="Times New Roman" pitchFamily="16" charset="0"/>
              </a:rPr>
              <a:t> na mzdách svých žáků!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 Více peněz učitelům – </a:t>
            </a:r>
            <a:r>
              <a:rPr lang="cs-CZ" sz="2200" dirty="0" smtClean="0">
                <a:solidFill>
                  <a:srgbClr val="FF0000"/>
                </a:solidFill>
                <a:cs typeface="Times New Roman" pitchFamily="16" charset="0"/>
              </a:rPr>
              <a:t>eliminace špatných učitelů</a:t>
            </a:r>
            <a:r>
              <a:rPr lang="cs-CZ" sz="2200" dirty="0" smtClean="0">
                <a:cs typeface="Times New Roman" pitchFamily="16" charset="0"/>
              </a:rPr>
              <a:t>.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cs-CZ" sz="2200" dirty="0" smtClean="0">
              <a:cs typeface="Times New Roman" pitchFamily="16" charset="0"/>
            </a:endParaRP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cs-CZ" sz="2200" dirty="0" smtClean="0">
              <a:cs typeface="Times New Roman" pitchFamily="16" charset="0"/>
            </a:endParaRP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cs-CZ" sz="2200" dirty="0" smtClean="0"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dirty="0" err="1">
                <a:solidFill>
                  <a:schemeClr val="tx1"/>
                </a:solidFill>
              </a:rPr>
              <a:t>Socioprofesní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struktura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učitelů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491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423542" indent="-342900">
              <a:lnSpc>
                <a:spcPct val="87000"/>
              </a:lnSpc>
              <a:buClrTx/>
              <a:buSzPct val="75000"/>
              <a:buFont typeface="Wingdings" pitchFamily="2" charset="2"/>
              <a:buChar char="Ø"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endParaRPr lang="cs-CZ" dirty="0">
              <a:cs typeface="Times New Roman" pitchFamily="16" charset="0"/>
            </a:endParaRPr>
          </a:p>
          <a:p>
            <a:pPr marL="423542" indent="-342900">
              <a:lnSpc>
                <a:spcPct val="87000"/>
              </a:lnSpc>
              <a:buClrTx/>
              <a:buSzPct val="75000"/>
              <a:buFont typeface="Wingdings" pitchFamily="2" charset="2"/>
              <a:buChar char="Ø"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Školství: cca 298 000 osob z toho cca 176 000 učitelů</a:t>
            </a:r>
          </a:p>
          <a:p>
            <a:pPr marL="423542" indent="-342900">
              <a:lnSpc>
                <a:spcPct val="87000"/>
              </a:lnSpc>
              <a:buClrTx/>
              <a:buSzPct val="75000"/>
              <a:buFont typeface="Wingdings" pitchFamily="2" charset="2"/>
              <a:buChar char="Ø"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Počet učitelů na 1000 obyvatel je 16 (počet lékařů 3,8); statistická ročenka 2000</a:t>
            </a:r>
          </a:p>
          <a:p>
            <a:pPr marL="423542" indent="-342900">
              <a:lnSpc>
                <a:spcPct val="87000"/>
              </a:lnSpc>
              <a:buClrTx/>
              <a:buSzPct val="75000"/>
              <a:buFont typeface="Wingdings" pitchFamily="2" charset="2"/>
              <a:buChar char="Ø"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Více než třetinu učitelů v ČR představují učitelé ZŠ (učitelé VŠ 6%)</a:t>
            </a:r>
          </a:p>
          <a:p>
            <a:pPr marL="423542" indent="-342900">
              <a:lnSpc>
                <a:spcPct val="87000"/>
              </a:lnSpc>
              <a:buClrTx/>
              <a:buSzPct val="75000"/>
              <a:buFont typeface="Wingdings" pitchFamily="2" charset="2"/>
              <a:buChar char="Ø"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Feminizace učitelské profese (disproporce mezi počtem mužů a </a:t>
            </a:r>
            <a:r>
              <a:rPr lang="cs-CZ" dirty="0" smtClean="0">
                <a:cs typeface="Times New Roman" pitchFamily="16" charset="0"/>
              </a:rPr>
              <a:t>žen; </a:t>
            </a:r>
            <a:r>
              <a:rPr lang="cs-CZ" dirty="0" smtClean="0">
                <a:solidFill>
                  <a:srgbClr val="FF6600"/>
                </a:solidFill>
                <a:cs typeface="Times New Roman" pitchFamily="16" charset="0"/>
              </a:rPr>
              <a:t>jak to bylo na sklonku 19. století?</a:t>
            </a:r>
            <a:r>
              <a:rPr lang="cs-CZ" dirty="0" smtClean="0">
                <a:cs typeface="Times New Roman" pitchFamily="16" charset="0"/>
              </a:rPr>
              <a:t>)</a:t>
            </a:r>
            <a:endParaRPr lang="cs-CZ" dirty="0">
              <a:cs typeface="Times New Roman" pitchFamily="16" charset="0"/>
            </a:endParaRPr>
          </a:p>
          <a:p>
            <a:pPr marL="423542" indent="-342900">
              <a:lnSpc>
                <a:spcPct val="87000"/>
              </a:lnSpc>
              <a:buClrTx/>
              <a:buSzPct val="75000"/>
              <a:buFont typeface="Wingdings" pitchFamily="2" charset="2"/>
              <a:buChar char="Ø"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Nejvíce žen v ČR pracuje ve zdravotnictví (77,9%) a ve školství (75,2%)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tabulka prestiže zaměstnání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62690"/>
            <a:ext cx="6899543" cy="659531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79512" y="0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Centrum pro výzkum veřejného mínění, Sociologický ústav AV ČR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>
                <a:solidFill>
                  <a:schemeClr val="tx1"/>
                </a:solidFill>
              </a:rPr>
              <a:t>Prestiž učitelské profese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dirty="0" smtClean="0"/>
              <a:t>Průzkumy ukazují, že vysoká feminizace nemá vliv na prestiž učitelské profese</a:t>
            </a:r>
          </a:p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dirty="0" smtClean="0"/>
              <a:t>Podobné výsledky (poměrně vysoké hodnocení prestiže učitele) se ukázaly i v jiných zemích (např. v USA)</a:t>
            </a:r>
          </a:p>
          <a:p>
            <a:pPr>
              <a:lnSpc>
                <a:spcPct val="93000"/>
              </a:lnSpc>
              <a:buClrTx/>
              <a:buSz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dirty="0"/>
          </a:p>
        </p:txBody>
      </p:sp>
      <p:pic>
        <p:nvPicPr>
          <p:cNvPr id="153608" name="Picture 2" descr="C:\Users\Zdenal\AppData\Local\Microsoft\Windows\Temporary Internet Files\Content.IE5\QJSC0R5Z\MP90043174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5" y="3559175"/>
            <a:ext cx="2613025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Osobnostní charakteristiky učitelů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Mají osobnostní charakteristiky vliv na kvalitu, efektivnost a výsledky edukačních procesů?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Vlastnosti determinující kvalitu učitele:</a:t>
            </a:r>
          </a:p>
          <a:p>
            <a:pPr marL="305285" indent="-305285">
              <a:lnSpc>
                <a:spcPct val="80000"/>
              </a:lnSpc>
              <a:buClrTx/>
              <a:buSz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- stupeň učitelovy kvalifikace</a:t>
            </a:r>
          </a:p>
          <a:p>
            <a:pPr marL="305285" indent="-305285">
              <a:lnSpc>
                <a:spcPct val="80000"/>
              </a:lnSpc>
              <a:buClrTx/>
              <a:buSz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- rozsah výcviku</a:t>
            </a:r>
          </a:p>
          <a:p>
            <a:pPr marL="305285" indent="-305285">
              <a:lnSpc>
                <a:spcPct val="80000"/>
              </a:lnSpc>
              <a:buClrTx/>
              <a:buSz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- specializace (v předmětech)</a:t>
            </a:r>
          </a:p>
          <a:p>
            <a:pPr marL="305285" indent="-305285">
              <a:lnSpc>
                <a:spcPct val="80000"/>
              </a:lnSpc>
              <a:buClrTx/>
              <a:buSz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- věk (jak souvisí s profesní zkušeností;  výzkumy nepotvrzují, že by s věkem dobře korelovaly </a:t>
            </a:r>
            <a:r>
              <a:rPr lang="cs-CZ" sz="2200" dirty="0" smtClean="0"/>
              <a:t>vzdělávací výsledky)</a:t>
            </a:r>
            <a:endParaRPr lang="cs-CZ" sz="2200" dirty="0"/>
          </a:p>
          <a:p>
            <a:pPr marL="305285" indent="-305285">
              <a:lnSpc>
                <a:spcPct val="80000"/>
              </a:lnSpc>
              <a:buClrTx/>
              <a:buSz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- profesní zkušenost</a:t>
            </a:r>
          </a:p>
          <a:p>
            <a:pPr marL="305285" indent="-305285">
              <a:lnSpc>
                <a:spcPct val="80000"/>
              </a:lnSpc>
              <a:buClrTx/>
              <a:buSz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- verbální </a:t>
            </a:r>
            <a:r>
              <a:rPr lang="cs-CZ" sz="2200" dirty="0" smtClean="0"/>
              <a:t>schopnosti</a:t>
            </a:r>
            <a:endParaRPr lang="cs-CZ" sz="2200" dirty="0"/>
          </a:p>
          <a:p>
            <a:pPr marL="305285" indent="-305285">
              <a:lnSpc>
                <a:spcPct val="80000"/>
              </a:lnSpc>
              <a:buClrTx/>
              <a:buSz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- postoje</a:t>
            </a:r>
          </a:p>
        </p:txBody>
      </p:sp>
    </p:spTree>
    <p:extLst>
      <p:ext uri="{BB962C8B-B14F-4D97-AF65-F5344CB8AC3E}">
        <p14:creationId xmlns="" xmlns:p14="http://schemas.microsoft.com/office/powerpoint/2010/main" val="22614213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Osobnostní charakteristiky učitelů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Výzkumy (</a:t>
            </a:r>
            <a:r>
              <a:rPr lang="cs-CZ" sz="2500" dirty="0" err="1"/>
              <a:t>metaanalýza</a:t>
            </a:r>
            <a:r>
              <a:rPr lang="cs-CZ" sz="2500" dirty="0"/>
              <a:t>) ukazují, že osobnostní charakteristiky nejsou významně silným determinujícím faktorem určující edukační výsledky edukačních procesů</a:t>
            </a:r>
          </a:p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Rozhodující jsou </a:t>
            </a:r>
            <a:r>
              <a:rPr lang="cs-CZ" sz="2500" u="sng" dirty="0"/>
              <a:t>aktivity</a:t>
            </a:r>
            <a:r>
              <a:rPr lang="cs-CZ" sz="2500" dirty="0"/>
              <a:t> této osobnosti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Dnes: Teorie vyučování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Didaktika </a:t>
            </a:r>
            <a:r>
              <a:rPr lang="cs-CZ" altLang="cs-CZ" sz="2800" dirty="0" err="1" smtClean="0"/>
              <a:t>magna</a:t>
            </a:r>
            <a:r>
              <a:rPr lang="cs-CZ" altLang="cs-CZ" sz="2800" dirty="0" smtClean="0"/>
              <a:t> – širší pojetí didaktiky</a:t>
            </a:r>
          </a:p>
          <a:p>
            <a:pPr marL="0" indent="0" eaLnBrk="1" hangingPunct="1">
              <a:lnSpc>
                <a:spcPct val="90000"/>
              </a:lnSpc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	J. A. Komenský: „všeobecné umění, jak naučit 	všechny všemu“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Až v 19. století se v dílech významných pedagogických teoretiků (J.J. </a:t>
            </a:r>
            <a:r>
              <a:rPr lang="cs-CZ" altLang="cs-CZ" sz="2800" dirty="0" err="1" smtClean="0"/>
              <a:t>Pestalozzi</a:t>
            </a:r>
            <a:r>
              <a:rPr lang="cs-CZ" altLang="cs-CZ" sz="2800" dirty="0" smtClean="0"/>
              <a:t>,  J.F. Herbart) vyčlenila didaktika jako do značné míry samostatná část pedagogiky zabývající se systematickým výkladem otázek z teorie vyučování.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Kompetence učitele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Je těžké je vymezit</a:t>
            </a:r>
          </a:p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Dva úspěšní učitelé mohou mít zcela odlišné charakteristiky</a:t>
            </a:r>
          </a:p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Přesto něco jako kompetence učitele existuje:</a:t>
            </a:r>
          </a:p>
          <a:p>
            <a:pPr marL="0" indent="0">
              <a:lnSpc>
                <a:spcPct val="93000"/>
              </a:lnSpc>
              <a:buClr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1.	spouštěcí kompetence (pedagogické schopnosti učitele řídit a hodnotit výuku)</a:t>
            </a:r>
          </a:p>
          <a:p>
            <a:pPr marL="0" indent="0">
              <a:lnSpc>
                <a:spcPct val="93000"/>
              </a:lnSpc>
              <a:buClr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2.	růstový potenciál (ten umožňuje sebereflexi a samostatný rozvoj profesionality učitele)</a:t>
            </a:r>
          </a:p>
          <a:p>
            <a:pPr marL="0" indent="0">
              <a:lnSpc>
                <a:spcPct val="93000"/>
              </a:lnSpc>
              <a:buClr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3.	výzkumné dovednosti (schopnost empirického zkoumání vlastní činnosti vedoucí k jejímu zlepšování</a:t>
            </a:r>
            <a:r>
              <a:rPr lang="cs-CZ" sz="2500" dirty="0" smtClean="0"/>
              <a:t>) </a:t>
            </a:r>
            <a:endParaRPr lang="cs-CZ" sz="25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err="1" smtClean="0">
                <a:solidFill>
                  <a:schemeClr val="tx1"/>
                </a:solidFill>
              </a:rPr>
              <a:t>Burnout</a:t>
            </a:r>
            <a:r>
              <a:rPr lang="cs-CZ" dirty="0" smtClean="0">
                <a:solidFill>
                  <a:schemeClr val="tx1"/>
                </a:solidFill>
              </a:rPr>
              <a:t> efekt učitele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Syndrom vyhoření (vyhasnutí)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Kdo syndrom vyhoření popsal?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Jakých profesí se týká?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Celkové emoční vyčerpání spojené s profesí (způsobené chronickým stresem)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Typické situace pro vyvolání syndromu vyhoření: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	- Konflikt mezi snahou pracovat co nejlépe a pocitem, že požadavkům není možné dostát (a že práce není dostatečně ohodnocena)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	- Vysoká odpovědnost, nízké pravomoci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Příznaky: apatie, deprese, vyčerpání, psychosomatické problémy, sociální problémy, drogy, ztráta zájmu o vše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</p:txBody>
      </p:sp>
    </p:spTree>
    <p:extLst>
      <p:ext uri="{BB962C8B-B14F-4D97-AF65-F5344CB8AC3E}">
        <p14:creationId xmlns="" xmlns:p14="http://schemas.microsoft.com/office/powerpoint/2010/main" val="32519613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err="1" smtClean="0">
                <a:solidFill>
                  <a:schemeClr val="tx1"/>
                </a:solidFill>
              </a:rPr>
              <a:t>Burnout</a:t>
            </a:r>
            <a:r>
              <a:rPr lang="cs-CZ" dirty="0" smtClean="0">
                <a:solidFill>
                  <a:schemeClr val="tx1"/>
                </a:solidFill>
              </a:rPr>
              <a:t> efekt učitele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Jak předcházet vyhoření?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-	další vzdělávání učitelů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-	využívání prázdnin (k „dobíjení baterií“)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-	osvojení si technik na překonávání stresu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-	oddělení práce a osobního života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-	možnost profesionálního růstu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lIns="82945" tIns="41473" rIns="82945" bIns="41473"/>
          <a:lstStyle/>
          <a:p>
            <a:pPr hangingPunct="1">
              <a:tabLst>
                <a:tab pos="0" algn="l"/>
                <a:tab pos="447628" algn="l"/>
                <a:tab pos="896845" algn="l"/>
                <a:tab pos="1346060" algn="l"/>
                <a:tab pos="1795277" algn="l"/>
                <a:tab pos="2244492" algn="l"/>
                <a:tab pos="2693709" algn="l"/>
                <a:tab pos="3142924" algn="l"/>
                <a:tab pos="3592140" algn="l"/>
                <a:tab pos="4041356" algn="l"/>
                <a:tab pos="4490572" algn="l"/>
                <a:tab pos="4939788" algn="l"/>
                <a:tab pos="5389004" algn="l"/>
                <a:tab pos="5838220" algn="l"/>
                <a:tab pos="6287436" algn="l"/>
                <a:tab pos="6736652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b="1" smtClean="0">
                <a:solidFill>
                  <a:schemeClr val="tx1"/>
                </a:solidFill>
              </a:rPr>
              <a:t>Literatura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9888"/>
            <a:ext cx="8229600" cy="4525962"/>
          </a:xfrm>
        </p:spPr>
        <p:txBody>
          <a:bodyPr/>
          <a:lstStyle/>
          <a:p>
            <a:pPr marL="0" indent="0" hangingPunct="1">
              <a:lnSpc>
                <a:spcPct val="90000"/>
              </a:lnSpc>
              <a:buFont typeface="Wingdings" pitchFamily="2" charset="2"/>
              <a:buNone/>
              <a:tabLst>
                <a:tab pos="327025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</a:tabLst>
            </a:pPr>
            <a:r>
              <a:rPr lang="cs-CZ" altLang="cs-CZ" smtClean="0"/>
              <a:t>KALHOUS, Z., OBST, O. a kol. </a:t>
            </a:r>
            <a:r>
              <a:rPr lang="cs-CZ" altLang="cs-CZ" i="1" smtClean="0"/>
              <a:t>Školní didaktika</a:t>
            </a:r>
            <a:r>
              <a:rPr lang="cs-CZ" altLang="cs-CZ" smtClean="0"/>
              <a:t>. Praha : Portál, 2002. ISBN 80-7178-253-X.</a:t>
            </a:r>
          </a:p>
          <a:p>
            <a:pPr marL="0" indent="0" hangingPunct="1">
              <a:lnSpc>
                <a:spcPct val="90000"/>
              </a:lnSpc>
              <a:buFont typeface="Wingdings" pitchFamily="2" charset="2"/>
              <a:buNone/>
              <a:tabLst>
                <a:tab pos="327025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</a:tabLst>
            </a:pPr>
            <a:r>
              <a:rPr lang="cs-CZ" altLang="cs-CZ" smtClean="0"/>
              <a:t>PRŮCHA, J.; WALTEROVÁ, E.; MAREŠ, J. </a:t>
            </a:r>
            <a:r>
              <a:rPr lang="cs-CZ" altLang="cs-CZ" i="1" smtClean="0"/>
              <a:t>Pedagogický slovník</a:t>
            </a:r>
            <a:r>
              <a:rPr lang="cs-CZ" altLang="cs-CZ" smtClean="0"/>
              <a:t>. Praha : Portál, 2003.  ISBN 80-7178-772-8.</a:t>
            </a:r>
          </a:p>
          <a:p>
            <a:pPr marL="0" indent="0" hangingPunct="1">
              <a:lnSpc>
                <a:spcPct val="90000"/>
              </a:lnSpc>
              <a:buFont typeface="Wingdings" pitchFamily="2" charset="2"/>
              <a:buNone/>
              <a:tabLst>
                <a:tab pos="327025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</a:tabLst>
            </a:pPr>
            <a:r>
              <a:rPr lang="cs-CZ" altLang="cs-CZ" smtClean="0"/>
              <a:t>PRŮCHA, J; Moderní pedagogika. Praha : Portál, 2002. ISBN 80-7178-631-4.</a:t>
            </a:r>
          </a:p>
          <a:p>
            <a:pPr marL="0" indent="0" hangingPunct="1">
              <a:lnSpc>
                <a:spcPct val="90000"/>
              </a:lnSpc>
              <a:buFont typeface="Wingdings" pitchFamily="2" charset="2"/>
              <a:buNone/>
              <a:tabLst>
                <a:tab pos="327025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</a:tabLst>
            </a:pPr>
            <a:r>
              <a:rPr lang="cs-CZ" altLang="cs-CZ" smtClean="0"/>
              <a:t>SKALKOVÁ, J. </a:t>
            </a:r>
            <a:r>
              <a:rPr lang="cs-CZ" altLang="cs-CZ" i="1" smtClean="0"/>
              <a:t>Obecná didaktika</a:t>
            </a:r>
            <a:r>
              <a:rPr lang="cs-CZ" altLang="cs-CZ" smtClean="0"/>
              <a:t>. Praha : Grada, 2007. ISBN 978-80-247-1821-7.</a:t>
            </a:r>
          </a:p>
          <a:p>
            <a:pPr marL="0" indent="0" hangingPunct="1">
              <a:lnSpc>
                <a:spcPct val="90000"/>
              </a:lnSpc>
              <a:buFont typeface="Wingdings" pitchFamily="2" charset="2"/>
              <a:buNone/>
              <a:tabLst>
                <a:tab pos="327025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</a:tabLst>
            </a:pPr>
            <a:r>
              <a:rPr lang="cs-CZ" altLang="cs-CZ" smtClean="0"/>
              <a:t>Použité obrázky: Klipart MS PowerPoint (Microsoft)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Vzdělávací cíle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Zařadit se dokonale do společnosti?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Nenechat společnost, aby nás pohltila a přizpůsobila svým potřebám? (Bělohradský, </a:t>
            </a:r>
            <a:r>
              <a:rPr lang="cs-CZ" altLang="cs-CZ" dirty="0" err="1" smtClean="0"/>
              <a:t>Rogers</a:t>
            </a:r>
            <a:r>
              <a:rPr lang="cs-CZ" altLang="cs-CZ" dirty="0" smtClean="0"/>
              <a:t>)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Dobrý zaměstnanec?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dirty="0" err="1" smtClean="0"/>
              <a:t>Michel</a:t>
            </a:r>
            <a:r>
              <a:rPr lang="cs-CZ" dirty="0" smtClean="0"/>
              <a:t> de </a:t>
            </a:r>
            <a:r>
              <a:rPr lang="cs-CZ" dirty="0" err="1" smtClean="0"/>
              <a:t>Montaigne</a:t>
            </a:r>
            <a:endParaRPr lang="cs-CZ" dirty="0" smtClean="0"/>
          </a:p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	- Nižší ročníky - socializace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	- Vyšší stupeň - rozvoj individuálních kvalit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Vzdělávací cíle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Není možné předat vše, co lidská civilizace umí.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Obecné cíle - krátkodobé výukové cíle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u="sng" dirty="0" smtClean="0"/>
              <a:t>Zprostředkující model</a:t>
            </a:r>
            <a:r>
              <a:rPr lang="cs-CZ" altLang="cs-CZ" dirty="0" smtClean="0"/>
              <a:t> (manipulativní)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	versus 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	</a:t>
            </a:r>
            <a:r>
              <a:rPr lang="cs-CZ" altLang="cs-CZ" u="sng" dirty="0" smtClean="0"/>
              <a:t>Vstřícný model (</a:t>
            </a:r>
            <a:r>
              <a:rPr lang="cs-CZ" altLang="cs-CZ" dirty="0" smtClean="0"/>
              <a:t>zaměřený na proces)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333399"/>
              </a:buClr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Vzdělávací cíle</a:t>
            </a:r>
          </a:p>
        </p:txBody>
      </p:sp>
      <p:pic>
        <p:nvPicPr>
          <p:cNvPr id="17613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2225" y="1600200"/>
            <a:ext cx="6557963" cy="4525963"/>
          </a:xfrm>
          <a:noFill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Vzdělávací cíle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spcBef>
                <a:spcPts val="900"/>
              </a:spcBef>
              <a:buFont typeface="Wingdings" pitchFamily="2" charset="2"/>
              <a:buNone/>
              <a:defRPr/>
            </a:pPr>
            <a:r>
              <a:rPr lang="cs-CZ" altLang="cs-CZ" sz="4000" dirty="0" smtClean="0"/>
              <a:t>Dělení podle míry obecnosti</a:t>
            </a:r>
          </a:p>
          <a:p>
            <a:pPr eaLnBrk="1" hangingPunct="1"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altLang="cs-CZ" dirty="0" smtClean="0"/>
              <a:t>	</a:t>
            </a:r>
            <a:r>
              <a:rPr lang="cs-CZ" altLang="cs-CZ" sz="2800" dirty="0" smtClean="0"/>
              <a:t>obecné (vzdělávací cíle)</a:t>
            </a:r>
          </a:p>
          <a:p>
            <a:pPr eaLnBrk="1" hangingPunct="1"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altLang="cs-CZ" sz="2800" dirty="0" smtClean="0"/>
              <a:t>	specifické (výukové cíle)</a:t>
            </a:r>
          </a:p>
          <a:p>
            <a:pPr eaLnBrk="1" hangingPunct="1"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altLang="cs-CZ" sz="2800" dirty="0" smtClean="0"/>
              <a:t>	konkrétní (učební cíle)</a:t>
            </a:r>
          </a:p>
          <a:p>
            <a:pPr eaLnBrk="1" hangingPunct="1">
              <a:defRPr/>
            </a:pPr>
            <a:endParaRPr lang="cs-CZ" alt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Vzdělávací cíle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defRPr/>
            </a:pPr>
            <a:r>
              <a:rPr lang="cs-CZ" altLang="cs-CZ" dirty="0" smtClean="0"/>
              <a:t>Vzděláváním na čtyřletých gymnáziích a na vyšším stupni víceletých gymnázií se usiluje o naplnění těchto cílů: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defRPr/>
            </a:pPr>
            <a:endParaRPr lang="cs-CZ" altLang="cs-CZ" sz="2800" dirty="0" smtClean="0"/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altLang="cs-CZ" dirty="0" smtClean="0"/>
              <a:t>vybavit žáky klíčovými kompetencemi na úrovni, kterou předpokládá RVP G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altLang="cs-CZ" dirty="0" smtClean="0"/>
              <a:t>vybavit žáky širokým vzdělanostním základem na úrovni, kterou popisuje RVP G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altLang="cs-CZ" dirty="0" smtClean="0"/>
              <a:t>připravit žáky k celoživotnímu učení, profesnímu, občanskému i osobnímu uplatnění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Výukové cíle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defRPr/>
            </a:pPr>
            <a:r>
              <a:rPr lang="cs-CZ" altLang="cs-CZ" dirty="0" smtClean="0"/>
              <a:t>Obecný cíl</a:t>
            </a:r>
          </a:p>
          <a:p>
            <a:pPr eaLnBrk="1" hangingPunct="1">
              <a:lnSpc>
                <a:spcPct val="90000"/>
              </a:lnSpc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altLang="cs-CZ" sz="2800" dirty="0" smtClean="0"/>
              <a:t>Umožnit žákům rozvinout porozumění umění v dvacátém století.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  <a:defRPr/>
            </a:pPr>
            <a:endParaRPr lang="cs-CZ" altLang="cs-CZ" sz="2800" dirty="0" smtClean="0"/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/>
            </a:pPr>
            <a:r>
              <a:rPr lang="cs-CZ" altLang="cs-CZ" dirty="0" smtClean="0"/>
              <a:t>Specifické cíle</a:t>
            </a:r>
          </a:p>
          <a:p>
            <a:pPr eaLnBrk="1" hangingPunct="1">
              <a:lnSpc>
                <a:spcPct val="90000"/>
              </a:lnSpc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altLang="cs-CZ" sz="2800" dirty="0" smtClean="0"/>
              <a:t>Vysvětlit žákům základní principy parního stroje.</a:t>
            </a:r>
          </a:p>
          <a:p>
            <a:pPr eaLnBrk="1" hangingPunct="1">
              <a:lnSpc>
                <a:spcPct val="90000"/>
              </a:lnSpc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altLang="cs-CZ" sz="2800" dirty="0" smtClean="0"/>
              <a:t>Přezkoumat hlavní události, které vedly ke druhé světové válce.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Pozor! V anglofonním světě se pojem didaktika nestal součástí systému pedagogických pojmů.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/>
              <a:t>V</a:t>
            </a:r>
            <a:r>
              <a:rPr lang="cs-CZ" altLang="cs-CZ" sz="2800" dirty="0" smtClean="0"/>
              <a:t> anglofonním světě má pedagogická disciplína didaktika svůj ekvivalent (vedle termínu </a:t>
            </a: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„</a:t>
            </a:r>
            <a:r>
              <a:rPr lang="cs-CZ" alt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instructional</a:t>
            </a: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 science“) </a:t>
            </a:r>
            <a:r>
              <a:rPr lang="cs-CZ" altLang="cs-CZ" sz="2800" dirty="0" smtClean="0"/>
              <a:t>v následujících oblastech pedagogické vědy: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	- curriculum </a:t>
            </a:r>
            <a:r>
              <a:rPr lang="cs-CZ" altLang="cs-CZ" sz="2800" dirty="0" err="1" smtClean="0"/>
              <a:t>research</a:t>
            </a:r>
            <a:r>
              <a:rPr lang="cs-CZ" altLang="cs-CZ" sz="2800" dirty="0" smtClean="0"/>
              <a:t> and </a:t>
            </a:r>
            <a:r>
              <a:rPr lang="cs-CZ" altLang="cs-CZ" sz="2800" dirty="0" err="1" smtClean="0"/>
              <a:t>development</a:t>
            </a:r>
            <a:endParaRPr lang="cs-CZ" altLang="cs-CZ" sz="2800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	- </a:t>
            </a:r>
            <a:r>
              <a:rPr lang="cs-CZ" altLang="cs-CZ" sz="2800" dirty="0" err="1" smtClean="0"/>
              <a:t>instruction</a:t>
            </a:r>
            <a:r>
              <a:rPr lang="cs-CZ" altLang="cs-CZ" sz="2800" dirty="0" smtClean="0"/>
              <a:t> (and </a:t>
            </a:r>
            <a:r>
              <a:rPr lang="cs-CZ" altLang="cs-CZ" sz="2800" dirty="0" err="1" smtClean="0"/>
              <a:t>training</a:t>
            </a:r>
            <a:r>
              <a:rPr lang="cs-CZ" altLang="cs-CZ" sz="2800" dirty="0" smtClean="0"/>
              <a:t>) </a:t>
            </a:r>
            <a:r>
              <a:rPr lang="cs-CZ" altLang="cs-CZ" sz="2800" dirty="0" err="1" smtClean="0"/>
              <a:t>research</a:t>
            </a:r>
            <a:r>
              <a:rPr lang="cs-CZ" altLang="cs-CZ" sz="2800" dirty="0" smtClean="0"/>
              <a:t> and </a:t>
            </a:r>
            <a:r>
              <a:rPr lang="cs-CZ" altLang="cs-CZ" sz="2800" dirty="0" err="1" smtClean="0"/>
              <a:t>developement</a:t>
            </a:r>
            <a:endParaRPr lang="cs-CZ" altLang="cs-CZ" sz="2800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	- </a:t>
            </a:r>
            <a:r>
              <a:rPr lang="cs-CZ" altLang="cs-CZ" sz="2800" dirty="0" err="1" smtClean="0"/>
              <a:t>teaching-learning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evaluation</a:t>
            </a:r>
            <a:endParaRPr lang="cs-CZ" altLang="cs-CZ" sz="2800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	- technology </a:t>
            </a:r>
            <a:r>
              <a:rPr lang="cs-CZ" altLang="cs-CZ" sz="2800" dirty="0" err="1" smtClean="0"/>
              <a:t>of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education</a:t>
            </a:r>
            <a:endParaRPr lang="cs-CZ" altLang="cs-CZ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            vágní              		</a:t>
            </a:r>
            <a:r>
              <a:rPr lang="cs-CZ" altLang="cs-CZ" b="1" dirty="0">
                <a:solidFill>
                  <a:schemeClr val="tx1"/>
                </a:solidFill>
              </a:rPr>
              <a:t> </a:t>
            </a:r>
            <a:r>
              <a:rPr lang="cs-CZ" altLang="cs-CZ" b="1" dirty="0" smtClean="0">
                <a:solidFill>
                  <a:schemeClr val="tx1"/>
                </a:solidFill>
              </a:rPr>
              <a:t>    výkonové</a:t>
            </a:r>
          </a:p>
        </p:txBody>
      </p:sp>
      <p:graphicFrame>
        <p:nvGraphicFramePr>
          <p:cNvPr id="455756" name="Group 76"/>
          <p:cNvGraphicFramePr>
            <a:graphicFrameLocks noGrp="1"/>
          </p:cNvGraphicFramePr>
          <p:nvPr>
            <p:ph type="body" idx="1"/>
          </p:nvPr>
        </p:nvGraphicFramePr>
        <p:xfrm>
          <a:off x="250825" y="1916113"/>
          <a:ext cx="8281988" cy="3154362"/>
        </p:xfrm>
        <a:graphic>
          <a:graphicData uri="http://schemas.openxmlformats.org/drawingml/2006/table">
            <a:tbl>
              <a:tblPr/>
              <a:tblGrid>
                <a:gridCol w="4136992"/>
                <a:gridCol w="4144996"/>
              </a:tblGrid>
              <a:tr h="51660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Gothic" pitchFamily="49" charset="-128"/>
                          <a:cs typeface="Times New Roman" pitchFamily="18" charset="0"/>
                        </a:rPr>
                        <a:t>Vědět</a:t>
                      </a:r>
                    </a:p>
                  </a:txBody>
                  <a:tcPr marL="91452" marR="91452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Gothic" pitchFamily="49" charset="-128"/>
                          <a:cs typeface="Times New Roman" pitchFamily="18" charset="0"/>
                        </a:rPr>
                        <a:t>Napsat</a:t>
                      </a:r>
                    </a:p>
                  </a:txBody>
                  <a:tcPr marL="91452" marR="91452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1660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Gothic" pitchFamily="49" charset="-128"/>
                          <a:cs typeface="Times New Roman" pitchFamily="18" charset="0"/>
                        </a:rPr>
                        <a:t>Porozumět</a:t>
                      </a:r>
                    </a:p>
                  </a:txBody>
                  <a:tcPr marL="91452" marR="91452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Gothic" pitchFamily="49" charset="-128"/>
                          <a:cs typeface="Times New Roman" pitchFamily="18" charset="0"/>
                        </a:rPr>
                        <a:t>Vysvětlit</a:t>
                      </a:r>
                    </a:p>
                  </a:txBody>
                  <a:tcPr marL="91452" marR="91452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1433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Gothic" pitchFamily="49" charset="-128"/>
                          <a:cs typeface="Times New Roman" pitchFamily="18" charset="0"/>
                        </a:rPr>
                        <a:t>Být si jistý</a:t>
                      </a:r>
                    </a:p>
                  </a:txBody>
                  <a:tcPr marL="91452" marR="91452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Gothic" pitchFamily="49" charset="-128"/>
                          <a:cs typeface="Times New Roman" pitchFamily="18" charset="0"/>
                        </a:rPr>
                        <a:t>Demonstrovat</a:t>
                      </a:r>
                    </a:p>
                  </a:txBody>
                  <a:tcPr marL="91452" marR="91452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279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Gothic" pitchFamily="49" charset="-128"/>
                          <a:cs typeface="Times New Roman" pitchFamily="18" charset="0"/>
                        </a:rPr>
                        <a:t>Ocenit</a:t>
                      </a:r>
                    </a:p>
                  </a:txBody>
                  <a:tcPr marL="91452" marR="91452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Gothic" pitchFamily="49" charset="-128"/>
                          <a:cs typeface="Times New Roman" pitchFamily="18" charset="0"/>
                        </a:rPr>
                        <a:t>Vyhodnotit</a:t>
                      </a:r>
                    </a:p>
                  </a:txBody>
                  <a:tcPr marL="91452" marR="91452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8488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Gothic" pitchFamily="49" charset="-128"/>
                          <a:cs typeface="Times New Roman" pitchFamily="18" charset="0"/>
                        </a:rPr>
                        <a:t>Být seznámen s něčím</a:t>
                      </a:r>
                    </a:p>
                  </a:txBody>
                  <a:tcPr marL="91452" marR="91452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Gothic" pitchFamily="49" charset="-128"/>
                          <a:cs typeface="Times New Roman" pitchFamily="18" charset="0"/>
                        </a:rPr>
                        <a:t>Vyjmenovat</a:t>
                      </a:r>
                    </a:p>
                  </a:txBody>
                  <a:tcPr marL="91452" marR="91452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9394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Gothic" pitchFamily="49" charset="-128"/>
                          <a:cs typeface="Times New Roman" pitchFamily="18" charset="0"/>
                        </a:rPr>
                        <a:t>Pochopit</a:t>
                      </a:r>
                    </a:p>
                  </a:txBody>
                  <a:tcPr marL="91452" marR="91452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Gothic" pitchFamily="49" charset="-128"/>
                          <a:cs typeface="Times New Roman" pitchFamily="18" charset="0"/>
                        </a:rPr>
                        <a:t>Vytvořit</a:t>
                      </a:r>
                    </a:p>
                  </a:txBody>
                  <a:tcPr marL="91452" marR="91452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3200" b="1" dirty="0" smtClean="0">
                <a:solidFill>
                  <a:schemeClr val="tx1"/>
                </a:solidFill>
              </a:rPr>
              <a:t>Obecný, nevýkonový, výkonový cíl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cs-CZ" altLang="cs-CZ" sz="4400" dirty="0" smtClean="0">
                <a:cs typeface="Times New Roman" pitchFamily="18" charset="0"/>
              </a:rPr>
              <a:t>Obecný cíl</a:t>
            </a:r>
          </a:p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</a:pPr>
            <a:r>
              <a:rPr lang="cs-CZ" altLang="cs-CZ" dirty="0" smtClean="0">
                <a:cs typeface="Times New Roman" pitchFamily="18" charset="0"/>
              </a:rPr>
              <a:t>Zlepšit žákovské porozumění významu propagandy v 20. stol.</a:t>
            </a:r>
          </a:p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cs-CZ" altLang="cs-CZ" sz="4400" dirty="0" smtClean="0">
                <a:cs typeface="Times New Roman" pitchFamily="18" charset="0"/>
              </a:rPr>
              <a:t>a) Nevýkonový cíl</a:t>
            </a:r>
          </a:p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</a:pPr>
            <a:r>
              <a:rPr lang="cs-CZ" altLang="cs-CZ" dirty="0" smtClean="0">
                <a:cs typeface="Times New Roman" pitchFamily="18" charset="0"/>
              </a:rPr>
              <a:t>Rozvinout povědomí žáků o autorově předpojatosti ve vybraných článcích</a:t>
            </a:r>
          </a:p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cs-CZ" altLang="cs-CZ" sz="4400" dirty="0" smtClean="0">
                <a:cs typeface="Times New Roman" pitchFamily="18" charset="0"/>
              </a:rPr>
              <a:t>b) Výkonový cíl</a:t>
            </a:r>
          </a:p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</a:pPr>
            <a:r>
              <a:rPr lang="cs-CZ" altLang="cs-CZ" dirty="0" smtClean="0">
                <a:cs typeface="Times New Roman" pitchFamily="18" charset="0"/>
              </a:rPr>
              <a:t>Žák </a:t>
            </a:r>
            <a:r>
              <a:rPr lang="cs-CZ" altLang="cs-CZ" i="1" dirty="0" smtClean="0">
                <a:cs typeface="Times New Roman" pitchFamily="18" charset="0"/>
              </a:rPr>
              <a:t>vyjmenuje</a:t>
            </a:r>
            <a:r>
              <a:rPr lang="cs-CZ" altLang="cs-CZ" dirty="0" smtClean="0">
                <a:cs typeface="Times New Roman" pitchFamily="18" charset="0"/>
              </a:rPr>
              <a:t> šest vět z pasáže o propagandě, které ukazují předpojatost a vyjadřují úhel pohledu autora textu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Výhody výkonových cílů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75"/>
              </a:spcBef>
            </a:pPr>
            <a:endParaRPr lang="cs-CZ" altLang="cs-CZ" b="1" smtClean="0"/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Jsou pozorovatelné, měřitelné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Jsou snadno srozumitelné pro žáky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Usnadňují organizaci výuky specifickými cíli a výsledky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Vyjasňují myšlení a plánování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Jsou jasné učitelům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Usnadňují evaluaci a hodnocení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3200" b="1" dirty="0" smtClean="0">
                <a:solidFill>
                  <a:schemeClr val="tx1"/>
                </a:solidFill>
              </a:rPr>
              <a:t>Albert Einstein</a:t>
            </a:r>
          </a:p>
        </p:txBody>
      </p:sp>
      <p:pic>
        <p:nvPicPr>
          <p:cNvPr id="191491" name="Picture 5" descr="http://artinvestment.ru/content/download/news/20090105_andy_warhol_albert_einste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557338"/>
            <a:ext cx="467995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Výkonové a nevýkonové cíle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800" b="1" dirty="0" smtClean="0">
                <a:cs typeface="Times New Roman" pitchFamily="18" charset="0"/>
              </a:rPr>
              <a:t>Nevýkonový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000" dirty="0" smtClean="0">
                <a:cs typeface="Times New Roman" pitchFamily="18" charset="0"/>
              </a:rPr>
              <a:t>Rozvinout u žáků pochopení obrazu Albert Einstein od </a:t>
            </a:r>
            <a:r>
              <a:rPr lang="cs-CZ" altLang="cs-CZ" sz="2000" dirty="0" err="1" smtClean="0">
                <a:cs typeface="Times New Roman" pitchFamily="18" charset="0"/>
              </a:rPr>
              <a:t>Andyho</a:t>
            </a:r>
            <a:r>
              <a:rPr lang="cs-CZ" altLang="cs-CZ" sz="2000" dirty="0" smtClean="0">
                <a:cs typeface="Times New Roman" pitchFamily="18" charset="0"/>
              </a:rPr>
              <a:t> </a:t>
            </a:r>
            <a:r>
              <a:rPr lang="cs-CZ" altLang="cs-CZ" sz="2000" dirty="0" err="1" smtClean="0">
                <a:cs typeface="Times New Roman" pitchFamily="18" charset="0"/>
              </a:rPr>
              <a:t>Warhola</a:t>
            </a:r>
            <a:endParaRPr lang="cs-CZ" altLang="cs-CZ" sz="20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2060"/>
              </a:buClr>
              <a:buFont typeface="Wingdings" pitchFamily="2" charset="2"/>
              <a:buChar char="§"/>
            </a:pPr>
            <a:endParaRPr lang="cs-CZ" altLang="cs-CZ" sz="20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800" b="1" dirty="0" smtClean="0">
                <a:cs typeface="Times New Roman" pitchFamily="18" charset="0"/>
              </a:rPr>
              <a:t>Výkonový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000" dirty="0" smtClean="0">
                <a:cs typeface="Times New Roman" pitchFamily="18" charset="0"/>
              </a:rPr>
              <a:t>Na konci hodiny bude třída schopná:</a:t>
            </a: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buClr>
                <a:srgbClr val="002060"/>
              </a:buClr>
              <a:buFont typeface="Wingdings" pitchFamily="2" charset="2"/>
              <a:buChar char="§"/>
            </a:pPr>
            <a:endParaRPr lang="cs-CZ" altLang="cs-CZ" sz="8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55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200" dirty="0" smtClean="0">
                <a:cs typeface="Times New Roman" pitchFamily="18" charset="0"/>
              </a:rPr>
              <a:t>Identifikovat základní vizuální charakteristiky kompozice</a:t>
            </a:r>
          </a:p>
          <a:p>
            <a:pPr eaLnBrk="1" hangingPunct="1">
              <a:lnSpc>
                <a:spcPct val="80000"/>
              </a:lnSpc>
              <a:spcBef>
                <a:spcPts val="55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200" dirty="0" smtClean="0">
                <a:cs typeface="Times New Roman" pitchFamily="18" charset="0"/>
              </a:rPr>
              <a:t>Analyzovat jednotu struktury kompozice</a:t>
            </a:r>
          </a:p>
          <a:p>
            <a:pPr eaLnBrk="1" hangingPunct="1">
              <a:lnSpc>
                <a:spcPct val="80000"/>
              </a:lnSpc>
              <a:spcBef>
                <a:spcPts val="55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200" dirty="0" smtClean="0">
                <a:cs typeface="Times New Roman" pitchFamily="18" charset="0"/>
              </a:rPr>
              <a:t>Vysvětlit význam kompozice jako součást zobrazování v 60. letech 20. stol.</a:t>
            </a:r>
          </a:p>
          <a:p>
            <a:pPr eaLnBrk="1" hangingPunct="1">
              <a:lnSpc>
                <a:spcPct val="80000"/>
              </a:lnSpc>
              <a:spcBef>
                <a:spcPts val="55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200" dirty="0" smtClean="0">
                <a:cs typeface="Times New Roman" pitchFamily="18" charset="0"/>
              </a:rPr>
              <a:t>Rozeznat prvky pop </a:t>
            </a:r>
            <a:r>
              <a:rPr lang="cs-CZ" altLang="cs-CZ" sz="2200" dirty="0" err="1" smtClean="0">
                <a:cs typeface="Times New Roman" pitchFamily="18" charset="0"/>
              </a:rPr>
              <a:t>artu</a:t>
            </a:r>
            <a:endParaRPr lang="cs-CZ" altLang="cs-CZ" sz="22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55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200" dirty="0" smtClean="0">
                <a:cs typeface="Times New Roman" pitchFamily="18" charset="0"/>
              </a:rPr>
              <a:t>Popsat osobní pohled na obraz</a:t>
            </a: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Wingdings" pitchFamily="2" charset="2"/>
              <a:buChar char="§"/>
            </a:pPr>
            <a:endParaRPr lang="cs-CZ" altLang="cs-CZ" sz="2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Nevýhody výkonových cílů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Činí z učení technickou disciplínu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Zdůrazňují pouze pozorovatelné aspekty edukačních procesů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Popírají neměřitelné, nepozorovatelné a dlouhodobé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Edukace je příliš zaměřena na dosahování výsledků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Atomizují učivo na malé celky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Z pochopení dělají výkon, předvedení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3200" b="1" dirty="0" smtClean="0">
                <a:solidFill>
                  <a:schemeClr val="tx1"/>
                </a:solidFill>
              </a:rPr>
              <a:t>Revidovaný systém </a:t>
            </a:r>
            <a:r>
              <a:rPr lang="cs-CZ" altLang="cs-CZ" sz="3200" b="1" dirty="0" err="1" smtClean="0">
                <a:solidFill>
                  <a:schemeClr val="tx1"/>
                </a:solidFill>
              </a:rPr>
              <a:t>Bloomovy</a:t>
            </a:r>
            <a:r>
              <a:rPr lang="cs-CZ" altLang="cs-CZ" sz="3200" b="1" dirty="0" smtClean="0">
                <a:solidFill>
                  <a:schemeClr val="tx1"/>
                </a:solidFill>
              </a:rPr>
              <a:t> taxonomie</a:t>
            </a:r>
          </a:p>
        </p:txBody>
      </p:sp>
      <p:grpSp>
        <p:nvGrpSpPr>
          <p:cNvPr id="206851" name="Group 4"/>
          <p:cNvGrpSpPr>
            <a:grpSpLocks/>
          </p:cNvGrpSpPr>
          <p:nvPr/>
        </p:nvGrpSpPr>
        <p:grpSpPr bwMode="auto">
          <a:xfrm>
            <a:off x="468313" y="1722438"/>
            <a:ext cx="8450197" cy="4456113"/>
            <a:chOff x="385" y="1117"/>
            <a:chExt cx="5553" cy="2807"/>
          </a:xfrm>
        </p:grpSpPr>
        <p:sp>
          <p:nvSpPr>
            <p:cNvPr id="206852" name="AutoShape 5"/>
            <p:cNvSpPr>
              <a:spLocks noChangeArrowheads="1"/>
            </p:cNvSpPr>
            <p:nvPr/>
          </p:nvSpPr>
          <p:spPr bwMode="auto">
            <a:xfrm>
              <a:off x="385" y="1117"/>
              <a:ext cx="5553" cy="2807"/>
            </a:xfrm>
            <a:prstGeom prst="roundRect">
              <a:avLst>
                <a:gd name="adj" fmla="val 32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53" name="Rectangle 6"/>
            <p:cNvSpPr>
              <a:spLocks noChangeArrowheads="1"/>
            </p:cNvSpPr>
            <p:nvPr/>
          </p:nvSpPr>
          <p:spPr bwMode="auto">
            <a:xfrm>
              <a:off x="441" y="1302"/>
              <a:ext cx="40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hodnocení</a:t>
              </a:r>
            </a:p>
          </p:txBody>
        </p:sp>
        <p:sp>
          <p:nvSpPr>
            <p:cNvPr id="206854" name="Rectangle 7"/>
            <p:cNvSpPr>
              <a:spLocks noChangeArrowheads="1"/>
            </p:cNvSpPr>
            <p:nvPr/>
          </p:nvSpPr>
          <p:spPr bwMode="auto">
            <a:xfrm>
              <a:off x="3104" y="1302"/>
              <a:ext cx="209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tvořit</a:t>
              </a:r>
            </a:p>
          </p:txBody>
        </p:sp>
        <p:sp>
          <p:nvSpPr>
            <p:cNvPr id="206855" name="Rectangle 8"/>
            <p:cNvSpPr>
              <a:spLocks noChangeArrowheads="1"/>
            </p:cNvSpPr>
            <p:nvPr/>
          </p:nvSpPr>
          <p:spPr bwMode="auto">
            <a:xfrm>
              <a:off x="441" y="1646"/>
              <a:ext cx="2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syntéza</a:t>
              </a:r>
            </a:p>
          </p:txBody>
        </p:sp>
        <p:sp>
          <p:nvSpPr>
            <p:cNvPr id="206856" name="Rectangle 9"/>
            <p:cNvSpPr>
              <a:spLocks noChangeArrowheads="1"/>
            </p:cNvSpPr>
            <p:nvPr/>
          </p:nvSpPr>
          <p:spPr bwMode="auto">
            <a:xfrm>
              <a:off x="3114" y="1646"/>
              <a:ext cx="32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hodnotit</a:t>
              </a:r>
            </a:p>
          </p:txBody>
        </p:sp>
        <p:sp>
          <p:nvSpPr>
            <p:cNvPr id="206857" name="Rectangle 10"/>
            <p:cNvSpPr>
              <a:spLocks noChangeArrowheads="1"/>
            </p:cNvSpPr>
            <p:nvPr/>
          </p:nvSpPr>
          <p:spPr bwMode="auto">
            <a:xfrm>
              <a:off x="437" y="1991"/>
              <a:ext cx="29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analýza</a:t>
              </a:r>
            </a:p>
          </p:txBody>
        </p:sp>
        <p:sp>
          <p:nvSpPr>
            <p:cNvPr id="206858" name="Rectangle 11"/>
            <p:cNvSpPr>
              <a:spLocks noChangeArrowheads="1"/>
            </p:cNvSpPr>
            <p:nvPr/>
          </p:nvSpPr>
          <p:spPr bwMode="auto">
            <a:xfrm>
              <a:off x="3125" y="1991"/>
              <a:ext cx="41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analyzovat</a:t>
              </a:r>
            </a:p>
          </p:txBody>
        </p:sp>
        <p:sp>
          <p:nvSpPr>
            <p:cNvPr id="206859" name="Rectangle 12"/>
            <p:cNvSpPr>
              <a:spLocks noChangeArrowheads="1"/>
            </p:cNvSpPr>
            <p:nvPr/>
          </p:nvSpPr>
          <p:spPr bwMode="auto">
            <a:xfrm>
              <a:off x="433" y="2336"/>
              <a:ext cx="319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aplikace</a:t>
              </a:r>
            </a:p>
          </p:txBody>
        </p:sp>
        <p:sp>
          <p:nvSpPr>
            <p:cNvPr id="206860" name="Rectangle 13"/>
            <p:cNvSpPr>
              <a:spLocks noChangeArrowheads="1"/>
            </p:cNvSpPr>
            <p:nvPr/>
          </p:nvSpPr>
          <p:spPr bwMode="auto">
            <a:xfrm>
              <a:off x="3113" y="2336"/>
              <a:ext cx="35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aplikovat</a:t>
              </a:r>
            </a:p>
          </p:txBody>
        </p:sp>
        <p:sp>
          <p:nvSpPr>
            <p:cNvPr id="206861" name="Rectangle 14"/>
            <p:cNvSpPr>
              <a:spLocks noChangeArrowheads="1"/>
            </p:cNvSpPr>
            <p:nvPr/>
          </p:nvSpPr>
          <p:spPr bwMode="auto">
            <a:xfrm>
              <a:off x="441" y="2681"/>
              <a:ext cx="40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pochopení</a:t>
              </a:r>
            </a:p>
          </p:txBody>
        </p:sp>
        <p:sp>
          <p:nvSpPr>
            <p:cNvPr id="206862" name="Rectangle 15"/>
            <p:cNvSpPr>
              <a:spLocks noChangeArrowheads="1"/>
            </p:cNvSpPr>
            <p:nvPr/>
          </p:nvSpPr>
          <p:spPr bwMode="auto">
            <a:xfrm>
              <a:off x="3119" y="2681"/>
              <a:ext cx="3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rozumět</a:t>
              </a:r>
            </a:p>
          </p:txBody>
        </p:sp>
        <p:sp>
          <p:nvSpPr>
            <p:cNvPr id="206863" name="Rectangle 16"/>
            <p:cNvSpPr>
              <a:spLocks noChangeArrowheads="1"/>
            </p:cNvSpPr>
            <p:nvPr/>
          </p:nvSpPr>
          <p:spPr bwMode="auto">
            <a:xfrm>
              <a:off x="433" y="3025"/>
              <a:ext cx="27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znalost</a:t>
              </a:r>
            </a:p>
          </p:txBody>
        </p:sp>
        <p:sp>
          <p:nvSpPr>
            <p:cNvPr id="206864" name="Rectangle 17"/>
            <p:cNvSpPr>
              <a:spLocks noChangeArrowheads="1"/>
            </p:cNvSpPr>
            <p:nvPr/>
          </p:nvSpPr>
          <p:spPr bwMode="auto">
            <a:xfrm>
              <a:off x="3135" y="3025"/>
              <a:ext cx="48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"/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Century Schoolbook"/>
                </a:defRPr>
              </a:lvl1pPr>
              <a:lvl2pPr marL="639763" indent="-273050" eaLnBrk="0" hangingPunct="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tabLst>
                  <a:tab pos="723900" algn="l"/>
                </a:tabLst>
                <a:defRPr sz="2100">
                  <a:solidFill>
                    <a:schemeClr val="tx1"/>
                  </a:solidFill>
                  <a:latin typeface="Century Schoolbook"/>
                </a:defRPr>
              </a:lvl2pPr>
              <a:lvl3pPr marL="914400" indent="-182563" eaLnBrk="0" hangingPunct="0">
                <a:spcBef>
                  <a:spcPct val="20000"/>
                </a:spcBef>
                <a:buClr>
                  <a:srgbClr val="82AE00"/>
                </a:buClr>
                <a:buSzPct val="60000"/>
                <a:buFont typeface="Wingdings" pitchFamily="2" charset="2"/>
                <a:buChar char="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entury Schoolbook"/>
                </a:defRPr>
              </a:lvl3pPr>
              <a:lvl4pPr marL="1187450" indent="-182563" eaLnBrk="0" hangingPunct="0">
                <a:spcBef>
                  <a:spcPct val="20000"/>
                </a:spcBef>
                <a:buClr>
                  <a:srgbClr val="C8DFAA"/>
                </a:buClr>
                <a:buSzPct val="60000"/>
                <a:buFont typeface="Wingdings" pitchFamily="2" charset="2"/>
                <a:buChar char="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entury Schoolbook"/>
                </a:defRPr>
              </a:lvl4pPr>
              <a:lvl5pPr marL="1462088" indent="-182563" eaLnBrk="0" hangingPunct="0">
                <a:spcBef>
                  <a:spcPct val="20000"/>
                </a:spcBef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5pPr>
              <a:lvl6pPr marL="1919288" indent="-182563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6pPr>
              <a:lvl7pPr marL="2376488" indent="-182563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7pPr>
              <a:lvl8pPr marL="2833688" indent="-182563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8pPr>
              <a:lvl9pPr marL="3290888" indent="-182563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zapamatovat</a:t>
              </a:r>
            </a:p>
          </p:txBody>
        </p:sp>
        <p:sp>
          <p:nvSpPr>
            <p:cNvPr id="206867" name="Line 20"/>
            <p:cNvSpPr>
              <a:spLocks noChangeShapeType="1"/>
            </p:cNvSpPr>
            <p:nvPr/>
          </p:nvSpPr>
          <p:spPr bwMode="auto">
            <a:xfrm>
              <a:off x="398" y="1289"/>
              <a:ext cx="12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68" name="Rectangle 21"/>
            <p:cNvSpPr>
              <a:spLocks noChangeArrowheads="1"/>
            </p:cNvSpPr>
            <p:nvPr/>
          </p:nvSpPr>
          <p:spPr bwMode="auto">
            <a:xfrm>
              <a:off x="398" y="1289"/>
              <a:ext cx="1268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69" name="Line 22"/>
            <p:cNvSpPr>
              <a:spLocks noChangeShapeType="1"/>
            </p:cNvSpPr>
            <p:nvPr/>
          </p:nvSpPr>
          <p:spPr bwMode="auto">
            <a:xfrm>
              <a:off x="398" y="1461"/>
              <a:ext cx="12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70" name="Rectangle 23"/>
            <p:cNvSpPr>
              <a:spLocks noChangeArrowheads="1"/>
            </p:cNvSpPr>
            <p:nvPr/>
          </p:nvSpPr>
          <p:spPr bwMode="auto">
            <a:xfrm>
              <a:off x="398" y="1461"/>
              <a:ext cx="1268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71" name="Line 24"/>
            <p:cNvSpPr>
              <a:spLocks noChangeShapeType="1"/>
            </p:cNvSpPr>
            <p:nvPr/>
          </p:nvSpPr>
          <p:spPr bwMode="auto">
            <a:xfrm>
              <a:off x="385" y="1289"/>
              <a:ext cx="1" cy="18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72" name="Rectangle 25"/>
            <p:cNvSpPr>
              <a:spLocks noChangeArrowheads="1"/>
            </p:cNvSpPr>
            <p:nvPr/>
          </p:nvSpPr>
          <p:spPr bwMode="auto">
            <a:xfrm>
              <a:off x="385" y="1289"/>
              <a:ext cx="13" cy="18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73" name="Line 26"/>
            <p:cNvSpPr>
              <a:spLocks noChangeShapeType="1"/>
            </p:cNvSpPr>
            <p:nvPr/>
          </p:nvSpPr>
          <p:spPr bwMode="auto">
            <a:xfrm>
              <a:off x="1652" y="1302"/>
              <a:ext cx="1" cy="17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74" name="Rectangle 27"/>
            <p:cNvSpPr>
              <a:spLocks noChangeArrowheads="1"/>
            </p:cNvSpPr>
            <p:nvPr/>
          </p:nvSpPr>
          <p:spPr bwMode="auto">
            <a:xfrm>
              <a:off x="1652" y="1302"/>
              <a:ext cx="14" cy="1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75" name="Line 28"/>
            <p:cNvSpPr>
              <a:spLocks noChangeShapeType="1"/>
            </p:cNvSpPr>
            <p:nvPr/>
          </p:nvSpPr>
          <p:spPr bwMode="auto">
            <a:xfrm>
              <a:off x="398" y="1633"/>
              <a:ext cx="12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76" name="Rectangle 29"/>
            <p:cNvSpPr>
              <a:spLocks noChangeArrowheads="1"/>
            </p:cNvSpPr>
            <p:nvPr/>
          </p:nvSpPr>
          <p:spPr bwMode="auto">
            <a:xfrm>
              <a:off x="398" y="1633"/>
              <a:ext cx="1268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77" name="Line 30"/>
            <p:cNvSpPr>
              <a:spLocks noChangeShapeType="1"/>
            </p:cNvSpPr>
            <p:nvPr/>
          </p:nvSpPr>
          <p:spPr bwMode="auto">
            <a:xfrm>
              <a:off x="3072" y="1289"/>
              <a:ext cx="1" cy="18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78" name="Rectangle 31"/>
            <p:cNvSpPr>
              <a:spLocks noChangeArrowheads="1"/>
            </p:cNvSpPr>
            <p:nvPr/>
          </p:nvSpPr>
          <p:spPr bwMode="auto">
            <a:xfrm>
              <a:off x="3072" y="1289"/>
              <a:ext cx="14" cy="18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79" name="Line 32"/>
            <p:cNvSpPr>
              <a:spLocks noChangeShapeType="1"/>
            </p:cNvSpPr>
            <p:nvPr/>
          </p:nvSpPr>
          <p:spPr bwMode="auto">
            <a:xfrm>
              <a:off x="4538" y="1302"/>
              <a:ext cx="1" cy="17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80" name="Rectangle 33"/>
            <p:cNvSpPr>
              <a:spLocks noChangeArrowheads="1"/>
            </p:cNvSpPr>
            <p:nvPr/>
          </p:nvSpPr>
          <p:spPr bwMode="auto">
            <a:xfrm>
              <a:off x="4538" y="1302"/>
              <a:ext cx="13" cy="1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81" name="Line 34"/>
            <p:cNvSpPr>
              <a:spLocks noChangeShapeType="1"/>
            </p:cNvSpPr>
            <p:nvPr/>
          </p:nvSpPr>
          <p:spPr bwMode="auto">
            <a:xfrm>
              <a:off x="398" y="1806"/>
              <a:ext cx="12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82" name="Rectangle 35"/>
            <p:cNvSpPr>
              <a:spLocks noChangeArrowheads="1"/>
            </p:cNvSpPr>
            <p:nvPr/>
          </p:nvSpPr>
          <p:spPr bwMode="auto">
            <a:xfrm>
              <a:off x="398" y="1806"/>
              <a:ext cx="1268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83" name="Line 36"/>
            <p:cNvSpPr>
              <a:spLocks noChangeShapeType="1"/>
            </p:cNvSpPr>
            <p:nvPr/>
          </p:nvSpPr>
          <p:spPr bwMode="auto">
            <a:xfrm>
              <a:off x="385" y="1633"/>
              <a:ext cx="1" cy="18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84" name="Rectangle 37"/>
            <p:cNvSpPr>
              <a:spLocks noChangeArrowheads="1"/>
            </p:cNvSpPr>
            <p:nvPr/>
          </p:nvSpPr>
          <p:spPr bwMode="auto">
            <a:xfrm>
              <a:off x="385" y="1633"/>
              <a:ext cx="13" cy="18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85" name="Line 38"/>
            <p:cNvSpPr>
              <a:spLocks noChangeShapeType="1"/>
            </p:cNvSpPr>
            <p:nvPr/>
          </p:nvSpPr>
          <p:spPr bwMode="auto">
            <a:xfrm>
              <a:off x="1652" y="1646"/>
              <a:ext cx="1" cy="17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86" name="Rectangle 39"/>
            <p:cNvSpPr>
              <a:spLocks noChangeArrowheads="1"/>
            </p:cNvSpPr>
            <p:nvPr/>
          </p:nvSpPr>
          <p:spPr bwMode="auto">
            <a:xfrm>
              <a:off x="1652" y="1646"/>
              <a:ext cx="14" cy="1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87" name="Line 40"/>
            <p:cNvSpPr>
              <a:spLocks noChangeShapeType="1"/>
            </p:cNvSpPr>
            <p:nvPr/>
          </p:nvSpPr>
          <p:spPr bwMode="auto">
            <a:xfrm>
              <a:off x="398" y="1978"/>
              <a:ext cx="12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88" name="Rectangle 41"/>
            <p:cNvSpPr>
              <a:spLocks noChangeArrowheads="1"/>
            </p:cNvSpPr>
            <p:nvPr/>
          </p:nvSpPr>
          <p:spPr bwMode="auto">
            <a:xfrm>
              <a:off x="398" y="1978"/>
              <a:ext cx="1268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89" name="Line 42"/>
            <p:cNvSpPr>
              <a:spLocks noChangeShapeType="1"/>
            </p:cNvSpPr>
            <p:nvPr/>
          </p:nvSpPr>
          <p:spPr bwMode="auto">
            <a:xfrm>
              <a:off x="3072" y="1633"/>
              <a:ext cx="1" cy="18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90" name="Rectangle 43"/>
            <p:cNvSpPr>
              <a:spLocks noChangeArrowheads="1"/>
            </p:cNvSpPr>
            <p:nvPr/>
          </p:nvSpPr>
          <p:spPr bwMode="auto">
            <a:xfrm>
              <a:off x="3072" y="1633"/>
              <a:ext cx="14" cy="18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91" name="Line 44"/>
            <p:cNvSpPr>
              <a:spLocks noChangeShapeType="1"/>
            </p:cNvSpPr>
            <p:nvPr/>
          </p:nvSpPr>
          <p:spPr bwMode="auto">
            <a:xfrm>
              <a:off x="4538" y="1646"/>
              <a:ext cx="1" cy="17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92" name="Rectangle 45"/>
            <p:cNvSpPr>
              <a:spLocks noChangeArrowheads="1"/>
            </p:cNvSpPr>
            <p:nvPr/>
          </p:nvSpPr>
          <p:spPr bwMode="auto">
            <a:xfrm>
              <a:off x="4538" y="1646"/>
              <a:ext cx="13" cy="1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93" name="Line 46"/>
            <p:cNvSpPr>
              <a:spLocks noChangeShapeType="1"/>
            </p:cNvSpPr>
            <p:nvPr/>
          </p:nvSpPr>
          <p:spPr bwMode="auto">
            <a:xfrm>
              <a:off x="398" y="2150"/>
              <a:ext cx="12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94" name="Rectangle 47"/>
            <p:cNvSpPr>
              <a:spLocks noChangeArrowheads="1"/>
            </p:cNvSpPr>
            <p:nvPr/>
          </p:nvSpPr>
          <p:spPr bwMode="auto">
            <a:xfrm>
              <a:off x="398" y="2150"/>
              <a:ext cx="1268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95" name="Line 48"/>
            <p:cNvSpPr>
              <a:spLocks noChangeShapeType="1"/>
            </p:cNvSpPr>
            <p:nvPr/>
          </p:nvSpPr>
          <p:spPr bwMode="auto">
            <a:xfrm>
              <a:off x="385" y="1978"/>
              <a:ext cx="1" cy="18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96" name="Rectangle 49"/>
            <p:cNvSpPr>
              <a:spLocks noChangeArrowheads="1"/>
            </p:cNvSpPr>
            <p:nvPr/>
          </p:nvSpPr>
          <p:spPr bwMode="auto">
            <a:xfrm>
              <a:off x="385" y="1978"/>
              <a:ext cx="13" cy="18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97" name="Line 50"/>
            <p:cNvSpPr>
              <a:spLocks noChangeShapeType="1"/>
            </p:cNvSpPr>
            <p:nvPr/>
          </p:nvSpPr>
          <p:spPr bwMode="auto">
            <a:xfrm>
              <a:off x="1652" y="1991"/>
              <a:ext cx="1" cy="17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98" name="Rectangle 51"/>
            <p:cNvSpPr>
              <a:spLocks noChangeArrowheads="1"/>
            </p:cNvSpPr>
            <p:nvPr/>
          </p:nvSpPr>
          <p:spPr bwMode="auto">
            <a:xfrm>
              <a:off x="1652" y="1991"/>
              <a:ext cx="14" cy="17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99" name="Line 52"/>
            <p:cNvSpPr>
              <a:spLocks noChangeShapeType="1"/>
            </p:cNvSpPr>
            <p:nvPr/>
          </p:nvSpPr>
          <p:spPr bwMode="auto">
            <a:xfrm>
              <a:off x="398" y="2322"/>
              <a:ext cx="12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00" name="Rectangle 53"/>
            <p:cNvSpPr>
              <a:spLocks noChangeArrowheads="1"/>
            </p:cNvSpPr>
            <p:nvPr/>
          </p:nvSpPr>
          <p:spPr bwMode="auto">
            <a:xfrm>
              <a:off x="398" y="2322"/>
              <a:ext cx="1268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01" name="Line 54"/>
            <p:cNvSpPr>
              <a:spLocks noChangeShapeType="1"/>
            </p:cNvSpPr>
            <p:nvPr/>
          </p:nvSpPr>
          <p:spPr bwMode="auto">
            <a:xfrm>
              <a:off x="3072" y="1978"/>
              <a:ext cx="1" cy="18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02" name="Rectangle 55"/>
            <p:cNvSpPr>
              <a:spLocks noChangeArrowheads="1"/>
            </p:cNvSpPr>
            <p:nvPr/>
          </p:nvSpPr>
          <p:spPr bwMode="auto">
            <a:xfrm>
              <a:off x="3072" y="1978"/>
              <a:ext cx="14" cy="18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03" name="Line 56"/>
            <p:cNvSpPr>
              <a:spLocks noChangeShapeType="1"/>
            </p:cNvSpPr>
            <p:nvPr/>
          </p:nvSpPr>
          <p:spPr bwMode="auto">
            <a:xfrm>
              <a:off x="4538" y="1991"/>
              <a:ext cx="1" cy="17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04" name="Rectangle 57"/>
            <p:cNvSpPr>
              <a:spLocks noChangeArrowheads="1"/>
            </p:cNvSpPr>
            <p:nvPr/>
          </p:nvSpPr>
          <p:spPr bwMode="auto">
            <a:xfrm>
              <a:off x="4538" y="1991"/>
              <a:ext cx="13" cy="17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05" name="Line 58"/>
            <p:cNvSpPr>
              <a:spLocks noChangeShapeType="1"/>
            </p:cNvSpPr>
            <p:nvPr/>
          </p:nvSpPr>
          <p:spPr bwMode="auto">
            <a:xfrm>
              <a:off x="398" y="2494"/>
              <a:ext cx="12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06" name="Rectangle 59"/>
            <p:cNvSpPr>
              <a:spLocks noChangeArrowheads="1"/>
            </p:cNvSpPr>
            <p:nvPr/>
          </p:nvSpPr>
          <p:spPr bwMode="auto">
            <a:xfrm>
              <a:off x="398" y="2494"/>
              <a:ext cx="1268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07" name="Line 60"/>
            <p:cNvSpPr>
              <a:spLocks noChangeShapeType="1"/>
            </p:cNvSpPr>
            <p:nvPr/>
          </p:nvSpPr>
          <p:spPr bwMode="auto">
            <a:xfrm>
              <a:off x="385" y="2322"/>
              <a:ext cx="1" cy="18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08" name="Rectangle 61"/>
            <p:cNvSpPr>
              <a:spLocks noChangeArrowheads="1"/>
            </p:cNvSpPr>
            <p:nvPr/>
          </p:nvSpPr>
          <p:spPr bwMode="auto">
            <a:xfrm>
              <a:off x="385" y="2322"/>
              <a:ext cx="13" cy="18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09" name="Line 62"/>
            <p:cNvSpPr>
              <a:spLocks noChangeShapeType="1"/>
            </p:cNvSpPr>
            <p:nvPr/>
          </p:nvSpPr>
          <p:spPr bwMode="auto">
            <a:xfrm>
              <a:off x="1652" y="2336"/>
              <a:ext cx="1" cy="17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10" name="Rectangle 63"/>
            <p:cNvSpPr>
              <a:spLocks noChangeArrowheads="1"/>
            </p:cNvSpPr>
            <p:nvPr/>
          </p:nvSpPr>
          <p:spPr bwMode="auto">
            <a:xfrm>
              <a:off x="1652" y="2336"/>
              <a:ext cx="14" cy="1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11" name="Line 64"/>
            <p:cNvSpPr>
              <a:spLocks noChangeShapeType="1"/>
            </p:cNvSpPr>
            <p:nvPr/>
          </p:nvSpPr>
          <p:spPr bwMode="auto">
            <a:xfrm>
              <a:off x="398" y="2666"/>
              <a:ext cx="12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12" name="Rectangle 65"/>
            <p:cNvSpPr>
              <a:spLocks noChangeArrowheads="1"/>
            </p:cNvSpPr>
            <p:nvPr/>
          </p:nvSpPr>
          <p:spPr bwMode="auto">
            <a:xfrm>
              <a:off x="398" y="2666"/>
              <a:ext cx="1268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13" name="Line 66"/>
            <p:cNvSpPr>
              <a:spLocks noChangeShapeType="1"/>
            </p:cNvSpPr>
            <p:nvPr/>
          </p:nvSpPr>
          <p:spPr bwMode="auto">
            <a:xfrm>
              <a:off x="3072" y="2322"/>
              <a:ext cx="1" cy="18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14" name="Rectangle 67"/>
            <p:cNvSpPr>
              <a:spLocks noChangeArrowheads="1"/>
            </p:cNvSpPr>
            <p:nvPr/>
          </p:nvSpPr>
          <p:spPr bwMode="auto">
            <a:xfrm>
              <a:off x="3072" y="2322"/>
              <a:ext cx="14" cy="18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15" name="Line 68"/>
            <p:cNvSpPr>
              <a:spLocks noChangeShapeType="1"/>
            </p:cNvSpPr>
            <p:nvPr/>
          </p:nvSpPr>
          <p:spPr bwMode="auto">
            <a:xfrm>
              <a:off x="4538" y="2336"/>
              <a:ext cx="1" cy="17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16" name="Rectangle 69"/>
            <p:cNvSpPr>
              <a:spLocks noChangeArrowheads="1"/>
            </p:cNvSpPr>
            <p:nvPr/>
          </p:nvSpPr>
          <p:spPr bwMode="auto">
            <a:xfrm>
              <a:off x="4538" y="2336"/>
              <a:ext cx="13" cy="1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17" name="Line 70"/>
            <p:cNvSpPr>
              <a:spLocks noChangeShapeType="1"/>
            </p:cNvSpPr>
            <p:nvPr/>
          </p:nvSpPr>
          <p:spPr bwMode="auto">
            <a:xfrm>
              <a:off x="398" y="2838"/>
              <a:ext cx="12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18" name="Rectangle 71"/>
            <p:cNvSpPr>
              <a:spLocks noChangeArrowheads="1"/>
            </p:cNvSpPr>
            <p:nvPr/>
          </p:nvSpPr>
          <p:spPr bwMode="auto">
            <a:xfrm>
              <a:off x="398" y="2838"/>
              <a:ext cx="1268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19" name="Line 72"/>
            <p:cNvSpPr>
              <a:spLocks noChangeShapeType="1"/>
            </p:cNvSpPr>
            <p:nvPr/>
          </p:nvSpPr>
          <p:spPr bwMode="auto">
            <a:xfrm>
              <a:off x="385" y="2666"/>
              <a:ext cx="1" cy="18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20" name="Rectangle 73"/>
            <p:cNvSpPr>
              <a:spLocks noChangeArrowheads="1"/>
            </p:cNvSpPr>
            <p:nvPr/>
          </p:nvSpPr>
          <p:spPr bwMode="auto">
            <a:xfrm>
              <a:off x="385" y="2666"/>
              <a:ext cx="13" cy="18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21" name="Line 74"/>
            <p:cNvSpPr>
              <a:spLocks noChangeShapeType="1"/>
            </p:cNvSpPr>
            <p:nvPr/>
          </p:nvSpPr>
          <p:spPr bwMode="auto">
            <a:xfrm>
              <a:off x="1652" y="2680"/>
              <a:ext cx="1" cy="17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22" name="Rectangle 75"/>
            <p:cNvSpPr>
              <a:spLocks noChangeArrowheads="1"/>
            </p:cNvSpPr>
            <p:nvPr/>
          </p:nvSpPr>
          <p:spPr bwMode="auto">
            <a:xfrm>
              <a:off x="1652" y="2680"/>
              <a:ext cx="14" cy="1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23" name="Line 76"/>
            <p:cNvSpPr>
              <a:spLocks noChangeShapeType="1"/>
            </p:cNvSpPr>
            <p:nvPr/>
          </p:nvSpPr>
          <p:spPr bwMode="auto">
            <a:xfrm>
              <a:off x="398" y="3011"/>
              <a:ext cx="12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24" name="Rectangle 77"/>
            <p:cNvSpPr>
              <a:spLocks noChangeArrowheads="1"/>
            </p:cNvSpPr>
            <p:nvPr/>
          </p:nvSpPr>
          <p:spPr bwMode="auto">
            <a:xfrm>
              <a:off x="398" y="3011"/>
              <a:ext cx="1268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25" name="Line 78"/>
            <p:cNvSpPr>
              <a:spLocks noChangeShapeType="1"/>
            </p:cNvSpPr>
            <p:nvPr/>
          </p:nvSpPr>
          <p:spPr bwMode="auto">
            <a:xfrm>
              <a:off x="3072" y="2666"/>
              <a:ext cx="1" cy="18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26" name="Rectangle 79"/>
            <p:cNvSpPr>
              <a:spLocks noChangeArrowheads="1"/>
            </p:cNvSpPr>
            <p:nvPr/>
          </p:nvSpPr>
          <p:spPr bwMode="auto">
            <a:xfrm>
              <a:off x="3072" y="2666"/>
              <a:ext cx="14" cy="18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27" name="Line 80"/>
            <p:cNvSpPr>
              <a:spLocks noChangeShapeType="1"/>
            </p:cNvSpPr>
            <p:nvPr/>
          </p:nvSpPr>
          <p:spPr bwMode="auto">
            <a:xfrm>
              <a:off x="4538" y="2680"/>
              <a:ext cx="1" cy="17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28" name="Rectangle 81"/>
            <p:cNvSpPr>
              <a:spLocks noChangeArrowheads="1"/>
            </p:cNvSpPr>
            <p:nvPr/>
          </p:nvSpPr>
          <p:spPr bwMode="auto">
            <a:xfrm>
              <a:off x="4538" y="2680"/>
              <a:ext cx="13" cy="1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29" name="Line 82"/>
            <p:cNvSpPr>
              <a:spLocks noChangeShapeType="1"/>
            </p:cNvSpPr>
            <p:nvPr/>
          </p:nvSpPr>
          <p:spPr bwMode="auto">
            <a:xfrm>
              <a:off x="398" y="3183"/>
              <a:ext cx="12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30" name="Rectangle 83"/>
            <p:cNvSpPr>
              <a:spLocks noChangeArrowheads="1"/>
            </p:cNvSpPr>
            <p:nvPr/>
          </p:nvSpPr>
          <p:spPr bwMode="auto">
            <a:xfrm>
              <a:off x="398" y="3183"/>
              <a:ext cx="1268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31" name="Line 84"/>
            <p:cNvSpPr>
              <a:spLocks noChangeShapeType="1"/>
            </p:cNvSpPr>
            <p:nvPr/>
          </p:nvSpPr>
          <p:spPr bwMode="auto">
            <a:xfrm>
              <a:off x="3072" y="3011"/>
              <a:ext cx="1" cy="18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32" name="Rectangle 85"/>
            <p:cNvSpPr>
              <a:spLocks noChangeArrowheads="1"/>
            </p:cNvSpPr>
            <p:nvPr/>
          </p:nvSpPr>
          <p:spPr bwMode="auto">
            <a:xfrm>
              <a:off x="3072" y="3011"/>
              <a:ext cx="14" cy="18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33" name="Line 86"/>
            <p:cNvSpPr>
              <a:spLocks noChangeShapeType="1"/>
            </p:cNvSpPr>
            <p:nvPr/>
          </p:nvSpPr>
          <p:spPr bwMode="auto">
            <a:xfrm>
              <a:off x="4538" y="3024"/>
              <a:ext cx="1" cy="17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34" name="Rectangle 87"/>
            <p:cNvSpPr>
              <a:spLocks noChangeArrowheads="1"/>
            </p:cNvSpPr>
            <p:nvPr/>
          </p:nvSpPr>
          <p:spPr bwMode="auto">
            <a:xfrm>
              <a:off x="4538" y="3024"/>
              <a:ext cx="13" cy="1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35" name="Line 88"/>
            <p:cNvSpPr>
              <a:spLocks noChangeShapeType="1"/>
            </p:cNvSpPr>
            <p:nvPr/>
          </p:nvSpPr>
          <p:spPr bwMode="auto">
            <a:xfrm>
              <a:off x="385" y="3011"/>
              <a:ext cx="1" cy="18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36" name="Rectangle 89"/>
            <p:cNvSpPr>
              <a:spLocks noChangeArrowheads="1"/>
            </p:cNvSpPr>
            <p:nvPr/>
          </p:nvSpPr>
          <p:spPr bwMode="auto">
            <a:xfrm>
              <a:off x="385" y="3011"/>
              <a:ext cx="13" cy="18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37" name="Line 90"/>
            <p:cNvSpPr>
              <a:spLocks noChangeShapeType="1"/>
            </p:cNvSpPr>
            <p:nvPr/>
          </p:nvSpPr>
          <p:spPr bwMode="auto">
            <a:xfrm>
              <a:off x="1652" y="3024"/>
              <a:ext cx="1" cy="17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38" name="Rectangle 91"/>
            <p:cNvSpPr>
              <a:spLocks noChangeArrowheads="1"/>
            </p:cNvSpPr>
            <p:nvPr/>
          </p:nvSpPr>
          <p:spPr bwMode="auto">
            <a:xfrm>
              <a:off x="1652" y="3024"/>
              <a:ext cx="14" cy="1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43" name="Line 96"/>
            <p:cNvSpPr>
              <a:spLocks noChangeShapeType="1"/>
            </p:cNvSpPr>
            <p:nvPr/>
          </p:nvSpPr>
          <p:spPr bwMode="auto">
            <a:xfrm>
              <a:off x="3086" y="1289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44" name="Rectangle 97"/>
            <p:cNvSpPr>
              <a:spLocks noChangeArrowheads="1"/>
            </p:cNvSpPr>
            <p:nvPr/>
          </p:nvSpPr>
          <p:spPr bwMode="auto">
            <a:xfrm>
              <a:off x="3086" y="1289"/>
              <a:ext cx="1466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45" name="Line 98"/>
            <p:cNvSpPr>
              <a:spLocks noChangeShapeType="1"/>
            </p:cNvSpPr>
            <p:nvPr/>
          </p:nvSpPr>
          <p:spPr bwMode="auto">
            <a:xfrm>
              <a:off x="3086" y="1461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46" name="Rectangle 99"/>
            <p:cNvSpPr>
              <a:spLocks noChangeArrowheads="1"/>
            </p:cNvSpPr>
            <p:nvPr/>
          </p:nvSpPr>
          <p:spPr bwMode="auto">
            <a:xfrm>
              <a:off x="3086" y="1461"/>
              <a:ext cx="1466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47" name="Line 100"/>
            <p:cNvSpPr>
              <a:spLocks noChangeShapeType="1"/>
            </p:cNvSpPr>
            <p:nvPr/>
          </p:nvSpPr>
          <p:spPr bwMode="auto">
            <a:xfrm>
              <a:off x="3086" y="1633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48" name="Rectangle 101"/>
            <p:cNvSpPr>
              <a:spLocks noChangeArrowheads="1"/>
            </p:cNvSpPr>
            <p:nvPr/>
          </p:nvSpPr>
          <p:spPr bwMode="auto">
            <a:xfrm>
              <a:off x="3086" y="1633"/>
              <a:ext cx="1466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49" name="Line 102"/>
            <p:cNvSpPr>
              <a:spLocks noChangeShapeType="1"/>
            </p:cNvSpPr>
            <p:nvPr/>
          </p:nvSpPr>
          <p:spPr bwMode="auto">
            <a:xfrm>
              <a:off x="3086" y="1806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50" name="Rectangle 103"/>
            <p:cNvSpPr>
              <a:spLocks noChangeArrowheads="1"/>
            </p:cNvSpPr>
            <p:nvPr/>
          </p:nvSpPr>
          <p:spPr bwMode="auto">
            <a:xfrm>
              <a:off x="3086" y="1806"/>
              <a:ext cx="1466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51" name="Line 104"/>
            <p:cNvSpPr>
              <a:spLocks noChangeShapeType="1"/>
            </p:cNvSpPr>
            <p:nvPr/>
          </p:nvSpPr>
          <p:spPr bwMode="auto">
            <a:xfrm>
              <a:off x="3086" y="1978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52" name="Rectangle 105"/>
            <p:cNvSpPr>
              <a:spLocks noChangeArrowheads="1"/>
            </p:cNvSpPr>
            <p:nvPr/>
          </p:nvSpPr>
          <p:spPr bwMode="auto">
            <a:xfrm>
              <a:off x="3086" y="1978"/>
              <a:ext cx="1466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53" name="Line 106"/>
            <p:cNvSpPr>
              <a:spLocks noChangeShapeType="1"/>
            </p:cNvSpPr>
            <p:nvPr/>
          </p:nvSpPr>
          <p:spPr bwMode="auto">
            <a:xfrm>
              <a:off x="3086" y="2150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54" name="Rectangle 107"/>
            <p:cNvSpPr>
              <a:spLocks noChangeArrowheads="1"/>
            </p:cNvSpPr>
            <p:nvPr/>
          </p:nvSpPr>
          <p:spPr bwMode="auto">
            <a:xfrm>
              <a:off x="3086" y="2150"/>
              <a:ext cx="1466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55" name="Line 108"/>
            <p:cNvSpPr>
              <a:spLocks noChangeShapeType="1"/>
            </p:cNvSpPr>
            <p:nvPr/>
          </p:nvSpPr>
          <p:spPr bwMode="auto">
            <a:xfrm>
              <a:off x="3086" y="2322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56" name="Rectangle 109"/>
            <p:cNvSpPr>
              <a:spLocks noChangeArrowheads="1"/>
            </p:cNvSpPr>
            <p:nvPr/>
          </p:nvSpPr>
          <p:spPr bwMode="auto">
            <a:xfrm>
              <a:off x="3086" y="2322"/>
              <a:ext cx="1466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57" name="Line 110"/>
            <p:cNvSpPr>
              <a:spLocks noChangeShapeType="1"/>
            </p:cNvSpPr>
            <p:nvPr/>
          </p:nvSpPr>
          <p:spPr bwMode="auto">
            <a:xfrm>
              <a:off x="3086" y="2494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58" name="Rectangle 111"/>
            <p:cNvSpPr>
              <a:spLocks noChangeArrowheads="1"/>
            </p:cNvSpPr>
            <p:nvPr/>
          </p:nvSpPr>
          <p:spPr bwMode="auto">
            <a:xfrm>
              <a:off x="3086" y="2494"/>
              <a:ext cx="1466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59" name="Line 112"/>
            <p:cNvSpPr>
              <a:spLocks noChangeShapeType="1"/>
            </p:cNvSpPr>
            <p:nvPr/>
          </p:nvSpPr>
          <p:spPr bwMode="auto">
            <a:xfrm>
              <a:off x="3086" y="2666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60" name="Rectangle 113"/>
            <p:cNvSpPr>
              <a:spLocks noChangeArrowheads="1"/>
            </p:cNvSpPr>
            <p:nvPr/>
          </p:nvSpPr>
          <p:spPr bwMode="auto">
            <a:xfrm>
              <a:off x="3086" y="2666"/>
              <a:ext cx="1466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61" name="Line 114"/>
            <p:cNvSpPr>
              <a:spLocks noChangeShapeType="1"/>
            </p:cNvSpPr>
            <p:nvPr/>
          </p:nvSpPr>
          <p:spPr bwMode="auto">
            <a:xfrm>
              <a:off x="3086" y="2838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62" name="Rectangle 115"/>
            <p:cNvSpPr>
              <a:spLocks noChangeArrowheads="1"/>
            </p:cNvSpPr>
            <p:nvPr/>
          </p:nvSpPr>
          <p:spPr bwMode="auto">
            <a:xfrm>
              <a:off x="3086" y="2838"/>
              <a:ext cx="1466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63" name="Line 116"/>
            <p:cNvSpPr>
              <a:spLocks noChangeShapeType="1"/>
            </p:cNvSpPr>
            <p:nvPr/>
          </p:nvSpPr>
          <p:spPr bwMode="auto">
            <a:xfrm>
              <a:off x="3086" y="3011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64" name="Rectangle 117"/>
            <p:cNvSpPr>
              <a:spLocks noChangeArrowheads="1"/>
            </p:cNvSpPr>
            <p:nvPr/>
          </p:nvSpPr>
          <p:spPr bwMode="auto">
            <a:xfrm>
              <a:off x="3086" y="3011"/>
              <a:ext cx="1466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65" name="Line 118"/>
            <p:cNvSpPr>
              <a:spLocks noChangeShapeType="1"/>
            </p:cNvSpPr>
            <p:nvPr/>
          </p:nvSpPr>
          <p:spPr bwMode="auto">
            <a:xfrm>
              <a:off x="3086" y="3183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66" name="Rectangle 119"/>
            <p:cNvSpPr>
              <a:spLocks noChangeArrowheads="1"/>
            </p:cNvSpPr>
            <p:nvPr/>
          </p:nvSpPr>
          <p:spPr bwMode="auto">
            <a:xfrm>
              <a:off x="3086" y="3183"/>
              <a:ext cx="1466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grpSp>
          <p:nvGrpSpPr>
            <p:cNvPr id="206971" name="Group 124"/>
            <p:cNvGrpSpPr>
              <a:grpSpLocks/>
            </p:cNvGrpSpPr>
            <p:nvPr/>
          </p:nvGrpSpPr>
          <p:grpSpPr bwMode="auto">
            <a:xfrm>
              <a:off x="1643" y="1382"/>
              <a:ext cx="1408" cy="340"/>
              <a:chOff x="1643" y="1382"/>
              <a:chExt cx="1408" cy="340"/>
            </a:xfrm>
          </p:grpSpPr>
          <p:sp>
            <p:nvSpPr>
              <p:cNvPr id="206999" name="Line 125"/>
              <p:cNvSpPr>
                <a:spLocks noChangeShapeType="1"/>
              </p:cNvSpPr>
              <p:nvPr/>
            </p:nvSpPr>
            <p:spPr bwMode="auto">
              <a:xfrm>
                <a:off x="1643" y="1382"/>
                <a:ext cx="1314" cy="288"/>
              </a:xfrm>
              <a:prstGeom prst="line">
                <a:avLst/>
              </a:prstGeom>
              <a:noFill/>
              <a:ln w="90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7000" name="Freeform 126"/>
              <p:cNvSpPr>
                <a:spLocks noChangeArrowheads="1"/>
              </p:cNvSpPr>
              <p:nvPr/>
            </p:nvSpPr>
            <p:spPr bwMode="auto">
              <a:xfrm>
                <a:off x="2937" y="1617"/>
                <a:ext cx="115" cy="106"/>
              </a:xfrm>
              <a:custGeom>
                <a:avLst/>
                <a:gdLst>
                  <a:gd name="T0" fmla="*/ 0 w 168"/>
                  <a:gd name="T1" fmla="*/ 1 h 154"/>
                  <a:gd name="T2" fmla="*/ 1 w 168"/>
                  <a:gd name="T3" fmla="*/ 1 h 154"/>
                  <a:gd name="T4" fmla="*/ 1 w 168"/>
                  <a:gd name="T5" fmla="*/ 0 h 154"/>
                  <a:gd name="T6" fmla="*/ 0 w 168"/>
                  <a:gd name="T7" fmla="*/ 1 h 1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8" h="154">
                    <a:moveTo>
                      <a:pt x="0" y="154"/>
                    </a:moveTo>
                    <a:lnTo>
                      <a:pt x="168" y="111"/>
                    </a:lnTo>
                    <a:lnTo>
                      <a:pt x="33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206972" name="Group 127"/>
            <p:cNvGrpSpPr>
              <a:grpSpLocks/>
            </p:cNvGrpSpPr>
            <p:nvPr/>
          </p:nvGrpSpPr>
          <p:grpSpPr bwMode="auto">
            <a:xfrm>
              <a:off x="1652" y="1346"/>
              <a:ext cx="1413" cy="387"/>
              <a:chOff x="1652" y="1346"/>
              <a:chExt cx="1413" cy="387"/>
            </a:xfrm>
          </p:grpSpPr>
          <p:sp>
            <p:nvSpPr>
              <p:cNvPr id="206997" name="Line 128"/>
              <p:cNvSpPr>
                <a:spLocks noChangeShapeType="1"/>
              </p:cNvSpPr>
              <p:nvPr/>
            </p:nvSpPr>
            <p:spPr bwMode="auto">
              <a:xfrm flipV="1">
                <a:off x="1652" y="1386"/>
                <a:ext cx="1314" cy="349"/>
              </a:xfrm>
              <a:prstGeom prst="line">
                <a:avLst/>
              </a:prstGeom>
              <a:noFill/>
              <a:ln w="90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6998" name="Freeform 129"/>
              <p:cNvSpPr>
                <a:spLocks noChangeArrowheads="1"/>
              </p:cNvSpPr>
              <p:nvPr/>
            </p:nvSpPr>
            <p:spPr bwMode="auto">
              <a:xfrm>
                <a:off x="2947" y="1346"/>
                <a:ext cx="119" cy="106"/>
              </a:xfrm>
              <a:custGeom>
                <a:avLst/>
                <a:gdLst>
                  <a:gd name="T0" fmla="*/ 1 w 173"/>
                  <a:gd name="T1" fmla="*/ 1 h 154"/>
                  <a:gd name="T2" fmla="*/ 1 w 173"/>
                  <a:gd name="T3" fmla="*/ 1 h 154"/>
                  <a:gd name="T4" fmla="*/ 0 w 173"/>
                  <a:gd name="T5" fmla="*/ 0 h 154"/>
                  <a:gd name="T6" fmla="*/ 1 w 173"/>
                  <a:gd name="T7" fmla="*/ 1 h 1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3" h="154">
                    <a:moveTo>
                      <a:pt x="39" y="154"/>
                    </a:moveTo>
                    <a:lnTo>
                      <a:pt x="173" y="33"/>
                    </a:lnTo>
                    <a:lnTo>
                      <a:pt x="0" y="0"/>
                    </a:lnTo>
                    <a:lnTo>
                      <a:pt x="39" y="1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206973" name="Group 130"/>
            <p:cNvGrpSpPr>
              <a:grpSpLocks/>
            </p:cNvGrpSpPr>
            <p:nvPr/>
          </p:nvGrpSpPr>
          <p:grpSpPr bwMode="auto">
            <a:xfrm>
              <a:off x="1652" y="2018"/>
              <a:ext cx="1412" cy="108"/>
              <a:chOff x="1652" y="2018"/>
              <a:chExt cx="1412" cy="108"/>
            </a:xfrm>
          </p:grpSpPr>
          <p:sp>
            <p:nvSpPr>
              <p:cNvPr id="206995" name="Line 131"/>
              <p:cNvSpPr>
                <a:spLocks noChangeShapeType="1"/>
              </p:cNvSpPr>
              <p:nvPr/>
            </p:nvSpPr>
            <p:spPr bwMode="auto">
              <a:xfrm>
                <a:off x="1652" y="2070"/>
                <a:ext cx="1311" cy="1"/>
              </a:xfrm>
              <a:prstGeom prst="line">
                <a:avLst/>
              </a:prstGeom>
              <a:noFill/>
              <a:ln w="90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6996" name="Freeform 132"/>
              <p:cNvSpPr>
                <a:spLocks noChangeArrowheads="1"/>
              </p:cNvSpPr>
              <p:nvPr/>
            </p:nvSpPr>
            <p:spPr bwMode="auto">
              <a:xfrm>
                <a:off x="2957" y="2018"/>
                <a:ext cx="108" cy="109"/>
              </a:xfrm>
              <a:custGeom>
                <a:avLst/>
                <a:gdLst>
                  <a:gd name="T0" fmla="*/ 0 w 158"/>
                  <a:gd name="T1" fmla="*/ 1 h 159"/>
                  <a:gd name="T2" fmla="*/ 1 w 158"/>
                  <a:gd name="T3" fmla="*/ 1 h 159"/>
                  <a:gd name="T4" fmla="*/ 0 w 158"/>
                  <a:gd name="T5" fmla="*/ 0 h 159"/>
                  <a:gd name="T6" fmla="*/ 0 w 158"/>
                  <a:gd name="T7" fmla="*/ 1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8" h="159">
                    <a:moveTo>
                      <a:pt x="0" y="159"/>
                    </a:moveTo>
                    <a:lnTo>
                      <a:pt x="158" y="77"/>
                    </a:lnTo>
                    <a:lnTo>
                      <a:pt x="0" y="0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206974" name="Group 133"/>
            <p:cNvGrpSpPr>
              <a:grpSpLocks/>
            </p:cNvGrpSpPr>
            <p:nvPr/>
          </p:nvGrpSpPr>
          <p:grpSpPr bwMode="auto">
            <a:xfrm>
              <a:off x="1652" y="2349"/>
              <a:ext cx="1400" cy="108"/>
              <a:chOff x="1652" y="2349"/>
              <a:chExt cx="1400" cy="108"/>
            </a:xfrm>
          </p:grpSpPr>
          <p:sp>
            <p:nvSpPr>
              <p:cNvPr id="206993" name="Line 134"/>
              <p:cNvSpPr>
                <a:spLocks noChangeShapeType="1"/>
              </p:cNvSpPr>
              <p:nvPr/>
            </p:nvSpPr>
            <p:spPr bwMode="auto">
              <a:xfrm>
                <a:off x="1652" y="2402"/>
                <a:ext cx="1301" cy="1"/>
              </a:xfrm>
              <a:prstGeom prst="line">
                <a:avLst/>
              </a:prstGeom>
              <a:noFill/>
              <a:ln w="90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6994" name="Freeform 135"/>
              <p:cNvSpPr>
                <a:spLocks noChangeArrowheads="1"/>
              </p:cNvSpPr>
              <p:nvPr/>
            </p:nvSpPr>
            <p:spPr bwMode="auto">
              <a:xfrm>
                <a:off x="2947" y="2349"/>
                <a:ext cx="106" cy="109"/>
              </a:xfrm>
              <a:custGeom>
                <a:avLst/>
                <a:gdLst>
                  <a:gd name="T0" fmla="*/ 0 w 154"/>
                  <a:gd name="T1" fmla="*/ 1 h 158"/>
                  <a:gd name="T2" fmla="*/ 1 w 154"/>
                  <a:gd name="T3" fmla="*/ 1 h 158"/>
                  <a:gd name="T4" fmla="*/ 0 w 154"/>
                  <a:gd name="T5" fmla="*/ 0 h 158"/>
                  <a:gd name="T6" fmla="*/ 0 w 154"/>
                  <a:gd name="T7" fmla="*/ 1 h 1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4" h="158">
                    <a:moveTo>
                      <a:pt x="0" y="158"/>
                    </a:moveTo>
                    <a:lnTo>
                      <a:pt x="154" y="77"/>
                    </a:lnTo>
                    <a:lnTo>
                      <a:pt x="0" y="0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206975" name="Group 136"/>
            <p:cNvGrpSpPr>
              <a:grpSpLocks/>
            </p:cNvGrpSpPr>
            <p:nvPr/>
          </p:nvGrpSpPr>
          <p:grpSpPr bwMode="auto">
            <a:xfrm>
              <a:off x="1652" y="2706"/>
              <a:ext cx="1412" cy="108"/>
              <a:chOff x="1652" y="2706"/>
              <a:chExt cx="1412" cy="108"/>
            </a:xfrm>
          </p:grpSpPr>
          <p:sp>
            <p:nvSpPr>
              <p:cNvPr id="206991" name="Line 137"/>
              <p:cNvSpPr>
                <a:spLocks noChangeShapeType="1"/>
              </p:cNvSpPr>
              <p:nvPr/>
            </p:nvSpPr>
            <p:spPr bwMode="auto">
              <a:xfrm>
                <a:off x="1652" y="2759"/>
                <a:ext cx="1311" cy="1"/>
              </a:xfrm>
              <a:prstGeom prst="line">
                <a:avLst/>
              </a:prstGeom>
              <a:noFill/>
              <a:ln w="90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6992" name="Freeform 138"/>
              <p:cNvSpPr>
                <a:spLocks noChangeArrowheads="1"/>
              </p:cNvSpPr>
              <p:nvPr/>
            </p:nvSpPr>
            <p:spPr bwMode="auto">
              <a:xfrm>
                <a:off x="2957" y="2706"/>
                <a:ext cx="108" cy="109"/>
              </a:xfrm>
              <a:custGeom>
                <a:avLst/>
                <a:gdLst>
                  <a:gd name="T0" fmla="*/ 0 w 158"/>
                  <a:gd name="T1" fmla="*/ 1 h 159"/>
                  <a:gd name="T2" fmla="*/ 1 w 158"/>
                  <a:gd name="T3" fmla="*/ 1 h 159"/>
                  <a:gd name="T4" fmla="*/ 0 w 158"/>
                  <a:gd name="T5" fmla="*/ 0 h 159"/>
                  <a:gd name="T6" fmla="*/ 0 w 158"/>
                  <a:gd name="T7" fmla="*/ 1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8" h="159">
                    <a:moveTo>
                      <a:pt x="0" y="159"/>
                    </a:moveTo>
                    <a:lnTo>
                      <a:pt x="158" y="77"/>
                    </a:lnTo>
                    <a:lnTo>
                      <a:pt x="0" y="0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206976" name="Group 139"/>
            <p:cNvGrpSpPr>
              <a:grpSpLocks/>
            </p:cNvGrpSpPr>
            <p:nvPr/>
          </p:nvGrpSpPr>
          <p:grpSpPr bwMode="auto">
            <a:xfrm>
              <a:off x="1652" y="3037"/>
              <a:ext cx="1392" cy="108"/>
              <a:chOff x="1652" y="3037"/>
              <a:chExt cx="1392" cy="108"/>
            </a:xfrm>
          </p:grpSpPr>
          <p:sp>
            <p:nvSpPr>
              <p:cNvPr id="206989" name="Line 140"/>
              <p:cNvSpPr>
                <a:spLocks noChangeShapeType="1"/>
              </p:cNvSpPr>
              <p:nvPr/>
            </p:nvSpPr>
            <p:spPr bwMode="auto">
              <a:xfrm>
                <a:off x="1652" y="3090"/>
                <a:ext cx="1291" cy="1"/>
              </a:xfrm>
              <a:prstGeom prst="line">
                <a:avLst/>
              </a:prstGeom>
              <a:noFill/>
              <a:ln w="90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6990" name="Freeform 141"/>
              <p:cNvSpPr>
                <a:spLocks noChangeArrowheads="1"/>
              </p:cNvSpPr>
              <p:nvPr/>
            </p:nvSpPr>
            <p:spPr bwMode="auto">
              <a:xfrm>
                <a:off x="2937" y="3037"/>
                <a:ext cx="108" cy="109"/>
              </a:xfrm>
              <a:custGeom>
                <a:avLst/>
                <a:gdLst>
                  <a:gd name="T0" fmla="*/ 0 w 158"/>
                  <a:gd name="T1" fmla="*/ 1 h 159"/>
                  <a:gd name="T2" fmla="*/ 1 w 158"/>
                  <a:gd name="T3" fmla="*/ 1 h 159"/>
                  <a:gd name="T4" fmla="*/ 0 w 158"/>
                  <a:gd name="T5" fmla="*/ 0 h 159"/>
                  <a:gd name="T6" fmla="*/ 0 w 158"/>
                  <a:gd name="T7" fmla="*/ 1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8" h="159">
                    <a:moveTo>
                      <a:pt x="0" y="159"/>
                    </a:moveTo>
                    <a:lnTo>
                      <a:pt x="158" y="77"/>
                    </a:lnTo>
                    <a:lnTo>
                      <a:pt x="0" y="0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206978" name="Rectangle 145"/>
            <p:cNvSpPr>
              <a:spLocks noChangeArrowheads="1"/>
            </p:cNvSpPr>
            <p:nvPr/>
          </p:nvSpPr>
          <p:spPr bwMode="auto">
            <a:xfrm>
              <a:off x="1838" y="2918"/>
              <a:ext cx="799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79" name="Rectangle 146"/>
            <p:cNvSpPr>
              <a:spLocks noChangeArrowheads="1"/>
            </p:cNvSpPr>
            <p:nvPr/>
          </p:nvSpPr>
          <p:spPr bwMode="auto">
            <a:xfrm>
              <a:off x="1890" y="2934"/>
              <a:ext cx="392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Times New Roman" pitchFamily="18" charset="0"/>
                </a:rPr>
                <a:t>verbální aspekt</a:t>
              </a:r>
            </a:p>
          </p:txBody>
        </p:sp>
        <p:sp>
          <p:nvSpPr>
            <p:cNvPr id="206980" name="Rectangle 147"/>
            <p:cNvSpPr>
              <a:spLocks noChangeArrowheads="1"/>
            </p:cNvSpPr>
            <p:nvPr/>
          </p:nvSpPr>
          <p:spPr bwMode="auto">
            <a:xfrm>
              <a:off x="1705" y="3415"/>
              <a:ext cx="997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82" name="Freeform 149"/>
            <p:cNvSpPr>
              <a:spLocks noChangeArrowheads="1"/>
            </p:cNvSpPr>
            <p:nvPr/>
          </p:nvSpPr>
          <p:spPr bwMode="auto">
            <a:xfrm>
              <a:off x="4614" y="1368"/>
              <a:ext cx="161" cy="1735"/>
            </a:xfrm>
            <a:custGeom>
              <a:avLst/>
              <a:gdLst>
                <a:gd name="T0" fmla="*/ 0 w 235"/>
                <a:gd name="T1" fmla="*/ 0 h 2520"/>
                <a:gd name="T2" fmla="*/ 1 w 235"/>
                <a:gd name="T3" fmla="*/ 1 h 2520"/>
                <a:gd name="T4" fmla="*/ 1 w 235"/>
                <a:gd name="T5" fmla="*/ 1 h 2520"/>
                <a:gd name="T6" fmla="*/ 1 w 235"/>
                <a:gd name="T7" fmla="*/ 1 h 2520"/>
                <a:gd name="T8" fmla="*/ 1 w 235"/>
                <a:gd name="T9" fmla="*/ 1 h 2520"/>
                <a:gd name="T10" fmla="*/ 1 w 235"/>
                <a:gd name="T11" fmla="*/ 1 h 2520"/>
                <a:gd name="T12" fmla="*/ 1 w 235"/>
                <a:gd name="T13" fmla="*/ 1 h 2520"/>
                <a:gd name="T14" fmla="*/ 1 w 235"/>
                <a:gd name="T15" fmla="*/ 1 h 2520"/>
                <a:gd name="T16" fmla="*/ 1 w 235"/>
                <a:gd name="T17" fmla="*/ 1 h 2520"/>
                <a:gd name="T18" fmla="*/ 1 w 235"/>
                <a:gd name="T19" fmla="*/ 1 h 2520"/>
                <a:gd name="T20" fmla="*/ 1 w 235"/>
                <a:gd name="T21" fmla="*/ 1 h 2520"/>
                <a:gd name="T22" fmla="*/ 1 w 235"/>
                <a:gd name="T23" fmla="*/ 1 h 2520"/>
                <a:gd name="T24" fmla="*/ 1 w 235"/>
                <a:gd name="T25" fmla="*/ 1 h 2520"/>
                <a:gd name="T26" fmla="*/ 1 w 235"/>
                <a:gd name="T27" fmla="*/ 1 h 2520"/>
                <a:gd name="T28" fmla="*/ 1 w 235"/>
                <a:gd name="T29" fmla="*/ 1 h 2520"/>
                <a:gd name="T30" fmla="*/ 1 w 235"/>
                <a:gd name="T31" fmla="*/ 1 h 2520"/>
                <a:gd name="T32" fmla="*/ 1 w 235"/>
                <a:gd name="T33" fmla="*/ 1 h 2520"/>
                <a:gd name="T34" fmla="*/ 1 w 235"/>
                <a:gd name="T35" fmla="*/ 1 h 2520"/>
                <a:gd name="T36" fmla="*/ 1 w 235"/>
                <a:gd name="T37" fmla="*/ 1 h 2520"/>
                <a:gd name="T38" fmla="*/ 1 w 235"/>
                <a:gd name="T39" fmla="*/ 1 h 2520"/>
                <a:gd name="T40" fmla="*/ 1 w 235"/>
                <a:gd name="T41" fmla="*/ 1 h 2520"/>
                <a:gd name="T42" fmla="*/ 1 w 235"/>
                <a:gd name="T43" fmla="*/ 2 h 2520"/>
                <a:gd name="T44" fmla="*/ 1 w 235"/>
                <a:gd name="T45" fmla="*/ 2 h 2520"/>
                <a:gd name="T46" fmla="*/ 1 w 235"/>
                <a:gd name="T47" fmla="*/ 2 h 2520"/>
                <a:gd name="T48" fmla="*/ 1 w 235"/>
                <a:gd name="T49" fmla="*/ 2 h 2520"/>
                <a:gd name="T50" fmla="*/ 1 w 235"/>
                <a:gd name="T51" fmla="*/ 3 h 2520"/>
                <a:gd name="T52" fmla="*/ 1 w 235"/>
                <a:gd name="T53" fmla="*/ 3 h 2520"/>
                <a:gd name="T54" fmla="*/ 1 w 235"/>
                <a:gd name="T55" fmla="*/ 3 h 2520"/>
                <a:gd name="T56" fmla="*/ 1 w 235"/>
                <a:gd name="T57" fmla="*/ 3 h 2520"/>
                <a:gd name="T58" fmla="*/ 1 w 235"/>
                <a:gd name="T59" fmla="*/ 3 h 2520"/>
                <a:gd name="T60" fmla="*/ 1 w 235"/>
                <a:gd name="T61" fmla="*/ 3 h 2520"/>
                <a:gd name="T62" fmla="*/ 1 w 235"/>
                <a:gd name="T63" fmla="*/ 3 h 2520"/>
                <a:gd name="T64" fmla="*/ 0 w 235"/>
                <a:gd name="T65" fmla="*/ 3 h 25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35" h="2520">
                  <a:moveTo>
                    <a:pt x="0" y="0"/>
                  </a:moveTo>
                  <a:lnTo>
                    <a:pt x="24" y="5"/>
                  </a:lnTo>
                  <a:lnTo>
                    <a:pt x="48" y="20"/>
                  </a:lnTo>
                  <a:lnTo>
                    <a:pt x="67" y="39"/>
                  </a:lnTo>
                  <a:lnTo>
                    <a:pt x="82" y="63"/>
                  </a:lnTo>
                  <a:lnTo>
                    <a:pt x="96" y="97"/>
                  </a:lnTo>
                  <a:lnTo>
                    <a:pt x="106" y="130"/>
                  </a:lnTo>
                  <a:lnTo>
                    <a:pt x="115" y="212"/>
                  </a:lnTo>
                  <a:lnTo>
                    <a:pt x="115" y="1049"/>
                  </a:lnTo>
                  <a:lnTo>
                    <a:pt x="120" y="1092"/>
                  </a:lnTo>
                  <a:lnTo>
                    <a:pt x="125" y="1130"/>
                  </a:lnTo>
                  <a:lnTo>
                    <a:pt x="134" y="1169"/>
                  </a:lnTo>
                  <a:lnTo>
                    <a:pt x="149" y="1198"/>
                  </a:lnTo>
                  <a:lnTo>
                    <a:pt x="168" y="1222"/>
                  </a:lnTo>
                  <a:lnTo>
                    <a:pt x="187" y="1246"/>
                  </a:lnTo>
                  <a:lnTo>
                    <a:pt x="211" y="1256"/>
                  </a:lnTo>
                  <a:lnTo>
                    <a:pt x="235" y="1260"/>
                  </a:lnTo>
                  <a:lnTo>
                    <a:pt x="211" y="1265"/>
                  </a:lnTo>
                  <a:lnTo>
                    <a:pt x="187" y="1280"/>
                  </a:lnTo>
                  <a:lnTo>
                    <a:pt x="168" y="1299"/>
                  </a:lnTo>
                  <a:lnTo>
                    <a:pt x="149" y="1323"/>
                  </a:lnTo>
                  <a:lnTo>
                    <a:pt x="134" y="1356"/>
                  </a:lnTo>
                  <a:lnTo>
                    <a:pt x="125" y="1390"/>
                  </a:lnTo>
                  <a:lnTo>
                    <a:pt x="120" y="1429"/>
                  </a:lnTo>
                  <a:lnTo>
                    <a:pt x="115" y="1472"/>
                  </a:lnTo>
                  <a:lnTo>
                    <a:pt x="115" y="2309"/>
                  </a:lnTo>
                  <a:lnTo>
                    <a:pt x="106" y="2390"/>
                  </a:lnTo>
                  <a:lnTo>
                    <a:pt x="96" y="2429"/>
                  </a:lnTo>
                  <a:lnTo>
                    <a:pt x="82" y="2458"/>
                  </a:lnTo>
                  <a:lnTo>
                    <a:pt x="67" y="2482"/>
                  </a:lnTo>
                  <a:lnTo>
                    <a:pt x="48" y="2506"/>
                  </a:lnTo>
                  <a:lnTo>
                    <a:pt x="24" y="2515"/>
                  </a:lnTo>
                  <a:lnTo>
                    <a:pt x="0" y="2520"/>
                  </a:lnTo>
                </a:path>
              </a:pathLst>
            </a:custGeom>
            <a:noFill/>
            <a:ln w="90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6983" name="Rectangle 150"/>
            <p:cNvSpPr>
              <a:spLocks noChangeArrowheads="1"/>
            </p:cNvSpPr>
            <p:nvPr/>
          </p:nvSpPr>
          <p:spPr bwMode="auto">
            <a:xfrm>
              <a:off x="4865" y="1938"/>
              <a:ext cx="842" cy="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84" name="Rectangle 151"/>
            <p:cNvSpPr>
              <a:spLocks noChangeArrowheads="1"/>
            </p:cNvSpPr>
            <p:nvPr/>
          </p:nvSpPr>
          <p:spPr bwMode="auto">
            <a:xfrm>
              <a:off x="4917" y="1955"/>
              <a:ext cx="35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dimenze </a:t>
              </a:r>
            </a:p>
          </p:txBody>
        </p:sp>
        <p:sp>
          <p:nvSpPr>
            <p:cNvPr id="206985" name="Rectangle 152"/>
            <p:cNvSpPr>
              <a:spLocks noChangeArrowheads="1"/>
            </p:cNvSpPr>
            <p:nvPr/>
          </p:nvSpPr>
          <p:spPr bwMode="auto">
            <a:xfrm>
              <a:off x="4907" y="2127"/>
              <a:ext cx="49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"/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Century Schoolbook"/>
                </a:defRPr>
              </a:lvl1pPr>
              <a:lvl2pPr marL="639763" indent="-273050" eaLnBrk="0" hangingPunct="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tabLst>
                  <a:tab pos="723900" algn="l"/>
                </a:tabLst>
                <a:defRPr sz="2100">
                  <a:solidFill>
                    <a:schemeClr val="tx1"/>
                  </a:solidFill>
                  <a:latin typeface="Century Schoolbook"/>
                </a:defRPr>
              </a:lvl2pPr>
              <a:lvl3pPr marL="914400" indent="-182563" eaLnBrk="0" hangingPunct="0">
                <a:spcBef>
                  <a:spcPct val="20000"/>
                </a:spcBef>
                <a:buClr>
                  <a:srgbClr val="82AE00"/>
                </a:buClr>
                <a:buSzPct val="60000"/>
                <a:buFont typeface="Wingdings" pitchFamily="2" charset="2"/>
                <a:buChar char="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entury Schoolbook"/>
                </a:defRPr>
              </a:lvl3pPr>
              <a:lvl4pPr marL="1187450" indent="-182563" eaLnBrk="0" hangingPunct="0">
                <a:spcBef>
                  <a:spcPct val="20000"/>
                </a:spcBef>
                <a:buClr>
                  <a:srgbClr val="C8DFAA"/>
                </a:buClr>
                <a:buSzPct val="60000"/>
                <a:buFont typeface="Wingdings" pitchFamily="2" charset="2"/>
                <a:buChar char="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entury Schoolbook"/>
                </a:defRPr>
              </a:lvl4pPr>
              <a:lvl5pPr marL="1462088" indent="-182563" eaLnBrk="0" hangingPunct="0">
                <a:spcBef>
                  <a:spcPct val="20000"/>
                </a:spcBef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5pPr>
              <a:lvl6pPr marL="1919288" indent="-182563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6pPr>
              <a:lvl7pPr marL="2376488" indent="-182563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7pPr>
              <a:lvl8pPr marL="2833688" indent="-182563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8pPr>
              <a:lvl9pPr marL="3290888" indent="-182563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kognitivního</a:t>
              </a:r>
            </a:p>
          </p:txBody>
        </p:sp>
        <p:sp>
          <p:nvSpPr>
            <p:cNvPr id="206986" name="Rectangle 153"/>
            <p:cNvSpPr>
              <a:spLocks noChangeArrowheads="1"/>
            </p:cNvSpPr>
            <p:nvPr/>
          </p:nvSpPr>
          <p:spPr bwMode="auto">
            <a:xfrm>
              <a:off x="4919" y="2299"/>
              <a:ext cx="29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procesu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1871663" cy="7413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2000" b="1">
                <a:solidFill>
                  <a:srgbClr val="000000"/>
                </a:solidFill>
                <a:latin typeface="Times New Roman" pitchFamily="18" charset="0"/>
              </a:rPr>
              <a:t>HODNOCENÍ</a:t>
            </a:r>
          </a:p>
        </p:txBody>
      </p:sp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250825" y="1136650"/>
            <a:ext cx="1871663" cy="931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2000" b="1">
                <a:solidFill>
                  <a:srgbClr val="000000"/>
                </a:solidFill>
                <a:latin typeface="Times New Roman" pitchFamily="18" charset="0"/>
              </a:rPr>
              <a:t>SYNTÉZA</a:t>
            </a:r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250825" y="2274888"/>
            <a:ext cx="1871663" cy="930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2000" b="1">
                <a:solidFill>
                  <a:srgbClr val="000000"/>
                </a:solidFill>
                <a:latin typeface="Times New Roman" pitchFamily="18" charset="0"/>
              </a:rPr>
              <a:t>ANALÝZA</a:t>
            </a:r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250825" y="3411538"/>
            <a:ext cx="1871663" cy="930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2000" b="1">
                <a:solidFill>
                  <a:srgbClr val="000000"/>
                </a:solidFill>
                <a:latin typeface="Times New Roman" pitchFamily="18" charset="0"/>
              </a:rPr>
              <a:t>APLIKACE</a:t>
            </a:r>
          </a:p>
        </p:txBody>
      </p:sp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250825" y="4549775"/>
            <a:ext cx="1871663" cy="930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2000" b="1">
                <a:solidFill>
                  <a:srgbClr val="000000"/>
                </a:solidFill>
                <a:latin typeface="Times New Roman" pitchFamily="18" charset="0"/>
              </a:rPr>
              <a:t>POCHOPENÍ</a:t>
            </a:r>
          </a:p>
        </p:txBody>
      </p:sp>
      <p:sp>
        <p:nvSpPr>
          <p:cNvPr id="207879" name="Text Box 7"/>
          <p:cNvSpPr txBox="1">
            <a:spLocks noChangeArrowheads="1"/>
          </p:cNvSpPr>
          <p:nvPr/>
        </p:nvSpPr>
        <p:spPr bwMode="auto">
          <a:xfrm>
            <a:off x="250825" y="5686425"/>
            <a:ext cx="1871663" cy="1171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2000" b="1">
                <a:solidFill>
                  <a:srgbClr val="000000"/>
                </a:solidFill>
                <a:latin typeface="Times New Roman" pitchFamily="18" charset="0"/>
              </a:rPr>
              <a:t>ZNALOST</a:t>
            </a:r>
          </a:p>
        </p:txBody>
      </p:sp>
      <p:sp>
        <p:nvSpPr>
          <p:cNvPr id="207880" name="Text Box 8"/>
          <p:cNvSpPr txBox="1">
            <a:spLocks noChangeArrowheads="1"/>
          </p:cNvSpPr>
          <p:nvPr/>
        </p:nvSpPr>
        <p:spPr bwMode="auto">
          <a:xfrm>
            <a:off x="2555875" y="188913"/>
            <a:ext cx="3311525" cy="6746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400">
                <a:solidFill>
                  <a:srgbClr val="000000"/>
                </a:solidFill>
                <a:latin typeface="Times New Roman" pitchFamily="18" charset="0"/>
              </a:rPr>
              <a:t>Prozkoumejte všechny části koncepce (pojetí), a proveďte zhodnocení nebo posouzení. Posouzení významu problému.</a:t>
            </a:r>
          </a:p>
        </p:txBody>
      </p:sp>
      <p:sp>
        <p:nvSpPr>
          <p:cNvPr id="207881" name="Text Box 9"/>
          <p:cNvSpPr txBox="1">
            <a:spLocks noChangeArrowheads="1"/>
          </p:cNvSpPr>
          <p:nvPr/>
        </p:nvSpPr>
        <p:spPr bwMode="auto">
          <a:xfrm>
            <a:off x="2555875" y="1052513"/>
            <a:ext cx="3311525" cy="10080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500">
                <a:solidFill>
                  <a:srgbClr val="000000"/>
                </a:solidFill>
                <a:latin typeface="Times New Roman" pitchFamily="18" charset="0"/>
              </a:rPr>
              <a:t>Zkombinujte nové pojetí s tím, co už víte, a vytvořte novou úroveň znalosti. Sestavte, navrhněte, znovu uspořádejte, naplánujte.</a:t>
            </a:r>
          </a:p>
        </p:txBody>
      </p:sp>
      <p:sp>
        <p:nvSpPr>
          <p:cNvPr id="207882" name="Text Box 10"/>
          <p:cNvSpPr txBox="1">
            <a:spLocks noChangeArrowheads="1"/>
          </p:cNvSpPr>
          <p:nvPr/>
        </p:nvSpPr>
        <p:spPr bwMode="auto">
          <a:xfrm>
            <a:off x="2555875" y="2276475"/>
            <a:ext cx="3311525" cy="9366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300" dirty="0">
                <a:solidFill>
                  <a:srgbClr val="000000"/>
                </a:solidFill>
                <a:latin typeface="Times New Roman" pitchFamily="18" charset="0"/>
              </a:rPr>
              <a:t>Rozdělte novou koncepci na části a pochopte vzájemné vztahy. Porovnejte, postavte do kontrastu, analyzujte, identifikujte. Rozpoznejte typové vzory.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altLang="cs-CZ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7883" name="Text Box 11"/>
          <p:cNvSpPr txBox="1">
            <a:spLocks noChangeArrowheads="1"/>
          </p:cNvSpPr>
          <p:nvPr/>
        </p:nvSpPr>
        <p:spPr bwMode="auto">
          <a:xfrm>
            <a:off x="2555875" y="3429000"/>
            <a:ext cx="3311525" cy="9366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500">
                <a:solidFill>
                  <a:srgbClr val="000000"/>
                </a:solidFill>
                <a:latin typeface="Times New Roman" pitchFamily="18" charset="0"/>
              </a:rPr>
              <a:t>Použijte novou koncepci k řešení problémů. Aplikujte tuto koncepci v nové situaci, odlišné od té, kterou jste právě studoval(a).</a:t>
            </a:r>
          </a:p>
        </p:txBody>
      </p:sp>
      <p:sp>
        <p:nvSpPr>
          <p:cNvPr id="207884" name="Text Box 12"/>
          <p:cNvSpPr txBox="1">
            <a:spLocks noChangeArrowheads="1"/>
          </p:cNvSpPr>
          <p:nvPr/>
        </p:nvSpPr>
        <p:spPr bwMode="auto">
          <a:xfrm>
            <a:off x="2555875" y="4581525"/>
            <a:ext cx="3311525" cy="9350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500">
                <a:solidFill>
                  <a:srgbClr val="000000"/>
                </a:solidFill>
                <a:latin typeface="Times New Roman" pitchFamily="18" charset="0"/>
              </a:rPr>
              <a:t>Vysvětlete nebo formulujte vlastními slovy. Přeložte a interpretujte.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500">
                <a:solidFill>
                  <a:srgbClr val="000000"/>
                </a:solidFill>
                <a:latin typeface="Times New Roman" pitchFamily="18" charset="0"/>
              </a:rPr>
              <a:t>Použijte novou koncepci jako stavební kámen pro další učení.</a:t>
            </a:r>
          </a:p>
        </p:txBody>
      </p:sp>
      <p:sp>
        <p:nvSpPr>
          <p:cNvPr id="207885" name="Text Box 13"/>
          <p:cNvSpPr txBox="1">
            <a:spLocks noChangeArrowheads="1"/>
          </p:cNvSpPr>
          <p:nvPr/>
        </p:nvSpPr>
        <p:spPr bwMode="auto">
          <a:xfrm>
            <a:off x="2555875" y="5734050"/>
            <a:ext cx="3311525" cy="11239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200" dirty="0">
                <a:solidFill>
                  <a:srgbClr val="000000"/>
                </a:solidFill>
                <a:latin typeface="Times New Roman" pitchFamily="18" charset="0"/>
              </a:rPr>
              <a:t>Rozpoznejte a vybavte si fakta. Zopakujte, co jste se naučil(a), anebo použijte daná pravidla. 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200" dirty="0">
                <a:solidFill>
                  <a:srgbClr val="000000"/>
                </a:solidFill>
                <a:latin typeface="Times New Roman" pitchFamily="18" charset="0"/>
              </a:rPr>
              <a:t>Materiál naučený tímto způsobem si lze pamatovat až do doby, kdy bude testován, ale pokud mu nerozumíte, nelze ho použít jako základ pro další učení.</a:t>
            </a:r>
          </a:p>
        </p:txBody>
      </p:sp>
      <p:sp>
        <p:nvSpPr>
          <p:cNvPr id="207886" name="Text Box 14"/>
          <p:cNvSpPr txBox="1">
            <a:spLocks noChangeArrowheads="1"/>
          </p:cNvSpPr>
          <p:nvPr/>
        </p:nvSpPr>
        <p:spPr bwMode="auto">
          <a:xfrm>
            <a:off x="6227763" y="5686425"/>
            <a:ext cx="2519362" cy="10525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300" dirty="0" smtClean="0">
                <a:solidFill>
                  <a:srgbClr val="000000"/>
                </a:solidFill>
                <a:latin typeface="Times New Roman" pitchFamily="18" charset="0"/>
              </a:rPr>
              <a:t>Naučte se nazpaměť básničku.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300" dirty="0" smtClean="0">
                <a:solidFill>
                  <a:srgbClr val="000000"/>
                </a:solidFill>
                <a:latin typeface="Times New Roman" pitchFamily="18" charset="0"/>
              </a:rPr>
              <a:t>Vyjmenujte  periodickou tabulku.</a:t>
            </a:r>
            <a:endParaRPr lang="cs-CZ" altLang="cs-CZ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7887" name="Text Box 15"/>
          <p:cNvSpPr txBox="1">
            <a:spLocks noChangeArrowheads="1"/>
          </p:cNvSpPr>
          <p:nvPr/>
        </p:nvSpPr>
        <p:spPr bwMode="auto">
          <a:xfrm>
            <a:off x="6227762" y="4581525"/>
            <a:ext cx="2664717" cy="863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400" dirty="0" smtClean="0">
                <a:solidFill>
                  <a:srgbClr val="000000"/>
                </a:solidFill>
                <a:latin typeface="Times New Roman" pitchFamily="18" charset="0"/>
              </a:rPr>
              <a:t>Zopakujte báseň vlastními slovy.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400" dirty="0" smtClean="0">
                <a:solidFill>
                  <a:srgbClr val="000000"/>
                </a:solidFill>
                <a:latin typeface="Times New Roman" pitchFamily="18" charset="0"/>
              </a:rPr>
              <a:t>Vysvětlete, co je to prvek.</a:t>
            </a:r>
            <a:endParaRPr lang="cs-CZ" altLang="cs-CZ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7888" name="Text Box 16"/>
          <p:cNvSpPr txBox="1">
            <a:spLocks noChangeArrowheads="1"/>
          </p:cNvSpPr>
          <p:nvPr/>
        </p:nvSpPr>
        <p:spPr bwMode="auto">
          <a:xfrm>
            <a:off x="6227763" y="3429000"/>
            <a:ext cx="2519362" cy="10080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300" dirty="0" smtClean="0">
                <a:solidFill>
                  <a:srgbClr val="000000"/>
                </a:solidFill>
                <a:latin typeface="Times New Roman" pitchFamily="18" charset="0"/>
              </a:rPr>
              <a:t>Použijte </a:t>
            </a:r>
            <a:r>
              <a:rPr lang="cs-CZ" altLang="cs-CZ" sz="1300" dirty="0">
                <a:solidFill>
                  <a:srgbClr val="000000"/>
                </a:solidFill>
                <a:latin typeface="Times New Roman" pitchFamily="18" charset="0"/>
              </a:rPr>
              <a:t>německá slovesa, která jste se právě naučil(a), v 5 větách</a:t>
            </a:r>
            <a:r>
              <a:rPr lang="cs-CZ" altLang="cs-CZ" sz="13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300" dirty="0" smtClean="0">
                <a:solidFill>
                  <a:srgbClr val="000000"/>
                </a:solidFill>
                <a:latin typeface="Times New Roman" pitchFamily="18" charset="0"/>
              </a:rPr>
              <a:t>Použij vztah pro výpočet k určení velikosti fyzikální veličiny.</a:t>
            </a:r>
            <a:endParaRPr lang="cs-CZ" altLang="cs-CZ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7889" name="Text Box 17"/>
          <p:cNvSpPr txBox="1">
            <a:spLocks noChangeArrowheads="1"/>
          </p:cNvSpPr>
          <p:nvPr/>
        </p:nvSpPr>
        <p:spPr bwMode="auto">
          <a:xfrm>
            <a:off x="6227763" y="2276474"/>
            <a:ext cx="2519362" cy="93650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300" dirty="0" smtClean="0">
                <a:solidFill>
                  <a:srgbClr val="000000"/>
                </a:solidFill>
                <a:latin typeface="Times New Roman" pitchFamily="18" charset="0"/>
              </a:rPr>
              <a:t>Identifikujte 3 autorovy argumenty (názory) v článku. 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300" dirty="0" smtClean="0">
                <a:solidFill>
                  <a:srgbClr val="000000"/>
                </a:solidFill>
                <a:latin typeface="Times New Roman" pitchFamily="18" charset="0"/>
              </a:rPr>
              <a:t>Vyřešte fyzikální úlohu (použijte znalosti z geometrie).</a:t>
            </a:r>
            <a:endParaRPr lang="cs-CZ" altLang="cs-CZ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7890" name="Text Box 18"/>
          <p:cNvSpPr txBox="1">
            <a:spLocks noChangeArrowheads="1"/>
          </p:cNvSpPr>
          <p:nvPr/>
        </p:nvSpPr>
        <p:spPr bwMode="auto">
          <a:xfrm>
            <a:off x="6227763" y="1052513"/>
            <a:ext cx="2519362" cy="9366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300" dirty="0" smtClean="0">
                <a:solidFill>
                  <a:srgbClr val="000000"/>
                </a:solidFill>
                <a:latin typeface="Times New Roman" pitchFamily="18" charset="0"/>
              </a:rPr>
              <a:t>Vytvořte původní odbornou (vědeckou) studii.</a:t>
            </a:r>
            <a:endParaRPr lang="cs-CZ" altLang="cs-CZ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7891" name="Text Box 19"/>
          <p:cNvSpPr txBox="1">
            <a:spLocks noChangeArrowheads="1"/>
          </p:cNvSpPr>
          <p:nvPr/>
        </p:nvSpPr>
        <p:spPr bwMode="auto">
          <a:xfrm>
            <a:off x="6227763" y="188913"/>
            <a:ext cx="2519362" cy="7191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300" dirty="0">
                <a:solidFill>
                  <a:srgbClr val="000000"/>
                </a:solidFill>
                <a:latin typeface="Times New Roman" pitchFamily="18" charset="0"/>
              </a:rPr>
              <a:t>Přečtěte si článek a zhodnoťte názor autora. Naslouchejte debatě: kdo předložil nejlepší argumenty?</a:t>
            </a:r>
          </a:p>
        </p:txBody>
      </p:sp>
      <p:sp>
        <p:nvSpPr>
          <p:cNvPr id="207892" name="Line 20"/>
          <p:cNvSpPr>
            <a:spLocks noChangeShapeType="1"/>
          </p:cNvSpPr>
          <p:nvPr/>
        </p:nvSpPr>
        <p:spPr bwMode="auto">
          <a:xfrm>
            <a:off x="2195513" y="476250"/>
            <a:ext cx="330200" cy="1588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93" name="Line 21"/>
          <p:cNvSpPr>
            <a:spLocks noChangeShapeType="1"/>
          </p:cNvSpPr>
          <p:nvPr/>
        </p:nvSpPr>
        <p:spPr bwMode="auto">
          <a:xfrm>
            <a:off x="2195513" y="1687513"/>
            <a:ext cx="330200" cy="1587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94" name="Line 22"/>
          <p:cNvSpPr>
            <a:spLocks noChangeShapeType="1"/>
          </p:cNvSpPr>
          <p:nvPr/>
        </p:nvSpPr>
        <p:spPr bwMode="auto">
          <a:xfrm>
            <a:off x="2195513" y="2781300"/>
            <a:ext cx="330200" cy="1588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95" name="Line 23"/>
          <p:cNvSpPr>
            <a:spLocks noChangeShapeType="1"/>
          </p:cNvSpPr>
          <p:nvPr/>
        </p:nvSpPr>
        <p:spPr bwMode="auto">
          <a:xfrm>
            <a:off x="2195513" y="3933825"/>
            <a:ext cx="330200" cy="1588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96" name="Line 24"/>
          <p:cNvSpPr>
            <a:spLocks noChangeShapeType="1"/>
          </p:cNvSpPr>
          <p:nvPr/>
        </p:nvSpPr>
        <p:spPr bwMode="auto">
          <a:xfrm>
            <a:off x="2195513" y="5084763"/>
            <a:ext cx="330200" cy="1587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97" name="Line 25"/>
          <p:cNvSpPr>
            <a:spLocks noChangeShapeType="1"/>
          </p:cNvSpPr>
          <p:nvPr/>
        </p:nvSpPr>
        <p:spPr bwMode="auto">
          <a:xfrm>
            <a:off x="2195513" y="6237288"/>
            <a:ext cx="330200" cy="1587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98" name="Line 26"/>
          <p:cNvSpPr>
            <a:spLocks noChangeShapeType="1"/>
          </p:cNvSpPr>
          <p:nvPr/>
        </p:nvSpPr>
        <p:spPr bwMode="auto">
          <a:xfrm>
            <a:off x="5867400" y="488950"/>
            <a:ext cx="330200" cy="1588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99" name="Line 27"/>
          <p:cNvSpPr>
            <a:spLocks noChangeShapeType="1"/>
          </p:cNvSpPr>
          <p:nvPr/>
        </p:nvSpPr>
        <p:spPr bwMode="auto">
          <a:xfrm>
            <a:off x="5867400" y="1700213"/>
            <a:ext cx="330200" cy="1587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900" name="Line 28"/>
          <p:cNvSpPr>
            <a:spLocks noChangeShapeType="1"/>
          </p:cNvSpPr>
          <p:nvPr/>
        </p:nvSpPr>
        <p:spPr bwMode="auto">
          <a:xfrm>
            <a:off x="5867400" y="2794000"/>
            <a:ext cx="330200" cy="1588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901" name="Line 29"/>
          <p:cNvSpPr>
            <a:spLocks noChangeShapeType="1"/>
          </p:cNvSpPr>
          <p:nvPr/>
        </p:nvSpPr>
        <p:spPr bwMode="auto">
          <a:xfrm>
            <a:off x="5867400" y="3946525"/>
            <a:ext cx="330200" cy="1588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902" name="Line 30"/>
          <p:cNvSpPr>
            <a:spLocks noChangeShapeType="1"/>
          </p:cNvSpPr>
          <p:nvPr/>
        </p:nvSpPr>
        <p:spPr bwMode="auto">
          <a:xfrm>
            <a:off x="5867400" y="5097463"/>
            <a:ext cx="330200" cy="1587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903" name="Line 31"/>
          <p:cNvSpPr>
            <a:spLocks noChangeShapeType="1"/>
          </p:cNvSpPr>
          <p:nvPr/>
        </p:nvSpPr>
        <p:spPr bwMode="auto">
          <a:xfrm>
            <a:off x="5867400" y="6249988"/>
            <a:ext cx="330200" cy="1587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Rozdělení cílů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Kognitivní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Afektivní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Psychomotorické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Transformace cílů v edukační procesy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Co učit a jak?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Zohlednit hledisko žáka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Zohlednit paradigma vědy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Spojení s každodenním životem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Didaktická transformace – tvořivá činnost učitele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Interakce odborné a pedagogické přípravy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Didaktiku můžeme chápat jako relativně samostatnou oblast mezi jednotlivými oblastmi pedagogiky jako jsou například </a:t>
            </a:r>
            <a:r>
              <a:rPr lang="cs-CZ" altLang="cs-CZ" dirty="0" smtClean="0">
                <a:solidFill>
                  <a:schemeClr val="accent3">
                    <a:lumMod val="75000"/>
                  </a:schemeClr>
                </a:solidFill>
              </a:rPr>
              <a:t>obecná pedagogika; dějiny pedagogiky a dějiny školství; srovnávací (komparativní) pedagogika; filozofie výchovy; teorie výchovy; sociologie výchovy; pedagogická antropologie; ekonomie vzdělávání; pedagogická psychologie; sociální pedagogika; speciální pedagogika; pedagogika volného času; andragogika aj</a:t>
            </a:r>
            <a:r>
              <a:rPr lang="cs-CZ" altLang="cs-CZ" dirty="0" smtClean="0"/>
              <a:t>. 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Nicméně je neustále třeba si uvědomovat, že didaktiku nelze zcela izolovat od ostatních součástí pedagogiky a je často třeba hledat vztahy mezi jednotlivými oblastmi.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Vzdělávací cíle</a:t>
            </a:r>
          </a:p>
        </p:txBody>
      </p:sp>
      <p:pic>
        <p:nvPicPr>
          <p:cNvPr id="17613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2225" y="1600200"/>
            <a:ext cx="6557963" cy="4525963"/>
          </a:xfrm>
          <a:noFill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Motivace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Vnější</a:t>
            </a:r>
          </a:p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Vnitřní</a:t>
            </a:r>
            <a:endParaRPr lang="cs-CZ" altLang="cs-CZ" sz="2800" smtClean="0"/>
          </a:p>
        </p:txBody>
      </p:sp>
      <p:pic>
        <p:nvPicPr>
          <p:cNvPr id="20890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844800"/>
            <a:ext cx="3978275" cy="312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901" name="Picture 2" descr="C:\Users\Zdenal\AppData\Local\Microsoft\Windows\Temporary Internet Files\Content.IE5\OOV6EHEC\MP90040099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852738"/>
            <a:ext cx="249555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Motivace vnější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Trest – známky, práce, selhání, aj.</a:t>
            </a:r>
          </a:p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Odměna – pochvala, satisfakce, aj.</a:t>
            </a:r>
            <a:endParaRPr lang="cs-CZ" altLang="cs-CZ" sz="28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Motivace vnitřní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dirty="0" smtClean="0"/>
              <a:t>TOUHA PO VŽDĚLÁVÁNÍ</a:t>
            </a:r>
          </a:p>
          <a:p>
            <a:pPr marL="0" indent="0"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endParaRPr lang="cs-CZ" dirty="0" smtClean="0"/>
          </a:p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dirty="0" smtClean="0"/>
              <a:t>Vyvolání zvědavosti (zvídavosti)</a:t>
            </a:r>
          </a:p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dirty="0" smtClean="0"/>
              <a:t>Problém (touha vypořádat se s výzvou)</a:t>
            </a:r>
          </a:p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dirty="0" smtClean="0"/>
              <a:t>Souvislost s praxí</a:t>
            </a:r>
          </a:p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dirty="0" smtClean="0"/>
              <a:t>Efektní jevy – vypučování prostřednictvím zábavy</a:t>
            </a:r>
          </a:p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endParaRPr lang="cs-CZ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Skryté kurikulum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dirty="0" smtClean="0"/>
              <a:t>Veškerá </a:t>
            </a:r>
            <a:r>
              <a:rPr lang="cs-CZ" altLang="cs-CZ" dirty="0"/>
              <a:t>z</a:t>
            </a:r>
            <a:r>
              <a:rPr lang="cs-CZ" altLang="cs-CZ" dirty="0" smtClean="0"/>
              <a:t>kušenost, se kterou se žák ve školním prostředí setká (nezamýšlené kurikulum)</a:t>
            </a:r>
          </a:p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dirty="0" smtClean="0"/>
              <a:t>Vše, co není formálně zařazeno do obsahu učiva</a:t>
            </a:r>
          </a:p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dirty="0" smtClean="0"/>
              <a:t>Vše, co žáka ve výuce ovlivňuje, aniž by to bylo výukovým nebo vzdělávacím cílem</a:t>
            </a:r>
            <a:endParaRPr lang="cs-CZ" altLang="cs-CZ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1705675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Vyučování je třeba podřídit (podle aktuálních podmínek a potřeb) vhodné organizační formě. 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Volba organizační formy výuky do jisté míry závisí na učiteli a do značné míry na okolnostech.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FRONTÁLNÍ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Nejtradičnější forma výuky 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/>
              <a:t>T</a:t>
            </a:r>
            <a:r>
              <a:rPr lang="cs-CZ" sz="2800" dirty="0" smtClean="0"/>
              <a:t>ento způsob vyučování by měl být založen na interakci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/>
              <a:t>P</a:t>
            </a:r>
            <a:r>
              <a:rPr lang="cs-CZ" sz="2800" dirty="0" smtClean="0"/>
              <a:t>roblém nastává, když sklouzne do situace, kdy učitel předává a žáci pasivně přijímají učivo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Hromadná forma výuky – zapomíná se na individuální přístup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endParaRPr lang="cs-CZ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SKUPIONOVÉ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Interakce mezi učitelem a žákem a mezi žáky navzájem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Kooperativní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Lavice bývají uspořádány do kruhu (aby se smazalo dominantní postavení učitele)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Učitel má nelehkou roli, musí:</a:t>
            </a:r>
          </a:p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dirty="0"/>
              <a:t>	</a:t>
            </a:r>
            <a:r>
              <a:rPr lang="cs-CZ" sz="2800" dirty="0" smtClean="0"/>
              <a:t>	- vybrat vhodné skupiny</a:t>
            </a:r>
          </a:p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dirty="0"/>
              <a:t>	</a:t>
            </a:r>
            <a:r>
              <a:rPr lang="cs-CZ" sz="2800" dirty="0" smtClean="0"/>
              <a:t>	- zajistit, aby všichni participovali</a:t>
            </a:r>
          </a:p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dirty="0"/>
              <a:t>	</a:t>
            </a:r>
            <a:r>
              <a:rPr lang="cs-CZ" sz="2800" dirty="0" smtClean="0"/>
              <a:t>	- zhodnotit výkon jednotlivých 		žáků (to není zrovna lehké)</a:t>
            </a:r>
          </a:p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defRPr/>
            </a:pPr>
            <a:endParaRPr lang="cs-CZ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INDIVIDUALIZOVANÉ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Žáci zpracovávají dané učivo samostatně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Učitel se spoléhá na cílevědomost a píli žáků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Role učitele – supervize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Pomůcky: – encyklopedie, mapy, modely, PC, aj.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err="1" smtClean="0"/>
              <a:t>Daltonský</a:t>
            </a:r>
            <a:r>
              <a:rPr lang="cs-CZ" sz="2800" dirty="0" smtClean="0"/>
              <a:t> plán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err="1" smtClean="0"/>
              <a:t>Bloom</a:t>
            </a:r>
            <a:r>
              <a:rPr lang="cs-CZ" sz="2800" dirty="0" smtClean="0"/>
              <a:t> – není dobré rozdělovat žáky podle inteligence (vzdělávání je dobré přizpůsobit individuálnímu tempu žáka)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PROJEKTOVÉ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Tematické vyučování (často se zaměňuje s projektovým)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PV a TV: žáci zpravidla řeší komplexní problémy (musí je nahlížet z mnoha stran – například prizmatem několika různých oborů). 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PV a TV překonává roztříštěnost jednotlivých poznatků získaných v jednotlivých předmětech. Jevy se zkoumají v kontextu života.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b="1" dirty="0" err="1" smtClean="0"/>
              <a:t>Def</a:t>
            </a:r>
            <a:r>
              <a:rPr lang="cs-CZ" altLang="cs-CZ" sz="2800" b="1" dirty="0" smtClean="0"/>
              <a:t>.: oborové didaktiky jsou „</a:t>
            </a:r>
            <a:r>
              <a:rPr lang="cs-CZ" altLang="cs-CZ" sz="2800" dirty="0" smtClean="0"/>
              <a:t>teorie o vzdělávání týkající se skupin předmětů, např. didaktika přírodovědných předmětů (Co matematika?). Je to interdisciplinární teorie zabývající se celkovou </a:t>
            </a:r>
            <a:r>
              <a:rPr lang="cs-CZ" altLang="cs-CZ" sz="2800" dirty="0" err="1" smtClean="0"/>
              <a:t>kurikulární</a:t>
            </a:r>
            <a:r>
              <a:rPr lang="cs-CZ" altLang="cs-CZ" sz="2800" dirty="0" smtClean="0"/>
              <a:t> koncepcí určité skupiny předmětů (někdy i jednotlivých předmětů)-…,“ (Průcha, Walterová, Mareš 2003 s. 141)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b="1" dirty="0" smtClean="0"/>
              <a:t>Předmětové didaktiky</a:t>
            </a:r>
          </a:p>
          <a:p>
            <a:pPr marL="0" indent="0" eaLnBrk="1" hangingPunct="1"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	(didaktika matematiky, biologie, fyziky, atd.)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5313" cy="485298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PROJEKTOVÉ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V úvodu projektu se zvolí skutečný a komplexní problém (např. životní prostředí v dané obci). Následuje diskuse nad problémem. 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Poté se zformulují úkoly, které je třeba provést pro vyřešení problému a určí se, kdo a jak je vyřeší. 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Pak přijde fáze skutečného řešení problému – studium problému, rešerše literatury, cesty do terénu, fotografování, pozorování, studium příslušných dokumentů atd. 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V závěru projektu pak dojde k zveřejnění výsledků a k promyšlené zpětné vazbě.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5313" cy="485298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DALŠÍ FORMY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Exkurze (prostředí mimo školu – například pracoviště související s daným učivem, podporuje názornost); 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/>
              <a:t>D</a:t>
            </a:r>
            <a:r>
              <a:rPr lang="cs-CZ" sz="2800" dirty="0" smtClean="0"/>
              <a:t>iferencované vyučování (vytváření skupin žáků podle určitých vlastností, např. IQ – vždy hrozí nebezpečí segregace, diskriminace či elitářství);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/>
              <a:t>D</a:t>
            </a:r>
            <a:r>
              <a:rPr lang="cs-CZ" sz="2800" dirty="0" smtClean="0"/>
              <a:t>omácí práce žáků; otevřené vyučování (společná činnost v kruhu, svobodná práce, týdenní plánování, aj.)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3200" b="1" smtClean="0">
                <a:solidFill>
                  <a:schemeClr val="tx1"/>
                </a:solidFill>
              </a:rPr>
              <a:t>Obecná a alternativní didaktika</a:t>
            </a:r>
          </a:p>
        </p:txBody>
      </p:sp>
      <p:sp>
        <p:nvSpPr>
          <p:cNvPr id="2447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ALTERNATIVNÍ ŠKOLA: netradiční škola; volná škola, svobodná škola, otevřená škola, nezávislá škola, experimentální škola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ALTERNATVNÍ VZDĚLÁVÁNÍ (</a:t>
            </a:r>
            <a:r>
              <a:rPr lang="cs-CZ" altLang="cs-CZ" dirty="0" err="1" smtClean="0"/>
              <a:t>alternative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schooling</a:t>
            </a:r>
            <a:r>
              <a:rPr lang="cs-CZ" altLang="cs-CZ" dirty="0" smtClean="0"/>
              <a:t>):</a:t>
            </a:r>
          </a:p>
          <a:p>
            <a:pPr marL="328613" indent="-328613" eaLnBrk="1" hangingPunct="1">
              <a:buClr>
                <a:srgbClr val="FFFF00"/>
              </a:buClr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Je obecný termín označující takové školní vzdělávání, které je odlišné od vzdělávání nabízeného státem nebo jinými tradičními institucemi; alternativní školy jsou obvykle (nikoli nezbytně) spojeny s radikálními koncepcemi vzdělávání, jako je např. odmítání formálního kurikula či formálních metod výuky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Alternativní didaktika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VZNIK KLASICKÝCH REFORMNÍCH ŠKOL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Typy alternativních škol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err="1" smtClean="0"/>
              <a:t>Montessoriovská</a:t>
            </a:r>
            <a:r>
              <a:rPr lang="cs-CZ" altLang="cs-CZ" dirty="0" smtClean="0"/>
              <a:t> škola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err="1" smtClean="0"/>
              <a:t>Daltonská</a:t>
            </a:r>
            <a:r>
              <a:rPr lang="cs-CZ" altLang="cs-CZ" dirty="0" smtClean="0"/>
              <a:t> škola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Waldorfská škola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err="1" smtClean="0"/>
              <a:t>Freinetovská</a:t>
            </a:r>
            <a:r>
              <a:rPr lang="cs-CZ" altLang="cs-CZ" dirty="0" smtClean="0"/>
              <a:t> škola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Jenská škola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Církevní školy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České alternativy (Zdravá škola, Otevřená škola, …)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Montessoriovská škola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Tento typ školy je nazván podle Marie Montessoriové (1879 – 1952); Italská lékařka (první žena v Itálii, která absolvovala studium medicíny), pedagožka (původně se věnovala dětem s mentálním postižením), průkopnice mírového hnutí a organizátorka boje za práva dětí a žen; založila v Římě „Dům dětí“ (Casa dei bambini), kde vytvořila originální edukační metodu v duchu výrazného pedocentrismu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u="sng" smtClean="0"/>
              <a:t>Senzitivní fáze</a:t>
            </a:r>
            <a:r>
              <a:rPr lang="cs-CZ" altLang="cs-CZ" sz="2000" smtClean="0"/>
              <a:t>: období, v nichž je dítě obzvlášť citlivé pro vnímání a chápání určitých jevů vnější reality (pohyb. činnosti, řeč, morální cítění atd.) – úkolem výchovy je připravovat podněty a prostředky specifické pro tyto fáze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Individualizaci vzdělávání umožňuje předem připravené prostředí (např. školka); zásadní roli hrají speciální pomůcky a činnosti z praktického života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err="1" smtClean="0">
                <a:solidFill>
                  <a:schemeClr val="tx1"/>
                </a:solidFill>
              </a:rPr>
              <a:t>Montessoriovská</a:t>
            </a:r>
            <a:r>
              <a:rPr lang="cs-CZ" altLang="cs-CZ" b="1" dirty="0" smtClean="0">
                <a:solidFill>
                  <a:schemeClr val="tx1"/>
                </a:solidFill>
              </a:rPr>
              <a:t> škola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Motto: „Pomoz mi, abych to mohl udělat sám“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Dítě si do značné míry určuje tempo výuky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M.M. si všimla, že děti se výborně učí vzájemně – je efektivní využít přirozených edukačních tendencí dětí – pak jsou tvořivější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slučování dětí různého věku – odmítání striktního rozdělování podle ročníků; harmonické soužití; vzájemná spolupráce; vědomí sociální jednoty a solidarity; respekt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kosmická výchova – povědomí o vzájemných vazbách člověka a přírodního prostředí; budování pocitu zodpovědnosti za důsledky vymožeností uměle vytvořené kultury civilizace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1929  AMI - Association Montessori Internacionale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V ČR – zejména mateřské školy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err="1" smtClean="0">
                <a:solidFill>
                  <a:schemeClr val="tx1"/>
                </a:solidFill>
              </a:rPr>
              <a:t>Daltonská</a:t>
            </a:r>
            <a:r>
              <a:rPr lang="cs-CZ" altLang="cs-CZ" b="1" dirty="0" smtClean="0">
                <a:solidFill>
                  <a:schemeClr val="tx1"/>
                </a:solidFill>
              </a:rPr>
              <a:t> škola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dirty="0" smtClean="0"/>
              <a:t>1919 experimentální škola v Daltonu (USA Massachusetts)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dirty="0" smtClean="0"/>
              <a:t>Helen </a:t>
            </a:r>
            <a:r>
              <a:rPr lang="cs-CZ" altLang="cs-CZ" sz="1800" dirty="0" err="1" smtClean="0"/>
              <a:t>Parkhurstová</a:t>
            </a:r>
            <a:r>
              <a:rPr lang="cs-CZ" altLang="cs-CZ" sz="1800" dirty="0" smtClean="0"/>
              <a:t> (1887 – 1973); spolupracovala s </a:t>
            </a:r>
            <a:r>
              <a:rPr lang="cs-CZ" altLang="cs-CZ" sz="1800" dirty="0" err="1" smtClean="0"/>
              <a:t>Montessoriovou</a:t>
            </a:r>
            <a:r>
              <a:rPr lang="cs-CZ" altLang="cs-CZ" sz="1800" dirty="0" smtClean="0"/>
              <a:t>; hlavní dílo: </a:t>
            </a:r>
            <a:r>
              <a:rPr lang="cs-CZ" altLang="cs-CZ" sz="1800" dirty="0" err="1" smtClean="0"/>
              <a:t>Education</a:t>
            </a:r>
            <a:r>
              <a:rPr lang="cs-CZ" altLang="cs-CZ" sz="1800" dirty="0" smtClean="0"/>
              <a:t> on </a:t>
            </a:r>
            <a:r>
              <a:rPr lang="cs-CZ" altLang="cs-CZ" sz="1800" dirty="0" err="1" smtClean="0"/>
              <a:t>the</a:t>
            </a:r>
            <a:r>
              <a:rPr lang="cs-CZ" altLang="cs-CZ" sz="1800" dirty="0" smtClean="0"/>
              <a:t> Dalton </a:t>
            </a:r>
            <a:r>
              <a:rPr lang="cs-CZ" altLang="cs-CZ" sz="1800" dirty="0" err="1" smtClean="0"/>
              <a:t>Plan</a:t>
            </a:r>
            <a:endParaRPr lang="cs-CZ" altLang="cs-CZ" sz="1800" dirty="0" smtClean="0"/>
          </a:p>
          <a:p>
            <a:pPr marL="328613" indent="-328613" eaLnBrk="1" hangingPunct="1">
              <a:buClr>
                <a:srgbClr val="FFFF00"/>
              </a:buClr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dirty="0" smtClean="0"/>
              <a:t>ústřední principy: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dirty="0" smtClean="0">
                <a:solidFill>
                  <a:srgbClr val="FF6600"/>
                </a:solidFill>
              </a:rPr>
              <a:t>Svoboda žáka a jeho vlastní odpovědnost</a:t>
            </a:r>
            <a:r>
              <a:rPr lang="cs-CZ" altLang="cs-CZ" sz="1800" dirty="0" smtClean="0"/>
              <a:t> – </a:t>
            </a:r>
            <a:r>
              <a:rPr lang="cs-CZ" altLang="cs-CZ" sz="1800" dirty="0" smtClean="0">
                <a:solidFill>
                  <a:srgbClr val="FF6600"/>
                </a:solidFill>
              </a:rPr>
              <a:t>každý žák má vytvořen svůj vlastní program práce na jeden měsíc</a:t>
            </a:r>
            <a:r>
              <a:rPr lang="cs-CZ" altLang="cs-CZ" sz="1800" dirty="0" smtClean="0"/>
              <a:t> (zvlášť pro každý předmět), v němž jsou vymezeny výsledky, jichž má v učení dosáhnout. Žák postupuje svým tempem a zodpovídá za úspěch svého učení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dirty="0" smtClean="0">
                <a:solidFill>
                  <a:srgbClr val="FF6600"/>
                </a:solidFill>
              </a:rPr>
              <a:t>Zdůraznění spolupráce</a:t>
            </a:r>
            <a:r>
              <a:rPr lang="cs-CZ" altLang="cs-CZ" sz="1800" dirty="0" smtClean="0"/>
              <a:t> a vytváření sociálního a demokratického vědomí u dětí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dirty="0" smtClean="0"/>
              <a:t>Osobní zkušenost na základě samostatné činnosti žáka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dirty="0" smtClean="0"/>
              <a:t>Vyvážené střídání mezi výukou v rámci celé třídy a skupinovou a individuální prací na úkolech, jejichž pořadí si žák určuje sám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Daltonská škola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smtClean="0"/>
              <a:t>„školy s uvolněnou třídní strukturou“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smtClean="0"/>
              <a:t>USA, GB, Nizozemsko, ČR</a:t>
            </a:r>
          </a:p>
          <a:p>
            <a:pPr marL="328613" indent="-328613" eaLnBrk="1" hangingPunct="1">
              <a:buClr>
                <a:srgbClr val="FFFF00"/>
              </a:buClr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smtClean="0"/>
              <a:t>kritika DŠ: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smtClean="0"/>
              <a:t>nedostatečné opakování látky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smtClean="0"/>
              <a:t>nesystematické získávání poznatků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smtClean="0"/>
              <a:t>přílišné spoléhání na žákovu aktivitu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Asi nejznámější typ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err="1" smtClean="0"/>
              <a:t>Studdgart</a:t>
            </a:r>
            <a:r>
              <a:rPr lang="cs-CZ" altLang="cs-CZ" sz="2000" dirty="0" smtClean="0"/>
              <a:t> 1919 (v roce 1933 byly WS nacistickým režimem zakázány)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Škola vznikla na popud továrníka Emila </a:t>
            </a:r>
            <a:r>
              <a:rPr lang="cs-CZ" altLang="cs-CZ" sz="2000" dirty="0" err="1" smtClean="0"/>
              <a:t>Moltse</a:t>
            </a:r>
            <a:r>
              <a:rPr lang="cs-CZ" altLang="cs-CZ" sz="2000" dirty="0" smtClean="0"/>
              <a:t> spolumajitele továrny na cigarety (</a:t>
            </a:r>
            <a:r>
              <a:rPr lang="cs-CZ" altLang="cs-CZ" sz="2000" dirty="0" err="1" smtClean="0"/>
              <a:t>Waldorf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Astoria</a:t>
            </a:r>
            <a:r>
              <a:rPr lang="cs-CZ" altLang="cs-CZ" sz="2000" dirty="0" smtClean="0"/>
              <a:t>), požádal Rudolfa Steinera, aby vybudoval školu pro dělníky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Zajímavý podnět nebo izolovaná alternativa?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Zakladatel hnutí: Rudolf Steiner (1861 – 1925)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Filozoficko-pedagogická soustava ANTROPOSOFIE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 V Německu soukromá škola označovaná </a:t>
            </a:r>
            <a:r>
              <a:rPr lang="cs-CZ" altLang="cs-CZ" sz="2000" dirty="0" err="1" smtClean="0"/>
              <a:t>freie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Schule</a:t>
            </a:r>
            <a:r>
              <a:rPr lang="cs-CZ" altLang="cs-CZ" sz="2000" dirty="0" smtClean="0"/>
              <a:t> svobodná škola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V ČR státem uznávané experimentální školy</a:t>
            </a:r>
            <a:endParaRPr lang="cs-CZ" alt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6253</TotalTime>
  <Words>5766</Words>
  <Application>Microsoft Office PowerPoint</Application>
  <PresentationFormat>Předvádění na obrazovce (4:3)</PresentationFormat>
  <Paragraphs>962</Paragraphs>
  <Slides>137</Slides>
  <Notes>136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137</vt:i4>
      </vt:variant>
    </vt:vector>
  </HeadingPairs>
  <TitlesOfParts>
    <vt:vector size="138" baseType="lpstr">
      <vt:lpstr>Arkýř</vt:lpstr>
      <vt:lpstr>Mgr. Zdeněk Hromádka, Ph.D.</vt:lpstr>
      <vt:lpstr>Literatura</vt:lpstr>
      <vt:lpstr>Didaktika</vt:lpstr>
      <vt:lpstr>Didaktika</vt:lpstr>
      <vt:lpstr>Didaktika</vt:lpstr>
      <vt:lpstr>Didaktika</vt:lpstr>
      <vt:lpstr>Didaktika</vt:lpstr>
      <vt:lpstr>Didaktika</vt:lpstr>
      <vt:lpstr>Didaktika</vt:lpstr>
      <vt:lpstr>Psychodidaktika</vt:lpstr>
      <vt:lpstr>Psychodidaktika</vt:lpstr>
      <vt:lpstr>Psychodidaktika</vt:lpstr>
      <vt:lpstr>Psychodidaktika</vt:lpstr>
      <vt:lpstr>Psychodidaktika</vt:lpstr>
      <vt:lpstr>Psychologie a vzdělávání</vt:lpstr>
      <vt:lpstr>Edukace</vt:lpstr>
      <vt:lpstr>VÝZNAM POJMU KURIKULUM</vt:lpstr>
      <vt:lpstr>Kurikulární projekty</vt:lpstr>
      <vt:lpstr>Kurikulární projekty</vt:lpstr>
      <vt:lpstr>Obsah vzdělávání</vt:lpstr>
      <vt:lpstr>Obsah výuky</vt:lpstr>
      <vt:lpstr>Kompetence</vt:lpstr>
      <vt:lpstr>Klíčové kompetence</vt:lpstr>
      <vt:lpstr>Kompetence</vt:lpstr>
      <vt:lpstr>Kompetence k učení</vt:lpstr>
      <vt:lpstr>Kompetence k řešení problémů</vt:lpstr>
      <vt:lpstr>Kompetence komunikativní</vt:lpstr>
      <vt:lpstr>Kompetence personální a sociální</vt:lpstr>
      <vt:lpstr>Kompetence občanská</vt:lpstr>
      <vt:lpstr>Kompetence k podnikavosti</vt:lpstr>
      <vt:lpstr>Vzdělávací oblasti</vt:lpstr>
      <vt:lpstr>Vzdělávací oblasti</vt:lpstr>
      <vt:lpstr>Vzdělávací obor, předmět</vt:lpstr>
      <vt:lpstr>Vzdělávací obor, předmět</vt:lpstr>
      <vt:lpstr>Vzdělávací obor, předmět</vt:lpstr>
      <vt:lpstr>Vzdělávací obor, předmět</vt:lpstr>
      <vt:lpstr>Literatura</vt:lpstr>
      <vt:lpstr>Žák: subjekt edukace</vt:lpstr>
      <vt:lpstr>Psychologie a vzdělávání</vt:lpstr>
      <vt:lpstr>Psychologie a vzdělávání</vt:lpstr>
      <vt:lpstr>Psychologie a vzdělávání</vt:lpstr>
      <vt:lpstr>Žák: inteligence</vt:lpstr>
      <vt:lpstr>Žák: inteligence</vt:lpstr>
      <vt:lpstr>Prostředí</vt:lpstr>
      <vt:lpstr>Kognitivní determinanty</vt:lpstr>
      <vt:lpstr>Žáci se speciálními vzdělávacími potřebami</vt:lpstr>
      <vt:lpstr>Učitelská profese</vt:lpstr>
      <vt:lpstr>Čím se vyznačuje profese?</vt:lpstr>
      <vt:lpstr>Vymezení profese učitele</vt:lpstr>
      <vt:lpstr>Kategorizace profesí podle složitosti práce</vt:lpstr>
      <vt:lpstr>Kategorizace profesí podle složitosti práce</vt:lpstr>
      <vt:lpstr>JAKÉ VLASTNOST BY MĚL MÍT DOBRÝ UČITEL?</vt:lpstr>
      <vt:lpstr>Jaké služby poskytují učitelé společnosti? </vt:lpstr>
      <vt:lpstr>Jaké služby poskytují učitelé společnosti? </vt:lpstr>
      <vt:lpstr>Socioprofesní struktura učitelů</vt:lpstr>
      <vt:lpstr>Snímek 56</vt:lpstr>
      <vt:lpstr>Prestiž učitelské profese</vt:lpstr>
      <vt:lpstr>Osobnostní charakteristiky učitelů</vt:lpstr>
      <vt:lpstr>Osobnostní charakteristiky učitelů</vt:lpstr>
      <vt:lpstr>Kompetence učitele</vt:lpstr>
      <vt:lpstr>Burnout efekt učitele</vt:lpstr>
      <vt:lpstr>Burnout efekt učitele</vt:lpstr>
      <vt:lpstr>Literatura</vt:lpstr>
      <vt:lpstr>Vzdělávací cíle</vt:lpstr>
      <vt:lpstr>Vzdělávací cíle</vt:lpstr>
      <vt:lpstr>Vzdělávací cíle</vt:lpstr>
      <vt:lpstr>Vzdělávací cíle</vt:lpstr>
      <vt:lpstr>Vzdělávací cíle</vt:lpstr>
      <vt:lpstr>Výukové cíle</vt:lpstr>
      <vt:lpstr>            vágní                     výkonové</vt:lpstr>
      <vt:lpstr>Obecný, nevýkonový, výkonový cíl</vt:lpstr>
      <vt:lpstr>Výhody výkonových cílů</vt:lpstr>
      <vt:lpstr>Albert Einstein</vt:lpstr>
      <vt:lpstr>Výkonové a nevýkonové cíle</vt:lpstr>
      <vt:lpstr>Nevýhody výkonových cílů</vt:lpstr>
      <vt:lpstr>Revidovaný systém Bloomovy taxonomie</vt:lpstr>
      <vt:lpstr>Snímek 77</vt:lpstr>
      <vt:lpstr>Rozdělení cílů</vt:lpstr>
      <vt:lpstr>Transformace cílů v edukační procesy</vt:lpstr>
      <vt:lpstr>Vzdělávací cíle</vt:lpstr>
      <vt:lpstr>Motivace</vt:lpstr>
      <vt:lpstr>Motivace vnější</vt:lpstr>
      <vt:lpstr>Motivace vnitřní</vt:lpstr>
      <vt:lpstr>Skryté kurikulum</vt:lpstr>
      <vt:lpstr>Organizační formy výuky</vt:lpstr>
      <vt:lpstr>Organizační formy výuky</vt:lpstr>
      <vt:lpstr>Organizační formy výuky</vt:lpstr>
      <vt:lpstr>Organizační formy výuky</vt:lpstr>
      <vt:lpstr>Organizační formy výuky</vt:lpstr>
      <vt:lpstr>Organizační formy výuky</vt:lpstr>
      <vt:lpstr>Organizační formy výuky</vt:lpstr>
      <vt:lpstr>Obecná a alternativní didaktika</vt:lpstr>
      <vt:lpstr>Alternativní didaktika</vt:lpstr>
      <vt:lpstr>Typy alternativních škol</vt:lpstr>
      <vt:lpstr>Montessoriovská škola</vt:lpstr>
      <vt:lpstr>Montessoriovská škola</vt:lpstr>
      <vt:lpstr>Daltonská škola</vt:lpstr>
      <vt:lpstr>Daltonská škola</vt:lpstr>
      <vt:lpstr>Waldorfská škola</vt:lpstr>
      <vt:lpstr>Waldorfská škola</vt:lpstr>
      <vt:lpstr>Waldorfská škola</vt:lpstr>
      <vt:lpstr>Waldorfská škola</vt:lpstr>
      <vt:lpstr>Freinetovská škola</vt:lpstr>
      <vt:lpstr>Freinetovská škola</vt:lpstr>
      <vt:lpstr>Freinetovská škola</vt:lpstr>
      <vt:lpstr>Jenská škola</vt:lpstr>
      <vt:lpstr>Církevní (konfesní) školy</vt:lpstr>
      <vt:lpstr>Alternativy z hlediska organizačních forem výuky</vt:lpstr>
      <vt:lpstr>Alternativní metody a postupy</vt:lpstr>
      <vt:lpstr>Použitá literatura</vt:lpstr>
      <vt:lpstr>Vyučování</vt:lpstr>
      <vt:lpstr>Vyučovací jednotka</vt:lpstr>
      <vt:lpstr>Vyučovací jednotka</vt:lpstr>
      <vt:lpstr>Vyučovací jednotka</vt:lpstr>
      <vt:lpstr>Výukové (vyučovací) metody</vt:lpstr>
      <vt:lpstr>Slovní metody</vt:lpstr>
      <vt:lpstr>Slovní metody</vt:lpstr>
      <vt:lpstr>Metody názorné, demonstrační</vt:lpstr>
      <vt:lpstr>Metody praktických činností</vt:lpstr>
      <vt:lpstr>Aktivizační výukové metody</vt:lpstr>
      <vt:lpstr>Aktivizační výukové metody</vt:lpstr>
      <vt:lpstr>Aktivizační výukové metody</vt:lpstr>
      <vt:lpstr>Učení z textu</vt:lpstr>
      <vt:lpstr>Didaktické zásady</vt:lpstr>
      <vt:lpstr>Didaktické zásady</vt:lpstr>
      <vt:lpstr>Didaktické zásady</vt:lpstr>
      <vt:lpstr>Didaktické zásady – J.A. KOMENSKÝ</vt:lpstr>
      <vt:lpstr>Jiné didaktické zásady</vt:lpstr>
      <vt:lpstr>Hygiena vyučování</vt:lpstr>
      <vt:lpstr>Didaktické prostředky - pomůcky</vt:lpstr>
      <vt:lpstr>Didaktické prostředky - pomůcky</vt:lpstr>
      <vt:lpstr>Didaktické prostředky - pomůcky</vt:lpstr>
      <vt:lpstr>Příprava na vyučování</vt:lpstr>
      <vt:lpstr>Příprava na vyučování</vt:lpstr>
      <vt:lpstr>Příprava na vyučování</vt:lpstr>
      <vt:lpstr>Příprava prezentace</vt:lpstr>
      <vt:lpstr>Literatura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Škola a vztahy s rodiči; třídní učitel; principy</dc:title>
  <dc:creator>Zdenal</dc:creator>
  <dc:description>Studijní materiál.</dc:description>
  <cp:lastModifiedBy>Zdenal</cp:lastModifiedBy>
  <cp:revision>375</cp:revision>
  <cp:lastPrinted>1601-01-01T00:00:00Z</cp:lastPrinted>
  <dcterms:created xsi:type="dcterms:W3CDTF">2008-02-26T08:58:38Z</dcterms:created>
  <dcterms:modified xsi:type="dcterms:W3CDTF">2019-04-27T17:13:18Z</dcterms:modified>
</cp:coreProperties>
</file>