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0B2360-D297-4599-95E6-56BF4C223EF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31E86A4-B1A0-4E0B-BE51-52115D4DA168}">
      <dgm:prSet phldrT="[Text]"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7F9F09BA-0D05-4CE0-A89A-05A577B4C82A}" type="parTrans" cxnId="{8BE7C83F-DBE5-4900-8EB1-47B8CD441528}">
      <dgm:prSet/>
      <dgm:spPr/>
      <dgm:t>
        <a:bodyPr/>
        <a:lstStyle/>
        <a:p>
          <a:endParaRPr lang="cs-CZ"/>
        </a:p>
      </dgm:t>
    </dgm:pt>
    <dgm:pt modelId="{E138889F-EF67-435C-B57E-28D6BAEDB58E}" type="sibTrans" cxnId="{8BE7C83F-DBE5-4900-8EB1-47B8CD441528}">
      <dgm:prSet/>
      <dgm:spPr/>
      <dgm:t>
        <a:bodyPr/>
        <a:lstStyle/>
        <a:p>
          <a:endParaRPr lang="cs-CZ"/>
        </a:p>
      </dgm:t>
    </dgm:pt>
    <dgm:pt modelId="{8E316232-041F-4440-ABD2-45CBD20F2A30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C80E4CD1-5186-4E5E-AFBA-B9622EE256C4}" type="parTrans" cxnId="{F87E4B2A-2008-4927-B1D8-9CC80A4D6C5C}">
      <dgm:prSet/>
      <dgm:spPr/>
      <dgm:t>
        <a:bodyPr/>
        <a:lstStyle/>
        <a:p>
          <a:endParaRPr lang="cs-CZ"/>
        </a:p>
      </dgm:t>
    </dgm:pt>
    <dgm:pt modelId="{D931BCAB-B069-418B-9A7B-544216A09BF4}" type="sibTrans" cxnId="{F87E4B2A-2008-4927-B1D8-9CC80A4D6C5C}">
      <dgm:prSet/>
      <dgm:spPr/>
      <dgm:t>
        <a:bodyPr/>
        <a:lstStyle/>
        <a:p>
          <a:endParaRPr lang="cs-CZ"/>
        </a:p>
      </dgm:t>
    </dgm:pt>
    <dgm:pt modelId="{DA8693E9-66ED-4B62-8FED-9FCA1332A9F4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6B9B0D1A-2115-483F-89DC-66D8811C413E}" type="parTrans" cxnId="{47B46003-8C00-462D-B513-B5ED9FDE2CF3}">
      <dgm:prSet/>
      <dgm:spPr/>
      <dgm:t>
        <a:bodyPr/>
        <a:lstStyle/>
        <a:p>
          <a:endParaRPr lang="cs-CZ"/>
        </a:p>
      </dgm:t>
    </dgm:pt>
    <dgm:pt modelId="{5493AD72-9D24-4C08-9442-410486F6E77F}" type="sibTrans" cxnId="{47B46003-8C00-462D-B513-B5ED9FDE2CF3}">
      <dgm:prSet/>
      <dgm:spPr/>
      <dgm:t>
        <a:bodyPr/>
        <a:lstStyle/>
        <a:p>
          <a:endParaRPr lang="cs-CZ"/>
        </a:p>
      </dgm:t>
    </dgm:pt>
    <dgm:pt modelId="{989D33B0-400D-4CDF-9899-2F0A7C49BFA9}" type="pres">
      <dgm:prSet presAssocID="{3A0B2360-D297-4599-95E6-56BF4C223EFB}" presName="Name0" presStyleCnt="0">
        <dgm:presLayoutVars>
          <dgm:dir/>
          <dgm:animLvl val="lvl"/>
          <dgm:resizeHandles val="exact"/>
        </dgm:presLayoutVars>
      </dgm:prSet>
      <dgm:spPr/>
    </dgm:pt>
    <dgm:pt modelId="{8327AFB3-DFF2-42C4-9269-4DC24D10CB83}" type="pres">
      <dgm:prSet presAssocID="{731E86A4-B1A0-4E0B-BE51-52115D4DA168}" presName="Name8" presStyleCnt="0"/>
      <dgm:spPr/>
    </dgm:pt>
    <dgm:pt modelId="{7B52622A-9C6F-4779-A80A-3C3FE1476D82}" type="pres">
      <dgm:prSet presAssocID="{731E86A4-B1A0-4E0B-BE51-52115D4DA16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7EE4B-8E6D-4901-B340-6BB7057EA6AB}" type="pres">
      <dgm:prSet presAssocID="{731E86A4-B1A0-4E0B-BE51-52115D4DA1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312EA-92CE-4F72-8B91-E48BB4E6DB7F}" type="pres">
      <dgm:prSet presAssocID="{8E316232-041F-4440-ABD2-45CBD20F2A30}" presName="Name8" presStyleCnt="0"/>
      <dgm:spPr/>
    </dgm:pt>
    <dgm:pt modelId="{5CBA129E-6E53-4688-B0C4-AE9BC74C5500}" type="pres">
      <dgm:prSet presAssocID="{8E316232-041F-4440-ABD2-45CBD20F2A3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EB93F-89E2-4BA5-B74F-2ADE1C7151BD}" type="pres">
      <dgm:prSet presAssocID="{8E316232-041F-4440-ABD2-45CBD20F2A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8133F-7A60-47E5-97A5-130AB330CA4F}" type="pres">
      <dgm:prSet presAssocID="{DA8693E9-66ED-4B62-8FED-9FCA1332A9F4}" presName="Name8" presStyleCnt="0"/>
      <dgm:spPr/>
    </dgm:pt>
    <dgm:pt modelId="{6876BBD2-1214-495D-A6B5-1EE4F23ACAFE}" type="pres">
      <dgm:prSet presAssocID="{DA8693E9-66ED-4B62-8FED-9FCA1332A9F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41514-5FD0-4F3E-9310-F57B93648987}" type="pres">
      <dgm:prSet presAssocID="{DA8693E9-66ED-4B62-8FED-9FCA1332A9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A80EA1-2F68-41F6-B247-391A35B29FBF}" type="presOf" srcId="{DA8693E9-66ED-4B62-8FED-9FCA1332A9F4}" destId="{05041514-5FD0-4F3E-9310-F57B93648987}" srcOrd="1" destOrd="0" presId="urn:microsoft.com/office/officeart/2005/8/layout/pyramid1"/>
    <dgm:cxn modelId="{60A77853-2D55-4A2C-B7A3-2832D4973B61}" type="presOf" srcId="{731E86A4-B1A0-4E0B-BE51-52115D4DA168}" destId="{82E7EE4B-8E6D-4901-B340-6BB7057EA6AB}" srcOrd="1" destOrd="0" presId="urn:microsoft.com/office/officeart/2005/8/layout/pyramid1"/>
    <dgm:cxn modelId="{F87E4B2A-2008-4927-B1D8-9CC80A4D6C5C}" srcId="{3A0B2360-D297-4599-95E6-56BF4C223EFB}" destId="{8E316232-041F-4440-ABD2-45CBD20F2A30}" srcOrd="1" destOrd="0" parTransId="{C80E4CD1-5186-4E5E-AFBA-B9622EE256C4}" sibTransId="{D931BCAB-B069-418B-9A7B-544216A09BF4}"/>
    <dgm:cxn modelId="{47B46003-8C00-462D-B513-B5ED9FDE2CF3}" srcId="{3A0B2360-D297-4599-95E6-56BF4C223EFB}" destId="{DA8693E9-66ED-4B62-8FED-9FCA1332A9F4}" srcOrd="2" destOrd="0" parTransId="{6B9B0D1A-2115-483F-89DC-66D8811C413E}" sibTransId="{5493AD72-9D24-4C08-9442-410486F6E77F}"/>
    <dgm:cxn modelId="{28CE6FF4-A993-475B-A3AC-F77D0AE75F01}" type="presOf" srcId="{8E316232-041F-4440-ABD2-45CBD20F2A30}" destId="{5CBA129E-6E53-4688-B0C4-AE9BC74C5500}" srcOrd="0" destOrd="0" presId="urn:microsoft.com/office/officeart/2005/8/layout/pyramid1"/>
    <dgm:cxn modelId="{FACA5D68-2160-4A09-985F-538A1F7E3D88}" type="presOf" srcId="{731E86A4-B1A0-4E0B-BE51-52115D4DA168}" destId="{7B52622A-9C6F-4779-A80A-3C3FE1476D82}" srcOrd="0" destOrd="0" presId="urn:microsoft.com/office/officeart/2005/8/layout/pyramid1"/>
    <dgm:cxn modelId="{F4567867-9BFA-4106-826D-9B78CCABD932}" type="presOf" srcId="{8E316232-041F-4440-ABD2-45CBD20F2A30}" destId="{FEAEB93F-89E2-4BA5-B74F-2ADE1C7151BD}" srcOrd="1" destOrd="0" presId="urn:microsoft.com/office/officeart/2005/8/layout/pyramid1"/>
    <dgm:cxn modelId="{29EC08C7-F9BB-4D55-BBAC-166F2B621AD0}" type="presOf" srcId="{DA8693E9-66ED-4B62-8FED-9FCA1332A9F4}" destId="{6876BBD2-1214-495D-A6B5-1EE4F23ACAFE}" srcOrd="0" destOrd="0" presId="urn:microsoft.com/office/officeart/2005/8/layout/pyramid1"/>
    <dgm:cxn modelId="{0471F8ED-250A-4689-B521-D493DF078EE2}" type="presOf" srcId="{3A0B2360-D297-4599-95E6-56BF4C223EFB}" destId="{989D33B0-400D-4CDF-9899-2F0A7C49BFA9}" srcOrd="0" destOrd="0" presId="urn:microsoft.com/office/officeart/2005/8/layout/pyramid1"/>
    <dgm:cxn modelId="{8BE7C83F-DBE5-4900-8EB1-47B8CD441528}" srcId="{3A0B2360-D297-4599-95E6-56BF4C223EFB}" destId="{731E86A4-B1A0-4E0B-BE51-52115D4DA168}" srcOrd="0" destOrd="0" parTransId="{7F9F09BA-0D05-4CE0-A89A-05A577B4C82A}" sibTransId="{E138889F-EF67-435C-B57E-28D6BAEDB58E}"/>
    <dgm:cxn modelId="{2EC90D4D-D80B-40FE-AB66-68E26C1C05B7}" type="presParOf" srcId="{989D33B0-400D-4CDF-9899-2F0A7C49BFA9}" destId="{8327AFB3-DFF2-42C4-9269-4DC24D10CB83}" srcOrd="0" destOrd="0" presId="urn:microsoft.com/office/officeart/2005/8/layout/pyramid1"/>
    <dgm:cxn modelId="{2A6AA42B-E11B-427F-8D29-EDC4ABDF19F8}" type="presParOf" srcId="{8327AFB3-DFF2-42C4-9269-4DC24D10CB83}" destId="{7B52622A-9C6F-4779-A80A-3C3FE1476D82}" srcOrd="0" destOrd="0" presId="urn:microsoft.com/office/officeart/2005/8/layout/pyramid1"/>
    <dgm:cxn modelId="{B179B873-12DC-459B-B33C-DAA8385732B7}" type="presParOf" srcId="{8327AFB3-DFF2-42C4-9269-4DC24D10CB83}" destId="{82E7EE4B-8E6D-4901-B340-6BB7057EA6AB}" srcOrd="1" destOrd="0" presId="urn:microsoft.com/office/officeart/2005/8/layout/pyramid1"/>
    <dgm:cxn modelId="{E53A4158-586B-406A-B3E6-D4984ADFA510}" type="presParOf" srcId="{989D33B0-400D-4CDF-9899-2F0A7C49BFA9}" destId="{D30312EA-92CE-4F72-8B91-E48BB4E6DB7F}" srcOrd="1" destOrd="0" presId="urn:microsoft.com/office/officeart/2005/8/layout/pyramid1"/>
    <dgm:cxn modelId="{2F492034-30A9-4E50-8FDE-8064C19714E0}" type="presParOf" srcId="{D30312EA-92CE-4F72-8B91-E48BB4E6DB7F}" destId="{5CBA129E-6E53-4688-B0C4-AE9BC74C5500}" srcOrd="0" destOrd="0" presId="urn:microsoft.com/office/officeart/2005/8/layout/pyramid1"/>
    <dgm:cxn modelId="{26A4E4B2-E671-4C26-9293-376960A32BEB}" type="presParOf" srcId="{D30312EA-92CE-4F72-8B91-E48BB4E6DB7F}" destId="{FEAEB93F-89E2-4BA5-B74F-2ADE1C7151BD}" srcOrd="1" destOrd="0" presId="urn:microsoft.com/office/officeart/2005/8/layout/pyramid1"/>
    <dgm:cxn modelId="{63250547-7F0B-4D5C-B842-32C480D2CAFD}" type="presParOf" srcId="{989D33B0-400D-4CDF-9899-2F0A7C49BFA9}" destId="{F1D8133F-7A60-47E5-97A5-130AB330CA4F}" srcOrd="2" destOrd="0" presId="urn:microsoft.com/office/officeart/2005/8/layout/pyramid1"/>
    <dgm:cxn modelId="{54B976B2-2C80-4B5F-B2B0-CE72A8796688}" type="presParOf" srcId="{F1D8133F-7A60-47E5-97A5-130AB330CA4F}" destId="{6876BBD2-1214-495D-A6B5-1EE4F23ACAFE}" srcOrd="0" destOrd="0" presId="urn:microsoft.com/office/officeart/2005/8/layout/pyramid1"/>
    <dgm:cxn modelId="{C85C96B9-0DC4-4B48-975E-9C263F46C810}" type="presParOf" srcId="{F1D8133F-7A60-47E5-97A5-130AB330CA4F}" destId="{05041514-5FD0-4F3E-9310-F57B9364898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2622A-9C6F-4779-A80A-3C3FE1476D82}">
      <dsp:nvSpPr>
        <dsp:cNvPr id="0" name=""/>
        <dsp:cNvSpPr/>
      </dsp:nvSpPr>
      <dsp:spPr>
        <a:xfrm>
          <a:off x="870479" y="0"/>
          <a:ext cx="870479" cy="1381210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3</a:t>
          </a:r>
          <a:endParaRPr lang="cs-CZ" sz="6500" kern="1200" dirty="0"/>
        </a:p>
      </dsp:txBody>
      <dsp:txXfrm>
        <a:off x="870479" y="0"/>
        <a:ext cx="870479" cy="1381210"/>
      </dsp:txXfrm>
    </dsp:sp>
    <dsp:sp modelId="{5CBA129E-6E53-4688-B0C4-AE9BC74C5500}">
      <dsp:nvSpPr>
        <dsp:cNvPr id="0" name=""/>
        <dsp:cNvSpPr/>
      </dsp:nvSpPr>
      <dsp:spPr>
        <a:xfrm>
          <a:off x="435239" y="1381210"/>
          <a:ext cx="174095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2</a:t>
          </a:r>
          <a:endParaRPr lang="cs-CZ" sz="6500" kern="1200" dirty="0"/>
        </a:p>
      </dsp:txBody>
      <dsp:txXfrm>
        <a:off x="739907" y="1381210"/>
        <a:ext cx="1131623" cy="1381210"/>
      </dsp:txXfrm>
    </dsp:sp>
    <dsp:sp modelId="{6876BBD2-1214-495D-A6B5-1EE4F23ACAFE}">
      <dsp:nvSpPr>
        <dsp:cNvPr id="0" name=""/>
        <dsp:cNvSpPr/>
      </dsp:nvSpPr>
      <dsp:spPr>
        <a:xfrm>
          <a:off x="0" y="2762421"/>
          <a:ext cx="261143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1</a:t>
          </a:r>
          <a:endParaRPr lang="cs-CZ" sz="6500" kern="1200" dirty="0"/>
        </a:p>
      </dsp:txBody>
      <dsp:txXfrm>
        <a:off x="457001" y="2762421"/>
        <a:ext cx="1697435" cy="1381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0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Pětifaktorový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model popisu osobnosti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>
          <a:xfrm>
            <a:off x="593124" y="2166550"/>
            <a:ext cx="10453817" cy="3929449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Lexikální studie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Cíl: ze slovníku vybrat slova používaná pro popis osobnosti a redukovat je</a:t>
            </a:r>
          </a:p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Faktorová analýza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Uspořádat vlastnosti, vytvořit shluky – faktory sloužící k popisu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1800" dirty="0">
              <a:solidFill>
                <a:srgbClr val="08684E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Neznamená to, že individuální rozdíly mohou být popsány 5 faktory, jde </a:t>
            </a:r>
            <a:endParaRPr lang="cs-CZ" altLang="cs-CZ" dirty="0">
              <a:solidFill>
                <a:srgbClr val="08684E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o nejvyšší míru abstrakce, každá dimenze obsahuje  </a:t>
            </a:r>
            <a:r>
              <a:rPr lang="cs-CZ" altLang="cs-CZ" dirty="0">
                <a:solidFill>
                  <a:srgbClr val="994D00"/>
                </a:solidFill>
              </a:rPr>
              <a:t>množství dalších </a:t>
            </a:r>
            <a:r>
              <a:rPr lang="cs-CZ" altLang="cs-CZ" dirty="0" smtClean="0">
                <a:solidFill>
                  <a:srgbClr val="994D00"/>
                </a:solidFill>
              </a:rPr>
              <a:t>specifických </a:t>
            </a:r>
            <a:r>
              <a:rPr lang="cs-CZ" altLang="cs-CZ" dirty="0">
                <a:solidFill>
                  <a:srgbClr val="994D00"/>
                </a:solidFill>
              </a:rPr>
              <a:t>charakteristik</a:t>
            </a:r>
            <a:r>
              <a:rPr lang="cs-CZ" altLang="cs-CZ" dirty="0">
                <a:solidFill>
                  <a:srgbClr val="994D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>
              <a:solidFill>
                <a:srgbClr val="994D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Faktory představují  </a:t>
            </a:r>
            <a:r>
              <a:rPr lang="cs-CZ" altLang="cs-CZ" b="1" dirty="0">
                <a:solidFill>
                  <a:srgbClr val="994D00"/>
                </a:solidFill>
              </a:rPr>
              <a:t>relativně trvalé </a:t>
            </a:r>
            <a:r>
              <a:rPr lang="cs-CZ" altLang="cs-CZ" dirty="0">
                <a:solidFill>
                  <a:srgbClr val="08684E"/>
                </a:solidFill>
              </a:rPr>
              <a:t>charakteristiky osobnosti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BIG 5 – faktory seřazené podle robustnosti: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1.   Extraverze  (E)              3. Svědomitost  (S)                  5. Kultura (O)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2.   Přívětivost  (P)             4. Emocionální stabilita (N)</a:t>
            </a:r>
          </a:p>
          <a:p>
            <a:pPr eaLnBrk="1" hangingPunct="1">
              <a:buFont typeface="Wingdings 2" panose="05020102010507070707" pitchFamily="18" charset="2"/>
              <a:buAutoNum type="arabicPeriod"/>
            </a:pPr>
            <a:endParaRPr lang="en-GB" altLang="cs-CZ" dirty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3">
                    <a:lumMod val="50000"/>
                  </a:schemeClr>
                </a:solidFill>
              </a:rPr>
              <a:t>Osobnostní systém podle BIG 5</a:t>
            </a:r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73211" y="2042984"/>
            <a:ext cx="6302289" cy="40530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osobnostní rysy (bazální tendence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– biologicky podmíněné dispozice, vyjadřují možnosti směřování…) 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2.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strategie zvládání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dovednosti a hodnoty (charakteristiky adaptace – zahrnují získané dovednosti, zvyky, postoje, vztahy… výsledek interakce s prostředím)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3.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životní příběhy, objektivní biografie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události, které jedinec prožil, o nichž přemýšlí a mluví, životní  události ovlivňují osobnost</a:t>
            </a:r>
          </a:p>
          <a:p>
            <a:pPr eaLnBrk="1" hangingPunct="1">
              <a:defRPr/>
            </a:pPr>
            <a:endParaRPr lang="cs-CZ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Teorie v sobě zahrnuje jak vlivy biologické, tak prostředí – kulturně podmíněné charakteristiky adaptace</a:t>
            </a:r>
          </a:p>
          <a:p>
            <a:pPr eaLnBrk="1" hangingPunct="1">
              <a:defRPr/>
            </a:pP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3372769"/>
              </p:ext>
            </p:extLst>
          </p:nvPr>
        </p:nvGraphicFramePr>
        <p:xfrm>
          <a:off x="7620000" y="1952368"/>
          <a:ext cx="2611439" cy="4143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0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Extraverze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- živost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Povídavost - Řečný, hovorný, 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Aktivita – energický, průbojný, aktivní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Společenskost – společenský , otevřený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Málomluvnost - Málomluvný, tichý,  nemluvný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Pasivita – pasivní, nerázný, neprůbojný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Nespolečenskost – uzavřený, samotářský plachý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Přívětivost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Přívětivost – dobrosrdečný,  snášenlivý, přívětivý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Morálka – poctivý, mravný, charakterní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Ovládání druhých – panovačný, despotický, autoritářský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Agresivita – útočný, agresivní, násilnický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Dravost – rozpínavý, expanzivní, výbojný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03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Svědomitost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67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Svědomitost – piln</a:t>
            </a:r>
            <a:r>
              <a:rPr lang="cs-CZ" altLang="cs-CZ" smtClean="0">
                <a:solidFill>
                  <a:srgbClr val="08684E"/>
                </a:solidFill>
                <a:latin typeface="Arial" panose="020B0604020202020204" pitchFamily="34" charset="0"/>
              </a:rPr>
              <a:t>ý</a:t>
            </a:r>
            <a:r>
              <a:rPr lang="cs-CZ" altLang="cs-CZ" smtClean="0">
                <a:solidFill>
                  <a:srgbClr val="08684E"/>
                </a:solidFill>
              </a:rPr>
              <a:t>, pracovitý, usilovný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důkladný, systematický, pečlivý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Nesvědomitost – lenošný, nesvědomitý, laxní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nesvědomitý, chaotický, nepozorný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Ale i labilita:  nestabilní, nestálý, nejistý</a:t>
            </a:r>
            <a:endParaRPr lang="en-GB" altLang="cs-CZ" smtClean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621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Emocionální labilita - </a:t>
            </a: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neuroticismus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labilita – neklidný, labilní , nervní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Reagování - popudlivý, zlostný, vznětlivý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Nestabilita – neklid, úzkostnost, náladovost </a:t>
            </a:r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stabilita – klidný, vyrovnaný, sebejistý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Sebedůvěra – sebevědomý, sebejistý,  sebedůvěřivý</a:t>
            </a: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en-GB" altLang="cs-CZ" smtClean="0">
              <a:solidFill>
                <a:srgbClr val="0C43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6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KULTURA -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Intelekt, Otevřenost vůči zkušenosti, Imaginace, Autonomie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Přirozená inteligence – chytrý, inteligentní, bystrý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Vzdělanost – studovaný, učený, vzdělaný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Tvořivost – zkoumavý, nápaditý, důvtipný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Talent – nadaný, talentovaný, schopný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Omezenost – přihlouplý,  neinteligentní, omezený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Nevzdělanost – nevzdělaný, neučenlivý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Netalentovanost – nenadaný, netalentovaný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43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NEO inventáře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746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3 verze NEO inventářů  cca ve 30 jazycích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Osobnost je stabilní po 30</a:t>
            </a:r>
            <a:r>
              <a:rPr lang="cs-CZ" altLang="cs-CZ" smtClean="0">
                <a:solidFill>
                  <a:srgbClr val="08684E"/>
                </a:solidFill>
                <a:latin typeface="Arial" panose="020B0604020202020204" pitchFamily="34" charset="0"/>
              </a:rPr>
              <a:t>.</a:t>
            </a:r>
            <a:r>
              <a:rPr lang="cs-CZ" altLang="cs-CZ" smtClean="0">
                <a:solidFill>
                  <a:srgbClr val="08684E"/>
                </a:solidFill>
              </a:rPr>
              <a:t> roce věku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Vysoká míra sebeposouzení a posouzení partnerem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Menší rozdíly mezi muži a ženami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Vliv stárnutí (nižší extraverze, nižší neuroticismus – pak se zase zvyšuje…)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Rozdíly mezi národnostmi</a:t>
            </a:r>
            <a:endParaRPr lang="en-GB" altLang="cs-CZ" smtClean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5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Vlastnosti osobnosti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 co je konkrétního na charakteristice osobnosti, jde o zvláštnosti osobnosti, např. </a:t>
            </a:r>
            <a:r>
              <a:rPr lang="cs-CZ" u="sng" dirty="0" smtClean="0">
                <a:solidFill>
                  <a:schemeClr val="accent4">
                    <a:lumMod val="50000"/>
                  </a:schemeClr>
                </a:solidFill>
              </a:rPr>
              <a:t>družnost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vlastnosti mají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hloubku (jak moc je 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výrazovost (jak to vypadá…)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stálost (jak dlouho…)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spojitost s jinými charakteristikami (s čím se kombinuje</a:t>
            </a:r>
            <a:r>
              <a:rPr lang="cs-CZ" sz="1900" dirty="0" smtClean="0">
                <a:solidFill>
                  <a:schemeClr val="accent6">
                    <a:lumMod val="75000"/>
                  </a:schemeClr>
                </a:solidFill>
              </a:rPr>
              <a:t>…  družnost + mnohomluvnost + egocentrismus)</a:t>
            </a:r>
            <a:endParaRPr lang="cs-CZ" sz="1900" dirty="0">
              <a:solidFill>
                <a:schemeClr val="accent6">
                  <a:lumMod val="75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postavení v systému ostatních dispozic (je výraznější než jiná vlastnost</a:t>
            </a:r>
            <a:r>
              <a:rPr lang="cs-CZ" sz="1900" dirty="0" smtClean="0">
                <a:solidFill>
                  <a:schemeClr val="accent6">
                    <a:lumMod val="75000"/>
                  </a:schemeClr>
                </a:solidFill>
              </a:rPr>
              <a:t>… strach z nemoci/úzkost je silnější než družnost)</a:t>
            </a:r>
            <a:endParaRPr lang="cs-CZ" sz="1900" dirty="0">
              <a:solidFill>
                <a:schemeClr val="accent6">
                  <a:lumMod val="75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rozsah situací v nichž se uplatňuje (kdy ano, kdy ne…) a častost uplatnění (a vždycky? </a:t>
            </a:r>
            <a:r>
              <a:rPr lang="cs-CZ" sz="1900" dirty="0" smtClean="0">
                <a:solidFill>
                  <a:schemeClr val="accent6">
                    <a:lumMod val="75000"/>
                  </a:schemeClr>
                </a:solidFill>
              </a:rPr>
              <a:t>….)</a:t>
            </a:r>
            <a:endParaRPr lang="en-GB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Vše jsou jen slova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Popisuje se pomocí: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Sloves (hádá se, útočí, pomáhá…)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Příslovcí (mluví rychle, jedná neuváženě…)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Přídavných jmen (rychlý, váhavý, bezohledný…)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Podstatných jmen (uvážlivost, otevřenost … dětina…)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Struktura - tradiční model „složek O“ </a:t>
            </a:r>
            <a:endParaRPr lang="en-GB" sz="1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357314"/>
            <a:ext cx="8229600" cy="4738687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Stavba těla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Temperament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Schopnosti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Motivace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Charakter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Jáství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Životní dráha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Nepojímá osobnost jako celek, výčet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82686" y="2046914"/>
            <a:ext cx="46642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Co dokáže/nedokáže?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 vypadá?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Kam směřuje?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Co ho popohání?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Jaký je?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  se vnímá?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 reaguje?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Osobnost jako celek – faktory a typologie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Abychom mohli předvídat, chceme poznat stabilitu v čase (konzistence, koheze,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integrovanost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….)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Faktory, rysy, typy – vlastnosti osobnosti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Vyjadřují rozdíly mezi lidmi, ale i podobnosti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Snaží se o vytvoření systému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Důležité pro diagnostiku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0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Hans </a:t>
            </a:r>
            <a:r>
              <a:rPr lang="cs-CZ" sz="2800" i="1" err="1">
                <a:solidFill>
                  <a:schemeClr val="accent2">
                    <a:lumMod val="50000"/>
                  </a:schemeClr>
                </a:solidFill>
              </a:rPr>
              <a:t>Jürgen</a:t>
            </a: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b="1" i="1" err="1">
                <a:solidFill>
                  <a:schemeClr val="accent2">
                    <a:lumMod val="50000"/>
                  </a:schemeClr>
                </a:solidFill>
              </a:rPr>
              <a:t>Eysenck</a:t>
            </a: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*4.3.1916 – †4.9.1997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81449" y="2137720"/>
            <a:ext cx="6760921" cy="3727621"/>
          </a:xfrm>
        </p:spPr>
        <p:txBody>
          <a:bodyPr>
            <a:normAutofit fontScale="85000" lnSpcReduction="20000"/>
          </a:bodyPr>
          <a:lstStyle/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…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britský psycholog německého původu; profesor univerzity v Londýně. </a:t>
            </a:r>
          </a:p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 obsáhlé koncepce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osobnosti a 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metod zjišťování její struktury. </a:t>
            </a:r>
          </a:p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 definuje jako relativně trvalou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charakteru, temperamentu, intelektu a fyzických vlastností, určující formy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přizpůsobení jedince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prostředí.</a:t>
            </a:r>
          </a:p>
          <a:p>
            <a:pPr marL="273050" indent="-4763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Eysenck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objasňuje některé základní dimenze osobnosti pomocí faktorů (faktor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neuroticismu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psychoticismu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faktor extra-introverze, faktor inteligence). </a:t>
            </a:r>
          </a:p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 autorem diagnostických metod, …</a:t>
            </a:r>
          </a:p>
          <a:p>
            <a:pPr marL="273050" indent="-4763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73050" indent="-4763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Hlavní díla: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Dimensions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Personality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Dimenze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Struktura lidské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0" name="Zástupný symbol pro obsah 4" descr="Eysenck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154002" y="2137720"/>
            <a:ext cx="2144713" cy="3109913"/>
          </a:xfrm>
        </p:spPr>
      </p:pic>
    </p:spTree>
    <p:extLst>
      <p:ext uri="{BB962C8B-B14F-4D97-AF65-F5344CB8AC3E}">
        <p14:creationId xmlns:p14="http://schemas.microsoft.com/office/powerpoint/2010/main" val="30089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sz="2800" b="1">
                <a:solidFill>
                  <a:schemeClr val="accent2">
                    <a:lumMod val="50000"/>
                  </a:schemeClr>
                </a:solidFill>
              </a:rPr>
              <a:t>Raymond Bernard </a:t>
            </a:r>
            <a:r>
              <a:rPr sz="2800" b="1" err="1">
                <a:solidFill>
                  <a:schemeClr val="accent2">
                    <a:lumMod val="50000"/>
                  </a:schemeClr>
                </a:solidFill>
              </a:rPr>
              <a:t>Cattell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 (20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.3. 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1905 – 2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.2.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1998)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483" name="Zástupný symbol pro obsah 7" descr="Raymond_Cattell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5080" y="2212697"/>
            <a:ext cx="2522537" cy="344805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724654" y="2345854"/>
            <a:ext cx="5207000" cy="3181736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Americký psycholog (USA, Anglie)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Osobnostní rysy a faktory,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Diagnostika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Inteligence, motivace, zájmy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16 PF osobnostní dotazník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Teorie inteligence (fluidní a krystalická), inteligenční testy nezatížené kulturou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3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Faktorová analýza – konstrukce dotazníků</a:t>
            </a:r>
            <a:endParaRPr lang="en-GB" sz="32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faktoru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/>
              <a:t>                                          </a:t>
            </a:r>
            <a:r>
              <a:rPr lang="cs-CZ" sz="1800" b="1" dirty="0" smtClean="0"/>
              <a:t>                        </a:t>
            </a:r>
            <a:r>
              <a:rPr lang="cs-CZ" sz="1800" b="1" dirty="0" smtClean="0">
                <a:solidFill>
                  <a:schemeClr val="accent2">
                    <a:lumMod val="75000"/>
                  </a:schemeClr>
                </a:solidFill>
              </a:rPr>
              <a:t>Introverze</a:t>
            </a:r>
            <a:endParaRPr lang="cs-CZ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rysu </a:t>
            </a:r>
            <a:r>
              <a:rPr lang="cs-CZ" sz="1800" dirty="0"/>
              <a:t>                  </a:t>
            </a:r>
            <a:r>
              <a:rPr lang="cs-CZ" sz="1800" dirty="0" smtClean="0"/>
              <a:t>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vytrvalost –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   rigidita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        subjektivita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            uzavřenost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….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Pozorovatelné   konstelace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(povrchové rysy)</a:t>
            </a:r>
            <a:endParaRPr lang="en-GB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     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setrvává u řešení problémů –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vytrvává u monotónní  činnosti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 </a:t>
            </a:r>
            <a:r>
              <a:rPr lang="cs-CZ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nenechá se vyrušit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>
            <a:off x="4523582" y="2642394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883150" y="2286001"/>
            <a:ext cx="121285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881564" y="2286001"/>
            <a:ext cx="24288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881563" y="2286001"/>
            <a:ext cx="364331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4131469" y="4107656"/>
            <a:ext cx="171450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953001" y="3286126"/>
            <a:ext cx="2428875" cy="2143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4953000" y="3286126"/>
            <a:ext cx="4357688" cy="242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9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Diagnostika na základě faktorů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dirty="0" err="1">
                <a:solidFill>
                  <a:srgbClr val="600000"/>
                </a:solidFill>
              </a:rPr>
              <a:t>Cattell</a:t>
            </a:r>
            <a:r>
              <a:rPr lang="cs-CZ" altLang="cs-CZ" dirty="0">
                <a:solidFill>
                  <a:srgbClr val="600000"/>
                </a:solidFill>
              </a:rPr>
              <a:t> 16PF </a:t>
            </a:r>
            <a:r>
              <a:rPr lang="cs-CZ" altLang="cs-CZ" dirty="0">
                <a:solidFill>
                  <a:srgbClr val="08684E"/>
                </a:solidFill>
              </a:rPr>
              <a:t>(uzavřenost, </a:t>
            </a:r>
            <a:r>
              <a:rPr lang="cs-CZ" altLang="cs-CZ" dirty="0" err="1">
                <a:solidFill>
                  <a:srgbClr val="08684E"/>
                </a:solidFill>
              </a:rPr>
              <a:t>kryst</a:t>
            </a:r>
            <a:r>
              <a:rPr lang="cs-CZ" altLang="cs-CZ" dirty="0">
                <a:solidFill>
                  <a:srgbClr val="08684E"/>
                </a:solidFill>
              </a:rPr>
              <a:t>. </a:t>
            </a:r>
            <a:r>
              <a:rPr lang="cs-CZ" altLang="cs-CZ" dirty="0">
                <a:solidFill>
                  <a:srgbClr val="08684E"/>
                </a:solidFill>
                <a:latin typeface="Arial" panose="020B0604020202020204" pitchFamily="34" charset="0"/>
              </a:rPr>
              <a:t>i</a:t>
            </a:r>
            <a:r>
              <a:rPr lang="cs-CZ" altLang="cs-CZ" dirty="0">
                <a:solidFill>
                  <a:srgbClr val="08684E"/>
                </a:solidFill>
              </a:rPr>
              <a:t>nteligence, stabilita, flegmatik, submise, sklíčenost, nezodpovědnost, plachost, tvrdost, aktivnost, důvěřiv</a:t>
            </a:r>
            <a:r>
              <a:rPr lang="cs-CZ" altLang="cs-CZ" dirty="0">
                <a:solidFill>
                  <a:srgbClr val="08684E"/>
                </a:solidFill>
                <a:latin typeface="Arial" panose="020B0604020202020204" pitchFamily="34" charset="0"/>
              </a:rPr>
              <a:t>o</a:t>
            </a:r>
            <a:r>
              <a:rPr lang="cs-CZ" altLang="cs-CZ" dirty="0">
                <a:solidFill>
                  <a:srgbClr val="08684E"/>
                </a:solidFill>
              </a:rPr>
              <a:t>st, praktický, naivita, sebejistota, konzervatismus, závislost, …..)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b="1" dirty="0">
                <a:solidFill>
                  <a:srgbClr val="600000"/>
                </a:solidFill>
              </a:rPr>
              <a:t>BIG 5 </a:t>
            </a:r>
            <a:r>
              <a:rPr lang="cs-CZ" altLang="cs-CZ" dirty="0">
                <a:solidFill>
                  <a:srgbClr val="600000"/>
                </a:solidFill>
              </a:rPr>
              <a:t>- 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extroverze (samotářský – společenský, tichý – mnohomluvný…)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otevřenost (konvenční – originální, bojácný – odvážný…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svědomitost (bezstarostný – opatrný, nedbalý – svědomitý…)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>
                <a:solidFill>
                  <a:srgbClr val="08684E"/>
                </a:solidFill>
              </a:rPr>
              <a:t>přívětivost ( popudlivý – srdečný, necitelný – soucitný…)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dirty="0" err="1">
                <a:solidFill>
                  <a:srgbClr val="08684E"/>
                </a:solidFill>
              </a:rPr>
              <a:t>neuroticismus</a:t>
            </a:r>
            <a:r>
              <a:rPr lang="cs-CZ" altLang="cs-CZ" sz="1900" dirty="0">
                <a:solidFill>
                  <a:srgbClr val="08684E"/>
                </a:solidFill>
              </a:rPr>
              <a:t> (neklidný – klidný, zranitelný – odolný…)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 dirty="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b="1" dirty="0">
                <a:solidFill>
                  <a:srgbClr val="600000"/>
                </a:solidFill>
              </a:rPr>
              <a:t>KUD </a:t>
            </a:r>
            <a:r>
              <a:rPr lang="cs-CZ" altLang="cs-CZ" sz="1900" dirty="0">
                <a:solidFill>
                  <a:srgbClr val="08684E"/>
                </a:solidFill>
              </a:rPr>
              <a:t>(aktivita, dominance, </a:t>
            </a:r>
            <a:r>
              <a:rPr lang="cs-CZ" altLang="cs-CZ" sz="1900" dirty="0" err="1">
                <a:solidFill>
                  <a:srgbClr val="08684E"/>
                </a:solidFill>
              </a:rPr>
              <a:t>neuroticismus</a:t>
            </a:r>
            <a:r>
              <a:rPr lang="cs-CZ" altLang="cs-CZ" sz="1900" dirty="0">
                <a:solidFill>
                  <a:srgbClr val="08684E"/>
                </a:solidFill>
              </a:rPr>
              <a:t>, extroverze, racionalita)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 dirty="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u="sng" dirty="0">
                <a:solidFill>
                  <a:srgbClr val="E57300"/>
                </a:solidFill>
              </a:rPr>
              <a:t>Kritika: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E57300"/>
                </a:solidFill>
              </a:rPr>
              <a:t>I strukturu je třeba chápat dynamicky. Jste odvážní?</a:t>
            </a:r>
            <a:endParaRPr lang="en-GB" altLang="cs-CZ" dirty="0">
              <a:solidFill>
                <a:srgbClr val="E57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907</Words>
  <Application>Microsoft Office PowerPoint</Application>
  <PresentationFormat>Širokoúhlá obrazovka</PresentationFormat>
  <Paragraphs>163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 2</vt:lpstr>
      <vt:lpstr>Retrospektiva</vt:lpstr>
      <vt:lpstr>Popis osobnosti</vt:lpstr>
      <vt:lpstr>Vlastnosti osobnosti</vt:lpstr>
      <vt:lpstr>Vše jsou jen slova</vt:lpstr>
      <vt:lpstr>Struktura - tradiční model „složek O“ </vt:lpstr>
      <vt:lpstr>Osobnost jako celek – faktory a typologie</vt:lpstr>
      <vt:lpstr>Hans Jürgen Eysenck      *4.3.1916 – †4.9.1997</vt:lpstr>
      <vt:lpstr>Raymond Bernard Cattell (20.3. 1905 – 2.2.1998)</vt:lpstr>
      <vt:lpstr>Faktorová analýza – konstrukce dotazníků</vt:lpstr>
      <vt:lpstr>Diagnostika na základě faktorů</vt:lpstr>
      <vt:lpstr>Pětifaktorový model popisu osobnosti</vt:lpstr>
      <vt:lpstr>Osobnostní systém podle BIG 5</vt:lpstr>
      <vt:lpstr>Extraverze - živost</vt:lpstr>
      <vt:lpstr>Přívětivost</vt:lpstr>
      <vt:lpstr>Svědomitost</vt:lpstr>
      <vt:lpstr>Emocionální labilita - neuroticismus</vt:lpstr>
      <vt:lpstr>    KULTURA - Intelekt, Otevřenost vůči zkušenosti, Imaginace, Autonomie</vt:lpstr>
      <vt:lpstr>NEO inventáře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osobnosti</dc:title>
  <dc:creator>Bohumíra Lazarová</dc:creator>
  <cp:lastModifiedBy>Bohumíra Lazarová</cp:lastModifiedBy>
  <cp:revision>8</cp:revision>
  <dcterms:created xsi:type="dcterms:W3CDTF">2017-02-21T08:51:54Z</dcterms:created>
  <dcterms:modified xsi:type="dcterms:W3CDTF">2019-03-13T15:26:17Z</dcterms:modified>
</cp:coreProperties>
</file>