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5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65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9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8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0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5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6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1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B36E-D395-4640-AF3C-88C1E5000CC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17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8B36E-D395-4640-AF3C-88C1E5000CC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C1063-2B5C-4EF4-8515-118BD78E8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1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Eric_Bern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kern="0" smtClean="0">
                <a:effectLst/>
                <a:latin typeface="Palatino Linotype"/>
                <a:ea typeface="NewBaskervilltcTOT-Rom"/>
                <a:cs typeface="Times New Roman"/>
              </a:rPr>
              <a:t>Časová perspektiva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7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cs-CZ" b="1" dirty="0" smtClean="0"/>
              <a:t>Fatalistická p</a:t>
            </a:r>
            <a:r>
              <a:rPr lang="cs-CZ" dirty="0" smtClean="0"/>
              <a:t>ř</a:t>
            </a:r>
            <a:r>
              <a:rPr lang="cs-CZ" b="1" dirty="0" smtClean="0"/>
              <a:t>ítomnost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133350" lvl="2" indent="0">
              <a:buNone/>
            </a:pPr>
            <a:r>
              <a:rPr lang="cs-CZ" dirty="0" smtClean="0"/>
              <a:t>Typické je:</a:t>
            </a:r>
          </a:p>
          <a:p>
            <a:pPr marL="476250" lvl="2" indent="-342900"/>
            <a:r>
              <a:rPr lang="cs-CZ" dirty="0" smtClean="0"/>
              <a:t>fatalistické</a:t>
            </a:r>
            <a:r>
              <a:rPr lang="cs-CZ" dirty="0"/>
              <a:t>, bezmocné vnímání přítomnosti a buducnosti (</a:t>
            </a:r>
            <a:r>
              <a:rPr lang="cs-CZ" dirty="0" err="1"/>
              <a:t>Zimbardo</a:t>
            </a:r>
            <a:r>
              <a:rPr lang="cs-CZ" dirty="0"/>
              <a:t> &amp; </a:t>
            </a:r>
            <a:r>
              <a:rPr lang="cs-CZ" dirty="0" err="1"/>
              <a:t>Boyd</a:t>
            </a:r>
            <a:r>
              <a:rPr lang="cs-CZ" dirty="0"/>
              <a:t>, 1999).  </a:t>
            </a:r>
            <a:endParaRPr lang="cs-CZ" sz="2800" dirty="0"/>
          </a:p>
          <a:p>
            <a:pPr lvl="0"/>
            <a:r>
              <a:rPr lang="cs-CZ" dirty="0"/>
              <a:t>rezignace jedince na vynaložení </a:t>
            </a:r>
            <a:r>
              <a:rPr lang="cs-CZ" dirty="0" smtClean="0"/>
              <a:t>úsilí </a:t>
            </a:r>
            <a:endParaRPr lang="cs-CZ" sz="2800" dirty="0"/>
          </a:p>
          <a:p>
            <a:pPr lvl="0"/>
            <a:r>
              <a:rPr lang="cs-CZ" dirty="0"/>
              <a:t>celková nedůvěra v sebe i druhé</a:t>
            </a:r>
            <a:endParaRPr lang="cs-CZ" sz="2800" dirty="0"/>
          </a:p>
          <a:p>
            <a:pPr lvl="0"/>
            <a:r>
              <a:rPr lang="cs-CZ" dirty="0"/>
              <a:t>pesimistický pohled na svět (</a:t>
            </a:r>
            <a:r>
              <a:rPr lang="cs-CZ" dirty="0" err="1"/>
              <a:t>Krpoun</a:t>
            </a:r>
            <a:r>
              <a:rPr lang="cs-CZ" dirty="0"/>
              <a:t>, 2013) (</a:t>
            </a:r>
            <a:r>
              <a:rPr lang="cs-CZ" dirty="0" err="1"/>
              <a:t>externalismus</a:t>
            </a:r>
            <a:r>
              <a:rPr lang="cs-CZ" dirty="0"/>
              <a:t>)</a:t>
            </a:r>
            <a:endParaRPr lang="cs-CZ" sz="2800" dirty="0"/>
          </a:p>
          <a:p>
            <a:r>
              <a:rPr lang="cs-CZ" dirty="0" smtClean="0"/>
              <a:t>sebeobviňování </a:t>
            </a:r>
            <a:r>
              <a:rPr lang="cs-CZ" dirty="0"/>
              <a:t>a popírání vlastních úspěchů (Homolová, </a:t>
            </a:r>
            <a:r>
              <a:rPr lang="cs-CZ" dirty="0" smtClean="0"/>
              <a:t>2011)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46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cs-CZ" b="1" dirty="0" smtClean="0"/>
              <a:t>Orientace na budoucnost 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Typické je:</a:t>
            </a:r>
          </a:p>
          <a:p>
            <a:r>
              <a:rPr lang="cs-CZ" dirty="0" smtClean="0"/>
              <a:t>tendence </a:t>
            </a:r>
            <a:r>
              <a:rPr lang="cs-CZ" dirty="0"/>
              <a:t>podřizovat své momentální chování cílům v budoucnosti (</a:t>
            </a:r>
            <a:r>
              <a:rPr lang="cs-CZ" dirty="0" err="1"/>
              <a:t>Zimbardo</a:t>
            </a:r>
            <a:r>
              <a:rPr lang="cs-CZ" dirty="0"/>
              <a:t> &amp; </a:t>
            </a:r>
            <a:r>
              <a:rPr lang="cs-CZ" dirty="0" err="1"/>
              <a:t>Boyd</a:t>
            </a:r>
            <a:r>
              <a:rPr lang="cs-CZ" dirty="0"/>
              <a:t>, 1999). </a:t>
            </a:r>
            <a:endParaRPr lang="cs-CZ" sz="2800" dirty="0"/>
          </a:p>
          <a:p>
            <a:pPr lvl="0"/>
            <a:r>
              <a:rPr lang="cs-CZ" dirty="0" smtClean="0"/>
              <a:t>schopnost </a:t>
            </a:r>
            <a:r>
              <a:rPr lang="cs-CZ" dirty="0"/>
              <a:t>obětovat momentální požitek či smířit se se současnou ztrátou ve prospěch budoucích benefitů (Mareš, 2011).  </a:t>
            </a:r>
            <a:endParaRPr lang="cs-CZ" sz="2800" dirty="0"/>
          </a:p>
          <a:p>
            <a:pPr lvl="0"/>
            <a:r>
              <a:rPr lang="cs-CZ" dirty="0"/>
              <a:t>výkonnost a </a:t>
            </a:r>
            <a:r>
              <a:rPr lang="cs-CZ" dirty="0" smtClean="0"/>
              <a:t>zodpovědnost </a:t>
            </a:r>
            <a:endParaRPr lang="cs-CZ" sz="2800" dirty="0"/>
          </a:p>
          <a:p>
            <a:pPr lvl="0"/>
            <a:r>
              <a:rPr lang="cs-CZ" dirty="0"/>
              <a:t>d</a:t>
            </a:r>
            <a:r>
              <a:rPr lang="cs-CZ" dirty="0" smtClean="0"/>
              <a:t>louhodobé </a:t>
            </a:r>
            <a:r>
              <a:rPr lang="cs-CZ" dirty="0"/>
              <a:t>cíle</a:t>
            </a:r>
            <a:endParaRPr lang="cs-CZ" sz="2800" dirty="0"/>
          </a:p>
          <a:p>
            <a:pPr lvl="0"/>
            <a:r>
              <a:rPr lang="cs-CZ" dirty="0"/>
              <a:t>odolávat pokušení a rozptýlení při </a:t>
            </a:r>
            <a:r>
              <a:rPr lang="cs-CZ" dirty="0" smtClean="0"/>
              <a:t>práci</a:t>
            </a:r>
            <a:endParaRPr lang="cs-CZ" sz="2800" dirty="0"/>
          </a:p>
          <a:p>
            <a:pPr lvl="0"/>
            <a:r>
              <a:rPr lang="cs-CZ" dirty="0" smtClean="0"/>
              <a:t>plánovat </a:t>
            </a:r>
            <a:r>
              <a:rPr lang="cs-CZ" dirty="0"/>
              <a:t>kroky vedoucí k vytyčenému </a:t>
            </a:r>
            <a:r>
              <a:rPr lang="cs-CZ" dirty="0" smtClean="0"/>
              <a:t>cíli </a:t>
            </a:r>
            <a:endParaRPr lang="cs-CZ" sz="2800" dirty="0"/>
          </a:p>
          <a:p>
            <a:pPr lvl="0"/>
            <a:r>
              <a:rPr lang="cs-CZ" dirty="0"/>
              <a:t>v</a:t>
            </a:r>
            <a:r>
              <a:rPr lang="cs-CZ" dirty="0" smtClean="0"/>
              <a:t>ytrvalost </a:t>
            </a:r>
            <a:r>
              <a:rPr lang="cs-CZ" dirty="0"/>
              <a:t>a odolnost</a:t>
            </a:r>
            <a:endParaRPr lang="cs-CZ" sz="2800" dirty="0"/>
          </a:p>
          <a:p>
            <a:pPr lvl="0"/>
            <a:r>
              <a:rPr lang="cs-CZ" dirty="0"/>
              <a:t>svědomitost, zvažování budoucích následků </a:t>
            </a:r>
            <a:endParaRPr lang="cs-CZ" sz="2800" dirty="0"/>
          </a:p>
          <a:p>
            <a:pPr lvl="0"/>
            <a:r>
              <a:rPr lang="cs-CZ" dirty="0"/>
              <a:t>vyhýbání se rizikovému chování.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247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cs-CZ" b="1" dirty="0" smtClean="0"/>
              <a:t>Vyvážená časová perspektiva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Nejlepší </a:t>
            </a:r>
            <a:r>
              <a:rPr lang="cs-CZ" dirty="0"/>
              <a:t>možnou časovou perspektivou je podle </a:t>
            </a:r>
            <a:r>
              <a:rPr lang="cs-CZ" dirty="0" err="1"/>
              <a:t>Zimbarda</a:t>
            </a:r>
            <a:r>
              <a:rPr lang="cs-CZ" dirty="0"/>
              <a:t> &amp; </a:t>
            </a:r>
            <a:r>
              <a:rPr lang="cs-CZ" dirty="0" err="1"/>
              <a:t>Boyda</a:t>
            </a:r>
            <a:r>
              <a:rPr lang="cs-CZ" dirty="0"/>
              <a:t> (1999) </a:t>
            </a:r>
            <a:r>
              <a:rPr lang="cs-CZ" dirty="0">
                <a:solidFill>
                  <a:srgbClr val="FF0000"/>
                </a:solidFill>
              </a:rPr>
              <a:t>vyvážená časová perspektiva</a:t>
            </a:r>
            <a:r>
              <a:rPr lang="cs-CZ" dirty="0"/>
              <a:t>. </a:t>
            </a:r>
            <a:r>
              <a:rPr lang="cs-CZ" sz="2800" dirty="0"/>
              <a:t>Pro optimální duševní zdraví a fungování ve společnosti je důležitá vyváženost časové perspektivy. </a:t>
            </a:r>
            <a:endParaRPr lang="cs-CZ" sz="2400" dirty="0"/>
          </a:p>
          <a:p>
            <a:endParaRPr lang="cs-CZ" sz="2800" dirty="0"/>
          </a:p>
          <a:p>
            <a:r>
              <a:rPr lang="cs-CZ" dirty="0" smtClean="0"/>
              <a:t>Flexibilní </a:t>
            </a:r>
            <a:r>
              <a:rPr lang="cs-CZ" dirty="0"/>
              <a:t>schopnost mysli přepínat mezi jednotlivými časovými perspektivami například podle povahy situace. </a:t>
            </a:r>
            <a:endParaRPr lang="cs-CZ" sz="2800" dirty="0"/>
          </a:p>
          <a:p>
            <a:r>
              <a:rPr lang="cs-CZ" dirty="0" smtClean="0"/>
              <a:t>Pokud </a:t>
            </a:r>
            <a:r>
              <a:rPr lang="cs-CZ" dirty="0"/>
              <a:t>člověk tíhne k určité časové perspektivě a ostatní jsou jen okrajovou součástí jeho osobnosti, ochuzuje se o naplnění svého vnitřního potenciálu, o schopnost adekvátně si vychutnat volný čas nebo rozjímat nad starými dobrými časy. </a:t>
            </a:r>
            <a:endParaRPr lang="cs-CZ" sz="2800" dirty="0"/>
          </a:p>
          <a:p>
            <a:pPr marL="0" indent="0">
              <a:buNone/>
            </a:pPr>
            <a:r>
              <a:rPr lang="cs-CZ" dirty="0"/>
              <a:t> </a:t>
            </a:r>
            <a:endParaRPr lang="cs-CZ" sz="2800" dirty="0"/>
          </a:p>
          <a:p>
            <a:r>
              <a:rPr lang="cs-CZ" dirty="0" smtClean="0"/>
              <a:t>Diagnostika</a:t>
            </a:r>
            <a:r>
              <a:rPr lang="cs-CZ" sz="2800" dirty="0"/>
              <a:t> </a:t>
            </a:r>
            <a:r>
              <a:rPr lang="cs-CZ" sz="2800" dirty="0" smtClean="0"/>
              <a:t> </a:t>
            </a:r>
            <a:r>
              <a:rPr lang="cs-CZ" dirty="0" smtClean="0"/>
              <a:t>(</a:t>
            </a:r>
            <a:r>
              <a:rPr lang="cs-CZ" i="1" dirty="0" err="1" smtClean="0"/>
              <a:t>Zimbardo</a:t>
            </a:r>
            <a:r>
              <a:rPr lang="cs-CZ" i="1" dirty="0" smtClean="0"/>
              <a:t> </a:t>
            </a:r>
            <a:r>
              <a:rPr lang="cs-CZ" i="1" dirty="0" err="1"/>
              <a:t>Time</a:t>
            </a:r>
            <a:r>
              <a:rPr lang="cs-CZ" i="1" dirty="0"/>
              <a:t> </a:t>
            </a:r>
            <a:r>
              <a:rPr lang="cs-CZ" i="1" dirty="0" err="1"/>
              <a:t>Perspective</a:t>
            </a:r>
            <a:r>
              <a:rPr lang="cs-CZ" i="1" dirty="0"/>
              <a:t> </a:t>
            </a:r>
            <a:r>
              <a:rPr lang="cs-CZ" i="1" dirty="0" err="1"/>
              <a:t>Inventory</a:t>
            </a:r>
            <a:r>
              <a:rPr lang="cs-CZ" smtClean="0"/>
              <a:t>) - ZTPI</a:t>
            </a:r>
            <a:endParaRPr lang="cs-CZ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0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(studenti MU)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Nejvíce</a:t>
            </a:r>
            <a:r>
              <a:rPr lang="cs-CZ" dirty="0"/>
              <a:t> studentů ze vzorku mělo </a:t>
            </a:r>
            <a:r>
              <a:rPr lang="cs-CZ" b="1" dirty="0">
                <a:solidFill>
                  <a:srgbClr val="FF0000"/>
                </a:solidFill>
              </a:rPr>
              <a:t>dominantní</a:t>
            </a:r>
            <a:r>
              <a:rPr lang="cs-CZ" b="1" dirty="0"/>
              <a:t> orientaci pozitivní budoucnost</a:t>
            </a:r>
            <a:r>
              <a:rPr lang="cs-CZ" dirty="0"/>
              <a:t> (</a:t>
            </a:r>
            <a:r>
              <a:rPr lang="cs-CZ" dirty="0" err="1"/>
              <a:t>cp_dimenze</a:t>
            </a:r>
            <a:r>
              <a:rPr lang="cs-CZ" dirty="0"/>
              <a:t> 5) n= 24 a </a:t>
            </a:r>
            <a:r>
              <a:rPr lang="cs-CZ" b="1" dirty="0"/>
              <a:t>pozitivní minulost</a:t>
            </a:r>
            <a:r>
              <a:rPr lang="cs-CZ" dirty="0"/>
              <a:t> (</a:t>
            </a:r>
            <a:r>
              <a:rPr lang="cs-CZ" dirty="0" err="1"/>
              <a:t>cp_dimenze</a:t>
            </a:r>
            <a:r>
              <a:rPr lang="cs-CZ" dirty="0"/>
              <a:t> 1) n = 20.  </a:t>
            </a:r>
          </a:p>
          <a:p>
            <a:r>
              <a:rPr lang="cs-CZ" b="1" dirty="0">
                <a:solidFill>
                  <a:srgbClr val="FF0000"/>
                </a:solidFill>
              </a:rPr>
              <a:t>Nejméně</a:t>
            </a:r>
            <a:r>
              <a:rPr lang="cs-CZ" b="1" dirty="0"/>
              <a:t> respondentů bylo </a:t>
            </a:r>
            <a:r>
              <a:rPr lang="cs-CZ" b="1" dirty="0">
                <a:solidFill>
                  <a:srgbClr val="FF0000"/>
                </a:solidFill>
              </a:rPr>
              <a:t>dominantně</a:t>
            </a:r>
            <a:r>
              <a:rPr lang="cs-CZ" b="1" dirty="0"/>
              <a:t> orientováno hédonisticky</a:t>
            </a:r>
            <a:r>
              <a:rPr lang="cs-CZ" dirty="0"/>
              <a:t> (</a:t>
            </a:r>
            <a:r>
              <a:rPr lang="cs-CZ" dirty="0" err="1"/>
              <a:t>cp_dimenze</a:t>
            </a:r>
            <a:r>
              <a:rPr lang="cs-CZ" dirty="0"/>
              <a:t> 3) n = 8 a </a:t>
            </a:r>
            <a:r>
              <a:rPr lang="cs-CZ" b="1" dirty="0"/>
              <a:t>žádný z respondentů neměl dominantní fatalistickou přítomnost</a:t>
            </a:r>
            <a:r>
              <a:rPr lang="cs-CZ" dirty="0"/>
              <a:t>. </a:t>
            </a:r>
          </a:p>
          <a:p>
            <a:r>
              <a:rPr lang="cs-CZ" dirty="0" smtClean="0"/>
              <a:t>Více </a:t>
            </a:r>
            <a:r>
              <a:rPr lang="cs-CZ" dirty="0"/>
              <a:t>dominantních orientací (</a:t>
            </a:r>
            <a:r>
              <a:rPr lang="cs-CZ" dirty="0" err="1"/>
              <a:t>cp_dimenze</a:t>
            </a:r>
            <a:r>
              <a:rPr lang="cs-CZ" dirty="0"/>
              <a:t> 7) mělo 15 respondentů.</a:t>
            </a:r>
          </a:p>
          <a:p>
            <a:r>
              <a:rPr lang="cs-CZ" dirty="0"/>
              <a:t>Mezi ženami a muži je statisticky signifikantní rozdíl </a:t>
            </a:r>
            <a:r>
              <a:rPr lang="cs-CZ" b="1" dirty="0"/>
              <a:t>v dimenzi fatalistická přítomnost.</a:t>
            </a:r>
            <a:r>
              <a:rPr lang="cs-CZ" dirty="0"/>
              <a:t> </a:t>
            </a:r>
            <a:r>
              <a:rPr lang="cs-CZ" b="1" dirty="0" smtClean="0"/>
              <a:t>Ženy </a:t>
            </a:r>
            <a:r>
              <a:rPr lang="cs-CZ" b="1" dirty="0"/>
              <a:t>mají v této dimenzi signifikantně vyšší hodnotu než muži</a:t>
            </a:r>
            <a:r>
              <a:rPr lang="cs-CZ" dirty="0"/>
              <a:t>.  </a:t>
            </a:r>
          </a:p>
          <a:p>
            <a:r>
              <a:rPr lang="cs-CZ" dirty="0"/>
              <a:t>Nebyl objeven pozitivní signifikantní vztah mezi dimenzí budoucí pozitivní a minulá pozitivní časová perspektiva a akademickou </a:t>
            </a:r>
            <a:r>
              <a:rPr lang="cs-CZ" dirty="0" smtClean="0"/>
              <a:t>úspěšností. </a:t>
            </a: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Studenti s vyšší mírou v dimenzi hédonistická přítomnost dosahuji nižšího studijního percentilu - respektive akademické úspěšnosti.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1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Inventář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212533"/>
              </p:ext>
            </p:extLst>
          </p:nvPr>
        </p:nvGraphicFramePr>
        <p:xfrm>
          <a:off x="457200" y="1600200"/>
          <a:ext cx="8229600" cy="2739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00">
                  <a:extLst>
                    <a:ext uri="{9D8B030D-6E8A-4147-A177-3AD203B41FA5}">
                      <a16:colId xmlns:a16="http://schemas.microsoft.com/office/drawing/2014/main" xmlns="" val="197355988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38325298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469443558"/>
                    </a:ext>
                  </a:extLst>
                </a:gridCol>
                <a:gridCol w="802432">
                  <a:extLst>
                    <a:ext uri="{9D8B030D-6E8A-4147-A177-3AD203B41FA5}">
                      <a16:colId xmlns:a16="http://schemas.microsoft.com/office/drawing/2014/main" xmlns="" val="3193499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perspektivy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položky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259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Negativní minulost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19868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Pozitivní  minulost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75151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Fatalistická přítomnost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30515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Hédonistická přítomnost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05720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Budoucnost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99058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Transcendentální budoucnost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60228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226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Locus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control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cs-CZ" dirty="0"/>
              <a:t> </a:t>
            </a:r>
            <a:r>
              <a:rPr lang="cs-CZ" i="1" dirty="0"/>
              <a:t>místo</a:t>
            </a:r>
            <a:r>
              <a:rPr lang="cs-CZ" dirty="0"/>
              <a:t> či </a:t>
            </a:r>
            <a:r>
              <a:rPr lang="cs-CZ" i="1" dirty="0"/>
              <a:t>těžiště </a:t>
            </a:r>
            <a:r>
              <a:rPr lang="cs-CZ" i="1" dirty="0" smtClean="0"/>
              <a:t>řízení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Julian Rotter  1966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/>
              <a:t>Osoby s interním </a:t>
            </a:r>
            <a:r>
              <a:rPr lang="cs-CZ" b="1" dirty="0" err="1"/>
              <a:t>locus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control</a:t>
            </a:r>
            <a:r>
              <a:rPr lang="cs-CZ" dirty="0"/>
              <a:t> - lidé vycházející ze sebe, z vlastních schopností, dovedností a možností. Tato skupina lidí věří, že výsledek jejich činnosti je závislý na jejich přičinění.</a:t>
            </a:r>
          </a:p>
          <a:p>
            <a:r>
              <a:rPr lang="cs-CZ" b="1" dirty="0"/>
              <a:t>Osoby s externím </a:t>
            </a:r>
            <a:r>
              <a:rPr lang="cs-CZ" b="1" dirty="0" err="1"/>
              <a:t>locus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control</a:t>
            </a:r>
            <a:r>
              <a:rPr lang="cs-CZ" dirty="0"/>
              <a:t> - lidé mající za to, že jejich úspěchy či nezdary jsou ovlivněny a určeny vnějšími vlivy. Lidé s externím </a:t>
            </a:r>
            <a:r>
              <a:rPr lang="cs-CZ" i="1" dirty="0" err="1"/>
              <a:t>locus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dirty="0"/>
              <a:t> předpokládají, že se situace vyřešení sama nebo bude vyřešena zásahem někoho či něčeho jiného (například zásahem druhé osoby či osudu).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Možnost být aktivní, ovládat věci, podílet se na rozhodování apod. přispívá ke zdravotnímu stavu a </a:t>
            </a:r>
            <a:r>
              <a:rPr lang="cs-CZ" dirty="0" err="1" smtClean="0"/>
              <a:t>well-being</a:t>
            </a:r>
            <a:r>
              <a:rPr lang="cs-CZ" dirty="0" smtClean="0"/>
              <a:t> (důchodci – výzkum)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338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Transakční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 psychologický </a:t>
            </a:r>
            <a:r>
              <a:rPr lang="cs-CZ" dirty="0"/>
              <a:t>přístup a směr psychoterapie, vycházející z psychodynamického, kognitivně-behaviorálního </a:t>
            </a:r>
            <a:r>
              <a:rPr lang="cs-CZ" dirty="0"/>
              <a:t>a humanistického přístupu.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dirty="0" err="1">
                <a:hlinkClick r:id="rId2" tooltip="Eric Berne"/>
              </a:rPr>
              <a:t>Eric</a:t>
            </a:r>
            <a:r>
              <a:rPr lang="cs-CZ" dirty="0">
                <a:hlinkClick r:id="rId2" tooltip="Eric Berne"/>
              </a:rPr>
              <a:t> Berne</a:t>
            </a:r>
            <a:r>
              <a:rPr lang="cs-CZ" dirty="0"/>
              <a:t> (1910–1970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pl-PL" i="1"/>
              <a:t>Jak si lidé hrají (1964)</a:t>
            </a:r>
            <a:r>
              <a:rPr lang="pl-PL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06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sz="3200" b="1" kern="0" dirty="0" smtClean="0">
                <a:effectLst/>
                <a:latin typeface="Palatino Linotype"/>
                <a:ea typeface="NewBaskervilltcTOT-Rom"/>
                <a:cs typeface="Times New Roman"/>
              </a:rPr>
              <a:t>Časová perspektiva</a:t>
            </a:r>
            <a:r>
              <a:rPr lang="cs-CZ" sz="3200" b="1" kern="0" dirty="0" smtClean="0">
                <a:effectLst/>
                <a:latin typeface="Palatino Linotype"/>
                <a:ea typeface="NewBaskervilltcTOT-Rom"/>
                <a:cs typeface="NewBaskervilltcTOT-Rom"/>
              </a:rPr>
              <a:t>  </a:t>
            </a:r>
            <a:r>
              <a:rPr lang="cs-CZ" sz="3200" b="1" kern="0" dirty="0" err="1" smtClean="0">
                <a:effectLst/>
                <a:latin typeface="Palatino Linotype"/>
                <a:ea typeface="NewBaskervilltcTOT-Rom"/>
                <a:cs typeface="NewBaskervilltcTOT-Rom"/>
              </a:rPr>
              <a:t>Zimbardo</a:t>
            </a:r>
            <a:r>
              <a:rPr lang="cs-CZ" sz="3200" b="1" kern="0" dirty="0" smtClean="0">
                <a:effectLst/>
                <a:latin typeface="Palatino Linotype"/>
                <a:ea typeface="NewBaskervilltcTOT-Rom"/>
                <a:cs typeface="NewBaskervilltcTOT-Rom"/>
              </a:rPr>
              <a:t> a </a:t>
            </a:r>
            <a:r>
              <a:rPr lang="cs-CZ" sz="3200" b="1" kern="0" dirty="0" err="1" smtClean="0">
                <a:effectLst/>
                <a:latin typeface="Palatino Linotype"/>
                <a:ea typeface="NewBaskervilltcTOT-Rom"/>
                <a:cs typeface="NewBaskervilltcTOT-Rom"/>
              </a:rPr>
              <a:t>Boyd</a:t>
            </a:r>
            <a:r>
              <a:rPr lang="cs-CZ" sz="3200" b="1" kern="0" dirty="0" smtClean="0">
                <a:effectLst/>
                <a:latin typeface="Palatino Linotype"/>
                <a:ea typeface="NewBaskervilltcTOT-Rom"/>
                <a:cs typeface="NewBaskervilltcTOT-Rom"/>
              </a:rPr>
              <a:t> (1999)</a:t>
            </a:r>
            <a:r>
              <a:rPr lang="cs-CZ" sz="3200" b="1" kern="0" dirty="0" smtClean="0">
                <a:effectLst/>
                <a:latin typeface="Palatino Linotype"/>
                <a:ea typeface="Times New Roman"/>
                <a:cs typeface="Times New Roman"/>
              </a:rPr>
              <a:t/>
            </a:r>
            <a:br>
              <a:rPr lang="cs-CZ" sz="3200" b="1" kern="0" dirty="0" smtClean="0">
                <a:effectLst/>
                <a:latin typeface="Palatino Linotype"/>
                <a:ea typeface="Times New Roman"/>
                <a:cs typeface="Times New Roman"/>
              </a:rPr>
            </a:b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lnSpc>
                <a:spcPct val="115000"/>
              </a:lnSpc>
              <a:buFont typeface="Palatino Linotype"/>
              <a:buChar char="-"/>
            </a:pPr>
            <a:r>
              <a:rPr lang="cs-CZ" dirty="0">
                <a:latin typeface="Palatino Linotype"/>
                <a:ea typeface="NewBaskervilltcTOT-Rom"/>
                <a:cs typeface="NewBaskervilltcTOT-Rom"/>
              </a:rPr>
              <a:t>K</a:t>
            </a:r>
            <a:r>
              <a:rPr lang="cs-CZ" dirty="0" smtClean="0">
                <a:effectLst/>
                <a:latin typeface="Palatino Linotype"/>
                <a:ea typeface="NewBaskervilltcTOT-Rom"/>
                <a:cs typeface="NewBaskervilltcTOT-Rom"/>
              </a:rPr>
              <a:t>aždý člověk disponuje určitým svébytným chápáním času - </a:t>
            </a:r>
            <a:r>
              <a:rPr lang="cs-CZ" dirty="0"/>
              <a:t>svébytný způsob vztahování se k minulosti, přítomnosti a budoucnosti </a:t>
            </a:r>
            <a:endParaRPr lang="cs-CZ" dirty="0">
              <a:ea typeface="NewBaskervilltcTOT-Rom"/>
              <a:cs typeface="NewBaskervilltcTOT-Rom"/>
            </a:endParaRPr>
          </a:p>
          <a:p>
            <a:pPr lvl="0" algn="just">
              <a:lnSpc>
                <a:spcPct val="115000"/>
              </a:lnSpc>
              <a:buFont typeface="Palatino Linotype"/>
              <a:buChar char="-"/>
            </a:pPr>
            <a:r>
              <a:rPr lang="cs-CZ" dirty="0" smtClean="0">
                <a:effectLst/>
                <a:latin typeface="Palatino Linotype"/>
                <a:ea typeface="NewBaskervilltcTOT-Rom"/>
                <a:cs typeface="NewBaskervilltcTOT-Rom"/>
              </a:rPr>
              <a:t> Specifický způsob prožívání času (Mareš, 2010). </a:t>
            </a:r>
            <a:endParaRPr lang="cs-CZ" dirty="0">
              <a:ea typeface="NewBaskervilltcTOT-Rom"/>
              <a:cs typeface="NewBaskervilltcTOT-Rom"/>
            </a:endParaRPr>
          </a:p>
          <a:p>
            <a:pPr lvl="0" algn="just">
              <a:lnSpc>
                <a:spcPct val="115000"/>
              </a:lnSpc>
              <a:buFont typeface="Palatino Linotype"/>
              <a:buChar char="-"/>
            </a:pPr>
            <a:r>
              <a:rPr lang="cs-CZ" dirty="0" smtClean="0">
                <a:solidFill>
                  <a:srgbClr val="FF0000"/>
                </a:solidFill>
                <a:effectLst/>
                <a:latin typeface="Palatino Linotype"/>
                <a:ea typeface="NewBaskervilltcTOT-Rom"/>
                <a:cs typeface="NewBaskervilltcTOT-Rom"/>
              </a:rPr>
              <a:t>Časová perspektiva je nejčastěji považována za kognitivně motivační charakteristiku jedince </a:t>
            </a:r>
            <a:r>
              <a:rPr lang="cs-CZ" dirty="0" smtClean="0">
                <a:effectLst/>
                <a:latin typeface="Palatino Linotype"/>
                <a:ea typeface="NewBaskervilltcTOT-Rom"/>
                <a:cs typeface="NewBaskervilltcTOT-Rom"/>
              </a:rPr>
              <a:t>(Lukavská, 2011).  </a:t>
            </a:r>
            <a:endParaRPr lang="cs-CZ" dirty="0">
              <a:ea typeface="NewBaskervilltcTOT-Rom"/>
              <a:cs typeface="NewBaskervilltcTOT-Rom"/>
            </a:endParaRPr>
          </a:p>
          <a:p>
            <a:pPr lvl="0" algn="just">
              <a:lnSpc>
                <a:spcPct val="115000"/>
              </a:lnSpc>
              <a:buFont typeface="Palatino Linotype"/>
              <a:buChar char="-"/>
            </a:pPr>
            <a:r>
              <a:rPr lang="cs-CZ" dirty="0" smtClean="0">
                <a:solidFill>
                  <a:srgbClr val="000000"/>
                </a:solidFill>
                <a:effectLst/>
                <a:latin typeface="Palatino Linotype"/>
                <a:ea typeface="NewBaskervilltcTOT-Rom"/>
                <a:cs typeface="Garamond"/>
              </a:rPr>
              <a:t>Časové souvislosti života jedince úzce souvisejí s jeho </a:t>
            </a:r>
            <a:r>
              <a:rPr lang="cs-CZ" dirty="0" smtClean="0">
                <a:solidFill>
                  <a:srgbClr val="FF0000"/>
                </a:solidFill>
                <a:effectLst/>
                <a:latin typeface="Palatino Linotype"/>
                <a:ea typeface="NewBaskervilltcTOT-Rom"/>
                <a:cs typeface="Garamond"/>
              </a:rPr>
              <a:t>seberegulací (ale i úspěšností, spokojeností….)</a:t>
            </a:r>
            <a:r>
              <a:rPr lang="cs-CZ" dirty="0" smtClean="0">
                <a:solidFill>
                  <a:srgbClr val="000000"/>
                </a:solidFill>
                <a:effectLst/>
                <a:latin typeface="Palatino Linotype"/>
                <a:ea typeface="NewBaskervilltcTOT-Rom"/>
                <a:cs typeface="Garamond"/>
              </a:rPr>
              <a:t>. Vliv na život…</a:t>
            </a:r>
            <a:endParaRPr lang="cs-CZ" dirty="0">
              <a:ea typeface="NewBaskervilltcTOT-Rom"/>
              <a:cs typeface="NewBaskervilltcTOT-Rom"/>
            </a:endParaRPr>
          </a:p>
          <a:p>
            <a:pPr marL="1143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dirty="0" smtClean="0">
                <a:effectLst/>
                <a:latin typeface="Palatino Linotype"/>
                <a:ea typeface="NewBaskervilltcTOT-Rom"/>
                <a:cs typeface="NewBaskervilltcTOT-Rom"/>
              </a:rPr>
              <a:t> </a:t>
            </a:r>
            <a:endParaRPr lang="cs-CZ" dirty="0"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09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perspektiva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Jde o převážně </a:t>
            </a:r>
            <a:r>
              <a:rPr lang="cs-CZ" dirty="0"/>
              <a:t>nevědomý proces, prostřednictvím kterého si jedinec v mysli konstruuje čas. </a:t>
            </a:r>
          </a:p>
          <a:p>
            <a:pPr lvl="0"/>
            <a:r>
              <a:rPr lang="cs-CZ" dirty="0"/>
              <a:t>Časová perspektiva je podle </a:t>
            </a:r>
            <a:r>
              <a:rPr lang="cs-CZ" dirty="0" err="1"/>
              <a:t>Zimbarda</a:t>
            </a:r>
            <a:r>
              <a:rPr lang="cs-CZ" dirty="0"/>
              <a:t> a </a:t>
            </a:r>
            <a:r>
              <a:rPr lang="cs-CZ" dirty="0" err="1"/>
              <a:t>Boyda</a:t>
            </a:r>
            <a:r>
              <a:rPr lang="cs-CZ" dirty="0"/>
              <a:t> (1999) relativně stabilní získanou osobnostní </a:t>
            </a:r>
            <a:r>
              <a:rPr lang="cs-CZ" dirty="0" smtClean="0"/>
              <a:t>charakteristikou </a:t>
            </a:r>
            <a:endParaRPr lang="cs-CZ" dirty="0"/>
          </a:p>
          <a:p>
            <a:pPr lvl="0"/>
            <a:r>
              <a:rPr lang="cs-CZ" dirty="0"/>
              <a:t>determinována sociálními </a:t>
            </a:r>
            <a:r>
              <a:rPr lang="cs-CZ" dirty="0" smtClean="0"/>
              <a:t>faktory (vzdělání</a:t>
            </a:r>
            <a:r>
              <a:rPr lang="cs-CZ" dirty="0"/>
              <a:t>, kultura, sociální vrstva, rodinný </a:t>
            </a:r>
            <a:r>
              <a:rPr lang="cs-CZ" dirty="0" smtClean="0"/>
              <a:t>model, náboženství…)</a:t>
            </a:r>
            <a:endParaRPr lang="cs-CZ" dirty="0"/>
          </a:p>
          <a:p>
            <a:pPr lvl="0"/>
            <a:r>
              <a:rPr lang="cs-CZ" dirty="0"/>
              <a:t>6 hlavních postojů k času - časových </a:t>
            </a:r>
            <a:r>
              <a:rPr lang="cs-CZ" dirty="0" smtClean="0"/>
              <a:t>perspektiv (dimenzí) </a:t>
            </a:r>
            <a:endParaRPr lang="cs-CZ" dirty="0"/>
          </a:p>
          <a:p>
            <a:pPr lvl="0"/>
            <a:r>
              <a:rPr lang="cs-CZ" dirty="0"/>
              <a:t>lidská psychika disponuje schopností </a:t>
            </a:r>
            <a:r>
              <a:rPr lang="cs-CZ" dirty="0">
                <a:solidFill>
                  <a:srgbClr val="FF0000"/>
                </a:solidFill>
              </a:rPr>
              <a:t>přepínat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mezi jednotlivými dimenzemi časové perspektivy </a:t>
            </a:r>
            <a:r>
              <a:rPr lang="cs-CZ" dirty="0"/>
              <a:t>– a to buď v závislosti na situaci, nebo na povaze </a:t>
            </a:r>
            <a:r>
              <a:rPr lang="cs-CZ" dirty="0" smtClean="0"/>
              <a:t>úkolu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Dimenze ČP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negativní minulost, </a:t>
            </a:r>
          </a:p>
          <a:p>
            <a:pPr lvl="0"/>
            <a:r>
              <a:rPr lang="cs-CZ" dirty="0"/>
              <a:t>pozitivní minulost, </a:t>
            </a:r>
          </a:p>
          <a:p>
            <a:pPr lvl="0"/>
            <a:r>
              <a:rPr lang="cs-CZ" dirty="0"/>
              <a:t>fatalistická přítomnost, </a:t>
            </a:r>
          </a:p>
          <a:p>
            <a:pPr lvl="0"/>
            <a:r>
              <a:rPr lang="cs-CZ" dirty="0"/>
              <a:t>hédonistická přítomnost, </a:t>
            </a:r>
          </a:p>
          <a:p>
            <a:pPr lvl="0"/>
            <a:r>
              <a:rPr lang="cs-CZ" dirty="0"/>
              <a:t>b</a:t>
            </a:r>
            <a:r>
              <a:rPr lang="cs-CZ" dirty="0" smtClean="0"/>
              <a:t>udoucnost (pozitivní, vyjadřuje snahu)</a:t>
            </a:r>
            <a:endParaRPr lang="cs-CZ" dirty="0"/>
          </a:p>
          <a:p>
            <a:pPr lvl="0"/>
            <a:r>
              <a:rPr lang="cs-CZ" dirty="0"/>
              <a:t> </a:t>
            </a:r>
            <a:r>
              <a:rPr lang="cs-CZ" dirty="0" smtClean="0"/>
              <a:t>transcendentální budoucnost (spíše negativní) 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cs-CZ" b="1" dirty="0" smtClean="0"/>
              <a:t>Orientace na minulost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Jedinec </a:t>
            </a:r>
            <a:r>
              <a:rPr lang="cs-CZ" dirty="0"/>
              <a:t>orientovaný do minulosti se ve svých myšlenkách často odebírá do </a:t>
            </a:r>
            <a:r>
              <a:rPr lang="cs-CZ" dirty="0" smtClean="0"/>
              <a:t>minulosti</a:t>
            </a:r>
            <a:r>
              <a:rPr lang="cs-CZ" sz="2800" dirty="0"/>
              <a:t> </a:t>
            </a:r>
            <a:r>
              <a:rPr lang="cs-CZ" sz="2800" dirty="0" smtClean="0"/>
              <a:t>- </a:t>
            </a:r>
            <a:r>
              <a:rPr lang="cs-CZ" dirty="0" smtClean="0"/>
              <a:t>přítomnost </a:t>
            </a:r>
            <a:r>
              <a:rPr lang="cs-CZ" dirty="0"/>
              <a:t>či budoucnost ho tolik nezajímají. </a:t>
            </a:r>
            <a:endParaRPr lang="cs-CZ" sz="2800" dirty="0"/>
          </a:p>
          <a:p>
            <a:pPr lvl="0"/>
            <a:r>
              <a:rPr lang="cs-CZ" dirty="0" smtClean="0"/>
              <a:t>Vliv na aktuální </a:t>
            </a:r>
            <a:r>
              <a:rPr lang="cs-CZ" dirty="0"/>
              <a:t>jednání a prožívání (1) minulost považuje za nejlepší období svého života a vše co teprve přijde, bude jen horší; (2) minulost je pro něj spojena s těžkým, trýznivým nebo traumatickým zážitkem a dosud se s ní nedokázal vyrovnat.</a:t>
            </a:r>
            <a:endParaRPr lang="cs-CZ" sz="2800" dirty="0"/>
          </a:p>
          <a:p>
            <a:pPr lvl="0"/>
            <a:r>
              <a:rPr lang="cs-CZ" dirty="0" smtClean="0"/>
              <a:t>Lidé </a:t>
            </a:r>
            <a:r>
              <a:rPr lang="cs-CZ" dirty="0"/>
              <a:t>orientovaní na minulost mají tendenci vidět aktuální události na základě podobných událostí, které již v minulosti </a:t>
            </a:r>
            <a:r>
              <a:rPr lang="cs-CZ" dirty="0" smtClean="0"/>
              <a:t>proběhly – vliv na rozhodování.  </a:t>
            </a:r>
            <a:endParaRPr lang="cs-CZ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4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cs-CZ" b="1" dirty="0" smtClean="0"/>
              <a:t>Negativní minulost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133350" lvl="2" indent="0">
              <a:buNone/>
            </a:pPr>
            <a:r>
              <a:rPr lang="cs-CZ" sz="3200" dirty="0" smtClean="0"/>
              <a:t>Typické je:</a:t>
            </a:r>
          </a:p>
          <a:p>
            <a:pPr marL="457200" lvl="2" indent="-457200"/>
            <a:r>
              <a:rPr lang="cs-CZ" sz="3200" dirty="0" smtClean="0"/>
              <a:t>pesimistický </a:t>
            </a:r>
            <a:r>
              <a:rPr lang="cs-CZ" sz="3200" dirty="0"/>
              <a:t>a </a:t>
            </a:r>
            <a:r>
              <a:rPr lang="cs-CZ" sz="3200" dirty="0" err="1"/>
              <a:t>averzivní</a:t>
            </a:r>
            <a:r>
              <a:rPr lang="cs-CZ" sz="3200" dirty="0"/>
              <a:t> postoj k minulosti </a:t>
            </a:r>
          </a:p>
          <a:p>
            <a:pPr lvl="0"/>
            <a:r>
              <a:rPr lang="cs-CZ" dirty="0" smtClean="0"/>
              <a:t>může </a:t>
            </a:r>
            <a:r>
              <a:rPr lang="cs-CZ" dirty="0"/>
              <a:t>být způsoben aktuálními nepříznivými </a:t>
            </a:r>
            <a:r>
              <a:rPr lang="cs-CZ" dirty="0" smtClean="0"/>
              <a:t>okolnostmi, </a:t>
            </a:r>
            <a:r>
              <a:rPr lang="cs-CZ" dirty="0"/>
              <a:t>nebo také negativní rekonstrukcí neškodných </a:t>
            </a:r>
            <a:r>
              <a:rPr lang="cs-CZ" dirty="0" smtClean="0"/>
              <a:t>událostí (Př.: </a:t>
            </a:r>
            <a:r>
              <a:rPr lang="cs-CZ" i="1" dirty="0" smtClean="0"/>
              <a:t>U té zkoušky jsem se ztrapnil/a</a:t>
            </a:r>
            <a:r>
              <a:rPr lang="cs-CZ" dirty="0" smtClean="0"/>
              <a:t>)</a:t>
            </a:r>
            <a:endParaRPr lang="cs-CZ" sz="2800" dirty="0"/>
          </a:p>
          <a:p>
            <a:pPr lvl="0"/>
            <a:r>
              <a:rPr lang="cs-CZ" dirty="0"/>
              <a:t>spojená s depresí, úzkostností, pocitem neštěstí a nízkým sebehodnocením</a:t>
            </a:r>
            <a:endParaRPr lang="cs-CZ" sz="2800" dirty="0"/>
          </a:p>
          <a:p>
            <a:pPr lvl="0"/>
            <a:r>
              <a:rPr lang="cs-CZ" dirty="0"/>
              <a:t>signifikantní vztah mezi negativní minulostí a agresivitou (</a:t>
            </a:r>
            <a:r>
              <a:rPr lang="cs-CZ" dirty="0" err="1"/>
              <a:t>Zimbardo</a:t>
            </a:r>
            <a:r>
              <a:rPr lang="cs-CZ" dirty="0"/>
              <a:t> &amp; </a:t>
            </a:r>
            <a:r>
              <a:rPr lang="cs-CZ" dirty="0" err="1"/>
              <a:t>Boyd</a:t>
            </a:r>
            <a:r>
              <a:rPr lang="cs-CZ" dirty="0"/>
              <a:t>, 1999).</a:t>
            </a:r>
            <a:endParaRPr lang="cs-CZ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cs-CZ" b="1" dirty="0" smtClean="0"/>
              <a:t>Pozitivní minulost 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Typické je:</a:t>
            </a:r>
          </a:p>
          <a:p>
            <a:pPr lvl="0"/>
            <a:r>
              <a:rPr lang="cs-CZ" dirty="0" smtClean="0"/>
              <a:t>vřelý </a:t>
            </a:r>
            <a:r>
              <a:rPr lang="cs-CZ" dirty="0"/>
              <a:t>a sentimentální </a:t>
            </a:r>
            <a:r>
              <a:rPr lang="cs-CZ" dirty="0" smtClean="0"/>
              <a:t>postoj </a:t>
            </a:r>
            <a:r>
              <a:rPr lang="cs-CZ" dirty="0"/>
              <a:t>k minulosti</a:t>
            </a:r>
            <a:endParaRPr lang="cs-CZ" sz="2800" dirty="0"/>
          </a:p>
          <a:p>
            <a:pPr lvl="0"/>
            <a:r>
              <a:rPr lang="cs-CZ" dirty="0"/>
              <a:t>koreluje negativně s agresivitou, depresí a úzkostí</a:t>
            </a:r>
            <a:endParaRPr lang="cs-CZ" sz="2800" dirty="0"/>
          </a:p>
          <a:p>
            <a:pPr lvl="0"/>
            <a:r>
              <a:rPr lang="cs-CZ" dirty="0"/>
              <a:t>signifikantní pozitivní vztah se </a:t>
            </a:r>
            <a:r>
              <a:rPr lang="cs-CZ" dirty="0" smtClean="0"/>
              <a:t>sebehodnocením </a:t>
            </a:r>
            <a:endParaRPr lang="cs-CZ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47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cs-CZ" b="1" dirty="0" smtClean="0"/>
              <a:t>Orientace na přítomnost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Takto </a:t>
            </a:r>
            <a:r>
              <a:rPr lang="cs-CZ" dirty="0"/>
              <a:t>orientovaní lidé vycházejí spíše z konkrétní reality než z vlastních očekávání </a:t>
            </a:r>
            <a:endParaRPr lang="cs-CZ" sz="2800" dirty="0"/>
          </a:p>
          <a:p>
            <a:pPr lvl="0"/>
            <a:r>
              <a:rPr lang="cs-CZ" dirty="0" smtClean="0"/>
              <a:t>Vliv na sebeřízení a životní spokojenost mají </a:t>
            </a:r>
            <a:r>
              <a:rPr lang="cs-CZ" dirty="0" smtClean="0">
                <a:solidFill>
                  <a:srgbClr val="FF0000"/>
                </a:solidFill>
              </a:rPr>
              <a:t>hédonistická orientace nebo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atalistická orientace </a:t>
            </a:r>
            <a:endParaRPr lang="cs-CZ" sz="2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63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cs-CZ" b="1" dirty="0" smtClean="0"/>
              <a:t>Hédonistická přítomnost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cs-CZ" dirty="0" smtClean="0"/>
              <a:t>Typické je:</a:t>
            </a:r>
          </a:p>
          <a:p>
            <a:pPr lvl="0"/>
            <a:r>
              <a:rPr lang="cs-CZ" dirty="0" smtClean="0"/>
              <a:t>potěšení</a:t>
            </a:r>
            <a:r>
              <a:rPr lang="cs-CZ" dirty="0"/>
              <a:t>, zábava a vzrušení (</a:t>
            </a:r>
            <a:r>
              <a:rPr lang="cs-CZ" dirty="0" err="1"/>
              <a:t>Zimbardo</a:t>
            </a:r>
            <a:r>
              <a:rPr lang="cs-CZ" dirty="0"/>
              <a:t> &amp; </a:t>
            </a:r>
            <a:r>
              <a:rPr lang="cs-CZ" dirty="0" err="1"/>
              <a:t>Boyd</a:t>
            </a:r>
            <a:r>
              <a:rPr lang="cs-CZ" dirty="0"/>
              <a:t>, 1999). </a:t>
            </a:r>
            <a:endParaRPr lang="cs-CZ" sz="2800" dirty="0"/>
          </a:p>
          <a:p>
            <a:pPr lvl="0"/>
            <a:r>
              <a:rPr lang="cs-CZ" dirty="0"/>
              <a:t>touha po uspokojení aktuálních potřeb</a:t>
            </a:r>
            <a:endParaRPr lang="cs-CZ" sz="2800" dirty="0"/>
          </a:p>
          <a:p>
            <a:pPr lvl="0"/>
            <a:r>
              <a:rPr lang="cs-CZ" dirty="0"/>
              <a:t>zaujatost působícími podněty </a:t>
            </a:r>
            <a:endParaRPr lang="cs-CZ" sz="2800" dirty="0"/>
          </a:p>
          <a:p>
            <a:pPr lvl="0"/>
            <a:r>
              <a:rPr lang="cs-CZ" dirty="0"/>
              <a:t>touha po aktuálním uspokojení upřednostňována před zabýváním se dlouhodobými plány (</a:t>
            </a:r>
            <a:r>
              <a:rPr lang="cs-CZ" dirty="0" err="1"/>
              <a:t>Krpoun</a:t>
            </a:r>
            <a:r>
              <a:rPr lang="cs-CZ" dirty="0"/>
              <a:t>, 2013). </a:t>
            </a:r>
            <a:endParaRPr lang="cs-CZ" sz="2800" dirty="0"/>
          </a:p>
          <a:p>
            <a:pPr lvl="0"/>
            <a:r>
              <a:rPr lang="cs-CZ" dirty="0"/>
              <a:t>žít svůj život naplno „teď a tady“. </a:t>
            </a:r>
            <a:endParaRPr lang="cs-CZ" dirty="0" smtClean="0"/>
          </a:p>
          <a:p>
            <a:r>
              <a:rPr lang="cs-CZ" sz="2800" dirty="0"/>
              <a:t>Pocit: vše má pod kontrolou a nic se mu nemůže stát, proto také nedomýšlí důsledky svých činů (Mareš, 2011). </a:t>
            </a:r>
          </a:p>
          <a:p>
            <a:pPr lvl="0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6275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416</Words>
  <Application>Microsoft Office PowerPoint</Application>
  <PresentationFormat>Předvádění na obrazovce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Časová perspektiva</vt:lpstr>
      <vt:lpstr>Časová perspektiva  Zimbardo a Boyd (1999) </vt:lpstr>
      <vt:lpstr>Časová perspektiva</vt:lpstr>
      <vt:lpstr>Dimenze ČP</vt:lpstr>
      <vt:lpstr>Orientace na minulost </vt:lpstr>
      <vt:lpstr>Negativní minulost </vt:lpstr>
      <vt:lpstr>Pozitivní minulost  </vt:lpstr>
      <vt:lpstr>Orientace na přítomnost </vt:lpstr>
      <vt:lpstr>Hédonistická přítomnost </vt:lpstr>
      <vt:lpstr>Fatalistická přítomnost </vt:lpstr>
      <vt:lpstr>Orientace na budoucnost  </vt:lpstr>
      <vt:lpstr>Vyvážená časová perspektiva </vt:lpstr>
      <vt:lpstr>Výzkum (studenti MU)</vt:lpstr>
      <vt:lpstr>Inventář</vt:lpstr>
      <vt:lpstr>Locus of control </vt:lpstr>
      <vt:lpstr>Transakční analýza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Časová perspektiva</dc:title>
  <dc:creator>Bohumíra Lazarová</dc:creator>
  <cp:lastModifiedBy>ucitel</cp:lastModifiedBy>
  <cp:revision>8</cp:revision>
  <dcterms:created xsi:type="dcterms:W3CDTF">2016-04-11T09:32:04Z</dcterms:created>
  <dcterms:modified xsi:type="dcterms:W3CDTF">2019-03-12T12:15:30Z</dcterms:modified>
</cp:coreProperties>
</file>