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0C6-2F05-4BD3-9269-9A080A5A436F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3AC0-DABA-4C6C-8514-FE58654DCFF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90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0C6-2F05-4BD3-9269-9A080A5A436F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3AC0-DABA-4C6C-8514-FE58654DCF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95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0C6-2F05-4BD3-9269-9A080A5A436F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3AC0-DABA-4C6C-8514-FE58654DCF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3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486918" indent="-285750">
              <a:buFont typeface="Arial" panose="020B0604020202020204" pitchFamily="34" charset="0"/>
              <a:buChar char="•"/>
              <a:defRPr/>
            </a:lvl2pPr>
            <a:lvl3pPr marL="669798" indent="-285750">
              <a:buFont typeface="Arial" panose="020B0604020202020204" pitchFamily="34" charset="0"/>
              <a:buChar char="•"/>
              <a:defRPr/>
            </a:lvl3pPr>
            <a:lvl4pPr marL="852678" indent="-285750">
              <a:buFont typeface="Arial" panose="020B0604020202020204" pitchFamily="34" charset="0"/>
              <a:buChar char="•"/>
              <a:defRPr/>
            </a:lvl4pPr>
            <a:lvl5pPr marL="1035558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0C6-2F05-4BD3-9269-9A080A5A436F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3AC0-DABA-4C6C-8514-FE58654DCF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92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0C6-2F05-4BD3-9269-9A080A5A436F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3AC0-DABA-4C6C-8514-FE58654DCFF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4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0C6-2F05-4BD3-9269-9A080A5A436F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3AC0-DABA-4C6C-8514-FE58654DCF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29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0C6-2F05-4BD3-9269-9A080A5A436F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3AC0-DABA-4C6C-8514-FE58654DCF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88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0C6-2F05-4BD3-9269-9A080A5A436F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3AC0-DABA-4C6C-8514-FE58654DCF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04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0C6-2F05-4BD3-9269-9A080A5A436F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3AC0-DABA-4C6C-8514-FE58654DCF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67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331E0C6-2F05-4BD3-9269-9A080A5A436F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2E3AC0-DABA-4C6C-8514-FE58654DCF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41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0C6-2F05-4BD3-9269-9A080A5A436F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3AC0-DABA-4C6C-8514-FE58654DCF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11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331E0C6-2F05-4BD3-9269-9A080A5A436F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2E3AC0-DABA-4C6C-8514-FE58654DCFF7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52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dias.cz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geogr.muni.cz/studiu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B0164-BE05-433F-B265-DFD3977CE6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Biogeografie – jaro 2019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4507F5-5510-4AE0-9EDF-BA3EA3F90F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Mgr. </a:t>
            </a:r>
            <a:r>
              <a:rPr lang="cs-CZ" sz="2000" dirty="0" err="1"/>
              <a:t>martina</a:t>
            </a:r>
            <a:r>
              <a:rPr lang="cs-CZ" sz="2000" dirty="0"/>
              <a:t> Sychrová</a:t>
            </a:r>
          </a:p>
          <a:p>
            <a:r>
              <a:rPr lang="cs-CZ" sz="2000" dirty="0"/>
              <a:t>středa 8:00 – 9:50</a:t>
            </a:r>
          </a:p>
        </p:txBody>
      </p:sp>
    </p:spTree>
    <p:extLst>
      <p:ext uri="{BB962C8B-B14F-4D97-AF65-F5344CB8AC3E}">
        <p14:creationId xmlns:p14="http://schemas.microsoft.com/office/powerpoint/2010/main" val="84534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90B58-635E-47C0-A516-A8D178F1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Fytocenologické snímky – terén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B2A55A-35CD-4F0A-9508-16CD2EA1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3 snímky v rozdílných biotopech</a:t>
            </a:r>
          </a:p>
          <a:p>
            <a:pPr algn="just"/>
            <a:r>
              <a:rPr lang="cs-CZ" dirty="0"/>
              <a:t>vyznačit území 10 x 10 m pomocí provázku (v případě louky 5 x 5 m)</a:t>
            </a:r>
          </a:p>
          <a:p>
            <a:pPr algn="just"/>
            <a:r>
              <a:rPr lang="cs-CZ" dirty="0"/>
              <a:t>druhy, co poznáte, zapište přímo</a:t>
            </a:r>
          </a:p>
          <a:p>
            <a:pPr algn="just"/>
            <a:r>
              <a:rPr lang="cs-CZ" dirty="0"/>
              <a:t>druhy, co nepoznáte, utrhněte či kvalitně vyfoťte a doma dohledejte (nezapomeňte v terénu zaznamenat pokryvnost)</a:t>
            </a:r>
          </a:p>
          <a:p>
            <a:pPr algn="just"/>
            <a:r>
              <a:rPr lang="cs-CZ" dirty="0"/>
              <a:t>nepodaří-li se vám druh určit (traviny apod.), zapište jen pokryvnost a druh jako neurčený</a:t>
            </a:r>
          </a:p>
          <a:p>
            <a:pPr algn="just"/>
            <a:r>
              <a:rPr lang="cs-CZ" dirty="0"/>
              <a:t>mechy a lišejníky určovat nemusíte</a:t>
            </a:r>
          </a:p>
          <a:p>
            <a:pPr algn="just"/>
            <a:r>
              <a:rPr lang="cs-CZ" dirty="0"/>
              <a:t>v seminárce český i latinský název druhu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D20AEBA-21F9-4B09-81B9-39CDBCE43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11727" y="432306"/>
            <a:ext cx="3110943" cy="233320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601C53A-D953-4C54-8413-20F0CA269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760" y="4329780"/>
            <a:ext cx="3313043" cy="248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5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90B58-635E-47C0-A516-A8D178F1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B2A55A-35CD-4F0A-9508-16CD2EA1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EA48569-31CB-4073-AE19-61A5F4051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" y="1480931"/>
            <a:ext cx="5194852" cy="38961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73987F5-8CDA-4B24-AD95-4F94B2EEC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42" y="921172"/>
            <a:ext cx="6687538" cy="501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93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90B58-635E-47C0-A516-A8D178F1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Fytocenologické snímky – doma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B2A55A-35CD-4F0A-9508-16CD2EA1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lokality zařaďte do jednotlivých typologií a ty popište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biotopy</a:t>
            </a:r>
          </a:p>
          <a:p>
            <a:pPr marL="601218" lvl="1" indent="-457200" algn="just"/>
            <a:r>
              <a:rPr lang="cs-CZ" i="1" dirty="0">
                <a:solidFill>
                  <a:schemeClr val="accent2"/>
                </a:solidFill>
              </a:rPr>
              <a:t>Chytrý et al. (2010)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skupina typu </a:t>
            </a:r>
            <a:r>
              <a:rPr lang="cs-CZ" dirty="0" err="1"/>
              <a:t>geobiocénů</a:t>
            </a:r>
            <a:r>
              <a:rPr lang="cs-CZ" dirty="0"/>
              <a:t> (STG)</a:t>
            </a:r>
          </a:p>
          <a:p>
            <a:pPr marL="601218" lvl="1" indent="-457200" algn="just"/>
            <a:r>
              <a:rPr lang="cs-CZ" dirty="0"/>
              <a:t>geobiocenologická typizace krajiny</a:t>
            </a:r>
          </a:p>
          <a:p>
            <a:pPr marL="601218" lvl="1" indent="-457200" algn="just"/>
            <a:r>
              <a:rPr lang="cs-CZ" i="1" dirty="0">
                <a:solidFill>
                  <a:schemeClr val="accent2"/>
                </a:solidFill>
              </a:rPr>
              <a:t>Maděra et al. (2005) </a:t>
            </a:r>
            <a:r>
              <a:rPr lang="cs-CZ" dirty="0"/>
              <a:t>– převod biotopů na STG </a:t>
            </a:r>
            <a:r>
              <a:rPr lang="cs-CZ" dirty="0">
                <a:sym typeface="Wingdings" panose="05000000000000000000" pitchFamily="2" charset="2"/>
              </a:rPr>
              <a:t> vybrat nejvhodnější a popsat jej podle </a:t>
            </a:r>
            <a:r>
              <a:rPr lang="cs-CZ" i="1" dirty="0">
                <a:solidFill>
                  <a:schemeClr val="accent2"/>
                </a:solidFill>
                <a:sym typeface="Wingdings" panose="05000000000000000000" pitchFamily="2" charset="2"/>
              </a:rPr>
              <a:t>Bučka a Laciny (1999)</a:t>
            </a:r>
            <a:endParaRPr lang="cs-CZ" i="1" dirty="0">
              <a:solidFill>
                <a:schemeClr val="accent2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fytocenologické členění</a:t>
            </a:r>
          </a:p>
          <a:p>
            <a:pPr marL="601218" lvl="1" indent="-457200" algn="just"/>
            <a:r>
              <a:rPr lang="cs-CZ" dirty="0"/>
              <a:t>aplikace </a:t>
            </a:r>
            <a:r>
              <a:rPr lang="cs-CZ" dirty="0" err="1"/>
              <a:t>VegKey</a:t>
            </a:r>
            <a:r>
              <a:rPr lang="cs-CZ" dirty="0"/>
              <a:t> pro chytré telefony (viz další cvičení)</a:t>
            </a:r>
          </a:p>
          <a:p>
            <a:pPr marL="601218" lvl="1" indent="-457200" algn="just"/>
            <a:r>
              <a:rPr lang="cs-CZ" i="1" dirty="0">
                <a:solidFill>
                  <a:schemeClr val="accent2"/>
                </a:solidFill>
              </a:rPr>
              <a:t>Chytrý et al. (2010)</a:t>
            </a:r>
            <a:r>
              <a:rPr lang="cs-CZ" dirty="0"/>
              <a:t> + </a:t>
            </a:r>
            <a:r>
              <a:rPr lang="cs-CZ" i="1" dirty="0">
                <a:solidFill>
                  <a:schemeClr val="accent2"/>
                </a:solidFill>
              </a:rPr>
              <a:t>Chytrý et al.</a:t>
            </a:r>
            <a:r>
              <a:rPr lang="cs-CZ" dirty="0"/>
              <a:t> (4 díly Vegetace ČR)</a:t>
            </a:r>
          </a:p>
          <a:p>
            <a:pPr marL="601218" lvl="1" indent="-457200" algn="just"/>
            <a:r>
              <a:rPr lang="cs-CZ" dirty="0">
                <a:hlinkClick r:id="rId2"/>
              </a:rPr>
              <a:t>www.pladias.cz</a:t>
            </a:r>
            <a:endParaRPr lang="cs-CZ" dirty="0"/>
          </a:p>
          <a:p>
            <a:pPr marL="601218" lvl="1" indent="-457200"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99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90B58-635E-47C0-A516-A8D178F1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Fytocenologické snímky – doma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B2A55A-35CD-4F0A-9508-16CD2EA1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zaměřte se také na následující otázky:</a:t>
            </a:r>
          </a:p>
          <a:p>
            <a:pPr lvl="1" algn="just"/>
            <a:r>
              <a:rPr lang="cs-CZ" dirty="0"/>
              <a:t>Rostou nebo naopak chybí v lokalitě některé diagnostické druhy? </a:t>
            </a:r>
          </a:p>
          <a:p>
            <a:pPr lvl="1" algn="just"/>
            <a:r>
              <a:rPr lang="cs-CZ" dirty="0"/>
              <a:t>Odpovídá druhové složení typologii? </a:t>
            </a:r>
          </a:p>
          <a:p>
            <a:pPr lvl="1" algn="just"/>
            <a:r>
              <a:rPr lang="cs-CZ" dirty="0"/>
              <a:t>Odpovídá charakter vegetace typologii?</a:t>
            </a:r>
          </a:p>
          <a:p>
            <a:pPr lvl="1" algn="just"/>
            <a:r>
              <a:rPr lang="cs-CZ" dirty="0"/>
              <a:t>Odpovídá charakter stanoviště typologii? </a:t>
            </a:r>
          </a:p>
          <a:p>
            <a:pPr algn="just"/>
            <a:r>
              <a:rPr lang="cs-CZ" dirty="0"/>
              <a:t>stručně shrňte, zda typologická vymezení v celém území (hl. v případě vymezení biotopů) odpovídají reálné situaci </a:t>
            </a:r>
            <a:r>
              <a:rPr lang="cs-CZ" dirty="0">
                <a:sym typeface="Wingdings" panose="05000000000000000000" pitchFamily="2" charset="2"/>
              </a:rPr>
              <a:t> p</a:t>
            </a:r>
            <a:r>
              <a:rPr lang="cs-CZ" dirty="0"/>
              <a:t>okud neodpovídají, tak uveďte možný důvod, proč tomu tak je </a:t>
            </a:r>
          </a:p>
          <a:p>
            <a:pPr algn="just"/>
            <a:r>
              <a:rPr lang="cs-CZ" dirty="0"/>
              <a:t>pro každou lokalitu minimálně 5 fotografií (přehledná fotka lokalizace fytocenologického snímku + fotky druhů)</a:t>
            </a:r>
          </a:p>
          <a:p>
            <a:pPr lvl="1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3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90B58-635E-47C0-A516-A8D178F1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B2A55A-35CD-4F0A-9508-16CD2EA1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Jaký máte názor na jednotlivá členění?</a:t>
            </a:r>
          </a:p>
          <a:p>
            <a:r>
              <a:rPr lang="cs-CZ" dirty="0"/>
              <a:t>Jak se vám s nimi pracovalo?</a:t>
            </a:r>
          </a:p>
          <a:p>
            <a:r>
              <a:rPr lang="cs-CZ" dirty="0"/>
              <a:t>Mají smysl?</a:t>
            </a:r>
          </a:p>
          <a:p>
            <a:r>
              <a:rPr lang="cs-CZ" dirty="0"/>
              <a:t>Vyznáte se v nich?</a:t>
            </a:r>
          </a:p>
          <a:p>
            <a:r>
              <a:rPr lang="cs-CZ" dirty="0"/>
              <a:t>Jak se vám jako geografům zpracovávaly fytocenologické snímky?</a:t>
            </a:r>
          </a:p>
          <a:p>
            <a:r>
              <a:rPr lang="cs-CZ" dirty="0"/>
              <a:t>Jak bylo obtížné určování druhů?</a:t>
            </a:r>
          </a:p>
          <a:p>
            <a:r>
              <a:rPr lang="cs-CZ" dirty="0"/>
              <a:t>atd.</a:t>
            </a:r>
          </a:p>
        </p:txBody>
      </p:sp>
    </p:spTree>
    <p:extLst>
      <p:ext uri="{BB962C8B-B14F-4D97-AF65-F5344CB8AC3E}">
        <p14:creationId xmlns:p14="http://schemas.microsoft.com/office/powerpoint/2010/main" val="1368077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F44A3-31D1-4DCB-B429-9C8CF71CC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Pokyny pro jednotnou úpravu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572A21-8252-4C5D-BE1D-7756B16CF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podle návodu dr. </a:t>
            </a:r>
            <a:r>
              <a:rPr lang="cs-CZ" dirty="0" err="1"/>
              <a:t>Herbera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http://geogr.muni.cz/studium</a:t>
            </a:r>
            <a:r>
              <a:rPr lang="cs-CZ" dirty="0"/>
              <a:t> --&gt; Pokyny pro zpracování bakalářských a diplomových prací)</a:t>
            </a:r>
          </a:p>
          <a:p>
            <a:pPr algn="just"/>
            <a:r>
              <a:rPr lang="cs-CZ" dirty="0"/>
              <a:t>kapitoly </a:t>
            </a:r>
            <a:r>
              <a:rPr lang="cs-CZ" b="1" dirty="0"/>
              <a:t>Typografické zásady</a:t>
            </a:r>
            <a:r>
              <a:rPr lang="cs-CZ" dirty="0"/>
              <a:t>, </a:t>
            </a:r>
            <a:r>
              <a:rPr lang="cs-CZ" b="1" dirty="0"/>
              <a:t>Grafická prezentace</a:t>
            </a:r>
            <a:r>
              <a:rPr lang="cs-CZ" dirty="0"/>
              <a:t> a </a:t>
            </a:r>
            <a:r>
              <a:rPr lang="cs-CZ" b="1" dirty="0"/>
              <a:t>Citace</a:t>
            </a:r>
          </a:p>
          <a:p>
            <a:pPr algn="just"/>
            <a:endParaRPr lang="cs-CZ" b="1" dirty="0"/>
          </a:p>
          <a:p>
            <a:pPr algn="just"/>
            <a:r>
              <a:rPr lang="cs-CZ" dirty="0"/>
              <a:t>úvodní strana jak u BP či DP (kromě jména vedoucího práce)</a:t>
            </a:r>
          </a:p>
          <a:p>
            <a:pPr algn="just"/>
            <a:r>
              <a:rPr lang="cs-CZ" dirty="0"/>
              <a:t>obsah</a:t>
            </a:r>
          </a:p>
          <a:p>
            <a:pPr algn="just"/>
            <a:r>
              <a:rPr lang="cs-CZ" dirty="0"/>
              <a:t>úvod</a:t>
            </a:r>
          </a:p>
          <a:p>
            <a:pPr algn="just"/>
            <a:r>
              <a:rPr lang="cs-CZ" dirty="0"/>
              <a:t>text rozdělený přehledně do kapitol a </a:t>
            </a:r>
            <a:r>
              <a:rPr lang="cs-CZ" dirty="0" err="1"/>
              <a:t>podklapitol</a:t>
            </a:r>
            <a:endParaRPr lang="cs-CZ" dirty="0"/>
          </a:p>
          <a:p>
            <a:pPr algn="just"/>
            <a:r>
              <a:rPr lang="cs-CZ" dirty="0"/>
              <a:t>závěr</a:t>
            </a:r>
          </a:p>
          <a:p>
            <a:pPr algn="just"/>
            <a:r>
              <a:rPr lang="cs-CZ" dirty="0"/>
              <a:t>(seznam příloh a přílohy) – více podrobné mapy, fotografie,…</a:t>
            </a:r>
          </a:p>
        </p:txBody>
      </p:sp>
    </p:spTree>
    <p:extLst>
      <p:ext uri="{BB962C8B-B14F-4D97-AF65-F5344CB8AC3E}">
        <p14:creationId xmlns:p14="http://schemas.microsoft.com/office/powerpoint/2010/main" val="824126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29027-370F-4E79-9846-5C308FBB4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pokyny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A2E85F-56E6-4446-A9DA-2F02F2973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mapy zpracovávat v GIS programech (</a:t>
            </a:r>
            <a:r>
              <a:rPr lang="cs-CZ" dirty="0" err="1"/>
              <a:t>ArcMap</a:t>
            </a:r>
            <a:r>
              <a:rPr lang="cs-CZ" dirty="0"/>
              <a:t> či </a:t>
            </a:r>
            <a:r>
              <a:rPr lang="cs-CZ" dirty="0" err="1"/>
              <a:t>Qgis</a:t>
            </a:r>
            <a:r>
              <a:rPr lang="cs-CZ" dirty="0"/>
              <a:t>), NE malování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r>
              <a:rPr lang="cs-CZ" dirty="0">
                <a:sym typeface="Wingdings" panose="05000000000000000000" pitchFamily="2" charset="2"/>
              </a:rPr>
              <a:t>latinské druhy psát kurzívou</a:t>
            </a:r>
          </a:p>
          <a:p>
            <a:r>
              <a:rPr lang="cs-CZ" dirty="0">
                <a:sym typeface="Wingdings" panose="05000000000000000000" pitchFamily="2" charset="2"/>
              </a:rPr>
              <a:t>I. část odevzdat se všemi náležitostmi (úvodní strana, obsah, atd.), pouze kromě závěru, ten až ve finální verzi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termín odevzdání I. části: </a:t>
            </a:r>
            <a:r>
              <a:rPr lang="cs-CZ" b="1" dirty="0">
                <a:sym typeface="Wingdings" panose="05000000000000000000" pitchFamily="2" charset="2"/>
              </a:rPr>
              <a:t>7. dubna 2019 </a:t>
            </a:r>
          </a:p>
          <a:p>
            <a:r>
              <a:rPr lang="cs-CZ" dirty="0">
                <a:sym typeface="Wingdings" panose="05000000000000000000" pitchFamily="2" charset="2"/>
              </a:rPr>
              <a:t>termín odevzdání II. části: </a:t>
            </a:r>
            <a:r>
              <a:rPr lang="cs-CZ" b="1" dirty="0">
                <a:sym typeface="Wingdings" panose="05000000000000000000" pitchFamily="2" charset="2"/>
              </a:rPr>
              <a:t>26. května 2019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36567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CFD00-DB72-4833-B260-DE63CE66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 a přeji příjemnou práci </a:t>
            </a:r>
            <a:r>
              <a:rPr lang="cs-CZ" dirty="0">
                <a:sym typeface="Wingdings" panose="05000000000000000000" pitchFamily="2" charset="2"/>
              </a:rPr>
              <a:t>.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F9947A-5277-4EA2-9311-4E34D9EBC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případě nejasností a dotazů mě neváhejte kontaktovat.</a:t>
            </a:r>
          </a:p>
        </p:txBody>
      </p:sp>
    </p:spTree>
    <p:extLst>
      <p:ext uri="{BB962C8B-B14F-4D97-AF65-F5344CB8AC3E}">
        <p14:creationId xmlns:p14="http://schemas.microsoft.com/office/powerpoint/2010/main" val="428342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1D4FE-BD74-4B10-8CFC-6970FED8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seminární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F5D4C2-7DE3-4708-89A6-5C6384D38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téma: </a:t>
            </a:r>
            <a:r>
              <a:rPr lang="cs-CZ" b="1" dirty="0"/>
              <a:t>Biogeografická diferenciace vybraného území</a:t>
            </a:r>
          </a:p>
          <a:p>
            <a:pPr algn="just"/>
            <a:r>
              <a:rPr lang="cs-CZ" dirty="0"/>
              <a:t>cíle práce:</a:t>
            </a:r>
          </a:p>
          <a:p>
            <a:pPr lvl="1" algn="just"/>
            <a:r>
              <a:rPr lang="cs-CZ" dirty="0"/>
              <a:t>osvojení si základních rysů a podstaty různých biogeografických členění</a:t>
            </a:r>
          </a:p>
          <a:p>
            <a:pPr lvl="1" algn="just"/>
            <a:r>
              <a:rPr lang="cs-CZ" dirty="0"/>
              <a:t>konfrontace teoretických znalostí zpracovaných typologií s reálným prostředím v terénu</a:t>
            </a:r>
          </a:p>
          <a:p>
            <a:pPr algn="just"/>
            <a:r>
              <a:rPr lang="cs-CZ" dirty="0"/>
              <a:t>dílčí cíle:</a:t>
            </a:r>
          </a:p>
          <a:p>
            <a:pPr lvl="1" algn="just"/>
            <a:r>
              <a:rPr lang="cs-CZ" dirty="0"/>
              <a:t>výběr území</a:t>
            </a:r>
          </a:p>
          <a:p>
            <a:pPr lvl="1" algn="just"/>
            <a:r>
              <a:rPr lang="cs-CZ" dirty="0"/>
              <a:t>zpracování základních FG charakteristik vázaných na biotu</a:t>
            </a:r>
          </a:p>
          <a:p>
            <a:pPr lvl="1" algn="just"/>
            <a:r>
              <a:rPr lang="cs-CZ" dirty="0"/>
              <a:t>zpracování členění území – biogeografické a fytogeografické členění, mapování biotopů, lesnická typologie atd.</a:t>
            </a:r>
          </a:p>
          <a:p>
            <a:pPr lvl="1" algn="just"/>
            <a:r>
              <a:rPr lang="cs-CZ" dirty="0"/>
              <a:t>fytocenologické snímky</a:t>
            </a:r>
          </a:p>
        </p:txBody>
      </p:sp>
    </p:spTree>
    <p:extLst>
      <p:ext uri="{BB962C8B-B14F-4D97-AF65-F5344CB8AC3E}">
        <p14:creationId xmlns:p14="http://schemas.microsoft.com/office/powerpoint/2010/main" val="397766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7AA78C-9B43-4091-B9C8-368DEE650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CE02BE-FF5B-4E9F-85AF-B3F05C25C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511" y="2703621"/>
            <a:ext cx="1751937" cy="1450757"/>
          </a:xfrm>
        </p:spPr>
        <p:txBody>
          <a:bodyPr/>
          <a:lstStyle/>
          <a:p>
            <a:r>
              <a:rPr lang="cs-CZ" dirty="0"/>
              <a:t>Část I.</a:t>
            </a:r>
          </a:p>
        </p:txBody>
      </p:sp>
    </p:spTree>
    <p:extLst>
      <p:ext uri="{BB962C8B-B14F-4D97-AF65-F5344CB8AC3E}">
        <p14:creationId xmlns:p14="http://schemas.microsoft.com/office/powerpoint/2010/main" val="179292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5F488-F505-4BD0-BACD-E3606E0E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území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EB0D81-6F25-4A63-965C-924F4E1B2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velikost cca 2 km</a:t>
            </a:r>
            <a:r>
              <a:rPr lang="cs-CZ" baseline="30000" dirty="0"/>
              <a:t>2</a:t>
            </a:r>
          </a:p>
          <a:p>
            <a:r>
              <a:rPr lang="cs-CZ" dirty="0"/>
              <a:t>pro vás dostupné území (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terénní průzkum)</a:t>
            </a:r>
          </a:p>
          <a:p>
            <a:r>
              <a:rPr lang="cs-CZ" dirty="0"/>
              <a:t>rozmanitý reliéf a trvalé vegetační formace (převaha lesních</a:t>
            </a:r>
            <a:br>
              <a:rPr lang="cs-CZ" dirty="0"/>
            </a:br>
            <a:r>
              <a:rPr lang="cs-CZ" dirty="0"/>
              <a:t>porostů)</a:t>
            </a:r>
          </a:p>
          <a:p>
            <a:r>
              <a:rPr lang="cs-CZ" dirty="0"/>
              <a:t>pozměněné vegetační formace (např. smrková monokultura</a:t>
            </a:r>
            <a:br>
              <a:rPr lang="cs-CZ" dirty="0"/>
            </a:br>
            <a:r>
              <a:rPr lang="cs-CZ" dirty="0"/>
              <a:t>či orná půda) pouze v malé míře</a:t>
            </a:r>
          </a:p>
          <a:p>
            <a:r>
              <a:rPr lang="cs-CZ" dirty="0"/>
              <a:t>minimálně 4 různé typy lesních biotopů a 5 souborů lesních typů</a:t>
            </a:r>
          </a:p>
          <a:p>
            <a:r>
              <a:rPr lang="cs-CZ" dirty="0"/>
              <a:t>na příštím cvičení zkontroluji váš výběr, doneste si prosím mapku</a:t>
            </a:r>
            <a:br>
              <a:rPr lang="cs-CZ" dirty="0"/>
            </a:br>
            <a:r>
              <a:rPr lang="cs-CZ" dirty="0"/>
              <a:t>(lze ukázat i na PC)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13FA39-F876-4578-B33A-9F2B54807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05" y="916094"/>
            <a:ext cx="34956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6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A9CFC9-F2FA-4AE3-8D50-023C0764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Fyzicko-geografické charakteristiky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AC059-D557-4723-A7E1-BE4B30FE3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poloha a vymezení území + mapa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geologické podmínky + mapa</a:t>
            </a:r>
          </a:p>
          <a:p>
            <a:pPr marL="601218" lvl="1" indent="-457200"/>
            <a:r>
              <a:rPr lang="cs-CZ" dirty="0"/>
              <a:t>stručné vlastnosti hornin, které se v území nachází a jejich vliv na biotu</a:t>
            </a:r>
          </a:p>
          <a:p>
            <a:pPr marL="601218" lvl="1" indent="-457200"/>
            <a:r>
              <a:rPr lang="cs-CZ" dirty="0"/>
              <a:t>např. zásaditý vápenec </a:t>
            </a:r>
            <a:r>
              <a:rPr lang="cs-CZ" dirty="0">
                <a:sym typeface="Wingdings" panose="05000000000000000000" pitchFamily="2" charset="2"/>
              </a:rPr>
              <a:t> pravděpodobně se nebudou vyskytovat acidofilní druhy atd.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sym typeface="Wingdings" panose="05000000000000000000" pitchFamily="2" charset="2"/>
              </a:rPr>
              <a:t>reliéf</a:t>
            </a:r>
          </a:p>
          <a:p>
            <a:pPr marL="601218" lvl="1" indent="-457200"/>
            <a:r>
              <a:rPr lang="cs-CZ" dirty="0">
                <a:sym typeface="Wingdings" panose="05000000000000000000" pitchFamily="2" charset="2"/>
              </a:rPr>
              <a:t>zařazení do geomorfologického členění</a:t>
            </a:r>
          </a:p>
          <a:p>
            <a:pPr marL="601218" lvl="1" indent="-457200"/>
            <a:r>
              <a:rPr lang="cs-CZ" dirty="0">
                <a:sym typeface="Wingdings" panose="05000000000000000000" pitchFamily="2" charset="2"/>
              </a:rPr>
              <a:t>významné vrcholy v území, výškové rozdíly, charakteristické geomorfologické tvary či procesy,…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sym typeface="Wingdings" panose="05000000000000000000" pitchFamily="2" charset="2"/>
              </a:rPr>
              <a:t>klimatické podmínky</a:t>
            </a:r>
          </a:p>
          <a:p>
            <a:pPr marL="601218" lvl="1" indent="-457200"/>
            <a:r>
              <a:rPr lang="cs-CZ" dirty="0">
                <a:sym typeface="Wingdings" panose="05000000000000000000" pitchFamily="2" charset="2"/>
              </a:rPr>
              <a:t>najít nejbližší srážkoměrnou stanici  průměrná teplota a srážky</a:t>
            </a:r>
          </a:p>
          <a:p>
            <a:pPr marL="601218" lvl="1" indent="-457200"/>
            <a:r>
              <a:rPr lang="cs-CZ" dirty="0">
                <a:sym typeface="Wingdings" panose="05000000000000000000" pitchFamily="2" charset="2"/>
              </a:rPr>
              <a:t>vliv mikroklimatu (inverzní plošiny či soutěsky, výskyt mlh, </a:t>
            </a:r>
            <a:r>
              <a:rPr lang="cs-CZ" dirty="0" err="1">
                <a:sym typeface="Wingdings" panose="05000000000000000000" pitchFamily="2" charset="2"/>
              </a:rPr>
              <a:t>návětrnost</a:t>
            </a:r>
            <a:r>
              <a:rPr lang="cs-CZ" dirty="0">
                <a:sym typeface="Wingdings" panose="05000000000000000000" pitchFamily="2" charset="2"/>
              </a:rPr>
              <a:t> svahů atd.)</a:t>
            </a:r>
          </a:p>
          <a:p>
            <a:pPr marL="601218" lvl="1" indent="-457200"/>
            <a:r>
              <a:rPr lang="cs-CZ" dirty="0">
                <a:sym typeface="Wingdings" panose="05000000000000000000" pitchFamily="2" charset="2"/>
              </a:rPr>
              <a:t>stručně klimatická oblast dle </a:t>
            </a:r>
            <a:r>
              <a:rPr lang="cs-CZ" i="1" dirty="0" err="1">
                <a:solidFill>
                  <a:schemeClr val="accent2"/>
                </a:solidFill>
                <a:sym typeface="Wingdings" panose="05000000000000000000" pitchFamily="2" charset="2"/>
              </a:rPr>
              <a:t>Quitta</a:t>
            </a:r>
            <a:r>
              <a:rPr lang="cs-CZ" i="1" dirty="0">
                <a:solidFill>
                  <a:schemeClr val="accent2"/>
                </a:solidFill>
                <a:sym typeface="Wingdings" panose="05000000000000000000" pitchFamily="2" charset="2"/>
              </a:rPr>
              <a:t> (1971)</a:t>
            </a:r>
            <a:endParaRPr lang="cs-CZ" i="1" dirty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47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3FBF7-C60E-4132-A079-01F8FD50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Fyzicko-geografické charakteristiky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381978-EA02-4E74-ABBE-3B8CE9780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 startAt="5"/>
            </a:pPr>
            <a:r>
              <a:rPr lang="cs-CZ" dirty="0"/>
              <a:t>hydrologické podmínky</a:t>
            </a:r>
          </a:p>
          <a:p>
            <a:pPr marL="601218" lvl="1" indent="-457200" algn="just"/>
            <a:r>
              <a:rPr lang="cs-CZ" dirty="0"/>
              <a:t>pouze pokud jsou významné pro biotu (tj. údolní niva, prameniště, rašeliniště, biotop podél vodního toku či u vodní plochy atd.)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cs-CZ" dirty="0"/>
              <a:t>půdní podmínky + mapa</a:t>
            </a:r>
          </a:p>
          <a:p>
            <a:pPr marL="601218" lvl="1" indent="-457200" algn="just"/>
            <a:r>
              <a:rPr lang="cs-CZ" dirty="0"/>
              <a:t>popis půd a jejich vlastností</a:t>
            </a:r>
          </a:p>
        </p:txBody>
      </p:sp>
    </p:spTree>
    <p:extLst>
      <p:ext uri="{BB962C8B-B14F-4D97-AF65-F5344CB8AC3E}">
        <p14:creationId xmlns:p14="http://schemas.microsoft.com/office/powerpoint/2010/main" val="70986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5AA6A-5F20-47CE-8AE0-E92589E8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Biogeografické charakteristiky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4D9B10-E233-4961-85CE-C89BF5111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cs-CZ" dirty="0"/>
              <a:t>zařadit území do jednotlivých jednotek a ty popsat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bioregion</a:t>
            </a:r>
          </a:p>
          <a:p>
            <a:pPr marL="601218" lvl="1" indent="-457200"/>
            <a:r>
              <a:rPr lang="cs-CZ" i="1" dirty="0">
                <a:solidFill>
                  <a:schemeClr val="accent2"/>
                </a:solidFill>
              </a:rPr>
              <a:t>Culek et al. (2013)</a:t>
            </a:r>
          </a:p>
          <a:p>
            <a:pPr marL="601218" lvl="1" indent="-457200"/>
            <a:r>
              <a:rPr lang="cs-CZ" dirty="0"/>
              <a:t>stačí velmi stručně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biochora</a:t>
            </a:r>
            <a:endParaRPr lang="cs-CZ" dirty="0"/>
          </a:p>
          <a:p>
            <a:pPr marL="601218" lvl="1" indent="-457200"/>
            <a:r>
              <a:rPr lang="cs-CZ" i="1" dirty="0">
                <a:solidFill>
                  <a:schemeClr val="accent2"/>
                </a:solidFill>
              </a:rPr>
              <a:t>Culek (2005)</a:t>
            </a:r>
          </a:p>
          <a:p>
            <a:pPr marL="601218" lvl="1" indent="-457200"/>
            <a:r>
              <a:rPr lang="cs-CZ" dirty="0"/>
              <a:t>rozepsat více</a:t>
            </a:r>
            <a:endParaRPr lang="cs-CZ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sym typeface="Wingdings" panose="05000000000000000000" pitchFamily="2" charset="2"/>
              </a:rPr>
              <a:t>potenciální přirozená vegetace</a:t>
            </a:r>
          </a:p>
          <a:p>
            <a:pPr marL="601218" lvl="1" indent="-457200"/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olidFill>
                  <a:schemeClr val="accent2"/>
                </a:solidFill>
              </a:rPr>
              <a:t>Neuhäuslová</a:t>
            </a:r>
            <a:r>
              <a:rPr lang="cs-CZ" i="1" dirty="0">
                <a:solidFill>
                  <a:schemeClr val="accent2"/>
                </a:solidFill>
              </a:rPr>
              <a:t> et al. (1998)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biotopy</a:t>
            </a:r>
          </a:p>
          <a:p>
            <a:pPr marL="601218" lvl="1" indent="-457200"/>
            <a:r>
              <a:rPr lang="cs-CZ" dirty="0"/>
              <a:t>mapa!</a:t>
            </a:r>
          </a:p>
          <a:p>
            <a:pPr marL="601218" lvl="1" indent="-457200"/>
            <a:r>
              <a:rPr lang="cs-CZ" i="1" dirty="0">
                <a:solidFill>
                  <a:schemeClr val="accent2"/>
                </a:solidFill>
              </a:rPr>
              <a:t>Chytrý et al. (2010)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soubory lesních typů</a:t>
            </a:r>
          </a:p>
          <a:p>
            <a:pPr marL="601218" lvl="1" indent="-457200"/>
            <a:r>
              <a:rPr lang="cs-CZ" dirty="0"/>
              <a:t>mapa!</a:t>
            </a:r>
          </a:p>
          <a:p>
            <a:pPr marL="601218" lvl="1" indent="-457200"/>
            <a:r>
              <a:rPr lang="cs-CZ" i="1" dirty="0">
                <a:solidFill>
                  <a:schemeClr val="accent2"/>
                </a:solidFill>
              </a:rPr>
              <a:t>Viewegh (2003)</a:t>
            </a:r>
          </a:p>
        </p:txBody>
      </p:sp>
    </p:spTree>
    <p:extLst>
      <p:ext uri="{BB962C8B-B14F-4D97-AF65-F5344CB8AC3E}">
        <p14:creationId xmlns:p14="http://schemas.microsoft.com/office/powerpoint/2010/main" val="263675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B2A55A-35CD-4F0A-9508-16CD2EA1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490B58-635E-47C0-A516-A8D178F15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76" y="2703621"/>
            <a:ext cx="1871207" cy="1450757"/>
          </a:xfrm>
        </p:spPr>
        <p:txBody>
          <a:bodyPr/>
          <a:lstStyle/>
          <a:p>
            <a:r>
              <a:rPr lang="cs-CZ" dirty="0"/>
              <a:t>Část II.</a:t>
            </a:r>
          </a:p>
        </p:txBody>
      </p:sp>
    </p:spTree>
    <p:extLst>
      <p:ext uri="{BB962C8B-B14F-4D97-AF65-F5344CB8AC3E}">
        <p14:creationId xmlns:p14="http://schemas.microsoft.com/office/powerpoint/2010/main" val="294182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90B58-635E-47C0-A516-A8D178F1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Fytocenologické snímky – terén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B2A55A-35CD-4F0A-9508-16CD2EA1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podrobný „průzkum“ území přímo v terénu</a:t>
            </a:r>
          </a:p>
          <a:p>
            <a:pPr lvl="1"/>
            <a:r>
              <a:rPr lang="cs-CZ" dirty="0"/>
              <a:t>trasu zaznačit do mapy</a:t>
            </a:r>
          </a:p>
          <a:p>
            <a:pPr lvl="1"/>
            <a:r>
              <a:rPr lang="cs-CZ" dirty="0"/>
              <a:t>pořizování vhodných fotografií (spíš víc než míň </a:t>
            </a:r>
            <a:r>
              <a:rPr lang="cs-CZ" dirty="0">
                <a:sym typeface="Wingdings" panose="05000000000000000000" pitchFamily="2" charset="2"/>
              </a:rPr>
              <a:t>)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předem vybrat 3 vhodné lokality na fytocenologický snímek</a:t>
            </a:r>
          </a:p>
          <a:p>
            <a:r>
              <a:rPr lang="cs-CZ" dirty="0">
                <a:sym typeface="Wingdings" panose="05000000000000000000" pitchFamily="2" charset="2"/>
              </a:rPr>
              <a:t>kritéria výběru lokality na fytocenologický snímek: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rozdílné biotopy (např. bučiny, doubravy, suťový les, údolní luhy, křoviny, </a:t>
            </a:r>
            <a:r>
              <a:rPr lang="cs-CZ" dirty="0" err="1">
                <a:sym typeface="Wingdings" panose="05000000000000000000" pitchFamily="2" charset="2"/>
              </a:rPr>
              <a:t>ovsíkové</a:t>
            </a:r>
            <a:r>
              <a:rPr lang="cs-CZ" dirty="0">
                <a:sym typeface="Wingdings" panose="05000000000000000000" pitchFamily="2" charset="2"/>
              </a:rPr>
              <a:t> louky,…)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biotopy přírodní (100) – </a:t>
            </a:r>
            <a:r>
              <a:rPr lang="cs-CZ" i="1" dirty="0">
                <a:sym typeface="Wingdings" panose="05000000000000000000" pitchFamily="2" charset="2"/>
              </a:rPr>
              <a:t>viz prezentace Biogeografická a jiná členění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homogenní vegetační formace na ploše minimálně 20 x 20 m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 výběru použít mapu biotopů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do terénu jít již s jasnou představou, kde budu fytocenologický snímek dělat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918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TM02900769[[fn=Retrospektiva]]</Template>
  <TotalTime>226</TotalTime>
  <Words>840</Words>
  <Application>Microsoft Office PowerPoint</Application>
  <PresentationFormat>Širokoúhlá obrazovka</PresentationFormat>
  <Paragraphs>124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Retrospektiva</vt:lpstr>
      <vt:lpstr>Biogeografie – jaro 2019</vt:lpstr>
      <vt:lpstr>Zadání seminární práce</vt:lpstr>
      <vt:lpstr>Část I.</vt:lpstr>
      <vt:lpstr>Výběr území</vt:lpstr>
      <vt:lpstr>Fyzicko-geografické charakteristiky</vt:lpstr>
      <vt:lpstr>Fyzicko-geografické charakteristiky</vt:lpstr>
      <vt:lpstr>Biogeografické charakteristiky</vt:lpstr>
      <vt:lpstr>Část II.</vt:lpstr>
      <vt:lpstr>Fytocenologické snímky – terén </vt:lpstr>
      <vt:lpstr>Fytocenologické snímky – terén </vt:lpstr>
      <vt:lpstr>Prezentace aplikace PowerPoint</vt:lpstr>
      <vt:lpstr>Fytocenologické snímky – doma </vt:lpstr>
      <vt:lpstr>Fytocenologické snímky – doma </vt:lpstr>
      <vt:lpstr>Závěr</vt:lpstr>
      <vt:lpstr>Pokyny pro jednotnou úpravu</vt:lpstr>
      <vt:lpstr>Další pokyny</vt:lpstr>
      <vt:lpstr>Děkuji za pozornost a přeji příjemnou práci .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Biogeografie – jaro 2019</dc:title>
  <dc:creator>Martinka</dc:creator>
  <cp:lastModifiedBy>Martinka</cp:lastModifiedBy>
  <cp:revision>79</cp:revision>
  <dcterms:created xsi:type="dcterms:W3CDTF">2019-02-08T07:32:12Z</dcterms:created>
  <dcterms:modified xsi:type="dcterms:W3CDTF">2019-02-26T13:47:21Z</dcterms:modified>
</cp:coreProperties>
</file>