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7" r:id="rId2"/>
    <p:sldId id="284" r:id="rId3"/>
    <p:sldId id="285" r:id="rId4"/>
    <p:sldId id="286" r:id="rId5"/>
    <p:sldId id="287" r:id="rId6"/>
    <p:sldId id="289" r:id="rId7"/>
    <p:sldId id="288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C3BD-3EC7-4418-9473-909245C6EC4F}" type="datetimeFigureOut">
              <a:rPr lang="cs-CZ" smtClean="0"/>
              <a:t>05.03.2019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D2E24-12B6-4902-BC8E-5D48180FE4BD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8281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C3BD-3EC7-4418-9473-909245C6EC4F}" type="datetimeFigureOut">
              <a:rPr lang="cs-CZ" smtClean="0"/>
              <a:t>05.03.2019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D2E24-12B6-4902-BC8E-5D48180FE4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0091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C3BD-3EC7-4418-9473-909245C6EC4F}" type="datetimeFigureOut">
              <a:rPr lang="cs-CZ" smtClean="0"/>
              <a:t>05.03.2019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D2E24-12B6-4902-BC8E-5D48180FE4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986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486918" indent="-285750">
              <a:buFont typeface="Arial" panose="020B0604020202020204" pitchFamily="34" charset="0"/>
              <a:buChar char="•"/>
              <a:defRPr/>
            </a:lvl2pPr>
            <a:lvl3pPr marL="669798" indent="-285750">
              <a:buFont typeface="Arial" panose="020B0604020202020204" pitchFamily="34" charset="0"/>
              <a:buChar char="•"/>
              <a:defRPr/>
            </a:lvl3pPr>
            <a:lvl4pPr marL="852678" indent="-285750">
              <a:buFont typeface="Arial" panose="020B0604020202020204" pitchFamily="34" charset="0"/>
              <a:buChar char="•"/>
              <a:defRPr/>
            </a:lvl4pPr>
            <a:lvl5pPr marL="1035558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C3BD-3EC7-4418-9473-909245C6EC4F}" type="datetimeFigureOut">
              <a:rPr lang="cs-CZ" smtClean="0"/>
              <a:t>05.03.2019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D2E24-12B6-4902-BC8E-5D48180FE4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5766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C3BD-3EC7-4418-9473-909245C6EC4F}" type="datetimeFigureOut">
              <a:rPr lang="cs-CZ" smtClean="0"/>
              <a:t>05.03.2019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D2E24-12B6-4902-BC8E-5D48180FE4BD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7380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C3BD-3EC7-4418-9473-909245C6EC4F}" type="datetimeFigureOut">
              <a:rPr lang="cs-CZ" smtClean="0"/>
              <a:t>05.03.2019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D2E24-12B6-4902-BC8E-5D48180FE4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0914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C3BD-3EC7-4418-9473-909245C6EC4F}" type="datetimeFigureOut">
              <a:rPr lang="cs-CZ" smtClean="0"/>
              <a:t>05.03.2019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D2E24-12B6-4902-BC8E-5D48180FE4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4099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C3BD-3EC7-4418-9473-909245C6EC4F}" type="datetimeFigureOut">
              <a:rPr lang="cs-CZ" smtClean="0"/>
              <a:t>05.03.2019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D2E24-12B6-4902-BC8E-5D48180FE4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4082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C3BD-3EC7-4418-9473-909245C6EC4F}" type="datetimeFigureOut">
              <a:rPr lang="cs-CZ" smtClean="0"/>
              <a:t>05.03.2019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D2E24-12B6-4902-BC8E-5D48180FE4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5911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597C3BD-3EC7-4418-9473-909245C6EC4F}" type="datetimeFigureOut">
              <a:rPr lang="cs-CZ" smtClean="0"/>
              <a:t>05.03.2019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1D2E24-12B6-4902-BC8E-5D48180FE4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5755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C3BD-3EC7-4418-9473-909245C6EC4F}" type="datetimeFigureOut">
              <a:rPr lang="cs-CZ" smtClean="0"/>
              <a:t>05.03.2019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D2E24-12B6-4902-BC8E-5D48180FE4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9264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597C3BD-3EC7-4418-9473-909245C6EC4F}" type="datetimeFigureOut">
              <a:rPr lang="cs-CZ" smtClean="0"/>
              <a:t>05.03.2019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B1D2E24-12B6-4902-BC8E-5D48180FE4BD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2677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pladias.cz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botanickafotogalerie.cz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botany.cz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biolib.cz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.muni.cz/botany/vegsci/dbase.php?lang=cz#stav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gbif.org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tropicos.org/Home.aspx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48005" y="3011497"/>
            <a:ext cx="9144000" cy="1057049"/>
          </a:xfrm>
        </p:spPr>
        <p:txBody>
          <a:bodyPr>
            <a:normAutofit fontScale="90000"/>
          </a:bodyPr>
          <a:lstStyle/>
          <a:p>
            <a:r>
              <a:rPr lang="cs-CZ" dirty="0"/>
              <a:t>Zdroje dat a aplikace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48005" y="4448373"/>
            <a:ext cx="7766936" cy="1305312"/>
          </a:xfrm>
        </p:spPr>
        <p:txBody>
          <a:bodyPr>
            <a:noAutofit/>
          </a:bodyPr>
          <a:lstStyle/>
          <a:p>
            <a:r>
              <a:rPr lang="cs-CZ" sz="2000" dirty="0"/>
              <a:t>Biogeografie – cvičení jaro 201</a:t>
            </a:r>
            <a:r>
              <a:rPr lang="en-US" sz="2000" dirty="0"/>
              <a:t>9</a:t>
            </a:r>
            <a:endParaRPr lang="cs-CZ" sz="2000" dirty="0"/>
          </a:p>
          <a:p>
            <a:r>
              <a:rPr lang="cs-CZ" sz="2000" dirty="0"/>
              <a:t>Mgr. Martina </a:t>
            </a:r>
            <a:r>
              <a:rPr lang="cs-CZ" sz="2000" dirty="0" err="1"/>
              <a:t>sychrová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852207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D922D8-92FB-4A99-9BE3-B9DCCF59D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Botanický atlas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A07AF4-F0B8-4A73-8213-5CDA43F711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extra rozsáhlý atlas rostlin</a:t>
            </a:r>
          </a:p>
          <a:p>
            <a:r>
              <a:rPr lang="cs-CZ" dirty="0"/>
              <a:t>dostupné zdarma na vyžádání pro studenty MU</a:t>
            </a:r>
          </a:p>
          <a:p>
            <a:r>
              <a:rPr lang="cs-CZ" dirty="0"/>
              <a:t>nutné mít nainstalovaný program Memento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01F891E-8341-4767-A526-885A7A908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6718" y="1130607"/>
            <a:ext cx="5325382" cy="459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23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790E2C-3856-4D11-BF73-DFB410F76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505" y="286603"/>
            <a:ext cx="10058400" cy="1450757"/>
          </a:xfrm>
        </p:spPr>
        <p:txBody>
          <a:bodyPr/>
          <a:lstStyle/>
          <a:p>
            <a:r>
              <a:rPr lang="cs-CZ" dirty="0"/>
              <a:t>Atlas ptáčkaře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8E7BCF-9259-4AAA-A6A3-D770E521E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505" y="1737360"/>
            <a:ext cx="10058400" cy="4023360"/>
          </a:xfrm>
        </p:spPr>
        <p:txBody>
          <a:bodyPr/>
          <a:lstStyle/>
          <a:p>
            <a:r>
              <a:rPr lang="cs-CZ" dirty="0"/>
              <a:t>základní verze zdarma (60 druhů)</a:t>
            </a:r>
          </a:p>
          <a:p>
            <a:r>
              <a:rPr lang="cs-CZ" dirty="0"/>
              <a:t>rozšířená verze 29,90 Kč (188)</a:t>
            </a:r>
          </a:p>
          <a:p>
            <a:r>
              <a:rPr lang="cs-CZ" dirty="0"/>
              <a:t>i zvuková stopa</a:t>
            </a:r>
          </a:p>
          <a:p>
            <a:endParaRPr lang="cs-CZ" dirty="0"/>
          </a:p>
          <a:p>
            <a:r>
              <a:rPr lang="cs-CZ" dirty="0"/>
              <a:t>Atlas savců – 29,90 Kč</a:t>
            </a:r>
          </a:p>
          <a:p>
            <a:r>
              <a:rPr lang="cs-CZ" dirty="0"/>
              <a:t>Atlas obojživelníků – 29,90 Kč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46F9061-624C-406B-AA4F-E8F88FFBE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5401" y="1737360"/>
            <a:ext cx="7616599" cy="448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676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44241C-125E-43DC-A145-7B6FE52E2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63" y="286603"/>
            <a:ext cx="10058400" cy="1450757"/>
          </a:xfrm>
        </p:spPr>
        <p:txBody>
          <a:bodyPr/>
          <a:lstStyle/>
          <a:p>
            <a:r>
              <a:rPr lang="cs-CZ" dirty="0"/>
              <a:t>Atlas denních motýlů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E7DD45-8471-470A-B474-3A3E2497B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63" y="1737360"/>
            <a:ext cx="10058400" cy="4023360"/>
          </a:xfrm>
        </p:spPr>
        <p:txBody>
          <a:bodyPr/>
          <a:lstStyle/>
          <a:p>
            <a:r>
              <a:rPr lang="cs-CZ" dirty="0"/>
              <a:t>dostupné zdarma</a:t>
            </a:r>
          </a:p>
          <a:p>
            <a:r>
              <a:rPr lang="cs-CZ" dirty="0"/>
              <a:t>atlas i </a:t>
            </a:r>
            <a:r>
              <a:rPr lang="cs-CZ" dirty="0" err="1"/>
              <a:t>poznávačka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C2F6F4B-E914-404F-95D4-06D69772C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8432" y="1737360"/>
            <a:ext cx="7863568" cy="458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104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FE20AC47-5B51-408E-AF23-D518BC4350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9382" y="1845734"/>
            <a:ext cx="7882618" cy="43514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F3C8ACC-BAF9-48D0-AEA8-258C9E3C8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827" y="263527"/>
            <a:ext cx="10058400" cy="1450757"/>
          </a:xfrm>
        </p:spPr>
        <p:txBody>
          <a:bodyPr/>
          <a:lstStyle/>
          <a:p>
            <a:r>
              <a:rPr lang="cs-CZ" dirty="0" err="1"/>
              <a:t>AnkiDroid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5FFE25-F715-41CA-A4F8-167A7444E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150" y="1845733"/>
            <a:ext cx="10058400" cy="4597269"/>
          </a:xfrm>
        </p:spPr>
        <p:txBody>
          <a:bodyPr>
            <a:normAutofit/>
          </a:bodyPr>
          <a:lstStyle/>
          <a:p>
            <a:r>
              <a:rPr lang="cs-CZ" dirty="0" err="1"/>
              <a:t>poznávačka</a:t>
            </a:r>
            <a:r>
              <a:rPr lang="cs-CZ" dirty="0"/>
              <a:t> druhů</a:t>
            </a:r>
          </a:p>
          <a:p>
            <a:r>
              <a:rPr lang="cs-CZ" dirty="0" err="1"/>
              <a:t>AnkiDroid</a:t>
            </a:r>
            <a:r>
              <a:rPr lang="cs-CZ" dirty="0"/>
              <a:t> je pouze aplikace, nutno</a:t>
            </a:r>
            <a:br>
              <a:rPr lang="cs-CZ" dirty="0"/>
            </a:br>
            <a:r>
              <a:rPr lang="cs-CZ" dirty="0"/>
              <a:t>nahrát balíčky druhů</a:t>
            </a:r>
          </a:p>
          <a:p>
            <a:r>
              <a:rPr lang="cs-CZ" dirty="0"/>
              <a:t>volně dostupné jsou povinná penza</a:t>
            </a:r>
            <a:br>
              <a:rPr lang="cs-CZ" dirty="0"/>
            </a:br>
            <a:r>
              <a:rPr lang="cs-CZ" dirty="0"/>
              <a:t>MU i MENDELU</a:t>
            </a:r>
          </a:p>
          <a:p>
            <a:r>
              <a:rPr lang="cs-CZ" dirty="0"/>
              <a:t>možnosti vytvoření si vlastních</a:t>
            </a:r>
            <a:br>
              <a:rPr lang="cs-CZ" dirty="0"/>
            </a:br>
            <a:r>
              <a:rPr lang="cs-CZ" dirty="0"/>
              <a:t>balíčků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http://www.botanickafotogalerie.cz/poznavacka_mobil.php</a:t>
            </a:r>
          </a:p>
        </p:txBody>
      </p:sp>
    </p:spTree>
    <p:extLst>
      <p:ext uri="{BB962C8B-B14F-4D97-AF65-F5344CB8AC3E}">
        <p14:creationId xmlns:p14="http://schemas.microsoft.com/office/powerpoint/2010/main" val="937151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1534F8-A98C-4621-A5E5-A85BAB003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FlowerID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02025D-E761-418A-B202-DC0D04FD7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botanický klíč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318B11C-BE04-445B-8027-645FF60A3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2776" y="1663505"/>
            <a:ext cx="8049224" cy="4707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004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3C23D2-7BBF-47B1-ABCF-19F49119E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0174"/>
            <a:ext cx="10058400" cy="1450757"/>
          </a:xfrm>
        </p:spPr>
        <p:txBody>
          <a:bodyPr/>
          <a:lstStyle/>
          <a:p>
            <a:r>
              <a:rPr lang="cs-CZ" dirty="0"/>
              <a:t>Co to tu kvete?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6EB5EA-B25F-4862-BF5A-C3E0736CB4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botanický klíč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9A1141E-1F48-40A6-A3DD-C8E80CF4B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6543" y="1500931"/>
            <a:ext cx="8225457" cy="471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2487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182BDC-3329-4957-A100-6F64B37A2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VegKey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C113E9-151B-40A9-9502-866BD8E74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Probabilistic</a:t>
            </a:r>
            <a:r>
              <a:rPr lang="cs-CZ" dirty="0"/>
              <a:t> </a:t>
            </a:r>
            <a:r>
              <a:rPr lang="cs-CZ" dirty="0" err="1"/>
              <a:t>Vegetation</a:t>
            </a:r>
            <a:r>
              <a:rPr lang="cs-CZ" dirty="0"/>
              <a:t> </a:t>
            </a:r>
            <a:r>
              <a:rPr lang="cs-CZ" dirty="0" err="1"/>
              <a:t>Key</a:t>
            </a:r>
            <a:endParaRPr lang="cs-CZ" dirty="0"/>
          </a:p>
          <a:p>
            <a:r>
              <a:rPr lang="cs-CZ" dirty="0"/>
              <a:t>slouží k určení typu vegetace</a:t>
            </a:r>
            <a:br>
              <a:rPr lang="cs-CZ" dirty="0"/>
            </a:br>
            <a:r>
              <a:rPr lang="cs-CZ" dirty="0"/>
              <a:t>na základě diagnostických druhů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EAA0185-24DE-4921-957B-9EA97F1996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575" y="154745"/>
            <a:ext cx="3465928" cy="616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1805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0C94DF-C1E4-4D1A-AF23-70603CC30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625" y="286603"/>
            <a:ext cx="10058400" cy="1450757"/>
          </a:xfrm>
        </p:spPr>
        <p:txBody>
          <a:bodyPr/>
          <a:lstStyle/>
          <a:p>
            <a:r>
              <a:rPr lang="cs-CZ" dirty="0"/>
              <a:t>GLAMA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3A394FB-B7FD-4364-A2A1-54CD40C20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625" y="1737360"/>
            <a:ext cx="10058400" cy="4023360"/>
          </a:xfrm>
        </p:spPr>
        <p:txBody>
          <a:bodyPr/>
          <a:lstStyle/>
          <a:p>
            <a:r>
              <a:rPr lang="cs-CZ" dirty="0"/>
              <a:t>Gap </a:t>
            </a:r>
            <a:r>
              <a:rPr lang="cs-CZ" dirty="0" err="1"/>
              <a:t>Light</a:t>
            </a:r>
            <a:r>
              <a:rPr lang="cs-CZ" dirty="0"/>
              <a:t> </a:t>
            </a:r>
            <a:r>
              <a:rPr lang="cs-CZ" dirty="0" err="1"/>
              <a:t>Analysis</a:t>
            </a:r>
            <a:r>
              <a:rPr lang="cs-CZ" dirty="0"/>
              <a:t> Mobile </a:t>
            </a:r>
            <a:r>
              <a:rPr lang="cs-CZ" dirty="0" err="1"/>
              <a:t>App</a:t>
            </a:r>
            <a:endParaRPr lang="cs-CZ" dirty="0"/>
          </a:p>
          <a:p>
            <a:r>
              <a:rPr lang="cs-CZ" dirty="0"/>
              <a:t>slouží k určení pokryvnosti</a:t>
            </a:r>
          </a:p>
          <a:p>
            <a:r>
              <a:rPr lang="cs-CZ" dirty="0"/>
              <a:t>využití u fytocenologických</a:t>
            </a:r>
            <a:br>
              <a:rPr lang="cs-CZ" dirty="0"/>
            </a:br>
            <a:r>
              <a:rPr lang="cs-CZ" dirty="0"/>
              <a:t>snímků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5C67C18-7BAB-4B31-AB86-C892D37C2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0581" y="1870352"/>
            <a:ext cx="8361419" cy="435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901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1C203E-4A24-4045-A88B-60B5D7694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Pladias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6B622B-13D1-4373-9DE6-0F095D072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cs-CZ" dirty="0">
              <a:hlinkClick r:id="rId2"/>
            </a:endParaRPr>
          </a:p>
          <a:p>
            <a:pPr algn="just"/>
            <a:endParaRPr lang="cs-CZ" dirty="0">
              <a:hlinkClick r:id="rId2"/>
            </a:endParaRPr>
          </a:p>
          <a:p>
            <a:pPr algn="just"/>
            <a:r>
              <a:rPr lang="cs-CZ" dirty="0">
                <a:hlinkClick r:id="rId2"/>
              </a:rPr>
              <a:t>www.pladias.cz</a:t>
            </a:r>
            <a:endParaRPr lang="cs-CZ" dirty="0"/>
          </a:p>
          <a:p>
            <a:pPr algn="just"/>
            <a:r>
              <a:rPr lang="cs-CZ" dirty="0"/>
              <a:t>online databáze české flóry a vegetace</a:t>
            </a:r>
          </a:p>
          <a:p>
            <a:pPr lvl="1" algn="just"/>
            <a:r>
              <a:rPr lang="cs-CZ" dirty="0"/>
              <a:t>kompletní informace (výskyt, popis, obrázky, vlastnosti,…)</a:t>
            </a:r>
          </a:p>
          <a:p>
            <a:pPr algn="just"/>
            <a:r>
              <a:rPr lang="cs-CZ" dirty="0"/>
              <a:t>data ke stažení </a:t>
            </a:r>
            <a:r>
              <a:rPr lang="cs-CZ" dirty="0">
                <a:sym typeface="Wingdings" panose="05000000000000000000" pitchFamily="2" charset="2"/>
              </a:rPr>
              <a:t> seznamy druhů, Červený seznam (ohrožené druhy), fytogeografické členění ČR, data o výskytu druhů pro každý mapovací kvadrát apod.</a:t>
            </a:r>
          </a:p>
          <a:p>
            <a:pPr algn="just"/>
            <a:r>
              <a:rPr lang="cs-CZ" dirty="0">
                <a:sym typeface="Wingdings" panose="05000000000000000000" pitchFamily="2" charset="2"/>
              </a:rPr>
              <a:t>dříve fungovala stránka </a:t>
            </a:r>
            <a:r>
              <a:rPr lang="cs-CZ" i="1" dirty="0" err="1">
                <a:sym typeface="Wingdings" panose="05000000000000000000" pitchFamily="2" charset="2"/>
              </a:rPr>
              <a:t>florabase</a:t>
            </a:r>
            <a:r>
              <a:rPr lang="cs-CZ" dirty="0">
                <a:sym typeface="Wingdings" panose="05000000000000000000" pitchFamily="2" charset="2"/>
              </a:rPr>
              <a:t>, v současnosti se přesouvá právě na </a:t>
            </a:r>
            <a:r>
              <a:rPr lang="cs-CZ" i="1" dirty="0">
                <a:sym typeface="Wingdings" panose="05000000000000000000" pitchFamily="2" charset="2"/>
              </a:rPr>
              <a:t>www.pladias.cz</a:t>
            </a:r>
          </a:p>
          <a:p>
            <a:pPr algn="just"/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60754E6-32B9-4747-A49F-EE2EAAE748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" b="38073"/>
          <a:stretch/>
        </p:blipFill>
        <p:spPr>
          <a:xfrm>
            <a:off x="5317587" y="500989"/>
            <a:ext cx="6223980" cy="247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166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E11697-D0BE-42C1-A768-C8089DADC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Botanická fotogalerie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FDBEEF-61AB-4135-8961-216493340F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www.botanickafotogalerie.cz</a:t>
            </a:r>
            <a:endParaRPr lang="cs-CZ" dirty="0"/>
          </a:p>
          <a:p>
            <a:r>
              <a:rPr lang="cs-CZ" dirty="0"/>
              <a:t>fotografická databáze druhů rostlin ČR</a:t>
            </a:r>
          </a:p>
          <a:p>
            <a:r>
              <a:rPr lang="cs-CZ" dirty="0"/>
              <a:t>+ </a:t>
            </a:r>
            <a:r>
              <a:rPr lang="cs-CZ" dirty="0" err="1"/>
              <a:t>poznávačka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63B25B5-FC07-4EBE-A1AF-F4255B1DC0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867" y="3429000"/>
            <a:ext cx="8277225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072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118369-A87F-4993-981B-B63EE2397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Botany.cz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9FEBFB-F960-456B-8EBD-2540F7F8EF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www.botany.cz</a:t>
            </a:r>
            <a:endParaRPr lang="cs-CZ" dirty="0"/>
          </a:p>
          <a:p>
            <a:r>
              <a:rPr lang="cs-CZ" dirty="0"/>
              <a:t>atlas rostlin + biogeografické regiony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C629237-3D50-4887-AD83-3418E11306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192" y="3195426"/>
            <a:ext cx="10696575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20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F853AC-DA85-4D1C-9ACB-1BD469D02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BioLib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E86AA2-D130-47DC-A3F3-10113523FC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www.biolib.cz</a:t>
            </a:r>
            <a:endParaRPr lang="cs-CZ" dirty="0"/>
          </a:p>
          <a:p>
            <a:r>
              <a:rPr lang="cs-CZ" dirty="0"/>
              <a:t>encyklopedie rostlin, hub a živočichů</a:t>
            </a:r>
          </a:p>
          <a:p>
            <a:r>
              <a:rPr lang="cs-CZ" dirty="0"/>
              <a:t>založeno na dobrovolnících, není spojeno</a:t>
            </a:r>
            <a:br>
              <a:rPr lang="cs-CZ" dirty="0"/>
            </a:br>
            <a:r>
              <a:rPr lang="cs-CZ" dirty="0"/>
              <a:t>s žádnou institucí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0702287-ED16-4CA6-A6E3-25284C546C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8714" y="869792"/>
            <a:ext cx="6096000" cy="4563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227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ÅibliÅ¾nÃ© rozmÃ­stÄnÃ­ fytocenologickÃ½ch snÃ­mkÅ¯ vÂ ÄeskÃ© republice">
            <a:extLst>
              <a:ext uri="{FF2B5EF4-FFF2-40B4-BE49-F238E27FC236}">
                <a16:creationId xmlns:a16="http://schemas.microsoft.com/office/drawing/2014/main" id="{703B4203-C396-40E5-94F0-F4E23F544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5" y="2640705"/>
            <a:ext cx="5438775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CA51567-DCCE-4895-AF9B-4572C9A0F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691446" cy="1450757"/>
          </a:xfrm>
        </p:spPr>
        <p:txBody>
          <a:bodyPr>
            <a:normAutofit/>
          </a:bodyPr>
          <a:lstStyle/>
          <a:p>
            <a:r>
              <a:rPr lang="cs-CZ" sz="4400" dirty="0"/>
              <a:t>ČNFD – Česká národní fytocenologická databáze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E69E55-480B-4A7F-9148-5B3663F052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3"/>
              </a:rPr>
              <a:t>http://www.sci.muni.cz/botany/vegsci/dbase.php?lang=cz#stav</a:t>
            </a:r>
            <a:endParaRPr lang="cs-CZ" dirty="0"/>
          </a:p>
          <a:p>
            <a:r>
              <a:rPr lang="cs-CZ" dirty="0"/>
              <a:t>úložiště </a:t>
            </a:r>
            <a:r>
              <a:rPr lang="cs-CZ" dirty="0" err="1"/>
              <a:t>zdigitalizovaných</a:t>
            </a:r>
            <a:r>
              <a:rPr lang="cs-CZ" dirty="0"/>
              <a:t> fytocenologických snímků</a:t>
            </a:r>
          </a:p>
          <a:p>
            <a:r>
              <a:rPr lang="cs-CZ" dirty="0"/>
              <a:t>floristická data odvozená ze snímků </a:t>
            </a:r>
            <a:r>
              <a:rPr lang="cs-CZ" dirty="0">
                <a:sym typeface="Wingdings" panose="05000000000000000000" pitchFamily="2" charset="2"/>
              </a:rPr>
              <a:t> </a:t>
            </a:r>
            <a:r>
              <a:rPr lang="cs-CZ" dirty="0" err="1">
                <a:sym typeface="Wingdings" panose="05000000000000000000" pitchFamily="2" charset="2"/>
              </a:rPr>
              <a:t>Florabase</a:t>
            </a:r>
            <a:r>
              <a:rPr lang="cs-CZ" dirty="0">
                <a:sym typeface="Wingdings" panose="05000000000000000000" pitchFamily="2" charset="2"/>
              </a:rPr>
              <a:t>  </a:t>
            </a:r>
            <a:r>
              <a:rPr lang="cs-CZ" dirty="0" err="1">
                <a:sym typeface="Wingdings" panose="05000000000000000000" pitchFamily="2" charset="2"/>
              </a:rPr>
              <a:t>Pladias</a:t>
            </a:r>
            <a:endParaRPr lang="cs-CZ" dirty="0"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okolo 110 000 snímků</a:t>
            </a:r>
          </a:p>
          <a:p>
            <a:r>
              <a:rPr lang="cs-CZ" dirty="0">
                <a:sym typeface="Wingdings" panose="05000000000000000000" pitchFamily="2" charset="2"/>
              </a:rPr>
              <a:t>propojeno s programem </a:t>
            </a:r>
            <a:r>
              <a:rPr lang="cs-CZ" dirty="0" err="1">
                <a:sym typeface="Wingdings" panose="05000000000000000000" pitchFamily="2" charset="2"/>
              </a:rPr>
              <a:t>Turboveg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4789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948BFE-A900-4B9F-81BD-A44DB25FC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GBIF (</a:t>
            </a:r>
            <a:r>
              <a:rPr lang="cs-CZ" sz="4400" dirty="0" err="1"/>
              <a:t>Global</a:t>
            </a:r>
            <a:r>
              <a:rPr lang="cs-CZ" sz="4400" dirty="0"/>
              <a:t> Biodiversity </a:t>
            </a:r>
            <a:r>
              <a:rPr lang="cs-CZ" sz="4400" dirty="0" err="1"/>
              <a:t>Information</a:t>
            </a:r>
            <a:r>
              <a:rPr lang="cs-CZ" sz="4400" dirty="0"/>
              <a:t> Facility)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FBC212-3172-4107-A96B-E11FD623A9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https://www.gbif.org/</a:t>
            </a:r>
            <a:endParaRPr lang="cs-CZ" dirty="0"/>
          </a:p>
          <a:p>
            <a:r>
              <a:rPr lang="cs-CZ" dirty="0"/>
              <a:t>volně dostupná mezinárodní databáze výskytu druhů</a:t>
            </a:r>
          </a:p>
          <a:p>
            <a:r>
              <a:rPr lang="cs-CZ" dirty="0"/>
              <a:t>dobré využití v globální úrovni, hůře využitelné např. pro ČR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3B601AD-F7C8-4D25-80EA-EC49741254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320" y="3171825"/>
            <a:ext cx="9944100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024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22C07D-3558-4B6A-955B-662D52DE2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Tropicos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CEC1F7-5D82-4E33-9C9F-DC0433AF9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https://www.tropicos.org/Home.aspx</a:t>
            </a:r>
            <a:endParaRPr lang="cs-CZ" dirty="0"/>
          </a:p>
          <a:p>
            <a:r>
              <a:rPr lang="cs-CZ" dirty="0"/>
              <a:t>volně dostupná mezinárodní databáze o výskytu druhů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2A63410-1B92-4F7F-ABA6-F20E5D378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25" y="2736679"/>
            <a:ext cx="7905750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405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7BF7A9-A59D-4ADE-B0B4-56E35052D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828" y="286603"/>
            <a:ext cx="10058400" cy="1450757"/>
          </a:xfrm>
        </p:spPr>
        <p:txBody>
          <a:bodyPr/>
          <a:lstStyle/>
          <a:p>
            <a:r>
              <a:rPr lang="cs-CZ" dirty="0" err="1"/>
              <a:t>BioLog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DF05FC-305C-4221-B376-384FB3DA5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828" y="1737360"/>
            <a:ext cx="10058400" cy="4023360"/>
          </a:xfrm>
        </p:spPr>
        <p:txBody>
          <a:bodyPr/>
          <a:lstStyle/>
          <a:p>
            <a:r>
              <a:rPr lang="cs-CZ" dirty="0"/>
              <a:t>mapovací aplikace AOPK ČR</a:t>
            </a:r>
          </a:p>
          <a:p>
            <a:r>
              <a:rPr lang="cs-CZ" dirty="0"/>
              <a:t>určeno i pro amatérské</a:t>
            </a:r>
            <a:br>
              <a:rPr lang="cs-CZ" dirty="0"/>
            </a:br>
            <a:r>
              <a:rPr lang="cs-CZ" dirty="0"/>
              <a:t>přírodovědce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435ED57-1632-424D-AEA9-2ACDA36B6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3537" y="1011981"/>
            <a:ext cx="8018463" cy="463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65466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225</TotalTime>
  <Words>332</Words>
  <Application>Microsoft Office PowerPoint</Application>
  <PresentationFormat>Širokoúhlá obrazovka</PresentationFormat>
  <Paragraphs>72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Retrospektiva</vt:lpstr>
      <vt:lpstr>Zdroje dat a aplikace</vt:lpstr>
      <vt:lpstr>Pladias</vt:lpstr>
      <vt:lpstr>Botanická fotogalerie</vt:lpstr>
      <vt:lpstr>Botany.cz</vt:lpstr>
      <vt:lpstr>BioLib</vt:lpstr>
      <vt:lpstr>ČNFD – Česká národní fytocenologická databáze</vt:lpstr>
      <vt:lpstr>GBIF (Global Biodiversity Information Facility) </vt:lpstr>
      <vt:lpstr>Tropicos</vt:lpstr>
      <vt:lpstr>BioLog</vt:lpstr>
      <vt:lpstr>Botanický atlas</vt:lpstr>
      <vt:lpstr>Atlas ptáčkaře</vt:lpstr>
      <vt:lpstr>Atlas denních motýlů</vt:lpstr>
      <vt:lpstr>AnkiDroid</vt:lpstr>
      <vt:lpstr>FlowerID</vt:lpstr>
      <vt:lpstr>Co to tu kvete?</vt:lpstr>
      <vt:lpstr>VegKey</vt:lpstr>
      <vt:lpstr>GLAMA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Zdroje dat a aplikace</dc:title>
  <dc:creator>PETR</dc:creator>
  <cp:lastModifiedBy>Martinka</cp:lastModifiedBy>
  <cp:revision>50</cp:revision>
  <dcterms:created xsi:type="dcterms:W3CDTF">2018-04-24T21:27:41Z</dcterms:created>
  <dcterms:modified xsi:type="dcterms:W3CDTF">2019-03-05T08:10:58Z</dcterms:modified>
</cp:coreProperties>
</file>