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8" r:id="rId3"/>
    <p:sldId id="300" r:id="rId4"/>
    <p:sldId id="293" r:id="rId5"/>
    <p:sldId id="298" r:id="rId6"/>
    <p:sldId id="299" r:id="rId7"/>
    <p:sldId id="271" r:id="rId8"/>
    <p:sldId id="301" r:id="rId9"/>
    <p:sldId id="302" r:id="rId10"/>
    <p:sldId id="303" r:id="rId11"/>
    <p:sldId id="304" r:id="rId12"/>
    <p:sldId id="275" r:id="rId13"/>
    <p:sldId id="305" r:id="rId14"/>
    <p:sldId id="279" r:id="rId15"/>
    <p:sldId id="28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21.03.2019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05741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21.03.2019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61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21.03.2019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56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21.03.2019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13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21.03.2019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13035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21.03.2019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10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21.03.2019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0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21.03.2019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83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21.03.2019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92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21.03.2019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799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21.03.2019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1896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21.03.2019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26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databaze-demografickych-udaju-za-obce-c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>
              <a:lnSpc>
                <a:spcPct val="90000"/>
              </a:lnSpc>
              <a:spcBef>
                <a:spcPts val="0"/>
              </a:spcBef>
            </a:pPr>
            <a:r>
              <a:rPr lang="cs-CZ" sz="4400" dirty="0">
                <a:latin typeface="Century Gothic"/>
              </a:rPr>
              <a:t>Geografie obyvatelstva a osídlení 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>
                <a:solidFill>
                  <a:schemeClr val="tx2"/>
                </a:solidFill>
              </a:rPr>
              <a:t>Jaro</a:t>
            </a:r>
            <a:r>
              <a:rPr lang="cs-CZ" sz="2000" dirty="0"/>
              <a:t> 2019</a:t>
            </a:r>
          </a:p>
          <a:p>
            <a:pPr algn="l"/>
            <a:r>
              <a:rPr lang="cs-CZ" sz="2000" dirty="0"/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2831" y="200287"/>
            <a:ext cx="9598700" cy="14859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cs-CZ" sz="3600" b="1" dirty="0">
                <a:latin typeface="Century Gothic"/>
              </a:rPr>
              <a:t>ZADÁNÍ 3. CVIČENÍ: </a:t>
            </a:r>
            <a:br>
              <a:rPr lang="cs-CZ" sz="3600" b="1" dirty="0">
                <a:latin typeface="Century Gothic"/>
              </a:rPr>
            </a:br>
            <a:r>
              <a:rPr lang="cs-CZ" sz="2800" dirty="0">
                <a:latin typeface="Century Gothic"/>
              </a:rPr>
              <a:t>POPULAČNÍ VÝVOJ OBCÍ 1869 - 2011</a:t>
            </a:r>
            <a:r>
              <a:rPr lang="cs-CZ" sz="3600" dirty="0">
                <a:latin typeface="Century Gothic"/>
              </a:rPr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2831" y="1249959"/>
            <a:ext cx="9598700" cy="5209563"/>
          </a:xfrm>
        </p:spPr>
        <p:txBody>
          <a:bodyPr>
            <a:normAutofit/>
          </a:bodyPr>
          <a:lstStyle/>
          <a:p>
            <a:pPr marL="45720" indent="0">
              <a:buClr>
                <a:srgbClr val="545454"/>
              </a:buClr>
              <a:buNone/>
            </a:pPr>
            <a:r>
              <a:rPr lang="cs-CZ" b="1" dirty="0"/>
              <a:t>3. Dva kartogramy	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i="0" dirty="0"/>
              <a:t>Jaké ukazatele zobrazit?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i="0" dirty="0"/>
              <a:t>První: rok maximální počtu obyvatel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i="0" dirty="0"/>
              <a:t>Druhý: jeden vybraný index (volba je na vás)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i="0" dirty="0"/>
              <a:t>Vypracovat v </a:t>
            </a:r>
            <a:r>
              <a:rPr lang="cs-CZ" i="0" dirty="0" err="1"/>
              <a:t>Arc</a:t>
            </a:r>
            <a:r>
              <a:rPr lang="cs-CZ" i="0" dirty="0"/>
              <a:t> GIS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i="0" dirty="0"/>
              <a:t>Komentář – zkuste se zamyslet nad prostorovým rozložením obcí s podobnými hodnotami (náhodné? nebo více koncentrované?)</a:t>
            </a:r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02920" indent="-457200">
              <a:buClr>
                <a:srgbClr val="545454"/>
              </a:buClr>
              <a:buAutoNum type="arabicParenR"/>
            </a:pPr>
            <a:endParaRPr lang="cs-CZ" sz="26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402D9ED-10C5-4AEA-9292-F99E806F2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783" y="3854740"/>
            <a:ext cx="2617679" cy="285732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7C5F753-2406-4022-90F1-5AE6F6B5FE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5372" y="3854740"/>
            <a:ext cx="2496159" cy="28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097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31B04-252D-4B0D-8C57-4457A8E3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C2063-E242-4B25-B9FA-4E75558FB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3299"/>
            <a:ext cx="9601200" cy="4114101"/>
          </a:xfrm>
        </p:spPr>
        <p:txBody>
          <a:bodyPr/>
          <a:lstStyle/>
          <a:p>
            <a:r>
              <a:rPr lang="cs-CZ" dirty="0"/>
              <a:t>Historický lexikon obcí</a:t>
            </a:r>
          </a:p>
          <a:p>
            <a:r>
              <a:rPr lang="cs-CZ" dirty="0"/>
              <a:t>Databáze demografických údajů za obce ČR ( v případě, že se rozhodnete pro rok 2017) - </a:t>
            </a:r>
            <a:r>
              <a:rPr lang="cs-CZ" dirty="0">
                <a:hlinkClick r:id="rId2"/>
              </a:rPr>
              <a:t>https://www.czso.cz/csu/czso/databaze-demografickych-udaju-za-obce-cr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134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07302" y="293762"/>
            <a:ext cx="9753600" cy="7634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cs-CZ" sz="3600" dirty="0">
                <a:latin typeface="Century Gothic"/>
              </a:rPr>
              <a:t>2. ODEVZDÁNÍ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1098" y="1057250"/>
            <a:ext cx="9737935" cy="4968552"/>
          </a:xfrm>
        </p:spPr>
        <p:txBody>
          <a:bodyPr>
            <a:normAutofit/>
          </a:bodyPr>
          <a:lstStyle/>
          <a:p>
            <a:r>
              <a:rPr lang="cs-CZ" sz="2400" dirty="0"/>
              <a:t>Do 3.4.2019 (23:59)</a:t>
            </a:r>
          </a:p>
          <a:p>
            <a:r>
              <a:rPr lang="cs-CZ" sz="2400" dirty="0"/>
              <a:t>Příslušná složka v </a:t>
            </a:r>
            <a:r>
              <a:rPr lang="cs-CZ" sz="2400" dirty="0" err="1"/>
              <a:t>Isu</a:t>
            </a:r>
            <a:endParaRPr lang="cs-CZ" sz="2400" dirty="0"/>
          </a:p>
          <a:p>
            <a:r>
              <a:rPr lang="cs-CZ" sz="2400" dirty="0"/>
              <a:t>Prezentace 4.4.2019:</a:t>
            </a:r>
          </a:p>
          <a:p>
            <a:pPr lvl="1"/>
            <a:r>
              <a:rPr lang="cs-CZ" sz="2400" dirty="0"/>
              <a:t>Staněk Ondra, </a:t>
            </a:r>
            <a:r>
              <a:rPr lang="cs-CZ" sz="2400" dirty="0" err="1"/>
              <a:t>Kaminský</a:t>
            </a:r>
            <a:r>
              <a:rPr lang="cs-CZ" sz="2400" dirty="0"/>
              <a:t> Kuba, Coufal Kuba, </a:t>
            </a:r>
            <a:r>
              <a:rPr lang="cs-CZ" sz="2400" dirty="0" err="1"/>
              <a:t>Šefraná</a:t>
            </a:r>
            <a:r>
              <a:rPr lang="cs-CZ" sz="2400" dirty="0"/>
              <a:t> Natálie</a:t>
            </a:r>
          </a:p>
          <a:p>
            <a:r>
              <a:rPr lang="cs-CZ" sz="2400" dirty="0"/>
              <a:t>Formální úprava</a:t>
            </a:r>
          </a:p>
          <a:p>
            <a:pPr lvl="1"/>
            <a:r>
              <a:rPr lang="cs-CZ" sz="2400" dirty="0"/>
              <a:t>Záhlaví: Jméno, ročník, datum</a:t>
            </a:r>
          </a:p>
          <a:p>
            <a:pPr lvl="1"/>
            <a:r>
              <a:rPr lang="cs-CZ" sz="2400" dirty="0"/>
              <a:t>Nezapomenout zdroje</a:t>
            </a:r>
          </a:p>
          <a:p>
            <a:pPr lvl="1"/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EB84D56-C8AE-4282-9FBC-6C4DCB7147E8}"/>
              </a:ext>
            </a:extLst>
          </p:cNvPr>
          <p:cNvSpPr txBox="1"/>
          <p:nvPr/>
        </p:nvSpPr>
        <p:spPr>
          <a:xfrm>
            <a:off x="902627" y="5451321"/>
            <a:ext cx="105555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BTW. Bílá místa v mapách zobrazující sídelní strukturu v ČR (druhá prezentace) jsou obce, které </a:t>
            </a:r>
          </a:p>
          <a:p>
            <a:r>
              <a:rPr lang="cs-CZ" sz="2000" b="1" dirty="0"/>
              <a:t>vznikly až v nedávné době (k 1. 1. 2016). Šlo o vyčlenění z vojenských újezdů. </a:t>
            </a:r>
          </a:p>
          <a:p>
            <a:r>
              <a:rPr lang="cs-CZ" sz="2000" b="1" dirty="0"/>
              <a:t>Proto k nim  na </a:t>
            </a:r>
            <a:r>
              <a:rPr lang="cs-CZ" sz="2000" b="1" dirty="0" err="1"/>
              <a:t>ArcČR</a:t>
            </a:r>
            <a:r>
              <a:rPr lang="cs-CZ" sz="2000" b="1" dirty="0"/>
              <a:t> nejsou data</a:t>
            </a:r>
            <a:r>
              <a:rPr lang="cs-CZ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9517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87598449-AACD-4633-8324-C16286AAC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Příští týden 28.3.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AD3199D-3C50-420D-A7F2-2993053EB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68073"/>
            <a:ext cx="9601200" cy="4399327"/>
          </a:xfrm>
        </p:spPr>
        <p:txBody>
          <a:bodyPr>
            <a:normAutofit/>
          </a:bodyPr>
          <a:lstStyle/>
          <a:p>
            <a:r>
              <a:rPr lang="cs-CZ" sz="2400" dirty="0"/>
              <a:t>Prezentace článek</a:t>
            </a:r>
          </a:p>
          <a:p>
            <a:pPr lvl="1"/>
            <a:r>
              <a:rPr lang="cs-CZ" sz="2400" dirty="0" err="1"/>
              <a:t>Bužík</a:t>
            </a:r>
            <a:r>
              <a:rPr lang="cs-CZ" sz="2400" dirty="0"/>
              <a:t> Jan</a:t>
            </a:r>
          </a:p>
          <a:p>
            <a:pPr lvl="1"/>
            <a:r>
              <a:rPr lang="cs-CZ" sz="2400" dirty="0" err="1"/>
              <a:t>Blanarsch</a:t>
            </a:r>
            <a:r>
              <a:rPr lang="cs-CZ" sz="2400" dirty="0"/>
              <a:t> Dominik</a:t>
            </a:r>
          </a:p>
          <a:p>
            <a:pPr lvl="1"/>
            <a:r>
              <a:rPr lang="cs-CZ" sz="2400" dirty="0"/>
              <a:t>Cech Jan</a:t>
            </a:r>
          </a:p>
          <a:p>
            <a:pPr lvl="1"/>
            <a:r>
              <a:rPr lang="cs-CZ" sz="2400" dirty="0" err="1"/>
              <a:t>Grunová</a:t>
            </a:r>
            <a:r>
              <a:rPr lang="cs-CZ" sz="2400" dirty="0"/>
              <a:t> Jana</a:t>
            </a:r>
          </a:p>
          <a:p>
            <a:pPr lvl="1"/>
            <a:r>
              <a:rPr lang="cs-CZ" sz="2400" dirty="0" err="1"/>
              <a:t>Kaminský</a:t>
            </a:r>
            <a:r>
              <a:rPr lang="cs-CZ" sz="2400" dirty="0"/>
              <a:t> Jakub</a:t>
            </a:r>
          </a:p>
        </p:txBody>
      </p:sp>
    </p:spTree>
    <p:extLst>
      <p:ext uri="{BB962C8B-B14F-4D97-AF65-F5344CB8AC3E}">
        <p14:creationId xmlns:p14="http://schemas.microsoft.com/office/powerpoint/2010/main" val="217197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B539C9-EDD3-429E-8B8B-856E5A29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Dotazy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81FEDA-B06C-4B3B-AA7E-1A7EB6E525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CD67204-3A89-48A5-8897-240224F400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640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B48D7-15B9-4099-9950-E843D6FFE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831" y="332656"/>
            <a:ext cx="9598700" cy="1008112"/>
          </a:xfrm>
        </p:spPr>
        <p:txBody>
          <a:bodyPr>
            <a:normAutofit/>
          </a:bodyPr>
          <a:lstStyle/>
          <a:p>
            <a:r>
              <a:rPr lang="cs-CZ" dirty="0"/>
              <a:t>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091D8E-4DF6-470A-8575-4FA25843D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650" y="1340768"/>
            <a:ext cx="9969766" cy="5110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Cvičení</a:t>
            </a:r>
          </a:p>
          <a:p>
            <a:r>
              <a:rPr lang="cs-CZ" sz="2400" b="1" dirty="0"/>
              <a:t>Denisa </a:t>
            </a:r>
            <a:r>
              <a:rPr lang="cs-CZ" sz="2400" b="1" dirty="0" err="1"/>
              <a:t>Sedlárová</a:t>
            </a:r>
            <a:r>
              <a:rPr lang="cs-CZ" sz="2400" b="1" dirty="0"/>
              <a:t> (SO ORP Železný Brod)</a:t>
            </a:r>
          </a:p>
          <a:p>
            <a:r>
              <a:rPr lang="cs-CZ" sz="2400" b="1" dirty="0"/>
              <a:t>Jiří Vašek (SO ORP Hodonín)</a:t>
            </a:r>
          </a:p>
          <a:p>
            <a:r>
              <a:rPr lang="cs-CZ" sz="2400" b="1" dirty="0"/>
              <a:t>Monika </a:t>
            </a:r>
            <a:r>
              <a:rPr lang="cs-CZ" sz="2400" b="1" dirty="0" err="1"/>
              <a:t>Kölblová</a:t>
            </a:r>
            <a:r>
              <a:rPr lang="cs-CZ" sz="2400" b="1" dirty="0"/>
              <a:t> (SO ORP Frýdlant nad Ostravicí)</a:t>
            </a:r>
          </a:p>
          <a:p>
            <a:r>
              <a:rPr lang="cs-CZ" sz="2400" b="1" dirty="0"/>
              <a:t>Dominik </a:t>
            </a:r>
            <a:r>
              <a:rPr lang="cs-CZ" sz="2400" b="1" dirty="0" err="1"/>
              <a:t>Blanarsch</a:t>
            </a:r>
            <a:r>
              <a:rPr lang="cs-CZ" sz="2400" b="1" dirty="0"/>
              <a:t> (SO ORP Vizovice)</a:t>
            </a:r>
          </a:p>
        </p:txBody>
      </p:sp>
    </p:spTree>
    <p:extLst>
      <p:ext uri="{BB962C8B-B14F-4D97-AF65-F5344CB8AC3E}">
        <p14:creationId xmlns:p14="http://schemas.microsoft.com/office/powerpoint/2010/main" val="328511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B48D7-15B9-4099-9950-E843D6FFE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831" y="332656"/>
            <a:ext cx="9598700" cy="1008112"/>
          </a:xfrm>
        </p:spPr>
        <p:txBody>
          <a:bodyPr>
            <a:normAutofit/>
          </a:bodyPr>
          <a:lstStyle/>
          <a:p>
            <a:r>
              <a:rPr lang="cs-CZ" dirty="0"/>
              <a:t>Na co si dát pozor?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091D8E-4DF6-470A-8575-4FA25843D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650" y="1340768"/>
            <a:ext cx="9969766" cy="5110366"/>
          </a:xfrm>
        </p:spPr>
        <p:txBody>
          <a:bodyPr>
            <a:normAutofit/>
          </a:bodyPr>
          <a:lstStyle/>
          <a:p>
            <a:r>
              <a:rPr lang="cs-CZ" sz="2400" b="1" dirty="0"/>
              <a:t>Citace Wikipedie</a:t>
            </a:r>
          </a:p>
          <a:p>
            <a:r>
              <a:rPr lang="cs-CZ" sz="2400" b="1" dirty="0"/>
              <a:t>Legenda map</a:t>
            </a:r>
          </a:p>
        </p:txBody>
      </p:sp>
    </p:spTree>
    <p:extLst>
      <p:ext uri="{BB962C8B-B14F-4D97-AF65-F5344CB8AC3E}">
        <p14:creationId xmlns:p14="http://schemas.microsoft.com/office/powerpoint/2010/main" val="424302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468734-4AEB-431F-9C3C-C63E79A87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obyvatel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2EAAD9-6950-4526-B904-39D7E00AB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93240"/>
            <a:ext cx="9601200" cy="4374160"/>
          </a:xfrm>
        </p:spPr>
        <p:txBody>
          <a:bodyPr>
            <a:normAutofit/>
          </a:bodyPr>
          <a:lstStyle/>
          <a:p>
            <a:r>
              <a:rPr lang="cs-CZ" sz="2400" dirty="0"/>
              <a:t>Tipněte pět největších měst v roce 1790 podle počtu obyvatel od největšího:</a:t>
            </a:r>
          </a:p>
          <a:p>
            <a:pPr lvl="1"/>
            <a:r>
              <a:rPr lang="cs-CZ" sz="2400" dirty="0"/>
              <a:t>Praha</a:t>
            </a:r>
          </a:p>
          <a:p>
            <a:pPr lvl="1"/>
            <a:r>
              <a:rPr lang="cs-CZ" sz="2400" dirty="0"/>
              <a:t>Brno</a:t>
            </a:r>
          </a:p>
          <a:p>
            <a:pPr lvl="1"/>
            <a:r>
              <a:rPr lang="cs-CZ" sz="2400" dirty="0"/>
              <a:t>Olomouc</a:t>
            </a:r>
          </a:p>
          <a:p>
            <a:pPr lvl="1"/>
            <a:r>
              <a:rPr lang="cs-CZ" sz="2400" dirty="0"/>
              <a:t>Jihlava</a:t>
            </a:r>
          </a:p>
          <a:p>
            <a:pPr lvl="1"/>
            <a:r>
              <a:rPr lang="cs-CZ" sz="2400" dirty="0"/>
              <a:t>Cheb</a:t>
            </a:r>
          </a:p>
          <a:p>
            <a:pPr lvl="1"/>
            <a:endParaRPr lang="cs-CZ" sz="2400" dirty="0"/>
          </a:p>
          <a:p>
            <a:r>
              <a:rPr lang="cs-CZ" sz="2400" dirty="0"/>
              <a:t>Odhadněte jejich počet obyvatel (zaokrouhleno na 1 000)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2708D21-7C1F-4CFE-BD58-72399686352E}"/>
              </a:ext>
            </a:extLst>
          </p:cNvPr>
          <p:cNvSpPr txBox="1"/>
          <p:nvPr/>
        </p:nvSpPr>
        <p:spPr>
          <a:xfrm>
            <a:off x="3850546" y="2298584"/>
            <a:ext cx="165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74 000 ob</a:t>
            </a:r>
            <a:r>
              <a:rPr lang="cs-CZ" dirty="0"/>
              <a:t>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A5C62F8-3942-47DB-8E76-E935EF522027}"/>
              </a:ext>
            </a:extLst>
          </p:cNvPr>
          <p:cNvSpPr txBox="1"/>
          <p:nvPr/>
        </p:nvSpPr>
        <p:spPr>
          <a:xfrm>
            <a:off x="3850544" y="2718594"/>
            <a:ext cx="165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20 000 ob</a:t>
            </a:r>
            <a:r>
              <a:rPr lang="cs-CZ" dirty="0"/>
              <a:t>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D81B1F8-9DB3-4CC9-BC9B-8C878790B8F1}"/>
              </a:ext>
            </a:extLst>
          </p:cNvPr>
          <p:cNvSpPr txBox="1"/>
          <p:nvPr/>
        </p:nvSpPr>
        <p:spPr>
          <a:xfrm>
            <a:off x="3850544" y="3138604"/>
            <a:ext cx="165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11 000 ob</a:t>
            </a:r>
            <a:r>
              <a:rPr lang="cs-CZ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9B40BDF-BC4C-4747-9BA2-E3B3168A9409}"/>
              </a:ext>
            </a:extLst>
          </p:cNvPr>
          <p:cNvSpPr txBox="1"/>
          <p:nvPr/>
        </p:nvSpPr>
        <p:spPr>
          <a:xfrm>
            <a:off x="3850544" y="3584016"/>
            <a:ext cx="165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10 000 ob</a:t>
            </a:r>
            <a:r>
              <a:rPr lang="cs-CZ" dirty="0"/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774A883-C874-4FDA-AF5F-C8A86C192EC9}"/>
              </a:ext>
            </a:extLst>
          </p:cNvPr>
          <p:cNvSpPr txBox="1"/>
          <p:nvPr/>
        </p:nvSpPr>
        <p:spPr>
          <a:xfrm>
            <a:off x="3850544" y="4005419"/>
            <a:ext cx="165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  7 500 ob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685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468734-4AEB-431F-9C3C-C63E79A87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47650"/>
            <a:ext cx="9601200" cy="1485900"/>
          </a:xfrm>
        </p:spPr>
        <p:txBody>
          <a:bodyPr/>
          <a:lstStyle/>
          <a:p>
            <a:r>
              <a:rPr lang="cs-CZ" dirty="0"/>
              <a:t>Vývoj obyvatel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2EAAD9-6950-4526-B904-39D7E00AB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89901"/>
            <a:ext cx="9601200" cy="5721292"/>
          </a:xfrm>
        </p:spPr>
        <p:txBody>
          <a:bodyPr>
            <a:normAutofit/>
          </a:bodyPr>
          <a:lstStyle/>
          <a:p>
            <a:r>
              <a:rPr lang="cs-CZ" sz="2400" dirty="0"/>
              <a:t>Jaké bylo třetí, čtvrté a páté nejlidnatější město v roce 1910?</a:t>
            </a:r>
          </a:p>
          <a:p>
            <a:pPr lvl="1"/>
            <a:r>
              <a:rPr lang="cs-CZ" sz="2400" dirty="0"/>
              <a:t>Praha</a:t>
            </a:r>
          </a:p>
          <a:p>
            <a:pPr lvl="1"/>
            <a:r>
              <a:rPr lang="cs-CZ" sz="2400" dirty="0"/>
              <a:t>Brno</a:t>
            </a:r>
          </a:p>
          <a:p>
            <a:pPr lvl="1"/>
            <a:r>
              <a:rPr lang="cs-CZ" sz="2400" dirty="0"/>
              <a:t>Plzeň</a:t>
            </a:r>
          </a:p>
          <a:p>
            <a:pPr lvl="1"/>
            <a:r>
              <a:rPr lang="cs-CZ" sz="2400" dirty="0"/>
              <a:t>ČB</a:t>
            </a:r>
          </a:p>
          <a:p>
            <a:pPr lvl="1"/>
            <a:r>
              <a:rPr lang="cs-CZ" sz="2400" dirty="0"/>
              <a:t>Ústí n. </a:t>
            </a:r>
            <a:r>
              <a:rPr lang="cs-CZ" sz="2400" dirty="0" err="1"/>
              <a:t>Lab</a:t>
            </a:r>
            <a:r>
              <a:rPr lang="cs-CZ" sz="2800" i="0" dirty="0"/>
              <a:t>.</a:t>
            </a:r>
            <a:endParaRPr lang="cs-CZ" sz="2400" dirty="0"/>
          </a:p>
          <a:p>
            <a:r>
              <a:rPr lang="cs-CZ" sz="2400" dirty="0"/>
              <a:t>Jak to bylo v roce 1950?</a:t>
            </a:r>
          </a:p>
          <a:p>
            <a:pPr lvl="1"/>
            <a:r>
              <a:rPr lang="cs-CZ" sz="2400" dirty="0"/>
              <a:t>Praha</a:t>
            </a:r>
          </a:p>
          <a:p>
            <a:pPr lvl="1"/>
            <a:r>
              <a:rPr lang="cs-CZ" sz="2400" dirty="0"/>
              <a:t>Brno</a:t>
            </a:r>
          </a:p>
          <a:p>
            <a:pPr lvl="1"/>
            <a:r>
              <a:rPr lang="cs-CZ" sz="2400" dirty="0"/>
              <a:t>Ostrava</a:t>
            </a:r>
          </a:p>
          <a:p>
            <a:pPr lvl="1"/>
            <a:r>
              <a:rPr lang="cs-CZ" sz="2400" dirty="0"/>
              <a:t>Plzeň</a:t>
            </a:r>
          </a:p>
          <a:p>
            <a:pPr lvl="1"/>
            <a:r>
              <a:rPr lang="cs-CZ" sz="2400" dirty="0"/>
              <a:t>Olomouc</a:t>
            </a:r>
          </a:p>
          <a:p>
            <a:pPr lvl="1"/>
            <a:endParaRPr lang="cs-CZ" sz="2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2708D21-7C1F-4CFE-BD58-72399686352E}"/>
              </a:ext>
            </a:extLst>
          </p:cNvPr>
          <p:cNvSpPr txBox="1"/>
          <p:nvPr/>
        </p:nvSpPr>
        <p:spPr>
          <a:xfrm>
            <a:off x="3942811" y="5467989"/>
            <a:ext cx="19882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   125 000 ob</a:t>
            </a:r>
            <a:r>
              <a:rPr lang="cs-CZ" dirty="0"/>
              <a:t>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A5C62F8-3942-47DB-8E76-E935EF522027}"/>
              </a:ext>
            </a:extLst>
          </p:cNvPr>
          <p:cNvSpPr txBox="1"/>
          <p:nvPr/>
        </p:nvSpPr>
        <p:spPr>
          <a:xfrm>
            <a:off x="3942815" y="1840850"/>
            <a:ext cx="165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125 000 ob</a:t>
            </a:r>
            <a:r>
              <a:rPr lang="cs-CZ" dirty="0"/>
              <a:t>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D81B1F8-9DB3-4CC9-BC9B-8C878790B8F1}"/>
              </a:ext>
            </a:extLst>
          </p:cNvPr>
          <p:cNvSpPr txBox="1"/>
          <p:nvPr/>
        </p:nvSpPr>
        <p:spPr>
          <a:xfrm>
            <a:off x="3942815" y="2282538"/>
            <a:ext cx="165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80 000 ob</a:t>
            </a:r>
            <a:r>
              <a:rPr lang="cs-CZ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9B40BDF-BC4C-4747-9BA2-E3B3168A9409}"/>
              </a:ext>
            </a:extLst>
          </p:cNvPr>
          <p:cNvSpPr txBox="1"/>
          <p:nvPr/>
        </p:nvSpPr>
        <p:spPr>
          <a:xfrm>
            <a:off x="3942816" y="2738515"/>
            <a:ext cx="165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45 000 ob</a:t>
            </a:r>
            <a:r>
              <a:rPr lang="cs-CZ" dirty="0"/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774A883-C874-4FDA-AF5F-C8A86C192EC9}"/>
              </a:ext>
            </a:extLst>
          </p:cNvPr>
          <p:cNvSpPr txBox="1"/>
          <p:nvPr/>
        </p:nvSpPr>
        <p:spPr>
          <a:xfrm>
            <a:off x="3942814" y="3180202"/>
            <a:ext cx="165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35 000 ob</a:t>
            </a:r>
            <a:r>
              <a:rPr lang="cs-CZ" dirty="0"/>
              <a:t>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F44CCDC-1910-42D3-97C6-EF0FF6EE902D}"/>
              </a:ext>
            </a:extLst>
          </p:cNvPr>
          <p:cNvSpPr txBox="1"/>
          <p:nvPr/>
        </p:nvSpPr>
        <p:spPr>
          <a:xfrm>
            <a:off x="3942813" y="4152600"/>
            <a:ext cx="1988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1 058 000 ob</a:t>
            </a:r>
            <a:r>
              <a:rPr lang="cs-CZ" dirty="0"/>
              <a:t>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E54F200-4C15-49C7-8A7D-E5BE667F1DDE}"/>
              </a:ext>
            </a:extLst>
          </p:cNvPr>
          <p:cNvSpPr txBox="1"/>
          <p:nvPr/>
        </p:nvSpPr>
        <p:spPr>
          <a:xfrm>
            <a:off x="3942812" y="4608577"/>
            <a:ext cx="1988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   285 000 ob</a:t>
            </a:r>
            <a:r>
              <a:rPr lang="cs-CZ" dirty="0"/>
              <a:t>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A726B4E-0209-466C-A679-C27D99E24A62}"/>
              </a:ext>
            </a:extLst>
          </p:cNvPr>
          <p:cNvSpPr txBox="1"/>
          <p:nvPr/>
        </p:nvSpPr>
        <p:spPr>
          <a:xfrm>
            <a:off x="3942811" y="5035975"/>
            <a:ext cx="2223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   180 000 ob</a:t>
            </a:r>
            <a:r>
              <a:rPr lang="cs-CZ" dirty="0"/>
              <a:t>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501D857-7F46-4831-B300-5E96E6AB2CBA}"/>
              </a:ext>
            </a:extLst>
          </p:cNvPr>
          <p:cNvSpPr txBox="1"/>
          <p:nvPr/>
        </p:nvSpPr>
        <p:spPr>
          <a:xfrm>
            <a:off x="3942810" y="1383187"/>
            <a:ext cx="165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420 000 ob</a:t>
            </a:r>
            <a:r>
              <a:rPr lang="cs-CZ" dirty="0"/>
              <a:t>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8BC7576-BADD-4D52-8E99-FE40F5820854}"/>
              </a:ext>
            </a:extLst>
          </p:cNvPr>
          <p:cNvSpPr txBox="1"/>
          <p:nvPr/>
        </p:nvSpPr>
        <p:spPr>
          <a:xfrm>
            <a:off x="3942810" y="5905757"/>
            <a:ext cx="2153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      65 000 ob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376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468734-4AEB-431F-9C3C-C63E79A87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47650"/>
            <a:ext cx="9601200" cy="1485900"/>
          </a:xfrm>
        </p:spPr>
        <p:txBody>
          <a:bodyPr/>
          <a:lstStyle/>
          <a:p>
            <a:r>
              <a:rPr lang="cs-CZ" dirty="0"/>
              <a:t>Vývoj obyvatel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2EAAD9-6950-4526-B904-39D7E00AB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89901"/>
            <a:ext cx="9601200" cy="5721292"/>
          </a:xfrm>
        </p:spPr>
        <p:txBody>
          <a:bodyPr>
            <a:normAutofit/>
          </a:bodyPr>
          <a:lstStyle/>
          <a:p>
            <a:r>
              <a:rPr lang="cs-CZ" sz="2400" dirty="0"/>
              <a:t>A jak je to dnes (2018) ?</a:t>
            </a:r>
          </a:p>
          <a:p>
            <a:pPr lvl="1"/>
            <a:r>
              <a:rPr lang="cs-CZ" sz="2400" dirty="0"/>
              <a:t>Praha</a:t>
            </a:r>
          </a:p>
          <a:p>
            <a:pPr lvl="1"/>
            <a:r>
              <a:rPr lang="cs-CZ" sz="2400" dirty="0"/>
              <a:t>Brno</a:t>
            </a:r>
          </a:p>
          <a:p>
            <a:pPr lvl="1"/>
            <a:r>
              <a:rPr lang="cs-CZ" sz="2400" dirty="0"/>
              <a:t>Ostrava</a:t>
            </a:r>
          </a:p>
          <a:p>
            <a:pPr lvl="1"/>
            <a:r>
              <a:rPr lang="cs-CZ" sz="2400" dirty="0"/>
              <a:t>Plzeň</a:t>
            </a:r>
          </a:p>
          <a:p>
            <a:pPr lvl="1"/>
            <a:r>
              <a:rPr lang="cs-CZ" sz="2400" dirty="0"/>
              <a:t>Liberec</a:t>
            </a:r>
          </a:p>
          <a:p>
            <a:r>
              <a:rPr lang="cs-CZ" sz="2400" dirty="0"/>
              <a:t>Které další město/města mají nad 100 000 obyvatel?</a:t>
            </a:r>
          </a:p>
          <a:p>
            <a:pPr lvl="1"/>
            <a:r>
              <a:rPr lang="cs-CZ" sz="2400" dirty="0"/>
              <a:t>Olomouc</a:t>
            </a:r>
          </a:p>
          <a:p>
            <a:pPr lvl="1"/>
            <a:endParaRPr lang="cs-CZ" sz="24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A5C62F8-3942-47DB-8E76-E935EF522027}"/>
              </a:ext>
            </a:extLst>
          </p:cNvPr>
          <p:cNvSpPr txBox="1"/>
          <p:nvPr/>
        </p:nvSpPr>
        <p:spPr>
          <a:xfrm>
            <a:off x="3942815" y="1840850"/>
            <a:ext cx="1988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   379 527 ob</a:t>
            </a:r>
            <a:r>
              <a:rPr lang="cs-CZ" dirty="0"/>
              <a:t>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D81B1F8-9DB3-4CC9-BC9B-8C878790B8F1}"/>
              </a:ext>
            </a:extLst>
          </p:cNvPr>
          <p:cNvSpPr txBox="1"/>
          <p:nvPr/>
        </p:nvSpPr>
        <p:spPr>
          <a:xfrm>
            <a:off x="3942815" y="2282538"/>
            <a:ext cx="1988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   290 450 ob</a:t>
            </a:r>
            <a:r>
              <a:rPr lang="cs-CZ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9B40BDF-BC4C-4747-9BA2-E3B3168A9409}"/>
              </a:ext>
            </a:extLst>
          </p:cNvPr>
          <p:cNvSpPr txBox="1"/>
          <p:nvPr/>
        </p:nvSpPr>
        <p:spPr>
          <a:xfrm>
            <a:off x="3942816" y="2738515"/>
            <a:ext cx="1988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   170 936 ob</a:t>
            </a:r>
            <a:r>
              <a:rPr lang="cs-CZ" dirty="0"/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774A883-C874-4FDA-AF5F-C8A86C192EC9}"/>
              </a:ext>
            </a:extLst>
          </p:cNvPr>
          <p:cNvSpPr txBox="1"/>
          <p:nvPr/>
        </p:nvSpPr>
        <p:spPr>
          <a:xfrm>
            <a:off x="3942814" y="3180202"/>
            <a:ext cx="2046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   103 979 ob</a:t>
            </a:r>
            <a:r>
              <a:rPr lang="cs-CZ" dirty="0"/>
              <a:t>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F44CCDC-1910-42D3-97C6-EF0FF6EE902D}"/>
              </a:ext>
            </a:extLst>
          </p:cNvPr>
          <p:cNvSpPr txBox="1"/>
          <p:nvPr/>
        </p:nvSpPr>
        <p:spPr>
          <a:xfrm>
            <a:off x="3942813" y="4152600"/>
            <a:ext cx="1988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100 494 ob</a:t>
            </a:r>
            <a:r>
              <a:rPr lang="cs-CZ" dirty="0"/>
              <a:t>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501D857-7F46-4831-B300-5E96E6AB2CBA}"/>
              </a:ext>
            </a:extLst>
          </p:cNvPr>
          <p:cNvSpPr txBox="1"/>
          <p:nvPr/>
        </p:nvSpPr>
        <p:spPr>
          <a:xfrm>
            <a:off x="3942810" y="1383187"/>
            <a:ext cx="1988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1 294 513 ob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908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2831" y="437975"/>
            <a:ext cx="9598700" cy="14859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cs-CZ" sz="3600" b="1" dirty="0">
                <a:latin typeface="Century Gothic"/>
              </a:rPr>
              <a:t>ZADÁNÍ 3. CVIČENÍ: </a:t>
            </a:r>
            <a:br>
              <a:rPr lang="cs-CZ" sz="3600" b="1" dirty="0">
                <a:latin typeface="Century Gothic"/>
              </a:rPr>
            </a:br>
            <a:r>
              <a:rPr lang="cs-CZ" sz="2800" dirty="0">
                <a:latin typeface="Century Gothic"/>
              </a:rPr>
              <a:t>POPULAČNÍ VÝVOJ OBCÍ 1869 - 2011</a:t>
            </a:r>
            <a:r>
              <a:rPr lang="cs-CZ" sz="3600" dirty="0">
                <a:latin typeface="Century Gothic"/>
              </a:rPr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2831" y="1526796"/>
            <a:ext cx="9598700" cy="4733838"/>
          </a:xfrm>
        </p:spPr>
        <p:txBody>
          <a:bodyPr>
            <a:normAutofit/>
          </a:bodyPr>
          <a:lstStyle/>
          <a:p>
            <a:pPr marL="45720" indent="0">
              <a:buClr>
                <a:srgbClr val="545454"/>
              </a:buClr>
              <a:buNone/>
            </a:pPr>
            <a:r>
              <a:rPr lang="cs-CZ" b="1" dirty="0"/>
              <a:t>1. Počet obyvatel ve vybraných letech v obcích SO ORP	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i="0" dirty="0"/>
              <a:t>Vytvořte tabulku s počtem obyvatel v jednotlivých obcích pro roky:</a:t>
            </a:r>
          </a:p>
          <a:p>
            <a:pPr marL="1547463" lvl="2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dirty="0"/>
              <a:t>1869, 1930, 1950, 1991, 2011</a:t>
            </a:r>
          </a:p>
          <a:p>
            <a:pPr marL="1547463" lvl="2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i="0" dirty="0"/>
              <a:t>Případně 5 jiných let dle vaší volby (zdůvodnit proč jste vybrali právě tyto roky, jak jsou významné pro společnost, atd.)</a:t>
            </a:r>
          </a:p>
          <a:p>
            <a:pPr marL="1547463" lvl="2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i="0" dirty="0"/>
              <a:t>Místo roku 2011 mů</a:t>
            </a:r>
            <a:r>
              <a:rPr lang="cs-CZ" dirty="0"/>
              <a:t>žete použít 2017</a:t>
            </a:r>
            <a:endParaRPr lang="cs-CZ" i="0" dirty="0"/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i="0" dirty="0"/>
              <a:t>Barevně označte rok, ve kterém měla obec největší počet obyvatel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i="0" dirty="0"/>
              <a:t>Stručný komentář na odstavec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endParaRPr lang="cs-CZ" sz="2800" i="0" dirty="0"/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endParaRPr lang="cs-CZ" sz="2800" i="0" dirty="0"/>
          </a:p>
          <a:p>
            <a:pPr marL="502920" indent="-457200">
              <a:buClr>
                <a:srgbClr val="545454"/>
              </a:buClr>
              <a:buAutoNum type="arabicParenR"/>
            </a:pPr>
            <a:endParaRPr lang="cs-CZ" sz="2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E5E237A-EBC9-4E7A-A2E8-A01BDB080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9089" y="3921452"/>
            <a:ext cx="4088627" cy="2936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2831" y="200287"/>
            <a:ext cx="9598700" cy="14859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cs-CZ" sz="3600" b="1" dirty="0">
                <a:latin typeface="Century Gothic"/>
              </a:rPr>
              <a:t>ZADÁNÍ 3. CVIČENÍ: </a:t>
            </a:r>
            <a:br>
              <a:rPr lang="cs-CZ" sz="3600" b="1" dirty="0">
                <a:latin typeface="Century Gothic"/>
              </a:rPr>
            </a:br>
            <a:r>
              <a:rPr lang="cs-CZ" sz="2800" dirty="0">
                <a:latin typeface="Century Gothic"/>
              </a:rPr>
              <a:t>POPULAČNÍ VÝVOJ OBCÍ 1869 - 2011</a:t>
            </a:r>
            <a:r>
              <a:rPr lang="cs-CZ" sz="3600" dirty="0">
                <a:latin typeface="Century Gothic"/>
              </a:rPr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2831" y="1249960"/>
            <a:ext cx="9598700" cy="4733838"/>
          </a:xfrm>
        </p:spPr>
        <p:txBody>
          <a:bodyPr>
            <a:normAutofit/>
          </a:bodyPr>
          <a:lstStyle/>
          <a:p>
            <a:pPr marL="45720" indent="0">
              <a:buClr>
                <a:srgbClr val="545454"/>
              </a:buClr>
              <a:buNone/>
            </a:pPr>
            <a:r>
              <a:rPr lang="cs-CZ" b="1" dirty="0"/>
              <a:t>2. Vypočítejte indexy počtu obyvatel pro obce vašeho SO ORP	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i="0" dirty="0"/>
              <a:t>4 indexy počtu obyvatel za tato sčítací období: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b="1" i="0" dirty="0"/>
              <a:t>2011/1869, 1950/1930 , 2011/1991, 2011/historické maximum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i="0" dirty="0"/>
              <a:t>Pokud zvolíte jiné roky, tak 4 jiné indexy (opět zdůvodnit proč)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i="0" dirty="0"/>
              <a:t>Výsledky interpretujte na odstavec. Snažte se uvést proč k danému poklesu/nárůstu obyvatel za dané sledovací období došlo (2. světová, suburbanizace, apod.)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endParaRPr lang="cs-CZ" sz="2400" i="0" dirty="0"/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endParaRPr lang="cs-CZ" sz="2800" i="0" dirty="0"/>
          </a:p>
          <a:p>
            <a:pPr marL="502920" indent="-457200">
              <a:buClr>
                <a:srgbClr val="545454"/>
              </a:buClr>
              <a:buAutoNum type="arabicParenR"/>
            </a:pPr>
            <a:endParaRPr lang="cs-CZ" sz="2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6B6B67-9D93-4DDA-9CA0-8C7090DF7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1968" y="3429000"/>
            <a:ext cx="5360223" cy="337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212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2831" y="200287"/>
            <a:ext cx="9598700" cy="14859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cs-CZ" sz="3600" b="1" dirty="0">
                <a:latin typeface="Century Gothic"/>
              </a:rPr>
              <a:t>ZADÁNÍ 3. CVIČENÍ: </a:t>
            </a:r>
            <a:br>
              <a:rPr lang="cs-CZ" sz="3600" b="1" dirty="0">
                <a:latin typeface="Century Gothic"/>
              </a:rPr>
            </a:br>
            <a:r>
              <a:rPr lang="cs-CZ" sz="2800" dirty="0">
                <a:latin typeface="Century Gothic"/>
              </a:rPr>
              <a:t>POPULAČNÍ VÝVOJ OBCÍ 1869 - 2011</a:t>
            </a:r>
            <a:r>
              <a:rPr lang="cs-CZ" sz="3600" dirty="0">
                <a:latin typeface="Century Gothic"/>
              </a:rPr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2831" y="1249959"/>
            <a:ext cx="9598700" cy="5209563"/>
          </a:xfrm>
        </p:spPr>
        <p:txBody>
          <a:bodyPr>
            <a:normAutofit lnSpcReduction="10000"/>
          </a:bodyPr>
          <a:lstStyle/>
          <a:p>
            <a:pPr marL="45720" indent="0">
              <a:buClr>
                <a:srgbClr val="545454"/>
              </a:buClr>
              <a:buNone/>
            </a:pPr>
            <a:r>
              <a:rPr lang="cs-CZ" b="1" dirty="0"/>
              <a:t>2. Vypočítejte indexy počtu obyvatel pro obce vašeho SO ORP	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Příklad co znamená Index 1950/1930?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Je to podíl počtu obyvatel v roce 1950 oproti roku 1930, </a:t>
            </a:r>
          </a:p>
          <a:p>
            <a:pPr marL="575913" lvl="1" indent="0">
              <a:buClr>
                <a:srgbClr val="545454"/>
              </a:buClr>
              <a:buNone/>
            </a:pPr>
            <a:r>
              <a:rPr lang="cs-CZ" sz="2400" i="0" dirty="0"/>
              <a:t>tedy: </a:t>
            </a:r>
            <a:r>
              <a:rPr lang="cs-CZ" sz="2400" b="1" dirty="0"/>
              <a:t>„jak se procentuálně zvýšil či snížil počet obyvatel v roce 1950 oproti roku 1930</a:t>
            </a:r>
            <a:r>
              <a:rPr lang="cs-CZ" sz="2400" i="0" dirty="0"/>
              <a:t>“</a:t>
            </a:r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r>
              <a:rPr lang="cs-CZ" sz="2400" i="0" dirty="0"/>
              <a:t>V Dolanech žilo v roce 1950 67,84 % populace oproti roku 1930</a:t>
            </a:r>
          </a:p>
          <a:p>
            <a:pPr marL="575913" lvl="1" indent="0">
              <a:buClr>
                <a:srgbClr val="545454"/>
              </a:buClr>
              <a:buNone/>
            </a:pPr>
            <a:r>
              <a:rPr lang="cs-CZ" sz="2400" i="0" dirty="0"/>
              <a:t>V Dolanech došlo k poklesu populace o zhruba 32 %, atd…</a:t>
            </a:r>
          </a:p>
          <a:p>
            <a:pPr marL="502920" indent="-457200">
              <a:buClr>
                <a:srgbClr val="545454"/>
              </a:buClr>
              <a:buAutoNum type="arabicParenR"/>
            </a:pPr>
            <a:endParaRPr lang="cs-CZ" sz="2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0986F28-E7DA-4A27-AD5A-DE516A6DF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407" y="3343892"/>
            <a:ext cx="6219825" cy="55245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29A744A-5F93-4186-BDF6-9DED4C1C8A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407" y="4140148"/>
            <a:ext cx="6219825" cy="126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3279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560</TotalTime>
  <Words>439</Words>
  <Application>Microsoft Office PowerPoint</Application>
  <PresentationFormat>Širokoúhlá obrazovka</PresentationFormat>
  <Paragraphs>129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Franklin Gothic Book</vt:lpstr>
      <vt:lpstr>Oříznutí</vt:lpstr>
      <vt:lpstr>Geografie obyvatelstva a osídlení 2</vt:lpstr>
      <vt:lpstr>Prezentace</vt:lpstr>
      <vt:lpstr>Na co si dát pozor?</vt:lpstr>
      <vt:lpstr>Vývoj obyvatel </vt:lpstr>
      <vt:lpstr>Vývoj obyvatel </vt:lpstr>
      <vt:lpstr>Vývoj obyvatel </vt:lpstr>
      <vt:lpstr>ZADÁNÍ 3. CVIČENÍ:  POPULAČNÍ VÝVOJ OBCÍ 1869 - 2011 </vt:lpstr>
      <vt:lpstr>ZADÁNÍ 3. CVIČENÍ:  POPULAČNÍ VÝVOJ OBCÍ 1869 - 2011 </vt:lpstr>
      <vt:lpstr>ZADÁNÍ 3. CVIČENÍ:  POPULAČNÍ VÝVOJ OBCÍ 1869 - 2011 </vt:lpstr>
      <vt:lpstr>ZADÁNÍ 3. CVIČENÍ:  POPULAČNÍ VÝVOJ OBCÍ 1869 - 2011 </vt:lpstr>
      <vt:lpstr>Zdroje dat</vt:lpstr>
      <vt:lpstr>2. ODEVZDÁNÍ</vt:lpstr>
      <vt:lpstr>Příští týden 28.3.</vt:lpstr>
      <vt:lpstr>Dotazy ?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obyvatelstva a osídlení 2</dc:title>
  <dc:creator>Petr Hlisnikovský</dc:creator>
  <cp:lastModifiedBy>Petr Hlisnikovský</cp:lastModifiedBy>
  <cp:revision>41</cp:revision>
  <dcterms:created xsi:type="dcterms:W3CDTF">2019-02-27T23:29:51Z</dcterms:created>
  <dcterms:modified xsi:type="dcterms:W3CDTF">2019-03-21T17:15:56Z</dcterms:modified>
</cp:coreProperties>
</file>