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2"/>
  </p:notesMasterIdLst>
  <p:sldIdLst>
    <p:sldId id="256" r:id="rId2"/>
    <p:sldId id="280" r:id="rId3"/>
    <p:sldId id="281" r:id="rId4"/>
    <p:sldId id="257" r:id="rId5"/>
    <p:sldId id="296" r:id="rId6"/>
    <p:sldId id="258" r:id="rId7"/>
    <p:sldId id="282" r:id="rId8"/>
    <p:sldId id="259" r:id="rId9"/>
    <p:sldId id="283" r:id="rId10"/>
    <p:sldId id="260" r:id="rId11"/>
    <p:sldId id="284" r:id="rId12"/>
    <p:sldId id="261" r:id="rId13"/>
    <p:sldId id="285" r:id="rId14"/>
    <p:sldId id="297" r:id="rId15"/>
    <p:sldId id="262" r:id="rId16"/>
    <p:sldId id="263" r:id="rId17"/>
    <p:sldId id="286" r:id="rId18"/>
    <p:sldId id="266" r:id="rId19"/>
    <p:sldId id="287" r:id="rId20"/>
    <p:sldId id="264" r:id="rId21"/>
    <p:sldId id="288" r:id="rId22"/>
    <p:sldId id="265" r:id="rId23"/>
    <p:sldId id="289" r:id="rId24"/>
    <p:sldId id="274" r:id="rId25"/>
    <p:sldId id="290" r:id="rId26"/>
    <p:sldId id="267" r:id="rId27"/>
    <p:sldId id="291" r:id="rId28"/>
    <p:sldId id="268" r:id="rId29"/>
    <p:sldId id="292" r:id="rId30"/>
    <p:sldId id="269" r:id="rId31"/>
    <p:sldId id="270" r:id="rId32"/>
    <p:sldId id="293" r:id="rId33"/>
    <p:sldId id="277" r:id="rId34"/>
    <p:sldId id="278" r:id="rId35"/>
    <p:sldId id="294" r:id="rId36"/>
    <p:sldId id="273" r:id="rId37"/>
    <p:sldId id="272" r:id="rId38"/>
    <p:sldId id="295" r:id="rId39"/>
    <p:sldId id="275" r:id="rId40"/>
    <p:sldId id="276" r:id="rId4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96" y="-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EC2B2-F671-4250-ABBD-CF246D0A96EA}" type="datetimeFigureOut">
              <a:rPr lang="cs-CZ" smtClean="0"/>
              <a:t>24.02.2019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B73310-1FCE-4FC5-944D-8C840AB189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87667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B73310-1FCE-4FC5-944D-8C840AB18943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10505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B73310-1FCE-4FC5-944D-8C840AB18943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008512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B73310-1FCE-4FC5-944D-8C840AB18943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751661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B73310-1FCE-4FC5-944D-8C840AB18943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314380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B73310-1FCE-4FC5-944D-8C840AB18943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68090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B73310-1FCE-4FC5-944D-8C840AB18943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872457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B73310-1FCE-4FC5-944D-8C840AB18943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029167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B73310-1FCE-4FC5-944D-8C840AB18943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0127337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B73310-1FCE-4FC5-944D-8C840AB18943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0244767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B73310-1FCE-4FC5-944D-8C840AB18943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6490621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B73310-1FCE-4FC5-944D-8C840AB18943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819209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B73310-1FCE-4FC5-944D-8C840AB18943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6394974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B73310-1FCE-4FC5-944D-8C840AB18943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5018535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B73310-1FCE-4FC5-944D-8C840AB18943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0131360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B73310-1FCE-4FC5-944D-8C840AB18943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9511611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B73310-1FCE-4FC5-944D-8C840AB18943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4644466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B73310-1FCE-4FC5-944D-8C840AB18943}" type="slidenum">
              <a:rPr lang="cs-CZ" smtClean="0"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1087654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B73310-1FCE-4FC5-944D-8C840AB18943}" type="slidenum">
              <a:rPr lang="cs-CZ" smtClean="0"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9940446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B73310-1FCE-4FC5-944D-8C840AB18943}" type="slidenum">
              <a:rPr lang="cs-CZ" smtClean="0"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3693107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B73310-1FCE-4FC5-944D-8C840AB18943}" type="slidenum">
              <a:rPr lang="cs-CZ" smtClean="0"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1396982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B73310-1FCE-4FC5-944D-8C840AB18943}" type="slidenum">
              <a:rPr lang="cs-CZ" smtClean="0"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3953391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B73310-1FCE-4FC5-944D-8C840AB18943}" type="slidenum">
              <a:rPr lang="cs-CZ" smtClean="0"/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736443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B73310-1FCE-4FC5-944D-8C840AB18943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573657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B73310-1FCE-4FC5-944D-8C840AB18943}" type="slidenum">
              <a:rPr lang="cs-CZ" smtClean="0"/>
              <a:t>30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9459670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B73310-1FCE-4FC5-944D-8C840AB18943}" type="slidenum">
              <a:rPr lang="cs-CZ" smtClean="0"/>
              <a:t>31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6304364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B73310-1FCE-4FC5-944D-8C840AB18943}" type="slidenum">
              <a:rPr lang="cs-CZ" smtClean="0"/>
              <a:t>32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8111961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B73310-1FCE-4FC5-944D-8C840AB18943}" type="slidenum">
              <a:rPr lang="cs-CZ" smtClean="0"/>
              <a:t>33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3080953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B73310-1FCE-4FC5-944D-8C840AB18943}" type="slidenum">
              <a:rPr lang="cs-CZ" smtClean="0"/>
              <a:t>34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1722889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B73310-1FCE-4FC5-944D-8C840AB18943}" type="slidenum">
              <a:rPr lang="cs-CZ" smtClean="0"/>
              <a:t>35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812855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B73310-1FCE-4FC5-944D-8C840AB18943}" type="slidenum">
              <a:rPr lang="cs-CZ" smtClean="0"/>
              <a:t>36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8688173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B73310-1FCE-4FC5-944D-8C840AB18943}" type="slidenum">
              <a:rPr lang="cs-CZ" smtClean="0"/>
              <a:t>37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3054041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B73310-1FCE-4FC5-944D-8C840AB18943}" type="slidenum">
              <a:rPr lang="cs-CZ" smtClean="0"/>
              <a:t>38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8880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B73310-1FCE-4FC5-944D-8C840AB18943}" type="slidenum">
              <a:rPr lang="cs-CZ" smtClean="0"/>
              <a:t>39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293894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B73310-1FCE-4FC5-944D-8C840AB18943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7106402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B73310-1FCE-4FC5-944D-8C840AB18943}" type="slidenum">
              <a:rPr lang="cs-CZ" smtClean="0"/>
              <a:t>40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9478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B73310-1FCE-4FC5-944D-8C840AB18943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757617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B73310-1FCE-4FC5-944D-8C840AB18943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121614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B73310-1FCE-4FC5-944D-8C840AB18943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090262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B73310-1FCE-4FC5-944D-8C840AB18943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99368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B73310-1FCE-4FC5-944D-8C840AB18943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010726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F7D88-859C-440C-95D2-7D567F92EE2D}" type="datetimeFigureOut">
              <a:rPr lang="cs-CZ" smtClean="0"/>
              <a:t>24.02.2019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07198-B3D7-4C91-AEA9-75CF87F4518E}" type="slidenum">
              <a:rPr lang="cs-CZ" smtClean="0"/>
              <a:t>‹#›</a:t>
            </a:fld>
            <a:endParaRPr lang="cs-CZ"/>
          </a:p>
        </p:txBody>
      </p:sp>
      <p:sp>
        <p:nvSpPr>
          <p:cNvPr id="32" name="Obdélník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Obdélník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0" name="Obdélník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1" name="Obdélník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2" name="Obdélník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56" name="Obdélník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5" name="Obdélník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6" name="Obdélník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7" name="Obdélník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F7D88-859C-440C-95D2-7D567F92EE2D}" type="datetimeFigureOut">
              <a:rPr lang="cs-CZ" smtClean="0"/>
              <a:t>24.02.2019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07198-B3D7-4C91-AEA9-75CF87F4518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F7D88-859C-440C-95D2-7D567F92EE2D}" type="datetimeFigureOut">
              <a:rPr lang="cs-CZ" smtClean="0"/>
              <a:t>24.02.2019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07198-B3D7-4C91-AEA9-75CF87F4518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F7D88-859C-440C-95D2-7D567F92EE2D}" type="datetimeFigureOut">
              <a:rPr lang="cs-CZ" smtClean="0"/>
              <a:t>24.02.2019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07198-B3D7-4C91-AEA9-75CF87F4518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Volný tvar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Volný tvar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Volný tvar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Volný tvar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Volný tvar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Volný tvar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Volný tvar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Volný tvar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1" name="Volný tvar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Volný tvar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3" name="Volný tvar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4" name="Volný tvar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5" name="Volný tvar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6" name="Volný tvar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Volný tvar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F7D88-859C-440C-95D2-7D567F92EE2D}" type="datetimeFigureOut">
              <a:rPr lang="cs-CZ" smtClean="0"/>
              <a:t>24.02.2019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07198-B3D7-4C91-AEA9-75CF87F4518E}" type="slidenum">
              <a:rPr lang="cs-CZ" smtClean="0"/>
              <a:t>‹#›</a:t>
            </a:fld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Obdélník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Obdélník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Obdélník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F7D88-859C-440C-95D2-7D567F92EE2D}" type="datetimeFigureOut">
              <a:rPr lang="cs-CZ" smtClean="0"/>
              <a:t>24.02.2019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07198-B3D7-4C91-AEA9-75CF87F4518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bdélník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F7D88-859C-440C-95D2-7D567F92EE2D}" type="datetimeFigureOut">
              <a:rPr lang="cs-CZ" smtClean="0"/>
              <a:t>24.02.2019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07198-B3D7-4C91-AEA9-75CF87F4518E}" type="slidenum">
              <a:rPr lang="cs-CZ" smtClean="0"/>
              <a:t>‹#›</a:t>
            </a:fld>
            <a:endParaRPr lang="cs-CZ"/>
          </a:p>
        </p:txBody>
      </p:sp>
      <p:sp>
        <p:nvSpPr>
          <p:cNvPr id="16" name="Obdélník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7" name="Obdélník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Obdélník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Obdélník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bdélník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bdélník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bdélník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Obdélník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0" name="Obdélník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F7D88-859C-440C-95D2-7D567F92EE2D}" type="datetimeFigureOut">
              <a:rPr lang="cs-CZ" smtClean="0"/>
              <a:t>24.02.2019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07198-B3D7-4C91-AEA9-75CF87F4518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F7D88-859C-440C-95D2-7D567F92EE2D}" type="datetimeFigureOut">
              <a:rPr lang="cs-CZ" smtClean="0"/>
              <a:t>24.02.2019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07198-B3D7-4C91-AEA9-75CF87F4518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F7D88-859C-440C-95D2-7D567F92EE2D}" type="datetimeFigureOut">
              <a:rPr lang="cs-CZ" smtClean="0"/>
              <a:t>24.02.2019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07198-B3D7-4C91-AEA9-75CF87F4518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9" name="Přímá spojnice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Skupina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Přímá spojnice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Přímá spojnice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Přímá spojnice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Nadpis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cs-CZ"/>
              <a:t>Kliknutím na ikonu přidáte obrázek.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grpSp>
        <p:nvGrpSpPr>
          <p:cNvPr id="14" name="Skupina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Přímá spojnice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Přímá spojnice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Přímá spojnice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Skupina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Přímá spojnice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Přímá spojnice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Přímá spojnice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/>
          <a:p>
            <a:fld id="{7B6F7D88-859C-440C-95D2-7D567F92EE2D}" type="datetimeFigureOut">
              <a:rPr lang="cs-CZ" smtClean="0"/>
              <a:t>24.02.2019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/>
          <a:p>
            <a:fld id="{02A07198-B3D7-4C91-AEA9-75CF87F4518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Obdélník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Obdélník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6" name="Obdélník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7" name="Obdélník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B6F7D88-859C-440C-95D2-7D567F92EE2D}" type="datetimeFigureOut">
              <a:rPr lang="cs-CZ" smtClean="0"/>
              <a:t>24.02.2019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02A07198-B3D7-4C91-AEA9-75CF87F4518E}" type="slidenum">
              <a:rPr lang="cs-CZ" smtClean="0"/>
              <a:t>‹#›</a:t>
            </a:fld>
            <a:endParaRPr 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Místo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Alois Hynek, MU Brno</a:t>
            </a:r>
          </a:p>
          <a:p>
            <a:r>
              <a:rPr lang="cs-CZ" dirty="0"/>
              <a:t>Břetislav Svozil, ZŠ Deblín</a:t>
            </a:r>
          </a:p>
        </p:txBody>
      </p:sp>
    </p:spTree>
    <p:extLst>
      <p:ext uri="{BB962C8B-B14F-4D97-AF65-F5344CB8AC3E}">
        <p14:creationId xmlns:p14="http://schemas.microsoft.com/office/powerpoint/2010/main" val="4804790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bystrcnik.cz/wp-content/uploads/brno-82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8238"/>
            <a:ext cx="9101908" cy="6073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29381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0"/>
            <a:r>
              <a:rPr lang="cs-CZ" b="1" dirty="0"/>
              <a:t>Místo má </a:t>
            </a:r>
            <a:r>
              <a:rPr lang="cs-CZ" b="1" dirty="0" err="1"/>
              <a:t>materialitu</a:t>
            </a:r>
            <a:r>
              <a:rPr lang="cs-CZ" b="1" dirty="0"/>
              <a:t>, význam a praktiky</a:t>
            </a:r>
            <a:endParaRPr lang="cs-CZ" dirty="0"/>
          </a:p>
          <a:p>
            <a:pPr lvl="0"/>
            <a:r>
              <a:rPr lang="cs-CZ" b="1" dirty="0"/>
              <a:t>Deblín má určitou polohu v GPS, jeho charakter/ráz jako místa mu pro nás dává škola, která je dějištěm produkce významů, ale Deblín má i jiné významy dané objekty utvářenými a provozovanými/praktikovanými  lidmi, obytnou funkcí, produkcí dalšími službami i produkcí materiální. Ve srovnání s Deblínem např. Brno poskytují více možností volnočasových aktivit 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012781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idsjmk.cz/mapa/Plan-site-Brno-noc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71894"/>
            <a:ext cx="8784976" cy="6690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03710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Místo - </a:t>
            </a:r>
            <a:r>
              <a:rPr lang="cs-CZ" dirty="0" err="1"/>
              <a:t>imprint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cs-CZ" b="1" dirty="0"/>
              <a:t>Místa představují </a:t>
            </a:r>
            <a:r>
              <a:rPr lang="cs-CZ" b="1" dirty="0" err="1"/>
              <a:t>imprint</a:t>
            </a:r>
            <a:r>
              <a:rPr lang="cs-CZ" b="1" dirty="0"/>
              <a:t> událostí, jimiž prošly – současný Den D na plážích v Normandii</a:t>
            </a:r>
            <a:endParaRPr lang="cs-CZ" dirty="0"/>
          </a:p>
          <a:p>
            <a:pPr lvl="0"/>
            <a:r>
              <a:rPr lang="cs-CZ" b="1" dirty="0"/>
              <a:t>Ale zároveň mají svůj  každodenní život s praktikami – práce, volný čas, spotřeba, bydlení, dopravní tranzit ( Tišnov-Deblín-D1)</a:t>
            </a:r>
            <a:endParaRPr lang="cs-CZ" dirty="0"/>
          </a:p>
          <a:p>
            <a:pPr lvl="0"/>
            <a:r>
              <a:rPr lang="cs-CZ" b="1" dirty="0"/>
              <a:t>Aristoteles: vše, co existuje, musí mít někde místo, je umístěno/lokalizováno. Tak to zůstalo až do </a:t>
            </a:r>
            <a:r>
              <a:rPr lang="cs-CZ" b="1" dirty="0" err="1"/>
              <a:t>Heideggera</a:t>
            </a:r>
            <a:r>
              <a:rPr lang="cs-CZ" b="1" dirty="0"/>
              <a:t>….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428962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upload.wikimedia.org/wikipedia/commons/0/07/Brno_-_Hlavn%C3%AD_n%C3%A1dra%C5%BE%C3%A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09" y="692696"/>
            <a:ext cx="9080704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88241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i.idnes.cz/09/082/cl6/JAG2d086f_foto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06" y="116632"/>
            <a:ext cx="8849838" cy="662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65583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arch.cz/data/alej/02brn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262" y="476672"/>
            <a:ext cx="8849472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41720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Místo v historii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cs-CZ" b="1" dirty="0"/>
              <a:t>Albert </a:t>
            </a:r>
            <a:r>
              <a:rPr lang="cs-CZ" b="1" dirty="0" err="1"/>
              <a:t>Magnus</a:t>
            </a:r>
            <a:r>
              <a:rPr lang="cs-CZ" b="1" dirty="0"/>
              <a:t>, učitel Tomáše Akvinského: určité věci do místa patří, posilují je, zatímco jiné je oslabují a patří jinam. Arabové Ibn </a:t>
            </a:r>
            <a:r>
              <a:rPr lang="cs-CZ" b="1" dirty="0" err="1"/>
              <a:t>Batuta</a:t>
            </a:r>
            <a:r>
              <a:rPr lang="cs-CZ" b="1" dirty="0"/>
              <a:t> a Ibn </a:t>
            </a:r>
            <a:r>
              <a:rPr lang="cs-CZ" b="1" dirty="0" err="1"/>
              <a:t>Khaldun</a:t>
            </a:r>
            <a:r>
              <a:rPr lang="cs-CZ" b="1" dirty="0"/>
              <a:t> (14.stol.) popisovali krajiny a zvyky v různých místech – procesní přístup</a:t>
            </a:r>
            <a:endParaRPr lang="cs-CZ" dirty="0"/>
          </a:p>
          <a:p>
            <a:r>
              <a:rPr lang="cs-CZ" b="1" dirty="0" err="1"/>
              <a:t>Heidegger</a:t>
            </a:r>
            <a:r>
              <a:rPr lang="cs-CZ" b="1" dirty="0"/>
              <a:t> : bytí = někde tam, pobyt ve světě. </a:t>
            </a:r>
            <a:r>
              <a:rPr lang="cs-CZ" b="1" dirty="0" err="1"/>
              <a:t>Dasein</a:t>
            </a:r>
            <a:r>
              <a:rPr lang="cs-CZ" b="1" dirty="0"/>
              <a:t>/pobyt – usazení v místě: chata ve Schwarzwaldu - zakořenění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296467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mojebrno.wz.cz/inka--brno-hradb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250" y="44624"/>
            <a:ext cx="7105706" cy="6696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28080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Místo v geografii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cs-CZ" b="1" dirty="0"/>
              <a:t>Kvantitativní revoluce v geografii, prostorová věda – lidé spíše objekty než subjekty: racionální aktéři v racionálním světě</a:t>
            </a:r>
            <a:endParaRPr lang="cs-CZ" dirty="0"/>
          </a:p>
          <a:p>
            <a:pPr lvl="0"/>
            <a:r>
              <a:rPr lang="cs-CZ" b="1" dirty="0"/>
              <a:t>1977: </a:t>
            </a:r>
            <a:r>
              <a:rPr lang="cs-CZ" b="1" dirty="0" err="1"/>
              <a:t>Yi-Fu</a:t>
            </a:r>
            <a:r>
              <a:rPr lang="cs-CZ" b="1" dirty="0"/>
              <a:t> Tuan – </a:t>
            </a:r>
            <a:r>
              <a:rPr lang="cs-CZ" b="1" dirty="0" err="1"/>
              <a:t>Space</a:t>
            </a:r>
            <a:r>
              <a:rPr lang="cs-CZ" b="1" dirty="0"/>
              <a:t> and place</a:t>
            </a:r>
            <a:endParaRPr lang="cs-CZ" dirty="0"/>
          </a:p>
          <a:p>
            <a:pPr lvl="0"/>
            <a:r>
              <a:rPr lang="cs-CZ" b="1" dirty="0"/>
              <a:t>Kulturní geograf Carl Sauer – 1922 – lidé subjekty….ale Linda </a:t>
            </a:r>
            <a:r>
              <a:rPr lang="cs-CZ" b="1" dirty="0" err="1"/>
              <a:t>McDowell</a:t>
            </a:r>
            <a:r>
              <a:rPr lang="cs-CZ" b="1" dirty="0"/>
              <a:t> – ženy v londýnském City</a:t>
            </a:r>
            <a:endParaRPr lang="cs-CZ" dirty="0"/>
          </a:p>
          <a:p>
            <a:pPr lvl="0"/>
            <a:r>
              <a:rPr lang="cs-CZ" b="1" dirty="0"/>
              <a:t>Tuan: realita je konstrukt zkušenosti, tvořivost citů a myšlení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487373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home.zcu.cz/%7Exvinde03/materialy_EKS/2.semestr/KFI-PUT/PREZENTACE/01_Vila_Tugendhat_2012_bi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532" y="188640"/>
            <a:ext cx="8424936" cy="6318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2374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sluzby.geodis.cz/uploads/obrazky/fotka_mesice/8_vizualizac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87076"/>
            <a:ext cx="8952628" cy="6238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18850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/>
              <a:t>Yi-Fu</a:t>
            </a:r>
            <a:r>
              <a:rPr lang="cs-CZ" b="1" dirty="0"/>
              <a:t> Tuan,  1977 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b="1" dirty="0"/>
              <a:t>Znalost prostoru a místa vesměs odvozena z knih, map, leteckých snímků a strukturovaného terénního průzkumu</a:t>
            </a:r>
          </a:p>
          <a:p>
            <a:pPr lvl="0"/>
            <a:r>
              <a:rPr lang="cs-CZ" b="1" dirty="0"/>
              <a:t> Zapomíná se, že mysl a vizualita nejsou jediné smysly </a:t>
            </a:r>
          </a:p>
          <a:p>
            <a:pPr lvl="0"/>
            <a:r>
              <a:rPr lang="cs-CZ" b="1" dirty="0"/>
              <a:t>Stejně tak bývá člověk redukován na racionálního, jednoduchého, ekonomicky uvažujícího a volícího jedince.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347827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http://nd05.jxs.cz/114/926/cf305b079b_86629017_o2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68444"/>
            <a:ext cx="6336704" cy="6760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90206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/>
              <a:t>Paul </a:t>
            </a:r>
            <a:r>
              <a:rPr lang="cs-CZ" b="1" dirty="0" err="1"/>
              <a:t>Vidal</a:t>
            </a:r>
            <a:r>
              <a:rPr lang="cs-CZ" b="1" dirty="0"/>
              <a:t> de la </a:t>
            </a:r>
            <a:r>
              <a:rPr lang="cs-CZ" b="1" dirty="0" err="1"/>
              <a:t>Blache</a:t>
            </a:r>
            <a:r>
              <a:rPr lang="cs-CZ" b="1" dirty="0"/>
              <a:t> (1845-1918):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cs-CZ" b="1" dirty="0"/>
              <a:t>Vztah lidí a světa zkušeností – utváření citů a myšlení…..životní prostředí </a:t>
            </a:r>
          </a:p>
          <a:p>
            <a:pPr lvl="0"/>
            <a:r>
              <a:rPr lang="cs-CZ" b="1" dirty="0"/>
              <a:t>Transformace prostoru do žitého a významového konceptu místo </a:t>
            </a:r>
          </a:p>
          <a:p>
            <a:pPr lvl="0"/>
            <a:r>
              <a:rPr lang="cs-CZ" b="1" dirty="0"/>
              <a:t>Místa v </a:t>
            </a:r>
            <a:r>
              <a:rPr lang="cs-CZ" b="1" dirty="0" err="1"/>
              <a:t>Massifu</a:t>
            </a:r>
            <a:r>
              <a:rPr lang="cs-CZ" b="1" dirty="0"/>
              <a:t> </a:t>
            </a:r>
            <a:r>
              <a:rPr lang="cs-CZ" b="1" dirty="0" err="1"/>
              <a:t>Central</a:t>
            </a:r>
            <a:r>
              <a:rPr lang="cs-CZ" b="1" dirty="0"/>
              <a:t> (</a:t>
            </a:r>
            <a:r>
              <a:rPr lang="cs-CZ" b="1" dirty="0" err="1"/>
              <a:t>pays</a:t>
            </a:r>
            <a:r>
              <a:rPr lang="cs-CZ" b="1" dirty="0"/>
              <a:t>) jsou jiná než v severní Francii – rozdílné kulturní formy</a:t>
            </a:r>
          </a:p>
          <a:p>
            <a:pPr lvl="0"/>
            <a:r>
              <a:rPr lang="cs-CZ" b="1" dirty="0"/>
              <a:t> Klíčovou ideou je zkušenost ( v prostorové vědě lidé neprožívají svět, lidé jsou objekty, racionální bytosti)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642991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http://www.estav.cz/gfx/we/zpr/stavby/az-tower-brn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4491"/>
            <a:ext cx="5544615" cy="6727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29642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/>
              <a:t>...a ještě Tuan: realita je konstrukt zkušenosti, vytváření pocitů a myšlení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endParaRPr lang="cs-CZ" b="1" dirty="0"/>
          </a:p>
          <a:p>
            <a:pPr lvl="0"/>
            <a:r>
              <a:rPr lang="cs-CZ" b="1" dirty="0"/>
              <a:t>Jaký máme vztah k životnímu prostředí a jak utváříme místo </a:t>
            </a:r>
          </a:p>
          <a:p>
            <a:pPr lvl="0"/>
            <a:r>
              <a:rPr lang="cs-CZ" b="1" dirty="0"/>
              <a:t>Jaká zkušenost/praxe přetváří vědeckou představu prostoru do vztažné žité a smysluplné představy místa </a:t>
            </a:r>
          </a:p>
          <a:p>
            <a:pPr lvl="0"/>
            <a:r>
              <a:rPr lang="cs-CZ" b="1" dirty="0"/>
              <a:t>Bezpečnost a stabilita místa vs. otevřenost, volnost a hrozba prostoru ( nyní – meteority)</a:t>
            </a: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629789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www.fotohistorie.cz/image.jpg.ashx?photoID=19813&amp;photoType=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04" y="116632"/>
            <a:ext cx="8942734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27305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Sociální konstrukce místa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cs-CZ" b="1" dirty="0"/>
              <a:t>jak je moc včleněna do konstrukce, reprodukce a soutěže míst plus jejich významů </a:t>
            </a:r>
          </a:p>
          <a:p>
            <a:pPr lvl="0"/>
            <a:r>
              <a:rPr lang="cs-CZ" b="1" dirty="0"/>
              <a:t>Součást radikálnějších přístupů – marxismus/post, </a:t>
            </a:r>
            <a:r>
              <a:rPr lang="cs-CZ" b="1" dirty="0" err="1"/>
              <a:t>neo</a:t>
            </a:r>
            <a:r>
              <a:rPr lang="cs-CZ" b="1" dirty="0">
                <a:sym typeface="Symbol"/>
              </a:rPr>
              <a:t></a:t>
            </a:r>
            <a:r>
              <a:rPr lang="cs-CZ" b="1" dirty="0"/>
              <a:t> feminismus, </a:t>
            </a:r>
            <a:r>
              <a:rPr lang="cs-CZ" b="1" dirty="0" err="1"/>
              <a:t>poststrukturalismus</a:t>
            </a:r>
            <a:r>
              <a:rPr lang="cs-CZ" b="1" dirty="0"/>
              <a:t>, ale i nových témat : </a:t>
            </a:r>
            <a:r>
              <a:rPr lang="cs-CZ" b="1" dirty="0" err="1"/>
              <a:t>sustainability</a:t>
            </a:r>
            <a:r>
              <a:rPr lang="cs-CZ" b="1" dirty="0"/>
              <a:t>, kontroverzní rozvoj, globalizace atd. </a:t>
            </a:r>
          </a:p>
          <a:p>
            <a:pPr lvl="0"/>
            <a:r>
              <a:rPr lang="cs-CZ" b="1" dirty="0"/>
              <a:t>Nezbytnost úpravy konceptu místa – sociální procesy v konstrukci místa . Materiální struktura místa je daná rozhodnutími mocných podle jejich záměrů. Harvey: jakými sociálními procesy je místo konstruováno?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22338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Brno - Špilber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21" y="44624"/>
            <a:ext cx="8721155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971600" y="6488668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1690</a:t>
            </a:r>
          </a:p>
        </p:txBody>
      </p:sp>
    </p:spTree>
    <p:extLst>
      <p:ext uri="{BB962C8B-B14F-4D97-AF65-F5344CB8AC3E}">
        <p14:creationId xmlns:p14="http://schemas.microsoft.com/office/powerpoint/2010/main" val="314156092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Domov……ne-místo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cs-CZ" b="1" dirty="0"/>
              <a:t>Domov – různý výklad: patriarchální, feministický atd. Význam sociálních vztahů.</a:t>
            </a:r>
            <a:endParaRPr lang="cs-CZ" dirty="0"/>
          </a:p>
          <a:p>
            <a:pPr lvl="0"/>
            <a:r>
              <a:rPr lang="cs-CZ" b="1" dirty="0"/>
              <a:t>Normativní  místa – primátor NY Koch a bezdomovci na Grand </a:t>
            </a:r>
            <a:r>
              <a:rPr lang="cs-CZ" b="1" dirty="0" err="1"/>
              <a:t>Central</a:t>
            </a:r>
            <a:r>
              <a:rPr lang="cs-CZ" b="1" dirty="0"/>
              <a:t> Station: kontrast s </a:t>
            </a:r>
            <a:r>
              <a:rPr lang="cs-CZ" b="1" dirty="0" err="1"/>
              <a:t>gentrifikací</a:t>
            </a:r>
            <a:r>
              <a:rPr lang="cs-CZ" b="1" dirty="0"/>
              <a:t> na </a:t>
            </a:r>
            <a:r>
              <a:rPr lang="cs-CZ" b="1" dirty="0" err="1"/>
              <a:t>Lower</a:t>
            </a:r>
            <a:r>
              <a:rPr lang="cs-CZ" b="1" dirty="0"/>
              <a:t> East </a:t>
            </a:r>
            <a:r>
              <a:rPr lang="cs-CZ" b="1" dirty="0" err="1"/>
              <a:t>Side</a:t>
            </a:r>
            <a:r>
              <a:rPr lang="cs-CZ" b="1" dirty="0"/>
              <a:t>…spor, transgrese, rezistence</a:t>
            </a:r>
            <a:endParaRPr lang="cs-CZ" dirty="0"/>
          </a:p>
          <a:p>
            <a:pPr lvl="0"/>
            <a:r>
              <a:rPr lang="cs-CZ" b="1" dirty="0" err="1"/>
              <a:t>Bezmístí</a:t>
            </a:r>
            <a:r>
              <a:rPr lang="cs-CZ" b="1" dirty="0"/>
              <a:t>, </a:t>
            </a:r>
            <a:r>
              <a:rPr lang="cs-CZ" b="1" dirty="0" err="1"/>
              <a:t>nemísto</a:t>
            </a:r>
            <a:r>
              <a:rPr lang="cs-CZ" b="1" dirty="0"/>
              <a:t> (</a:t>
            </a:r>
            <a:r>
              <a:rPr lang="cs-CZ" b="1" dirty="0" err="1"/>
              <a:t>Relph</a:t>
            </a:r>
            <a:r>
              <a:rPr lang="cs-CZ" b="1" dirty="0"/>
              <a:t>, 1976 </a:t>
            </a:r>
            <a:r>
              <a:rPr lang="cs-CZ" b="1" dirty="0" err="1"/>
              <a:t>Auge</a:t>
            </a:r>
            <a:r>
              <a:rPr lang="cs-CZ" b="1" dirty="0"/>
              <a:t>, 1992)…</a:t>
            </a:r>
            <a:r>
              <a:rPr lang="cs-CZ" b="1" dirty="0" err="1"/>
              <a:t>simulakry</a:t>
            </a:r>
            <a:r>
              <a:rPr lang="cs-CZ" b="1" dirty="0"/>
              <a:t>, mobilita/doprava, </a:t>
            </a:r>
            <a:r>
              <a:rPr lang="cs-CZ" b="1" dirty="0" err="1"/>
              <a:t>neautenticita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022220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Místo - poloha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cs-CZ" b="1" dirty="0"/>
              <a:t>Významná poloha s určitým účelem, smyslem, souvislostmi, návaznostmi – </a:t>
            </a:r>
            <a:r>
              <a:rPr lang="cs-CZ" b="1" dirty="0" err="1"/>
              <a:t>denotace+konotace</a:t>
            </a:r>
            <a:endParaRPr lang="cs-CZ" dirty="0"/>
          </a:p>
          <a:p>
            <a:pPr lvl="0"/>
            <a:r>
              <a:rPr lang="cs-CZ" b="1" dirty="0"/>
              <a:t>Poloha/umístění je dána geometrickými souřadnicemi a měřitelnou vzdáleností od jiných míst, pozicí/postavením  mezi nimi</a:t>
            </a:r>
            <a:endParaRPr lang="cs-CZ" dirty="0"/>
          </a:p>
          <a:p>
            <a:pPr lvl="0"/>
            <a:r>
              <a:rPr lang="cs-CZ" b="1" dirty="0"/>
              <a:t>Určité polohy/lokace jsou zaujímány  místy – co je v té poloze? Nejen např. </a:t>
            </a:r>
            <a:r>
              <a:rPr lang="cs-CZ" b="1" dirty="0" err="1"/>
              <a:t>Twin</a:t>
            </a:r>
            <a:r>
              <a:rPr lang="cs-CZ" b="1" dirty="0"/>
              <a:t> </a:t>
            </a:r>
            <a:r>
              <a:rPr lang="cs-CZ" b="1" dirty="0" err="1"/>
              <a:t>Towers</a:t>
            </a:r>
            <a:r>
              <a:rPr lang="cs-CZ" b="1" dirty="0"/>
              <a:t> v New Yorku…</a:t>
            </a:r>
            <a:endParaRPr lang="cs-CZ" dirty="0"/>
          </a:p>
          <a:p>
            <a:pPr lvl="0"/>
            <a:r>
              <a:rPr lang="cs-CZ" b="1" dirty="0"/>
              <a:t>Představuje materiální nastavení pro sociální vztahy – je jejich  dějištěm a podle toho vypadá, zahrnuje jeho vnější podobu/vzezření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6721324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www.projects.aegee.org/suct/su2013/images/SUs/BRN1_1_Brnopanoram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40624"/>
            <a:ext cx="9162507" cy="4188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009765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upload.wikimedia.org/wikipedia/commons/e/e3/Brno_Lesn%C3%A1_-_panorama_s%C3%ADdli%C5%A1t%C4%9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79703"/>
            <a:ext cx="9144000" cy="2611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683568" y="6309320"/>
            <a:ext cx="864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Lesná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3981063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Místo-Proces-Mobilita: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cs-CZ" b="1" dirty="0"/>
              <a:t>Maurice </a:t>
            </a:r>
            <a:r>
              <a:rPr lang="cs-CZ" b="1" dirty="0" err="1"/>
              <a:t>Merleau</a:t>
            </a:r>
            <a:r>
              <a:rPr lang="cs-CZ" b="1" dirty="0"/>
              <a:t>-Ponty popsal místo jako produkt každodenních běžných mobilit – tělesná intencionalita </a:t>
            </a:r>
          </a:p>
          <a:p>
            <a:pPr lvl="0"/>
            <a:r>
              <a:rPr lang="cs-CZ" b="1" dirty="0"/>
              <a:t>Vliv fenomenologie – vědomí je vždy vědomí něčeho….intencionalita je vždy o něčem – tělesnost a zvyky </a:t>
            </a:r>
          </a:p>
          <a:p>
            <a:pPr lvl="0"/>
            <a:r>
              <a:rPr lang="cs-CZ" b="1" dirty="0" err="1"/>
              <a:t>Merleau</a:t>
            </a:r>
            <a:r>
              <a:rPr lang="cs-CZ" b="1" dirty="0"/>
              <a:t> Ponty – ne čistě mentální proces, ale jde o tělesný subjekt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348101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s://www.brno.cz/uploads/tx_odphotogallery/thumbs/cda12df3e7f4f1e42da75dbdb3786bf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5" y="476672"/>
            <a:ext cx="9018173" cy="5781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326783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 descr="http://www.city-aparthotel.com/img/gallery/brno/07_brno-lak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640958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922907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Alan </a:t>
            </a:r>
            <a:r>
              <a:rPr lang="cs-CZ" dirty="0" err="1"/>
              <a:t>Pred</a:t>
            </a:r>
            <a:r>
              <a:rPr lang="cs-CZ" dirty="0"/>
              <a:t>, 1984: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b="1" dirty="0"/>
              <a:t>Použil pro místa </a:t>
            </a:r>
            <a:r>
              <a:rPr lang="cs-CZ" b="1" dirty="0" err="1"/>
              <a:t>strukturační</a:t>
            </a:r>
            <a:r>
              <a:rPr lang="cs-CZ" b="1" dirty="0"/>
              <a:t> teorii – místo jako objekt pro subjekt. </a:t>
            </a:r>
          </a:p>
          <a:p>
            <a:r>
              <a:rPr lang="cs-CZ" b="1" dirty="0"/>
              <a:t>Lidé a instituce produkují činnosti a jsou produkovány sociálními strukturami, jež jsou nasycené mocí – dráhy lidí v místě ve stylu geografie času – produkují lidské a objektové biografie. </a:t>
            </a:r>
            <a:endParaRPr lang="cs-CZ" dirty="0"/>
          </a:p>
          <a:p>
            <a:pPr lvl="0"/>
            <a:r>
              <a:rPr lang="cs-CZ" b="1" dirty="0"/>
              <a:t>Místo je proces pomocí něhož reprodukujeme sociální a kulturní formy, tvoříme biografie, proměňujeme vzájemně svou podstatu stejně jako činnosti a mocenská nastavení – institucionální projekty, vědomí vývoj a socializace. </a:t>
            </a:r>
          </a:p>
          <a:p>
            <a:pPr lvl="0"/>
            <a:r>
              <a:rPr lang="cs-CZ" b="1" dirty="0"/>
              <a:t>Ale: rozdílné dráhy žen, mládeže….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5072939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www.brno.cz/uploads/tx_odphotogallery/thumbs/b008e2088a96556c092cfc87f3e48ba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23" y="260648"/>
            <a:ext cx="9003016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486199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foto.turistika.cz/foto/7332/9413/full_7fc56d_3439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4637"/>
            <a:ext cx="8676456" cy="6507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884689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Význam mobility lidí: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cs-CZ" sz="2400" b="1" dirty="0"/>
              <a:t>Někteří lidé jsou chápáni jako hrozba místu a morálním hodnotám s tím spojeným. Produkce řádu, nepořádku, úchylek</a:t>
            </a:r>
          </a:p>
          <a:p>
            <a:pPr lvl="0"/>
            <a:r>
              <a:rPr lang="cs-CZ" sz="2400" b="1" dirty="0"/>
              <a:t>Lidé spojují místo s určitou identitou a brání ji proti jiným identitám zvenčí </a:t>
            </a:r>
          </a:p>
          <a:p>
            <a:pPr lvl="0"/>
            <a:r>
              <a:rPr lang="cs-CZ" sz="2400" b="1" dirty="0" err="1"/>
              <a:t>D.Massey</a:t>
            </a:r>
            <a:r>
              <a:rPr lang="cs-CZ" sz="2400" b="1" dirty="0"/>
              <a:t> – místa jsou aktivně ustanovována mobilitou, zejména pohybem lidí, ale také komodit a idejí, propojením se světem, spíše drahami než kořeny. </a:t>
            </a:r>
          </a:p>
          <a:p>
            <a:pPr lvl="0"/>
            <a:r>
              <a:rPr lang="cs-CZ" sz="2400" b="1" dirty="0"/>
              <a:t>Identity jsou heterogenní. Pocit místa není statický, má průběh, není zcela jasné, co je uvnitř a co vně: zasvěcení a nezasvěcení nejsou jasní. Heterogenita místa a širší svět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91598367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www.airport-brno.com/wp-content/uploads/2011/12/airport_brno_czec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11" y="548680"/>
            <a:ext cx="9112517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56227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poznavamesvet.cz/images/obsah/Brno/velky/Brno_m%C4%9Bstsk%C3%A9%20%C4%8D%C3%A1st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860"/>
            <a:ext cx="7560840" cy="6784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536719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premium.surgalclinic.cz/res/image/brno/husov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237460"/>
            <a:ext cx="9007412" cy="5999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18197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stavebni-technika.cz/obr/xlarge/2011_04_msv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379" y="620688"/>
            <a:ext cx="9151379" cy="5281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93424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upload.wikimedia.org/wikipedia/commons/thumb/7/70/M%C4%9Bstsk%C3%A9_%C4%8D%C3%A1sti_Brna.PNG/550px-M%C4%9Bstsk%C3%A9_%C4%8D%C3%A1sti_Brn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20267"/>
            <a:ext cx="6984776" cy="6598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54713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Místo - smysl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cs-CZ" b="1" dirty="0"/>
              <a:t>Smysl místa se týká i nejasných významů s ním spojených – vyvolává v nás určité pocity</a:t>
            </a:r>
            <a:endParaRPr lang="cs-CZ" dirty="0"/>
          </a:p>
          <a:p>
            <a:pPr lvl="0"/>
            <a:r>
              <a:rPr lang="cs-CZ" b="1" dirty="0"/>
              <a:t>Sdílené smysly místa jsou dány zprostředkovaně a reprezentacemi/zobrazeními - </a:t>
            </a:r>
            <a:endParaRPr lang="cs-CZ" dirty="0"/>
          </a:p>
          <a:p>
            <a:r>
              <a:rPr lang="cs-CZ" b="1" dirty="0"/>
              <a:t>i  když jsme v některém místě nebyli, tak nám dává smysl souborem významů vytvářených filmy, médii, literaturou, reklamou apod. 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99053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rcautomodely.com/img/klub/brno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493" y="908720"/>
            <a:ext cx="8800881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58651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prostorovosti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b="1" dirty="0"/>
              <a:t>Místa jako Bagdád, Londýn, Los Angeles, Paříž, Sydney, Vídeň, Brno, Praha….ale co Moravský kras?</a:t>
            </a:r>
            <a:endParaRPr lang="cs-CZ" dirty="0"/>
          </a:p>
          <a:p>
            <a:pPr lvl="0"/>
            <a:r>
              <a:rPr lang="cs-CZ" b="1" dirty="0"/>
              <a:t>Je to jiná prostorovost – krajinná</a:t>
            </a:r>
            <a:endParaRPr lang="cs-CZ" dirty="0"/>
          </a:p>
          <a:p>
            <a:pPr lvl="0"/>
            <a:r>
              <a:rPr lang="cs-CZ" b="1" dirty="0"/>
              <a:t>Další prostorovosti – území, regiony, </a:t>
            </a:r>
            <a:r>
              <a:rPr lang="cs-CZ" b="1" dirty="0" err="1"/>
              <a:t>globiony</a:t>
            </a:r>
            <a:endParaRPr lang="cs-CZ" dirty="0"/>
          </a:p>
          <a:p>
            <a:pPr lvl="0"/>
            <a:r>
              <a:rPr lang="cs-CZ" b="1" dirty="0"/>
              <a:t>Kam patří životní prostředí? Je to samostatná prostorovost? Jaký je vztah krajiny a životního prostředí?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9742854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131</TotalTime>
  <Words>442</Words>
  <Application>Microsoft Office PowerPoint</Application>
  <PresentationFormat>Předvádění na obrazovce (4:3)</PresentationFormat>
  <Paragraphs>109</Paragraphs>
  <Slides>40</Slides>
  <Notes>40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40</vt:i4>
      </vt:variant>
    </vt:vector>
  </HeadingPairs>
  <TitlesOfParts>
    <vt:vector size="41" baseType="lpstr">
      <vt:lpstr>Metro</vt:lpstr>
      <vt:lpstr>Místo</vt:lpstr>
      <vt:lpstr>Prezentace aplikace PowerPoint</vt:lpstr>
      <vt:lpstr>Místo - poloha</vt:lpstr>
      <vt:lpstr>Prezentace aplikace PowerPoint</vt:lpstr>
      <vt:lpstr>Prezentace aplikace PowerPoint</vt:lpstr>
      <vt:lpstr>Prezentace aplikace PowerPoint</vt:lpstr>
      <vt:lpstr>Místo - smysl</vt:lpstr>
      <vt:lpstr>Prezentace aplikace PowerPoint</vt:lpstr>
      <vt:lpstr>prostorovosti</vt:lpstr>
      <vt:lpstr>Prezentace aplikace PowerPoint</vt:lpstr>
      <vt:lpstr>Prezentace aplikace PowerPoint</vt:lpstr>
      <vt:lpstr>Prezentace aplikace PowerPoint</vt:lpstr>
      <vt:lpstr>Místo - imprint</vt:lpstr>
      <vt:lpstr>Prezentace aplikace PowerPoint</vt:lpstr>
      <vt:lpstr>Prezentace aplikace PowerPoint</vt:lpstr>
      <vt:lpstr>Prezentace aplikace PowerPoint</vt:lpstr>
      <vt:lpstr>Místo v historii</vt:lpstr>
      <vt:lpstr>Prezentace aplikace PowerPoint</vt:lpstr>
      <vt:lpstr>Místo v geografii</vt:lpstr>
      <vt:lpstr>Prezentace aplikace PowerPoint</vt:lpstr>
      <vt:lpstr>Yi-Fu Tuan,  1977 :</vt:lpstr>
      <vt:lpstr>Prezentace aplikace PowerPoint</vt:lpstr>
      <vt:lpstr>Paul Vidal de la Blache (1845-1918):</vt:lpstr>
      <vt:lpstr>Prezentace aplikace PowerPoint</vt:lpstr>
      <vt:lpstr>...a ještě Tuan: realita je konstrukt zkušenosti, vytváření pocitů a myšlení</vt:lpstr>
      <vt:lpstr>Prezentace aplikace PowerPoint</vt:lpstr>
      <vt:lpstr>Sociální konstrukce místa</vt:lpstr>
      <vt:lpstr>Prezentace aplikace PowerPoint</vt:lpstr>
      <vt:lpstr>Domov……ne-místo</vt:lpstr>
      <vt:lpstr>Prezentace aplikace PowerPoint</vt:lpstr>
      <vt:lpstr>Prezentace aplikace PowerPoint</vt:lpstr>
      <vt:lpstr>Místo-Proces-Mobilita:</vt:lpstr>
      <vt:lpstr>Prezentace aplikace PowerPoint</vt:lpstr>
      <vt:lpstr>Prezentace aplikace PowerPoint</vt:lpstr>
      <vt:lpstr>Alan Pred, 1984:</vt:lpstr>
      <vt:lpstr>Prezentace aplikace PowerPoint</vt:lpstr>
      <vt:lpstr>Prezentace aplikace PowerPoint</vt:lpstr>
      <vt:lpstr>Význam mobility lidí: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Místo</dc:title>
  <dc:creator>hynek Alois</dc:creator>
  <cp:lastModifiedBy>NB</cp:lastModifiedBy>
  <cp:revision>11</cp:revision>
  <dcterms:created xsi:type="dcterms:W3CDTF">2014-07-01T20:03:25Z</dcterms:created>
  <dcterms:modified xsi:type="dcterms:W3CDTF">2019-02-24T17:32:44Z</dcterms:modified>
</cp:coreProperties>
</file>