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65" r:id="rId4"/>
    <p:sldId id="271" r:id="rId5"/>
    <p:sldId id="272" r:id="rId6"/>
    <p:sldId id="266" r:id="rId7"/>
    <p:sldId id="268" r:id="rId8"/>
    <p:sldId id="269" r:id="rId9"/>
    <p:sldId id="273" r:id="rId10"/>
    <p:sldId id="274" r:id="rId11"/>
    <p:sldId id="276" r:id="rId12"/>
    <p:sldId id="278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4108B-4623-4331-B574-5A748C643C6A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CED35-82C0-469C-94FA-531E8F97A7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386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CED35-82C0-469C-94FA-531E8F97A783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658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8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07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7560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9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42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1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77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56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23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66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76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1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6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62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11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2811-EB7E-4422-8ADC-0E7C3B8548B1}" type="datetimeFigureOut">
              <a:rPr lang="sk-SK" smtClean="0"/>
              <a:t>15.4.2019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3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Základy regionálnej geografie – cv. </a:t>
            </a:r>
            <a:r>
              <a:rPr lang="sk-SK" smtClean="0"/>
              <a:t>8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214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 vyextrahovaní prvého komponentu extrahujeme druhý – vychádza to už ale z matice, kde sa nenachádza rozptyl pripadajúci na prvý komponent </a:t>
            </a:r>
            <a:endParaRPr lang="sk-SK" dirty="0"/>
          </a:p>
          <a:p>
            <a:r>
              <a:rPr lang="sk-SK" dirty="0" smtClean="0"/>
              <a:t>Takisto hľadáme čosi ako priemernú hodnotu</a:t>
            </a:r>
          </a:p>
          <a:p>
            <a:r>
              <a:rPr lang="sk-SK" dirty="0"/>
              <a:t>Č</a:t>
            </a:r>
            <a:r>
              <a:rPr lang="sk-SK" dirty="0" smtClean="0"/>
              <a:t>ím väčší podiel rozptylu vyčerpá prvý komponent, tým menší bude vektor, premenné s nižšou </a:t>
            </a:r>
            <a:r>
              <a:rPr lang="sk-SK" dirty="0" err="1" smtClean="0"/>
              <a:t>komponentnou</a:t>
            </a:r>
            <a:r>
              <a:rPr lang="sk-SK" dirty="0" smtClean="0"/>
              <a:t> záťažou majú väčšie vektory</a:t>
            </a:r>
          </a:p>
          <a:p>
            <a:r>
              <a:rPr lang="sk-SK" dirty="0" smtClean="0"/>
              <a:t>Vektor </a:t>
            </a:r>
            <a:r>
              <a:rPr lang="sk-SK" dirty="0"/>
              <a:t>druhého komponentu – bude lokalizovaný tak blízko ako je to možné k reziduálnemu rozptylu a zároveň bude umiestnený kolmo na vektor prvého (resp. pre predchádzajúceho) komponentu – komponenty sú teda navzájom </a:t>
            </a:r>
            <a:r>
              <a:rPr lang="sk-SK" dirty="0" err="1"/>
              <a:t>ortogonálne</a:t>
            </a:r>
            <a:r>
              <a:rPr lang="sk-SK" dirty="0"/>
              <a:t> </a:t>
            </a:r>
          </a:p>
          <a:p>
            <a:r>
              <a:rPr lang="sk-SK" dirty="0" smtClean="0"/>
              <a:t>Podiel </a:t>
            </a:r>
            <a:r>
              <a:rPr lang="sk-SK" dirty="0"/>
              <a:t>na celkovom rozptyle bude vždy nižší ako u komponentu pred ním</a:t>
            </a:r>
          </a:p>
          <a:p>
            <a:r>
              <a:rPr lang="sk-SK" dirty="0"/>
              <a:t>Pokračuje sa až kým sa nevyčerpá rozptyl a počet komponentov zodpovedá premenným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438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765" y="1526876"/>
            <a:ext cx="7207880" cy="5044838"/>
          </a:xfrm>
        </p:spPr>
      </p:pic>
    </p:spTree>
    <p:extLst>
      <p:ext uri="{BB962C8B-B14F-4D97-AF65-F5344CB8AC3E}">
        <p14:creationId xmlns:p14="http://schemas.microsoft.com/office/powerpoint/2010/main" val="1041273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Komunalita</a:t>
            </a:r>
            <a:r>
              <a:rPr lang="sk-SK" dirty="0" smtClean="0"/>
              <a:t> – suma štvorcov </a:t>
            </a:r>
            <a:r>
              <a:rPr lang="sk-SK" dirty="0" err="1" smtClean="0"/>
              <a:t>komponentných</a:t>
            </a:r>
            <a:r>
              <a:rPr lang="sk-SK" dirty="0" smtClean="0"/>
              <a:t> záťaží pre každú premenné a pretože mali jednotkový rozptyl, </a:t>
            </a:r>
            <a:r>
              <a:rPr lang="sk-SK" dirty="0" err="1" smtClean="0"/>
              <a:t>komunality</a:t>
            </a:r>
            <a:r>
              <a:rPr lang="sk-SK" dirty="0" smtClean="0"/>
              <a:t> premenných po PCA by mali byť 1 (prípadne s drobnou odchýlkou)</a:t>
            </a:r>
          </a:p>
          <a:p>
            <a:r>
              <a:rPr lang="sk-SK" dirty="0" err="1" smtClean="0"/>
              <a:t>Interpetácia</a:t>
            </a:r>
            <a:r>
              <a:rPr lang="sk-SK" dirty="0" smtClean="0"/>
              <a:t>  sa vytvára hlavne z </a:t>
            </a:r>
            <a:r>
              <a:rPr lang="sk-SK" dirty="0"/>
              <a:t>premenných s vysokými hodnotami </a:t>
            </a:r>
            <a:r>
              <a:rPr lang="sk-SK" dirty="0" err="1"/>
              <a:t>komponentných</a:t>
            </a:r>
            <a:r>
              <a:rPr lang="sk-SK" dirty="0"/>
              <a:t> </a:t>
            </a:r>
            <a:r>
              <a:rPr lang="sk-SK" dirty="0" smtClean="0"/>
              <a:t>záťaží, čiže hodnoty blízke 1 a -1</a:t>
            </a:r>
            <a:endParaRPr lang="sk-SK" dirty="0"/>
          </a:p>
          <a:p>
            <a:r>
              <a:rPr lang="sk-SK" dirty="0" smtClean="0"/>
              <a:t>Pri interpretácii </a:t>
            </a:r>
            <a:r>
              <a:rPr lang="sk-SK" dirty="0" err="1" smtClean="0"/>
              <a:t>komponentnej</a:t>
            </a:r>
            <a:r>
              <a:rPr lang="sk-SK" dirty="0" smtClean="0"/>
              <a:t> záťaže sa často zameriavame na premenné, ktoré ju majú nad 0,5 a pod -0,5 a interpretujeme ich ako korelačný koeficient </a:t>
            </a:r>
          </a:p>
          <a:p>
            <a:r>
              <a:rPr lang="sk-SK" dirty="0" smtClean="0"/>
              <a:t>Neexistuje pravidlo, koľko komponentov treba na interpretáciu</a:t>
            </a:r>
          </a:p>
          <a:p>
            <a:endParaRPr lang="pt-BR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9073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Najčastejšie používame komponenty </a:t>
            </a:r>
            <a:r>
              <a:rPr lang="sk-SK" dirty="0"/>
              <a:t>s vlastnou </a:t>
            </a:r>
            <a:r>
              <a:rPr lang="sk-SK" dirty="0" smtClean="0"/>
              <a:t>hodnotou (</a:t>
            </a:r>
            <a:r>
              <a:rPr lang="sk-SK" dirty="0" err="1" smtClean="0"/>
              <a:t>lambda</a:t>
            </a:r>
            <a:r>
              <a:rPr lang="sk-SK" dirty="0" smtClean="0"/>
              <a:t>) vyššou</a:t>
            </a:r>
            <a:r>
              <a:rPr lang="sk-SK" dirty="0"/>
              <a:t>, rovnou 1 </a:t>
            </a:r>
            <a:endParaRPr lang="sk-SK" dirty="0" smtClean="0"/>
          </a:p>
          <a:p>
            <a:r>
              <a:rPr lang="sk-SK" dirty="0" smtClean="0"/>
              <a:t>Ďalšou možnosťou je analýza </a:t>
            </a:r>
            <a:r>
              <a:rPr lang="sk-SK" dirty="0"/>
              <a:t>sutinového grafu (</a:t>
            </a:r>
            <a:r>
              <a:rPr lang="sk-SK" dirty="0" err="1" smtClean="0"/>
              <a:t>screen</a:t>
            </a:r>
            <a:r>
              <a:rPr lang="sk-SK" dirty="0" smtClean="0"/>
              <a:t> </a:t>
            </a:r>
            <a:r>
              <a:rPr lang="sk-SK" dirty="0"/>
              <a:t>plot) </a:t>
            </a:r>
            <a:endParaRPr lang="sk-SK" dirty="0" smtClean="0"/>
          </a:p>
          <a:p>
            <a:r>
              <a:rPr lang="sk-SK" dirty="0" err="1"/>
              <a:t>K</a:t>
            </a:r>
            <a:r>
              <a:rPr lang="sk-SK" dirty="0" err="1" smtClean="0"/>
              <a:t>omponentné</a:t>
            </a:r>
            <a:r>
              <a:rPr lang="sk-SK" dirty="0" smtClean="0"/>
              <a:t> </a:t>
            </a:r>
            <a:r>
              <a:rPr lang="sk-SK" dirty="0"/>
              <a:t>skóre je hodnotou komponentov pre dané </a:t>
            </a:r>
            <a:r>
              <a:rPr lang="sk-SK" dirty="0" smtClean="0"/>
              <a:t>pozorovanie a sú to vážené </a:t>
            </a:r>
            <a:r>
              <a:rPr lang="sk-SK" dirty="0"/>
              <a:t>sumárne hodnoty </a:t>
            </a:r>
            <a:r>
              <a:rPr lang="sk-SK" dirty="0" smtClean="0"/>
              <a:t>premenných </a:t>
            </a:r>
            <a:r>
              <a:rPr lang="sk-SK" dirty="0"/>
              <a:t>(zvlášť pre </a:t>
            </a:r>
            <a:r>
              <a:rPr lang="sk-SK" dirty="0" smtClean="0"/>
              <a:t>každé </a:t>
            </a:r>
            <a:r>
              <a:rPr lang="sk-SK" dirty="0"/>
              <a:t>pozorovanie), váhou je </a:t>
            </a:r>
            <a:r>
              <a:rPr lang="sk-SK" dirty="0" err="1"/>
              <a:t>komponentná</a:t>
            </a:r>
            <a:r>
              <a:rPr lang="sk-SK" dirty="0"/>
              <a:t> </a:t>
            </a:r>
            <a:r>
              <a:rPr lang="sk-SK" dirty="0" smtClean="0"/>
              <a:t>záťaž</a:t>
            </a:r>
          </a:p>
          <a:p>
            <a:r>
              <a:rPr lang="sk-SK" dirty="0" smtClean="0"/>
              <a:t>V prípade pozorovania s vysokou hodnotou premennej s vysokou </a:t>
            </a:r>
            <a:r>
              <a:rPr lang="sk-SK" dirty="0" err="1" smtClean="0"/>
              <a:t>komponentnou</a:t>
            </a:r>
            <a:r>
              <a:rPr lang="sk-SK" dirty="0" smtClean="0"/>
              <a:t> záťažou vytvorí vysokú hodnotu </a:t>
            </a:r>
            <a:r>
              <a:rPr lang="sk-SK" dirty="0" err="1" smtClean="0"/>
              <a:t>komponentného</a:t>
            </a:r>
            <a:r>
              <a:rPr lang="sk-SK" dirty="0" smtClean="0"/>
              <a:t> skóre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303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PCA </a:t>
            </a:r>
            <a:r>
              <a:rPr lang="sk-SK" dirty="0"/>
              <a:t>je vlastne </a:t>
            </a:r>
            <a:r>
              <a:rPr lang="sk-SK" dirty="0" err="1"/>
              <a:t>ortogonálna</a:t>
            </a:r>
            <a:r>
              <a:rPr lang="sk-SK" dirty="0"/>
              <a:t> transformácia pôvodného súboru premenných na súbor nových premenných – </a:t>
            </a:r>
            <a:r>
              <a:rPr lang="sk-SK" dirty="0" smtClean="0"/>
              <a:t>komponentov, ktoré sú navzájom nezávislé </a:t>
            </a:r>
          </a:p>
          <a:p>
            <a:r>
              <a:rPr lang="sk-SK" dirty="0"/>
              <a:t>U</a:t>
            </a:r>
            <a:r>
              <a:rPr lang="sk-SK" dirty="0" smtClean="0"/>
              <a:t>možňuje identifikovať skupiny súvisiacich </a:t>
            </a:r>
            <a:r>
              <a:rPr lang="sk-SK" dirty="0"/>
              <a:t>premenných </a:t>
            </a:r>
          </a:p>
          <a:p>
            <a:r>
              <a:rPr lang="sk-SK" dirty="0"/>
              <a:t>Umožňuje identifikovať </a:t>
            </a:r>
            <a:r>
              <a:rPr lang="sk-SK" dirty="0" smtClean="0"/>
              <a:t>premenné, ktoré sa najviac podieľajú na rozptyle </a:t>
            </a:r>
          </a:p>
          <a:p>
            <a:r>
              <a:rPr lang="sk-SK" dirty="0" err="1" smtClean="0"/>
              <a:t>Komponentné</a:t>
            </a:r>
            <a:r>
              <a:rPr lang="sk-SK" dirty="0" smtClean="0"/>
              <a:t> </a:t>
            </a:r>
            <a:r>
              <a:rPr lang="sk-SK" dirty="0"/>
              <a:t>skóre </a:t>
            </a:r>
            <a:r>
              <a:rPr lang="sk-SK" dirty="0" smtClean="0"/>
              <a:t>umožňuje </a:t>
            </a:r>
            <a:r>
              <a:rPr lang="sk-SK" dirty="0"/>
              <a:t>(priestorovú) interpretáciu základných </a:t>
            </a:r>
            <a:r>
              <a:rPr lang="sk-SK" dirty="0" smtClean="0"/>
              <a:t>vzorov</a:t>
            </a:r>
          </a:p>
          <a:p>
            <a:r>
              <a:rPr lang="sk-SK" dirty="0" smtClean="0"/>
              <a:t>Môže viesť </a:t>
            </a:r>
            <a:r>
              <a:rPr lang="sk-SK" dirty="0"/>
              <a:t>k formulácii nových hypotéz (induktívna metóda) </a:t>
            </a:r>
          </a:p>
          <a:p>
            <a:r>
              <a:rPr lang="sk-SK" dirty="0"/>
              <a:t>N</a:t>
            </a:r>
            <a:r>
              <a:rPr lang="sk-SK" dirty="0" smtClean="0"/>
              <a:t>ehodí </a:t>
            </a:r>
            <a:r>
              <a:rPr lang="sk-SK" dirty="0"/>
              <a:t>sa </a:t>
            </a:r>
            <a:r>
              <a:rPr lang="sk-SK" dirty="0" smtClean="0"/>
              <a:t>na </a:t>
            </a:r>
            <a:r>
              <a:rPr lang="sk-SK" dirty="0"/>
              <a:t>verifikáciu hypotéz (nerozlišuje spoločný a individuálny rozptyl</a:t>
            </a:r>
            <a:r>
              <a:rPr lang="sk-SK" dirty="0" smtClean="0"/>
              <a:t>) 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000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Analýza hlavných komponentov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23" y="1571358"/>
            <a:ext cx="6327841" cy="2192816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415" y="3352661"/>
            <a:ext cx="5851585" cy="179130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0" y="4460377"/>
            <a:ext cx="5977572" cy="186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1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Zhluková</a:t>
            </a:r>
            <a:r>
              <a:rPr lang="sk-SK" dirty="0" smtClean="0"/>
              <a:t> analýza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Cieľom je nájsť rozklad množiny objektov charakterizovanú skupinou premenných na podmnožiny – zhluky</a:t>
            </a:r>
          </a:p>
          <a:p>
            <a:r>
              <a:rPr lang="sk-SK" dirty="0" smtClean="0"/>
              <a:t>Objekty v zhluku by mali byť rovnaké, v odlišných zhlukoch by mali byť odlišné</a:t>
            </a:r>
          </a:p>
          <a:p>
            <a:r>
              <a:rPr lang="sk-SK" dirty="0" smtClean="0"/>
              <a:t>Počet zhlukov – menší ako počet objektov</a:t>
            </a:r>
          </a:p>
          <a:p>
            <a:r>
              <a:rPr lang="sk-SK" dirty="0" smtClean="0"/>
              <a:t>Používajú sa tu hierarchické </a:t>
            </a:r>
            <a:r>
              <a:rPr lang="sk-SK" dirty="0" err="1" smtClean="0"/>
              <a:t>aglomeratívne</a:t>
            </a:r>
            <a:r>
              <a:rPr lang="sk-SK" dirty="0" smtClean="0"/>
              <a:t> metódy – hierarchická postupnosť rozkladov pôvodnej množiny – postupné zlučovanie do väčších zhlukov</a:t>
            </a:r>
          </a:p>
          <a:p>
            <a:r>
              <a:rPr lang="sk-SK" dirty="0" smtClean="0"/>
              <a:t>Základ – podobnosť a odlišnosť objektov</a:t>
            </a:r>
          </a:p>
          <a:p>
            <a:r>
              <a:rPr lang="sk-SK" dirty="0" smtClean="0"/>
              <a:t>Viacero mier podobnosti a odlišnosti – napr. euklidovská vzdialenosť, jej štvorce a iné</a:t>
            </a:r>
          </a:p>
          <a:p>
            <a:r>
              <a:rPr lang="sk-SK" dirty="0" smtClean="0"/>
              <a:t>Objekty a pozorovania sa charakterizujú premennými – spravia sa z nich body na súradnicovej sústave – čí sú bližšie, tým sú podobnejšie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69232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Zhluková</a:t>
            </a:r>
            <a:r>
              <a:rPr lang="sk-SK" dirty="0"/>
              <a:t> </a:t>
            </a:r>
            <a:r>
              <a:rPr lang="sk-SK" dirty="0" smtClean="0"/>
              <a:t>analýza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Postup:</a:t>
            </a:r>
          </a:p>
          <a:p>
            <a:r>
              <a:rPr lang="sk-SK" dirty="0" smtClean="0"/>
              <a:t>1. krok – zoskupia sa 2 najpodobnejšie objekty, ktoré sú najpodobnejšie – tento zhluk sa stáva novým objektom</a:t>
            </a:r>
          </a:p>
          <a:p>
            <a:r>
              <a:rPr lang="sk-SK" dirty="0" smtClean="0"/>
              <a:t>Ďalej sa zhluky zhlukujú s inými objektami alebo zhlukmi</a:t>
            </a:r>
          </a:p>
          <a:p>
            <a:r>
              <a:rPr lang="sk-SK" dirty="0" smtClean="0"/>
              <a:t>Opakuje sa to, až kým nie je jeden zhluk</a:t>
            </a:r>
          </a:p>
          <a:p>
            <a:r>
              <a:rPr lang="sk-SK" dirty="0" smtClean="0"/>
              <a:t>Rôzne typy stratégie</a:t>
            </a:r>
          </a:p>
        </p:txBody>
      </p:sp>
    </p:spTree>
    <p:extLst>
      <p:ext uri="{BB962C8B-B14F-4D97-AF65-F5344CB8AC3E}">
        <p14:creationId xmlns:p14="http://schemas.microsoft.com/office/powerpoint/2010/main" val="402414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08" y="1270000"/>
            <a:ext cx="7156320" cy="4989602"/>
          </a:xfrm>
        </p:spPr>
      </p:pic>
    </p:spTree>
    <p:extLst>
      <p:ext uri="{BB962C8B-B14F-4D97-AF65-F5344CB8AC3E}">
        <p14:creationId xmlns:p14="http://schemas.microsoft.com/office/powerpoint/2010/main" val="20359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872" y="1268083"/>
            <a:ext cx="6951981" cy="5350647"/>
          </a:xfrm>
        </p:spPr>
      </p:pic>
    </p:spTree>
    <p:extLst>
      <p:ext uri="{BB962C8B-B14F-4D97-AF65-F5344CB8AC3E}">
        <p14:creationId xmlns:p14="http://schemas.microsoft.com/office/powerpoint/2010/main" val="270055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Zhluková</a:t>
            </a:r>
            <a:r>
              <a:rPr lang="sk-SK" dirty="0"/>
              <a:t> analýza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Neexistuje pravidlo na to, koľko je optimálny počet zhlukov </a:t>
            </a:r>
            <a:endParaRPr lang="sk-SK" dirty="0"/>
          </a:p>
          <a:p>
            <a:r>
              <a:rPr lang="sk-SK" dirty="0" smtClean="0"/>
              <a:t>Ale je možné spraviť analýzu </a:t>
            </a:r>
            <a:r>
              <a:rPr lang="sk-SK" dirty="0"/>
              <a:t>nárastu </a:t>
            </a:r>
            <a:r>
              <a:rPr lang="sk-SK" dirty="0" err="1"/>
              <a:t>vnútrozhlukovej</a:t>
            </a:r>
            <a:r>
              <a:rPr lang="sk-SK" dirty="0"/>
              <a:t> variability, resp. sledujeme súčet </a:t>
            </a:r>
            <a:r>
              <a:rPr lang="sk-SK" dirty="0" err="1"/>
              <a:t>vnútrozhlukových</a:t>
            </a:r>
            <a:r>
              <a:rPr lang="sk-SK" dirty="0"/>
              <a:t> párových vzdialeností medzi objektami </a:t>
            </a:r>
            <a:r>
              <a:rPr lang="sk-SK" dirty="0" smtClean="0"/>
              <a:t>– </a:t>
            </a:r>
            <a:r>
              <a:rPr lang="sk-SK" dirty="0"/>
              <a:t>jeho hodnota s klesajúcim počtom zhlukov vzrastá </a:t>
            </a:r>
            <a:r>
              <a:rPr lang="sk-SK" dirty="0" smtClean="0"/>
              <a:t> - najvhodnejšie je to pred najväčším rozdielom hodnôt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545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Zhluková</a:t>
            </a:r>
            <a:r>
              <a:rPr lang="sk-SK" dirty="0"/>
              <a:t> analýza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Nedostatky</a:t>
            </a:r>
          </a:p>
          <a:p>
            <a:endParaRPr lang="sk-SK" dirty="0"/>
          </a:p>
          <a:p>
            <a:r>
              <a:rPr lang="sk-SK" dirty="0" smtClean="0"/>
              <a:t>Najmä k povahe geografických dát</a:t>
            </a:r>
            <a:endParaRPr lang="sk-SK" dirty="0"/>
          </a:p>
          <a:p>
            <a:r>
              <a:rPr lang="sk-SK" dirty="0" smtClean="0"/>
              <a:t>Skôr na testovanie hypotézy ako na jej tvorbu</a:t>
            </a:r>
            <a:endParaRPr lang="sk-SK" dirty="0"/>
          </a:p>
          <a:p>
            <a:r>
              <a:rPr lang="sk-SK" dirty="0"/>
              <a:t>Ť</a:t>
            </a:r>
            <a:r>
              <a:rPr lang="sk-SK" dirty="0" smtClean="0"/>
              <a:t>ažkosti </a:t>
            </a:r>
            <a:r>
              <a:rPr lang="sk-SK" dirty="0"/>
              <a:t>s nájdením optimálneho rozkladu </a:t>
            </a:r>
            <a:r>
              <a:rPr lang="sk-SK" dirty="0" err="1"/>
              <a:t>vs</a:t>
            </a:r>
            <a:r>
              <a:rPr lang="sk-SK" dirty="0"/>
              <a:t>. a priori určený počet zhlukov </a:t>
            </a:r>
          </a:p>
          <a:p>
            <a:r>
              <a:rPr lang="sk-SK" dirty="0"/>
              <a:t>V</a:t>
            </a:r>
            <a:r>
              <a:rPr lang="sk-SK" dirty="0" smtClean="0"/>
              <a:t>ytvorené </a:t>
            </a:r>
            <a:r>
              <a:rPr lang="sk-SK" dirty="0"/>
              <a:t>zhluky nie je možné v ďalších krokoch rozdeliť alebo </a:t>
            </a:r>
            <a:r>
              <a:rPr lang="sk-SK" dirty="0" smtClean="0"/>
              <a:t>spájať</a:t>
            </a:r>
          </a:p>
          <a:p>
            <a:r>
              <a:rPr lang="sk-SK" dirty="0"/>
              <a:t>F</a:t>
            </a:r>
            <a:r>
              <a:rPr lang="sk-SK" dirty="0" smtClean="0"/>
              <a:t>inálny </a:t>
            </a:r>
            <a:r>
              <a:rPr lang="sk-SK" dirty="0"/>
              <a:t>rozklad pôvodnej množiny – často menšie chyby, nepresnosti 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77188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M</a:t>
            </a:r>
            <a:r>
              <a:rPr lang="pt-BR" dirty="0" smtClean="0"/>
              <a:t>atic</a:t>
            </a:r>
            <a:r>
              <a:rPr lang="sk-SK" dirty="0" smtClean="0"/>
              <a:t>a</a:t>
            </a:r>
            <a:r>
              <a:rPr lang="pt-BR" dirty="0" smtClean="0"/>
              <a:t> </a:t>
            </a:r>
            <a:r>
              <a:rPr lang="pt-BR" dirty="0"/>
              <a:t>dát n x N (n premenných a N pozorovaní) </a:t>
            </a:r>
          </a:p>
          <a:p>
            <a:r>
              <a:rPr lang="sk-SK" dirty="0" smtClean="0"/>
              <a:t>PCA </a:t>
            </a:r>
            <a:r>
              <a:rPr lang="sk-SK" dirty="0"/>
              <a:t>ju transformuje na inú maticu dát n x N, kde ale máme N pozorovaní a n nových </a:t>
            </a:r>
            <a:r>
              <a:rPr lang="sk-SK" dirty="0" smtClean="0"/>
              <a:t>premenných = komponentov– tie sú lineárnou kombináciou pôvodných premenných</a:t>
            </a:r>
            <a:endParaRPr lang="sk-SK" dirty="0"/>
          </a:p>
          <a:p>
            <a:r>
              <a:rPr lang="pt-BR" dirty="0" smtClean="0"/>
              <a:t>n </a:t>
            </a:r>
            <a:r>
              <a:rPr lang="pt-BR" dirty="0"/>
              <a:t>ani N sa nezmení </a:t>
            </a:r>
          </a:p>
          <a:p>
            <a:r>
              <a:rPr lang="sk-SK" dirty="0"/>
              <a:t>K</a:t>
            </a:r>
            <a:r>
              <a:rPr lang="sk-SK" dirty="0" smtClean="0"/>
              <a:t>omponenty</a:t>
            </a:r>
            <a:r>
              <a:rPr lang="sk-SK" dirty="0"/>
              <a:t>: </a:t>
            </a:r>
          </a:p>
          <a:p>
            <a:pPr lvl="1"/>
            <a:r>
              <a:rPr lang="sk-SK" sz="1800" dirty="0" smtClean="0"/>
              <a:t>reprezentujú </a:t>
            </a:r>
            <a:r>
              <a:rPr lang="sk-SK" sz="1800" dirty="0"/>
              <a:t>pôvodný súbor premenných </a:t>
            </a:r>
            <a:endParaRPr lang="sk-SK" sz="1800" dirty="0" smtClean="0"/>
          </a:p>
          <a:p>
            <a:pPr lvl="1"/>
            <a:r>
              <a:rPr lang="sk-SK" sz="1800" dirty="0" smtClean="0"/>
              <a:t>sú </a:t>
            </a:r>
            <a:r>
              <a:rPr lang="sk-SK" sz="1800" dirty="0"/>
              <a:t>navzájom nezávislé </a:t>
            </a:r>
            <a:endParaRPr lang="sk-SK" sz="1800" dirty="0" smtClean="0"/>
          </a:p>
          <a:p>
            <a:r>
              <a:rPr lang="sk-SK" dirty="0" smtClean="0"/>
              <a:t>V </a:t>
            </a:r>
            <a:r>
              <a:rPr lang="sk-SK" dirty="0"/>
              <a:t>súbore premenných začíname hľadaním niečoho čo by sa dalo nazvať priemernou premennou – je najbližšie k ostatným </a:t>
            </a:r>
            <a:r>
              <a:rPr lang="sk-SK" dirty="0" smtClean="0"/>
              <a:t>premenným</a:t>
            </a:r>
            <a:endParaRPr lang="sk-SK" dirty="0"/>
          </a:p>
          <a:p>
            <a:r>
              <a:rPr lang="sk-SK" dirty="0" smtClean="0"/>
              <a:t>Premenné </a:t>
            </a:r>
            <a:r>
              <a:rPr lang="sk-SK" dirty="0"/>
              <a:t>majú jednotkový rozptyl – ten je nositeľom informácie</a:t>
            </a:r>
          </a:p>
          <a:p>
            <a:r>
              <a:rPr lang="sk-SK" dirty="0" smtClean="0"/>
              <a:t>Existuje </a:t>
            </a:r>
            <a:r>
              <a:rPr lang="sk-SK" dirty="0"/>
              <a:t>viacero metód extrakcie komponentov – v súčasnosti programy najmä pomocou korelačnej matice</a:t>
            </a:r>
          </a:p>
          <a:p>
            <a:pPr lvl="1"/>
            <a:endParaRPr lang="sk-SK" sz="1800" dirty="0" smtClean="0"/>
          </a:p>
          <a:p>
            <a:pPr marL="457200" lvl="1" indent="0">
              <a:buNone/>
            </a:pPr>
            <a:endParaRPr lang="sk-SK" sz="1800" dirty="0" smtClean="0"/>
          </a:p>
        </p:txBody>
      </p:sp>
    </p:spTree>
    <p:extLst>
      <p:ext uri="{BB962C8B-B14F-4D97-AF65-F5344CB8AC3E}">
        <p14:creationId xmlns:p14="http://schemas.microsoft.com/office/powerpoint/2010/main" val="30451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hlavných komponentov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Pri vytvorení teda umiestnime novú premennú, ktorá je najbližšie k pôvodným premenným a ich vzťah je daný 3 ukazovateľmi: </a:t>
            </a:r>
            <a:endParaRPr lang="sk-SK" dirty="0"/>
          </a:p>
          <a:p>
            <a:pPr lvl="1"/>
            <a:r>
              <a:rPr lang="sk-SK" dirty="0" smtClean="0"/>
              <a:t>uhol </a:t>
            </a:r>
            <a:r>
              <a:rPr lang="sk-SK" dirty="0"/>
              <a:t>medzi komponentom a vektorom pôvodnej premennej </a:t>
            </a:r>
          </a:p>
          <a:p>
            <a:pPr lvl="1"/>
            <a:r>
              <a:rPr lang="sk-SK" dirty="0" smtClean="0"/>
              <a:t>kosínus </a:t>
            </a:r>
            <a:r>
              <a:rPr lang="sk-SK" dirty="0"/>
              <a:t>tohto </a:t>
            </a:r>
            <a:r>
              <a:rPr lang="sk-SK" dirty="0" smtClean="0"/>
              <a:t>uhla</a:t>
            </a:r>
            <a:r>
              <a:rPr lang="sk-SK" dirty="0"/>
              <a:t> </a:t>
            </a:r>
            <a:r>
              <a:rPr lang="sk-SK" dirty="0" smtClean="0"/>
              <a:t>– tzv. </a:t>
            </a:r>
            <a:r>
              <a:rPr lang="sk-SK" dirty="0"/>
              <a:t>korelačný koeficient </a:t>
            </a:r>
          </a:p>
          <a:p>
            <a:pPr lvl="1"/>
            <a:r>
              <a:rPr lang="sk-SK" dirty="0" smtClean="0"/>
              <a:t>štvorec </a:t>
            </a:r>
            <a:r>
              <a:rPr lang="sk-SK" dirty="0"/>
              <a:t>korelácie – </a:t>
            </a:r>
            <a:r>
              <a:rPr lang="sk-SK" dirty="0" smtClean="0"/>
              <a:t>určuje rozptyl tohto koeficientu</a:t>
            </a:r>
          </a:p>
          <a:p>
            <a:r>
              <a:rPr lang="sk-SK" dirty="0" err="1" smtClean="0"/>
              <a:t>Komponentná</a:t>
            </a:r>
            <a:r>
              <a:rPr lang="sk-SK" dirty="0" smtClean="0"/>
              <a:t> záťaž – korelácia medzi premennou a komponentom, existujú aj ich štvorce – tie zobrazujú rozptyl a vyjadrujú ako nový komponent nahrádza pôvodnú premennú</a:t>
            </a:r>
            <a:endParaRPr lang="sk-SK" dirty="0"/>
          </a:p>
          <a:p>
            <a:r>
              <a:rPr lang="sk-SK" dirty="0"/>
              <a:t>S</a:t>
            </a:r>
            <a:r>
              <a:rPr lang="sk-SK" dirty="0" smtClean="0"/>
              <a:t>uma </a:t>
            </a:r>
            <a:r>
              <a:rPr lang="sk-SK" dirty="0"/>
              <a:t>týchto </a:t>
            </a:r>
            <a:r>
              <a:rPr lang="sk-SK" dirty="0" smtClean="0"/>
              <a:t>štvorcov </a:t>
            </a:r>
            <a:r>
              <a:rPr lang="sk-SK" dirty="0"/>
              <a:t>– vyjadruje celkový rozptyl vzťahujúci sa k danému komponentu </a:t>
            </a:r>
            <a:r>
              <a:rPr lang="sk-SK" dirty="0" smtClean="0"/>
              <a:t>a označuje </a:t>
            </a:r>
            <a:r>
              <a:rPr lang="sk-SK" dirty="0"/>
              <a:t>sa ako „vlastná hodnota“ </a:t>
            </a:r>
            <a:r>
              <a:rPr lang="sk-SK" dirty="0" smtClean="0"/>
              <a:t>(</a:t>
            </a:r>
            <a:r>
              <a:rPr lang="sk-SK" dirty="0" err="1" smtClean="0"/>
              <a:t>lambda</a:t>
            </a:r>
            <a:r>
              <a:rPr lang="sk-SK" dirty="0" smtClean="0"/>
              <a:t> </a:t>
            </a:r>
            <a:r>
              <a:rPr lang="el-GR" dirty="0"/>
              <a:t>λ) </a:t>
            </a:r>
          </a:p>
          <a:p>
            <a:r>
              <a:rPr lang="sk-SK" dirty="0"/>
              <a:t>P</a:t>
            </a:r>
            <a:r>
              <a:rPr lang="sk-SK" dirty="0" smtClean="0"/>
              <a:t>odiel </a:t>
            </a:r>
            <a:r>
              <a:rPr lang="sk-SK" dirty="0"/>
              <a:t>celkového rozptylu vzťahujúceho sa ku </a:t>
            </a:r>
            <a:r>
              <a:rPr lang="sk-SK" dirty="0" smtClean="0"/>
              <a:t>komponentu </a:t>
            </a:r>
            <a:r>
              <a:rPr lang="sk-SK" dirty="0"/>
              <a:t>vypočítame potom (</a:t>
            </a:r>
            <a:r>
              <a:rPr lang="el-GR" dirty="0"/>
              <a:t>λ/</a:t>
            </a:r>
            <a:r>
              <a:rPr lang="sk-SK" dirty="0"/>
              <a:t>n)*100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4206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1908</TotalTime>
  <Words>797</Words>
  <Application>Microsoft Office PowerPoint</Application>
  <PresentationFormat>Širokouhlá</PresentationFormat>
  <Paragraphs>73</Paragraphs>
  <Slides>15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Fazeta</vt:lpstr>
      <vt:lpstr>Základy regionálnej geografie – cv. 8</vt:lpstr>
      <vt:lpstr>Zhluková analýza</vt:lpstr>
      <vt:lpstr>Zhluková analýza</vt:lpstr>
      <vt:lpstr>Prezentácia programu PowerPoint</vt:lpstr>
      <vt:lpstr>Prezentácia programu PowerPoint</vt:lpstr>
      <vt:lpstr>Zhluková analýza</vt:lpstr>
      <vt:lpstr>Zhluková analýza</vt:lpstr>
      <vt:lpstr>Analýza hlavných komponentov</vt:lpstr>
      <vt:lpstr>Analýza hlavných komponentov</vt:lpstr>
      <vt:lpstr>Analýza hlavných komponentov</vt:lpstr>
      <vt:lpstr>Analýza hlavných komponentov</vt:lpstr>
      <vt:lpstr>Analýza hlavných komponentov</vt:lpstr>
      <vt:lpstr>Analýza hlavných komponentov</vt:lpstr>
      <vt:lpstr>Analýza hlavných komponentov</vt:lpstr>
      <vt:lpstr>Analýza hlavných komponentov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 – cv. 7</dc:title>
  <dc:creator>Jožisko</dc:creator>
  <cp:lastModifiedBy>Jožisko</cp:lastModifiedBy>
  <cp:revision>46</cp:revision>
  <dcterms:created xsi:type="dcterms:W3CDTF">2017-11-28T18:41:38Z</dcterms:created>
  <dcterms:modified xsi:type="dcterms:W3CDTF">2019-04-15T13:55:38Z</dcterms:modified>
</cp:coreProperties>
</file>